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6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58" r:id="rId4"/>
    <p:sldId id="259" r:id="rId5"/>
    <p:sldId id="257" r:id="rId6"/>
    <p:sldId id="288" r:id="rId7"/>
    <p:sldId id="289" r:id="rId8"/>
    <p:sldId id="290" r:id="rId9"/>
    <p:sldId id="291" r:id="rId10"/>
    <p:sldId id="325" r:id="rId11"/>
    <p:sldId id="329" r:id="rId12"/>
    <p:sldId id="292" r:id="rId13"/>
    <p:sldId id="293" r:id="rId14"/>
    <p:sldId id="331" r:id="rId15"/>
    <p:sldId id="294" r:id="rId16"/>
    <p:sldId id="295" r:id="rId17"/>
    <p:sldId id="318" r:id="rId18"/>
    <p:sldId id="296" r:id="rId19"/>
    <p:sldId id="298" r:id="rId20"/>
    <p:sldId id="319" r:id="rId21"/>
    <p:sldId id="328" r:id="rId22"/>
    <p:sldId id="299" r:id="rId23"/>
    <p:sldId id="320" r:id="rId24"/>
    <p:sldId id="300" r:id="rId25"/>
    <p:sldId id="301" r:id="rId26"/>
    <p:sldId id="302" r:id="rId27"/>
    <p:sldId id="330" r:id="rId28"/>
    <p:sldId id="321" r:id="rId29"/>
    <p:sldId id="322" r:id="rId30"/>
    <p:sldId id="323" r:id="rId31"/>
    <p:sldId id="324" r:id="rId32"/>
    <p:sldId id="326" r:id="rId33"/>
    <p:sldId id="327" r:id="rId34"/>
    <p:sldId id="303" r:id="rId35"/>
    <p:sldId id="304" r:id="rId36"/>
    <p:sldId id="305"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33CC33"/>
    <a:srgbClr val="00FF00"/>
    <a:srgbClr val="00AC4E"/>
    <a:srgbClr val="00823B"/>
    <a:srgbClr val="FF0000"/>
    <a:srgbClr val="FF3E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4" autoAdjust="0"/>
    <p:restoredTop sz="93692" autoAdjust="0"/>
  </p:normalViewPr>
  <p:slideViewPr>
    <p:cSldViewPr>
      <p:cViewPr>
        <p:scale>
          <a:sx n="75" d="100"/>
          <a:sy n="75" d="100"/>
        </p:scale>
        <p:origin x="-115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71453-BD20-4358-90A4-8EFD0C009918}" type="datetimeFigureOut">
              <a:rPr lang="zh-CN" altLang="en-US" smtClean="0"/>
              <a:pPr/>
              <a:t>2016/8/22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B48A0-4E36-45FE-A245-F98BE2309325}" type="slidenum">
              <a:rPr lang="zh-CN" altLang="en-US" smtClean="0"/>
              <a:pPr/>
              <a:t>‹#›</a:t>
            </a:fld>
            <a:endParaRPr lang="zh-CN" altLang="en-US"/>
          </a:p>
        </p:txBody>
      </p:sp>
    </p:spTree>
    <p:extLst>
      <p:ext uri="{BB962C8B-B14F-4D97-AF65-F5344CB8AC3E}">
        <p14:creationId xmlns="" xmlns:p14="http://schemas.microsoft.com/office/powerpoint/2010/main" val="148859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6</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7</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8B48A0-4E36-45FE-A245-F98BE2309325}"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solidFill>
                  <a:schemeClr val="accent2"/>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36DB0C6-7E26-4B0E-A0AA-D5E3D7E67E91}" type="datetime1">
              <a:rPr lang="zh-CN" altLang="en-US" smtClean="0"/>
              <a:pPr/>
              <a:t>2016/8/22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513191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32B175-497C-486C-AE30-48571132F893}" type="datetime1">
              <a:rPr lang="zh-CN" altLang="en-US" smtClean="0"/>
              <a:pPr/>
              <a:t>2016/8/22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233166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21A5FD-AD60-4A5D-88C0-983C76CFC7C3}" type="datetime1">
              <a:rPr lang="zh-CN" altLang="en-US" smtClean="0"/>
              <a:pPr/>
              <a:t>2016/8/22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96215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3B8FE5-BDF8-4332-BDD7-FC19D87D7FF1}" type="datetime1">
              <a:rPr lang="zh-CN" altLang="en-US" smtClean="0"/>
              <a:pPr/>
              <a:t>2016/8/22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69001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E7BE207-6B4A-4B60-862D-32277AE62FD0}" type="datetime1">
              <a:rPr lang="zh-CN" altLang="en-US" smtClean="0"/>
              <a:pPr/>
              <a:t>2016/8/22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8827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9D8308A-E899-4666-B5DA-34C87BEF43AD}" type="datetime1">
              <a:rPr lang="zh-CN" altLang="en-US" smtClean="0"/>
              <a:pPr/>
              <a:t>2016/8/22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239856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13CE3F5-4910-4C7D-A2D8-B22F5D6329F3}" type="datetime1">
              <a:rPr lang="zh-CN" altLang="en-US" smtClean="0"/>
              <a:pPr/>
              <a:t>2016/8/22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10324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2C53203-B3F3-468B-824F-9BF5C40865B9}" type="datetime1">
              <a:rPr lang="zh-CN" altLang="en-US" smtClean="0"/>
              <a:pPr/>
              <a:t>2016/8/22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74121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6686EB-D23A-439B-B6F0-AB1F80AE90FF}" type="datetime1">
              <a:rPr lang="zh-CN" altLang="en-US" smtClean="0"/>
              <a:pPr/>
              <a:t>2016/8/22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225552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964577-3919-4DAC-B813-3DC9BA3EDD15}" type="datetime1">
              <a:rPr lang="zh-CN" altLang="en-US" smtClean="0"/>
              <a:pPr/>
              <a:t>2016/8/22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93977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DFC68BE-2A19-4B3D-A0AF-1839E6060454}" type="datetime1">
              <a:rPr lang="zh-CN" altLang="en-US" smtClean="0"/>
              <a:pPr/>
              <a:t>2016/8/22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136283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59FB8-620D-4542-8410-83941E8A3708}" type="datetime1">
              <a:rPr lang="zh-CN" altLang="en-US" smtClean="0"/>
              <a:pPr/>
              <a:t>2016/8/22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9904A-9C25-47A3-9575-E9968C6F08B5}" type="slidenum">
              <a:rPr lang="zh-CN" altLang="en-US" smtClean="0"/>
              <a:pPr/>
              <a:t>‹#›</a:t>
            </a:fld>
            <a:endParaRPr lang="zh-CN" altLang="en-US"/>
          </a:p>
        </p:txBody>
      </p:sp>
    </p:spTree>
    <p:extLst>
      <p:ext uri="{BB962C8B-B14F-4D97-AF65-F5344CB8AC3E}">
        <p14:creationId xmlns="" xmlns:p14="http://schemas.microsoft.com/office/powerpoint/2010/main" val="279683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4.xml"/><Relationship Id="rId7"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7.xml"/><Relationship Id="rId7" Type="http://schemas.openxmlformats.org/officeDocument/2006/relationships/image" Target="../media/image28.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2.xml"/><Relationship Id="rId5" Type="http://schemas.openxmlformats.org/officeDocument/2006/relationships/slideLayout" Target="../slideLayouts/slideLayout2.xml"/><Relationship Id="rId10" Type="http://schemas.openxmlformats.org/officeDocument/2006/relationships/image" Target="../media/image31.png"/><Relationship Id="rId4" Type="http://schemas.openxmlformats.org/officeDocument/2006/relationships/tags" Target="../tags/tag28.xml"/><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slideLayout" Target="../slideLayouts/slideLayout2.xml"/><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tags" Target="../tags/tag31.xml"/><Relationship Id="rId21" Type="http://schemas.openxmlformats.org/officeDocument/2006/relationships/image" Target="../media/image38.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tags" Target="../tags/tag30.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image" Target="../media/image41.png"/><Relationship Id="rId5" Type="http://schemas.openxmlformats.org/officeDocument/2006/relationships/tags" Target="../tags/tag33.xml"/><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tags" Target="../tags/tag38.xml"/><Relationship Id="rId19" Type="http://schemas.openxmlformats.org/officeDocument/2006/relationships/image" Target="../media/image36.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notesSlide" Target="../notesSlides/notesSlide13.xml"/><Relationship Id="rId22"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52.png"/><Relationship Id="rId3" Type="http://schemas.openxmlformats.org/officeDocument/2006/relationships/tags" Target="../tags/tag45.xml"/><Relationship Id="rId7" Type="http://schemas.openxmlformats.org/officeDocument/2006/relationships/slideLayout" Target="../slideLayouts/slideLayout2.xml"/><Relationship Id="rId12" Type="http://schemas.openxmlformats.org/officeDocument/2006/relationships/image" Target="../media/image51.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50.png"/><Relationship Id="rId5" Type="http://schemas.openxmlformats.org/officeDocument/2006/relationships/tags" Target="../tags/tag47.xml"/><Relationship Id="rId10" Type="http://schemas.openxmlformats.org/officeDocument/2006/relationships/image" Target="../media/image49.png"/><Relationship Id="rId4" Type="http://schemas.openxmlformats.org/officeDocument/2006/relationships/tags" Target="../tags/tag46.xml"/><Relationship Id="rId9" Type="http://schemas.openxmlformats.org/officeDocument/2006/relationships/image" Target="../media/image48.png"/><Relationship Id="rId1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53.xml"/><Relationship Id="rId7" Type="http://schemas.openxmlformats.org/officeDocument/2006/relationships/image" Target="../media/image56.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8.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56.xml"/><Relationship Id="rId7" Type="http://schemas.openxmlformats.org/officeDocument/2006/relationships/image" Target="../media/image5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58.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64.xml"/><Relationship Id="rId7" Type="http://schemas.openxmlformats.org/officeDocument/2006/relationships/image" Target="../media/image66.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5.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image" Target="../media/image1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79512" y="1052736"/>
            <a:ext cx="8640960" cy="5847755"/>
          </a:xfrm>
          <a:prstGeom prst="rect">
            <a:avLst/>
          </a:prstGeom>
          <a:noFill/>
        </p:spPr>
        <p:txBody>
          <a:bodyPr wrap="square" rtlCol="0">
            <a:spAutoFit/>
          </a:bodyPr>
          <a:lstStyle/>
          <a:p>
            <a:pPr algn="ctr"/>
            <a:endParaRPr lang="en-US" altLang="zh-CN" sz="1600" b="1" dirty="0" smtClean="0">
              <a:solidFill>
                <a:schemeClr val="bg1"/>
              </a:solidFill>
              <a:latin typeface="黑体" pitchFamily="49" charset="-122"/>
              <a:ea typeface="黑体" pitchFamily="49" charset="-122"/>
            </a:endParaRPr>
          </a:p>
          <a:p>
            <a:pPr algn="ctr"/>
            <a:r>
              <a:rPr lang="en-US" altLang="zh-CN" sz="4900" b="1" dirty="0" smtClean="0">
                <a:solidFill>
                  <a:schemeClr val="bg1"/>
                </a:solidFill>
                <a:latin typeface="黑体" pitchFamily="49" charset="-122"/>
                <a:ea typeface="黑体" pitchFamily="49" charset="-122"/>
              </a:rPr>
              <a:t>S</a:t>
            </a:r>
            <a:r>
              <a:rPr lang="zh-CN" altLang="en-US" sz="4900" b="1" dirty="0" smtClean="0">
                <a:solidFill>
                  <a:schemeClr val="bg1"/>
                </a:solidFill>
                <a:latin typeface="黑体" pitchFamily="49" charset="-122"/>
                <a:ea typeface="黑体" pitchFamily="49" charset="-122"/>
              </a:rPr>
              <a:t>波与</a:t>
            </a:r>
            <a:r>
              <a:rPr lang="en-US" altLang="zh-CN" sz="4900" b="1" dirty="0" smtClean="0">
                <a:solidFill>
                  <a:schemeClr val="bg1"/>
                </a:solidFill>
                <a:latin typeface="黑体" pitchFamily="49" charset="-122"/>
                <a:ea typeface="黑体" pitchFamily="49" charset="-122"/>
              </a:rPr>
              <a:t>P</a:t>
            </a:r>
            <a:r>
              <a:rPr lang="zh-CN" altLang="en-US" sz="4900" b="1" dirty="0" smtClean="0">
                <a:solidFill>
                  <a:schemeClr val="bg1"/>
                </a:solidFill>
                <a:latin typeface="黑体" pitchFamily="49" charset="-122"/>
                <a:ea typeface="黑体" pitchFamily="49" charset="-122"/>
              </a:rPr>
              <a:t>波态</a:t>
            </a:r>
            <a:r>
              <a:rPr lang="en-US" altLang="zh-CN" sz="4900" b="1" dirty="0" err="1" smtClean="0">
                <a:solidFill>
                  <a:schemeClr val="bg1"/>
                </a:solidFill>
                <a:latin typeface="黑体" pitchFamily="49" charset="-122"/>
                <a:ea typeface="黑体" pitchFamily="49" charset="-122"/>
              </a:rPr>
              <a:t>Bc</a:t>
            </a:r>
            <a:r>
              <a:rPr lang="zh-CN" altLang="en-US" sz="4900" b="1" dirty="0" smtClean="0">
                <a:solidFill>
                  <a:schemeClr val="bg1"/>
                </a:solidFill>
                <a:latin typeface="黑体" pitchFamily="49" charset="-122"/>
                <a:ea typeface="黑体" pitchFamily="49" charset="-122"/>
              </a:rPr>
              <a:t>介子领头扭度光锥分布振幅的计算</a:t>
            </a:r>
            <a:endParaRPr lang="en-US" altLang="zh-CN" sz="4900" b="1" dirty="0" smtClean="0">
              <a:solidFill>
                <a:schemeClr val="bg1"/>
              </a:solidFill>
              <a:latin typeface="黑体" pitchFamily="49" charset="-122"/>
              <a:ea typeface="黑体" pitchFamily="49" charset="-122"/>
            </a:endParaRPr>
          </a:p>
          <a:p>
            <a:pPr algn="ctr"/>
            <a:endParaRPr lang="en-US" altLang="zh-CN" sz="4800" dirty="0" smtClean="0">
              <a:solidFill>
                <a:schemeClr val="bg1"/>
              </a:solidFill>
            </a:endParaRPr>
          </a:p>
          <a:p>
            <a:pPr algn="ctr"/>
            <a:r>
              <a:rPr lang="zh-CN" altLang="en-US" sz="2000" dirty="0" smtClean="0">
                <a:solidFill>
                  <a:schemeClr val="bg1"/>
                </a:solidFill>
                <a:latin typeface="宋体" pitchFamily="2" charset="-122"/>
              </a:rPr>
              <a:t>中国物理学会高能物理分会第十二届全国粒子物理学术会议</a:t>
            </a:r>
            <a:endParaRPr lang="en-US" altLang="zh-CN" sz="2000" dirty="0" smtClean="0">
              <a:solidFill>
                <a:schemeClr val="bg1"/>
              </a:solidFill>
              <a:latin typeface="宋体" pitchFamily="2" charset="-122"/>
            </a:endParaRPr>
          </a:p>
          <a:p>
            <a:pPr algn="ctr"/>
            <a:endParaRPr lang="en-US" altLang="zh-CN" sz="3200" dirty="0" smtClean="0">
              <a:solidFill>
                <a:schemeClr val="bg1"/>
              </a:solidFill>
            </a:endParaRPr>
          </a:p>
          <a:p>
            <a:pPr algn="ctr"/>
            <a:r>
              <a:rPr lang="zh-CN" altLang="en-US" sz="2800" dirty="0" smtClean="0">
                <a:solidFill>
                  <a:schemeClr val="bg1"/>
                </a:solidFill>
              </a:rPr>
              <a:t>报告人：徐吉（上海交通大学）</a:t>
            </a:r>
            <a:endParaRPr lang="en-US" altLang="zh-CN" sz="2800" dirty="0" smtClean="0">
              <a:solidFill>
                <a:schemeClr val="bg1"/>
              </a:solidFill>
            </a:endParaRPr>
          </a:p>
          <a:p>
            <a:pPr algn="ctr"/>
            <a:r>
              <a:rPr lang="zh-CN" altLang="en-US" sz="2800" dirty="0" smtClean="0">
                <a:solidFill>
                  <a:schemeClr val="bg1"/>
                </a:solidFill>
              </a:rPr>
              <a:t>导师：杨德山（中国科学院大学）</a:t>
            </a:r>
            <a:endParaRPr lang="en-US" altLang="zh-CN" sz="2800" dirty="0" smtClean="0">
              <a:solidFill>
                <a:schemeClr val="bg1"/>
              </a:solidFill>
            </a:endParaRPr>
          </a:p>
          <a:p>
            <a:pPr algn="ctr"/>
            <a:endParaRPr lang="zh-CN" altLang="en-US" sz="2800" dirty="0" smtClean="0">
              <a:solidFill>
                <a:schemeClr val="bg1"/>
              </a:solidFill>
            </a:endParaRPr>
          </a:p>
          <a:p>
            <a:pPr algn="ctr"/>
            <a:r>
              <a:rPr lang="zh-CN" altLang="en-US" sz="2800" dirty="0" smtClean="0">
                <a:solidFill>
                  <a:schemeClr val="bg1"/>
                </a:solidFill>
              </a:rPr>
              <a:t>时间：201</a:t>
            </a:r>
            <a:r>
              <a:rPr lang="en-US" altLang="zh-CN" sz="2800" dirty="0" smtClean="0">
                <a:solidFill>
                  <a:schemeClr val="bg1"/>
                </a:solidFill>
              </a:rPr>
              <a:t>6</a:t>
            </a:r>
            <a:r>
              <a:rPr lang="zh-CN" altLang="en-US" sz="2800" dirty="0" smtClean="0">
                <a:solidFill>
                  <a:schemeClr val="bg1"/>
                </a:solidFill>
              </a:rPr>
              <a:t>-0</a:t>
            </a:r>
            <a:r>
              <a:rPr lang="en-US" altLang="zh-CN" sz="2800" dirty="0" smtClean="0">
                <a:solidFill>
                  <a:schemeClr val="bg1"/>
                </a:solidFill>
              </a:rPr>
              <a:t>8</a:t>
            </a:r>
            <a:r>
              <a:rPr lang="zh-CN" altLang="en-US" sz="2800" dirty="0" smtClean="0">
                <a:solidFill>
                  <a:schemeClr val="bg1"/>
                </a:solidFill>
              </a:rPr>
              <a:t>-</a:t>
            </a:r>
            <a:r>
              <a:rPr lang="en-US" altLang="zh-CN" sz="2800" dirty="0" smtClean="0">
                <a:solidFill>
                  <a:schemeClr val="bg1"/>
                </a:solidFill>
              </a:rPr>
              <a:t>22</a:t>
            </a:r>
            <a:endParaRPr lang="zh-CN" altLang="en-US" sz="2800" dirty="0" smtClean="0">
              <a:solidFill>
                <a:schemeClr val="bg1"/>
              </a:solidFill>
            </a:endParaRPr>
          </a:p>
          <a:p>
            <a:pPr algn="ctr"/>
            <a:endParaRPr lang="zh-CN" altLang="en-US" sz="4800" dirty="0">
              <a:solidFill>
                <a:schemeClr val="bg1"/>
              </a:solidFill>
            </a:endParaRPr>
          </a:p>
        </p:txBody>
      </p:sp>
      <p:pic>
        <p:nvPicPr>
          <p:cNvPr id="3" name="Picture 3" descr="D:\材料\上海交通大学校标PNG文件\校标-标志中英文横版.png"/>
          <p:cNvPicPr>
            <a:picLocks noChangeAspect="1" noChangeArrowheads="1"/>
          </p:cNvPicPr>
          <p:nvPr/>
        </p:nvPicPr>
        <p:blipFill>
          <a:blip r:embed="rId3" cstate="print">
            <a:clrChange>
              <a:clrFrom>
                <a:srgbClr val="000000">
                  <a:alpha val="0"/>
                </a:srgbClr>
              </a:clrFrom>
              <a:clrTo>
                <a:srgbClr val="000000">
                  <a:alpha val="0"/>
                </a:srgbClr>
              </a:clrTo>
            </a:clrChange>
            <a:duotone>
              <a:schemeClr val="accent5">
                <a:shade val="45000"/>
                <a:satMod val="135000"/>
              </a:schemeClr>
              <a:prstClr val="white"/>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2627784" y="188640"/>
            <a:ext cx="3601428" cy="118383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灯片编号占位符 4"/>
          <p:cNvSpPr>
            <a:spLocks noGrp="1"/>
          </p:cNvSpPr>
          <p:nvPr>
            <p:ph type="sldNum" sz="quarter" idx="12"/>
          </p:nvPr>
        </p:nvSpPr>
        <p:spPr/>
        <p:txBody>
          <a:bodyPr/>
          <a:lstStyle/>
          <a:p>
            <a:fld id="{2BF9904A-9C25-47A3-9575-E9968C6F08B5}" type="slidenum">
              <a:rPr lang="zh-CN" altLang="en-US" smtClean="0"/>
              <a:pPr/>
              <a:t>1</a:t>
            </a:fld>
            <a:endParaRPr lang="zh-CN" altLang="en-US"/>
          </a:p>
        </p:txBody>
      </p:sp>
    </p:spTree>
    <p:extLst>
      <p:ext uri="{BB962C8B-B14F-4D97-AF65-F5344CB8AC3E}">
        <p14:creationId xmlns="" xmlns:p14="http://schemas.microsoft.com/office/powerpoint/2010/main" val="1231947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76672"/>
            <a:ext cx="8064896" cy="1292662"/>
          </a:xfrm>
          <a:prstGeom prst="rect">
            <a:avLst/>
          </a:prstGeom>
          <a:noFill/>
        </p:spPr>
        <p:txBody>
          <a:bodyPr wrap="square" rtlCol="0">
            <a:spAutoFit/>
          </a:bodyPr>
          <a:lstStyle/>
          <a:p>
            <a:endParaRPr lang="en-US" altLang="zh-CN" sz="2000" dirty="0" smtClean="0">
              <a:solidFill>
                <a:srgbClr val="FFFF00"/>
              </a:solidFill>
              <a:latin typeface="+mn-ea"/>
              <a:sym typeface="宋体" pitchFamily="2" charset="-122"/>
            </a:endParaRPr>
          </a:p>
          <a:p>
            <a:endParaRPr lang="en-US" altLang="zh-CN" sz="2000" dirty="0" smtClean="0">
              <a:solidFill>
                <a:srgbClr val="FFFF00"/>
              </a:solidFill>
              <a:latin typeface="+mn-ea"/>
              <a:sym typeface="宋体" pitchFamily="2" charset="-122"/>
            </a:endParaRPr>
          </a:p>
          <a:p>
            <a:r>
              <a:rPr lang="zh-CN" altLang="en-US" sz="2000" dirty="0" smtClean="0">
                <a:solidFill>
                  <a:srgbClr val="FFFF00"/>
                </a:solidFill>
                <a:latin typeface="+mn-ea"/>
                <a:sym typeface="宋体" pitchFamily="2" charset="-122"/>
              </a:rPr>
              <a:t>傅里叶变换</a:t>
            </a:r>
            <a:r>
              <a:rPr lang="zh-CN" altLang="en-US" sz="2000" dirty="0" smtClean="0">
                <a:solidFill>
                  <a:srgbClr val="FFFF00"/>
                </a:solidFill>
                <a:latin typeface="+mn-ea"/>
                <a:sym typeface="宋体" pitchFamily="2" charset="-122"/>
              </a:rPr>
              <a:t>后</a:t>
            </a:r>
            <a:r>
              <a:rPr lang="en-US" altLang="zh-CN" sz="2000" dirty="0" err="1" smtClean="0">
                <a:solidFill>
                  <a:srgbClr val="FFFF00"/>
                </a:solidFill>
                <a:latin typeface="+mn-ea"/>
                <a:sym typeface="宋体" pitchFamily="2" charset="-122"/>
              </a:rPr>
              <a:t>Bc</a:t>
            </a:r>
            <a:r>
              <a:rPr lang="zh-CN" altLang="en-US" sz="2000" dirty="0" smtClean="0">
                <a:solidFill>
                  <a:srgbClr val="FFFF00"/>
                </a:solidFill>
                <a:latin typeface="+mn-ea"/>
                <a:sym typeface="宋体" pitchFamily="2" charset="-122"/>
              </a:rPr>
              <a:t>介子的三个</a:t>
            </a:r>
            <a:r>
              <a:rPr lang="en-US" altLang="zh-CN" sz="2000" dirty="0" smtClean="0">
                <a:solidFill>
                  <a:srgbClr val="FFFF00"/>
                </a:solidFill>
                <a:latin typeface="+mn-ea"/>
                <a:sym typeface="宋体" pitchFamily="2" charset="-122"/>
              </a:rPr>
              <a:t>S</a:t>
            </a:r>
            <a:r>
              <a:rPr lang="zh-CN" altLang="en-US" sz="2000" dirty="0" smtClean="0">
                <a:solidFill>
                  <a:srgbClr val="FFFF00"/>
                </a:solidFill>
                <a:latin typeface="+mn-ea"/>
                <a:sym typeface="宋体" pitchFamily="2" charset="-122"/>
              </a:rPr>
              <a:t>波和七个</a:t>
            </a:r>
            <a:r>
              <a:rPr lang="en-US" altLang="zh-CN" sz="2000" dirty="0" smtClean="0">
                <a:solidFill>
                  <a:srgbClr val="FFFF00"/>
                </a:solidFill>
                <a:latin typeface="+mn-ea"/>
                <a:sym typeface="宋体" pitchFamily="2" charset="-122"/>
              </a:rPr>
              <a:t>P</a:t>
            </a:r>
            <a:r>
              <a:rPr lang="zh-CN" altLang="en-US" sz="2000" dirty="0" smtClean="0">
                <a:solidFill>
                  <a:srgbClr val="FFFF00"/>
                </a:solidFill>
                <a:latin typeface="+mn-ea"/>
                <a:sym typeface="宋体" pitchFamily="2" charset="-122"/>
              </a:rPr>
              <a:t>波态光锥分布振幅的定义：</a:t>
            </a:r>
            <a:endParaRPr lang="en-US" altLang="zh-CN" sz="2000" dirty="0" smtClean="0">
              <a:solidFill>
                <a:srgbClr val="FFFF00"/>
              </a:solidFill>
              <a:latin typeface="+mn-ea"/>
              <a:sym typeface="宋体" pitchFamily="2" charset="-122"/>
            </a:endParaRPr>
          </a:p>
          <a:p>
            <a:endParaRPr lang="zh-CN" altLang="en-US" dirty="0"/>
          </a:p>
        </p:txBody>
      </p:sp>
      <p:sp>
        <p:nvSpPr>
          <p:cNvPr id="7" name="灯片编号占位符 6"/>
          <p:cNvSpPr>
            <a:spLocks noGrp="1"/>
          </p:cNvSpPr>
          <p:nvPr>
            <p:ph type="sldNum" sz="quarter" idx="12"/>
          </p:nvPr>
        </p:nvSpPr>
        <p:spPr/>
        <p:txBody>
          <a:bodyPr/>
          <a:lstStyle/>
          <a:p>
            <a:fld id="{2BF9904A-9C25-47A3-9575-E9968C6F08B5}" type="slidenum">
              <a:rPr lang="zh-CN" altLang="en-US" smtClean="0"/>
              <a:pPr/>
              <a:t>10</a:t>
            </a:fld>
            <a:endParaRPr lang="zh-CN" altLang="en-US"/>
          </a:p>
        </p:txBody>
      </p:sp>
      <p:pic>
        <p:nvPicPr>
          <p:cNvPr id="8" name="图片 7" descr="IguanaTex_tmp.png"/>
          <p:cNvPicPr>
            <a:picLocks noChangeAspect="1"/>
          </p:cNvPicPr>
          <p:nvPr>
            <p:custDataLst>
              <p:tags r:id="rId1"/>
            </p:custDataLst>
          </p:nvPr>
        </p:nvPicPr>
        <p:blipFill>
          <a:blip r:embed="rId4" cstate="print"/>
          <a:stretch>
            <a:fillRect/>
          </a:stretch>
        </p:blipFill>
        <p:spPr>
          <a:xfrm>
            <a:off x="683568" y="3212976"/>
            <a:ext cx="7811831" cy="522348"/>
          </a:xfrm>
          <a:prstGeom prst="rect">
            <a:avLst/>
          </a:prstGeom>
        </p:spPr>
      </p:pic>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b="0" dirty="0" smtClean="0">
                <a:solidFill>
                  <a:srgbClr val="FFFF00"/>
                </a:solidFill>
                <a:latin typeface="+mn-ea"/>
                <a:ea typeface="+mn-ea"/>
                <a:sym typeface="宋体" pitchFamily="2" charset="-122"/>
              </a:rPr>
              <a:t>傅里叶变换后</a:t>
            </a:r>
            <a:r>
              <a:rPr lang="en-US" altLang="zh-CN" sz="2000" b="0" dirty="0" err="1" smtClean="0">
                <a:solidFill>
                  <a:srgbClr val="FFFF00"/>
                </a:solidFill>
                <a:latin typeface="+mn-ea"/>
                <a:ea typeface="+mn-ea"/>
                <a:sym typeface="宋体" pitchFamily="2" charset="-122"/>
              </a:rPr>
              <a:t>Bc</a:t>
            </a:r>
            <a:r>
              <a:rPr lang="zh-CN" altLang="en-US" sz="2000" b="0" dirty="0" smtClean="0">
                <a:solidFill>
                  <a:srgbClr val="FFFF00"/>
                </a:solidFill>
                <a:latin typeface="+mn-ea"/>
                <a:ea typeface="+mn-ea"/>
                <a:sym typeface="宋体" pitchFamily="2" charset="-122"/>
              </a:rPr>
              <a:t>介子的三个</a:t>
            </a:r>
            <a:r>
              <a:rPr lang="en-US" altLang="zh-CN" sz="2000" b="0" dirty="0" smtClean="0">
                <a:solidFill>
                  <a:srgbClr val="FFFF00"/>
                </a:solidFill>
                <a:latin typeface="+mn-ea"/>
                <a:ea typeface="+mn-ea"/>
                <a:sym typeface="宋体" pitchFamily="2" charset="-122"/>
              </a:rPr>
              <a:t>S</a:t>
            </a:r>
            <a:r>
              <a:rPr lang="zh-CN" altLang="en-US" sz="2000" b="0" dirty="0" smtClean="0">
                <a:solidFill>
                  <a:srgbClr val="FFFF00"/>
                </a:solidFill>
                <a:latin typeface="+mn-ea"/>
                <a:ea typeface="+mn-ea"/>
                <a:sym typeface="宋体" pitchFamily="2" charset="-122"/>
              </a:rPr>
              <a:t>波和七个</a:t>
            </a:r>
            <a:r>
              <a:rPr lang="en-US" altLang="zh-CN" sz="2000" b="0" dirty="0" smtClean="0">
                <a:solidFill>
                  <a:srgbClr val="FFFF00"/>
                </a:solidFill>
                <a:latin typeface="+mn-ea"/>
                <a:ea typeface="+mn-ea"/>
                <a:sym typeface="宋体" pitchFamily="2" charset="-122"/>
              </a:rPr>
              <a:t>P</a:t>
            </a:r>
            <a:r>
              <a:rPr lang="zh-CN" altLang="en-US" sz="2000" b="0" dirty="0" smtClean="0">
                <a:solidFill>
                  <a:srgbClr val="FFFF00"/>
                </a:solidFill>
                <a:latin typeface="+mn-ea"/>
                <a:ea typeface="+mn-ea"/>
                <a:sym typeface="宋体" pitchFamily="2" charset="-122"/>
              </a:rPr>
              <a:t>波态光锥分布振幅的定义</a:t>
            </a:r>
            <a:r>
              <a:rPr lang="zh-CN" altLang="en-US" sz="2000" b="0" dirty="0" smtClean="0">
                <a:solidFill>
                  <a:srgbClr val="FFFF00"/>
                </a:solidFill>
                <a:latin typeface="+mn-ea"/>
                <a:ea typeface="+mn-ea"/>
                <a:sym typeface="宋体" pitchFamily="2" charset="-122"/>
              </a:rPr>
              <a:t>：</a:t>
            </a:r>
            <a:endParaRPr lang="zh-CN" altLang="en-US" sz="2000" dirty="0">
              <a:latin typeface="+mn-ea"/>
              <a:ea typeface="+mn-ea"/>
            </a:endParaRPr>
          </a:p>
        </p:txBody>
      </p:sp>
      <p:sp>
        <p:nvSpPr>
          <p:cNvPr id="4" name="灯片编号占位符 3"/>
          <p:cNvSpPr>
            <a:spLocks noGrp="1"/>
          </p:cNvSpPr>
          <p:nvPr>
            <p:ph type="sldNum" sz="quarter" idx="12"/>
          </p:nvPr>
        </p:nvSpPr>
        <p:spPr/>
        <p:txBody>
          <a:bodyPr/>
          <a:lstStyle/>
          <a:p>
            <a:fld id="{2BF9904A-9C25-47A3-9575-E9968C6F08B5}" type="slidenum">
              <a:rPr lang="zh-CN" altLang="en-US" smtClean="0"/>
              <a:pPr/>
              <a:t>11</a:t>
            </a:fld>
            <a:endParaRPr lang="zh-CN" altLang="en-US"/>
          </a:p>
        </p:txBody>
      </p:sp>
      <p:pic>
        <p:nvPicPr>
          <p:cNvPr id="5" name="内容占位符 4" descr="IguanaTex_tmp.png"/>
          <p:cNvPicPr>
            <a:picLocks noGrp="1" noChangeAspect="1"/>
          </p:cNvPicPr>
          <p:nvPr>
            <p:ph idx="1"/>
            <p:custDataLst>
              <p:tags r:id="rId1"/>
            </p:custDataLst>
          </p:nvPr>
        </p:nvPicPr>
        <p:blipFill>
          <a:blip r:embed="rId3" cstate="print"/>
          <a:stretch>
            <a:fillRect/>
          </a:stretch>
        </p:blipFill>
        <p:spPr>
          <a:xfrm>
            <a:off x="1374917" y="1268760"/>
            <a:ext cx="6312814" cy="52565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136904" cy="8186857"/>
          </a:xfrm>
          <a:prstGeom prst="rect">
            <a:avLst/>
          </a:prstGeom>
          <a:noFill/>
        </p:spPr>
        <p:txBody>
          <a:bodyPr wrap="square" rtlCol="0">
            <a:spAutoFit/>
          </a:bodyPr>
          <a:lstStyle/>
          <a:p>
            <a:endParaRPr lang="en-US" altLang="zh-CN" sz="2400" dirty="0" smtClean="0">
              <a:solidFill>
                <a:srgbClr val="FFFF00"/>
              </a:solidFill>
              <a:latin typeface="楷体" pitchFamily="49" charset="-122"/>
              <a:ea typeface="楷体" pitchFamily="49" charset="-122"/>
              <a:sym typeface="Arial" pitchFamily="34" charset="0"/>
            </a:endParaRPr>
          </a:p>
          <a:p>
            <a:r>
              <a:rPr lang="zh-CN" altLang="en-US" sz="2400" dirty="0" smtClean="0">
                <a:solidFill>
                  <a:srgbClr val="FFFF00"/>
                </a:solidFill>
                <a:latin typeface="+mn-ea"/>
                <a:sym typeface="Arial" pitchFamily="34" charset="0"/>
              </a:rPr>
              <a:t>光锥分布振幅满足的归一化条件：</a:t>
            </a:r>
            <a:endParaRPr lang="en-US" altLang="zh-CN" sz="2400" dirty="0" smtClean="0">
              <a:solidFill>
                <a:srgbClr val="FFFF00"/>
              </a:solidFill>
              <a:latin typeface="+mn-ea"/>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zh-CN" altLang="en-US"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FF00"/>
              </a:solidFill>
              <a:latin typeface="宋体" pitchFamily="2" charset="-122"/>
              <a:ea typeface="楷体" pitchFamily="49" charset="-122"/>
              <a:sym typeface="宋体" pitchFamily="2" charset="-122"/>
            </a:endParaRPr>
          </a:p>
          <a:p>
            <a:endParaRPr lang="en-US" altLang="zh-CN" sz="2000" dirty="0" smtClean="0">
              <a:solidFill>
                <a:srgbClr val="FFFF00"/>
              </a:solidFill>
              <a:latin typeface="宋体" pitchFamily="2" charset="-122"/>
              <a:ea typeface="楷体" pitchFamily="49" charset="-122"/>
              <a:sym typeface="宋体" pitchFamily="2" charset="-122"/>
            </a:endParaRPr>
          </a:p>
          <a:p>
            <a:endParaRPr lang="en-US" altLang="zh-CN" sz="2000" dirty="0" smtClean="0">
              <a:solidFill>
                <a:srgbClr val="FFFF00"/>
              </a:solidFill>
              <a:latin typeface="宋体" pitchFamily="2" charset="-122"/>
              <a:ea typeface="楷体" pitchFamily="49" charset="-122"/>
              <a:sym typeface="宋体" pitchFamily="2" charset="-122"/>
            </a:endParaRPr>
          </a:p>
          <a:p>
            <a:endParaRPr lang="en-US" altLang="zh-CN" sz="2000"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en-US" altLang="zh-CN" sz="2000" b="1" dirty="0" smtClean="0">
              <a:solidFill>
                <a:srgbClr val="FFFF00"/>
              </a:solidFill>
              <a:latin typeface="宋体" pitchFamily="2" charset="-122"/>
              <a:ea typeface="楷体" pitchFamily="49" charset="-122"/>
              <a:sym typeface="宋体" pitchFamily="2" charset="-122"/>
            </a:endParaRPr>
          </a:p>
          <a:p>
            <a:endParaRPr lang="zh-CN" altLang="en-US" sz="2000" dirty="0" smtClean="0">
              <a:solidFill>
                <a:srgbClr val="FF0000"/>
              </a:solidFill>
              <a:latin typeface="宋体" pitchFamily="2" charset="-122"/>
              <a:ea typeface="楷体" pitchFamily="49" charset="-122"/>
              <a:sym typeface="宋体" pitchFamily="2" charset="-122"/>
            </a:endParaRPr>
          </a:p>
          <a:p>
            <a:endParaRPr lang="zh-CN" altLang="en-US" dirty="0"/>
          </a:p>
        </p:txBody>
      </p:sp>
      <p:pic>
        <p:nvPicPr>
          <p:cNvPr id="7" name="图片 6" descr="IguanaTex_tmp.png"/>
          <p:cNvPicPr>
            <a:picLocks noChangeAspect="1"/>
          </p:cNvPicPr>
          <p:nvPr>
            <p:custDataLst>
              <p:tags r:id="rId1"/>
            </p:custDataLst>
          </p:nvPr>
        </p:nvPicPr>
        <p:blipFill>
          <a:blip r:embed="rId4" cstate="print"/>
          <a:stretch>
            <a:fillRect/>
          </a:stretch>
        </p:blipFill>
        <p:spPr>
          <a:xfrm>
            <a:off x="683568" y="1988840"/>
            <a:ext cx="8223892" cy="1944216"/>
          </a:xfrm>
          <a:prstGeom prst="rect">
            <a:avLst/>
          </a:prstGeom>
        </p:spPr>
      </p:pic>
      <p:sp>
        <p:nvSpPr>
          <p:cNvPr id="6" name="灯片编号占位符 5"/>
          <p:cNvSpPr>
            <a:spLocks noGrp="1"/>
          </p:cNvSpPr>
          <p:nvPr>
            <p:ph type="sldNum" sz="quarter" idx="12"/>
          </p:nvPr>
        </p:nvSpPr>
        <p:spPr/>
        <p:txBody>
          <a:bodyPr/>
          <a:lstStyle/>
          <a:p>
            <a:fld id="{2BF9904A-9C25-47A3-9575-E9968C6F08B5}" type="slidenum">
              <a:rPr lang="zh-CN" altLang="en-US" smtClean="0"/>
              <a:pPr/>
              <a:t>12</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60648"/>
            <a:ext cx="6552728"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匹配到</a:t>
            </a:r>
            <a:r>
              <a:rPr lang="en-US" altLang="zh-CN" sz="4000" b="1" dirty="0" smtClean="0">
                <a:solidFill>
                  <a:srgbClr val="0070C0"/>
                </a:solidFill>
                <a:latin typeface="黑体" pitchFamily="49" charset="-122"/>
                <a:ea typeface="黑体" pitchFamily="49" charset="-122"/>
              </a:rPr>
              <a:t>NRQCD</a:t>
            </a:r>
            <a:r>
              <a:rPr lang="zh-CN" altLang="en-US" sz="4000" b="1" dirty="0" smtClean="0">
                <a:solidFill>
                  <a:srgbClr val="0070C0"/>
                </a:solidFill>
                <a:latin typeface="黑体" pitchFamily="49" charset="-122"/>
                <a:ea typeface="黑体" pitchFamily="49" charset="-122"/>
              </a:rPr>
              <a:t>矩阵元</a:t>
            </a:r>
            <a:endParaRPr lang="zh-CN" altLang="en-US" sz="4000" b="1" dirty="0">
              <a:solidFill>
                <a:srgbClr val="0070C0"/>
              </a:solidFill>
              <a:latin typeface="黑体" pitchFamily="49" charset="-122"/>
              <a:ea typeface="黑体" pitchFamily="49" charset="-122"/>
            </a:endParaRPr>
          </a:p>
        </p:txBody>
      </p:sp>
      <p:sp>
        <p:nvSpPr>
          <p:cNvPr id="3" name="TextBox 2"/>
          <p:cNvSpPr txBox="1"/>
          <p:nvPr/>
        </p:nvSpPr>
        <p:spPr>
          <a:xfrm>
            <a:off x="683568" y="908720"/>
            <a:ext cx="7848872" cy="4093428"/>
          </a:xfrm>
          <a:prstGeom prst="rect">
            <a:avLst/>
          </a:prstGeom>
          <a:noFill/>
        </p:spPr>
        <p:txBody>
          <a:bodyPr wrap="square" rtlCol="0">
            <a:spAutoFit/>
          </a:bodyPr>
          <a:lstStyle/>
          <a:p>
            <a:endParaRPr lang="en-US" altLang="zh-CN" sz="2000" dirty="0" smtClean="0">
              <a:solidFill>
                <a:srgbClr val="FFFF00"/>
              </a:solidFill>
              <a:latin typeface="宋体" pitchFamily="2" charset="-122"/>
            </a:endParaRPr>
          </a:p>
          <a:p>
            <a:r>
              <a:rPr lang="zh-CN" altLang="en-US" sz="2000" dirty="0" smtClean="0">
                <a:solidFill>
                  <a:srgbClr val="FFFF00"/>
                </a:solidFill>
                <a:latin typeface="宋体" pitchFamily="2" charset="-122"/>
              </a:rPr>
              <a:t>匹配</a:t>
            </a:r>
            <a:r>
              <a:rPr lang="zh-CN" altLang="en-US" sz="2000" dirty="0" smtClean="0">
                <a:solidFill>
                  <a:srgbClr val="FFFF00"/>
                </a:solidFill>
                <a:latin typeface="宋体" pitchFamily="2" charset="-122"/>
              </a:rPr>
              <a:t>方程：</a:t>
            </a:r>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r>
              <a:rPr lang="en-US" altLang="zh-CN" sz="2000" dirty="0" smtClean="0">
                <a:solidFill>
                  <a:srgbClr val="FF0000"/>
                </a:solidFill>
                <a:latin typeface="宋体" pitchFamily="2" charset="-122"/>
              </a:rPr>
              <a:t>               </a:t>
            </a:r>
          </a:p>
          <a:p>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r>
              <a:rPr lang="zh-CN" altLang="en-US" sz="2000" dirty="0" smtClean="0">
                <a:solidFill>
                  <a:srgbClr val="FFFF00"/>
                </a:solidFill>
                <a:latin typeface="宋体" pitchFamily="2" charset="-122"/>
              </a:rPr>
              <a:t>在此</a:t>
            </a:r>
            <a:r>
              <a:rPr lang="zh-CN" altLang="en-US" sz="2000" dirty="0" smtClean="0">
                <a:solidFill>
                  <a:srgbClr val="FFFF00"/>
                </a:solidFill>
                <a:latin typeface="宋体" pitchFamily="2" charset="-122"/>
              </a:rPr>
              <a:t>把与本文相关的在</a:t>
            </a:r>
            <a:r>
              <a:rPr lang="en-US" altLang="zh-CN" sz="2000" dirty="0" smtClean="0">
                <a:solidFill>
                  <a:srgbClr val="FFFF00"/>
                </a:solidFill>
                <a:latin typeface="宋体" pitchFamily="2" charset="-122"/>
              </a:rPr>
              <a:t>v</a:t>
            </a:r>
            <a:r>
              <a:rPr lang="zh-CN" altLang="en-US" sz="2000" dirty="0" smtClean="0">
                <a:solidFill>
                  <a:srgbClr val="FFFF00"/>
                </a:solidFill>
                <a:latin typeface="宋体" pitchFamily="2" charset="-122"/>
              </a:rPr>
              <a:t>的最低阶出现的</a:t>
            </a:r>
            <a:r>
              <a:rPr lang="en-US" altLang="zh-CN" sz="2000" dirty="0" smtClean="0">
                <a:solidFill>
                  <a:srgbClr val="FFFF00"/>
                </a:solidFill>
                <a:latin typeface="宋体" pitchFamily="2" charset="-122"/>
              </a:rPr>
              <a:t>NRQCD</a:t>
            </a:r>
            <a:r>
              <a:rPr lang="zh-CN" altLang="en-US" sz="2000" dirty="0" smtClean="0">
                <a:solidFill>
                  <a:srgbClr val="FFFF00"/>
                </a:solidFill>
                <a:latin typeface="宋体" pitchFamily="2" charset="-122"/>
              </a:rPr>
              <a:t>有效算符列出来，</a:t>
            </a:r>
            <a:endParaRPr lang="en-US" altLang="zh-CN" sz="2000" dirty="0" smtClean="0">
              <a:solidFill>
                <a:srgbClr val="FF0000"/>
              </a:solidFill>
              <a:latin typeface="宋体" pitchFamily="2" charset="-122"/>
            </a:endParaRPr>
          </a:p>
          <a:p>
            <a:r>
              <a:rPr lang="en-US" altLang="zh-CN" sz="2000" dirty="0" smtClean="0">
                <a:solidFill>
                  <a:srgbClr val="FF0000"/>
                </a:solidFill>
                <a:latin typeface="宋体" pitchFamily="2" charset="-122"/>
              </a:rPr>
              <a:t>                </a:t>
            </a:r>
          </a:p>
          <a:p>
            <a:endParaRPr lang="en-US" altLang="zh-CN" sz="2000" dirty="0" smtClean="0">
              <a:solidFill>
                <a:srgbClr val="FF0000"/>
              </a:solidFill>
              <a:latin typeface="宋体" pitchFamily="2" charset="-122"/>
            </a:endParaRPr>
          </a:p>
          <a:p>
            <a:endParaRPr lang="zh-CN" altLang="en-US" sz="2000" dirty="0" smtClean="0">
              <a:solidFill>
                <a:srgbClr val="FFFF00"/>
              </a:solidFill>
              <a:latin typeface="宋体" pitchFamily="2" charset="-122"/>
            </a:endParaRPr>
          </a:p>
          <a:p>
            <a:endParaRPr lang="zh-CN" altLang="en-US" sz="2000" dirty="0">
              <a:solidFill>
                <a:srgbClr val="FF0000"/>
              </a:solidFill>
            </a:endParaRPr>
          </a:p>
        </p:txBody>
      </p:sp>
      <p:pic>
        <p:nvPicPr>
          <p:cNvPr id="5" name="图片 4" descr="IguanaTex_tmp.png"/>
          <p:cNvPicPr>
            <a:picLocks noChangeAspect="1"/>
          </p:cNvPicPr>
          <p:nvPr>
            <p:custDataLst>
              <p:tags r:id="rId1"/>
            </p:custDataLst>
          </p:nvPr>
        </p:nvPicPr>
        <p:blipFill>
          <a:blip r:embed="rId5" cstate="print"/>
          <a:stretch>
            <a:fillRect/>
          </a:stretch>
        </p:blipFill>
        <p:spPr>
          <a:xfrm>
            <a:off x="899592" y="1700808"/>
            <a:ext cx="7056784" cy="936104"/>
          </a:xfrm>
          <a:prstGeom prst="rect">
            <a:avLst/>
          </a:prstGeom>
        </p:spPr>
      </p:pic>
      <p:sp>
        <p:nvSpPr>
          <p:cNvPr id="9" name="灯片编号占位符 8"/>
          <p:cNvSpPr>
            <a:spLocks noGrp="1"/>
          </p:cNvSpPr>
          <p:nvPr>
            <p:ph type="sldNum" sz="quarter" idx="12"/>
          </p:nvPr>
        </p:nvSpPr>
        <p:spPr/>
        <p:txBody>
          <a:bodyPr/>
          <a:lstStyle/>
          <a:p>
            <a:fld id="{2BF9904A-9C25-47A3-9575-E9968C6F08B5}" type="slidenum">
              <a:rPr lang="zh-CN" altLang="en-US" smtClean="0"/>
              <a:pPr/>
              <a:t>13</a:t>
            </a:fld>
            <a:endParaRPr lang="zh-CN" altLang="en-US"/>
          </a:p>
        </p:txBody>
      </p:sp>
      <p:pic>
        <p:nvPicPr>
          <p:cNvPr id="10" name="图片 9" descr="IguanaTex_tmp.png"/>
          <p:cNvPicPr>
            <a:picLocks noChangeAspect="1"/>
          </p:cNvPicPr>
          <p:nvPr>
            <p:custDataLst>
              <p:tags r:id="rId2"/>
            </p:custDataLst>
          </p:nvPr>
        </p:nvPicPr>
        <p:blipFill>
          <a:blip r:embed="rId6" cstate="print"/>
          <a:stretch>
            <a:fillRect/>
          </a:stretch>
        </p:blipFill>
        <p:spPr>
          <a:xfrm>
            <a:off x="2123728" y="4293096"/>
            <a:ext cx="5155754" cy="571496"/>
          </a:xfrm>
          <a:prstGeom prst="rect">
            <a:avLst/>
          </a:prstGeom>
        </p:spPr>
      </p:pic>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60648"/>
            <a:ext cx="6552728"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匹配到</a:t>
            </a:r>
            <a:r>
              <a:rPr lang="en-US" altLang="zh-CN" sz="4000" b="1" dirty="0" smtClean="0">
                <a:solidFill>
                  <a:srgbClr val="0070C0"/>
                </a:solidFill>
                <a:latin typeface="黑体" pitchFamily="49" charset="-122"/>
                <a:ea typeface="黑体" pitchFamily="49" charset="-122"/>
              </a:rPr>
              <a:t>NRQCD</a:t>
            </a:r>
            <a:r>
              <a:rPr lang="zh-CN" altLang="en-US" sz="4000" b="1" dirty="0" smtClean="0">
                <a:solidFill>
                  <a:srgbClr val="0070C0"/>
                </a:solidFill>
                <a:latin typeface="黑体" pitchFamily="49" charset="-122"/>
                <a:ea typeface="黑体" pitchFamily="49" charset="-122"/>
              </a:rPr>
              <a:t>矩阵元</a:t>
            </a:r>
            <a:endParaRPr lang="zh-CN" altLang="en-US" sz="4000" b="1" dirty="0">
              <a:solidFill>
                <a:srgbClr val="0070C0"/>
              </a:solidFill>
              <a:latin typeface="黑体" pitchFamily="49" charset="-122"/>
              <a:ea typeface="黑体" pitchFamily="49" charset="-122"/>
            </a:endParaRPr>
          </a:p>
        </p:txBody>
      </p:sp>
      <p:sp>
        <p:nvSpPr>
          <p:cNvPr id="3" name="TextBox 2"/>
          <p:cNvSpPr txBox="1"/>
          <p:nvPr/>
        </p:nvSpPr>
        <p:spPr>
          <a:xfrm>
            <a:off x="683568" y="908720"/>
            <a:ext cx="7848872" cy="1631216"/>
          </a:xfrm>
          <a:prstGeom prst="rect">
            <a:avLst/>
          </a:prstGeom>
          <a:noFill/>
        </p:spPr>
        <p:txBody>
          <a:bodyPr wrap="square" rtlCol="0">
            <a:spAutoFit/>
          </a:bodyPr>
          <a:lstStyle/>
          <a:p>
            <a:r>
              <a:rPr lang="zh-CN" altLang="en-US" sz="2000" dirty="0" smtClean="0">
                <a:solidFill>
                  <a:srgbClr val="FFFF00"/>
                </a:solidFill>
                <a:latin typeface="宋体" pitchFamily="2" charset="-122"/>
              </a:rPr>
              <a:t>在此</a:t>
            </a:r>
            <a:r>
              <a:rPr lang="zh-CN" altLang="en-US" sz="2000" dirty="0" smtClean="0">
                <a:solidFill>
                  <a:srgbClr val="FFFF00"/>
                </a:solidFill>
                <a:latin typeface="宋体" pitchFamily="2" charset="-122"/>
              </a:rPr>
              <a:t>把与本文相关的在</a:t>
            </a:r>
            <a:r>
              <a:rPr lang="en-US" altLang="zh-CN" sz="2000" dirty="0" smtClean="0">
                <a:solidFill>
                  <a:srgbClr val="FFFF00"/>
                </a:solidFill>
                <a:latin typeface="宋体" pitchFamily="2" charset="-122"/>
              </a:rPr>
              <a:t>v</a:t>
            </a:r>
            <a:r>
              <a:rPr lang="zh-CN" altLang="en-US" sz="2000" dirty="0" smtClean="0">
                <a:solidFill>
                  <a:srgbClr val="FFFF00"/>
                </a:solidFill>
                <a:latin typeface="宋体" pitchFamily="2" charset="-122"/>
              </a:rPr>
              <a:t>的最低阶出现的</a:t>
            </a:r>
            <a:r>
              <a:rPr lang="en-US" altLang="zh-CN" sz="2000" dirty="0" smtClean="0">
                <a:solidFill>
                  <a:srgbClr val="FFFF00"/>
                </a:solidFill>
                <a:latin typeface="宋体" pitchFamily="2" charset="-122"/>
              </a:rPr>
              <a:t>NRQCD</a:t>
            </a:r>
            <a:r>
              <a:rPr lang="zh-CN" altLang="en-US" sz="2000" dirty="0" smtClean="0">
                <a:solidFill>
                  <a:srgbClr val="FFFF00"/>
                </a:solidFill>
                <a:latin typeface="宋体" pitchFamily="2" charset="-122"/>
              </a:rPr>
              <a:t>有效算符列出来，</a:t>
            </a:r>
            <a:endParaRPr lang="en-US" altLang="zh-CN" sz="2000" dirty="0" smtClean="0">
              <a:solidFill>
                <a:srgbClr val="FF0000"/>
              </a:solidFill>
              <a:latin typeface="宋体" pitchFamily="2" charset="-122"/>
            </a:endParaRPr>
          </a:p>
          <a:p>
            <a:r>
              <a:rPr lang="en-US" altLang="zh-CN" sz="2000" dirty="0" smtClean="0">
                <a:solidFill>
                  <a:srgbClr val="FF0000"/>
                </a:solidFill>
                <a:latin typeface="宋体" pitchFamily="2" charset="-122"/>
              </a:rPr>
              <a:t>                </a:t>
            </a:r>
          </a:p>
          <a:p>
            <a:endParaRPr lang="en-US" altLang="zh-CN" sz="2000" dirty="0" smtClean="0">
              <a:solidFill>
                <a:srgbClr val="FF0000"/>
              </a:solidFill>
              <a:latin typeface="宋体" pitchFamily="2" charset="-122"/>
            </a:endParaRPr>
          </a:p>
          <a:p>
            <a:endParaRPr lang="zh-CN" altLang="en-US" sz="2000" dirty="0" smtClean="0">
              <a:solidFill>
                <a:srgbClr val="FFFF00"/>
              </a:solidFill>
              <a:latin typeface="宋体" pitchFamily="2" charset="-122"/>
            </a:endParaRPr>
          </a:p>
          <a:p>
            <a:endParaRPr lang="zh-CN" altLang="en-US" sz="2000" dirty="0">
              <a:solidFill>
                <a:srgbClr val="FF0000"/>
              </a:solidFill>
            </a:endParaRPr>
          </a:p>
        </p:txBody>
      </p:sp>
      <p:pic>
        <p:nvPicPr>
          <p:cNvPr id="7" name="图片 6" descr="IguanaTex_tmp.png"/>
          <p:cNvPicPr>
            <a:picLocks noChangeAspect="1"/>
          </p:cNvPicPr>
          <p:nvPr>
            <p:custDataLst>
              <p:tags r:id="rId1"/>
            </p:custDataLst>
          </p:nvPr>
        </p:nvPicPr>
        <p:blipFill>
          <a:blip r:embed="rId4" cstate="print"/>
          <a:stretch>
            <a:fillRect/>
          </a:stretch>
        </p:blipFill>
        <p:spPr>
          <a:xfrm>
            <a:off x="1187624" y="1628800"/>
            <a:ext cx="5612248" cy="4320480"/>
          </a:xfrm>
          <a:prstGeom prst="rect">
            <a:avLst/>
          </a:prstGeom>
        </p:spPr>
      </p:pic>
      <p:sp>
        <p:nvSpPr>
          <p:cNvPr id="9" name="灯片编号占位符 8"/>
          <p:cNvSpPr>
            <a:spLocks noGrp="1"/>
          </p:cNvSpPr>
          <p:nvPr>
            <p:ph type="sldNum" sz="quarter" idx="12"/>
          </p:nvPr>
        </p:nvSpPr>
        <p:spPr/>
        <p:txBody>
          <a:bodyPr/>
          <a:lstStyle/>
          <a:p>
            <a:fld id="{2BF9904A-9C25-47A3-9575-E9968C6F08B5}" type="slidenum">
              <a:rPr lang="zh-CN" altLang="en-US" smtClean="0"/>
              <a:pPr/>
              <a:t>14</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776864" cy="5632311"/>
          </a:xfrm>
          <a:prstGeom prst="rect">
            <a:avLst/>
          </a:prstGeom>
          <a:noFill/>
        </p:spPr>
        <p:txBody>
          <a:bodyPr wrap="square" rtlCol="0">
            <a:spAutoFit/>
          </a:bodyPr>
          <a:lstStyle/>
          <a:p>
            <a:r>
              <a:rPr lang="zh-CN" altLang="en-US" sz="2000" dirty="0" smtClean="0">
                <a:solidFill>
                  <a:srgbClr val="FFFF00"/>
                </a:solidFill>
              </a:rPr>
              <a:t>利用重夸克系统的自旋对称性将</a:t>
            </a:r>
            <a:r>
              <a:rPr lang="zh-CN" altLang="en-US" sz="2000" dirty="0" smtClean="0">
                <a:solidFill>
                  <a:srgbClr val="FFFF00"/>
                </a:solidFill>
                <a:latin typeface="+mn-ea"/>
              </a:rPr>
              <a:t>不同的</a:t>
            </a:r>
            <a:r>
              <a:rPr lang="en-US" altLang="zh-CN" sz="2000" dirty="0" smtClean="0">
                <a:solidFill>
                  <a:srgbClr val="FFFF00"/>
                </a:solidFill>
                <a:latin typeface="+mn-ea"/>
              </a:rPr>
              <a:t>S</a:t>
            </a:r>
            <a:r>
              <a:rPr lang="zh-CN" altLang="en-US" sz="2000" dirty="0" smtClean="0">
                <a:solidFill>
                  <a:srgbClr val="FFFF00"/>
                </a:solidFill>
                <a:latin typeface="+mn-ea"/>
              </a:rPr>
              <a:t>波和</a:t>
            </a:r>
            <a:r>
              <a:rPr lang="en-US" altLang="zh-CN" sz="2000" dirty="0" smtClean="0">
                <a:solidFill>
                  <a:srgbClr val="FFFF00"/>
                </a:solidFill>
                <a:latin typeface="+mn-ea"/>
              </a:rPr>
              <a:t>P</a:t>
            </a:r>
            <a:r>
              <a:rPr lang="zh-CN" altLang="en-US" sz="2000" dirty="0" smtClean="0">
                <a:solidFill>
                  <a:srgbClr val="FFFF00"/>
                </a:solidFill>
                <a:latin typeface="+mn-ea"/>
              </a:rPr>
              <a:t>波算</a:t>
            </a:r>
            <a:r>
              <a:rPr lang="zh-CN" altLang="en-US" sz="2000" dirty="0" smtClean="0">
                <a:solidFill>
                  <a:srgbClr val="FFFF00"/>
                </a:solidFill>
              </a:rPr>
              <a:t>符对应的算符矩阵元联系起来：</a:t>
            </a:r>
            <a:endParaRPr lang="en-US" altLang="zh-CN" sz="2000" dirty="0" smtClean="0">
              <a:solidFill>
                <a:srgbClr val="FFFF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r>
              <a:rPr lang="zh-CN" altLang="en-US" sz="2000" dirty="0" smtClean="0">
                <a:solidFill>
                  <a:srgbClr val="FFFF00"/>
                </a:solidFill>
              </a:rPr>
              <a:t>在耦合强度和相对论性展开系数</a:t>
            </a:r>
            <a:r>
              <a:rPr lang="en-US" altLang="zh-CN" sz="2000" dirty="0" smtClean="0">
                <a:solidFill>
                  <a:srgbClr val="FFFF00"/>
                </a:solidFill>
              </a:rPr>
              <a:t>v</a:t>
            </a:r>
            <a:r>
              <a:rPr lang="zh-CN" altLang="en-US" sz="2000" dirty="0" smtClean="0">
                <a:solidFill>
                  <a:srgbClr val="FFFF00"/>
                </a:solidFill>
              </a:rPr>
              <a:t>的领头阶，在色单态模型下，这些</a:t>
            </a:r>
            <a:r>
              <a:rPr lang="en-US" altLang="zh-CN" sz="2000" dirty="0" smtClean="0">
                <a:solidFill>
                  <a:srgbClr val="FFFF00"/>
                </a:solidFill>
              </a:rPr>
              <a:t>NRQCD</a:t>
            </a:r>
            <a:r>
              <a:rPr lang="zh-CN" altLang="en-US" sz="2000" dirty="0" smtClean="0">
                <a:solidFill>
                  <a:srgbClr val="FFFF00"/>
                </a:solidFill>
              </a:rPr>
              <a:t>矩阵元可以和原点处的薛定谔波函数相联系：</a:t>
            </a:r>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0000"/>
              </a:solidFill>
            </a:endParaRPr>
          </a:p>
          <a:p>
            <a:endParaRPr lang="en-US" altLang="zh-CN" sz="2000" dirty="0" smtClean="0">
              <a:solidFill>
                <a:srgbClr val="FFFF00"/>
              </a:solidFill>
            </a:endParaRPr>
          </a:p>
          <a:p>
            <a:endParaRPr lang="zh-CN" altLang="en-US" sz="2000" dirty="0">
              <a:solidFill>
                <a:srgbClr val="FFFF00"/>
              </a:solidFill>
            </a:endParaRPr>
          </a:p>
        </p:txBody>
      </p:sp>
      <p:pic>
        <p:nvPicPr>
          <p:cNvPr id="4" name="图片 3" descr="IguanaTex_tmp.png"/>
          <p:cNvPicPr>
            <a:picLocks noChangeAspect="1"/>
          </p:cNvPicPr>
          <p:nvPr>
            <p:custDataLst>
              <p:tags r:id="rId1"/>
            </p:custDataLst>
          </p:nvPr>
        </p:nvPicPr>
        <p:blipFill>
          <a:blip r:embed="rId5" cstate="print"/>
          <a:stretch>
            <a:fillRect/>
          </a:stretch>
        </p:blipFill>
        <p:spPr>
          <a:xfrm>
            <a:off x="323528" y="1196753"/>
            <a:ext cx="8424936" cy="2232247"/>
          </a:xfrm>
          <a:prstGeom prst="rect">
            <a:avLst/>
          </a:prstGeom>
        </p:spPr>
      </p:pic>
      <p:pic>
        <p:nvPicPr>
          <p:cNvPr id="6" name="图片 5" descr="IguanaTex_tmp.png"/>
          <p:cNvPicPr>
            <a:picLocks noChangeAspect="1"/>
          </p:cNvPicPr>
          <p:nvPr>
            <p:custDataLst>
              <p:tags r:id="rId2"/>
            </p:custDataLst>
          </p:nvPr>
        </p:nvPicPr>
        <p:blipFill>
          <a:blip r:embed="rId6" cstate="print"/>
          <a:stretch>
            <a:fillRect/>
          </a:stretch>
        </p:blipFill>
        <p:spPr>
          <a:xfrm>
            <a:off x="683568" y="4797152"/>
            <a:ext cx="5221224" cy="1325880"/>
          </a:xfrm>
          <a:prstGeom prst="rect">
            <a:avLst/>
          </a:prstGeom>
        </p:spPr>
      </p:pic>
      <p:sp>
        <p:nvSpPr>
          <p:cNvPr id="8" name="灯片编号占位符 7"/>
          <p:cNvSpPr>
            <a:spLocks noGrp="1"/>
          </p:cNvSpPr>
          <p:nvPr>
            <p:ph type="sldNum" sz="quarter" idx="12"/>
          </p:nvPr>
        </p:nvSpPr>
        <p:spPr/>
        <p:txBody>
          <a:bodyPr/>
          <a:lstStyle/>
          <a:p>
            <a:fld id="{2BF9904A-9C25-47A3-9575-E9968C6F08B5}" type="slidenum">
              <a:rPr lang="zh-CN" altLang="en-US" smtClean="0"/>
              <a:pPr/>
              <a:t>15</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6632"/>
            <a:ext cx="7272808" cy="815608"/>
          </a:xfrm>
          <a:prstGeom prst="rect">
            <a:avLst/>
          </a:prstGeom>
          <a:noFill/>
        </p:spPr>
        <p:txBody>
          <a:bodyPr wrap="square" rtlCol="0">
            <a:spAutoFit/>
          </a:bodyPr>
          <a:lstStyle/>
          <a:p>
            <a:pPr algn="ctr"/>
            <a:r>
              <a:rPr lang="zh-CN" altLang="en-US" sz="4700" b="1" dirty="0" smtClean="0">
                <a:solidFill>
                  <a:srgbClr val="0070C0"/>
                </a:solidFill>
                <a:latin typeface="黑体" pitchFamily="49" charset="-122"/>
                <a:ea typeface="黑体" pitchFamily="49" charset="-122"/>
              </a:rPr>
              <a:t>树图匹配</a:t>
            </a:r>
            <a:endParaRPr lang="zh-CN" altLang="en-US" sz="4700" b="1" dirty="0">
              <a:solidFill>
                <a:srgbClr val="0070C0"/>
              </a:solidFill>
              <a:latin typeface="黑体" pitchFamily="49" charset="-122"/>
              <a:ea typeface="黑体" pitchFamily="49" charset="-122"/>
            </a:endParaRPr>
          </a:p>
        </p:txBody>
      </p:sp>
      <p:sp>
        <p:nvSpPr>
          <p:cNvPr id="4" name="TextBox 3"/>
          <p:cNvSpPr txBox="1"/>
          <p:nvPr/>
        </p:nvSpPr>
        <p:spPr>
          <a:xfrm>
            <a:off x="323528" y="980728"/>
            <a:ext cx="8424936" cy="4985980"/>
          </a:xfrm>
          <a:prstGeom prst="rect">
            <a:avLst/>
          </a:prstGeom>
          <a:noFill/>
        </p:spPr>
        <p:txBody>
          <a:bodyPr wrap="square" rtlCol="0">
            <a:spAutoFit/>
          </a:bodyPr>
          <a:lstStyle/>
          <a:p>
            <a:r>
              <a:rPr lang="zh-CN" altLang="en-US" sz="2000" dirty="0" smtClean="0">
                <a:solidFill>
                  <a:srgbClr val="FFFF00"/>
                </a:solidFill>
              </a:rPr>
              <a:t>写出树图阶的矩阵元：</a:t>
            </a:r>
            <a:r>
              <a:rPr lang="en-US" altLang="zh-CN" sz="2000" dirty="0" smtClean="0">
                <a:solidFill>
                  <a:srgbClr val="FFFF00"/>
                </a:solidFill>
              </a:rPr>
              <a:t>                                                                 </a:t>
            </a:r>
          </a:p>
          <a:p>
            <a:endParaRPr lang="en-US" altLang="zh-CN" dirty="0" smtClean="0">
              <a:solidFill>
                <a:srgbClr val="FF000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1400" dirty="0" smtClean="0">
              <a:solidFill>
                <a:srgbClr val="00B050"/>
              </a:solidFill>
            </a:endParaRPr>
          </a:p>
          <a:p>
            <a:endParaRPr lang="en-US" altLang="zh-CN" sz="2000" dirty="0" smtClean="0">
              <a:solidFill>
                <a:srgbClr val="FFFF00"/>
              </a:solidFill>
            </a:endParaRPr>
          </a:p>
          <a:p>
            <a:r>
              <a:rPr lang="zh-CN" altLang="en-US" sz="1400" dirty="0" smtClean="0">
                <a:solidFill>
                  <a:schemeClr val="bg1"/>
                </a:solidFill>
              </a:rPr>
              <a:t>在上式中，                                                   ，而                                    是正反夸克对的约化质量。</a:t>
            </a:r>
            <a:endParaRPr lang="en-US" altLang="zh-CN" sz="1400" dirty="0" smtClean="0">
              <a:solidFill>
                <a:schemeClr val="bg1"/>
              </a:solidFill>
            </a:endParaRPr>
          </a:p>
          <a:p>
            <a:r>
              <a:rPr lang="zh-CN" altLang="en-US" sz="2000" dirty="0" smtClean="0">
                <a:solidFill>
                  <a:srgbClr val="FFFF00"/>
                </a:solidFill>
              </a:rPr>
              <a:t>树图阶费曼图及顶点费曼规则：</a:t>
            </a:r>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r>
              <a:rPr lang="en-US" altLang="zh-CN" sz="2000" dirty="0" smtClean="0">
                <a:solidFill>
                  <a:srgbClr val="FFFF00"/>
                </a:solidFill>
              </a:rPr>
              <a:t>                                                                   </a:t>
            </a:r>
            <a:endParaRPr lang="zh-CN" altLang="en-US" sz="2000" dirty="0">
              <a:solidFill>
                <a:srgbClr val="FF0000"/>
              </a:solidFill>
            </a:endParaRPr>
          </a:p>
        </p:txBody>
      </p:sp>
      <p:pic>
        <p:nvPicPr>
          <p:cNvPr id="7" name="图片 6" descr="IguanaTex_tmp.png"/>
          <p:cNvPicPr>
            <a:picLocks noChangeAspect="1"/>
          </p:cNvPicPr>
          <p:nvPr>
            <p:custDataLst>
              <p:tags r:id="rId1"/>
            </p:custDataLst>
          </p:nvPr>
        </p:nvPicPr>
        <p:blipFill>
          <a:blip r:embed="rId6" cstate="print"/>
          <a:stretch>
            <a:fillRect/>
          </a:stretch>
        </p:blipFill>
        <p:spPr>
          <a:xfrm>
            <a:off x="467543" y="1340769"/>
            <a:ext cx="7997633" cy="2376264"/>
          </a:xfrm>
          <a:prstGeom prst="rect">
            <a:avLst/>
          </a:prstGeom>
        </p:spPr>
      </p:pic>
      <p:pic>
        <p:nvPicPr>
          <p:cNvPr id="1026" name="Picture 2"/>
          <p:cNvPicPr>
            <a:picLocks noChangeAspect="1" noChangeArrowheads="1"/>
          </p:cNvPicPr>
          <p:nvPr/>
        </p:nvPicPr>
        <p:blipFill>
          <a:blip r:embed="rId7" cstate="print"/>
          <a:srcRect/>
          <a:stretch>
            <a:fillRect/>
          </a:stretch>
        </p:blipFill>
        <p:spPr bwMode="auto">
          <a:xfrm>
            <a:off x="1619672" y="4437112"/>
            <a:ext cx="6336704" cy="2232248"/>
          </a:xfrm>
          <a:prstGeom prst="rect">
            <a:avLst/>
          </a:prstGeom>
          <a:noFill/>
          <a:ln w="9525">
            <a:noFill/>
            <a:miter lim="800000"/>
            <a:headEnd/>
            <a:tailEnd/>
          </a:ln>
          <a:effectLst>
            <a:innerShdw blurRad="1270000">
              <a:prstClr val="black"/>
            </a:innerShdw>
          </a:effectLst>
        </p:spPr>
      </p:pic>
      <p:pic>
        <p:nvPicPr>
          <p:cNvPr id="10" name="图片 9" descr="IguanaTex_tmp.png"/>
          <p:cNvPicPr>
            <a:picLocks noChangeAspect="1"/>
          </p:cNvPicPr>
          <p:nvPr>
            <p:custDataLst>
              <p:tags r:id="rId2"/>
            </p:custDataLst>
          </p:nvPr>
        </p:nvPicPr>
        <p:blipFill>
          <a:blip r:embed="rId8" cstate="print">
            <a:duotone>
              <a:schemeClr val="bg2">
                <a:shade val="45000"/>
                <a:satMod val="135000"/>
              </a:schemeClr>
              <a:prstClr val="white"/>
            </a:duotone>
          </a:blip>
          <a:stretch>
            <a:fillRect/>
          </a:stretch>
        </p:blipFill>
        <p:spPr>
          <a:xfrm>
            <a:off x="1259632" y="3789040"/>
            <a:ext cx="2016224" cy="235203"/>
          </a:xfrm>
          <a:prstGeom prst="rect">
            <a:avLst/>
          </a:prstGeom>
        </p:spPr>
      </p:pic>
      <p:pic>
        <p:nvPicPr>
          <p:cNvPr id="12" name="图片 11" descr="IguanaTex_tmp.png"/>
          <p:cNvPicPr>
            <a:picLocks noChangeAspect="1"/>
          </p:cNvPicPr>
          <p:nvPr>
            <p:custDataLst>
              <p:tags r:id="rId3"/>
            </p:custDataLst>
          </p:nvPr>
        </p:nvPicPr>
        <p:blipFill>
          <a:blip r:embed="rId9" cstate="print">
            <a:duotone>
              <a:schemeClr val="bg2">
                <a:shade val="45000"/>
                <a:satMod val="135000"/>
              </a:schemeClr>
              <a:prstClr val="white"/>
            </a:duotone>
          </a:blip>
          <a:stretch>
            <a:fillRect/>
          </a:stretch>
        </p:blipFill>
        <p:spPr>
          <a:xfrm>
            <a:off x="3707904" y="3789040"/>
            <a:ext cx="1299281" cy="288032"/>
          </a:xfrm>
          <a:prstGeom prst="rect">
            <a:avLst/>
          </a:prstGeom>
        </p:spPr>
      </p:pic>
      <p:sp>
        <p:nvSpPr>
          <p:cNvPr id="11" name="灯片编号占位符 10"/>
          <p:cNvSpPr>
            <a:spLocks noGrp="1"/>
          </p:cNvSpPr>
          <p:nvPr>
            <p:ph type="sldNum" sz="quarter" idx="12"/>
          </p:nvPr>
        </p:nvSpPr>
        <p:spPr/>
        <p:txBody>
          <a:bodyPr/>
          <a:lstStyle/>
          <a:p>
            <a:fld id="{2BF9904A-9C25-47A3-9575-E9968C6F08B5}" type="slidenum">
              <a:rPr lang="zh-CN" altLang="en-US" smtClean="0"/>
              <a:pPr/>
              <a:t>16</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48680"/>
            <a:ext cx="8496944" cy="5324535"/>
          </a:xfrm>
          <a:prstGeom prst="rect">
            <a:avLst/>
          </a:prstGeom>
          <a:noFill/>
        </p:spPr>
        <p:txBody>
          <a:bodyPr wrap="square" rtlCol="0">
            <a:spAutoFit/>
          </a:bodyPr>
          <a:lstStyle/>
          <a:p>
            <a:r>
              <a:rPr lang="zh-CN" altLang="en-US" sz="2000" dirty="0" smtClean="0">
                <a:solidFill>
                  <a:srgbClr val="FFFF00"/>
                </a:solidFill>
              </a:rPr>
              <a:t>接下来我们要做的就是把文章之前提到的     的具体形式代入计算，化简旋量结构。以                的情况为例来说明：</a:t>
            </a:r>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r>
              <a:rPr lang="zh-CN" altLang="en-US" sz="2000" dirty="0" smtClean="0">
                <a:solidFill>
                  <a:srgbClr val="FFFF00"/>
                </a:solidFill>
              </a:rPr>
              <a:t>于是，有：</a:t>
            </a:r>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r>
              <a:rPr lang="en-US" altLang="zh-CN" sz="2000" dirty="0" smtClean="0">
                <a:solidFill>
                  <a:srgbClr val="FFFF00"/>
                </a:solidFill>
              </a:rPr>
              <a:t>              </a:t>
            </a:r>
          </a:p>
          <a:p>
            <a:endParaRPr lang="en-US" altLang="zh-CN" sz="2000" dirty="0" smtClean="0">
              <a:solidFill>
                <a:srgbClr val="FFFF00"/>
              </a:solidFill>
            </a:endParaRPr>
          </a:p>
        </p:txBody>
      </p:sp>
      <p:pic>
        <p:nvPicPr>
          <p:cNvPr id="7" name="图片 6" descr="IguanaTex_tmp.png"/>
          <p:cNvPicPr>
            <a:picLocks noChangeAspect="1"/>
          </p:cNvPicPr>
          <p:nvPr>
            <p:custDataLst>
              <p:tags r:id="rId1"/>
            </p:custDataLst>
          </p:nvPr>
        </p:nvPicPr>
        <p:blipFill>
          <a:blip r:embed="rId7" cstate="print"/>
          <a:stretch>
            <a:fillRect/>
          </a:stretch>
        </p:blipFill>
        <p:spPr>
          <a:xfrm>
            <a:off x="5004048" y="620688"/>
            <a:ext cx="140208" cy="172212"/>
          </a:xfrm>
          <a:prstGeom prst="rect">
            <a:avLst/>
          </a:prstGeom>
        </p:spPr>
      </p:pic>
      <p:pic>
        <p:nvPicPr>
          <p:cNvPr id="8" name="图片 7" descr="IguanaTex_tmp.png"/>
          <p:cNvPicPr>
            <a:picLocks noChangeAspect="1"/>
          </p:cNvPicPr>
          <p:nvPr>
            <p:custDataLst>
              <p:tags r:id="rId2"/>
            </p:custDataLst>
          </p:nvPr>
        </p:nvPicPr>
        <p:blipFill>
          <a:blip r:embed="rId8" cstate="print"/>
          <a:stretch>
            <a:fillRect/>
          </a:stretch>
        </p:blipFill>
        <p:spPr>
          <a:xfrm>
            <a:off x="1691680" y="908720"/>
            <a:ext cx="708660" cy="227076"/>
          </a:xfrm>
          <a:prstGeom prst="rect">
            <a:avLst/>
          </a:prstGeom>
        </p:spPr>
      </p:pic>
      <p:pic>
        <p:nvPicPr>
          <p:cNvPr id="9" name="图片 8" descr="IguanaTex_tmp.png"/>
          <p:cNvPicPr>
            <a:picLocks noChangeAspect="1"/>
          </p:cNvPicPr>
          <p:nvPr>
            <p:custDataLst>
              <p:tags r:id="rId3"/>
            </p:custDataLst>
          </p:nvPr>
        </p:nvPicPr>
        <p:blipFill>
          <a:blip r:embed="rId9" cstate="print"/>
          <a:stretch>
            <a:fillRect/>
          </a:stretch>
        </p:blipFill>
        <p:spPr>
          <a:xfrm>
            <a:off x="251520" y="1484784"/>
            <a:ext cx="8638032" cy="1885188"/>
          </a:xfrm>
          <a:prstGeom prst="rect">
            <a:avLst/>
          </a:prstGeom>
        </p:spPr>
      </p:pic>
      <p:pic>
        <p:nvPicPr>
          <p:cNvPr id="11" name="图片 10" descr="IguanaTex_tmp.png"/>
          <p:cNvPicPr>
            <a:picLocks noChangeAspect="1"/>
          </p:cNvPicPr>
          <p:nvPr>
            <p:custDataLst>
              <p:tags r:id="rId4"/>
            </p:custDataLst>
          </p:nvPr>
        </p:nvPicPr>
        <p:blipFill>
          <a:blip r:embed="rId10" cstate="print"/>
          <a:stretch>
            <a:fillRect/>
          </a:stretch>
        </p:blipFill>
        <p:spPr>
          <a:xfrm>
            <a:off x="395536" y="4653136"/>
            <a:ext cx="8340229" cy="1296144"/>
          </a:xfrm>
          <a:prstGeom prst="rect">
            <a:avLst/>
          </a:prstGeom>
        </p:spPr>
      </p:pic>
      <p:sp>
        <p:nvSpPr>
          <p:cNvPr id="13" name="灯片编号占位符 12"/>
          <p:cNvSpPr>
            <a:spLocks noGrp="1"/>
          </p:cNvSpPr>
          <p:nvPr>
            <p:ph type="sldNum" sz="quarter" idx="12"/>
          </p:nvPr>
        </p:nvSpPr>
        <p:spPr/>
        <p:txBody>
          <a:bodyPr/>
          <a:lstStyle/>
          <a:p>
            <a:fld id="{2BF9904A-9C25-47A3-9575-E9968C6F08B5}" type="slidenum">
              <a:rPr lang="zh-CN" altLang="en-US" smtClean="0"/>
              <a:pPr/>
              <a:t>17</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568952" cy="815608"/>
          </a:xfrm>
          <a:prstGeom prst="rect">
            <a:avLst/>
          </a:prstGeom>
          <a:noFill/>
        </p:spPr>
        <p:txBody>
          <a:bodyPr wrap="square" rtlCol="0">
            <a:spAutoFit/>
          </a:bodyPr>
          <a:lstStyle/>
          <a:p>
            <a:pPr algn="ctr"/>
            <a:r>
              <a:rPr lang="zh-CN" altLang="en-US" sz="4700" b="1" dirty="0" smtClean="0">
                <a:solidFill>
                  <a:srgbClr val="0070C0"/>
                </a:solidFill>
                <a:latin typeface="黑体" pitchFamily="49" charset="-122"/>
                <a:ea typeface="黑体" pitchFamily="49" charset="-122"/>
              </a:rPr>
              <a:t>树图结果</a:t>
            </a:r>
            <a:endParaRPr lang="zh-CN" altLang="en-US" sz="4700" b="1" dirty="0">
              <a:solidFill>
                <a:srgbClr val="0070C0"/>
              </a:solidFill>
              <a:latin typeface="黑体" pitchFamily="49" charset="-122"/>
              <a:ea typeface="黑体" pitchFamily="49" charset="-122"/>
            </a:endParaRPr>
          </a:p>
        </p:txBody>
      </p:sp>
      <p:sp>
        <p:nvSpPr>
          <p:cNvPr id="3" name="TextBox 2"/>
          <p:cNvSpPr txBox="1"/>
          <p:nvPr/>
        </p:nvSpPr>
        <p:spPr>
          <a:xfrm>
            <a:off x="827584" y="1124744"/>
            <a:ext cx="7416824" cy="5632311"/>
          </a:xfrm>
          <a:prstGeom prst="rect">
            <a:avLst/>
          </a:prstGeom>
          <a:noFill/>
        </p:spPr>
        <p:txBody>
          <a:bodyPr wrap="square" rtlCol="0">
            <a:spAutoFit/>
          </a:bodyPr>
          <a:lstStyle/>
          <a:p>
            <a:r>
              <a:rPr lang="zh-CN" altLang="en-US" dirty="0" smtClean="0">
                <a:solidFill>
                  <a:srgbClr val="FFFF00"/>
                </a:solidFill>
              </a:rPr>
              <a:t>再和</a:t>
            </a:r>
            <a:r>
              <a:rPr lang="en-US" altLang="zh-CN" dirty="0" err="1" smtClean="0">
                <a:solidFill>
                  <a:srgbClr val="FFFF00"/>
                </a:solidFill>
              </a:rPr>
              <a:t>Bc</a:t>
            </a:r>
            <a:r>
              <a:rPr lang="zh-CN" altLang="en-US" dirty="0" smtClean="0">
                <a:solidFill>
                  <a:srgbClr val="FFFF00"/>
                </a:solidFill>
              </a:rPr>
              <a:t>介子的</a:t>
            </a:r>
            <a:r>
              <a:rPr lang="en-US" altLang="zh-CN" dirty="0" smtClean="0">
                <a:solidFill>
                  <a:srgbClr val="FFFF00"/>
                </a:solidFill>
              </a:rPr>
              <a:t>LCDAs</a:t>
            </a:r>
            <a:r>
              <a:rPr lang="zh-CN" altLang="en-US" dirty="0" smtClean="0">
                <a:solidFill>
                  <a:srgbClr val="FFFF00"/>
                </a:solidFill>
              </a:rPr>
              <a:t>比较，我们就得到了相应的树图阶对应的光锥分布振幅和衰变常数：</a:t>
            </a:r>
            <a:endParaRPr lang="en-US" altLang="zh-CN" dirty="0" smtClean="0">
              <a:solidFill>
                <a:srgbClr val="FFFF00"/>
              </a:solidFill>
            </a:endParaRPr>
          </a:p>
          <a:p>
            <a:endParaRPr lang="en-US" altLang="zh-CN" dirty="0" smtClean="0">
              <a:solidFill>
                <a:srgbClr val="FFFF00"/>
              </a:solidFill>
            </a:endParaRPr>
          </a:p>
          <a:p>
            <a:endParaRPr lang="en-US" altLang="zh-CN" dirty="0" smtClean="0">
              <a:solidFill>
                <a:srgbClr val="FFFF00"/>
              </a:solidFill>
            </a:endParaRPr>
          </a:p>
          <a:p>
            <a:endParaRPr lang="en-US" altLang="zh-CN" dirty="0" smtClean="0">
              <a:solidFill>
                <a:srgbClr val="FFFF00"/>
              </a:solidFill>
            </a:endParaRPr>
          </a:p>
          <a:p>
            <a:endParaRPr lang="en-US" altLang="zh-CN" dirty="0" smtClean="0">
              <a:solidFill>
                <a:srgbClr val="FFFF00"/>
              </a:solidFill>
            </a:endParaRPr>
          </a:p>
          <a:p>
            <a:r>
              <a:rPr lang="zh-CN" altLang="en-US" dirty="0" smtClean="0">
                <a:solidFill>
                  <a:srgbClr val="FFFF00"/>
                </a:solidFill>
              </a:rPr>
              <a:t>总的结果：</a:t>
            </a:r>
            <a:endParaRPr lang="en-US" altLang="zh-CN" dirty="0" smtClean="0">
              <a:solidFill>
                <a:srgbClr val="FFFF00"/>
              </a:solidFill>
            </a:endParaRPr>
          </a:p>
          <a:p>
            <a:endParaRPr lang="en-US" altLang="zh-CN" dirty="0" smtClean="0">
              <a:solidFill>
                <a:srgbClr val="FFFF00"/>
              </a:solidFill>
            </a:endParaRPr>
          </a:p>
          <a:p>
            <a:endParaRPr lang="zh-CN" altLang="en-US" dirty="0" smtClean="0">
              <a:solidFill>
                <a:srgbClr val="FFFF00"/>
              </a:solidFill>
            </a:endParaRPr>
          </a:p>
          <a:p>
            <a:endParaRPr lang="en-US" altLang="zh-CN" dirty="0" smtClean="0">
              <a:solidFill>
                <a:srgbClr val="FF0000"/>
              </a:solidFill>
            </a:endParaRPr>
          </a:p>
          <a:p>
            <a:endParaRPr lang="en-US" altLang="zh-CN" dirty="0" smtClean="0">
              <a:solidFill>
                <a:srgbClr val="FF0000"/>
              </a:solidFill>
            </a:endParaRPr>
          </a:p>
          <a:p>
            <a:r>
              <a:rPr lang="en-US" altLang="zh-CN" dirty="0" smtClean="0">
                <a:solidFill>
                  <a:srgbClr val="FF0000"/>
                </a:solidFill>
              </a:rPr>
              <a:t>       </a:t>
            </a:r>
            <a:r>
              <a:rPr lang="en-US" altLang="zh-CN" dirty="0" smtClean="0">
                <a:solidFill>
                  <a:srgbClr val="00B050"/>
                </a:solidFill>
              </a:rPr>
              <a:t> S</a:t>
            </a:r>
            <a:r>
              <a:rPr lang="zh-CN" altLang="en-US" dirty="0" smtClean="0">
                <a:solidFill>
                  <a:srgbClr val="00CC00"/>
                </a:solidFill>
              </a:rPr>
              <a:t>波    </a:t>
            </a:r>
            <a:r>
              <a:rPr lang="zh-CN" altLang="en-US" dirty="0" smtClean="0">
                <a:solidFill>
                  <a:srgbClr val="00B050"/>
                </a:solidFill>
              </a:rPr>
              <a:t>                                                                          </a:t>
            </a:r>
            <a:r>
              <a:rPr lang="zh-CN" altLang="en-US" dirty="0" smtClean="0">
                <a:solidFill>
                  <a:srgbClr val="00CC00"/>
                </a:solidFill>
              </a:rPr>
              <a:t>波</a:t>
            </a:r>
            <a:endParaRPr lang="en-US" altLang="zh-CN" dirty="0" smtClean="0">
              <a:solidFill>
                <a:srgbClr val="00CC00"/>
              </a:solidFill>
            </a:endParaRPr>
          </a:p>
          <a:p>
            <a:endParaRPr lang="en-US" altLang="zh-CN" dirty="0" smtClean="0">
              <a:solidFill>
                <a:srgbClr val="00B050"/>
              </a:solidFill>
            </a:endParaRPr>
          </a:p>
          <a:p>
            <a:r>
              <a:rPr lang="en-US" altLang="zh-CN" dirty="0" smtClean="0">
                <a:solidFill>
                  <a:srgbClr val="00B050"/>
                </a:solidFill>
              </a:rPr>
              <a:t>                                                                    </a:t>
            </a:r>
            <a:r>
              <a:rPr lang="zh-CN" altLang="en-US" dirty="0" smtClean="0">
                <a:solidFill>
                  <a:srgbClr val="00CC00"/>
                </a:solidFill>
              </a:rPr>
              <a:t>波</a:t>
            </a:r>
            <a:endParaRPr lang="en-US" altLang="zh-CN" dirty="0" smtClean="0">
              <a:solidFill>
                <a:srgbClr val="00CC00"/>
              </a:solidFill>
            </a:endParaRPr>
          </a:p>
          <a:p>
            <a:endParaRPr lang="en-US" altLang="zh-CN" dirty="0" smtClean="0">
              <a:solidFill>
                <a:srgbClr val="00B050"/>
              </a:solidFill>
            </a:endParaRPr>
          </a:p>
          <a:p>
            <a:endParaRPr lang="en-US" altLang="zh-CN" dirty="0" smtClean="0">
              <a:solidFill>
                <a:srgbClr val="00B050"/>
              </a:solidFill>
            </a:endParaRPr>
          </a:p>
          <a:p>
            <a:endParaRPr lang="en-US" altLang="zh-CN" dirty="0" smtClean="0">
              <a:solidFill>
                <a:srgbClr val="00B050"/>
              </a:solidFill>
            </a:endParaRPr>
          </a:p>
          <a:p>
            <a:r>
              <a:rPr lang="en-US" altLang="zh-CN" dirty="0" smtClean="0">
                <a:solidFill>
                  <a:srgbClr val="00B050"/>
                </a:solidFill>
              </a:rPr>
              <a:t>                                                                                                                             </a:t>
            </a:r>
            <a:r>
              <a:rPr lang="zh-CN" altLang="en-US" dirty="0" smtClean="0">
                <a:solidFill>
                  <a:srgbClr val="00CC00"/>
                </a:solidFill>
              </a:rPr>
              <a:t>波</a:t>
            </a:r>
            <a:endParaRPr lang="en-US" altLang="zh-CN" dirty="0" smtClean="0">
              <a:solidFill>
                <a:srgbClr val="00CC00"/>
              </a:solidFill>
            </a:endParaRPr>
          </a:p>
          <a:p>
            <a:endParaRPr lang="en-US" altLang="zh-CN" dirty="0" smtClean="0">
              <a:solidFill>
                <a:srgbClr val="00B050"/>
              </a:solidFill>
            </a:endParaRPr>
          </a:p>
          <a:p>
            <a:r>
              <a:rPr lang="zh-CN" altLang="en-US" dirty="0" smtClean="0">
                <a:solidFill>
                  <a:srgbClr val="00B050"/>
                </a:solidFill>
              </a:rPr>
              <a:t>                                            </a:t>
            </a:r>
            <a:r>
              <a:rPr lang="zh-CN" altLang="en-US" dirty="0" smtClean="0">
                <a:solidFill>
                  <a:srgbClr val="00CC00"/>
                </a:solidFill>
              </a:rPr>
              <a:t>波  </a:t>
            </a:r>
            <a:r>
              <a:rPr lang="zh-CN" altLang="en-US" dirty="0" smtClean="0">
                <a:solidFill>
                  <a:srgbClr val="00B050"/>
                </a:solidFill>
              </a:rPr>
              <a:t>                                              </a:t>
            </a:r>
            <a:endParaRPr lang="zh-CN" altLang="en-US" dirty="0">
              <a:solidFill>
                <a:srgbClr val="00B050"/>
              </a:solidFill>
            </a:endParaRPr>
          </a:p>
        </p:txBody>
      </p:sp>
      <p:pic>
        <p:nvPicPr>
          <p:cNvPr id="4" name="图片 3" descr="IguanaTex_tmp.png"/>
          <p:cNvPicPr>
            <a:picLocks noChangeAspect="1"/>
          </p:cNvPicPr>
          <p:nvPr>
            <p:custDataLst>
              <p:tags r:id="rId1"/>
            </p:custDataLst>
          </p:nvPr>
        </p:nvPicPr>
        <p:blipFill>
          <a:blip r:embed="rId15" cstate="print"/>
          <a:stretch>
            <a:fillRect/>
          </a:stretch>
        </p:blipFill>
        <p:spPr>
          <a:xfrm>
            <a:off x="323528" y="1844824"/>
            <a:ext cx="3347287" cy="720080"/>
          </a:xfrm>
          <a:prstGeom prst="rect">
            <a:avLst/>
          </a:prstGeom>
        </p:spPr>
      </p:pic>
      <p:pic>
        <p:nvPicPr>
          <p:cNvPr id="5" name="图片 4" descr="IguanaTex_tmp.png"/>
          <p:cNvPicPr>
            <a:picLocks noChangeAspect="1"/>
          </p:cNvPicPr>
          <p:nvPr>
            <p:custDataLst>
              <p:tags r:id="rId2"/>
            </p:custDataLst>
          </p:nvPr>
        </p:nvPicPr>
        <p:blipFill>
          <a:blip r:embed="rId16" cstate="print"/>
          <a:stretch>
            <a:fillRect/>
          </a:stretch>
        </p:blipFill>
        <p:spPr>
          <a:xfrm>
            <a:off x="3923928" y="1844824"/>
            <a:ext cx="1722967" cy="720080"/>
          </a:xfrm>
          <a:prstGeom prst="rect">
            <a:avLst/>
          </a:prstGeom>
        </p:spPr>
      </p:pic>
      <p:pic>
        <p:nvPicPr>
          <p:cNvPr id="6" name="图片 5" descr="IguanaTex_tmp.png"/>
          <p:cNvPicPr>
            <a:picLocks noChangeAspect="1"/>
          </p:cNvPicPr>
          <p:nvPr>
            <p:custDataLst>
              <p:tags r:id="rId3"/>
            </p:custDataLst>
          </p:nvPr>
        </p:nvPicPr>
        <p:blipFill>
          <a:blip r:embed="rId17" cstate="print"/>
          <a:stretch>
            <a:fillRect/>
          </a:stretch>
        </p:blipFill>
        <p:spPr>
          <a:xfrm>
            <a:off x="6156176" y="1844824"/>
            <a:ext cx="1993909" cy="720080"/>
          </a:xfrm>
          <a:prstGeom prst="rect">
            <a:avLst/>
          </a:prstGeom>
        </p:spPr>
      </p:pic>
      <p:pic>
        <p:nvPicPr>
          <p:cNvPr id="18" name="图片 17" descr="IguanaTex_tmp.png"/>
          <p:cNvPicPr>
            <a:picLocks noChangeAspect="1"/>
          </p:cNvPicPr>
          <p:nvPr>
            <p:custDataLst>
              <p:tags r:id="rId4"/>
            </p:custDataLst>
          </p:nvPr>
        </p:nvPicPr>
        <p:blipFill>
          <a:blip r:embed="rId18" cstate="print"/>
          <a:stretch>
            <a:fillRect/>
          </a:stretch>
        </p:blipFill>
        <p:spPr>
          <a:xfrm>
            <a:off x="251519" y="3212975"/>
            <a:ext cx="2976296" cy="648072"/>
          </a:xfrm>
          <a:prstGeom prst="rect">
            <a:avLst/>
          </a:prstGeom>
        </p:spPr>
      </p:pic>
      <p:cxnSp>
        <p:nvCxnSpPr>
          <p:cNvPr id="11" name="直接箭头连接符 10"/>
          <p:cNvCxnSpPr/>
          <p:nvPr/>
        </p:nvCxnSpPr>
        <p:spPr>
          <a:xfrm>
            <a:off x="1187624" y="3933056"/>
            <a:ext cx="288032" cy="216024"/>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descr="IguanaTex_tmp.png"/>
          <p:cNvPicPr>
            <a:picLocks noChangeAspect="1"/>
          </p:cNvPicPr>
          <p:nvPr>
            <p:custDataLst>
              <p:tags r:id="rId5"/>
            </p:custDataLst>
          </p:nvPr>
        </p:nvPicPr>
        <p:blipFill>
          <a:blip r:embed="rId19" cstate="print"/>
          <a:stretch>
            <a:fillRect/>
          </a:stretch>
        </p:blipFill>
        <p:spPr>
          <a:xfrm>
            <a:off x="3779912" y="3212976"/>
            <a:ext cx="4408264" cy="552023"/>
          </a:xfrm>
          <a:prstGeom prst="rect">
            <a:avLst/>
          </a:prstGeom>
        </p:spPr>
      </p:pic>
      <p:cxnSp>
        <p:nvCxnSpPr>
          <p:cNvPr id="14" name="直接箭头连接符 13"/>
          <p:cNvCxnSpPr/>
          <p:nvPr/>
        </p:nvCxnSpPr>
        <p:spPr>
          <a:xfrm>
            <a:off x="5076056" y="3933056"/>
            <a:ext cx="432048" cy="216024"/>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5868144" y="3933056"/>
            <a:ext cx="864096" cy="216024"/>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pic>
        <p:nvPicPr>
          <p:cNvPr id="20" name="图片 19" descr="IguanaTex_tmp.png"/>
          <p:cNvPicPr>
            <a:picLocks noChangeAspect="1"/>
          </p:cNvPicPr>
          <p:nvPr>
            <p:custDataLst>
              <p:tags r:id="rId6"/>
            </p:custDataLst>
          </p:nvPr>
        </p:nvPicPr>
        <p:blipFill>
          <a:blip r:embed="rId20" cstate="print"/>
          <a:stretch>
            <a:fillRect/>
          </a:stretch>
        </p:blipFill>
        <p:spPr>
          <a:xfrm>
            <a:off x="5364088" y="4221088"/>
            <a:ext cx="298700" cy="216024"/>
          </a:xfrm>
          <a:prstGeom prst="rect">
            <a:avLst/>
          </a:prstGeom>
        </p:spPr>
      </p:pic>
      <p:pic>
        <p:nvPicPr>
          <p:cNvPr id="21" name="图片 20" descr="IguanaTex_tmp.png"/>
          <p:cNvPicPr>
            <a:picLocks noChangeAspect="1"/>
          </p:cNvPicPr>
          <p:nvPr>
            <p:custDataLst>
              <p:tags r:id="rId7"/>
            </p:custDataLst>
          </p:nvPr>
        </p:nvPicPr>
        <p:blipFill>
          <a:blip r:embed="rId21" cstate="print"/>
          <a:stretch>
            <a:fillRect/>
          </a:stretch>
        </p:blipFill>
        <p:spPr>
          <a:xfrm>
            <a:off x="251520" y="4437112"/>
            <a:ext cx="3176556" cy="741812"/>
          </a:xfrm>
          <a:prstGeom prst="rect">
            <a:avLst/>
          </a:prstGeom>
        </p:spPr>
      </p:pic>
      <p:pic>
        <p:nvPicPr>
          <p:cNvPr id="22" name="图片 21" descr="IguanaTex_tmp.png"/>
          <p:cNvPicPr>
            <a:picLocks noChangeAspect="1"/>
          </p:cNvPicPr>
          <p:nvPr>
            <p:custDataLst>
              <p:tags r:id="rId8"/>
            </p:custDataLst>
          </p:nvPr>
        </p:nvPicPr>
        <p:blipFill>
          <a:blip r:embed="rId22" cstate="print"/>
          <a:stretch>
            <a:fillRect/>
          </a:stretch>
        </p:blipFill>
        <p:spPr>
          <a:xfrm>
            <a:off x="179512" y="5589240"/>
            <a:ext cx="5124040" cy="669803"/>
          </a:xfrm>
          <a:prstGeom prst="rect">
            <a:avLst/>
          </a:prstGeom>
        </p:spPr>
      </p:pic>
      <p:pic>
        <p:nvPicPr>
          <p:cNvPr id="23" name="图片 22" descr="IguanaTex_tmp.png"/>
          <p:cNvPicPr>
            <a:picLocks noChangeAspect="1"/>
          </p:cNvPicPr>
          <p:nvPr>
            <p:custDataLst>
              <p:tags r:id="rId9"/>
            </p:custDataLst>
          </p:nvPr>
        </p:nvPicPr>
        <p:blipFill>
          <a:blip r:embed="rId23" cstate="print"/>
          <a:stretch>
            <a:fillRect/>
          </a:stretch>
        </p:blipFill>
        <p:spPr>
          <a:xfrm>
            <a:off x="6012160" y="4437112"/>
            <a:ext cx="2664296" cy="656421"/>
          </a:xfrm>
          <a:prstGeom prst="rect">
            <a:avLst/>
          </a:prstGeom>
        </p:spPr>
      </p:pic>
      <p:cxnSp>
        <p:nvCxnSpPr>
          <p:cNvPr id="24" name="直接箭头连接符 23"/>
          <p:cNvCxnSpPr/>
          <p:nvPr/>
        </p:nvCxnSpPr>
        <p:spPr>
          <a:xfrm>
            <a:off x="2699792" y="4869160"/>
            <a:ext cx="108012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pic>
        <p:nvPicPr>
          <p:cNvPr id="27" name="图片 26" descr="IguanaTex_tmp.png"/>
          <p:cNvPicPr>
            <a:picLocks noChangeAspect="1"/>
          </p:cNvPicPr>
          <p:nvPr>
            <p:custDataLst>
              <p:tags r:id="rId10"/>
            </p:custDataLst>
          </p:nvPr>
        </p:nvPicPr>
        <p:blipFill>
          <a:blip r:embed="rId24" cstate="print"/>
          <a:stretch>
            <a:fillRect/>
          </a:stretch>
        </p:blipFill>
        <p:spPr>
          <a:xfrm>
            <a:off x="4067944" y="4797152"/>
            <a:ext cx="313368" cy="220024"/>
          </a:xfrm>
          <a:prstGeom prst="rect">
            <a:avLst/>
          </a:prstGeom>
        </p:spPr>
      </p:pic>
      <p:cxnSp>
        <p:nvCxnSpPr>
          <p:cNvPr id="28" name="直接箭头连接符 27"/>
          <p:cNvCxnSpPr/>
          <p:nvPr/>
        </p:nvCxnSpPr>
        <p:spPr>
          <a:xfrm flipH="1">
            <a:off x="7596336" y="5157192"/>
            <a:ext cx="144016" cy="576064"/>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1547664" y="6309320"/>
            <a:ext cx="864096" cy="144016"/>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2555776" y="6237312"/>
            <a:ext cx="432048" cy="216024"/>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pic>
        <p:nvPicPr>
          <p:cNvPr id="41" name="图片 40" descr="IguanaTex_tmp.png"/>
          <p:cNvPicPr>
            <a:picLocks noChangeAspect="1"/>
          </p:cNvPicPr>
          <p:nvPr>
            <p:custDataLst>
              <p:tags r:id="rId11"/>
            </p:custDataLst>
          </p:nvPr>
        </p:nvPicPr>
        <p:blipFill>
          <a:blip r:embed="rId25" cstate="print"/>
          <a:stretch>
            <a:fillRect/>
          </a:stretch>
        </p:blipFill>
        <p:spPr>
          <a:xfrm>
            <a:off x="2843809" y="6453335"/>
            <a:ext cx="306701" cy="217357"/>
          </a:xfrm>
          <a:prstGeom prst="rect">
            <a:avLst/>
          </a:prstGeom>
        </p:spPr>
      </p:pic>
      <p:pic>
        <p:nvPicPr>
          <p:cNvPr id="44" name="图片 43" descr="IguanaTex_tmp.png"/>
          <p:cNvPicPr>
            <a:picLocks noChangeAspect="1"/>
          </p:cNvPicPr>
          <p:nvPr>
            <p:custDataLst>
              <p:tags r:id="rId12"/>
            </p:custDataLst>
          </p:nvPr>
        </p:nvPicPr>
        <p:blipFill>
          <a:blip r:embed="rId26" cstate="print"/>
          <a:stretch>
            <a:fillRect/>
          </a:stretch>
        </p:blipFill>
        <p:spPr>
          <a:xfrm>
            <a:off x="7092281" y="5877271"/>
            <a:ext cx="312035" cy="217357"/>
          </a:xfrm>
          <a:prstGeom prst="rect">
            <a:avLst/>
          </a:prstGeom>
        </p:spPr>
      </p:pic>
      <p:sp>
        <p:nvSpPr>
          <p:cNvPr id="29" name="灯片编号占位符 28"/>
          <p:cNvSpPr>
            <a:spLocks noGrp="1"/>
          </p:cNvSpPr>
          <p:nvPr>
            <p:ph type="sldNum" sz="quarter" idx="12"/>
          </p:nvPr>
        </p:nvSpPr>
        <p:spPr/>
        <p:txBody>
          <a:bodyPr/>
          <a:lstStyle/>
          <a:p>
            <a:fld id="{2BF9904A-9C25-47A3-9575-E9968C6F08B5}" type="slidenum">
              <a:rPr lang="zh-CN" altLang="en-US" smtClean="0"/>
              <a:pPr/>
              <a:t>18</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064896" cy="815608"/>
          </a:xfrm>
          <a:prstGeom prst="rect">
            <a:avLst/>
          </a:prstGeom>
          <a:noFill/>
        </p:spPr>
        <p:txBody>
          <a:bodyPr wrap="square" rtlCol="0">
            <a:spAutoFit/>
          </a:bodyPr>
          <a:lstStyle/>
          <a:p>
            <a:pPr algn="ctr"/>
            <a:r>
              <a:rPr lang="zh-CN" altLang="en-US" sz="4700" b="1" dirty="0" smtClean="0">
                <a:solidFill>
                  <a:srgbClr val="0070C0"/>
                </a:solidFill>
                <a:latin typeface="黑体" pitchFamily="49" charset="-122"/>
                <a:ea typeface="黑体" pitchFamily="49" charset="-122"/>
              </a:rPr>
              <a:t>圈图匹配</a:t>
            </a:r>
            <a:endParaRPr lang="zh-CN" altLang="en-US" sz="4700" b="1" dirty="0">
              <a:solidFill>
                <a:srgbClr val="0070C0"/>
              </a:solidFill>
              <a:latin typeface="黑体" pitchFamily="49" charset="-122"/>
              <a:ea typeface="黑体" pitchFamily="49" charset="-122"/>
            </a:endParaRPr>
          </a:p>
        </p:txBody>
      </p:sp>
      <p:sp>
        <p:nvSpPr>
          <p:cNvPr id="4" name="TextBox 3"/>
          <p:cNvSpPr txBox="1"/>
          <p:nvPr/>
        </p:nvSpPr>
        <p:spPr>
          <a:xfrm>
            <a:off x="323528" y="908720"/>
            <a:ext cx="8424936" cy="5663089"/>
          </a:xfrm>
          <a:prstGeom prst="rect">
            <a:avLst/>
          </a:prstGeom>
          <a:noFill/>
        </p:spPr>
        <p:txBody>
          <a:bodyPr wrap="square" rtlCol="0">
            <a:spAutoFit/>
          </a:bodyPr>
          <a:lstStyle/>
          <a:p>
            <a:pPr>
              <a:buSzPct val="100000"/>
              <a:buFont typeface="Wingdings" pitchFamily="2" charset="2"/>
              <a:buChar char="l"/>
            </a:pPr>
            <a:r>
              <a:rPr lang="zh-CN" altLang="en-US" sz="2400" dirty="0" smtClean="0">
                <a:solidFill>
                  <a:srgbClr val="FFFF00"/>
                </a:solidFill>
                <a:latin typeface="宋体" pitchFamily="2" charset="-122"/>
              </a:rPr>
              <a:t> 标准匹配程序：     </a:t>
            </a:r>
            <a:r>
              <a:rPr lang="zh-CN" altLang="en-US" sz="1400" b="1" dirty="0" smtClean="0">
                <a:solidFill>
                  <a:schemeClr val="bg1"/>
                </a:solidFill>
                <a:latin typeface="宋体" pitchFamily="2" charset="-122"/>
              </a:rPr>
              <a:t>Ma &amp; Si, PLB 2006</a:t>
            </a:r>
          </a:p>
          <a:p>
            <a:pPr>
              <a:buSzPct val="100000"/>
              <a:buFont typeface="Arial" pitchFamily="34" charset="0"/>
              <a:buNone/>
            </a:pPr>
            <a:endParaRPr lang="zh-CN" altLang="en-US" sz="2000" dirty="0" smtClean="0">
              <a:latin typeface="宋体" pitchFamily="2" charset="-122"/>
            </a:endParaRPr>
          </a:p>
          <a:p>
            <a:pPr lvl="1">
              <a:buSzPct val="100000"/>
              <a:buFont typeface="Arial" pitchFamily="34" charset="0"/>
              <a:buChar char="•"/>
            </a:pPr>
            <a:r>
              <a:rPr lang="zh-CN" altLang="en-US" sz="1700" dirty="0" smtClean="0">
                <a:solidFill>
                  <a:srgbClr val="FFFF00"/>
                </a:solidFill>
                <a:latin typeface="宋体" pitchFamily="2" charset="-122"/>
              </a:rPr>
              <a:t> 将QCD算符矩阵元算到NLO；</a:t>
            </a:r>
            <a:endParaRPr lang="en-US" altLang="zh-CN" sz="1700" dirty="0" smtClean="0">
              <a:solidFill>
                <a:srgbClr val="FFFF00"/>
              </a:solidFill>
              <a:latin typeface="宋体" pitchFamily="2" charset="-122"/>
            </a:endParaRPr>
          </a:p>
          <a:p>
            <a:pPr lvl="1">
              <a:buSzPct val="100000"/>
              <a:buFont typeface="Arial" pitchFamily="34" charset="0"/>
              <a:buChar char="•"/>
            </a:pPr>
            <a:endParaRPr lang="zh-CN" altLang="en-US" sz="1700" dirty="0" smtClean="0">
              <a:solidFill>
                <a:srgbClr val="FFFF00"/>
              </a:solidFill>
              <a:latin typeface="宋体" pitchFamily="2" charset="-122"/>
            </a:endParaRPr>
          </a:p>
          <a:p>
            <a:pPr lvl="1">
              <a:buSzPct val="100000"/>
              <a:buFont typeface="Arial" pitchFamily="34" charset="0"/>
              <a:buChar char="•"/>
            </a:pPr>
            <a:r>
              <a:rPr lang="zh-CN" altLang="en-US" sz="1700" dirty="0" smtClean="0">
                <a:solidFill>
                  <a:srgbClr val="FFFF00"/>
                </a:solidFill>
                <a:latin typeface="宋体" pitchFamily="2" charset="-122"/>
              </a:rPr>
              <a:t> 将NRQCD算符矩阵元算到NLO；</a:t>
            </a:r>
            <a:endParaRPr lang="en-US" altLang="zh-CN" sz="1700" dirty="0" smtClean="0">
              <a:solidFill>
                <a:srgbClr val="FFFF00"/>
              </a:solidFill>
              <a:latin typeface="宋体" pitchFamily="2" charset="-122"/>
            </a:endParaRPr>
          </a:p>
          <a:p>
            <a:pPr lvl="1">
              <a:buSzPct val="100000"/>
              <a:buFont typeface="Arial" pitchFamily="34" charset="0"/>
              <a:buChar char="•"/>
            </a:pPr>
            <a:endParaRPr lang="zh-CN" altLang="en-US" sz="1700" dirty="0" smtClean="0">
              <a:solidFill>
                <a:srgbClr val="FFFF00"/>
              </a:solidFill>
              <a:latin typeface="宋体" pitchFamily="2" charset="-122"/>
            </a:endParaRPr>
          </a:p>
          <a:p>
            <a:pPr lvl="1">
              <a:buSzPct val="100000"/>
              <a:buFont typeface="Arial" pitchFamily="34" charset="0"/>
              <a:buChar char="•"/>
            </a:pPr>
            <a:r>
              <a:rPr lang="zh-CN" altLang="en-US" sz="1700" dirty="0" smtClean="0">
                <a:solidFill>
                  <a:srgbClr val="FFFF00"/>
                </a:solidFill>
                <a:latin typeface="宋体" pitchFamily="2" charset="-122"/>
              </a:rPr>
              <a:t> 匹配得到短程系数。</a:t>
            </a:r>
          </a:p>
          <a:p>
            <a:endParaRPr lang="en-US" altLang="zh-CN" sz="2400" dirty="0" smtClean="0">
              <a:latin typeface="宋体" pitchFamily="2" charset="-122"/>
            </a:endParaRPr>
          </a:p>
          <a:p>
            <a:endParaRPr lang="zh-CN" altLang="en-US" sz="2400" dirty="0" smtClean="0">
              <a:latin typeface="宋体" pitchFamily="2" charset="-122"/>
            </a:endParaRPr>
          </a:p>
          <a:p>
            <a:pPr>
              <a:buSzPct val="100000"/>
              <a:buFont typeface="Wingdings" pitchFamily="2" charset="2"/>
              <a:buChar char="l"/>
            </a:pPr>
            <a:r>
              <a:rPr lang="zh-CN" altLang="en-US" sz="2400" dirty="0" smtClean="0">
                <a:solidFill>
                  <a:srgbClr val="FFFF00"/>
                </a:solidFill>
                <a:latin typeface="宋体" pitchFamily="2" charset="-122"/>
              </a:rPr>
              <a:t> 阈展开方法</a:t>
            </a:r>
            <a:r>
              <a:rPr lang="zh-CN" altLang="en-US" sz="2400" dirty="0" smtClean="0">
                <a:solidFill>
                  <a:schemeClr val="bg1"/>
                </a:solidFill>
                <a:latin typeface="宋体" pitchFamily="2" charset="-122"/>
              </a:rPr>
              <a:t>：      </a:t>
            </a:r>
            <a:r>
              <a:rPr lang="zh-CN" altLang="en-US" sz="1400" b="1" dirty="0" smtClean="0">
                <a:solidFill>
                  <a:schemeClr val="bg1"/>
                </a:solidFill>
                <a:latin typeface="宋体" pitchFamily="2" charset="-122"/>
              </a:rPr>
              <a:t>Bell &amp; Feldmann, JHEP 2008</a:t>
            </a:r>
          </a:p>
          <a:p>
            <a:pPr>
              <a:buSzPct val="100000"/>
              <a:buFont typeface="Arial" pitchFamily="34" charset="0"/>
              <a:buNone/>
            </a:pPr>
            <a:r>
              <a:rPr lang="zh-CN" altLang="en-US" sz="2000" dirty="0" smtClean="0">
                <a:latin typeface="宋体" pitchFamily="2" charset="-122"/>
              </a:rPr>
              <a:t> </a:t>
            </a:r>
          </a:p>
          <a:p>
            <a:pPr lvl="1">
              <a:buSzPct val="100000"/>
              <a:buFont typeface="Arial" pitchFamily="34" charset="0"/>
              <a:buChar char="•"/>
            </a:pPr>
            <a:r>
              <a:rPr lang="zh-CN" altLang="en-US" sz="2100" dirty="0" smtClean="0">
                <a:solidFill>
                  <a:srgbClr val="FFFF00"/>
                </a:solidFill>
                <a:latin typeface="宋体" pitchFamily="2" charset="-122"/>
              </a:rPr>
              <a:t> </a:t>
            </a:r>
            <a:r>
              <a:rPr lang="zh-CN" altLang="en-US" sz="1700" dirty="0" smtClean="0">
                <a:solidFill>
                  <a:srgbClr val="FFFF00"/>
                </a:solidFill>
                <a:latin typeface="宋体" pitchFamily="2" charset="-122"/>
              </a:rPr>
              <a:t>将QCD圈图按区域展开；</a:t>
            </a:r>
            <a:endParaRPr lang="en-US" altLang="zh-CN" sz="1700" dirty="0" smtClean="0">
              <a:solidFill>
                <a:srgbClr val="FFFF00"/>
              </a:solidFill>
              <a:latin typeface="宋体" pitchFamily="2" charset="-122"/>
            </a:endParaRPr>
          </a:p>
          <a:p>
            <a:pPr lvl="1">
              <a:buSzPct val="100000"/>
              <a:buFont typeface="Arial" pitchFamily="34" charset="0"/>
              <a:buChar char="•"/>
            </a:pPr>
            <a:endParaRPr lang="zh-CN" altLang="en-US" sz="1700" dirty="0" smtClean="0">
              <a:solidFill>
                <a:srgbClr val="FFFF00"/>
              </a:solidFill>
              <a:latin typeface="宋体" pitchFamily="2" charset="-122"/>
            </a:endParaRPr>
          </a:p>
          <a:p>
            <a:pPr lvl="1">
              <a:buSzPct val="100000"/>
              <a:buFont typeface="Arial" pitchFamily="34" charset="0"/>
              <a:buChar char="•"/>
            </a:pPr>
            <a:r>
              <a:rPr lang="zh-CN" altLang="en-US" sz="1700" dirty="0" smtClean="0">
                <a:solidFill>
                  <a:srgbClr val="FFFF00"/>
                </a:solidFill>
                <a:latin typeface="宋体" pitchFamily="2" charset="-122"/>
              </a:rPr>
              <a:t> 低能标贡献重现出NRQCD算符矩阵元的NLO贡献；</a:t>
            </a:r>
            <a:endParaRPr lang="en-US" altLang="zh-CN" sz="1700" dirty="0" smtClean="0">
              <a:solidFill>
                <a:srgbClr val="FFFF00"/>
              </a:solidFill>
              <a:latin typeface="宋体" pitchFamily="2" charset="-122"/>
            </a:endParaRPr>
          </a:p>
          <a:p>
            <a:pPr lvl="1">
              <a:buSzPct val="100000"/>
              <a:buFont typeface="Arial" pitchFamily="34" charset="0"/>
              <a:buChar char="•"/>
            </a:pPr>
            <a:endParaRPr lang="zh-CN" altLang="en-US" sz="1700" dirty="0" smtClean="0">
              <a:solidFill>
                <a:srgbClr val="FFFF00"/>
              </a:solidFill>
              <a:latin typeface="宋体" pitchFamily="2" charset="-122"/>
            </a:endParaRPr>
          </a:p>
          <a:p>
            <a:pPr lvl="1">
              <a:buSzPct val="100000"/>
              <a:buFont typeface="Arial" pitchFamily="34" charset="0"/>
              <a:buChar char="•"/>
            </a:pPr>
            <a:r>
              <a:rPr lang="zh-CN" altLang="en-US" sz="1700" dirty="0" smtClean="0">
                <a:solidFill>
                  <a:srgbClr val="FFFF00"/>
                </a:solidFill>
                <a:latin typeface="宋体" pitchFamily="2" charset="-122"/>
              </a:rPr>
              <a:t> 高能标区域贡献出短程系数；</a:t>
            </a:r>
            <a:endParaRPr lang="en-US" altLang="zh-CN" sz="1700" dirty="0" smtClean="0">
              <a:solidFill>
                <a:srgbClr val="FFFF00"/>
              </a:solidFill>
              <a:latin typeface="宋体" pitchFamily="2" charset="-122"/>
            </a:endParaRPr>
          </a:p>
          <a:p>
            <a:pPr lvl="1">
              <a:buSzPct val="100000"/>
              <a:buFont typeface="Arial" pitchFamily="34" charset="0"/>
              <a:buChar char="•"/>
            </a:pPr>
            <a:endParaRPr lang="zh-CN" altLang="en-US" sz="1700" dirty="0" smtClean="0">
              <a:solidFill>
                <a:srgbClr val="FFFF00"/>
              </a:solidFill>
              <a:latin typeface="宋体" pitchFamily="2" charset="-122"/>
            </a:endParaRPr>
          </a:p>
          <a:p>
            <a:pPr lvl="1">
              <a:buSzPct val="100000"/>
              <a:buFont typeface="Arial" pitchFamily="34" charset="0"/>
              <a:buChar char="•"/>
            </a:pPr>
            <a:r>
              <a:rPr lang="zh-CN" altLang="en-US" sz="1700" dirty="0" smtClean="0">
                <a:solidFill>
                  <a:srgbClr val="FFFF00"/>
                </a:solidFill>
                <a:latin typeface="宋体" pitchFamily="2" charset="-122"/>
              </a:rPr>
              <a:t> 实际计算中，大多只需要计算高能标区域贡献。</a:t>
            </a:r>
          </a:p>
          <a:p>
            <a:endParaRPr lang="zh-CN" altLang="en-US" dirty="0"/>
          </a:p>
        </p:txBody>
      </p:sp>
      <p:sp>
        <p:nvSpPr>
          <p:cNvPr id="7" name="灯片编号占位符 6"/>
          <p:cNvSpPr>
            <a:spLocks noGrp="1"/>
          </p:cNvSpPr>
          <p:nvPr>
            <p:ph type="sldNum" sz="quarter" idx="12"/>
          </p:nvPr>
        </p:nvSpPr>
        <p:spPr/>
        <p:txBody>
          <a:bodyPr/>
          <a:lstStyle/>
          <a:p>
            <a:fld id="{2BF9904A-9C25-47A3-9575-E9968C6F08B5}" type="slidenum">
              <a:rPr lang="zh-CN" altLang="en-US" smtClean="0"/>
              <a:pPr/>
              <a:t>19</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7992888" cy="815608"/>
          </a:xfrm>
          <a:prstGeom prst="rect">
            <a:avLst/>
          </a:prstGeom>
          <a:noFill/>
        </p:spPr>
        <p:txBody>
          <a:bodyPr wrap="square" rtlCol="0">
            <a:spAutoFit/>
          </a:bodyPr>
          <a:lstStyle/>
          <a:p>
            <a:pPr algn="ctr"/>
            <a:r>
              <a:rPr lang="zh-CN" altLang="en-US" sz="4700" b="1" dirty="0" smtClean="0">
                <a:solidFill>
                  <a:schemeClr val="bg1"/>
                </a:solidFill>
                <a:latin typeface="黑体" pitchFamily="49" charset="-122"/>
                <a:ea typeface="黑体" pitchFamily="49" charset="-122"/>
              </a:rPr>
              <a:t>主要内容</a:t>
            </a:r>
            <a:endParaRPr lang="zh-CN" altLang="en-US" sz="4700" b="1" dirty="0">
              <a:solidFill>
                <a:schemeClr val="bg1"/>
              </a:solidFill>
              <a:latin typeface="黑体" pitchFamily="49" charset="-122"/>
              <a:ea typeface="黑体" pitchFamily="49" charset="-122"/>
            </a:endParaRPr>
          </a:p>
        </p:txBody>
      </p:sp>
      <p:sp>
        <p:nvSpPr>
          <p:cNvPr id="4" name="TextBox 3"/>
          <p:cNvSpPr txBox="1"/>
          <p:nvPr/>
        </p:nvSpPr>
        <p:spPr>
          <a:xfrm>
            <a:off x="539552" y="1772816"/>
            <a:ext cx="8208912" cy="3785652"/>
          </a:xfrm>
          <a:prstGeom prst="rect">
            <a:avLst/>
          </a:prstGeom>
          <a:noFill/>
        </p:spPr>
        <p:txBody>
          <a:bodyPr wrap="square" rtlCol="0">
            <a:spAutoFit/>
          </a:bodyPr>
          <a:lstStyle/>
          <a:p>
            <a:pPr>
              <a:lnSpc>
                <a:spcPct val="150000"/>
              </a:lnSpc>
              <a:buFontTx/>
              <a:buNone/>
            </a:pPr>
            <a:r>
              <a:rPr lang="zh-CN" altLang="en-US" sz="2800" b="1" dirty="0" smtClean="0">
                <a:solidFill>
                  <a:schemeClr val="bg1"/>
                </a:solidFill>
              </a:rPr>
              <a:t>1. 背景与意义</a:t>
            </a:r>
            <a:endParaRPr lang="en-US" altLang="zh-CN" sz="1200" b="1" dirty="0" smtClean="0">
              <a:solidFill>
                <a:schemeClr val="bg1"/>
              </a:solidFill>
            </a:endParaRPr>
          </a:p>
          <a:p>
            <a:pPr>
              <a:lnSpc>
                <a:spcPct val="150000"/>
              </a:lnSpc>
              <a:buFontTx/>
              <a:buNone/>
            </a:pPr>
            <a:endParaRPr lang="zh-CN" altLang="en-US" sz="1200" b="1" dirty="0" smtClean="0">
              <a:solidFill>
                <a:schemeClr val="bg1"/>
              </a:solidFill>
            </a:endParaRPr>
          </a:p>
          <a:p>
            <a:pPr>
              <a:lnSpc>
                <a:spcPct val="150000"/>
              </a:lnSpc>
              <a:buFontTx/>
              <a:buNone/>
            </a:pPr>
            <a:r>
              <a:rPr lang="zh-CN" altLang="en-US" sz="2800" b="1" dirty="0" smtClean="0">
                <a:solidFill>
                  <a:schemeClr val="bg1"/>
                </a:solidFill>
              </a:rPr>
              <a:t>2. </a:t>
            </a:r>
            <a:r>
              <a:rPr lang="en-US" altLang="zh-CN" sz="2800" b="1" dirty="0" err="1" smtClean="0">
                <a:solidFill>
                  <a:schemeClr val="bg1"/>
                </a:solidFill>
              </a:rPr>
              <a:t>Bc</a:t>
            </a:r>
            <a:r>
              <a:rPr lang="zh-CN" altLang="en-US" sz="2800" b="1" dirty="0" smtClean="0">
                <a:solidFill>
                  <a:schemeClr val="bg1"/>
                </a:solidFill>
              </a:rPr>
              <a:t>介子遍举硬产生的因子化方法</a:t>
            </a:r>
            <a:endParaRPr lang="en-US" altLang="zh-CN" sz="1200" b="1" dirty="0" smtClean="0">
              <a:solidFill>
                <a:schemeClr val="bg1"/>
              </a:solidFill>
            </a:endParaRPr>
          </a:p>
          <a:p>
            <a:pPr>
              <a:lnSpc>
                <a:spcPct val="150000"/>
              </a:lnSpc>
              <a:buFontTx/>
              <a:buNone/>
            </a:pPr>
            <a:endParaRPr lang="zh-CN" altLang="en-US" sz="1200" b="1" dirty="0" smtClean="0">
              <a:solidFill>
                <a:schemeClr val="bg1"/>
              </a:solidFill>
            </a:endParaRPr>
          </a:p>
          <a:p>
            <a:pPr>
              <a:lnSpc>
                <a:spcPct val="150000"/>
              </a:lnSpc>
              <a:buFontTx/>
              <a:buNone/>
            </a:pPr>
            <a:r>
              <a:rPr lang="zh-CN" altLang="en-US" sz="2800" b="1" dirty="0" smtClean="0">
                <a:solidFill>
                  <a:schemeClr val="bg1"/>
                </a:solidFill>
              </a:rPr>
              <a:t>3. </a:t>
            </a:r>
            <a:r>
              <a:rPr lang="en-US" altLang="zh-CN" sz="2800" b="1" dirty="0" err="1" smtClean="0">
                <a:solidFill>
                  <a:schemeClr val="bg1"/>
                </a:solidFill>
              </a:rPr>
              <a:t>Bc</a:t>
            </a:r>
            <a:r>
              <a:rPr lang="zh-CN" altLang="en-US" sz="2800" b="1" dirty="0" smtClean="0">
                <a:solidFill>
                  <a:schemeClr val="bg1"/>
                </a:solidFill>
              </a:rPr>
              <a:t>介子光锥分布振幅的计算</a:t>
            </a:r>
            <a:endParaRPr lang="en-US" altLang="zh-CN" sz="2800" b="1" dirty="0" smtClean="0">
              <a:solidFill>
                <a:schemeClr val="bg1"/>
              </a:solidFill>
            </a:endParaRPr>
          </a:p>
          <a:p>
            <a:pPr>
              <a:lnSpc>
                <a:spcPct val="150000"/>
              </a:lnSpc>
              <a:buFontTx/>
              <a:buNone/>
            </a:pPr>
            <a:endParaRPr lang="zh-CN" altLang="en-US" sz="1200" b="1" dirty="0" smtClean="0">
              <a:solidFill>
                <a:schemeClr val="bg1"/>
              </a:solidFill>
            </a:endParaRPr>
          </a:p>
          <a:p>
            <a:pPr>
              <a:lnSpc>
                <a:spcPct val="150000"/>
              </a:lnSpc>
              <a:buFontTx/>
              <a:buNone/>
            </a:pPr>
            <a:r>
              <a:rPr lang="en-US" altLang="zh-CN" sz="2800" b="1" dirty="0" smtClean="0">
                <a:solidFill>
                  <a:schemeClr val="bg1"/>
                </a:solidFill>
              </a:rPr>
              <a:t>4</a:t>
            </a:r>
            <a:r>
              <a:rPr lang="zh-CN" altLang="en-US" sz="2800" b="1" dirty="0" smtClean="0">
                <a:solidFill>
                  <a:schemeClr val="bg1"/>
                </a:solidFill>
              </a:rPr>
              <a:t>. 总结与展望</a:t>
            </a:r>
            <a:endParaRPr lang="en-US" altLang="zh-CN" sz="1200" b="1" dirty="0" smtClean="0">
              <a:solidFill>
                <a:schemeClr val="bg1"/>
              </a:solidFill>
            </a:endParaRPr>
          </a:p>
          <a:p>
            <a:pPr>
              <a:lnSpc>
                <a:spcPct val="150000"/>
              </a:lnSpc>
              <a:buFontTx/>
              <a:buNone/>
            </a:pPr>
            <a:endParaRPr lang="zh-CN" altLang="en-US" sz="1200" dirty="0" smtClean="0">
              <a:solidFill>
                <a:schemeClr val="bg1"/>
              </a:solidFill>
            </a:endParaRPr>
          </a:p>
        </p:txBody>
      </p:sp>
      <p:sp>
        <p:nvSpPr>
          <p:cNvPr id="5" name="灯片编号占位符 4"/>
          <p:cNvSpPr>
            <a:spLocks noGrp="1"/>
          </p:cNvSpPr>
          <p:nvPr>
            <p:ph type="sldNum" sz="quarter" idx="12"/>
          </p:nvPr>
        </p:nvSpPr>
        <p:spPr/>
        <p:txBody>
          <a:bodyPr/>
          <a:lstStyle/>
          <a:p>
            <a:fld id="{2BF9904A-9C25-47A3-9575-E9968C6F08B5}" type="slidenum">
              <a:rPr lang="zh-CN" altLang="en-US" smtClean="0"/>
              <a:pPr/>
              <a:t>2</a:t>
            </a:fld>
            <a:endParaRPr lang="zh-CN" altLang="en-US"/>
          </a:p>
        </p:txBody>
      </p:sp>
    </p:spTree>
    <p:extLst>
      <p:ext uri="{BB962C8B-B14F-4D97-AF65-F5344CB8AC3E}">
        <p14:creationId xmlns="" xmlns:p14="http://schemas.microsoft.com/office/powerpoint/2010/main" val="1231947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815608"/>
          </a:xfrm>
          <a:prstGeom prst="rect">
            <a:avLst/>
          </a:prstGeom>
          <a:noFill/>
        </p:spPr>
        <p:txBody>
          <a:bodyPr wrap="square" rtlCol="0">
            <a:spAutoFit/>
          </a:bodyPr>
          <a:lstStyle/>
          <a:p>
            <a:pPr algn="ctr"/>
            <a:r>
              <a:rPr lang="zh-CN" altLang="en-US" sz="4700" b="1" dirty="0" smtClean="0">
                <a:solidFill>
                  <a:srgbClr val="0070C0"/>
                </a:solidFill>
                <a:latin typeface="黑体" pitchFamily="49" charset="-122"/>
                <a:ea typeface="黑体" pitchFamily="49" charset="-122"/>
              </a:rPr>
              <a:t>阈展开方法</a:t>
            </a:r>
            <a:endParaRPr lang="zh-CN" altLang="en-US" sz="4700" b="1" dirty="0">
              <a:solidFill>
                <a:srgbClr val="0070C0"/>
              </a:solidFill>
              <a:latin typeface="黑体" pitchFamily="49" charset="-122"/>
              <a:ea typeface="黑体" pitchFamily="49" charset="-122"/>
            </a:endParaRPr>
          </a:p>
        </p:txBody>
      </p:sp>
      <p:sp>
        <p:nvSpPr>
          <p:cNvPr id="3" name="TextBox 2"/>
          <p:cNvSpPr txBox="1"/>
          <p:nvPr/>
        </p:nvSpPr>
        <p:spPr>
          <a:xfrm>
            <a:off x="323528" y="1340768"/>
            <a:ext cx="8568952" cy="4770537"/>
          </a:xfrm>
          <a:prstGeom prst="rect">
            <a:avLst/>
          </a:prstGeom>
          <a:noFill/>
        </p:spPr>
        <p:txBody>
          <a:bodyPr wrap="square" rtlCol="0">
            <a:spAutoFit/>
          </a:bodyPr>
          <a:lstStyle/>
          <a:p>
            <a:pPr marL="342900" indent="-342900"/>
            <a:r>
              <a:rPr lang="zh-CN" altLang="en-US" sz="2400" b="1" dirty="0" smtClean="0">
                <a:solidFill>
                  <a:srgbClr val="0070C0"/>
                </a:solidFill>
                <a:latin typeface="+mn-ea"/>
              </a:rPr>
              <a:t>在维数正规化下，对于包含小参量的费曼积分：</a:t>
            </a:r>
            <a:endParaRPr lang="en-US" altLang="zh-CN" sz="2400" b="1" dirty="0" smtClean="0">
              <a:solidFill>
                <a:srgbClr val="0070C0"/>
              </a:solidFill>
              <a:latin typeface="+mn-ea"/>
            </a:endParaRPr>
          </a:p>
          <a:p>
            <a:pPr marL="342900" indent="-342900">
              <a:buAutoNum type="arabicParenBoth"/>
            </a:pPr>
            <a:endParaRPr lang="en-US" altLang="zh-CN" sz="2000" dirty="0" smtClean="0">
              <a:solidFill>
                <a:srgbClr val="FFFF00"/>
              </a:solidFill>
            </a:endParaRPr>
          </a:p>
          <a:p>
            <a:pPr marL="342900" indent="-342900">
              <a:buAutoNum type="arabicParenBoth"/>
            </a:pPr>
            <a:r>
              <a:rPr lang="zh-CN" altLang="en-US" sz="2000" dirty="0" smtClean="0">
                <a:solidFill>
                  <a:srgbClr val="FFFF00"/>
                </a:solidFill>
              </a:rPr>
              <a:t>先将圈动量划分为不同的区域，这样原来的一个积分变为了不同区域的若干个积分，在每个区域中，将被积函数按照在此区域中可视为小参数的量进行泰勒展开。</a:t>
            </a:r>
            <a:endParaRPr lang="en-US" altLang="zh-CN" sz="2000" dirty="0" smtClean="0">
              <a:solidFill>
                <a:srgbClr val="FFFF00"/>
              </a:solidFill>
            </a:endParaRPr>
          </a:p>
          <a:p>
            <a:pPr marL="342900" indent="-342900">
              <a:buAutoNum type="arabicParenBoth"/>
            </a:pPr>
            <a:endParaRPr lang="en-US" altLang="zh-CN" sz="2000" dirty="0" smtClean="0">
              <a:solidFill>
                <a:srgbClr val="FFFF00"/>
              </a:solidFill>
            </a:endParaRPr>
          </a:p>
          <a:p>
            <a:pPr marL="342900" indent="-342900">
              <a:buAutoNum type="arabicParenBoth"/>
            </a:pPr>
            <a:r>
              <a:rPr lang="zh-CN" altLang="en-US" sz="2000" dirty="0" smtClean="0">
                <a:solidFill>
                  <a:srgbClr val="FFFF00"/>
                </a:solidFill>
              </a:rPr>
              <a:t>然后将这若干个积分中按照泰勒展开了的被积函数积分，这里需要注意的是积分的上下限，积分区域是整个圈动量的跑动区域。</a:t>
            </a:r>
            <a:endParaRPr lang="en-US" altLang="zh-CN" sz="2000" dirty="0" smtClean="0">
              <a:solidFill>
                <a:srgbClr val="FFFF00"/>
              </a:solidFill>
            </a:endParaRPr>
          </a:p>
          <a:p>
            <a:pPr marL="342900" indent="-342900">
              <a:buAutoNum type="arabicParenBoth"/>
            </a:pPr>
            <a:endParaRPr lang="en-US" altLang="zh-CN" sz="2000" dirty="0" smtClean="0">
              <a:solidFill>
                <a:srgbClr val="FFFF00"/>
              </a:solidFill>
            </a:endParaRPr>
          </a:p>
          <a:p>
            <a:pPr marL="342900" indent="-342900">
              <a:buAutoNum type="arabicParenBoth"/>
            </a:pPr>
            <a:r>
              <a:rPr lang="zh-CN" altLang="en-US" sz="2000" dirty="0" smtClean="0">
                <a:solidFill>
                  <a:srgbClr val="FFFF00"/>
                </a:solidFill>
              </a:rPr>
              <a:t>将积分过后的这若干个结果加起来，我们就得到了和直接积分原被积函数得到的结果</a:t>
            </a:r>
            <a:r>
              <a:rPr lang="en-US" altLang="zh-CN" sz="2000" dirty="0" smtClean="0">
                <a:solidFill>
                  <a:srgbClr val="FFFF00"/>
                </a:solidFill>
              </a:rPr>
              <a:t>(</a:t>
            </a:r>
            <a:r>
              <a:rPr lang="zh-CN" altLang="en-US" sz="2000" dirty="0" smtClean="0">
                <a:solidFill>
                  <a:srgbClr val="FFFF00"/>
                </a:solidFill>
              </a:rPr>
              <a:t>但是一般来说这样直接的计算是很困难的，这也是我们要利用阈展开的方法的原因</a:t>
            </a:r>
            <a:r>
              <a:rPr lang="en-US" altLang="zh-CN" sz="2000" dirty="0" smtClean="0">
                <a:solidFill>
                  <a:srgbClr val="FFFF00"/>
                </a:solidFill>
              </a:rPr>
              <a:t>) </a:t>
            </a:r>
            <a:r>
              <a:rPr lang="zh-CN" altLang="en-US" sz="2000" dirty="0" smtClean="0">
                <a:solidFill>
                  <a:srgbClr val="FFFF00"/>
                </a:solidFill>
              </a:rPr>
              <a:t>相同的表达式。</a:t>
            </a:r>
            <a:endParaRPr lang="en-US" altLang="zh-CN" sz="2000" dirty="0" smtClean="0">
              <a:solidFill>
                <a:srgbClr val="FFFF00"/>
              </a:solidFill>
            </a:endParaRPr>
          </a:p>
          <a:p>
            <a:pPr marL="342900" indent="-342900">
              <a:buAutoNum type="arabicParenBoth"/>
            </a:pPr>
            <a:endParaRPr lang="en-US" altLang="zh-CN" sz="2000" dirty="0" smtClean="0">
              <a:solidFill>
                <a:srgbClr val="FFFF00"/>
              </a:solidFill>
            </a:endParaRPr>
          </a:p>
          <a:p>
            <a:pPr marL="342900" indent="-342900">
              <a:buAutoNum type="arabicParenBoth"/>
            </a:pPr>
            <a:r>
              <a:rPr lang="zh-CN" altLang="en-US" sz="2000" dirty="0" smtClean="0">
                <a:solidFill>
                  <a:srgbClr val="FFFF00"/>
                </a:solidFill>
              </a:rPr>
              <a:t>这样，多变量的问题就变成了单变量</a:t>
            </a:r>
            <a:r>
              <a:rPr lang="en-US" altLang="zh-CN" sz="2000" dirty="0" smtClean="0">
                <a:solidFill>
                  <a:srgbClr val="FFFF00"/>
                </a:solidFill>
              </a:rPr>
              <a:t>(</a:t>
            </a:r>
            <a:r>
              <a:rPr lang="zh-CN" altLang="en-US" sz="2000" dirty="0" smtClean="0">
                <a:solidFill>
                  <a:srgbClr val="FFFF00"/>
                </a:solidFill>
              </a:rPr>
              <a:t>少变量</a:t>
            </a:r>
            <a:r>
              <a:rPr lang="en-US" altLang="zh-CN" sz="2000" dirty="0" smtClean="0">
                <a:solidFill>
                  <a:srgbClr val="FFFF00"/>
                </a:solidFill>
              </a:rPr>
              <a:t>)</a:t>
            </a:r>
            <a:r>
              <a:rPr lang="zh-CN" altLang="en-US" sz="2000" dirty="0" smtClean="0">
                <a:solidFill>
                  <a:srgbClr val="FFFF00"/>
                </a:solidFill>
              </a:rPr>
              <a:t>的问题了。</a:t>
            </a:r>
            <a:endParaRPr lang="en-US" altLang="zh-CN" sz="2000" dirty="0" smtClean="0">
              <a:solidFill>
                <a:srgbClr val="FFFF00"/>
              </a:solidFill>
            </a:endParaRPr>
          </a:p>
          <a:p>
            <a:pPr marL="342900" indent="-342900">
              <a:buAutoNum type="arabicParenBoth"/>
            </a:pPr>
            <a:endParaRPr lang="en-US" altLang="zh-CN" sz="2000" dirty="0" smtClean="0">
              <a:solidFill>
                <a:srgbClr val="FFFF00"/>
              </a:solidFill>
            </a:endParaRPr>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20</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
            <a:ext cx="7704856" cy="1092607"/>
          </a:xfrm>
          <a:prstGeom prst="rect">
            <a:avLst/>
          </a:prstGeom>
          <a:noFill/>
        </p:spPr>
        <p:txBody>
          <a:bodyPr wrap="square" rtlCol="0">
            <a:spAutoFit/>
          </a:bodyPr>
          <a:lstStyle/>
          <a:p>
            <a:pPr algn="ctr"/>
            <a:r>
              <a:rPr lang="zh-CN" altLang="en-US" sz="4700" b="1" dirty="0" smtClean="0">
                <a:solidFill>
                  <a:srgbClr val="0070C0"/>
                </a:solidFill>
                <a:latin typeface="黑体" pitchFamily="49" charset="-122"/>
                <a:ea typeface="黑体" pitchFamily="49" charset="-122"/>
              </a:rPr>
              <a:t>阈展开方法</a:t>
            </a:r>
          </a:p>
          <a:p>
            <a:endParaRPr lang="zh-CN" altLang="en-US" dirty="0"/>
          </a:p>
        </p:txBody>
      </p:sp>
      <p:sp>
        <p:nvSpPr>
          <p:cNvPr id="5" name="TextBox 4"/>
          <p:cNvSpPr txBox="1"/>
          <p:nvPr/>
        </p:nvSpPr>
        <p:spPr>
          <a:xfrm>
            <a:off x="395536" y="980728"/>
            <a:ext cx="8208912" cy="4062651"/>
          </a:xfrm>
          <a:prstGeom prst="rect">
            <a:avLst/>
          </a:prstGeom>
          <a:noFill/>
        </p:spPr>
        <p:txBody>
          <a:bodyPr wrap="square" rtlCol="0">
            <a:spAutoFit/>
          </a:bodyPr>
          <a:lstStyle/>
          <a:p>
            <a:r>
              <a:rPr lang="zh-CN" altLang="en-US" sz="2000" dirty="0" smtClean="0">
                <a:solidFill>
                  <a:srgbClr val="FFFF00"/>
                </a:solidFill>
              </a:rPr>
              <a:t>在我们的研究问题中，对总的费曼积分贡献的圈动量区域主要可以划分为：</a:t>
            </a:r>
            <a:endParaRPr lang="en-US" altLang="zh-CN" sz="2000" dirty="0" smtClean="0">
              <a:solidFill>
                <a:srgbClr val="FFFF00"/>
              </a:solidFill>
            </a:endParaRP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sz="2000" dirty="0" smtClean="0">
                <a:solidFill>
                  <a:srgbClr val="FFFF00"/>
                </a:solidFill>
              </a:rPr>
              <a:t>为了得到短程系数，我们只需要计算硬区域部分的积分。</a:t>
            </a:r>
          </a:p>
        </p:txBody>
      </p:sp>
      <p:pic>
        <p:nvPicPr>
          <p:cNvPr id="7" name="图片 6" descr="IguanaTex_tmp.png"/>
          <p:cNvPicPr>
            <a:picLocks noChangeAspect="1"/>
          </p:cNvPicPr>
          <p:nvPr>
            <p:custDataLst>
              <p:tags r:id="rId1"/>
            </p:custDataLst>
          </p:nvPr>
        </p:nvPicPr>
        <p:blipFill>
          <a:blip r:embed="rId4" cstate="print"/>
          <a:stretch>
            <a:fillRect/>
          </a:stretch>
        </p:blipFill>
        <p:spPr>
          <a:xfrm>
            <a:off x="467544" y="2132856"/>
            <a:ext cx="7813546" cy="1584176"/>
          </a:xfrm>
          <a:prstGeom prst="rect">
            <a:avLst/>
          </a:prstGeom>
        </p:spPr>
      </p:pic>
      <p:sp>
        <p:nvSpPr>
          <p:cNvPr id="9" name="灯片编号占位符 8"/>
          <p:cNvSpPr>
            <a:spLocks noGrp="1"/>
          </p:cNvSpPr>
          <p:nvPr>
            <p:ph type="sldNum" sz="quarter" idx="12"/>
          </p:nvPr>
        </p:nvSpPr>
        <p:spPr/>
        <p:txBody>
          <a:bodyPr/>
          <a:lstStyle/>
          <a:p>
            <a:fld id="{2BF9904A-9C25-47A3-9575-E9968C6F08B5}" type="slidenum">
              <a:rPr lang="zh-CN" altLang="en-US" smtClean="0"/>
              <a:pPr/>
              <a:t>21</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424936" cy="5940088"/>
          </a:xfrm>
          <a:prstGeom prst="rect">
            <a:avLst/>
          </a:prstGeom>
          <a:noFill/>
        </p:spPr>
        <p:txBody>
          <a:bodyPr wrap="square" rtlCol="0">
            <a:spAutoFit/>
          </a:bodyPr>
          <a:lstStyle/>
          <a:p>
            <a:r>
              <a:rPr lang="zh-CN" altLang="en-US" sz="2000" dirty="0" smtClean="0">
                <a:solidFill>
                  <a:srgbClr val="FFFF00"/>
                </a:solidFill>
              </a:rPr>
              <a:t>在单圈计算时，除了上图中所示的两体末态顶点的费曼规则外，我们还需三体末态顶点的费曼规则：</a:t>
            </a:r>
            <a:endParaRPr lang="en-US" altLang="zh-CN" sz="2000" dirty="0" smtClean="0">
              <a:solidFill>
                <a:srgbClr val="FFFF00"/>
              </a:solidFill>
            </a:endParaRPr>
          </a:p>
          <a:p>
            <a:endParaRPr lang="en-US" altLang="zh-CN" sz="2000" dirty="0" smtClean="0">
              <a:solidFill>
                <a:srgbClr val="FF0000"/>
              </a:solidFill>
            </a:endParaRPr>
          </a:p>
          <a:p>
            <a:endParaRPr lang="en-US" altLang="zh-CN" sz="2000" dirty="0" smtClean="0">
              <a:solidFill>
                <a:srgbClr val="FF0000"/>
              </a:solidFill>
            </a:endParaRPr>
          </a:p>
          <a:p>
            <a:r>
              <a:rPr lang="en-US" altLang="zh-CN" sz="2000" dirty="0" smtClean="0">
                <a:solidFill>
                  <a:srgbClr val="FF0000"/>
                </a:solidFill>
              </a:rPr>
              <a:t>                       </a:t>
            </a: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r>
              <a:rPr lang="zh-CN" altLang="en-US" sz="2000" dirty="0" smtClean="0">
                <a:solidFill>
                  <a:srgbClr val="FFFF00"/>
                </a:solidFill>
              </a:rPr>
              <a:t>需要计算的是如下三个费曼图：</a:t>
            </a:r>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r>
              <a:rPr lang="en-US" altLang="zh-CN" sz="2000" dirty="0" smtClean="0">
                <a:solidFill>
                  <a:srgbClr val="FF0000"/>
                </a:solidFill>
              </a:rPr>
              <a:t>                                     </a:t>
            </a:r>
          </a:p>
          <a:p>
            <a:endParaRPr lang="en-US" altLang="zh-CN" sz="2000" dirty="0" smtClean="0">
              <a:solidFill>
                <a:srgbClr val="FF0000"/>
              </a:solidFill>
            </a:endParaRPr>
          </a:p>
          <a:p>
            <a:endParaRPr lang="en-US" altLang="zh-CN" sz="2000" dirty="0" smtClean="0">
              <a:solidFill>
                <a:srgbClr val="FF0000"/>
              </a:solidFill>
            </a:endParaRPr>
          </a:p>
          <a:p>
            <a:endParaRPr lang="en-US" altLang="zh-CN" sz="2000" dirty="0" smtClean="0">
              <a:solidFill>
                <a:srgbClr val="FF0000"/>
              </a:solidFill>
            </a:endParaRPr>
          </a:p>
          <a:p>
            <a:endParaRPr lang="zh-CN" altLang="en-US" sz="2000" dirty="0" smtClean="0">
              <a:solidFill>
                <a:srgbClr val="FFFF00"/>
              </a:solidFill>
            </a:endParaRPr>
          </a:p>
        </p:txBody>
      </p:sp>
      <p:pic>
        <p:nvPicPr>
          <p:cNvPr id="1026" name="Picture 2"/>
          <p:cNvPicPr>
            <a:picLocks noChangeAspect="1" noChangeArrowheads="1"/>
          </p:cNvPicPr>
          <p:nvPr/>
        </p:nvPicPr>
        <p:blipFill>
          <a:blip r:embed="rId3" cstate="print"/>
          <a:srcRect/>
          <a:stretch>
            <a:fillRect/>
          </a:stretch>
        </p:blipFill>
        <p:spPr bwMode="auto">
          <a:xfrm>
            <a:off x="899592" y="1484784"/>
            <a:ext cx="6336704" cy="2354093"/>
          </a:xfrm>
          <a:prstGeom prst="rect">
            <a:avLst/>
          </a:prstGeom>
          <a:noFill/>
          <a:ln w="9525">
            <a:noFill/>
            <a:miter lim="800000"/>
            <a:headEnd/>
            <a:tailEnd/>
          </a:ln>
          <a:effectLst>
            <a:innerShdw blurRad="1270000">
              <a:prstClr val="black"/>
            </a:innerShdw>
          </a:effectLst>
        </p:spPr>
      </p:pic>
      <p:pic>
        <p:nvPicPr>
          <p:cNvPr id="1027" name="Picture 3"/>
          <p:cNvPicPr>
            <a:picLocks noChangeAspect="1" noChangeArrowheads="1"/>
          </p:cNvPicPr>
          <p:nvPr/>
        </p:nvPicPr>
        <p:blipFill>
          <a:blip r:embed="rId4" cstate="print"/>
          <a:srcRect/>
          <a:stretch>
            <a:fillRect/>
          </a:stretch>
        </p:blipFill>
        <p:spPr bwMode="auto">
          <a:xfrm>
            <a:off x="899592" y="4437112"/>
            <a:ext cx="6336704" cy="2179209"/>
          </a:xfrm>
          <a:prstGeom prst="rect">
            <a:avLst/>
          </a:prstGeom>
          <a:noFill/>
          <a:ln w="9525">
            <a:noFill/>
            <a:miter lim="800000"/>
            <a:headEnd/>
            <a:tailEnd/>
          </a:ln>
          <a:effectLst>
            <a:innerShdw blurRad="1270000">
              <a:prstClr val="black"/>
            </a:innerShdw>
          </a:effectLst>
        </p:spPr>
      </p:pic>
      <p:sp>
        <p:nvSpPr>
          <p:cNvPr id="7" name="灯片编号占位符 6"/>
          <p:cNvSpPr>
            <a:spLocks noGrp="1"/>
          </p:cNvSpPr>
          <p:nvPr>
            <p:ph type="sldNum" sz="quarter" idx="12"/>
          </p:nvPr>
        </p:nvSpPr>
        <p:spPr/>
        <p:txBody>
          <a:bodyPr/>
          <a:lstStyle/>
          <a:p>
            <a:fld id="{2BF9904A-9C25-47A3-9575-E9968C6F08B5}" type="slidenum">
              <a:rPr lang="zh-CN" altLang="en-US" smtClean="0"/>
              <a:pPr/>
              <a:t>22</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764704"/>
            <a:ext cx="7992888" cy="400110"/>
          </a:xfrm>
          <a:prstGeom prst="rect">
            <a:avLst/>
          </a:prstGeom>
          <a:noFill/>
        </p:spPr>
        <p:txBody>
          <a:bodyPr wrap="square" rtlCol="0">
            <a:spAutoFit/>
          </a:bodyPr>
          <a:lstStyle/>
          <a:p>
            <a:r>
              <a:rPr lang="zh-CN" altLang="en-US" sz="2000" dirty="0" smtClean="0">
                <a:solidFill>
                  <a:srgbClr val="FFFF00"/>
                </a:solidFill>
              </a:rPr>
              <a:t>在维数正规化下，我们写出类似树图矩阵元的圈图算符矩阵元：</a:t>
            </a:r>
            <a:endParaRPr lang="zh-CN" altLang="en-US" sz="2000" dirty="0">
              <a:solidFill>
                <a:srgbClr val="FFFF00"/>
              </a:solidFill>
            </a:endParaRPr>
          </a:p>
        </p:txBody>
      </p:sp>
      <p:pic>
        <p:nvPicPr>
          <p:cNvPr id="4" name="图片 3" descr="IguanaTex_tmp.png"/>
          <p:cNvPicPr>
            <a:picLocks noChangeAspect="1"/>
          </p:cNvPicPr>
          <p:nvPr>
            <p:custDataLst>
              <p:tags r:id="rId1"/>
            </p:custDataLst>
          </p:nvPr>
        </p:nvPicPr>
        <p:blipFill>
          <a:blip r:embed="rId4" cstate="print"/>
          <a:stretch>
            <a:fillRect/>
          </a:stretch>
        </p:blipFill>
        <p:spPr>
          <a:xfrm>
            <a:off x="395536" y="1484784"/>
            <a:ext cx="8307837" cy="4429903"/>
          </a:xfrm>
          <a:prstGeom prst="rect">
            <a:avLst/>
          </a:prstGeom>
        </p:spPr>
      </p:pic>
      <p:sp>
        <p:nvSpPr>
          <p:cNvPr id="7" name="灯片编号占位符 6"/>
          <p:cNvSpPr>
            <a:spLocks noGrp="1"/>
          </p:cNvSpPr>
          <p:nvPr>
            <p:ph type="sldNum" sz="quarter" idx="12"/>
          </p:nvPr>
        </p:nvSpPr>
        <p:spPr/>
        <p:txBody>
          <a:bodyPr/>
          <a:lstStyle/>
          <a:p>
            <a:fld id="{2BF9904A-9C25-47A3-9575-E9968C6F08B5}" type="slidenum">
              <a:rPr lang="zh-CN" altLang="en-US" smtClean="0"/>
              <a:pPr/>
              <a:t>23</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7992888" cy="815608"/>
          </a:xfrm>
          <a:prstGeom prst="rect">
            <a:avLst/>
          </a:prstGeom>
          <a:noFill/>
        </p:spPr>
        <p:txBody>
          <a:bodyPr wrap="square" rtlCol="0">
            <a:spAutoFit/>
          </a:bodyPr>
          <a:lstStyle/>
          <a:p>
            <a:pPr algn="ctr"/>
            <a:r>
              <a:rPr lang="zh-CN" altLang="en-US" sz="4700" b="1" dirty="0" smtClean="0">
                <a:solidFill>
                  <a:srgbClr val="0070C0"/>
                </a:solidFill>
                <a:latin typeface="黑体" pitchFamily="49" charset="-122"/>
                <a:ea typeface="黑体" pitchFamily="49" charset="-122"/>
              </a:rPr>
              <a:t>一些说明</a:t>
            </a:r>
            <a:endParaRPr lang="zh-CN" altLang="en-US" sz="4700" b="1" dirty="0">
              <a:solidFill>
                <a:srgbClr val="0070C0"/>
              </a:solidFill>
              <a:latin typeface="黑体" pitchFamily="49" charset="-122"/>
              <a:ea typeface="黑体" pitchFamily="49" charset="-122"/>
            </a:endParaRPr>
          </a:p>
        </p:txBody>
      </p:sp>
      <p:sp>
        <p:nvSpPr>
          <p:cNvPr id="3" name="TextBox 2"/>
          <p:cNvSpPr txBox="1"/>
          <p:nvPr/>
        </p:nvSpPr>
        <p:spPr>
          <a:xfrm>
            <a:off x="251520" y="980728"/>
            <a:ext cx="8640960" cy="5896999"/>
          </a:xfrm>
          <a:prstGeom prst="rect">
            <a:avLst/>
          </a:prstGeom>
          <a:noFill/>
        </p:spPr>
        <p:txBody>
          <a:bodyPr wrap="square" rtlCol="0">
            <a:spAutoFit/>
          </a:bodyPr>
          <a:lstStyle/>
          <a:p>
            <a:r>
              <a:rPr lang="en-US" altLang="zh-CN" sz="2400" b="1" noProof="1" smtClean="0">
                <a:solidFill>
                  <a:srgbClr val="0070C0"/>
                </a:solidFill>
                <a:latin typeface="+mn-ea"/>
              </a:rPr>
              <a:t>(1) HV </a:t>
            </a:r>
            <a:r>
              <a:rPr lang="zh-CN" altLang="en-US" sz="2400" b="1" noProof="1" smtClean="0">
                <a:solidFill>
                  <a:srgbClr val="0070C0"/>
                </a:solidFill>
                <a:latin typeface="+mn-ea"/>
              </a:rPr>
              <a:t>和</a:t>
            </a:r>
            <a:r>
              <a:rPr lang="en-US" altLang="zh-CN" sz="2400" b="1" noProof="1" smtClean="0">
                <a:solidFill>
                  <a:srgbClr val="0070C0"/>
                </a:solidFill>
                <a:latin typeface="+mn-ea"/>
              </a:rPr>
              <a:t> NDR scheme    </a:t>
            </a:r>
          </a:p>
          <a:p>
            <a:pPr>
              <a:lnSpc>
                <a:spcPct val="90000"/>
              </a:lnSpc>
            </a:pPr>
            <a:r>
              <a:rPr lang="zh-CN" altLang="en-US" sz="2000" noProof="1" smtClean="0">
                <a:solidFill>
                  <a:srgbClr val="FFFF00"/>
                </a:solidFill>
                <a:latin typeface="Times New Roman" charset="0"/>
              </a:rPr>
              <a:t>在计算中，需要对旋量进行化简，由光锥分布振幅定义可以看出</a:t>
            </a:r>
            <a:endParaRPr lang="zh-CN" altLang="en-US" sz="2000" noProof="1" smtClean="0">
              <a:solidFill>
                <a:srgbClr val="FF0000"/>
              </a:solidFill>
              <a:latin typeface="Times New Roman" charset="0"/>
            </a:endParaRPr>
          </a:p>
          <a:p>
            <a:pPr>
              <a:lnSpc>
                <a:spcPct val="90000"/>
              </a:lnSpc>
            </a:pPr>
            <a:r>
              <a:rPr lang="zh-CN" altLang="en-US" sz="2000" noProof="1" smtClean="0">
                <a:solidFill>
                  <a:srgbClr val="FFFF00"/>
                </a:solidFill>
                <a:latin typeface="Times New Roman" charset="0"/>
              </a:rPr>
              <a:t>这就涉及到了</a:t>
            </a:r>
            <a:r>
              <a:rPr lang="en-US" altLang="zh-CN" sz="2000" noProof="1" smtClean="0">
                <a:solidFill>
                  <a:srgbClr val="FF0000"/>
                </a:solidFill>
                <a:latin typeface="Times New Roman" charset="0"/>
              </a:rPr>
              <a:t>     </a:t>
            </a:r>
            <a:r>
              <a:rPr lang="zh-CN" altLang="en-US" sz="2000" noProof="1" smtClean="0">
                <a:solidFill>
                  <a:srgbClr val="FFFF00"/>
                </a:solidFill>
                <a:latin typeface="Times New Roman" charset="0"/>
              </a:rPr>
              <a:t>的处理，下面的</a:t>
            </a:r>
            <a:r>
              <a:rPr lang="en-US" altLang="zh-CN" sz="2000" noProof="1" smtClean="0">
                <a:solidFill>
                  <a:srgbClr val="FFFF00"/>
                </a:solidFill>
                <a:latin typeface="Times New Roman" charset="0"/>
              </a:rPr>
              <a:t>LCDAs</a:t>
            </a:r>
            <a:r>
              <a:rPr lang="zh-CN" altLang="en-US" sz="2000" noProof="1" smtClean="0">
                <a:solidFill>
                  <a:srgbClr val="FFFF00"/>
                </a:solidFill>
                <a:latin typeface="Times New Roman" charset="0"/>
              </a:rPr>
              <a:t>和衰变常数的结果考虑了</a:t>
            </a:r>
            <a:r>
              <a:rPr lang="en-US" altLang="zh-CN" sz="2000" noProof="1" smtClean="0">
                <a:solidFill>
                  <a:srgbClr val="FFFF00"/>
                </a:solidFill>
                <a:latin typeface="Times New Roman" charset="0"/>
              </a:rPr>
              <a:t>NDR</a:t>
            </a:r>
            <a:r>
              <a:rPr lang="zh-CN" altLang="en-US" sz="2000" noProof="1" smtClean="0">
                <a:solidFill>
                  <a:srgbClr val="FFFF00"/>
                </a:solidFill>
                <a:latin typeface="Times New Roman" charset="0"/>
              </a:rPr>
              <a:t>和</a:t>
            </a:r>
            <a:r>
              <a:rPr lang="en-US" altLang="zh-CN" sz="2000" noProof="1" smtClean="0">
                <a:solidFill>
                  <a:srgbClr val="FFFF00"/>
                </a:solidFill>
                <a:latin typeface="Times New Roman" charset="0"/>
              </a:rPr>
              <a:t>HV</a:t>
            </a:r>
            <a:r>
              <a:rPr lang="zh-CN" altLang="en-US" sz="2000" noProof="1" smtClean="0">
                <a:solidFill>
                  <a:srgbClr val="FFFF00"/>
                </a:solidFill>
                <a:latin typeface="Times New Roman" charset="0"/>
              </a:rPr>
              <a:t>两种方案。在</a:t>
            </a:r>
            <a:r>
              <a:rPr lang="en-US" altLang="zh-CN" sz="2000" noProof="1" smtClean="0">
                <a:solidFill>
                  <a:srgbClr val="FFFF00"/>
                </a:solidFill>
                <a:latin typeface="Times New Roman" charset="0"/>
              </a:rPr>
              <a:t>NDR</a:t>
            </a:r>
            <a:r>
              <a:rPr lang="zh-CN" altLang="en-US" sz="2000" noProof="1" smtClean="0">
                <a:solidFill>
                  <a:srgbClr val="FFFF00"/>
                </a:solidFill>
                <a:latin typeface="Times New Roman" charset="0"/>
              </a:rPr>
              <a:t>方案下，Δ</a:t>
            </a:r>
            <a:r>
              <a:rPr lang="en-US" altLang="zh-CN" sz="2000" noProof="1" smtClean="0">
                <a:solidFill>
                  <a:srgbClr val="FFFF00"/>
                </a:solidFill>
                <a:latin typeface="Times New Roman" charset="0"/>
              </a:rPr>
              <a:t>=0</a:t>
            </a:r>
            <a:r>
              <a:rPr lang="zh-CN" altLang="en-US" sz="2000" noProof="1" smtClean="0">
                <a:solidFill>
                  <a:srgbClr val="FFFF00"/>
                </a:solidFill>
                <a:latin typeface="Times New Roman" charset="0"/>
              </a:rPr>
              <a:t>；在</a:t>
            </a:r>
            <a:r>
              <a:rPr lang="en-US" altLang="zh-CN" sz="2000" noProof="1" smtClean="0">
                <a:solidFill>
                  <a:srgbClr val="FFFF00"/>
                </a:solidFill>
                <a:latin typeface="Times New Roman" charset="0"/>
              </a:rPr>
              <a:t>HV</a:t>
            </a:r>
            <a:r>
              <a:rPr lang="zh-CN" altLang="en-US" sz="2000" noProof="1" smtClean="0">
                <a:solidFill>
                  <a:srgbClr val="FFFF00"/>
                </a:solidFill>
                <a:latin typeface="Times New Roman" charset="0"/>
              </a:rPr>
              <a:t>方案下，Δ</a:t>
            </a:r>
            <a:r>
              <a:rPr lang="en-US" altLang="zh-CN" sz="2000" noProof="1" smtClean="0">
                <a:solidFill>
                  <a:srgbClr val="FFFF00"/>
                </a:solidFill>
                <a:latin typeface="Times New Roman" charset="0"/>
              </a:rPr>
              <a:t>=1</a:t>
            </a:r>
            <a:r>
              <a:rPr lang="zh-CN" altLang="en-US" sz="2000" noProof="1" smtClean="0">
                <a:solidFill>
                  <a:srgbClr val="FFFF00"/>
                </a:solidFill>
                <a:latin typeface="Times New Roman" charset="0"/>
              </a:rPr>
              <a:t>。</a:t>
            </a:r>
            <a:endParaRPr lang="en-US" altLang="zh-CN" sz="2000" noProof="1" smtClean="0">
              <a:solidFill>
                <a:srgbClr val="FFFF00"/>
              </a:solidFill>
              <a:latin typeface="Times New Roman" charset="0"/>
            </a:endParaRPr>
          </a:p>
          <a:p>
            <a:pPr>
              <a:lnSpc>
                <a:spcPct val="90000"/>
              </a:lnSpc>
            </a:pPr>
            <a:endParaRPr lang="en-US" altLang="zh-CN" sz="2400" b="1" noProof="1" smtClean="0">
              <a:solidFill>
                <a:srgbClr val="0070C0"/>
              </a:solidFill>
              <a:latin typeface="Times New Roman" charset="0"/>
              <a:ea typeface="Times New Roman" charset="0"/>
              <a:sym typeface="Arial" charset="0"/>
            </a:endParaRPr>
          </a:p>
          <a:p>
            <a:pPr>
              <a:lnSpc>
                <a:spcPct val="90000"/>
              </a:lnSpc>
            </a:pPr>
            <a:r>
              <a:rPr lang="en-US" altLang="zh-CN" sz="2400" b="1" noProof="1" smtClean="0">
                <a:solidFill>
                  <a:srgbClr val="0070C0"/>
                </a:solidFill>
                <a:latin typeface="+mn-ea"/>
                <a:sym typeface="Arial" charset="0"/>
              </a:rPr>
              <a:t>(</a:t>
            </a:r>
            <a:r>
              <a:rPr lang="zh-CN" altLang="en-US" sz="2400" b="1" noProof="1" smtClean="0">
                <a:solidFill>
                  <a:srgbClr val="0070C0"/>
                </a:solidFill>
                <a:latin typeface="+mn-ea"/>
                <a:sym typeface="Arial" charset="0"/>
              </a:rPr>
              <a:t>2</a:t>
            </a:r>
            <a:r>
              <a:rPr lang="en-US" altLang="zh-CN" sz="2400" b="1" noProof="1" smtClean="0">
                <a:solidFill>
                  <a:srgbClr val="0070C0"/>
                </a:solidFill>
                <a:latin typeface="+mn-ea"/>
                <a:sym typeface="Arial" charset="0"/>
              </a:rPr>
              <a:t>) </a:t>
            </a:r>
            <a:r>
              <a:rPr lang="zh-CN" altLang="en-US" sz="2400" b="1" noProof="1" smtClean="0">
                <a:solidFill>
                  <a:srgbClr val="0070C0"/>
                </a:solidFill>
                <a:latin typeface="+mn-ea"/>
                <a:sym typeface="Arial" charset="0"/>
              </a:rPr>
              <a:t>旋量结构的混合</a:t>
            </a:r>
          </a:p>
          <a:p>
            <a:pPr>
              <a:lnSpc>
                <a:spcPct val="90000"/>
              </a:lnSpc>
            </a:pPr>
            <a:r>
              <a:rPr lang="zh-CN" altLang="en-US" sz="2000" noProof="1" smtClean="0">
                <a:solidFill>
                  <a:srgbClr val="FFFF00"/>
                </a:solidFill>
                <a:latin typeface="Times New Roman" charset="0"/>
              </a:rPr>
              <a:t>在化简裸的矩阵元时，会出现四种结构，</a:t>
            </a:r>
          </a:p>
          <a:p>
            <a:pPr>
              <a:lnSpc>
                <a:spcPct val="90000"/>
              </a:lnSpc>
            </a:pPr>
            <a:r>
              <a:rPr lang="en-US" altLang="zh-CN" sz="2000" noProof="1" smtClean="0">
                <a:latin typeface="Times New Roman" charset="0"/>
              </a:rPr>
              <a:t>                                                        </a:t>
            </a:r>
          </a:p>
          <a:p>
            <a:pPr>
              <a:lnSpc>
                <a:spcPct val="90000"/>
              </a:lnSpc>
            </a:pPr>
            <a:r>
              <a:rPr lang="en-US" altLang="zh-CN" sz="2000" noProof="1" smtClean="0">
                <a:latin typeface="Times New Roman" charset="0"/>
              </a:rPr>
              <a:t>                                                            </a:t>
            </a:r>
            <a:endParaRPr lang="en-US" altLang="zh-CN" sz="2000" noProof="1" smtClean="0">
              <a:solidFill>
                <a:srgbClr val="FF0000"/>
              </a:solidFill>
              <a:latin typeface="Times New Roman" charset="0"/>
            </a:endParaRPr>
          </a:p>
          <a:p>
            <a:pPr>
              <a:lnSpc>
                <a:spcPct val="90000"/>
              </a:lnSpc>
            </a:pPr>
            <a:endParaRPr lang="en-US" altLang="zh-CN" sz="2000" noProof="1" smtClean="0">
              <a:solidFill>
                <a:srgbClr val="FF0000"/>
              </a:solidFill>
              <a:latin typeface="Times New Roman" charset="0"/>
            </a:endParaRPr>
          </a:p>
          <a:p>
            <a:pPr>
              <a:lnSpc>
                <a:spcPct val="90000"/>
              </a:lnSpc>
            </a:pPr>
            <a:endParaRPr lang="en-US" altLang="zh-CN" sz="2000" noProof="1" smtClean="0">
              <a:solidFill>
                <a:srgbClr val="FF0000"/>
              </a:solidFill>
              <a:latin typeface="Times New Roman" charset="0"/>
            </a:endParaRPr>
          </a:p>
          <a:p>
            <a:pPr>
              <a:lnSpc>
                <a:spcPct val="90000"/>
              </a:lnSpc>
            </a:pPr>
            <a:endParaRPr lang="en-US" altLang="zh-CN" sz="2000" noProof="1" smtClean="0">
              <a:solidFill>
                <a:srgbClr val="FF0000"/>
              </a:solidFill>
              <a:latin typeface="Times New Roman" charset="0"/>
            </a:endParaRPr>
          </a:p>
          <a:p>
            <a:pPr>
              <a:lnSpc>
                <a:spcPct val="90000"/>
              </a:lnSpc>
            </a:pPr>
            <a:endParaRPr lang="en-US" altLang="zh-CN" sz="2000" noProof="1" smtClean="0">
              <a:solidFill>
                <a:srgbClr val="FF0000"/>
              </a:solidFill>
              <a:latin typeface="Times New Roman" charset="0"/>
            </a:endParaRPr>
          </a:p>
          <a:p>
            <a:pPr>
              <a:lnSpc>
                <a:spcPct val="90000"/>
              </a:lnSpc>
            </a:pPr>
            <a:endParaRPr lang="en-US" altLang="zh-CN" sz="2000" noProof="1" smtClean="0">
              <a:solidFill>
                <a:srgbClr val="FF0000"/>
              </a:solidFill>
              <a:latin typeface="Times New Roman" charset="0"/>
            </a:endParaRPr>
          </a:p>
          <a:p>
            <a:pPr>
              <a:lnSpc>
                <a:spcPct val="90000"/>
              </a:lnSpc>
            </a:pPr>
            <a:endParaRPr lang="en-US" altLang="zh-CN" sz="2000" noProof="1" smtClean="0">
              <a:solidFill>
                <a:srgbClr val="FF0000"/>
              </a:solidFill>
              <a:latin typeface="Times New Roman" charset="0"/>
            </a:endParaRPr>
          </a:p>
          <a:p>
            <a:pPr>
              <a:lnSpc>
                <a:spcPct val="90000"/>
              </a:lnSpc>
            </a:pPr>
            <a:endParaRPr lang="en-US" altLang="zh-CN" sz="2000" noProof="1" smtClean="0">
              <a:solidFill>
                <a:srgbClr val="FF0000"/>
              </a:solidFill>
              <a:latin typeface="Times New Roman" charset="0"/>
            </a:endParaRPr>
          </a:p>
          <a:p>
            <a:pPr>
              <a:lnSpc>
                <a:spcPct val="90000"/>
              </a:lnSpc>
            </a:pPr>
            <a:endParaRPr lang="zh-CN" altLang="en-US" sz="2000" noProof="1" smtClean="0">
              <a:solidFill>
                <a:srgbClr val="FF0000"/>
              </a:solidFill>
              <a:latin typeface="Times New Roman" charset="0"/>
            </a:endParaRPr>
          </a:p>
          <a:p>
            <a:r>
              <a:rPr lang="zh-CN" altLang="en-US" sz="2000" noProof="1" smtClean="0">
                <a:solidFill>
                  <a:srgbClr val="FFFF00"/>
                </a:solidFill>
                <a:latin typeface="Times New Roman" charset="0"/>
              </a:rPr>
              <a:t>在重夸克偶素的计算中，不会出现第三种结构，但由于</a:t>
            </a:r>
            <a:r>
              <a:rPr lang="en-US" altLang="zh-CN" sz="2000" noProof="1" smtClean="0">
                <a:solidFill>
                  <a:srgbClr val="FFFF00"/>
                </a:solidFill>
                <a:latin typeface="Times New Roman" charset="0"/>
              </a:rPr>
              <a:t>Bc</a:t>
            </a:r>
            <a:r>
              <a:rPr lang="zh-CN" altLang="en-US" sz="2000" noProof="1" smtClean="0">
                <a:solidFill>
                  <a:srgbClr val="FFFF00"/>
                </a:solidFill>
                <a:latin typeface="Times New Roman" charset="0"/>
              </a:rPr>
              <a:t>介子质量的不同，就出现了这种结构。</a:t>
            </a:r>
          </a:p>
          <a:p>
            <a:endParaRPr lang="zh-CN" altLang="en-US" dirty="0"/>
          </a:p>
        </p:txBody>
      </p:sp>
      <p:pic>
        <p:nvPicPr>
          <p:cNvPr id="4" name="图片 3" descr="IguanaTex_tmp.png"/>
          <p:cNvPicPr>
            <a:picLocks noChangeAspect="1"/>
          </p:cNvPicPr>
          <p:nvPr>
            <p:custDataLst>
              <p:tags r:id="rId1"/>
            </p:custDataLst>
          </p:nvPr>
        </p:nvPicPr>
        <p:blipFill>
          <a:blip r:embed="rId9" cstate="print"/>
          <a:stretch>
            <a:fillRect/>
          </a:stretch>
        </p:blipFill>
        <p:spPr>
          <a:xfrm>
            <a:off x="1907704" y="1700808"/>
            <a:ext cx="217932" cy="166116"/>
          </a:xfrm>
          <a:prstGeom prst="rect">
            <a:avLst/>
          </a:prstGeom>
        </p:spPr>
      </p:pic>
      <p:pic>
        <p:nvPicPr>
          <p:cNvPr id="5" name="图片 4" descr="IguanaTex_tmp.png"/>
          <p:cNvPicPr>
            <a:picLocks noChangeAspect="1"/>
          </p:cNvPicPr>
          <p:nvPr>
            <p:custDataLst>
              <p:tags r:id="rId2"/>
            </p:custDataLst>
          </p:nvPr>
        </p:nvPicPr>
        <p:blipFill>
          <a:blip r:embed="rId10" cstate="print"/>
          <a:stretch>
            <a:fillRect/>
          </a:stretch>
        </p:blipFill>
        <p:spPr>
          <a:xfrm>
            <a:off x="7524328" y="1412776"/>
            <a:ext cx="1440160" cy="216024"/>
          </a:xfrm>
          <a:prstGeom prst="rect">
            <a:avLst/>
          </a:prstGeom>
        </p:spPr>
      </p:pic>
      <p:pic>
        <p:nvPicPr>
          <p:cNvPr id="10" name="图片 9" descr="IguanaTex_tmp.png"/>
          <p:cNvPicPr>
            <a:picLocks noChangeAspect="1"/>
          </p:cNvPicPr>
          <p:nvPr>
            <p:custDataLst>
              <p:tags r:id="rId3"/>
            </p:custDataLst>
          </p:nvPr>
        </p:nvPicPr>
        <p:blipFill>
          <a:blip r:embed="rId11" cstate="print">
            <a:duotone>
              <a:schemeClr val="bg2">
                <a:shade val="45000"/>
                <a:satMod val="135000"/>
              </a:schemeClr>
              <a:prstClr val="white"/>
            </a:duotone>
          </a:blip>
          <a:stretch>
            <a:fillRect/>
          </a:stretch>
        </p:blipFill>
        <p:spPr>
          <a:xfrm>
            <a:off x="683568" y="3501008"/>
            <a:ext cx="4488180" cy="397764"/>
          </a:xfrm>
          <a:prstGeom prst="rect">
            <a:avLst/>
          </a:prstGeom>
        </p:spPr>
      </p:pic>
      <p:pic>
        <p:nvPicPr>
          <p:cNvPr id="11" name="图片 10" descr="IguanaTex_tmp.png"/>
          <p:cNvPicPr>
            <a:picLocks noChangeAspect="1"/>
          </p:cNvPicPr>
          <p:nvPr>
            <p:custDataLst>
              <p:tags r:id="rId4"/>
            </p:custDataLst>
          </p:nvPr>
        </p:nvPicPr>
        <p:blipFill>
          <a:blip r:embed="rId12" cstate="print">
            <a:duotone>
              <a:schemeClr val="bg2">
                <a:shade val="45000"/>
                <a:satMod val="135000"/>
              </a:schemeClr>
              <a:prstClr val="white"/>
            </a:duotone>
          </a:blip>
          <a:stretch>
            <a:fillRect/>
          </a:stretch>
        </p:blipFill>
        <p:spPr>
          <a:xfrm>
            <a:off x="683568" y="4077072"/>
            <a:ext cx="5614416" cy="397764"/>
          </a:xfrm>
          <a:prstGeom prst="rect">
            <a:avLst/>
          </a:prstGeom>
        </p:spPr>
      </p:pic>
      <p:pic>
        <p:nvPicPr>
          <p:cNvPr id="12" name="图片 11" descr="IguanaTex_tmp.png"/>
          <p:cNvPicPr>
            <a:picLocks noChangeAspect="1"/>
          </p:cNvPicPr>
          <p:nvPr>
            <p:custDataLst>
              <p:tags r:id="rId5"/>
            </p:custDataLst>
          </p:nvPr>
        </p:nvPicPr>
        <p:blipFill>
          <a:blip r:embed="rId13" cstate="print">
            <a:duotone>
              <a:schemeClr val="bg2">
                <a:shade val="45000"/>
                <a:satMod val="135000"/>
              </a:schemeClr>
              <a:prstClr val="white"/>
            </a:duotone>
          </a:blip>
          <a:stretch>
            <a:fillRect/>
          </a:stretch>
        </p:blipFill>
        <p:spPr>
          <a:xfrm>
            <a:off x="683568" y="4653136"/>
            <a:ext cx="5315712" cy="397764"/>
          </a:xfrm>
          <a:prstGeom prst="rect">
            <a:avLst/>
          </a:prstGeom>
        </p:spPr>
      </p:pic>
      <p:pic>
        <p:nvPicPr>
          <p:cNvPr id="15" name="图片 14" descr="IguanaTex_tmp.png"/>
          <p:cNvPicPr>
            <a:picLocks noChangeAspect="1"/>
          </p:cNvPicPr>
          <p:nvPr>
            <p:custDataLst>
              <p:tags r:id="rId6"/>
            </p:custDataLst>
          </p:nvPr>
        </p:nvPicPr>
        <p:blipFill>
          <a:blip r:embed="rId14" cstate="print">
            <a:duotone>
              <a:schemeClr val="bg2">
                <a:shade val="45000"/>
                <a:satMod val="135000"/>
              </a:schemeClr>
              <a:prstClr val="white"/>
            </a:duotone>
          </a:blip>
          <a:stretch>
            <a:fillRect/>
          </a:stretch>
        </p:blipFill>
        <p:spPr>
          <a:xfrm>
            <a:off x="683568" y="5229200"/>
            <a:ext cx="5266944" cy="397764"/>
          </a:xfrm>
          <a:prstGeom prst="rect">
            <a:avLst/>
          </a:prstGeom>
        </p:spPr>
      </p:pic>
      <p:sp>
        <p:nvSpPr>
          <p:cNvPr id="16" name="灯片编号占位符 15"/>
          <p:cNvSpPr>
            <a:spLocks noGrp="1"/>
          </p:cNvSpPr>
          <p:nvPr>
            <p:ph type="sldNum" sz="quarter" idx="12"/>
          </p:nvPr>
        </p:nvSpPr>
        <p:spPr/>
        <p:txBody>
          <a:bodyPr/>
          <a:lstStyle/>
          <a:p>
            <a:fld id="{2BF9904A-9C25-47A3-9575-E9968C6F08B5}" type="slidenum">
              <a:rPr lang="zh-CN" altLang="en-US" smtClean="0"/>
              <a:pPr/>
              <a:t>24</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136904" cy="815608"/>
          </a:xfrm>
          <a:prstGeom prst="rect">
            <a:avLst/>
          </a:prstGeom>
          <a:noFill/>
        </p:spPr>
        <p:txBody>
          <a:bodyPr wrap="square" rtlCol="0">
            <a:spAutoFit/>
          </a:bodyPr>
          <a:lstStyle/>
          <a:p>
            <a:pPr algn="ctr"/>
            <a:r>
              <a:rPr lang="zh-CN" altLang="en-US" sz="4700" b="1" dirty="0" smtClean="0">
                <a:solidFill>
                  <a:srgbClr val="0070C0"/>
                </a:solidFill>
                <a:latin typeface="黑体" pitchFamily="49" charset="-122"/>
                <a:ea typeface="黑体" pitchFamily="49" charset="-122"/>
              </a:rPr>
              <a:t>一些说明</a:t>
            </a:r>
          </a:p>
        </p:txBody>
      </p:sp>
      <p:sp>
        <p:nvSpPr>
          <p:cNvPr id="3" name="TextBox 2"/>
          <p:cNvSpPr txBox="1"/>
          <p:nvPr/>
        </p:nvSpPr>
        <p:spPr>
          <a:xfrm>
            <a:off x="323528" y="836712"/>
            <a:ext cx="8568952" cy="5693866"/>
          </a:xfrm>
          <a:prstGeom prst="rect">
            <a:avLst/>
          </a:prstGeom>
          <a:noFill/>
        </p:spPr>
        <p:txBody>
          <a:bodyPr wrap="square" rtlCol="0">
            <a:spAutoFit/>
          </a:bodyPr>
          <a:lstStyle/>
          <a:p>
            <a:pPr marL="457200" indent="-457200">
              <a:buAutoNum type="arabicParenBoth"/>
            </a:pPr>
            <a:r>
              <a:rPr lang="zh-CN" altLang="en-US" sz="2400" b="1" noProof="1" smtClean="0">
                <a:solidFill>
                  <a:srgbClr val="0070C0"/>
                </a:solidFill>
                <a:latin typeface="+mn-ea"/>
              </a:rPr>
              <a:t>圈积分硬区域内被积函数的v展开</a:t>
            </a:r>
            <a:endParaRPr lang="en-US" altLang="zh-CN" sz="2400" b="1" noProof="1" smtClean="0">
              <a:solidFill>
                <a:srgbClr val="0070C0"/>
              </a:solidFill>
              <a:latin typeface="+mn-ea"/>
            </a:endParaRPr>
          </a:p>
          <a:p>
            <a:pPr marL="457200" indent="-457200"/>
            <a:r>
              <a:rPr lang="zh-CN" altLang="en-US" sz="2000" noProof="1" smtClean="0">
                <a:solidFill>
                  <a:srgbClr val="FFFF00"/>
                </a:solidFill>
                <a:latin typeface="+mn-ea"/>
              </a:rPr>
              <a:t>我们按如下形式展开分母：</a:t>
            </a:r>
            <a:endParaRPr lang="en-US" altLang="zh-CN" sz="2000" noProof="1" smtClean="0">
              <a:solidFill>
                <a:srgbClr val="FFFF00"/>
              </a:solidFill>
              <a:latin typeface="+mn-ea"/>
            </a:endParaRPr>
          </a:p>
          <a:p>
            <a:pPr marL="457200" indent="-457200"/>
            <a:endParaRPr lang="en-US" altLang="zh-CN" sz="2000" b="1" noProof="1" smtClean="0">
              <a:solidFill>
                <a:srgbClr val="FFFF00"/>
              </a:solidFill>
              <a:latin typeface="Times New Roman" charset="0"/>
              <a:ea typeface="Times New Roman" charset="0"/>
            </a:endParaRPr>
          </a:p>
          <a:p>
            <a:pPr marL="457200" indent="-457200"/>
            <a:endParaRPr lang="en-US" altLang="zh-CN" sz="2000" noProof="1" smtClean="0">
              <a:solidFill>
                <a:srgbClr val="FF0000"/>
              </a:solidFill>
              <a:latin typeface="Times New Roman" charset="0"/>
              <a:ea typeface="Times New Roman" charset="0"/>
            </a:endParaRPr>
          </a:p>
          <a:p>
            <a:pPr marL="457200" indent="-457200"/>
            <a:endParaRPr lang="en-US" altLang="zh-CN" sz="2000" noProof="1" smtClean="0">
              <a:solidFill>
                <a:srgbClr val="FF0000"/>
              </a:solidFill>
              <a:latin typeface="Times New Roman" charset="0"/>
              <a:ea typeface="Times New Roman" charset="0"/>
            </a:endParaRPr>
          </a:p>
          <a:p>
            <a:pPr marL="457200" indent="-457200"/>
            <a:endParaRPr lang="en-US" altLang="zh-CN" sz="2000" noProof="1" smtClean="0">
              <a:solidFill>
                <a:srgbClr val="FF0000"/>
              </a:solidFill>
              <a:latin typeface="Times New Roman" charset="0"/>
              <a:ea typeface="Times New Roman" charset="0"/>
            </a:endParaRPr>
          </a:p>
          <a:p>
            <a:pPr marL="457200" indent="-457200"/>
            <a:endParaRPr lang="en-US" altLang="zh-CN" sz="2000" noProof="1" smtClean="0">
              <a:solidFill>
                <a:srgbClr val="FF0000"/>
              </a:solidFill>
              <a:latin typeface="Times New Roman" charset="0"/>
              <a:ea typeface="Times New Roman" charset="0"/>
            </a:endParaRPr>
          </a:p>
          <a:p>
            <a:pPr marL="457200" indent="-457200"/>
            <a:endParaRPr lang="en-US" altLang="zh-CN" sz="2000" noProof="1" smtClean="0">
              <a:solidFill>
                <a:srgbClr val="FF0000"/>
              </a:solidFill>
              <a:latin typeface="Times New Roman" charset="0"/>
              <a:ea typeface="Times New Roman" charset="0"/>
            </a:endParaRPr>
          </a:p>
          <a:p>
            <a:pPr marL="457200" indent="-457200"/>
            <a:endParaRPr lang="en-US" altLang="zh-CN" sz="2000" noProof="1" smtClean="0">
              <a:solidFill>
                <a:srgbClr val="FF0000"/>
              </a:solidFill>
              <a:latin typeface="Times New Roman" charset="0"/>
              <a:ea typeface="Times New Roman" charset="0"/>
            </a:endParaRPr>
          </a:p>
          <a:p>
            <a:pPr marL="457200" indent="-457200"/>
            <a:endParaRPr lang="en-US" altLang="zh-CN" sz="2000" noProof="1" smtClean="0">
              <a:solidFill>
                <a:srgbClr val="FFFF00"/>
              </a:solidFill>
              <a:latin typeface="Times New Roman" charset="0"/>
            </a:endParaRPr>
          </a:p>
          <a:p>
            <a:pPr marL="457200" indent="-457200"/>
            <a:r>
              <a:rPr lang="zh-CN" altLang="en-US" sz="2000" noProof="1" smtClean="0">
                <a:solidFill>
                  <a:srgbClr val="FFFF00"/>
                </a:solidFill>
                <a:latin typeface="Times New Roman" charset="0"/>
              </a:rPr>
              <a:t>按如下形式展开分子：</a:t>
            </a:r>
            <a:endParaRPr lang="en-US" altLang="zh-CN" sz="2000" noProof="1" smtClean="0">
              <a:solidFill>
                <a:srgbClr val="FFFF00"/>
              </a:solidFill>
              <a:latin typeface="Times New Roman" charset="0"/>
            </a:endParaRPr>
          </a:p>
          <a:p>
            <a:pPr marL="457200" indent="-457200"/>
            <a:endParaRPr lang="en-US" altLang="zh-CN" sz="2000" noProof="1" smtClean="0">
              <a:solidFill>
                <a:srgbClr val="FFFF00"/>
              </a:solidFill>
              <a:latin typeface="Times New Roman" charset="0"/>
            </a:endParaRPr>
          </a:p>
          <a:p>
            <a:pPr marL="457200" indent="-457200"/>
            <a:endParaRPr lang="en-US" altLang="zh-CN" sz="2000" noProof="1" smtClean="0">
              <a:solidFill>
                <a:srgbClr val="FF0000"/>
              </a:solidFill>
              <a:latin typeface="Times New Roman" charset="0"/>
              <a:ea typeface="Times New Roman" charset="0"/>
            </a:endParaRPr>
          </a:p>
          <a:p>
            <a:pPr marL="457200" indent="-457200"/>
            <a:endParaRPr lang="en-US" altLang="zh-CN" sz="2000" noProof="1" smtClean="0">
              <a:solidFill>
                <a:srgbClr val="FFFF00"/>
              </a:solidFill>
              <a:latin typeface="Times New Roman" charset="0"/>
              <a:ea typeface="Times New Roman" charset="0"/>
            </a:endParaRPr>
          </a:p>
          <a:p>
            <a:pPr marL="457200" indent="-457200"/>
            <a:endParaRPr lang="en-US" altLang="zh-CN" sz="2000" noProof="1" smtClean="0">
              <a:solidFill>
                <a:srgbClr val="FFFF00"/>
              </a:solidFill>
              <a:latin typeface="Times New Roman" charset="0"/>
              <a:ea typeface="Times New Roman" charset="0"/>
            </a:endParaRPr>
          </a:p>
          <a:p>
            <a:pPr marL="457200" indent="-457200"/>
            <a:endParaRPr lang="en-US" altLang="zh-CN" sz="2000" noProof="1" smtClean="0">
              <a:solidFill>
                <a:srgbClr val="FFFF00"/>
              </a:solidFill>
              <a:latin typeface="Times New Roman" charset="0"/>
              <a:ea typeface="Times New Roman" charset="0"/>
            </a:endParaRPr>
          </a:p>
          <a:p>
            <a:pPr marL="457200" indent="-457200"/>
            <a:endParaRPr lang="en-US" altLang="zh-CN" sz="2000" noProof="1" smtClean="0">
              <a:solidFill>
                <a:srgbClr val="FFFF00"/>
              </a:solidFill>
              <a:latin typeface="Times New Roman" charset="0"/>
              <a:ea typeface="Times New Roman" charset="0"/>
            </a:endParaRPr>
          </a:p>
          <a:p>
            <a:pPr marL="457200" indent="-457200"/>
            <a:r>
              <a:rPr lang="zh-CN" altLang="en-US" sz="2000" noProof="1" smtClean="0">
                <a:solidFill>
                  <a:srgbClr val="FFFF00"/>
                </a:solidFill>
                <a:latin typeface="+mn-ea"/>
              </a:rPr>
              <a:t>出现的</a:t>
            </a:r>
            <a:r>
              <a:rPr lang="en-US" altLang="zh-CN" sz="2000" noProof="1" smtClean="0">
                <a:solidFill>
                  <a:srgbClr val="FFFF00"/>
                </a:solidFill>
                <a:latin typeface="+mn-ea"/>
              </a:rPr>
              <a:t>Delta</a:t>
            </a:r>
            <a:r>
              <a:rPr lang="zh-CN" altLang="en-US" sz="2000" noProof="1" smtClean="0">
                <a:solidFill>
                  <a:srgbClr val="FFFF00"/>
                </a:solidFill>
                <a:latin typeface="+mn-ea"/>
              </a:rPr>
              <a:t>函数也要按照</a:t>
            </a:r>
            <a:r>
              <a:rPr lang="en-US" altLang="zh-CN" sz="2000" noProof="1" smtClean="0">
                <a:solidFill>
                  <a:srgbClr val="FFFF00"/>
                </a:solidFill>
                <a:latin typeface="+mn-ea"/>
              </a:rPr>
              <a:t>v</a:t>
            </a:r>
            <a:r>
              <a:rPr lang="zh-CN" altLang="en-US" sz="2000" noProof="1" smtClean="0">
                <a:solidFill>
                  <a:srgbClr val="FFFF00"/>
                </a:solidFill>
                <a:latin typeface="+mn-ea"/>
              </a:rPr>
              <a:t>展开。</a:t>
            </a:r>
          </a:p>
        </p:txBody>
      </p:sp>
      <p:pic>
        <p:nvPicPr>
          <p:cNvPr id="5" name="图片 4" descr="IguanaTex_tmp.png"/>
          <p:cNvPicPr>
            <a:picLocks noChangeAspect="1"/>
          </p:cNvPicPr>
          <p:nvPr>
            <p:custDataLst>
              <p:tags r:id="rId1"/>
            </p:custDataLst>
          </p:nvPr>
        </p:nvPicPr>
        <p:blipFill>
          <a:blip r:embed="rId5" cstate="print"/>
          <a:stretch>
            <a:fillRect/>
          </a:stretch>
        </p:blipFill>
        <p:spPr>
          <a:xfrm>
            <a:off x="827584" y="1772816"/>
            <a:ext cx="4104456" cy="1826400"/>
          </a:xfrm>
          <a:prstGeom prst="rect">
            <a:avLst/>
          </a:prstGeom>
        </p:spPr>
      </p:pic>
      <p:pic>
        <p:nvPicPr>
          <p:cNvPr id="6" name="图片 5" descr="IguanaTex_tmp.png"/>
          <p:cNvPicPr>
            <a:picLocks noChangeAspect="1"/>
          </p:cNvPicPr>
          <p:nvPr>
            <p:custDataLst>
              <p:tags r:id="rId2"/>
            </p:custDataLst>
          </p:nvPr>
        </p:nvPicPr>
        <p:blipFill>
          <a:blip r:embed="rId6" cstate="print"/>
          <a:stretch>
            <a:fillRect/>
          </a:stretch>
        </p:blipFill>
        <p:spPr>
          <a:xfrm>
            <a:off x="395536" y="4437112"/>
            <a:ext cx="5688632" cy="1516321"/>
          </a:xfrm>
          <a:prstGeom prst="rect">
            <a:avLst/>
          </a:prstGeom>
        </p:spPr>
      </p:pic>
      <p:sp>
        <p:nvSpPr>
          <p:cNvPr id="9" name="灯片编号占位符 8"/>
          <p:cNvSpPr>
            <a:spLocks noGrp="1"/>
          </p:cNvSpPr>
          <p:nvPr>
            <p:ph type="sldNum" sz="quarter" idx="12"/>
          </p:nvPr>
        </p:nvSpPr>
        <p:spPr/>
        <p:txBody>
          <a:bodyPr/>
          <a:lstStyle/>
          <a:p>
            <a:fld id="{2BF9904A-9C25-47A3-9575-E9968C6F08B5}" type="slidenum">
              <a:rPr lang="zh-CN" altLang="en-US" smtClean="0"/>
              <a:pPr/>
              <a:t>25</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0"/>
            <a:ext cx="7920880" cy="646331"/>
          </a:xfrm>
          <a:prstGeom prst="rect">
            <a:avLst/>
          </a:prstGeom>
          <a:noFill/>
        </p:spPr>
        <p:txBody>
          <a:bodyPr wrap="square" rtlCol="0">
            <a:spAutoFit/>
          </a:bodyPr>
          <a:lstStyle/>
          <a:p>
            <a:pPr algn="ctr"/>
            <a:r>
              <a:rPr lang="zh-CN" altLang="en-US" sz="3600" b="1" dirty="0" smtClean="0">
                <a:solidFill>
                  <a:srgbClr val="0070C0"/>
                </a:solidFill>
                <a:latin typeface="黑体" pitchFamily="49" charset="-122"/>
                <a:ea typeface="黑体" pitchFamily="49" charset="-122"/>
              </a:rPr>
              <a:t>圈图结果</a:t>
            </a:r>
            <a:endParaRPr lang="zh-CN" altLang="en-US" sz="3600" b="1" dirty="0">
              <a:solidFill>
                <a:srgbClr val="0070C0"/>
              </a:solidFill>
              <a:latin typeface="黑体" pitchFamily="49" charset="-122"/>
              <a:ea typeface="黑体" pitchFamily="49" charset="-122"/>
            </a:endParaRPr>
          </a:p>
        </p:txBody>
      </p:sp>
      <p:sp>
        <p:nvSpPr>
          <p:cNvPr id="3" name="TextBox 2"/>
          <p:cNvSpPr txBox="1"/>
          <p:nvPr/>
        </p:nvSpPr>
        <p:spPr>
          <a:xfrm>
            <a:off x="0" y="620688"/>
            <a:ext cx="9144000" cy="5078313"/>
          </a:xfrm>
          <a:prstGeom prst="rect">
            <a:avLst/>
          </a:prstGeom>
          <a:noFill/>
        </p:spPr>
        <p:txBody>
          <a:bodyPr wrap="square" rtlCol="0">
            <a:spAutoFit/>
          </a:bodyPr>
          <a:lstStyle/>
          <a:p>
            <a:r>
              <a:rPr lang="zh-CN" altLang="en-US" sz="1600" dirty="0" smtClean="0">
                <a:solidFill>
                  <a:srgbClr val="FFFF00"/>
                </a:solidFill>
              </a:rPr>
              <a:t> 把      的具体结构带入化简，经过重整化之后，我们得到结果</a:t>
            </a:r>
            <a:endParaRPr lang="en-US" altLang="zh-CN" sz="1600" dirty="0" smtClean="0">
              <a:solidFill>
                <a:srgbClr val="FFFF00"/>
              </a:solidFill>
            </a:endParaRPr>
          </a:p>
          <a:p>
            <a:pPr algn="ctr"/>
            <a:endParaRPr lang="en-US" altLang="zh-CN" sz="800" dirty="0" smtClean="0">
              <a:solidFill>
                <a:srgbClr val="FFFF00"/>
              </a:solidFill>
            </a:endParaRPr>
          </a:p>
          <a:p>
            <a:pPr algn="ctr"/>
            <a:r>
              <a:rPr lang="en-US" altLang="zh-CN" sz="2800" dirty="0" err="1" smtClean="0">
                <a:solidFill>
                  <a:srgbClr val="0070C0"/>
                </a:solidFill>
              </a:rPr>
              <a:t>Bc</a:t>
            </a:r>
            <a:r>
              <a:rPr lang="zh-CN" altLang="en-US" sz="2800" dirty="0" smtClean="0">
                <a:solidFill>
                  <a:srgbClr val="0070C0"/>
                </a:solidFill>
              </a:rPr>
              <a:t>介子光锥分布振幅的</a:t>
            </a:r>
            <a:r>
              <a:rPr lang="en-US" altLang="zh-CN" sz="2800" dirty="0" smtClean="0">
                <a:solidFill>
                  <a:srgbClr val="0070C0"/>
                </a:solidFill>
              </a:rPr>
              <a:t>S</a:t>
            </a:r>
            <a:r>
              <a:rPr lang="zh-CN" altLang="en-US" sz="2800" dirty="0" smtClean="0">
                <a:solidFill>
                  <a:srgbClr val="0070C0"/>
                </a:solidFill>
              </a:rPr>
              <a:t>波结果：</a:t>
            </a:r>
            <a:endParaRPr lang="en-US" altLang="zh-CN" sz="800" dirty="0" smtClean="0">
              <a:solidFill>
                <a:srgbClr val="FFFF00"/>
              </a:solidFill>
            </a:endParaRPr>
          </a:p>
          <a:p>
            <a:pPr algn="ctr"/>
            <a:endParaRPr lang="en-US" altLang="zh-CN" sz="2800" dirty="0" smtClean="0">
              <a:solidFill>
                <a:srgbClr val="0070C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pPr algn="ctr"/>
            <a:endParaRPr lang="en-US" altLang="zh-CN" sz="2800" dirty="0" smtClean="0">
              <a:solidFill>
                <a:srgbClr val="0070C0"/>
              </a:solidFill>
            </a:endParaRPr>
          </a:p>
          <a:p>
            <a:pPr algn="ctr"/>
            <a:endParaRPr lang="en-US" altLang="zh-CN" sz="2800" dirty="0" smtClean="0">
              <a:solidFill>
                <a:srgbClr val="0070C0"/>
              </a:solidFill>
            </a:endParaRPr>
          </a:p>
          <a:p>
            <a:pPr algn="ctr"/>
            <a:endParaRPr lang="en-US" altLang="zh-CN" sz="2800" dirty="0" smtClean="0">
              <a:solidFill>
                <a:srgbClr val="0070C0"/>
              </a:solidFill>
            </a:endParaRPr>
          </a:p>
          <a:p>
            <a:pPr algn="ctr"/>
            <a:endParaRPr lang="en-US" altLang="zh-CN" sz="2800" dirty="0" smtClean="0">
              <a:solidFill>
                <a:srgbClr val="0070C0"/>
              </a:solidFill>
            </a:endParaRPr>
          </a:p>
          <a:p>
            <a:pPr algn="ctr"/>
            <a:endParaRPr lang="en-US" altLang="zh-CN" sz="2800" dirty="0" smtClean="0">
              <a:solidFill>
                <a:srgbClr val="0070C0"/>
              </a:solidFill>
            </a:endParaRPr>
          </a:p>
          <a:p>
            <a:pPr algn="ctr"/>
            <a:r>
              <a:rPr lang="zh-CN" altLang="en-US" sz="2800" dirty="0" smtClean="0">
                <a:solidFill>
                  <a:srgbClr val="0070C0"/>
                </a:solidFill>
              </a:rPr>
              <a:t>对应</a:t>
            </a:r>
            <a:r>
              <a:rPr lang="zh-CN" altLang="en-US" sz="2800" dirty="0" smtClean="0">
                <a:solidFill>
                  <a:srgbClr val="0070C0"/>
                </a:solidFill>
              </a:rPr>
              <a:t>的衰变常数：</a:t>
            </a:r>
            <a:endParaRPr lang="en-US" altLang="zh-CN" sz="2800" dirty="0" smtClean="0">
              <a:solidFill>
                <a:srgbClr val="0070C0"/>
              </a:solidFill>
            </a:endParaRPr>
          </a:p>
          <a:p>
            <a:r>
              <a:rPr lang="zh-CN" altLang="en-US" sz="1600" dirty="0" smtClean="0">
                <a:solidFill>
                  <a:srgbClr val="3333CC"/>
                </a:solidFill>
                <a:latin typeface="楷体" pitchFamily="49" charset="-122"/>
                <a:ea typeface="楷体" pitchFamily="49" charset="-122"/>
              </a:rPr>
              <a:t>                                                             </a:t>
            </a:r>
            <a:endParaRPr lang="zh-CN" altLang="en-US" sz="1600" dirty="0">
              <a:solidFill>
                <a:srgbClr val="FF0000"/>
              </a:solidFill>
            </a:endParaRPr>
          </a:p>
        </p:txBody>
      </p:sp>
      <p:cxnSp>
        <p:nvCxnSpPr>
          <p:cNvPr id="11" name="直接箭头连接符 10"/>
          <p:cNvCxnSpPr/>
          <p:nvPr/>
        </p:nvCxnSpPr>
        <p:spPr>
          <a:xfrm flipV="1">
            <a:off x="6444208" y="4509120"/>
            <a:ext cx="1296144" cy="115212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71827" y="2996952"/>
            <a:ext cx="1292662" cy="2664296"/>
          </a:xfrm>
          <a:prstGeom prst="rect">
            <a:avLst/>
          </a:prstGeom>
          <a:noFill/>
        </p:spPr>
        <p:txBody>
          <a:bodyPr vert="eaVert" wrap="square" rtlCol="0">
            <a:spAutoFit/>
          </a:bodyPr>
          <a:lstStyle/>
          <a:p>
            <a:r>
              <a:rPr lang="zh-CN" altLang="en-US" dirty="0" smtClean="0">
                <a:solidFill>
                  <a:schemeClr val="bg1"/>
                </a:solidFill>
                <a:latin typeface="楷体" pitchFamily="49" charset="-122"/>
                <a:ea typeface="楷体" pitchFamily="49" charset="-122"/>
              </a:rPr>
              <a:t>此结果和G.Bell</a:t>
            </a:r>
            <a:r>
              <a:rPr lang="en-US" altLang="zh-CN" dirty="0" smtClean="0">
                <a:solidFill>
                  <a:schemeClr val="bg1"/>
                </a:solidFill>
                <a:latin typeface="楷体" pitchFamily="49" charset="-122"/>
                <a:ea typeface="楷体" pitchFamily="49" charset="-122"/>
              </a:rPr>
              <a:t>,</a:t>
            </a:r>
            <a:r>
              <a:rPr lang="zh-CN" altLang="en-US" dirty="0" smtClean="0">
                <a:solidFill>
                  <a:schemeClr val="bg1"/>
                </a:solidFill>
                <a:latin typeface="楷体" pitchFamily="49" charset="-122"/>
                <a:ea typeface="楷体" pitchFamily="49" charset="-122"/>
              </a:rPr>
              <a:t> T.Feldmann(JHEP 04 (2008) 061)所计算的结果是一致的</a:t>
            </a:r>
            <a:endParaRPr lang="zh-CN" altLang="en-US" dirty="0">
              <a:solidFill>
                <a:schemeClr val="bg1"/>
              </a:solidFill>
            </a:endParaRPr>
          </a:p>
        </p:txBody>
      </p:sp>
      <p:cxnSp>
        <p:nvCxnSpPr>
          <p:cNvPr id="17" name="直接箭头连接符 16"/>
          <p:cNvCxnSpPr/>
          <p:nvPr/>
        </p:nvCxnSpPr>
        <p:spPr>
          <a:xfrm>
            <a:off x="6372200" y="2636912"/>
            <a:ext cx="1296144" cy="6480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3" name="图片 12" descr="IguanaTex_tmp.png"/>
          <p:cNvPicPr>
            <a:picLocks noChangeAspect="1"/>
          </p:cNvPicPr>
          <p:nvPr>
            <p:custDataLst>
              <p:tags r:id="rId1"/>
            </p:custDataLst>
          </p:nvPr>
        </p:nvPicPr>
        <p:blipFill>
          <a:blip r:embed="rId6" cstate="print"/>
          <a:stretch>
            <a:fillRect/>
          </a:stretch>
        </p:blipFill>
        <p:spPr>
          <a:xfrm>
            <a:off x="395536" y="692696"/>
            <a:ext cx="140208" cy="172212"/>
          </a:xfrm>
          <a:prstGeom prst="rect">
            <a:avLst/>
          </a:prstGeom>
        </p:spPr>
      </p:pic>
      <p:sp>
        <p:nvSpPr>
          <p:cNvPr id="15" name="灯片编号占位符 14"/>
          <p:cNvSpPr>
            <a:spLocks noGrp="1"/>
          </p:cNvSpPr>
          <p:nvPr>
            <p:ph type="sldNum" sz="quarter" idx="12"/>
          </p:nvPr>
        </p:nvSpPr>
        <p:spPr>
          <a:xfrm>
            <a:off x="6553200" y="6356350"/>
            <a:ext cx="2590800" cy="365125"/>
          </a:xfrm>
        </p:spPr>
        <p:txBody>
          <a:bodyPr/>
          <a:lstStyle/>
          <a:p>
            <a:fld id="{2BF9904A-9C25-47A3-9575-E9968C6F08B5}" type="slidenum">
              <a:rPr lang="zh-CN" altLang="en-US" smtClean="0"/>
              <a:pPr/>
              <a:t>26</a:t>
            </a:fld>
            <a:endParaRPr lang="zh-CN" altLang="en-US" dirty="0"/>
          </a:p>
        </p:txBody>
      </p:sp>
      <p:pic>
        <p:nvPicPr>
          <p:cNvPr id="14" name="图片 13" descr="IguanaTex_tmp.png"/>
          <p:cNvPicPr>
            <a:picLocks noChangeAspect="1"/>
          </p:cNvPicPr>
          <p:nvPr>
            <p:custDataLst>
              <p:tags r:id="rId2"/>
            </p:custDataLst>
          </p:nvPr>
        </p:nvPicPr>
        <p:blipFill>
          <a:blip r:embed="rId7" cstate="print"/>
          <a:stretch>
            <a:fillRect/>
          </a:stretch>
        </p:blipFill>
        <p:spPr>
          <a:xfrm>
            <a:off x="112638" y="1715120"/>
            <a:ext cx="8851850" cy="849784"/>
          </a:xfrm>
          <a:prstGeom prst="rect">
            <a:avLst/>
          </a:prstGeom>
        </p:spPr>
      </p:pic>
      <p:pic>
        <p:nvPicPr>
          <p:cNvPr id="24" name="图片 23" descr="IguanaTex_tmp.png"/>
          <p:cNvPicPr>
            <a:picLocks noChangeAspect="1"/>
          </p:cNvPicPr>
          <p:nvPr>
            <p:custDataLst>
              <p:tags r:id="rId3"/>
            </p:custDataLst>
          </p:nvPr>
        </p:nvPicPr>
        <p:blipFill>
          <a:blip r:embed="rId8" cstate="print"/>
          <a:stretch>
            <a:fillRect/>
          </a:stretch>
        </p:blipFill>
        <p:spPr>
          <a:xfrm>
            <a:off x="179512" y="5733256"/>
            <a:ext cx="8684273" cy="720080"/>
          </a:xfrm>
          <a:prstGeom prst="rect">
            <a:avLst/>
          </a:prstGeom>
        </p:spPr>
      </p:pic>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0"/>
            <a:ext cx="7920880" cy="646331"/>
          </a:xfrm>
          <a:prstGeom prst="rect">
            <a:avLst/>
          </a:prstGeom>
          <a:noFill/>
        </p:spPr>
        <p:txBody>
          <a:bodyPr wrap="square" rtlCol="0">
            <a:spAutoFit/>
          </a:bodyPr>
          <a:lstStyle/>
          <a:p>
            <a:pPr algn="ctr"/>
            <a:r>
              <a:rPr lang="zh-CN" altLang="en-US" sz="3600" b="1" dirty="0" smtClean="0">
                <a:solidFill>
                  <a:srgbClr val="0070C0"/>
                </a:solidFill>
                <a:latin typeface="黑体" pitchFamily="49" charset="-122"/>
                <a:ea typeface="黑体" pitchFamily="49" charset="-122"/>
              </a:rPr>
              <a:t>圈图结果</a:t>
            </a:r>
            <a:endParaRPr lang="zh-CN" altLang="en-US" sz="3600" b="1" dirty="0">
              <a:solidFill>
                <a:srgbClr val="0070C0"/>
              </a:solidFill>
              <a:latin typeface="黑体" pitchFamily="49" charset="-122"/>
              <a:ea typeface="黑体" pitchFamily="49" charset="-122"/>
            </a:endParaRPr>
          </a:p>
        </p:txBody>
      </p:sp>
      <p:sp>
        <p:nvSpPr>
          <p:cNvPr id="3" name="TextBox 2"/>
          <p:cNvSpPr txBox="1"/>
          <p:nvPr/>
        </p:nvSpPr>
        <p:spPr>
          <a:xfrm>
            <a:off x="0" y="620688"/>
            <a:ext cx="9144000" cy="4278094"/>
          </a:xfrm>
          <a:prstGeom prst="rect">
            <a:avLst/>
          </a:prstGeom>
          <a:noFill/>
        </p:spPr>
        <p:txBody>
          <a:bodyPr wrap="square" rtlCol="0">
            <a:spAutoFit/>
          </a:bodyPr>
          <a:lstStyle/>
          <a:p>
            <a:r>
              <a:rPr lang="zh-CN" altLang="en-US" sz="1600" dirty="0" smtClean="0">
                <a:solidFill>
                  <a:srgbClr val="FFFF00"/>
                </a:solidFill>
              </a:rPr>
              <a:t> 把      的具体结构带入化简，经过重整化之后，我们得到结果</a:t>
            </a:r>
            <a:endParaRPr lang="en-US" altLang="zh-CN" sz="1600" dirty="0" smtClean="0">
              <a:solidFill>
                <a:srgbClr val="FFFF00"/>
              </a:solidFill>
            </a:endParaRPr>
          </a:p>
          <a:p>
            <a:pPr algn="ctr"/>
            <a:endParaRPr lang="en-US" altLang="zh-CN" sz="800" dirty="0" smtClean="0">
              <a:solidFill>
                <a:srgbClr val="FFFF00"/>
              </a:solidFill>
            </a:endParaRPr>
          </a:p>
          <a:p>
            <a:pPr algn="ctr"/>
            <a:r>
              <a:rPr lang="en-US" altLang="zh-CN" sz="2800" dirty="0" err="1" smtClean="0">
                <a:solidFill>
                  <a:srgbClr val="0070C0"/>
                </a:solidFill>
              </a:rPr>
              <a:t>Bc</a:t>
            </a:r>
            <a:r>
              <a:rPr lang="zh-CN" altLang="en-US" sz="2800" dirty="0" smtClean="0">
                <a:solidFill>
                  <a:srgbClr val="0070C0"/>
                </a:solidFill>
              </a:rPr>
              <a:t>介子光锥分布振幅的</a:t>
            </a:r>
            <a:r>
              <a:rPr lang="en-US" altLang="zh-CN" sz="2800" dirty="0" smtClean="0">
                <a:solidFill>
                  <a:srgbClr val="0070C0"/>
                </a:solidFill>
              </a:rPr>
              <a:t>S</a:t>
            </a:r>
            <a:r>
              <a:rPr lang="zh-CN" altLang="en-US" sz="2800" dirty="0" smtClean="0">
                <a:solidFill>
                  <a:srgbClr val="0070C0"/>
                </a:solidFill>
              </a:rPr>
              <a:t>波结果：</a:t>
            </a:r>
            <a:endParaRPr lang="en-US" altLang="zh-CN" sz="800" dirty="0" smtClean="0">
              <a:solidFill>
                <a:srgbClr val="FFFF00"/>
              </a:solidFill>
            </a:endParaRPr>
          </a:p>
          <a:p>
            <a:pPr algn="ctr"/>
            <a:endParaRPr lang="en-US" altLang="zh-CN" sz="2800" dirty="0" smtClean="0">
              <a:solidFill>
                <a:srgbClr val="0070C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pPr algn="ctr"/>
            <a:endParaRPr lang="en-US" altLang="zh-CN" sz="2800" dirty="0" smtClean="0">
              <a:solidFill>
                <a:srgbClr val="0070C0"/>
              </a:solidFill>
            </a:endParaRPr>
          </a:p>
          <a:p>
            <a:pPr algn="ctr"/>
            <a:r>
              <a:rPr lang="zh-CN" altLang="en-US" sz="2800" dirty="0" smtClean="0">
                <a:solidFill>
                  <a:srgbClr val="0070C0"/>
                </a:solidFill>
              </a:rPr>
              <a:t>对应的衰变常数：</a:t>
            </a:r>
            <a:endParaRPr lang="en-US" altLang="zh-CN" sz="2800" dirty="0" smtClean="0">
              <a:solidFill>
                <a:srgbClr val="0070C0"/>
              </a:solidFill>
            </a:endParaRPr>
          </a:p>
          <a:p>
            <a:r>
              <a:rPr lang="zh-CN" altLang="en-US" sz="1600" dirty="0" smtClean="0">
                <a:solidFill>
                  <a:srgbClr val="3333CC"/>
                </a:solidFill>
                <a:latin typeface="楷体" pitchFamily="49" charset="-122"/>
                <a:ea typeface="楷体" pitchFamily="49" charset="-122"/>
              </a:rPr>
              <a:t>                                                             </a:t>
            </a:r>
            <a:endParaRPr lang="zh-CN" altLang="en-US" sz="1600" dirty="0">
              <a:solidFill>
                <a:srgbClr val="FF0000"/>
              </a:solidFill>
            </a:endParaRPr>
          </a:p>
        </p:txBody>
      </p:sp>
      <p:pic>
        <p:nvPicPr>
          <p:cNvPr id="5" name="图片 4" descr="IguanaTex_tmp.png"/>
          <p:cNvPicPr>
            <a:picLocks noChangeAspect="1"/>
          </p:cNvPicPr>
          <p:nvPr>
            <p:custDataLst>
              <p:tags r:id="rId1"/>
            </p:custDataLst>
          </p:nvPr>
        </p:nvPicPr>
        <p:blipFill>
          <a:blip r:embed="rId6" cstate="print"/>
          <a:stretch>
            <a:fillRect/>
          </a:stretch>
        </p:blipFill>
        <p:spPr>
          <a:xfrm>
            <a:off x="395536" y="1484784"/>
            <a:ext cx="6975974" cy="2520280"/>
          </a:xfrm>
          <a:prstGeom prst="rect">
            <a:avLst/>
          </a:prstGeom>
        </p:spPr>
      </p:pic>
      <p:pic>
        <p:nvPicPr>
          <p:cNvPr id="9" name="图片 8" descr="IguanaTex_tmp.png"/>
          <p:cNvPicPr>
            <a:picLocks noChangeAspect="1"/>
          </p:cNvPicPr>
          <p:nvPr>
            <p:custDataLst>
              <p:tags r:id="rId2"/>
            </p:custDataLst>
          </p:nvPr>
        </p:nvPicPr>
        <p:blipFill>
          <a:blip r:embed="rId7" cstate="print"/>
          <a:stretch>
            <a:fillRect/>
          </a:stretch>
        </p:blipFill>
        <p:spPr>
          <a:xfrm>
            <a:off x="467544" y="4581128"/>
            <a:ext cx="8372136" cy="1802128"/>
          </a:xfrm>
          <a:prstGeom prst="rect">
            <a:avLst/>
          </a:prstGeom>
        </p:spPr>
      </p:pic>
      <p:pic>
        <p:nvPicPr>
          <p:cNvPr id="13" name="图片 12" descr="IguanaTex_tmp.png"/>
          <p:cNvPicPr>
            <a:picLocks noChangeAspect="1"/>
          </p:cNvPicPr>
          <p:nvPr>
            <p:custDataLst>
              <p:tags r:id="rId3"/>
            </p:custDataLst>
          </p:nvPr>
        </p:nvPicPr>
        <p:blipFill>
          <a:blip r:embed="rId8" cstate="print"/>
          <a:stretch>
            <a:fillRect/>
          </a:stretch>
        </p:blipFill>
        <p:spPr>
          <a:xfrm>
            <a:off x="395536" y="692696"/>
            <a:ext cx="140208" cy="172212"/>
          </a:xfrm>
          <a:prstGeom prst="rect">
            <a:avLst/>
          </a:prstGeom>
        </p:spPr>
      </p:pic>
      <p:sp>
        <p:nvSpPr>
          <p:cNvPr id="15" name="灯片编号占位符 14"/>
          <p:cNvSpPr>
            <a:spLocks noGrp="1"/>
          </p:cNvSpPr>
          <p:nvPr>
            <p:ph type="sldNum" sz="quarter" idx="12"/>
          </p:nvPr>
        </p:nvSpPr>
        <p:spPr>
          <a:xfrm>
            <a:off x="6553200" y="6356350"/>
            <a:ext cx="2590800" cy="365125"/>
          </a:xfrm>
        </p:spPr>
        <p:txBody>
          <a:bodyPr/>
          <a:lstStyle/>
          <a:p>
            <a:fld id="{2BF9904A-9C25-47A3-9575-E9968C6F08B5}" type="slidenum">
              <a:rPr lang="zh-CN" altLang="en-US" smtClean="0"/>
              <a:pPr/>
              <a:t>27</a:t>
            </a:fld>
            <a:endParaRPr lang="zh-CN" altLang="en-US" dirty="0"/>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7920880"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圈图结果</a:t>
            </a:r>
            <a:endParaRPr lang="zh-CN" altLang="en-US" sz="4000" b="1" dirty="0">
              <a:solidFill>
                <a:srgbClr val="0070C0"/>
              </a:solidFill>
              <a:latin typeface="黑体" pitchFamily="49" charset="-122"/>
              <a:ea typeface="黑体" pitchFamily="49" charset="-122"/>
            </a:endParaRPr>
          </a:p>
        </p:txBody>
      </p:sp>
      <p:sp>
        <p:nvSpPr>
          <p:cNvPr id="3" name="TextBox 2"/>
          <p:cNvSpPr txBox="1"/>
          <p:nvPr/>
        </p:nvSpPr>
        <p:spPr>
          <a:xfrm>
            <a:off x="0" y="764704"/>
            <a:ext cx="9144000" cy="1785104"/>
          </a:xfrm>
          <a:prstGeom prst="rect">
            <a:avLst/>
          </a:prstGeom>
          <a:noFill/>
        </p:spPr>
        <p:txBody>
          <a:bodyPr wrap="square" rtlCol="0">
            <a:spAutoFit/>
          </a:bodyPr>
          <a:lstStyle/>
          <a:p>
            <a:pPr algn="ctr"/>
            <a:r>
              <a:rPr lang="en-US" altLang="zh-CN" sz="2800" dirty="0" err="1" smtClean="0">
                <a:solidFill>
                  <a:srgbClr val="0070C0"/>
                </a:solidFill>
              </a:rPr>
              <a:t>Bc</a:t>
            </a:r>
            <a:r>
              <a:rPr lang="zh-CN" altLang="en-US" sz="2800" dirty="0" smtClean="0">
                <a:solidFill>
                  <a:srgbClr val="0070C0"/>
                </a:solidFill>
              </a:rPr>
              <a:t>介子光锥分布振幅的</a:t>
            </a:r>
            <a:r>
              <a:rPr lang="en-US" altLang="zh-CN" sz="2800" dirty="0" smtClean="0">
                <a:solidFill>
                  <a:srgbClr val="0070C0"/>
                </a:solidFill>
              </a:rPr>
              <a:t>P</a:t>
            </a:r>
            <a:r>
              <a:rPr lang="zh-CN" altLang="en-US" sz="2800" dirty="0" smtClean="0">
                <a:solidFill>
                  <a:srgbClr val="0070C0"/>
                </a:solidFill>
              </a:rPr>
              <a:t>波结果：</a:t>
            </a:r>
            <a:endParaRPr lang="en-US" altLang="zh-CN" sz="2800" dirty="0" smtClean="0">
              <a:solidFill>
                <a:srgbClr val="0070C0"/>
              </a:solidFill>
            </a:endParaRPr>
          </a:p>
          <a:p>
            <a:pPr algn="ctr"/>
            <a:endParaRPr lang="en-US" altLang="zh-CN" sz="2800" dirty="0" smtClean="0">
              <a:solidFill>
                <a:srgbClr val="0070C0"/>
              </a:solidFill>
            </a:endParaRPr>
          </a:p>
          <a:p>
            <a:endParaRPr lang="en-US" altLang="zh-CN" dirty="0" smtClean="0">
              <a:solidFill>
                <a:srgbClr val="FF0000"/>
              </a:solidFill>
            </a:endParaRPr>
          </a:p>
          <a:p>
            <a:endParaRPr lang="en-US" altLang="zh-CN" dirty="0" smtClean="0">
              <a:solidFill>
                <a:srgbClr val="FF0000"/>
              </a:solidFill>
            </a:endParaRPr>
          </a:p>
          <a:p>
            <a:endParaRPr lang="zh-CN" altLang="en-US" dirty="0">
              <a:solidFill>
                <a:srgbClr val="FF0000"/>
              </a:solidFill>
            </a:endParaRPr>
          </a:p>
        </p:txBody>
      </p:sp>
      <p:pic>
        <p:nvPicPr>
          <p:cNvPr id="7" name="图片 6" descr="IguanaTex_tmp.png"/>
          <p:cNvPicPr>
            <a:picLocks noChangeAspect="1"/>
          </p:cNvPicPr>
          <p:nvPr>
            <p:custDataLst>
              <p:tags r:id="rId1"/>
            </p:custDataLst>
          </p:nvPr>
        </p:nvPicPr>
        <p:blipFill>
          <a:blip r:embed="rId4" cstate="print"/>
          <a:stretch>
            <a:fillRect/>
          </a:stretch>
        </p:blipFill>
        <p:spPr>
          <a:xfrm>
            <a:off x="467544" y="1628800"/>
            <a:ext cx="7157770" cy="3960440"/>
          </a:xfrm>
          <a:prstGeom prst="rect">
            <a:avLst/>
          </a:prstGeom>
        </p:spPr>
      </p:pic>
      <p:sp>
        <p:nvSpPr>
          <p:cNvPr id="8" name="灯片编号占位符 7"/>
          <p:cNvSpPr>
            <a:spLocks noGrp="1"/>
          </p:cNvSpPr>
          <p:nvPr>
            <p:ph type="sldNum" sz="quarter" idx="12"/>
          </p:nvPr>
        </p:nvSpPr>
        <p:spPr/>
        <p:txBody>
          <a:bodyPr/>
          <a:lstStyle/>
          <a:p>
            <a:fld id="{2BF9904A-9C25-47A3-9575-E9968C6F08B5}" type="slidenum">
              <a:rPr lang="zh-CN" altLang="en-US" smtClean="0"/>
              <a:pPr/>
              <a:t>28</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7920880"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圈图结果</a:t>
            </a:r>
            <a:endParaRPr lang="zh-CN" altLang="en-US" sz="4000" b="1" dirty="0">
              <a:solidFill>
                <a:srgbClr val="0070C0"/>
              </a:solidFill>
              <a:latin typeface="黑体" pitchFamily="49" charset="-122"/>
              <a:ea typeface="黑体" pitchFamily="49" charset="-122"/>
            </a:endParaRPr>
          </a:p>
        </p:txBody>
      </p:sp>
      <p:sp>
        <p:nvSpPr>
          <p:cNvPr id="3" name="TextBox 2"/>
          <p:cNvSpPr txBox="1"/>
          <p:nvPr/>
        </p:nvSpPr>
        <p:spPr>
          <a:xfrm>
            <a:off x="0" y="1412776"/>
            <a:ext cx="9144000" cy="3693319"/>
          </a:xfrm>
          <a:prstGeom prst="rect">
            <a:avLst/>
          </a:prstGeom>
          <a:noFill/>
        </p:spPr>
        <p:txBody>
          <a:bodyPr wrap="square" rtlCol="0">
            <a:spAutoFit/>
          </a:bodyPr>
          <a:lstStyle/>
          <a:p>
            <a:endParaRPr lang="en-US" altLang="zh-CN" dirty="0" smtClean="0">
              <a:solidFill>
                <a:srgbClr val="FF0000"/>
              </a:solidFill>
            </a:endParaRPr>
          </a:p>
          <a:p>
            <a:endParaRPr lang="en-US" altLang="zh-CN" dirty="0" smtClean="0">
              <a:solidFill>
                <a:srgbClr val="FF0000"/>
              </a:solidFill>
            </a:endParaRPr>
          </a:p>
          <a:p>
            <a:endParaRPr lang="en-US" altLang="zh-CN" dirty="0" smtClean="0">
              <a:solidFill>
                <a:srgbClr val="FF0000"/>
              </a:solidFill>
            </a:endParaRPr>
          </a:p>
          <a:p>
            <a:endParaRPr lang="en-US" altLang="zh-CN" dirty="0" smtClean="0">
              <a:solidFill>
                <a:srgbClr val="FF0000"/>
              </a:solidFill>
            </a:endParaRPr>
          </a:p>
          <a:p>
            <a:endParaRPr lang="en-US" altLang="zh-CN" dirty="0" smtClean="0">
              <a:solidFill>
                <a:srgbClr val="FF0000"/>
              </a:solidFill>
            </a:endParaRPr>
          </a:p>
          <a:p>
            <a:endParaRPr lang="en-US" altLang="zh-CN" dirty="0" smtClean="0">
              <a:solidFill>
                <a:srgbClr val="FF0000"/>
              </a:solidFill>
            </a:endParaRPr>
          </a:p>
          <a:p>
            <a:endParaRPr lang="en-US" altLang="zh-CN" dirty="0" smtClean="0">
              <a:solidFill>
                <a:srgbClr val="FF0000"/>
              </a:solidFill>
            </a:endParaRPr>
          </a:p>
          <a:p>
            <a:endParaRPr lang="en-US" altLang="zh-CN" dirty="0" smtClean="0">
              <a:solidFill>
                <a:srgbClr val="FF0000"/>
              </a:solidFill>
            </a:endParaRPr>
          </a:p>
          <a:p>
            <a:r>
              <a:rPr lang="en-US" altLang="zh-CN" dirty="0" smtClean="0">
                <a:solidFill>
                  <a:srgbClr val="FF0000"/>
                </a:solidFill>
              </a:rPr>
              <a:t>                                                                  </a:t>
            </a:r>
          </a:p>
          <a:p>
            <a:endParaRPr lang="en-US" altLang="zh-CN" dirty="0" smtClean="0">
              <a:solidFill>
                <a:srgbClr val="FF0000"/>
              </a:solidFill>
            </a:endParaRPr>
          </a:p>
          <a:p>
            <a:endParaRPr lang="en-US" altLang="zh-CN" dirty="0" smtClean="0">
              <a:solidFill>
                <a:srgbClr val="FF0000"/>
              </a:solidFill>
            </a:endParaRPr>
          </a:p>
          <a:p>
            <a:endParaRPr lang="en-US" altLang="zh-CN" dirty="0" smtClean="0">
              <a:solidFill>
                <a:srgbClr val="FF0000"/>
              </a:solidFill>
            </a:endParaRPr>
          </a:p>
          <a:p>
            <a:endParaRPr lang="zh-CN" altLang="en-US" dirty="0">
              <a:solidFill>
                <a:srgbClr val="FF0000"/>
              </a:solidFill>
            </a:endParaRPr>
          </a:p>
        </p:txBody>
      </p:sp>
      <p:pic>
        <p:nvPicPr>
          <p:cNvPr id="6" name="图片 5" descr="IguanaTex_tmp.png"/>
          <p:cNvPicPr>
            <a:picLocks noChangeAspect="1"/>
          </p:cNvPicPr>
          <p:nvPr>
            <p:custDataLst>
              <p:tags r:id="rId1"/>
            </p:custDataLst>
          </p:nvPr>
        </p:nvPicPr>
        <p:blipFill>
          <a:blip r:embed="rId4" cstate="print"/>
          <a:stretch>
            <a:fillRect/>
          </a:stretch>
        </p:blipFill>
        <p:spPr>
          <a:xfrm>
            <a:off x="467544" y="980728"/>
            <a:ext cx="8386660" cy="5112568"/>
          </a:xfrm>
          <a:prstGeom prst="rect">
            <a:avLst/>
          </a:prstGeom>
        </p:spPr>
      </p:pic>
      <p:sp>
        <p:nvSpPr>
          <p:cNvPr id="8" name="灯片编号占位符 7"/>
          <p:cNvSpPr>
            <a:spLocks noGrp="1"/>
          </p:cNvSpPr>
          <p:nvPr>
            <p:ph type="sldNum" sz="quarter" idx="12"/>
          </p:nvPr>
        </p:nvSpPr>
        <p:spPr/>
        <p:txBody>
          <a:bodyPr/>
          <a:lstStyle/>
          <a:p>
            <a:fld id="{2BF9904A-9C25-47A3-9575-E9968C6F08B5}" type="slidenum">
              <a:rPr lang="zh-CN" altLang="en-US" smtClean="0"/>
              <a:pPr/>
              <a:t>29</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7776864" cy="1177245"/>
          </a:xfrm>
          <a:prstGeom prst="rect">
            <a:avLst/>
          </a:prstGeom>
          <a:noFill/>
        </p:spPr>
        <p:txBody>
          <a:bodyPr wrap="square" rtlCol="0">
            <a:spAutoFit/>
          </a:bodyPr>
          <a:lstStyle/>
          <a:p>
            <a:pPr algn="ctr">
              <a:lnSpc>
                <a:spcPct val="150000"/>
              </a:lnSpc>
              <a:buFontTx/>
              <a:buNone/>
            </a:pPr>
            <a:r>
              <a:rPr lang="zh-CN" altLang="en-US" sz="4700" b="1" dirty="0" smtClean="0">
                <a:solidFill>
                  <a:schemeClr val="bg1"/>
                </a:solidFill>
                <a:latin typeface="黑体" pitchFamily="49" charset="-122"/>
                <a:ea typeface="黑体" pitchFamily="49" charset="-122"/>
              </a:rPr>
              <a:t>1. 研究背景与意义</a:t>
            </a:r>
            <a:endParaRPr lang="en-US" altLang="zh-CN" sz="4700" b="1" dirty="0" smtClean="0">
              <a:solidFill>
                <a:schemeClr val="bg1"/>
              </a:solidFill>
              <a:latin typeface="黑体" pitchFamily="49" charset="-122"/>
              <a:ea typeface="黑体" pitchFamily="49" charset="-122"/>
            </a:endParaRPr>
          </a:p>
        </p:txBody>
      </p:sp>
      <p:sp>
        <p:nvSpPr>
          <p:cNvPr id="4" name="TextBox 3"/>
          <p:cNvSpPr txBox="1"/>
          <p:nvPr/>
        </p:nvSpPr>
        <p:spPr>
          <a:xfrm>
            <a:off x="323528" y="1412776"/>
            <a:ext cx="8424936" cy="4985980"/>
          </a:xfrm>
          <a:prstGeom prst="rect">
            <a:avLst/>
          </a:prstGeom>
          <a:noFill/>
        </p:spPr>
        <p:txBody>
          <a:bodyPr wrap="square" rtlCol="0">
            <a:spAutoFit/>
          </a:bodyPr>
          <a:lstStyle/>
          <a:p>
            <a:endParaRPr lang="en-US" altLang="zh-CN" sz="2000" dirty="0" smtClean="0">
              <a:solidFill>
                <a:srgbClr val="FFFF00"/>
              </a:solidFill>
            </a:endParaRPr>
          </a:p>
          <a:p>
            <a:endParaRPr lang="en-US" altLang="zh-CN" sz="2000" dirty="0" smtClean="0">
              <a:solidFill>
                <a:srgbClr val="FFFF00"/>
              </a:solidFill>
            </a:endParaRPr>
          </a:p>
          <a:p>
            <a:r>
              <a:rPr lang="zh-CN" altLang="en-US" sz="2000" dirty="0" smtClean="0">
                <a:solidFill>
                  <a:srgbClr val="FFFF00"/>
                </a:solidFill>
                <a:latin typeface="+mn-ea"/>
              </a:rPr>
              <a:t>正反重夸克组成的介子，通常可以看做是非相对论性束缚态，对其产生和衰变性质的研究对于理解量子色动力学</a:t>
            </a:r>
            <a:r>
              <a:rPr lang="en-US" altLang="zh-CN" sz="2000" dirty="0" smtClean="0">
                <a:solidFill>
                  <a:srgbClr val="FFFF00"/>
                </a:solidFill>
                <a:latin typeface="+mn-ea"/>
              </a:rPr>
              <a:t>(QCD)</a:t>
            </a:r>
            <a:r>
              <a:rPr lang="zh-CN" altLang="en-US" sz="2000" dirty="0" smtClean="0">
                <a:solidFill>
                  <a:srgbClr val="FFFF00"/>
                </a:solidFill>
                <a:latin typeface="+mn-ea"/>
              </a:rPr>
              <a:t>理论的微扰效应和非微扰效应有着非常重要的意义。</a:t>
            </a:r>
            <a:endParaRPr lang="en-US" altLang="zh-CN" sz="2000" dirty="0" smtClean="0">
              <a:solidFill>
                <a:srgbClr val="FFFF00"/>
              </a:solidFill>
              <a:latin typeface="+mn-ea"/>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r>
              <a:rPr lang="zh-CN" altLang="en-US" sz="2000" dirty="0" smtClean="0">
                <a:solidFill>
                  <a:srgbClr val="FFFF00"/>
                </a:solidFill>
                <a:latin typeface="+mn-ea"/>
              </a:rPr>
              <a:t>1974年，丁肇中和伯顿·里克特发现了粲夸克偶素</a:t>
            </a:r>
            <a:r>
              <a:rPr lang="en-US" altLang="zh-CN" sz="2000" dirty="0" smtClean="0">
                <a:solidFill>
                  <a:srgbClr val="FFFF00"/>
                </a:solidFill>
                <a:latin typeface="+mn-ea"/>
              </a:rPr>
              <a:t>(</a:t>
            </a:r>
            <a:r>
              <a:rPr lang="zh-CN" altLang="en-US" sz="2000" dirty="0" smtClean="0">
                <a:solidFill>
                  <a:srgbClr val="FFFF00"/>
                </a:solidFill>
                <a:latin typeface="+mn-ea"/>
              </a:rPr>
              <a:t>1976年诺贝尔物理奖</a:t>
            </a:r>
            <a:r>
              <a:rPr lang="en-US" altLang="zh-CN" sz="2000" dirty="0" smtClean="0">
                <a:solidFill>
                  <a:srgbClr val="FFFF00"/>
                </a:solidFill>
                <a:latin typeface="+mn-ea"/>
              </a:rPr>
              <a:t>)</a:t>
            </a:r>
            <a:r>
              <a:rPr lang="zh-CN" altLang="en-US" sz="2000" dirty="0" smtClean="0">
                <a:solidFill>
                  <a:srgbClr val="FFFF00"/>
                </a:solidFill>
                <a:latin typeface="+mn-ea"/>
              </a:rPr>
              <a:t>。</a:t>
            </a:r>
            <a:endParaRPr lang="en-US" altLang="zh-CN" sz="2000" dirty="0" smtClean="0">
              <a:solidFill>
                <a:srgbClr val="FFFF00"/>
              </a:solidFill>
              <a:latin typeface="+mn-ea"/>
            </a:endParaRPr>
          </a:p>
          <a:p>
            <a:r>
              <a:rPr lang="en-US" altLang="zh-CN" sz="2000" dirty="0" smtClean="0">
                <a:solidFill>
                  <a:srgbClr val="FFFF00"/>
                </a:solidFill>
                <a:latin typeface="+mn-ea"/>
              </a:rPr>
              <a:t>1977</a:t>
            </a:r>
            <a:r>
              <a:rPr lang="zh-CN" altLang="en-US" sz="2000" dirty="0" smtClean="0">
                <a:solidFill>
                  <a:srgbClr val="FFFF00"/>
                </a:solidFill>
                <a:latin typeface="+mn-ea"/>
              </a:rPr>
              <a:t>年，由莱德曼领导的实验组在费米加速器上发现了底夸克偶素。</a:t>
            </a:r>
            <a:endParaRPr lang="en-US" altLang="zh-CN" sz="2000" dirty="0" smtClean="0">
              <a:solidFill>
                <a:srgbClr val="FFFF00"/>
              </a:solidFill>
              <a:latin typeface="+mn-ea"/>
            </a:endParaRPr>
          </a:p>
          <a:p>
            <a:r>
              <a:rPr lang="en-US" altLang="zh-CN" sz="2000" dirty="0" smtClean="0">
                <a:solidFill>
                  <a:srgbClr val="FFFF00"/>
                </a:solidFill>
                <a:latin typeface="+mn-ea"/>
              </a:rPr>
              <a:t>1998</a:t>
            </a:r>
            <a:r>
              <a:rPr lang="zh-CN" altLang="en-US" sz="2000" dirty="0" smtClean="0">
                <a:solidFill>
                  <a:srgbClr val="FFFF00"/>
                </a:solidFill>
                <a:latin typeface="+mn-ea"/>
              </a:rPr>
              <a:t>年，</a:t>
            </a:r>
            <a:r>
              <a:rPr lang="en-US" altLang="zh-CN" sz="2000" dirty="0" err="1" smtClean="0">
                <a:solidFill>
                  <a:srgbClr val="FFFF00"/>
                </a:solidFill>
                <a:latin typeface="+mn-ea"/>
              </a:rPr>
              <a:t>Tevatron</a:t>
            </a:r>
            <a:r>
              <a:rPr lang="zh-CN" altLang="en-US" sz="2000" dirty="0" smtClean="0">
                <a:solidFill>
                  <a:srgbClr val="FFFF00"/>
                </a:solidFill>
                <a:latin typeface="+mn-ea"/>
              </a:rPr>
              <a:t>的</a:t>
            </a:r>
            <a:r>
              <a:rPr lang="en-US" altLang="zh-CN" sz="2000" dirty="0" smtClean="0">
                <a:solidFill>
                  <a:srgbClr val="FFFF00"/>
                </a:solidFill>
                <a:latin typeface="+mn-ea"/>
              </a:rPr>
              <a:t>CDF</a:t>
            </a:r>
            <a:r>
              <a:rPr lang="zh-CN" altLang="en-US" sz="2000" dirty="0" smtClean="0">
                <a:solidFill>
                  <a:srgbClr val="FFFF00"/>
                </a:solidFill>
                <a:latin typeface="+mn-ea"/>
              </a:rPr>
              <a:t>实验组发现了</a:t>
            </a:r>
            <a:r>
              <a:rPr lang="en-US" altLang="zh-CN" sz="2000" dirty="0" err="1" smtClean="0">
                <a:solidFill>
                  <a:srgbClr val="FFFF00"/>
                </a:solidFill>
                <a:latin typeface="+mn-ea"/>
              </a:rPr>
              <a:t>Bc</a:t>
            </a:r>
            <a:r>
              <a:rPr lang="zh-CN" altLang="en-US" sz="2000" dirty="0" smtClean="0">
                <a:solidFill>
                  <a:srgbClr val="FFFF00"/>
                </a:solidFill>
                <a:latin typeface="+mn-ea"/>
              </a:rPr>
              <a:t>介子。</a:t>
            </a:r>
            <a:r>
              <a:rPr lang="en-US" altLang="zh-CN" sz="2000" dirty="0" err="1" smtClean="0">
                <a:solidFill>
                  <a:srgbClr val="FFFF00"/>
                </a:solidFill>
                <a:latin typeface="+mn-ea"/>
              </a:rPr>
              <a:t>Bc</a:t>
            </a:r>
            <a:r>
              <a:rPr lang="zh-CN" altLang="en-US" sz="2000" dirty="0" smtClean="0">
                <a:solidFill>
                  <a:srgbClr val="FFFF00"/>
                </a:solidFill>
                <a:latin typeface="+mn-ea"/>
              </a:rPr>
              <a:t>介子是迄今为止发现的唯一一种由不同味道的正反重夸克组成的介子。</a:t>
            </a:r>
          </a:p>
          <a:p>
            <a:endParaRPr lang="en-US" altLang="zh-CN" sz="2000" dirty="0" smtClean="0">
              <a:solidFill>
                <a:srgbClr val="FFFF00"/>
              </a:solidFill>
            </a:endParaRPr>
          </a:p>
          <a:p>
            <a:endParaRPr lang="en-US" altLang="zh-CN" sz="2000" dirty="0" smtClean="0">
              <a:solidFill>
                <a:srgbClr val="FFFF00"/>
              </a:solidFill>
            </a:endParaRPr>
          </a:p>
          <a:p>
            <a:endParaRPr lang="zh-CN" altLang="en-US" dirty="0"/>
          </a:p>
        </p:txBody>
      </p:sp>
      <p:sp>
        <p:nvSpPr>
          <p:cNvPr id="5" name="灯片编号占位符 4"/>
          <p:cNvSpPr>
            <a:spLocks noGrp="1"/>
          </p:cNvSpPr>
          <p:nvPr>
            <p:ph type="sldNum" sz="quarter" idx="12"/>
          </p:nvPr>
        </p:nvSpPr>
        <p:spPr/>
        <p:txBody>
          <a:bodyPr/>
          <a:lstStyle/>
          <a:p>
            <a:fld id="{2BF9904A-9C25-47A3-9575-E9968C6F08B5}" type="slidenum">
              <a:rPr lang="zh-CN" altLang="en-US" smtClean="0"/>
              <a:pPr/>
              <a:t>3</a:t>
            </a:fld>
            <a:endParaRPr lang="zh-CN" altLang="en-US"/>
          </a:p>
        </p:txBody>
      </p:sp>
    </p:spTree>
    <p:extLst>
      <p:ext uri="{BB962C8B-B14F-4D97-AF65-F5344CB8AC3E}">
        <p14:creationId xmlns="" xmlns:p14="http://schemas.microsoft.com/office/powerpoint/2010/main" val="1231947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7920880"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圈图结果</a:t>
            </a:r>
            <a:endParaRPr lang="zh-CN" altLang="en-US" sz="4000" b="1" dirty="0">
              <a:solidFill>
                <a:srgbClr val="0070C0"/>
              </a:solidFill>
              <a:latin typeface="黑体" pitchFamily="49" charset="-122"/>
              <a:ea typeface="黑体" pitchFamily="49" charset="-122"/>
            </a:endParaRPr>
          </a:p>
        </p:txBody>
      </p:sp>
      <p:pic>
        <p:nvPicPr>
          <p:cNvPr id="6" name="图片 5" descr="IguanaTex_tmp.png"/>
          <p:cNvPicPr>
            <a:picLocks noChangeAspect="1"/>
          </p:cNvPicPr>
          <p:nvPr>
            <p:custDataLst>
              <p:tags r:id="rId1"/>
            </p:custDataLst>
          </p:nvPr>
        </p:nvPicPr>
        <p:blipFill>
          <a:blip r:embed="rId4" cstate="print"/>
          <a:stretch>
            <a:fillRect/>
          </a:stretch>
        </p:blipFill>
        <p:spPr>
          <a:xfrm>
            <a:off x="395535" y="908720"/>
            <a:ext cx="8484565" cy="5400600"/>
          </a:xfrm>
          <a:prstGeom prst="rect">
            <a:avLst/>
          </a:prstGeom>
        </p:spPr>
      </p:pic>
      <p:sp>
        <p:nvSpPr>
          <p:cNvPr id="7" name="灯片编号占位符 6"/>
          <p:cNvSpPr>
            <a:spLocks noGrp="1"/>
          </p:cNvSpPr>
          <p:nvPr>
            <p:ph type="sldNum" sz="quarter" idx="12"/>
          </p:nvPr>
        </p:nvSpPr>
        <p:spPr/>
        <p:txBody>
          <a:bodyPr/>
          <a:lstStyle/>
          <a:p>
            <a:fld id="{2BF9904A-9C25-47A3-9575-E9968C6F08B5}" type="slidenum">
              <a:rPr lang="zh-CN" altLang="en-US" smtClean="0"/>
              <a:pPr/>
              <a:t>30</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0"/>
            <a:ext cx="7920880"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圈图结果      </a:t>
            </a:r>
            <a:r>
              <a:rPr lang="zh-CN" altLang="en-US" sz="3600" dirty="0" smtClean="0">
                <a:solidFill>
                  <a:srgbClr val="0070C0"/>
                </a:solidFill>
                <a:latin typeface="+mn-ea"/>
              </a:rPr>
              <a:t>对应的衰变常数：</a:t>
            </a:r>
            <a:endParaRPr lang="en-US" altLang="zh-CN" sz="3600" dirty="0" smtClean="0">
              <a:solidFill>
                <a:srgbClr val="0070C0"/>
              </a:solidFill>
              <a:latin typeface="+mn-ea"/>
            </a:endParaRPr>
          </a:p>
        </p:txBody>
      </p:sp>
      <p:pic>
        <p:nvPicPr>
          <p:cNvPr id="9" name="图片 8" descr="IguanaTex_tmp.png"/>
          <p:cNvPicPr>
            <a:picLocks noChangeAspect="1"/>
          </p:cNvPicPr>
          <p:nvPr>
            <p:custDataLst>
              <p:tags r:id="rId1"/>
            </p:custDataLst>
          </p:nvPr>
        </p:nvPicPr>
        <p:blipFill>
          <a:blip r:embed="rId5" cstate="print"/>
          <a:stretch>
            <a:fillRect/>
          </a:stretch>
        </p:blipFill>
        <p:spPr>
          <a:xfrm>
            <a:off x="179512" y="764704"/>
            <a:ext cx="8612456" cy="4968552"/>
          </a:xfrm>
          <a:prstGeom prst="rect">
            <a:avLst/>
          </a:prstGeom>
        </p:spPr>
      </p:pic>
      <p:sp>
        <p:nvSpPr>
          <p:cNvPr id="11" name="TextBox 10"/>
          <p:cNvSpPr txBox="1"/>
          <p:nvPr/>
        </p:nvSpPr>
        <p:spPr>
          <a:xfrm>
            <a:off x="395536" y="5949280"/>
            <a:ext cx="7992888" cy="923330"/>
          </a:xfrm>
          <a:prstGeom prst="rect">
            <a:avLst/>
          </a:prstGeom>
          <a:noFill/>
        </p:spPr>
        <p:txBody>
          <a:bodyPr wrap="square" rtlCol="0">
            <a:spAutoFit/>
          </a:bodyPr>
          <a:lstStyle/>
          <a:p>
            <a:r>
              <a:rPr lang="zh-CN" altLang="en-US" dirty="0" smtClean="0">
                <a:solidFill>
                  <a:schemeClr val="bg1"/>
                </a:solidFill>
              </a:rPr>
              <a:t>取                     时，我们的结果和</a:t>
            </a:r>
            <a:r>
              <a:rPr lang="en-US" altLang="zh-CN" b="1" dirty="0" smtClean="0">
                <a:solidFill>
                  <a:schemeClr val="bg1"/>
                </a:solidFill>
                <a:latin typeface="宋体" pitchFamily="2" charset="-122"/>
              </a:rPr>
              <a:t>X. P. Wang and D. Yang, JHEP 1406 (2014) 121</a:t>
            </a:r>
            <a:r>
              <a:rPr lang="zh-CN" altLang="en-US" dirty="0" smtClean="0">
                <a:solidFill>
                  <a:schemeClr val="bg1"/>
                </a:solidFill>
              </a:rPr>
              <a:t>的结果是一致的。</a:t>
            </a:r>
          </a:p>
          <a:p>
            <a:endParaRPr lang="zh-CN" altLang="en-US" dirty="0"/>
          </a:p>
        </p:txBody>
      </p:sp>
      <p:pic>
        <p:nvPicPr>
          <p:cNvPr id="12" name="图片 11" descr="IguanaTex_tmp.png"/>
          <p:cNvPicPr>
            <a:picLocks noChangeAspect="1"/>
          </p:cNvPicPr>
          <p:nvPr>
            <p:custDataLst>
              <p:tags r:id="rId2"/>
            </p:custDataLst>
          </p:nvPr>
        </p:nvPicPr>
        <p:blipFill>
          <a:blip r:embed="rId6" cstate="print">
            <a:duotone>
              <a:schemeClr val="bg2">
                <a:shade val="45000"/>
                <a:satMod val="135000"/>
              </a:schemeClr>
              <a:prstClr val="white"/>
            </a:duotone>
          </a:blip>
          <a:stretch>
            <a:fillRect/>
          </a:stretch>
        </p:blipFill>
        <p:spPr>
          <a:xfrm>
            <a:off x="755576" y="6093296"/>
            <a:ext cx="966216" cy="150876"/>
          </a:xfrm>
          <a:prstGeom prst="rect">
            <a:avLst/>
          </a:prstGeom>
        </p:spPr>
      </p:pic>
      <p:sp>
        <p:nvSpPr>
          <p:cNvPr id="8" name="灯片编号占位符 7"/>
          <p:cNvSpPr>
            <a:spLocks noGrp="1"/>
          </p:cNvSpPr>
          <p:nvPr>
            <p:ph type="sldNum" sz="quarter" idx="12"/>
          </p:nvPr>
        </p:nvSpPr>
        <p:spPr/>
        <p:txBody>
          <a:bodyPr/>
          <a:lstStyle/>
          <a:p>
            <a:fld id="{2BF9904A-9C25-47A3-9575-E9968C6F08B5}" type="slidenum">
              <a:rPr lang="zh-CN" altLang="en-US" smtClean="0"/>
              <a:pPr/>
              <a:t>31</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568952"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圈图结果</a:t>
            </a:r>
            <a:endParaRPr lang="en-US" altLang="zh-CN" sz="4000" b="1" dirty="0" smtClean="0">
              <a:solidFill>
                <a:srgbClr val="0070C0"/>
              </a:solidFill>
              <a:latin typeface="黑体" pitchFamily="49" charset="-122"/>
              <a:ea typeface="黑体" pitchFamily="49" charset="-122"/>
            </a:endParaRPr>
          </a:p>
        </p:txBody>
      </p:sp>
      <p:sp>
        <p:nvSpPr>
          <p:cNvPr id="3" name="TextBox 2"/>
          <p:cNvSpPr txBox="1"/>
          <p:nvPr/>
        </p:nvSpPr>
        <p:spPr>
          <a:xfrm>
            <a:off x="467544" y="764704"/>
            <a:ext cx="8208912" cy="3416320"/>
          </a:xfrm>
          <a:prstGeom prst="rect">
            <a:avLst/>
          </a:prstGeom>
          <a:noFill/>
        </p:spPr>
        <p:txBody>
          <a:bodyPr wrap="square" rtlCol="0">
            <a:spAutoFit/>
          </a:bodyPr>
          <a:lstStyle/>
          <a:p>
            <a:r>
              <a:rPr lang="zh-CN" altLang="en-US" dirty="0" smtClean="0">
                <a:solidFill>
                  <a:srgbClr val="FFFF00"/>
                </a:solidFill>
              </a:rPr>
              <a:t>定义</a:t>
            </a:r>
            <a:r>
              <a:rPr lang="en-US" altLang="zh-CN" dirty="0" smtClean="0">
                <a:solidFill>
                  <a:srgbClr val="FFFF00"/>
                </a:solidFill>
              </a:rPr>
              <a:t>+</a:t>
            </a:r>
            <a:r>
              <a:rPr lang="zh-CN" altLang="en-US" dirty="0" smtClean="0">
                <a:solidFill>
                  <a:srgbClr val="FFFF00"/>
                </a:solidFill>
              </a:rPr>
              <a:t>，</a:t>
            </a:r>
            <a:r>
              <a:rPr lang="en-US" altLang="zh-CN" dirty="0" smtClean="0">
                <a:solidFill>
                  <a:srgbClr val="FFFF00"/>
                </a:solidFill>
              </a:rPr>
              <a:t>++</a:t>
            </a:r>
            <a:r>
              <a:rPr lang="zh-CN" altLang="en-US" dirty="0" smtClean="0">
                <a:solidFill>
                  <a:srgbClr val="FFFF00"/>
                </a:solidFill>
              </a:rPr>
              <a:t>，</a:t>
            </a:r>
            <a:r>
              <a:rPr lang="en-US" altLang="zh-CN" dirty="0" smtClean="0">
                <a:solidFill>
                  <a:srgbClr val="FFFF00"/>
                </a:solidFill>
              </a:rPr>
              <a:t>+++</a:t>
            </a:r>
            <a:r>
              <a:rPr lang="zh-CN" altLang="en-US" dirty="0" smtClean="0">
                <a:solidFill>
                  <a:srgbClr val="FFFF00"/>
                </a:solidFill>
              </a:rPr>
              <a:t>函数：</a:t>
            </a:r>
            <a:endParaRPr lang="en-US" altLang="zh-CN" dirty="0" smtClean="0">
              <a:solidFill>
                <a:srgbClr val="FFFF00"/>
              </a:solidFill>
            </a:endParaRPr>
          </a:p>
          <a:p>
            <a:endParaRPr lang="en-US" altLang="zh-CN" dirty="0" smtClean="0">
              <a:solidFill>
                <a:srgbClr val="00B050"/>
              </a:solidFill>
            </a:endParaRPr>
          </a:p>
          <a:p>
            <a:endParaRPr lang="en-US" altLang="zh-CN" dirty="0" smtClean="0">
              <a:solidFill>
                <a:srgbClr val="00B050"/>
              </a:solidFill>
            </a:endParaRPr>
          </a:p>
          <a:p>
            <a:endParaRPr lang="en-US" altLang="zh-CN" dirty="0" smtClean="0">
              <a:solidFill>
                <a:srgbClr val="00B050"/>
              </a:solidFill>
            </a:endParaRPr>
          </a:p>
          <a:p>
            <a:endParaRPr lang="en-US" altLang="zh-CN" dirty="0" smtClean="0">
              <a:solidFill>
                <a:srgbClr val="00B050"/>
              </a:solidFill>
            </a:endParaRPr>
          </a:p>
          <a:p>
            <a:endParaRPr lang="en-US" altLang="zh-CN" dirty="0" smtClean="0">
              <a:solidFill>
                <a:srgbClr val="00B050"/>
              </a:solidFill>
            </a:endParaRPr>
          </a:p>
          <a:p>
            <a:endParaRPr lang="en-US" altLang="zh-CN" dirty="0" smtClean="0">
              <a:solidFill>
                <a:srgbClr val="00B050"/>
              </a:solidFill>
            </a:endParaRPr>
          </a:p>
          <a:p>
            <a:endParaRPr lang="en-US" altLang="zh-CN" dirty="0" smtClean="0">
              <a:solidFill>
                <a:srgbClr val="00B050"/>
              </a:solidFill>
            </a:endParaRPr>
          </a:p>
          <a:p>
            <a:endParaRPr lang="en-US" altLang="zh-CN" dirty="0" smtClean="0">
              <a:solidFill>
                <a:srgbClr val="00B050"/>
              </a:solidFill>
            </a:endParaRPr>
          </a:p>
          <a:p>
            <a:r>
              <a:rPr lang="zh-CN" altLang="en-US" dirty="0" smtClean="0">
                <a:solidFill>
                  <a:schemeClr val="bg1"/>
                </a:solidFill>
              </a:rPr>
              <a:t>定义：</a:t>
            </a:r>
            <a:endParaRPr lang="en-US" altLang="zh-CN" dirty="0" smtClean="0">
              <a:solidFill>
                <a:schemeClr val="bg1"/>
              </a:solidFill>
            </a:endParaRPr>
          </a:p>
          <a:p>
            <a:endParaRPr lang="en-US" altLang="zh-CN" dirty="0" smtClean="0">
              <a:solidFill>
                <a:srgbClr val="00B050"/>
              </a:solidFill>
            </a:endParaRPr>
          </a:p>
          <a:p>
            <a:endParaRPr lang="zh-CN" altLang="en-US" dirty="0"/>
          </a:p>
        </p:txBody>
      </p:sp>
      <p:pic>
        <p:nvPicPr>
          <p:cNvPr id="4" name="图片 3" descr="IguanaTex_tmp.png"/>
          <p:cNvPicPr>
            <a:picLocks noChangeAspect="1"/>
          </p:cNvPicPr>
          <p:nvPr>
            <p:custDataLst>
              <p:tags r:id="rId1"/>
            </p:custDataLst>
          </p:nvPr>
        </p:nvPicPr>
        <p:blipFill>
          <a:blip r:embed="rId6" cstate="print">
            <a:duotone>
              <a:schemeClr val="bg2">
                <a:shade val="45000"/>
                <a:satMod val="135000"/>
              </a:schemeClr>
              <a:prstClr val="white"/>
            </a:duotone>
          </a:blip>
          <a:stretch>
            <a:fillRect/>
          </a:stretch>
        </p:blipFill>
        <p:spPr>
          <a:xfrm>
            <a:off x="683568" y="5157192"/>
            <a:ext cx="6840760" cy="1100111"/>
          </a:xfrm>
          <a:prstGeom prst="rect">
            <a:avLst/>
          </a:prstGeom>
        </p:spPr>
      </p:pic>
      <p:pic>
        <p:nvPicPr>
          <p:cNvPr id="6" name="图片 5" descr="IguanaTex_tmp.png"/>
          <p:cNvPicPr>
            <a:picLocks noChangeAspect="1"/>
          </p:cNvPicPr>
          <p:nvPr>
            <p:custDataLst>
              <p:tags r:id="rId2"/>
            </p:custDataLst>
          </p:nvPr>
        </p:nvPicPr>
        <p:blipFill>
          <a:blip r:embed="rId7" cstate="print"/>
          <a:stretch>
            <a:fillRect/>
          </a:stretch>
        </p:blipFill>
        <p:spPr>
          <a:xfrm>
            <a:off x="611560" y="1340768"/>
            <a:ext cx="7723589" cy="1641278"/>
          </a:xfrm>
          <a:prstGeom prst="rect">
            <a:avLst/>
          </a:prstGeom>
        </p:spPr>
      </p:pic>
      <p:pic>
        <p:nvPicPr>
          <p:cNvPr id="7" name="图片 6" descr="IguanaTex_tmp.png"/>
          <p:cNvPicPr>
            <a:picLocks noChangeAspect="1"/>
          </p:cNvPicPr>
          <p:nvPr>
            <p:custDataLst>
              <p:tags r:id="rId3"/>
            </p:custDataLst>
          </p:nvPr>
        </p:nvPicPr>
        <p:blipFill>
          <a:blip r:embed="rId8" cstate="print">
            <a:duotone>
              <a:schemeClr val="bg2">
                <a:shade val="45000"/>
                <a:satMod val="135000"/>
              </a:schemeClr>
              <a:prstClr val="white"/>
            </a:duotone>
            <a:lum contrast="40000"/>
          </a:blip>
          <a:stretch>
            <a:fillRect/>
          </a:stretch>
        </p:blipFill>
        <p:spPr>
          <a:xfrm>
            <a:off x="683568" y="3645024"/>
            <a:ext cx="7569151" cy="1152128"/>
          </a:xfrm>
          <a:prstGeom prst="rect">
            <a:avLst/>
          </a:prstGeom>
        </p:spPr>
      </p:pic>
      <p:sp>
        <p:nvSpPr>
          <p:cNvPr id="10" name="灯片编号占位符 9"/>
          <p:cNvSpPr>
            <a:spLocks noGrp="1"/>
          </p:cNvSpPr>
          <p:nvPr>
            <p:ph type="sldNum" sz="quarter" idx="12"/>
          </p:nvPr>
        </p:nvSpPr>
        <p:spPr/>
        <p:txBody>
          <a:bodyPr/>
          <a:lstStyle/>
          <a:p>
            <a:fld id="{2BF9904A-9C25-47A3-9575-E9968C6F08B5}" type="slidenum">
              <a:rPr lang="zh-CN" altLang="en-US" smtClean="0"/>
              <a:pPr/>
              <a:t>32</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US" altLang="zh-CN" sz="3600" dirty="0" err="1" smtClean="0">
                <a:solidFill>
                  <a:srgbClr val="0070C0"/>
                </a:solidFill>
                <a:latin typeface="黑体" pitchFamily="49" charset="-122"/>
                <a:ea typeface="黑体" pitchFamily="49" charset="-122"/>
              </a:rPr>
              <a:t>Bc</a:t>
            </a:r>
            <a:r>
              <a:rPr lang="zh-CN" altLang="en-US" sz="3600" dirty="0" smtClean="0">
                <a:solidFill>
                  <a:srgbClr val="0070C0"/>
                </a:solidFill>
                <a:latin typeface="黑体" pitchFamily="49" charset="-122"/>
                <a:ea typeface="黑体" pitchFamily="49" charset="-122"/>
              </a:rPr>
              <a:t>介子光锥分布振幅的可能唯象应用</a:t>
            </a:r>
            <a:endParaRPr lang="zh-CN" altLang="en-US" sz="3600" dirty="0">
              <a:solidFill>
                <a:srgbClr val="0070C0"/>
              </a:solidFill>
              <a:latin typeface="黑体" pitchFamily="49" charset="-122"/>
              <a:ea typeface="黑体" pitchFamily="49" charset="-122"/>
            </a:endParaRPr>
          </a:p>
        </p:txBody>
      </p:sp>
      <p:sp>
        <p:nvSpPr>
          <p:cNvPr id="3" name="TextBox 2"/>
          <p:cNvSpPr txBox="1"/>
          <p:nvPr/>
        </p:nvSpPr>
        <p:spPr>
          <a:xfrm>
            <a:off x="251520" y="836712"/>
            <a:ext cx="8496944" cy="4585871"/>
          </a:xfrm>
          <a:prstGeom prst="rect">
            <a:avLst/>
          </a:prstGeom>
          <a:noFill/>
        </p:spPr>
        <p:txBody>
          <a:bodyPr wrap="square" rtlCol="0">
            <a:spAutoFit/>
          </a:bodyPr>
          <a:lstStyle/>
          <a:p>
            <a:pPr lvl="1">
              <a:buSzPct val="100000"/>
            </a:pPr>
            <a:endParaRPr lang="en-US" altLang="zh-CN" sz="2000" dirty="0" smtClean="0">
              <a:solidFill>
                <a:srgbClr val="FFFF00"/>
              </a:solidFill>
            </a:endParaRPr>
          </a:p>
          <a:p>
            <a:pPr lvl="1">
              <a:buSzPct val="100000"/>
              <a:buFont typeface="Arial" pitchFamily="34" charset="0"/>
              <a:buChar char="•"/>
            </a:pPr>
            <a:r>
              <a:rPr lang="zh-CN" altLang="en-US" dirty="0" smtClean="0">
                <a:solidFill>
                  <a:srgbClr val="FFFF00"/>
                </a:solidFill>
                <a:latin typeface="+mn-ea"/>
              </a:rPr>
              <a:t>在遍举产生过程中的应用：</a:t>
            </a:r>
            <a:endParaRPr lang="en-US" altLang="zh-CN" dirty="0" smtClean="0">
              <a:solidFill>
                <a:srgbClr val="FFFF00"/>
              </a:solidFill>
              <a:latin typeface="+mn-ea"/>
            </a:endParaRPr>
          </a:p>
          <a:p>
            <a:pPr lvl="1">
              <a:buSzPct val="100000"/>
            </a:pPr>
            <a:r>
              <a:rPr lang="zh-CN" altLang="en-US" dirty="0" smtClean="0">
                <a:solidFill>
                  <a:srgbClr val="FFFF00"/>
                </a:solidFill>
                <a:latin typeface="+mn-ea"/>
              </a:rPr>
              <a:t>最近，理论上有不少在光锥因子化框架下关于</a:t>
            </a:r>
            <a:r>
              <a:rPr lang="en-US" altLang="zh-CN" dirty="0" smtClean="0">
                <a:solidFill>
                  <a:srgbClr val="FFFF00"/>
                </a:solidFill>
                <a:latin typeface="+mn-ea"/>
              </a:rPr>
              <a:t>W</a:t>
            </a:r>
            <a:r>
              <a:rPr lang="zh-CN" altLang="en-US" dirty="0" smtClean="0">
                <a:solidFill>
                  <a:srgbClr val="FFFF00"/>
                </a:solidFill>
                <a:latin typeface="+mn-ea"/>
              </a:rPr>
              <a:t>、</a:t>
            </a:r>
            <a:r>
              <a:rPr lang="en-US" altLang="zh-CN" dirty="0" smtClean="0">
                <a:solidFill>
                  <a:srgbClr val="FFFF00"/>
                </a:solidFill>
                <a:latin typeface="+mn-ea"/>
              </a:rPr>
              <a:t>Z</a:t>
            </a:r>
            <a:r>
              <a:rPr lang="zh-CN" altLang="en-US" dirty="0" smtClean="0">
                <a:solidFill>
                  <a:srgbClr val="FFFF00"/>
                </a:solidFill>
                <a:latin typeface="+mn-ea"/>
              </a:rPr>
              <a:t>和</a:t>
            </a:r>
            <a:r>
              <a:rPr lang="en-US" altLang="zh-CN" dirty="0" smtClean="0">
                <a:solidFill>
                  <a:srgbClr val="FFFF00"/>
                </a:solidFill>
                <a:latin typeface="+mn-ea"/>
              </a:rPr>
              <a:t>Higgs </a:t>
            </a:r>
            <a:r>
              <a:rPr lang="zh-CN" altLang="en-US" dirty="0" smtClean="0">
                <a:solidFill>
                  <a:srgbClr val="FFFF00"/>
                </a:solidFill>
                <a:latin typeface="+mn-ea"/>
              </a:rPr>
              <a:t>粒子在遍举过程中的衰变研究，其中包括了这些粒子衰变为一个光子加一个夸克偶素或一个</a:t>
            </a:r>
            <a:r>
              <a:rPr lang="en-US" altLang="zh-CN" dirty="0" err="1" smtClean="0">
                <a:solidFill>
                  <a:srgbClr val="FFFF00"/>
                </a:solidFill>
                <a:latin typeface="+mn-ea"/>
              </a:rPr>
              <a:t>Bc</a:t>
            </a:r>
            <a:r>
              <a:rPr lang="zh-CN" altLang="en-US" dirty="0" smtClean="0">
                <a:solidFill>
                  <a:srgbClr val="FFFF00"/>
                </a:solidFill>
                <a:latin typeface="+mn-ea"/>
              </a:rPr>
              <a:t>介子。我们的结果就可以应用在这些过程中。</a:t>
            </a:r>
            <a:endParaRPr lang="en-US" altLang="zh-CN" dirty="0" smtClean="0">
              <a:solidFill>
                <a:srgbClr val="FFFF00"/>
              </a:solidFill>
              <a:latin typeface="+mn-ea"/>
            </a:endParaRPr>
          </a:p>
          <a:p>
            <a:pPr lvl="1">
              <a:buSzPct val="100000"/>
            </a:pPr>
            <a:endParaRPr lang="en-US" altLang="zh-CN" sz="1400" dirty="0" smtClean="0">
              <a:solidFill>
                <a:srgbClr val="00CC00"/>
              </a:solidFill>
            </a:endParaRPr>
          </a:p>
          <a:p>
            <a:pPr lvl="1">
              <a:buSzPct val="100000"/>
            </a:pPr>
            <a:endParaRPr lang="en-US" altLang="zh-CN" sz="2000" dirty="0" smtClean="0">
              <a:solidFill>
                <a:srgbClr val="FFFF00"/>
              </a:solidFill>
            </a:endParaRPr>
          </a:p>
          <a:p>
            <a:pPr lvl="1">
              <a:buSzPct val="100000"/>
            </a:pPr>
            <a:endParaRPr lang="en-US" altLang="zh-CN" sz="2000" dirty="0" smtClean="0">
              <a:solidFill>
                <a:srgbClr val="FFFF00"/>
              </a:solidFill>
            </a:endParaRPr>
          </a:p>
          <a:p>
            <a:pPr lvl="1">
              <a:buSzPct val="100000"/>
            </a:pPr>
            <a:endParaRPr lang="en-US" altLang="zh-CN" sz="2000" dirty="0" smtClean="0">
              <a:solidFill>
                <a:srgbClr val="FFFF00"/>
              </a:solidFill>
            </a:endParaRPr>
          </a:p>
          <a:p>
            <a:pPr lvl="1">
              <a:buSzPct val="100000"/>
              <a:buFont typeface="Arial" pitchFamily="34" charset="0"/>
              <a:buChar char="•"/>
            </a:pPr>
            <a:r>
              <a:rPr lang="zh-CN" altLang="en-US" dirty="0" smtClean="0">
                <a:solidFill>
                  <a:srgbClr val="FFFF00"/>
                </a:solidFill>
                <a:latin typeface="+mn-ea"/>
              </a:rPr>
              <a:t>在半单举过程中：</a:t>
            </a:r>
            <a:endParaRPr lang="en-US" altLang="zh-CN" dirty="0" smtClean="0">
              <a:solidFill>
                <a:srgbClr val="FFFF00"/>
              </a:solidFill>
              <a:latin typeface="+mn-ea"/>
            </a:endParaRPr>
          </a:p>
          <a:p>
            <a:pPr lvl="1">
              <a:buSzPct val="100000"/>
            </a:pPr>
            <a:r>
              <a:rPr lang="zh-CN" altLang="en-US" dirty="0" smtClean="0">
                <a:solidFill>
                  <a:srgbClr val="FFFF00"/>
                </a:solidFill>
                <a:latin typeface="+mn-ea"/>
              </a:rPr>
              <a:t>除了遍举过程， 我们的结果还可以用来研究在小</a:t>
            </a:r>
            <a:r>
              <a:rPr lang="en-US" altLang="zh-CN" dirty="0" err="1" smtClean="0">
                <a:solidFill>
                  <a:srgbClr val="FFFF00"/>
                </a:solidFill>
                <a:latin typeface="+mn-ea"/>
              </a:rPr>
              <a:t>pT</a:t>
            </a:r>
            <a:r>
              <a:rPr lang="zh-CN" altLang="en-US" dirty="0" smtClean="0">
                <a:solidFill>
                  <a:srgbClr val="FFFF00"/>
                </a:solidFill>
                <a:latin typeface="+mn-ea"/>
              </a:rPr>
              <a:t>情况下</a:t>
            </a:r>
            <a:r>
              <a:rPr lang="en-US" altLang="zh-CN" dirty="0" err="1" smtClean="0">
                <a:solidFill>
                  <a:srgbClr val="FFFF00"/>
                </a:solidFill>
                <a:latin typeface="+mn-ea"/>
              </a:rPr>
              <a:t>Bc</a:t>
            </a:r>
            <a:r>
              <a:rPr lang="zh-CN" altLang="en-US" dirty="0" smtClean="0">
                <a:solidFill>
                  <a:srgbClr val="FFFF00"/>
                </a:solidFill>
                <a:latin typeface="+mn-ea"/>
              </a:rPr>
              <a:t>介子的半单举产生过程。一些研究人员指出，在小</a:t>
            </a:r>
            <a:r>
              <a:rPr lang="en-US" altLang="zh-CN" dirty="0" err="1" smtClean="0">
                <a:solidFill>
                  <a:srgbClr val="FFFF00"/>
                </a:solidFill>
                <a:latin typeface="+mn-ea"/>
              </a:rPr>
              <a:t>pT</a:t>
            </a:r>
            <a:r>
              <a:rPr lang="zh-CN" altLang="en-US" dirty="0" smtClean="0">
                <a:solidFill>
                  <a:srgbClr val="FFFF00"/>
                </a:solidFill>
                <a:latin typeface="+mn-ea"/>
              </a:rPr>
              <a:t>的区域下，对撞机上双部分子碎裂的夸克偶素产生机制可能会变得和单部分子碎裂的夸克偶素产生机制一样重要。而夸克偶素的双部分子碎裂函数的色单态部分和夸克偶素的</a:t>
            </a:r>
            <a:r>
              <a:rPr lang="en-US" altLang="zh-CN" dirty="0" smtClean="0">
                <a:solidFill>
                  <a:srgbClr val="FFFF00"/>
                </a:solidFill>
                <a:latin typeface="+mn-ea"/>
              </a:rPr>
              <a:t>LCADs</a:t>
            </a:r>
            <a:r>
              <a:rPr lang="zh-CN" altLang="en-US" dirty="0" smtClean="0">
                <a:solidFill>
                  <a:srgbClr val="FFFF00"/>
                </a:solidFill>
                <a:latin typeface="+mn-ea"/>
              </a:rPr>
              <a:t>是可以联系起来的。因此，同样的道理，本文所计算的</a:t>
            </a:r>
            <a:r>
              <a:rPr lang="en-US" altLang="zh-CN" dirty="0" err="1" smtClean="0">
                <a:solidFill>
                  <a:srgbClr val="FFFF00"/>
                </a:solidFill>
                <a:latin typeface="+mn-ea"/>
              </a:rPr>
              <a:t>Bc</a:t>
            </a:r>
            <a:r>
              <a:rPr lang="zh-CN" altLang="en-US" dirty="0" smtClean="0">
                <a:solidFill>
                  <a:srgbClr val="FFFF00"/>
                </a:solidFill>
                <a:latin typeface="+mn-ea"/>
              </a:rPr>
              <a:t>介子的</a:t>
            </a:r>
            <a:r>
              <a:rPr lang="en-US" altLang="zh-CN" dirty="0" smtClean="0">
                <a:solidFill>
                  <a:srgbClr val="FFFF00"/>
                </a:solidFill>
                <a:latin typeface="+mn-ea"/>
              </a:rPr>
              <a:t>LCDAs</a:t>
            </a:r>
            <a:r>
              <a:rPr lang="zh-CN" altLang="en-US" dirty="0" smtClean="0">
                <a:solidFill>
                  <a:srgbClr val="FFFF00"/>
                </a:solidFill>
                <a:latin typeface="+mn-ea"/>
              </a:rPr>
              <a:t>是可以和</a:t>
            </a:r>
            <a:r>
              <a:rPr lang="en-US" altLang="zh-CN" dirty="0" err="1" smtClean="0">
                <a:solidFill>
                  <a:srgbClr val="FFFF00"/>
                </a:solidFill>
                <a:latin typeface="+mn-ea"/>
              </a:rPr>
              <a:t>Bc</a:t>
            </a:r>
            <a:r>
              <a:rPr lang="zh-CN" altLang="en-US" dirty="0" smtClean="0">
                <a:solidFill>
                  <a:srgbClr val="FFFF00"/>
                </a:solidFill>
                <a:latin typeface="+mn-ea"/>
              </a:rPr>
              <a:t>介子的双部分子碎裂函数的色单态部分相联系的。</a:t>
            </a:r>
            <a:endParaRPr lang="zh-CN" altLang="en-US" dirty="0">
              <a:solidFill>
                <a:srgbClr val="FFFF00"/>
              </a:solidFill>
              <a:latin typeface="+mn-ea"/>
            </a:endParaRPr>
          </a:p>
        </p:txBody>
      </p:sp>
      <p:pic>
        <p:nvPicPr>
          <p:cNvPr id="17" name="图片 16" descr="IguanaTex_tmp.png"/>
          <p:cNvPicPr>
            <a:picLocks noChangeAspect="1"/>
          </p:cNvPicPr>
          <p:nvPr>
            <p:custDataLst>
              <p:tags r:id="rId1"/>
            </p:custDataLst>
          </p:nvPr>
        </p:nvPicPr>
        <p:blipFill>
          <a:blip r:embed="rId5" cstate="print">
            <a:duotone>
              <a:schemeClr val="bg2">
                <a:shade val="45000"/>
                <a:satMod val="135000"/>
              </a:schemeClr>
              <a:prstClr val="white"/>
            </a:duotone>
          </a:blip>
          <a:stretch>
            <a:fillRect/>
          </a:stretch>
        </p:blipFill>
        <p:spPr>
          <a:xfrm>
            <a:off x="323528" y="2636912"/>
            <a:ext cx="8012737" cy="410132"/>
          </a:xfrm>
          <a:prstGeom prst="rect">
            <a:avLst/>
          </a:prstGeom>
        </p:spPr>
      </p:pic>
      <p:pic>
        <p:nvPicPr>
          <p:cNvPr id="16" name="图片 15" descr="IguanaTex_tmp.png"/>
          <p:cNvPicPr>
            <a:picLocks noChangeAspect="1"/>
          </p:cNvPicPr>
          <p:nvPr>
            <p:custDataLst>
              <p:tags r:id="rId2"/>
            </p:custDataLst>
          </p:nvPr>
        </p:nvPicPr>
        <p:blipFill>
          <a:blip r:embed="rId6" cstate="print">
            <a:duotone>
              <a:schemeClr val="bg2">
                <a:shade val="45000"/>
                <a:satMod val="135000"/>
              </a:schemeClr>
              <a:prstClr val="white"/>
            </a:duotone>
          </a:blip>
          <a:stretch>
            <a:fillRect/>
          </a:stretch>
        </p:blipFill>
        <p:spPr>
          <a:xfrm>
            <a:off x="611560" y="2348880"/>
            <a:ext cx="7725083" cy="186526"/>
          </a:xfrm>
          <a:prstGeom prst="rect">
            <a:avLst/>
          </a:prstGeom>
        </p:spPr>
      </p:pic>
      <p:sp>
        <p:nvSpPr>
          <p:cNvPr id="8" name="灯片编号占位符 7"/>
          <p:cNvSpPr>
            <a:spLocks noGrp="1"/>
          </p:cNvSpPr>
          <p:nvPr>
            <p:ph type="sldNum" sz="quarter" idx="12"/>
          </p:nvPr>
        </p:nvSpPr>
        <p:spPr/>
        <p:txBody>
          <a:bodyPr/>
          <a:lstStyle/>
          <a:p>
            <a:fld id="{2BF9904A-9C25-47A3-9575-E9968C6F08B5}" type="slidenum">
              <a:rPr lang="zh-CN" altLang="en-US" smtClean="0"/>
              <a:pPr/>
              <a:t>33</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280920" cy="815608"/>
          </a:xfrm>
          <a:prstGeom prst="rect">
            <a:avLst/>
          </a:prstGeom>
          <a:noFill/>
        </p:spPr>
        <p:txBody>
          <a:bodyPr wrap="square" rtlCol="0">
            <a:spAutoFit/>
          </a:bodyPr>
          <a:lstStyle/>
          <a:p>
            <a:pPr algn="ctr"/>
            <a:r>
              <a:rPr lang="en-US" altLang="zh-CN" sz="4700" dirty="0" smtClean="0">
                <a:solidFill>
                  <a:schemeClr val="bg1"/>
                </a:solidFill>
                <a:latin typeface="黑体" pitchFamily="49" charset="-122"/>
                <a:ea typeface="黑体" pitchFamily="49" charset="-122"/>
              </a:rPr>
              <a:t>4</a:t>
            </a:r>
            <a:r>
              <a:rPr lang="zh-CN" altLang="en-US" sz="4700" dirty="0" smtClean="0">
                <a:solidFill>
                  <a:schemeClr val="bg1"/>
                </a:solidFill>
                <a:latin typeface="黑体" pitchFamily="49" charset="-122"/>
                <a:ea typeface="黑体" pitchFamily="49" charset="-122"/>
              </a:rPr>
              <a:t>. 总结与展望</a:t>
            </a:r>
            <a:endParaRPr lang="en-US" altLang="zh-CN" sz="4700" dirty="0" smtClean="0">
              <a:solidFill>
                <a:schemeClr val="bg1"/>
              </a:solidFill>
              <a:latin typeface="黑体" pitchFamily="49" charset="-122"/>
              <a:ea typeface="黑体" pitchFamily="49" charset="-122"/>
            </a:endParaRPr>
          </a:p>
        </p:txBody>
      </p:sp>
      <p:sp>
        <p:nvSpPr>
          <p:cNvPr id="3" name="TextBox 2"/>
          <p:cNvSpPr txBox="1"/>
          <p:nvPr/>
        </p:nvSpPr>
        <p:spPr>
          <a:xfrm>
            <a:off x="251520" y="836712"/>
            <a:ext cx="8568952" cy="4955203"/>
          </a:xfrm>
          <a:prstGeom prst="rect">
            <a:avLst/>
          </a:prstGeom>
          <a:noFill/>
        </p:spPr>
        <p:txBody>
          <a:bodyPr wrap="square" rtlCol="0">
            <a:spAutoFit/>
          </a:bodyPr>
          <a:lstStyle/>
          <a:p>
            <a:pPr marL="514350" indent="-514350">
              <a:buAutoNum type="arabicParenBoth"/>
            </a:pPr>
            <a:endParaRPr lang="en-US" altLang="zh-CN" sz="2800" dirty="0" smtClean="0">
              <a:solidFill>
                <a:srgbClr val="FFFF00"/>
              </a:solidFill>
            </a:endParaRPr>
          </a:p>
          <a:p>
            <a:pPr marL="514350" indent="-514350">
              <a:buAutoNum type="arabicParenBoth"/>
            </a:pPr>
            <a:r>
              <a:rPr lang="zh-CN" altLang="en-US" sz="2000" dirty="0" smtClean="0">
                <a:solidFill>
                  <a:srgbClr val="FFFF00"/>
                </a:solidFill>
              </a:rPr>
              <a:t>在</a:t>
            </a:r>
            <a:r>
              <a:rPr lang="en-US" altLang="zh-CN" sz="2000" dirty="0" err="1" smtClean="0">
                <a:solidFill>
                  <a:srgbClr val="FFFF00"/>
                </a:solidFill>
              </a:rPr>
              <a:t>Bc</a:t>
            </a:r>
            <a:r>
              <a:rPr lang="zh-CN" altLang="en-US" sz="2000" dirty="0" smtClean="0">
                <a:solidFill>
                  <a:srgbClr val="FFFF00"/>
                </a:solidFill>
              </a:rPr>
              <a:t>介子的遍举硬产生过程中，光锥分布振幅是非常重要的非微扰参数。利用自旋对称性，</a:t>
            </a:r>
            <a:r>
              <a:rPr lang="en-US" altLang="zh-CN" sz="2000" dirty="0" err="1" smtClean="0">
                <a:solidFill>
                  <a:srgbClr val="FFFF00"/>
                </a:solidFill>
              </a:rPr>
              <a:t>Bc</a:t>
            </a:r>
            <a:r>
              <a:rPr lang="zh-CN" altLang="en-US" sz="2000" dirty="0" smtClean="0">
                <a:solidFill>
                  <a:srgbClr val="FFFF00"/>
                </a:solidFill>
              </a:rPr>
              <a:t>介子的</a:t>
            </a:r>
            <a:r>
              <a:rPr lang="en-US" altLang="zh-CN" sz="2000" dirty="0" smtClean="0">
                <a:solidFill>
                  <a:srgbClr val="FFFF00"/>
                </a:solidFill>
              </a:rPr>
              <a:t>10</a:t>
            </a:r>
            <a:r>
              <a:rPr lang="zh-CN" altLang="en-US" sz="2000" dirty="0" smtClean="0">
                <a:solidFill>
                  <a:srgbClr val="FFFF00"/>
                </a:solidFill>
              </a:rPr>
              <a:t>个光锥分布振幅可以和两个</a:t>
            </a:r>
            <a:r>
              <a:rPr lang="en-US" altLang="zh-CN" sz="2000" dirty="0" smtClean="0">
                <a:solidFill>
                  <a:srgbClr val="FFFF00"/>
                </a:solidFill>
              </a:rPr>
              <a:t>NRQCD</a:t>
            </a:r>
            <a:r>
              <a:rPr lang="zh-CN" altLang="en-US" sz="2000" dirty="0" smtClean="0">
                <a:solidFill>
                  <a:srgbClr val="FFFF00"/>
                </a:solidFill>
              </a:rPr>
              <a:t>算符矩阵元相联系，减少了非微扰参数的个数。</a:t>
            </a:r>
            <a:endParaRPr lang="en-US" altLang="zh-CN" sz="2000" dirty="0" smtClean="0">
              <a:solidFill>
                <a:srgbClr val="FFFF00"/>
              </a:solidFill>
            </a:endParaRPr>
          </a:p>
          <a:p>
            <a:pPr marL="514350" indent="-514350"/>
            <a:endParaRPr lang="en-US" altLang="zh-CN" sz="2000" dirty="0" smtClean="0">
              <a:solidFill>
                <a:srgbClr val="FFFF00"/>
              </a:solidFill>
            </a:endParaRPr>
          </a:p>
          <a:p>
            <a:pPr marL="514350" indent="-514350"/>
            <a:r>
              <a:rPr lang="en-US" altLang="zh-CN" sz="2000" dirty="0" smtClean="0">
                <a:solidFill>
                  <a:srgbClr val="FFFF00"/>
                </a:solidFill>
              </a:rPr>
              <a:t>(2)    </a:t>
            </a:r>
            <a:r>
              <a:rPr lang="zh-CN" altLang="en-US" sz="2000" dirty="0" smtClean="0">
                <a:solidFill>
                  <a:srgbClr val="FFFF00"/>
                </a:solidFill>
              </a:rPr>
              <a:t>通过光锥分布振幅的再因子化，我们可以将光锥因子化和</a:t>
            </a:r>
            <a:r>
              <a:rPr lang="en-US" altLang="zh-CN" sz="2000" dirty="0" smtClean="0">
                <a:solidFill>
                  <a:srgbClr val="FFFF00"/>
                </a:solidFill>
              </a:rPr>
              <a:t>NRQCD</a:t>
            </a:r>
            <a:r>
              <a:rPr lang="zh-CN" altLang="en-US" sz="2000" dirty="0" smtClean="0">
                <a:solidFill>
                  <a:srgbClr val="FFFF00"/>
                </a:solidFill>
              </a:rPr>
              <a:t>因子化联系起来。</a:t>
            </a:r>
            <a:endParaRPr lang="en-US" altLang="zh-CN" sz="2000" dirty="0" smtClean="0">
              <a:solidFill>
                <a:srgbClr val="FFFF00"/>
              </a:solidFill>
            </a:endParaRPr>
          </a:p>
          <a:p>
            <a:pPr marL="514350" indent="-514350">
              <a:buAutoNum type="arabicParenBoth"/>
            </a:pPr>
            <a:endParaRPr lang="en-US" altLang="zh-CN" sz="2000" dirty="0" smtClean="0">
              <a:solidFill>
                <a:srgbClr val="FFFF00"/>
              </a:solidFill>
            </a:endParaRPr>
          </a:p>
          <a:p>
            <a:pPr marL="514350" indent="-514350"/>
            <a:r>
              <a:rPr lang="en-US" altLang="zh-CN" sz="2000" dirty="0" smtClean="0">
                <a:solidFill>
                  <a:srgbClr val="FFFF00"/>
                </a:solidFill>
              </a:rPr>
              <a:t>(3)    </a:t>
            </a:r>
            <a:r>
              <a:rPr lang="zh-CN" altLang="en-US" sz="2000" dirty="0" smtClean="0">
                <a:solidFill>
                  <a:srgbClr val="FFFF00"/>
                </a:solidFill>
              </a:rPr>
              <a:t>相对论性修正的光锥因子化结果和双圈的计算以及用光锥分布振幅来研究具体的唯象过程是可以继续探索的方向。</a:t>
            </a:r>
            <a:endParaRPr lang="en-US" altLang="zh-CN" sz="2000" dirty="0" smtClean="0">
              <a:solidFill>
                <a:srgbClr val="FFFF00"/>
              </a:solidFill>
            </a:endParaRPr>
          </a:p>
          <a:p>
            <a:pPr marL="514350" indent="-514350">
              <a:buAutoNum type="arabicParenBoth"/>
            </a:pPr>
            <a:endParaRPr lang="en-US" altLang="zh-CN" sz="2000" dirty="0" smtClean="0">
              <a:solidFill>
                <a:srgbClr val="FFFF00"/>
              </a:solidFill>
            </a:endParaRPr>
          </a:p>
          <a:p>
            <a:pPr marL="514350" indent="-514350"/>
            <a:r>
              <a:rPr lang="en-US" altLang="zh-CN" sz="2000" dirty="0" smtClean="0">
                <a:solidFill>
                  <a:srgbClr val="FFFF00"/>
                </a:solidFill>
              </a:rPr>
              <a:t>(4)    </a:t>
            </a:r>
            <a:r>
              <a:rPr lang="zh-CN" altLang="en-US" sz="2000" dirty="0" smtClean="0">
                <a:solidFill>
                  <a:srgbClr val="FFFF00"/>
                </a:solidFill>
              </a:rPr>
              <a:t>随着LHC二期及超级B工厂的投入运行，在实验上将会有更多和更精确的相关数据，我们相信在可以预见的未来，重夸克偶素和</a:t>
            </a:r>
            <a:r>
              <a:rPr lang="en-US" altLang="zh-CN" sz="2000" dirty="0" err="1" smtClean="0">
                <a:solidFill>
                  <a:srgbClr val="FFFF00"/>
                </a:solidFill>
              </a:rPr>
              <a:t>Bc</a:t>
            </a:r>
            <a:r>
              <a:rPr lang="zh-CN" altLang="en-US" sz="2000" dirty="0" smtClean="0">
                <a:solidFill>
                  <a:srgbClr val="FFFF00"/>
                </a:solidFill>
              </a:rPr>
              <a:t>介子物理仍将是一个非常值得探索的热门领域。</a:t>
            </a:r>
            <a:endParaRPr lang="en-US" altLang="zh-CN" sz="2000" dirty="0" smtClean="0">
              <a:solidFill>
                <a:srgbClr val="FFFF00"/>
              </a:solidFill>
            </a:endParaRPr>
          </a:p>
          <a:p>
            <a:endParaRPr lang="zh-CN" altLang="en-US" sz="2800" dirty="0">
              <a:solidFill>
                <a:srgbClr val="0070C0"/>
              </a:solidFill>
            </a:endParaRPr>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34</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420888"/>
            <a:ext cx="8208912" cy="1569660"/>
          </a:xfrm>
          <a:prstGeom prst="rect">
            <a:avLst/>
          </a:prstGeom>
          <a:noFill/>
        </p:spPr>
        <p:txBody>
          <a:bodyPr wrap="square" rtlCol="0">
            <a:spAutoFit/>
          </a:bodyPr>
          <a:lstStyle/>
          <a:p>
            <a:pPr algn="ctr"/>
            <a:r>
              <a:rPr lang="zh-CN" altLang="en-US" sz="9600" dirty="0" smtClean="0">
                <a:solidFill>
                  <a:srgbClr val="FFFF00"/>
                </a:solidFill>
                <a:latin typeface="黑体" pitchFamily="49" charset="-122"/>
                <a:ea typeface="黑体" pitchFamily="49" charset="-122"/>
              </a:rPr>
              <a:t>谢谢！</a:t>
            </a:r>
            <a:endParaRPr lang="zh-CN" altLang="en-US" sz="9600" dirty="0">
              <a:solidFill>
                <a:srgbClr val="FFFF00"/>
              </a:solidFill>
              <a:latin typeface="黑体" pitchFamily="49" charset="-122"/>
              <a:ea typeface="黑体" pitchFamily="49" charset="-122"/>
            </a:endParaRPr>
          </a:p>
        </p:txBody>
      </p:sp>
      <p:sp>
        <p:nvSpPr>
          <p:cNvPr id="5" name="灯片编号占位符 4"/>
          <p:cNvSpPr>
            <a:spLocks noGrp="1"/>
          </p:cNvSpPr>
          <p:nvPr>
            <p:ph type="sldNum" sz="quarter" idx="12"/>
          </p:nvPr>
        </p:nvSpPr>
        <p:spPr/>
        <p:txBody>
          <a:bodyPr/>
          <a:lstStyle/>
          <a:p>
            <a:fld id="{2BF9904A-9C25-47A3-9575-E9968C6F08B5}" type="slidenum">
              <a:rPr lang="zh-CN" altLang="en-US" smtClean="0"/>
              <a:pPr/>
              <a:t>35</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BF9904A-9C25-47A3-9575-E9968C6F08B5}" type="slidenum">
              <a:rPr lang="zh-CN" altLang="en-US" smtClean="0"/>
              <a:pPr/>
              <a:t>36</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416824" cy="707886"/>
          </a:xfrm>
          <a:prstGeom prst="rect">
            <a:avLst/>
          </a:prstGeom>
          <a:noFill/>
        </p:spPr>
        <p:txBody>
          <a:bodyPr wrap="square" rtlCol="0">
            <a:spAutoFit/>
          </a:bodyPr>
          <a:lstStyle/>
          <a:p>
            <a:pPr algn="ctr"/>
            <a:r>
              <a:rPr lang="en-US" altLang="zh-CN" sz="4000" b="1" dirty="0" err="1" smtClean="0">
                <a:solidFill>
                  <a:srgbClr val="0070C0"/>
                </a:solidFill>
                <a:latin typeface="黑体" pitchFamily="49" charset="-122"/>
                <a:ea typeface="黑体" pitchFamily="49" charset="-122"/>
              </a:rPr>
              <a:t>Bc</a:t>
            </a:r>
            <a:r>
              <a:rPr lang="zh-CN" altLang="en-US" sz="4000" b="1" dirty="0" smtClean="0">
                <a:solidFill>
                  <a:srgbClr val="0070C0"/>
                </a:solidFill>
                <a:latin typeface="黑体" pitchFamily="49" charset="-122"/>
                <a:ea typeface="黑体" pitchFamily="49" charset="-122"/>
              </a:rPr>
              <a:t>介子的遍举硬产生过程</a:t>
            </a:r>
            <a:endParaRPr lang="en-US" altLang="zh-CN" sz="4000" b="1" dirty="0" smtClean="0">
              <a:solidFill>
                <a:srgbClr val="0070C0"/>
              </a:solidFill>
              <a:latin typeface="黑体" pitchFamily="49" charset="-122"/>
              <a:ea typeface="黑体" pitchFamily="49" charset="-122"/>
            </a:endParaRPr>
          </a:p>
        </p:txBody>
      </p:sp>
      <p:sp>
        <p:nvSpPr>
          <p:cNvPr id="3" name="TextBox 2"/>
          <p:cNvSpPr txBox="1"/>
          <p:nvPr/>
        </p:nvSpPr>
        <p:spPr>
          <a:xfrm>
            <a:off x="395536" y="980728"/>
            <a:ext cx="8352928" cy="6324808"/>
          </a:xfrm>
          <a:prstGeom prst="rect">
            <a:avLst/>
          </a:prstGeom>
          <a:noFill/>
        </p:spPr>
        <p:txBody>
          <a:bodyPr wrap="square" rtlCol="0">
            <a:spAutoFit/>
          </a:bodyPr>
          <a:lstStyle/>
          <a:p>
            <a:r>
              <a:rPr lang="en-US" altLang="zh-CN" sz="2000" dirty="0" err="1" smtClean="0">
                <a:solidFill>
                  <a:srgbClr val="FFFF00"/>
                </a:solidFill>
                <a:latin typeface="+mn-ea"/>
              </a:rPr>
              <a:t>Bc</a:t>
            </a:r>
            <a:r>
              <a:rPr lang="zh-CN" altLang="en-US" sz="2000" dirty="0" smtClean="0">
                <a:solidFill>
                  <a:srgbClr val="FFFF00"/>
                </a:solidFill>
                <a:latin typeface="+mn-ea"/>
              </a:rPr>
              <a:t>介子的遍举硬产生过程是一个多标度问题，这是一个很好的用于检验微扰</a:t>
            </a:r>
            <a:r>
              <a:rPr lang="en-US" altLang="zh-CN" sz="2000" dirty="0" smtClean="0">
                <a:solidFill>
                  <a:srgbClr val="FFFF00"/>
                </a:solidFill>
                <a:latin typeface="+mn-ea"/>
              </a:rPr>
              <a:t>QCD</a:t>
            </a:r>
            <a:r>
              <a:rPr lang="zh-CN" altLang="en-US" sz="2000" dirty="0" smtClean="0">
                <a:solidFill>
                  <a:srgbClr val="FFFF00"/>
                </a:solidFill>
                <a:latin typeface="+mn-ea"/>
              </a:rPr>
              <a:t>正确性的平台。考虑在大质心能量</a:t>
            </a:r>
            <a:r>
              <a:rPr lang="en-US" altLang="zh-CN" sz="2000" dirty="0" smtClean="0">
                <a:solidFill>
                  <a:srgbClr val="FFFF00"/>
                </a:solidFill>
                <a:latin typeface="+mn-ea"/>
              </a:rPr>
              <a:t>Q</a:t>
            </a:r>
            <a:r>
              <a:rPr lang="zh-CN" altLang="en-US" sz="2000" dirty="0" smtClean="0">
                <a:solidFill>
                  <a:srgbClr val="FFFF00"/>
                </a:solidFill>
                <a:latin typeface="+mn-ea"/>
              </a:rPr>
              <a:t>下</a:t>
            </a:r>
            <a:r>
              <a:rPr lang="en-US" altLang="zh-CN" sz="2000" dirty="0" err="1" smtClean="0">
                <a:solidFill>
                  <a:srgbClr val="FFFF00"/>
                </a:solidFill>
                <a:latin typeface="+mn-ea"/>
              </a:rPr>
              <a:t>Bc</a:t>
            </a:r>
            <a:r>
              <a:rPr lang="zh-CN" altLang="en-US" sz="2000" dirty="0" smtClean="0">
                <a:solidFill>
                  <a:srgbClr val="FFFF00"/>
                </a:solidFill>
                <a:latin typeface="+mn-ea"/>
              </a:rPr>
              <a:t>介子的遍举产生过程，一般可以形象化为下图的三个阶段：</a:t>
            </a: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400" dirty="0" smtClean="0">
              <a:solidFill>
                <a:srgbClr val="0070C0"/>
              </a:solidFill>
            </a:endParaRPr>
          </a:p>
          <a:p>
            <a:r>
              <a:rPr lang="zh-CN" altLang="en-US" sz="2400" dirty="0" smtClean="0">
                <a:solidFill>
                  <a:srgbClr val="0070C0"/>
                </a:solidFill>
              </a:rPr>
              <a:t>标度：</a:t>
            </a:r>
            <a:endParaRPr lang="en-US" altLang="zh-CN" sz="2400" dirty="0" smtClean="0">
              <a:solidFill>
                <a:srgbClr val="0070C0"/>
              </a:solidFill>
            </a:endParaRPr>
          </a:p>
          <a:p>
            <a:r>
              <a:rPr lang="en-US" altLang="zh-CN" sz="2000" dirty="0" err="1" smtClean="0">
                <a:solidFill>
                  <a:srgbClr val="FFFF00"/>
                </a:solidFill>
                <a:latin typeface="+mn-ea"/>
              </a:rPr>
              <a:t>Bc</a:t>
            </a:r>
            <a:r>
              <a:rPr lang="zh-CN" altLang="en-US" sz="2000" dirty="0" smtClean="0">
                <a:solidFill>
                  <a:srgbClr val="FFFF00"/>
                </a:solidFill>
                <a:latin typeface="+mn-ea"/>
              </a:rPr>
              <a:t>介子</a:t>
            </a:r>
            <a:r>
              <a:rPr lang="zh-CN" altLang="en-US" sz="2000" dirty="0" smtClean="0">
                <a:solidFill>
                  <a:srgbClr val="FFFF00"/>
                </a:solidFill>
              </a:rPr>
              <a:t>本身的标度：       </a:t>
            </a:r>
            <a:endParaRPr lang="en-US" altLang="zh-CN" sz="1100" dirty="0" smtClean="0">
              <a:solidFill>
                <a:srgbClr val="FF0000"/>
              </a:solidFill>
            </a:endParaRPr>
          </a:p>
          <a:p>
            <a:endParaRPr lang="en-US" altLang="zh-CN" sz="1100" dirty="0" smtClean="0">
              <a:solidFill>
                <a:srgbClr val="FFFF00"/>
              </a:solidFill>
            </a:endParaRPr>
          </a:p>
          <a:p>
            <a:r>
              <a:rPr lang="zh-CN" altLang="en-US" sz="2000" dirty="0" smtClean="0">
                <a:solidFill>
                  <a:srgbClr val="FFFF00"/>
                </a:solidFill>
              </a:rPr>
              <a:t>硬产生过程所带的标度：</a:t>
            </a:r>
            <a:r>
              <a:rPr lang="en-US" altLang="zh-CN" sz="2000" dirty="0" smtClean="0">
                <a:solidFill>
                  <a:srgbClr val="FFFF00"/>
                </a:solidFill>
                <a:sym typeface="Wingdings" pitchFamily="2" charset="2"/>
              </a:rPr>
              <a:t> </a:t>
            </a:r>
            <a:endParaRPr lang="en-US" altLang="zh-CN" sz="2000" dirty="0" smtClean="0">
              <a:solidFill>
                <a:srgbClr val="FF0000"/>
              </a:solidFill>
              <a:sym typeface="Wingdings" pitchFamily="2" charset="2"/>
            </a:endParaRPr>
          </a:p>
          <a:p>
            <a:endParaRPr lang="en-US" altLang="zh-CN" sz="2000" dirty="0" smtClean="0">
              <a:solidFill>
                <a:srgbClr val="FF0000"/>
              </a:solidFill>
              <a:sym typeface="Wingdings" pitchFamily="2" charset="2"/>
            </a:endParaRPr>
          </a:p>
          <a:p>
            <a:r>
              <a:rPr lang="zh-CN" altLang="en-US" sz="2800" b="1" dirty="0" smtClean="0">
                <a:solidFill>
                  <a:srgbClr val="FFFF00"/>
                </a:solidFill>
                <a:sym typeface="Wingdings" pitchFamily="2" charset="2"/>
              </a:rPr>
              <a:t>我们用因子化的方法来解决多标度问题。</a:t>
            </a:r>
            <a:endParaRPr lang="en-US" altLang="zh-CN" sz="2800" b="1"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zh-CN" altLang="en-US" dirty="0"/>
          </a:p>
        </p:txBody>
      </p:sp>
      <p:pic>
        <p:nvPicPr>
          <p:cNvPr id="1026" name="Picture 2"/>
          <p:cNvPicPr>
            <a:picLocks noChangeAspect="1" noChangeArrowheads="1"/>
          </p:cNvPicPr>
          <p:nvPr/>
        </p:nvPicPr>
        <p:blipFill>
          <a:blip r:embed="rId4" cstate="print"/>
          <a:srcRect/>
          <a:stretch>
            <a:fillRect/>
          </a:stretch>
        </p:blipFill>
        <p:spPr bwMode="auto">
          <a:xfrm>
            <a:off x="467544" y="2060848"/>
            <a:ext cx="7272808" cy="2088232"/>
          </a:xfrm>
          <a:prstGeom prst="rect">
            <a:avLst/>
          </a:prstGeom>
          <a:noFill/>
          <a:ln w="9525">
            <a:noFill/>
            <a:miter lim="800000"/>
            <a:headEnd/>
            <a:tailEnd/>
          </a:ln>
          <a:effectLst>
            <a:innerShdw blurRad="1270000">
              <a:prstClr val="black"/>
            </a:innerShdw>
          </a:effectLst>
        </p:spPr>
      </p:pic>
      <p:pic>
        <p:nvPicPr>
          <p:cNvPr id="17" name="图片 16" descr="IguanaTex_tmp.png"/>
          <p:cNvPicPr>
            <a:picLocks noChangeAspect="1"/>
          </p:cNvPicPr>
          <p:nvPr>
            <p:custDataLst>
              <p:tags r:id="rId1"/>
            </p:custDataLst>
          </p:nvPr>
        </p:nvPicPr>
        <p:blipFill>
          <a:blip r:embed="rId5" cstate="print"/>
          <a:stretch>
            <a:fillRect/>
          </a:stretch>
        </p:blipFill>
        <p:spPr>
          <a:xfrm>
            <a:off x="2843808" y="4742672"/>
            <a:ext cx="2517674" cy="317641"/>
          </a:xfrm>
          <a:prstGeom prst="rect">
            <a:avLst/>
          </a:prstGeom>
        </p:spPr>
      </p:pic>
      <p:pic>
        <p:nvPicPr>
          <p:cNvPr id="19" name="图片 18" descr="IguanaTex_tmp.png"/>
          <p:cNvPicPr>
            <a:picLocks noChangeAspect="1"/>
          </p:cNvPicPr>
          <p:nvPr>
            <p:custDataLst>
              <p:tags r:id="rId2"/>
            </p:custDataLst>
          </p:nvPr>
        </p:nvPicPr>
        <p:blipFill>
          <a:blip r:embed="rId6" cstate="print"/>
          <a:stretch>
            <a:fillRect/>
          </a:stretch>
        </p:blipFill>
        <p:spPr>
          <a:xfrm>
            <a:off x="3275855" y="5301207"/>
            <a:ext cx="2664296" cy="362415"/>
          </a:xfrm>
          <a:prstGeom prst="rect">
            <a:avLst/>
          </a:prstGeom>
        </p:spPr>
      </p:pic>
      <p:sp>
        <p:nvSpPr>
          <p:cNvPr id="7" name="灯片编号占位符 6"/>
          <p:cNvSpPr>
            <a:spLocks noGrp="1"/>
          </p:cNvSpPr>
          <p:nvPr>
            <p:ph type="sldNum" sz="quarter" idx="12"/>
          </p:nvPr>
        </p:nvSpPr>
        <p:spPr/>
        <p:txBody>
          <a:bodyPr/>
          <a:lstStyle/>
          <a:p>
            <a:fld id="{2BF9904A-9C25-47A3-9575-E9968C6F08B5}" type="slidenum">
              <a:rPr lang="zh-CN" altLang="en-US" smtClean="0"/>
              <a:pPr/>
              <a:t>4</a:t>
            </a:fld>
            <a:endParaRPr lang="zh-CN" altLang="en-US"/>
          </a:p>
        </p:txBody>
      </p:sp>
    </p:spTree>
    <p:extLst>
      <p:ext uri="{BB962C8B-B14F-4D97-AF65-F5344CB8AC3E}">
        <p14:creationId xmlns="" xmlns:p14="http://schemas.microsoft.com/office/powerpoint/2010/main" val="1231947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9552" y="332656"/>
            <a:ext cx="8064896" cy="923330"/>
          </a:xfrm>
          <a:prstGeom prst="rect">
            <a:avLst/>
          </a:prstGeom>
          <a:noFill/>
        </p:spPr>
        <p:txBody>
          <a:bodyPr wrap="square" rtlCol="0">
            <a:spAutoFit/>
          </a:bodyPr>
          <a:lstStyle/>
          <a:p>
            <a:pPr>
              <a:lnSpc>
                <a:spcPct val="150000"/>
              </a:lnSpc>
              <a:buFontTx/>
              <a:buNone/>
            </a:pPr>
            <a:r>
              <a:rPr lang="zh-CN" altLang="en-US" sz="3600" b="1" dirty="0" smtClean="0">
                <a:solidFill>
                  <a:schemeClr val="bg1"/>
                </a:solidFill>
                <a:latin typeface="黑体" pitchFamily="49" charset="-122"/>
                <a:ea typeface="黑体" pitchFamily="49" charset="-122"/>
              </a:rPr>
              <a:t>2. </a:t>
            </a:r>
            <a:r>
              <a:rPr lang="en-US" altLang="zh-CN" sz="3600" b="1" dirty="0" err="1" smtClean="0">
                <a:solidFill>
                  <a:schemeClr val="bg1"/>
                </a:solidFill>
                <a:latin typeface="黑体" pitchFamily="49" charset="-122"/>
                <a:ea typeface="黑体" pitchFamily="49" charset="-122"/>
              </a:rPr>
              <a:t>Bc</a:t>
            </a:r>
            <a:r>
              <a:rPr lang="zh-CN" altLang="en-US" sz="3600" b="1" dirty="0" smtClean="0">
                <a:solidFill>
                  <a:schemeClr val="bg1"/>
                </a:solidFill>
                <a:latin typeface="黑体" pitchFamily="49" charset="-122"/>
                <a:ea typeface="黑体" pitchFamily="49" charset="-122"/>
              </a:rPr>
              <a:t>介子遍举硬产生的因子化方法</a:t>
            </a:r>
            <a:endParaRPr lang="en-US" altLang="zh-CN" sz="3600" b="1" dirty="0" smtClean="0">
              <a:solidFill>
                <a:schemeClr val="bg1"/>
              </a:solidFill>
              <a:latin typeface="黑体" pitchFamily="49" charset="-122"/>
              <a:ea typeface="黑体" pitchFamily="49" charset="-122"/>
            </a:endParaRPr>
          </a:p>
        </p:txBody>
      </p:sp>
      <p:sp>
        <p:nvSpPr>
          <p:cNvPr id="14" name="TextBox 13"/>
          <p:cNvSpPr txBox="1"/>
          <p:nvPr/>
        </p:nvSpPr>
        <p:spPr>
          <a:xfrm>
            <a:off x="539552" y="1556792"/>
            <a:ext cx="7560840" cy="4001095"/>
          </a:xfrm>
          <a:prstGeom prst="rect">
            <a:avLst/>
          </a:prstGeom>
          <a:noFill/>
        </p:spPr>
        <p:txBody>
          <a:bodyPr wrap="square" rtlCol="0">
            <a:spAutoFit/>
          </a:bodyPr>
          <a:lstStyle/>
          <a:p>
            <a:r>
              <a:rPr lang="zh-CN" altLang="en-US" sz="2400" dirty="0" smtClean="0">
                <a:solidFill>
                  <a:srgbClr val="FFFF00"/>
                </a:solidFill>
              </a:rPr>
              <a:t>因子化：将物理过程中不同标度的动力学分开。</a:t>
            </a:r>
            <a:endParaRPr lang="en-US" altLang="zh-CN" sz="1100" dirty="0" smtClean="0">
              <a:solidFill>
                <a:srgbClr val="FFFF00"/>
              </a:solidFill>
            </a:endParaRPr>
          </a:p>
          <a:p>
            <a:endParaRPr lang="en-US" altLang="zh-CN" sz="1100" dirty="0" smtClean="0">
              <a:solidFill>
                <a:srgbClr val="FFFF00"/>
              </a:solidFill>
            </a:endParaRPr>
          </a:p>
          <a:p>
            <a:r>
              <a:rPr lang="en-US" altLang="zh-CN" sz="2000" dirty="0" smtClean="0">
                <a:solidFill>
                  <a:srgbClr val="FFFF00"/>
                </a:solidFill>
              </a:rPr>
              <a:t>     (1) </a:t>
            </a:r>
            <a:r>
              <a:rPr lang="zh-CN" altLang="en-US" sz="2000" dirty="0" smtClean="0">
                <a:solidFill>
                  <a:srgbClr val="FFFF00"/>
                </a:solidFill>
              </a:rPr>
              <a:t>短程贡献：微扰可算的部分。</a:t>
            </a:r>
            <a:endParaRPr lang="en-US" altLang="zh-CN" sz="2000" dirty="0" smtClean="0">
              <a:solidFill>
                <a:srgbClr val="FFFF00"/>
              </a:solidFill>
            </a:endParaRPr>
          </a:p>
          <a:p>
            <a:r>
              <a:rPr lang="en-US" altLang="zh-CN" sz="2000" dirty="0" smtClean="0">
                <a:solidFill>
                  <a:srgbClr val="FFFF00"/>
                </a:solidFill>
              </a:rPr>
              <a:t>     (2) </a:t>
            </a:r>
            <a:r>
              <a:rPr lang="zh-CN" altLang="en-US" sz="2000" dirty="0" smtClean="0">
                <a:solidFill>
                  <a:srgbClr val="FFFF00"/>
                </a:solidFill>
              </a:rPr>
              <a:t>长程贡献：微扰不可算的普适参数。</a:t>
            </a:r>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FF00"/>
              </a:solidFill>
            </a:endParaRPr>
          </a:p>
          <a:p>
            <a:r>
              <a:rPr lang="zh-CN" altLang="en-US" sz="2400" dirty="0" smtClean="0">
                <a:solidFill>
                  <a:srgbClr val="FFFF00"/>
                </a:solidFill>
                <a:latin typeface="宋体" pitchFamily="2" charset="-122"/>
              </a:rPr>
              <a:t>对</a:t>
            </a:r>
            <a:r>
              <a:rPr lang="en-US" altLang="zh-CN" sz="2400" dirty="0" err="1" smtClean="0">
                <a:solidFill>
                  <a:srgbClr val="FFFF00"/>
                </a:solidFill>
                <a:latin typeface="宋体" pitchFamily="2" charset="-122"/>
              </a:rPr>
              <a:t>Bc</a:t>
            </a:r>
            <a:r>
              <a:rPr lang="zh-CN" altLang="en-US" sz="2400" dirty="0" smtClean="0">
                <a:solidFill>
                  <a:srgbClr val="FFFF00"/>
                </a:solidFill>
                <a:latin typeface="宋体" pitchFamily="2" charset="-122"/>
              </a:rPr>
              <a:t>介子遍举硬产生过程的描述，具有代表性的有以下两种因子化模型：</a:t>
            </a:r>
            <a:endParaRPr lang="en-US" altLang="zh-CN" sz="1100" dirty="0" smtClean="0">
              <a:solidFill>
                <a:srgbClr val="FFFF00"/>
              </a:solidFill>
              <a:latin typeface="宋体" pitchFamily="2" charset="-122"/>
            </a:endParaRPr>
          </a:p>
          <a:p>
            <a:endParaRPr lang="zh-CN" altLang="en-US" sz="1100" dirty="0" smtClean="0">
              <a:solidFill>
                <a:srgbClr val="FFFF00"/>
              </a:solidFill>
              <a:latin typeface="宋体" pitchFamily="2" charset="-122"/>
            </a:endParaRPr>
          </a:p>
          <a:p>
            <a:pPr lvl="1">
              <a:buSzPct val="100000"/>
              <a:buFont typeface="Arial" pitchFamily="34" charset="0"/>
              <a:buChar char="•"/>
            </a:pPr>
            <a:r>
              <a:rPr lang="zh-CN" altLang="en-US" sz="2000" dirty="0" smtClean="0">
                <a:solidFill>
                  <a:srgbClr val="FFFF00"/>
                </a:solidFill>
                <a:latin typeface="宋体" pitchFamily="2" charset="-122"/>
              </a:rPr>
              <a:t> </a:t>
            </a:r>
            <a:r>
              <a:rPr lang="en-US" altLang="zh-CN" sz="2000" dirty="0" smtClean="0">
                <a:solidFill>
                  <a:srgbClr val="FFFF00"/>
                </a:solidFill>
                <a:latin typeface="宋体" pitchFamily="2" charset="-122"/>
              </a:rPr>
              <a:t>NRQCD</a:t>
            </a:r>
            <a:r>
              <a:rPr lang="zh-CN" altLang="en-US" sz="2000" dirty="0" smtClean="0">
                <a:solidFill>
                  <a:srgbClr val="FFFF00"/>
                </a:solidFill>
                <a:latin typeface="宋体" pitchFamily="2" charset="-122"/>
              </a:rPr>
              <a:t>因子化</a:t>
            </a:r>
          </a:p>
          <a:p>
            <a:pPr lvl="1">
              <a:buSzPct val="100000"/>
              <a:buFont typeface="Arial" pitchFamily="34" charset="0"/>
              <a:buChar char="•"/>
            </a:pPr>
            <a:r>
              <a:rPr lang="zh-CN" altLang="en-US" sz="2000" dirty="0" smtClean="0">
                <a:solidFill>
                  <a:srgbClr val="FFFF00"/>
                </a:solidFill>
                <a:latin typeface="宋体" pitchFamily="2" charset="-122"/>
              </a:rPr>
              <a:t> 光锥因子化</a:t>
            </a:r>
          </a:p>
          <a:p>
            <a:pPr lvl="1">
              <a:buSzPct val="100000"/>
            </a:pPr>
            <a:endParaRPr lang="en-US" altLang="zh-CN" sz="2000" dirty="0" smtClean="0">
              <a:solidFill>
                <a:srgbClr val="FFFF00"/>
              </a:solidFill>
              <a:latin typeface="宋体" pitchFamily="2" charset="-122"/>
            </a:endParaRPr>
          </a:p>
        </p:txBody>
      </p:sp>
      <p:sp>
        <p:nvSpPr>
          <p:cNvPr id="6" name="灯片编号占位符 5"/>
          <p:cNvSpPr>
            <a:spLocks noGrp="1"/>
          </p:cNvSpPr>
          <p:nvPr>
            <p:ph type="sldNum" sz="quarter" idx="12"/>
          </p:nvPr>
        </p:nvSpPr>
        <p:spPr/>
        <p:txBody>
          <a:bodyPr/>
          <a:lstStyle/>
          <a:p>
            <a:fld id="{2BF9904A-9C25-47A3-9575-E9968C6F08B5}" type="slidenum">
              <a:rPr lang="zh-CN" altLang="en-US" smtClean="0"/>
              <a:pPr/>
              <a:t>5</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8136904" cy="707886"/>
          </a:xfrm>
          <a:prstGeom prst="rect">
            <a:avLst/>
          </a:prstGeom>
          <a:noFill/>
        </p:spPr>
        <p:txBody>
          <a:bodyPr wrap="square" rtlCol="0">
            <a:spAutoFit/>
          </a:bodyPr>
          <a:lstStyle/>
          <a:p>
            <a:pPr algn="ctr"/>
            <a:r>
              <a:rPr lang="en-US" altLang="zh-CN" sz="4000" b="1" dirty="0" smtClean="0">
                <a:solidFill>
                  <a:srgbClr val="0070C0"/>
                </a:solidFill>
                <a:latin typeface="黑体" pitchFamily="49" charset="-122"/>
                <a:ea typeface="黑体" pitchFamily="49" charset="-122"/>
              </a:rPr>
              <a:t>NRQCD</a:t>
            </a:r>
            <a:r>
              <a:rPr lang="zh-CN" altLang="en-US" sz="4000" b="1" dirty="0" smtClean="0">
                <a:solidFill>
                  <a:srgbClr val="0070C0"/>
                </a:solidFill>
                <a:latin typeface="黑体" pitchFamily="49" charset="-122"/>
                <a:ea typeface="黑体" pitchFamily="49" charset="-122"/>
              </a:rPr>
              <a:t>因子化</a:t>
            </a:r>
            <a:endParaRPr lang="zh-CN" altLang="en-US" sz="4000" b="1" dirty="0">
              <a:solidFill>
                <a:srgbClr val="0070C0"/>
              </a:solidFill>
              <a:latin typeface="黑体" pitchFamily="49" charset="-122"/>
              <a:ea typeface="黑体" pitchFamily="49" charset="-122"/>
            </a:endParaRPr>
          </a:p>
        </p:txBody>
      </p:sp>
      <p:sp>
        <p:nvSpPr>
          <p:cNvPr id="3" name="TextBox 2"/>
          <p:cNvSpPr txBox="1"/>
          <p:nvPr/>
        </p:nvSpPr>
        <p:spPr>
          <a:xfrm>
            <a:off x="467544" y="836712"/>
            <a:ext cx="8352928" cy="4955203"/>
          </a:xfrm>
          <a:prstGeom prst="rect">
            <a:avLst/>
          </a:prstGeom>
          <a:noFill/>
        </p:spPr>
        <p:txBody>
          <a:bodyPr wrap="square" rtlCol="0">
            <a:spAutoFit/>
          </a:bodyPr>
          <a:lstStyle/>
          <a:p>
            <a:r>
              <a:rPr lang="zh-CN" altLang="en-US" sz="2000" dirty="0" smtClean="0">
                <a:solidFill>
                  <a:srgbClr val="FFFF00"/>
                </a:solidFill>
                <a:latin typeface="宋体" pitchFamily="2" charset="-122"/>
              </a:rPr>
              <a:t>重夸克偶素遍举硬产生过程可以在振幅层次上因子化为：</a:t>
            </a:r>
            <a:endParaRPr lang="en-US" altLang="zh-CN" sz="2000" dirty="0" smtClean="0">
              <a:solidFill>
                <a:srgbClr val="FFFF00"/>
              </a:solidFill>
              <a:latin typeface="宋体" pitchFamily="2" charset="-122"/>
            </a:endParaRPr>
          </a:p>
          <a:p>
            <a:endParaRPr lang="en-US" altLang="zh-CN" sz="2000" dirty="0" smtClean="0">
              <a:solidFill>
                <a:srgbClr val="FF0000"/>
              </a:solidFill>
              <a:latin typeface="宋体" pitchFamily="2" charset="-122"/>
            </a:endParaRPr>
          </a:p>
          <a:p>
            <a:r>
              <a:rPr lang="en-US" altLang="zh-CN" sz="2000" dirty="0" smtClean="0">
                <a:solidFill>
                  <a:srgbClr val="FF0000"/>
                </a:solidFill>
                <a:latin typeface="宋体" pitchFamily="2" charset="-122"/>
              </a:rPr>
              <a:t>                            </a:t>
            </a:r>
          </a:p>
          <a:p>
            <a:endParaRPr lang="en-US" altLang="zh-CN" sz="2000" dirty="0" smtClean="0">
              <a:solidFill>
                <a:srgbClr val="FF0000"/>
              </a:solidFill>
              <a:latin typeface="宋体" pitchFamily="2" charset="-122"/>
            </a:endParaRPr>
          </a:p>
          <a:p>
            <a:endParaRPr lang="en-US" altLang="zh-CN" sz="2000" dirty="0" smtClean="0">
              <a:solidFill>
                <a:srgbClr val="FF0000"/>
              </a:solidFill>
              <a:latin typeface="宋体" pitchFamily="2" charset="-122"/>
            </a:endParaRPr>
          </a:p>
          <a:p>
            <a:endParaRPr lang="en-US" altLang="zh-CN" sz="2000" dirty="0" smtClean="0">
              <a:solidFill>
                <a:srgbClr val="FF0000"/>
              </a:solidFill>
              <a:latin typeface="宋体" pitchFamily="2" charset="-122"/>
            </a:endParaRPr>
          </a:p>
          <a:p>
            <a:endParaRPr lang="en-US" altLang="zh-CN" sz="2000" dirty="0" smtClean="0">
              <a:solidFill>
                <a:srgbClr val="FF0000"/>
              </a:solidFill>
              <a:latin typeface="宋体" pitchFamily="2" charset="-122"/>
            </a:endParaRPr>
          </a:p>
          <a:p>
            <a:endParaRPr lang="en-US" altLang="zh-CN" sz="2000" dirty="0" smtClean="0">
              <a:solidFill>
                <a:srgbClr val="FF0000"/>
              </a:solidFill>
              <a:latin typeface="宋体" pitchFamily="2" charset="-122"/>
            </a:endParaRPr>
          </a:p>
          <a:p>
            <a:endParaRPr lang="en-US" altLang="zh-CN" sz="2000" dirty="0" smtClean="0">
              <a:solidFill>
                <a:srgbClr val="00CC00"/>
              </a:solidFill>
              <a:latin typeface="宋体" pitchFamily="2" charset="-122"/>
            </a:endParaRPr>
          </a:p>
          <a:p>
            <a:r>
              <a:rPr lang="zh-CN" altLang="en-US" sz="1600" dirty="0" smtClean="0">
                <a:solidFill>
                  <a:schemeClr val="bg1"/>
                </a:solidFill>
                <a:latin typeface="宋体" pitchFamily="2" charset="-122"/>
              </a:rPr>
              <a:t>短程系数：包含重夸克质量及其以上能标的物理</a:t>
            </a:r>
            <a:endParaRPr lang="en-US" altLang="zh-CN" sz="1600" dirty="0" smtClean="0">
              <a:solidFill>
                <a:schemeClr val="bg1"/>
              </a:solidFill>
              <a:latin typeface="宋体" pitchFamily="2" charset="-122"/>
            </a:endParaRPr>
          </a:p>
          <a:p>
            <a:endParaRPr lang="en-US" altLang="zh-CN" sz="1600" dirty="0" smtClean="0">
              <a:solidFill>
                <a:srgbClr val="FFFF00"/>
              </a:solidFill>
              <a:latin typeface="宋体" pitchFamily="2" charset="-122"/>
            </a:endParaRPr>
          </a:p>
          <a:p>
            <a:r>
              <a:rPr lang="en-US" altLang="zh-CN" sz="1600" dirty="0" smtClean="0">
                <a:solidFill>
                  <a:schemeClr val="bg1"/>
                </a:solidFill>
                <a:latin typeface="宋体" pitchFamily="2" charset="-122"/>
              </a:rPr>
              <a:t> </a:t>
            </a:r>
            <a:r>
              <a:rPr lang="zh-CN" altLang="en-US" sz="2000" dirty="0" smtClean="0">
                <a:solidFill>
                  <a:schemeClr val="bg1"/>
                </a:solidFill>
                <a:latin typeface="宋体" pitchFamily="2" charset="-122"/>
              </a:rPr>
              <a:t>                         </a:t>
            </a:r>
            <a:r>
              <a:rPr lang="zh-CN" altLang="en-US" sz="1600" dirty="0" smtClean="0">
                <a:solidFill>
                  <a:schemeClr val="bg1"/>
                </a:solidFill>
                <a:latin typeface="宋体" pitchFamily="2" charset="-122"/>
              </a:rPr>
              <a:t>长程矩阵元：</a:t>
            </a:r>
            <a:r>
              <a:rPr lang="en-US" altLang="zh-CN" sz="1600" dirty="0" smtClean="0">
                <a:solidFill>
                  <a:schemeClr val="bg1"/>
                </a:solidFill>
                <a:latin typeface="宋体" pitchFamily="2" charset="-122"/>
              </a:rPr>
              <a:t>NRQCD</a:t>
            </a:r>
            <a:r>
              <a:rPr lang="zh-CN" altLang="en-US" sz="1600" dirty="0" smtClean="0">
                <a:solidFill>
                  <a:schemeClr val="bg1"/>
                </a:solidFill>
                <a:latin typeface="宋体" pitchFamily="2" charset="-122"/>
              </a:rPr>
              <a:t>矩阵元，包含着非微扰能标的物理</a:t>
            </a:r>
            <a:endParaRPr lang="en-US" altLang="zh-CN" sz="1600" dirty="0" smtClean="0">
              <a:solidFill>
                <a:schemeClr val="bg1"/>
              </a:solidFill>
              <a:latin typeface="宋体" pitchFamily="2" charset="-122"/>
            </a:endParaRPr>
          </a:p>
          <a:p>
            <a:endParaRPr lang="en-US" altLang="zh-CN" sz="1600" dirty="0" smtClean="0">
              <a:solidFill>
                <a:srgbClr val="FF0000"/>
              </a:solidFill>
              <a:latin typeface="宋体" pitchFamily="2" charset="-122"/>
            </a:endParaRPr>
          </a:p>
          <a:p>
            <a:endParaRPr lang="en-US" altLang="zh-CN" sz="1600" dirty="0" smtClean="0">
              <a:solidFill>
                <a:srgbClr val="FF0000"/>
              </a:solidFill>
              <a:latin typeface="宋体" pitchFamily="2" charset="-122"/>
            </a:endParaRPr>
          </a:p>
          <a:p>
            <a:r>
              <a:rPr lang="zh-CN" altLang="en-US" sz="1600" dirty="0" smtClean="0">
                <a:solidFill>
                  <a:srgbClr val="FFFF00"/>
                </a:solidFill>
                <a:latin typeface="宋体" pitchFamily="2" charset="-122"/>
              </a:rPr>
              <a:t>缺点：在微扰计算短程系数时，常会出现对数项</a:t>
            </a:r>
            <a:r>
              <a:rPr lang="en-US" altLang="zh-CN" sz="1600" dirty="0" smtClean="0">
                <a:solidFill>
                  <a:srgbClr val="FF0000"/>
                </a:solidFill>
                <a:latin typeface="宋体" pitchFamily="2" charset="-122"/>
              </a:rPr>
              <a:t>           </a:t>
            </a:r>
            <a:r>
              <a:rPr lang="en-US" altLang="zh-CN" sz="1600" dirty="0" smtClean="0">
                <a:solidFill>
                  <a:srgbClr val="FFFF00"/>
                </a:solidFill>
                <a:latin typeface="宋体" pitchFamily="2" charset="-122"/>
              </a:rPr>
              <a:t> </a:t>
            </a:r>
            <a:r>
              <a:rPr lang="zh-CN" altLang="en-US" sz="1600" dirty="0" smtClean="0">
                <a:solidFill>
                  <a:srgbClr val="FFFF00"/>
                </a:solidFill>
                <a:latin typeface="宋体" pitchFamily="2" charset="-122"/>
              </a:rPr>
              <a:t>，这些对数项在NRQCD因子化框架下无法重求和，当产生能量          时，大对数项会破坏微扰QCD的适用性。</a:t>
            </a:r>
            <a:endParaRPr lang="en-US" altLang="zh-CN" sz="1600" dirty="0" smtClean="0">
              <a:solidFill>
                <a:srgbClr val="FFFF00"/>
              </a:solidFill>
              <a:latin typeface="宋体" pitchFamily="2" charset="-122"/>
            </a:endParaRPr>
          </a:p>
          <a:p>
            <a:endParaRPr lang="zh-CN" altLang="en-US" sz="2000" dirty="0">
              <a:solidFill>
                <a:srgbClr val="FF0000"/>
              </a:solidFill>
            </a:endParaRPr>
          </a:p>
        </p:txBody>
      </p:sp>
      <p:cxnSp>
        <p:nvCxnSpPr>
          <p:cNvPr id="7" name="直接箭头连接符 6"/>
          <p:cNvCxnSpPr>
            <a:cxnSpLocks/>
          </p:cNvCxnSpPr>
          <p:nvPr/>
        </p:nvCxnSpPr>
        <p:spPr>
          <a:xfrm flipH="1">
            <a:off x="1835696" y="2276872"/>
            <a:ext cx="2736304" cy="129614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300192" y="2276872"/>
            <a:ext cx="648072" cy="18002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 name="图片 9" descr="IguanaTex_tmp.png"/>
          <p:cNvPicPr>
            <a:picLocks noChangeAspect="1"/>
          </p:cNvPicPr>
          <p:nvPr>
            <p:custDataLst>
              <p:tags r:id="rId1"/>
            </p:custDataLst>
          </p:nvPr>
        </p:nvPicPr>
        <p:blipFill>
          <a:blip r:embed="rId6" cstate="print"/>
          <a:stretch>
            <a:fillRect/>
          </a:stretch>
        </p:blipFill>
        <p:spPr>
          <a:xfrm>
            <a:off x="755576" y="1556792"/>
            <a:ext cx="6624736" cy="1015619"/>
          </a:xfrm>
          <a:prstGeom prst="rect">
            <a:avLst/>
          </a:prstGeom>
        </p:spPr>
      </p:pic>
      <p:pic>
        <p:nvPicPr>
          <p:cNvPr id="16" name="图片 15" descr="IguanaTex_tmp.png"/>
          <p:cNvPicPr>
            <a:picLocks noChangeAspect="1"/>
          </p:cNvPicPr>
          <p:nvPr>
            <p:custDataLst>
              <p:tags r:id="rId2"/>
            </p:custDataLst>
          </p:nvPr>
        </p:nvPicPr>
        <p:blipFill>
          <a:blip r:embed="rId7" cstate="print"/>
          <a:stretch>
            <a:fillRect/>
          </a:stretch>
        </p:blipFill>
        <p:spPr>
          <a:xfrm>
            <a:off x="4860032" y="4869160"/>
            <a:ext cx="1082040" cy="289778"/>
          </a:xfrm>
          <a:prstGeom prst="rect">
            <a:avLst/>
          </a:prstGeom>
        </p:spPr>
      </p:pic>
      <p:pic>
        <p:nvPicPr>
          <p:cNvPr id="18" name="图片 17" descr="IguanaTex_tmp.png"/>
          <p:cNvPicPr>
            <a:picLocks noChangeAspect="1"/>
          </p:cNvPicPr>
          <p:nvPr>
            <p:custDataLst>
              <p:tags r:id="rId3"/>
            </p:custDataLst>
          </p:nvPr>
        </p:nvPicPr>
        <p:blipFill>
          <a:blip r:embed="rId8" cstate="print"/>
          <a:stretch>
            <a:fillRect/>
          </a:stretch>
        </p:blipFill>
        <p:spPr>
          <a:xfrm>
            <a:off x="3491880" y="5157192"/>
            <a:ext cx="864097" cy="216024"/>
          </a:xfrm>
          <a:prstGeom prst="rect">
            <a:avLst/>
          </a:prstGeom>
        </p:spPr>
      </p:pic>
      <p:sp>
        <p:nvSpPr>
          <p:cNvPr id="13" name="灯片编号占位符 12"/>
          <p:cNvSpPr>
            <a:spLocks noGrp="1"/>
          </p:cNvSpPr>
          <p:nvPr>
            <p:ph type="sldNum" sz="quarter" idx="12"/>
          </p:nvPr>
        </p:nvSpPr>
        <p:spPr/>
        <p:txBody>
          <a:bodyPr/>
          <a:lstStyle/>
          <a:p>
            <a:fld id="{2BF9904A-9C25-47A3-9575-E9968C6F08B5}" type="slidenum">
              <a:rPr lang="zh-CN" altLang="en-US" smtClean="0"/>
              <a:pPr/>
              <a:t>6</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88640"/>
            <a:ext cx="7056784" cy="707886"/>
          </a:xfrm>
          <a:prstGeom prst="rect">
            <a:avLst/>
          </a:prstGeom>
          <a:noFill/>
        </p:spPr>
        <p:txBody>
          <a:bodyPr wrap="square" rtlCol="0">
            <a:spAutoFit/>
          </a:bodyPr>
          <a:lstStyle/>
          <a:p>
            <a:pPr algn="ctr"/>
            <a:r>
              <a:rPr lang="zh-CN" altLang="en-US" sz="4000" b="1" dirty="0" smtClean="0">
                <a:solidFill>
                  <a:srgbClr val="0070C0"/>
                </a:solidFill>
                <a:latin typeface="黑体" pitchFamily="49" charset="-122"/>
                <a:ea typeface="黑体" pitchFamily="49" charset="-122"/>
              </a:rPr>
              <a:t>光锥因子化</a:t>
            </a:r>
          </a:p>
        </p:txBody>
      </p:sp>
      <p:sp>
        <p:nvSpPr>
          <p:cNvPr id="3" name="TextBox 2"/>
          <p:cNvSpPr txBox="1"/>
          <p:nvPr/>
        </p:nvSpPr>
        <p:spPr>
          <a:xfrm>
            <a:off x="611560" y="908720"/>
            <a:ext cx="7560840" cy="8063746"/>
          </a:xfrm>
          <a:prstGeom prst="rect">
            <a:avLst/>
          </a:prstGeom>
          <a:noFill/>
        </p:spPr>
        <p:txBody>
          <a:bodyPr wrap="square" rtlCol="0">
            <a:spAutoFit/>
          </a:bodyPr>
          <a:lstStyle/>
          <a:p>
            <a:r>
              <a:rPr lang="zh-CN" altLang="en-US" sz="2000" dirty="0" smtClean="0">
                <a:solidFill>
                  <a:srgbClr val="FFFF00"/>
                </a:solidFill>
                <a:latin typeface="宋体" pitchFamily="2" charset="-122"/>
              </a:rPr>
              <a:t>在光锥因子化下，重夸克偶素的遍举硬产生可以因子化为：</a:t>
            </a:r>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r>
              <a:rPr lang="en-US" altLang="zh-CN" sz="2000" dirty="0" smtClean="0">
                <a:solidFill>
                  <a:srgbClr val="FF0000"/>
                </a:solidFill>
                <a:latin typeface="宋体" pitchFamily="2" charset="-122"/>
              </a:rPr>
              <a:t>                 </a:t>
            </a:r>
          </a:p>
          <a:p>
            <a:endParaRPr lang="en-US" altLang="zh-CN" sz="2000" dirty="0" smtClean="0">
              <a:solidFill>
                <a:srgbClr val="FF0000"/>
              </a:solidFill>
              <a:latin typeface="宋体" pitchFamily="2" charset="-122"/>
            </a:endParaRPr>
          </a:p>
          <a:p>
            <a:endParaRPr lang="en-US" altLang="zh-CN" sz="2000" dirty="0" smtClean="0">
              <a:latin typeface="宋体" pitchFamily="2" charset="-122"/>
            </a:endParaRPr>
          </a:p>
          <a:p>
            <a:endParaRPr lang="en-US" altLang="zh-CN" sz="2000" dirty="0" smtClean="0">
              <a:latin typeface="宋体" pitchFamily="2" charset="-122"/>
            </a:endParaRPr>
          </a:p>
          <a:p>
            <a:endParaRPr lang="en-US" altLang="zh-CN" sz="2000" dirty="0" smtClean="0">
              <a:latin typeface="宋体" pitchFamily="2" charset="-122"/>
            </a:endParaRPr>
          </a:p>
          <a:p>
            <a:endParaRPr lang="en-US" altLang="zh-CN" sz="2000" dirty="0" smtClean="0">
              <a:latin typeface="宋体" pitchFamily="2" charset="-122"/>
            </a:endParaRPr>
          </a:p>
          <a:p>
            <a:r>
              <a:rPr lang="zh-CN" altLang="en-US" sz="1600" dirty="0" smtClean="0">
                <a:solidFill>
                  <a:schemeClr val="bg1"/>
                </a:solidFill>
                <a:latin typeface="宋体" pitchFamily="2" charset="-122"/>
              </a:rPr>
              <a:t>短程：过程相关的硬散射核</a:t>
            </a:r>
            <a:endParaRPr lang="en-US" altLang="zh-CN" sz="1600" dirty="0" smtClean="0">
              <a:solidFill>
                <a:schemeClr val="bg1"/>
              </a:solidFill>
              <a:latin typeface="宋体" pitchFamily="2" charset="-122"/>
            </a:endParaRPr>
          </a:p>
          <a:p>
            <a:endParaRPr lang="en-US" altLang="zh-CN" sz="1600" dirty="0" smtClean="0">
              <a:solidFill>
                <a:srgbClr val="00B050"/>
              </a:solidFill>
              <a:latin typeface="宋体" pitchFamily="2" charset="-122"/>
            </a:endParaRPr>
          </a:p>
          <a:p>
            <a:r>
              <a:rPr lang="en-US" altLang="zh-CN" sz="1600" dirty="0" smtClean="0">
                <a:solidFill>
                  <a:schemeClr val="bg1"/>
                </a:solidFill>
                <a:latin typeface="宋体" pitchFamily="2" charset="-122"/>
              </a:rPr>
              <a:t>                                 </a:t>
            </a:r>
            <a:r>
              <a:rPr lang="zh-CN" altLang="en-US" sz="1600" dirty="0" smtClean="0">
                <a:solidFill>
                  <a:schemeClr val="bg1"/>
                </a:solidFill>
                <a:latin typeface="宋体" pitchFamily="2" charset="-122"/>
              </a:rPr>
              <a:t>长程：普适的光锥分布振幅（</a:t>
            </a:r>
            <a:r>
              <a:rPr lang="en-US" altLang="zh-CN" sz="1600" dirty="0" smtClean="0">
                <a:solidFill>
                  <a:schemeClr val="bg1"/>
                </a:solidFill>
                <a:latin typeface="宋体" pitchFamily="2" charset="-122"/>
              </a:rPr>
              <a:t>LCDAs</a:t>
            </a:r>
            <a:r>
              <a:rPr lang="zh-CN" altLang="en-US" sz="1600" dirty="0" smtClean="0">
                <a:solidFill>
                  <a:schemeClr val="bg1"/>
                </a:solidFill>
                <a:latin typeface="宋体" pitchFamily="2" charset="-122"/>
              </a:rPr>
              <a:t>）</a:t>
            </a:r>
            <a:endParaRPr lang="en-US" altLang="zh-CN" sz="1600" dirty="0" smtClean="0">
              <a:solidFill>
                <a:schemeClr val="bg1"/>
              </a:solidFill>
              <a:latin typeface="宋体" pitchFamily="2" charset="-122"/>
            </a:endParaRPr>
          </a:p>
          <a:p>
            <a:endParaRPr lang="en-US" altLang="zh-CN" sz="1600" dirty="0" smtClean="0">
              <a:solidFill>
                <a:srgbClr val="FF0000"/>
              </a:solidFill>
              <a:latin typeface="宋体" pitchFamily="2" charset="-122"/>
            </a:endParaRPr>
          </a:p>
          <a:p>
            <a:r>
              <a:rPr lang="zh-CN" altLang="en-US" sz="2000" dirty="0" smtClean="0">
                <a:solidFill>
                  <a:srgbClr val="FFFF00"/>
                </a:solidFill>
                <a:latin typeface="宋体" pitchFamily="2" charset="-122"/>
              </a:rPr>
              <a:t>光锥分布振幅满足</a:t>
            </a:r>
            <a:r>
              <a:rPr lang="en-US" altLang="zh-CN" sz="2000" dirty="0" smtClean="0">
                <a:solidFill>
                  <a:srgbClr val="FFFF00"/>
                </a:solidFill>
                <a:latin typeface="宋体" pitchFamily="2" charset="-122"/>
              </a:rPr>
              <a:t>ERBL</a:t>
            </a:r>
            <a:r>
              <a:rPr lang="zh-CN" altLang="en-US" sz="2000" dirty="0" smtClean="0">
                <a:solidFill>
                  <a:srgbClr val="FFFF00"/>
                </a:solidFill>
                <a:latin typeface="宋体" pitchFamily="2" charset="-122"/>
              </a:rPr>
              <a:t>演化方程：</a:t>
            </a:r>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endParaRPr lang="en-US" altLang="zh-CN" sz="2000" dirty="0" smtClean="0">
              <a:solidFill>
                <a:srgbClr val="FF0000"/>
              </a:solidFill>
              <a:latin typeface="宋体" pitchFamily="2" charset="-122"/>
            </a:endParaRPr>
          </a:p>
          <a:p>
            <a:r>
              <a:rPr lang="en-US" altLang="zh-CN" sz="2000" dirty="0" smtClean="0">
                <a:solidFill>
                  <a:srgbClr val="FF0000"/>
                </a:solidFill>
                <a:latin typeface="宋体" pitchFamily="2" charset="-122"/>
              </a:rPr>
              <a:t>                 </a:t>
            </a:r>
          </a:p>
          <a:p>
            <a:endParaRPr lang="en-US" altLang="zh-CN" sz="2000" dirty="0" smtClean="0">
              <a:solidFill>
                <a:srgbClr val="FF0000"/>
              </a:solidFill>
              <a:latin typeface="宋体" pitchFamily="2" charset="-122"/>
            </a:endParaRPr>
          </a:p>
          <a:p>
            <a:r>
              <a:rPr lang="zh-CN" altLang="en-US" sz="2000" dirty="0" smtClean="0">
                <a:solidFill>
                  <a:srgbClr val="FFFF00"/>
                </a:solidFill>
                <a:latin typeface="宋体" pitchFamily="2" charset="-122"/>
              </a:rPr>
              <a:t>在光锥因子化下，大对数项</a:t>
            </a:r>
            <a:r>
              <a:rPr lang="en-US" altLang="zh-CN" sz="2000" dirty="0" smtClean="0">
                <a:solidFill>
                  <a:srgbClr val="FF0000"/>
                </a:solidFill>
                <a:latin typeface="宋体" pitchFamily="2" charset="-122"/>
              </a:rPr>
              <a:t>         </a:t>
            </a:r>
            <a:r>
              <a:rPr lang="zh-CN" altLang="en-US" sz="2000" dirty="0" smtClean="0">
                <a:solidFill>
                  <a:srgbClr val="FFFF00"/>
                </a:solidFill>
                <a:latin typeface="宋体" pitchFamily="2" charset="-122"/>
              </a:rPr>
              <a:t>可以很容易地被重求和。</a:t>
            </a:r>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endParaRPr lang="en-US" altLang="zh-CN" sz="2000" dirty="0" smtClean="0">
              <a:solidFill>
                <a:srgbClr val="FFFF00"/>
              </a:solidFill>
              <a:latin typeface="宋体" pitchFamily="2" charset="-122"/>
            </a:endParaRPr>
          </a:p>
          <a:p>
            <a:endParaRPr lang="en-US" altLang="zh-CN" sz="2000" dirty="0" smtClean="0">
              <a:latin typeface="宋体" pitchFamily="2" charset="-122"/>
            </a:endParaRPr>
          </a:p>
          <a:p>
            <a:endParaRPr lang="en-US" altLang="zh-CN" sz="2000" dirty="0" smtClean="0">
              <a:latin typeface="宋体" pitchFamily="2" charset="-122"/>
            </a:endParaRPr>
          </a:p>
          <a:p>
            <a:endParaRPr lang="en-US" altLang="zh-CN" sz="2000" dirty="0" smtClean="0">
              <a:latin typeface="宋体" pitchFamily="2" charset="-122"/>
            </a:endParaRPr>
          </a:p>
          <a:p>
            <a:endParaRPr lang="en-US" altLang="zh-CN" sz="2000" dirty="0" smtClean="0">
              <a:solidFill>
                <a:srgbClr val="FFFF00"/>
              </a:solidFill>
              <a:latin typeface="宋体" pitchFamily="2" charset="-122"/>
            </a:endParaRPr>
          </a:p>
          <a:p>
            <a:endParaRPr lang="zh-CN" altLang="en-US" sz="2000" dirty="0" smtClean="0">
              <a:solidFill>
                <a:srgbClr val="FFFF00"/>
              </a:solidFill>
              <a:latin typeface="宋体" pitchFamily="2" charset="-122"/>
            </a:endParaRPr>
          </a:p>
          <a:p>
            <a:endParaRPr lang="zh-CN" altLang="en-US" dirty="0"/>
          </a:p>
        </p:txBody>
      </p:sp>
      <p:cxnSp>
        <p:nvCxnSpPr>
          <p:cNvPr id="5" name="直接箭头连接符 4"/>
          <p:cNvCxnSpPr/>
          <p:nvPr/>
        </p:nvCxnSpPr>
        <p:spPr>
          <a:xfrm flipH="1">
            <a:off x="2627784" y="2204864"/>
            <a:ext cx="1584176" cy="108012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5940152" y="2276872"/>
            <a:ext cx="720080" cy="151216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6" name="图片 5" descr="IguanaTex_tmp.png"/>
          <p:cNvPicPr>
            <a:picLocks noChangeAspect="1"/>
          </p:cNvPicPr>
          <p:nvPr>
            <p:custDataLst>
              <p:tags r:id="rId1"/>
            </p:custDataLst>
          </p:nvPr>
        </p:nvPicPr>
        <p:blipFill>
          <a:blip r:embed="rId6" cstate="print"/>
          <a:stretch>
            <a:fillRect/>
          </a:stretch>
        </p:blipFill>
        <p:spPr>
          <a:xfrm>
            <a:off x="1043608" y="1340768"/>
            <a:ext cx="7037397" cy="1152128"/>
          </a:xfrm>
          <a:prstGeom prst="rect">
            <a:avLst/>
          </a:prstGeom>
        </p:spPr>
      </p:pic>
      <p:pic>
        <p:nvPicPr>
          <p:cNvPr id="12" name="图片 11" descr="IguanaTex_tmp.png"/>
          <p:cNvPicPr>
            <a:picLocks noChangeAspect="1"/>
          </p:cNvPicPr>
          <p:nvPr>
            <p:custDataLst>
              <p:tags r:id="rId2"/>
            </p:custDataLst>
          </p:nvPr>
        </p:nvPicPr>
        <p:blipFill>
          <a:blip r:embed="rId7" cstate="print"/>
          <a:stretch>
            <a:fillRect/>
          </a:stretch>
        </p:blipFill>
        <p:spPr>
          <a:xfrm>
            <a:off x="1187624" y="4869160"/>
            <a:ext cx="5745398" cy="648071"/>
          </a:xfrm>
          <a:prstGeom prst="rect">
            <a:avLst/>
          </a:prstGeom>
        </p:spPr>
      </p:pic>
      <p:pic>
        <p:nvPicPr>
          <p:cNvPr id="14" name="图片 13" descr="IguanaTex_tmp.png"/>
          <p:cNvPicPr>
            <a:picLocks noChangeAspect="1"/>
          </p:cNvPicPr>
          <p:nvPr>
            <p:custDataLst>
              <p:tags r:id="rId3"/>
            </p:custDataLst>
          </p:nvPr>
        </p:nvPicPr>
        <p:blipFill>
          <a:blip r:embed="rId8" cstate="print"/>
          <a:stretch>
            <a:fillRect/>
          </a:stretch>
        </p:blipFill>
        <p:spPr>
          <a:xfrm>
            <a:off x="3779912" y="5949280"/>
            <a:ext cx="1082040" cy="289778"/>
          </a:xfrm>
          <a:prstGeom prst="rect">
            <a:avLst/>
          </a:prstGeom>
        </p:spPr>
      </p:pic>
      <p:sp>
        <p:nvSpPr>
          <p:cNvPr id="11" name="灯片编号占位符 10"/>
          <p:cNvSpPr>
            <a:spLocks noGrp="1"/>
          </p:cNvSpPr>
          <p:nvPr>
            <p:ph type="sldNum" sz="quarter" idx="12"/>
          </p:nvPr>
        </p:nvSpPr>
        <p:spPr/>
        <p:txBody>
          <a:bodyPr/>
          <a:lstStyle/>
          <a:p>
            <a:fld id="{2BF9904A-9C25-47A3-9575-E9968C6F08B5}" type="slidenum">
              <a:rPr lang="zh-CN" altLang="en-US" smtClean="0"/>
              <a:pPr/>
              <a:t>7</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208912" cy="646331"/>
          </a:xfrm>
          <a:prstGeom prst="rect">
            <a:avLst/>
          </a:prstGeom>
          <a:noFill/>
        </p:spPr>
        <p:txBody>
          <a:bodyPr wrap="square" rtlCol="0">
            <a:spAutoFit/>
          </a:bodyPr>
          <a:lstStyle/>
          <a:p>
            <a:pPr algn="ctr"/>
            <a:r>
              <a:rPr lang="en-US" altLang="zh-CN" sz="3600" b="1" dirty="0" smtClean="0">
                <a:solidFill>
                  <a:srgbClr val="0070C0"/>
                </a:solidFill>
                <a:latin typeface="黑体" pitchFamily="49" charset="-122"/>
                <a:ea typeface="黑体" pitchFamily="49" charset="-122"/>
              </a:rPr>
              <a:t>NRQCD</a:t>
            </a:r>
            <a:r>
              <a:rPr lang="zh-CN" altLang="en-US" sz="3600" b="1" dirty="0" smtClean="0">
                <a:solidFill>
                  <a:srgbClr val="0070C0"/>
                </a:solidFill>
                <a:latin typeface="黑体" pitchFamily="49" charset="-122"/>
                <a:ea typeface="黑体" pitchFamily="49" charset="-122"/>
              </a:rPr>
              <a:t>因子化与光锥因子化的再因子化</a:t>
            </a:r>
            <a:endParaRPr lang="zh-CN" altLang="en-US" sz="3600" b="1" dirty="0">
              <a:solidFill>
                <a:srgbClr val="0070C0"/>
              </a:solidFill>
              <a:latin typeface="黑体" pitchFamily="49" charset="-122"/>
              <a:ea typeface="黑体" pitchFamily="49" charset="-122"/>
            </a:endParaRPr>
          </a:p>
        </p:txBody>
      </p:sp>
      <p:sp>
        <p:nvSpPr>
          <p:cNvPr id="3" name="TextBox 2"/>
          <p:cNvSpPr txBox="1"/>
          <p:nvPr/>
        </p:nvSpPr>
        <p:spPr>
          <a:xfrm>
            <a:off x="395536" y="980728"/>
            <a:ext cx="8496944" cy="5909310"/>
          </a:xfrm>
          <a:prstGeom prst="rect">
            <a:avLst/>
          </a:prstGeom>
          <a:noFill/>
        </p:spPr>
        <p:txBody>
          <a:bodyPr wrap="square" rtlCol="0">
            <a:spAutoFit/>
          </a:bodyPr>
          <a:lstStyle/>
          <a:p>
            <a:r>
              <a:rPr lang="zh-CN" altLang="en-US" sz="2000" dirty="0" smtClean="0">
                <a:solidFill>
                  <a:srgbClr val="FFFF00"/>
                </a:solidFill>
              </a:rPr>
              <a:t>轻介子的光锥分布振幅是完全非微扰的；</a:t>
            </a:r>
            <a:endParaRPr lang="en-US" altLang="zh-CN" sz="2000" dirty="0" smtClean="0">
              <a:solidFill>
                <a:srgbClr val="FFFF00"/>
              </a:solidFill>
            </a:endParaRPr>
          </a:p>
          <a:p>
            <a:r>
              <a:rPr lang="zh-CN" altLang="en-US" sz="2000" dirty="0" smtClean="0">
                <a:solidFill>
                  <a:srgbClr val="FFFF00"/>
                </a:solidFill>
              </a:rPr>
              <a:t>重夸克偶素和</a:t>
            </a:r>
            <a:r>
              <a:rPr lang="en-US" altLang="zh-CN" sz="2000" dirty="0" err="1" smtClean="0">
                <a:solidFill>
                  <a:srgbClr val="FFFF00"/>
                </a:solidFill>
              </a:rPr>
              <a:t>Bc</a:t>
            </a:r>
            <a:r>
              <a:rPr lang="zh-CN" altLang="en-US" sz="2000" dirty="0" smtClean="0">
                <a:solidFill>
                  <a:srgbClr val="FFFF00"/>
                </a:solidFill>
              </a:rPr>
              <a:t>介子都可以看作是一个由足够重的正反夸克组成的非相对论性束缚态，夸克质量为理论计算提供了一个固有的红外截断正规化子，所以我们有理由相信它们的</a:t>
            </a:r>
            <a:r>
              <a:rPr lang="en-US" altLang="zh-CN" sz="2000" dirty="0" smtClean="0">
                <a:solidFill>
                  <a:srgbClr val="FFFF00"/>
                </a:solidFill>
              </a:rPr>
              <a:t>LCDAs</a:t>
            </a:r>
            <a:r>
              <a:rPr lang="zh-CN" altLang="en-US" sz="2000" dirty="0" smtClean="0">
                <a:solidFill>
                  <a:srgbClr val="FFFF00"/>
                </a:solidFill>
              </a:rPr>
              <a:t>之中是包含有能标在重夸克质量附近的物理内容的。</a:t>
            </a:r>
            <a:endParaRPr lang="en-US" altLang="zh-CN" sz="2000" dirty="0" smtClean="0">
              <a:solidFill>
                <a:srgbClr val="FFFF00"/>
              </a:solidFill>
            </a:endParaRPr>
          </a:p>
          <a:p>
            <a:endParaRPr lang="en-US" altLang="zh-CN" sz="2000" dirty="0" smtClean="0">
              <a:solidFill>
                <a:srgbClr val="FFFF00"/>
              </a:solidFill>
            </a:endParaRPr>
          </a:p>
          <a:p>
            <a:r>
              <a:rPr lang="en-US" altLang="zh-CN" sz="2000" dirty="0" smtClean="0">
                <a:solidFill>
                  <a:srgbClr val="FFFF00"/>
                </a:solidFill>
              </a:rPr>
              <a:t> (1) </a:t>
            </a:r>
            <a:r>
              <a:rPr lang="zh-CN" altLang="en-US" sz="2000" dirty="0" smtClean="0">
                <a:solidFill>
                  <a:srgbClr val="FFFF00"/>
                </a:solidFill>
                <a:latin typeface="宋体" pitchFamily="2" charset="-122"/>
              </a:rPr>
              <a:t>在重夸克遍举硬产生NRQCD因子化下的短程系数可以再因子化为</a:t>
            </a:r>
            <a:r>
              <a:rPr lang="en-US" altLang="zh-CN" sz="2000" dirty="0" smtClean="0">
                <a:solidFill>
                  <a:srgbClr val="FFFF00"/>
                </a:solidFill>
                <a:latin typeface="宋体" pitchFamily="2" charset="-122"/>
              </a:rPr>
              <a:t>:</a:t>
            </a:r>
          </a:p>
          <a:p>
            <a:endParaRPr lang="en-US" altLang="zh-CN" sz="2000" dirty="0" smtClean="0">
              <a:solidFill>
                <a:srgbClr val="FF0000"/>
              </a:solidFill>
              <a:latin typeface="宋体" pitchFamily="2" charset="-122"/>
            </a:endParaRPr>
          </a:p>
          <a:p>
            <a:endParaRPr lang="en-US" altLang="zh-CN" sz="2000" dirty="0" smtClean="0">
              <a:solidFill>
                <a:srgbClr val="FF0000"/>
              </a:solidFill>
              <a:latin typeface="宋体" pitchFamily="2" charset="-122"/>
            </a:endParaRPr>
          </a:p>
          <a:p>
            <a:r>
              <a:rPr lang="zh-CN" altLang="en-US" sz="1200" b="1" dirty="0" smtClean="0">
                <a:solidFill>
                  <a:schemeClr val="bg1"/>
                </a:solidFill>
                <a:latin typeface="+mj-ea"/>
                <a:ea typeface="+mj-ea"/>
              </a:rPr>
              <a:t>                                                                       Yu Jia and Deshan Yang, NPB 2009</a:t>
            </a:r>
            <a:endParaRPr lang="en-US" altLang="zh-CN" sz="1200" b="1" dirty="0" smtClean="0">
              <a:solidFill>
                <a:schemeClr val="bg1"/>
              </a:solidFill>
              <a:latin typeface="+mj-ea"/>
              <a:ea typeface="+mj-ea"/>
            </a:endParaRPr>
          </a:p>
          <a:p>
            <a:endParaRPr lang="en-US" altLang="zh-CN" sz="1400" b="1" dirty="0" smtClean="0">
              <a:solidFill>
                <a:srgbClr val="00B050"/>
              </a:solidFill>
              <a:latin typeface="宋体" pitchFamily="2" charset="-122"/>
            </a:endParaRPr>
          </a:p>
          <a:p>
            <a:endParaRPr lang="en-US" altLang="zh-CN" sz="1400" b="1" dirty="0" smtClean="0">
              <a:solidFill>
                <a:srgbClr val="00B050"/>
              </a:solidFill>
              <a:latin typeface="宋体" pitchFamily="2" charset="-122"/>
            </a:endParaRPr>
          </a:p>
          <a:p>
            <a:endParaRPr lang="en-US" altLang="zh-CN" sz="1400" dirty="0" smtClean="0">
              <a:solidFill>
                <a:srgbClr val="00B050"/>
              </a:solidFill>
              <a:latin typeface="宋体" pitchFamily="2" charset="-122"/>
            </a:endParaRPr>
          </a:p>
          <a:p>
            <a:r>
              <a:rPr lang="en-US" altLang="zh-CN" sz="2000" dirty="0" smtClean="0">
                <a:solidFill>
                  <a:srgbClr val="FFFF00"/>
                </a:solidFill>
                <a:latin typeface="宋体" pitchFamily="2" charset="-122"/>
              </a:rPr>
              <a:t>(2)</a:t>
            </a:r>
            <a:r>
              <a:rPr lang="zh-CN" altLang="en-US" sz="2000" dirty="0" smtClean="0">
                <a:solidFill>
                  <a:srgbClr val="FFFF00"/>
                </a:solidFill>
                <a:latin typeface="宋体" pitchFamily="2" charset="-122"/>
              </a:rPr>
              <a:t>或者将光锥因子化下的光锥分布振幅再因子化为</a:t>
            </a:r>
            <a:r>
              <a:rPr lang="en-US" altLang="zh-CN" sz="2000" dirty="0" smtClean="0">
                <a:solidFill>
                  <a:srgbClr val="FFFF00"/>
                </a:solidFill>
                <a:latin typeface="宋体" pitchFamily="2" charset="-122"/>
              </a:rPr>
              <a:t>:</a:t>
            </a:r>
          </a:p>
          <a:p>
            <a:endParaRPr lang="en-US" altLang="zh-CN" sz="2000" dirty="0" smtClean="0">
              <a:solidFill>
                <a:srgbClr val="FFFF00"/>
              </a:solidFill>
              <a:latin typeface="宋体" pitchFamily="2" charset="-122"/>
            </a:endParaRPr>
          </a:p>
          <a:p>
            <a:endParaRPr lang="en-US" altLang="zh-CN" sz="2000" dirty="0" smtClean="0">
              <a:solidFill>
                <a:srgbClr val="FF0000"/>
              </a:solidFill>
              <a:latin typeface="宋体" pitchFamily="2" charset="-122"/>
            </a:endParaRPr>
          </a:p>
          <a:p>
            <a:r>
              <a:rPr lang="zh-CN" altLang="en-US" sz="1200" b="1" dirty="0" smtClean="0">
                <a:solidFill>
                  <a:schemeClr val="bg1"/>
                </a:solidFill>
                <a:latin typeface="+mj-ea"/>
                <a:ea typeface="+mj-ea"/>
              </a:rPr>
              <a:t>     J.P.Ma and Z.G.Si,PLB 2006,  G.Bell &amp; Feldmann, JHEP 2008</a:t>
            </a:r>
            <a:r>
              <a:rPr lang="en-US" altLang="zh-CN" sz="1200" b="1" dirty="0" smtClean="0">
                <a:solidFill>
                  <a:schemeClr val="bg1"/>
                </a:solidFill>
                <a:latin typeface="+mj-ea"/>
                <a:ea typeface="+mj-ea"/>
              </a:rPr>
              <a:t>,  X. P. Wang and D. Yang, JHEP 1406 (2014) 121</a:t>
            </a:r>
            <a:endParaRPr lang="zh-CN" altLang="en-US" sz="1200" b="1" dirty="0" smtClean="0">
              <a:solidFill>
                <a:schemeClr val="bg1"/>
              </a:solidFill>
              <a:latin typeface="+mj-ea"/>
              <a:ea typeface="+mj-ea"/>
            </a:endParaRPr>
          </a:p>
          <a:p>
            <a:endParaRPr lang="en-US" altLang="zh-CN" sz="2000" dirty="0" smtClean="0">
              <a:solidFill>
                <a:srgbClr val="FFFF00"/>
              </a:solidFill>
            </a:endParaRPr>
          </a:p>
          <a:p>
            <a:r>
              <a:rPr lang="zh-CN" altLang="en-US" sz="2000" dirty="0" smtClean="0">
                <a:solidFill>
                  <a:srgbClr val="FFFF00"/>
                </a:solidFill>
                <a:latin typeface="宋体" pitchFamily="2" charset="-122"/>
              </a:rPr>
              <a:t>本文采用了G.Bell等人的将光锥分布振幅再因子化的方式对</a:t>
            </a:r>
            <a:r>
              <a:rPr lang="en-US" altLang="zh-CN" sz="2000" dirty="0" err="1" smtClean="0">
                <a:solidFill>
                  <a:srgbClr val="FFFF00"/>
                </a:solidFill>
                <a:latin typeface="宋体" pitchFamily="2" charset="-122"/>
              </a:rPr>
              <a:t>Bc</a:t>
            </a:r>
            <a:r>
              <a:rPr lang="zh-CN" altLang="en-US" sz="2000" dirty="0" smtClean="0">
                <a:solidFill>
                  <a:srgbClr val="FFFF00"/>
                </a:solidFill>
                <a:latin typeface="宋体" pitchFamily="2" charset="-122"/>
              </a:rPr>
              <a:t>介子的光锥分布振幅进行计算。</a:t>
            </a:r>
            <a:endParaRPr lang="zh-CN" altLang="en-US" sz="2000" dirty="0">
              <a:solidFill>
                <a:srgbClr val="FFFF00"/>
              </a:solidFill>
            </a:endParaRPr>
          </a:p>
        </p:txBody>
      </p:sp>
      <p:pic>
        <p:nvPicPr>
          <p:cNvPr id="16" name="图片 15" descr="IguanaTex_tmp.png"/>
          <p:cNvPicPr>
            <a:picLocks noChangeAspect="1"/>
          </p:cNvPicPr>
          <p:nvPr>
            <p:custDataLst>
              <p:tags r:id="rId1"/>
            </p:custDataLst>
          </p:nvPr>
        </p:nvPicPr>
        <p:blipFill>
          <a:blip r:embed="rId5" cstate="print"/>
          <a:stretch>
            <a:fillRect/>
          </a:stretch>
        </p:blipFill>
        <p:spPr>
          <a:xfrm>
            <a:off x="1043608" y="5085184"/>
            <a:ext cx="4804302" cy="312751"/>
          </a:xfrm>
          <a:prstGeom prst="rect">
            <a:avLst/>
          </a:prstGeom>
        </p:spPr>
      </p:pic>
      <p:pic>
        <p:nvPicPr>
          <p:cNvPr id="22" name="图片 21" descr="IguanaTex_tmp.png"/>
          <p:cNvPicPr>
            <a:picLocks noChangeAspect="1"/>
          </p:cNvPicPr>
          <p:nvPr>
            <p:custDataLst>
              <p:tags r:id="rId2"/>
            </p:custDataLst>
          </p:nvPr>
        </p:nvPicPr>
        <p:blipFill>
          <a:blip r:embed="rId6" cstate="print"/>
          <a:stretch>
            <a:fillRect/>
          </a:stretch>
        </p:blipFill>
        <p:spPr>
          <a:xfrm>
            <a:off x="971600" y="3356992"/>
            <a:ext cx="5868132" cy="283112"/>
          </a:xfrm>
          <a:prstGeom prst="rect">
            <a:avLst/>
          </a:prstGeom>
        </p:spPr>
      </p:pic>
      <p:sp>
        <p:nvSpPr>
          <p:cNvPr id="8" name="灯片编号占位符 7"/>
          <p:cNvSpPr>
            <a:spLocks noGrp="1"/>
          </p:cNvSpPr>
          <p:nvPr>
            <p:ph type="sldNum" sz="quarter" idx="12"/>
          </p:nvPr>
        </p:nvSpPr>
        <p:spPr/>
        <p:txBody>
          <a:bodyPr/>
          <a:lstStyle/>
          <a:p>
            <a:fld id="{2BF9904A-9C25-47A3-9575-E9968C6F08B5}" type="slidenum">
              <a:rPr lang="zh-CN" altLang="en-US" smtClean="0"/>
              <a:pPr/>
              <a:t>8</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892480" cy="815608"/>
          </a:xfrm>
          <a:prstGeom prst="rect">
            <a:avLst/>
          </a:prstGeom>
          <a:noFill/>
        </p:spPr>
        <p:txBody>
          <a:bodyPr wrap="square" rtlCol="0">
            <a:spAutoFit/>
          </a:bodyPr>
          <a:lstStyle/>
          <a:p>
            <a:pPr algn="ctr"/>
            <a:r>
              <a:rPr lang="zh-CN" altLang="en-US" sz="4700" b="1" dirty="0" smtClean="0">
                <a:solidFill>
                  <a:schemeClr val="bg1"/>
                </a:solidFill>
                <a:latin typeface="黑体" pitchFamily="49" charset="-122"/>
                <a:ea typeface="黑体" pitchFamily="49" charset="-122"/>
              </a:rPr>
              <a:t>3.</a:t>
            </a:r>
            <a:r>
              <a:rPr lang="en-US" altLang="zh-CN" sz="4700" b="1" dirty="0" err="1" smtClean="0">
                <a:solidFill>
                  <a:schemeClr val="bg1"/>
                </a:solidFill>
                <a:latin typeface="黑体" pitchFamily="49" charset="-122"/>
                <a:ea typeface="黑体" pitchFamily="49" charset="-122"/>
              </a:rPr>
              <a:t>Bc</a:t>
            </a:r>
            <a:r>
              <a:rPr lang="zh-CN" altLang="en-US" sz="4700" b="1" dirty="0" smtClean="0">
                <a:solidFill>
                  <a:schemeClr val="bg1"/>
                </a:solidFill>
                <a:latin typeface="黑体" pitchFamily="49" charset="-122"/>
                <a:ea typeface="黑体" pitchFamily="49" charset="-122"/>
              </a:rPr>
              <a:t>介子光锥分布振幅的计算</a:t>
            </a:r>
            <a:endParaRPr lang="en-US" altLang="zh-CN" sz="4700" b="1" dirty="0" smtClean="0">
              <a:solidFill>
                <a:schemeClr val="bg1"/>
              </a:solidFill>
              <a:latin typeface="黑体" pitchFamily="49" charset="-122"/>
              <a:ea typeface="黑体" pitchFamily="49" charset="-122"/>
            </a:endParaRPr>
          </a:p>
        </p:txBody>
      </p:sp>
      <p:sp>
        <p:nvSpPr>
          <p:cNvPr id="3" name="TextBox 2"/>
          <p:cNvSpPr txBox="1"/>
          <p:nvPr/>
        </p:nvSpPr>
        <p:spPr>
          <a:xfrm>
            <a:off x="467544" y="1124744"/>
            <a:ext cx="8352928" cy="5940088"/>
          </a:xfrm>
          <a:prstGeom prst="rect">
            <a:avLst/>
          </a:prstGeom>
          <a:noFill/>
        </p:spPr>
        <p:txBody>
          <a:bodyPr wrap="square" rtlCol="0">
            <a:spAutoFit/>
          </a:bodyPr>
          <a:lstStyle/>
          <a:p>
            <a:r>
              <a:rPr lang="zh-CN" altLang="en-US" sz="2000" dirty="0" smtClean="0">
                <a:solidFill>
                  <a:srgbClr val="FFFF00"/>
                </a:solidFill>
                <a:latin typeface="+mn-ea"/>
                <a:sym typeface="Arial" pitchFamily="34" charset="0"/>
              </a:rPr>
              <a:t>S波态和</a:t>
            </a:r>
            <a:r>
              <a:rPr lang="en-US" altLang="zh-CN" sz="2000" dirty="0" smtClean="0">
                <a:solidFill>
                  <a:srgbClr val="FFFF00"/>
                </a:solidFill>
                <a:latin typeface="+mn-ea"/>
                <a:sym typeface="Arial" pitchFamily="34" charset="0"/>
              </a:rPr>
              <a:t>P</a:t>
            </a:r>
            <a:r>
              <a:rPr lang="zh-CN" altLang="en-US" sz="2000" dirty="0" smtClean="0">
                <a:solidFill>
                  <a:srgbClr val="FFFF00"/>
                </a:solidFill>
                <a:latin typeface="+mn-ea"/>
                <a:sym typeface="Arial" pitchFamily="34" charset="0"/>
              </a:rPr>
              <a:t>波态Bc介子光锥分布振幅是由如下算符的矩阵元定义的：</a:t>
            </a:r>
            <a:endParaRPr lang="en-US" altLang="zh-CN" sz="2000" dirty="0" smtClean="0">
              <a:solidFill>
                <a:srgbClr val="FFFF00"/>
              </a:solidFill>
              <a:latin typeface="+mn-ea"/>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FF00"/>
              </a:solidFill>
            </a:endParaRPr>
          </a:p>
          <a:p>
            <a:r>
              <a:rPr lang="zh-CN" altLang="en-US" sz="2000" dirty="0" smtClean="0">
                <a:solidFill>
                  <a:srgbClr val="FFFF00"/>
                </a:solidFill>
              </a:rPr>
              <a:t>其中</a:t>
            </a:r>
            <a:r>
              <a:rPr lang="en-US" altLang="zh-CN" sz="2000" dirty="0" smtClean="0">
                <a:solidFill>
                  <a:srgbClr val="FFFF00"/>
                </a:solidFill>
              </a:rPr>
              <a:t>Wilson-line</a:t>
            </a:r>
            <a:r>
              <a:rPr lang="zh-CN" altLang="en-US" sz="2000" dirty="0" smtClean="0">
                <a:solidFill>
                  <a:srgbClr val="FFFF00"/>
                </a:solidFill>
              </a:rPr>
              <a:t>：</a:t>
            </a:r>
            <a:endParaRPr lang="en-US" altLang="zh-CN" sz="2000" dirty="0" smtClean="0">
              <a:solidFill>
                <a:srgbClr val="FFFF00"/>
              </a:solidFill>
            </a:endParaRPr>
          </a:p>
          <a:p>
            <a:endParaRPr lang="en-US" altLang="zh-CN" sz="2000" dirty="0" smtClean="0">
              <a:solidFill>
                <a:srgbClr val="FFFF00"/>
              </a:solidFill>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r>
              <a:rPr lang="zh-CN" altLang="en-US" sz="2000" dirty="0" smtClean="0">
                <a:solidFill>
                  <a:srgbClr val="FFFF00"/>
                </a:solidFill>
                <a:latin typeface="+mn-ea"/>
                <a:sym typeface="Arial" pitchFamily="34" charset="0"/>
              </a:rPr>
              <a:t>傅里叶变换后算符的定义：</a:t>
            </a:r>
            <a:endParaRPr lang="en-US" altLang="zh-CN" sz="2000" dirty="0" smtClean="0">
              <a:solidFill>
                <a:srgbClr val="FFFF00"/>
              </a:solidFill>
              <a:latin typeface="+mn-ea"/>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FF00"/>
              </a:solidFill>
              <a:latin typeface="楷体" pitchFamily="49" charset="-122"/>
              <a:ea typeface="楷体" pitchFamily="49" charset="-122"/>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0000"/>
              </a:solidFill>
              <a:latin typeface="楷体" pitchFamily="49" charset="-122"/>
              <a:ea typeface="楷体" pitchFamily="49" charset="-122"/>
              <a:sym typeface="Arial" pitchFamily="34" charset="0"/>
            </a:endParaRPr>
          </a:p>
          <a:p>
            <a:endParaRPr lang="en-US" altLang="zh-CN" sz="2000" dirty="0" smtClean="0">
              <a:solidFill>
                <a:srgbClr val="FFFF00"/>
              </a:solidFill>
            </a:endParaRPr>
          </a:p>
          <a:p>
            <a:endParaRPr lang="zh-CN" altLang="en-US" sz="2000" dirty="0">
              <a:solidFill>
                <a:srgbClr val="FFFF00"/>
              </a:solidFill>
            </a:endParaRPr>
          </a:p>
        </p:txBody>
      </p:sp>
      <p:pic>
        <p:nvPicPr>
          <p:cNvPr id="6" name="图片 5" descr="IguanaTex_tmp.png"/>
          <p:cNvPicPr>
            <a:picLocks noChangeAspect="1"/>
          </p:cNvPicPr>
          <p:nvPr>
            <p:custDataLst>
              <p:tags r:id="rId1"/>
            </p:custDataLst>
          </p:nvPr>
        </p:nvPicPr>
        <p:blipFill>
          <a:blip r:embed="rId6" cstate="print"/>
          <a:stretch>
            <a:fillRect/>
          </a:stretch>
        </p:blipFill>
        <p:spPr>
          <a:xfrm>
            <a:off x="1115616" y="1628800"/>
            <a:ext cx="6810014" cy="504056"/>
          </a:xfrm>
          <a:prstGeom prst="rect">
            <a:avLst/>
          </a:prstGeom>
        </p:spPr>
      </p:pic>
      <p:pic>
        <p:nvPicPr>
          <p:cNvPr id="12" name="图片 11" descr="IguanaTex_tmp.png"/>
          <p:cNvPicPr>
            <a:picLocks noChangeAspect="1"/>
          </p:cNvPicPr>
          <p:nvPr>
            <p:custDataLst>
              <p:tags r:id="rId2"/>
            </p:custDataLst>
          </p:nvPr>
        </p:nvPicPr>
        <p:blipFill>
          <a:blip r:embed="rId7" cstate="print"/>
          <a:stretch>
            <a:fillRect/>
          </a:stretch>
        </p:blipFill>
        <p:spPr>
          <a:xfrm>
            <a:off x="1259632" y="2996952"/>
            <a:ext cx="5293645" cy="707516"/>
          </a:xfrm>
          <a:prstGeom prst="rect">
            <a:avLst/>
          </a:prstGeom>
        </p:spPr>
      </p:pic>
      <p:pic>
        <p:nvPicPr>
          <p:cNvPr id="7" name="图片 6" descr="IguanaTex_tmp.png"/>
          <p:cNvPicPr>
            <a:picLocks noChangeAspect="1"/>
          </p:cNvPicPr>
          <p:nvPr>
            <p:custDataLst>
              <p:tags r:id="rId3"/>
            </p:custDataLst>
          </p:nvPr>
        </p:nvPicPr>
        <p:blipFill>
          <a:blip r:embed="rId8" cstate="print"/>
          <a:stretch>
            <a:fillRect/>
          </a:stretch>
        </p:blipFill>
        <p:spPr>
          <a:xfrm>
            <a:off x="1547664" y="5013176"/>
            <a:ext cx="6022848" cy="1286256"/>
          </a:xfrm>
          <a:prstGeom prst="rect">
            <a:avLst/>
          </a:prstGeom>
        </p:spPr>
      </p:pic>
      <p:sp>
        <p:nvSpPr>
          <p:cNvPr id="10" name="灯片编号占位符 9"/>
          <p:cNvSpPr>
            <a:spLocks noGrp="1"/>
          </p:cNvSpPr>
          <p:nvPr>
            <p:ph type="sldNum" sz="quarter" idx="12"/>
          </p:nvPr>
        </p:nvSpPr>
        <p:spPr/>
        <p:txBody>
          <a:bodyPr/>
          <a:lstStyle/>
          <a:p>
            <a:fld id="{2BF9904A-9C25-47A3-9575-E9968C6F08B5}" type="slidenum">
              <a:rPr lang="zh-CN" altLang="en-US" smtClean="0"/>
              <a:pPr/>
              <a:t>9</a:t>
            </a:fld>
            <a:endParaRPr lang="zh-CN" altLang="en-US"/>
          </a:p>
        </p:txBody>
      </p:sp>
    </p:spTree>
    <p:extLst>
      <p:ext uri="{BB962C8B-B14F-4D97-AF65-F5344CB8AC3E}">
        <p14:creationId xmlns="" xmlns:p14="http://schemas.microsoft.com/office/powerpoint/2010/main" val="2566557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111.75"/>
  <p:tag name="ORIGINALWIDTH" val="885.75"/>
  <p:tag name="OUTPUTDPI" val="1200"/>
  <p:tag name="LATEXADDIN" val="\documentclass{article}&#10;\usepackage{epsf,epsfig,psfrag,graphics,color}&#10;\usepackage{geometry}&#10;\usepackage{color}&#10;\usepackage{amsmath}&#10;\pagestyle{empty}&#10;\begin{document}&#10;\textcolor[rgb]{1.00,1.00,0.00}{&#10;$m\gg mv \gg mv^2$}&#10;&#10;&#10;\end{document}"/>
  <p:tag name="IGUANATEXSIZE" val="20"/>
  <p:tag name="IGUANATEXCURSOR" val="190"/>
  <p:tag name="TRANSPARENCY" val="True"/>
  <p:tag name="FILENAME" val=""/>
  <p:tag name="INPUTTYPE" val="0"/>
  <p:tag name="LATEXENGINEID" val="0"/>
  <p:tag name="TEMPFOLDER" val="C:\Users\xJ\Desktop\毕业论文PPT\徐吉毕业论文答辩PPT\单色模板设计公式\A\"/>
</p:tagLst>
</file>

<file path=ppt/tags/tag10.xml><?xml version="1.0" encoding="utf-8"?>
<p:tagLst xmlns:a="http://schemas.openxmlformats.org/drawingml/2006/main" xmlns:r="http://schemas.openxmlformats.org/officeDocument/2006/relationships" xmlns:p="http://schemas.openxmlformats.org/presentationml/2006/main">
  <p:tag name="ORIGINALHEIGHT" val="140.25"/>
  <p:tag name="ORIGINALWIDTH" val="2907"/>
  <p:tag name="OUTPUTDPI" val="1200"/>
  <p:tag name="LATEXADDIN" val="\documentclass{article}&#10;\usepackage{epsf,epsfig,psfrag,graphics,color}&#10;\usepackage{geometry}&#10;\usepackage{color}&#10;\usepackage{amsmath}&#10;\pagestyle{empty}&#10;\begin{document}&#10;&#10;&#10;\begin{eqnarray}&#10;\textcolor[rgb]{1.00,1.00,0.00}{&#10;  C_1(m^2/Q^2)\sim T_{H}(x;Q,\mu)\times \phi_{H}(x;m,\mu)+\mathcal{O}(m^2/Q^2)}\nonumber&#10;\end{eqnarray}&#10;&#10;&#10;\end{document}"/>
  <p:tag name="IGUANATEXSIZE" val="20"/>
  <p:tag name="IGUANATEXCURSOR" val="297"/>
  <p:tag name="TRANSPARENCY" val="True"/>
  <p:tag name="FILENAME" val=""/>
  <p:tag name="INPUTTYPE" val="0"/>
  <p:tag name="LATEXENGINEID" val="0"/>
  <p:tag name="TEMPFOLDER" val="C:\Users\xJ\Desktop\毕业论文PPT\徐吉毕业论文答辩PPT\单色模板设计公式\A\"/>
</p:tagLst>
</file>

<file path=ppt/tags/tag11.xml><?xml version="1.0" encoding="utf-8"?>
<p:tagLst xmlns:a="http://schemas.openxmlformats.org/drawingml/2006/main" xmlns:r="http://schemas.openxmlformats.org/officeDocument/2006/relationships" xmlns:p="http://schemas.openxmlformats.org/presentationml/2006/main">
  <p:tag name="ORIGINALHEIGHT" val="144"/>
  <p:tag name="ORIGINALWIDTH" val="1945.5"/>
  <p:tag name="OUTPUTDPI" val="1200"/>
  <p:tag name="LATEXADDIN" val="\documentclass{article}&#10;\usepackage{epsf,epsfig,psfrag,graphics,color}&#10;\usepackage{geometry}&#10;\usepackage{color}&#10;\usepackage{amsmath}&#10;\def\bsigma{\mbox{\boldmath $\sigma$}}&#10;\def\bl{\mbox{\scriptsize\boldmath $\ell$}}&#10;\def\bll{\mbox{\boldmath $\ell$}}&#10;&#10;\def\np{n_+}&#10;\def\nm{n_-}&#10;&#10;\def\slash#1{#1 \hskip-0.45em /}&#10;\def\Slash#1{#1 \hskip-0.59em /}&#10;\pagestyle{empty}&#10;\begin{document}&#10; \begin{eqnarray}&#10;  \textcolor[rgb]{1.00,1.00,0.00}{J[\Gamma](\omega)\equiv (\bar b W_c)(\omega n_+)\slash{n}_+\Gamma(W_c^\dag c)(0)}\nonumber&#10; \end{eqnarray}&#10;&#10;\end{document}"/>
  <p:tag name="IGUANATEXSIZE" val="20"/>
  <p:tag name="IGUANATEXCURSOR" val="343"/>
  <p:tag name="TRANSPARENCY" val="True"/>
  <p:tag name="FILENAME" val=""/>
  <p:tag name="INPUTTYPE" val="0"/>
  <p:tag name="LATEXENGINEID" val="0"/>
  <p:tag name="TEMPFOLDER" val="C:\Users\xJ\Desktop\毕业论文PPT\徐吉毕业论文答辩PPT\单色模板设计公式\A\"/>
</p:tagLst>
</file>

<file path=ppt/tags/tag12.xml><?xml version="1.0" encoding="utf-8"?>
<p:tagLst xmlns:a="http://schemas.openxmlformats.org/drawingml/2006/main" xmlns:r="http://schemas.openxmlformats.org/officeDocument/2006/relationships" xmlns:p="http://schemas.openxmlformats.org/presentationml/2006/main">
  <p:tag name="ORIGINALHEIGHT" val="312.75"/>
  <p:tag name="ORIGINALWIDTH" val="2340"/>
  <p:tag name="OUTPUTDPI" val="1200"/>
  <p:tag name="LATEXADDIN" val="\documentclass{article}&#10;\usepackage{epsf,epsfig,psfrag,graphics,color}&#10;\usepackage{geometry}&#10;\usepackage{color}&#10;\usepackage{amsmath}&#10;\pagestyle{empty}&#10;\def\bsigma{\mbox{\boldmath $\sigma$}}&#10;\def\bl{\mbox{\scriptsize\boldmath $\ell$}}&#10;\def\bll{\mbox{\boldmath $\ell$}}&#10;&#10;\def\np{n_+}&#10;\def\nm{n_-}&#10;&#10;\def\slash#1{#1 \hskip-0.45em /}&#10;\def\Slash#1{#1 \hskip-0.59em /}&#10;\newcommand{\nn}{\nonumber}&#10;\begin{document}&#10; \begin{eqnarray}&#10;  \textcolor[rgb]{1.00,1.00,0.00}{W_c(x)=\textrm{P  exp} \Big( ig_s\int_{-\infty}^0 ds~ n_+A(x+sn_{+})  \Big)}\nonumber&#10; \end{eqnarray}&#10;&#10;\end{document}"/>
  <p:tag name="IGUANATEXSIZE" val="20"/>
  <p:tag name="IGUANATEXCURSOR" val="389"/>
  <p:tag name="TRANSPARENCY" val="True"/>
  <p:tag name="FILENAME" val=""/>
  <p:tag name="INPUTTYPE" val="0"/>
  <p:tag name="LATEXENGINEID" val="0"/>
  <p:tag name="TEMPFOLDER" val="C:\Users\xJ\Desktop\毕业论文PPT\徐吉毕业论文答辩PPT\单色模板设计公式\A\"/>
</p:tagLst>
</file>

<file path=ppt/tags/tag13.xml><?xml version="1.0" encoding="utf-8"?>
<p:tagLst xmlns:a="http://schemas.openxmlformats.org/drawingml/2006/main" xmlns:r="http://schemas.openxmlformats.org/officeDocument/2006/relationships" xmlns:p="http://schemas.openxmlformats.org/presentationml/2006/main">
  <p:tag name="ORIGINALHEIGHT" val="633"/>
  <p:tag name="ORIGINALWIDTH" val="2964"/>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Q[\Gamma](x)&amp;\equiv&amp;\bigg[      (\bar b W_c)(\omega n_+)\slash{n}_+\Gamma(W_c^\dag c)(0)       \bigg]_{\rm F.T. }    \nn\\&#10;&amp;=&amp;\int\frac{d\omega}{2\pi}e^{-ixn_+P\omega}(\bar b W_c)(\omega n_+)\slash{n}_+\Gamma(W_c^\dag c)(0)\nn&#10; \end{eqnarray}&#10;}&#10;\end{document}"/>
  <p:tag name="IGUANATEXSIZE" val="20"/>
  <p:tag name="IGUANATEXCURSOR" val="684"/>
  <p:tag name="TRANSPARENCY" val="True"/>
  <p:tag name="FILENAME" val=""/>
  <p:tag name="INPUTTYPE" val="0"/>
  <p:tag name="LATEXENGINEID" val="0"/>
  <p:tag name="TEMPFOLDER" val="C:\Users\xJ\Desktop\毕业论文PPT\徐吉毕业论文答辩PPT\单色模板设计公式\A\"/>
</p:tagLst>
</file>

<file path=ppt/tags/tag14.xml><?xml version="1.0" encoding="utf-8"?>
<p:tagLst xmlns:a="http://schemas.openxmlformats.org/drawingml/2006/main" xmlns:r="http://schemas.openxmlformats.org/officeDocument/2006/relationships" xmlns:p="http://schemas.openxmlformats.org/presentationml/2006/main">
  <p:tag name="ORIGINALHEIGHT" val="150.75"/>
  <p:tag name="ORIGINALWIDTH" val="2254.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langle B_c(^1S_0,P)\vert Q[\gamma_5](x)\vert 0\rangle&amp;=&amp;- i f_{P} \hat{\phi}_{P}(x)\,,\nonumber&#10; \end{eqnarray}&#10;}&#10;\end{document}"/>
  <p:tag name="IGUANATEXSIZE" val="20"/>
  <p:tag name="IGUANATEXCURSOR" val="544"/>
  <p:tag name="TRANSPARENCY" val="True"/>
  <p:tag name="FILENAME" val=""/>
  <p:tag name="INPUTTYPE" val="0"/>
  <p:tag name="LATEXENGINEID" val="0"/>
  <p:tag name="TEMPFOLDER" val="C:\Users\xJ\Desktop\中科大开会\"/>
</p:tagLst>
</file>

<file path=ppt/tags/tag15.xml><?xml version="1.0" encoding="utf-8"?>
<p:tagLst xmlns:a="http://schemas.openxmlformats.org/drawingml/2006/main" xmlns:r="http://schemas.openxmlformats.org/officeDocument/2006/relationships" xmlns:p="http://schemas.openxmlformats.org/presentationml/2006/main">
  <p:tag name="ORIGINALHEIGHT" val="2644.5"/>
  <p:tag name="ORIGINALWIDTH" val="3126"/>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label{eq:def2}&#10;\begin{eqnarray}&#10;  \langle B_c(^1S_0,P)\vert Q[\gamma_5](x)\vert 0\rangle&amp;=&amp;- i f_{P} \hat{\phi}_{P}(x)\,,\nn\\\nn&#10;\langle B_c(^3S_1,P,\varepsilon^*)\vert Q[1](x)\vert 0\rangle&amp;=&amp;- i f_{V} \frac{n_+\varepsilon^*}{n_+v}\hat{\phi}_{V}^{\parallel}(x)\,,\\\nn&#10;\langle B_c(^3S_1,P,\varepsilon^*)\vert&#10;Q[\gamma^\alpha_\perp](x)\vert 0\rangle&amp;=&amp; -i f_{V}^{\perp}&#10;\varepsilon_\perp^{*\alpha} \hat{\phi}_{V}^{\perp}(x)\,,  \\\nn&#10;\langle B_c(^1P_1,P,\varepsilon^*)\vert Q[\gamma_5](x)\vert 0\rangle&amp;=&amp;- i f_{1A} \frac{{n_+\varepsilon^*}}{n_+v}&#10;\hat{\phi}_{1A}^{\parallel}(x)\,,\\\nn&#10;\langle B_c(^1P_1,P,\varepsilon^*)\vert&#10;Q[\gamma^\alpha_\perp\gamma_5](x)\vert 0\rangle&amp;=&amp; -i f_{1A}^{\perp}&#10;\varepsilon_\perp^{*\alpha} \hat{\phi}_{1A}^{\perp}(x)\,,\\\nn&#10;\langle B_c(^3P_0,P)\vert Q[1](x)\vert&#10;0\rangle&amp;=&amp;&#10;f_{S}  \hat{\phi}_{S}(x)\,,\\\nn&#10;\langle B_c(^3P_1,P,\varepsilon^*)\vert Q[\gamma_5](x)\vert 0\rangle&amp;=&amp;- i f_{3A} \frac{{n_+\varepsilon^*}}{n_+v}&#10;\hat{\phi}_{3A}^{\parallel}(x)\,,\\\nn&#10;\langle B_c(^3P_1,P,\varepsilon^*)\vert&#10;Q[\gamma^\alpha_\perp\gamma_5](x)\vert 0\rangle&amp;=&amp; -i f_{3A}^\perp&#10;\varepsilon_\perp^{*\alpha} \hat{\phi}_{3A}^{\perp}(x)\,,\\\nn&#10;\langle B_c(^3P_2,P,\varepsilon^*)\vert Q[1](x)\vert&#10;0\rangle&amp;=&amp;&#10;f_{T} \frac{n_{+\alpha}n_{+\beta}\varepsilon^{*\alpha\beta}}{(n_+v)^2}\hat{\phi}_{T}^{\parallel}(x)\,,\\\nn&#10;\langle B_c(^3P_2,P,\varepsilon^*)\vert&#10;Q[\gamma^\alpha_\perp](x)\vert 0\rangle&amp;=&amp; f_{T}^{\perp} \frac{n_{+\rho}&#10;\varepsilon^{*\rho\alpha_\perp}}{n_+v} \hat{\phi}_{T}^{\perp}(x)\,.&#10;\end{eqnarray}&#10;\end{subequations}}\end{document}"/>
  <p:tag name="IGUANATEXSIZE" val="20"/>
  <p:tag name="IGUANATEXCURSOR" val="582"/>
  <p:tag name="TRANSPARENCY" val="True"/>
  <p:tag name="FILENAME" val=""/>
  <p:tag name="INPUTTYPE" val="0"/>
  <p:tag name="LATEXENGINEID" val="0"/>
  <p:tag name="TEMPFOLDER" val="C:\Users\xJ\Desktop\毕业论文PPT\徐吉毕业论文答辩PPT\单色模板设计公式\A\"/>
</p:tagLst>
</file>

<file path=ppt/tags/tag16.xml><?xml version="1.0" encoding="utf-8"?>
<p:tagLst xmlns:a="http://schemas.openxmlformats.org/drawingml/2006/main" xmlns:r="http://schemas.openxmlformats.org/officeDocument/2006/relationships" xmlns:p="http://schemas.openxmlformats.org/presentationml/2006/main">
  <p:tag name="ORIGINALHEIGHT" val="1027.5"/>
  <p:tag name="ORIGINALWIDTH" val="4346.25"/>
  <p:tag name="OUTPUTDPI" val="1200"/>
  <p:tag name="LATEXADDIN" val="\documentclass{article}&#10;\usepackage{epsf,epsfig,psfrag,graphics,color}&#10;\usepackage{geometry}&#10;\usepackage{color}&#10;\usepackage{amsmath}&#10;\pagestyle{empty}&#10;\begin{document}\textcolor[rgb]{1.00,1.00,0.00}{&#10;\begin{subequations}\label{condition}&#10;\begin{eqnarray}&#10;&amp;&amp;\int_0^1 dx \hat\phi_{P}^\perp (x)=\int_0^1 dx \hat\phi_{V}^\parallel (x)=\int_0^1 dx \hat\phi_{V}^\perp(x)=\int_0^1 dx \hat\phi_{1A}^\perp (x)=\int_0^1 dx \hat\phi_{3A}^\parallel (x)=1\,,\nonumber\label{condition1}&#10;\\\nonumber&#10;  &amp;&amp;\int_0^1 dx  \hat\phi_{1A}^{\parallel}(x)=\int_0^1 dx \hat\phi_{3A}^{\perp}(x)=\int_0^1 dx \hat\phi_{S}(x)=1     \,,\label{condition2}\\\nonumber&#10;  &amp;&amp;\int_0^1 dx \hat\phi_{T}^{\parallel}(x)(2x-1)=\int_0^1 dx \hat\phi_{T}^{\perp}(x)(2x-1)=1\,. \nonumber       \label{condition3}&#10;\end{eqnarray}&#10;\end{subequations}&#10;}&#10;\end{document}"/>
  <p:tag name="IGUANATEXSIZE" val="20"/>
  <p:tag name="IGUANATEXCURSOR" val="802"/>
  <p:tag name="TRANSPARENCY" val="True"/>
  <p:tag name="FILENAME" val=""/>
  <p:tag name="INPUTTYPE" val="0"/>
  <p:tag name="LATEXENGINEID" val="0"/>
  <p:tag name="TEMPFOLDER" val="C:\Users\xJ\Desktop\毕业论文PPT\徐吉毕业论文答辩PPT\单色模板设计公式\A\"/>
</p:tagLst>
</file>

<file path=ppt/tags/tag17.xml><?xml version="1.0" encoding="utf-8"?>
<p:tagLst xmlns:a="http://schemas.openxmlformats.org/drawingml/2006/main" xmlns:r="http://schemas.openxmlformats.org/officeDocument/2006/relationships" xmlns:p="http://schemas.openxmlformats.org/presentationml/2006/main">
  <p:tag name="ORIGINALHEIGHT" val="341.25"/>
  <p:tag name="ORIGINALWIDTH" val="257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langle B_c\vert Q[\Gamma](x,\mu)\vert 0\rangle\simeq \sum\limits_{n=0}^\infty C_\Gamma^n(x,\mu)\langle B_c\vert O_{\Gamma,n}^{\rm NRQCD} \vert 0\rangle \nonumber&#10; \end{eqnarray}&#10;}&#10;\end{document}"/>
  <p:tag name="IGUANATEXSIZE" val="20"/>
  <p:tag name="IGUANATEXCURSOR" val="612"/>
  <p:tag name="TRANSPARENCY" val="True"/>
  <p:tag name="FILENAME" val=""/>
  <p:tag name="INPUTTYPE" val="0"/>
  <p:tag name="LATEXENGINEID" val="0"/>
  <p:tag name="TEMPFOLDER" val="C:\Users\xJ\Desktop\毕业论文PPT\徐吉毕业论文答辩PPT\单色模板设计公式\A\"/>
</p:tagLst>
</file>

<file path=ppt/tags/tag18.xml><?xml version="1.0" encoding="utf-8"?>
<p:tagLst xmlns:a="http://schemas.openxmlformats.org/drawingml/2006/main" xmlns:r="http://schemas.openxmlformats.org/officeDocument/2006/relationships" xmlns:p="http://schemas.openxmlformats.org/presentationml/2006/main">
  <p:tag name="ORIGINALHEIGHT" val="139.5"/>
  <p:tag name="ORIGINALWIDTH" val="1258.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mathcal{O}(^1S_0)&amp;\equiv&amp; \bar\psi_{bv}&#10;\gamma_5 \chi_{cv}\,,\nn&#10; \end{eqnarray}&#10;}&#10;\end{document}"/>
  <p:tag name="IGUANATEXSIZE" val="20"/>
  <p:tag name="IGUANATEXCURSOR" val="521"/>
  <p:tag name="TRANSPARENCY" val="True"/>
  <p:tag name="FILENAME" val=""/>
  <p:tag name="INPUTTYPE" val="0"/>
  <p:tag name="LATEXENGINEID" val="0"/>
  <p:tag name="TEMPFOLDER" val="C:\Users\xJ\Desktop\中科大开会\"/>
</p:tagLst>
</file>

<file path=ppt/tags/tag19.xml><?xml version="1.0" encoding="utf-8"?>
<p:tagLst xmlns:a="http://schemas.openxmlformats.org/drawingml/2006/main" xmlns:r="http://schemas.openxmlformats.org/officeDocument/2006/relationships" xmlns:p="http://schemas.openxmlformats.org/presentationml/2006/main">
  <p:tag name="ORIGINALHEIGHT" val="2147.25"/>
  <p:tag name="ORIGINALWIDTH" val="2789.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label{eq:3}&#10;\begin{eqnarray}&#10;\mathcal{O}(^1S_0)&amp;\equiv&amp; \bar\psi_{bv}&#10;\gamma_5 \chi_{cv}\,,\nn\\[0.2cm]&#10;\mathcal{O}^\mu(^3S_1)&amp;\equiv&amp;\bar\psi_{bv}&#10; \gamma_{\top}^{\mu} \chi_{cv}\,,\nn\\&#10;\mathcal{O}^\mu (^1P_1)&amp;\equiv&amp;&#10;\bar\psi_{bv} \left[\left(-\frac{i}{2}\right)&#10;\stackrel{\leftrightarrow}{D}_{\top}^{\mu}\gamma_5\right] \chi_{cv}\,, \nn\\&#10;\mathcal{O}(^3P_0)&amp;\equiv&amp;&#10;\bar\psi_{bv} \left[-\frac{1}{\sqrt{3}}\left(-\frac{i}{2}\right)&#10;\stackrel{\leftrightarrow}{\Slash D}_{\top}\right] \chi_{cv}\,, \nn\\&#10;\mathcal{O}^{\rho\mu\nu}(^3P_1)&amp;\equiv&amp;\frac{1}{2\sqrt{2}}&#10;\bar\psi_{bv} \left(-\frac{i}{2}\right)&#10;\stackrel{\leftrightarrow}{D}_{\top}^{\rho}\left[\gamma_\top^\mu,\gamma_{\top}^{\nu}&#10;\right]\gamma_5 \chi_{cv}\,,\nn\\&#10;\mathcal{O}^\mu(^3P_1)&amp;\equiv&amp;\frac{1}{2\sqrt{2}}&#10;\bar\psi_{bv} \left(-\frac{i}{2}\right)&#10;\left[\stackrel{\leftrightarrow}{\Slash D}_{\top},\gamma_{\top}^{\mu}&#10;\right]\gamma_5 \chi_{cv}\,,\nn\\&#10;\mathcal{O}^{\mu\nu}(^3P_2)&amp;\equiv&amp;&#10;\bar\psi_{bv} \left[\left(-\frac{i}{2}\right)&#10;\stackrel{\leftrightarrow}{D}_{\top}^{(\mu} \gamma_{\top}^{\nu)}\right] \chi_{cv} \,.\nn&#10;\end{eqnarray}&#10;\end{subequations}}&#10;\end{document}"/>
  <p:tag name="IGUANATEXSIZE" val="20"/>
  <p:tag name="IGUANATEXCURSOR" val="552"/>
  <p:tag name="TRANSPARENCY" val="True"/>
  <p:tag name="FILENAME" val=""/>
  <p:tag name="INPUTTYPE" val="0"/>
  <p:tag name="LATEXENGINEID" val="0"/>
  <p:tag name="TEMPFOLDER" val="C:\Users\xJ\Desktop\毕业论文PPT\徐吉毕业论文答辩PPT\单色模板设计公式\A\"/>
</p:tagLst>
</file>

<file path=ppt/tags/tag2.xml><?xml version="1.0" encoding="utf-8"?>
<p:tagLst xmlns:a="http://schemas.openxmlformats.org/drawingml/2006/main" xmlns:r="http://schemas.openxmlformats.org/officeDocument/2006/relationships" xmlns:p="http://schemas.openxmlformats.org/presentationml/2006/main">
  <p:tag name="ORIGINALHEIGHT" val="123.75"/>
  <p:tag name="ORIGINALWIDTH" val="909.75"/>
  <p:tag name="OUTPUTDPI" val="1200"/>
  <p:tag name="LATEXADDIN" val="\documentclass{article}&#10;\usepackage{epsf,epsfig,psfrag,graphics,color}&#10;\usepackage{geometry}&#10;\usepackage{color}&#10;\usepackage{amsmath}&#10;\pagestyle{empty}&#10;\begin{document}&#10;&#10;\textcolor[rgb]{1.00,1.00,0.00}{$Q\gg m\gg \Lambda_{QCD}$}&#10;&#10;\end{document}"/>
  <p:tag name="IGUANATEXSIZE" val="20"/>
  <p:tag name="IGUANATEXCURSOR" val="201"/>
  <p:tag name="TRANSPARENCY" val="True"/>
  <p:tag name="FILENAME" val=""/>
  <p:tag name="INPUTTYPE" val="0"/>
  <p:tag name="LATEXENGINEID" val="0"/>
  <p:tag name="TEMPFOLDER" val="C:\Users\xJ\Desktop\毕业论文PPT\徐吉毕业论文答辩PPT\单色模板设计公式\A\"/>
</p:tagLst>
</file>

<file path=ppt/tags/tag20.xml><?xml version="1.0" encoding="utf-8"?>
<p:tagLst xmlns:a="http://schemas.openxmlformats.org/drawingml/2006/main" xmlns:r="http://schemas.openxmlformats.org/officeDocument/2006/relationships" xmlns:p="http://schemas.openxmlformats.org/presentationml/2006/main">
  <p:tag name="ORIGINALHEIGHT" val="1120.5"/>
  <p:tag name="ORIGINALWIDTH" val="4711.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label{eq:OP}&#10;\left\{\begin{array}{rcl}&#10;\langle B_c(^1S_0) |\mathcal{O}(^{1}S_0) |0 \rangle&#10;&amp;=&amp;  \langle \mathcal{O}(^{1}S_0) \rangle,&#10;\\&#10;\langle B_c(^3S_1)|\mathcal{O}^\mu(^{3}S_1) |0\rangle&#10;&amp;=&amp; \varepsilon^{*\mu} \, \langle \mathcal{O}(^{1}S_0) \rangle,\\&#10;\langle B_c(^1P_1) |\mathcal{O}^\mu(^{1}P_1) |0 \rangle&#10;&amp;=&amp;  \varepsilon^{*\mu} \,\langle \mathcal{O}(^{3}P_0) \rangle,&#10;\\&#10;\langle B_c(^3P_0) |\mathcal{O}(^{3}P_0) |0\rangle&#10;&amp;=&amp;  \langle \mathcal{O}(^{3}P_0) \rangle,\\&#10;\langle B_c(^3P_1) |\mathcal{O}^{\rho\mu\nu} (^{3}P_1) |0\rangle&#10;&amp;=&amp; -\frac{1}{2}\left(\varepsilon^{*\mu}\left(g^{\rho\nu}-\frac{P^\rho P^{\nu}}{m_{3A}^2}\right)-\varepsilon^{*\nu}\left(g^{\rho\mu}-\frac{P^\rho P^{\mu}}{m_{3A}^2}\right) \right)\, \langle \mathcal{O}(^{3}P_0) \rangle,&#10;\\&#10;\langle B_c(^3P_1) |\mathcal{O}^\mu (^{3}P_1) |0\rangle&#10;&amp;=&amp; \varepsilon^{*\mu} \, \langle \mathcal{O}(^{3}P_0) \rangle,&#10;\\&#10;\langle B_c(^3P_2) |\mathcal{O}^{\mu\nu}(^{3}P_2) |0\rangle&#10;&amp;=&amp;  \varepsilon^{*\mu\nu} \,&#10; \langle \mathcal{O}(^{3}P_0) \rangle\,.&#10;\end{array}\right.\nn&#10;\end{eqnarray}&#10;}&#10;\end{document}"/>
  <p:tag name="IGUANATEXSIZE" val="20"/>
  <p:tag name="IGUANATEXCURSOR" val="1494"/>
  <p:tag name="TRANSPARENCY" val="True"/>
  <p:tag name="FILENAME" val=""/>
  <p:tag name="INPUTTYPE" val="0"/>
  <p:tag name="LATEXENGINEID" val="0"/>
  <p:tag name="TEMPFOLDER" val="C:\Users\xJ\Desktop\毕业论文PPT\徐吉毕业论文答辩PPT\单色模板设计公式\A\"/>
</p:tagLst>
</file>

<file path=ppt/tags/tag21.xml><?xml version="1.0" encoding="utf-8"?>
<p:tagLst xmlns:a="http://schemas.openxmlformats.org/drawingml/2006/main" xmlns:r="http://schemas.openxmlformats.org/officeDocument/2006/relationships" xmlns:p="http://schemas.openxmlformats.org/presentationml/2006/main">
  <p:tag name="ORIGINALHEIGHT" val="652.5"/>
  <p:tag name="ORIGINALWIDTH" val="2569.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begin{subequations}\label{metowf}&#10;\begin{eqnarray}&#10;\langle\mathcal{O}(^{1}S_0)\rangle &amp;=&amp;\sqrt{2 N_c} \sqrt{2M_P}&#10;\,\sqrt{\frac{1}{4\pi}} R_{10}(0)\,,\nn&#10;\\&#10;\langle\mathcal{O}(^{3}P_0)\rangle &amp;=&amp;\sqrt{2 N_c} \sqrt{2M_{1A}}&#10;\,(-i)\,\sqrt{\frac{3}{4\pi}} R^\prime_{21}(0)\,.\nn&#10;\end{eqnarray}&#10;\end{subequations}}&#10;\end{document}"/>
  <p:tag name="IGUANATEXSIZE" val="20"/>
  <p:tag name="IGUANATEXCURSOR" val="590"/>
  <p:tag name="TRANSPARENCY" val="True"/>
  <p:tag name="FILENAME" val=""/>
  <p:tag name="INPUTTYPE" val="0"/>
  <p:tag name="LATEXENGINEID" val="0"/>
  <p:tag name="TEMPFOLDER" val="C:\Users\xJ\Desktop\毕业论文PPT\徐吉毕业论文答辩PPT\单色模板设计公式\A\"/>
</p:tagLst>
</file>

<file path=ppt/tags/tag22.xml><?xml version="1.0" encoding="utf-8"?>
<p:tagLst xmlns:a="http://schemas.openxmlformats.org/drawingml/2006/main" xmlns:r="http://schemas.openxmlformats.org/officeDocument/2006/relationships" xmlns:p="http://schemas.openxmlformats.org/presentationml/2006/main">
  <p:tag name="ORIGINALHEIGHT" val="1482"/>
  <p:tag name="ORIGINALWIDTH" val="4565.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amp;&amp;\langle  b^a_b(p_b)\bar c^b_c(p_c)| Q[\Gamma]| 0  \rangle = \delta^{ab}\int\frac{d \omega}{2\pi}e^{-i(x-n_+p_b/n_+P)\omega n_+ P}\bar u_b(p_b)\slash{n}_+\Gamma v_c(p_c)\nn\\&#10;&amp;=&amp;\frac{\delta^{ab}}{n_+P}\delta\left(x-\frac{n_+p_b}{n_+P}\right)\bar u_b(p_b)\slash{n}_+\Gamma v_c(p_c) \nn\\&#10;&amp;=&amp;\frac{\delta^{ab}}{n_+P}\Bigg[ \Big( \delta(x-x_0)-\delta^\prime(x-x_0)\frac{n_+\bar q}{n_+P} \Big)\bar u_{bv}(p_b)\slash{n}_+\Gamma v_{cv}(p_c)\nn\\&#10;&amp;&amp;+\frac{\delta(x-x_0)}{4m_r}\left(\bar u_{bv}(p_b)\{\slash{\bar q},\slash{n}_+\Gamma \}v_{cv}(p_c)+(1-2 x_0)\bar u_{bv}(p_b)[\slash{\bar q},\slash{n}_+\Gamma]v_{cv}(p_c)\right)+\mathcal{O}(v^2) \Bigg]\nn\end{eqnarray}&#10;}&#10;\end{document}"/>
  <p:tag name="IGUANATEXSIZE" val="20"/>
  <p:tag name="IGUANATEXCURSOR" val="1098"/>
  <p:tag name="TRANSPARENCY" val="True"/>
  <p:tag name="FILENAME" val=""/>
  <p:tag name="INPUTTYPE" val="0"/>
  <p:tag name="LATEXENGINEID" val="0"/>
  <p:tag name="TEMPFOLDER" val="C:\Users\xJ\Desktop\毕业论文PPT\徐吉毕业论文答辩PPT\单色模板设计公式\A\"/>
</p:tagLst>
</file>

<file path=ppt/tags/tag23.xml><?xml version="1.0" encoding="utf-8"?>
<p:tagLst xmlns:a="http://schemas.openxmlformats.org/drawingml/2006/main" xmlns:r="http://schemas.openxmlformats.org/officeDocument/2006/relationships" xmlns:p="http://schemas.openxmlformats.org/presentationml/2006/main">
  <p:tag name="ORIGINALHEIGHT" val="124.5"/>
  <p:tag name="ORIGINALWIDTH" val="1067.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x_0\equiv m_b/(m_b+m_c)$}&#10;\end{document}"/>
  <p:tag name="IGUANATEXSIZE" val="20"/>
  <p:tag name="IGUANATEXCURSOR" val="426"/>
  <p:tag name="TRANSPARENCY" val="True"/>
  <p:tag name="FILENAME" val=""/>
  <p:tag name="INPUTTYPE" val="0"/>
  <p:tag name="LATEXENGINEID" val="0"/>
  <p:tag name="TEMPFOLDER" val="C:\Users\xJ\Desktop\毕业论文PPT\徐吉毕业论文答辩PPT\单色模板设计公式\A\"/>
</p:tagLst>
</file>

<file path=ppt/tags/tag24.xml><?xml version="1.0" encoding="utf-8"?>
<p:tagLst xmlns:a="http://schemas.openxmlformats.org/drawingml/2006/main" xmlns:r="http://schemas.openxmlformats.org/officeDocument/2006/relationships" xmlns:p="http://schemas.openxmlformats.org/presentationml/2006/main">
  <p:tag name="ORIGINALHEIGHT" val="147"/>
  <p:tag name="ORIGINALWIDTH" val="687.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m_r\equiv\frac{m_bm_c}{m_b+m_c}$}&#10;\end{document}"/>
  <p:tag name="IGUANATEXSIZE" val="20"/>
  <p:tag name="IGUANATEXCURSOR" val="471"/>
  <p:tag name="TRANSPARENCY" val="True"/>
  <p:tag name="FILENAME" val=""/>
  <p:tag name="INPUTTYPE" val="0"/>
  <p:tag name="LATEXENGINEID" val="0"/>
  <p:tag name="TEMPFOLDER" val="C:\Users\xJ\Desktop\毕业论文PPT\徐吉毕业论文答辩PPT\单色模板设计公式\A\"/>
</p:tagLst>
</file>

<file path=ppt/tags/tag25.xml><?xml version="1.0" encoding="utf-8"?>
<p:tagLst xmlns:a="http://schemas.openxmlformats.org/drawingml/2006/main" xmlns:r="http://schemas.openxmlformats.org/officeDocument/2006/relationships" xmlns:p="http://schemas.openxmlformats.org/presentationml/2006/main">
  <p:tag name="ORIGINALHEIGHT" val="84.75"/>
  <p:tag name="ORIGINALWIDTH" val="69"/>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Gamma$}&#10;\end{document}"/>
  <p:tag name="IGUANATEXSIZE" val="20"/>
  <p:tag name="IGUANATEXCURSOR" val="444"/>
  <p:tag name="TRANSPARENCY" val="True"/>
  <p:tag name="FILENAME" val=""/>
  <p:tag name="INPUTTYPE" val="0"/>
  <p:tag name="LATEXENGINEID" val="0"/>
  <p:tag name="TEMPFOLDER" val="C:\Users\xJ\Desktop\毕业论文PPT\徐吉毕业论文答辩PPT\单色模板设计公式\A\"/>
</p:tagLst>
</file>

<file path=ppt/tags/tag26.xml><?xml version="1.0" encoding="utf-8"?>
<p:tagLst xmlns:a="http://schemas.openxmlformats.org/drawingml/2006/main" xmlns:r="http://schemas.openxmlformats.org/officeDocument/2006/relationships" xmlns:p="http://schemas.openxmlformats.org/presentationml/2006/main">
  <p:tag name="ORIGINALHEIGHT" val="111.75"/>
  <p:tag name="ORIGINALWIDTH" val="348.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Gamma=\gamma_5 \nn&#10; \end{eqnarray}&#10;}&#10;\end{document}"/>
  <p:tag name="IGUANATEXSIZE" val="20"/>
  <p:tag name="IGUANATEXCURSOR" val="474"/>
  <p:tag name="TRANSPARENCY" val="True"/>
  <p:tag name="FILENAME" val=""/>
  <p:tag name="INPUTTYPE" val="0"/>
  <p:tag name="LATEXENGINEID" val="0"/>
  <p:tag name="TEMPFOLDER" val="C:\Users\xJ\Desktop\毕业论文PPT\徐吉毕业论文答辩PPT\单色模板设计公式\A\"/>
</p:tagLst>
</file>

<file path=ppt/tags/tag27.xml><?xml version="1.0" encoding="utf-8"?>
<p:tagLst xmlns:a="http://schemas.openxmlformats.org/drawingml/2006/main" xmlns:r="http://schemas.openxmlformats.org/officeDocument/2006/relationships" xmlns:p="http://schemas.openxmlformats.org/presentationml/2006/main">
  <p:tag name="ORIGINALHEIGHT" val="927.75"/>
  <p:tag name="ORIGINALWIDTH" val="4251"/>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amp;&amp; \bar u_v(p_b)\slash{n}_+\gamma_5 v_v(p_c) = n_+v\bar u_v(p_b)\gamma_5 v_v(p_c)\sim n_+v\langle b\bar c  |\mathcal{O}(^1S_0) | 0\rangle \,, \nn\\&#10;%%%%%%%%%%%%%%%%&#10;&amp;&amp;\frac{n_+\bar q}{n_+P}\bar u_v(p_b)\slash{n}_+\gamma_5v_v(p_c)=\frac{n_+\bar q n_+v}{n_+P}\bar u_v(p_b)\gamma_5v_v(p_c) \sim\frac{n_+v}{n_+P}\langle b\bar c|n_{+\mu}\mathcal{O}^\mu(^1P_1)  |0  \rangle\,,\nn\\&#10;%%%%%%%%%%%%%%%%&#10;&amp;&amp; \bar u_v(p_b)\Big\{\slash{\bar q},\slash{n}_+\gamma_5 \Big\}v_v(p_c)=n_{+\mu} \bar u_v(p_b)\Big[  \slash{\bar q} ,\gamma_\top^\mu \Big]\gamma_5 v_v(p_c)\sim 2\sqrt{2}\langle b\bar c |n_{+\mu}\mathcal{O}^\mu(^3P_1)  |0  \rangle\,,\nn\\&#10;%%%%%%%%%%%%%%%%%&#10;&amp;&amp;\bar u_{bv}(p_b)[\slash{\bar q}, \slash{n}_+\gamma_5 ]v_{cv}(p_c)= 2n_+\bar q \bar u_{bv}(p_b)  \gamma_5 v_{cv}(p_c)\sim 2\langle b\bar c\vert n_{+\mu}\mathcal{O}^\mu(^1P_1) \vert 0\rangle \,.   \nn&#10; \end{eqnarray}&#10;}&#10;\end{document}"/>
  <p:tag name="IGUANATEXSIZE" val="20"/>
  <p:tag name="IGUANATEXCURSOR" val="1305"/>
  <p:tag name="TRANSPARENCY" val="True"/>
  <p:tag name="FILENAME" val=""/>
  <p:tag name="INPUTTYPE" val="0"/>
  <p:tag name="LATEXENGINEID" val="0"/>
  <p:tag name="TEMPFOLDER" val="C:\Users\xJ\Desktop\毕业论文PPT\徐吉毕业论文答辩PPT\单色模板设计公式\A\"/>
</p:tagLst>
</file>

<file path=ppt/tags/tag28.xml><?xml version="1.0" encoding="utf-8"?>
<p:tagLst xmlns:a="http://schemas.openxmlformats.org/drawingml/2006/main" xmlns:r="http://schemas.openxmlformats.org/officeDocument/2006/relationships" xmlns:p="http://schemas.openxmlformats.org/presentationml/2006/main">
  <p:tag name="ORIGINALHEIGHT" val="723"/>
  <p:tag name="ORIGINALWIDTH" val="4652.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langle Q[\gamma_5](x)\rangle &amp;=&amp;\delta(x-x_0)\left(\frac{n_+v}{n_+P}\langle \mathcal{O}(^1S_0)\rangle +\frac{\sqrt{2}n_{+\mu}}{ 2m_rn_+P}\langle \mathcal{O}^\mu(^3P_1)\rangle\right)\nn\\&#10;&amp;&amp;-\left(\delta(x-x_0)+\frac{n_+v}{n_+P}\frac{2m_r}{2x_0-1}\delta^\prime(x-x_0) \right)\frac{2x_0-1}{2m_r n_+P}\langle \mathcal{O}^\mu(^1P_1)\rangle +{\cal O}(v^2)  \nn&#10; \end{eqnarray}&#10;}&#10;\end{document}"/>
  <p:tag name="IGUANATEXSIZE" val="20"/>
  <p:tag name="IGUANATEXCURSOR" val="809"/>
  <p:tag name="TRANSPARENCY" val="True"/>
  <p:tag name="FILENAME" val=""/>
  <p:tag name="INPUTTYPE" val="0"/>
  <p:tag name="LATEXENGINEID" val="0"/>
  <p:tag name="TEMPFOLDER" val="C:\Users\xJ\Desktop\毕业论文PPT\徐吉毕业论文答辩PPT\单色模板设计公式\A\"/>
</p:tagLst>
</file>

<file path=ppt/tags/tag29.xml><?xml version="1.0" encoding="utf-8"?>
<p:tagLst xmlns:a="http://schemas.openxmlformats.org/drawingml/2006/main" xmlns:r="http://schemas.openxmlformats.org/officeDocument/2006/relationships" xmlns:p="http://schemas.openxmlformats.org/presentationml/2006/main">
  <p:tag name="ORIGINALHEIGHT" val="522.75"/>
  <p:tag name="ORIGINALWIDTH" val="2430"/>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left\{\begin{array}{l} \hat \phi_{1A}^\parallel(x)=\delta(x-x_0)+\frac{n_+v}{n_+P}\frac{2m_r}{2x_0-1}\delta'(x-x_0)\\\\&#10;   f_{1A}=-i\frac{2x_0-1}{2m_r m_A}\langle \mathcal{O}(^3P_0) \rangle\end{array} \right.\nn&#10; \end{eqnarray}&#10;}&#10;\end{document}"/>
  <p:tag name="IGUANATEXSIZE" val="20"/>
  <p:tag name="IGUANATEXCURSOR" val="668"/>
  <p:tag name="TRANSPARENCY" val="True"/>
  <p:tag name="FILENAME" val=""/>
  <p:tag name="INPUTTYPE" val="0"/>
  <p:tag name="LATEXENGINEID" val="0"/>
  <p:tag name="TEMPFOLDER" val="C:\Users\xJ\Desktop\毕业论文PPT\徐吉毕业论文答辩PPT\单色模板设计公式\A\"/>
</p:tagLst>
</file>

<file path=ppt/tags/tag3.xml><?xml version="1.0" encoding="utf-8"?>
<p:tagLst xmlns:a="http://schemas.openxmlformats.org/drawingml/2006/main" xmlns:r="http://schemas.openxmlformats.org/officeDocument/2006/relationships" xmlns:p="http://schemas.openxmlformats.org/presentationml/2006/main">
  <p:tag name="ORIGINALHEIGHT" val="262.5"/>
  <p:tag name="ORIGINALWIDTH" val="1712.25"/>
  <p:tag name="OUTPUTDPI" val="1200"/>
  <p:tag name="LATEXADDIN" val="\documentclass{article}&#10;\usepackage{epsf,epsfig,psfrag,graphics,color}&#10;\usepackage{geometry}&#10;\usepackage{color}&#10;\usepackage{amsmath}&#10;\pagestyle{empty}&#10;\begin{document}&#10;&#10;&#10;\begin{eqnarray}&#10;\textcolor[rgb]{1.00,1.00,0.00}{&#10;  \mathcal{M}(H)=\sum_{n}C_n(m,\mu)\langle H | {\cal O}_n|0 \rangle}\nonumber&#10;\end{eqnarray}&#10;&#10;&#10;\end{document}"/>
  <p:tag name="IGUANATEXSIZE" val="20"/>
  <p:tag name="IGUANATEXCURSOR" val="288"/>
  <p:tag name="TRANSPARENCY" val="True"/>
  <p:tag name="FILENAME" val=""/>
  <p:tag name="INPUTTYPE" val="0"/>
  <p:tag name="LATEXENGINEID" val="0"/>
  <p:tag name="TEMPFOLDER" val="C:\Users\xJ\Desktop\毕业论文PPT\徐吉毕业论文答辩PPT\单色模板设计公式\A\"/>
</p:tagLst>
</file>

<file path=ppt/tags/tag30.xml><?xml version="1.0" encoding="utf-8"?>
<p:tagLst xmlns:a="http://schemas.openxmlformats.org/drawingml/2006/main" xmlns:r="http://schemas.openxmlformats.org/officeDocument/2006/relationships" xmlns:p="http://schemas.openxmlformats.org/presentationml/2006/main">
  <p:tag name="ORIGINALHEIGHT" val="475.5"/>
  <p:tag name="ORIGINALWIDTH" val="1137.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left\{\begin{array}{l} \hat \phi_P(x)=\delta(x-x_0) \\\\&#10;   f_P=\frac{i}{m_P}\langle   \mathcal{O}(^1S_0)   \rangle   \end{array} \right.\nn&#10; \end{eqnarray}&#10;}&#10;\end{document}"/>
  <p:tag name="IGUANATEXSIZE" val="20"/>
  <p:tag name="IGUANATEXCURSOR" val="597"/>
  <p:tag name="TRANSPARENCY" val="True"/>
  <p:tag name="FILENAME" val=""/>
  <p:tag name="INPUTTYPE" val="0"/>
  <p:tag name="LATEXENGINEID" val="0"/>
  <p:tag name="TEMPFOLDER" val="C:\Users\xJ\Desktop\毕业论文PPT\徐吉毕业论文答辩PPT\单色模板设计公式\A\"/>
</p:tagLst>
</file>

<file path=ppt/tags/tag31.xml><?xml version="1.0" encoding="utf-8"?>
<p:tagLst xmlns:a="http://schemas.openxmlformats.org/drawingml/2006/main" xmlns:r="http://schemas.openxmlformats.org/officeDocument/2006/relationships" xmlns:p="http://schemas.openxmlformats.org/presentationml/2006/main">
  <p:tag name="ORIGINALHEIGHT" val="522.75"/>
  <p:tag name="ORIGINALWIDTH" val="144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left\{\begin{array}{l} \hat \phi_{3A}^\parallel(x)=\delta(x-x_0) \\\\&#10;   f_{3A}=i\frac{\sqrt{2}}{2m_r m_{3A}}\langle   \mathcal{O}(^3P_0)   \rangle   \end{array} \right.\nn&#10; \end{eqnarray}&#10;}&#10;\end{document}"/>
  <p:tag name="IGUANATEXSIZE" val="20"/>
  <p:tag name="IGUANATEXCURSOR" val="629"/>
  <p:tag name="TRANSPARENCY" val="True"/>
  <p:tag name="FILENAME" val=""/>
  <p:tag name="INPUTTYPE" val="0"/>
  <p:tag name="LATEXENGINEID" val="0"/>
  <p:tag name="TEMPFOLDER" val="C:\Users\xJ\Desktop\毕业论文PPT\徐吉毕业论文答辩PPT\单色模板设计公式\A\"/>
</p:tagLst>
</file>

<file path=ppt/tags/tag32.xml><?xml version="1.0" encoding="utf-8"?>
<p:tagLst xmlns:a="http://schemas.openxmlformats.org/drawingml/2006/main" xmlns:r="http://schemas.openxmlformats.org/officeDocument/2006/relationships" xmlns:p="http://schemas.openxmlformats.org/presentationml/2006/main">
  <p:tag name="ORIGINALHEIGHT" val="522.75"/>
  <p:tag name="ORIGINALWIDTH" val="2400.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amp;&amp; \left\{ \begin{array}{l} \hat \phi_P^{(0)}(x)=\phi_V^{\parallel(0)}(x)=\phi_V^{\perp(0)}(x)=\delta(x-x_0) \\\\&#10;   f_P^{(0)}=f_V^{(0)}=f_V^{\perp(0)}=\frac{i}{M}\langle   \mathcal{O}(^1S_0)   \rangle   \end{array}  \right.\nn&#10; \end{eqnarray}&#10;}&#10;\end{document}"/>
  <p:tag name="IGUANATEXSIZE" val="20"/>
  <p:tag name="IGUANATEXCURSOR" val="609"/>
  <p:tag name="TRANSPARENCY" val="True"/>
  <p:tag name="FILENAME" val=""/>
  <p:tag name="INPUTTYPE" val="0"/>
  <p:tag name="LATEXENGINEID" val="0"/>
  <p:tag name="TEMPFOLDER" val="C:\Users\xJ\Desktop\毕业论文PPT\徐吉毕业论文答辩PPT\单色模板设计公式\A\"/>
</p:tagLst>
</file>

<file path=ppt/tags/tag33.xml><?xml version="1.0" encoding="utf-8"?>
<p:tagLst xmlns:a="http://schemas.openxmlformats.org/drawingml/2006/main" xmlns:r="http://schemas.openxmlformats.org/officeDocument/2006/relationships" xmlns:p="http://schemas.openxmlformats.org/presentationml/2006/main">
  <p:tag name="ORIGINALHEIGHT" val="522.75"/>
  <p:tag name="ORIGINALWIDTH" val="4174.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amp;&amp;\left\{\begin{array}{l} \hat \phi_{1A}^{\parallel(0)}(x)=\delta(x-x_0)+\frac{2x_0\bar x_0}{2x_0-1}\delta^\prime(x-x_0) \\\\&#10;   f_{1A}^{(0)}=i\frac{1-2x_0}{2x_0\bar x_0 M^2}\langle \mathcal{O}(^3P_0) \rangle \end{array}\right. \,, ~~\left\{ \begin{array}{l} \hat{\phi}_{1A}^{\perp(0)}(x)=\delta(x-x_0)  \\\\&#10;f_{1A}^{\perp(0)}=-\frac{i}{2x_0\bar x_0 M^2}\langle \mathcal{O}(^3P_0) \rangle \end{array}   \right.   \nn&#10; \end{eqnarray}&#10;}&#10;\end{document}"/>
  <p:tag name="IGUANATEXSIZE" val="20"/>
  <p:tag name="IGUANATEXCURSOR" val="871"/>
  <p:tag name="TRANSPARENCY" val="True"/>
  <p:tag name="FILENAME" val=""/>
  <p:tag name="INPUTTYPE" val="0"/>
  <p:tag name="LATEXENGINEID" val="0"/>
  <p:tag name="TEMPFOLDER" val="C:\Users\xJ\Desktop\毕业论文PPT\徐吉毕业论文答辩PPT\单色模板设计公式\A\"/>
</p:tagLst>
</file>

<file path=ppt/tags/tag34.xml><?xml version="1.0" encoding="utf-8"?>
<p:tagLst xmlns:a="http://schemas.openxmlformats.org/drawingml/2006/main" xmlns:r="http://schemas.openxmlformats.org/officeDocument/2006/relationships" xmlns:p="http://schemas.openxmlformats.org/presentationml/2006/main">
  <p:tag name="ORIGINALHEIGHT" val="121.5"/>
  <p:tag name="ORIGINALWIDTH" val="168"/>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1P_1$&#10;}&#10;\end{document}"/>
  <p:tag name="IGUANATEXSIZE" val="20"/>
  <p:tag name="IGUANATEXCURSOR" val="421"/>
  <p:tag name="TRANSPARENCY" val="True"/>
  <p:tag name="FILENAME" val=""/>
  <p:tag name="INPUTTYPE" val="0"/>
  <p:tag name="LATEXENGINEID" val="0"/>
  <p:tag name="TEMPFOLDER" val="C:\Users\xJ\Desktop\毕业论文PPT\徐吉毕业论文答辩PPT\单色模板设计公式\A\"/>
</p:tagLst>
</file>

<file path=ppt/tags/tag35.xml><?xml version="1.0" encoding="utf-8"?>
<p:tagLst xmlns:a="http://schemas.openxmlformats.org/drawingml/2006/main" xmlns:r="http://schemas.openxmlformats.org/officeDocument/2006/relationships" xmlns:p="http://schemas.openxmlformats.org/presentationml/2006/main">
  <p:tag name="ORIGINALHEIGHT" val="542.25"/>
  <p:tag name="ORIGINALWIDTH" val="2322"/>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left\{\begin{array}{l}  \hat \phi^{(0)}_S(x)=\delta(x-x_0)+\frac{2x_0\bar x_0}{3(2x_0-1)}\delta^\prime(x-x_0) \\\\&#10;  f_S^{(0)}=-\frac{(2x_0-1)\sqrt{3}}{2x_0\bar x_0 M^2}\langle \mathcal{O}(^3P_0) \rangle   \end{array}\right.\nn&#10; \end{eqnarray}&#10;}&#10;\end{document}"/>
  <p:tag name="IGUANATEXSIZE" val="20"/>
  <p:tag name="IGUANATEXCURSOR" val="680"/>
  <p:tag name="TRANSPARENCY" val="True"/>
  <p:tag name="FILENAME" val=""/>
  <p:tag name="INPUTTYPE" val="0"/>
  <p:tag name="LATEXENGINEID" val="0"/>
  <p:tag name="TEMPFOLDER" val="C:\Users\xJ\Desktop\毕业论文PPT\徐吉毕业论文答辩PPT\单色模板设计公式\A\"/>
</p:tagLst>
</file>

<file path=ppt/tags/tag36.xml><?xml version="1.0" encoding="utf-8"?>
<p:tagLst xmlns:a="http://schemas.openxmlformats.org/drawingml/2006/main" xmlns:r="http://schemas.openxmlformats.org/officeDocument/2006/relationships" xmlns:p="http://schemas.openxmlformats.org/presentationml/2006/main">
  <p:tag name="ORIGINALHEIGHT" val="542.25"/>
  <p:tag name="ORIGINALWIDTH" val="4148.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amp;&amp;\left\{ \begin{array}{l}\hat \phi_{3A}^{\parallel(0)}(x)=\delta(x-x_0) \\\\&#10;   f_{3A}^{(0)}=i\frac{\sqrt{2}}{2x_0\bar x_0 M^2}\langle   \mathcal{O}(^3P_0)   \rangle  \end{array}  \right. \,,~~\left\{\begin{array}{l}  \hat{\phi}_{3A}^{\perp(0)}(x)=\delta(x-x_0)+\frac{x_0\bar x_0}{(2x_0-1)}\delta^\prime(x-x_0)  \\\\&#10;f_{3A}^{\perp(0)}=i\frac{\sqrt{2}(2x_0-1)}{2x_0\bar x_0M^2}\langle \mathcal{O}(^3P_0) \rangle \end{array}\right.\nn&#10; \end{eqnarray}&#10;}&#10;\end{document}"/>
  <p:tag name="IGUANATEXSIZE" val="20"/>
  <p:tag name="IGUANATEXCURSOR" val="889"/>
  <p:tag name="TRANSPARENCY" val="True"/>
  <p:tag name="FILENAME" val=""/>
  <p:tag name="INPUTTYPE" val="0"/>
  <p:tag name="LATEXENGINEID" val="0"/>
  <p:tag name="TEMPFOLDER" val="C:\Users\xJ\Desktop\毕业论文PPT\徐吉毕业论文答辩PPT\单色模板设计公式\A\"/>
</p:tagLst>
</file>

<file path=ppt/tags/tag37.xml><?xml version="1.0" encoding="utf-8"?>
<p:tagLst xmlns:a="http://schemas.openxmlformats.org/drawingml/2006/main" xmlns:r="http://schemas.openxmlformats.org/officeDocument/2006/relationships" xmlns:p="http://schemas.openxmlformats.org/presentationml/2006/main">
  <p:tag name="ORIGINALHEIGHT" val="522.75"/>
  <p:tag name="ORIGINALWIDTH" val="2121.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amp;&amp;&#10;\left\{ \begin{array}{l} \hat \phi_T^{\parallel(0)}(x)= \hat \phi_T^{\perp(0)}(x)=-\delta^\prime(x-x_0)/2 \\\\&#10;f^{(0)}_T=f^{\perp(0)}_T=\frac{2}{M^2}\langle  \mathcal{O}(^3P_0)\rangle \end{array}  \right.\nn&#10; \end{eqnarray}&#10;}&#10;\end{document}"/>
  <p:tag name="IGUANATEXSIZE" val="20"/>
  <p:tag name="IGUANATEXCURSOR" val="665"/>
  <p:tag name="TRANSPARENCY" val="True"/>
  <p:tag name="FILENAME" val=""/>
  <p:tag name="INPUTTYPE" val="0"/>
  <p:tag name="LATEXENGINEID" val="0"/>
  <p:tag name="TEMPFOLDER" val="C:\Users\xJ\Desktop\毕业论文PPT\徐吉毕业论文答辩PPT\单色模板设计公式\A\"/>
</p:tagLst>
</file>

<file path=ppt/tags/tag38.xml><?xml version="1.0" encoding="utf-8"?>
<p:tagLst xmlns:a="http://schemas.openxmlformats.org/drawingml/2006/main" xmlns:r="http://schemas.openxmlformats.org/officeDocument/2006/relationships" xmlns:p="http://schemas.openxmlformats.org/presentationml/2006/main">
  <p:tag name="ORIGINALHEIGHT" val="123.75"/>
  <p:tag name="ORIGINALWIDTH" val="176.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3P_0$&#10;}&#10;\end{document}"/>
  <p:tag name="IGUANATEXSIZE" val="20"/>
  <p:tag name="IGUANATEXCURSOR" val="443"/>
  <p:tag name="TRANSPARENCY" val="True"/>
  <p:tag name="FILENAME" val=""/>
  <p:tag name="INPUTTYPE" val="0"/>
  <p:tag name="LATEXENGINEID" val="0"/>
  <p:tag name="TEMPFOLDER" val="C:\Users\xJ\Desktop\毕业论文PPT\徐吉毕业论文答辩PPT\单色模板设计公式\A\"/>
</p:tagLst>
</file>

<file path=ppt/tags/tag39.xml><?xml version="1.0" encoding="utf-8"?>
<p:tagLst xmlns:a="http://schemas.openxmlformats.org/drawingml/2006/main" xmlns:r="http://schemas.openxmlformats.org/officeDocument/2006/relationships" xmlns:p="http://schemas.openxmlformats.org/presentationml/2006/main">
  <p:tag name="ORIGINALHEIGHT" val="122.25"/>
  <p:tag name="ORIGINALWIDTH" val="17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3P_1$&#10;}&#10;\end{document}"/>
  <p:tag name="IGUANATEXSIZE" val="20"/>
  <p:tag name="IGUANATEXCURSOR" val="443"/>
  <p:tag name="TRANSPARENCY" val="True"/>
  <p:tag name="FILENAME" val=""/>
  <p:tag name="INPUTTYPE" val="0"/>
  <p:tag name="LATEXENGINEID" val="0"/>
  <p:tag name="TEMPFOLDER" val="C:\Users\xJ\Desktop\毕业论文PPT\徐吉毕业论文答辩PPT\单色模板设计公式\A\"/>
</p:tagLst>
</file>

<file path=ppt/tags/tag4.xml><?xml version="1.0" encoding="utf-8"?>
<p:tagLst xmlns:a="http://schemas.openxmlformats.org/drawingml/2006/main" xmlns:r="http://schemas.openxmlformats.org/officeDocument/2006/relationships" xmlns:p="http://schemas.openxmlformats.org/presentationml/2006/main">
  <p:tag name="ORIGINALHEIGHT" val="124.5"/>
  <p:tag name="ORIGINALWIDTH" val="532.5"/>
  <p:tag name="OUTPUTDPI" val="1200"/>
  <p:tag name="LATEXADDIN" val="\documentclass{article}&#10;\usepackage{epsf,epsfig,psfrag,graphics,color}&#10;\usepackage{geometry}&#10;\usepackage{color}&#10;\usepackage{amsmath}&#10;\pagestyle{empty}&#10;\begin{document}&#10;\textcolor[rgb]{1.00,1.00,0.00}{&#10;$\log{(m/Q)}$}&#10;&#10;&#10;\end{document}"/>
  <p:tag name="IGUANATEXSIZE" val="20"/>
  <p:tag name="IGUANATEXCURSOR" val="208"/>
  <p:tag name="TRANSPARENCY" val="True"/>
  <p:tag name="FILENAME" val=""/>
  <p:tag name="INPUTTYPE" val="0"/>
  <p:tag name="LATEXENGINEID" val="0"/>
  <p:tag name="TEMPFOLDER" val="C:\Users\xJ\Desktop\毕业论文PPT\徐吉毕业论文答辩PPT\单色模板设计公式\A\"/>
</p:tagLst>
</file>

<file path=ppt/tags/tag40.xml><?xml version="1.0" encoding="utf-8"?>
<p:tagLst xmlns:a="http://schemas.openxmlformats.org/drawingml/2006/main" xmlns:r="http://schemas.openxmlformats.org/officeDocument/2006/relationships" xmlns:p="http://schemas.openxmlformats.org/presentationml/2006/main">
  <p:tag name="ORIGINALHEIGHT" val="122.25"/>
  <p:tag name="ORIGINALWIDTH" val="175.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3P_2$&#10;}&#10;\end{document}"/>
  <p:tag name="IGUANATEXSIZE" val="20"/>
  <p:tag name="IGUANATEXCURSOR" val="443"/>
  <p:tag name="TRANSPARENCY" val="True"/>
  <p:tag name="FILENAME" val=""/>
  <p:tag name="INPUTTYPE" val="0"/>
  <p:tag name="LATEXENGINEID" val="0"/>
  <p:tag name="TEMPFOLDER" val="C:\Users\xJ\Desktop\毕业论文PPT\徐吉毕业论文答辩PPT\单色模板设计公式\A\"/>
</p:tagLst>
</file>

<file path=ppt/tags/tag41.xml><?xml version="1.0" encoding="utf-8"?>
<p:tagLst xmlns:a="http://schemas.openxmlformats.org/drawingml/2006/main" xmlns:r="http://schemas.openxmlformats.org/officeDocument/2006/relationships" xmlns:p="http://schemas.openxmlformats.org/presentationml/2006/main">
  <p:tag name="ORIGINALHEIGHT" val="597.75"/>
  <p:tag name="ORIGINALWIDTH" val="2948.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eqnarray}&#10;\left\{\begin{array}{rl}&#10;\text{hard region:} &amp;~~k^\mu \sim {\cal O}(M),\\&#10;\text{soft region:}&amp;~~k^\mu \sim {\cal O}(Mv),\\&#10;\text{ultra-soft region:}&amp;~~k^\mu  \sim {\cal O}(Mv^2),\\&#10;\text{potential region:}&amp;~~v\cdot k \sim {\cal O}(Mv^2),~k^\mu_\top \sim {\cal O}(Mv).&#10;\end{array}\right.\nn&#10;\end{eqnarray}}&#10;\end{document}"/>
  <p:tag name="IGUANATEXSIZE" val="20"/>
  <p:tag name="IGUANATEXCURSOR" val="743"/>
  <p:tag name="TRANSPARENCY" val="True"/>
  <p:tag name="FILENAME" val=""/>
  <p:tag name="INPUTTYPE" val="0"/>
  <p:tag name="LATEXENGINEID" val="0"/>
  <p:tag name="TEMPFOLDER" val="C:\Users\xJ\Desktop\毕业论文PPT\徐吉毕业论文答辩PPT\单色模板设计公式\A\"/>
</p:tagLst>
</file>

<file path=ppt/tags/tag42.xml><?xml version="1.0" encoding="utf-8"?>
<p:tagLst xmlns:a="http://schemas.openxmlformats.org/drawingml/2006/main" xmlns:r="http://schemas.openxmlformats.org/officeDocument/2006/relationships" xmlns:p="http://schemas.openxmlformats.org/presentationml/2006/main">
  <p:tag name="ORIGINALHEIGHT" val="2582.25"/>
  <p:tag name="ORIGINALWIDTH" val="4842.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amp;&amp; \langle  b^a(p_b)\bar c^b(p_c) |Q[\Gamma](x)   |0    \rangle^{\rm bare}&#10;\nonumber \\&#10;&amp;=&amp;\delta^{ab}\delta\left(x-\frac{n_+p_b}{n_+P}\right)\frac{\bar u_b(p_b)\slash{n}_+\Gamma v_c(p_c)}{n_+P}\nn\\&#10;   &amp;&amp;+\frac{\alpha_s}{4\pi}C_F\delta^{ab}\int [dk]\frac{\bar u_b(p_b)\gamma^\mu(\slash{k}-\slash{\bar q}+\slash{p}_b+m_b)\slash{n}_+\Gamma(\slash{k}-\slash{\bar q}-\slash{p}_c+m_c)\gamma_\mu v_c(p_c)}{n_+P[(k-\bar q)^2+i\epsilon][(k+p_b-\bar q)^2-m_b^2+i\epsilon][(k-p_c-\bar q)^2-m_c^2+i\epsilon]}\nonumber\\&#10;&amp;&amp;~~~~~~~~~~~~~~~~~~~\times\delta\left(x-\frac{n_+(p_b+k-\bar q)}{n_+P}\right)\nn\\&#10;    &amp;&amp;-\frac{\alpha_s}{4\pi}C_F\delta^{ab}\int [dk]\frac{2 n_+(k-\bar q+p_b)\bar u_b(p_b)\slash{n}_+\Gamma v_c(p_c)}{n_+P[n_+(k-\bar q)][(k-\bar q)^2+i\epsilon][(k+p_b-\bar q)^2-m_b^2+i\epsilon]}\nonumber\\&#10;&amp;&amp;~~~~~~~~~~~~~~~~~~~\times\left[ \delta\left(x-\frac{n_+(k+p_b-\bar q)}{n_+P}\right)-\delta\left(x-\frac{n_+p_b}{n_+P}\right) \right]\nn\\&#10;   &amp;&amp;-\frac{\alpha_s}{4\pi}C_F\delta^{ab}\int [dk]\frac{2n_+ (k-\bar q-p_c)\bar u_b(p_b)\slash{n}_+\Gamma v_c(p_c)}{n_+P[n_+(k-\bar q)][(k-\bar q)^2+i\epsilon][(k-p_c-\bar q)^2-m_c^2+i\epsilon]}\nonumber\\&#10;&amp;&amp;~~~~~~~~~~~~~~~~~~~\times\left[ \delta\left(x-\frac{n_+(k+p_b-\bar q)}{n_+P}\right)-\delta\left(x-\frac{n_+p_b}{n_+P}\right) \right]\nn&#10; \end{eqnarray}&#10;}&#10;\end{document}"/>
  <p:tag name="IGUANATEXSIZE" val="20"/>
  <p:tag name="IGUANATEXCURSOR" val="1739"/>
  <p:tag name="TRANSPARENCY" val="True"/>
  <p:tag name="FILENAME" val=""/>
  <p:tag name="INPUTTYPE" val="0"/>
  <p:tag name="LATEXENGINEID" val="0"/>
  <p:tag name="TEMPFOLDER" val="C:\Users\xJ\Desktop\毕业论文PPT\徐吉毕业论文答辩PPT\单色模板设计公式\A\"/>
</p:tagLst>
</file>

<file path=ppt/tags/tag43.xml><?xml version="1.0" encoding="utf-8"?>
<p:tagLst xmlns:a="http://schemas.openxmlformats.org/drawingml/2006/main" xmlns:r="http://schemas.openxmlformats.org/officeDocument/2006/relationships" xmlns:p="http://schemas.openxmlformats.org/presentationml/2006/main">
  <p:tag name="ORIGINALHEIGHT" val="81.75"/>
  <p:tag name="ORIGINALWIDTH" val="107.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gamma_5$}&#10;\end{document}"/>
  <p:tag name="IGUANATEXSIZE" val="20"/>
  <p:tag name="IGUANATEXCURSOR" val="446"/>
  <p:tag name="TRANSPARENCY" val="True"/>
  <p:tag name="FILENAME" val=""/>
  <p:tag name="INPUTTYPE" val="0"/>
  <p:tag name="LATEXENGINEID" val="0"/>
  <p:tag name="TEMPFOLDER" val="C:\Users\xJ\Desktop\毕业论文PPT\徐吉毕业论文答辩PPT\单色模板设计公式\A\"/>
</p:tagLst>
</file>

<file path=ppt/tags/tag44.xml><?xml version="1.0" encoding="utf-8"?>
<p:tagLst xmlns:a="http://schemas.openxmlformats.org/drawingml/2006/main" xmlns:r="http://schemas.openxmlformats.org/officeDocument/2006/relationships" xmlns:p="http://schemas.openxmlformats.org/presentationml/2006/main">
  <p:tag name="ORIGINALHEIGHT" val="120"/>
  <p:tag name="ORIGINALWIDTH" val="994.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Gamma=1,\gamma_5,\gamma_\perp^\alpha,\gamma_\perp^\alpha\gamma_5$}&#10;\end{document}"/>
  <p:tag name="IGUANATEXSIZE" val="20"/>
  <p:tag name="IGUANATEXCURSOR" val="437"/>
  <p:tag name="TRANSPARENCY" val="True"/>
  <p:tag name="FILENAME" val=""/>
  <p:tag name="INPUTTYPE" val="0"/>
  <p:tag name="LATEXENGINEID" val="0"/>
  <p:tag name="TEMPFOLDER" val="C:\Users\xJ\Desktop\毕业论文PPT\徐吉毕业论文答辩PPT\单色模板设计公式\A\"/>
</p:tagLst>
</file>

<file path=ppt/tags/tag45.xml><?xml version="1.0" encoding="utf-8"?>
<p:tagLst xmlns:a="http://schemas.openxmlformats.org/drawingml/2006/main" xmlns:r="http://schemas.openxmlformats.org/officeDocument/2006/relationships" xmlns:p="http://schemas.openxmlformats.org/presentationml/2006/main">
  <p:tag name="ORIGINALHEIGHT" val="195.75"/>
  <p:tag name="ORIGINALWIDTH" val="2208.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10;\textcolor[rgb]{0.00,1.00,0}{\textbf{1.The first structure:$\frac{\bar u_{b,v}(p_1)\slash n_+\Gamma v_{c,v}(p_2)}{n_+P}$}}&#10;\end{document}"/>
  <p:tag name="IGUANATEXSIZE" val="20"/>
  <p:tag name="IGUANATEXCURSOR" val="429"/>
  <p:tag name="TRANSPARENCY" val="True"/>
  <p:tag name="FILENAME" val=""/>
  <p:tag name="INPUTTYPE" val="0"/>
  <p:tag name="LATEXENGINEID" val="0"/>
  <p:tag name="TEMPFOLDER" val="C:\Users\xJ\Desktop\毕业论文PPT\徐吉毕业论文答辩PPT\单色模板设计公式\A\"/>
</p:tagLst>
</file>

<file path=ppt/tags/tag46.xml><?xml version="1.0" encoding="utf-8"?>
<p:tagLst xmlns:a="http://schemas.openxmlformats.org/drawingml/2006/main" xmlns:r="http://schemas.openxmlformats.org/officeDocument/2006/relationships" xmlns:p="http://schemas.openxmlformats.org/presentationml/2006/main">
  <p:tag name="ORIGINALHEIGHT" val="195.75"/>
  <p:tag name="ORIGINALWIDTH" val="2763"/>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10;\textcolor[rgb]{0.00,1.00,0}{\textbf{2.The second structure:$\frac{1}{4m_r}\frac{\bar u_{b,v}(p_1)\left\{\slash{\bar  q},\slash n_+\Gamma\right\} v_{c,v}(p_2)}{n_+P}$}}&#10;\end{document}"/>
  <p:tag name="IGUANATEXSIZE" val="20"/>
  <p:tag name="IGUANATEXCURSOR" val="422"/>
  <p:tag name="TRANSPARENCY" val="True"/>
  <p:tag name="FILENAME" val=""/>
  <p:tag name="INPUTTYPE" val="0"/>
  <p:tag name="LATEXENGINEID" val="0"/>
  <p:tag name="TEMPFOLDER" val="C:\Users\xJ\Desktop\毕业论文PPT\徐吉毕业论文答辩PPT\单色模板设计公式\A\"/>
</p:tagLst>
</file>

<file path=ppt/tags/tag47.xml><?xml version="1.0" encoding="utf-8"?>
<p:tagLst xmlns:a="http://schemas.openxmlformats.org/drawingml/2006/main" xmlns:r="http://schemas.openxmlformats.org/officeDocument/2006/relationships" xmlns:p="http://schemas.openxmlformats.org/presentationml/2006/main">
  <p:tag name="ORIGINALHEIGHT" val="195.75"/>
  <p:tag name="ORIGINALWIDTH" val="2616"/>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10;\textcolor[rgb]{0.00,1.00,0}{\textbf{3.The third structure:$ \frac{1}{4m_r}\frac{\bar u_{b,v}(p_1)\left[\slash {\bar  q},\slash n_+\Gamma\right] v_{c,v}(p_2)}{n_+P} $}}&#10;\end{document}"/>
  <p:tag name="IGUANATEXSIZE" val="20"/>
  <p:tag name="IGUANATEXCURSOR" val="422"/>
  <p:tag name="TRANSPARENCY" val="True"/>
  <p:tag name="FILENAME" val=""/>
  <p:tag name="INPUTTYPE" val="0"/>
  <p:tag name="LATEXENGINEID" val="0"/>
  <p:tag name="TEMPFOLDER" val="C:\Users\xJ\Desktop\毕业论文PPT\徐吉毕业论文答辩PPT\单色模板设计公式\A\"/>
</p:tagLst>
</file>

<file path=ppt/tags/tag48.xml><?xml version="1.0" encoding="utf-8"?>
<p:tagLst xmlns:a="http://schemas.openxmlformats.org/drawingml/2006/main" xmlns:r="http://schemas.openxmlformats.org/officeDocument/2006/relationships" xmlns:p="http://schemas.openxmlformats.org/presentationml/2006/main">
  <p:tag name="ORIGINALHEIGHT" val="195.75"/>
  <p:tag name="ORIGINALWIDTH" val="2592"/>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10;\textcolor[rgb]{0.00,1.00,0}{\textbf{4.The fourth structure:$ \frac{n_+\bar q}{n_+P}\frac{\bar u_{b,v}(p_1)\slash n_+\Gamma v_{c,v}(p_2)}{n_+P} $}}&#10;\end{document}"/>
  <p:tag name="IGUANATEXSIZE" val="20"/>
  <p:tag name="IGUANATEXCURSOR" val="422"/>
  <p:tag name="TRANSPARENCY" val="True"/>
  <p:tag name="FILENAME" val=""/>
  <p:tag name="INPUTTYPE" val="0"/>
  <p:tag name="LATEXENGINEID" val="0"/>
  <p:tag name="TEMPFOLDER" val="C:\Users\xJ\Desktop\毕业论文PPT\徐吉毕业论文答辩PPT\单色模板设计公式\A\"/>
</p:tagLst>
</file>

<file path=ppt/tags/tag49.xml><?xml version="1.0" encoding="utf-8"?>
<p:tagLst xmlns:a="http://schemas.openxmlformats.org/drawingml/2006/main" xmlns:r="http://schemas.openxmlformats.org/officeDocument/2006/relationships" xmlns:p="http://schemas.openxmlformats.org/presentationml/2006/main">
  <p:tag name="ORIGINALHEIGHT" val="1316.25"/>
  <p:tag name="ORIGINALWIDTH" val="2958"/>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amp;&amp;\frac{1}{(k-\bar q)^2+i\epsilon}=\frac{1}{k^2+i\epsilon}\left(1-\frac{2\bar q\cdot k}{k^2+i\epsilon}+{\cal O}(v^2)\right)\,,\nn\\&#10;&amp;&amp;\frac{1}{n_+(k-\bar q)}=\frac{1}{n_+k}\left(1+\frac{n_+\bar q}{n_+k}+{\cal O}(v^2)\right)\,,\nn\\&#10;&amp;&amp;\frac{1}{(k+p_b-\bar q)^2-m_b^2+i\epsilon}=\frac{1}{k^2+2 m_bv\cdot k+i\epsilon}+{\cal O}(v^2)\,,\nn\\&#10;&amp;&amp;\frac{1}{(k-p_c-\bar q)^2-m_c^2+i\epsilon}=\frac{1}{k^2-2 m_cv\cdot k+i\epsilon}+{\cal O}(v^2)\,.\nn&#10; \end{eqnarray}&#10;}&#10;\end{document}"/>
  <p:tag name="IGUANATEXSIZE" val="20"/>
  <p:tag name="IGUANATEXCURSOR" val="891"/>
  <p:tag name="TRANSPARENCY" val="True"/>
  <p:tag name="FILENAME" val=""/>
  <p:tag name="INPUTTYPE" val="0"/>
  <p:tag name="LATEXENGINEID" val="0"/>
  <p:tag name="TEMPFOLDER" val="C:\Users\xJ\Desktop\毕业论文PPT\徐吉毕业论文答辩PPT\单色模板设计公式\A\"/>
</p:tagLst>
</file>

<file path=ppt/tags/tag5.xml><?xml version="1.0" encoding="utf-8"?>
<p:tagLst xmlns:a="http://schemas.openxmlformats.org/drawingml/2006/main" xmlns:r="http://schemas.openxmlformats.org/officeDocument/2006/relationships" xmlns:p="http://schemas.openxmlformats.org/presentationml/2006/main">
  <p:tag name="ORIGINALHEIGHT" val="111.75"/>
  <p:tag name="ORIGINALWIDTH" val="391.5"/>
  <p:tag name="OUTPUTDPI" val="1200"/>
  <p:tag name="LATEXADDIN" val="\documentclass{article}&#10;\usepackage{epsf,epsfig,psfrag,graphics,color}&#10;\usepackage{geometry}&#10;\usepackage{color}&#10;\usepackage{amsmath}&#10;\pagestyle{empty}&#10;\begin{document}&#10;&#10;\textcolor[rgb]{1.00,1.00,0.00}{$Q\gg m$}&#10;&#10;\end{document}"/>
  <p:tag name="IGUANATEXSIZE" val="20"/>
  <p:tag name="IGUANATEXCURSOR" val="208"/>
  <p:tag name="TRANSPARENCY" val="True"/>
  <p:tag name="FILENAME" val=""/>
  <p:tag name="INPUTTYPE" val="0"/>
  <p:tag name="LATEXENGINEID" val="0"/>
  <p:tag name="TEMPFOLDER" val="C:\Users\xJ\Desktop\毕业论文PPT\徐吉毕业论文答辩PPT\单色模板设计公式\A\"/>
</p:tagLst>
</file>

<file path=ppt/tags/tag50.xml><?xml version="1.0" encoding="utf-8"?>
<p:tagLst xmlns:a="http://schemas.openxmlformats.org/drawingml/2006/main" xmlns:r="http://schemas.openxmlformats.org/officeDocument/2006/relationships" xmlns:p="http://schemas.openxmlformats.org/presentationml/2006/main">
  <p:tag name="ORIGINALHEIGHT" val="1053.75"/>
  <p:tag name="ORIGINALWIDTH" val="3953.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amp;&amp;\bar u_{b}(p_b)\gamma^\mu (\slash{k}-\slash{\bar q})\slash{n}_+\Gamma (\slash{k}-\slash{\bar q})\gamma_\mu v_c(p_c) \nn\\&#10;    &amp;=&amp;\bar u_{bv}(p_b)\Big(1 +\frac{\slash{\bar q}}{2m_b} \Big)\gamma^\mu(\slash{k}-\slash{\bar q})\slash{n}_+\Gamma(\slash{k}-\slash{\bar q})\gamma_\mu\Big(1+ \frac{\slash{\bar q}}{2m_c}\Big)v_{cv}(p_c)+{\cal O}(v^2)\nn\\&#10;   &amp;=&amp; \bar u_{bv}(p_b)\Big(\gamma^\mu\slash{k}\slash{n}_+\Gamma \slash{k}\gamma_\mu-\gamma^\mu\slash{\bar q}\slash{n}_+\Gamma \slash{k}\gamma_\mu-\gamma^\mu\slash{k}\slash{n}_+\Gamma \slash{\bar q}\gamma_\mu\nn\\&#10;&amp;&amp;~~~~~~~~~+\frac{1}{2m_b}\slash{\bar q}\gamma^\mu\slash{k}\slash{n}_+\Gamma \slash{k}\gamma_\mu+\frac{1}{2m_c}\gamma^\mu\slash{k}\slash{n}_+\Gamma \slash{k}\gamma_\mu\slash{\bar q}\Big)v_{cv}(p_c)+{\cal O}(v^2)\,. \nn&#10; \end{eqnarray}&#10;}&#10;\end{document}"/>
  <p:tag name="IGUANATEXSIZE" val="20"/>
  <p:tag name="IGUANATEXCURSOR" val="1233"/>
  <p:tag name="TRANSPARENCY" val="True"/>
  <p:tag name="FILENAME" val=""/>
  <p:tag name="INPUTTYPE" val="0"/>
  <p:tag name="LATEXENGINEID" val="0"/>
  <p:tag name="TEMPFOLDER" val="C:\Users\xJ\Desktop\毕业论文PPT\徐吉毕业论文答辩PPT\单色模板设计公式\A\"/>
</p:tagLst>
</file>

<file path=ppt/tags/tag51.xml><?xml version="1.0" encoding="utf-8"?>
<p:tagLst xmlns:a="http://schemas.openxmlformats.org/drawingml/2006/main" xmlns:r="http://schemas.openxmlformats.org/officeDocument/2006/relationships" xmlns:p="http://schemas.openxmlformats.org/presentationml/2006/main">
  <p:tag name="ORIGINALHEIGHT" val="84.75"/>
  <p:tag name="ORIGINALWIDTH" val="69"/>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Gamma$}&#10;\end{document}"/>
  <p:tag name="IGUANATEXSIZE" val="20"/>
  <p:tag name="IGUANATEXCURSOR" val="440"/>
  <p:tag name="TRANSPARENCY" val="True"/>
  <p:tag name="FILENAME" val=""/>
  <p:tag name="INPUTTYPE" val="0"/>
  <p:tag name="LATEXENGINEID" val="0"/>
  <p:tag name="TEMPFOLDER" val="C:\Users\xJ\Desktop\毕业论文PPT\徐吉毕业论文答辩PPT\单色模板设计公式\A\"/>
</p:tagLst>
</file>

<file path=ppt/tags/tag52.xml><?xml version="1.0" encoding="utf-8"?>
<p:tagLst xmlns:a="http://schemas.openxmlformats.org/drawingml/2006/main" xmlns:r="http://schemas.openxmlformats.org/officeDocument/2006/relationships" xmlns:p="http://schemas.openxmlformats.org/presentationml/2006/main">
  <p:tag name="ORIGINALHEIGHT" val="373.5"/>
  <p:tag name="ORIGINALWIDTH" val="4684.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hat \phi_P(x;\mu)&amp;=&amp;\delta(x-x_0)&#10;%\nn\\&amp;&amp;&#10;+\frac{\alpha_s}{4\pi}C_F \Bigg\{\Phi_1(x,x_0)&#10;+8\Delta\left[\frac{x}{x_0}\theta(x_0-x)+\left( \begin{array}{l} x\leftrightarrow \bar x\\ x_0\leftrightarrow \bar x_0  \end{array} \right)\right]_{+}\Bigg\} \,, \nn&#10; \end{eqnarray}&#10;}&#10;\end{document}"/>
  <p:tag name="IGUANATEXSIZE" val="20"/>
  <p:tag name="IGUANATEXCURSOR" val="490"/>
  <p:tag name="TRANSPARENCY" val="True"/>
  <p:tag name="FILENAME" val=""/>
  <p:tag name="INPUTTYPE" val="0"/>
  <p:tag name="LATEXENGINEID" val="0"/>
  <p:tag name="TEMPFOLDER" val="C:\Users\xJ\Desktop\中科大开会\"/>
</p:tagLst>
</file>

<file path=ppt/tags/tag53.xml><?xml version="1.0" encoding="utf-8"?>
<p:tagLst xmlns:a="http://schemas.openxmlformats.org/drawingml/2006/main" xmlns:r="http://schemas.openxmlformats.org/officeDocument/2006/relationships" xmlns:p="http://schemas.openxmlformats.org/presentationml/2006/main">
  <p:tag name="ORIGINALHEIGHT" val="299.25"/>
  <p:tag name="ORIGINALWIDTH" val="3609"/>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 \begin{eqnarray}&#10;   f_P&amp;=&amp;\frac{i}{M}\langle   \mathcal{O}(^1S_0)   \rangle \left\{ 1+\frac{\alpha_s}{4\pi}C_F\left[-6+4\Delta+3(x_0-\bar x_0)\ln{\frac{x_0}{\bar x_0}}  \right] \right\}\,,\nonumber&#10; \end{eqnarray}&#10;}&#10;\end{document}"/>
  <p:tag name="IGUANATEXSIZE" val="20"/>
  <p:tag name="IGUANATEXCURSOR" val="626"/>
  <p:tag name="TRANSPARENCY" val="True"/>
  <p:tag name="FILENAME" val=""/>
  <p:tag name="INPUTTYPE" val="0"/>
  <p:tag name="LATEXENGINEID" val="0"/>
  <p:tag name="TEMPFOLDER" val="C:\Users\xJ\Desktop\中科大开会\"/>
</p:tagLst>
</file>

<file path=ppt/tags/tag54.xml><?xml version="1.0" encoding="utf-8"?>
<p:tagLst xmlns:a="http://schemas.openxmlformats.org/drawingml/2006/main" xmlns:r="http://schemas.openxmlformats.org/officeDocument/2006/relationships" xmlns:p="http://schemas.openxmlformats.org/presentationml/2006/main">
  <p:tag name="ORIGINALHEIGHT" val="1693.5"/>
  <p:tag name="ORIGINALWIDTH" val="4687.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10;\begin{eqnarray}&#10; \hat \phi_P(x;\mu)&amp;=&amp;\delta(x-x_0)&#10;%\nn\\&amp;&amp;&#10;+\frac{\alpha_s}{4\pi}C_F \Bigg\{\Phi_1(x,x_0)&#10;+8\Delta\left[\frac{x}{x_0}\theta(x_0-x)+\left( \begin{array}{l} x\leftrightarrow \bar x\\ x_0\leftrightarrow \bar x_0  \end{array} \right)\right]_{+}\Bigg\} \,, \nn\\\nn\\&#10;%%%%%%%%%%%%%%%%%%%%%%%%%%%%%%%%%%%%%%%%%%%%%%%%%&#10; %%%%%%%%%%%%%%%%%%%%%%%%%%%%%%%%%%%%%%%%%%%%%&#10;   \hat \phi_V^\parallel(x;\mu)&amp;=&amp; \delta(x-x_0)%\nn\\&amp;&amp;&#10;+\frac{\alpha_s}{4\pi}C_F \Bigg\{\Phi_1(x,x_0)&#10;-4\left[\frac{x}{x_0}\theta(x_0-x)+\left( \begin{array}{l} x\leftrightarrow \bar x\\ x_0\leftrightarrow \bar x_0  \end{array} \right)\right]_{+}\Bigg\} \,, \label{eq:INNRQCD}\nn\\&#10; %%%%%%%%%%%%%%%%%%%%%%%%%%%%%%%%%%%%%%%%%%%%%%%%%%%&#10; \hat \phi_V^\perp(x;\mu)&amp;=&amp;\delta(x-x_0)%\nn\\&amp;&amp;&#10;+\frac{\alpha_s}{4\pi}C_F \Bigg\{\Phi_1(x,x_0) \nn\\&#10;&amp;&amp;~~&#10;-2\left[\left( \ln{\frac{\mu^2}{M^2(x_0-x)^2}}-1\right)\left( \frac{x}{x_0}\theta(x_0-x)+\left( \begin{array}{l} x\leftrightarrow \bar x\\ x_0\leftrightarrow \bar x_0  \end{array} \right) \right) \right]_+\Bigg\} \,.\nn&#10;\end{eqnarray}&#10;\end{subequations}&#10;}&#10;\end{document}"/>
  <p:tag name="IGUANATEXSIZE" val="20"/>
  <p:tag name="IGUANATEXCURSOR" val="737"/>
  <p:tag name="TRANSPARENCY" val="True"/>
  <p:tag name="FILENAME" val=""/>
  <p:tag name="INPUTTYPE" val="0"/>
  <p:tag name="LATEXENGINEID" val="0"/>
  <p:tag name="TEMPFOLDER" val="C:\Users\xJ\Desktop\毕业论文PPT\徐吉毕业论文答辩PPT\单色模板设计公式\A\"/>
</p:tagLst>
</file>

<file path=ppt/tags/tag55.xml><?xml version="1.0" encoding="utf-8"?>
<p:tagLst xmlns:a="http://schemas.openxmlformats.org/drawingml/2006/main" xmlns:r="http://schemas.openxmlformats.org/officeDocument/2006/relationships" xmlns:p="http://schemas.openxmlformats.org/presentationml/2006/main">
  <p:tag name="ORIGINALHEIGHT" val="1001.25"/>
  <p:tag name="ORIGINALWIDTH" val="4651.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10;\begin{eqnarray}&#10;  f_P&amp;=&amp;\frac{i}{M}\langle   \mathcal{O}(^1S_0)   \rangle \left\{ 1+\frac{\alpha_s}{4\pi}C_F\left[-6+4\Delta+3(x_0-\bar x_0)\ln{\frac{x_0}{\bar x_0}}  \right] \right\}\,,\nn\\&#10;  f_V&amp;=&amp;\frac{i}{M}\langle  \mathcal{O}(^1S_0)\rangle \left\{ 1+ \frac{\alpha_s}{4\pi}C_F\left[ -8+3(x_0-\bar x_0)\ln{\frac{x_0}{\bar x_0}} \right] \right\}\,,\nn\\&#10;f_V^\perp&amp;=&amp;\frac{i}{M}\langle  \mathcal{O}(^1S_0)\rangle\left\{1+ \frac{\alpha_s}{4\pi}C_F \left[-\ln{\frac{\mu^2}{M^2}}-(3-8x_0)\ln x_0-(3-8\bar x_0)\ln \bar x_0-8 \right] \right\}\,. \nn&#10;\end{eqnarray}&#10;\end{subequations}&#10;}&#10;\end{document}"/>
  <p:tag name="IGUANATEXSIZE" val="20"/>
  <p:tag name="IGUANATEXCURSOR" val="648"/>
  <p:tag name="TRANSPARENCY" val="True"/>
  <p:tag name="FILENAME" val=""/>
  <p:tag name="INPUTTYPE" val="0"/>
  <p:tag name="LATEXENGINEID" val="0"/>
  <p:tag name="TEMPFOLDER" val="C:\Users\xJ\Desktop\毕业论文PPT\徐吉毕业论文答辩PPT\单色模板设计公式\A\"/>
</p:tagLst>
</file>

<file path=ppt/tags/tag56.xml><?xml version="1.0" encoding="utf-8"?>
<p:tagLst xmlns:a="http://schemas.openxmlformats.org/drawingml/2006/main" xmlns:r="http://schemas.openxmlformats.org/officeDocument/2006/relationships" xmlns:p="http://schemas.openxmlformats.org/presentationml/2006/main">
  <p:tag name="ORIGINALHEIGHT" val="84.75"/>
  <p:tag name="ORIGINALWIDTH" val="69"/>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Gamma$}&#10;\end{document}"/>
  <p:tag name="IGUANATEXSIZE" val="20"/>
  <p:tag name="IGUANATEXCURSOR" val="440"/>
  <p:tag name="TRANSPARENCY" val="True"/>
  <p:tag name="FILENAME" val=""/>
  <p:tag name="INPUTTYPE" val="0"/>
  <p:tag name="LATEXENGINEID" val="0"/>
  <p:tag name="TEMPFOLDER" val="C:\Users\xJ\Desktop\毕业论文PPT\徐吉毕业论文答辩PPT\单色模板设计公式\A\"/>
</p:tagLst>
</file>

<file path=ppt/tags/tag57.xml><?xml version="1.0" encoding="utf-8"?>
<p:tagLst xmlns:a="http://schemas.openxmlformats.org/drawingml/2006/main" xmlns:r="http://schemas.openxmlformats.org/officeDocument/2006/relationships" xmlns:p="http://schemas.openxmlformats.org/presentationml/2006/main">
  <p:tag name="ORIGINALHEIGHT" val="2685.75"/>
  <p:tag name="ORIGINALWIDTH" val="4854"/>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10; \begin{eqnarray}&#10;   \hat \phi_{1A}^\parallel(x;\mu)&amp;=&amp; \hat \phi_{3A}^\parallel(x;\mu)+\frac{4x_0\bar x_0}{1-2 x_0}&#10; \hat \phi_T^\parallel(x;\mu)\nn\\&#10;&amp;&amp;+\frac{4x_0\bar x_0}{1-2 x_0}\frac{\alpha_s}{4\pi}C_F \Bigg\{ -\left[\frac{x^2\theta(x_0-x)}{x_0^2(x_0-x)}-\frac{\bar x^2\theta(x-x_0)}{\bar x_0^2(x-x_0)}\right]_{++} \nn\\&#10;&amp;&amp;~~~~~~-(2+4\Delta)\left[\frac{x\theta(x_0-x)}{x_0^2}-\frac{\bar x\theta(x-x_0)}{\bar x_0^2}\right]_{++}\nonumber\\&#10;&amp;&amp;~~~~~~+\left[\frac{4}{3}\left(\ln\frac{\mu^2}{M^2}-2x_0\ln x_0-2\bar x_0\ln \bar x_0\right)+\frac{38-6\Delta}{9}\right]\delta^\prime(x-x_0)\nonumber \\&#10;&amp;&amp;~~~~~~+\frac{1}{2}\left[  3(x_0-\bar x_0)\ln \frac{x_0}{\bar x_0}-4+4\Delta  -\frac{4x_0\bar x_0}{1-2x_0}\ln\frac{x_0}{\bar x_0}\right]\delta^\prime(x-x_0) \Bigg\} \,, \nn\\&#10;%%%%%%%%%%%%%%%%%%%%%%%%%%%%%%%%%%%%%%%%%%%%%%%%%%%%%%%%%%%%%%%%%%%%%%%%%%%%%%%%%%%%%%%%%%%%&#10;   \hat{\phi}_{1A}^{\perp}(x;\mu)&amp;=&amp;\delta(x-x_0)+\frac{\alpha_s}{4\pi}C_F \Bigg\{\Phi_2(x,x_0) \nn\\&#10;&amp;&amp;~~~~~~~~~&#10;-2\left[\left( \ln{\frac{\mu^2}{M^2(x_0-x)^2}}-1\right)\left( \frac{x}{x_0}\theta(x_0-x)+\left( \begin{array}{l} x\leftrightarrow \bar x\\ x_0\leftrightarrow \bar x_0  \end{array} \right) \right) \right]_+\Bigg\} \,. \nn&#10;  %%%%%%%%%%%%%%%%%%%%%%%%%%%%%%%%%%%%%%%%%%%%%%%%%%%%%%%%%%%%%%%%%%%%%%%%%%%%%%%%%%%%&#10;%%%%%%%%%%%%%%%%%%%%%%%%%%%%%%%%%%%%%%%%%%%%%%%%%%%%%%%%%%%%%%%%%%%5&#10; \end{eqnarray}&#10;\end{subequations}}&#10;\end{document}"/>
  <p:tag name="IGUANATEXSIZE" val="20"/>
  <p:tag name="IGUANATEXCURSOR" val="1229"/>
  <p:tag name="TRANSPARENCY" val="True"/>
  <p:tag name="FILENAME" val=""/>
  <p:tag name="INPUTTYPE" val="0"/>
  <p:tag name="LATEXENGINEID" val="0"/>
  <p:tag name="TEMPFOLDER" val="C:\Users\xJ\Desktop\毕业论文PPT\徐吉毕业论文答辩PPT\单色模板设计公式\A\"/>
</p:tagLst>
</file>

<file path=ppt/tags/tag58.xml><?xml version="1.0" encoding="utf-8"?>
<p:tagLst xmlns:a="http://schemas.openxmlformats.org/drawingml/2006/main" xmlns:r="http://schemas.openxmlformats.org/officeDocument/2006/relationships" xmlns:p="http://schemas.openxmlformats.org/presentationml/2006/main">
  <p:tag name="ORIGINALHEIGHT" val="3074.25"/>
  <p:tag name="ORIGINALWIDTH" val="5043"/>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10; \begin{eqnarray}&#10; \hat \phi_S(x;\mu)&amp;=&amp;\delta(x-x_0)+\frac{\alpha_s}{4\pi}C_F \Phi_2(x,x_0)+\frac{4x_0\bar x_0}{1-2x_0}\frac{1}{3}\hat\phi_T^\parallel(x\,;\mu)&#10;\nn\\&#10;&amp;&amp;+\frac{4x_0\bar x_0}{1-2x_0}\frac{1}{3}\frac{\alpha_s}{4\pi}C_F \Bigg\{&#10;-3\left[\frac{x(4x_0-x)\theta(x_0-x)}{x_0^2(x_0-x)}-\left( \begin{array}{l} x\leftrightarrow \bar x\\ x_0\leftrightarrow \bar x_0  \end{array} \right)\right]_{++}\nonumber\\&#10;&amp;&amp;~~~~~~+\left[\frac{4}{3}\left(\ln\frac{\mu^2}{M^2}-2x_0\ln x_0-2\bar x_0\ln \bar x_0\right)-\frac{1}{9}\right]\delta^\prime(x-x_0)\nonumber \\&#10;&amp;&amp;~~~~~~+\frac{1}{2}\left[  3(x_0-\bar x_0)\ln \frac{x_0}{\bar x_0}-2  -\frac{12x_0\bar x_0}{1-2x_0}\ln\frac{x_0}{\bar x_0}\right]\delta^\prime(x-x_0)\Bigg\}  \,,\nn\\&#10;%%%%%%%%%%%%%%%%%%%%%%%%%%%%%%%%%%%%%%%%%%%%%%%%%%%5&#10;\hat \phi_{3A}^\parallel(x;\mu)&amp;=&amp;\delta(x-x_0)%\nn\\&amp;&amp;&#10;+\frac{\alpha_s}{4\pi}C_F \Bigg\{\Phi_2(x,x_0)&#10;+(8\Delta-4)\left[\frac{x}{x_0}\theta(x_0-x)+\left( \begin{array}{l} x\leftrightarrow \bar x\\ x_0\leftrightarrow \bar x_0  \end{array} \right)\right]_{+}\Bigg\}  \,, \nn\\&#10;%%%%%%%%%%%%%%%%%%%%%%%%%%%%%%%%%%%%%%%%%%%%%%%%%%%%%%%%%%%%%%%%%%%%%%%%%%%%%%%%%%%%%%%5&#10;  \hat{\phi}_{3A}^{\perp}(x;\mu)&amp;=&amp;\hat{\phi}_{1A}^{\perp}(x;\mu)+\frac{2x_0\bar x_0}{(1-2x_0)}\hat{\phi}_{T}^{\perp}(x;\mu)\nn\\&amp;&amp;&#10;+\frac{2x_0\bar x_0}{(1-2x_0)}\frac{\alpha_s}{4\pi}C_F \Bigg\{-4\left[\frac{x\theta(x_0-x)}{x_0(x_0-x)}-\frac{\bar x\theta(x-x_0)}{\bar x_0(x-x_0)}\right]_{++}\nn\\&#10;   &amp;&amp;  +\left[\ln\frac{\mu^2}{M^2}-\frac{3-2 x_0}{2}\ln x_0-\frac{1+2 x_0}{2}\ln \bar x_0+1-\frac{4x_0\bar x_0}{1-2x_0}\ln\frac{x_0}{\bar x_0}\right]\delta^\prime(x-x_0)\Bigg\}\,. \nn&#10; \end{eqnarray}&#10;\end{subequations}}&#10;\end{document}"/>
  <p:tag name="IGUANATEXSIZE" val="20"/>
  <p:tag name="IGUANATEXCURSOR" val="2080"/>
  <p:tag name="TRANSPARENCY" val="True"/>
  <p:tag name="FILENAME" val=""/>
  <p:tag name="INPUTTYPE" val="0"/>
  <p:tag name="LATEXENGINEID" val="0"/>
  <p:tag name="TEMPFOLDER" val="C:\Users\xJ\Desktop\毕业论文PPT\徐吉毕业论文答辩PPT\单色模板设计公式\A\"/>
</p:tagLst>
</file>

<file path=ppt/tags/tag59.xml><?xml version="1.0" encoding="utf-8"?>
<p:tagLst xmlns:a="http://schemas.openxmlformats.org/drawingml/2006/main" xmlns:r="http://schemas.openxmlformats.org/officeDocument/2006/relationships" xmlns:p="http://schemas.openxmlformats.org/presentationml/2006/main">
  <p:tag name="ORIGINALHEIGHT" val="3315"/>
  <p:tag name="ORIGINALWIDTH" val="5208"/>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10; \begin{eqnarray}&#10; \hat \phi_T^\parallel(x;\mu)&amp;=&amp;-\delta^\prime(x-x_0)/2+\frac{\alpha_s}{4\pi}C_F \Bigg\{-\left[ \ln \frac{\mu^2}{M^2(x_0-x)^2}\left(\frac{x}{x_0^2}\theta(x_0-x) -\left( \begin{array}{l} x\leftrightarrow \bar x\\ x_0\leftrightarrow \bar x_0  \end{array} \right)\right) \right]_{++}   \nn\\&#10;&amp;&amp;~~~~~~ -\left[ \ln \frac{\mu^2}{M^2(x_0-x)^2}\left(\frac{x(2x_0-x)}{x_0^2(x_0-x)^2}\theta(x_0-x) -\left( \begin{array}{l} x\leftrightarrow \bar x\\ x_0\leftrightarrow \bar x_0  \end{array} \right)\right) \right]_{++}  \nn\\&#10;   &amp;&amp;~~~~~~-2\left[\frac{\bar x_0 x}{(x_0-x)^3}\theta(x_0-x)-\left( \begin{array}{c} x\leftrightarrow \bar x\\ x_0\leftrightarrow \bar x_0  \end{array} \right) \right]_{+++}-x_0\bar x_0\ln \frac{x_0}{ \bar x_0}\delta^{\prime\prime}(x-x_0)\nn\\&#10;   &amp;&amp;~~~~~~+\left[\frac{x(8x^2+2x_0(1+ x_0)-x(5+12x_0))}{2x_0^2(x_0-x)^2}\theta(x_0-x)-\left( \begin{array}{c} x\leftrightarrow \bar x\\ x_0\leftrightarrow \bar x_0  \end{array} \right)\right]_{++}\Bigg\}  \,,\nn\\&#10;%%%%%%%%%%%%%%%%%%%%%%%%%%%%%%%%%%%%%%%%%%%%%%%%%%%%%%%%%%%%%%%%%%%%%%%%%%%%%%%%%%%%%%55&#10;   \hat \phi_T^\perp(x;\mu)&amp;=&amp;-\delta^\prime(x-x_0)/2\nn\\&#10;&amp;&amp;+\frac{\alpha_s}{4\pi}C_F \Bigg\{-\left[ \ln \frac{\mu^2}{M^2(x_0-x)^2}\left(\frac{x(2x_0-x)}{x_0^2(x_0-x)^2}\theta(x_0-x) -\left( \begin{array}{l} x\leftrightarrow \bar x\\ x_0\leftrightarrow \bar x_0  \end{array} \right)\right) \right]_{++}   \nn\\&#10;   &amp;&amp;~~~~~~-2\left[\frac{\bar x_0 x}{(x_0-x)^3}\theta(x_0-x)-\left( \begin{array}{l} x\leftrightarrow \bar x\\ x_0\leftrightarrow \bar x_0  \end{array} \right) \right]_{+++}  -x_0\bar x_0  \ln \frac{x_0}{ \bar x_0}\delta^{\prime\prime}(x-x_0)\nn\\&#10;   &amp;&amp;~~~~~~-2\left[\frac{x^2}{x_0^2(x_0-x)^2}\theta(x_0-x)-\left( \begin{array}{l} x\leftrightarrow \bar x\\ x_0\leftrightarrow \bar x_0  \end{array} \right)\right]_{++}\nn\\&#10;   &amp;&amp;~~~~~~-\frac{(2x_0-1)}{2}\left[\frac{x(2x_0-x)}{x_0^2(x_0-x)^2}\theta(x_0-x)+\left( \begin{array}{l} x\leftrightarrow \bar x\\ x_0\leftrightarrow \bar x_0  \end{array} \right)\right]_{++}   \Bigg\}  \,.\nn&#10; \end{eqnarray}&#10;\end{subequations}}&#10;\end{document}"/>
  <p:tag name="IGUANATEXSIZE" val="20"/>
  <p:tag name="IGUANATEXCURSOR" val="1449"/>
  <p:tag name="TRANSPARENCY" val="True"/>
  <p:tag name="FILENAME" val=""/>
  <p:tag name="INPUTTYPE" val="0"/>
  <p:tag name="LATEXENGINEID" val="0"/>
  <p:tag name="TEMPFOLDER" val="C:\Users\xJ\Desktop\毕业论文PPT\徐吉毕业论文答辩PPT\单色模板设计公式\A\"/>
</p:tagLst>
</file>

<file path=ppt/tags/tag6.xml><?xml version="1.0" encoding="utf-8"?>
<p:tagLst xmlns:a="http://schemas.openxmlformats.org/drawingml/2006/main" xmlns:r="http://schemas.openxmlformats.org/officeDocument/2006/relationships" xmlns:p="http://schemas.openxmlformats.org/presentationml/2006/main">
  <p:tag name="ORIGINALHEIGHT" val="312"/>
  <p:tag name="ORIGINALWIDTH" val="1905.75"/>
  <p:tag name="OUTPUTDPI" val="1200"/>
  <p:tag name="LATEXADDIN" val="\documentclass{article}&#10;\usepackage{epsf,epsfig,psfrag,graphics,color}&#10;\usepackage{geometry}&#10;\usepackage{color}&#10;\usepackage{amsmath}&#10;\pagestyle{empty}&#10;\begin{document}&#10; \begin{eqnarray}&#10;  \textcolor[rgb]{1.00,1.00,0.00}{ \mathcal{M}[H]=\int_0^1 dx T_{H}(Q,\mu;x)\phi_{H}(x;\mu)}\nonumber&#10; \end{eqnarray}&#10;&#10;\end{document}"/>
  <p:tag name="IGUANATEXSIZE" val="20"/>
  <p:tag name="IGUANATEXCURSOR" val="185"/>
  <p:tag name="TRANSPARENCY" val="True"/>
  <p:tag name="FILENAME" val=""/>
  <p:tag name="INPUTTYPE" val="0"/>
  <p:tag name="LATEXENGINEID" val="0"/>
  <p:tag name="TEMPFOLDER" val="C:\Users\xJ\Desktop\毕业论文PPT\徐吉毕业论文答辩PPT\单色模板设计公式\A\"/>
</p:tagLst>
</file>

<file path=ppt/tags/tag60.xml><?xml version="1.0" encoding="utf-8"?>
<p:tagLst xmlns:a="http://schemas.openxmlformats.org/drawingml/2006/main" xmlns:r="http://schemas.openxmlformats.org/officeDocument/2006/relationships" xmlns:p="http://schemas.openxmlformats.org/presentationml/2006/main">
  <p:tag name="ORIGINALHEIGHT" val="2804.25"/>
  <p:tag name="ORIGINALWIDTH" val="5160"/>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10;  \begin{eqnarray}&#10;  f_{1A}&amp;=&amp;-i\frac{2x_0-1}{2x_0\bar x_0 M^2}\langle \mathcal{O}(^3P_0) \rangle\left\{ 1+\frac{\alpha_s}{4\pi}C_F\left[  3(x_0-\bar x_0)\ln \frac{x_0}{\bar x_0}-4+4\Delta  -\frac{4x_0\bar x_0}{1-2x_0}\ln\frac{x_0}{\bar x_0}\right]  \right\}\,,\nn\\&#10;%%%%%%%%%%%%%%%%%%%%%%%%%%%%%%%%%%%%%%%%%%%%%%%%%%%%%%%%%%%%%%%%%%%%%%%%%&#10;  f_{1A}^\perp&amp;=&amp;-\frac{i}{2x_0\bar x_0 M^2}\langle \mathcal{O}(^3P_0) \rangle \left\{1+ \frac{\alpha_s}{4\pi}C_F \left[-\ln{\frac{\mu^2}{M^2}}-(3-8x_0)\ln x_0-(3-8\bar x_0)\ln \bar x_0-4 \right] \right\}\,,\nn\\&#10;%%%%%%%%%%%%%%%%%%%%&#10; f_S&amp;=&amp;-\frac{(2x_0-1)\sqrt{3}}{2x_0\bar x_0 M^2}\langle \mathcal{O}(^3P_0) \rangle \left\{1+ \frac{\alpha_s}{4\pi}C_F\left[  3(x_0-\bar x_0)\ln \frac{x_0}{\bar x_0}-2  -\frac{12x_0\bar x_0}{1-2x_0}\ln\frac{x_0}{\bar x_0}\right] \right\}\,,\nn\\&#10;%%%%%%%%%%%%%%%%%%%%%%%%%%%%%%%%%%%%%%%%%%%%%%%%%%%%%%%%%%%%%%%%%%%%%%%%%%%%%%%%%%%%%%%%%%%%%%%%5&#10;  f_{3A}&amp;=&amp;\frac{i\sqrt{2}}{2x_0\bar x_0 M^2} \langle \mathcal{O}(^3P_0) \rangle\left\{1+ \frac{\alpha_s}{4\pi}C_F\left[  3(x_0-\bar x_0)\ln \frac{x_0}{\bar x_0}-4+4\Delta  \right] \right\}\,, \nn\\&#10;%%%%%%%%%%%%%%%%%%%%%%%%%%%%%%%%%%%%%%%%%%%%%%%%%%%%%%%%%%%%%%%%%%%%%%%%%%%%%%%%%%%%%%%%%%%%%%%%%%%%%%%%%%%%%%%%%%%%&#10;      f_{3A}^\perp&amp;=&amp;i\frac{\sqrt{2}(2x_0-1)}{2x_0\bar x_0 M^2}\langle \mathcal{O}(^3P_0) \rangle\left\{ 1+\frac{\alpha_s}{4\pi}C_F \left[-\ln{\frac{\mu^2}{M^2}}-(3-8x_0)\ln x_0-(3-8\bar x_0)\ln \bar x_0-4\right.\right.\nonumber\\&#10;&amp;&amp;~~~~\left.\left.-\frac{8x_0\bar x_0}{1-2x_0}\ln\frac{x_0}{\bar x_0}\right] \right\} \,,\nn\\&#10;   %%%%%%%%%%%%%%%%%%%%%%%%%%%%%%%%%%%%%%%%%%5&#10;  f_T&amp;=&amp;\frac{2}{M^2}\langle  \mathcal{O}(^3P_0)\rangle\left\{ 1-\frac{\alpha_s}{4\pi}C_F\left[\frac{8}{3}\left(\ln\frac{\mu^2}{M^2}-2 x_0 \ln  x_0-2 \bar x_0 \ln \bar x_0\right)+ \frac{88}{9}\right] \right\}\,,\nn\\&#10;%&amp;=&amp;\frac{2}{m_\top^2}\langle  \mathcal{O}(^3P_0)\rangle\left\{ 1-\frac{\alpha_s}{4\pi}C_F\left[\frac{8}{3}\ln\frac{\mu^2}{M^2}+ \frac{88}{9}-(2x_0-1) \ln \frac{\bar x_0}{ x_0}-\frac{13-10x_0}{3} \ln \bar x_0-\frac{13-10\bar x_0}{3} \ln x_0 \right] \right\}\,,\nn\\&#10;%%%%%%%%%%%%%%%%%%%%%%%%%%%%%%%%%%%%%%%%%%%%%%%%%%%%%%%%%%%%%%%%%%%%%%%%%%%%%%%%%%%%%%%%%%%%&#10;  f_T^\perp&amp;=&amp;\frac{2}{M^2}\langle  \mathcal{O}(^3P_0)\rangle\left\{ 1-\frac{\alpha_s}{4\pi}C_F\left[3 \left(\ln\frac{\mu^2}{M^2}-2 x_0 \ln  x_0-2 \bar x_0 \ln \bar x_0\right)+10\right] \right\}&#10;% \nonumber\\&#10;%&amp;=&amp;\frac{2}{m_\top^2}\langle  \mathcal{O}(^3P_0)\rangle\left\{ 1-\frac{\alpha_s}{4\pi}C_F\left[3 \ln \frac{\mu^2}{M^2}10-(2x_0-1) \ln \frac{\bar x_0}{ x_0}-(5-4x_0) \ln \bar x_0-(5-4\bar x_0) \ln x_0\right] \right\}&#10;\,.\nn&#10;%%%%%%%%%%%%%%%%%%%%%%%%%%%%%%%%%%%%%%%%%%%%%%%%%%%%%%%%%%%%%%%%%%%%%%%%%%%%%%%%%%%%%%%%%%%&#10;\end{eqnarray}&#10;\end{subequations}&#10;}&#10;\end{document}"/>
  <p:tag name="IGUANATEXSIZE" val="20"/>
  <p:tag name="IGUANATEXCURSOR" val="2280"/>
  <p:tag name="TRANSPARENCY" val="True"/>
  <p:tag name="FILENAME" val=""/>
  <p:tag name="INPUTTYPE" val="0"/>
  <p:tag name="LATEXENGINEID" val="0"/>
  <p:tag name="TEMPFOLDER" val="C:\Users\xJ\Desktop\毕业论文PPT\徐吉毕业论文答辩PPT\单色模板设计公式\A\"/>
</p:tagLst>
</file>

<file path=ppt/tags/tag61.xml><?xml version="1.0" encoding="utf-8"?>
<p:tagLst xmlns:a="http://schemas.openxmlformats.org/drawingml/2006/main" xmlns:r="http://schemas.openxmlformats.org/officeDocument/2006/relationships" xmlns:p="http://schemas.openxmlformats.org/presentationml/2006/main">
  <p:tag name="ORIGINALHEIGHT" val="74.25"/>
  <p:tag name="ORIGINALWIDTH" val="475.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m_b=m_c$}&#10;\end{document}"/>
  <p:tag name="IGUANATEXSIZE" val="20"/>
  <p:tag name="IGUANATEXCURSOR" val="421"/>
  <p:tag name="TRANSPARENCY" val="True"/>
  <p:tag name="FILENAME" val=""/>
  <p:tag name="INPUTTYPE" val="0"/>
  <p:tag name="LATEXENGINEID" val="0"/>
  <p:tag name="TEMPFOLDER" val="C:\Users\xJ\Desktop\毕业论文PPT\徐吉毕业论文答辩PPT\单色模板设计公式\A\"/>
</p:tagLst>
</file>

<file path=ppt/tags/tag62.xml><?xml version="1.0" encoding="utf-8"?>
<p:tagLst xmlns:a="http://schemas.openxmlformats.org/drawingml/2006/main" xmlns:r="http://schemas.openxmlformats.org/officeDocument/2006/relationships" xmlns:p="http://schemas.openxmlformats.org/presentationml/2006/main">
  <p:tag name="ORIGINALHEIGHT" val="608.25"/>
  <p:tag name="ORIGINALWIDTH" val="3782.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 \begin{eqnarray}&#10;\Phi_2(x,x_0)&amp;=&amp;\Phi_1(x,x_0)-2x_0\bar x_0 \ln{\frac{x_0}{\bar x_0}}\delta^\prime(x-x_0)&#10;\nn\\&amp;&amp;~~~~~~&#10;%+\left[ \frac{4x\bar x}{(x_0-x)^2}\right]_{++}&#10;-2 \left[\frac{\bar x_0}{x_0}\frac{x(2 x_0-x)\theta(x_0-x)}{(x_0-x)^2}+\left( \begin{array}{l} x\leftrightarrow \bar x\\ x_0\leftrightarrow \bar x_0  \end{array} \right) \right]_{++}\nn&#10; \end{eqnarray}&#10;}&#10;\end{document}"/>
  <p:tag name="IGUANATEXSIZE" val="20"/>
  <p:tag name="IGUANATEXCURSOR" val="421"/>
  <p:tag name="TRANSPARENCY" val="True"/>
  <p:tag name="FILENAME" val=""/>
  <p:tag name="INPUTTYPE" val="0"/>
  <p:tag name="LATEXENGINEID" val="0"/>
  <p:tag name="TEMPFOLDER" val="C:\Users\xJ\Desktop\毕业论文PPT\徐吉毕业论文答辩PPT\单色模板设计公式\A\"/>
</p:tagLst>
</file>

<file path=ppt/tags/tag63.xml><?xml version="1.0" encoding="utf-8"?>
<p:tagLst xmlns:a="http://schemas.openxmlformats.org/drawingml/2006/main" xmlns:r="http://schemas.openxmlformats.org/officeDocument/2006/relationships" xmlns:p="http://schemas.openxmlformats.org/presentationml/2006/main">
  <p:tag name="ORIGINALHEIGHT" val="1027.5"/>
  <p:tag name="ORIGINALWIDTH" val="4835.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1.00,1.00,0.00}{&#10;\begin{subequations}&#10;\begin{eqnarray}&#10;\int _0^1dx\Big[ f(x)  \Big]_{+++}g(x)&amp;=&amp;\int _0^1dx f(x)(g(x)-g(x_0)-g'(x_0)(x-x_0)-\frac{g''(x_0)}{2}(x-x_0)^2), \nn\\&#10;\int _0^1dx\Big[ f(x)  \Big]_{++}g(x)&amp;=&amp;\int _0^1dx f(x)(g(x)-g(x_0)-g'(x_0)(x-x_0)),  \nn\\&#10;\int _0^1dx\Big[ f(x)  \Big]_{+}g(x)&amp;=&amp;\int _0^1dx f(x)(g(x)-g(x_0))\,.\nn&#10;\end{eqnarray}&#10;\end{subequations}&#10;}&#10;\end{document}"/>
  <p:tag name="IGUANATEXSIZE" val="20"/>
  <p:tag name="IGUANATEXCURSOR" val="686"/>
  <p:tag name="TRANSPARENCY" val="True"/>
  <p:tag name="FILENAME" val=""/>
  <p:tag name="INPUTTYPE" val="0"/>
  <p:tag name="LATEXENGINEID" val="0"/>
  <p:tag name="TEMPFOLDER" val="C:\Users\xJ\Desktop\毕业论文PPT\徐吉毕业论文答辩PPT\单色模板设计公式\A\"/>
</p:tagLst>
</file>

<file path=ppt/tags/tag64.xml><?xml version="1.0" encoding="utf-8"?>
<p:tagLst xmlns:a="http://schemas.openxmlformats.org/drawingml/2006/main" xmlns:r="http://schemas.openxmlformats.org/officeDocument/2006/relationships" xmlns:p="http://schemas.openxmlformats.org/presentationml/2006/main">
  <p:tag name="ORIGINALHEIGHT" val="688.5"/>
  <p:tag name="ORIGINALWIDTH" val="4523.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 \begin{eqnarray}&#10;\Phi_1(x,x_0)&amp;=&amp;2\left[ \left( \ln{\frac{\mu^2}{M^2(x_0-x)^2}}-1 \right)\left( \frac{x_0+\bar x}{x_0-x}\frac{x}{x_0}\theta(x_0-x)+\left( \begin{array}{l} x\leftrightarrow \bar x\\ x_0\leftrightarrow \bar x_0  \end{array} \right) \right) \right]_+ \nn\\&#10;&amp;&amp;~~+\left[ \frac{4x\bar x}{(x_0-x)^2}\right]_{++}+\left[ 4x_0\bar x_0 \ln{\frac{x_0}{\bar x_0}}+2(2x_0-1) \right]\delta^\prime(x-x_0)\nn &#10; \end{eqnarray}&#10;}&#10;\end{document}"/>
  <p:tag name="IGUANATEXSIZE" val="20"/>
  <p:tag name="IGUANATEXCURSOR" val="421"/>
  <p:tag name="TRANSPARENCY" val="True"/>
  <p:tag name="FILENAME" val=""/>
  <p:tag name="INPUTTYPE" val="0"/>
  <p:tag name="LATEXENGINEID" val="0"/>
  <p:tag name="TEMPFOLDER" val="C:\Users\xJ\Desktop\毕业论文PPT\徐吉毕业论文答辩PPT\单色模板设计公式\A\"/>
</p:tagLst>
</file>

<file path=ppt/tags/tag65.xml><?xml version="1.0" encoding="utf-8"?>
<p:tagLst xmlns:a="http://schemas.openxmlformats.org/drawingml/2006/main" xmlns:r="http://schemas.openxmlformats.org/officeDocument/2006/relationships" xmlns:p="http://schemas.openxmlformats.org/presentationml/2006/main">
  <p:tag name="ORIGINALHEIGHT" val="273.75"/>
  <p:tag name="ORIGINALWIDTH" val="5348.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2)~~~ G.~T.~Bodwin, F.~Petriello, S.~Stoynev and M.~Velasco,``Higgs boson decays to quarkonia \\and the $H\bar{c}c$  coupling,''&#10;  Phys.\ Rev.\ D {\bf 88} (2013) no.5,  053003}&#10;\end{document}"/>
  <p:tag name="IGUANATEXSIZE" val="20"/>
  <p:tag name="IGUANATEXCURSOR" val="439"/>
  <p:tag name="TRANSPARENCY" val="True"/>
  <p:tag name="FILENAME" val=""/>
  <p:tag name="INPUTTYPE" val="0"/>
  <p:tag name="LATEXENGINEID" val="0"/>
  <p:tag name="TEMPFOLDER" val="C:\Users\xJ\Desktop\毕业论文PPT\徐吉毕业论文答辩PPT\单色模板设计公式\A\"/>
</p:tagLst>
</file>

<file path=ppt/tags/tag66.xml><?xml version="1.0" encoding="utf-8"?>
<p:tagLst xmlns:a="http://schemas.openxmlformats.org/drawingml/2006/main" xmlns:r="http://schemas.openxmlformats.org/officeDocument/2006/relationships" xmlns:p="http://schemas.openxmlformats.org/presentationml/2006/main">
  <p:tag name="ORIGINALHEIGHT" val="124.5"/>
  <p:tag name="ORIGINALWIDTH" val="5156.25"/>
  <p:tag name="OUTPUTDPI" val="1200"/>
  <p:tag name="LATEXADDIN" val="\documentclass{article}&#10;\usepackage{epsf,epsfig,psfrag,graphics,color}&#10;\usepackage{geometry}&#10;\usepackage{color}&#10;\usepackage{amsmath}&#10;\pagestyle{empty}&#10;\def\bsigma{\mbox{\boldmath $\sigma$}}&#10;\def\bl{\mbox{\scriptsize\boldmath $\ell$}}&#10;\def\bll{\mbox{\boldmath $\ell$}}&#10;\def\np{n_+}&#10;\def\nm{n_-}&#10;\def\slash#1{#1 \hskip-0.45em /}&#10;\def\Slash#1{#1 \hskip-0.59em /}&#10;\newcommand{\nn}{\nonumber}&#10;\begin{document}\textcolor[rgb]{0.00,1.00,0.00}{&#10;(1)~~~F. Feng, Y, Jia and W.~L.~Sang, {\it $W\to B_c+\gamma$ in combined NRQCD and Light-cone analysis}}&#10;\end{document}"/>
  <p:tag name="IGUANATEXSIZE" val="20"/>
  <p:tag name="IGUANATEXCURSOR" val="443"/>
  <p:tag name="TRANSPARENCY" val="True"/>
  <p:tag name="FILENAME" val=""/>
  <p:tag name="INPUTTYPE" val="0"/>
  <p:tag name="LATEXENGINEID" val="0"/>
  <p:tag name="TEMPFOLDER" val="C:\Users\xJ\Desktop\毕业论文PPT\徐吉毕业论文答辩PPT\单色模板设计公式\A\"/>
</p:tagLst>
</file>

<file path=ppt/tags/tag7.xml><?xml version="1.0" encoding="utf-8"?>
<p:tagLst xmlns:a="http://schemas.openxmlformats.org/drawingml/2006/main" xmlns:r="http://schemas.openxmlformats.org/officeDocument/2006/relationships" xmlns:p="http://schemas.openxmlformats.org/presentationml/2006/main">
  <p:tag name="ORIGINALHEIGHT" val="312"/>
  <p:tag name="ORIGINALWIDTH" val="2766"/>
  <p:tag name="OUTPUTDPI" val="1200"/>
  <p:tag name="LATEXADDIN" val="\documentclass{article}&#10;\usepackage{epsf,epsfig,psfrag,graphics,color}&#10;\usepackage{geometry}&#10;\usepackage{color}&#10;\usepackage{amsmath}&#10;\pagestyle{empty}&#10;\begin{document}&#10; \begin{eqnarray}&#10;  \textcolor[rgb]{1.00,1.00,0.00}{ \frac{d}{d \ln{\mu^2}}\phi_H(x;m,\mu)=\frac{\alpha_s}{2\pi}C_F\int_0^1 V(x,y)\phi_H(y;m,\mu))}\nonumber&#10; \end{eqnarray}&#10;&#10;\end{document}"/>
  <p:tag name="IGUANATEXSIZE" val="20"/>
  <p:tag name="IGUANATEXCURSOR" val="313"/>
  <p:tag name="TRANSPARENCY" val="True"/>
  <p:tag name="FILENAME" val=""/>
  <p:tag name="INPUTTYPE" val="0"/>
  <p:tag name="LATEXENGINEID" val="0"/>
  <p:tag name="TEMPFOLDER" val="C:\Users\xJ\Desktop\毕业论文PPT\徐吉毕业论文答辩PPT\单色模板设计公式\A\"/>
</p:tagLst>
</file>

<file path=ppt/tags/tag8.xml><?xml version="1.0" encoding="utf-8"?>
<p:tagLst xmlns:a="http://schemas.openxmlformats.org/drawingml/2006/main" xmlns:r="http://schemas.openxmlformats.org/officeDocument/2006/relationships" xmlns:p="http://schemas.openxmlformats.org/presentationml/2006/main">
  <p:tag name="ORIGINALHEIGHT" val="124.5"/>
  <p:tag name="ORIGINALWIDTH" val="532.5"/>
  <p:tag name="OUTPUTDPI" val="1200"/>
  <p:tag name="LATEXADDIN" val="\documentclass{article}&#10;\usepackage{epsf,epsfig,psfrag,graphics,color}&#10;\usepackage{geometry}&#10;\usepackage{color}&#10;\usepackage{amsmath}&#10;\pagestyle{empty}&#10;\begin{document}&#10;\textcolor[rgb]{1.00,1.00,0.00}{&#10;$\log{(m/Q)}$}&#10;&#10;&#10;\end{document}"/>
  <p:tag name="IGUANATEXSIZE" val="20"/>
  <p:tag name="IGUANATEXCURSOR" val="208"/>
  <p:tag name="TRANSPARENCY" val="True"/>
  <p:tag name="FILENAME" val=""/>
  <p:tag name="INPUTTYPE" val="0"/>
  <p:tag name="LATEXENGINEID" val="0"/>
  <p:tag name="TEMPFOLDER" val="C:\Users\xJ\Desktop\毕业论文PPT\徐吉毕业论文答辩PPT\单色模板设计公式\A\"/>
</p:tagLst>
</file>

<file path=ppt/tags/tag9.xml><?xml version="1.0" encoding="utf-8"?>
<p:tagLst xmlns:a="http://schemas.openxmlformats.org/drawingml/2006/main" xmlns:r="http://schemas.openxmlformats.org/officeDocument/2006/relationships" xmlns:p="http://schemas.openxmlformats.org/presentationml/2006/main">
  <p:tag name="ORIGINALHEIGHT" val="124.5"/>
  <p:tag name="ORIGINALWIDTH" val="1912.5"/>
  <p:tag name="OUTPUTDPI" val="1200"/>
  <p:tag name="LATEXADDIN" val="\documentclass{article}&#10;\usepackage{epsf,epsfig,psfrag,graphics,color}&#10;\usepackage{geometry}&#10;\usepackage{color}&#10;\usepackage{amsmath}&#10;\pagestyle{empty}&#10;\begin{document}&#10; \begin{eqnarray}&#10;  \textcolor[rgb]{1.00,1.00,0.00}{ \phi_H(x;\mu)\sim \phi_H(x;m,\mu)\times C+\mathcal{O}(v)}\nonumber&#10; \end{eqnarray}&#10;&#10;\end{document}"/>
  <p:tag name="IGUANATEXSIZE" val="20"/>
  <p:tag name="IGUANATEXCURSOR" val="277"/>
  <p:tag name="TRANSPARENCY" val="True"/>
  <p:tag name="FILENAME" val=""/>
  <p:tag name="INPUTTYPE" val="0"/>
  <p:tag name="LATEXENGINEID" val="0"/>
  <p:tag name="TEMPFOLDER" val="C:\Users\xJ\Desktop\毕业论文PPT\徐吉毕业论文答辩PPT\单色模板设计公式\A\"/>
</p:tagLst>
</file>

<file path=ppt/theme/theme1.xml><?xml version="1.0" encoding="utf-8"?>
<a:theme xmlns:a="http://schemas.openxmlformats.org/drawingml/2006/main" name="Office 主题​​">
  <a:themeElements>
    <a:clrScheme name="自定义 16">
      <a:dk1>
        <a:sysClr val="windowText" lastClr="000000"/>
      </a:dk1>
      <a:lt1>
        <a:sysClr val="window" lastClr="FFFFFF"/>
      </a:lt1>
      <a:dk2>
        <a:srgbClr val="1F497D"/>
      </a:dk2>
      <a:lt2>
        <a:srgbClr val="EEECE1"/>
      </a:lt2>
      <a:accent1>
        <a:srgbClr val="63C5EA"/>
      </a:accent1>
      <a:accent2>
        <a:srgbClr val="ED3E2D"/>
      </a:accent2>
      <a:accent3>
        <a:srgbClr val="C5CF67"/>
      </a:accent3>
      <a:accent4>
        <a:srgbClr val="C6CAA9"/>
      </a:accent4>
      <a:accent5>
        <a:srgbClr val="4BACC6"/>
      </a:accent5>
      <a:accent6>
        <a:srgbClr val="E8A87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2193</Words>
  <Application>Microsoft Office PowerPoint</Application>
  <PresentationFormat>全屏显示(4:3)</PresentationFormat>
  <Paragraphs>492</Paragraphs>
  <Slides>36</Slides>
  <Notes>31</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傅里叶变换后Bc介子的三个S波和七个P波态光锥分布振幅的定义：</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Company>SkyUN.Org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Bread</dc:creator>
  <cp:lastModifiedBy>xJ</cp:lastModifiedBy>
  <cp:revision>288</cp:revision>
  <dcterms:created xsi:type="dcterms:W3CDTF">2011-02-16T06:25:16Z</dcterms:created>
  <dcterms:modified xsi:type="dcterms:W3CDTF">2016-08-22T01:30:38Z</dcterms:modified>
</cp:coreProperties>
</file>