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__1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7" r:id="rId4"/>
    <p:sldId id="265" r:id="rId5"/>
    <p:sldId id="290" r:id="rId6"/>
    <p:sldId id="311" r:id="rId7"/>
    <p:sldId id="260" r:id="rId8"/>
    <p:sldId id="264" r:id="rId9"/>
    <p:sldId id="268" r:id="rId10"/>
    <p:sldId id="269" r:id="rId11"/>
    <p:sldId id="284" r:id="rId12"/>
    <p:sldId id="297" r:id="rId13"/>
    <p:sldId id="293" r:id="rId14"/>
    <p:sldId id="300" r:id="rId15"/>
    <p:sldId id="306" r:id="rId16"/>
    <p:sldId id="307" r:id="rId17"/>
    <p:sldId id="274" r:id="rId18"/>
    <p:sldId id="283" r:id="rId19"/>
    <p:sldId id="294" r:id="rId20"/>
    <p:sldId id="298" r:id="rId21"/>
    <p:sldId id="309" r:id="rId22"/>
    <p:sldId id="310" r:id="rId23"/>
    <p:sldId id="301" r:id="rId24"/>
    <p:sldId id="302" r:id="rId25"/>
    <p:sldId id="288" r:id="rId26"/>
    <p:sldId id="305" r:id="rId27"/>
    <p:sldId id="262" r:id="rId28"/>
    <p:sldId id="261" r:id="rId2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BD1"/>
    <a:srgbClr val="1BEAE9"/>
    <a:srgbClr val="EE39E5"/>
    <a:srgbClr val="2F0271"/>
    <a:srgbClr val="FBAEEC"/>
    <a:srgbClr val="EF7ABE"/>
    <a:srgbClr val="ECE3FF"/>
    <a:srgbClr val="FFE6E6"/>
    <a:srgbClr val="D6B5F5"/>
    <a:srgbClr val="4C0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9" autoAdjust="0"/>
  </p:normalViewPr>
  <p:slideViewPr>
    <p:cSldViewPr snapToGrid="0" snapToObjects="1">
      <p:cViewPr varScale="1">
        <p:scale>
          <a:sx n="106" d="100"/>
          <a:sy n="106" d="100"/>
        </p:scale>
        <p:origin x="-120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1" Type="http://schemas.openxmlformats.org/officeDocument/2006/relationships/image" Target="../media/image20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57B2B-6FD7-1C46-8FAB-EEABD1C5A570}" type="datetimeFigureOut">
              <a:rPr kumimoji="1" lang="zh-CN" altLang="en-US" smtClean="0"/>
              <a:t>16-8-24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215A-B2EC-334D-85CC-D81A1DAB25F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8230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1A1F-5C86-2145-8857-FF57EC715219}" type="datetimeFigureOut">
              <a:rPr kumimoji="1" lang="zh-CN" altLang="en-US" smtClean="0"/>
              <a:t>16-8-24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E538-EDA4-6043-80F4-046D69292A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185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484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51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61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31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33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49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637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170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46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56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169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FD4C-0F50-2246-8DAE-5B89AE4E3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007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1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emf"/><Relationship Id="rId7" Type="http://schemas.openxmlformats.org/officeDocument/2006/relationships/image" Target="../media/image3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1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0.emf"/><Relationship Id="rId7" Type="http://schemas.openxmlformats.org/officeDocument/2006/relationships/image" Target="../media/image3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.jp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2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6.pn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7.emf"/><Relationship Id="rId11" Type="http://schemas.openxmlformats.org/officeDocument/2006/relationships/image" Target="../media/image1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emf"/><Relationship Id="rId11" Type="http://schemas.openxmlformats.org/officeDocument/2006/relationships/image" Target="../media/image1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9.emf"/><Relationship Id="rId23" Type="http://schemas.openxmlformats.org/officeDocument/2006/relationships/image" Target="../media/image1.jpg"/><Relationship Id="rId24" Type="http://schemas.openxmlformats.org/officeDocument/2006/relationships/oleObject" Target="../embeddings/oleObject16.bin"/><Relationship Id="rId25" Type="http://schemas.openxmlformats.org/officeDocument/2006/relationships/image" Target="../media/image20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__1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37549"/>
            <a:ext cx="9144000" cy="1825150"/>
          </a:xfrm>
          <a:solidFill>
            <a:srgbClr val="4C05B4"/>
          </a:solidFill>
        </p:spPr>
        <p:txBody>
          <a:bodyPr>
            <a:noAutofit/>
          </a:bodyPr>
          <a:lstStyle/>
          <a:p>
            <a:r>
              <a:rPr kumimoji="1" lang="en-US" altLang="zh-CN" sz="6000" dirty="0" smtClean="0">
                <a:solidFill>
                  <a:schemeClr val="bg1"/>
                </a:solidFill>
              </a:rPr>
              <a:t>Baryon form factor measurement at BESIII</a:t>
            </a:r>
            <a:endParaRPr kumimoji="1"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5102" y="3657400"/>
            <a:ext cx="7934552" cy="2682475"/>
          </a:xfrm>
        </p:spPr>
        <p:txBody>
          <a:bodyPr>
            <a:normAutofit lnSpcReduction="10000"/>
          </a:bodyPr>
          <a:lstStyle/>
          <a:p>
            <a:r>
              <a:rPr kumimoji="1"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孟召</a:t>
            </a:r>
            <a:r>
              <a:rPr kumimoji="1"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霞</a:t>
            </a:r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kumimoji="1"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济南大学</a:t>
            </a:r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kumimoji="1"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Zhaoxia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Meng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(University of Jinan)</a:t>
            </a:r>
          </a:p>
          <a:p>
            <a:pPr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behalf of BESIII Collaboration</a:t>
            </a:r>
          </a:p>
          <a:p>
            <a:pPr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第十二届全国粒子物理学术会议</a:t>
            </a:r>
            <a:endParaRPr kumimoji="1"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安徽合肥</a:t>
            </a:r>
            <a:r>
              <a:rPr kumimoji="1"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2016.8.22-8.26</a:t>
            </a:r>
          </a:p>
        </p:txBody>
      </p:sp>
      <p:pic>
        <p:nvPicPr>
          <p:cNvPr id="6" name="图片 5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9" y="171227"/>
            <a:ext cx="1362195" cy="1364465"/>
          </a:xfrm>
          <a:prstGeom prst="rect">
            <a:avLst/>
          </a:prstGeom>
        </p:spPr>
      </p:pic>
      <p:pic>
        <p:nvPicPr>
          <p:cNvPr id="7" name="图片 6" descr="BES3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92" y="42806"/>
            <a:ext cx="3063167" cy="1435810"/>
          </a:xfrm>
          <a:prstGeom prst="rect">
            <a:avLst/>
          </a:prstGeom>
        </p:spPr>
      </p:pic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2016-8-24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1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" y="951654"/>
            <a:ext cx="5840804" cy="410608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88377" y="5234334"/>
            <a:ext cx="4570482" cy="1335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charset="2"/>
              <a:buChar char="-"/>
            </a:pPr>
            <a:r>
              <a:rPr kumimoji="1" lang="en-US" altLang="zh-CN" sz="2400" dirty="0" smtClean="0"/>
              <a:t>Peak instantaneous luminosity: </a:t>
            </a:r>
          </a:p>
          <a:p>
            <a:pPr marL="914400" lvl="1" indent="-457200">
              <a:lnSpc>
                <a:spcPct val="120000"/>
              </a:lnSpc>
              <a:buFont typeface="Symbol" charset="2"/>
              <a:buChar char="-"/>
            </a:pPr>
            <a:r>
              <a:rPr kumimoji="1" lang="en-US" altLang="zh-CN" sz="2400" dirty="0" smtClean="0"/>
              <a:t>1×10</a:t>
            </a:r>
            <a:r>
              <a:rPr kumimoji="1" lang="en-US" altLang="zh-CN" sz="2400" baseline="30000" dirty="0" smtClean="0"/>
              <a:t>33</a:t>
            </a:r>
            <a:r>
              <a:rPr kumimoji="1" lang="en-US" altLang="zh-CN" sz="2400" dirty="0" smtClean="0"/>
              <a:t> cm</a:t>
            </a:r>
            <a:r>
              <a:rPr kumimoji="1" lang="en-US" altLang="zh-CN" sz="2400" baseline="30000" dirty="0" smtClean="0"/>
              <a:t>-2</a:t>
            </a:r>
            <a:r>
              <a:rPr kumimoji="1" lang="en-US" altLang="zh-CN" sz="2400" dirty="0" smtClean="0"/>
              <a:t>s</a:t>
            </a:r>
            <a:r>
              <a:rPr kumimoji="1" lang="en-US" altLang="zh-CN" sz="2400" baseline="30000" dirty="0" smtClean="0"/>
              <a:t>-1 </a:t>
            </a:r>
            <a:r>
              <a:rPr kumimoji="1" lang="en-US" altLang="zh-CN" sz="2400" dirty="0" smtClean="0"/>
              <a:t>(designed)</a:t>
            </a:r>
          </a:p>
          <a:p>
            <a:pPr marL="914400" lvl="1" indent="-457200">
              <a:lnSpc>
                <a:spcPct val="120000"/>
              </a:lnSpc>
              <a:buFont typeface="Symbol" charset="2"/>
              <a:buChar char="-"/>
            </a:pPr>
            <a:r>
              <a:rPr kumimoji="1" lang="en-US" altLang="zh-CN" sz="2400" b="1" dirty="0">
                <a:solidFill>
                  <a:srgbClr val="FF0000"/>
                </a:solidFill>
              </a:rPr>
              <a:t>1×10</a:t>
            </a:r>
            <a:r>
              <a:rPr kumimoji="1" lang="en-US" altLang="zh-CN" sz="2400" b="1" baseline="30000" dirty="0">
                <a:solidFill>
                  <a:srgbClr val="FF0000"/>
                </a:solidFill>
              </a:rPr>
              <a:t>33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 cm</a:t>
            </a:r>
            <a:r>
              <a:rPr kumimoji="1" lang="en-US" altLang="zh-CN" sz="2400" b="1" baseline="30000" dirty="0">
                <a:solidFill>
                  <a:srgbClr val="FF0000"/>
                </a:solidFill>
              </a:rPr>
              <a:t>-2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s</a:t>
            </a:r>
            <a:r>
              <a:rPr kumimoji="1" lang="en-US" altLang="zh-CN" sz="2400" b="1" baseline="30000" dirty="0">
                <a:solidFill>
                  <a:srgbClr val="FF0000"/>
                </a:solidFill>
              </a:rPr>
              <a:t>-1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(achieved)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1920656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BEPCII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115" y="781176"/>
            <a:ext cx="2700374" cy="25074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49723" y="4063827"/>
            <a:ext cx="223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charset="2"/>
              <a:buChar char="-"/>
            </a:pPr>
            <a:r>
              <a:rPr kumimoji="1" lang="en-US" altLang="zh-CN" sz="2400" dirty="0" smtClean="0"/>
              <a:t>CM energy: 2.0 – 4.6 </a:t>
            </a:r>
            <a:r>
              <a:rPr kumimoji="1" lang="en-US" altLang="zh-CN" sz="2400" dirty="0" err="1" smtClean="0"/>
              <a:t>GeV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944046" y="4897287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charset="2"/>
              <a:buChar char="-"/>
            </a:pPr>
            <a:r>
              <a:rPr kumimoji="1" lang="en-US" altLang="zh-CN" sz="2400" dirty="0" smtClean="0"/>
              <a:t>“</a:t>
            </a:r>
            <a:r>
              <a:rPr kumimoji="1" lang="en-US" altLang="zh-CN" sz="2400" dirty="0" err="1" smtClean="0"/>
              <a:t>τ</a:t>
            </a:r>
            <a:r>
              <a:rPr kumimoji="1" lang="en-US" altLang="zh-CN" sz="2400" dirty="0" smtClean="0"/>
              <a:t>-charm factory”</a:t>
            </a:r>
            <a:endParaRPr kumimoji="1"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5949723" y="3602162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charset="2"/>
              <a:buChar char="-"/>
            </a:pPr>
            <a:r>
              <a:rPr kumimoji="1" lang="en-US" altLang="zh-CN" sz="2400" dirty="0" smtClean="0"/>
              <a:t>Runs started in 2009</a:t>
            </a:r>
            <a:endParaRPr kumimoji="1"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718617" y="5493139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charset="2"/>
              <a:buChar char="-"/>
            </a:pPr>
            <a:r>
              <a:rPr kumimoji="1" lang="en-US" altLang="zh-CN" sz="2400" dirty="0"/>
              <a:t>E</a:t>
            </a:r>
            <a:r>
              <a:rPr kumimoji="1" lang="en-US" altLang="zh-CN" sz="2400" dirty="0" smtClean="0"/>
              <a:t>nergy spread: 5.16×10</a:t>
            </a:r>
            <a:r>
              <a:rPr kumimoji="1" lang="en-US" altLang="zh-CN" sz="2400" baseline="30000" dirty="0" smtClean="0"/>
              <a:t>-4 </a:t>
            </a:r>
            <a:r>
              <a:rPr kumimoji="1" lang="en-US" altLang="zh-CN" sz="2400" dirty="0" err="1" smtClean="0"/>
              <a:t>GeV</a:t>
            </a:r>
            <a:endParaRPr kumimoji="1" lang="zh-CN" altLang="en-US" sz="2400" dirty="0"/>
          </a:p>
        </p:txBody>
      </p:sp>
      <p:sp>
        <p:nvSpPr>
          <p:cNvPr id="32" name="椭圆 31"/>
          <p:cNvSpPr/>
          <p:nvPr/>
        </p:nvSpPr>
        <p:spPr>
          <a:xfrm>
            <a:off x="1156643" y="1984539"/>
            <a:ext cx="2537341" cy="184845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34" name="直线箭头连接符 33"/>
          <p:cNvCxnSpPr>
            <a:stCxn id="32" idx="6"/>
            <a:endCxn id="8" idx="1"/>
          </p:cNvCxnSpPr>
          <p:nvPr/>
        </p:nvCxnSpPr>
        <p:spPr>
          <a:xfrm flipV="1">
            <a:off x="3693984" y="2034921"/>
            <a:ext cx="2441131" cy="873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97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bes_vi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11946" r="12233" b="9378"/>
          <a:stretch/>
        </p:blipFill>
        <p:spPr>
          <a:xfrm>
            <a:off x="3844137" y="637995"/>
            <a:ext cx="5105574" cy="39673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" y="36000"/>
            <a:ext cx="5989189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 BESIII detector at BEPCII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11</a:t>
            </a:fld>
            <a:endParaRPr kumimoji="1" lang="zh-CN" altLang="en-US" dirty="0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74" y="1110473"/>
            <a:ext cx="2948306" cy="273771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35952" y="1685027"/>
            <a:ext cx="86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BEPCII</a:t>
            </a:r>
            <a:endParaRPr kumimoji="1" lang="zh-CN" altLang="en-US" sz="2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1467599" y="3882909"/>
            <a:ext cx="89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00FF"/>
                </a:solidFill>
              </a:rPr>
              <a:t>BESIII</a:t>
            </a:r>
            <a:endParaRPr kumimoji="1"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50686" y="3470733"/>
            <a:ext cx="486651" cy="536071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右箭头 17"/>
          <p:cNvSpPr/>
          <p:nvPr/>
        </p:nvSpPr>
        <p:spPr>
          <a:xfrm>
            <a:off x="2366553" y="4026757"/>
            <a:ext cx="1477584" cy="1738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9380"/>
              </p:ext>
            </p:extLst>
          </p:nvPr>
        </p:nvGraphicFramePr>
        <p:xfrm>
          <a:off x="306174" y="4532330"/>
          <a:ext cx="8505365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0625"/>
                <a:gridCol w="1720625"/>
                <a:gridCol w="1911055"/>
                <a:gridCol w="1867891"/>
                <a:gridCol w="128516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MDC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TOF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EMC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MUC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Sub-detectors</a:t>
                      </a:r>
                      <a:endParaRPr lang="zh-CN" alt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Main Drift Chamber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Time</a:t>
                      </a:r>
                      <a:r>
                        <a:rPr lang="en-US" altLang="zh-CN" sz="2000" baseline="0" dirty="0" smtClean="0"/>
                        <a:t> of Flight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Electromagnetic</a:t>
                      </a:r>
                      <a:r>
                        <a:rPr lang="en-US" altLang="zh-CN" sz="2000" baseline="0" dirty="0" smtClean="0"/>
                        <a:t> Calorimeter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Muon</a:t>
                      </a:r>
                      <a:r>
                        <a:rPr lang="en-US" altLang="zh-CN" sz="2000" dirty="0" smtClean="0"/>
                        <a:t> Counter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Resolution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115μm(wire), &lt; 5% (</a:t>
                      </a:r>
                      <a:r>
                        <a:rPr lang="en-US" altLang="zh-CN" sz="2000" dirty="0" err="1" smtClean="0"/>
                        <a:t>dE</a:t>
                      </a:r>
                      <a:r>
                        <a:rPr lang="en-US" altLang="zh-CN" sz="2000" dirty="0" smtClean="0"/>
                        <a:t>/dx)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68ps (Barrel),</a:t>
                      </a:r>
                    </a:p>
                    <a:p>
                      <a:pPr algn="ctr"/>
                      <a:r>
                        <a:rPr lang="en-US" altLang="zh-CN" sz="2000" dirty="0" smtClean="0"/>
                        <a:t>100ps (</a:t>
                      </a:r>
                      <a:r>
                        <a:rPr lang="en-US" altLang="zh-CN" sz="2000" dirty="0" err="1" smtClean="0"/>
                        <a:t>Endcap</a:t>
                      </a:r>
                      <a:r>
                        <a:rPr lang="en-US" altLang="zh-CN" sz="2000" dirty="0" smtClean="0"/>
                        <a:t>)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2.3% (energy)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8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" y="36000"/>
            <a:ext cx="9144000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 </a:t>
            </a:r>
            <a:r>
              <a:rPr kumimoji="1" lang="en-US" altLang="zh-CN" sz="4900" dirty="0" smtClean="0">
                <a:solidFill>
                  <a:schemeClr val="bg1"/>
                </a:solidFill>
              </a:rPr>
              <a:t>Outline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217" y="1241396"/>
            <a:ext cx="8641028" cy="537938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sz="3600" dirty="0" smtClean="0">
                <a:solidFill>
                  <a:srgbClr val="BFBFBF"/>
                </a:solidFill>
                <a:cs typeface="Candara"/>
              </a:rPr>
              <a:t>Motivation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Definition of baryon form factors (FFs)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BESIII detector</a:t>
            </a:r>
          </a:p>
          <a:p>
            <a:r>
              <a:rPr kumimoji="1" lang="en-US" altLang="zh-CN" sz="3600" dirty="0" smtClean="0">
                <a:solidFill>
                  <a:srgbClr val="FF0000"/>
                </a:solidFill>
                <a:cs typeface="Candara"/>
              </a:rPr>
              <a:t>Status</a:t>
            </a:r>
            <a:r>
              <a:rPr kumimoji="1" lang="en-US" altLang="zh-CN" sz="3600" dirty="0" smtClean="0">
                <a:solidFill>
                  <a:srgbClr val="000000"/>
                </a:solidFill>
                <a:cs typeface="Candara"/>
              </a:rPr>
              <a:t> of baryon FFs measurements</a:t>
            </a:r>
          </a:p>
          <a:p>
            <a:pPr lvl="1"/>
            <a:r>
              <a:rPr kumimoji="1" lang="en-US" altLang="zh-CN" sz="3200" dirty="0">
                <a:cs typeface="Candara"/>
              </a:rPr>
              <a:t>P</a:t>
            </a:r>
            <a:r>
              <a:rPr kumimoji="1" lang="en-US" altLang="zh-CN" sz="3200" dirty="0" smtClean="0">
                <a:cs typeface="Candara"/>
              </a:rPr>
              <a:t>roton FFs</a:t>
            </a:r>
          </a:p>
          <a:p>
            <a:pPr lvl="2"/>
            <a:r>
              <a:rPr kumimoji="1" lang="en-US" altLang="zh-CN" dirty="0" err="1"/>
              <a:t>e</a:t>
            </a:r>
            <a:r>
              <a:rPr kumimoji="1" lang="en-US" altLang="zh-CN" baseline="30000" dirty="0" err="1"/>
              <a:t>+</a:t>
            </a:r>
            <a:r>
              <a:rPr kumimoji="1" lang="en-US" altLang="zh-CN" dirty="0" err="1"/>
              <a:t>e</a:t>
            </a:r>
            <a:r>
              <a:rPr kumimoji="1" lang="en-US" altLang="zh-CN" baseline="30000" dirty="0"/>
              <a:t>-</a:t>
            </a:r>
            <a:r>
              <a:rPr kumimoji="1" lang="en-US" altLang="zh-CN" dirty="0">
                <a:sym typeface="Wingdings"/>
              </a:rPr>
              <a:t></a:t>
            </a:r>
            <a:r>
              <a:rPr kumimoji="1" lang="en-US" altLang="zh-CN" dirty="0" err="1">
                <a:sym typeface="Wingdings"/>
              </a:rPr>
              <a:t>ppbar</a:t>
            </a:r>
            <a:r>
              <a:rPr kumimoji="1" lang="en-US" altLang="zh-CN" dirty="0">
                <a:sym typeface="Wingdings"/>
              </a:rPr>
              <a:t> process</a:t>
            </a:r>
          </a:p>
          <a:p>
            <a:pPr lvl="2"/>
            <a:r>
              <a:rPr kumimoji="1" lang="en-US" altLang="zh-CN" dirty="0" smtClean="0">
                <a:cs typeface="Candara"/>
                <a:sym typeface="Wingdings"/>
              </a:rPr>
              <a:t>ISR (Initial State Radiation) </a:t>
            </a:r>
            <a:r>
              <a:rPr kumimoji="1" lang="en-US" altLang="zh-CN" dirty="0">
                <a:cs typeface="Candara"/>
                <a:sym typeface="Wingdings"/>
              </a:rPr>
              <a:t>process</a:t>
            </a:r>
            <a:endParaRPr kumimoji="1" lang="en-US" altLang="zh-CN" dirty="0">
              <a:cs typeface="Candara"/>
            </a:endParaRPr>
          </a:p>
          <a:p>
            <a:pPr lvl="1"/>
            <a:r>
              <a:rPr kumimoji="1" lang="en-US" altLang="zh-CN" sz="3200" dirty="0">
                <a:solidFill>
                  <a:schemeClr val="bg1">
                    <a:lumMod val="75000"/>
                  </a:schemeClr>
                </a:solidFill>
                <a:cs typeface="Candara"/>
              </a:rPr>
              <a:t>Neutron FFs</a:t>
            </a:r>
          </a:p>
          <a:p>
            <a:pPr lvl="1"/>
            <a:r>
              <a:rPr kumimoji="1" lang="en-US" altLang="zh-CN" sz="3200" dirty="0">
                <a:solidFill>
                  <a:schemeClr val="bg1">
                    <a:lumMod val="75000"/>
                  </a:schemeClr>
                </a:solidFill>
                <a:cs typeface="Candara"/>
              </a:rPr>
              <a:t>Hyperon FFs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Summary</a:t>
            </a:r>
            <a:endParaRPr kumimoji="1" lang="zh-CN" altLang="en-US" sz="3600" dirty="0">
              <a:solidFill>
                <a:schemeClr val="bg1">
                  <a:lumMod val="75000"/>
                </a:schemeClr>
              </a:solidFill>
              <a:cs typeface="Candara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6" name="图片 5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566" y="1588874"/>
            <a:ext cx="8289234" cy="918597"/>
          </a:xfrm>
          <a:solidFill>
            <a:srgbClr val="660066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sz="5800" dirty="0" smtClean="0">
                <a:solidFill>
                  <a:schemeClr val="bg1"/>
                </a:solidFill>
                <a:cs typeface="Candara"/>
              </a:rPr>
              <a:t> Proton FFs in </a:t>
            </a:r>
            <a:r>
              <a:rPr kumimoji="1" lang="en-US" altLang="zh-CN" sz="5800" dirty="0" err="1">
                <a:solidFill>
                  <a:schemeClr val="bg1"/>
                </a:solidFill>
              </a:rPr>
              <a:t>e</a:t>
            </a:r>
            <a:r>
              <a:rPr kumimoji="1" lang="en-US" altLang="zh-CN" sz="5800" baseline="30000" dirty="0" err="1">
                <a:solidFill>
                  <a:schemeClr val="bg1"/>
                </a:solidFill>
              </a:rPr>
              <a:t>+</a:t>
            </a:r>
            <a:r>
              <a:rPr kumimoji="1" lang="en-US" altLang="zh-CN" sz="5800" dirty="0" err="1">
                <a:solidFill>
                  <a:schemeClr val="bg1"/>
                </a:solidFill>
              </a:rPr>
              <a:t>e</a:t>
            </a:r>
            <a:r>
              <a:rPr kumimoji="1" lang="en-US" altLang="zh-CN" sz="5800" baseline="30000" dirty="0">
                <a:solidFill>
                  <a:schemeClr val="bg1"/>
                </a:solidFill>
              </a:rPr>
              <a:t>-</a:t>
            </a:r>
            <a:r>
              <a:rPr kumimoji="1" lang="en-US" altLang="zh-CN" sz="5800" dirty="0">
                <a:solidFill>
                  <a:schemeClr val="bg1"/>
                </a:solidFill>
                <a:sym typeface="Wingdings"/>
              </a:rPr>
              <a:t></a:t>
            </a:r>
            <a:r>
              <a:rPr kumimoji="1" lang="en-US" altLang="zh-CN" sz="5800" dirty="0" err="1">
                <a:solidFill>
                  <a:schemeClr val="bg1"/>
                </a:solidFill>
                <a:sym typeface="Wingdings"/>
              </a:rPr>
              <a:t>ppbar</a:t>
            </a:r>
            <a:endParaRPr kumimoji="1" lang="zh-CN" altLang="en-US" sz="5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en-US" altLang="zh-CN" sz="3600" dirty="0" smtClean="0">
              <a:cs typeface="Candara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6" name="图片 5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pic>
        <p:nvPicPr>
          <p:cNvPr id="2" name="图片 1" descr="屏幕快照 2016-08-23 21.16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48" y="2989831"/>
            <a:ext cx="3809752" cy="21709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35185" y="5355799"/>
            <a:ext cx="315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E</a:t>
            </a:r>
            <a:r>
              <a:rPr kumimoji="1" lang="en-US" altLang="zh-CN" sz="2800" dirty="0" smtClean="0"/>
              <a:t>nergy scan method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34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8269966" cy="745175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sz="3800" dirty="0" smtClean="0">
                <a:solidFill>
                  <a:schemeClr val="bg1"/>
                </a:solidFill>
              </a:rPr>
              <a:t>  Proton FFs at BESIII in </a:t>
            </a:r>
            <a:r>
              <a:rPr kumimoji="1" lang="en-US" altLang="zh-CN" sz="3800" dirty="0" err="1" smtClean="0">
                <a:solidFill>
                  <a:schemeClr val="bg1"/>
                </a:solidFill>
              </a:rPr>
              <a:t>e</a:t>
            </a:r>
            <a:r>
              <a:rPr kumimoji="1" lang="en-US" altLang="zh-CN" sz="3800" baseline="30000" dirty="0" err="1" smtClean="0">
                <a:solidFill>
                  <a:schemeClr val="bg1"/>
                </a:solidFill>
              </a:rPr>
              <a:t>+</a:t>
            </a:r>
            <a:r>
              <a:rPr kumimoji="1" lang="en-US" altLang="zh-CN" sz="3800" dirty="0" err="1" smtClean="0">
                <a:solidFill>
                  <a:schemeClr val="bg1"/>
                </a:solidFill>
              </a:rPr>
              <a:t>e</a:t>
            </a:r>
            <a:r>
              <a:rPr kumimoji="1" lang="en-US" altLang="zh-CN" sz="3800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zh-CN" sz="38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kumimoji="1" lang="en-US" altLang="zh-CN" sz="3800" dirty="0" err="1" smtClean="0">
                <a:solidFill>
                  <a:schemeClr val="bg1"/>
                </a:solidFill>
                <a:sym typeface="Wingdings"/>
              </a:rPr>
              <a:t>ppbar</a:t>
            </a:r>
            <a:endParaRPr kumimoji="1" lang="zh-CN" altLang="en-US" sz="3800" dirty="0">
              <a:solidFill>
                <a:schemeClr val="bg1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140" y="802513"/>
            <a:ext cx="31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Phys. Rev. D 91, </a:t>
            </a:r>
            <a:r>
              <a:rPr lang="en-US" altLang="zh-CN" b="1" dirty="0" smtClean="0"/>
              <a:t>112004 (2015)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69140" y="1258933"/>
            <a:ext cx="8417660" cy="800219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2300" dirty="0" smtClean="0">
                <a:solidFill>
                  <a:srgbClr val="FFFF00"/>
                </a:solidFill>
              </a:rPr>
              <a:t>Born cross section </a:t>
            </a:r>
            <a:r>
              <a:rPr lang="en-US" altLang="zh-CN" sz="2300" dirty="0" smtClean="0">
                <a:solidFill>
                  <a:srgbClr val="FFFFFF"/>
                </a:solidFill>
              </a:rPr>
              <a:t>at</a:t>
            </a:r>
            <a:r>
              <a:rPr lang="en-US" altLang="zh-CN" sz="2300" dirty="0" smtClean="0">
                <a:solidFill>
                  <a:srgbClr val="800000"/>
                </a:solidFill>
              </a:rPr>
              <a:t> </a:t>
            </a:r>
            <a:r>
              <a:rPr lang="en-US" altLang="zh-CN" sz="2300" b="1" dirty="0" smtClean="0">
                <a:solidFill>
                  <a:srgbClr val="FFFF00"/>
                </a:solidFill>
              </a:rPr>
              <a:t>12</a:t>
            </a:r>
            <a:r>
              <a:rPr lang="en-US" altLang="zh-CN" sz="2300" dirty="0" smtClean="0">
                <a:solidFill>
                  <a:srgbClr val="FF0000"/>
                </a:solidFill>
              </a:rPr>
              <a:t> </a:t>
            </a:r>
            <a:r>
              <a:rPr lang="en-US" altLang="zh-CN" sz="2300" dirty="0" smtClean="0">
                <a:solidFill>
                  <a:srgbClr val="FFFFFF"/>
                </a:solidFill>
              </a:rPr>
              <a:t>CM energies from 2.2324 </a:t>
            </a:r>
            <a:r>
              <a:rPr lang="en-US" altLang="zh-CN" sz="2300" dirty="0">
                <a:solidFill>
                  <a:srgbClr val="FFFFFF"/>
                </a:solidFill>
              </a:rPr>
              <a:t>to </a:t>
            </a:r>
            <a:r>
              <a:rPr lang="en-US" altLang="zh-CN" sz="2300" dirty="0" smtClean="0">
                <a:solidFill>
                  <a:srgbClr val="FFFFFF"/>
                </a:solidFill>
              </a:rPr>
              <a:t>3.671 </a:t>
            </a:r>
            <a:r>
              <a:rPr lang="en-US" altLang="zh-CN" sz="2300" dirty="0" err="1" smtClean="0">
                <a:solidFill>
                  <a:srgbClr val="FFFFFF"/>
                </a:solidFill>
              </a:rPr>
              <a:t>GeV</a:t>
            </a:r>
            <a:r>
              <a:rPr lang="en-US" altLang="zh-CN" sz="2300" dirty="0" smtClean="0">
                <a:solidFill>
                  <a:srgbClr val="FFFFFF"/>
                </a:solidFill>
              </a:rPr>
              <a:t>, integrated luminosity </a:t>
            </a:r>
            <a:r>
              <a:rPr lang="en-US" altLang="zh-CN" sz="2300" dirty="0" smtClean="0">
                <a:solidFill>
                  <a:srgbClr val="FFFF00"/>
                </a:solidFill>
              </a:rPr>
              <a:t>156.94 </a:t>
            </a:r>
            <a:r>
              <a:rPr lang="en-US" altLang="zh-CN" sz="2300" i="1" dirty="0" smtClean="0">
                <a:solidFill>
                  <a:srgbClr val="FFFF00"/>
                </a:solidFill>
              </a:rPr>
              <a:t>pb</a:t>
            </a:r>
            <a:r>
              <a:rPr lang="en-US" altLang="zh-CN" sz="2300" i="1" baseline="30000" dirty="0" smtClean="0">
                <a:solidFill>
                  <a:srgbClr val="FFFF00"/>
                </a:solidFill>
              </a:rPr>
              <a:t>-1</a:t>
            </a:r>
            <a:r>
              <a:rPr lang="en-US" altLang="zh-CN" sz="2300" dirty="0" smtClean="0">
                <a:solidFill>
                  <a:srgbClr val="FFFFFF"/>
                </a:solidFill>
              </a:rPr>
              <a:t>, scanned in </a:t>
            </a:r>
            <a:r>
              <a:rPr lang="en-US" altLang="zh-CN" sz="2300" dirty="0" smtClean="0">
                <a:solidFill>
                  <a:srgbClr val="FFFF00"/>
                </a:solidFill>
              </a:rPr>
              <a:t>2011 and 2012</a:t>
            </a:r>
            <a:endParaRPr lang="zh-CN" altLang="en-US" sz="2300" dirty="0">
              <a:solidFill>
                <a:srgbClr val="FF0000"/>
              </a:solidFill>
            </a:endParaRPr>
          </a:p>
        </p:txBody>
      </p:sp>
      <p:pic>
        <p:nvPicPr>
          <p:cNvPr id="10" name="图片 9" descr="pplargeFig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9"/>
          <a:stretch/>
        </p:blipFill>
        <p:spPr>
          <a:xfrm>
            <a:off x="108427" y="2930084"/>
            <a:ext cx="4519087" cy="34199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22777" y="4564925"/>
            <a:ext cx="132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</a:rPr>
              <a:t>Born cross section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901364"/>
              </p:ext>
            </p:extLst>
          </p:nvPr>
        </p:nvGraphicFramePr>
        <p:xfrm>
          <a:off x="6724561" y="3544355"/>
          <a:ext cx="596269" cy="4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1" name="公式" r:id="rId5" imgW="279400" imgH="203200" progId="Equation.3">
                  <p:embed/>
                </p:oleObj>
              </mc:Choice>
              <mc:Fallback>
                <p:oleObj name="公式" r:id="rId5" imgW="279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4561" y="3544355"/>
                        <a:ext cx="596269" cy="43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695803" y="5228754"/>
            <a:ext cx="2990997" cy="830997"/>
          </a:xfrm>
          <a:prstGeom prst="rect">
            <a:avLst/>
          </a:prstGeom>
          <a:noFill/>
          <a:ln>
            <a:noFill/>
          </a:ln>
          <a:effectLst>
            <a:glow rad="101600">
              <a:srgbClr val="65DE7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/>
              <a:t>Inconsistent</a:t>
            </a:r>
            <a:r>
              <a:rPr kumimoji="1" lang="en-US" altLang="zh-CN" sz="2400" dirty="0" smtClean="0"/>
              <a:t> between 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Babar</a:t>
            </a:r>
            <a:r>
              <a:rPr kumimoji="1" lang="en-US" altLang="zh-CN" sz="2400" dirty="0" smtClean="0"/>
              <a:t> and </a:t>
            </a:r>
            <a:r>
              <a:rPr kumimoji="1" lang="en-US" altLang="zh-CN" sz="2400" b="1" dirty="0" smtClean="0">
                <a:solidFill>
                  <a:srgbClr val="1BEAE9"/>
                </a:solidFill>
              </a:rPr>
              <a:t>PS170</a:t>
            </a:r>
            <a:endParaRPr kumimoji="1" lang="zh-CN" altLang="en-US" sz="2400" b="1" dirty="0">
              <a:solidFill>
                <a:srgbClr val="1BEAE9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/>
          <a:srcRect l="50462"/>
          <a:stretch/>
        </p:blipFill>
        <p:spPr>
          <a:xfrm>
            <a:off x="4548311" y="2930084"/>
            <a:ext cx="4492032" cy="326442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582360" y="4811146"/>
            <a:ext cx="82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EF FF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9141" y="2161518"/>
            <a:ext cx="3744276" cy="446276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2300" dirty="0" smtClean="0">
                <a:solidFill>
                  <a:srgbClr val="FFFF00"/>
                </a:solidFill>
              </a:rPr>
              <a:t>EF FFs </a:t>
            </a:r>
            <a:r>
              <a:rPr lang="en-US" altLang="zh-CN" sz="2300" dirty="0" smtClean="0">
                <a:solidFill>
                  <a:srgbClr val="FFFFFF"/>
                </a:solidFill>
              </a:rPr>
              <a:t>at</a:t>
            </a:r>
            <a:r>
              <a:rPr lang="en-US" altLang="zh-CN" sz="2300" dirty="0" smtClean="0">
                <a:solidFill>
                  <a:srgbClr val="3366FF"/>
                </a:solidFill>
              </a:rPr>
              <a:t> </a:t>
            </a:r>
            <a:r>
              <a:rPr lang="en-US" altLang="zh-CN" sz="2300" b="1" dirty="0" smtClean="0">
                <a:solidFill>
                  <a:srgbClr val="FFFF00"/>
                </a:solidFill>
              </a:rPr>
              <a:t>12</a:t>
            </a:r>
            <a:r>
              <a:rPr lang="en-US" altLang="zh-CN" sz="2300" dirty="0" smtClean="0">
                <a:solidFill>
                  <a:srgbClr val="FFFF00"/>
                </a:solidFill>
              </a:rPr>
              <a:t> </a:t>
            </a:r>
            <a:r>
              <a:rPr lang="en-US" altLang="zh-CN" sz="2300" dirty="0" smtClean="0">
                <a:solidFill>
                  <a:srgbClr val="FFFFFF"/>
                </a:solidFill>
              </a:rPr>
              <a:t>CM energy points</a:t>
            </a:r>
            <a:endParaRPr lang="zh-CN" altLang="en-US" sz="2300" b="1" u="sng" strike="sngStrik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7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8269966" cy="745175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sz="3800" dirty="0" smtClean="0">
                <a:solidFill>
                  <a:schemeClr val="bg1"/>
                </a:solidFill>
              </a:rPr>
              <a:t>  Proton FFs at BESIII in </a:t>
            </a:r>
            <a:r>
              <a:rPr kumimoji="1" lang="en-US" altLang="zh-CN" sz="3800" dirty="0" err="1" smtClean="0">
                <a:solidFill>
                  <a:schemeClr val="bg1"/>
                </a:solidFill>
              </a:rPr>
              <a:t>e</a:t>
            </a:r>
            <a:r>
              <a:rPr kumimoji="1" lang="en-US" altLang="zh-CN" sz="3800" baseline="30000" dirty="0" err="1" smtClean="0">
                <a:solidFill>
                  <a:schemeClr val="bg1"/>
                </a:solidFill>
              </a:rPr>
              <a:t>+</a:t>
            </a:r>
            <a:r>
              <a:rPr kumimoji="1" lang="en-US" altLang="zh-CN" sz="3800" dirty="0" err="1" smtClean="0">
                <a:solidFill>
                  <a:schemeClr val="bg1"/>
                </a:solidFill>
              </a:rPr>
              <a:t>e</a:t>
            </a:r>
            <a:r>
              <a:rPr kumimoji="1" lang="en-US" altLang="zh-CN" sz="3800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zh-CN" sz="38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kumimoji="1" lang="en-US" altLang="zh-CN" sz="3800" dirty="0" err="1" smtClean="0">
                <a:solidFill>
                  <a:schemeClr val="bg1"/>
                </a:solidFill>
                <a:sym typeface="Wingdings"/>
              </a:rPr>
              <a:t>ppbar</a:t>
            </a:r>
            <a:endParaRPr kumimoji="1" lang="zh-CN" altLang="en-US" sz="3800" dirty="0">
              <a:solidFill>
                <a:schemeClr val="bg1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15</a:t>
            </a:fld>
            <a:endParaRPr kumimoji="1" lang="zh-CN" altLang="en-US" dirty="0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140" y="802513"/>
            <a:ext cx="31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Phys. Rev. D 91, </a:t>
            </a:r>
            <a:r>
              <a:rPr lang="en-US" altLang="zh-CN" b="1" dirty="0" smtClean="0"/>
              <a:t>112004 (2015)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69140" y="1258933"/>
            <a:ext cx="8417660" cy="800219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2300" dirty="0" smtClean="0">
                <a:solidFill>
                  <a:srgbClr val="FFFF00"/>
                </a:solidFill>
              </a:rPr>
              <a:t>Born cross section </a:t>
            </a:r>
            <a:r>
              <a:rPr lang="en-US" altLang="zh-CN" sz="2300" dirty="0" smtClean="0">
                <a:solidFill>
                  <a:srgbClr val="FFFFFF"/>
                </a:solidFill>
              </a:rPr>
              <a:t>at</a:t>
            </a:r>
            <a:r>
              <a:rPr lang="en-US" altLang="zh-CN" sz="2300" dirty="0" smtClean="0">
                <a:solidFill>
                  <a:srgbClr val="800000"/>
                </a:solidFill>
              </a:rPr>
              <a:t> </a:t>
            </a:r>
            <a:r>
              <a:rPr lang="en-US" altLang="zh-CN" sz="2300" b="1" dirty="0" smtClean="0">
                <a:solidFill>
                  <a:srgbClr val="FFFF00"/>
                </a:solidFill>
              </a:rPr>
              <a:t>12</a:t>
            </a:r>
            <a:r>
              <a:rPr lang="en-US" altLang="zh-CN" sz="2300" dirty="0" smtClean="0">
                <a:solidFill>
                  <a:srgbClr val="FF0000"/>
                </a:solidFill>
              </a:rPr>
              <a:t> </a:t>
            </a:r>
            <a:r>
              <a:rPr lang="en-US" altLang="zh-CN" sz="2300" dirty="0" smtClean="0">
                <a:solidFill>
                  <a:srgbClr val="FFFFFF"/>
                </a:solidFill>
              </a:rPr>
              <a:t>CM energies from 2.2324 </a:t>
            </a:r>
            <a:r>
              <a:rPr lang="en-US" altLang="zh-CN" sz="2300" dirty="0">
                <a:solidFill>
                  <a:srgbClr val="FFFFFF"/>
                </a:solidFill>
              </a:rPr>
              <a:t>to </a:t>
            </a:r>
            <a:r>
              <a:rPr lang="en-US" altLang="zh-CN" sz="2300" dirty="0" smtClean="0">
                <a:solidFill>
                  <a:srgbClr val="FFFFFF"/>
                </a:solidFill>
              </a:rPr>
              <a:t>3.671 </a:t>
            </a:r>
            <a:r>
              <a:rPr lang="en-US" altLang="zh-CN" sz="2300" dirty="0" err="1" smtClean="0">
                <a:solidFill>
                  <a:srgbClr val="FFFFFF"/>
                </a:solidFill>
              </a:rPr>
              <a:t>GeV</a:t>
            </a:r>
            <a:r>
              <a:rPr lang="en-US" altLang="zh-CN" sz="2300" dirty="0" smtClean="0">
                <a:solidFill>
                  <a:srgbClr val="FFFFFF"/>
                </a:solidFill>
              </a:rPr>
              <a:t>, integrated luminosity </a:t>
            </a:r>
            <a:r>
              <a:rPr lang="en-US" altLang="zh-CN" sz="2300" dirty="0" smtClean="0">
                <a:solidFill>
                  <a:srgbClr val="FFFF00"/>
                </a:solidFill>
              </a:rPr>
              <a:t>156.94 </a:t>
            </a:r>
            <a:r>
              <a:rPr lang="en-US" altLang="zh-CN" sz="2300" i="1" dirty="0" smtClean="0">
                <a:solidFill>
                  <a:srgbClr val="FFFF00"/>
                </a:solidFill>
              </a:rPr>
              <a:t>pb</a:t>
            </a:r>
            <a:r>
              <a:rPr lang="en-US" altLang="zh-CN" sz="2300" i="1" baseline="30000" dirty="0" smtClean="0">
                <a:solidFill>
                  <a:srgbClr val="FFFF00"/>
                </a:solidFill>
              </a:rPr>
              <a:t>-1</a:t>
            </a:r>
            <a:r>
              <a:rPr lang="en-US" altLang="zh-CN" sz="2300" dirty="0" smtClean="0">
                <a:solidFill>
                  <a:srgbClr val="FFFFFF"/>
                </a:solidFill>
              </a:rPr>
              <a:t>, scanned in </a:t>
            </a:r>
            <a:r>
              <a:rPr lang="en-US" altLang="zh-CN" sz="2300" dirty="0" smtClean="0">
                <a:solidFill>
                  <a:srgbClr val="FFFF00"/>
                </a:solidFill>
              </a:rPr>
              <a:t>2011 and 2012</a:t>
            </a:r>
            <a:r>
              <a:rPr lang="en-US" altLang="zh-CN" sz="2300" dirty="0" smtClean="0"/>
              <a:t>.</a:t>
            </a:r>
            <a:endParaRPr lang="zh-CN" altLang="en-US" sz="2300" b="1" i="1" u="sng" strike="sngStrike" dirty="0">
              <a:solidFill>
                <a:srgbClr val="FF0000"/>
              </a:solidFill>
            </a:endParaRPr>
          </a:p>
        </p:txBody>
      </p:sp>
      <p:pic>
        <p:nvPicPr>
          <p:cNvPr id="10" name="图片 9" descr="pplargeFig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9"/>
          <a:stretch/>
        </p:blipFill>
        <p:spPr>
          <a:xfrm>
            <a:off x="108427" y="2930084"/>
            <a:ext cx="4519087" cy="34199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22777" y="4564925"/>
            <a:ext cx="132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</a:rPr>
              <a:t>Born cross section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34247"/>
              </p:ext>
            </p:extLst>
          </p:nvPr>
        </p:nvGraphicFramePr>
        <p:xfrm>
          <a:off x="6724561" y="3544355"/>
          <a:ext cx="596269" cy="4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3" name="公式" r:id="rId5" imgW="279400" imgH="203200" progId="Equation.3">
                  <p:embed/>
                </p:oleObj>
              </mc:Choice>
              <mc:Fallback>
                <p:oleObj name="公式" r:id="rId5" imgW="279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4561" y="3544355"/>
                        <a:ext cx="596269" cy="43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269141" y="2161518"/>
            <a:ext cx="3744276" cy="446276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2300" dirty="0" smtClean="0">
                <a:solidFill>
                  <a:srgbClr val="FFFF00"/>
                </a:solidFill>
              </a:rPr>
              <a:t>EF FFs </a:t>
            </a:r>
            <a:r>
              <a:rPr lang="en-US" altLang="zh-CN" sz="2300" dirty="0" smtClean="0">
                <a:solidFill>
                  <a:srgbClr val="FFFFFF"/>
                </a:solidFill>
              </a:rPr>
              <a:t>at</a:t>
            </a:r>
            <a:r>
              <a:rPr lang="en-US" altLang="zh-CN" sz="2300" dirty="0" smtClean="0">
                <a:solidFill>
                  <a:srgbClr val="3366FF"/>
                </a:solidFill>
              </a:rPr>
              <a:t> </a:t>
            </a:r>
            <a:r>
              <a:rPr lang="en-US" altLang="zh-CN" sz="2300" b="1" dirty="0" smtClean="0">
                <a:solidFill>
                  <a:srgbClr val="FFFF00"/>
                </a:solidFill>
              </a:rPr>
              <a:t>12</a:t>
            </a:r>
            <a:r>
              <a:rPr lang="en-US" altLang="zh-CN" sz="2300" dirty="0" smtClean="0">
                <a:solidFill>
                  <a:srgbClr val="FFFF00"/>
                </a:solidFill>
              </a:rPr>
              <a:t> </a:t>
            </a:r>
            <a:r>
              <a:rPr lang="en-US" altLang="zh-CN" sz="2300" dirty="0" smtClean="0">
                <a:solidFill>
                  <a:srgbClr val="FFFFFF"/>
                </a:solidFill>
              </a:rPr>
              <a:t>CM energy points</a:t>
            </a:r>
            <a:endParaRPr lang="zh-CN" altLang="en-US" sz="2300" b="1" u="sng" strike="sngStrike" dirty="0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95803" y="5228754"/>
            <a:ext cx="2990997" cy="830997"/>
          </a:xfrm>
          <a:prstGeom prst="rect">
            <a:avLst/>
          </a:prstGeom>
          <a:noFill/>
          <a:ln>
            <a:noFill/>
          </a:ln>
          <a:effectLst>
            <a:glow rad="101600">
              <a:srgbClr val="65DE7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/>
              <a:t>Inconsistent</a:t>
            </a:r>
            <a:r>
              <a:rPr kumimoji="1" lang="en-US" altLang="zh-CN" sz="2400" dirty="0" smtClean="0"/>
              <a:t> between 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Babar</a:t>
            </a:r>
            <a:r>
              <a:rPr kumimoji="1" lang="en-US" altLang="zh-CN" sz="2400" dirty="0" smtClean="0"/>
              <a:t> and </a:t>
            </a:r>
            <a:r>
              <a:rPr kumimoji="1" lang="en-US" altLang="zh-CN" sz="2400" b="1" dirty="0" smtClean="0">
                <a:solidFill>
                  <a:srgbClr val="1BEAE9"/>
                </a:solidFill>
              </a:rPr>
              <a:t>PS170</a:t>
            </a:r>
            <a:endParaRPr kumimoji="1" lang="zh-CN" altLang="en-US" sz="2400" b="1" dirty="0">
              <a:solidFill>
                <a:srgbClr val="1BEAE9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/>
          <a:srcRect l="50462"/>
          <a:stretch/>
        </p:blipFill>
        <p:spPr>
          <a:xfrm>
            <a:off x="4548311" y="2930084"/>
            <a:ext cx="4492032" cy="326442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582360" y="4811146"/>
            <a:ext cx="82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EF FF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97759" y="3179930"/>
            <a:ext cx="6876719" cy="1384995"/>
          </a:xfrm>
          <a:prstGeom prst="rect">
            <a:avLst/>
          </a:prstGeom>
          <a:solidFill>
            <a:srgbClr val="CCFFCC"/>
          </a:solidFill>
          <a:effectLst>
            <a:glow rad="101600">
              <a:srgbClr val="65DE7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zh-CN" sz="2800" b="1" dirty="0" smtClean="0">
                <a:solidFill>
                  <a:srgbClr val="FF0000"/>
                </a:solidFill>
              </a:rPr>
              <a:t>Consistent</a:t>
            </a:r>
            <a:r>
              <a:rPr kumimoji="1" lang="en-US" altLang="zh-CN" sz="2800" dirty="0" smtClean="0"/>
              <a:t> with previous measurements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zh-CN" sz="2800" dirty="0" smtClean="0"/>
              <a:t>Uncertainty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improved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/>
              <a:t>by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~ 30% </a:t>
            </a:r>
            <a:r>
              <a:rPr kumimoji="1" lang="en-US" altLang="zh-CN" sz="2800" dirty="0" smtClean="0"/>
              <a:t>compared to Babar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464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8269966" cy="745175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sz="3800" dirty="0" smtClean="0">
                <a:solidFill>
                  <a:schemeClr val="bg1"/>
                </a:solidFill>
              </a:rPr>
              <a:t>  Proton FFs at BESIII in </a:t>
            </a:r>
            <a:r>
              <a:rPr kumimoji="1" lang="en-US" altLang="zh-CN" sz="3800" dirty="0" err="1" smtClean="0">
                <a:solidFill>
                  <a:schemeClr val="bg1"/>
                </a:solidFill>
              </a:rPr>
              <a:t>e</a:t>
            </a:r>
            <a:r>
              <a:rPr kumimoji="1" lang="en-US" altLang="zh-CN" sz="3800" baseline="30000" dirty="0" err="1" smtClean="0">
                <a:solidFill>
                  <a:schemeClr val="bg1"/>
                </a:solidFill>
              </a:rPr>
              <a:t>+</a:t>
            </a:r>
            <a:r>
              <a:rPr kumimoji="1" lang="en-US" altLang="zh-CN" sz="3800" dirty="0" err="1" smtClean="0">
                <a:solidFill>
                  <a:schemeClr val="bg1"/>
                </a:solidFill>
              </a:rPr>
              <a:t>e</a:t>
            </a:r>
            <a:r>
              <a:rPr kumimoji="1" lang="en-US" altLang="zh-CN" sz="3800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zh-CN" sz="38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kumimoji="1" lang="en-US" altLang="zh-CN" sz="3800" dirty="0" err="1" smtClean="0">
                <a:solidFill>
                  <a:schemeClr val="bg1"/>
                </a:solidFill>
                <a:sym typeface="Wingdings"/>
              </a:rPr>
              <a:t>ppbar</a:t>
            </a:r>
            <a:endParaRPr kumimoji="1" lang="zh-CN" altLang="en-US" sz="3800" dirty="0">
              <a:solidFill>
                <a:schemeClr val="bg1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16</a:t>
            </a:fld>
            <a:endParaRPr kumimoji="1" lang="zh-CN" altLang="en-US" dirty="0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140" y="802513"/>
            <a:ext cx="31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Phys. Rev. D 91, </a:t>
            </a:r>
            <a:r>
              <a:rPr lang="en-US" altLang="zh-CN" b="1" dirty="0" smtClean="0"/>
              <a:t>112004 (2015)</a:t>
            </a:r>
            <a:endParaRPr lang="zh-CN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269140" y="1226377"/>
            <a:ext cx="8417660" cy="446276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2300" dirty="0" smtClean="0">
                <a:solidFill>
                  <a:srgbClr val="FFFF00"/>
                </a:solidFill>
              </a:rPr>
              <a:t>R</a:t>
            </a:r>
            <a:r>
              <a:rPr lang="en-US" altLang="zh-CN" sz="2300" baseline="-25000" dirty="0" smtClean="0">
                <a:solidFill>
                  <a:srgbClr val="FFFF00"/>
                </a:solidFill>
              </a:rPr>
              <a:t>EM</a:t>
            </a:r>
            <a:r>
              <a:rPr lang="en-US" altLang="zh-CN" sz="2300" dirty="0" smtClean="0">
                <a:solidFill>
                  <a:srgbClr val="FFFF00"/>
                </a:solidFill>
              </a:rPr>
              <a:t> </a:t>
            </a:r>
            <a:r>
              <a:rPr lang="en-US" altLang="zh-CN" sz="2300" dirty="0" smtClean="0">
                <a:solidFill>
                  <a:srgbClr val="FFFFFF"/>
                </a:solidFill>
              </a:rPr>
              <a:t>at</a:t>
            </a:r>
            <a:r>
              <a:rPr lang="en-US" altLang="zh-CN" sz="2300" dirty="0" smtClean="0">
                <a:solidFill>
                  <a:srgbClr val="3366FF"/>
                </a:solidFill>
              </a:rPr>
              <a:t> </a:t>
            </a:r>
            <a:r>
              <a:rPr lang="en-US" altLang="zh-CN" sz="2300" b="1" dirty="0" smtClean="0">
                <a:solidFill>
                  <a:srgbClr val="FFFF00"/>
                </a:solidFill>
              </a:rPr>
              <a:t>3</a:t>
            </a:r>
            <a:r>
              <a:rPr lang="en-US" altLang="zh-CN" sz="2300" dirty="0">
                <a:solidFill>
                  <a:srgbClr val="FF0000"/>
                </a:solidFill>
              </a:rPr>
              <a:t> </a:t>
            </a:r>
            <a:r>
              <a:rPr lang="en-US" altLang="zh-CN" sz="2300" dirty="0" smtClean="0">
                <a:solidFill>
                  <a:schemeClr val="bg1"/>
                </a:solidFill>
              </a:rPr>
              <a:t>points: 2.2324, 2.4, combined 3.05, 3.06 and 3.08 </a:t>
            </a:r>
            <a:r>
              <a:rPr lang="en-US" altLang="zh-CN" sz="2300" dirty="0" err="1" smtClean="0">
                <a:solidFill>
                  <a:schemeClr val="bg1"/>
                </a:solidFill>
              </a:rPr>
              <a:t>GeV</a:t>
            </a:r>
            <a:r>
              <a:rPr lang="en-US" altLang="zh-CN" sz="2300" dirty="0" smtClean="0">
                <a:solidFill>
                  <a:schemeClr val="bg1"/>
                </a:solidFill>
              </a:rPr>
              <a:t> </a:t>
            </a:r>
            <a:endParaRPr lang="zh-CN" altLang="en-US" sz="2300" b="1" u="sng" strike="sngStrike" dirty="0">
              <a:solidFill>
                <a:schemeClr val="bg1"/>
              </a:solidFill>
            </a:endParaRPr>
          </a:p>
        </p:txBody>
      </p:sp>
      <p:pic>
        <p:nvPicPr>
          <p:cNvPr id="6" name="图片 5" descr="pplargeFig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1" y="1872242"/>
            <a:ext cx="8877377" cy="21305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08929" y="1900807"/>
            <a:ext cx="1443376" cy="400110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kumimoji="1" lang="en-US" altLang="zh-CN" sz="2000" dirty="0" smtClean="0">
                <a:solidFill>
                  <a:schemeClr val="bg1"/>
                </a:solidFill>
              </a:rPr>
              <a:t>2.2324 </a:t>
            </a:r>
            <a:r>
              <a:rPr kumimoji="1" lang="en-US" altLang="zh-CN" sz="2000" dirty="0" err="1">
                <a:solidFill>
                  <a:schemeClr val="bg1"/>
                </a:solidFill>
              </a:rPr>
              <a:t>G</a:t>
            </a:r>
            <a:r>
              <a:rPr kumimoji="1" lang="en-US" altLang="zh-CN" sz="2000" dirty="0" err="1" smtClean="0">
                <a:solidFill>
                  <a:schemeClr val="bg1"/>
                </a:solidFill>
              </a:rPr>
              <a:t>eV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12653" y="1895370"/>
            <a:ext cx="1443376" cy="400110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kumimoji="1" lang="en-US" altLang="zh-CN" sz="2000" dirty="0" smtClean="0">
                <a:solidFill>
                  <a:schemeClr val="bg1"/>
                </a:solidFill>
              </a:rPr>
              <a:t>2.4 </a:t>
            </a:r>
            <a:r>
              <a:rPr kumimoji="1" lang="en-US" altLang="zh-CN" sz="2000" dirty="0" err="1">
                <a:solidFill>
                  <a:schemeClr val="bg1"/>
                </a:solidFill>
              </a:rPr>
              <a:t>G</a:t>
            </a:r>
            <a:r>
              <a:rPr kumimoji="1" lang="en-US" altLang="zh-CN" sz="2000" dirty="0" err="1" smtClean="0">
                <a:solidFill>
                  <a:schemeClr val="bg1"/>
                </a:solidFill>
              </a:rPr>
              <a:t>eV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53200" y="1889661"/>
            <a:ext cx="2312257" cy="400110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kumimoji="1" lang="en-US" altLang="zh-CN" sz="2000" dirty="0" smtClean="0">
                <a:solidFill>
                  <a:schemeClr val="bg1"/>
                </a:solidFill>
              </a:rPr>
              <a:t>3.05, 3.06, 3.08 </a:t>
            </a:r>
            <a:r>
              <a:rPr kumimoji="1" lang="en-US" altLang="zh-CN" sz="2000" dirty="0" err="1" smtClean="0">
                <a:solidFill>
                  <a:schemeClr val="bg1"/>
                </a:solidFill>
              </a:rPr>
              <a:t>GeV</a:t>
            </a:r>
            <a:endParaRPr kumimoji="1"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0850" y="4087979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/>
              <a:t>Dots with error bar: data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/>
              <a:t>Black line: overall fit 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Red line</a:t>
            </a:r>
            <a:r>
              <a:rPr kumimoji="1" lang="en-US" altLang="zh-CN" sz="2400" dirty="0" smtClean="0"/>
              <a:t>: magnetic FF contribution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0000FF"/>
                </a:solidFill>
              </a:rPr>
              <a:t>Blue line</a:t>
            </a:r>
            <a:r>
              <a:rPr kumimoji="1" lang="en-US" altLang="zh-CN" sz="2400" dirty="0" smtClean="0"/>
              <a:t>: electric FF contribution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73658"/>
              </p:ext>
            </p:extLst>
          </p:nvPr>
        </p:nvGraphicFramePr>
        <p:xfrm>
          <a:off x="5403134" y="4193570"/>
          <a:ext cx="3331585" cy="14640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6465"/>
                <a:gridCol w="1605120"/>
              </a:tblGrid>
              <a:tr h="4424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/>
                        <a:t>E</a:t>
                      </a:r>
                      <a:r>
                        <a:rPr lang="en-US" altLang="zh-CN" sz="1800" baseline="-25000" dirty="0" err="1" smtClean="0"/>
                        <a:t>cm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GeV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χ</a:t>
                      </a:r>
                      <a:r>
                        <a:rPr lang="en-US" altLang="zh-CN" sz="1800" baseline="30000" dirty="0" smtClean="0"/>
                        <a:t>2</a:t>
                      </a:r>
                      <a:r>
                        <a:rPr lang="en-US" altLang="zh-CN" sz="1800" dirty="0" smtClean="0"/>
                        <a:t>/</a:t>
                      </a:r>
                      <a:r>
                        <a:rPr lang="en-US" altLang="zh-CN" sz="1800" dirty="0" err="1" smtClean="0"/>
                        <a:t>ndf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3405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2.2324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1.04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5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0.74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5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3.05, 3.06, 3.08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995664" y="5974924"/>
            <a:ext cx="4665409" cy="523220"/>
          </a:xfrm>
          <a:prstGeom prst="rect">
            <a:avLst/>
          </a:prstGeom>
          <a:solidFill>
            <a:srgbClr val="CCFFCC"/>
          </a:solidFill>
          <a:ln>
            <a:solidFill>
              <a:srgbClr val="8DE38F"/>
            </a:solidFill>
          </a:ln>
          <a:effectLst>
            <a:glow rad="101600">
              <a:srgbClr val="65DE7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R</a:t>
            </a:r>
            <a:r>
              <a:rPr kumimoji="1" lang="en-US" altLang="zh-CN" sz="2800" baseline="-25000" dirty="0" smtClean="0"/>
              <a:t>EM</a:t>
            </a:r>
            <a:r>
              <a:rPr kumimoji="1" lang="en-US" altLang="zh-CN" sz="2800" dirty="0" smtClean="0"/>
              <a:t>s are extracted from the fit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08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8269966" cy="745175"/>
          </a:xfrm>
          <a:solidFill>
            <a:srgbClr val="4C05B4"/>
          </a:solidFill>
        </p:spPr>
        <p:txBody>
          <a:bodyPr>
            <a:noAutofit/>
          </a:bodyPr>
          <a:lstStyle/>
          <a:p>
            <a:pPr algn="l"/>
            <a:r>
              <a:rPr kumimoji="1" lang="en-US" altLang="zh-CN" sz="3800" dirty="0" smtClean="0">
                <a:solidFill>
                  <a:schemeClr val="bg1"/>
                </a:solidFill>
              </a:rPr>
              <a:t>  Proton FFs at BESIII in </a:t>
            </a:r>
            <a:r>
              <a:rPr kumimoji="1" lang="en-US" altLang="zh-CN" sz="3800" dirty="0" err="1" smtClean="0">
                <a:solidFill>
                  <a:schemeClr val="bg1"/>
                </a:solidFill>
              </a:rPr>
              <a:t>e</a:t>
            </a:r>
            <a:r>
              <a:rPr kumimoji="1" lang="en-US" altLang="zh-CN" sz="3800" baseline="30000" dirty="0" err="1" smtClean="0">
                <a:solidFill>
                  <a:schemeClr val="bg1"/>
                </a:solidFill>
              </a:rPr>
              <a:t>+</a:t>
            </a:r>
            <a:r>
              <a:rPr kumimoji="1" lang="en-US" altLang="zh-CN" sz="3800" dirty="0" err="1" smtClean="0">
                <a:solidFill>
                  <a:schemeClr val="bg1"/>
                </a:solidFill>
              </a:rPr>
              <a:t>e</a:t>
            </a:r>
            <a:r>
              <a:rPr kumimoji="1" lang="en-US" altLang="zh-CN" sz="3800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zh-CN" sz="38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kumimoji="1" lang="en-US" altLang="zh-CN" sz="3800" dirty="0" err="1" smtClean="0">
                <a:solidFill>
                  <a:schemeClr val="bg1"/>
                </a:solidFill>
                <a:sym typeface="Wingdings"/>
              </a:rPr>
              <a:t>ppbar</a:t>
            </a:r>
            <a:endParaRPr kumimoji="1" lang="zh-CN" altLang="en-US" sz="3800" dirty="0">
              <a:solidFill>
                <a:schemeClr val="bg1"/>
              </a:solidFill>
            </a:endParaRPr>
          </a:p>
        </p:txBody>
      </p:sp>
      <p:pic>
        <p:nvPicPr>
          <p:cNvPr id="10" name="图片 9" descr="ppfig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590" y="805563"/>
            <a:ext cx="5515481" cy="40660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9215" y="4973228"/>
            <a:ext cx="820758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zh-CN" sz="2800" b="1" dirty="0" smtClean="0">
                <a:solidFill>
                  <a:srgbClr val="FF0000"/>
                </a:solidFill>
              </a:rPr>
              <a:t>Inconsistent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/>
              <a:t>between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Babar</a:t>
            </a:r>
            <a:r>
              <a:rPr kumimoji="1" lang="en-US" altLang="zh-CN" sz="2800" dirty="0" smtClean="0"/>
              <a:t> and </a:t>
            </a:r>
            <a:r>
              <a:rPr kumimoji="1" lang="en-US" altLang="zh-CN" sz="2800" b="1" dirty="0" smtClean="0">
                <a:solidFill>
                  <a:srgbClr val="1BEAE9"/>
                </a:solidFill>
              </a:rPr>
              <a:t>PS170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zh-CN" sz="2800" b="1" dirty="0" smtClean="0">
                <a:solidFill>
                  <a:srgbClr val="FF0000"/>
                </a:solidFill>
              </a:rPr>
              <a:t>BESIII consistent with Babar </a:t>
            </a:r>
            <a:r>
              <a:rPr kumimoji="1" lang="en-US" altLang="zh-CN" sz="2800" dirty="0" smtClean="0"/>
              <a:t>in the same q</a:t>
            </a:r>
            <a:r>
              <a:rPr kumimoji="1" lang="en-US" altLang="zh-CN" sz="2800" baseline="30000" dirty="0" smtClean="0"/>
              <a:t>2</a:t>
            </a:r>
            <a:r>
              <a:rPr kumimoji="1" lang="en-US" altLang="zh-CN" sz="2800" dirty="0" smtClean="0"/>
              <a:t> region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zh-CN" sz="2800" dirty="0" smtClean="0"/>
              <a:t>Close to 1</a:t>
            </a:r>
          </a:p>
        </p:txBody>
      </p:sp>
      <p:sp>
        <p:nvSpPr>
          <p:cNvPr id="2" name="矩形 1"/>
          <p:cNvSpPr/>
          <p:nvPr/>
        </p:nvSpPr>
        <p:spPr>
          <a:xfrm>
            <a:off x="5176228" y="2982724"/>
            <a:ext cx="701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R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EM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2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71126"/>
              </p:ext>
            </p:extLst>
          </p:nvPr>
        </p:nvGraphicFramePr>
        <p:xfrm>
          <a:off x="242210" y="3790534"/>
          <a:ext cx="4380987" cy="15425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2899"/>
                <a:gridCol w="1429977"/>
                <a:gridCol w="1818111"/>
              </a:tblGrid>
              <a:tr h="2603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/>
                        <a:t>E</a:t>
                      </a:r>
                      <a:r>
                        <a:rPr lang="en-US" altLang="zh-CN" sz="1800" baseline="-25000" dirty="0" err="1" smtClean="0"/>
                        <a:t>cm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GeV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/>
                        <a:t>Lumi</a:t>
                      </a:r>
                      <a:r>
                        <a:rPr lang="en-US" altLang="zh-CN" sz="1800" dirty="0" smtClean="0"/>
                        <a:t>.</a:t>
                      </a:r>
                      <a:r>
                        <a:rPr lang="en-US" altLang="zh-CN" sz="1800" baseline="0" dirty="0" smtClean="0"/>
                        <a:t> (pb-1)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Purpose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228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13.0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Nucleon FFs &amp;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Y(2175)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2.95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15.7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1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2.981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15.4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1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15.3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1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3.02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16.6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15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FD"/>
                    </a:solidFill>
                  </a:tcPr>
                </a:tc>
              </a:tr>
            </a:tbl>
          </a:graphicData>
        </a:graphic>
      </p:graphicFrame>
      <p:pic>
        <p:nvPicPr>
          <p:cNvPr id="59" name="图片 58" descr="MppBabarlarge_Fig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21" y="781175"/>
            <a:ext cx="4234672" cy="5720522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8269966" cy="745175"/>
          </a:xfrm>
          <a:solidFill>
            <a:srgbClr val="4C05B4"/>
          </a:solidFill>
        </p:spPr>
        <p:txBody>
          <a:bodyPr>
            <a:noAutofit/>
          </a:bodyPr>
          <a:lstStyle/>
          <a:p>
            <a:pPr algn="l"/>
            <a:r>
              <a:rPr kumimoji="1" lang="en-US" altLang="zh-CN" sz="2900" dirty="0" smtClean="0">
                <a:solidFill>
                  <a:schemeClr val="bg1"/>
                </a:solidFill>
              </a:rPr>
              <a:t>  Prospections of proton FFs in </a:t>
            </a:r>
            <a:r>
              <a:rPr kumimoji="1" lang="en-US" altLang="zh-CN" sz="3200" dirty="0" err="1">
                <a:solidFill>
                  <a:schemeClr val="bg1"/>
                </a:solidFill>
              </a:rPr>
              <a:t>e</a:t>
            </a:r>
            <a:r>
              <a:rPr kumimoji="1" lang="en-US" altLang="zh-CN" sz="3200" baseline="30000" dirty="0" err="1">
                <a:solidFill>
                  <a:schemeClr val="bg1"/>
                </a:solidFill>
              </a:rPr>
              <a:t>+</a:t>
            </a:r>
            <a:r>
              <a:rPr kumimoji="1" lang="en-US" altLang="zh-CN" sz="3200" dirty="0" err="1">
                <a:solidFill>
                  <a:schemeClr val="bg1"/>
                </a:solidFill>
              </a:rPr>
              <a:t>e</a:t>
            </a:r>
            <a:r>
              <a:rPr kumimoji="1" lang="en-US" altLang="zh-CN" sz="3200" baseline="30000" dirty="0">
                <a:solidFill>
                  <a:schemeClr val="bg1"/>
                </a:solidFill>
              </a:rPr>
              <a:t>-</a:t>
            </a:r>
            <a:r>
              <a:rPr kumimoji="1" lang="en-US" altLang="zh-CN" sz="3200" dirty="0">
                <a:solidFill>
                  <a:schemeClr val="bg1"/>
                </a:solidFill>
                <a:sym typeface="Wingdings"/>
              </a:rPr>
              <a:t></a:t>
            </a:r>
            <a:r>
              <a:rPr kumimoji="1" lang="en-US" altLang="zh-CN" sz="3200" dirty="0" err="1" smtClean="0">
                <a:solidFill>
                  <a:schemeClr val="bg1"/>
                </a:solidFill>
                <a:sym typeface="Wingdings"/>
              </a:rPr>
              <a:t>ppbar</a:t>
            </a:r>
            <a:r>
              <a:rPr kumimoji="1" lang="en-US" altLang="zh-CN" sz="32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kumimoji="1" lang="en-US" altLang="zh-CN" sz="2900" dirty="0" smtClean="0">
                <a:solidFill>
                  <a:schemeClr val="bg1"/>
                </a:solidFill>
              </a:rPr>
              <a:t>at BESIII</a:t>
            </a:r>
            <a:endParaRPr kumimoji="1" lang="zh-CN" altLang="en-US" sz="29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210" y="895918"/>
            <a:ext cx="4423478" cy="83099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1"/>
                </a:solidFill>
              </a:rPr>
              <a:t>21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energy points between 2-3.08 </a:t>
            </a:r>
            <a:r>
              <a:rPr kumimoji="1" lang="en-US" altLang="zh-CN" sz="2400" dirty="0" err="1" smtClean="0">
                <a:solidFill>
                  <a:schemeClr val="bg1"/>
                </a:solidFill>
              </a:rPr>
              <a:t>GeV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 in 2015, with 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large statistics</a:t>
            </a:r>
            <a:r>
              <a:rPr kumimoji="1" lang="en-US" altLang="zh-CN" sz="2400" dirty="0" smtClean="0"/>
              <a:t>.</a:t>
            </a:r>
            <a:endParaRPr kumimoji="1" lang="zh-CN" altLang="en-US" sz="2400" dirty="0"/>
          </a:p>
        </p:txBody>
      </p:sp>
      <p:sp>
        <p:nvSpPr>
          <p:cNvPr id="9" name="椭圆 8"/>
          <p:cNvSpPr/>
          <p:nvPr/>
        </p:nvSpPr>
        <p:spPr>
          <a:xfrm>
            <a:off x="5754734" y="4419262"/>
            <a:ext cx="742839" cy="1397738"/>
          </a:xfrm>
          <a:prstGeom prst="ellipse">
            <a:avLst/>
          </a:prstGeom>
          <a:noFill/>
          <a:ln w="38100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40" name="组 39"/>
          <p:cNvGrpSpPr/>
          <p:nvPr/>
        </p:nvGrpSpPr>
        <p:grpSpPr>
          <a:xfrm>
            <a:off x="5739991" y="1311417"/>
            <a:ext cx="2314713" cy="1601151"/>
            <a:chOff x="7531209" y="1194218"/>
            <a:chExt cx="2314713" cy="1601151"/>
          </a:xfrm>
        </p:grpSpPr>
        <p:sp>
          <p:nvSpPr>
            <p:cNvPr id="6" name="椭圆 5"/>
            <p:cNvSpPr/>
            <p:nvPr/>
          </p:nvSpPr>
          <p:spPr>
            <a:xfrm>
              <a:off x="8127557" y="2028057"/>
              <a:ext cx="342348" cy="767312"/>
            </a:xfrm>
            <a:prstGeom prst="ellipse">
              <a:avLst/>
            </a:prstGeom>
            <a:noFill/>
            <a:ln w="38100" cmpd="sng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31209" y="1194218"/>
              <a:ext cx="2314713" cy="369332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>
                  <a:solidFill>
                    <a:srgbClr val="FFFFFF"/>
                  </a:solidFill>
                </a:rPr>
                <a:t>A trip around 2.2 </a:t>
              </a:r>
              <a:r>
                <a:rPr kumimoji="1" lang="en-US" altLang="zh-CN" dirty="0" err="1" smtClean="0">
                  <a:solidFill>
                    <a:srgbClr val="FFFFFF"/>
                  </a:solidFill>
                </a:rPr>
                <a:t>GeV</a:t>
              </a:r>
              <a:endParaRPr kumimoji="1"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直线箭头连接符 10"/>
            <p:cNvCxnSpPr>
              <a:stCxn id="6" idx="6"/>
              <a:endCxn id="8" idx="2"/>
            </p:cNvCxnSpPr>
            <p:nvPr/>
          </p:nvCxnSpPr>
          <p:spPr>
            <a:xfrm flipV="1">
              <a:off x="8469905" y="1563550"/>
              <a:ext cx="218661" cy="848163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6781778" y="4916467"/>
            <a:ext cx="2135589" cy="369332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A trip around 3 </a:t>
            </a:r>
            <a:r>
              <a:rPr kumimoji="1" lang="en-US" altLang="zh-CN" dirty="0" err="1" smtClean="0">
                <a:solidFill>
                  <a:schemeClr val="bg1"/>
                </a:solidFill>
              </a:rPr>
              <a:t>GeV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4" name="直线箭头连接符 13"/>
          <p:cNvCxnSpPr>
            <a:stCxn id="9" idx="6"/>
            <a:endCxn id="13" idx="1"/>
          </p:cNvCxnSpPr>
          <p:nvPr/>
        </p:nvCxnSpPr>
        <p:spPr>
          <a:xfrm flipV="1">
            <a:off x="6497573" y="5101133"/>
            <a:ext cx="284205" cy="1699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4906" y="5395352"/>
            <a:ext cx="450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/>
              <a:t> The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2 trips</a:t>
            </a:r>
            <a:r>
              <a:rPr kumimoji="1" lang="en-US" altLang="zh-CN" sz="2400" dirty="0" smtClean="0"/>
              <a:t> found by Babar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can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be studied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36" name="组 35"/>
          <p:cNvGrpSpPr/>
          <p:nvPr/>
        </p:nvGrpSpPr>
        <p:grpSpPr>
          <a:xfrm>
            <a:off x="3176331" y="4339882"/>
            <a:ext cx="911473" cy="860333"/>
            <a:chOff x="3176331" y="3754661"/>
            <a:chExt cx="911473" cy="860333"/>
          </a:xfrm>
        </p:grpSpPr>
        <p:graphicFrame>
          <p:nvGraphicFramePr>
            <p:cNvPr id="32" name="对象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7494311"/>
                </p:ext>
              </p:extLst>
            </p:nvPr>
          </p:nvGraphicFramePr>
          <p:xfrm>
            <a:off x="3279287" y="3754661"/>
            <a:ext cx="664434" cy="265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0" name="公式" r:id="rId5" imgW="571500" imgH="228600" progId="Equation.3">
                    <p:embed/>
                  </p:oleObj>
                </mc:Choice>
                <mc:Fallback>
                  <p:oleObj name="公式" r:id="rId5" imgW="5715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79287" y="3754661"/>
                          <a:ext cx="664434" cy="2653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对象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3816958"/>
                </p:ext>
              </p:extLst>
            </p:nvPr>
          </p:nvGraphicFramePr>
          <p:xfrm>
            <a:off x="3176331" y="3985962"/>
            <a:ext cx="911473" cy="265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1" name="公式" r:id="rId7" imgW="787400" imgH="228600" progId="Equation.3">
                    <p:embed/>
                  </p:oleObj>
                </mc:Choice>
                <mc:Fallback>
                  <p:oleObj name="公式" r:id="rId7" imgW="7874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6331" y="3985962"/>
                          <a:ext cx="911473" cy="2650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792150"/>
                </p:ext>
              </p:extLst>
            </p:nvPr>
          </p:nvGraphicFramePr>
          <p:xfrm>
            <a:off x="3279288" y="4349673"/>
            <a:ext cx="664434" cy="265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2" name="公式" r:id="rId9" imgW="571500" imgH="228600" progId="Equation.3">
                    <p:embed/>
                  </p:oleObj>
                </mc:Choice>
                <mc:Fallback>
                  <p:oleObj name="公式" r:id="rId9" imgW="5715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79288" y="4349673"/>
                          <a:ext cx="664434" cy="2653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文本框 34"/>
          <p:cNvSpPr txBox="1"/>
          <p:nvPr/>
        </p:nvSpPr>
        <p:spPr>
          <a:xfrm>
            <a:off x="191191" y="1857498"/>
            <a:ext cx="44234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/>
              <a:t>More precise measurement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/>
              <a:t>Aim to measure R</a:t>
            </a:r>
            <a:r>
              <a:rPr kumimoji="1" lang="en-US" altLang="zh-CN" sz="2400" baseline="-25000" dirty="0" smtClean="0"/>
              <a:t>EM</a:t>
            </a:r>
            <a:r>
              <a:rPr kumimoji="1" lang="en-US" altLang="zh-CN" sz="2400" dirty="0" smtClean="0"/>
              <a:t> of 10-15% with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much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narrower q</a:t>
            </a:r>
            <a:r>
              <a:rPr kumimoji="1" lang="en-US" altLang="zh-CN" sz="2400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-bins</a:t>
            </a:r>
            <a:endParaRPr kumimoji="1" lang="zh-CN" altLang="en-US" sz="2400" dirty="0"/>
          </a:p>
        </p:txBody>
      </p:sp>
      <p:cxnSp>
        <p:nvCxnSpPr>
          <p:cNvPr id="74" name="直线箭头连接符 73"/>
          <p:cNvCxnSpPr/>
          <p:nvPr/>
        </p:nvCxnSpPr>
        <p:spPr>
          <a:xfrm flipV="1">
            <a:off x="4623197" y="2528912"/>
            <a:ext cx="490979" cy="1621610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线箭头连接符 74"/>
          <p:cNvCxnSpPr/>
          <p:nvPr/>
        </p:nvCxnSpPr>
        <p:spPr>
          <a:xfrm>
            <a:off x="4614669" y="4150522"/>
            <a:ext cx="651907" cy="0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5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>
          <a:xfrm>
            <a:off x="397566" y="568719"/>
            <a:ext cx="8018597" cy="918597"/>
          </a:xfrm>
          <a:prstGeom prst="rect">
            <a:avLst/>
          </a:prstGeom>
          <a:solidFill>
            <a:srgbClr val="660066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kumimoji="1" lang="en-US" altLang="zh-CN" sz="5800" dirty="0" smtClean="0">
                <a:solidFill>
                  <a:schemeClr val="bg1"/>
                </a:solidFill>
                <a:cs typeface="Candara"/>
              </a:rPr>
              <a:t> Proton FFs in </a:t>
            </a:r>
            <a:r>
              <a:rPr kumimoji="1" lang="en-US" altLang="zh-CN" sz="5800" dirty="0" smtClean="0">
                <a:solidFill>
                  <a:schemeClr val="bg1"/>
                </a:solidFill>
              </a:rPr>
              <a:t>ISR process</a:t>
            </a:r>
            <a:endParaRPr kumimoji="1" lang="zh-CN" altLang="en-US" sz="5800" dirty="0" smtClean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kumimoji="1" lang="en-US" altLang="zh-CN" sz="3600" dirty="0" smtClean="0">
              <a:cs typeface="Candara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19</a:t>
            </a:fld>
            <a:endParaRPr kumimoji="1" lang="zh-CN" altLang="en-US"/>
          </a:p>
        </p:txBody>
      </p:sp>
      <p:pic>
        <p:nvPicPr>
          <p:cNvPr id="6" name="图片 5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397566" y="1537991"/>
            <a:ext cx="8018597" cy="3163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0" rIns="91440" bIns="0" rtlCol="0" anchor="ctr" anchorCtr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kumimoji="1" lang="en-US" altLang="zh-CN" dirty="0" smtClean="0">
              <a:cs typeface="Candara"/>
            </a:endParaRPr>
          </a:p>
          <a:p>
            <a:pPr>
              <a:lnSpc>
                <a:spcPct val="50000"/>
              </a:lnSpc>
            </a:pPr>
            <a:endParaRPr kumimoji="1" lang="en-US" altLang="zh-CN" dirty="0">
              <a:cs typeface="Candara"/>
            </a:endParaRPr>
          </a:p>
          <a:p>
            <a:pPr>
              <a:lnSpc>
                <a:spcPct val="50000"/>
              </a:lnSpc>
            </a:pPr>
            <a:endParaRPr kumimoji="1" lang="en-US" altLang="zh-CN" dirty="0" smtClean="0">
              <a:cs typeface="Candara"/>
            </a:endParaRPr>
          </a:p>
          <a:p>
            <a:pPr>
              <a:lnSpc>
                <a:spcPct val="50000"/>
              </a:lnSpc>
            </a:pPr>
            <a:endParaRPr kumimoji="1" lang="en-US" altLang="zh-CN" dirty="0">
              <a:cs typeface="Candara"/>
            </a:endParaRPr>
          </a:p>
          <a:p>
            <a:pPr>
              <a:lnSpc>
                <a:spcPct val="50000"/>
              </a:lnSpc>
            </a:pPr>
            <a:endParaRPr kumimoji="1" lang="en-US" altLang="zh-CN" dirty="0" smtClean="0">
              <a:cs typeface="Candara"/>
            </a:endParaRPr>
          </a:p>
          <a:p>
            <a:pPr>
              <a:lnSpc>
                <a:spcPct val="50000"/>
              </a:lnSpc>
            </a:pPr>
            <a:endParaRPr kumimoji="1" lang="en-US" altLang="zh-CN" dirty="0">
              <a:cs typeface="Candara"/>
            </a:endParaRPr>
          </a:p>
          <a:p>
            <a:pPr>
              <a:lnSpc>
                <a:spcPct val="50000"/>
              </a:lnSpc>
            </a:pPr>
            <a:endParaRPr kumimoji="1" lang="en-US" altLang="zh-CN" dirty="0" smtClean="0">
              <a:cs typeface="Candara"/>
            </a:endParaRPr>
          </a:p>
          <a:p>
            <a:pPr>
              <a:lnSpc>
                <a:spcPct val="50000"/>
              </a:lnSpc>
            </a:pPr>
            <a:endParaRPr kumimoji="1" lang="en-US" altLang="zh-CN" dirty="0">
              <a:cs typeface="Candara"/>
            </a:endParaRPr>
          </a:p>
          <a:p>
            <a:pPr>
              <a:lnSpc>
                <a:spcPct val="50000"/>
              </a:lnSpc>
            </a:pPr>
            <a:endParaRPr kumimoji="1" lang="en-US" altLang="zh-CN" dirty="0" smtClean="0">
              <a:cs typeface="Candara"/>
            </a:endParaRPr>
          </a:p>
          <a:p>
            <a:pPr>
              <a:lnSpc>
                <a:spcPct val="50000"/>
              </a:lnSpc>
            </a:pPr>
            <a:r>
              <a:rPr kumimoji="1" lang="en-US" altLang="zh-CN" dirty="0" smtClean="0">
                <a:cs typeface="Candara"/>
              </a:rPr>
              <a:t>Tagged method (</a:t>
            </a:r>
            <a:r>
              <a:rPr kumimoji="1" lang="en-US" altLang="zh-CN" dirty="0" smtClean="0">
                <a:solidFill>
                  <a:srgbClr val="0000FF"/>
                </a:solidFill>
                <a:cs typeface="Candara"/>
              </a:rPr>
              <a:t>preliminary</a:t>
            </a:r>
            <a:r>
              <a:rPr kumimoji="1" lang="en-US" altLang="zh-CN" dirty="0" smtClean="0">
                <a:cs typeface="Candara"/>
              </a:rPr>
              <a:t> results)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smtClean="0">
                <a:cs typeface="Candara"/>
              </a:rPr>
              <a:t>Untagged method (on going)</a:t>
            </a:r>
            <a:endParaRPr kumimoji="1" lang="en-US" altLang="zh-CN" sz="4800" dirty="0" smtClean="0">
              <a:cs typeface="Candar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67717"/>
              </p:ext>
            </p:extLst>
          </p:nvPr>
        </p:nvGraphicFramePr>
        <p:xfrm>
          <a:off x="255989" y="5126867"/>
          <a:ext cx="8572766" cy="1200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74"/>
                <a:gridCol w="1292718"/>
                <a:gridCol w="907171"/>
                <a:gridCol w="1043247"/>
                <a:gridCol w="918510"/>
                <a:gridCol w="918511"/>
                <a:gridCol w="1054586"/>
                <a:gridCol w="986549"/>
              </a:tblGrid>
              <a:tr h="407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CN" sz="2000" baseline="-25000" dirty="0" err="1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altLang="zh-CN" sz="200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3.773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4.009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4.230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4.260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4.360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4.420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4.600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Taking time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2010-2011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2013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2013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2013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2014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2014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>
                          <a:solidFill>
                            <a:srgbClr val="000000"/>
                          </a:solidFill>
                        </a:rPr>
                        <a:t>Lumi</a:t>
                      </a: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lang="en-US" altLang="zh-CN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altLang="zh-CN" sz="2000" i="1" dirty="0" smtClean="0">
                          <a:solidFill>
                            <a:srgbClr val="000000"/>
                          </a:solidFill>
                        </a:rPr>
                        <a:t>pb</a:t>
                      </a:r>
                      <a:r>
                        <a:rPr lang="en-US" altLang="zh-CN" sz="2000" i="1" baseline="30000" dirty="0" smtClean="0">
                          <a:solidFill>
                            <a:srgbClr val="000000"/>
                          </a:solidFill>
                        </a:rPr>
                        <a:t>-1</a:t>
                      </a: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zh-CN" alt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2917.00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481.96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1047.34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825.67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539.84</a:t>
                      </a:r>
                      <a:endParaRPr lang="zh-CN" alt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1028.89</a:t>
                      </a:r>
                      <a:endParaRPr lang="zh-CN" alt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566.93</a:t>
                      </a:r>
                      <a:endParaRPr lang="zh-CN" alt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49473" y="4665202"/>
            <a:ext cx="20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FF"/>
                </a:solidFill>
              </a:rPr>
              <a:t>Datasets</a:t>
            </a:r>
            <a:r>
              <a:rPr kumimoji="1" lang="en-US" altLang="zh-CN" sz="2400" dirty="0" smtClean="0"/>
              <a:t> using:</a:t>
            </a:r>
            <a:endParaRPr kumimoji="1" lang="zh-CN" altLang="en-US" sz="2400" dirty="0"/>
          </a:p>
        </p:txBody>
      </p:sp>
      <p:pic>
        <p:nvPicPr>
          <p:cNvPr id="11" name="图片 10" descr="屏幕快照 2016-08-17 10.39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25" y="1645829"/>
            <a:ext cx="3246674" cy="18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" y="36000"/>
            <a:ext cx="9144000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 </a:t>
            </a:r>
            <a:r>
              <a:rPr kumimoji="1" lang="en-US" altLang="zh-CN" sz="4900" dirty="0" smtClean="0">
                <a:solidFill>
                  <a:schemeClr val="bg1"/>
                </a:solidFill>
              </a:rPr>
              <a:t>Outline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217" y="1241396"/>
            <a:ext cx="8641028" cy="5379383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>
                <a:solidFill>
                  <a:srgbClr val="FF0000"/>
                </a:solidFill>
                <a:cs typeface="Candara"/>
              </a:rPr>
              <a:t>Motivation</a:t>
            </a:r>
          </a:p>
          <a:p>
            <a:r>
              <a:rPr kumimoji="1" lang="en-US" altLang="zh-CN" sz="3600" dirty="0" smtClean="0">
                <a:solidFill>
                  <a:srgbClr val="FF0000"/>
                </a:solidFill>
                <a:cs typeface="Candara"/>
              </a:rPr>
              <a:t>Definition </a:t>
            </a:r>
            <a:r>
              <a:rPr kumimoji="1" lang="en-US" altLang="zh-CN" sz="3600" dirty="0">
                <a:cs typeface="Candara"/>
              </a:rPr>
              <a:t>of baryon form factors (FFs)</a:t>
            </a:r>
          </a:p>
          <a:p>
            <a:r>
              <a:rPr kumimoji="1" lang="en-US" altLang="zh-CN" sz="3600" dirty="0" smtClean="0">
                <a:solidFill>
                  <a:srgbClr val="FF0000"/>
                </a:solidFill>
                <a:cs typeface="Candara"/>
              </a:rPr>
              <a:t>BESIII</a:t>
            </a:r>
            <a:r>
              <a:rPr kumimoji="1" lang="en-US" altLang="zh-CN" sz="3600" dirty="0" smtClean="0">
                <a:cs typeface="Candara"/>
              </a:rPr>
              <a:t> detector</a:t>
            </a:r>
          </a:p>
          <a:p>
            <a:r>
              <a:rPr kumimoji="1" lang="en-US" altLang="zh-CN" sz="3600" dirty="0" smtClean="0">
                <a:solidFill>
                  <a:srgbClr val="FF0000"/>
                </a:solidFill>
                <a:cs typeface="Candara"/>
              </a:rPr>
              <a:t>Status</a:t>
            </a:r>
            <a:r>
              <a:rPr kumimoji="1" lang="en-US" altLang="zh-CN" sz="3600" dirty="0" smtClean="0">
                <a:cs typeface="Candara"/>
              </a:rPr>
              <a:t> of baryon FFs measurements</a:t>
            </a:r>
          </a:p>
          <a:p>
            <a:pPr lvl="1"/>
            <a:r>
              <a:rPr kumimoji="1" lang="en-US" altLang="zh-CN" sz="3200" dirty="0" smtClean="0">
                <a:cs typeface="Candara"/>
              </a:rPr>
              <a:t>Proton FFs</a:t>
            </a:r>
          </a:p>
          <a:p>
            <a:pPr lvl="1"/>
            <a:r>
              <a:rPr kumimoji="1" lang="en-US" altLang="zh-CN" sz="3200" dirty="0" smtClean="0">
                <a:cs typeface="Candara"/>
              </a:rPr>
              <a:t>Neutron FFs</a:t>
            </a:r>
          </a:p>
          <a:p>
            <a:pPr lvl="1"/>
            <a:r>
              <a:rPr kumimoji="1" lang="en-US" altLang="zh-CN" sz="3200" dirty="0" smtClean="0">
                <a:cs typeface="Candara"/>
              </a:rPr>
              <a:t>Hyperon FFs</a:t>
            </a:r>
          </a:p>
          <a:p>
            <a:r>
              <a:rPr kumimoji="1" lang="en-US" altLang="zh-CN" sz="3600" dirty="0" smtClean="0">
                <a:solidFill>
                  <a:srgbClr val="FF0000"/>
                </a:solidFill>
                <a:cs typeface="Candara"/>
              </a:rPr>
              <a:t>Summary</a:t>
            </a:r>
            <a:endParaRPr kumimoji="1" lang="zh-CN" altLang="en-US" sz="3600" dirty="0">
              <a:solidFill>
                <a:srgbClr val="FF0000"/>
              </a:solidFill>
              <a:cs typeface="Candara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6" name="图片 5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7871129" cy="745175"/>
          </a:xfrm>
          <a:solidFill>
            <a:srgbClr val="4C05B4"/>
          </a:solidFill>
        </p:spPr>
        <p:txBody>
          <a:bodyPr>
            <a:noAutofit/>
          </a:bodyPr>
          <a:lstStyle/>
          <a:p>
            <a:pPr algn="l"/>
            <a:r>
              <a:rPr kumimoji="1" lang="en-US" altLang="zh-CN" sz="3800" dirty="0" smtClean="0">
                <a:solidFill>
                  <a:schemeClr val="bg1"/>
                </a:solidFill>
              </a:rPr>
              <a:t>  Proton FFs at BESIII with ISR (Tagged)</a:t>
            </a:r>
            <a:endParaRPr kumimoji="1" lang="zh-CN" altLang="en-US" sz="3800" dirty="0">
              <a:solidFill>
                <a:schemeClr val="bg1"/>
              </a:solidFill>
            </a:endParaRPr>
          </a:p>
        </p:txBody>
      </p:sp>
      <p:pic>
        <p:nvPicPr>
          <p:cNvPr id="6" name="图片 5" descr="屏幕快照 2016-08-12 17.53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" y="931087"/>
            <a:ext cx="4355550" cy="3262492"/>
          </a:xfrm>
          <a:prstGeom prst="rect">
            <a:avLst/>
          </a:prstGeom>
        </p:spPr>
      </p:pic>
      <p:grpSp>
        <p:nvGrpSpPr>
          <p:cNvPr id="9" name="组 8"/>
          <p:cNvGrpSpPr/>
          <p:nvPr/>
        </p:nvGrpSpPr>
        <p:grpSpPr>
          <a:xfrm>
            <a:off x="4696296" y="924005"/>
            <a:ext cx="3990503" cy="3365430"/>
            <a:chOff x="4671391" y="931086"/>
            <a:chExt cx="4262783" cy="3420044"/>
          </a:xfrm>
        </p:grpSpPr>
        <p:pic>
          <p:nvPicPr>
            <p:cNvPr id="8" name="图片 7" descr="屏幕快照 2016-08-12 18.35.1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391" y="931086"/>
              <a:ext cx="4262783" cy="3325536"/>
            </a:xfrm>
            <a:prstGeom prst="rect">
              <a:avLst/>
            </a:prstGeom>
          </p:spPr>
        </p:pic>
        <p:pic>
          <p:nvPicPr>
            <p:cNvPr id="2" name="图片 1" descr="屏幕快照 2016-08-12 19.45.3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595" y="4086086"/>
              <a:ext cx="2163969" cy="26504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31677" y="4453298"/>
            <a:ext cx="4355119" cy="52322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600" dirty="0">
                <a:solidFill>
                  <a:srgbClr val="FFFFFF"/>
                </a:solidFill>
              </a:rPr>
              <a:t>T</a:t>
            </a:r>
            <a:r>
              <a:rPr kumimoji="1" lang="en-US" altLang="zh-CN" sz="2600" dirty="0" smtClean="0">
                <a:solidFill>
                  <a:srgbClr val="FFFFFF"/>
                </a:solidFill>
              </a:rPr>
              <a:t>agged method: </a:t>
            </a:r>
            <a:r>
              <a:rPr kumimoji="1" lang="en-US" altLang="zh-CN" sz="2800" dirty="0" err="1">
                <a:solidFill>
                  <a:schemeClr val="bg1"/>
                </a:solidFill>
              </a:rPr>
              <a:t>γ</a:t>
            </a:r>
            <a:r>
              <a:rPr kumimoji="1" lang="en-US" altLang="zh-CN" sz="2800" dirty="0">
                <a:solidFill>
                  <a:schemeClr val="bg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bg1"/>
                </a:solidFill>
              </a:rPr>
              <a:t>is detected</a:t>
            </a:r>
            <a:endParaRPr kumimoji="1"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1677" y="4986873"/>
            <a:ext cx="4355119" cy="1508105"/>
          </a:xfrm>
          <a:prstGeom prst="rect">
            <a:avLst/>
          </a:prstGeom>
          <a:solidFill>
            <a:srgbClr val="FEEEF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300" dirty="0" err="1" smtClean="0"/>
              <a:t>E</a:t>
            </a:r>
            <a:r>
              <a:rPr kumimoji="1" lang="en-US" altLang="zh-CN" sz="2300" baseline="-25000" dirty="0" err="1" smtClean="0"/>
              <a:t>γ</a:t>
            </a:r>
            <a:r>
              <a:rPr kumimoji="1" lang="en-US" altLang="zh-CN" sz="2300" dirty="0" smtClean="0"/>
              <a:t> &gt; 25 MeV &amp; |</a:t>
            </a:r>
            <a:r>
              <a:rPr kumimoji="1" lang="en-US" altLang="zh-CN" sz="2300" dirty="0" err="1" smtClean="0"/>
              <a:t>cosθ</a:t>
            </a:r>
            <a:r>
              <a:rPr kumimoji="1" lang="en-US" altLang="zh-CN" sz="2300" baseline="-25000" dirty="0" err="1"/>
              <a:t>γ</a:t>
            </a:r>
            <a:r>
              <a:rPr kumimoji="1" lang="en-US" altLang="zh-CN" sz="2300" dirty="0" smtClean="0"/>
              <a:t>| &lt; 0.8, in the EMC barrel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300" dirty="0" err="1"/>
              <a:t>E</a:t>
            </a:r>
            <a:r>
              <a:rPr kumimoji="1" lang="en-US" altLang="zh-CN" sz="2300" baseline="-25000" dirty="0" err="1"/>
              <a:t>γ</a:t>
            </a:r>
            <a:r>
              <a:rPr kumimoji="1" lang="en-US" altLang="zh-CN" sz="2300" dirty="0"/>
              <a:t> &gt; </a:t>
            </a:r>
            <a:r>
              <a:rPr kumimoji="1" lang="en-US" altLang="zh-CN" sz="2300" dirty="0" smtClean="0"/>
              <a:t>50 </a:t>
            </a:r>
            <a:r>
              <a:rPr kumimoji="1" lang="en-US" altLang="zh-CN" sz="2300" dirty="0"/>
              <a:t>MeV &amp; </a:t>
            </a:r>
            <a:r>
              <a:rPr kumimoji="1" lang="en-US" altLang="zh-CN" sz="2300" dirty="0" smtClean="0"/>
              <a:t>0.86 &lt; |</a:t>
            </a:r>
            <a:r>
              <a:rPr kumimoji="1" lang="en-US" altLang="zh-CN" sz="2300" dirty="0" err="1"/>
              <a:t>cosθ</a:t>
            </a:r>
            <a:r>
              <a:rPr kumimoji="1" lang="en-US" altLang="zh-CN" sz="2300" baseline="-25000" dirty="0" err="1"/>
              <a:t>γ</a:t>
            </a:r>
            <a:r>
              <a:rPr kumimoji="1" lang="en-US" altLang="zh-CN" sz="2300" dirty="0"/>
              <a:t>| &lt; </a:t>
            </a:r>
            <a:r>
              <a:rPr kumimoji="1" lang="en-US" altLang="zh-CN" sz="2300" dirty="0" smtClean="0"/>
              <a:t>0.92, in the EMC </a:t>
            </a:r>
            <a:r>
              <a:rPr kumimoji="1" lang="en-US" altLang="zh-CN" sz="2300" dirty="0" err="1" smtClean="0"/>
              <a:t>endcap</a:t>
            </a:r>
            <a:endParaRPr kumimoji="1" lang="en-US" altLang="zh-CN" sz="23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851885" y="4808770"/>
            <a:ext cx="4109416" cy="1862048"/>
          </a:xfrm>
          <a:prstGeom prst="rect">
            <a:avLst/>
          </a:prstGeom>
          <a:solidFill>
            <a:srgbClr val="FEEEF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300" dirty="0" smtClean="0"/>
              <a:t>Fit is good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300" dirty="0" smtClean="0">
                <a:solidFill>
                  <a:srgbClr val="008000"/>
                </a:solidFill>
              </a:rPr>
              <a:t>Green</a:t>
            </a:r>
            <a:r>
              <a:rPr kumimoji="1" lang="en-US" altLang="zh-CN" sz="2300" dirty="0" smtClean="0"/>
              <a:t> dashed line: Magnetic FFs contribution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300" dirty="0" smtClean="0">
                <a:solidFill>
                  <a:srgbClr val="EE39E5"/>
                </a:solidFill>
              </a:rPr>
              <a:t>Violet </a:t>
            </a:r>
            <a:r>
              <a:rPr kumimoji="1" lang="en-US" altLang="zh-CN" sz="2300" dirty="0" smtClean="0"/>
              <a:t>dashed line: Electric FFs contribution</a:t>
            </a:r>
            <a:endParaRPr kumimoji="1" lang="en-US" altLang="zh-CN" sz="23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851884" y="4285550"/>
            <a:ext cx="4109417" cy="492443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>
                <a:solidFill>
                  <a:srgbClr val="FFFFFF"/>
                </a:solidFill>
              </a:rPr>
              <a:t>Angular distribution at ~1.95</a:t>
            </a:r>
            <a:endParaRPr kumimoji="1" lang="zh-CN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2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21</a:t>
            </a:fld>
            <a:endParaRPr kumimoji="1" lang="zh-CN" altLang="en-US" dirty="0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7871129" cy="745175"/>
          </a:xfrm>
          <a:solidFill>
            <a:srgbClr val="4C05B4"/>
          </a:solidFill>
        </p:spPr>
        <p:txBody>
          <a:bodyPr>
            <a:noAutofit/>
          </a:bodyPr>
          <a:lstStyle/>
          <a:p>
            <a:pPr algn="l"/>
            <a:r>
              <a:rPr kumimoji="1" lang="en-US" altLang="zh-CN" sz="3800" dirty="0" smtClean="0">
                <a:solidFill>
                  <a:schemeClr val="bg1"/>
                </a:solidFill>
              </a:rPr>
              <a:t>  Proton FFs at BESIII with ISR (Tagged)</a:t>
            </a:r>
            <a:endParaRPr kumimoji="1" lang="zh-CN" altLang="en-US" sz="3800" dirty="0">
              <a:solidFill>
                <a:schemeClr val="bg1"/>
              </a:solidFill>
            </a:endParaRPr>
          </a:p>
        </p:txBody>
      </p:sp>
      <p:pic>
        <p:nvPicPr>
          <p:cNvPr id="3" name="图片 2" descr="protonFFs_bes3EffPr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89" y="831959"/>
            <a:ext cx="4516782" cy="3712205"/>
          </a:xfrm>
          <a:prstGeom prst="rect">
            <a:avLst/>
          </a:prstGeom>
        </p:spPr>
      </p:pic>
      <p:pic>
        <p:nvPicPr>
          <p:cNvPr id="4" name="图片 3" descr="protonFFs_bes3RatioPr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" y="843942"/>
            <a:ext cx="4516783" cy="37122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9745" y="4603960"/>
            <a:ext cx="4306944" cy="800219"/>
          </a:xfrm>
          <a:prstGeom prst="rect">
            <a:avLst/>
          </a:prstGeom>
          <a:solidFill>
            <a:srgbClr val="FEEEF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300" b="1" dirty="0" smtClean="0">
                <a:solidFill>
                  <a:srgbClr val="FF0000"/>
                </a:solidFill>
              </a:rPr>
              <a:t>Consistent</a:t>
            </a:r>
            <a:r>
              <a:rPr kumimoji="1" lang="en-US" altLang="zh-CN" sz="2300" dirty="0" smtClean="0"/>
              <a:t> with Babar and BESIII R scan results</a:t>
            </a:r>
            <a:endParaRPr kumimoji="1" lang="en-US" altLang="zh-CN" sz="23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43991"/>
              </p:ext>
            </p:extLst>
          </p:nvPr>
        </p:nvGraphicFramePr>
        <p:xfrm>
          <a:off x="149746" y="5475162"/>
          <a:ext cx="4306943" cy="972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5060"/>
                <a:gridCol w="1349420"/>
                <a:gridCol w="1542463"/>
              </a:tblGrid>
              <a:tr h="444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/>
                        <a:t>E</a:t>
                      </a:r>
                      <a:r>
                        <a:rPr lang="en-US" altLang="zh-CN" sz="1800" baseline="-25000" dirty="0" err="1" smtClean="0"/>
                        <a:t>cm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GeV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Stat.</a:t>
                      </a:r>
                      <a:endParaRPr lang="zh-CN" altLang="en-US" sz="18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Syst.</a:t>
                      </a:r>
                      <a:endParaRPr lang="zh-CN" alt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7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δR</a:t>
                      </a:r>
                      <a:r>
                        <a:rPr lang="en-US" altLang="zh-CN" sz="1800" b="1" baseline="-250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EM</a:t>
                      </a: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/R</a:t>
                      </a:r>
                      <a:r>
                        <a:rPr lang="en-US" altLang="zh-CN" sz="1800" b="1" baseline="-25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EM</a:t>
                      </a:r>
                      <a:endParaRPr lang="zh-CN" altLang="en-US" sz="1800" b="1" baseline="-25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FF0000"/>
                          </a:solidFill>
                        </a:rPr>
                        <a:t>16%</a:t>
                      </a:r>
                      <a:r>
                        <a:rPr lang="en-US" altLang="zh-CN" sz="1800" b="0" baseline="0" dirty="0" smtClean="0">
                          <a:solidFill>
                            <a:srgbClr val="FF0000"/>
                          </a:solidFill>
                        </a:rPr>
                        <a:t> - 34%</a:t>
                      </a:r>
                      <a:endParaRPr lang="zh-CN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5% - 22% </a:t>
                      </a:r>
                      <a:endParaRPr lang="zh-CN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546389" y="4607079"/>
            <a:ext cx="4516782" cy="800219"/>
          </a:xfrm>
          <a:prstGeom prst="rect">
            <a:avLst/>
          </a:prstGeom>
          <a:solidFill>
            <a:srgbClr val="FEEEF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300" dirty="0" smtClean="0"/>
              <a:t>Measured in </a:t>
            </a:r>
            <a:r>
              <a:rPr kumimoji="1" lang="en-US" altLang="zh-CN" sz="2300" b="1" dirty="0" smtClean="0">
                <a:solidFill>
                  <a:srgbClr val="FF0000"/>
                </a:solidFill>
              </a:rPr>
              <a:t>31</a:t>
            </a:r>
            <a:r>
              <a:rPr kumimoji="1" lang="en-US" altLang="zh-CN" sz="2300" dirty="0" smtClean="0"/>
              <a:t> mass intervals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300" b="1" dirty="0" smtClean="0">
                <a:solidFill>
                  <a:srgbClr val="FF0000"/>
                </a:solidFill>
              </a:rPr>
              <a:t>Consistent</a:t>
            </a:r>
            <a:r>
              <a:rPr kumimoji="1" lang="en-US" altLang="zh-CN" sz="23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300" dirty="0" smtClean="0"/>
              <a:t>with previous results</a:t>
            </a:r>
            <a:endParaRPr kumimoji="1" lang="en-US" altLang="zh-CN" sz="23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00234"/>
              </p:ext>
            </p:extLst>
          </p:nvPr>
        </p:nvGraphicFramePr>
        <p:xfrm>
          <a:off x="4546389" y="5474709"/>
          <a:ext cx="4516783" cy="972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4003"/>
                <a:gridCol w="1415166"/>
                <a:gridCol w="1617614"/>
              </a:tblGrid>
              <a:tr h="444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/>
                        <a:t>E</a:t>
                      </a:r>
                      <a:r>
                        <a:rPr lang="en-US" altLang="zh-CN" sz="1800" baseline="-25000" dirty="0" err="1" smtClean="0"/>
                        <a:t>cm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GeV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Stat.</a:t>
                      </a:r>
                      <a:endParaRPr lang="zh-CN" altLang="en-US" sz="18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Syst.</a:t>
                      </a:r>
                      <a:endParaRPr lang="zh-CN" alt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7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δG</a:t>
                      </a:r>
                      <a:r>
                        <a:rPr lang="en-US" altLang="zh-CN" sz="1800" b="1" baseline="-250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Eff</a:t>
                      </a: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r>
                        <a:rPr lang="en-US" altLang="zh-CN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</a:t>
                      </a:r>
                      <a:r>
                        <a:rPr lang="en-US" altLang="zh-CN" sz="1800" b="1" baseline="-250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Eff</a:t>
                      </a:r>
                      <a:endParaRPr lang="zh-CN" altLang="en-US" sz="1800" b="1" baseline="-25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 - 32%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2% - 30% </a:t>
                      </a:r>
                      <a:endParaRPr lang="zh-CN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lnL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09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5154434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 Neutron FFs at BESIII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22</a:t>
            </a:fld>
            <a:endParaRPr kumimoji="1" lang="zh-CN" altLang="en-US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pic>
        <p:nvPicPr>
          <p:cNvPr id="4" name="图片 3" descr="ffppnn_SN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6950"/>
          <a:stretch/>
        </p:blipFill>
        <p:spPr>
          <a:xfrm>
            <a:off x="5190435" y="808349"/>
            <a:ext cx="3876261" cy="3193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4255" y="875971"/>
            <a:ext cx="4898875" cy="286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400" dirty="0" smtClean="0"/>
              <a:t>The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first results </a:t>
            </a:r>
            <a:r>
              <a:rPr kumimoji="1" lang="en-US" altLang="zh-CN" sz="2400" dirty="0" smtClean="0"/>
              <a:t>obtained by FENICE 20 years ago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Confirmed by SND </a:t>
            </a:r>
            <a:r>
              <a:rPr kumimoji="1" lang="en-US" altLang="zh-CN" sz="2400" dirty="0" smtClean="0"/>
              <a:t>recently in 2014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Compared to the proton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FFs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/>
              <a:t>from Babar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200" dirty="0" smtClean="0"/>
              <a:t>Similar distributions of proton and neutron</a:t>
            </a:r>
            <a:endParaRPr kumimoji="1" lang="zh-CN" altLang="en-US" sz="2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02683" y="4072648"/>
            <a:ext cx="7613480" cy="2283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</a:rPr>
              <a:t>Prospects at BESIII: </a:t>
            </a:r>
            <a:r>
              <a:rPr kumimoji="1" lang="en-US" altLang="zh-CN" sz="2800" dirty="0" smtClean="0"/>
              <a:t>with data</a:t>
            </a:r>
            <a:r>
              <a:rPr kumimoji="1" lang="en-US" altLang="zh-CN" sz="2800" b="1" dirty="0" smtClean="0"/>
              <a:t> </a:t>
            </a:r>
            <a:r>
              <a:rPr kumimoji="1" lang="en-US" altLang="zh-CN" sz="2800" dirty="0" smtClean="0"/>
              <a:t>scanned in 2015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dirty="0" smtClean="0"/>
              <a:t>First measurement at BESIII</a:t>
            </a:r>
            <a:endParaRPr kumimoji="1" lang="en-US" altLang="zh-CN" sz="24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dirty="0" smtClean="0"/>
              <a:t>Between 2 and 3.08 </a:t>
            </a:r>
            <a:r>
              <a:rPr kumimoji="1" lang="en-US" altLang="zh-CN" sz="2400" dirty="0" err="1" smtClean="0"/>
              <a:t>GeV</a:t>
            </a:r>
            <a:endParaRPr kumimoji="1" lang="en-US" altLang="zh-CN" sz="24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b="1" dirty="0" smtClean="0">
                <a:solidFill>
                  <a:srgbClr val="FF0000"/>
                </a:solidFill>
              </a:rPr>
              <a:t>High statistics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b="1" dirty="0" smtClean="0">
                <a:solidFill>
                  <a:srgbClr val="FF0000"/>
                </a:solidFill>
              </a:rPr>
              <a:t>Narrow q</a:t>
            </a:r>
            <a:r>
              <a:rPr kumimoji="1" lang="en-US" altLang="zh-CN" sz="2400" b="1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-bins </a:t>
            </a:r>
            <a:r>
              <a:rPr kumimoji="1" lang="en-US" altLang="zh-CN" sz="2400" dirty="0" smtClean="0"/>
              <a:t>(~ 100 MeV)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42145" y="1707288"/>
            <a:ext cx="162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Babar is proton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962888" y="3036543"/>
            <a:ext cx="28256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0" dirty="0"/>
              <a:t>Phys. Rev. </a:t>
            </a:r>
            <a:r>
              <a:rPr lang="en-US" altLang="zh-CN" sz="1700" dirty="0" smtClean="0"/>
              <a:t>D90, 112007(2014)</a:t>
            </a:r>
            <a:endParaRPr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45267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5154434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 Hyperon FFs at BESIII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23</a:t>
            </a:fld>
            <a:endParaRPr kumimoji="1" lang="zh-CN" altLang="en-US" dirty="0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4255" y="1766540"/>
            <a:ext cx="4898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600" dirty="0" err="1" smtClean="0"/>
              <a:t>Λ</a:t>
            </a:r>
            <a:r>
              <a:rPr kumimoji="1" lang="en-US" altLang="zh-CN" sz="2600" dirty="0" smtClean="0"/>
              <a:t> and Σ</a:t>
            </a:r>
            <a:r>
              <a:rPr kumimoji="1" lang="en-US" altLang="zh-CN" sz="2600" baseline="30000" dirty="0" smtClean="0"/>
              <a:t>0</a:t>
            </a:r>
            <a:r>
              <a:rPr kumimoji="1" lang="en-US" altLang="zh-CN" sz="2600" dirty="0" smtClean="0"/>
              <a:t> FFs were obtained by Babar in processes: </a:t>
            </a:r>
            <a:endParaRPr kumimoji="1" lang="zh-CN" altLang="en-US" sz="2600" dirty="0"/>
          </a:p>
        </p:txBody>
      </p:sp>
      <p:pic>
        <p:nvPicPr>
          <p:cNvPr id="3" name="图片 2" descr="MGamGamlarge_Fig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95" y="924525"/>
            <a:ext cx="3496365" cy="3079128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319039"/>
              </p:ext>
            </p:extLst>
          </p:nvPr>
        </p:nvGraphicFramePr>
        <p:xfrm>
          <a:off x="1301419" y="2659093"/>
          <a:ext cx="3179232" cy="47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83" name="公式" r:id="rId5" imgW="1524000" imgH="228600" progId="Equation.3">
                  <p:embed/>
                </p:oleObj>
              </mc:Choice>
              <mc:Fallback>
                <p:oleObj name="公式" r:id="rId5" imgW="1524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419" y="2659093"/>
                        <a:ext cx="3179232" cy="47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553200" y="167822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Babar EF FFs for </a:t>
            </a:r>
            <a:r>
              <a:rPr kumimoji="1" lang="en-US" altLang="zh-CN" dirty="0" err="1"/>
              <a:t>Λ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953144" y="1288581"/>
            <a:ext cx="28256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0" dirty="0"/>
              <a:t>Phys. Rev. D76, 092006(2007)</a:t>
            </a:r>
            <a:endParaRPr lang="zh-CN" altLang="en-US" sz="1700" dirty="0"/>
          </a:p>
        </p:txBody>
      </p:sp>
      <p:cxnSp>
        <p:nvCxnSpPr>
          <p:cNvPr id="17" name="直线箭头连接符 16"/>
          <p:cNvCxnSpPr/>
          <p:nvPr/>
        </p:nvCxnSpPr>
        <p:spPr>
          <a:xfrm>
            <a:off x="4684316" y="2378919"/>
            <a:ext cx="732188" cy="0"/>
          </a:xfrm>
          <a:prstGeom prst="straightConnector1">
            <a:avLst/>
          </a:prstGeom>
          <a:ln w="38100" cmpd="sng">
            <a:solidFill>
              <a:srgbClr val="FF7CB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13557" y="4229816"/>
            <a:ext cx="6690298" cy="58477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3200" dirty="0" smtClean="0">
                <a:solidFill>
                  <a:srgbClr val="FFFF00"/>
                </a:solidFill>
              </a:rPr>
              <a:t>Preliminary results </a:t>
            </a:r>
            <a:r>
              <a:rPr kumimoji="1" lang="en-US" altLang="zh-CN" sz="3200" dirty="0" smtClean="0">
                <a:solidFill>
                  <a:schemeClr val="bg1"/>
                </a:solidFill>
              </a:rPr>
              <a:t>on </a:t>
            </a:r>
            <a:r>
              <a:rPr kumimoji="1" lang="en-US" altLang="zh-CN" sz="3200" dirty="0" err="1" smtClean="0">
                <a:solidFill>
                  <a:schemeClr val="bg1"/>
                </a:solidFill>
              </a:rPr>
              <a:t>Λ</a:t>
            </a:r>
            <a:r>
              <a:rPr kumimoji="1" lang="en-US" altLang="zh-CN" sz="3200" dirty="0" smtClean="0">
                <a:solidFill>
                  <a:schemeClr val="bg1"/>
                </a:solidFill>
              </a:rPr>
              <a:t> FFs at BESIII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0295" y="5079360"/>
            <a:ext cx="8496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Symbol" charset="2"/>
              <a:buChar char="-"/>
            </a:pPr>
            <a:r>
              <a:rPr kumimoji="1" lang="en-US" altLang="zh-CN" sz="2400" dirty="0"/>
              <a:t>A</a:t>
            </a:r>
            <a:r>
              <a:rPr kumimoji="1" lang="en-US" altLang="zh-CN" sz="2400" dirty="0" smtClean="0"/>
              <a:t>t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4</a:t>
            </a:r>
            <a:r>
              <a:rPr kumimoji="1" lang="en-US" altLang="zh-CN" sz="2400" dirty="0" smtClean="0"/>
              <a:t> energy points: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2.2324</a:t>
            </a:r>
            <a:r>
              <a:rPr kumimoji="1" lang="en-US" altLang="zh-CN" sz="2400" dirty="0" smtClean="0"/>
              <a:t>, 2.4, 2.8, 3.08 </a:t>
            </a:r>
            <a:r>
              <a:rPr kumimoji="1" lang="en-US" altLang="zh-CN" sz="2400" dirty="0" err="1" smtClean="0"/>
              <a:t>GeV</a:t>
            </a:r>
            <a:r>
              <a:rPr kumimoji="1" lang="en-US" altLang="zh-CN" sz="2400" dirty="0" smtClean="0"/>
              <a:t> with 2015 scan</a:t>
            </a:r>
          </a:p>
          <a:p>
            <a:pPr marL="800100" lvl="1" indent="-342900">
              <a:lnSpc>
                <a:spcPct val="140000"/>
              </a:lnSpc>
              <a:buFont typeface="Symbol" charset="2"/>
              <a:buChar char="-"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2.2324</a:t>
            </a:r>
            <a:r>
              <a:rPr kumimoji="1" lang="en-US" altLang="zh-CN" sz="2400" dirty="0" smtClean="0"/>
              <a:t> is 1 MeV above </a:t>
            </a:r>
            <a:r>
              <a:rPr kumimoji="1" lang="en-US" altLang="zh-CN" sz="2400" dirty="0" err="1" smtClean="0"/>
              <a:t>Λ</a:t>
            </a:r>
            <a:r>
              <a:rPr kumimoji="1" lang="en-US" altLang="zh-CN" sz="2400" dirty="0" smtClean="0"/>
              <a:t> threshold</a:t>
            </a:r>
          </a:p>
        </p:txBody>
      </p:sp>
    </p:spTree>
    <p:extLst>
      <p:ext uri="{BB962C8B-B14F-4D97-AF65-F5344CB8AC3E}">
        <p14:creationId xmlns:p14="http://schemas.microsoft.com/office/powerpoint/2010/main" val="261776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8-15 22.5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9" y="757635"/>
            <a:ext cx="8565947" cy="35543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1" y="36000"/>
            <a:ext cx="3953455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 </a:t>
            </a:r>
            <a:r>
              <a:rPr kumimoji="1" lang="en-US" altLang="zh-CN" sz="4800" dirty="0" err="1" smtClean="0">
                <a:solidFill>
                  <a:schemeClr val="bg1"/>
                </a:solidFill>
              </a:rPr>
              <a:t>Λ</a:t>
            </a:r>
            <a:r>
              <a:rPr kumimoji="1" lang="en-US" altLang="zh-CN" sz="4800" dirty="0" smtClean="0">
                <a:solidFill>
                  <a:schemeClr val="bg1"/>
                </a:solidFill>
              </a:rPr>
              <a:t> FFs at BESIII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24</a:t>
            </a:fld>
            <a:endParaRPr kumimoji="1" lang="zh-CN" altLang="en-US" dirty="0"/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28506" y="4311956"/>
            <a:ext cx="7487657" cy="2222147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/>
              <a:t>Results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consistent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/>
              <a:t>with previous measurements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dirty="0" smtClean="0"/>
              <a:t>With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improved</a:t>
            </a:r>
            <a:r>
              <a:rPr kumimoji="1" lang="en-US" altLang="zh-CN" sz="2400" dirty="0" smtClean="0"/>
              <a:t> precision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kumimoji="1" lang="en-US" altLang="zh-CN" sz="2400" dirty="0" smtClean="0"/>
              <a:t>Cross section and EF FFs are measured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at threshold</a:t>
            </a:r>
          </a:p>
          <a:p>
            <a:pPr marL="800100" lvl="1" indent="-342900">
              <a:lnSpc>
                <a:spcPct val="120000"/>
              </a:lnSpc>
              <a:buFont typeface="Symbol" charset="2"/>
              <a:buChar char="-"/>
            </a:pPr>
            <a:r>
              <a:rPr kumimoji="1" lang="en-US" altLang="zh-CN" sz="2400" b="1" dirty="0" smtClean="0">
                <a:solidFill>
                  <a:srgbClr val="FF0000"/>
                </a:solidFill>
              </a:rPr>
              <a:t>Helpful</a:t>
            </a:r>
            <a:r>
              <a:rPr kumimoji="1" lang="en-US" altLang="zh-CN" sz="2400" dirty="0" smtClean="0"/>
              <a:t> in understanding the mechanism of baryon production</a:t>
            </a:r>
          </a:p>
        </p:txBody>
      </p:sp>
      <p:sp>
        <p:nvSpPr>
          <p:cNvPr id="8" name="文本框 7"/>
          <p:cNvSpPr txBox="1"/>
          <p:nvPr/>
        </p:nvSpPr>
        <p:spPr>
          <a:xfrm rot="20103942">
            <a:off x="2192411" y="1970447"/>
            <a:ext cx="457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BESIII Preliminary</a:t>
            </a:r>
            <a:endParaRPr kumimoji="1" lang="zh-CN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63544" y="2132735"/>
            <a:ext cx="2923256" cy="707886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Do not consider Coulomb interaction in theory</a:t>
            </a:r>
            <a:endParaRPr kumimoji="1" lang="zh-CN" altLang="en-US" sz="2000" dirty="0"/>
          </a:p>
        </p:txBody>
      </p:sp>
      <p:cxnSp>
        <p:nvCxnSpPr>
          <p:cNvPr id="9" name="直线连接符 8"/>
          <p:cNvCxnSpPr/>
          <p:nvPr/>
        </p:nvCxnSpPr>
        <p:spPr>
          <a:xfrm>
            <a:off x="1257936" y="1045195"/>
            <a:ext cx="0" cy="8359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5591477" y="1332756"/>
            <a:ext cx="0" cy="3207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5463038" y="1045196"/>
            <a:ext cx="300506" cy="212994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04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469" y="793155"/>
            <a:ext cx="8482085" cy="5834833"/>
          </a:xfrm>
        </p:spPr>
        <p:txBody>
          <a:bodyPr>
            <a:normAutofit fontScale="92500"/>
          </a:bodyPr>
          <a:lstStyle/>
          <a:p>
            <a:r>
              <a:rPr kumimoji="1" lang="en-US" altLang="zh-CN" dirty="0" smtClean="0"/>
              <a:t>BESIII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already had</a:t>
            </a:r>
            <a:r>
              <a:rPr kumimoji="1" lang="en-US" altLang="zh-CN" dirty="0" smtClean="0"/>
              <a:t> important results on baryon FFs measurements</a:t>
            </a:r>
          </a:p>
          <a:p>
            <a:r>
              <a:rPr kumimoji="1" lang="en-US" altLang="zh-CN" dirty="0" smtClean="0"/>
              <a:t>2012 data scan —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proton FFs</a:t>
            </a:r>
            <a:r>
              <a:rPr kumimoji="1" lang="en-US" altLang="zh-CN" dirty="0" smtClean="0"/>
              <a:t>:</a:t>
            </a:r>
          </a:p>
          <a:p>
            <a:pPr lvl="1"/>
            <a:r>
              <a:rPr kumimoji="1" lang="en-US" altLang="zh-CN" dirty="0" smtClean="0"/>
              <a:t>Born cross section and EF FFs, with uncertainties improved </a:t>
            </a:r>
            <a:r>
              <a:rPr kumimoji="1" lang="en-US" altLang="zh-CN" dirty="0"/>
              <a:t>by ~ 30% </a:t>
            </a:r>
            <a:r>
              <a:rPr kumimoji="1" lang="en-US" altLang="zh-CN" dirty="0" smtClean="0"/>
              <a:t>compared </a:t>
            </a:r>
            <a:r>
              <a:rPr kumimoji="1" lang="en-US" altLang="zh-CN" dirty="0"/>
              <a:t>to </a:t>
            </a:r>
            <a:r>
              <a:rPr kumimoji="1" lang="en-US" altLang="zh-CN" dirty="0" smtClean="0"/>
              <a:t>Babar</a:t>
            </a:r>
          </a:p>
          <a:p>
            <a:pPr lvl="1"/>
            <a:r>
              <a:rPr kumimoji="1" lang="en-US" altLang="zh-CN" dirty="0" smtClean="0"/>
              <a:t>R</a:t>
            </a:r>
            <a:r>
              <a:rPr kumimoji="1" lang="en-US" altLang="zh-CN" baseline="-25000" dirty="0" smtClean="0"/>
              <a:t>EM</a:t>
            </a:r>
            <a:r>
              <a:rPr kumimoji="1" lang="en-US" altLang="zh-CN" dirty="0" smtClean="0"/>
              <a:t> and G</a:t>
            </a:r>
            <a:r>
              <a:rPr kumimoji="1" lang="en-US" altLang="zh-CN" baseline="-25000" dirty="0" smtClean="0"/>
              <a:t>M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>
                <a:solidFill>
                  <a:srgbClr val="0000FF"/>
                </a:solidFill>
              </a:rPr>
              <a:t>Preliminary </a:t>
            </a:r>
            <a:r>
              <a:rPr kumimoji="1" lang="en-US" altLang="zh-CN" dirty="0" smtClean="0"/>
              <a:t>results of ISR process with tagged method</a:t>
            </a:r>
          </a:p>
          <a:p>
            <a:r>
              <a:rPr kumimoji="1" lang="en-US" altLang="zh-CN" dirty="0" smtClean="0"/>
              <a:t>2015 data scan — </a:t>
            </a:r>
            <a:r>
              <a:rPr kumimoji="1" lang="en-US" altLang="zh-CN" dirty="0" smtClean="0">
                <a:solidFill>
                  <a:srgbClr val="FF0000"/>
                </a:solidFill>
              </a:rPr>
              <a:t>more baryon FFs</a:t>
            </a:r>
            <a:r>
              <a:rPr kumimoji="1" lang="en-US" altLang="zh-CN" dirty="0" smtClean="0"/>
              <a:t>:</a:t>
            </a:r>
          </a:p>
          <a:p>
            <a:pPr lvl="1"/>
            <a:r>
              <a:rPr kumimoji="1" lang="en-US" altLang="zh-CN" dirty="0" smtClean="0">
                <a:solidFill>
                  <a:srgbClr val="0000FF"/>
                </a:solidFill>
              </a:rPr>
              <a:t>Preliminary </a:t>
            </a:r>
            <a:r>
              <a:rPr kumimoji="1" lang="en-US" altLang="zh-CN" dirty="0" smtClean="0">
                <a:solidFill>
                  <a:srgbClr val="000000"/>
                </a:solidFill>
              </a:rPr>
              <a:t>results on </a:t>
            </a:r>
            <a:r>
              <a:rPr kumimoji="1" lang="en-US" altLang="zh-CN" dirty="0" err="1" smtClean="0"/>
              <a:t>Λ</a:t>
            </a:r>
            <a:r>
              <a:rPr kumimoji="1" lang="en-US" altLang="zh-CN" dirty="0" smtClean="0"/>
              <a:t> FFs</a:t>
            </a:r>
          </a:p>
          <a:p>
            <a:pPr lvl="1"/>
            <a:r>
              <a:rPr kumimoji="1" lang="en-US" altLang="zh-CN" dirty="0" smtClean="0">
                <a:solidFill>
                  <a:srgbClr val="FF0000"/>
                </a:solidFill>
              </a:rPr>
              <a:t>Prospect</a:t>
            </a:r>
            <a:r>
              <a:rPr kumimoji="1" lang="en-US" altLang="zh-CN" dirty="0" smtClean="0"/>
              <a:t> to improve proton FFs measurements</a:t>
            </a:r>
          </a:p>
          <a:p>
            <a:pPr lvl="1"/>
            <a:r>
              <a:rPr kumimoji="1" lang="en-US" altLang="zh-CN" dirty="0" smtClean="0">
                <a:solidFill>
                  <a:srgbClr val="FF0000"/>
                </a:solidFill>
              </a:rPr>
              <a:t>Prospect</a:t>
            </a:r>
            <a:r>
              <a:rPr kumimoji="1" lang="en-US" altLang="zh-CN" dirty="0" smtClean="0"/>
              <a:t> to have first results of neutron FFs at BESIII</a:t>
            </a:r>
          </a:p>
          <a:p>
            <a:pPr lvl="1"/>
            <a:r>
              <a:rPr kumimoji="1" lang="en-US" altLang="zh-CN" dirty="0" smtClean="0">
                <a:solidFill>
                  <a:srgbClr val="FF0000"/>
                </a:solidFill>
              </a:rPr>
              <a:t>Prospect </a:t>
            </a:r>
            <a:r>
              <a:rPr kumimoji="1" lang="en-US" altLang="zh-CN" dirty="0" smtClean="0"/>
              <a:t>to have </a:t>
            </a:r>
            <a:r>
              <a:rPr kumimoji="1" lang="en-US" altLang="zh-CN" dirty="0" err="1" smtClean="0"/>
              <a:t>Σ</a:t>
            </a:r>
            <a:r>
              <a:rPr kumimoji="1" lang="en-US" altLang="zh-CN" baseline="30000" dirty="0" smtClean="0"/>
              <a:t>±</a:t>
            </a:r>
            <a:r>
              <a:rPr kumimoji="1" lang="en-US" altLang="zh-CN" dirty="0" smtClean="0"/>
              <a:t> and Σ</a:t>
            </a:r>
            <a:r>
              <a:rPr kumimoji="1" lang="en-US" altLang="zh-CN" baseline="30000" dirty="0" smtClean="0"/>
              <a:t>0</a:t>
            </a:r>
            <a:r>
              <a:rPr kumimoji="1" lang="en-US" altLang="zh-CN" dirty="0" smtClean="0"/>
              <a:t> FFs at one energy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6001" y="36000"/>
            <a:ext cx="2560776" cy="745175"/>
          </a:xfrm>
          <a:prstGeom prst="rect">
            <a:avLst/>
          </a:prstGeom>
          <a:solidFill>
            <a:srgbClr val="4C05B4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4900" dirty="0" smtClean="0">
                <a:solidFill>
                  <a:schemeClr val="bg1"/>
                </a:solidFill>
              </a:rPr>
              <a:t>Summary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5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19312" y="2324496"/>
            <a:ext cx="8267487" cy="1413780"/>
          </a:xfrm>
          <a:prstGeom prst="rect">
            <a:avLst/>
          </a:prstGeom>
          <a:solidFill>
            <a:srgbClr val="4C05B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5200" dirty="0" smtClean="0">
                <a:solidFill>
                  <a:schemeClr val="bg1"/>
                </a:solidFill>
              </a:rPr>
              <a:t>Thank you for your attention!</a:t>
            </a:r>
            <a:endParaRPr kumimoji="1" lang="zh-CN" altLang="en-US" sz="5200" dirty="0">
              <a:solidFill>
                <a:schemeClr val="bg1"/>
              </a:solidFill>
            </a:endParaRPr>
          </a:p>
        </p:txBody>
      </p:sp>
      <p:pic>
        <p:nvPicPr>
          <p:cNvPr id="7" name="图片 6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9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Back-up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567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9" y="36000"/>
            <a:ext cx="6967032" cy="816396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dirty="0" smtClean="0">
                <a:solidFill>
                  <a:schemeClr val="bg1"/>
                </a:solidFill>
              </a:rPr>
              <a:t>Measurements of baryon FFs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5551" y="1152643"/>
            <a:ext cx="2539965" cy="111209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smtClean="0"/>
              <a:t>Electromagnetic FFs: </a:t>
            </a:r>
            <a:endParaRPr kumimoji="1" lang="zh-CN" altLang="en-US" sz="28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51496"/>
              </p:ext>
            </p:extLst>
          </p:nvPr>
        </p:nvGraphicFramePr>
        <p:xfrm>
          <a:off x="3144838" y="865188"/>
          <a:ext cx="3858193" cy="90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64" name="公式" r:id="rId3" imgW="1892300" imgH="444500" progId="Equation.3">
                  <p:embed/>
                </p:oleObj>
              </mc:Choice>
              <mc:Fallback>
                <p:oleObj name="公式" r:id="rId3" imgW="1892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4838" y="865188"/>
                        <a:ext cx="3858193" cy="907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46812"/>
              </p:ext>
            </p:extLst>
          </p:nvPr>
        </p:nvGraphicFramePr>
        <p:xfrm>
          <a:off x="3206283" y="1997470"/>
          <a:ext cx="35052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65" name="公式" r:id="rId5" imgW="1574800" imgH="292100" progId="Equation.3">
                  <p:embed/>
                </p:oleObj>
              </mc:Choice>
              <mc:Fallback>
                <p:oleObj name="公式" r:id="rId5" imgW="1574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6283" y="1997470"/>
                        <a:ext cx="350520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左大括号 3"/>
          <p:cNvSpPr/>
          <p:nvPr/>
        </p:nvSpPr>
        <p:spPr>
          <a:xfrm>
            <a:off x="2955516" y="1317591"/>
            <a:ext cx="189322" cy="947151"/>
          </a:xfrm>
          <a:prstGeom prst="leftBrac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141237" y="984548"/>
            <a:ext cx="1345487" cy="59503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smtClean="0"/>
              <a:t>Electric</a:t>
            </a:r>
            <a:endParaRPr kumimoji="1" lang="zh-CN" altLang="en-US" sz="2800" dirty="0"/>
          </a:p>
        </p:txBody>
      </p:sp>
      <p:sp>
        <p:nvSpPr>
          <p:cNvPr id="27" name="文本框 26"/>
          <p:cNvSpPr txBox="1"/>
          <p:nvPr/>
        </p:nvSpPr>
        <p:spPr>
          <a:xfrm>
            <a:off x="7003032" y="2018621"/>
            <a:ext cx="1626128" cy="59503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smtClean="0"/>
              <a:t>Magnetic</a:t>
            </a:r>
            <a:endParaRPr kumimoji="1"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443062" y="2907732"/>
            <a:ext cx="2763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How to measure?</a:t>
            </a:r>
            <a:endParaRPr kumimoji="1" lang="zh-CN" altLang="en-US" sz="2800" dirty="0"/>
          </a:p>
        </p:txBody>
      </p:sp>
      <p:sp>
        <p:nvSpPr>
          <p:cNvPr id="28" name="文本框 27"/>
          <p:cNvSpPr txBox="1"/>
          <p:nvPr/>
        </p:nvSpPr>
        <p:spPr>
          <a:xfrm>
            <a:off x="312497" y="3549139"/>
            <a:ext cx="596688" cy="523220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SL:</a:t>
            </a:r>
            <a:endParaRPr kumimoji="1" lang="zh-CN" altLang="en-US" sz="2800" dirty="0"/>
          </a:p>
        </p:txBody>
      </p:sp>
      <p:sp>
        <p:nvSpPr>
          <p:cNvPr id="7" name="左箭头 6"/>
          <p:cNvSpPr/>
          <p:nvPr/>
        </p:nvSpPr>
        <p:spPr>
          <a:xfrm>
            <a:off x="3323472" y="3026434"/>
            <a:ext cx="712173" cy="285816"/>
          </a:xfrm>
          <a:prstGeom prst="leftArrow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378016" y="2907732"/>
            <a:ext cx="254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Angular analysis</a:t>
            </a:r>
            <a:endParaRPr kumimoji="1" lang="zh-CN" altLang="en-US" sz="2800" dirty="0"/>
          </a:p>
        </p:txBody>
      </p:sp>
      <p:sp>
        <p:nvSpPr>
          <p:cNvPr id="30" name="文本框 29"/>
          <p:cNvSpPr txBox="1"/>
          <p:nvPr/>
        </p:nvSpPr>
        <p:spPr>
          <a:xfrm>
            <a:off x="270732" y="5140300"/>
            <a:ext cx="606682" cy="52322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TL:</a:t>
            </a:r>
            <a:endParaRPr kumimoji="1" lang="zh-CN" altLang="en-US" sz="28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5992"/>
              </p:ext>
            </p:extLst>
          </p:nvPr>
        </p:nvGraphicFramePr>
        <p:xfrm>
          <a:off x="1252051" y="3798362"/>
          <a:ext cx="4326635" cy="96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66" name="公式" r:id="rId7" imgW="1993900" imgH="444500" progId="Equation.3">
                  <p:embed/>
                </p:oleObj>
              </mc:Choice>
              <mc:Fallback>
                <p:oleObj name="公式" r:id="rId7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2051" y="3798362"/>
                        <a:ext cx="4326635" cy="963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867927"/>
              </p:ext>
            </p:extLst>
          </p:nvPr>
        </p:nvGraphicFramePr>
        <p:xfrm>
          <a:off x="5938638" y="3537783"/>
          <a:ext cx="2872401" cy="78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67" name="公式" r:id="rId9" imgW="1536700" imgH="419100" progId="Equation.3">
                  <p:embed/>
                </p:oleObj>
              </mc:Choice>
              <mc:Fallback>
                <p:oleObj name="公式" r:id="rId9" imgW="1536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8638" y="3537783"/>
                        <a:ext cx="2872401" cy="78338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05711"/>
              </p:ext>
            </p:extLst>
          </p:nvPr>
        </p:nvGraphicFramePr>
        <p:xfrm>
          <a:off x="6021457" y="4380515"/>
          <a:ext cx="1793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68" name="公式" r:id="rId11" imgW="901700" imgH="292100" progId="Equation.3">
                  <p:embed/>
                </p:oleObj>
              </mc:Choice>
              <mc:Fallback>
                <p:oleObj name="公式" r:id="rId11" imgW="901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21457" y="4380515"/>
                        <a:ext cx="1793875" cy="581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左中括号 11"/>
          <p:cNvSpPr/>
          <p:nvPr/>
        </p:nvSpPr>
        <p:spPr>
          <a:xfrm>
            <a:off x="5660999" y="3887902"/>
            <a:ext cx="253473" cy="866524"/>
          </a:xfrm>
          <a:prstGeom prst="leftBracket">
            <a:avLst/>
          </a:prstGeom>
          <a:ln w="28575" cmpd="sng">
            <a:solidFill>
              <a:srgbClr val="66006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09185" y="3549139"/>
            <a:ext cx="7933625" cy="1412401"/>
          </a:xfrm>
          <a:prstGeom prst="rect">
            <a:avLst/>
          </a:prstGeom>
          <a:noFill/>
          <a:ln w="19050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699306"/>
              </p:ext>
            </p:extLst>
          </p:nvPr>
        </p:nvGraphicFramePr>
        <p:xfrm>
          <a:off x="1024266" y="5287193"/>
          <a:ext cx="59515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69" name="公式" r:id="rId13" imgW="2743200" imgH="444500" progId="Equation.3">
                  <p:embed/>
                </p:oleObj>
              </mc:Choice>
              <mc:Fallback>
                <p:oleObj name="公式" r:id="rId13" imgW="2743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4266" y="5287193"/>
                        <a:ext cx="5951538" cy="963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831871"/>
              </p:ext>
            </p:extLst>
          </p:nvPr>
        </p:nvGraphicFramePr>
        <p:xfrm>
          <a:off x="7332050" y="5204746"/>
          <a:ext cx="15398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70" name="公式" r:id="rId15" imgW="774700" imgH="254000" progId="Equation.3">
                  <p:embed/>
                </p:oleObj>
              </mc:Choice>
              <mc:Fallback>
                <p:oleObj name="公式" r:id="rId15" imgW="774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32050" y="5204746"/>
                        <a:ext cx="1539875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22738"/>
              </p:ext>
            </p:extLst>
          </p:nvPr>
        </p:nvGraphicFramePr>
        <p:xfrm>
          <a:off x="7391400" y="5803578"/>
          <a:ext cx="1382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71" name="公式" r:id="rId17" imgW="850900" imgH="406400" progId="Equation.3">
                  <p:embed/>
                </p:oleObj>
              </mc:Choice>
              <mc:Fallback>
                <p:oleObj name="公式" r:id="rId17" imgW="850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91400" y="5803578"/>
                        <a:ext cx="138271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877414" y="5120482"/>
            <a:ext cx="8053861" cy="1412401"/>
          </a:xfrm>
          <a:prstGeom prst="rect">
            <a:avLst/>
          </a:prstGeom>
          <a:noFill/>
          <a:ln w="19050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1" name="左中括号 40"/>
          <p:cNvSpPr/>
          <p:nvPr/>
        </p:nvSpPr>
        <p:spPr>
          <a:xfrm>
            <a:off x="7047832" y="5360959"/>
            <a:ext cx="253473" cy="621615"/>
          </a:xfrm>
          <a:prstGeom prst="leftBracket">
            <a:avLst/>
          </a:prstGeom>
          <a:ln w="28575" cmpd="sng">
            <a:solidFill>
              <a:srgbClr val="66006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639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" y="36000"/>
            <a:ext cx="3537124" cy="816396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dirty="0" smtClean="0">
                <a:solidFill>
                  <a:schemeClr val="bg1"/>
                </a:solidFill>
              </a:rPr>
              <a:t>  Motivation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 descr="Baryon-octet-sma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65" y="480362"/>
            <a:ext cx="3508193" cy="285110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7074" y="2325696"/>
            <a:ext cx="4110610" cy="954107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FFs describe </a:t>
            </a:r>
            <a:r>
              <a:rPr lang="en-US" altLang="zh-CN" sz="2800" dirty="0" smtClean="0"/>
              <a:t>baryons’ internal structure 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877074" y="948134"/>
            <a:ext cx="409312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/>
              <a:t>Baryons have structure</a:t>
            </a:r>
          </a:p>
        </p:txBody>
      </p:sp>
      <p:sp>
        <p:nvSpPr>
          <p:cNvPr id="11" name="矩形 10"/>
          <p:cNvSpPr/>
          <p:nvPr/>
        </p:nvSpPr>
        <p:spPr>
          <a:xfrm>
            <a:off x="877074" y="1505391"/>
            <a:ext cx="4110610" cy="800219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r>
              <a:rPr lang="en-US" altLang="zh-CN" sz="2300" dirty="0" smtClean="0"/>
              <a:t>Understanding baryons’ structure </a:t>
            </a:r>
            <a:r>
              <a:rPr lang="en-US" altLang="zh-CN" sz="2300" b="1" dirty="0" smtClean="0"/>
              <a:t>helps</a:t>
            </a:r>
            <a:r>
              <a:rPr lang="en-US" altLang="zh-CN" sz="2300" dirty="0" smtClean="0"/>
              <a:t> </a:t>
            </a:r>
            <a:r>
              <a:rPr lang="en-US" altLang="zh-CN" sz="2300" b="1" dirty="0" smtClean="0"/>
              <a:t>understand</a:t>
            </a:r>
            <a:r>
              <a:rPr lang="en-US" altLang="zh-CN" sz="2300" dirty="0" smtClean="0"/>
              <a:t> </a:t>
            </a:r>
            <a:r>
              <a:rPr lang="en-US" altLang="zh-CN" sz="2300" b="1" dirty="0" smtClean="0"/>
              <a:t>QCD</a:t>
            </a:r>
          </a:p>
        </p:txBody>
      </p:sp>
      <p:sp>
        <p:nvSpPr>
          <p:cNvPr id="12" name="矩形 11"/>
          <p:cNvSpPr/>
          <p:nvPr/>
        </p:nvSpPr>
        <p:spPr>
          <a:xfrm>
            <a:off x="7827222" y="2423616"/>
            <a:ext cx="977894" cy="369332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Spin 1/2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706211" y="3928004"/>
            <a:ext cx="3244978" cy="95410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FFs help </a:t>
            </a:r>
            <a:r>
              <a:rPr lang="en-US" altLang="zh-CN" sz="2800" dirty="0" smtClean="0"/>
              <a:t>understand strong interaction </a:t>
            </a:r>
            <a:endParaRPr lang="zh-CN" altLang="en-US" sz="2800" dirty="0"/>
          </a:p>
        </p:txBody>
      </p:sp>
      <p:grpSp>
        <p:nvGrpSpPr>
          <p:cNvPr id="52" name="组 51"/>
          <p:cNvGrpSpPr/>
          <p:nvPr/>
        </p:nvGrpSpPr>
        <p:grpSpPr>
          <a:xfrm>
            <a:off x="36000" y="3339266"/>
            <a:ext cx="5644270" cy="3467186"/>
            <a:chOff x="3454037" y="3331464"/>
            <a:chExt cx="5644270" cy="3467186"/>
          </a:xfrm>
        </p:grpSpPr>
        <p:grpSp>
          <p:nvGrpSpPr>
            <p:cNvPr id="33" name="组 32"/>
            <p:cNvGrpSpPr/>
            <p:nvPr/>
          </p:nvGrpSpPr>
          <p:grpSpPr>
            <a:xfrm>
              <a:off x="4451078" y="3331464"/>
              <a:ext cx="4647229" cy="3467186"/>
              <a:chOff x="4030165" y="3117635"/>
              <a:chExt cx="4949444" cy="3681015"/>
            </a:xfrm>
          </p:grpSpPr>
          <p:pic>
            <p:nvPicPr>
              <p:cNvPr id="14" name="图片 13" descr="QCD-running-couplin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0165" y="3117635"/>
                <a:ext cx="4949444" cy="3681015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5068295" y="3274646"/>
                <a:ext cx="474782" cy="3075904"/>
              </a:xfrm>
              <a:prstGeom prst="rect">
                <a:avLst/>
              </a:prstGeom>
              <a:solidFill>
                <a:srgbClr val="98F49A">
                  <a:alpha val="4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576039" y="5046974"/>
              <a:ext cx="22290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2200" b="1" dirty="0" err="1"/>
                <a:t>P</a:t>
              </a:r>
              <a:r>
                <a:rPr kumimoji="1" lang="en-US" altLang="zh-CN" sz="2200" b="1" dirty="0" err="1" smtClean="0"/>
                <a:t>erturbative</a:t>
              </a:r>
              <a:r>
                <a:rPr kumimoji="1" lang="en-US" altLang="zh-CN" sz="2200" b="1" dirty="0" smtClean="0"/>
                <a:t> QCD (</a:t>
              </a:r>
              <a:r>
                <a:rPr kumimoji="1" lang="en-US" altLang="zh-CN" sz="2200" b="1" dirty="0" err="1" smtClean="0"/>
                <a:t>pQCD</a:t>
              </a:r>
              <a:r>
                <a:rPr kumimoji="1" lang="en-US" altLang="zh-CN" sz="2200" b="1" dirty="0" smtClean="0"/>
                <a:t>)</a:t>
              </a:r>
              <a:endParaRPr kumimoji="1" lang="zh-CN" altLang="en-US" sz="2200" b="1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425819" y="3689370"/>
              <a:ext cx="569387" cy="23570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zh-CN" sz="2500" b="1" dirty="0" smtClean="0"/>
                <a:t>Transition region</a:t>
              </a:r>
              <a:endParaRPr kumimoji="1" lang="zh-CN" altLang="en-US" sz="2500" b="1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667492" y="5914915"/>
              <a:ext cx="1567171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 smtClean="0">
                  <a:sym typeface="Wingdings"/>
                </a:rPr>
                <a:t>Non-</a:t>
              </a:r>
              <a:r>
                <a:rPr kumimoji="1" lang="en-US" altLang="zh-CN" sz="2400" b="1" dirty="0" err="1" smtClean="0">
                  <a:sym typeface="Wingdings"/>
                </a:rPr>
                <a:t>pQCD</a:t>
              </a:r>
              <a:endParaRPr kumimoji="1" lang="zh-CN" altLang="en-US" sz="2400" b="1" dirty="0"/>
            </a:p>
          </p:txBody>
        </p:sp>
        <p:cxnSp>
          <p:nvCxnSpPr>
            <p:cNvPr id="49" name="直线箭头连接符 48"/>
            <p:cNvCxnSpPr/>
            <p:nvPr/>
          </p:nvCxnSpPr>
          <p:spPr>
            <a:xfrm flipH="1">
              <a:off x="3454037" y="6376580"/>
              <a:ext cx="1626128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5575912" y="5212817"/>
            <a:ext cx="3505576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Inputs </a:t>
            </a:r>
            <a:r>
              <a:rPr lang="en-US" altLang="zh-CN" sz="2800" dirty="0" smtClean="0"/>
              <a:t>to QCD models </a:t>
            </a:r>
            <a:endParaRPr lang="zh-CN" altLang="en-US" sz="2800" dirty="0"/>
          </a:p>
        </p:txBody>
      </p:sp>
      <p:sp>
        <p:nvSpPr>
          <p:cNvPr id="51" name="下箭头 50"/>
          <p:cNvSpPr/>
          <p:nvPr/>
        </p:nvSpPr>
        <p:spPr>
          <a:xfrm>
            <a:off x="7055700" y="4882111"/>
            <a:ext cx="273000" cy="343698"/>
          </a:xfrm>
          <a:prstGeom prst="downArrow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2577169" y="3697172"/>
            <a:ext cx="105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BESIII energy</a:t>
            </a:r>
            <a:endParaRPr kumimoji="1" lang="zh-CN" altLang="en-US" sz="2000" b="1" dirty="0"/>
          </a:p>
        </p:txBody>
      </p:sp>
      <p:cxnSp>
        <p:nvCxnSpPr>
          <p:cNvPr id="55" name="直线箭头连接符 54"/>
          <p:cNvCxnSpPr>
            <a:stCxn id="53" idx="1"/>
          </p:cNvCxnSpPr>
          <p:nvPr/>
        </p:nvCxnSpPr>
        <p:spPr>
          <a:xfrm flipH="1">
            <a:off x="2453574" y="4051115"/>
            <a:ext cx="123595" cy="609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284744" y="1033951"/>
            <a:ext cx="392656" cy="584776"/>
          </a:xfrm>
          <a:prstGeom prst="rect">
            <a:avLst/>
          </a:prstGeom>
          <a:solidFill>
            <a:srgbClr val="F2DCDB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1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26997" y="3684484"/>
            <a:ext cx="397346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  <p:sp>
        <p:nvSpPr>
          <p:cNvPr id="60" name="幻灯片编号占位符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pic>
        <p:nvPicPr>
          <p:cNvPr id="25" name="图片 24" descr="logo_UJ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" y="36000"/>
            <a:ext cx="9144000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 </a:t>
            </a:r>
            <a:r>
              <a:rPr kumimoji="1" lang="en-US" altLang="zh-CN" sz="4900" dirty="0" smtClean="0">
                <a:solidFill>
                  <a:schemeClr val="bg1"/>
                </a:solidFill>
              </a:rPr>
              <a:t>Outline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217" y="1241396"/>
            <a:ext cx="8641028" cy="537938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sz="3600" dirty="0" smtClean="0">
                <a:solidFill>
                  <a:srgbClr val="BFBFBF"/>
                </a:solidFill>
                <a:cs typeface="Candara"/>
              </a:rPr>
              <a:t>Motivation</a:t>
            </a:r>
          </a:p>
          <a:p>
            <a:r>
              <a:rPr kumimoji="1" lang="en-US" altLang="zh-CN" sz="3600" dirty="0" smtClean="0">
                <a:solidFill>
                  <a:srgbClr val="FF0000"/>
                </a:solidFill>
                <a:cs typeface="Candara"/>
              </a:rPr>
              <a:t>Definition </a:t>
            </a:r>
            <a:r>
              <a:rPr kumimoji="1" lang="en-US" altLang="zh-CN" sz="3600" dirty="0" smtClean="0">
                <a:cs typeface="Candara"/>
              </a:rPr>
              <a:t>of baryon form factors (FFs)</a:t>
            </a:r>
          </a:p>
          <a:p>
            <a:pPr lvl="1"/>
            <a:r>
              <a:rPr kumimoji="1" lang="en-US" altLang="zh-CN" dirty="0" smtClean="0">
                <a:cs typeface="Candara"/>
              </a:rPr>
              <a:t>Dirac and Pauli FFs, Electromagnetic (</a:t>
            </a:r>
            <a:r>
              <a:rPr kumimoji="1" lang="en-US" altLang="zh-CN" b="1" dirty="0" smtClean="0">
                <a:solidFill>
                  <a:srgbClr val="0000FF"/>
                </a:solidFill>
                <a:cs typeface="Candara"/>
              </a:rPr>
              <a:t>EM</a:t>
            </a:r>
            <a:r>
              <a:rPr kumimoji="1" lang="en-US" altLang="zh-CN" dirty="0" smtClean="0">
                <a:cs typeface="Candara"/>
              </a:rPr>
              <a:t>) FFs, </a:t>
            </a:r>
            <a:r>
              <a:rPr kumimoji="1" lang="en-US" altLang="zh-CN" b="1" dirty="0" smtClean="0">
                <a:solidFill>
                  <a:srgbClr val="0000FF"/>
                </a:solidFill>
                <a:cs typeface="Candara"/>
              </a:rPr>
              <a:t>ratio</a:t>
            </a:r>
            <a:r>
              <a:rPr kumimoji="1" lang="en-US" altLang="zh-CN" dirty="0" smtClean="0">
                <a:solidFill>
                  <a:srgbClr val="0000FF"/>
                </a:solidFill>
                <a:cs typeface="Candara"/>
              </a:rPr>
              <a:t> </a:t>
            </a:r>
            <a:r>
              <a:rPr kumimoji="1" lang="en-US" altLang="zh-CN" dirty="0" smtClean="0">
                <a:cs typeface="Candara"/>
              </a:rPr>
              <a:t>of EM FFs, effective (</a:t>
            </a:r>
            <a:r>
              <a:rPr kumimoji="1" lang="en-US" altLang="zh-CN" b="1" dirty="0" smtClean="0">
                <a:solidFill>
                  <a:srgbClr val="0000FF"/>
                </a:solidFill>
                <a:cs typeface="Candara"/>
              </a:rPr>
              <a:t>EF</a:t>
            </a:r>
            <a:r>
              <a:rPr kumimoji="1" lang="en-US" altLang="zh-CN" b="1" dirty="0" smtClean="0">
                <a:solidFill>
                  <a:srgbClr val="000000"/>
                </a:solidFill>
                <a:cs typeface="Candara"/>
              </a:rPr>
              <a:t>)</a:t>
            </a:r>
            <a:r>
              <a:rPr kumimoji="1" lang="en-US" altLang="zh-CN" dirty="0" smtClean="0">
                <a:solidFill>
                  <a:srgbClr val="0000FF"/>
                </a:solidFill>
                <a:cs typeface="Candara"/>
              </a:rPr>
              <a:t> </a:t>
            </a:r>
            <a:r>
              <a:rPr kumimoji="1" lang="en-US" altLang="zh-CN" dirty="0" smtClean="0">
                <a:cs typeface="Candara"/>
              </a:rPr>
              <a:t>FFs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BESIII detector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Status of baryon FFs measurements</a:t>
            </a:r>
          </a:p>
          <a:p>
            <a:pPr lvl="1"/>
            <a:r>
              <a:rPr kumimoji="1" lang="en-US" altLang="zh-CN" sz="3200" dirty="0">
                <a:solidFill>
                  <a:schemeClr val="bg1">
                    <a:lumMod val="75000"/>
                  </a:schemeClr>
                </a:solidFill>
                <a:cs typeface="Candara"/>
              </a:rPr>
              <a:t>P</a:t>
            </a:r>
            <a:r>
              <a:rPr kumimoji="1" lang="en-US" altLang="zh-CN" sz="32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roton FFs</a:t>
            </a:r>
          </a:p>
          <a:p>
            <a:pPr lvl="1"/>
            <a:r>
              <a:rPr kumimoji="1" lang="en-US" altLang="zh-CN" sz="32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Neutron FFs</a:t>
            </a:r>
          </a:p>
          <a:p>
            <a:pPr lvl="1"/>
            <a:r>
              <a:rPr kumimoji="1" lang="en-US" altLang="zh-CN" sz="32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Hyperon FFs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Summary</a:t>
            </a:r>
            <a:endParaRPr kumimoji="1" lang="zh-CN" altLang="en-US" sz="3600" dirty="0">
              <a:solidFill>
                <a:schemeClr val="bg1">
                  <a:lumMod val="75000"/>
                </a:schemeClr>
              </a:solidFill>
              <a:cs typeface="Candara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6" name="图片 5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0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fig2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/>
          <a:stretch/>
        </p:blipFill>
        <p:spPr>
          <a:xfrm>
            <a:off x="4747817" y="876136"/>
            <a:ext cx="4237427" cy="2478728"/>
          </a:xfrm>
          <a:prstGeom prst="rect">
            <a:avLst/>
          </a:prstGeom>
        </p:spPr>
      </p:pic>
      <p:pic>
        <p:nvPicPr>
          <p:cNvPr id="13" name="图片 12" descr="fig1.ps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3241" r="13462" b="9943"/>
          <a:stretch/>
        </p:blipFill>
        <p:spPr>
          <a:xfrm>
            <a:off x="189912" y="852396"/>
            <a:ext cx="4178080" cy="23001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8" y="36000"/>
            <a:ext cx="5149195" cy="816396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dirty="0" smtClean="0">
                <a:solidFill>
                  <a:schemeClr val="bg1"/>
                </a:solidFill>
              </a:rPr>
              <a:t> Dirac FF and Pauli FF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3939630"/>
            <a:ext cx="3704109" cy="461665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1"/>
                </a:solidFill>
              </a:rPr>
              <a:t>Space-like (SL) region, q</a:t>
            </a:r>
            <a:r>
              <a:rPr kumimoji="1" lang="en-US" altLang="zh-CN" sz="2400" baseline="30000" dirty="0" smtClean="0">
                <a:solidFill>
                  <a:schemeClr val="bg1"/>
                </a:solidFill>
              </a:rPr>
              <a:t>2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 &lt; 0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97969" y="3915282"/>
            <a:ext cx="3598461" cy="461665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FFFF"/>
                </a:solidFill>
              </a:rPr>
              <a:t>Time-like (TL) region, q</a:t>
            </a:r>
            <a:r>
              <a:rPr kumimoji="1" lang="en-US" altLang="zh-CN" sz="2400" baseline="30000" dirty="0" smtClean="0">
                <a:solidFill>
                  <a:srgbClr val="FFFFFF"/>
                </a:solidFill>
              </a:rPr>
              <a:t>2</a:t>
            </a:r>
            <a:r>
              <a:rPr kumimoji="1" lang="en-US" altLang="zh-CN" sz="2400" dirty="0" smtClean="0">
                <a:solidFill>
                  <a:srgbClr val="FFFFFF"/>
                </a:solidFill>
              </a:rPr>
              <a:t> &gt; 0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12476" y="1020836"/>
            <a:ext cx="1827910" cy="807173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>
            <a:glow rad="38100">
              <a:schemeClr val="accent2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7133595" y="1744137"/>
            <a:ext cx="1851649" cy="605380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>
            <a:glow rad="38100">
              <a:schemeClr val="accent2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64302"/>
              </p:ext>
            </p:extLst>
          </p:nvPr>
        </p:nvGraphicFramePr>
        <p:xfrm>
          <a:off x="3573463" y="4651375"/>
          <a:ext cx="42830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公式" r:id="rId5" imgW="1943100" imgH="444500" progId="Equation.3">
                  <p:embed/>
                </p:oleObj>
              </mc:Choice>
              <mc:Fallback>
                <p:oleObj name="公式" r:id="rId5" imgW="1943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3463" y="4651375"/>
                        <a:ext cx="4283075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946520" y="4827289"/>
            <a:ext cx="23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Baryon vertex:</a:t>
            </a:r>
            <a:endParaRPr kumimoji="1"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958974" y="5711784"/>
            <a:ext cx="5273583" cy="771562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660066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11475" y="5860415"/>
            <a:ext cx="1512829" cy="492443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600" dirty="0" smtClean="0"/>
              <a:t>: Dirac FF,</a:t>
            </a:r>
            <a:endParaRPr kumimoji="1" lang="zh-CN" altLang="en-US" sz="2600" dirty="0"/>
          </a:p>
        </p:txBody>
      </p:sp>
      <p:sp>
        <p:nvSpPr>
          <p:cNvPr id="35" name="文本框 34"/>
          <p:cNvSpPr txBox="1"/>
          <p:nvPr/>
        </p:nvSpPr>
        <p:spPr>
          <a:xfrm>
            <a:off x="5841344" y="5824881"/>
            <a:ext cx="1391214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: Pauli FF</a:t>
            </a:r>
            <a:endParaRPr kumimoji="1" lang="zh-CN" altLang="en-US" sz="2600" dirty="0">
              <a:solidFill>
                <a:srgbClr val="000000"/>
              </a:solidFill>
            </a:endParaRPr>
          </a:p>
        </p:txBody>
      </p:sp>
      <p:sp>
        <p:nvSpPr>
          <p:cNvPr id="39" name="幻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57200" y="3477965"/>
            <a:ext cx="370410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Elastic scattering:</a:t>
            </a:r>
            <a:endParaRPr kumimoji="1"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5097969" y="3453617"/>
            <a:ext cx="3588831" cy="461665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A</a:t>
            </a:r>
            <a:r>
              <a:rPr kumimoji="1" lang="en-US" altLang="zh-CN" sz="2400" dirty="0" smtClean="0"/>
              <a:t>nnihilation:</a:t>
            </a:r>
            <a:endParaRPr kumimoji="1" lang="zh-CN" altLang="en-US" sz="2400" dirty="0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63341"/>
              </p:ext>
            </p:extLst>
          </p:nvPr>
        </p:nvGraphicFramePr>
        <p:xfrm>
          <a:off x="1958975" y="5846364"/>
          <a:ext cx="9525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公式" r:id="rId7" imgW="431800" imgH="292100" progId="Equation.3">
                  <p:embed/>
                </p:oleObj>
              </mc:Choice>
              <mc:Fallback>
                <p:oleObj name="公式" r:id="rId7" imgW="431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8975" y="5846364"/>
                        <a:ext cx="9525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82017"/>
              </p:ext>
            </p:extLst>
          </p:nvPr>
        </p:nvGraphicFramePr>
        <p:xfrm>
          <a:off x="4833281" y="5824881"/>
          <a:ext cx="10080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公式" r:id="rId9" imgW="457200" imgH="292100" progId="Equation.3">
                  <p:embed/>
                </p:oleObj>
              </mc:Choice>
              <mc:Fallback>
                <p:oleObj name="公式" r:id="rId9" imgW="457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3281" y="5824881"/>
                        <a:ext cx="100806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图片 28" descr="logo_UJ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fig2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/>
          <a:stretch/>
        </p:blipFill>
        <p:spPr>
          <a:xfrm>
            <a:off x="4747817" y="876136"/>
            <a:ext cx="4237427" cy="2478728"/>
          </a:xfrm>
          <a:prstGeom prst="rect">
            <a:avLst/>
          </a:prstGeom>
        </p:spPr>
      </p:pic>
      <p:pic>
        <p:nvPicPr>
          <p:cNvPr id="13" name="图片 12" descr="fig1.ps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3241" r="13462" b="9943"/>
          <a:stretch/>
        </p:blipFill>
        <p:spPr>
          <a:xfrm>
            <a:off x="189912" y="852396"/>
            <a:ext cx="4178080" cy="23001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8" y="36000"/>
            <a:ext cx="5149195" cy="816396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dirty="0" smtClean="0">
                <a:solidFill>
                  <a:schemeClr val="bg1"/>
                </a:solidFill>
              </a:rPr>
              <a:t> Dirac FF and Pauli FF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3939630"/>
            <a:ext cx="3704109" cy="461665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1"/>
                </a:solidFill>
              </a:rPr>
              <a:t>Space-like (SL) region, q</a:t>
            </a:r>
            <a:r>
              <a:rPr kumimoji="1" lang="en-US" altLang="zh-CN" sz="2400" baseline="30000" dirty="0" smtClean="0">
                <a:solidFill>
                  <a:schemeClr val="bg1"/>
                </a:solidFill>
              </a:rPr>
              <a:t>2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 &lt; 0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97969" y="3915282"/>
            <a:ext cx="3598461" cy="461665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FFFF"/>
                </a:solidFill>
              </a:rPr>
              <a:t>Time-like (TL) region, q</a:t>
            </a:r>
            <a:r>
              <a:rPr kumimoji="1" lang="en-US" altLang="zh-CN" sz="2400" baseline="30000" dirty="0" smtClean="0">
                <a:solidFill>
                  <a:srgbClr val="FFFFFF"/>
                </a:solidFill>
              </a:rPr>
              <a:t>2</a:t>
            </a:r>
            <a:r>
              <a:rPr kumimoji="1" lang="en-US" altLang="zh-CN" sz="2400" dirty="0" smtClean="0">
                <a:solidFill>
                  <a:srgbClr val="FFFFFF"/>
                </a:solidFill>
              </a:rPr>
              <a:t> &gt; 0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12476" y="1020836"/>
            <a:ext cx="1827910" cy="807173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>
            <a:glow rad="38100">
              <a:schemeClr val="accent2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7133595" y="1744137"/>
            <a:ext cx="1851649" cy="605380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>
            <a:glow rad="38100">
              <a:schemeClr val="accent2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03431"/>
              </p:ext>
            </p:extLst>
          </p:nvPr>
        </p:nvGraphicFramePr>
        <p:xfrm>
          <a:off x="3573463" y="4651375"/>
          <a:ext cx="42830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5" name="公式" r:id="rId5" imgW="1943100" imgH="444500" progId="Equation.3">
                  <p:embed/>
                </p:oleObj>
              </mc:Choice>
              <mc:Fallback>
                <p:oleObj name="公式" r:id="rId5" imgW="1943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3463" y="4651375"/>
                        <a:ext cx="4283075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946520" y="4827289"/>
            <a:ext cx="23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Baryon vertex:</a:t>
            </a:r>
            <a:endParaRPr kumimoji="1"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958974" y="5711784"/>
            <a:ext cx="5273583" cy="771562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660066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11475" y="5860415"/>
            <a:ext cx="1512829" cy="492443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600" dirty="0" smtClean="0"/>
              <a:t>: Dirac FF,</a:t>
            </a:r>
            <a:endParaRPr kumimoji="1" lang="zh-CN" altLang="en-US" sz="2600" dirty="0"/>
          </a:p>
        </p:txBody>
      </p:sp>
      <p:sp>
        <p:nvSpPr>
          <p:cNvPr id="35" name="文本框 34"/>
          <p:cNvSpPr txBox="1"/>
          <p:nvPr/>
        </p:nvSpPr>
        <p:spPr>
          <a:xfrm>
            <a:off x="5841344" y="5824881"/>
            <a:ext cx="1391214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: Pauli FF</a:t>
            </a:r>
            <a:endParaRPr kumimoji="1" lang="zh-CN" altLang="en-US" sz="2600" dirty="0">
              <a:solidFill>
                <a:srgbClr val="000000"/>
              </a:solidFill>
            </a:endParaRPr>
          </a:p>
        </p:txBody>
      </p:sp>
      <p:sp>
        <p:nvSpPr>
          <p:cNvPr id="39" name="幻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57200" y="3477965"/>
            <a:ext cx="370410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Elastic scattering:</a:t>
            </a:r>
            <a:endParaRPr kumimoji="1"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5097969" y="3453617"/>
            <a:ext cx="3588831" cy="461665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A</a:t>
            </a:r>
            <a:r>
              <a:rPr kumimoji="1" lang="en-US" altLang="zh-CN" sz="2400" dirty="0" smtClean="0"/>
              <a:t>nnihilation:</a:t>
            </a:r>
            <a:endParaRPr kumimoji="1" lang="zh-CN" altLang="en-US" sz="2400" dirty="0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372261"/>
              </p:ext>
            </p:extLst>
          </p:nvPr>
        </p:nvGraphicFramePr>
        <p:xfrm>
          <a:off x="1958975" y="5846364"/>
          <a:ext cx="9525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6" name="公式" r:id="rId7" imgW="431800" imgH="292100" progId="Equation.3">
                  <p:embed/>
                </p:oleObj>
              </mc:Choice>
              <mc:Fallback>
                <p:oleObj name="公式" r:id="rId7" imgW="431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8975" y="5846364"/>
                        <a:ext cx="9525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652497"/>
              </p:ext>
            </p:extLst>
          </p:nvPr>
        </p:nvGraphicFramePr>
        <p:xfrm>
          <a:off x="4833281" y="5824881"/>
          <a:ext cx="10080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7" name="公式" r:id="rId9" imgW="457200" imgH="292100" progId="Equation.3">
                  <p:embed/>
                </p:oleObj>
              </mc:Choice>
              <mc:Fallback>
                <p:oleObj name="公式" r:id="rId9" imgW="457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3281" y="5824881"/>
                        <a:ext cx="100806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图片 28" descr="logo_UJ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 rot="18734898">
            <a:off x="4438598" y="1799136"/>
            <a:ext cx="3069520" cy="523220"/>
          </a:xfrm>
          <a:prstGeom prst="rect">
            <a:avLst/>
          </a:prstGeom>
          <a:solidFill>
            <a:srgbClr val="CCFFCC"/>
          </a:solidFill>
          <a:ln>
            <a:solidFill>
              <a:srgbClr val="8DE38F"/>
            </a:solidFill>
          </a:ln>
          <a:effectLst>
            <a:glow rad="101600">
              <a:srgbClr val="65DE70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BESIII is in TL region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202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9" y="36000"/>
            <a:ext cx="8283582" cy="816396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dirty="0" smtClean="0">
                <a:solidFill>
                  <a:schemeClr val="bg1"/>
                </a:solidFill>
              </a:rPr>
              <a:t> EM FFs and TL angular distribution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8309" y="1321050"/>
            <a:ext cx="1533958" cy="59503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1" dirty="0" smtClean="0">
                <a:solidFill>
                  <a:schemeClr val="bg1"/>
                </a:solidFill>
              </a:rPr>
              <a:t>EM FFs: 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03929"/>
              </p:ext>
            </p:extLst>
          </p:nvPr>
        </p:nvGraphicFramePr>
        <p:xfrm>
          <a:off x="2513568" y="977900"/>
          <a:ext cx="35734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20" name="公式" r:id="rId3" imgW="1752600" imgH="292100" progId="Equation.3">
                  <p:embed/>
                </p:oleObj>
              </mc:Choice>
              <mc:Fallback>
                <p:oleObj name="公式" r:id="rId3" imgW="1752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3568" y="977900"/>
                        <a:ext cx="357346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313989"/>
              </p:ext>
            </p:extLst>
          </p:nvPr>
        </p:nvGraphicFramePr>
        <p:xfrm>
          <a:off x="2507253" y="1706563"/>
          <a:ext cx="37036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21" name="公式" r:id="rId5" imgW="1663700" imgH="292100" progId="Equation.3">
                  <p:embed/>
                </p:oleObj>
              </mc:Choice>
              <mc:Fallback>
                <p:oleObj name="公式" r:id="rId5" imgW="1663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7253" y="1706563"/>
                        <a:ext cx="3703637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左大括号 3"/>
          <p:cNvSpPr/>
          <p:nvPr/>
        </p:nvSpPr>
        <p:spPr>
          <a:xfrm>
            <a:off x="2016006" y="1164741"/>
            <a:ext cx="431717" cy="947151"/>
          </a:xfrm>
          <a:prstGeom prst="leftBrac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428701" y="867223"/>
            <a:ext cx="1345487" cy="595035"/>
          </a:xfrm>
          <a:prstGeom prst="rect">
            <a:avLst/>
          </a:prstGeom>
          <a:solidFill>
            <a:srgbClr val="98F49A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smtClean="0"/>
              <a:t>Electric</a:t>
            </a:r>
            <a:endParaRPr kumimoji="1" lang="zh-CN" altLang="en-US" sz="2800" dirty="0"/>
          </a:p>
        </p:txBody>
      </p:sp>
      <p:sp>
        <p:nvSpPr>
          <p:cNvPr id="27" name="文本框 26"/>
          <p:cNvSpPr txBox="1"/>
          <p:nvPr/>
        </p:nvSpPr>
        <p:spPr>
          <a:xfrm>
            <a:off x="7185199" y="1735284"/>
            <a:ext cx="1626128" cy="59503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smtClean="0"/>
              <a:t>Magnetic</a:t>
            </a:r>
            <a:endParaRPr kumimoji="1"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415551" y="2569113"/>
            <a:ext cx="3618824" cy="52322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FF00"/>
                </a:solidFill>
              </a:rPr>
              <a:t>How to measure them?</a:t>
            </a:r>
            <a:endParaRPr kumimoji="1"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左箭头 6"/>
          <p:cNvSpPr/>
          <p:nvPr/>
        </p:nvSpPr>
        <p:spPr>
          <a:xfrm rot="10800000">
            <a:off x="4135229" y="2698758"/>
            <a:ext cx="712173" cy="285816"/>
          </a:xfrm>
          <a:prstGeom prst="leftArrow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956496" y="2569113"/>
            <a:ext cx="2540379" cy="52322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FF00"/>
                </a:solidFill>
              </a:rPr>
              <a:t>Angular analysis</a:t>
            </a:r>
            <a:endParaRPr kumimoji="1"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6590" y="3602518"/>
            <a:ext cx="613344" cy="523220"/>
          </a:xfrm>
          <a:prstGeom prst="rect">
            <a:avLst/>
          </a:prstGeom>
          <a:solidFill>
            <a:srgbClr val="660066"/>
          </a:solidFill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FF00"/>
                </a:solidFill>
              </a:rPr>
              <a:t>TL:</a:t>
            </a:r>
            <a:endParaRPr kumimoji="1" lang="zh-CN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819181" y="3170370"/>
            <a:ext cx="8064614" cy="1424270"/>
            <a:chOff x="807311" y="3577359"/>
            <a:chExt cx="8064614" cy="1424270"/>
          </a:xfrm>
        </p:grpSpPr>
        <p:graphicFrame>
          <p:nvGraphicFramePr>
            <p:cNvPr id="33" name="对象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6154473"/>
                </p:ext>
              </p:extLst>
            </p:nvPr>
          </p:nvGraphicFramePr>
          <p:xfrm>
            <a:off x="807311" y="3815352"/>
            <a:ext cx="6337300" cy="963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022" name="公式" r:id="rId7" imgW="2921000" imgH="444500" progId="Equation.3">
                    <p:embed/>
                  </p:oleObj>
                </mc:Choice>
                <mc:Fallback>
                  <p:oleObj name="公式" r:id="rId7" imgW="29210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07311" y="3815352"/>
                          <a:ext cx="6337300" cy="963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480522"/>
                </p:ext>
              </p:extLst>
            </p:nvPr>
          </p:nvGraphicFramePr>
          <p:xfrm>
            <a:off x="7259582" y="3589228"/>
            <a:ext cx="1539875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023" name="公式" r:id="rId9" imgW="774700" imgH="254000" progId="Equation.3">
                    <p:embed/>
                  </p:oleObj>
                </mc:Choice>
                <mc:Fallback>
                  <p:oleObj name="公式" r:id="rId9" imgW="7747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59582" y="3589228"/>
                          <a:ext cx="1539875" cy="5032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357750"/>
                </p:ext>
              </p:extLst>
            </p:nvPr>
          </p:nvGraphicFramePr>
          <p:xfrm>
            <a:off x="7332050" y="4237152"/>
            <a:ext cx="1382713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024" name="公式" r:id="rId11" imgW="850900" imgH="406400" progId="Equation.3">
                    <p:embed/>
                  </p:oleObj>
                </mc:Choice>
                <mc:Fallback>
                  <p:oleObj name="公式" r:id="rId11" imgW="850900" imgH="40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332050" y="4237152"/>
                          <a:ext cx="1382713" cy="66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矩形 36"/>
            <p:cNvSpPr/>
            <p:nvPr/>
          </p:nvSpPr>
          <p:spPr>
            <a:xfrm>
              <a:off x="818064" y="3577359"/>
              <a:ext cx="8053861" cy="1320194"/>
            </a:xfrm>
            <a:prstGeom prst="rect">
              <a:avLst/>
            </a:prstGeom>
            <a:noFill/>
            <a:ln w="19050" cmpd="sng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36" name="直线连接符 35"/>
            <p:cNvCxnSpPr/>
            <p:nvPr/>
          </p:nvCxnSpPr>
          <p:spPr>
            <a:xfrm>
              <a:off x="7141237" y="3589228"/>
              <a:ext cx="0" cy="1412401"/>
            </a:xfrm>
            <a:prstGeom prst="line">
              <a:avLst/>
            </a:prstGeom>
            <a:ln w="28575" cmpd="sng">
              <a:solidFill>
                <a:srgbClr val="6600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椭圆 42"/>
          <p:cNvSpPr/>
          <p:nvPr/>
        </p:nvSpPr>
        <p:spPr>
          <a:xfrm>
            <a:off x="829934" y="3195482"/>
            <a:ext cx="894580" cy="1217356"/>
          </a:xfrm>
          <a:prstGeom prst="ellipse">
            <a:avLst/>
          </a:prstGeom>
          <a:noFill/>
          <a:ln w="19050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45" name="直线箭头连接符 44"/>
          <p:cNvCxnSpPr/>
          <p:nvPr/>
        </p:nvCxnSpPr>
        <p:spPr>
          <a:xfrm>
            <a:off x="1278605" y="4422168"/>
            <a:ext cx="0" cy="62434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70724" y="5133405"/>
            <a:ext cx="1597521" cy="830997"/>
          </a:xfrm>
          <a:prstGeom prst="rect">
            <a:avLst/>
          </a:prstGeom>
          <a:noFill/>
          <a:ln w="19050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function of q</a:t>
            </a:r>
            <a:r>
              <a:rPr kumimoji="1" lang="en-US" altLang="zh-CN" sz="2400" baseline="30000" dirty="0" smtClean="0"/>
              <a:t>2</a:t>
            </a:r>
            <a:r>
              <a:rPr kumimoji="1" lang="en-US" altLang="zh-CN" sz="2400" dirty="0" smtClean="0"/>
              <a:t> and </a:t>
            </a:r>
            <a:r>
              <a:rPr kumimoji="1" lang="en-US" altLang="zh-CN" sz="2400" dirty="0" err="1" smtClean="0"/>
              <a:t>θ</a:t>
            </a:r>
            <a:r>
              <a:rPr kumimoji="1" lang="en-US" altLang="zh-CN" sz="2400" dirty="0" smtClean="0"/>
              <a:t>:</a:t>
            </a:r>
            <a:endParaRPr kumimoji="1" lang="zh-CN" altLang="en-US" sz="2400" dirty="0"/>
          </a:p>
        </p:txBody>
      </p:sp>
      <p:sp>
        <p:nvSpPr>
          <p:cNvPr id="49" name="左大括号 48"/>
          <p:cNvSpPr/>
          <p:nvPr/>
        </p:nvSpPr>
        <p:spPr>
          <a:xfrm>
            <a:off x="1868245" y="4878646"/>
            <a:ext cx="189322" cy="1231961"/>
          </a:xfrm>
          <a:prstGeom prst="leftBrac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0000FF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16006" y="4718240"/>
            <a:ext cx="3530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/>
              <a:t>q</a:t>
            </a:r>
            <a:r>
              <a:rPr kumimoji="1" lang="en-US" altLang="zh-CN" sz="2200" baseline="30000" dirty="0" smtClean="0"/>
              <a:t>2</a:t>
            </a:r>
            <a:r>
              <a:rPr kumimoji="1" lang="en-US" altLang="zh-CN" sz="2200" dirty="0" smtClean="0"/>
              <a:t>: 4-momentum transferred </a:t>
            </a:r>
          </a:p>
          <a:p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   by the virtual photon</a:t>
            </a:r>
            <a:endParaRPr kumimoji="1" lang="zh-CN" altLang="en-US" sz="2200" dirty="0"/>
          </a:p>
        </p:txBody>
      </p:sp>
      <p:sp>
        <p:nvSpPr>
          <p:cNvPr id="51" name="文本框 50"/>
          <p:cNvSpPr txBox="1"/>
          <p:nvPr/>
        </p:nvSpPr>
        <p:spPr>
          <a:xfrm>
            <a:off x="1992267" y="5670148"/>
            <a:ext cx="373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err="1" smtClean="0"/>
              <a:t>θ</a:t>
            </a:r>
            <a:r>
              <a:rPr kumimoji="1" lang="en-US" altLang="zh-CN" sz="2200" dirty="0" smtClean="0"/>
              <a:t>: polar angle of baryon in </a:t>
            </a:r>
          </a:p>
          <a:p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  CM (center-of-mass system)</a:t>
            </a:r>
            <a:endParaRPr kumimoji="1" lang="zh-CN" altLang="en-US" sz="2200" dirty="0"/>
          </a:p>
        </p:txBody>
      </p:sp>
      <p:grpSp>
        <p:nvGrpSpPr>
          <p:cNvPr id="87" name="组 86"/>
          <p:cNvGrpSpPr/>
          <p:nvPr/>
        </p:nvGrpSpPr>
        <p:grpSpPr>
          <a:xfrm>
            <a:off x="5614649" y="4585085"/>
            <a:ext cx="3429944" cy="1925724"/>
            <a:chOff x="5626519" y="4513865"/>
            <a:chExt cx="3429944" cy="1925724"/>
          </a:xfrm>
        </p:grpSpPr>
        <p:sp>
          <p:nvSpPr>
            <p:cNvPr id="85" name="饼图 84"/>
            <p:cNvSpPr/>
            <p:nvPr/>
          </p:nvSpPr>
          <p:spPr>
            <a:xfrm rot="20418123">
              <a:off x="6451504" y="4946372"/>
              <a:ext cx="1574374" cy="1271380"/>
            </a:xfrm>
            <a:prstGeom prst="pie">
              <a:avLst>
                <a:gd name="adj1" fmla="val 9983728"/>
                <a:gd name="adj2" fmla="val 12076459"/>
              </a:avLst>
            </a:prstGeom>
            <a:solidFill>
              <a:srgbClr val="DDD75B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3" name="组 82"/>
            <p:cNvGrpSpPr/>
            <p:nvPr/>
          </p:nvGrpSpPr>
          <p:grpSpPr>
            <a:xfrm>
              <a:off x="5626519" y="4513865"/>
              <a:ext cx="3429944" cy="1925724"/>
              <a:chOff x="2771414" y="5402553"/>
              <a:chExt cx="2639202" cy="125857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062351" y="599249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4852749" y="599249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cxnSp>
            <p:nvCxnSpPr>
              <p:cNvPr id="58" name="直线箭头连接符 57"/>
              <p:cNvCxnSpPr>
                <a:stCxn id="55" idx="6"/>
              </p:cNvCxnSpPr>
              <p:nvPr/>
            </p:nvCxnSpPr>
            <p:spPr>
              <a:xfrm>
                <a:off x="3242351" y="6082498"/>
                <a:ext cx="769563" cy="690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线箭头连接符 58"/>
              <p:cNvCxnSpPr>
                <a:stCxn id="56" idx="2"/>
              </p:cNvCxnSpPr>
              <p:nvPr/>
            </p:nvCxnSpPr>
            <p:spPr>
              <a:xfrm flipH="1">
                <a:off x="4164314" y="6082498"/>
                <a:ext cx="688435" cy="690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线箭头连接符 61"/>
              <p:cNvCxnSpPr/>
              <p:nvPr/>
            </p:nvCxnSpPr>
            <p:spPr>
              <a:xfrm flipV="1">
                <a:off x="4083134" y="5694391"/>
                <a:ext cx="769615" cy="3881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线箭头连接符 67"/>
              <p:cNvCxnSpPr/>
              <p:nvPr/>
            </p:nvCxnSpPr>
            <p:spPr>
              <a:xfrm flipH="1">
                <a:off x="3242351" y="6082498"/>
                <a:ext cx="840785" cy="4461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椭圆 73"/>
              <p:cNvSpPr/>
              <p:nvPr/>
            </p:nvSpPr>
            <p:spPr>
              <a:xfrm>
                <a:off x="4850846" y="5558572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079176" y="6481123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graphicFrame>
            <p:nvGraphicFramePr>
              <p:cNvPr id="79" name="对象 7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9555455"/>
                  </p:ext>
                </p:extLst>
              </p:nvPr>
            </p:nvGraphicFramePr>
            <p:xfrm>
              <a:off x="2771414" y="5813460"/>
              <a:ext cx="290937" cy="3580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025" name="公式" r:id="rId13" imgW="165100" imgH="203200" progId="Equation.3">
                      <p:embed/>
                    </p:oleObj>
                  </mc:Choice>
                  <mc:Fallback>
                    <p:oleObj name="公式" r:id="rId13" imgW="1651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771414" y="5813460"/>
                            <a:ext cx="290937" cy="3580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对象 7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9602692"/>
                  </p:ext>
                </p:extLst>
              </p:nvPr>
            </p:nvGraphicFramePr>
            <p:xfrm>
              <a:off x="5119679" y="5814422"/>
              <a:ext cx="290937" cy="3580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026" name="公式" r:id="rId15" imgW="165100" imgH="203200" progId="Equation.3">
                      <p:embed/>
                    </p:oleObj>
                  </mc:Choice>
                  <mc:Fallback>
                    <p:oleObj name="公式" r:id="rId15" imgW="1651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5119679" y="5814422"/>
                            <a:ext cx="290937" cy="3580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对象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2344296"/>
                  </p:ext>
                </p:extLst>
              </p:nvPr>
            </p:nvGraphicFramePr>
            <p:xfrm>
              <a:off x="5066648" y="5402553"/>
              <a:ext cx="293687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027" name="公式" r:id="rId17" imgW="165100" imgH="177800" progId="Equation.3">
                      <p:embed/>
                    </p:oleObj>
                  </mc:Choice>
                  <mc:Fallback>
                    <p:oleObj name="公式" r:id="rId17" imgW="165100" imgH="177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5066648" y="5402553"/>
                            <a:ext cx="293687" cy="3127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对象 8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7000510"/>
                  </p:ext>
                </p:extLst>
              </p:nvPr>
            </p:nvGraphicFramePr>
            <p:xfrm>
              <a:off x="2811083" y="6302665"/>
              <a:ext cx="315913" cy="357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028" name="公式" r:id="rId19" imgW="177800" imgH="203200" progId="Equation.3">
                      <p:embed/>
                    </p:oleObj>
                  </mc:Choice>
                  <mc:Fallback>
                    <p:oleObj name="公式" r:id="rId19" imgW="1778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2811083" y="6302665"/>
                            <a:ext cx="315913" cy="3571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6" name="对象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944655"/>
                </p:ext>
              </p:extLst>
            </p:nvPr>
          </p:nvGraphicFramePr>
          <p:xfrm>
            <a:off x="6631631" y="5564811"/>
            <a:ext cx="221607" cy="364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029" name="公式" r:id="rId21" imgW="127000" imgH="177800" progId="Equation.3">
                    <p:embed/>
                  </p:oleObj>
                </mc:Choice>
                <mc:Fallback>
                  <p:oleObj name="公式" r:id="rId21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631631" y="5564811"/>
                          <a:ext cx="221607" cy="3645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幻灯片编号占位符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pic>
        <p:nvPicPr>
          <p:cNvPr id="47" name="图片 46" descr="logo_UJN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68714"/>
              </p:ext>
            </p:extLst>
          </p:nvPr>
        </p:nvGraphicFramePr>
        <p:xfrm>
          <a:off x="6112029" y="798126"/>
          <a:ext cx="12176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30" name="公式" r:id="rId24" imgW="596900" imgH="444500" progId="Equation.3">
                  <p:embed/>
                </p:oleObj>
              </mc:Choice>
              <mc:Fallback>
                <p:oleObj name="公式" r:id="rId24" imgW="596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12029" y="798126"/>
                        <a:ext cx="121761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10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8" y="36000"/>
            <a:ext cx="7677704" cy="816396"/>
          </a:xfrm>
          <a:solidFill>
            <a:srgbClr val="4C05B4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dirty="0" smtClean="0">
                <a:solidFill>
                  <a:schemeClr val="bg1"/>
                </a:solidFill>
              </a:rPr>
              <a:t>Ratio of EM FFs and effective FFs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幻灯片编号占位符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946638" y="2428392"/>
            <a:ext cx="2575445" cy="523220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FF00"/>
                </a:solidFill>
              </a:rPr>
              <a:t>Ratio of EM FFs</a:t>
            </a:r>
            <a:r>
              <a:rPr kumimoji="1" lang="en-US" altLang="zh-CN" sz="2800" dirty="0" smtClean="0">
                <a:solidFill>
                  <a:srgbClr val="FFFF00"/>
                </a:solidFill>
              </a:rPr>
              <a:t>:</a:t>
            </a:r>
            <a:endParaRPr kumimoji="1" lang="zh-CN" alt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36533"/>
              </p:ext>
            </p:extLst>
          </p:nvPr>
        </p:nvGraphicFramePr>
        <p:xfrm>
          <a:off x="946638" y="1350748"/>
          <a:ext cx="6135638" cy="88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0" name="公式" r:id="rId3" imgW="3073400" imgH="444500" progId="Equation.3">
                  <p:embed/>
                </p:oleObj>
              </mc:Choice>
              <mc:Fallback>
                <p:oleObj name="公式" r:id="rId3" imgW="3073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638" y="1350748"/>
                        <a:ext cx="6135638" cy="888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177304"/>
              </p:ext>
            </p:extLst>
          </p:nvPr>
        </p:nvGraphicFramePr>
        <p:xfrm>
          <a:off x="4022008" y="2292800"/>
          <a:ext cx="32083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1" name="公式" r:id="rId5" imgW="1485900" imgH="304800" progId="Equation.3">
                  <p:embed/>
                </p:oleObj>
              </mc:Choice>
              <mc:Fallback>
                <p:oleObj name="公式" r:id="rId5" imgW="1485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2008" y="2292800"/>
                        <a:ext cx="3208338" cy="658812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934454" y="3314314"/>
            <a:ext cx="2988343" cy="523220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FF00"/>
                </a:solidFill>
              </a:rPr>
              <a:t>Born cross section:</a:t>
            </a:r>
            <a:endParaRPr kumimoji="1" lang="zh-CN" alt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35335"/>
              </p:ext>
            </p:extLst>
          </p:nvPr>
        </p:nvGraphicFramePr>
        <p:xfrm>
          <a:off x="4386735" y="3117862"/>
          <a:ext cx="417036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2" name="公式" r:id="rId7" imgW="2057400" imgH="444500" progId="Equation.3">
                  <p:embed/>
                </p:oleObj>
              </mc:Choice>
              <mc:Fallback>
                <p:oleObj name="公式" r:id="rId7" imgW="2057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6735" y="3117862"/>
                        <a:ext cx="4170363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976183" y="4843433"/>
            <a:ext cx="1177726" cy="523220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FF00"/>
                </a:solidFill>
              </a:rPr>
              <a:t>EF FFs:</a:t>
            </a:r>
            <a:endParaRPr kumimoji="1" lang="zh-CN" alt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25178"/>
              </p:ext>
            </p:extLst>
          </p:nvPr>
        </p:nvGraphicFramePr>
        <p:xfrm>
          <a:off x="4391732" y="4644178"/>
          <a:ext cx="4165366" cy="93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3" name="公式" r:id="rId9" imgW="2260600" imgH="508000" progId="Equation.3">
                  <p:embed/>
                </p:oleObj>
              </mc:Choice>
              <mc:Fallback>
                <p:oleObj name="公式" r:id="rId9" imgW="2260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1732" y="4644178"/>
                        <a:ext cx="4165366" cy="936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4093228" y="5833130"/>
            <a:ext cx="4322935" cy="523220"/>
          </a:xfrm>
          <a:prstGeom prst="rect">
            <a:avLst/>
          </a:prstGeom>
          <a:solidFill>
            <a:srgbClr val="CCFFCC"/>
          </a:solidFill>
          <a:ln>
            <a:solidFill>
              <a:srgbClr val="8DE38F"/>
            </a:solidFill>
          </a:ln>
          <a:effectLst>
            <a:glow rad="101600">
              <a:srgbClr val="65DE7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All formula valid for spin 1/2 </a:t>
            </a:r>
            <a:endParaRPr kumimoji="1" lang="zh-CN" altLang="en-US" sz="2800" dirty="0"/>
          </a:p>
        </p:txBody>
      </p:sp>
      <p:pic>
        <p:nvPicPr>
          <p:cNvPr id="23" name="图片 22" descr="logo_UJ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22994" y="5471562"/>
            <a:ext cx="2586123" cy="954107"/>
          </a:xfrm>
          <a:prstGeom prst="rect">
            <a:avLst/>
          </a:prstGeom>
          <a:solidFill>
            <a:srgbClr val="CCFFCC"/>
          </a:solidFill>
          <a:ln>
            <a:solidFill>
              <a:srgbClr val="65DE70"/>
            </a:solidFill>
          </a:ln>
          <a:effectLst>
            <a:glow rad="101600">
              <a:srgbClr val="65DE7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Above baryon threshold: </a:t>
            </a:r>
            <a:r>
              <a:rPr kumimoji="1" lang="en-US" altLang="zh-CN" sz="2800" dirty="0" err="1" smtClean="0">
                <a:latin typeface="Times New Roman"/>
                <a:cs typeface="Times New Roman"/>
              </a:rPr>
              <a:t>ζ</a:t>
            </a:r>
            <a:r>
              <a:rPr kumimoji="1" lang="en-US" altLang="zh-CN" sz="2800" dirty="0" smtClean="0"/>
              <a:t>=1</a:t>
            </a:r>
            <a:endParaRPr kumimoji="1" lang="zh-CN" altLang="en-US" sz="2800" dirty="0"/>
          </a:p>
        </p:txBody>
      </p:sp>
      <p:sp>
        <p:nvSpPr>
          <p:cNvPr id="25" name="文本框 24"/>
          <p:cNvSpPr txBox="1"/>
          <p:nvPr/>
        </p:nvSpPr>
        <p:spPr>
          <a:xfrm>
            <a:off x="380249" y="880212"/>
            <a:ext cx="71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Angular distribution </a:t>
            </a:r>
            <a:r>
              <a:rPr kumimoji="1" lang="en-US" altLang="zh-CN" sz="2400" dirty="0"/>
              <a:t>w</a:t>
            </a:r>
            <a:r>
              <a:rPr kumimoji="1" lang="en-US" altLang="zh-CN" sz="2400" dirty="0" smtClean="0"/>
              <a:t>ritten as function of EM FFs ratio:</a:t>
            </a:r>
            <a:endParaRPr kumimoji="1" lang="zh-CN" altLang="en-US" sz="2400" dirty="0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16026"/>
              </p:ext>
            </p:extLst>
          </p:nvPr>
        </p:nvGraphicFramePr>
        <p:xfrm>
          <a:off x="631909" y="4078759"/>
          <a:ext cx="32908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4" name="公式" r:id="rId12" imgW="1524000" imgH="241300" progId="Equation.3">
                  <p:embed/>
                </p:oleObj>
              </mc:Choice>
              <mc:Fallback>
                <p:oleObj name="公式" r:id="rId12" imgW="1524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1909" y="4078759"/>
                        <a:ext cx="3290888" cy="5207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6600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55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" y="36000"/>
            <a:ext cx="9144000" cy="745175"/>
          </a:xfrm>
          <a:solidFill>
            <a:srgbClr val="4C05B4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4800" dirty="0" smtClean="0">
                <a:solidFill>
                  <a:schemeClr val="bg1"/>
                </a:solidFill>
              </a:rPr>
              <a:t>  </a:t>
            </a:r>
            <a:r>
              <a:rPr kumimoji="1" lang="en-US" altLang="zh-CN" sz="4900" dirty="0" smtClean="0">
                <a:solidFill>
                  <a:schemeClr val="bg1"/>
                </a:solidFill>
              </a:rPr>
              <a:t>Outline</a:t>
            </a:r>
            <a:endParaRPr kumimoji="1" lang="zh-CN" altLang="en-US" sz="49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217" y="1241396"/>
            <a:ext cx="8641028" cy="5379383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>
                <a:solidFill>
                  <a:srgbClr val="BFBFBF"/>
                </a:solidFill>
                <a:cs typeface="Candara"/>
              </a:rPr>
              <a:t>Motivation</a:t>
            </a:r>
          </a:p>
          <a:p>
            <a:r>
              <a:rPr kumimoji="1" lang="en-US" altLang="zh-CN" sz="3600" dirty="0" smtClean="0">
                <a:solidFill>
                  <a:srgbClr val="BFBFBF"/>
                </a:solidFill>
                <a:cs typeface="Candara"/>
              </a:rPr>
              <a:t>Definition of baryon form factors (FFs)</a:t>
            </a:r>
          </a:p>
          <a:p>
            <a:r>
              <a:rPr kumimoji="1" lang="en-US" altLang="zh-CN" sz="3600" dirty="0" smtClean="0">
                <a:solidFill>
                  <a:srgbClr val="FF0000"/>
                </a:solidFill>
                <a:cs typeface="Candara"/>
              </a:rPr>
              <a:t>BESIII</a:t>
            </a:r>
            <a:r>
              <a:rPr kumimoji="1" lang="en-US" altLang="zh-CN" sz="3600" dirty="0" smtClean="0">
                <a:cs typeface="Candara"/>
              </a:rPr>
              <a:t> detector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Status of baryon FFs measurements</a:t>
            </a:r>
          </a:p>
          <a:p>
            <a:pPr lvl="1"/>
            <a:r>
              <a:rPr kumimoji="1" lang="en-US" altLang="zh-CN" sz="3200" dirty="0">
                <a:solidFill>
                  <a:schemeClr val="bg1">
                    <a:lumMod val="75000"/>
                  </a:schemeClr>
                </a:solidFill>
                <a:cs typeface="Candara"/>
              </a:rPr>
              <a:t>P</a:t>
            </a:r>
            <a:r>
              <a:rPr kumimoji="1" lang="en-US" altLang="zh-CN" sz="32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roton FFs</a:t>
            </a:r>
          </a:p>
          <a:p>
            <a:pPr lvl="1"/>
            <a:r>
              <a:rPr kumimoji="1" lang="en-US" altLang="zh-CN" sz="32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Neutron FFs</a:t>
            </a:r>
          </a:p>
          <a:p>
            <a:pPr lvl="1"/>
            <a:r>
              <a:rPr kumimoji="1" lang="en-US" altLang="zh-CN" sz="32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Hyperon FFs</a:t>
            </a:r>
          </a:p>
          <a:p>
            <a:r>
              <a:rPr kumimoji="1" lang="en-US" altLang="zh-CN" sz="3600" dirty="0" smtClean="0">
                <a:solidFill>
                  <a:schemeClr val="bg1">
                    <a:lumMod val="75000"/>
                  </a:schemeClr>
                </a:solidFill>
                <a:cs typeface="Candara"/>
              </a:rPr>
              <a:t>Summary</a:t>
            </a:r>
            <a:endParaRPr kumimoji="1" lang="zh-CN" altLang="en-US" sz="3600" dirty="0">
              <a:solidFill>
                <a:schemeClr val="bg1">
                  <a:lumMod val="75000"/>
                </a:schemeClr>
              </a:solidFill>
              <a:cs typeface="Candara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FD4C-0F50-2246-8DAE-5B89AE4E39C8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6" name="图片 5" descr="logo_U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63" y="75402"/>
            <a:ext cx="681098" cy="6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31740</TotalTime>
  <Words>1402</Words>
  <Application>Microsoft Macintosh PowerPoint</Application>
  <PresentationFormat>全屏显示(4:3)</PresentationFormat>
  <Paragraphs>319</Paragraphs>
  <Slides>28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Office 主题</vt:lpstr>
      <vt:lpstr>公式</vt:lpstr>
      <vt:lpstr>Microsoft 公式</vt:lpstr>
      <vt:lpstr>Baryon form factor measurement at BESIII</vt:lpstr>
      <vt:lpstr>  Outline</vt:lpstr>
      <vt:lpstr>  Motivation</vt:lpstr>
      <vt:lpstr>  Outline</vt:lpstr>
      <vt:lpstr> Dirac FF and Pauli FF</vt:lpstr>
      <vt:lpstr> Dirac FF and Pauli FF</vt:lpstr>
      <vt:lpstr> EM FFs and TL angular distribution</vt:lpstr>
      <vt:lpstr>Ratio of EM FFs and effective FFs</vt:lpstr>
      <vt:lpstr>  Outline</vt:lpstr>
      <vt:lpstr> BEPCII</vt:lpstr>
      <vt:lpstr>  BESIII detector at BEPCII</vt:lpstr>
      <vt:lpstr>  Outline</vt:lpstr>
      <vt:lpstr>PowerPoint 演示文稿</vt:lpstr>
      <vt:lpstr>  Proton FFs at BESIII in e+e-ppbar</vt:lpstr>
      <vt:lpstr>  Proton FFs at BESIII in e+e-ppbar</vt:lpstr>
      <vt:lpstr>  Proton FFs at BESIII in e+e-ppbar</vt:lpstr>
      <vt:lpstr>  Proton FFs at BESIII in e+e-ppbar</vt:lpstr>
      <vt:lpstr>  Prospections of proton FFs in e+e-ppbar at BESIII</vt:lpstr>
      <vt:lpstr>PowerPoint 演示文稿</vt:lpstr>
      <vt:lpstr>  Proton FFs at BESIII with ISR (Tagged)</vt:lpstr>
      <vt:lpstr>  Proton FFs at BESIII with ISR (Tagged)</vt:lpstr>
      <vt:lpstr>  Neutron FFs at BESIII</vt:lpstr>
      <vt:lpstr>  Hyperon FFs at BESIII</vt:lpstr>
      <vt:lpstr>  Λ FFs at BESIII</vt:lpstr>
      <vt:lpstr>PowerPoint 演示文稿</vt:lpstr>
      <vt:lpstr>PowerPoint 演示文稿</vt:lpstr>
      <vt:lpstr>Back-up</vt:lpstr>
      <vt:lpstr>Measurements of baryon FFs</vt:lpstr>
    </vt:vector>
  </TitlesOfParts>
  <Company>SDU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Baryon form factor measurements at BESIII</dc:title>
  <dc:creator>Wei WEI</dc:creator>
  <cp:lastModifiedBy>Wei WEI</cp:lastModifiedBy>
  <cp:revision>2533</cp:revision>
  <dcterms:created xsi:type="dcterms:W3CDTF">2016-07-21T16:28:17Z</dcterms:created>
  <dcterms:modified xsi:type="dcterms:W3CDTF">2016-08-24T04:20:23Z</dcterms:modified>
</cp:coreProperties>
</file>