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doc" ContentType="application/msword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32"/>
  </p:notesMasterIdLst>
  <p:sldIdLst>
    <p:sldId id="268" r:id="rId3"/>
    <p:sldId id="269" r:id="rId4"/>
    <p:sldId id="358" r:id="rId5"/>
    <p:sldId id="282" r:id="rId6"/>
    <p:sldId id="332" r:id="rId7"/>
    <p:sldId id="274" r:id="rId8"/>
    <p:sldId id="356" r:id="rId9"/>
    <p:sldId id="307" r:id="rId10"/>
    <p:sldId id="308" r:id="rId11"/>
    <p:sldId id="265" r:id="rId12"/>
    <p:sldId id="360" r:id="rId13"/>
    <p:sldId id="361" r:id="rId14"/>
    <p:sldId id="285" r:id="rId15"/>
    <p:sldId id="323" r:id="rId16"/>
    <p:sldId id="324" r:id="rId17"/>
    <p:sldId id="325" r:id="rId18"/>
    <p:sldId id="326" r:id="rId19"/>
    <p:sldId id="342" r:id="rId20"/>
    <p:sldId id="267" r:id="rId21"/>
    <p:sldId id="365" r:id="rId22"/>
    <p:sldId id="357" r:id="rId23"/>
    <p:sldId id="340" r:id="rId24"/>
    <p:sldId id="298" r:id="rId25"/>
    <p:sldId id="300" r:id="rId26"/>
    <p:sldId id="301" r:id="rId27"/>
    <p:sldId id="303" r:id="rId28"/>
    <p:sldId id="311" r:id="rId29"/>
    <p:sldId id="312" r:id="rId30"/>
    <p:sldId id="363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1" autoAdjust="0"/>
    <p:restoredTop sz="93772" autoAdjust="0"/>
  </p:normalViewPr>
  <p:slideViewPr>
    <p:cSldViewPr>
      <p:cViewPr varScale="1">
        <p:scale>
          <a:sx n="64" d="100"/>
          <a:sy n="64" d="100"/>
        </p:scale>
        <p:origin x="-57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DD1D978-54CF-4355-948C-116E94D34517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15EAEB-3368-46EC-802E-D6E497D5FAF2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D97C348-9293-4003-90E1-F431DF80D48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7B88A-5C39-4E3E-9A98-E5D660060D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aseline="0">
                <a:solidFill>
                  <a:schemeClr val="tx1"/>
                </a:solidFill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lnSpc>
                <a:spcPct val="150000"/>
              </a:lnSpc>
              <a:defRPr sz="2400" b="1"/>
            </a:lvl1pPr>
            <a:lvl2pPr>
              <a:lnSpc>
                <a:spcPct val="150000"/>
              </a:lnSpc>
              <a:defRPr sz="2000" b="1"/>
            </a:lvl2pPr>
            <a:lvl3pPr>
              <a:lnSpc>
                <a:spcPct val="150000"/>
              </a:lnSpc>
              <a:defRPr sz="1800" b="1"/>
            </a:lvl3pPr>
            <a:lvl4pPr>
              <a:lnSpc>
                <a:spcPct val="150000"/>
              </a:lnSpc>
              <a:defRPr sz="1600" b="1"/>
            </a:lvl4pPr>
            <a:lvl5pPr>
              <a:lnSpc>
                <a:spcPct val="150000"/>
              </a:lnSpc>
              <a:defRPr sz="1600" b="1"/>
            </a:lvl5pPr>
          </a:lstStyle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C57B710-955D-4F34-86F2-41268BC74F73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0E5F389-1D74-42C6-9E8D-3F11DA2D8A92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0C57BB-AA3E-4A62-86F0-E419E62BB6F5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8FC91E9-41B9-4DB4-B4C5-91DAB38A768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BFA9E93-AD27-482A-9F8A-F722DC4CF94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168E8BA-5C14-4566-B2D1-8FAFEFFF4130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F85F447-F087-45E8-A2E2-0AE2284956E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00B937A-AC89-4442-83ED-A12827AC392F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7CF1625-4040-4CFC-8544-6E2D8C4C0E89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164D417-5E11-4F5D-8CBC-9C5A684A335C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46493F-032D-4B7A-975B-B5FC3F6B9609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192B221-7F12-4157-B5C8-5EDDA336B5A5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94E0EF8-FC04-4303-8AA2-1F06BDA369CF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9554ED1-9206-49CF-8438-62D4BF5455FE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2963EE-2753-4D6C-8D2B-0318B14CF4C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FAD7A10-C1B7-40C5-A571-7BCF0FFA2B1B}" type="datetime1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97B4D95-C3C2-417C-A1D4-B967B91C2D7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pPr/>
              <a:t>2016-8-23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7484742-7D2F-4537-B3B0-A2B7E817FF84}" type="datetime1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2016-8-23</a:t>
            </a:fld>
            <a:endParaRPr lang="zh-CN" altLang="en-US">
              <a:solidFill>
                <a:prstClr val="black">
                  <a:tint val="75000"/>
                </a:prstClr>
              </a:solidFill>
              <a:latin typeface="Arial" charset="0"/>
              <a:ea typeface="宋体" charset="-122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2987824" y="630932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zh-CN" altLang="en-US" dirty="0">
              <a:solidFill>
                <a:prstClr val="black">
                  <a:tint val="75000"/>
                </a:prstClr>
              </a:solidFill>
              <a:latin typeface="Arial" charset="0"/>
              <a:ea typeface="宋体" charset="-122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E9C0D56-1D43-433F-9F68-4D399964155B}" type="slidenum">
              <a:rPr lang="zh-CN" altLang="en-US" smtClean="0">
                <a:solidFill>
                  <a:prstClr val="black">
                    <a:tint val="75000"/>
                  </a:prstClr>
                </a:solidFill>
                <a:latin typeface="Arial" charset="0"/>
                <a:ea typeface="宋体" charset="-122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zh-CN" altLang="en-US" dirty="0">
              <a:solidFill>
                <a:prstClr val="black">
                  <a:tint val="75000"/>
                </a:prstClr>
              </a:solidFill>
              <a:latin typeface="Arial" charset="0"/>
              <a:ea typeface="宋体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 baseline="0">
          <a:solidFill>
            <a:schemeClr val="tx1"/>
          </a:solidFill>
          <a:latin typeface="+mj-lt"/>
          <a:ea typeface="华文隶书" pitchFamily="2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 baseline="0">
          <a:solidFill>
            <a:srgbClr val="002060"/>
          </a:solidFill>
          <a:latin typeface="+mn-lt"/>
          <a:ea typeface="黑体" pitchFamily="49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 baseline="0">
          <a:solidFill>
            <a:srgbClr val="002060"/>
          </a:solidFill>
          <a:latin typeface="+mn-lt"/>
          <a:ea typeface="黑体" pitchFamily="49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 baseline="0">
          <a:solidFill>
            <a:srgbClr val="002060"/>
          </a:solidFill>
          <a:latin typeface="+mn-lt"/>
          <a:ea typeface="黑体" pitchFamily="49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 baseline="0">
          <a:solidFill>
            <a:srgbClr val="002060"/>
          </a:solidFill>
          <a:latin typeface="+mn-lt"/>
          <a:ea typeface="黑体" pitchFamily="49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 baseline="0">
          <a:solidFill>
            <a:srgbClr val="002060"/>
          </a:solidFill>
          <a:latin typeface="+mn-lt"/>
          <a:ea typeface="黑体" pitchFamily="49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3.emf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5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3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Word_97_-_2003___1.doc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Microsoft_Office_Word_97_-_2003___2.doc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8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539552" y="1124744"/>
            <a:ext cx="8064896" cy="1470025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zh-CN" altLang="en-US" dirty="0" smtClean="0"/>
              <a:t>依托于</a:t>
            </a:r>
            <a:r>
              <a:rPr lang="en-US" altLang="zh-CN" dirty="0" smtClean="0"/>
              <a:t>LHAASO</a:t>
            </a:r>
            <a:r>
              <a:rPr lang="zh-CN" altLang="en-US" dirty="0" smtClean="0"/>
              <a:t>的宇宙线热中子探测阵列研究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D7B88A-5C39-4E3E-9A98-E5D660060DA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矩形 4"/>
          <p:cNvSpPr/>
          <p:nvPr/>
        </p:nvSpPr>
        <p:spPr>
          <a:xfrm>
            <a:off x="4517371" y="0"/>
            <a:ext cx="4575291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spcBef>
                <a:spcPct val="20000"/>
              </a:spcBef>
              <a:defRPr/>
            </a:pPr>
            <a:r>
              <a:rPr lang="zh-CN" altLang="en-US" sz="20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第十二届全国粒子物理学术会议，</a:t>
            </a:r>
            <a:r>
              <a:rPr lang="en-US" altLang="zh-CN" sz="20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2016</a:t>
            </a:r>
          </a:p>
        </p:txBody>
      </p:sp>
      <p:sp>
        <p:nvSpPr>
          <p:cNvPr id="7" name="副标题 2"/>
          <p:cNvSpPr txBox="1">
            <a:spLocks/>
          </p:cNvSpPr>
          <p:nvPr/>
        </p:nvSpPr>
        <p:spPr>
          <a:xfrm>
            <a:off x="2051720" y="3068960"/>
            <a:ext cx="5112568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马欣华  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中科院高能所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陈天禄，刘茂元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西藏大学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崔树旺 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河北师范大学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   周荣           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四川大学  </a:t>
            </a: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en-US" altLang="zh-CN" sz="2800" b="1" i="0" u="none" strike="noStrike" kern="1200" cap="none" spc="0" normalizeH="0" baseline="0" noProof="0" dirty="0" smtClean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2016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年</a:t>
            </a:r>
            <a:r>
              <a:rPr kumimoji="0" lang="en-US" altLang="zh-CN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8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月</a:t>
            </a:r>
            <a:r>
              <a:rPr lang="en-US" altLang="zh-CN" sz="2800" b="1" dirty="0" smtClean="0">
                <a:solidFill>
                  <a:srgbClr val="0070C0"/>
                </a:solidFill>
                <a:latin typeface="黑体" pitchFamily="49" charset="-122"/>
                <a:ea typeface="黑体" pitchFamily="49" charset="-122"/>
              </a:rPr>
              <a:t>23</a:t>
            </a: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黑体" pitchFamily="49" charset="-122"/>
                <a:ea typeface="黑体" pitchFamily="49" charset="-122"/>
                <a:cs typeface="+mn-cs"/>
              </a:rPr>
              <a:t>日</a:t>
            </a:r>
            <a:endParaRPr kumimoji="0" lang="en-US" altLang="zh-CN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黑体" pitchFamily="49" charset="-122"/>
              <a:ea typeface="黑体" pitchFamily="49" charset="-122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>
                <a:ea typeface="华文隶书" pitchFamily="2" charset="-122"/>
              </a:rPr>
              <a:t>3</a:t>
            </a:r>
            <a:r>
              <a:rPr lang="zh-CN" altLang="en-US" dirty="0" smtClean="0">
                <a:ea typeface="华文隶书" pitchFamily="2" charset="-122"/>
              </a:rPr>
              <a:t>、研究状况</a:t>
            </a:r>
            <a:endParaRPr lang="zh-CN" altLang="en-US" dirty="0">
              <a:ea typeface="华文隶书" pitchFamily="2" charset="-122"/>
            </a:endParaRPr>
          </a:p>
        </p:txBody>
      </p:sp>
      <p:sp>
        <p:nvSpPr>
          <p:cNvPr id="21" name="内容占位符 20"/>
          <p:cNvSpPr>
            <a:spLocks noGrp="1"/>
          </p:cNvSpPr>
          <p:nvPr>
            <p:ph idx="1"/>
          </p:nvPr>
        </p:nvSpPr>
        <p:spPr>
          <a:xfrm>
            <a:off x="251520" y="1484784"/>
            <a:ext cx="8280920" cy="5040560"/>
          </a:xfrm>
        </p:spPr>
        <p:txBody>
          <a:bodyPr>
            <a:normAutofit fontScale="77500" lnSpcReduction="20000"/>
          </a:bodyPr>
          <a:lstStyle/>
          <a:p>
            <a:pPr lvl="0">
              <a:lnSpc>
                <a:spcPct val="150000"/>
              </a:lnSpc>
            </a:pP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俄罗斯科学家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Yury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 V.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Stenkin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教授领导的研究组于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2001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年提出的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，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在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2008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年提出同时探测簇射电子和热中子的</a:t>
            </a:r>
            <a:r>
              <a:rPr lang="en-US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en-detector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 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并提出</a:t>
            </a:r>
            <a:r>
              <a:rPr lang="en-US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PRISMA</a:t>
            </a:r>
            <a:r>
              <a:rPr lang="zh-CN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计划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，目标就是建成</a:t>
            </a:r>
            <a:r>
              <a:rPr lang="zh-CN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四百多台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en-detector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组成的阵列探测膝区宇宙线分成份能谱。</a:t>
            </a:r>
            <a:endParaRPr lang="en-US" altLang="zh-CN" sz="2800" b="1" dirty="0" smtClean="0">
              <a:solidFill>
                <a:srgbClr val="002060"/>
              </a:solidFill>
              <a:latin typeface="Trebuchet MS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簇射模式：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在莫斯科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先后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建成了两个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模型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阵列，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PRISMA-32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（由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32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台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ZnS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(Ag)+</a:t>
            </a:r>
            <a:r>
              <a:rPr lang="en-US" altLang="zh-CN" sz="2800" b="1" baseline="30000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6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Li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闪烁体探测器组成）和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URAN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（由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72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台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ZnS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(Ag)+</a:t>
            </a:r>
            <a:r>
              <a:rPr lang="en-US" altLang="zh-CN" sz="2800" b="1" baseline="30000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10</a:t>
            </a:r>
            <a:r>
              <a:rPr lang="en-US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B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闪烁体探测器组成），只是</a:t>
            </a:r>
            <a:r>
              <a:rPr lang="zh-CN" altLang="zh-CN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苦于在低海拔运行，</a:t>
            </a:r>
            <a:r>
              <a:rPr lang="zh-CN" altLang="en-US" sz="28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强子消耗殆尽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，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在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膝区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宇宙线物理方面至今还没有取得像样的物理结果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。</a:t>
            </a:r>
            <a:endParaRPr lang="en-US" altLang="zh-CN" sz="2800" b="1" dirty="0" smtClean="0">
              <a:solidFill>
                <a:srgbClr val="002060"/>
              </a:solidFill>
              <a:latin typeface="Trebuchet MS"/>
              <a:ea typeface="黑体" pitchFamily="49" charset="-122"/>
            </a:endParaRPr>
          </a:p>
          <a:p>
            <a:pPr lvl="0">
              <a:lnSpc>
                <a:spcPct val="150000"/>
              </a:lnSpc>
            </a:pP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单粒子模式：建成了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遍布世界上</a:t>
            </a:r>
            <a:r>
              <a:rPr lang="en-US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4</a:t>
            </a:r>
            <a:r>
              <a:rPr lang="zh-CN" altLang="zh-CN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个地点的热中子探测器单粒子测量的网络</a:t>
            </a:r>
            <a:r>
              <a:rPr lang="zh-CN" altLang="en-US" sz="28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取得了显著的物理结果。</a:t>
            </a:r>
            <a:endParaRPr lang="en-US" altLang="zh-CN" sz="2800" b="1" dirty="0" smtClean="0">
              <a:solidFill>
                <a:srgbClr val="002060"/>
              </a:solidFill>
              <a:latin typeface="Trebuchet MS"/>
              <a:ea typeface="黑体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10"/>
          <p:cNvGrpSpPr/>
          <p:nvPr/>
        </p:nvGrpSpPr>
        <p:grpSpPr>
          <a:xfrm>
            <a:off x="520617" y="3645024"/>
            <a:ext cx="6139615" cy="2708920"/>
            <a:chOff x="137739" y="2047080"/>
            <a:chExt cx="9006261" cy="4215608"/>
          </a:xfrm>
        </p:grpSpPr>
        <p:pic>
          <p:nvPicPr>
            <p:cNvPr id="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9075" y="2357438"/>
              <a:ext cx="8924925" cy="3905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5" name="Прямая со стрелкой 5"/>
            <p:cNvCxnSpPr/>
            <p:nvPr/>
          </p:nvCxnSpPr>
          <p:spPr>
            <a:xfrm>
              <a:off x="2868613" y="2925763"/>
              <a:ext cx="190500" cy="0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矩形 5"/>
            <p:cNvSpPr/>
            <p:nvPr/>
          </p:nvSpPr>
          <p:spPr>
            <a:xfrm>
              <a:off x="137739" y="2047080"/>
              <a:ext cx="4358574" cy="62264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altLang="zh-CN" sz="2000" b="1" dirty="0" smtClean="0"/>
                <a:t>Global net of en-detectors</a:t>
              </a:r>
              <a:endParaRPr lang="zh-CN" altLang="en-US" sz="2000" b="1" dirty="0"/>
            </a:p>
          </p:txBody>
        </p:sp>
        <p:sp>
          <p:nvSpPr>
            <p:cNvPr id="7" name="Text Box 4"/>
            <p:cNvSpPr txBox="1">
              <a:spLocks noChangeArrowheads="1"/>
            </p:cNvSpPr>
            <p:nvPr/>
          </p:nvSpPr>
          <p:spPr bwMode="auto">
            <a:xfrm>
              <a:off x="3851921" y="3861048"/>
              <a:ext cx="2644734" cy="622649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 err="1" smtClean="0"/>
                <a:t>Baksan</a:t>
              </a:r>
              <a:r>
                <a:rPr lang="en-GB" sz="2000" dirty="0" smtClean="0"/>
                <a:t>(1000m)</a:t>
              </a:r>
              <a:endParaRPr lang="en-GB" sz="2000" dirty="0"/>
            </a:p>
          </p:txBody>
        </p:sp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6372200" y="4869160"/>
              <a:ext cx="1907895" cy="40011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dirty="0" smtClean="0"/>
                <a:t>羊八井</a:t>
              </a:r>
              <a:r>
                <a:rPr lang="en-US" altLang="zh-CN" sz="2000" dirty="0" smtClean="0"/>
                <a:t>(4300m)</a:t>
              </a:r>
              <a:endParaRPr lang="en-GB" sz="2000" dirty="0"/>
            </a:p>
          </p:txBody>
        </p:sp>
        <p:sp>
          <p:nvSpPr>
            <p:cNvPr id="9" name="Text Box 4"/>
            <p:cNvSpPr txBox="1">
              <a:spLocks noChangeArrowheads="1"/>
            </p:cNvSpPr>
            <p:nvPr/>
          </p:nvSpPr>
          <p:spPr bwMode="auto">
            <a:xfrm>
              <a:off x="1619672" y="4437112"/>
              <a:ext cx="2291012" cy="40011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GB" sz="2000" dirty="0" smtClean="0"/>
                <a:t>Gran </a:t>
              </a:r>
              <a:r>
                <a:rPr lang="en-GB" sz="2000" dirty="0" err="1" smtClean="0"/>
                <a:t>Sasso</a:t>
              </a:r>
              <a:r>
                <a:rPr lang="en-GB" sz="2000" dirty="0" smtClean="0"/>
                <a:t> (</a:t>
              </a:r>
              <a:r>
                <a:rPr lang="zh-CN" altLang="en-US" sz="2000" dirty="0" smtClean="0"/>
                <a:t>地下</a:t>
              </a:r>
              <a:r>
                <a:rPr lang="en-GB" sz="2000" dirty="0" smtClean="0"/>
                <a:t>)</a:t>
              </a:r>
              <a:endParaRPr lang="en-GB" sz="2000" dirty="0"/>
            </a:p>
          </p:txBody>
        </p:sp>
        <p:sp>
          <p:nvSpPr>
            <p:cNvPr id="10" name="Text Box 4"/>
            <p:cNvSpPr txBox="1">
              <a:spLocks noChangeArrowheads="1"/>
            </p:cNvSpPr>
            <p:nvPr/>
          </p:nvSpPr>
          <p:spPr bwMode="auto">
            <a:xfrm>
              <a:off x="3563888" y="2852936"/>
              <a:ext cx="1893467" cy="400110"/>
            </a:xfrm>
            <a:prstGeom prst="rect">
              <a:avLst/>
            </a:prstGeom>
            <a:solidFill>
              <a:srgbClr val="CCFF33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zh-CN" altLang="en-US" sz="2000" dirty="0" smtClean="0"/>
                <a:t>莫斯科</a:t>
              </a:r>
              <a:r>
                <a:rPr lang="en-US" altLang="zh-CN" sz="2000" dirty="0" smtClean="0"/>
                <a:t>(</a:t>
              </a:r>
              <a:r>
                <a:rPr lang="zh-CN" altLang="en-US" sz="2000" dirty="0" smtClean="0"/>
                <a:t>海平面</a:t>
              </a:r>
              <a:r>
                <a:rPr lang="en-US" altLang="zh-CN" sz="2000" dirty="0" smtClean="0"/>
                <a:t>)</a:t>
              </a:r>
              <a:endParaRPr lang="en-GB" sz="2000" dirty="0"/>
            </a:p>
          </p:txBody>
        </p:sp>
      </p:grpSp>
      <p:pic>
        <p:nvPicPr>
          <p:cNvPr id="12" name="Picture 3" descr="D:\myDoc\foto\PICT40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764704"/>
            <a:ext cx="3456384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1" name="组合 18"/>
          <p:cNvGrpSpPr/>
          <p:nvPr/>
        </p:nvGrpSpPr>
        <p:grpSpPr>
          <a:xfrm>
            <a:off x="3503010" y="764704"/>
            <a:ext cx="5652518" cy="3456384"/>
            <a:chOff x="2864514" y="1268760"/>
            <a:chExt cx="6099974" cy="3912840"/>
          </a:xfrm>
        </p:grpSpPr>
        <p:graphicFrame>
          <p:nvGraphicFramePr>
            <p:cNvPr id="13" name="Object 0"/>
            <p:cNvGraphicFramePr>
              <a:graphicFrameLocks noChangeAspect="1"/>
            </p:cNvGraphicFramePr>
            <p:nvPr/>
          </p:nvGraphicFramePr>
          <p:xfrm>
            <a:off x="2992313" y="1295400"/>
            <a:ext cx="5972175" cy="3886200"/>
          </p:xfrm>
          <a:graphic>
            <a:graphicData uri="http://schemas.openxmlformats.org/presentationml/2006/ole">
              <p:oleObj spid="_x0000_s125954" name="Visio" r:id="rId5" imgW="13823061" imgH="8638794" progId="">
                <p:embed/>
              </p:oleObj>
            </a:graphicData>
          </a:graphic>
        </p:graphicFrame>
        <p:sp>
          <p:nvSpPr>
            <p:cNvPr id="14" name="Line 3"/>
            <p:cNvSpPr>
              <a:spLocks noChangeShapeType="1"/>
            </p:cNvSpPr>
            <p:nvPr/>
          </p:nvSpPr>
          <p:spPr bwMode="auto">
            <a:xfrm>
              <a:off x="3004790" y="3214688"/>
              <a:ext cx="2438400" cy="10668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zh-CN" altLang="en-US"/>
            </a:p>
          </p:txBody>
        </p:sp>
        <p:sp>
          <p:nvSpPr>
            <p:cNvPr id="15" name="Text Box 4"/>
            <p:cNvSpPr txBox="1">
              <a:spLocks noChangeArrowheads="1"/>
            </p:cNvSpPr>
            <p:nvPr/>
          </p:nvSpPr>
          <p:spPr bwMode="auto">
            <a:xfrm>
              <a:off x="3133377" y="3470275"/>
              <a:ext cx="725488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40m</a:t>
              </a:r>
            </a:p>
          </p:txBody>
        </p:sp>
        <p:sp>
          <p:nvSpPr>
            <p:cNvPr id="18" name="TextBox 10"/>
            <p:cNvSpPr txBox="1">
              <a:spLocks noChangeArrowheads="1"/>
            </p:cNvSpPr>
            <p:nvPr/>
          </p:nvSpPr>
          <p:spPr bwMode="auto">
            <a:xfrm>
              <a:off x="2864514" y="1268760"/>
              <a:ext cx="3251733" cy="418107"/>
            </a:xfrm>
            <a:prstGeom prst="rect">
              <a:avLst/>
            </a:prstGeom>
            <a:solidFill>
              <a:srgbClr val="FFFF00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URAN (</a:t>
              </a:r>
              <a:r>
                <a:rPr lang="en-US" altLang="zh-CN" dirty="0" smtClean="0">
                  <a:solidFill>
                    <a:srgbClr val="FF0000"/>
                  </a:solidFill>
                </a:rPr>
                <a:t>72 en-detectors, B10)</a:t>
              </a:r>
              <a:endParaRPr lang="ru-RU" altLang="zh-CN" dirty="0" smtClean="0">
                <a:solidFill>
                  <a:srgbClr val="FF0000"/>
                </a:solidFill>
              </a:endParaRPr>
            </a:p>
          </p:txBody>
        </p:sp>
      </p:grpSp>
      <p:sp>
        <p:nvSpPr>
          <p:cNvPr id="20" name="TextBox 19"/>
          <p:cNvSpPr txBox="1"/>
          <p:nvPr/>
        </p:nvSpPr>
        <p:spPr>
          <a:xfrm>
            <a:off x="971600" y="9807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/>
                </a:solidFill>
              </a:rPr>
              <a:t>PRISMA-32(Li6)</a:t>
            </a:r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标题 3"/>
          <p:cNvSpPr>
            <a:spLocks noGrp="1"/>
          </p:cNvSpPr>
          <p:nvPr>
            <p:ph type="title"/>
          </p:nvPr>
        </p:nvSpPr>
        <p:spPr>
          <a:xfrm>
            <a:off x="267344" y="197768"/>
            <a:ext cx="8553128" cy="1143000"/>
          </a:xfrm>
        </p:spPr>
        <p:txBody>
          <a:bodyPr>
            <a:normAutofit/>
          </a:bodyPr>
          <a:lstStyle/>
          <a:p>
            <a:pPr marL="514350" indent="-514350"/>
            <a:r>
              <a:rPr lang="en-US" altLang="zh-CN" sz="2800" b="1" dirty="0" smtClean="0">
                <a:solidFill>
                  <a:srgbClr val="002060"/>
                </a:solidFill>
                <a:ea typeface="黑体" pitchFamily="49" charset="-122"/>
              </a:rPr>
              <a:t>PRISMA-YBJ+ARGO-YBJ</a:t>
            </a:r>
            <a:r>
              <a:rPr lang="zh-CN" altLang="en-US" sz="2800" b="1" dirty="0" smtClean="0">
                <a:solidFill>
                  <a:srgbClr val="002060"/>
                </a:solidFill>
                <a:ea typeface="黑体" pitchFamily="49" charset="-122"/>
              </a:rPr>
              <a:t>：高海拔联合观测</a:t>
            </a:r>
            <a:endParaRPr lang="en-US" altLang="zh-CN" sz="4000" dirty="0" smtClean="0">
              <a:solidFill>
                <a:srgbClr val="FF0000"/>
              </a:solidFill>
            </a:endParaRPr>
          </a:p>
        </p:txBody>
      </p:sp>
      <p:sp>
        <p:nvSpPr>
          <p:cNvPr id="8" name="内容占位符 7"/>
          <p:cNvSpPr>
            <a:spLocks noGrp="1"/>
          </p:cNvSpPr>
          <p:nvPr>
            <p:ph idx="1"/>
          </p:nvPr>
        </p:nvSpPr>
        <p:spPr>
          <a:xfrm>
            <a:off x="179512" y="3932956"/>
            <a:ext cx="6048671" cy="2925044"/>
          </a:xfrm>
        </p:spPr>
        <p:txBody>
          <a:bodyPr rtlCol="0">
            <a:normAutofit fontScale="92500" lnSpcReduction="10000"/>
          </a:bodyPr>
          <a:lstStyle/>
          <a:p>
            <a:pPr marL="0">
              <a:buNone/>
              <a:defRPr/>
            </a:pPr>
            <a:r>
              <a:rPr lang="zh-CN" altLang="zh-CN" dirty="0" smtClean="0"/>
              <a:t>为了解决高海拔问题，</a:t>
            </a:r>
            <a:r>
              <a:rPr lang="zh-CN" altLang="en-US" dirty="0" smtClean="0"/>
              <a:t>中俄科学家</a:t>
            </a:r>
            <a:r>
              <a:rPr lang="zh-CN" altLang="zh-CN" dirty="0" smtClean="0"/>
              <a:t>于</a:t>
            </a:r>
            <a:r>
              <a:rPr lang="en-US" altLang="zh-CN" dirty="0" smtClean="0"/>
              <a:t>2013</a:t>
            </a:r>
            <a:r>
              <a:rPr lang="zh-CN" altLang="zh-CN" dirty="0" smtClean="0"/>
              <a:t>年</a:t>
            </a:r>
            <a:r>
              <a:rPr lang="en-US" altLang="zh-CN" dirty="0" smtClean="0"/>
              <a:t>1</a:t>
            </a:r>
            <a:r>
              <a:rPr lang="zh-CN" altLang="zh-CN" dirty="0" smtClean="0"/>
              <a:t>月把共建的四台</a:t>
            </a:r>
            <a:r>
              <a:rPr lang="en-US" altLang="zh-CN" dirty="0" err="1" smtClean="0"/>
              <a:t>ZnS</a:t>
            </a:r>
            <a:r>
              <a:rPr lang="en-US" altLang="zh-CN" dirty="0" smtClean="0"/>
              <a:t>(Ag)+</a:t>
            </a:r>
            <a:r>
              <a:rPr lang="en-US" altLang="zh-CN" baseline="30000" dirty="0" smtClean="0"/>
              <a:t>6</a:t>
            </a:r>
            <a:r>
              <a:rPr lang="en-US" altLang="zh-CN" dirty="0" smtClean="0"/>
              <a:t>LiF</a:t>
            </a:r>
            <a:r>
              <a:rPr lang="zh-CN" altLang="zh-CN" dirty="0" smtClean="0"/>
              <a:t>热中子探测器组成阵列</a:t>
            </a:r>
            <a:r>
              <a:rPr lang="en-US" altLang="zh-CN" dirty="0" smtClean="0"/>
              <a:t>PRISMA-YBJ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安装在海拔</a:t>
            </a:r>
            <a:r>
              <a:rPr lang="en-US" altLang="zh-CN" dirty="0" smtClean="0"/>
              <a:t>4300m</a:t>
            </a:r>
            <a:r>
              <a:rPr lang="zh-CN" altLang="zh-CN" dirty="0" smtClean="0"/>
              <a:t>的羊八井宇宙线观测站</a:t>
            </a:r>
            <a:r>
              <a:rPr lang="en-US" altLang="zh-CN" dirty="0" smtClean="0"/>
              <a:t>ARGO</a:t>
            </a:r>
            <a:r>
              <a:rPr lang="zh-CN" altLang="zh-CN" dirty="0" smtClean="0"/>
              <a:t>大厅内，与</a:t>
            </a:r>
            <a:r>
              <a:rPr lang="en-US" altLang="zh-CN" dirty="0" smtClean="0"/>
              <a:t>ARGO</a:t>
            </a:r>
            <a:r>
              <a:rPr lang="zh-CN" altLang="zh-CN" dirty="0" smtClean="0"/>
              <a:t>一起运行，得到了与</a:t>
            </a:r>
            <a:r>
              <a:rPr lang="en-US" altLang="zh-CN" dirty="0" smtClean="0"/>
              <a:t>ARGO</a:t>
            </a:r>
            <a:r>
              <a:rPr lang="zh-CN" altLang="zh-CN" dirty="0" smtClean="0"/>
              <a:t>阵列符合</a:t>
            </a:r>
            <a:r>
              <a:rPr lang="zh-CN" altLang="en-US" dirty="0" smtClean="0"/>
              <a:t>的中子</a:t>
            </a:r>
            <a:r>
              <a:rPr lang="zh-CN" altLang="zh-CN" dirty="0" smtClean="0"/>
              <a:t>事例。</a:t>
            </a:r>
            <a:r>
              <a:rPr lang="zh-CN" altLang="en-US" dirty="0" smtClean="0"/>
              <a:t>结果发表在</a:t>
            </a:r>
            <a:r>
              <a:rPr lang="fr-FR" altLang="zh-CN" dirty="0" smtClean="0">
                <a:solidFill>
                  <a:srgbClr val="FF0000"/>
                </a:solidFill>
                <a:latin typeface="黑体" pitchFamily="49" charset="-122"/>
              </a:rPr>
              <a:t>Astroparticle Physics 81(2016)49-60</a:t>
            </a:r>
            <a:endParaRPr lang="en-US" altLang="zh-CN" dirty="0" smtClean="0">
              <a:solidFill>
                <a:srgbClr val="FF0000"/>
              </a:solidFill>
              <a:latin typeface="黑体" pitchFamily="49" charset="-122"/>
            </a:endParaRPr>
          </a:p>
          <a:p>
            <a:pPr marL="0">
              <a:buNone/>
              <a:defRPr/>
            </a:pPr>
            <a:endParaRPr lang="zh-CN" altLang="en-US" dirty="0"/>
          </a:p>
        </p:txBody>
      </p:sp>
      <p:pic>
        <p:nvPicPr>
          <p:cNvPr id="8197" name="Picture 2" descr="C:\Users\XinhuaMA\Desktop\sumsung\羊八井20130108\SV60019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016" y="1412776"/>
            <a:ext cx="2843808" cy="252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68352" y="1484784"/>
            <a:ext cx="2699792" cy="241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" name="图片 1"/>
          <p:cNvPicPr>
            <a:picLocks noChangeAspect="1" noChangeArrowheads="1"/>
          </p:cNvPicPr>
          <p:nvPr/>
        </p:nvPicPr>
        <p:blipFill>
          <a:blip r:embed="rId4" cstate="print"/>
          <a:srcRect t="32956" b="34070"/>
          <a:stretch>
            <a:fillRect/>
          </a:stretch>
        </p:blipFill>
        <p:spPr bwMode="auto">
          <a:xfrm>
            <a:off x="5903640" y="1268760"/>
            <a:ext cx="3240360" cy="2667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51712" y="4005064"/>
            <a:ext cx="2592288" cy="2316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b="1" dirty="0" smtClean="0">
                <a:solidFill>
                  <a:srgbClr val="002060"/>
                </a:solidFill>
                <a:ea typeface="黑体" pitchFamily="49" charset="-122"/>
              </a:rPr>
              <a:t>PRISMA-YBJ</a:t>
            </a:r>
            <a:r>
              <a:rPr lang="zh-CN" altLang="en-US" sz="2800" b="1" dirty="0" smtClean="0">
                <a:solidFill>
                  <a:srgbClr val="002060"/>
                </a:solidFill>
                <a:ea typeface="黑体" pitchFamily="49" charset="-122"/>
              </a:rPr>
              <a:t>：宇宙线物理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404863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en-US" altLang="zh-CN" dirty="0" smtClean="0"/>
              <a:t>PRISMA-YBJ</a:t>
            </a:r>
            <a:r>
              <a:rPr lang="zh-CN" altLang="zh-CN" dirty="0" smtClean="0"/>
              <a:t>到现在已经</a:t>
            </a:r>
            <a:r>
              <a:rPr lang="zh-CN" altLang="zh-CN" dirty="0" smtClean="0">
                <a:solidFill>
                  <a:srgbClr val="FF0000"/>
                </a:solidFill>
              </a:rPr>
              <a:t>独立运行</a:t>
            </a:r>
            <a:r>
              <a:rPr lang="en-US" altLang="zh-CN" dirty="0" smtClean="0">
                <a:solidFill>
                  <a:srgbClr val="FF0000"/>
                </a:solidFill>
              </a:rPr>
              <a:t>3</a:t>
            </a:r>
            <a:r>
              <a:rPr lang="zh-CN" altLang="zh-CN" dirty="0" smtClean="0">
                <a:solidFill>
                  <a:srgbClr val="FF0000"/>
                </a:solidFill>
              </a:rPr>
              <a:t>年</a:t>
            </a:r>
            <a:r>
              <a:rPr lang="zh-CN" altLang="zh-CN" dirty="0" smtClean="0"/>
              <a:t>，工作稳定，得出一些物理结果：</a:t>
            </a:r>
            <a:endParaRPr lang="en-US" altLang="zh-CN" dirty="0" smtClean="0"/>
          </a:p>
          <a:p>
            <a:r>
              <a:rPr lang="zh-CN" altLang="en-US" dirty="0" smtClean="0">
                <a:solidFill>
                  <a:srgbClr val="FF0000"/>
                </a:solidFill>
              </a:rPr>
              <a:t>高海拔中子流强比</a:t>
            </a:r>
            <a:r>
              <a:rPr lang="zh-CN" altLang="zh-CN" dirty="0" smtClean="0">
                <a:solidFill>
                  <a:srgbClr val="FF0000"/>
                </a:solidFill>
              </a:rPr>
              <a:t>海平面</a:t>
            </a:r>
            <a:r>
              <a:rPr lang="zh-CN" altLang="en-US" dirty="0" smtClean="0">
                <a:solidFill>
                  <a:srgbClr val="FF0000"/>
                </a:solidFill>
              </a:rPr>
              <a:t>高</a:t>
            </a:r>
            <a:r>
              <a:rPr lang="en-US" altLang="zh-CN" dirty="0" smtClean="0">
                <a:solidFill>
                  <a:srgbClr val="FF0000"/>
                </a:solidFill>
              </a:rPr>
              <a:t>50</a:t>
            </a:r>
            <a:r>
              <a:rPr lang="zh-CN" altLang="en-US" dirty="0" smtClean="0">
                <a:solidFill>
                  <a:srgbClr val="FF0000"/>
                </a:solidFill>
              </a:rPr>
              <a:t>倍</a:t>
            </a:r>
            <a:r>
              <a:rPr lang="zh-CN" altLang="en-US" dirty="0" smtClean="0"/>
              <a:t>，显示了高海拔的必要性</a:t>
            </a:r>
            <a:endParaRPr lang="en-US" altLang="zh-CN" dirty="0" smtClean="0"/>
          </a:p>
          <a:p>
            <a:r>
              <a:rPr lang="zh-CN" altLang="zh-CN" dirty="0" smtClean="0">
                <a:solidFill>
                  <a:srgbClr val="FF0000"/>
                </a:solidFill>
              </a:rPr>
              <a:t>热中子的横向分布</a:t>
            </a:r>
            <a:r>
              <a:rPr lang="zh-CN" altLang="zh-CN" dirty="0" smtClean="0"/>
              <a:t>，与</a:t>
            </a:r>
            <a:r>
              <a:rPr lang="en-US" altLang="zh-CN" dirty="0" smtClean="0"/>
              <a:t>GEANT4</a:t>
            </a:r>
            <a:r>
              <a:rPr lang="zh-CN" altLang="zh-CN" dirty="0" smtClean="0"/>
              <a:t>模拟一致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50178" name="图片 10" descr="D:\data\YBJ\k4a4\10m+corr\n-density.JPG"/>
          <p:cNvPicPr>
            <a:picLocks noChangeAspect="1" noChangeArrowheads="1"/>
          </p:cNvPicPr>
          <p:nvPr/>
        </p:nvPicPr>
        <p:blipFill>
          <a:blip r:embed="rId2" cstate="print"/>
          <a:srcRect t="9512"/>
          <a:stretch>
            <a:fillRect/>
          </a:stretch>
        </p:blipFill>
        <p:spPr bwMode="auto">
          <a:xfrm>
            <a:off x="1043608" y="4365104"/>
            <a:ext cx="3213100" cy="197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179" name="图片 1"/>
          <p:cNvPicPr>
            <a:picLocks noChangeAspect="1" noChangeArrowheads="1"/>
          </p:cNvPicPr>
          <p:nvPr/>
        </p:nvPicPr>
        <p:blipFill>
          <a:blip r:embed="rId3" cstate="print"/>
          <a:srcRect l="53290" b="42522"/>
          <a:stretch>
            <a:fillRect/>
          </a:stretch>
        </p:blipFill>
        <p:spPr bwMode="auto">
          <a:xfrm>
            <a:off x="4716016" y="4293096"/>
            <a:ext cx="3155950" cy="1987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Рисунок 3" descr="Tibetan waves.bmp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4175448" cy="50885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4"/>
          <p:cNvSpPr>
            <a:spLocks noChangeArrowheads="1"/>
          </p:cNvSpPr>
          <p:nvPr/>
        </p:nvSpPr>
        <p:spPr bwMode="auto">
          <a:xfrm>
            <a:off x="35496" y="5736158"/>
            <a:ext cx="46805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b="1" dirty="0"/>
              <a:t>“Seasonal and Lunar month periods observed in natural neutron and radon concentration at high altitude</a:t>
            </a:r>
            <a:r>
              <a:rPr lang="en-US" sz="1600" b="1" dirty="0" smtClean="0"/>
              <a:t>”</a:t>
            </a:r>
            <a:r>
              <a:rPr lang="zh-CN" altLang="en-US" sz="1600" b="1" dirty="0" smtClean="0">
                <a:solidFill>
                  <a:srgbClr val="FF0000"/>
                </a:solidFill>
              </a:rPr>
              <a:t>文章已投稿到</a:t>
            </a:r>
            <a:r>
              <a:rPr lang="en-US" altLang="zh-CN" sz="1600" b="1" dirty="0" smtClean="0">
                <a:solidFill>
                  <a:srgbClr val="FF0000"/>
                </a:solidFill>
              </a:rPr>
              <a:t>Pure and Applied Geophysics; arXiv:1605.05406</a:t>
            </a:r>
            <a:endParaRPr lang="ru-RU" altLang="zh-CN" sz="1600" b="1" dirty="0" smtClean="0">
              <a:solidFill>
                <a:srgbClr val="FF0000"/>
              </a:solidFill>
            </a:endParaRPr>
          </a:p>
        </p:txBody>
      </p:sp>
      <p:pic>
        <p:nvPicPr>
          <p:cNvPr id="10" name="Рисунок 3" descr="Tibetan waves 2.bmp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3501008"/>
            <a:ext cx="4283968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4"/>
          <p:cNvSpPr txBox="1">
            <a:spLocks noChangeArrowheads="1"/>
          </p:cNvSpPr>
          <p:nvPr/>
        </p:nvSpPr>
        <p:spPr bwMode="auto">
          <a:xfrm>
            <a:off x="5508104" y="3933056"/>
            <a:ext cx="259228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月亮潮汐效应：周周期</a:t>
            </a:r>
            <a:endParaRPr lang="ru-RU" altLang="zh-CN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187624" y="836712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季节效应：年周期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38809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42612" y="1052736"/>
            <a:ext cx="3733844" cy="2497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5374660" y="1124744"/>
            <a:ext cx="29523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FF0000"/>
                </a:solidFill>
              </a:rPr>
              <a:t>月亮潮汐效应：月周期</a:t>
            </a:r>
            <a:endParaRPr lang="zh-CN" altLang="en-US" dirty="0">
              <a:solidFill>
                <a:srgbClr val="FF0000"/>
              </a:solidFill>
            </a:endParaRPr>
          </a:p>
        </p:txBody>
      </p:sp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0" y="2564904"/>
            <a:ext cx="1943685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矩形 14"/>
          <p:cNvSpPr/>
          <p:nvPr/>
        </p:nvSpPr>
        <p:spPr>
          <a:xfrm>
            <a:off x="2339752" y="260648"/>
            <a:ext cx="5033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 smtClean="0">
                <a:solidFill>
                  <a:srgbClr val="002060"/>
                </a:solidFill>
                <a:ea typeface="黑体" pitchFamily="49" charset="-122"/>
                <a:cs typeface="+mj-cs"/>
              </a:rPr>
              <a:t>PRISMA-YBJ</a:t>
            </a:r>
            <a:r>
              <a:rPr lang="zh-CN" altLang="en-US" sz="2800" b="1" dirty="0" smtClean="0">
                <a:solidFill>
                  <a:srgbClr val="002060"/>
                </a:solidFill>
                <a:ea typeface="黑体" pitchFamily="49" charset="-122"/>
                <a:cs typeface="+mj-cs"/>
              </a:rPr>
              <a:t>：大气和地球物理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06" name="Object 6"/>
          <p:cNvGraphicFramePr>
            <a:graphicFrameLocks noChangeAspect="1"/>
          </p:cNvGraphicFramePr>
          <p:nvPr/>
        </p:nvGraphicFramePr>
        <p:xfrm>
          <a:off x="304800" y="1261764"/>
          <a:ext cx="7834313" cy="5335588"/>
        </p:xfrm>
        <a:graphic>
          <a:graphicData uri="http://schemas.openxmlformats.org/presentationml/2006/ole">
            <p:oleObj spid="_x0000_s57346" name="Graph" r:id="rId3" imgW="2931840" imgH="2043360" progId="">
              <p:embed/>
            </p:oleObj>
          </a:graphicData>
        </a:graphic>
      </p:graphicFrame>
      <p:sp>
        <p:nvSpPr>
          <p:cNvPr id="204808" name="Rectangle 8"/>
          <p:cNvSpPr>
            <a:spLocks noChangeArrowheads="1"/>
          </p:cNvSpPr>
          <p:nvPr/>
        </p:nvSpPr>
        <p:spPr bwMode="auto">
          <a:xfrm>
            <a:off x="3995936" y="1340768"/>
            <a:ext cx="43559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1800" dirty="0"/>
              <a:t>Abnormal behavior of neutron flux on  2, May </a:t>
            </a:r>
            <a:r>
              <a:rPr lang="en-US" sz="1800" dirty="0" smtClean="0"/>
              <a:t>2004</a:t>
            </a:r>
            <a:endParaRPr lang="en-US" sz="1800" dirty="0"/>
          </a:p>
        </p:txBody>
      </p:sp>
      <p:sp>
        <p:nvSpPr>
          <p:cNvPr id="204804" name="Rectangle 4"/>
          <p:cNvSpPr>
            <a:spLocks noChangeArrowheads="1"/>
          </p:cNvSpPr>
          <p:nvPr/>
        </p:nvSpPr>
        <p:spPr bwMode="auto">
          <a:xfrm>
            <a:off x="533400" y="6214764"/>
            <a:ext cx="8374063" cy="36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>
              <a:lnSpc>
                <a:spcPct val="80000"/>
              </a:lnSpc>
              <a:spcBef>
                <a:spcPct val="20000"/>
              </a:spcBef>
            </a:pPr>
            <a:r>
              <a:rPr lang="en-US" sz="2000" dirty="0"/>
              <a:t>                 Local North Caucasus seismic activity and full Moon</a:t>
            </a:r>
            <a:endParaRPr lang="ru-RU" altLang="zh-CN" sz="2000" dirty="0"/>
          </a:p>
        </p:txBody>
      </p:sp>
      <p:sp>
        <p:nvSpPr>
          <p:cNvPr id="204805" name="Rectangle 5"/>
          <p:cNvSpPr>
            <a:spLocks noChangeArrowheads="1"/>
          </p:cNvSpPr>
          <p:nvPr/>
        </p:nvSpPr>
        <p:spPr bwMode="auto">
          <a:xfrm>
            <a:off x="0" y="2766714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zh-CN" altLang="en-US"/>
          </a:p>
        </p:txBody>
      </p:sp>
      <p:sp>
        <p:nvSpPr>
          <p:cNvPr id="204807" name="Line 7"/>
          <p:cNvSpPr>
            <a:spLocks noChangeShapeType="1"/>
          </p:cNvSpPr>
          <p:nvPr/>
        </p:nvSpPr>
        <p:spPr bwMode="auto">
          <a:xfrm>
            <a:off x="5868144" y="1628800"/>
            <a:ext cx="221506" cy="267964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zh-CN" altLang="en-US"/>
          </a:p>
        </p:txBody>
      </p:sp>
      <p:sp>
        <p:nvSpPr>
          <p:cNvPr id="204809" name="Text Box 9"/>
          <p:cNvSpPr txBox="1">
            <a:spLocks noChangeArrowheads="1"/>
          </p:cNvSpPr>
          <p:nvPr/>
        </p:nvSpPr>
        <p:spPr bwMode="auto">
          <a:xfrm>
            <a:off x="2590800" y="1490364"/>
            <a:ext cx="1231900" cy="396875"/>
          </a:xfrm>
          <a:prstGeom prst="rect">
            <a:avLst/>
          </a:prstGeom>
          <a:solidFill>
            <a:srgbClr val="CCFF33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GB" sz="2000"/>
              <a:t>BAKSAN</a:t>
            </a:r>
          </a:p>
        </p:txBody>
      </p:sp>
      <p:sp>
        <p:nvSpPr>
          <p:cNvPr id="13" name="标题 12"/>
          <p:cNvSpPr>
            <a:spLocks noGrp="1"/>
          </p:cNvSpPr>
          <p:nvPr>
            <p:ph type="title"/>
          </p:nvPr>
        </p:nvSpPr>
        <p:spPr>
          <a:xfrm>
            <a:off x="467544" y="271164"/>
            <a:ext cx="5112568" cy="692696"/>
          </a:xfrm>
        </p:spPr>
        <p:txBody>
          <a:bodyPr>
            <a:norm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+mj-ea"/>
                <a:ea typeface="+mj-ea"/>
              </a:rPr>
              <a:t>地球物理：地震</a:t>
            </a:r>
            <a:r>
              <a:rPr lang="zh-CN" altLang="en-US" sz="2800" b="1" dirty="0">
                <a:solidFill>
                  <a:srgbClr val="002060"/>
                </a:solidFill>
                <a:latin typeface="+mj-ea"/>
                <a:ea typeface="+mj-ea"/>
              </a:rPr>
              <a:t>活动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矩形 9"/>
          <p:cNvSpPr/>
          <p:nvPr/>
        </p:nvSpPr>
        <p:spPr>
          <a:xfrm>
            <a:off x="4716016" y="0"/>
            <a:ext cx="442798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err="1" smtClean="0"/>
              <a:t>V.V.Alekseenko</a:t>
            </a:r>
            <a:r>
              <a:rPr lang="en-US" altLang="zh-CN" dirty="0" smtClean="0"/>
              <a:t> et al. Tidal effect in the radon-due neutron flux from the Earth’s crust</a:t>
            </a:r>
            <a:r>
              <a:rPr lang="en-US" altLang="zh-CN" b="1" dirty="0" smtClean="0">
                <a:solidFill>
                  <a:srgbClr val="FF0000"/>
                </a:solidFill>
              </a:rPr>
              <a:t>. J. of Physics: Conference Series. 203, 012045 (2010)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8AC3-68DD-4A72-8B55-0259073F70F2}" type="slidenum">
              <a:rPr lang="ru-RU" altLang="zh-CN"/>
              <a:pPr/>
              <a:t>16</a:t>
            </a:fld>
            <a:endParaRPr lang="ru-RU" altLang="zh-CN"/>
          </a:p>
        </p:txBody>
      </p:sp>
      <p:pic>
        <p:nvPicPr>
          <p:cNvPr id="4813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91188"/>
            <a:ext cx="8964488" cy="18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8" y="1952203"/>
            <a:ext cx="5964237" cy="442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095078"/>
            <a:ext cx="2959100" cy="243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00763" y="4523953"/>
            <a:ext cx="3043237" cy="1814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矩形 7"/>
          <p:cNvSpPr/>
          <p:nvPr/>
        </p:nvSpPr>
        <p:spPr>
          <a:xfrm>
            <a:off x="1115616" y="0"/>
            <a:ext cx="75608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b="1" dirty="0" smtClean="0">
                <a:solidFill>
                  <a:srgbClr val="002060"/>
                </a:solidFill>
                <a:latin typeface="黑体"/>
                <a:ea typeface="黑体"/>
                <a:cs typeface="+mj-cs"/>
              </a:rPr>
              <a:t>大气物理：暴风雨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/>
                <a:ea typeface="黑体"/>
                <a:cs typeface="+mj-cs"/>
              </a:rPr>
              <a:t>，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/>
                <a:ea typeface="黑体"/>
                <a:cs typeface="+mj-cs"/>
              </a:rPr>
              <a:t>rain – yes, lightning - no</a:t>
            </a:r>
            <a:endParaRPr lang="zh-CN" altLang="en-US" dirty="0"/>
          </a:p>
        </p:txBody>
      </p:sp>
      <p:sp>
        <p:nvSpPr>
          <p:cNvPr id="9" name="矩形 8"/>
          <p:cNvSpPr/>
          <p:nvPr/>
        </p:nvSpPr>
        <p:spPr>
          <a:xfrm>
            <a:off x="2771800" y="476672"/>
            <a:ext cx="3312368" cy="360040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987413" y="332656"/>
            <a:ext cx="432842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zh-CN" altLang="en-US" sz="2800" b="1" dirty="0" smtClean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太阳物理：</a:t>
            </a:r>
            <a:r>
              <a:rPr lang="en-GB" altLang="en-US" sz="2800" b="1" dirty="0" err="1" smtClean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Forbush</a:t>
            </a:r>
            <a:r>
              <a:rPr lang="zh-CN" altLang="en-US" sz="2800" b="1" dirty="0" smtClean="0">
                <a:solidFill>
                  <a:srgbClr val="002060"/>
                </a:solidFill>
                <a:latin typeface="+mj-ea"/>
                <a:ea typeface="+mj-ea"/>
                <a:cs typeface="+mj-cs"/>
              </a:rPr>
              <a:t> 下降</a:t>
            </a:r>
            <a:endParaRPr lang="en-GB" altLang="en-US" sz="2800" b="1" dirty="0">
              <a:solidFill>
                <a:srgbClr val="002060"/>
              </a:solidFill>
              <a:latin typeface="+mj-ea"/>
              <a:ea typeface="+mj-ea"/>
              <a:cs typeface="+mj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97989" name="图片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3324225" cy="2886075"/>
          </a:xfrm>
          <a:prstGeom prst="rect">
            <a:avLst/>
          </a:prstGeom>
          <a:noFill/>
        </p:spPr>
      </p:pic>
      <p:pic>
        <p:nvPicPr>
          <p:cNvPr id="297988" name="Picture 4"/>
          <p:cNvPicPr>
            <a:picLocks noChangeAspect="1" noChangeArrowheads="1"/>
          </p:cNvPicPr>
          <p:nvPr/>
        </p:nvPicPr>
        <p:blipFill>
          <a:blip r:embed="rId3" cstate="print"/>
          <a:srcRect r="50609"/>
          <a:stretch>
            <a:fillRect/>
          </a:stretch>
        </p:blipFill>
        <p:spPr bwMode="auto">
          <a:xfrm>
            <a:off x="0" y="3343275"/>
            <a:ext cx="3143250" cy="1590675"/>
          </a:xfrm>
          <a:prstGeom prst="rect">
            <a:avLst/>
          </a:prstGeom>
          <a:noFill/>
        </p:spPr>
      </p:pic>
      <p:pic>
        <p:nvPicPr>
          <p:cNvPr id="297987" name="图片 4"/>
          <p:cNvPicPr>
            <a:picLocks noChangeAspect="1" noChangeArrowheads="1"/>
          </p:cNvPicPr>
          <p:nvPr/>
        </p:nvPicPr>
        <p:blipFill>
          <a:blip r:embed="rId3" cstate="print"/>
          <a:srcRect l="48637"/>
          <a:stretch>
            <a:fillRect/>
          </a:stretch>
        </p:blipFill>
        <p:spPr bwMode="auto">
          <a:xfrm>
            <a:off x="0" y="4933950"/>
            <a:ext cx="3086100" cy="1590675"/>
          </a:xfrm>
          <a:prstGeom prst="rect">
            <a:avLst/>
          </a:prstGeom>
          <a:noFill/>
        </p:spPr>
      </p:pic>
      <p:sp>
        <p:nvSpPr>
          <p:cNvPr id="297990" name="Rectangle 6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297991" name="Rectangle 7"/>
          <p:cNvSpPr>
            <a:spLocks noChangeArrowheads="1"/>
          </p:cNvSpPr>
          <p:nvPr/>
        </p:nvSpPr>
        <p:spPr bwMode="auto">
          <a:xfrm>
            <a:off x="0" y="33432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宋体" pitchFamily="2" charset="-122"/>
                <a:cs typeface="Times New Roman" pitchFamily="18" charset="0"/>
              </a:rPr>
              <a:t> </a:t>
            </a:r>
            <a:endParaRPr kumimoji="0" lang="en-US" altLang="zh-CN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3563888" y="908720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One </a:t>
            </a:r>
            <a:r>
              <a:rPr lang="en-US" altLang="zh-CN" dirty="0" err="1" smtClean="0"/>
              <a:t>Forbush</a:t>
            </a:r>
            <a:r>
              <a:rPr lang="en-US" altLang="zh-CN" dirty="0" smtClean="0"/>
              <a:t> decrease on March 8, 2012 detected by (from top to bottom) (1) Moscow neutron monitor, (2) Gran </a:t>
            </a:r>
            <a:r>
              <a:rPr lang="en-US" altLang="zh-CN" dirty="0" err="1" smtClean="0"/>
              <a:t>Sasso</a:t>
            </a:r>
            <a:r>
              <a:rPr lang="en-US" altLang="zh-CN" dirty="0" smtClean="0"/>
              <a:t> (Italy), (3) </a:t>
            </a:r>
            <a:r>
              <a:rPr lang="en-US" altLang="zh-CN" dirty="0" err="1" smtClean="0"/>
              <a:t>MEPhI</a:t>
            </a:r>
            <a:r>
              <a:rPr lang="en-US" altLang="zh-CN" dirty="0" smtClean="0"/>
              <a:t> (Moscow Engineering Physics Institute) and (4) </a:t>
            </a:r>
            <a:r>
              <a:rPr lang="en-US" altLang="zh-CN" dirty="0" err="1" smtClean="0"/>
              <a:t>Obninsk</a:t>
            </a:r>
            <a:r>
              <a:rPr lang="en-US" altLang="zh-CN" dirty="0" smtClean="0"/>
              <a:t> (Moscow). </a:t>
            </a:r>
            <a:endParaRPr lang="zh-CN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3635896" y="2682786"/>
            <a:ext cx="489654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dirty="0" smtClean="0"/>
              <a:t>V. </a:t>
            </a:r>
            <a:r>
              <a:rPr lang="en-US" altLang="zh-CN" dirty="0" err="1" smtClean="0"/>
              <a:t>Alekseenko</a:t>
            </a:r>
            <a:r>
              <a:rPr lang="en-US" altLang="zh-CN" dirty="0" smtClean="0"/>
              <a:t>, et al. Registration of </a:t>
            </a:r>
            <a:r>
              <a:rPr lang="en-US" altLang="zh-CN" dirty="0" err="1" smtClean="0"/>
              <a:t>Forbush</a:t>
            </a:r>
            <a:r>
              <a:rPr lang="en-US" altLang="zh-CN" dirty="0" smtClean="0"/>
              <a:t> decrease 2012/03/08 with a global net of the thermal neutron scintillation </a:t>
            </a:r>
            <a:r>
              <a:rPr lang="en-US" altLang="zh-CN" i="1" dirty="0" smtClean="0"/>
              <a:t>en</a:t>
            </a:r>
            <a:r>
              <a:rPr lang="en-US" altLang="zh-CN" dirty="0" smtClean="0"/>
              <a:t>-detectors</a:t>
            </a:r>
            <a:r>
              <a:rPr lang="en-US" altLang="zh-CN" b="1" dirty="0" smtClean="0">
                <a:solidFill>
                  <a:srgbClr val="FF0000"/>
                </a:solidFill>
              </a:rPr>
              <a:t>. Journal of </a:t>
            </a:r>
            <a:r>
              <a:rPr lang="en-US" altLang="zh-CN" b="1" dirty="0" err="1" smtClean="0">
                <a:solidFill>
                  <a:srgbClr val="FF0000"/>
                </a:solidFill>
              </a:rPr>
              <a:t>Physics:Conference</a:t>
            </a:r>
            <a:r>
              <a:rPr lang="en-US" altLang="zh-CN" b="1" dirty="0" smtClean="0">
                <a:solidFill>
                  <a:srgbClr val="FF0000"/>
                </a:solidFill>
              </a:rPr>
              <a:t> Series 409 (2013) 012190</a:t>
            </a:r>
            <a:endParaRPr lang="zh-CN" altLang="en-US" b="1" dirty="0">
              <a:solidFill>
                <a:srgbClr val="FF0000"/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4365104"/>
            <a:ext cx="3421096" cy="230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5" cstate="print"/>
          <a:srcRect l="71884" b="48832"/>
          <a:stretch>
            <a:fillRect/>
          </a:stretch>
        </p:blipFill>
        <p:spPr bwMode="auto">
          <a:xfrm>
            <a:off x="7164288" y="5157192"/>
            <a:ext cx="1691680" cy="805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4</a:t>
            </a:r>
            <a:r>
              <a:rPr lang="zh-CN" altLang="en-US" dirty="0" smtClean="0"/>
              <a:t>、下一步工作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988840"/>
            <a:ext cx="7787208" cy="3456384"/>
          </a:xfrm>
        </p:spPr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西藏大学支持</a:t>
            </a:r>
            <a:r>
              <a:rPr lang="en-US" altLang="zh-CN" dirty="0" smtClean="0"/>
              <a:t>130</a:t>
            </a:r>
            <a:r>
              <a:rPr lang="zh-CN" altLang="en-US" dirty="0" smtClean="0"/>
              <a:t>万元制造</a:t>
            </a:r>
            <a:r>
              <a:rPr lang="en-US" altLang="zh-CN" dirty="0" smtClean="0"/>
              <a:t>68</a:t>
            </a:r>
            <a:r>
              <a:rPr lang="zh-CN" altLang="en-US" dirty="0" smtClean="0"/>
              <a:t>台</a:t>
            </a:r>
            <a:r>
              <a:rPr lang="en-US" altLang="zh-CN" baseline="30000" dirty="0" smtClean="0"/>
              <a:t>10</a:t>
            </a:r>
            <a:r>
              <a:rPr lang="en-US" altLang="zh-CN" dirty="0" smtClean="0"/>
              <a:t>B</a:t>
            </a:r>
            <a:r>
              <a:rPr lang="zh-CN" altLang="en-US" dirty="0" smtClean="0"/>
              <a:t>探测器；高能所粒子天体物理重点实验室重点开放课题基金支持</a:t>
            </a:r>
            <a:r>
              <a:rPr lang="en-US" altLang="zh-CN" dirty="0" smtClean="0"/>
              <a:t>15</a:t>
            </a:r>
            <a:r>
              <a:rPr lang="zh-CN" altLang="en-US" dirty="0" smtClean="0"/>
              <a:t>万元研究新型热中子探测技术。</a:t>
            </a:r>
            <a:endParaRPr lang="en-US" altLang="zh-CN" dirty="0" smtClean="0"/>
          </a:p>
          <a:p>
            <a:pPr marL="457200" indent="-457200">
              <a:buFont typeface="+mj-lt"/>
              <a:buAutoNum type="arabicPeriod"/>
            </a:pPr>
            <a:r>
              <a:rPr lang="zh-CN" altLang="en-US" dirty="0" smtClean="0"/>
              <a:t>参加单位：高能所，西藏大学，河北师范大学，四川大学，俄罗斯科学院核研究所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18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内容占位符 291"/>
          <p:cNvSpPr>
            <a:spLocks noGrp="1"/>
          </p:cNvSpPr>
          <p:nvPr>
            <p:ph idx="1"/>
          </p:nvPr>
        </p:nvSpPr>
        <p:spPr>
          <a:xfrm>
            <a:off x="323528" y="4941168"/>
            <a:ext cx="8676456" cy="14401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64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台探测器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(4 clusters)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组成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EAS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观测阵列，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35m×35m = 1225m</a:t>
            </a:r>
            <a:r>
              <a:rPr lang="en-US" altLang="zh-CN" sz="2400" b="1" baseline="30000" dirty="0" smtClean="0">
                <a:solidFill>
                  <a:srgbClr val="002060"/>
                </a:solidFill>
                <a:ea typeface="黑体" pitchFamily="49" charset="-122"/>
              </a:rPr>
              <a:t>2</a:t>
            </a:r>
            <a:endParaRPr lang="en-US" altLang="zh-CN" sz="2400" b="1" dirty="0" smtClean="0">
              <a:solidFill>
                <a:srgbClr val="002060"/>
              </a:solidFill>
              <a:ea typeface="黑体" pitchFamily="49" charset="-122"/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采用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White Rabbit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亚纳秒时钟同步系统。</a:t>
            </a:r>
            <a:endParaRPr lang="en-US" altLang="zh-CN" sz="2400" b="1" dirty="0" smtClean="0">
              <a:solidFill>
                <a:srgbClr val="002060"/>
              </a:solidFill>
              <a:ea typeface="黑体" pitchFamily="49" charset="-122"/>
            </a:endParaRPr>
          </a:p>
          <a:p>
            <a:pPr>
              <a:buNone/>
            </a:pP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另外</a:t>
            </a:r>
            <a:r>
              <a:rPr lang="en-US" altLang="zh-CN" sz="2400" b="1" dirty="0" smtClean="0">
                <a:solidFill>
                  <a:srgbClr val="002060"/>
                </a:solidFill>
                <a:ea typeface="黑体" pitchFamily="49" charset="-122"/>
              </a:rPr>
              <a:t>4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台单粒子模式工作。</a:t>
            </a:r>
            <a:endParaRPr lang="en-US" altLang="zh-CN" sz="2400" b="1" dirty="0" smtClean="0">
              <a:solidFill>
                <a:srgbClr val="002060"/>
              </a:solidFill>
              <a:ea typeface="黑体" pitchFamily="49" charset="-122"/>
            </a:endParaRPr>
          </a:p>
        </p:txBody>
      </p:sp>
      <p:grpSp>
        <p:nvGrpSpPr>
          <p:cNvPr id="83" name="组合 82"/>
          <p:cNvGrpSpPr/>
          <p:nvPr/>
        </p:nvGrpSpPr>
        <p:grpSpPr>
          <a:xfrm>
            <a:off x="2627784" y="764704"/>
            <a:ext cx="3456384" cy="3681700"/>
            <a:chOff x="2411760" y="980728"/>
            <a:chExt cx="3456384" cy="3681700"/>
          </a:xfrm>
        </p:grpSpPr>
        <p:grpSp>
          <p:nvGrpSpPr>
            <p:cNvPr id="300" name="组合 299"/>
            <p:cNvGrpSpPr/>
            <p:nvPr/>
          </p:nvGrpSpPr>
          <p:grpSpPr>
            <a:xfrm>
              <a:off x="2411760" y="1124744"/>
              <a:ext cx="3456384" cy="3537684"/>
              <a:chOff x="1043608" y="755412"/>
              <a:chExt cx="3456384" cy="3537684"/>
            </a:xfrm>
          </p:grpSpPr>
          <p:grpSp>
            <p:nvGrpSpPr>
              <p:cNvPr id="29" name="组合 28"/>
              <p:cNvGrpSpPr/>
              <p:nvPr/>
            </p:nvGrpSpPr>
            <p:grpSpPr>
              <a:xfrm>
                <a:off x="2771800" y="1268760"/>
                <a:ext cx="1440160" cy="1224136"/>
                <a:chOff x="2051720" y="1268760"/>
                <a:chExt cx="1440160" cy="1224136"/>
              </a:xfrm>
              <a:solidFill>
                <a:srgbClr val="00B050"/>
              </a:solidFill>
            </p:grpSpPr>
            <p:sp>
              <p:nvSpPr>
                <p:cNvPr id="30" name="椭圆 29"/>
                <p:cNvSpPr/>
                <p:nvPr/>
              </p:nvSpPr>
              <p:spPr>
                <a:xfrm>
                  <a:off x="2051720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1" name="椭圆 30"/>
                <p:cNvSpPr/>
                <p:nvPr/>
              </p:nvSpPr>
              <p:spPr>
                <a:xfrm>
                  <a:off x="2483768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2" name="椭圆 31"/>
                <p:cNvSpPr/>
                <p:nvPr/>
              </p:nvSpPr>
              <p:spPr>
                <a:xfrm>
                  <a:off x="2915816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3" name="椭圆 32"/>
                <p:cNvSpPr/>
                <p:nvPr/>
              </p:nvSpPr>
              <p:spPr>
                <a:xfrm>
                  <a:off x="3347864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4" name="椭圆 33"/>
                <p:cNvSpPr/>
                <p:nvPr/>
              </p:nvSpPr>
              <p:spPr>
                <a:xfrm>
                  <a:off x="2051720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5" name="椭圆 34"/>
                <p:cNvSpPr/>
                <p:nvPr/>
              </p:nvSpPr>
              <p:spPr>
                <a:xfrm>
                  <a:off x="2483768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6" name="椭圆 35"/>
                <p:cNvSpPr/>
                <p:nvPr/>
              </p:nvSpPr>
              <p:spPr>
                <a:xfrm>
                  <a:off x="2915816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7" name="椭圆 36"/>
                <p:cNvSpPr/>
                <p:nvPr/>
              </p:nvSpPr>
              <p:spPr>
                <a:xfrm>
                  <a:off x="3347864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8" name="椭圆 37"/>
                <p:cNvSpPr/>
                <p:nvPr/>
              </p:nvSpPr>
              <p:spPr>
                <a:xfrm>
                  <a:off x="2051720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39" name="椭圆 38"/>
                <p:cNvSpPr/>
                <p:nvPr/>
              </p:nvSpPr>
              <p:spPr>
                <a:xfrm>
                  <a:off x="2483768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0" name="椭圆 39"/>
                <p:cNvSpPr/>
                <p:nvPr/>
              </p:nvSpPr>
              <p:spPr>
                <a:xfrm>
                  <a:off x="2915816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1" name="椭圆 40"/>
                <p:cNvSpPr/>
                <p:nvPr/>
              </p:nvSpPr>
              <p:spPr>
                <a:xfrm>
                  <a:off x="3347864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2" name="椭圆 41"/>
                <p:cNvSpPr/>
                <p:nvPr/>
              </p:nvSpPr>
              <p:spPr>
                <a:xfrm>
                  <a:off x="2051720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3" name="椭圆 42"/>
                <p:cNvSpPr/>
                <p:nvPr/>
              </p:nvSpPr>
              <p:spPr>
                <a:xfrm>
                  <a:off x="2483768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4" name="椭圆 43"/>
                <p:cNvSpPr/>
                <p:nvPr/>
              </p:nvSpPr>
              <p:spPr>
                <a:xfrm>
                  <a:off x="2915816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5" name="椭圆 44"/>
                <p:cNvSpPr/>
                <p:nvPr/>
              </p:nvSpPr>
              <p:spPr>
                <a:xfrm>
                  <a:off x="3347864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46" name="组合 45"/>
              <p:cNvGrpSpPr/>
              <p:nvPr/>
            </p:nvGrpSpPr>
            <p:grpSpPr>
              <a:xfrm>
                <a:off x="1115616" y="2780928"/>
                <a:ext cx="1440160" cy="1224136"/>
                <a:chOff x="2051720" y="1268760"/>
                <a:chExt cx="1440160" cy="1224136"/>
              </a:xfrm>
              <a:solidFill>
                <a:srgbClr val="00B050"/>
              </a:solidFill>
            </p:grpSpPr>
            <p:sp>
              <p:nvSpPr>
                <p:cNvPr id="47" name="椭圆 46"/>
                <p:cNvSpPr/>
                <p:nvPr/>
              </p:nvSpPr>
              <p:spPr>
                <a:xfrm>
                  <a:off x="2051720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8" name="椭圆 47"/>
                <p:cNvSpPr/>
                <p:nvPr/>
              </p:nvSpPr>
              <p:spPr>
                <a:xfrm>
                  <a:off x="2483768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49" name="椭圆 48"/>
                <p:cNvSpPr/>
                <p:nvPr/>
              </p:nvSpPr>
              <p:spPr>
                <a:xfrm>
                  <a:off x="2915816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0" name="椭圆 49"/>
                <p:cNvSpPr/>
                <p:nvPr/>
              </p:nvSpPr>
              <p:spPr>
                <a:xfrm>
                  <a:off x="3347864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1" name="椭圆 50"/>
                <p:cNvSpPr/>
                <p:nvPr/>
              </p:nvSpPr>
              <p:spPr>
                <a:xfrm>
                  <a:off x="2051720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2" name="椭圆 51"/>
                <p:cNvSpPr/>
                <p:nvPr/>
              </p:nvSpPr>
              <p:spPr>
                <a:xfrm>
                  <a:off x="2483768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3" name="椭圆 52"/>
                <p:cNvSpPr/>
                <p:nvPr/>
              </p:nvSpPr>
              <p:spPr>
                <a:xfrm>
                  <a:off x="2915816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4" name="椭圆 53"/>
                <p:cNvSpPr/>
                <p:nvPr/>
              </p:nvSpPr>
              <p:spPr>
                <a:xfrm>
                  <a:off x="3347864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5" name="椭圆 54"/>
                <p:cNvSpPr/>
                <p:nvPr/>
              </p:nvSpPr>
              <p:spPr>
                <a:xfrm>
                  <a:off x="2051720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6" name="椭圆 55"/>
                <p:cNvSpPr/>
                <p:nvPr/>
              </p:nvSpPr>
              <p:spPr>
                <a:xfrm>
                  <a:off x="2483768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7" name="椭圆 56"/>
                <p:cNvSpPr/>
                <p:nvPr/>
              </p:nvSpPr>
              <p:spPr>
                <a:xfrm>
                  <a:off x="2915816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8" name="椭圆 57"/>
                <p:cNvSpPr/>
                <p:nvPr/>
              </p:nvSpPr>
              <p:spPr>
                <a:xfrm>
                  <a:off x="3347864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59" name="椭圆 58"/>
                <p:cNvSpPr/>
                <p:nvPr/>
              </p:nvSpPr>
              <p:spPr>
                <a:xfrm>
                  <a:off x="2051720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0" name="椭圆 59"/>
                <p:cNvSpPr/>
                <p:nvPr/>
              </p:nvSpPr>
              <p:spPr>
                <a:xfrm>
                  <a:off x="2483768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1" name="椭圆 60"/>
                <p:cNvSpPr/>
                <p:nvPr/>
              </p:nvSpPr>
              <p:spPr>
                <a:xfrm>
                  <a:off x="2915816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2" name="椭圆 61"/>
                <p:cNvSpPr/>
                <p:nvPr/>
              </p:nvSpPr>
              <p:spPr>
                <a:xfrm>
                  <a:off x="3347864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grpSp>
            <p:nvGrpSpPr>
              <p:cNvPr id="63" name="组合 62"/>
              <p:cNvGrpSpPr/>
              <p:nvPr/>
            </p:nvGrpSpPr>
            <p:grpSpPr>
              <a:xfrm>
                <a:off x="2771800" y="2780928"/>
                <a:ext cx="1440160" cy="1224136"/>
                <a:chOff x="2051720" y="1268760"/>
                <a:chExt cx="1440160" cy="1224136"/>
              </a:xfrm>
              <a:solidFill>
                <a:srgbClr val="00B050"/>
              </a:solidFill>
            </p:grpSpPr>
            <p:sp>
              <p:nvSpPr>
                <p:cNvPr id="64" name="椭圆 63"/>
                <p:cNvSpPr/>
                <p:nvPr/>
              </p:nvSpPr>
              <p:spPr>
                <a:xfrm>
                  <a:off x="2051720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5" name="椭圆 64"/>
                <p:cNvSpPr/>
                <p:nvPr/>
              </p:nvSpPr>
              <p:spPr>
                <a:xfrm>
                  <a:off x="2483768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6" name="椭圆 65"/>
                <p:cNvSpPr/>
                <p:nvPr/>
              </p:nvSpPr>
              <p:spPr>
                <a:xfrm>
                  <a:off x="2915816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7" name="椭圆 66"/>
                <p:cNvSpPr/>
                <p:nvPr/>
              </p:nvSpPr>
              <p:spPr>
                <a:xfrm>
                  <a:off x="3347864" y="126876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8" name="椭圆 67"/>
                <p:cNvSpPr/>
                <p:nvPr/>
              </p:nvSpPr>
              <p:spPr>
                <a:xfrm>
                  <a:off x="2051720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69" name="椭圆 68"/>
                <p:cNvSpPr/>
                <p:nvPr/>
              </p:nvSpPr>
              <p:spPr>
                <a:xfrm>
                  <a:off x="2483768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0" name="椭圆 69"/>
                <p:cNvSpPr/>
                <p:nvPr/>
              </p:nvSpPr>
              <p:spPr>
                <a:xfrm>
                  <a:off x="2915816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1" name="椭圆 70"/>
                <p:cNvSpPr/>
                <p:nvPr/>
              </p:nvSpPr>
              <p:spPr>
                <a:xfrm>
                  <a:off x="3347864" y="162880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2" name="椭圆 71"/>
                <p:cNvSpPr/>
                <p:nvPr/>
              </p:nvSpPr>
              <p:spPr>
                <a:xfrm>
                  <a:off x="2051720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3" name="椭圆 72"/>
                <p:cNvSpPr/>
                <p:nvPr/>
              </p:nvSpPr>
              <p:spPr>
                <a:xfrm>
                  <a:off x="2483768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4" name="椭圆 73"/>
                <p:cNvSpPr/>
                <p:nvPr/>
              </p:nvSpPr>
              <p:spPr>
                <a:xfrm>
                  <a:off x="2915816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5" name="椭圆 74"/>
                <p:cNvSpPr/>
                <p:nvPr/>
              </p:nvSpPr>
              <p:spPr>
                <a:xfrm>
                  <a:off x="3347864" y="198884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6" name="椭圆 75"/>
                <p:cNvSpPr/>
                <p:nvPr/>
              </p:nvSpPr>
              <p:spPr>
                <a:xfrm>
                  <a:off x="2051720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7" name="椭圆 76"/>
                <p:cNvSpPr/>
                <p:nvPr/>
              </p:nvSpPr>
              <p:spPr>
                <a:xfrm>
                  <a:off x="2483768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8" name="椭圆 77"/>
                <p:cNvSpPr/>
                <p:nvPr/>
              </p:nvSpPr>
              <p:spPr>
                <a:xfrm>
                  <a:off x="2915816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79" name="椭圆 78"/>
                <p:cNvSpPr/>
                <p:nvPr/>
              </p:nvSpPr>
              <p:spPr>
                <a:xfrm>
                  <a:off x="3347864" y="2348880"/>
                  <a:ext cx="144016" cy="144016"/>
                </a:xfrm>
                <a:prstGeom prst="ellipse">
                  <a:avLst/>
                </a:prstGeom>
                <a:grp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  <p:cxnSp>
            <p:nvCxnSpPr>
              <p:cNvPr id="268" name="直接连接符 267"/>
              <p:cNvCxnSpPr/>
              <p:nvPr/>
            </p:nvCxnSpPr>
            <p:spPr>
              <a:xfrm>
                <a:off x="1043608" y="2636912"/>
                <a:ext cx="3456384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1" name="直接连接符 270"/>
              <p:cNvCxnSpPr/>
              <p:nvPr/>
            </p:nvCxnSpPr>
            <p:spPr>
              <a:xfrm>
                <a:off x="2627784" y="1124744"/>
                <a:ext cx="0" cy="316835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7" name="直接箭头连接符 276"/>
              <p:cNvCxnSpPr/>
              <p:nvPr/>
            </p:nvCxnSpPr>
            <p:spPr>
              <a:xfrm>
                <a:off x="1115616" y="1052736"/>
                <a:ext cx="576064" cy="0"/>
              </a:xfrm>
              <a:prstGeom prst="straightConnector1">
                <a:avLst/>
              </a:prstGeom>
              <a:ln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8" name="TextBox 277"/>
              <p:cNvSpPr txBox="1"/>
              <p:nvPr/>
            </p:nvSpPr>
            <p:spPr>
              <a:xfrm>
                <a:off x="1115616" y="755412"/>
                <a:ext cx="57606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b="1" dirty="0" smtClean="0"/>
                  <a:t>5m</a:t>
                </a:r>
                <a:endParaRPr lang="zh-CN" altLang="en-US" b="1" dirty="0"/>
              </a:p>
            </p:txBody>
          </p:sp>
          <p:grpSp>
            <p:nvGrpSpPr>
              <p:cNvPr id="299" name="组合 298"/>
              <p:cNvGrpSpPr/>
              <p:nvPr/>
            </p:nvGrpSpPr>
            <p:grpSpPr>
              <a:xfrm>
                <a:off x="1115616" y="1268760"/>
                <a:ext cx="1440160" cy="1224136"/>
                <a:chOff x="1115616" y="1268760"/>
                <a:chExt cx="1440160" cy="1224136"/>
              </a:xfrm>
            </p:grpSpPr>
            <p:sp>
              <p:nvSpPr>
                <p:cNvPr id="267" name="椭圆 266"/>
                <p:cNvSpPr/>
                <p:nvPr/>
              </p:nvSpPr>
              <p:spPr>
                <a:xfrm>
                  <a:off x="1115616" y="126876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0" name="椭圆 269"/>
                <p:cNvSpPr/>
                <p:nvPr/>
              </p:nvSpPr>
              <p:spPr>
                <a:xfrm>
                  <a:off x="1547664" y="126876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4" name="椭圆 273"/>
                <p:cNvSpPr/>
                <p:nvPr/>
              </p:nvSpPr>
              <p:spPr>
                <a:xfrm>
                  <a:off x="1979712" y="126876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5" name="椭圆 274"/>
                <p:cNvSpPr/>
                <p:nvPr/>
              </p:nvSpPr>
              <p:spPr>
                <a:xfrm>
                  <a:off x="2411760" y="126876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6" name="椭圆 275"/>
                <p:cNvSpPr/>
                <p:nvPr/>
              </p:nvSpPr>
              <p:spPr>
                <a:xfrm>
                  <a:off x="1115616" y="162880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79" name="椭圆 278"/>
                <p:cNvSpPr/>
                <p:nvPr/>
              </p:nvSpPr>
              <p:spPr>
                <a:xfrm>
                  <a:off x="1547664" y="162880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2" name="椭圆 281"/>
                <p:cNvSpPr/>
                <p:nvPr/>
              </p:nvSpPr>
              <p:spPr>
                <a:xfrm>
                  <a:off x="1979712" y="162880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3" name="椭圆 282"/>
                <p:cNvSpPr/>
                <p:nvPr/>
              </p:nvSpPr>
              <p:spPr>
                <a:xfrm>
                  <a:off x="2411760" y="162880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4" name="椭圆 283"/>
                <p:cNvSpPr/>
                <p:nvPr/>
              </p:nvSpPr>
              <p:spPr>
                <a:xfrm>
                  <a:off x="1115616" y="198884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5" name="椭圆 284"/>
                <p:cNvSpPr/>
                <p:nvPr/>
              </p:nvSpPr>
              <p:spPr>
                <a:xfrm>
                  <a:off x="1547664" y="198884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6" name="椭圆 285"/>
                <p:cNvSpPr/>
                <p:nvPr/>
              </p:nvSpPr>
              <p:spPr>
                <a:xfrm>
                  <a:off x="1979712" y="198884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7" name="椭圆 286"/>
                <p:cNvSpPr/>
                <p:nvPr/>
              </p:nvSpPr>
              <p:spPr>
                <a:xfrm>
                  <a:off x="2411760" y="198884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8" name="椭圆 287"/>
                <p:cNvSpPr/>
                <p:nvPr/>
              </p:nvSpPr>
              <p:spPr>
                <a:xfrm>
                  <a:off x="1115616" y="234888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89" name="椭圆 288"/>
                <p:cNvSpPr/>
                <p:nvPr/>
              </p:nvSpPr>
              <p:spPr>
                <a:xfrm>
                  <a:off x="1547664" y="234888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0" name="椭圆 289"/>
                <p:cNvSpPr/>
                <p:nvPr/>
              </p:nvSpPr>
              <p:spPr>
                <a:xfrm>
                  <a:off x="1979712" y="234888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  <p:sp>
              <p:nvSpPr>
                <p:cNvPr id="291" name="椭圆 290"/>
                <p:cNvSpPr/>
                <p:nvPr/>
              </p:nvSpPr>
              <p:spPr>
                <a:xfrm>
                  <a:off x="2411760" y="2348880"/>
                  <a:ext cx="144016" cy="144016"/>
                </a:xfrm>
                <a:prstGeom prst="ellipse">
                  <a:avLst/>
                </a:prstGeom>
                <a:solidFill>
                  <a:srgbClr val="00B0F0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/>
                </a:p>
              </p:txBody>
            </p:sp>
          </p:grpSp>
        </p:grpSp>
        <p:sp>
          <p:nvSpPr>
            <p:cNvPr id="80" name="TextBox 79"/>
            <p:cNvSpPr txBox="1"/>
            <p:nvPr/>
          </p:nvSpPr>
          <p:spPr>
            <a:xfrm>
              <a:off x="3131840" y="1033572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B0F0"/>
                  </a:solidFill>
                </a:rPr>
                <a:t>I</a:t>
              </a:r>
              <a:endParaRPr lang="zh-CN" altLang="en-US" sz="2800" dirty="0">
                <a:solidFill>
                  <a:srgbClr val="00B0F0"/>
                </a:solidFill>
              </a:endParaRPr>
            </a:p>
          </p:txBody>
        </p:sp>
        <p:sp>
          <p:nvSpPr>
            <p:cNvPr id="81" name="TextBox 80"/>
            <p:cNvSpPr txBox="1"/>
            <p:nvPr/>
          </p:nvSpPr>
          <p:spPr>
            <a:xfrm>
              <a:off x="4644008" y="980728"/>
              <a:ext cx="4320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2800" dirty="0" smtClean="0">
                  <a:solidFill>
                    <a:srgbClr val="00B050"/>
                  </a:solidFill>
                </a:rPr>
                <a:t>II</a:t>
              </a:r>
              <a:endParaRPr lang="zh-CN" altLang="en-US" sz="2800" dirty="0">
                <a:solidFill>
                  <a:srgbClr val="00B050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标题 1"/>
          <p:cNvSpPr>
            <a:spLocks noGrp="1"/>
          </p:cNvSpPr>
          <p:nvPr>
            <p:ph type="title"/>
          </p:nvPr>
        </p:nvSpPr>
        <p:spPr>
          <a:xfrm>
            <a:off x="539552" y="404664"/>
            <a:ext cx="8229600" cy="1143000"/>
          </a:xfrm>
        </p:spPr>
        <p:txBody>
          <a:bodyPr/>
          <a:lstStyle/>
          <a:p>
            <a:pPr eaLnBrk="1" hangingPunct="1"/>
            <a:r>
              <a:rPr lang="zh-CN" altLang="en-US" dirty="0" smtClean="0"/>
              <a:t>内容</a:t>
            </a:r>
          </a:p>
        </p:txBody>
      </p:sp>
      <p:sp>
        <p:nvSpPr>
          <p:cNvPr id="4099" name="内容占位符 2"/>
          <p:cNvSpPr>
            <a:spLocks noGrp="1"/>
          </p:cNvSpPr>
          <p:nvPr>
            <p:ph idx="1"/>
          </p:nvPr>
        </p:nvSpPr>
        <p:spPr>
          <a:xfrm>
            <a:off x="1187624" y="1772816"/>
            <a:ext cx="7437512" cy="4541987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研究</a:t>
            </a:r>
            <a:r>
              <a:rPr lang="en-US" altLang="zh-CN" dirty="0" smtClean="0"/>
              <a:t>EAS</a:t>
            </a:r>
            <a:r>
              <a:rPr lang="zh-CN" altLang="en-US" dirty="0" smtClean="0"/>
              <a:t>热中子的物理动机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en-US" altLang="zh-CN" dirty="0" smtClean="0"/>
              <a:t>EAS</a:t>
            </a:r>
            <a:r>
              <a:rPr lang="zh-CN" altLang="en-US" dirty="0" smtClean="0"/>
              <a:t>热中子探测器介绍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研究状况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下一步工作</a:t>
            </a:r>
            <a:endParaRPr lang="en-US" altLang="zh-CN" dirty="0" smtClean="0"/>
          </a:p>
          <a:p>
            <a:pPr marL="514350" indent="-514350">
              <a:buFont typeface="+mj-lt"/>
              <a:buAutoNum type="arabicPeriod"/>
            </a:pPr>
            <a:r>
              <a:rPr lang="zh-CN" altLang="en-US" dirty="0" smtClean="0"/>
              <a:t>总结</a:t>
            </a:r>
            <a:endParaRPr lang="en-US" altLang="zh-CN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2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时间表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23528" y="1600200"/>
            <a:ext cx="8352928" cy="4637112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2016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年建造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1 cluster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，四川大学设计制作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FADC</a:t>
            </a:r>
            <a:r>
              <a:rPr lang="zh-CN" altLang="en-US" sz="2400" b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，目前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所需设备配件基本准备好了，在河北师大宇宙线实验室做好组装、调试工作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俄罗斯科学家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Yuri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Stenkin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今年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10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月访问中国，协调解决探测器安装调试中的问题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;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年春节前后，调试完毕，视条件安装到高海拔实验站。</a:t>
            </a:r>
          </a:p>
          <a:p>
            <a:pPr>
              <a:lnSpc>
                <a:spcPct val="150000"/>
              </a:lnSpc>
            </a:pP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2017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年，建成其他的探测器，实现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4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个</a:t>
            </a:r>
            <a:r>
              <a:rPr lang="en-US" altLang="zh-CN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clusters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组成的阵列在高海拔运行。</a:t>
            </a:r>
            <a:endParaRPr lang="en-US" altLang="zh-CN" sz="24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加大基金申请力度，希望得到更多的资助和支持。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标题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 smtClean="0"/>
              <a:t>新型</a:t>
            </a:r>
            <a:r>
              <a:rPr lang="en-US" altLang="zh-CN" dirty="0" smtClean="0"/>
              <a:t>EAS</a:t>
            </a:r>
            <a:r>
              <a:rPr lang="zh-CN" altLang="en-US" dirty="0" smtClean="0"/>
              <a:t>热中子探测阵列可加强</a:t>
            </a:r>
            <a:r>
              <a:rPr lang="en-US" altLang="zh-CN" dirty="0" smtClean="0"/>
              <a:t>LHAASO</a:t>
            </a:r>
            <a:r>
              <a:rPr lang="zh-CN" altLang="en-US" dirty="0" smtClean="0">
                <a:solidFill>
                  <a:srgbClr val="FF0000"/>
                </a:solidFill>
              </a:rPr>
              <a:t>原初宇宙线成份的区分能力</a:t>
            </a:r>
            <a:r>
              <a:rPr lang="zh-CN" altLang="en-US" dirty="0" smtClean="0"/>
              <a:t>，从而提高宇宙线分成份能谱测量精度，最终达到破解膝区成因的目的。 </a:t>
            </a:r>
            <a:endParaRPr lang="en-US" altLang="zh-CN" dirty="0" smtClean="0"/>
          </a:p>
          <a:p>
            <a:r>
              <a:rPr lang="en-US" altLang="zh-CN" dirty="0" smtClean="0"/>
              <a:t>EAS</a:t>
            </a:r>
            <a:r>
              <a:rPr lang="zh-CN" altLang="en-US" dirty="0" smtClean="0"/>
              <a:t>热中子探测阵列</a:t>
            </a:r>
            <a:r>
              <a:rPr lang="zh-CN" altLang="zh-CN" dirty="0" smtClean="0"/>
              <a:t>还可以用于</a:t>
            </a:r>
            <a:r>
              <a:rPr lang="zh-CN" altLang="zh-CN" dirty="0" smtClean="0">
                <a:solidFill>
                  <a:srgbClr val="FF0000"/>
                </a:solidFill>
              </a:rPr>
              <a:t>其他宇宙线相关的物理研究</a:t>
            </a:r>
            <a:r>
              <a:rPr lang="zh-CN" altLang="zh-CN" dirty="0" smtClean="0"/>
              <a:t>，包括：</a:t>
            </a:r>
            <a:r>
              <a:rPr lang="zh-CN" altLang="en-US" dirty="0" smtClean="0"/>
              <a:t>大气物理</a:t>
            </a:r>
            <a:r>
              <a:rPr lang="zh-CN" altLang="zh-CN" dirty="0" smtClean="0"/>
              <a:t>、地球物理</a:t>
            </a:r>
            <a:r>
              <a:rPr lang="zh-CN" altLang="en-US" dirty="0" smtClean="0"/>
              <a:t>、</a:t>
            </a:r>
            <a:r>
              <a:rPr lang="zh-CN" altLang="zh-CN" dirty="0" smtClean="0"/>
              <a:t>太阳物理</a:t>
            </a:r>
            <a:r>
              <a:rPr lang="zh-CN" altLang="en-US" dirty="0" smtClean="0"/>
              <a:t>等</a:t>
            </a:r>
            <a:r>
              <a:rPr lang="zh-CN" altLang="zh-CN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这个热中子探测技术还</a:t>
            </a:r>
            <a:r>
              <a:rPr lang="zh-CN" altLang="zh-CN" dirty="0" smtClean="0"/>
              <a:t>可以应用于核辐射探测</a:t>
            </a:r>
            <a:r>
              <a:rPr lang="zh-CN" altLang="en-US" dirty="0" smtClean="0"/>
              <a:t>领域，比如</a:t>
            </a:r>
            <a:r>
              <a:rPr lang="zh-CN" altLang="zh-CN" dirty="0" smtClean="0">
                <a:solidFill>
                  <a:srgbClr val="FF0000"/>
                </a:solidFill>
              </a:rPr>
              <a:t>中国散裂中子源</a:t>
            </a:r>
            <a:r>
              <a:rPr lang="zh-CN" altLang="zh-CN" dirty="0" smtClean="0"/>
              <a:t>的高通量粉末衍射仪的主探测器采用的就是位置灵敏热中子探测器</a:t>
            </a:r>
            <a:r>
              <a:rPr lang="zh-CN" altLang="en-US" dirty="0" smtClean="0"/>
              <a:t>，</a:t>
            </a:r>
            <a:r>
              <a:rPr lang="zh-CN" altLang="zh-CN" dirty="0" smtClean="0"/>
              <a:t>对于研究开发大面积、高性价比的热中子探测器有着同样强烈的愿望。</a:t>
            </a:r>
          </a:p>
          <a:p>
            <a:endParaRPr lang="zh-CN" altLang="en-US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12160" y="558924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6000" dirty="0" smtClean="0">
                <a:solidFill>
                  <a:srgbClr val="FF0000"/>
                </a:solidFill>
              </a:rPr>
              <a:t>谢谢！</a:t>
            </a:r>
            <a:endParaRPr lang="zh-CN" altLang="en-US" sz="6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backup</a:t>
            </a:r>
            <a:endParaRPr lang="zh-CN" altLang="en-US" dirty="0"/>
          </a:p>
        </p:txBody>
      </p:sp>
      <p:sp>
        <p:nvSpPr>
          <p:cNvPr id="6" name="副标题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22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35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957019"/>
            <a:ext cx="4568439" cy="340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691680" y="4437112"/>
            <a:ext cx="597666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探测技术问题</a:t>
            </a:r>
            <a:r>
              <a:rPr lang="en-US" altLang="zh-CN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(Yuri 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Stenkin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提出</a:t>
            </a:r>
            <a:r>
              <a:rPr lang="en-US" altLang="zh-CN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)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：</a:t>
            </a:r>
            <a:endParaRPr lang="en-US" altLang="zh-CN" sz="2400" b="1" dirty="0" smtClean="0">
              <a:solidFill>
                <a:srgbClr val="002060"/>
              </a:solidFill>
              <a:latin typeface="+mn-lt"/>
              <a:ea typeface="黑体" pitchFamily="49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不同的次级粒子得到不同的能谱拐折</a:t>
            </a:r>
            <a:r>
              <a:rPr lang="en-US" altLang="zh-CN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?!</a:t>
            </a:r>
          </a:p>
          <a:p>
            <a:pPr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+mn-lt"/>
                <a:ea typeface="黑体" pitchFamily="49" charset="-122"/>
              </a:rPr>
              <a:t>探测不同的次级粒子是十分必要的！</a:t>
            </a:r>
            <a:endParaRPr lang="zh-CN" altLang="en-US" sz="2400" b="1" dirty="0">
              <a:solidFill>
                <a:srgbClr val="FF0000"/>
              </a:solidFill>
              <a:latin typeface="+mn-lt"/>
              <a:ea typeface="黑体" pitchFamily="49" charset="-122"/>
            </a:endParaRPr>
          </a:p>
        </p:txBody>
      </p:sp>
      <p:pic>
        <p:nvPicPr>
          <p:cNvPr id="1935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24615"/>
            <a:ext cx="4318818" cy="18979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矩形 2"/>
          <p:cNvSpPr>
            <a:spLocks noChangeArrowheads="1"/>
          </p:cNvSpPr>
          <p:nvPr/>
        </p:nvSpPr>
        <p:spPr bwMode="auto">
          <a:xfrm>
            <a:off x="304800" y="4293096"/>
            <a:ext cx="8155632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1400" b="1" dirty="0" smtClean="0">
                <a:solidFill>
                  <a:srgbClr val="FF0000"/>
                </a:solidFill>
              </a:rPr>
              <a:t>高能所</a:t>
            </a:r>
            <a:r>
              <a:rPr lang="zh-CN" altLang="zh-CN" sz="1400" b="1" dirty="0" smtClean="0">
                <a:solidFill>
                  <a:srgbClr val="FF0000"/>
                </a:solidFill>
              </a:rPr>
              <a:t>、俄罗斯</a:t>
            </a:r>
            <a:r>
              <a:rPr lang="zh-CN" altLang="en-US" sz="1400" b="1" dirty="0" smtClean="0">
                <a:solidFill>
                  <a:srgbClr val="FF0000"/>
                </a:solidFill>
              </a:rPr>
              <a:t>科学院核研究所、河北师大</a:t>
            </a:r>
            <a:r>
              <a:rPr lang="zh-CN" altLang="zh-CN" sz="1400" dirty="0" smtClean="0">
                <a:solidFill>
                  <a:prstClr val="black"/>
                </a:solidFill>
              </a:rPr>
              <a:t>合作</a:t>
            </a:r>
            <a:r>
              <a:rPr lang="zh-CN" altLang="zh-CN" sz="1400" dirty="0">
                <a:solidFill>
                  <a:prstClr val="black"/>
                </a:solidFill>
              </a:rPr>
              <a:t>发表的文章 </a:t>
            </a:r>
            <a:r>
              <a:rPr lang="en-US" altLang="zh-CN" sz="1400" b="1" dirty="0">
                <a:solidFill>
                  <a:prstClr val="black"/>
                </a:solidFill>
              </a:rPr>
              <a:t>Thermal neutron flux produced by EAS at various altitudes, </a:t>
            </a:r>
            <a:r>
              <a:rPr lang="en-US" altLang="zh-CN" sz="1400" dirty="0" err="1">
                <a:solidFill>
                  <a:prstClr val="black"/>
                </a:solidFill>
              </a:rPr>
              <a:t>Yu.V</a:t>
            </a:r>
            <a:r>
              <a:rPr lang="en-US" altLang="zh-CN" sz="1400" dirty="0">
                <a:solidFill>
                  <a:prstClr val="black"/>
                </a:solidFill>
              </a:rPr>
              <a:t>. </a:t>
            </a:r>
            <a:r>
              <a:rPr lang="en-US" altLang="zh-CN" sz="1400" dirty="0" err="1" smtClean="0">
                <a:solidFill>
                  <a:prstClr val="black"/>
                </a:solidFill>
              </a:rPr>
              <a:t>Stenkin</a:t>
            </a:r>
            <a:r>
              <a:rPr lang="zh-CN" altLang="en-US" sz="1400" dirty="0" smtClean="0">
                <a:solidFill>
                  <a:prstClr val="black"/>
                </a:solidFill>
              </a:rPr>
              <a:t> </a:t>
            </a:r>
            <a:r>
              <a:rPr lang="en-US" altLang="zh-CN" sz="1400" dirty="0" smtClean="0">
                <a:solidFill>
                  <a:prstClr val="black"/>
                </a:solidFill>
              </a:rPr>
              <a:t>et al. (</a:t>
            </a:r>
            <a:r>
              <a:rPr lang="zh-CN" altLang="en-US" sz="1400" dirty="0" smtClean="0">
                <a:solidFill>
                  <a:prstClr val="black"/>
                </a:solidFill>
              </a:rPr>
              <a:t>马欣华为通讯作者</a:t>
            </a:r>
            <a:r>
              <a:rPr lang="en-US" altLang="zh-CN" sz="1400" dirty="0" smtClean="0">
                <a:solidFill>
                  <a:prstClr val="black"/>
                </a:solidFill>
              </a:rPr>
              <a:t>) Chinese </a:t>
            </a:r>
            <a:r>
              <a:rPr lang="en-US" altLang="zh-CN" sz="1400" dirty="0">
                <a:solidFill>
                  <a:prstClr val="black"/>
                </a:solidFill>
              </a:rPr>
              <a:t>Physics C Vol. 37, No. 1 (2013) 015001  </a:t>
            </a:r>
          </a:p>
        </p:txBody>
      </p:sp>
      <p:sp>
        <p:nvSpPr>
          <p:cNvPr id="5" name="标题 4"/>
          <p:cNvSpPr>
            <a:spLocks noGrp="1"/>
          </p:cNvSpPr>
          <p:nvPr>
            <p:ph type="title"/>
          </p:nvPr>
        </p:nvSpPr>
        <p:spPr>
          <a:xfrm>
            <a:off x="179512" y="404664"/>
            <a:ext cx="8352928" cy="1224136"/>
          </a:xfrm>
        </p:spPr>
        <p:txBody>
          <a:bodyPr>
            <a:normAutofit/>
          </a:bodyPr>
          <a:lstStyle/>
          <a:p>
            <a:r>
              <a:rPr lang="en-US" altLang="zh-CN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EAS</a:t>
            </a:r>
            <a:r>
              <a:rPr lang="zh-CN" altLang="en-US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热中子探测技术的优势</a:t>
            </a:r>
            <a:endParaRPr lang="zh-CN" altLang="en-US" sz="3600" b="1" dirty="0">
              <a:solidFill>
                <a:srgbClr val="002060"/>
              </a:solidFill>
              <a:latin typeface="+mn-lt"/>
              <a:ea typeface="黑体" pitchFamily="49" charset="-122"/>
              <a:cs typeface="+mn-cs"/>
            </a:endParaRPr>
          </a:p>
        </p:txBody>
      </p:sp>
      <p:sp>
        <p:nvSpPr>
          <p:cNvPr id="6148" name="内容占位符 4"/>
          <p:cNvSpPr>
            <a:spLocks noGrp="1"/>
          </p:cNvSpPr>
          <p:nvPr>
            <p:ph idx="4294967295"/>
          </p:nvPr>
        </p:nvSpPr>
        <p:spPr>
          <a:xfrm>
            <a:off x="124593" y="5013176"/>
            <a:ext cx="8911903" cy="1224136"/>
          </a:xfrm>
        </p:spPr>
        <p:txBody>
          <a:bodyPr>
            <a:noAutofit/>
          </a:bodyPr>
          <a:lstStyle/>
          <a:p>
            <a:pPr marL="0">
              <a:lnSpc>
                <a:spcPct val="150000"/>
              </a:lnSpc>
              <a:buFontTx/>
              <a:buNone/>
            </a:pPr>
            <a:r>
              <a:rPr lang="en-US" altLang="zh-CN" sz="2400" b="1" dirty="0" smtClean="0"/>
              <a:t>EAS</a:t>
            </a:r>
            <a:r>
              <a:rPr lang="zh-CN" altLang="zh-CN" sz="2400" b="1" dirty="0" smtClean="0"/>
              <a:t>中少量的强子成分能够产生大量的热中子，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热中子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数量比强子多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2-3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个数量级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。高海拔热中子</a:t>
            </a:r>
            <a:r>
              <a:rPr lang="zh-CN" altLang="zh-CN" sz="2400" b="1" dirty="0" smtClean="0">
                <a:solidFill>
                  <a:srgbClr val="FF0000"/>
                </a:solidFill>
              </a:rPr>
              <a:t>数量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要比海平面高</a:t>
            </a:r>
            <a:r>
              <a:rPr lang="en-US" altLang="zh-CN" sz="2400" b="1" dirty="0" smtClean="0">
                <a:solidFill>
                  <a:srgbClr val="FF0000"/>
                </a:solidFill>
              </a:rPr>
              <a:t>1-2</a:t>
            </a:r>
            <a:r>
              <a:rPr lang="zh-CN" altLang="en-US" sz="2400" b="1" dirty="0" smtClean="0">
                <a:solidFill>
                  <a:srgbClr val="FF0000"/>
                </a:solidFill>
              </a:rPr>
              <a:t>个数量级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24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6593" name="Picture 1" descr="4300-p-1PeV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3848" y="1412776"/>
            <a:ext cx="2880320" cy="2780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4" name="Picture 2" descr="sealevel-p-1Pe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1340768"/>
            <a:ext cx="2952328" cy="28374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6595" name="Picture 3" descr="hn-4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201" y="1412776"/>
            <a:ext cx="2771775" cy="2686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内容占位符 4"/>
          <p:cNvSpPr>
            <a:spLocks noGrp="1"/>
          </p:cNvSpPr>
          <p:nvPr>
            <p:ph idx="1"/>
          </p:nvPr>
        </p:nvSpPr>
        <p:spPr>
          <a:xfrm>
            <a:off x="533400" y="4725144"/>
            <a:ext cx="8229600" cy="1751856"/>
          </a:xfrm>
        </p:spPr>
        <p:txBody>
          <a:bodyPr anchor="t">
            <a:normAutofit/>
          </a:bodyPr>
          <a:lstStyle/>
          <a:p>
            <a:pPr marL="0">
              <a:buNone/>
            </a:pPr>
            <a:r>
              <a:rPr lang="zh-CN" altLang="zh-CN" dirty="0" smtClean="0"/>
              <a:t>在同样的原初宇宙线能量，</a:t>
            </a:r>
            <a:r>
              <a:rPr lang="zh-CN" altLang="zh-CN" dirty="0" smtClean="0">
                <a:solidFill>
                  <a:srgbClr val="FF0000"/>
                </a:solidFill>
              </a:rPr>
              <a:t>轻原子核</a:t>
            </a:r>
            <a:r>
              <a:rPr lang="zh-CN" altLang="zh-CN" dirty="0" smtClean="0"/>
              <a:t>产生的</a:t>
            </a:r>
            <a:r>
              <a:rPr lang="en-US" altLang="zh-CN" dirty="0" smtClean="0"/>
              <a:t>EAS</a:t>
            </a:r>
            <a:r>
              <a:rPr lang="zh-CN" altLang="zh-CN" dirty="0" smtClean="0"/>
              <a:t>热中子</a:t>
            </a:r>
            <a:r>
              <a:rPr lang="zh-CN" altLang="zh-CN" dirty="0" smtClean="0">
                <a:solidFill>
                  <a:srgbClr val="FF0000"/>
                </a:solidFill>
              </a:rPr>
              <a:t>比重原子核</a:t>
            </a:r>
            <a:r>
              <a:rPr lang="zh-CN" altLang="zh-CN" dirty="0" smtClean="0"/>
              <a:t>高出</a:t>
            </a:r>
            <a:r>
              <a:rPr lang="zh-CN" altLang="zh-CN" dirty="0" smtClean="0">
                <a:solidFill>
                  <a:srgbClr val="FF0000"/>
                </a:solidFill>
              </a:rPr>
              <a:t>一个量级</a:t>
            </a:r>
            <a:r>
              <a:rPr lang="zh-CN" altLang="zh-CN" dirty="0" smtClean="0"/>
              <a:t>，这十分有利于</a:t>
            </a:r>
            <a:r>
              <a:rPr lang="zh-CN" altLang="zh-CN" dirty="0" smtClean="0">
                <a:solidFill>
                  <a:srgbClr val="FF0000"/>
                </a:solidFill>
              </a:rPr>
              <a:t>原初宇宙线成分</a:t>
            </a:r>
            <a:r>
              <a:rPr lang="zh-CN" altLang="zh-CN" dirty="0" smtClean="0"/>
              <a:t>的区分</a:t>
            </a:r>
            <a:r>
              <a:rPr lang="zh-CN" altLang="en-US" dirty="0" smtClean="0"/>
              <a:t>，对膝区探测来说是一个新的独特的技术手段。</a:t>
            </a:r>
          </a:p>
        </p:txBody>
      </p:sp>
      <p:sp>
        <p:nvSpPr>
          <p:cNvPr id="7172" name="矩形 7"/>
          <p:cNvSpPr>
            <a:spLocks noChangeArrowheads="1"/>
          </p:cNvSpPr>
          <p:nvPr/>
        </p:nvSpPr>
        <p:spPr bwMode="auto">
          <a:xfrm>
            <a:off x="5580112" y="1268760"/>
            <a:ext cx="269857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zh-CN" sz="1400" dirty="0">
                <a:solidFill>
                  <a:prstClr val="black"/>
                </a:solidFill>
              </a:rPr>
              <a:t>Yu. V. </a:t>
            </a:r>
            <a:r>
              <a:rPr lang="en-US" altLang="zh-CN" sz="1400" dirty="0" err="1">
                <a:solidFill>
                  <a:prstClr val="black"/>
                </a:solidFill>
              </a:rPr>
              <a:t>Stenkin</a:t>
            </a:r>
            <a:r>
              <a:rPr lang="en-US" altLang="zh-CN" sz="1400" dirty="0">
                <a:solidFill>
                  <a:prstClr val="black"/>
                </a:solidFill>
              </a:rPr>
              <a:t> &amp; J. F. Valdes-Galicia</a:t>
            </a:r>
            <a:r>
              <a:rPr lang="zh-CN" altLang="en-US" sz="1400" dirty="0">
                <a:solidFill>
                  <a:prstClr val="black"/>
                </a:solidFill>
              </a:rPr>
              <a:t>， </a:t>
            </a:r>
            <a:r>
              <a:rPr lang="en-US" altLang="zh-CN" sz="1400" dirty="0">
                <a:solidFill>
                  <a:prstClr val="black"/>
                </a:solidFill>
              </a:rPr>
              <a:t>Modern Physics Letters A, Vol. 17, No. 26 (2002) 1745-1751</a:t>
            </a:r>
            <a:endParaRPr lang="zh-CN" altLang="en-US" sz="1400" dirty="0">
              <a:solidFill>
                <a:prstClr val="black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65569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230128"/>
            <a:ext cx="3419872" cy="4495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860032" y="2564904"/>
            <a:ext cx="428396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 smtClean="0"/>
              <a:t>宇宙线质子产生的强子平均能量（红方块）是铁核的</a:t>
            </a:r>
            <a:r>
              <a:rPr lang="en-US" altLang="zh-CN" dirty="0" smtClean="0"/>
              <a:t>4</a:t>
            </a:r>
            <a:r>
              <a:rPr lang="zh-CN" altLang="zh-CN" dirty="0" smtClean="0"/>
              <a:t>倍，质子产生的强子平均数量（红三角）是铁核的</a:t>
            </a:r>
            <a:r>
              <a:rPr lang="en-US" altLang="zh-CN" dirty="0" smtClean="0"/>
              <a:t>6</a:t>
            </a:r>
            <a:r>
              <a:rPr lang="zh-CN" altLang="zh-CN" dirty="0" smtClean="0"/>
              <a:t>倍</a:t>
            </a:r>
            <a:r>
              <a:rPr lang="zh-CN" altLang="en-US" dirty="0" smtClean="0"/>
              <a:t>，从而质子产生的中子数（红圆圈）比铁核高出一个数量级</a:t>
            </a:r>
            <a:endParaRPr lang="zh-CN" altLang="en-US" dirty="0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闪烁材料</a:t>
            </a:r>
            <a:r>
              <a:rPr lang="en-US" altLang="zh-CN" sz="3600" b="1" dirty="0" err="1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ZnS</a:t>
            </a:r>
            <a:r>
              <a:rPr lang="en-US" altLang="zh-CN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(Ag)</a:t>
            </a:r>
            <a:endParaRPr lang="zh-CN" altLang="en-US" sz="3600" b="1" dirty="0">
              <a:solidFill>
                <a:srgbClr val="002060"/>
              </a:solidFill>
              <a:latin typeface="+mn-lt"/>
              <a:ea typeface="黑体" pitchFamily="49" charset="-122"/>
              <a:cs typeface="+mn-cs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3024336"/>
          </a:xfrm>
        </p:spPr>
        <p:txBody>
          <a:bodyPr>
            <a:normAutofit fontScale="85000" lnSpcReduction="20000"/>
          </a:bodyPr>
          <a:lstStyle/>
          <a:p>
            <a:r>
              <a:rPr lang="en-US" altLang="zh-CN" dirty="0" err="1" smtClean="0"/>
              <a:t>ZnS</a:t>
            </a:r>
            <a:r>
              <a:rPr lang="en-US" altLang="zh-CN" dirty="0" smtClean="0"/>
              <a:t>(Ag)</a:t>
            </a:r>
            <a:r>
              <a:rPr lang="zh-CN" altLang="en-US" dirty="0" smtClean="0"/>
              <a:t>闪烁体是一种多晶微粉末，粒度约为几到几十微米，涂覆在玻璃或有机材料衬底上，制成闪烁屏。</a:t>
            </a:r>
            <a:endParaRPr lang="en-US" altLang="zh-CN" dirty="0" smtClean="0"/>
          </a:p>
          <a:p>
            <a:r>
              <a:rPr lang="en-US" altLang="zh-CN" dirty="0" err="1" smtClean="0"/>
              <a:t>ZnS</a:t>
            </a:r>
            <a:r>
              <a:rPr lang="en-US" altLang="zh-CN" dirty="0" smtClean="0"/>
              <a:t>(Ag)</a:t>
            </a:r>
            <a:r>
              <a:rPr lang="zh-CN" altLang="en-US" dirty="0" smtClean="0"/>
              <a:t>闪烁体的</a:t>
            </a:r>
            <a:r>
              <a:rPr lang="zh-CN" altLang="en-US" dirty="0" smtClean="0">
                <a:solidFill>
                  <a:srgbClr val="FF0000"/>
                </a:solidFill>
              </a:rPr>
              <a:t>光产额很高</a:t>
            </a:r>
            <a:r>
              <a:rPr lang="zh-CN" altLang="en-US" dirty="0" smtClean="0"/>
              <a:t>，是</a:t>
            </a:r>
            <a:r>
              <a:rPr lang="en-US" altLang="zh-CN" dirty="0" err="1" smtClean="0"/>
              <a:t>NaI</a:t>
            </a:r>
            <a:r>
              <a:rPr lang="en-US" altLang="zh-CN" dirty="0" smtClean="0"/>
              <a:t>(</a:t>
            </a:r>
            <a:r>
              <a:rPr lang="en-US" altLang="zh-CN" dirty="0" err="1" smtClean="0"/>
              <a:t>Tl</a:t>
            </a:r>
            <a:r>
              <a:rPr lang="en-US" altLang="zh-CN" dirty="0" smtClean="0"/>
              <a:t>)</a:t>
            </a:r>
            <a:r>
              <a:rPr lang="zh-CN" altLang="en-US" dirty="0" smtClean="0"/>
              <a:t>晶体的</a:t>
            </a:r>
            <a:r>
              <a:rPr lang="en-US" altLang="zh-CN" dirty="0" smtClean="0"/>
              <a:t>1.3 </a:t>
            </a:r>
            <a:r>
              <a:rPr lang="zh-CN" altLang="en-US" dirty="0" smtClean="0"/>
              <a:t>倍，是塑料闪烁体的约</a:t>
            </a:r>
            <a:r>
              <a:rPr lang="en-US" altLang="zh-CN" dirty="0" smtClean="0"/>
              <a:t>6</a:t>
            </a:r>
            <a:r>
              <a:rPr lang="zh-CN" altLang="en-US" dirty="0" smtClean="0"/>
              <a:t>倍。</a:t>
            </a:r>
            <a:endParaRPr lang="en-US" altLang="zh-CN" dirty="0" smtClean="0"/>
          </a:p>
          <a:p>
            <a:r>
              <a:rPr lang="en-US" altLang="zh-CN" dirty="0" err="1" smtClean="0"/>
              <a:t>ZnS</a:t>
            </a:r>
            <a:r>
              <a:rPr lang="en-US" altLang="zh-CN" dirty="0" smtClean="0"/>
              <a:t>(Ag)</a:t>
            </a:r>
            <a:r>
              <a:rPr lang="zh-CN" altLang="en-US" dirty="0" smtClean="0"/>
              <a:t>为高</a:t>
            </a:r>
            <a:r>
              <a:rPr lang="en-US" altLang="zh-CN" dirty="0" smtClean="0"/>
              <a:t>Z </a:t>
            </a:r>
            <a:r>
              <a:rPr lang="zh-CN" altLang="en-US" dirty="0" smtClean="0"/>
              <a:t>材料，制成的闪烁屏可以用于重带电粒子探测，而且对高能</a:t>
            </a:r>
            <a:r>
              <a:rPr lang="en-US" altLang="zh-CN" dirty="0" smtClean="0"/>
              <a:t>γ</a:t>
            </a:r>
            <a:r>
              <a:rPr lang="zh-CN" altLang="en-US" dirty="0" smtClean="0"/>
              <a:t>及电子不灵敏。闪烁体设计得很薄，这样单个带电粒子 信号很弱，而</a:t>
            </a:r>
            <a:r>
              <a:rPr lang="zh-CN" altLang="en-US" dirty="0" smtClean="0">
                <a:solidFill>
                  <a:srgbClr val="FF0000"/>
                </a:solidFill>
              </a:rPr>
              <a:t>多个带电粒子和中子俘获</a:t>
            </a:r>
            <a:r>
              <a:rPr lang="zh-CN" altLang="en-US" dirty="0" smtClean="0"/>
              <a:t>可产生信号</a:t>
            </a:r>
            <a:r>
              <a:rPr lang="en-US" altLang="zh-CN" dirty="0" smtClean="0"/>
              <a:t>(</a:t>
            </a:r>
            <a:r>
              <a:rPr lang="en-US" altLang="zh-CN" dirty="0" smtClean="0">
                <a:solidFill>
                  <a:srgbClr val="FF0000"/>
                </a:solidFill>
              </a:rPr>
              <a:t>EN-detector</a:t>
            </a:r>
            <a:r>
              <a:rPr lang="en-US" altLang="zh-CN" dirty="0" smtClean="0"/>
              <a:t>)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259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4052912"/>
            <a:ext cx="8202556" cy="2805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椭圆 5"/>
          <p:cNvSpPr/>
          <p:nvPr/>
        </p:nvSpPr>
        <p:spPr>
          <a:xfrm>
            <a:off x="6372200" y="6021288"/>
            <a:ext cx="1440160" cy="50405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971600" y="5229200"/>
            <a:ext cx="74273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/>
              <a:t>Xinhua Ma </a:t>
            </a:r>
            <a:r>
              <a:rPr lang="en-US" sz="1400" dirty="0" smtClean="0"/>
              <a:t>and on </a:t>
            </a:r>
            <a:r>
              <a:rPr lang="en-US" altLang="zh-CN" sz="1400" dirty="0" smtClean="0"/>
              <a:t>Yuri </a:t>
            </a:r>
            <a:r>
              <a:rPr lang="en-US" altLang="zh-CN" sz="1400" dirty="0" err="1" smtClean="0"/>
              <a:t>Stenkin</a:t>
            </a:r>
            <a:r>
              <a:rPr lang="en-US" altLang="zh-CN" sz="1400" dirty="0" smtClean="0"/>
              <a:t> </a:t>
            </a:r>
            <a:r>
              <a:rPr lang="en-US" sz="1400" dirty="0" smtClean="0"/>
              <a:t>behalf of the PRISMA collaboration and the ARGO-YBJ </a:t>
            </a:r>
            <a:r>
              <a:rPr lang="zh-CN" altLang="en-US" sz="1400" dirty="0" smtClean="0"/>
              <a:t> </a:t>
            </a:r>
            <a:r>
              <a:rPr lang="en-US" sz="1400" dirty="0" smtClean="0"/>
              <a:t>collaboration. 33ICRC, Rio de Janeiro’ 2013, ID 606.</a:t>
            </a:r>
            <a:endParaRPr lang="ru-RU" sz="1400" dirty="0" smtClean="0"/>
          </a:p>
        </p:txBody>
      </p:sp>
      <p:sp>
        <p:nvSpPr>
          <p:cNvPr id="10" name="标题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lnSpc>
                <a:spcPts val="5200"/>
              </a:lnSpc>
              <a:spcAft>
                <a:spcPct val="0"/>
              </a:spcAft>
              <a:defRPr/>
            </a:pPr>
            <a:r>
              <a:rPr lang="en-US" altLang="zh-CN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PRISMA-YBJ</a:t>
            </a:r>
            <a:r>
              <a:rPr lang="zh-CN" altLang="en-US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和</a:t>
            </a:r>
            <a:r>
              <a:rPr lang="en-US" altLang="zh-CN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ARGO-YBJ</a:t>
            </a:r>
            <a:r>
              <a:rPr lang="zh-CN" altLang="en-US" sz="36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符合事例</a:t>
            </a:r>
            <a:endParaRPr lang="zh-CN" altLang="en-US" sz="3600" b="1" dirty="0">
              <a:solidFill>
                <a:srgbClr val="002060"/>
              </a:solidFill>
              <a:latin typeface="+mn-lt"/>
              <a:ea typeface="黑体" pitchFamily="49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内容占位符 11"/>
          <p:cNvSpPr>
            <a:spLocks noGrp="1"/>
          </p:cNvSpPr>
          <p:nvPr>
            <p:ph idx="4294967295"/>
          </p:nvPr>
        </p:nvSpPr>
        <p:spPr>
          <a:xfrm>
            <a:off x="1835696" y="4365104"/>
            <a:ext cx="6192688" cy="576263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400" b="1" dirty="0" smtClean="0">
                <a:latin typeface="黑体" pitchFamily="49" charset="-122"/>
              </a:rPr>
              <a:t>时间差分布           符合事例芯位分布</a:t>
            </a:r>
            <a:endParaRPr lang="zh-CN" altLang="en-US" sz="2400" b="1" dirty="0">
              <a:latin typeface="黑体" pitchFamily="49" charset="-122"/>
            </a:endParaRPr>
          </a:p>
        </p:txBody>
      </p:sp>
      <p:pic>
        <p:nvPicPr>
          <p:cNvPr id="272385" name="Picture 1"/>
          <p:cNvPicPr>
            <a:picLocks noChangeAspect="1" noChangeArrowheads="1"/>
          </p:cNvPicPr>
          <p:nvPr/>
        </p:nvPicPr>
        <p:blipFill>
          <a:blip r:embed="rId2" cstate="print"/>
          <a:srcRect r="49398"/>
          <a:stretch>
            <a:fillRect/>
          </a:stretch>
        </p:blipFill>
        <p:spPr bwMode="auto">
          <a:xfrm>
            <a:off x="827584" y="1268760"/>
            <a:ext cx="36004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88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96752"/>
            <a:ext cx="3702130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78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132856"/>
            <a:ext cx="3296524" cy="29603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785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916832"/>
            <a:ext cx="3833060" cy="32758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52" name="TextBox 18"/>
          <p:cNvSpPr txBox="1">
            <a:spLocks noChangeArrowheads="1"/>
          </p:cNvSpPr>
          <p:nvPr/>
        </p:nvSpPr>
        <p:spPr bwMode="auto">
          <a:xfrm>
            <a:off x="8027987" y="4975051"/>
            <a:ext cx="79216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zh-CN">
                <a:latin typeface="Calibri" pitchFamily="34" charset="0"/>
              </a:rPr>
              <a:t>r(m)</a:t>
            </a:r>
            <a:endParaRPr lang="zh-CN" altLang="en-US">
              <a:latin typeface="Calibri" pitchFamily="34" charset="0"/>
            </a:endParaRPr>
          </a:p>
        </p:txBody>
      </p:sp>
      <p:sp>
        <p:nvSpPr>
          <p:cNvPr id="10254" name="TextBox 20"/>
          <p:cNvSpPr txBox="1">
            <a:spLocks noChangeArrowheads="1"/>
          </p:cNvSpPr>
          <p:nvPr/>
        </p:nvSpPr>
        <p:spPr bwMode="auto">
          <a:xfrm>
            <a:off x="755576" y="1484784"/>
            <a:ext cx="2016125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ARGO-</a:t>
            </a:r>
            <a:r>
              <a:rPr lang="en-US" altLang="zh-CN" sz="2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bigpad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sp>
        <p:nvSpPr>
          <p:cNvPr id="24" name="标题 23"/>
          <p:cNvSpPr>
            <a:spLocks noGrp="1"/>
          </p:cNvSpPr>
          <p:nvPr>
            <p:ph type="title"/>
          </p:nvPr>
        </p:nvSpPr>
        <p:spPr>
          <a:xfrm>
            <a:off x="539552" y="980728"/>
            <a:ext cx="8229600" cy="47625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zh-CN" altLang="en-US" sz="2800" b="1" dirty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一个符合事例</a:t>
            </a:r>
          </a:p>
        </p:txBody>
      </p:sp>
      <p:sp>
        <p:nvSpPr>
          <p:cNvPr id="36" name="TextBox 20"/>
          <p:cNvSpPr txBox="1">
            <a:spLocks noChangeArrowheads="1"/>
          </p:cNvSpPr>
          <p:nvPr/>
        </p:nvSpPr>
        <p:spPr bwMode="auto">
          <a:xfrm>
            <a:off x="5004048" y="1700808"/>
            <a:ext cx="2808288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</a:rPr>
              <a:t>Lateral distribution</a:t>
            </a:r>
            <a:endParaRPr lang="zh-CN" altLang="en-US" sz="24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</p:txBody>
      </p:sp>
      <p:grpSp>
        <p:nvGrpSpPr>
          <p:cNvPr id="2" name="组合 36"/>
          <p:cNvGrpSpPr/>
          <p:nvPr/>
        </p:nvGrpSpPr>
        <p:grpSpPr>
          <a:xfrm>
            <a:off x="6516216" y="2420888"/>
            <a:ext cx="2411760" cy="923330"/>
            <a:chOff x="6732240" y="2420888"/>
            <a:chExt cx="2411760" cy="923330"/>
          </a:xfrm>
        </p:grpSpPr>
        <p:sp>
          <p:nvSpPr>
            <p:cNvPr id="10250" name="TextBox 14"/>
            <p:cNvSpPr txBox="1">
              <a:spLocks noChangeArrowheads="1"/>
            </p:cNvSpPr>
            <p:nvPr/>
          </p:nvSpPr>
          <p:spPr bwMode="auto">
            <a:xfrm>
              <a:off x="6732240" y="2420888"/>
              <a:ext cx="2411760" cy="92333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buFont typeface="Arial" pitchFamily="34" charset="0"/>
                <a:buChar char="•"/>
              </a:pPr>
              <a:r>
                <a:rPr lang="en-US" altLang="zh-CN" dirty="0" smtClean="0">
                  <a:latin typeface="Calibri" pitchFamily="34" charset="0"/>
                </a:rPr>
                <a:t> ARGO-</a:t>
              </a:r>
              <a:r>
                <a:rPr lang="en-US" altLang="zh-CN" dirty="0" err="1" smtClean="0">
                  <a:latin typeface="Calibri" pitchFamily="34" charset="0"/>
                </a:rPr>
                <a:t>bigpad</a:t>
              </a:r>
              <a:endParaRPr lang="en-US" altLang="zh-CN" dirty="0" smtClean="0">
                <a:latin typeface="Calibri" pitchFamily="34" charset="0"/>
              </a:endParaRPr>
            </a:p>
            <a:p>
              <a:r>
                <a:rPr lang="en-US" altLang="zh-CN" dirty="0" smtClean="0">
                  <a:solidFill>
                    <a:srgbClr val="FF0000"/>
                  </a:solidFill>
                  <a:latin typeface="Calibri" pitchFamily="34" charset="0"/>
                </a:rPr>
                <a:t>   PRISMA-charged</a:t>
              </a:r>
              <a:endParaRPr lang="zh-CN" altLang="en-US" dirty="0" smtClean="0">
                <a:solidFill>
                  <a:srgbClr val="FF0000"/>
                </a:solidFill>
                <a:latin typeface="Calibri" pitchFamily="34" charset="0"/>
              </a:endParaRPr>
            </a:p>
            <a:p>
              <a:r>
                <a:rPr lang="en-US" altLang="zh-CN" dirty="0" smtClean="0">
                  <a:solidFill>
                    <a:srgbClr val="0070C0"/>
                  </a:solidFill>
                  <a:latin typeface="Calibri" pitchFamily="34" charset="0"/>
                </a:rPr>
                <a:t>   PRISMA-neutron×50</a:t>
              </a:r>
              <a:endParaRPr lang="zh-CN" altLang="en-US" dirty="0" smtClean="0">
                <a:solidFill>
                  <a:srgbClr val="0070C0"/>
                </a:solidFill>
                <a:latin typeface="Calibri" pitchFamily="34" charset="0"/>
              </a:endParaRPr>
            </a:p>
          </p:txBody>
        </p:sp>
        <p:sp>
          <p:nvSpPr>
            <p:cNvPr id="34" name="矩形 33"/>
            <p:cNvSpPr>
              <a:spLocks noChangeAspect="1"/>
            </p:cNvSpPr>
            <p:nvPr/>
          </p:nvSpPr>
          <p:spPr>
            <a:xfrm>
              <a:off x="6830543" y="2852938"/>
              <a:ext cx="50035" cy="61207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5" name="等腰三角形 34"/>
            <p:cNvSpPr/>
            <p:nvPr/>
          </p:nvSpPr>
          <p:spPr>
            <a:xfrm>
              <a:off x="6804248" y="3068960"/>
              <a:ext cx="72008" cy="72008"/>
            </a:xfrm>
            <a:prstGeom prst="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8809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-43830"/>
            <a:ext cx="2794146" cy="69018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1628800"/>
            <a:ext cx="4381500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810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31840" y="836712"/>
            <a:ext cx="5166939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矩形 6"/>
          <p:cNvSpPr/>
          <p:nvPr/>
        </p:nvSpPr>
        <p:spPr>
          <a:xfrm>
            <a:off x="3851920" y="188640"/>
            <a:ext cx="316835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28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热中子横向分布</a:t>
            </a:r>
            <a:endParaRPr lang="zh-CN" altLang="en-US" sz="2800" b="1" dirty="0" smtClean="0">
              <a:solidFill>
                <a:srgbClr val="002060"/>
              </a:solidFill>
              <a:latin typeface="黑体" pitchFamily="49" charset="-122"/>
              <a:ea typeface="黑体" pitchFamily="49" charset="-122"/>
            </a:endParaRPr>
          </a:p>
        </p:txBody>
      </p:sp>
      <p:pic>
        <p:nvPicPr>
          <p:cNvPr id="38810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3789040"/>
            <a:ext cx="5864822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矩形 8"/>
          <p:cNvSpPr/>
          <p:nvPr/>
        </p:nvSpPr>
        <p:spPr>
          <a:xfrm>
            <a:off x="4139952" y="5949280"/>
            <a:ext cx="4303240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200" dirty="0" smtClean="0"/>
              <a:t>J. Phys. G: </a:t>
            </a:r>
            <a:r>
              <a:rPr lang="en-US" altLang="zh-CN" sz="1200" dirty="0" err="1" smtClean="0"/>
              <a:t>Nucl</a:t>
            </a:r>
            <a:r>
              <a:rPr lang="en-US" altLang="zh-CN" sz="1200" dirty="0" smtClean="0"/>
              <a:t>. Part. Phys. 25 (1999) 2161–2175</a:t>
            </a:r>
            <a:endParaRPr lang="zh-CN" alt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067944" y="3419708"/>
            <a:ext cx="4320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KASCADE</a:t>
            </a:r>
            <a:r>
              <a:rPr lang="zh-CN" altLang="en-US" dirty="0" smtClean="0"/>
              <a:t>量能器测强子，海平面附近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6" name="Object 8"/>
          <p:cNvGraphicFramePr>
            <a:graphicFrameLocks noChangeAspect="1"/>
          </p:cNvGraphicFramePr>
          <p:nvPr/>
        </p:nvGraphicFramePr>
        <p:xfrm>
          <a:off x="-1" y="0"/>
          <a:ext cx="5225619" cy="3933056"/>
        </p:xfrm>
        <a:graphic>
          <a:graphicData uri="http://schemas.openxmlformats.org/presentationml/2006/ole">
            <p:oleObj spid="_x0000_s124930" name="Документ" r:id="rId3" imgW="3912120" imgH="3213000" progId="Word.Document.8">
              <p:embed/>
            </p:oleObj>
          </a:graphicData>
        </a:graphic>
      </p:graphicFrame>
      <p:sp>
        <p:nvSpPr>
          <p:cNvPr id="1027" name="Text Box 12"/>
          <p:cNvSpPr txBox="1">
            <a:spLocks noChangeArrowheads="1"/>
          </p:cNvSpPr>
          <p:nvPr/>
        </p:nvSpPr>
        <p:spPr bwMode="auto">
          <a:xfrm>
            <a:off x="5292080" y="1772816"/>
            <a:ext cx="3384376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ct val="5000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强子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是宇宙线簇射的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“骨架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”，对</a:t>
            </a:r>
            <a:r>
              <a:rPr lang="zh-CN" altLang="en-US" sz="2400" b="1" dirty="0" smtClean="0">
                <a:solidFill>
                  <a:srgbClr val="FF0000"/>
                </a:solidFill>
                <a:latin typeface="黑体" pitchFamily="49" charset="-122"/>
                <a:ea typeface="黑体" pitchFamily="49" charset="-122"/>
              </a:rPr>
              <a:t>原初宇宙线成份</a:t>
            </a:r>
            <a:r>
              <a:rPr lang="zh-CN" altLang="en-US" sz="2400" b="1" dirty="0" smtClean="0">
                <a:solidFill>
                  <a:srgbClr val="002060"/>
                </a:solidFill>
                <a:latin typeface="黑体" pitchFamily="49" charset="-122"/>
                <a:ea typeface="黑体" pitchFamily="49" charset="-122"/>
              </a:rPr>
              <a:t>十分敏感。</a:t>
            </a:r>
          </a:p>
        </p:txBody>
      </p:sp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251520" y="4293096"/>
            <a:ext cx="8172400" cy="168308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zh-CN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簇射中少量的强子与周围环境中的物质（土壤、建筑物、探测器材料、空气等）发生核反应产生大量</a:t>
            </a:r>
            <a:r>
              <a:rPr lang="en-US" altLang="zh-CN" sz="2400" b="1" dirty="0" err="1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MeV</a:t>
            </a:r>
            <a:r>
              <a:rPr lang="zh-CN" altLang="zh-CN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量级的蒸汽中子，蒸汽中子经过周围环境中的物质的慢化而产生热中子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。</a:t>
            </a:r>
            <a:endParaRPr lang="en-US" altLang="zh-CN" sz="2400" b="1" dirty="0" smtClean="0">
              <a:solidFill>
                <a:srgbClr val="002060"/>
              </a:solidFill>
              <a:ea typeface="黑体" pitchFamily="49" charset="-122"/>
            </a:endParaRPr>
          </a:p>
        </p:txBody>
      </p:sp>
      <p:sp>
        <p:nvSpPr>
          <p:cNvPr id="7" name="标题 6"/>
          <p:cNvSpPr>
            <a:spLocks noGrp="1"/>
          </p:cNvSpPr>
          <p:nvPr>
            <p:ph type="title"/>
          </p:nvPr>
        </p:nvSpPr>
        <p:spPr>
          <a:xfrm>
            <a:off x="3131840" y="274638"/>
            <a:ext cx="5554960" cy="1143000"/>
          </a:xfrm>
        </p:spPr>
        <p:txBody>
          <a:bodyPr/>
          <a:lstStyle/>
          <a:p>
            <a:r>
              <a:rPr lang="en-US" altLang="zh-CN" dirty="0" smtClean="0"/>
              <a:t>1.</a:t>
            </a:r>
            <a:r>
              <a:rPr lang="zh-CN" altLang="en-US" dirty="0" smtClean="0"/>
              <a:t>物理动机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Text Box 17"/>
          <p:cNvSpPr txBox="1">
            <a:spLocks noChangeArrowheads="1"/>
          </p:cNvSpPr>
          <p:nvPr/>
        </p:nvSpPr>
        <p:spPr bwMode="auto">
          <a:xfrm>
            <a:off x="467544" y="1844824"/>
            <a:ext cx="8172400" cy="373948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spcBef>
                <a:spcPct val="20000"/>
              </a:spcBef>
              <a:buFont typeface="Arial" pitchFamily="34" charset="0"/>
              <a:buChar char="•"/>
            </a:pPr>
            <a:r>
              <a:rPr lang="zh-CN" altLang="zh-CN" sz="2400" b="1" dirty="0" smtClean="0">
                <a:solidFill>
                  <a:srgbClr val="FF0000"/>
                </a:solidFill>
                <a:ea typeface="黑体" pitchFamily="49" charset="-122"/>
              </a:rPr>
              <a:t>热中子</a:t>
            </a:r>
            <a:r>
              <a:rPr lang="zh-CN" altLang="en-US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数量比强子高</a:t>
            </a:r>
            <a:r>
              <a:rPr lang="en-US" altLang="zh-CN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2-3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itchFamily="49" charset="-122"/>
              </a:rPr>
              <a:t>数量级。热中子的放大效应，</a:t>
            </a:r>
            <a:r>
              <a:rPr lang="zh-CN" altLang="en-US" sz="2400" b="1" dirty="0" smtClean="0">
                <a:solidFill>
                  <a:srgbClr val="002060"/>
                </a:solidFill>
                <a:ea typeface="黑体" pitchFamily="49" charset="-122"/>
              </a:rPr>
              <a:t>可加强探测阵列对原初宇宙线成份的区分能力。</a:t>
            </a:r>
            <a:endParaRPr lang="en-US" altLang="zh-CN" sz="2400" b="1" dirty="0" smtClean="0">
              <a:solidFill>
                <a:srgbClr val="002060"/>
              </a:solidFill>
              <a:ea typeface="黑体" pitchFamily="49" charset="-122"/>
            </a:endParaRP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b="1" dirty="0" smtClean="0">
                <a:solidFill>
                  <a:srgbClr val="FF0000"/>
                </a:solidFill>
                <a:ea typeface="黑体" pitchFamily="49" charset="-122"/>
              </a:rPr>
              <a:t>     </a:t>
            </a:r>
            <a:r>
              <a:rPr lang="en-US" altLang="zh-CN" b="1" dirty="0" smtClean="0">
                <a:solidFill>
                  <a:srgbClr val="FF0000"/>
                </a:solidFill>
                <a:ea typeface="黑体" pitchFamily="49" charset="-122"/>
              </a:rPr>
              <a:t>Yu. V. </a:t>
            </a:r>
            <a:r>
              <a:rPr lang="en-US" altLang="zh-CN" b="1" dirty="0" err="1" smtClean="0">
                <a:solidFill>
                  <a:srgbClr val="FF0000"/>
                </a:solidFill>
                <a:ea typeface="黑体" pitchFamily="49" charset="-122"/>
              </a:rPr>
              <a:t>Stenkin</a:t>
            </a:r>
            <a:r>
              <a:rPr lang="en-US" altLang="zh-CN" b="1" dirty="0" smtClean="0">
                <a:solidFill>
                  <a:srgbClr val="FF0000"/>
                </a:solidFill>
                <a:ea typeface="黑体" pitchFamily="49" charset="-122"/>
              </a:rPr>
              <a:t> &amp; J. F. Valdes-Galicia</a:t>
            </a:r>
            <a:r>
              <a:rPr lang="zh-CN" altLang="en-US" b="1" dirty="0" smtClean="0">
                <a:solidFill>
                  <a:srgbClr val="FF0000"/>
                </a:solidFill>
                <a:ea typeface="黑体" pitchFamily="49" charset="-122"/>
              </a:rPr>
              <a:t>， </a:t>
            </a:r>
            <a:r>
              <a:rPr lang="en-US" altLang="zh-CN" b="1" dirty="0" smtClean="0">
                <a:solidFill>
                  <a:srgbClr val="FF0000"/>
                </a:solidFill>
                <a:ea typeface="黑体" pitchFamily="49" charset="-122"/>
              </a:rPr>
              <a:t>Modern Physics Letters A, Vol. 17, No. 26 (2002) 1745-1751</a:t>
            </a:r>
          </a:p>
          <a:p>
            <a:pPr marL="342900" indent="-342900">
              <a:lnSpc>
                <a:spcPct val="150000"/>
              </a:lnSpc>
              <a:spcBef>
                <a:spcPct val="20000"/>
              </a:spcBef>
            </a:pPr>
            <a:r>
              <a:rPr lang="zh-CN" altLang="en-US" b="1" dirty="0" smtClean="0">
                <a:solidFill>
                  <a:srgbClr val="FF0000"/>
                </a:solidFill>
                <a:ea typeface="黑体" pitchFamily="49" charset="-122"/>
              </a:rPr>
              <a:t>      </a:t>
            </a:r>
            <a:r>
              <a:rPr lang="en-US" altLang="zh-CN" b="1" dirty="0" smtClean="0">
                <a:solidFill>
                  <a:srgbClr val="FF0000"/>
                </a:solidFill>
                <a:ea typeface="黑体" pitchFamily="49" charset="-122"/>
              </a:rPr>
              <a:t>Chinese Physics C Vol. 37, No. 1 (2013) 015001 </a:t>
            </a:r>
            <a:endParaRPr lang="zh-CN" altLang="en-US" b="1" dirty="0" smtClean="0">
              <a:solidFill>
                <a:srgbClr val="FF0000"/>
              </a:solidFill>
              <a:ea typeface="黑体" pitchFamily="49" charset="-122"/>
            </a:endParaRPr>
          </a:p>
          <a:p>
            <a:pPr marL="342900" lvl="0" indent="-342900" fontAlgn="auto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</a:pPr>
            <a:r>
              <a:rPr lang="en-US" altLang="zh-CN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EAS</a:t>
            </a:r>
            <a:r>
              <a:rPr lang="zh-CN" altLang="en-US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热中子探测阵列比昂贵的强子量能器有更强的</a:t>
            </a:r>
            <a:r>
              <a:rPr lang="zh-CN" altLang="en-US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规模优势</a:t>
            </a:r>
            <a:r>
              <a:rPr lang="zh-CN" altLang="en-US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，有更高的</a:t>
            </a:r>
            <a:r>
              <a:rPr lang="zh-CN" altLang="en-US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性能</a:t>
            </a:r>
            <a:r>
              <a:rPr lang="en-US" altLang="zh-CN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-</a:t>
            </a:r>
            <a:r>
              <a:rPr lang="zh-CN" altLang="en-US" sz="2400" b="1" dirty="0" smtClean="0">
                <a:solidFill>
                  <a:srgbClr val="FF0000"/>
                </a:solidFill>
                <a:latin typeface="Trebuchet MS"/>
                <a:ea typeface="黑体" pitchFamily="49" charset="-122"/>
              </a:rPr>
              <a:t>价格比</a:t>
            </a:r>
            <a:r>
              <a:rPr lang="zh-CN" altLang="en-US" sz="2400" b="1" dirty="0" smtClean="0">
                <a:solidFill>
                  <a:srgbClr val="002060"/>
                </a:solidFill>
                <a:latin typeface="Trebuchet MS"/>
                <a:ea typeface="黑体" pitchFamily="49" charset="-122"/>
              </a:rPr>
              <a:t>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4</a:t>
            </a:fld>
            <a:endParaRPr lang="zh-CN" alt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39552" y="764704"/>
            <a:ext cx="8280920" cy="558924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altLang="zh-CN" dirty="0" smtClean="0"/>
              <a:t>LHAASO</a:t>
            </a:r>
            <a:r>
              <a:rPr lang="zh-CN" altLang="en-US" dirty="0" smtClean="0"/>
              <a:t>子探测器阵列：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dirty="0" smtClean="0">
                <a:solidFill>
                  <a:srgbClr val="002060"/>
                </a:solidFill>
              </a:rPr>
              <a:t>KM2A : e,</a:t>
            </a:r>
            <a:r>
              <a:rPr lang="el-GR" altLang="zh-CN" dirty="0" smtClean="0">
                <a:solidFill>
                  <a:srgbClr val="002060"/>
                </a:solidFill>
              </a:rPr>
              <a:t>μ</a:t>
            </a:r>
            <a:r>
              <a:rPr lang="zh-CN" altLang="en-US" dirty="0" smtClean="0">
                <a:solidFill>
                  <a:srgbClr val="002060"/>
                </a:solidFill>
              </a:rPr>
              <a:t> </a:t>
            </a:r>
            <a:endParaRPr lang="en-US" altLang="zh-CN" dirty="0" smtClean="0">
              <a:solidFill>
                <a:srgbClr val="002060"/>
              </a:solidFill>
            </a:endParaRPr>
          </a:p>
          <a:p>
            <a:pPr>
              <a:buFont typeface="Wingdings" pitchFamily="2" charset="2"/>
              <a:buChar char="n"/>
            </a:pPr>
            <a:r>
              <a:rPr lang="en-US" altLang="zh-CN" dirty="0" smtClean="0">
                <a:solidFill>
                  <a:srgbClr val="002060"/>
                </a:solidFill>
              </a:rPr>
              <a:t>WCDA: e,</a:t>
            </a:r>
            <a:r>
              <a:rPr lang="el-GR" altLang="zh-CN" dirty="0" smtClean="0">
                <a:solidFill>
                  <a:srgbClr val="002060"/>
                </a:solidFill>
              </a:rPr>
              <a:t>μ</a:t>
            </a:r>
            <a:r>
              <a:rPr lang="en-US" altLang="zh-CN" dirty="0" smtClean="0">
                <a:solidFill>
                  <a:srgbClr val="002060"/>
                </a:solidFill>
              </a:rPr>
              <a:t> </a:t>
            </a:r>
          </a:p>
          <a:p>
            <a:pPr>
              <a:buFont typeface="Wingdings" pitchFamily="2" charset="2"/>
              <a:buChar char="n"/>
            </a:pPr>
            <a:r>
              <a:rPr lang="en-US" altLang="zh-CN" dirty="0" smtClean="0">
                <a:solidFill>
                  <a:srgbClr val="002060"/>
                </a:solidFill>
              </a:rPr>
              <a:t>WFCTA:  Č/F </a:t>
            </a:r>
          </a:p>
          <a:p>
            <a:pPr>
              <a:buFont typeface="Wingdings" pitchFamily="2" charset="2"/>
              <a:buChar char="n"/>
            </a:pPr>
            <a:r>
              <a:rPr lang="en-US" altLang="zh-CN" dirty="0" smtClean="0">
                <a:solidFill>
                  <a:srgbClr val="002060"/>
                </a:solidFill>
              </a:rPr>
              <a:t>WCDA++: </a:t>
            </a:r>
            <a:r>
              <a:rPr lang="el-GR" altLang="zh-CN" dirty="0" smtClean="0">
                <a:solidFill>
                  <a:srgbClr val="002060"/>
                </a:solidFill>
              </a:rPr>
              <a:t>γ</a:t>
            </a:r>
            <a:r>
              <a:rPr lang="en-US" altLang="zh-CN" dirty="0" smtClean="0">
                <a:solidFill>
                  <a:srgbClr val="002060"/>
                </a:solidFill>
              </a:rPr>
              <a:t> family at core →</a:t>
            </a:r>
            <a:r>
              <a:rPr lang="el-GR" altLang="zh-CN" dirty="0" smtClean="0">
                <a:solidFill>
                  <a:srgbClr val="002060"/>
                </a:solidFill>
              </a:rPr>
              <a:t>π0</a:t>
            </a:r>
            <a:r>
              <a:rPr lang="en-US" altLang="zh-CN" dirty="0" smtClean="0">
                <a:solidFill>
                  <a:srgbClr val="002060"/>
                </a:solidFill>
              </a:rPr>
              <a:t> </a:t>
            </a:r>
          </a:p>
          <a:p>
            <a:pPr>
              <a:buNone/>
            </a:pP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PRISMA: thermal neutrons </a:t>
            </a:r>
            <a:r>
              <a:rPr lang="zh-CN" alt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→</a:t>
            </a:r>
            <a:r>
              <a:rPr lang="el-GR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l-GR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π</a:t>
            </a:r>
            <a:r>
              <a:rPr lang="en-US" altLang="zh-CN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pPr marL="0" algn="just">
              <a:buNone/>
            </a:pPr>
            <a:r>
              <a:rPr lang="zh-CN" altLang="en-US" dirty="0" smtClean="0">
                <a:latin typeface="黑体" pitchFamily="49" charset="-122"/>
              </a:rPr>
              <a:t>不仅仅使</a:t>
            </a:r>
            <a:r>
              <a:rPr lang="en-US" altLang="zh-CN" dirty="0" smtClean="0">
                <a:latin typeface="黑体" pitchFamily="49" charset="-122"/>
              </a:rPr>
              <a:t>LHAASO</a:t>
            </a:r>
            <a:r>
              <a:rPr lang="zh-CN" altLang="en-US" dirty="0" smtClean="0">
                <a:latin typeface="黑体" pitchFamily="49" charset="-122"/>
              </a:rPr>
              <a:t>实现宇宙线簇射</a:t>
            </a:r>
            <a:r>
              <a:rPr lang="zh-CN" altLang="en-US" dirty="0" smtClean="0">
                <a:solidFill>
                  <a:srgbClr val="FF0000"/>
                </a:solidFill>
                <a:latin typeface="黑体" pitchFamily="49" charset="-122"/>
              </a:rPr>
              <a:t>全次级粒子</a:t>
            </a:r>
            <a:r>
              <a:rPr lang="zh-CN" altLang="en-US" dirty="0" smtClean="0">
                <a:latin typeface="黑体" pitchFamily="49" charset="-122"/>
              </a:rPr>
              <a:t>混合探测，而且</a:t>
            </a:r>
            <a:r>
              <a:rPr lang="zh-CN" altLang="zh-CN" dirty="0" smtClean="0">
                <a:solidFill>
                  <a:srgbClr val="FF0000"/>
                </a:solidFill>
              </a:rPr>
              <a:t>对宇宙线簇射的“骨架”</a:t>
            </a:r>
            <a:r>
              <a:rPr lang="en-US" altLang="zh-CN" dirty="0" smtClean="0">
                <a:solidFill>
                  <a:srgbClr val="FF0000"/>
                </a:solidFill>
              </a:rPr>
              <a:t>—</a:t>
            </a:r>
            <a:r>
              <a:rPr lang="zh-CN" altLang="zh-CN" dirty="0" smtClean="0">
                <a:solidFill>
                  <a:srgbClr val="FF0000"/>
                </a:solidFill>
              </a:rPr>
              <a:t>强子进行全面深入有效的探测，将会</a:t>
            </a:r>
            <a:r>
              <a:rPr lang="zh-CN" altLang="en-US" dirty="0" smtClean="0">
                <a:solidFill>
                  <a:srgbClr val="FF0000"/>
                </a:solidFill>
              </a:rPr>
              <a:t>得到有用的</a:t>
            </a:r>
            <a:r>
              <a:rPr lang="zh-CN" altLang="zh-CN" dirty="0" smtClean="0">
                <a:solidFill>
                  <a:srgbClr val="FF0000"/>
                </a:solidFill>
              </a:rPr>
              <a:t>新信息</a:t>
            </a:r>
            <a:r>
              <a:rPr lang="zh-CN" altLang="en-US" dirty="0" smtClean="0">
                <a:latin typeface="黑体" pitchFamily="49" charset="-122"/>
              </a:rPr>
              <a:t>。</a:t>
            </a:r>
            <a:endParaRPr lang="en-US" altLang="zh-CN" dirty="0" smtClean="0">
              <a:latin typeface="黑体" pitchFamily="49" charset="-122"/>
            </a:endParaRPr>
          </a:p>
          <a:p>
            <a:pPr>
              <a:buNone/>
            </a:pPr>
            <a:endParaRPr lang="zh-CN" altLang="en-US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smtClean="0"/>
              <a:t>2</a:t>
            </a:r>
            <a:r>
              <a:rPr lang="zh-CN" altLang="en-US" dirty="0" smtClean="0"/>
              <a:t>、探测器介绍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7" name="Picture 26" descr="D:\myDoc\foto\Laboratoriya\IMG_19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708920"/>
            <a:ext cx="2971800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5076056" y="1412776"/>
          <a:ext cx="3200400" cy="2849563"/>
        </p:xfrm>
        <a:graphic>
          <a:graphicData uri="http://schemas.openxmlformats.org/presentationml/2006/ole">
            <p:oleObj spid="_x0000_s90115" name="Документ" r:id="rId4" imgW="4051800" imgH="3610080" progId="Word.Document.8">
              <p:embed/>
            </p:oleObj>
          </a:graphicData>
        </a:graphic>
      </p:graphicFrame>
      <p:sp>
        <p:nvSpPr>
          <p:cNvPr id="9" name="Text Box 1034"/>
          <p:cNvSpPr txBox="1">
            <a:spLocks noChangeArrowheads="1"/>
          </p:cNvSpPr>
          <p:nvPr/>
        </p:nvSpPr>
        <p:spPr bwMode="auto">
          <a:xfrm>
            <a:off x="5076056" y="4293096"/>
            <a:ext cx="3384376" cy="1477328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Calibri" pitchFamily="34" charset="0"/>
              </a:rPr>
              <a:t>1 -PE </a:t>
            </a:r>
            <a:r>
              <a:rPr lang="en-GB" altLang="zh-CN" dirty="0">
                <a:solidFill>
                  <a:srgbClr val="000000"/>
                </a:solidFill>
                <a:latin typeface="Calibri" pitchFamily="34" charset="0"/>
              </a:rPr>
              <a:t>tank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</a:rPr>
              <a:t>, 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=72 cm, </a:t>
            </a:r>
            <a:r>
              <a:rPr lang="en-GB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h=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57 cm</a:t>
            </a: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2 - lid 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=30 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cm</a:t>
            </a: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3 - 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PMT</a:t>
            </a:r>
            <a:endParaRPr lang="en-US" altLang="zh-CN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4 - </a:t>
            </a:r>
            <a:r>
              <a:rPr lang="en-US" altLang="zh-CN" dirty="0" err="1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scintillator</a:t>
            </a:r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, </a:t>
            </a:r>
            <a:r>
              <a:rPr lang="en-US" altLang="zh-CN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0.36 m</a:t>
            </a:r>
            <a:r>
              <a:rPr lang="en-US" altLang="zh-CN" baseline="30000" dirty="0" smtClean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2</a:t>
            </a:r>
            <a:endParaRPr lang="en-US" altLang="zh-CN" dirty="0">
              <a:solidFill>
                <a:srgbClr val="000000"/>
              </a:solidFill>
              <a:latin typeface="Calibri" pitchFamily="34" charset="0"/>
              <a:sym typeface="Symbol" pitchFamily="18" charset="2"/>
            </a:endParaRPr>
          </a:p>
          <a:p>
            <a:pPr eaLnBrk="0" hangingPunct="0"/>
            <a:r>
              <a:rPr lang="en-US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5 - </a:t>
            </a:r>
            <a:r>
              <a:rPr lang="en-GB" altLang="zh-CN" dirty="0">
                <a:solidFill>
                  <a:srgbClr val="000000"/>
                </a:solidFill>
                <a:latin typeface="Calibri" pitchFamily="34" charset="0"/>
                <a:sym typeface="Symbol" pitchFamily="18" charset="2"/>
              </a:rPr>
              <a:t>reflecting cone </a:t>
            </a:r>
          </a:p>
        </p:txBody>
      </p:sp>
      <p:sp>
        <p:nvSpPr>
          <p:cNvPr id="10" name="矩形 9"/>
          <p:cNvSpPr/>
          <p:nvPr/>
        </p:nvSpPr>
        <p:spPr>
          <a:xfrm>
            <a:off x="611560" y="4590420"/>
            <a:ext cx="38619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闪烁体：</a:t>
            </a:r>
            <a:r>
              <a:rPr lang="en-US" altLang="zh-CN" sz="2400" b="1" dirty="0" err="1" smtClean="0">
                <a:solidFill>
                  <a:srgbClr val="FF0000"/>
                </a:solidFill>
                <a:ea typeface="黑体" pitchFamily="49" charset="-122"/>
              </a:rPr>
              <a:t>ZnS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(Ag)+</a:t>
            </a:r>
            <a:r>
              <a:rPr lang="en-US" altLang="zh-CN" sz="2400" b="1" baseline="30000" dirty="0" smtClean="0">
                <a:solidFill>
                  <a:srgbClr val="FF0000"/>
                </a:solidFill>
                <a:ea typeface="黑体" pitchFamily="49" charset="-122"/>
              </a:rPr>
              <a:t>6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Li</a:t>
            </a:r>
            <a:r>
              <a:rPr lang="zh-CN" altLang="en-US" sz="2400" b="1" dirty="0" smtClean="0">
                <a:solidFill>
                  <a:srgbClr val="FF0000"/>
                </a:solidFill>
                <a:ea typeface="黑体" pitchFamily="49" charset="-122"/>
              </a:rPr>
              <a:t>或者</a:t>
            </a:r>
            <a:r>
              <a:rPr lang="en-US" altLang="zh-CN" sz="2400" b="1" baseline="30000" dirty="0" smtClean="0">
                <a:solidFill>
                  <a:srgbClr val="FF0000"/>
                </a:solidFill>
                <a:ea typeface="黑体" pitchFamily="49" charset="-122"/>
              </a:rPr>
              <a:t>10</a:t>
            </a:r>
            <a:r>
              <a:rPr lang="en-US" altLang="zh-CN" sz="2400" b="1" dirty="0" smtClean="0">
                <a:solidFill>
                  <a:srgbClr val="FF0000"/>
                </a:solidFill>
                <a:ea typeface="黑体" pitchFamily="49" charset="-122"/>
              </a:rPr>
              <a:t>B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内容占位符 2"/>
          <p:cNvSpPr>
            <a:spLocks noGrp="1"/>
          </p:cNvSpPr>
          <p:nvPr>
            <p:ph idx="1"/>
          </p:nvPr>
        </p:nvSpPr>
        <p:spPr>
          <a:xfrm>
            <a:off x="251520" y="764704"/>
            <a:ext cx="8568952" cy="5805264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zh-CN" altLang="en-US" sz="2000" dirty="0" smtClean="0"/>
              <a:t>常用于热中子俘获的同位素</a:t>
            </a:r>
            <a:endParaRPr lang="en-US" altLang="zh-CN" sz="2000" dirty="0" smtClean="0"/>
          </a:p>
          <a:p>
            <a:pPr lvl="1"/>
            <a:r>
              <a:rPr lang="en-US" altLang="zh-CN" dirty="0" smtClean="0"/>
              <a:t>n </a:t>
            </a:r>
            <a:r>
              <a:rPr lang="en-US" altLang="zh-CN" dirty="0"/>
              <a:t>+ </a:t>
            </a:r>
            <a:r>
              <a:rPr lang="en-US" altLang="zh-CN" baseline="30000" dirty="0"/>
              <a:t>3</a:t>
            </a:r>
            <a:r>
              <a:rPr lang="en-US" altLang="zh-CN" dirty="0"/>
              <a:t>He </a:t>
            </a:r>
            <a:r>
              <a:rPr lang="en-US" altLang="zh-CN" dirty="0">
                <a:sym typeface="Symbol"/>
              </a:rPr>
              <a:t></a:t>
            </a:r>
            <a:r>
              <a:rPr lang="en-US" altLang="zh-CN" dirty="0"/>
              <a:t> </a:t>
            </a:r>
            <a:r>
              <a:rPr lang="en-US" altLang="zh-CN" baseline="30000" dirty="0"/>
              <a:t>3</a:t>
            </a:r>
            <a:r>
              <a:rPr lang="en-US" altLang="zh-CN" dirty="0"/>
              <a:t>H + </a:t>
            </a:r>
            <a:r>
              <a:rPr lang="en-US" altLang="zh-CN" baseline="30000" dirty="0"/>
              <a:t>1</a:t>
            </a:r>
            <a:r>
              <a:rPr lang="en-US" altLang="zh-CN" dirty="0"/>
              <a:t>H + 0.764 </a:t>
            </a:r>
            <a:r>
              <a:rPr lang="en-US" altLang="zh-CN" dirty="0" err="1"/>
              <a:t>MeV</a:t>
            </a:r>
            <a:r>
              <a:rPr lang="en-US" altLang="zh-CN" dirty="0"/>
              <a:t>	 (5333barns)	</a:t>
            </a:r>
            <a:endParaRPr lang="en-US" altLang="zh-CN" dirty="0" smtClean="0"/>
          </a:p>
          <a:p>
            <a:pPr lvl="1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3He</a:t>
            </a:r>
            <a:r>
              <a:rPr lang="en-US" altLang="zh-CN" dirty="0" smtClean="0"/>
              <a:t> </a:t>
            </a:r>
            <a:r>
              <a:rPr lang="zh-CN" altLang="en-US" dirty="0" smtClean="0"/>
              <a:t>的作用截面最高，但是</a:t>
            </a:r>
            <a:r>
              <a:rPr lang="en-US" altLang="zh-CN" dirty="0" smtClean="0"/>
              <a:t>3He </a:t>
            </a:r>
            <a:r>
              <a:rPr lang="zh-CN" altLang="en-US" dirty="0" smtClean="0"/>
              <a:t>以气体存在不易操控，时间分辨较差（</a:t>
            </a:r>
            <a:r>
              <a:rPr lang="en-US" altLang="zh-CN" dirty="0" smtClean="0"/>
              <a:t>1ms</a:t>
            </a:r>
            <a:r>
              <a:rPr lang="zh-CN" altLang="en-US" dirty="0" smtClean="0"/>
              <a:t>），而且</a:t>
            </a:r>
            <a:r>
              <a:rPr lang="zh-CN" altLang="en-US" dirty="0" smtClean="0">
                <a:solidFill>
                  <a:srgbClr val="FF0000"/>
                </a:solidFill>
              </a:rPr>
              <a:t>价格昂贵</a:t>
            </a:r>
            <a:r>
              <a:rPr lang="zh-CN" altLang="en-US" dirty="0" smtClean="0"/>
              <a:t>。</a:t>
            </a:r>
            <a:endParaRPr lang="zh-CN" altLang="zh-CN" dirty="0"/>
          </a:p>
          <a:p>
            <a:pPr lvl="1"/>
            <a:r>
              <a:rPr lang="en-US" altLang="zh-CN" dirty="0"/>
              <a:t>n + </a:t>
            </a:r>
            <a:r>
              <a:rPr lang="en-US" altLang="zh-CN" baseline="30000" dirty="0"/>
              <a:t>6</a:t>
            </a:r>
            <a:r>
              <a:rPr lang="en-US" altLang="zh-CN" dirty="0"/>
              <a:t>Li </a:t>
            </a:r>
            <a:r>
              <a:rPr lang="en-US" altLang="zh-CN" dirty="0">
                <a:sym typeface="Symbol"/>
              </a:rPr>
              <a:t></a:t>
            </a:r>
            <a:r>
              <a:rPr lang="en-US" altLang="zh-CN" dirty="0"/>
              <a:t> </a:t>
            </a:r>
            <a:r>
              <a:rPr lang="en-US" altLang="zh-CN" baseline="30000" dirty="0"/>
              <a:t>4</a:t>
            </a:r>
            <a:r>
              <a:rPr lang="en-US" altLang="zh-CN" dirty="0"/>
              <a:t>He + </a:t>
            </a:r>
            <a:r>
              <a:rPr lang="en-US" altLang="zh-CN" baseline="30000" dirty="0"/>
              <a:t>3</a:t>
            </a:r>
            <a:r>
              <a:rPr lang="en-US" altLang="zh-CN" dirty="0"/>
              <a:t>H + 4.79 </a:t>
            </a:r>
            <a:r>
              <a:rPr lang="en-US" altLang="zh-CN" dirty="0" err="1"/>
              <a:t>MeV</a:t>
            </a:r>
            <a:r>
              <a:rPr lang="en-US" altLang="zh-CN" dirty="0"/>
              <a:t>	(940barns</a:t>
            </a:r>
            <a:r>
              <a:rPr lang="en-US" altLang="zh-CN" dirty="0" smtClean="0"/>
              <a:t>)</a:t>
            </a:r>
          </a:p>
          <a:p>
            <a:pPr lvl="1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6Li</a:t>
            </a:r>
            <a:r>
              <a:rPr lang="en-US" altLang="zh-CN" dirty="0" smtClean="0"/>
              <a:t> </a:t>
            </a:r>
            <a:r>
              <a:rPr lang="zh-CN" altLang="en-US" dirty="0" smtClean="0"/>
              <a:t>释放的能量最高，这有利于提高信号幅度，但是</a:t>
            </a:r>
            <a:r>
              <a:rPr lang="en-US" altLang="zh-CN" dirty="0" smtClean="0"/>
              <a:t>6Li </a:t>
            </a:r>
            <a:r>
              <a:rPr lang="zh-CN" altLang="en-US" dirty="0" smtClean="0"/>
              <a:t>自然丰度仅</a:t>
            </a:r>
            <a:r>
              <a:rPr lang="en-US" altLang="zh-CN" dirty="0" smtClean="0"/>
              <a:t>3.75%</a:t>
            </a:r>
            <a:r>
              <a:rPr lang="zh-CN" altLang="en-US" dirty="0" smtClean="0"/>
              <a:t>，富集的</a:t>
            </a:r>
            <a:r>
              <a:rPr lang="en-US" altLang="zh-CN" dirty="0" smtClean="0"/>
              <a:t>6Li </a:t>
            </a:r>
            <a:r>
              <a:rPr lang="zh-CN" altLang="en-US" dirty="0" smtClean="0"/>
              <a:t>价格昂贵，而且因是</a:t>
            </a:r>
            <a:r>
              <a:rPr lang="zh-CN" altLang="en-US" dirty="0" smtClean="0">
                <a:solidFill>
                  <a:srgbClr val="FF0000"/>
                </a:solidFill>
              </a:rPr>
              <a:t>核聚变材料受到国家控制</a:t>
            </a:r>
            <a:r>
              <a:rPr lang="zh-CN" altLang="en-US" dirty="0" smtClean="0"/>
              <a:t>。 </a:t>
            </a:r>
            <a:endParaRPr lang="zh-CN" altLang="zh-CN" dirty="0"/>
          </a:p>
          <a:p>
            <a:pPr lvl="1"/>
            <a:r>
              <a:rPr lang="en-US" altLang="zh-CN" dirty="0"/>
              <a:t>n + </a:t>
            </a:r>
            <a:r>
              <a:rPr lang="en-US" altLang="zh-CN" baseline="30000" dirty="0"/>
              <a:t>10</a:t>
            </a:r>
            <a:r>
              <a:rPr lang="en-US" altLang="zh-CN" dirty="0"/>
              <a:t>B </a:t>
            </a:r>
            <a:r>
              <a:rPr lang="en-US" altLang="zh-CN" dirty="0">
                <a:sym typeface="Symbol"/>
              </a:rPr>
              <a:t></a:t>
            </a:r>
            <a:r>
              <a:rPr lang="en-US" altLang="zh-CN" dirty="0"/>
              <a:t> </a:t>
            </a:r>
            <a:r>
              <a:rPr lang="en-US" altLang="zh-CN" baseline="30000" dirty="0"/>
              <a:t>7</a:t>
            </a:r>
            <a:r>
              <a:rPr lang="en-US" altLang="zh-CN" dirty="0"/>
              <a:t>Li* + </a:t>
            </a:r>
            <a:r>
              <a:rPr lang="en-US" altLang="zh-CN" baseline="30000" dirty="0"/>
              <a:t>4</a:t>
            </a:r>
            <a:r>
              <a:rPr lang="en-US" altLang="zh-CN" dirty="0"/>
              <a:t>He</a:t>
            </a:r>
            <a:r>
              <a:rPr lang="en-US" altLang="zh-CN" dirty="0">
                <a:sym typeface="Symbol"/>
              </a:rPr>
              <a:t></a:t>
            </a:r>
            <a:r>
              <a:rPr lang="en-US" altLang="zh-CN" baseline="30000" dirty="0"/>
              <a:t>7</a:t>
            </a:r>
            <a:r>
              <a:rPr lang="en-US" altLang="zh-CN" dirty="0"/>
              <a:t>Li + </a:t>
            </a:r>
            <a:r>
              <a:rPr lang="en-US" altLang="zh-CN" baseline="30000" dirty="0"/>
              <a:t>4</a:t>
            </a:r>
            <a:r>
              <a:rPr lang="en-US" altLang="zh-CN" dirty="0"/>
              <a:t>He + 0.48 </a:t>
            </a:r>
            <a:r>
              <a:rPr lang="en-US" altLang="zh-CN" dirty="0" err="1"/>
              <a:t>MeV</a:t>
            </a:r>
            <a:r>
              <a:rPr lang="en-US" altLang="zh-CN" dirty="0"/>
              <a:t> </a:t>
            </a:r>
            <a:r>
              <a:rPr lang="en-US" altLang="zh-CN" dirty="0">
                <a:sym typeface="Symbol"/>
              </a:rPr>
              <a:t></a:t>
            </a:r>
            <a:r>
              <a:rPr lang="en-US" altLang="zh-CN" dirty="0"/>
              <a:t> +2.3 </a:t>
            </a:r>
            <a:r>
              <a:rPr lang="en-US" altLang="zh-CN" dirty="0" err="1"/>
              <a:t>MeV</a:t>
            </a:r>
            <a:r>
              <a:rPr lang="en-US" altLang="zh-CN" dirty="0"/>
              <a:t> (93</a:t>
            </a:r>
            <a:r>
              <a:rPr lang="en-US" altLang="zh-CN" dirty="0" smtClean="0"/>
              <a:t>%)</a:t>
            </a:r>
          </a:p>
          <a:p>
            <a:pPr lvl="1">
              <a:buNone/>
            </a:pPr>
            <a:r>
              <a:rPr lang="zh-CN" altLang="en-US" dirty="0">
                <a:sym typeface="Symbol"/>
              </a:rPr>
              <a:t> </a:t>
            </a:r>
            <a:r>
              <a:rPr lang="zh-CN" altLang="en-US" dirty="0" smtClean="0">
                <a:sym typeface="Symbol"/>
              </a:rPr>
              <a:t>                                 </a:t>
            </a:r>
            <a:r>
              <a:rPr lang="en-US" altLang="zh-CN" dirty="0" smtClean="0">
                <a:sym typeface="Symbol"/>
              </a:rPr>
              <a:t></a:t>
            </a:r>
            <a:r>
              <a:rPr lang="en-US" altLang="zh-CN" dirty="0" smtClean="0"/>
              <a:t> </a:t>
            </a:r>
            <a:r>
              <a:rPr lang="en-US" altLang="zh-CN" baseline="30000" dirty="0"/>
              <a:t>7</a:t>
            </a:r>
            <a:r>
              <a:rPr lang="en-US" altLang="zh-CN" dirty="0"/>
              <a:t>Li + </a:t>
            </a:r>
            <a:r>
              <a:rPr lang="en-US" altLang="zh-CN" baseline="30000" dirty="0"/>
              <a:t>4</a:t>
            </a:r>
            <a:r>
              <a:rPr lang="en-US" altLang="zh-CN" dirty="0"/>
              <a:t>He +2.8 </a:t>
            </a:r>
            <a:r>
              <a:rPr lang="en-US" altLang="zh-CN" dirty="0" err="1" smtClean="0"/>
              <a:t>MeV</a:t>
            </a:r>
            <a:r>
              <a:rPr lang="zh-CN" altLang="en-US" dirty="0" smtClean="0"/>
              <a:t> </a:t>
            </a:r>
            <a:r>
              <a:rPr lang="en-US" altLang="zh-CN" dirty="0" smtClean="0"/>
              <a:t>(7%)    </a:t>
            </a:r>
            <a:r>
              <a:rPr lang="en-US" altLang="zh-CN" dirty="0"/>
              <a:t>(</a:t>
            </a:r>
            <a:r>
              <a:rPr lang="en-US" altLang="zh-CN" dirty="0" smtClean="0"/>
              <a:t>3980barns)</a:t>
            </a:r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10B </a:t>
            </a:r>
            <a:r>
              <a:rPr lang="zh-CN" altLang="en-US" dirty="0" smtClean="0">
                <a:solidFill>
                  <a:srgbClr val="FF0000"/>
                </a:solidFill>
              </a:rPr>
              <a:t>释放能量和作用截面都较高，而且自然丰度高达</a:t>
            </a:r>
            <a:r>
              <a:rPr lang="en-US" altLang="zh-CN" dirty="0" smtClean="0">
                <a:solidFill>
                  <a:srgbClr val="FF0000"/>
                </a:solidFill>
              </a:rPr>
              <a:t>20%</a:t>
            </a:r>
            <a:r>
              <a:rPr lang="zh-CN" altLang="en-US" dirty="0" smtClean="0">
                <a:solidFill>
                  <a:srgbClr val="FF0000"/>
                </a:solidFill>
              </a:rPr>
              <a:t>，富集的</a:t>
            </a:r>
            <a:r>
              <a:rPr lang="en-US" altLang="zh-CN" dirty="0" smtClean="0">
                <a:solidFill>
                  <a:srgbClr val="FF0000"/>
                </a:solidFill>
              </a:rPr>
              <a:t>10B </a:t>
            </a:r>
            <a:r>
              <a:rPr lang="zh-CN" altLang="en-US" dirty="0" smtClean="0">
                <a:solidFill>
                  <a:srgbClr val="FF0000"/>
                </a:solidFill>
              </a:rPr>
              <a:t>也比较容易获得，在保证性能的前提下价格相对便宜</a:t>
            </a:r>
            <a:endParaRPr lang="zh-CN" altLang="zh-CN" sz="3200" dirty="0">
              <a:solidFill>
                <a:srgbClr val="FF0000"/>
              </a:solidFill>
            </a:endParaRPr>
          </a:p>
        </p:txBody>
      </p:sp>
      <p:sp>
        <p:nvSpPr>
          <p:cNvPr id="16" name="Line 3"/>
          <p:cNvSpPr>
            <a:spLocks noChangeAspect="1" noChangeShapeType="1"/>
          </p:cNvSpPr>
          <p:nvPr/>
        </p:nvSpPr>
        <p:spPr bwMode="auto">
          <a:xfrm>
            <a:off x="1970089" y="2775393"/>
            <a:ext cx="911446" cy="1361508"/>
          </a:xfrm>
          <a:prstGeom prst="line">
            <a:avLst/>
          </a:prstGeom>
          <a:noFill/>
          <a:ln w="204788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2" name="标题 1"/>
          <p:cNvSpPr txBox="1">
            <a:spLocks/>
          </p:cNvSpPr>
          <p:nvPr/>
        </p:nvSpPr>
        <p:spPr>
          <a:xfrm>
            <a:off x="1115616" y="0"/>
            <a:ext cx="684076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en-US" altLang="zh-CN" sz="2800" b="1" baseline="30000" dirty="0" smtClean="0">
                <a:solidFill>
                  <a:srgbClr val="002060"/>
                </a:solidFill>
                <a:ea typeface="黑体" pitchFamily="49" charset="-122"/>
              </a:rPr>
              <a:t>10</a:t>
            </a:r>
            <a:r>
              <a:rPr lang="en-US" altLang="zh-CN" sz="2800" b="1" dirty="0" smtClean="0">
                <a:solidFill>
                  <a:srgbClr val="002060"/>
                </a:solidFill>
                <a:ea typeface="黑体" pitchFamily="49" charset="-122"/>
              </a:rPr>
              <a:t>B</a:t>
            </a:r>
            <a:r>
              <a:rPr lang="zh-CN" altLang="en-US" sz="2800" b="1" dirty="0" smtClean="0">
                <a:solidFill>
                  <a:srgbClr val="002060"/>
                </a:solidFill>
                <a:ea typeface="黑体" pitchFamily="49" charset="-122"/>
              </a:rPr>
              <a:t>的必然性</a:t>
            </a:r>
            <a:endParaRPr lang="zh-CN" altLang="en-US" sz="2800" b="1" dirty="0">
              <a:solidFill>
                <a:srgbClr val="002060"/>
              </a:solidFill>
              <a:ea typeface="黑体" pitchFamily="49" charset="-122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E718956-2D72-4DEF-A1EC-D7F8C6ED6A5E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7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029"/>
          <p:cNvSpPr txBox="1">
            <a:spLocks noChangeArrowheads="1"/>
          </p:cNvSpPr>
          <p:nvPr/>
        </p:nvSpPr>
        <p:spPr bwMode="auto">
          <a:xfrm>
            <a:off x="611560" y="1268760"/>
            <a:ext cx="8229600" cy="868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中子</a:t>
            </a:r>
            <a:r>
              <a:rPr lang="en-US" altLang="zh-CN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/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</a:rPr>
              <a:t>噪音区分</a:t>
            </a:r>
            <a:endParaRPr lang="en-US" altLang="zh-CN" sz="2400" b="1" dirty="0" smtClean="0">
              <a:solidFill>
                <a:srgbClr val="002060"/>
              </a:solidFill>
              <a:latin typeface="+mn-lt"/>
              <a:ea typeface="黑体" pitchFamily="49" charset="-122"/>
            </a:endParaRPr>
          </a:p>
        </p:txBody>
      </p:sp>
      <p:graphicFrame>
        <p:nvGraphicFramePr>
          <p:cNvPr id="4" name="Object 1028"/>
          <p:cNvGraphicFramePr>
            <a:graphicFrameLocks noChangeAspect="1"/>
          </p:cNvGraphicFramePr>
          <p:nvPr/>
        </p:nvGraphicFramePr>
        <p:xfrm>
          <a:off x="491976" y="2276872"/>
          <a:ext cx="4365775" cy="3210150"/>
        </p:xfrm>
        <a:graphic>
          <a:graphicData uri="http://schemas.openxmlformats.org/presentationml/2006/ole">
            <p:oleObj spid="_x0000_s55298" name="Graph" r:id="rId3" imgW="4955400" imgH="7077600" progId="">
              <p:embed/>
            </p:oleObj>
          </a:graphicData>
        </a:graphic>
      </p:graphicFrame>
      <p:grpSp>
        <p:nvGrpSpPr>
          <p:cNvPr id="2" name="组合 13"/>
          <p:cNvGrpSpPr/>
          <p:nvPr/>
        </p:nvGrpSpPr>
        <p:grpSpPr>
          <a:xfrm>
            <a:off x="4929188" y="2420888"/>
            <a:ext cx="3171204" cy="2952328"/>
            <a:chOff x="4929188" y="2636912"/>
            <a:chExt cx="2667148" cy="2736304"/>
          </a:xfrm>
        </p:grpSpPr>
        <p:pic>
          <p:nvPicPr>
            <p:cNvPr id="7" name="Picture 1031"/>
            <p:cNvPicPr>
              <a:picLocks noChangeAspect="1" noChangeArrowheads="1"/>
            </p:cNvPicPr>
            <p:nvPr/>
          </p:nvPicPr>
          <p:blipFill>
            <a:blip r:embed="rId4" cstate="print"/>
            <a:srcRect l="5513" t="16855" r="35948" b="6589"/>
            <a:stretch>
              <a:fillRect/>
            </a:stretch>
          </p:blipFill>
          <p:spPr bwMode="auto">
            <a:xfrm>
              <a:off x="5076056" y="3140968"/>
              <a:ext cx="2520280" cy="1728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Line 1032"/>
            <p:cNvSpPr>
              <a:spLocks noChangeShapeType="1"/>
            </p:cNvSpPr>
            <p:nvPr/>
          </p:nvSpPr>
          <p:spPr bwMode="auto">
            <a:xfrm flipV="1">
              <a:off x="4929188" y="3197051"/>
              <a:ext cx="0" cy="1728787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9" name="Line 1033"/>
            <p:cNvSpPr>
              <a:spLocks noChangeShapeType="1"/>
            </p:cNvSpPr>
            <p:nvPr/>
          </p:nvSpPr>
          <p:spPr bwMode="auto">
            <a:xfrm>
              <a:off x="4929188" y="4911551"/>
              <a:ext cx="2232025" cy="0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" name="Text Box 1034"/>
            <p:cNvSpPr txBox="1">
              <a:spLocks noChangeArrowheads="1"/>
            </p:cNvSpPr>
            <p:nvPr/>
          </p:nvSpPr>
          <p:spPr bwMode="auto">
            <a:xfrm>
              <a:off x="4932040" y="2636912"/>
              <a:ext cx="757237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Q</a:t>
              </a:r>
              <a:r>
                <a:rPr lang="en-US" baseline="-25000" dirty="0" err="1">
                  <a:solidFill>
                    <a:srgbClr val="000000"/>
                  </a:solidFill>
                </a:rPr>
                <a:t>trigger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1" name="Text Box 1036"/>
            <p:cNvSpPr txBox="1">
              <a:spLocks noChangeArrowheads="1"/>
            </p:cNvSpPr>
            <p:nvPr/>
          </p:nvSpPr>
          <p:spPr bwMode="auto">
            <a:xfrm>
              <a:off x="6072198" y="4911551"/>
              <a:ext cx="1000146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Q</a:t>
              </a:r>
              <a:r>
                <a:rPr lang="en-US" baseline="-25000" dirty="0" err="1">
                  <a:solidFill>
                    <a:srgbClr val="000000"/>
                  </a:solidFill>
                </a:rPr>
                <a:t>total</a:t>
              </a:r>
              <a:endParaRPr lang="ru-RU" dirty="0">
                <a:solidFill>
                  <a:srgbClr val="000000"/>
                </a:solidFill>
              </a:endParaRPr>
            </a:p>
          </p:txBody>
        </p:sp>
        <p:sp>
          <p:nvSpPr>
            <p:cNvPr id="13" name="Line 1039"/>
            <p:cNvSpPr>
              <a:spLocks noChangeShapeType="1"/>
            </p:cNvSpPr>
            <p:nvPr/>
          </p:nvSpPr>
          <p:spPr bwMode="auto">
            <a:xfrm flipV="1">
              <a:off x="4929188" y="3768551"/>
              <a:ext cx="2143125" cy="1143000"/>
            </a:xfrm>
            <a:prstGeom prst="line">
              <a:avLst/>
            </a:prstGeom>
            <a:noFill/>
            <a:ln w="1905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44208" y="4284569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neutron</a:t>
              </a:r>
              <a:endParaRPr lang="zh-CN" altLang="en-US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5508104" y="3771221"/>
              <a:ext cx="10801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noise</a:t>
              </a:r>
              <a:endParaRPr lang="zh-CN" altLang="en-US" dirty="0"/>
            </a:p>
          </p:txBody>
        </p:sp>
      </p:grpSp>
      <p:sp>
        <p:nvSpPr>
          <p:cNvPr id="17" name="灯片编号占位符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282283-E96D-44DD-850C-CC78E3F5ECDC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195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4484144" cy="5760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标题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zh-CN" altLang="en-US" sz="2400" b="1" dirty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宇宙线簇射事例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：得到</a:t>
            </a:r>
            <a:r>
              <a:rPr lang="zh-CN" altLang="en-US" sz="2400" b="1" dirty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电磁成分和中子，</a:t>
            </a:r>
            <a:r>
              <a:rPr lang="zh-CN" altLang="en-US" sz="2400" b="1" dirty="0" smtClean="0">
                <a:solidFill>
                  <a:srgbClr val="002060"/>
                </a:solidFill>
                <a:latin typeface="+mn-lt"/>
                <a:ea typeface="黑体" pitchFamily="49" charset="-122"/>
                <a:cs typeface="+mn-cs"/>
              </a:rPr>
              <a:t>包含时序</a:t>
            </a:r>
            <a:endParaRPr lang="zh-CN" altLang="en-US" sz="2400" b="1" dirty="0">
              <a:solidFill>
                <a:srgbClr val="002060"/>
              </a:solidFill>
              <a:latin typeface="+mn-lt"/>
              <a:ea typeface="黑体" pitchFamily="49" charset="-122"/>
              <a:cs typeface="+mn-cs"/>
            </a:endParaRPr>
          </a:p>
        </p:txBody>
      </p:sp>
      <p:sp>
        <p:nvSpPr>
          <p:cNvPr id="11" name="内容占位符 10"/>
          <p:cNvSpPr>
            <a:spLocks noGrp="1"/>
          </p:cNvSpPr>
          <p:nvPr>
            <p:ph idx="1"/>
          </p:nvPr>
        </p:nvSpPr>
        <p:spPr>
          <a:xfrm>
            <a:off x="5004048" y="1600200"/>
            <a:ext cx="3682752" cy="4525963"/>
          </a:xfrm>
        </p:spPr>
        <p:txBody>
          <a:bodyPr>
            <a:normAutofit fontScale="92500"/>
          </a:bodyPr>
          <a:lstStyle/>
          <a:p>
            <a:pPr marL="0">
              <a:buNone/>
            </a:pPr>
            <a:r>
              <a:rPr lang="zh-CN" altLang="zh-CN" dirty="0" smtClean="0"/>
              <a:t>采用</a:t>
            </a:r>
            <a:r>
              <a:rPr lang="en-US" altLang="zh-CN" dirty="0" smtClean="0">
                <a:solidFill>
                  <a:srgbClr val="FF0000"/>
                </a:solidFill>
              </a:rPr>
              <a:t>FADC</a:t>
            </a:r>
            <a:r>
              <a:rPr lang="zh-CN" altLang="zh-CN" dirty="0" smtClean="0">
                <a:solidFill>
                  <a:srgbClr val="FF0000"/>
                </a:solidFill>
              </a:rPr>
              <a:t>变频技术</a:t>
            </a:r>
            <a:r>
              <a:rPr lang="zh-CN" altLang="zh-CN" dirty="0" smtClean="0"/>
              <a:t>，即在脉冲的最初时间段里以</a:t>
            </a:r>
            <a:r>
              <a:rPr lang="en-US" altLang="zh-CN" dirty="0" smtClean="0"/>
              <a:t>20ns</a:t>
            </a:r>
            <a:r>
              <a:rPr lang="zh-CN" altLang="zh-CN" dirty="0" smtClean="0"/>
              <a:t>采样，从而得到簇射电子的到达时间，用以重建出簇射方向和芯位；在随后在</a:t>
            </a:r>
            <a:r>
              <a:rPr lang="en-US" altLang="zh-CN" dirty="0" smtClean="0"/>
              <a:t>10ms</a:t>
            </a:r>
            <a:r>
              <a:rPr lang="zh-CN" altLang="zh-CN" dirty="0" smtClean="0"/>
              <a:t>的时间里以</a:t>
            </a:r>
            <a:r>
              <a:rPr lang="en-US" altLang="zh-CN" dirty="0" smtClean="0"/>
              <a:t>500ns</a:t>
            </a:r>
            <a:r>
              <a:rPr lang="zh-CN" altLang="zh-CN" dirty="0" smtClean="0"/>
              <a:t>采样，从而得到热中子小脉冲，数出热中子数。</a:t>
            </a:r>
            <a:endParaRPr lang="zh-CN" altLang="en-US" dirty="0" smtClean="0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2F6A184-88EF-48F4-A8B8-5D3E596A9DE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14" name="直接箭头连接符 13"/>
          <p:cNvCxnSpPr/>
          <p:nvPr/>
        </p:nvCxnSpPr>
        <p:spPr>
          <a:xfrm flipH="1">
            <a:off x="1279280" y="1340768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接箭头连接符 15"/>
          <p:cNvCxnSpPr/>
          <p:nvPr/>
        </p:nvCxnSpPr>
        <p:spPr>
          <a:xfrm>
            <a:off x="3223496" y="5013176"/>
            <a:ext cx="576064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矩形 27"/>
          <p:cNvSpPr/>
          <p:nvPr/>
        </p:nvSpPr>
        <p:spPr>
          <a:xfrm>
            <a:off x="1711328" y="1196752"/>
            <a:ext cx="11144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ea typeface="黑体" pitchFamily="49" charset="-122"/>
              </a:rPr>
              <a:t>电磁成分</a:t>
            </a:r>
            <a:endParaRPr lang="zh-CN" altLang="en-US" dirty="0"/>
          </a:p>
        </p:txBody>
      </p:sp>
      <p:sp>
        <p:nvSpPr>
          <p:cNvPr id="29" name="矩形 28"/>
          <p:cNvSpPr/>
          <p:nvPr/>
        </p:nvSpPr>
        <p:spPr>
          <a:xfrm>
            <a:off x="2719440" y="4869160"/>
            <a:ext cx="6495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2060"/>
                </a:solidFill>
                <a:ea typeface="黑体" pitchFamily="49" charset="-122"/>
              </a:rPr>
              <a:t>中子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主题">
  <a:themeElements>
    <a:clrScheme name="凸显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华丽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2330</TotalTime>
  <Words>1688</Words>
  <Application>Microsoft Office PowerPoint</Application>
  <PresentationFormat>全屏显示(4:3)</PresentationFormat>
  <Paragraphs>156</Paragraphs>
  <Slides>29</Slides>
  <Notes>0</Notes>
  <HiddenSlides>0</HiddenSlides>
  <MMClips>0</MMClips>
  <ScaleCrop>false</ScaleCrop>
  <HeadingPairs>
    <vt:vector size="6" baseType="variant">
      <vt:variant>
        <vt:lpstr>主题</vt:lpstr>
      </vt:variant>
      <vt:variant>
        <vt:i4>2</vt:i4>
      </vt:variant>
      <vt:variant>
        <vt:lpstr>嵌入 OLE 服务器</vt:lpstr>
      </vt:variant>
      <vt:variant>
        <vt:i4>3</vt:i4>
      </vt:variant>
      <vt:variant>
        <vt:lpstr>幻灯片标题</vt:lpstr>
      </vt:variant>
      <vt:variant>
        <vt:i4>29</vt:i4>
      </vt:variant>
    </vt:vector>
  </HeadingPairs>
  <TitlesOfParts>
    <vt:vector size="34" baseType="lpstr">
      <vt:lpstr>Office 主题</vt:lpstr>
      <vt:lpstr>1_Office 主题</vt:lpstr>
      <vt:lpstr>Документ</vt:lpstr>
      <vt:lpstr>Graph</vt:lpstr>
      <vt:lpstr>Visio</vt:lpstr>
      <vt:lpstr>依托于LHAASO的宇宙线热中子探测阵列研究</vt:lpstr>
      <vt:lpstr>内容</vt:lpstr>
      <vt:lpstr>1.物理动机</vt:lpstr>
      <vt:lpstr>幻灯片 4</vt:lpstr>
      <vt:lpstr>幻灯片 5</vt:lpstr>
      <vt:lpstr>2、探测器介绍</vt:lpstr>
      <vt:lpstr>幻灯片 7</vt:lpstr>
      <vt:lpstr>幻灯片 8</vt:lpstr>
      <vt:lpstr>宇宙线簇射事例：得到电磁成分和中子，包含时序</vt:lpstr>
      <vt:lpstr>3、研究状况</vt:lpstr>
      <vt:lpstr>幻灯片 11</vt:lpstr>
      <vt:lpstr>PRISMA-YBJ+ARGO-YBJ：高海拔联合观测</vt:lpstr>
      <vt:lpstr>PRISMA-YBJ：宇宙线物理</vt:lpstr>
      <vt:lpstr>幻灯片 14</vt:lpstr>
      <vt:lpstr>地球物理：地震活动</vt:lpstr>
      <vt:lpstr>幻灯片 16</vt:lpstr>
      <vt:lpstr>幻灯片 17</vt:lpstr>
      <vt:lpstr>4、下一步工作</vt:lpstr>
      <vt:lpstr>幻灯片 19</vt:lpstr>
      <vt:lpstr>时间表</vt:lpstr>
      <vt:lpstr>总结</vt:lpstr>
      <vt:lpstr>backup</vt:lpstr>
      <vt:lpstr>幻灯片 23</vt:lpstr>
      <vt:lpstr>EAS热中子探测技术的优势</vt:lpstr>
      <vt:lpstr>幻灯片 25</vt:lpstr>
      <vt:lpstr>闪烁材料ZnS(Ag)</vt:lpstr>
      <vt:lpstr>PRISMA-YBJ和ARGO-YBJ符合事例</vt:lpstr>
      <vt:lpstr>一个符合事例</vt:lpstr>
      <vt:lpstr>幻灯片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研究基础</dc:title>
  <dc:creator>马欣华</dc:creator>
  <cp:lastModifiedBy>[马欣华]</cp:lastModifiedBy>
  <cp:revision>528</cp:revision>
  <dcterms:created xsi:type="dcterms:W3CDTF">2016-07-14T22:03:59Z</dcterms:created>
  <dcterms:modified xsi:type="dcterms:W3CDTF">2016-08-23T03:32:53Z</dcterms:modified>
</cp:coreProperties>
</file>