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63" r:id="rId5"/>
    <p:sldId id="285" r:id="rId6"/>
    <p:sldId id="265" r:id="rId7"/>
    <p:sldId id="266" r:id="rId8"/>
    <p:sldId id="270" r:id="rId9"/>
    <p:sldId id="286" r:id="rId10"/>
    <p:sldId id="271" r:id="rId11"/>
    <p:sldId id="272" r:id="rId12"/>
    <p:sldId id="273" r:id="rId13"/>
    <p:sldId id="283" r:id="rId14"/>
    <p:sldId id="287" r:id="rId15"/>
    <p:sldId id="275" r:id="rId16"/>
    <p:sldId id="28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BB0512"/>
    <a:srgbClr val="FF40FF"/>
    <a:srgbClr val="000000"/>
    <a:srgbClr val="0099FF"/>
    <a:srgbClr val="00FCC3"/>
    <a:srgbClr val="00FDFF"/>
    <a:srgbClr val="004F00"/>
    <a:srgbClr val="002A00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106" autoAdjust="0"/>
  </p:normalViewPr>
  <p:slideViewPr>
    <p:cSldViewPr>
      <p:cViewPr varScale="1">
        <p:scale>
          <a:sx n="66" d="100"/>
          <a:sy n="66" d="100"/>
        </p:scale>
        <p:origin x="130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1F3B5-A746-4B6B-ABD9-851C59FC8E56}" type="datetimeFigureOut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6786D-8126-4708-912D-0509363D79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78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D9BD4-01BA-4526-B881-982C79413CDE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1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786D-8126-4708-912D-0509363D796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36727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83001"/>
            <a:ext cx="8534400" cy="1435100"/>
          </a:xfrm>
        </p:spPr>
        <p:txBody>
          <a:bodyPr/>
          <a:lstStyle>
            <a:lvl1pPr marL="0" indent="0" algn="ctr">
              <a:buFontTx/>
              <a:buNone/>
              <a:defRPr sz="3400"/>
            </a:lvl1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9F667-CA9D-4115-8253-8583849F198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846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757362"/>
            <a:ext cx="109728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3600">
                <a:latin typeface="+mj-ea"/>
                <a:ea typeface="+mj-ea"/>
              </a:defRPr>
            </a:lvl1pPr>
            <a:lvl2pPr>
              <a:defRPr sz="3200">
                <a:latin typeface="+mj-ea"/>
                <a:ea typeface="+mj-ea"/>
              </a:defRPr>
            </a:lvl2pPr>
            <a:lvl3pPr>
              <a:defRPr sz="2800">
                <a:latin typeface="+mj-ea"/>
                <a:ea typeface="+mj-ea"/>
              </a:defRPr>
            </a:lvl3pPr>
            <a:lvl4pPr>
              <a:defRPr sz="2400">
                <a:latin typeface="+mj-ea"/>
                <a:ea typeface="+mj-ea"/>
              </a:defRPr>
            </a:lvl4pPr>
            <a:lvl5pPr>
              <a:defRPr sz="2000"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69050"/>
            <a:ext cx="28448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69050"/>
            <a:ext cx="38608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69050"/>
            <a:ext cx="28448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FC1BC-0B8C-48BF-A122-6F60C054532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576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AB0A2-6B6A-496A-B20F-033258B0B76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72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33538"/>
            <a:ext cx="5384800" cy="4525963"/>
          </a:xfrm>
        </p:spPr>
        <p:txBody>
          <a:bodyPr/>
          <a:lstStyle>
            <a:lvl1pPr>
              <a:defRPr sz="28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000">
                <a:latin typeface="+mj-ea"/>
                <a:ea typeface="+mj-ea"/>
              </a:defRPr>
            </a:lvl3pPr>
            <a:lvl4pPr>
              <a:defRPr sz="1800">
                <a:latin typeface="+mj-ea"/>
                <a:ea typeface="+mj-ea"/>
              </a:defRPr>
            </a:lvl4pPr>
            <a:lvl5pPr>
              <a:defRPr sz="1800">
                <a:latin typeface="+mj-ea"/>
                <a:ea typeface="+mj-e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33538"/>
            <a:ext cx="5384800" cy="4525963"/>
          </a:xfrm>
        </p:spPr>
        <p:txBody>
          <a:bodyPr/>
          <a:lstStyle>
            <a:lvl1pPr>
              <a:defRPr sz="28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000">
                <a:latin typeface="+mj-ea"/>
                <a:ea typeface="+mj-ea"/>
              </a:defRPr>
            </a:lvl3pPr>
            <a:lvl4pPr>
              <a:defRPr sz="1800">
                <a:latin typeface="+mj-ea"/>
                <a:ea typeface="+mj-ea"/>
              </a:defRPr>
            </a:lvl4pPr>
            <a:lvl5pPr>
              <a:defRPr sz="1800">
                <a:latin typeface="+mj-ea"/>
                <a:ea typeface="+mj-e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769C-B2EE-4C97-A4DF-527C8575362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339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23138-68DE-4D74-A654-52B71F1D82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8579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AD7F9-A318-4AF0-AB79-1F27E7C718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633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4389-3E81-45B5-9E9E-EA25587CE6C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1994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DBA0-6C00-4CE3-B0B1-C79552E0DE9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54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FD0B-1A3E-4285-937F-E8212289E0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666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6F3C1-046E-4279-B1C3-6038FB74F1C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916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890588"/>
            <a:ext cx="2743200" cy="52689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890588"/>
            <a:ext cx="8026400" cy="52689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72854-5739-4F3C-940F-A63767F9FE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5317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90589"/>
            <a:ext cx="10972800" cy="593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33538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6197600" y="1633538"/>
            <a:ext cx="5384800" cy="4525963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F99D4-79F8-4FE2-B5D7-122F1AD103E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402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2016/8/25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第十二届全国粒子物理学术会议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90589"/>
            <a:ext cx="10972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33538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3B89ED-3F99-4802-90A3-6CC3E5F8E81C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6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30000"/>
        </a:spcBef>
        <a:spcAft>
          <a:spcPct val="0"/>
        </a:spcAft>
        <a:buClr>
          <a:srgbClr val="A50021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宋体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839416" y="894955"/>
            <a:ext cx="10225136" cy="1751098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Development of a new </a:t>
            </a:r>
            <a:r>
              <a:rPr lang="en-US" altLang="zh-CN" sz="3600" dirty="0" smtClean="0"/>
              <a:t>manufacturing </a:t>
            </a:r>
            <a:r>
              <a:rPr lang="en-US" altLang="zh-CN" sz="3600" dirty="0"/>
              <a:t>method  for </a:t>
            </a:r>
            <a:r>
              <a:rPr lang="en-US" altLang="zh-CN" sz="3600" dirty="0" err="1"/>
              <a:t>MicroMegas</a:t>
            </a:r>
            <a:r>
              <a:rPr lang="en-US" altLang="zh-CN" sz="3600" dirty="0"/>
              <a:t> with resistive anode</a:t>
            </a:r>
            <a:endParaRPr lang="zh-CN" altLang="en-US" sz="3600" dirty="0"/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781200" y="2937073"/>
            <a:ext cx="10801200" cy="648072"/>
          </a:xfrm>
        </p:spPr>
        <p:txBody>
          <a:bodyPr/>
          <a:lstStyle/>
          <a:p>
            <a:r>
              <a:rPr lang="en-US" altLang="zh-CN" sz="2000" dirty="0" err="1"/>
              <a:t>Jianxin</a:t>
            </a:r>
            <a:r>
              <a:rPr lang="en-US" altLang="zh-CN" sz="2000" dirty="0"/>
              <a:t> FENG</a:t>
            </a:r>
            <a:r>
              <a:rPr lang="en-US" altLang="zh-CN" sz="2000" baseline="30000" dirty="0"/>
              <a:t>1,2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Zhiyong</a:t>
            </a:r>
            <a:r>
              <a:rPr lang="en-US" altLang="zh-CN" sz="2000" dirty="0"/>
              <a:t> ZHANG</a:t>
            </a:r>
            <a:r>
              <a:rPr lang="en-US" altLang="zh-CN" sz="2000" baseline="30000" dirty="0"/>
              <a:t>1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Binbin</a:t>
            </a:r>
            <a:r>
              <a:rPr lang="en-US" altLang="zh-CN" sz="2000" dirty="0"/>
              <a:t> QI</a:t>
            </a:r>
            <a:r>
              <a:rPr lang="en-US" altLang="zh-CN" sz="2000" baseline="30000" dirty="0"/>
              <a:t>1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Libo</a:t>
            </a:r>
            <a:r>
              <a:rPr lang="en-US" altLang="zh-CN" sz="2000" dirty="0"/>
              <a:t> WU</a:t>
            </a:r>
            <a:r>
              <a:rPr lang="en-US" altLang="zh-CN" sz="2000" baseline="30000" dirty="0"/>
              <a:t>1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Chengming</a:t>
            </a:r>
            <a:r>
              <a:rPr lang="en-US" altLang="zh-CN" sz="2000" dirty="0"/>
              <a:t> LIU</a:t>
            </a:r>
            <a:r>
              <a:rPr lang="en-US" altLang="zh-CN" sz="2000" baseline="30000" dirty="0"/>
              <a:t>3</a:t>
            </a:r>
            <a:endParaRPr lang="zh-CN" altLang="en-US" sz="2000" baseline="30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415480" y="3878992"/>
            <a:ext cx="9842114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aseline="30000" dirty="0"/>
              <a:t>1</a:t>
            </a:r>
            <a:r>
              <a:rPr lang="en-US" altLang="zh-CN" sz="1600" dirty="0"/>
              <a:t>State Key Laboratory of Particle Detection and Electronics, University of Science of Technology of China</a:t>
            </a:r>
          </a:p>
          <a:p>
            <a:pPr>
              <a:lnSpc>
                <a:spcPct val="150000"/>
              </a:lnSpc>
            </a:pPr>
            <a:r>
              <a:rPr lang="en-US" altLang="zh-CN" sz="1600" baseline="30000" dirty="0"/>
              <a:t>2</a:t>
            </a:r>
            <a:r>
              <a:rPr lang="en-US" altLang="zh-CN" sz="1600" dirty="0"/>
              <a:t>Key Laboratory of Quark &amp; Lepton Physics(MOE), Central China Normal University</a:t>
            </a:r>
          </a:p>
          <a:p>
            <a:pPr>
              <a:lnSpc>
                <a:spcPct val="150000"/>
              </a:lnSpc>
            </a:pPr>
            <a:r>
              <a:rPr lang="en-US" altLang="zh-CN" sz="1600" baseline="30000" dirty="0"/>
              <a:t>3</a:t>
            </a:r>
            <a:r>
              <a:rPr lang="en-US" altLang="zh-CN" sz="1600" dirty="0"/>
              <a:t>Anhui University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423592" y="5904115"/>
            <a:ext cx="741271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400" dirty="0"/>
              <a:t>第十二届全国粒子物理学术会议</a:t>
            </a:r>
            <a:r>
              <a:rPr lang="en-US" altLang="zh-CN" sz="1400" dirty="0"/>
              <a:t>    2016.8.25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01898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31305" y="692696"/>
            <a:ext cx="3661792" cy="1049824"/>
          </a:xfrm>
        </p:spPr>
        <p:txBody>
          <a:bodyPr/>
          <a:lstStyle/>
          <a:p>
            <a:r>
              <a:rPr lang="en-US" altLang="zh-CN" sz="3600" dirty="0" smtClean="0"/>
              <a:t>Test setup</a:t>
            </a:r>
            <a:endParaRPr lang="zh-CN" altLang="en-US" sz="3600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35360" y="1742520"/>
            <a:ext cx="4610493" cy="4351338"/>
          </a:xfrm>
        </p:spPr>
        <p:txBody>
          <a:bodyPr/>
          <a:lstStyle/>
          <a:p>
            <a:r>
              <a:rPr lang="en-US" altLang="zh-CN" sz="1800" dirty="0" smtClean="0">
                <a:latin typeface="+mn-lt"/>
              </a:rPr>
              <a:t>Preliminary property:</a:t>
            </a:r>
          </a:p>
          <a:p>
            <a:pPr marL="0" indent="0" algn="just">
              <a:buNone/>
            </a:pPr>
            <a:r>
              <a:rPr lang="en-US" altLang="zh-CN" sz="1800" dirty="0" smtClean="0">
                <a:latin typeface="+mn-lt"/>
              </a:rPr>
              <a:t>   </a:t>
            </a:r>
            <a:r>
              <a:rPr lang="en-US" altLang="zh-CN" sz="2000" dirty="0">
                <a:latin typeface="+mn-lt"/>
              </a:rPr>
              <a:t>I</a:t>
            </a:r>
            <a:r>
              <a:rPr lang="en-US" altLang="zh-CN" sz="2000" dirty="0" smtClean="0">
                <a:latin typeface="+mn-lt"/>
              </a:rPr>
              <a:t>t is easy to apply a </a:t>
            </a:r>
            <a:r>
              <a:rPr lang="en-US" altLang="zh-CN" sz="2000" dirty="0" smtClean="0">
                <a:solidFill>
                  <a:srgbClr val="00B050"/>
                </a:solidFill>
                <a:latin typeface="+mn-lt"/>
              </a:rPr>
              <a:t>1000V</a:t>
            </a: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smtClean="0">
                <a:latin typeface="+mn-lt"/>
              </a:rPr>
              <a:t>voltage, comparing to normal anode with </a:t>
            </a: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800V</a:t>
            </a:r>
            <a:r>
              <a:rPr lang="en-US" altLang="zh-CN" sz="2000" dirty="0" smtClean="0">
                <a:latin typeface="+mn-lt"/>
              </a:rPr>
              <a:t> voltage.</a:t>
            </a:r>
          </a:p>
          <a:p>
            <a:pPr marL="0" indent="0" algn="just">
              <a:buNone/>
            </a:pPr>
            <a:r>
              <a:rPr lang="en-US" altLang="zh-CN" sz="2000" dirty="0">
                <a:latin typeface="+mn-lt"/>
              </a:rPr>
              <a:t> </a:t>
            </a:r>
            <a:r>
              <a:rPr lang="en-US" altLang="zh-CN" sz="2000" dirty="0" smtClean="0">
                <a:latin typeface="+mn-lt"/>
              </a:rPr>
              <a:t>  Holes punched on water soluble film </a:t>
            </a:r>
            <a:r>
              <a:rPr lang="en-US" altLang="zh-CN" sz="2000" dirty="0" smtClean="0">
                <a:solidFill>
                  <a:srgbClr val="C00000"/>
                </a:solidFill>
                <a:latin typeface="+mn-lt"/>
              </a:rPr>
              <a:t>were</a:t>
            </a:r>
            <a:r>
              <a:rPr lang="en-US" altLang="zh-CN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+mn-lt"/>
              </a:rPr>
              <a:t>well arranged in equal pitch. </a:t>
            </a:r>
            <a:r>
              <a:rPr lang="en-US" altLang="zh-CN" sz="2000" dirty="0" smtClean="0">
                <a:latin typeface="+mn-lt"/>
              </a:rPr>
              <a:t>It is necessary to punch holes mechanically. This may effect the uniformity of amplification. </a:t>
            </a:r>
            <a:endParaRPr lang="zh-CN" altLang="en-US" sz="2000" dirty="0">
              <a:latin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25" y="2006904"/>
            <a:ext cx="6169416" cy="38225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4683" y="5999718"/>
            <a:ext cx="600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Fig.7 </a:t>
            </a:r>
            <a:r>
              <a:rPr lang="en-US" altLang="zh-CN" dirty="0" err="1"/>
              <a:t>MicroMegas</a:t>
            </a:r>
            <a:r>
              <a:rPr lang="en-US" altLang="zh-CN" dirty="0"/>
              <a:t> assembled by new processing method.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97" y="836712"/>
            <a:ext cx="5097331" cy="424708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60278" y="34290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Dead zone: </a:t>
            </a:r>
            <a:r>
              <a:rPr lang="en-US" altLang="zh-CN" dirty="0" smtClean="0">
                <a:solidFill>
                  <a:srgbClr val="FF0000"/>
                </a:solidFill>
              </a:rPr>
              <a:t>~3%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Area: 10*9 cm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2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2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015880" y="7153"/>
            <a:ext cx="5832648" cy="742636"/>
          </a:xfrm>
        </p:spPr>
        <p:txBody>
          <a:bodyPr/>
          <a:lstStyle/>
          <a:p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40016" y="4917270"/>
            <a:ext cx="573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Fig.9 </a:t>
            </a:r>
            <a:r>
              <a:rPr lang="en-US" altLang="zh-CN" dirty="0"/>
              <a:t>Gain of </a:t>
            </a:r>
            <a:r>
              <a:rPr lang="en-US" altLang="zh-CN" dirty="0" err="1"/>
              <a:t>MicroMegas</a:t>
            </a:r>
            <a:r>
              <a:rPr lang="en-US" altLang="zh-CN" dirty="0"/>
              <a:t>. According the result of electron transparency, we fit the ratio at 150 and test gain of the detector. The graph show that its gain is bigger than </a:t>
            </a:r>
            <a:r>
              <a:rPr lang="en-US" altLang="zh-CN" dirty="0">
                <a:solidFill>
                  <a:srgbClr val="00B050"/>
                </a:solidFill>
              </a:rPr>
              <a:t>2*10^4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2" y="1107264"/>
            <a:ext cx="4818030" cy="368859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69506" y="4917270"/>
                <a:ext cx="4984574" cy="1520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Fig.8 Electron transparency.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𝑎𝑚𝑝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𝑚𝑒𝑠h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𝑎𝑚𝑝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;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</m:sSub>
                      </m:den>
                    </m:f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𝑚𝑒𝑠h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-600V  ; When the ratio is 150, transparency becomes maximum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06" y="4917270"/>
                <a:ext cx="4984574" cy="1520994"/>
              </a:xfrm>
              <a:prstGeom prst="rect">
                <a:avLst/>
              </a:prstGeom>
              <a:blipFill rotWithShape="0">
                <a:blip r:embed="rId3"/>
                <a:stretch>
                  <a:fillRect l="-978" t="-100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13" y="1107264"/>
            <a:ext cx="4667212" cy="368568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0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5735960" y="32027"/>
            <a:ext cx="3001640" cy="781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Results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005356"/>
            <a:ext cx="7812104" cy="4320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631504" y="5385777"/>
                <a:ext cx="68629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Fig.10 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Energy resolution of tri-gauss fit. Resolution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𝑎𝑙𝑝h𝑎</m:t>
                        </m:r>
                      </m:sub>
                    </m:sSub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is </a:t>
                </a:r>
                <a:r>
                  <a:rPr lang="en-US" altLang="zh-CN" sz="2400" b="1" dirty="0">
                    <a:solidFill>
                      <a:srgbClr val="00B050"/>
                    </a:solidFill>
                    <a:latin typeface="Calibri" panose="020F0502020204030204"/>
                    <a:ea typeface="宋体" panose="02010600030101010101" pitchFamily="2" charset="-122"/>
                  </a:rPr>
                  <a:t>15.4%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.</a:t>
                </a:r>
                <a:endParaRPr lang="zh-CN" altLang="en-US" sz="16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5385777"/>
                <a:ext cx="6862948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80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9184794" y="299695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aseline="30000" dirty="0">
                <a:solidFill>
                  <a:srgbClr val="FF0000"/>
                </a:solidFill>
                <a:latin typeface="Baskerville Old Face" panose="02020602080505020303" pitchFamily="18" charset="0"/>
                <a:ea typeface="宋体" panose="02010600030101010101" pitchFamily="2" charset="-122"/>
              </a:rPr>
              <a:t>55</a:t>
            </a:r>
            <a:r>
              <a:rPr lang="en-US" altLang="zh-CN" sz="3200" dirty="0">
                <a:solidFill>
                  <a:srgbClr val="FF0000"/>
                </a:solidFill>
                <a:latin typeface="Baskerville Old Face" panose="02020602080505020303" pitchFamily="18" charset="0"/>
                <a:ea typeface="宋体" panose="02010600030101010101" pitchFamily="2" charset="-122"/>
              </a:rPr>
              <a:t>Fe </a:t>
            </a:r>
            <a:r>
              <a:rPr lang="en-US" altLang="zh-CN" sz="3200" dirty="0" smtClean="0">
                <a:solidFill>
                  <a:srgbClr val="FF0000"/>
                </a:solidFill>
                <a:latin typeface="Baskerville Old Face" panose="02020602080505020303" pitchFamily="18" charset="0"/>
                <a:ea typeface="宋体" panose="02010600030101010101" pitchFamily="2" charset="-122"/>
              </a:rPr>
              <a:t>@5.9KeV</a:t>
            </a:r>
            <a:endParaRPr lang="zh-CN" altLang="en-US" sz="3200" dirty="0">
              <a:solidFill>
                <a:srgbClr val="FF0000"/>
              </a:solidFill>
              <a:latin typeface="Baskerville Old Face" panose="02020602080505020303" pitchFamily="18" charset="0"/>
              <a:ea typeface="宋体" panose="02010600030101010101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66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375920" y="0"/>
            <a:ext cx="5256584" cy="975642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196752"/>
            <a:ext cx="5072199" cy="3804149"/>
          </a:xfrm>
        </p:spPr>
      </p:pic>
      <p:sp>
        <p:nvSpPr>
          <p:cNvPr id="6" name="文本框 5"/>
          <p:cNvSpPr txBox="1"/>
          <p:nvPr/>
        </p:nvSpPr>
        <p:spPr>
          <a:xfrm>
            <a:off x="1951088" y="5222011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Fig.11 </a:t>
            </a:r>
            <a:r>
              <a:rPr lang="en-US" altLang="zh-CN" dirty="0"/>
              <a:t>Muon event</a:t>
            </a:r>
            <a:r>
              <a:rPr lang="en-US" altLang="zh-CN" dirty="0" smtClean="0"/>
              <a:t>. The trigger was given by plastic scintillator(the blue curve). The pink curve and yellow curve were scratched from two meshes. They are all ion signals.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7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07368" y="771054"/>
            <a:ext cx="8990384" cy="1047650"/>
          </a:xfrm>
        </p:spPr>
        <p:txBody>
          <a:bodyPr/>
          <a:lstStyle/>
          <a:p>
            <a:r>
              <a:rPr lang="en-US" altLang="zh-CN" dirty="0" smtClean="0">
                <a:latin typeface="Adobe 宋体 Std L" panose="02020300000000000000" pitchFamily="18" charset="-122"/>
                <a:ea typeface="Adobe 宋体 Std L" panose="02020300000000000000" pitchFamily="18" charset="-122"/>
              </a:rPr>
              <a:t>Summary</a:t>
            </a:r>
            <a:endParaRPr lang="zh-CN" altLang="en-US" dirty="0"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95400" y="1818704"/>
                <a:ext cx="10801200" cy="4351338"/>
              </a:xfrm>
            </p:spPr>
            <p:txBody>
              <a:bodyPr/>
              <a:lstStyle/>
              <a:p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A new processing method has been used to </a:t>
                </a:r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manufacture </a:t>
                </a:r>
                <a:r>
                  <a:rPr lang="en-US" altLang="zh-CN" sz="2400" dirty="0" err="1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MicroMegas</a:t>
                </a:r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. The detector has achieved energy resolution of 15.4%. It’s gain rate is bigger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Adobe 宋体 Std L" panose="02020300000000000000" pitchFamily="18" charset="-122"/>
                            <a:cs typeface="Ebrima" panose="02000000000000000000" pitchFamily="2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Adobe 宋体 Std L" panose="02020300000000000000" pitchFamily="18" charset="-122"/>
                            <a:cs typeface="Ebrima" panose="02000000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Adobe 宋体 Std L" panose="02020300000000000000" pitchFamily="18" charset="-122"/>
                            <a:cs typeface="Ebrima" panose="02000000000000000000" pitchFamily="2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.</a:t>
                </a:r>
              </a:p>
              <a:p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Two-side structure works already. Muon event was recorded by a single </a:t>
                </a:r>
                <a:r>
                  <a:rPr lang="en-US" altLang="zh-CN" sz="2400" dirty="0" err="1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MicroMegas</a:t>
                </a:r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. Some new tests should be carried out.</a:t>
                </a:r>
              </a:p>
              <a:p>
                <a:r>
                  <a:rPr lang="en-US" altLang="zh-CN" sz="2400" dirty="0" smtClean="0">
                    <a:latin typeface="+mn-lt"/>
                    <a:ea typeface="Adobe 宋体 Std L" panose="02020300000000000000" pitchFamily="18" charset="-122"/>
                    <a:cs typeface="Ebrima" panose="02000000000000000000" pitchFamily="2" charset="0"/>
                  </a:rPr>
                  <a:t>This processing method is not perfect yet. There are some problems such as unstable sheet resistance should be researched.</a:t>
                </a:r>
                <a:endParaRPr lang="zh-CN" altLang="en-US" sz="2400" dirty="0">
                  <a:latin typeface="+mn-lt"/>
                  <a:ea typeface="Adobe 宋体 Std L" panose="02020300000000000000" pitchFamily="18" charset="-122"/>
                  <a:cs typeface="Ebrima" panose="02000000000000000000" pitchFamily="2" charset="0"/>
                </a:endParaRPr>
              </a:p>
            </p:txBody>
          </p:sp>
        </mc:Choice>
        <mc:Fallback>
          <p:sp>
            <p:nvSpPr>
              <p:cNvPr id="5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818704"/>
                <a:ext cx="10801200" cy="4351338"/>
              </a:xfrm>
              <a:blipFill rotWithShape="0">
                <a:blip r:embed="rId2"/>
                <a:stretch>
                  <a:fillRect l="-734" r="-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18614" y="5246712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you!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635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623392" y="764705"/>
            <a:ext cx="871296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Manufacturing—Bulk-</a:t>
            </a:r>
            <a:r>
              <a:rPr lang="en-US" altLang="zh-CN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MicroMegas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72816"/>
            <a:ext cx="7686763" cy="3960439"/>
          </a:xfr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24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609600" y="735285"/>
            <a:ext cx="9865096" cy="1037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OUTLINE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127448" y="1772816"/>
            <a:ext cx="6898952" cy="4351338"/>
          </a:xfrm>
        </p:spPr>
        <p:txBody>
          <a:bodyPr/>
          <a:lstStyle/>
          <a:p>
            <a:r>
              <a:rPr lang="en-US" altLang="zh-CN" sz="4000" b="1" dirty="0" smtClean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Introduction</a:t>
            </a:r>
          </a:p>
          <a:p>
            <a:r>
              <a:rPr lang="en-US" altLang="zh-CN" sz="4000" b="1" dirty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M</a:t>
            </a:r>
            <a:r>
              <a:rPr lang="en-US" altLang="zh-CN" sz="4000" b="1" dirty="0" smtClean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anufacturing </a:t>
            </a:r>
            <a:r>
              <a:rPr lang="en-US" altLang="zh-CN" sz="4000" b="1" dirty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Method</a:t>
            </a:r>
          </a:p>
          <a:p>
            <a:r>
              <a:rPr lang="en-US" altLang="zh-CN" sz="4000" b="1" dirty="0" smtClean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Test &amp; Results</a:t>
            </a:r>
            <a:endParaRPr lang="en-US" altLang="zh-CN" sz="4000" b="1" dirty="0">
              <a:latin typeface="Adobe 宋体 Std L" panose="02020300000000000000" pitchFamily="18" charset="-122"/>
              <a:ea typeface="Adobe 宋体 Std L" panose="02020300000000000000" pitchFamily="18" charset="-122"/>
              <a:cs typeface="Arial Unicode MS" panose="020B0604020202020204" pitchFamily="34" charset="-122"/>
            </a:endParaRPr>
          </a:p>
          <a:p>
            <a:r>
              <a:rPr lang="en-US" altLang="zh-CN" sz="4000" b="1" dirty="0" smtClean="0">
                <a:latin typeface="Adobe 宋体 Std L" panose="02020300000000000000" pitchFamily="18" charset="-122"/>
                <a:ea typeface="Adobe 宋体 Std L" panose="02020300000000000000" pitchFamily="18" charset="-122"/>
                <a:cs typeface="Arial Unicode MS" panose="020B0604020202020204" pitchFamily="34" charset="-122"/>
              </a:rPr>
              <a:t>Summary</a:t>
            </a:r>
          </a:p>
          <a:p>
            <a:endParaRPr lang="zh-CN" altLang="en-US" b="1" dirty="0">
              <a:latin typeface="Adobe 宋体 Std L" panose="02020300000000000000" pitchFamily="18" charset="-122"/>
              <a:ea typeface="Adobe 宋体 Std L" panose="02020300000000000000" pitchFamily="18" charset="-122"/>
              <a:cs typeface="Arial Unicode MS" panose="020B0604020202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38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832348" y="476672"/>
            <a:ext cx="4176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Introduction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2348" y="1700808"/>
                <a:ext cx="4543572" cy="43513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MicroMegas (</a:t>
                </a:r>
                <a:r>
                  <a:rPr lang="en-US" altLang="zh-CN" sz="3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-Mesh-Gaseous Structure) was first developed by </a:t>
                </a:r>
                <a:r>
                  <a:rPr lang="en-US" altLang="zh-C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Y.Giomataris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et,al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in 1996.</a:t>
                </a:r>
              </a:p>
              <a:p>
                <a:pPr algn="just"/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Advantages: 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radiation hardness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count rate(~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resolution(&lt;100um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resolution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(&lt;10ns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</a:p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T2K,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ATLAS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wheel 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upgrade(2018)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2348" y="1700808"/>
                <a:ext cx="4543572" cy="4351338"/>
              </a:xfrm>
              <a:blipFill rotWithShape="0">
                <a:blip r:embed="rId2"/>
                <a:stretch>
                  <a:fillRect l="-1611" t="-980" r="-1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811644"/>
            <a:ext cx="5621394" cy="338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821761" y="4410450"/>
            <a:ext cx="52427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/>
              <a:t>Fig.1 Principle of </a:t>
            </a:r>
            <a:r>
              <a:rPr lang="en-US" altLang="zh-CN" sz="1400" dirty="0" err="1"/>
              <a:t>MicroMegas</a:t>
            </a:r>
            <a:r>
              <a:rPr lang="en-US" altLang="zh-CN" sz="1400" dirty="0" smtClean="0"/>
              <a:t>.  </a:t>
            </a:r>
            <a:r>
              <a:rPr lang="en-US" altLang="zh-CN" sz="1400" dirty="0"/>
              <a:t>Conversion gap is about several millimeters, </a:t>
            </a:r>
            <a:r>
              <a:rPr lang="en-US" altLang="zh-CN" sz="1400" b="1" dirty="0">
                <a:solidFill>
                  <a:srgbClr val="00B050"/>
                </a:solidFill>
              </a:rPr>
              <a:t>gap of amplification is about 100um</a:t>
            </a:r>
            <a:r>
              <a:rPr lang="en-US" altLang="zh-CN" sz="1400" dirty="0"/>
              <a:t>.  Particles pass through conversion gap and transfer to electrons and ions. Electrons then amplified in the amplification gap. Electron cluster finally collected by fine strips on PCB.</a:t>
            </a:r>
            <a:endParaRPr lang="zh-CN" altLang="en-US" sz="1400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59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576564" y="22448"/>
            <a:ext cx="7118176" cy="85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C00000"/>
                </a:solidFill>
                <a:latin typeface="Aparajita" panose="020B0604020202020204" pitchFamily="34" charset="0"/>
                <a:ea typeface="宋体" panose="02010600030101010101" pitchFamily="2" charset="-122"/>
                <a:cs typeface="Aparajita" panose="020B0604020202020204" pitchFamily="34" charset="0"/>
              </a:rPr>
              <a:t>M</a:t>
            </a:r>
            <a:r>
              <a:rPr lang="en-US" altLang="zh-CN" sz="4800" dirty="0" smtClean="0">
                <a:solidFill>
                  <a:srgbClr val="C00000"/>
                </a:solidFill>
                <a:latin typeface="Aparajita" panose="020B0604020202020204" pitchFamily="34" charset="0"/>
                <a:ea typeface="宋体" panose="02010600030101010101" pitchFamily="2" charset="-122"/>
                <a:cs typeface="Aparajita" panose="020B0604020202020204" pitchFamily="34" charset="0"/>
              </a:rPr>
              <a:t>anufacturing</a:t>
            </a:r>
            <a:endParaRPr lang="zh-CN" altLang="en-US" sz="4800" dirty="0">
              <a:solidFill>
                <a:srgbClr val="C00000"/>
              </a:solidFill>
              <a:latin typeface="Aparajita" panose="020B0604020202020204" pitchFamily="34" charset="0"/>
              <a:ea typeface="宋体" panose="02010600030101010101" pitchFamily="2" charset="-122"/>
              <a:cs typeface="Aparajita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2064" y="1156331"/>
            <a:ext cx="3528392" cy="340873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40752" y="5978274"/>
            <a:ext cx="291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Fig.2_1 </a:t>
            </a:r>
            <a:r>
              <a:rPr lang="en-US" altLang="zh-CN" dirty="0">
                <a:solidFill>
                  <a:srgbClr val="000000"/>
                </a:solidFill>
              </a:rPr>
              <a:t>M</a:t>
            </a:r>
            <a:r>
              <a:rPr lang="en-US" altLang="zh-CN" dirty="0" smtClean="0">
                <a:solidFill>
                  <a:srgbClr val="000000"/>
                </a:solidFill>
              </a:rPr>
              <a:t>anufacturing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2" y="2857346"/>
            <a:ext cx="4765996" cy="67831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1504" y="5016029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Step1. PCB. The picture below is the lateral view of  PCB, which shows that readout strips are buried in </a:t>
            </a:r>
            <a:r>
              <a:rPr lang="en-US" altLang="zh-CN" dirty="0" smtClean="0">
                <a:solidFill>
                  <a:srgbClr val="C00000"/>
                </a:solidFill>
              </a:rPr>
              <a:t>two sides</a:t>
            </a:r>
            <a:r>
              <a:rPr lang="en-US" altLang="zh-CN" dirty="0" smtClean="0">
                <a:solidFill>
                  <a:srgbClr val="000000"/>
                </a:solidFill>
              </a:rPr>
              <a:t>.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40016" y="503350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Step2. Resistive anode. Resistive anode are processed in different method, Ge coating and resistive polymer.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 bwMode="auto">
          <a:xfrm>
            <a:off x="2063552" y="1628800"/>
            <a:ext cx="936104" cy="1228546"/>
          </a:xfrm>
          <a:prstGeom prst="straightConnector1">
            <a:avLst/>
          </a:prstGeom>
          <a:noFill/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接箭头连接符 17"/>
          <p:cNvCxnSpPr/>
          <p:nvPr/>
        </p:nvCxnSpPr>
        <p:spPr bwMode="auto">
          <a:xfrm>
            <a:off x="1847528" y="2204864"/>
            <a:ext cx="648072" cy="792088"/>
          </a:xfrm>
          <a:prstGeom prst="straightConnector1">
            <a:avLst/>
          </a:prstGeom>
          <a:noFill/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接箭头连接符 21"/>
          <p:cNvCxnSpPr/>
          <p:nvPr/>
        </p:nvCxnSpPr>
        <p:spPr bwMode="auto">
          <a:xfrm flipH="1" flipV="1">
            <a:off x="2879587" y="3082091"/>
            <a:ext cx="804145" cy="794634"/>
          </a:xfrm>
          <a:prstGeom prst="straightConnector1">
            <a:avLst/>
          </a:prstGeom>
          <a:noFill/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文本框 24"/>
          <p:cNvSpPr txBox="1"/>
          <p:nvPr/>
        </p:nvSpPr>
        <p:spPr>
          <a:xfrm>
            <a:off x="609600" y="126876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Resistive anode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951008" y="195287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FR4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3746352" y="389237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Readout strips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1071402" y="658101"/>
            <a:ext cx="9861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B0F0"/>
                </a:solidFill>
              </a:rPr>
              <a:t>Thermal adhesive ,  hot pressing ,   water soluble film</a:t>
            </a:r>
            <a:endParaRPr lang="zh-CN" alt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1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576564" y="22448"/>
            <a:ext cx="7118176" cy="85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C00000"/>
                </a:solidFill>
                <a:latin typeface="Aparajita" panose="020B0604020202020204" pitchFamily="34" charset="0"/>
                <a:ea typeface="宋体" panose="02010600030101010101" pitchFamily="2" charset="-122"/>
                <a:cs typeface="Aparajita" panose="020B0604020202020204" pitchFamily="34" charset="0"/>
              </a:rPr>
              <a:t>M</a:t>
            </a:r>
            <a:r>
              <a:rPr lang="en-US" altLang="zh-CN" sz="4800" dirty="0" smtClean="0">
                <a:solidFill>
                  <a:srgbClr val="C00000"/>
                </a:solidFill>
                <a:latin typeface="Aparajita" panose="020B0604020202020204" pitchFamily="34" charset="0"/>
                <a:ea typeface="宋体" panose="02010600030101010101" pitchFamily="2" charset="-122"/>
                <a:cs typeface="Aparajita" panose="020B0604020202020204" pitchFamily="34" charset="0"/>
              </a:rPr>
              <a:t>anufacturing</a:t>
            </a:r>
            <a:endParaRPr lang="zh-CN" altLang="en-US" sz="4800" dirty="0">
              <a:solidFill>
                <a:srgbClr val="C00000"/>
              </a:solidFill>
              <a:latin typeface="Aparajita" panose="020B0604020202020204" pitchFamily="34" charset="0"/>
              <a:ea typeface="宋体" panose="02010600030101010101" pitchFamily="2" charset="-122"/>
              <a:cs typeface="Aparajita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10" y="1805583"/>
            <a:ext cx="3722154" cy="26432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58" y="1315472"/>
            <a:ext cx="3148205" cy="33943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54376" y="5999718"/>
            <a:ext cx="319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Fig.2_2 </a:t>
            </a:r>
            <a:r>
              <a:rPr lang="en-US" altLang="zh-CN" dirty="0"/>
              <a:t>M</a:t>
            </a:r>
            <a:r>
              <a:rPr lang="en-US" altLang="zh-CN" dirty="0" smtClean="0"/>
              <a:t>anufacturing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54410" y="480668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Step3. Water soluble film. We put a water soluble film on the resistive anode. Holes were bunched on it </a:t>
            </a:r>
            <a:r>
              <a:rPr lang="en-US" altLang="zh-CN" dirty="0" smtClean="0">
                <a:solidFill>
                  <a:srgbClr val="000000"/>
                </a:solidFill>
              </a:rPr>
              <a:t>before. </a:t>
            </a:r>
            <a:r>
              <a:rPr lang="en-US" altLang="zh-CN" dirty="0" smtClean="0">
                <a:solidFill>
                  <a:srgbClr val="C00000"/>
                </a:solidFill>
              </a:rPr>
              <a:t>Location &amp; spacer.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00056" y="489499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Step4. Place thermal </a:t>
            </a:r>
            <a:r>
              <a:rPr lang="en-US" altLang="zh-CN" u="sng" dirty="0" smtClean="0">
                <a:solidFill>
                  <a:srgbClr val="000000"/>
                </a:solidFill>
              </a:rPr>
              <a:t>adhesive</a:t>
            </a:r>
            <a:r>
              <a:rPr lang="en-US" altLang="zh-CN" dirty="0" smtClean="0">
                <a:solidFill>
                  <a:srgbClr val="000000"/>
                </a:solidFill>
              </a:rPr>
              <a:t> </a:t>
            </a:r>
            <a:r>
              <a:rPr lang="en-US" altLang="zh-CN" u="sng" dirty="0" smtClean="0">
                <a:solidFill>
                  <a:srgbClr val="000000"/>
                </a:solidFill>
              </a:rPr>
              <a:t>spacer</a:t>
            </a:r>
            <a:r>
              <a:rPr lang="en-US" altLang="zh-CN" dirty="0" smtClean="0">
                <a:solidFill>
                  <a:srgbClr val="000000"/>
                </a:solidFill>
              </a:rPr>
              <a:t> into holes of water soluble film. The radius of spacer is 1mm.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9912424" y="2564904"/>
            <a:ext cx="576064" cy="864096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文本框 11"/>
          <p:cNvSpPr txBox="1"/>
          <p:nvPr/>
        </p:nvSpPr>
        <p:spPr>
          <a:xfrm>
            <a:off x="10466755" y="2302420"/>
            <a:ext cx="1353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Thermal adhesive spacer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744960" y="34605"/>
            <a:ext cx="4392488" cy="792088"/>
          </a:xfrm>
        </p:spPr>
        <p:txBody>
          <a:bodyPr/>
          <a:lstStyle/>
          <a:p>
            <a:r>
              <a:rPr lang="en-US" altLang="zh-CN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4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anufacturing</a:t>
            </a:r>
            <a:endParaRPr lang="zh-CN" altLang="en-US" sz="4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60" y="1833156"/>
            <a:ext cx="3658879" cy="2522968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" y="1628800"/>
            <a:ext cx="3436410" cy="281581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25560" y="5851790"/>
            <a:ext cx="267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Fig.2_3 </a:t>
            </a:r>
            <a:r>
              <a:rPr lang="en-US" altLang="zh-CN" dirty="0"/>
              <a:t>M</a:t>
            </a:r>
            <a:r>
              <a:rPr lang="en-US" altLang="zh-CN" dirty="0" smtClean="0"/>
              <a:t>anufacturing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649014" y="3798900"/>
            <a:ext cx="3613699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Step7. Dissolution. Put the </a:t>
            </a:r>
            <a:r>
              <a:rPr lang="en-US" altLang="zh-CN" dirty="0" smtClean="0">
                <a:solidFill>
                  <a:srgbClr val="000000"/>
                </a:solidFill>
              </a:rPr>
              <a:t>semi-finished </a:t>
            </a:r>
            <a:r>
              <a:rPr lang="en-US" altLang="zh-CN" dirty="0" smtClean="0">
                <a:solidFill>
                  <a:srgbClr val="000000"/>
                </a:solidFill>
              </a:rPr>
              <a:t>detector into water. The water soluble film will dissolve in several minutes. </a:t>
            </a: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 smtClean="0">
                <a:solidFill>
                  <a:srgbClr val="000000"/>
                </a:solidFill>
              </a:rPr>
              <a:t>Step8. Drying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4775" y="4912259"/>
            <a:ext cx="366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Step5. Three-layer structure of mesh, film and PCB.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48424" y="49122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Step6. Hot pressing.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31" y="1457200"/>
            <a:ext cx="3173337" cy="19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23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9336" y="574114"/>
            <a:ext cx="8064896" cy="1325563"/>
          </a:xfrm>
        </p:spPr>
        <p:txBody>
          <a:bodyPr/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r>
              <a:rPr lang="en-US" altLang="zh-CN" sz="36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—Resistive</a:t>
            </a:r>
            <a:r>
              <a:rPr lang="en-US" altLang="zh-CN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anode</a:t>
            </a:r>
            <a:endParaRPr lang="zh-CN" altLang="en-US" sz="3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263034" y="1700808"/>
            <a:ext cx="6382732" cy="4351338"/>
          </a:xfrm>
        </p:spPr>
        <p:txBody>
          <a:bodyPr/>
          <a:lstStyle/>
          <a:p>
            <a:r>
              <a:rPr lang="en-US" altLang="zh-CN" sz="2400" dirty="0" smtClean="0">
                <a:latin typeface="+mn-lt"/>
              </a:rPr>
              <a:t>Resistive anode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sparking, increase gain rate and count </a:t>
            </a:r>
            <a:r>
              <a:rPr lang="en-US" altLang="zh-C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endParaRPr lang="en-US" altLang="zh-CN" sz="2400" dirty="0" smtClean="0">
              <a:latin typeface="+mn-lt"/>
            </a:endParaRPr>
          </a:p>
          <a:p>
            <a:r>
              <a:rPr lang="en-US" altLang="zh-CN" sz="2400" dirty="0" smtClean="0">
                <a:latin typeface="+mn-lt"/>
              </a:rPr>
              <a:t>Ge Coating</a:t>
            </a:r>
          </a:p>
          <a:p>
            <a:r>
              <a:rPr lang="en-US" altLang="zh-CN" sz="2400" dirty="0" smtClean="0">
                <a:latin typeface="+mn-lt"/>
              </a:rPr>
              <a:t>Thickness: </a:t>
            </a:r>
            <a:r>
              <a:rPr lang="en-US" altLang="zh-CN" sz="2400" u="sng" dirty="0" smtClean="0">
                <a:solidFill>
                  <a:srgbClr val="FF0000"/>
                </a:solidFill>
                <a:latin typeface="+mn-lt"/>
              </a:rPr>
              <a:t>300nm</a:t>
            </a:r>
            <a:r>
              <a:rPr lang="en-US" altLang="zh-CN" sz="2400" dirty="0" smtClean="0">
                <a:latin typeface="+mn-lt"/>
              </a:rPr>
              <a:t> &amp; </a:t>
            </a:r>
            <a:r>
              <a:rPr lang="en-US" altLang="zh-CN" sz="2400" u="sng" dirty="0">
                <a:solidFill>
                  <a:srgbClr val="FF0000"/>
                </a:solidFill>
                <a:latin typeface="+mn-lt"/>
              </a:rPr>
              <a:t>500nm</a:t>
            </a:r>
            <a:r>
              <a:rPr lang="en-US" altLang="zh-CN" sz="2400" dirty="0" smtClean="0">
                <a:latin typeface="+mn-lt"/>
              </a:rPr>
              <a:t>(</a:t>
            </a:r>
            <a:r>
              <a:rPr lang="en-US" altLang="zh-CN" sz="2400" u="sng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two sides</a:t>
            </a:r>
            <a:r>
              <a:rPr lang="en-US" altLang="zh-CN" sz="2400" dirty="0" smtClean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en-US" altLang="zh-CN" sz="2400" dirty="0">
                <a:latin typeface="+mn-lt"/>
              </a:rPr>
              <a:t>	</a:t>
            </a:r>
            <a:r>
              <a:rPr lang="en-US" altLang="zh-CN" sz="1600" dirty="0">
                <a:latin typeface="+mn-lt"/>
              </a:rPr>
              <a:t>Thickness affects the sheet resistance</a:t>
            </a:r>
            <a:r>
              <a:rPr lang="en-US" altLang="zh-CN" sz="1200" dirty="0">
                <a:latin typeface="+mn-lt"/>
              </a:rPr>
              <a:t>.</a:t>
            </a:r>
          </a:p>
          <a:p>
            <a:r>
              <a:rPr lang="en-US" altLang="zh-CN" sz="2400" dirty="0" smtClean="0">
                <a:latin typeface="+mn-lt"/>
              </a:rPr>
              <a:t>Sheet resistance:~10M</a:t>
            </a:r>
            <a:r>
              <a:rPr lang="el-GR" altLang="zh-CN" sz="2400" dirty="0" smtClean="0">
                <a:latin typeface="+mn-lt"/>
                <a:ea typeface="宋体" panose="02010600030101010101" pitchFamily="2" charset="-122"/>
              </a:rPr>
              <a:t>Ω</a:t>
            </a:r>
            <a:endParaRPr lang="en-US" altLang="zh-CN" sz="2400" dirty="0" smtClean="0">
              <a:latin typeface="+mn-lt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+mn-lt"/>
                <a:ea typeface="宋体" panose="02010600030101010101" pitchFamily="2" charset="-122"/>
              </a:rPr>
              <a:t>Problem: sheet resistance changed a little after thermal pressing or water rinsing </a:t>
            </a:r>
            <a:r>
              <a:rPr lang="en-US" altLang="zh-CN" sz="2400" dirty="0" smtClean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?</a:t>
            </a:r>
            <a:endParaRPr lang="zh-CN" alt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124744"/>
            <a:ext cx="4012820" cy="4224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52184" y="5530612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Fig.3 PCB,  Germanium coated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77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9336" y="574114"/>
            <a:ext cx="8064896" cy="1325563"/>
          </a:xfrm>
        </p:spPr>
        <p:txBody>
          <a:bodyPr/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r>
              <a:rPr lang="en-US" altLang="zh-CN" sz="36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—Resistive</a:t>
            </a:r>
            <a:r>
              <a:rPr lang="en-US" altLang="zh-CN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anode</a:t>
            </a:r>
            <a:endParaRPr lang="zh-CN" altLang="en-US" sz="3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9536" y="5756016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Fig.4 Resistive polymer.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896199"/>
            <a:ext cx="3653630" cy="36161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96199"/>
            <a:ext cx="4392487" cy="378459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53286" y="5512314"/>
            <a:ext cx="4739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Fig.5 Resistive distribution. Resistance squares on the border are not consistent with inner ones.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8020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81945" y="438093"/>
            <a:ext cx="8823878" cy="1325563"/>
          </a:xfrm>
        </p:spPr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r>
              <a:rPr lang="en-US" altLang="zh-CN" sz="3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—water </a:t>
            </a:r>
            <a:r>
              <a:rPr lang="en-US" altLang="zh-CN" sz="3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soluble film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88" y="1052736"/>
            <a:ext cx="4775224" cy="3688556"/>
          </a:xfr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16600" y="1643046"/>
            <a:ext cx="5787551" cy="4726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Water soluble  film is used to </a:t>
            </a:r>
            <a:r>
              <a:rPr lang="en-US" altLang="zh-CN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locate thermal films</a:t>
            </a: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 &amp; </a:t>
            </a:r>
            <a:r>
              <a:rPr lang="en-US" altLang="zh-CN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sustain mesh</a:t>
            </a: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 to keep a 100um-gap between PCB and mesh</a:t>
            </a:r>
          </a:p>
          <a:p>
            <a:pPr algn="just"/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Thickness</a:t>
            </a:r>
            <a:r>
              <a:rPr lang="en-US" altLang="zh-CN" dirty="0" smtClean="0">
                <a:ea typeface="Adobe 宋体 Std L" panose="02020300000000000000" pitchFamily="18" charset="-122"/>
                <a:cs typeface="Times New Roman" panose="02020603050405020304" pitchFamily="18" charset="0"/>
              </a:rPr>
              <a:t>: 87um(too </a:t>
            </a: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thin)</a:t>
            </a:r>
          </a:p>
          <a:p>
            <a:pPr marL="0" indent="0" algn="just">
              <a:buNone/>
            </a:pP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	          116um(upgrade</a:t>
            </a:r>
            <a:r>
              <a:rPr lang="en-US" altLang="zh-CN" dirty="0" smtClean="0">
                <a:ea typeface="Adobe 宋体 Std L" panose="02020300000000000000" pitchFamily="18" charset="-122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to </a:t>
            </a:r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anufacture </a:t>
            </a:r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used in large area </a:t>
            </a:r>
            <a:r>
              <a:rPr lang="en-US" altLang="zh-CN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endParaRPr lang="en-US" altLang="zh-CN" dirty="0">
              <a:ea typeface="Adobe 宋体 Std L" panose="020203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Environment friendly &amp; cheap</a:t>
            </a:r>
            <a:r>
              <a:rPr lang="zh-CN" altLang="en-US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ea typeface="Adobe 宋体 Std L" panose="02020300000000000000" pitchFamily="18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CN" dirty="0">
                <a:solidFill>
                  <a:srgbClr val="00B05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ea typeface="Adobe 宋体 Std L" panose="02020300000000000000" pitchFamily="18" charset="-122"/>
                <a:cs typeface="Times New Roman" panose="02020603050405020304" pitchFamily="18" charset="0"/>
              </a:rPr>
              <a:t>wastewater disposal:</a:t>
            </a:r>
            <a:r>
              <a:rPr lang="en-US" altLang="zh-CN" dirty="0">
                <a:solidFill>
                  <a:srgbClr val="00B05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no pollution;</a:t>
            </a:r>
          </a:p>
          <a:p>
            <a:pPr marL="0" indent="0" algn="just">
              <a:buNone/>
            </a:pPr>
            <a:r>
              <a:rPr lang="en-US" altLang="zh-CN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   films dissolve completely</a:t>
            </a:r>
            <a:r>
              <a:rPr lang="zh-CN" altLang="en-US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；</a:t>
            </a:r>
            <a:endParaRPr lang="en-US" altLang="zh-CN" dirty="0">
              <a:solidFill>
                <a:srgbClr val="FF0000"/>
              </a:solidFill>
              <a:ea typeface="Adobe 宋体 Std L" panose="02020300000000000000" pitchFamily="18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CN" dirty="0">
                <a:solidFill>
                  <a:srgbClr val="00B05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srgbClr val="FF0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no contamination left;</a:t>
            </a:r>
          </a:p>
          <a:p>
            <a:pPr marL="0" indent="0" algn="just">
              <a:buNone/>
            </a:pPr>
            <a:r>
              <a:rPr lang="en-US" altLang="zh-CN" dirty="0">
                <a:solidFill>
                  <a:srgbClr val="00B05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   </a:t>
            </a:r>
            <a:r>
              <a:rPr lang="zh-CN" altLang="en-US" dirty="0">
                <a:solidFill>
                  <a:srgbClr val="FFC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￥</a:t>
            </a:r>
            <a:r>
              <a:rPr lang="en-US" altLang="zh-CN" dirty="0" smtClean="0">
                <a:solidFill>
                  <a:srgbClr val="FFC000"/>
                </a:solidFill>
                <a:ea typeface="Adobe 宋体 Std L" panose="02020300000000000000" pitchFamily="18" charset="-122"/>
                <a:cs typeface="Times New Roman" panose="02020603050405020304" pitchFamily="18" charset="0"/>
              </a:rPr>
              <a:t>247/kg</a:t>
            </a:r>
            <a:endParaRPr lang="en-US" altLang="zh-CN" dirty="0">
              <a:solidFill>
                <a:srgbClr val="FFC000"/>
              </a:solidFill>
              <a:ea typeface="Adobe 宋体 Std L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4941168"/>
            <a:ext cx="5439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Fig.6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trimming and punched water soluble film is put on PCB and then will be thermal pressed. Thermal pressing will not affect the thickness of water soluble film. Therefore, gas-gap can be well fitted.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2016/8/25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000000"/>
                </a:solidFill>
              </a:rPr>
              <a:t>第十二届全国粒子物理学术会议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FC1BC-0B8C-48BF-A122-6F60C0545320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17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GO量能器分系统20140513工作汇报">
  <a:themeElements>
    <a:clrScheme name="模板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模板[1]">
      <a:majorFont>
        <a:latin typeface="Arial"/>
        <a:ea typeface="黑体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楷体_GB2312" pitchFamily="49" charset="-122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楷体_GB2312" pitchFamily="49" charset="-122"/>
            <a:ea typeface="楷体_GB2312" pitchFamily="49" charset="-122"/>
          </a:defRPr>
        </a:defPPr>
      </a:lstStyle>
    </a:lnDef>
  </a:objectDefaults>
  <a:extraClrSchemeLst>
    <a:extraClrScheme>
      <a:clrScheme name="模板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7977</TotalTime>
  <Words>736</Words>
  <Application>Microsoft Office PowerPoint</Application>
  <PresentationFormat>宽屏</PresentationFormat>
  <Paragraphs>128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Adobe 宋体 Std L</vt:lpstr>
      <vt:lpstr>Aparajita</vt:lpstr>
      <vt:lpstr>Arial Unicode MS</vt:lpstr>
      <vt:lpstr>黑体</vt:lpstr>
      <vt:lpstr>华文中宋</vt:lpstr>
      <vt:lpstr>宋体</vt:lpstr>
      <vt:lpstr>Arial</vt:lpstr>
      <vt:lpstr>Baskerville Old Face</vt:lpstr>
      <vt:lpstr>Calibri</vt:lpstr>
      <vt:lpstr>Cambria Math</vt:lpstr>
      <vt:lpstr>Ebrima</vt:lpstr>
      <vt:lpstr>Times New Roman</vt:lpstr>
      <vt:lpstr>Wingdings</vt:lpstr>
      <vt:lpstr>Office 主题</vt:lpstr>
      <vt:lpstr>BGO量能器分系统20140513工作汇报</vt:lpstr>
      <vt:lpstr>Development of a new manufacturing method  for MicroMegas with resistive anode</vt:lpstr>
      <vt:lpstr>PowerPoint 演示文稿</vt:lpstr>
      <vt:lpstr>PowerPoint 演示文稿</vt:lpstr>
      <vt:lpstr>PowerPoint 演示文稿</vt:lpstr>
      <vt:lpstr>PowerPoint 演示文稿</vt:lpstr>
      <vt:lpstr>Manufacturing</vt:lpstr>
      <vt:lpstr>Manufacturing—Resistive anode</vt:lpstr>
      <vt:lpstr>Manufacturing—Resistive anode</vt:lpstr>
      <vt:lpstr>Manufacturing—water soluble film</vt:lpstr>
      <vt:lpstr>Test setup</vt:lpstr>
      <vt:lpstr>Results</vt:lpstr>
      <vt:lpstr>PowerPoint 演示文稿</vt:lpstr>
      <vt:lpstr>Results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xuemx</dc:creator>
  <cp:lastModifiedBy>MaoFang</cp:lastModifiedBy>
  <cp:revision>204</cp:revision>
  <dcterms:created xsi:type="dcterms:W3CDTF">2016-07-04T02:39:38Z</dcterms:created>
  <dcterms:modified xsi:type="dcterms:W3CDTF">2016-08-25T01:15:52Z</dcterms:modified>
</cp:coreProperties>
</file>