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3" r:id="rId4"/>
    <p:sldId id="292" r:id="rId5"/>
    <p:sldId id="297" r:id="rId6"/>
    <p:sldId id="296" r:id="rId7"/>
    <p:sldId id="265" r:id="rId8"/>
    <p:sldId id="295" r:id="rId9"/>
    <p:sldId id="262" r:id="rId10"/>
    <p:sldId id="286" r:id="rId11"/>
    <p:sldId id="276" r:id="rId12"/>
    <p:sldId id="268" r:id="rId13"/>
    <p:sldId id="274" r:id="rId14"/>
    <p:sldId id="269" r:id="rId15"/>
    <p:sldId id="273" r:id="rId16"/>
    <p:sldId id="282" r:id="rId17"/>
    <p:sldId id="270" r:id="rId18"/>
    <p:sldId id="278" r:id="rId19"/>
    <p:sldId id="272" r:id="rId20"/>
    <p:sldId id="279" r:id="rId21"/>
    <p:sldId id="280" r:id="rId22"/>
    <p:sldId id="287" r:id="rId23"/>
    <p:sldId id="289" r:id="rId24"/>
    <p:sldId id="290" r:id="rId25"/>
    <p:sldId id="283" r:id="rId26"/>
    <p:sldId id="258" r:id="rId27"/>
    <p:sldId id="288" r:id="rId28"/>
    <p:sldId id="291" r:id="rId2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CF23DA8-28FF-4713-A3B2-03B5C5EDA3DB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776D826-D827-43BB-BB3D-C5468EA4F2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111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/>
            </a:pPr>
            <a:fld id="{44A3ED41-E6DE-452B-9E6D-33C97CEF24A8}" type="slidenum">
              <a:rPr lang="zh-CN" altLang="en-GB" sz="1300">
                <a:solidFill>
                  <a:srgbClr val="000000"/>
                </a:solidFill>
                <a:latin typeface="Times New Roman" pitchFamily="18" charset="0"/>
              </a:rPr>
              <a:pPr defTabSz="4111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5388" algn="l"/>
                  <a:tab pos="2874963" algn="l"/>
                  <a:tab pos="3286125" algn="l"/>
                  <a:tab pos="3698875" algn="l"/>
                  <a:tab pos="4110038" algn="l"/>
                  <a:tab pos="4519613" algn="l"/>
                  <a:tab pos="4930775" algn="l"/>
                  <a:tab pos="5341938" algn="l"/>
                  <a:tab pos="5753100" algn="l"/>
                  <a:tab pos="6164263" algn="l"/>
                  <a:tab pos="6575425" algn="l"/>
                  <a:tab pos="6986588" algn="l"/>
                  <a:tab pos="7397750" algn="l"/>
                  <a:tab pos="7808913" algn="l"/>
                  <a:tab pos="8218488" algn="l"/>
                </a:tabLst>
                <a:defRPr/>
              </a:pPr>
              <a:t>3</a:t>
            </a:fld>
            <a:endParaRPr lang="en-GB" altLang="zh-CN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0113"/>
            <a:ext cx="5399087" cy="44354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Arial" charset="0"/>
              </a:rPr>
              <a:t>relativistic jet, black hole, accretion disk</a:t>
            </a:r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111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/>
            </a:pPr>
            <a:fld id="{3B537B1C-08EE-43A4-AFE1-A5E9C0E54984}" type="slidenum">
              <a:rPr lang="zh-CN" altLang="en-GB" sz="1300">
                <a:solidFill>
                  <a:srgbClr val="000000"/>
                </a:solidFill>
                <a:latin typeface="Times New Roman" pitchFamily="18" charset="0"/>
              </a:rPr>
              <a:pPr defTabSz="4111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5388" algn="l"/>
                  <a:tab pos="2874963" algn="l"/>
                  <a:tab pos="3286125" algn="l"/>
                  <a:tab pos="3698875" algn="l"/>
                  <a:tab pos="4110038" algn="l"/>
                  <a:tab pos="4519613" algn="l"/>
                  <a:tab pos="4930775" algn="l"/>
                  <a:tab pos="5341938" algn="l"/>
                  <a:tab pos="5753100" algn="l"/>
                  <a:tab pos="6164263" algn="l"/>
                  <a:tab pos="6575425" algn="l"/>
                  <a:tab pos="6986588" algn="l"/>
                  <a:tab pos="7397750" algn="l"/>
                  <a:tab pos="7808913" algn="l"/>
                  <a:tab pos="8218488" algn="l"/>
                </a:tabLst>
                <a:defRPr/>
              </a:pPr>
              <a:t>8</a:t>
            </a:fld>
            <a:endParaRPr lang="en-GB" altLang="zh-CN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0113"/>
            <a:ext cx="5399087" cy="44354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111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/>
            </a:pPr>
            <a:fld id="{11790000-7B6D-47A6-A7BC-21F0F595D7E4}" type="slidenum">
              <a:rPr lang="zh-CN" altLang="en-GB" sz="1300">
                <a:solidFill>
                  <a:srgbClr val="000000"/>
                </a:solidFill>
                <a:latin typeface="Times New Roman" pitchFamily="18" charset="0"/>
              </a:rPr>
              <a:pPr defTabSz="4111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09575" algn="l"/>
                  <a:tab pos="820738" algn="l"/>
                  <a:tab pos="1231900" algn="l"/>
                  <a:tab pos="1643063" algn="l"/>
                  <a:tab pos="2054225" algn="l"/>
                  <a:tab pos="2465388" algn="l"/>
                  <a:tab pos="2874963" algn="l"/>
                  <a:tab pos="3286125" algn="l"/>
                  <a:tab pos="3698875" algn="l"/>
                  <a:tab pos="4110038" algn="l"/>
                  <a:tab pos="4519613" algn="l"/>
                  <a:tab pos="4930775" algn="l"/>
                  <a:tab pos="5341938" algn="l"/>
                  <a:tab pos="5753100" algn="l"/>
                  <a:tab pos="6164263" algn="l"/>
                  <a:tab pos="6575425" algn="l"/>
                  <a:tab pos="6986588" algn="l"/>
                  <a:tab pos="7397750" algn="l"/>
                  <a:tab pos="7808913" algn="l"/>
                  <a:tab pos="8218488" algn="l"/>
                </a:tabLst>
                <a:defRPr/>
              </a:pPr>
              <a:t>9</a:t>
            </a:fld>
            <a:endParaRPr lang="en-GB" altLang="zh-CN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0113"/>
            <a:ext cx="5399087" cy="44354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7738" fontAlgn="base">
              <a:spcBef>
                <a:spcPct val="0"/>
              </a:spcBef>
              <a:spcAft>
                <a:spcPct val="0"/>
              </a:spcAft>
              <a:defRPr/>
            </a:pPr>
            <a:fld id="{B89B66FE-3DB9-4C4F-9CA8-25269CD01B44}" type="slidenum">
              <a:rPr lang="zh-CN" altLang="en-US">
                <a:latin typeface="Arial" charset="0"/>
              </a:rPr>
              <a:pPr defTabSz="947738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C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89E18-B5DA-4114-BC7F-453D7ED131F9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1762E-E130-4558-88C2-BA1A28037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6B247-2B9D-49C0-9DE7-F406FC5CF35C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A8AE5-D249-4F4A-A172-61C7084A53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428E-FD83-4366-9399-8B7AAB9CA028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3DC4-5EE9-4083-A57A-CB2F1A6AE8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B629E-8E8F-4CB0-A2DE-B086AB920819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4ECB-2A84-448A-8BF8-295E1781B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348A9-971D-422A-8D39-E710E58F61E6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44F6-58EE-4B08-A218-A75D2A1724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11634-180B-4DF8-9464-824E51075270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95E74-7DE1-4179-82F9-733EF27C59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3495-4274-4F9F-9488-C4206F648023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FBA6D-5A1C-420B-9B5A-426F6B25C8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7D26-2C06-46BB-ACB4-ED526AE54181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555F7-7B06-4091-829C-A4F2D67397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C971-433F-4A5C-9363-D95E740B1DDA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053D5-3B2E-4796-90F4-7010CFE637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FD5C3-037D-4B57-866C-910372865F17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9C98-1E46-4084-9038-B6D889D517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CA139-1EEF-4BE5-849B-FD44BDF95C03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B4C7F-15F6-4277-896D-BC74D6DD3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065CC08-5936-43EB-BF17-CDE3ABB48FC1}" type="datetimeFigureOut">
              <a:rPr lang="zh-CN" altLang="en-US"/>
              <a:pPr>
                <a:defRPr/>
              </a:pPr>
              <a:t>2016-08-22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022B28-3704-4C08-B596-D630CDD4B3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AGN</a:t>
            </a:r>
            <a:r>
              <a:rPr lang="zh-CN" altLang="en-US" smtClean="0"/>
              <a:t>的</a:t>
            </a:r>
            <a:r>
              <a:rPr lang="en-US" altLang="zh-CN" smtClean="0"/>
              <a:t>TeV</a:t>
            </a:r>
            <a:r>
              <a:rPr lang="zh-CN" altLang="en-US" smtClean="0"/>
              <a:t>伽马辐射研究进展和展望</a:t>
            </a:r>
          </a:p>
        </p:txBody>
      </p:sp>
      <p:sp>
        <p:nvSpPr>
          <p:cNvPr id="14338" name="副标题 2"/>
          <p:cNvSpPr>
            <a:spLocks noGrp="1"/>
          </p:cNvSpPr>
          <p:nvPr>
            <p:ph type="subTitle" idx="1"/>
          </p:nvPr>
        </p:nvSpPr>
        <p:spPr>
          <a:xfrm>
            <a:off x="1425575" y="4086225"/>
            <a:ext cx="9469438" cy="18542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宋体" charset="-122"/>
              </a:rPr>
              <a:t>陈松战</a:t>
            </a:r>
            <a:endParaRPr lang="en-US" altLang="zh-CN" sz="2800" b="1" smtClean="0">
              <a:latin typeface="宋体" charset="-122"/>
            </a:endParaRPr>
          </a:p>
          <a:p>
            <a:pPr eaLnBrk="1" hangingPunct="1"/>
            <a:r>
              <a:rPr lang="zh-CN" altLang="en-US" b="1" smtClean="0">
                <a:latin typeface="宋体" charset="-122"/>
              </a:rPr>
              <a:t>中科院高能物理研究所</a:t>
            </a:r>
          </a:p>
          <a:p>
            <a:pPr eaLnBrk="1" hangingPunct="1"/>
            <a:endParaRPr lang="zh-CN" altLang="en-US" b="1" smtClean="0">
              <a:latin typeface="宋体" charset="-122"/>
            </a:endParaRPr>
          </a:p>
          <a:p>
            <a:pPr eaLnBrk="1" hangingPunct="1"/>
            <a:r>
              <a:rPr lang="zh-CN" altLang="en-US" b="1" i="1" smtClean="0">
                <a:latin typeface="宋体" charset="-122"/>
              </a:rPr>
              <a:t>第十二届全国粒子物理学术会议</a:t>
            </a:r>
            <a:r>
              <a:rPr lang="en-US" altLang="zh-CN" b="1" i="1" smtClean="0">
                <a:latin typeface="宋体" charset="-122"/>
              </a:rPr>
              <a:t>@</a:t>
            </a:r>
            <a:r>
              <a:rPr lang="zh-CN" altLang="en-US" b="1" i="1" smtClean="0">
                <a:latin typeface="宋体" charset="-122"/>
              </a:rPr>
              <a:t>合肥</a:t>
            </a:r>
            <a:r>
              <a:rPr lang="en-US" altLang="zh-CN" b="1" i="1" smtClean="0">
                <a:latin typeface="宋体" charset="-122"/>
              </a:rPr>
              <a:t>2016-08-23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mtClean="0"/>
              <a:t>ARGO-YBJ</a:t>
            </a:r>
            <a:r>
              <a:rPr lang="zh-CN" altLang="en-US" smtClean="0"/>
              <a:t>长期多波段联合观测</a:t>
            </a:r>
          </a:p>
        </p:txBody>
      </p:sp>
      <p:pic>
        <p:nvPicPr>
          <p:cNvPr id="27650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828800"/>
            <a:ext cx="575786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175" y="1931988"/>
            <a:ext cx="62198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5411788" y="6432550"/>
            <a:ext cx="3670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ARGO-YBJ, </a:t>
            </a:r>
            <a:r>
              <a:rPr lang="en-US" altLang="zh-CN" sz="1764" b="1" dirty="0" err="1">
                <a:solidFill>
                  <a:srgbClr val="FF0000"/>
                </a:solidFill>
                <a:latin typeface="+mn-lt"/>
                <a:ea typeface="+mn-ea"/>
              </a:rPr>
              <a:t>ApJS</a:t>
            </a:r>
            <a:r>
              <a:rPr lang="en-US" altLang="zh-CN" sz="1764" b="1" dirty="0">
                <a:solidFill>
                  <a:srgbClr val="FF0000"/>
                </a:solidFill>
                <a:latin typeface="+mn-lt"/>
                <a:ea typeface="+mn-ea"/>
              </a:rPr>
              <a:t>,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222:6, (2016)</a:t>
            </a:r>
            <a:endParaRPr lang="zh-CN" altLang="en-US" sz="1764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mtClean="0"/>
              <a:t>三、</a:t>
            </a:r>
            <a:r>
              <a:rPr lang="en-US" altLang="zh-CN" smtClean="0"/>
              <a:t>AGN</a:t>
            </a:r>
            <a:r>
              <a:rPr lang="zh-CN" altLang="en-US" smtClean="0"/>
              <a:t>在</a:t>
            </a:r>
            <a:r>
              <a:rPr lang="en-US" altLang="zh-CN" smtClean="0"/>
              <a:t>TeV</a:t>
            </a:r>
            <a:r>
              <a:rPr lang="zh-CN" altLang="en-US" smtClean="0"/>
              <a:t>波段的主要研究问题</a:t>
            </a:r>
          </a:p>
        </p:txBody>
      </p:sp>
      <p:sp>
        <p:nvSpPr>
          <p:cNvPr id="28674" name="内容占位符 2"/>
          <p:cNvSpPr>
            <a:spLocks noGrp="1"/>
          </p:cNvSpPr>
          <p:nvPr>
            <p:ph idx="1"/>
          </p:nvPr>
        </p:nvSpPr>
        <p:spPr>
          <a:xfrm>
            <a:off x="1493838" y="1998663"/>
            <a:ext cx="9166225" cy="4351337"/>
          </a:xfrm>
        </p:spPr>
        <p:txBody>
          <a:bodyPr/>
          <a:lstStyle/>
          <a:p>
            <a:pPr eaLnBrk="1" hangingPunct="1"/>
            <a:r>
              <a:rPr lang="zh-CN" altLang="en-US" sz="3600" smtClean="0"/>
              <a:t>高能伽马辐射机制？</a:t>
            </a:r>
            <a:endParaRPr lang="en-US" altLang="zh-CN" sz="3600" smtClean="0"/>
          </a:p>
          <a:p>
            <a:pPr eaLnBrk="1" hangingPunct="1"/>
            <a:r>
              <a:rPr lang="en-US" altLang="zh-CN" sz="3600" smtClean="0"/>
              <a:t>jet</a:t>
            </a:r>
            <a:r>
              <a:rPr lang="zh-CN" altLang="en-US" sz="3600" smtClean="0"/>
              <a:t>内粒子加速机制？</a:t>
            </a:r>
            <a:endParaRPr lang="en-US" altLang="zh-CN" sz="3600" smtClean="0"/>
          </a:p>
          <a:p>
            <a:pPr eaLnBrk="1" hangingPunct="1"/>
            <a:r>
              <a:rPr lang="zh-CN" altLang="en-US" sz="3600" smtClean="0"/>
              <a:t>高能伽马辐射区位置？</a:t>
            </a:r>
            <a:endParaRPr lang="en-US" altLang="zh-CN" sz="3600" smtClean="0"/>
          </a:p>
          <a:p>
            <a:pPr eaLnBrk="1" hangingPunct="1"/>
            <a:r>
              <a:rPr lang="en-US" altLang="zh-CN" sz="3600" smtClean="0"/>
              <a:t>EBL</a:t>
            </a:r>
            <a:r>
              <a:rPr lang="zh-CN" altLang="en-US" sz="3600" smtClean="0"/>
              <a:t>吸收问题？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4"/>
          <p:cNvSpPr>
            <a:spLocks noChangeArrowheads="1"/>
          </p:cNvSpPr>
          <p:nvPr/>
        </p:nvSpPr>
        <p:spPr bwMode="auto">
          <a:xfrm>
            <a:off x="1828800" y="1530350"/>
            <a:ext cx="4572000" cy="4949825"/>
          </a:xfrm>
          <a:prstGeom prst="roundRect">
            <a:avLst>
              <a:gd name="adj" fmla="val 7597"/>
            </a:avLst>
          </a:prstGeom>
          <a:noFill/>
          <a:ln>
            <a:noFill/>
          </a:ln>
          <a:effectLst>
            <a:outerShdw dist="99193" dir="2381944" algn="ctr" rotWithShape="0">
              <a:srgbClr val="8B8B8B"/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82945" tIns="41473" rIns="82945" bIns="41473" anchor="ctr"/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t">
              <a:lnSpc>
                <a:spcPct val="41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133600" y="365125"/>
            <a:ext cx="8288338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81623" tIns="42443" rIns="81623" bIns="4244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defTabSz="407988" eaLnBrk="1">
              <a:lnSpc>
                <a:spcPct val="120000"/>
              </a:lnSpc>
              <a:spcBef>
                <a:spcPts val="200"/>
              </a:spcBef>
              <a:buClr>
                <a:srgbClr val="000000"/>
              </a:buClr>
              <a:buSzPct val="45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/>
            </a:pPr>
            <a:r>
              <a:rPr lang="zh-CN" altLang="en-US" sz="3600" b="1" dirty="0" smtClean="0">
                <a:solidFill>
                  <a:schemeClr val="tx1"/>
                </a:solidFill>
              </a:rPr>
              <a:t>问题一、高能伽马的辐射机制？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699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547813"/>
            <a:ext cx="53594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0913" y="1530350"/>
            <a:ext cx="59070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文本框 8"/>
          <p:cNvSpPr txBox="1">
            <a:spLocks noChangeArrowheads="1"/>
          </p:cNvSpPr>
          <p:nvPr/>
        </p:nvSpPr>
        <p:spPr bwMode="auto">
          <a:xfrm>
            <a:off x="1203325" y="1882775"/>
            <a:ext cx="2349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轻子模型：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</a:rPr>
              <a:t>SSC</a:t>
            </a:r>
            <a:endParaRPr lang="zh-CN" altLang="en-US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702" name="文本框 12"/>
          <p:cNvSpPr txBox="1">
            <a:spLocks noChangeArrowheads="1"/>
          </p:cNvSpPr>
          <p:nvPr/>
        </p:nvSpPr>
        <p:spPr bwMode="auto">
          <a:xfrm>
            <a:off x="7104063" y="1882775"/>
            <a:ext cx="2349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强子模型</a:t>
            </a:r>
          </a:p>
        </p:txBody>
      </p:sp>
      <p:sp>
        <p:nvSpPr>
          <p:cNvPr id="29703" name="文本框 13"/>
          <p:cNvSpPr txBox="1">
            <a:spLocks noChangeArrowheads="1"/>
          </p:cNvSpPr>
          <p:nvPr/>
        </p:nvSpPr>
        <p:spPr bwMode="auto">
          <a:xfrm>
            <a:off x="5065713" y="6251575"/>
            <a:ext cx="2424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latin typeface="Calibri" pitchFamily="34" charset="0"/>
              </a:rPr>
              <a:t>Abdo, et al. 2011</a:t>
            </a:r>
            <a:endParaRPr lang="zh-CN" altLang="en-US" b="1">
              <a:latin typeface="Calibri" pitchFamily="34" charset="0"/>
            </a:endParaRPr>
          </a:p>
        </p:txBody>
      </p:sp>
      <p:sp>
        <p:nvSpPr>
          <p:cNvPr id="29704" name="文本框 14"/>
          <p:cNvSpPr txBox="1">
            <a:spLocks noChangeArrowheads="1"/>
          </p:cNvSpPr>
          <p:nvPr/>
        </p:nvSpPr>
        <p:spPr bwMode="auto">
          <a:xfrm>
            <a:off x="5400675" y="3324225"/>
            <a:ext cx="920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  <a:latin typeface="Calibri" pitchFamily="34" charset="0"/>
              </a:rPr>
              <a:t>vs</a:t>
            </a:r>
            <a:endParaRPr lang="zh-CN" altLang="en-US" sz="48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3225" y="1744663"/>
            <a:ext cx="47942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标题 1"/>
          <p:cNvSpPr>
            <a:spLocks noGrp="1"/>
          </p:cNvSpPr>
          <p:nvPr>
            <p:ph type="title"/>
          </p:nvPr>
        </p:nvSpPr>
        <p:spPr>
          <a:xfrm>
            <a:off x="838200" y="635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X-ray</a:t>
            </a:r>
            <a:r>
              <a:rPr lang="zh-CN" altLang="en-US" smtClean="0"/>
              <a:t>与</a:t>
            </a:r>
            <a:r>
              <a:rPr lang="en-US" altLang="zh-CN" smtClean="0"/>
              <a:t>TeV</a:t>
            </a:r>
            <a:r>
              <a:rPr lang="zh-CN" altLang="en-US" smtClean="0"/>
              <a:t>关联性：</a:t>
            </a:r>
            <a:r>
              <a:rPr lang="en-US" altLang="zh-CN" smtClean="0"/>
              <a:t>SSC</a:t>
            </a:r>
            <a:r>
              <a:rPr lang="zh-CN" altLang="en-US" smtClean="0"/>
              <a:t>机制的挑战？</a:t>
            </a:r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>
          <a:xfrm>
            <a:off x="7805738" y="5346700"/>
            <a:ext cx="2881312" cy="4191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zh-CN" altLang="en-US" sz="2000" b="1" smtClean="0">
                <a:solidFill>
                  <a:srgbClr val="FF0000"/>
                </a:solidFill>
              </a:rPr>
              <a:t>长期光变</a:t>
            </a:r>
            <a:r>
              <a:rPr lang="en-US" altLang="zh-CN" sz="2000" b="1" smtClean="0">
                <a:solidFill>
                  <a:srgbClr val="FF0000"/>
                </a:solidFill>
              </a:rPr>
              <a:t>TeV</a:t>
            </a:r>
            <a:r>
              <a:rPr lang="zh-CN" altLang="en-US" sz="2000" b="1" smtClean="0">
                <a:solidFill>
                  <a:srgbClr val="FF0000"/>
                </a:solidFill>
              </a:rPr>
              <a:t>延迟</a:t>
            </a:r>
            <a:r>
              <a:rPr lang="en-US" altLang="zh-CN" sz="2000" b="1" smtClean="0">
                <a:solidFill>
                  <a:srgbClr val="FF0000"/>
                </a:solidFill>
              </a:rPr>
              <a:t>X-ray</a:t>
            </a:r>
            <a:endParaRPr lang="zh-CN" altLang="en-US" sz="2000" b="1" smtClean="0">
              <a:solidFill>
                <a:srgbClr val="FF0000"/>
              </a:solidFill>
            </a:endParaRPr>
          </a:p>
        </p:txBody>
      </p:sp>
      <p:pic>
        <p:nvPicPr>
          <p:cNvPr id="31748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1601788"/>
            <a:ext cx="57404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文本框 4"/>
          <p:cNvSpPr txBox="1">
            <a:spLocks noChangeArrowheads="1"/>
          </p:cNvSpPr>
          <p:nvPr/>
        </p:nvSpPr>
        <p:spPr bwMode="auto">
          <a:xfrm>
            <a:off x="5434013" y="6365875"/>
            <a:ext cx="3678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Bxyazejowski, et al 2005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1750" name="内容占位符 2"/>
          <p:cNvSpPr txBox="1">
            <a:spLocks/>
          </p:cNvSpPr>
          <p:nvPr/>
        </p:nvSpPr>
        <p:spPr bwMode="auto">
          <a:xfrm>
            <a:off x="1993900" y="3995738"/>
            <a:ext cx="333851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孤立的短期</a:t>
            </a:r>
            <a:r>
              <a:rPr lang="en-US" altLang="zh-CN" sz="2000" b="1">
                <a:solidFill>
                  <a:srgbClr val="FF0000"/>
                </a:solidFill>
                <a:latin typeface="Calibri" pitchFamily="34" charset="0"/>
              </a:rPr>
              <a:t>TeV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爆发事件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750" y="255588"/>
            <a:ext cx="10515600" cy="5270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dirty="0"/>
              <a:t>X-ray</a:t>
            </a:r>
            <a:r>
              <a:rPr lang="zh-CN" altLang="en-US" dirty="0"/>
              <a:t>与</a:t>
            </a:r>
            <a:r>
              <a:rPr lang="en-US" altLang="zh-CN" dirty="0" err="1"/>
              <a:t>TeV</a:t>
            </a:r>
            <a:r>
              <a:rPr lang="zh-CN" altLang="en-US" dirty="0"/>
              <a:t>的长期关联性</a:t>
            </a:r>
          </a:p>
        </p:txBody>
      </p:sp>
      <p:sp>
        <p:nvSpPr>
          <p:cNvPr id="32770" name="文本框 6"/>
          <p:cNvSpPr txBox="1">
            <a:spLocks noChangeArrowheads="1"/>
          </p:cNvSpPr>
          <p:nvPr/>
        </p:nvSpPr>
        <p:spPr bwMode="auto">
          <a:xfrm>
            <a:off x="7159625" y="6378575"/>
            <a:ext cx="3670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ARGO-YBJ, ApJ 734:110(2011)</a:t>
            </a:r>
            <a:endParaRPr lang="zh-CN" altLang="en-US">
              <a:latin typeface="Calibri" pitchFamily="34" charset="0"/>
            </a:endParaRPr>
          </a:p>
        </p:txBody>
      </p:sp>
      <p:pic>
        <p:nvPicPr>
          <p:cNvPr id="32771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1244600"/>
            <a:ext cx="80327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2925" y="1244600"/>
            <a:ext cx="4029075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文本框 9"/>
          <p:cNvSpPr txBox="1">
            <a:spLocks noChangeArrowheads="1"/>
          </p:cNvSpPr>
          <p:nvPr/>
        </p:nvSpPr>
        <p:spPr bwMode="auto">
          <a:xfrm>
            <a:off x="8464550" y="5548313"/>
            <a:ext cx="35893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itchFamily="34" charset="0"/>
              </a:rPr>
              <a:t>支持</a:t>
            </a:r>
            <a:r>
              <a:rPr lang="en-US" altLang="zh-CN" sz="2400" b="1">
                <a:solidFill>
                  <a:srgbClr val="FF0000"/>
                </a:solidFill>
                <a:latin typeface="Calibri" pitchFamily="34" charset="0"/>
              </a:rPr>
              <a:t>SSC</a:t>
            </a:r>
            <a:r>
              <a:rPr lang="zh-CN" altLang="en-US" sz="2400" b="1">
                <a:solidFill>
                  <a:srgbClr val="FF0000"/>
                </a:solidFill>
                <a:latin typeface="Calibri" pitchFamily="34" charset="0"/>
              </a:rPr>
              <a:t>机制！</a:t>
            </a:r>
            <a:endParaRPr lang="en-US" altLang="zh-CN" sz="2400" b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Calibri" pitchFamily="34" charset="0"/>
              </a:rPr>
              <a:t>长期连续观测很重要！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xfrm>
            <a:off x="838200" y="188913"/>
            <a:ext cx="10515600" cy="1325562"/>
          </a:xfrm>
        </p:spPr>
        <p:txBody>
          <a:bodyPr/>
          <a:lstStyle/>
          <a:p>
            <a:pPr algn="ctr" eaLnBrk="1" hangingPunct="1"/>
            <a:r>
              <a:rPr lang="zh-CN" altLang="en-US" smtClean="0"/>
              <a:t>问题二、</a:t>
            </a:r>
            <a:r>
              <a:rPr lang="en-US" altLang="zh-CN" smtClean="0"/>
              <a:t>jet</a:t>
            </a:r>
            <a:r>
              <a:rPr lang="zh-CN" altLang="en-US" smtClean="0"/>
              <a:t>内粒子加速机制？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41688" y="1631950"/>
            <a:ext cx="2754312" cy="8477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dirty="0"/>
              <a:t>Diffusive shock acceleration (DSA)</a:t>
            </a:r>
            <a:endParaRPr lang="zh-CN" altLang="en-US" dirty="0"/>
          </a:p>
        </p:txBody>
      </p:sp>
      <p:pic>
        <p:nvPicPr>
          <p:cNvPr id="3379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7088" y="1947863"/>
            <a:ext cx="45720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8555038" y="6400800"/>
            <a:ext cx="22431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altLang="zh-CN" dirty="0" err="1">
                <a:latin typeface="+mn-lt"/>
                <a:ea typeface="+mn-ea"/>
              </a:rPr>
              <a:t>Summerlin</a:t>
            </a:r>
            <a:r>
              <a:rPr lang="en-US" altLang="zh-CN" dirty="0">
                <a:latin typeface="+mn-lt"/>
                <a:ea typeface="+mn-ea"/>
              </a:rPr>
              <a:t> et al.2012</a:t>
            </a:r>
            <a:endParaRPr lang="zh-CN" altLang="en-US" sz="1764" dirty="0">
              <a:latin typeface="+mn-lt"/>
              <a:ea typeface="+mn-ea"/>
            </a:endParaRPr>
          </a:p>
        </p:txBody>
      </p:sp>
      <p:pic>
        <p:nvPicPr>
          <p:cNvPr id="3379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8" y="2582863"/>
            <a:ext cx="5121275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箭头 7"/>
          <p:cNvSpPr/>
          <p:nvPr/>
        </p:nvSpPr>
        <p:spPr>
          <a:xfrm>
            <a:off x="687388" y="1947863"/>
            <a:ext cx="2287587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>
          <a:xfrm>
            <a:off x="838200" y="188913"/>
            <a:ext cx="10515600" cy="1325562"/>
          </a:xfrm>
        </p:spPr>
        <p:txBody>
          <a:bodyPr/>
          <a:lstStyle/>
          <a:p>
            <a:pPr algn="ctr" eaLnBrk="1" hangingPunct="1"/>
            <a:r>
              <a:rPr lang="zh-CN" altLang="en-US" smtClean="0"/>
              <a:t>加速机制变化</a:t>
            </a:r>
            <a:r>
              <a:rPr lang="en-US" altLang="zh-CN" smtClean="0"/>
              <a:t>or</a:t>
            </a:r>
            <a:r>
              <a:rPr lang="zh-CN" altLang="en-US" smtClean="0"/>
              <a:t>参数的变化？</a:t>
            </a:r>
          </a:p>
        </p:txBody>
      </p:sp>
      <p:pic>
        <p:nvPicPr>
          <p:cNvPr id="3481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0375"/>
            <a:ext cx="39751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1731963"/>
            <a:ext cx="374650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0563" y="1730375"/>
            <a:ext cx="3881437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7159625" y="6378575"/>
            <a:ext cx="36703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ARGO-YBJ, </a:t>
            </a:r>
            <a:r>
              <a:rPr lang="en-US" altLang="zh-CN" sz="1764" b="1" dirty="0" err="1">
                <a:solidFill>
                  <a:srgbClr val="FF0000"/>
                </a:solidFill>
                <a:latin typeface="+mn-lt"/>
                <a:ea typeface="+mn-ea"/>
              </a:rPr>
              <a:t>ApJS</a:t>
            </a:r>
            <a:r>
              <a:rPr lang="en-US" altLang="zh-CN" sz="1764" b="1" dirty="0">
                <a:solidFill>
                  <a:srgbClr val="FF0000"/>
                </a:solidFill>
                <a:latin typeface="+mn-lt"/>
                <a:ea typeface="+mn-ea"/>
              </a:rPr>
              <a:t>, 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222:6, (2016)</a:t>
            </a:r>
            <a:endParaRPr lang="zh-CN" altLang="en-US" sz="1764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34822" name="文本框 9"/>
          <p:cNvSpPr txBox="1">
            <a:spLocks noChangeArrowheads="1"/>
          </p:cNvSpPr>
          <p:nvPr/>
        </p:nvSpPr>
        <p:spPr bwMode="auto">
          <a:xfrm>
            <a:off x="1201738" y="6251575"/>
            <a:ext cx="3587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itchFamily="34" charset="0"/>
              </a:rPr>
              <a:t>长期连续观测很重要！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/>
          </p:nvPr>
        </p:nvSpPr>
        <p:spPr>
          <a:xfrm>
            <a:off x="804863" y="155575"/>
            <a:ext cx="10515600" cy="1325563"/>
          </a:xfrm>
        </p:spPr>
        <p:txBody>
          <a:bodyPr/>
          <a:lstStyle/>
          <a:p>
            <a:pPr algn="ctr" eaLnBrk="1" hangingPunct="1"/>
            <a:r>
              <a:rPr lang="zh-CN" altLang="en-US" smtClean="0"/>
              <a:t>问题三、高能伽马辐射区位置？</a:t>
            </a:r>
          </a:p>
        </p:txBody>
      </p:sp>
      <p:pic>
        <p:nvPicPr>
          <p:cNvPr id="35842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763" y="1481138"/>
            <a:ext cx="9218612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文本框 5"/>
          <p:cNvSpPr txBox="1">
            <a:spLocks noChangeArrowheads="1"/>
          </p:cNvSpPr>
          <p:nvPr/>
        </p:nvSpPr>
        <p:spPr bwMode="auto">
          <a:xfrm>
            <a:off x="5905500" y="6488113"/>
            <a:ext cx="2324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Cheung et al 2007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588" y="0"/>
            <a:ext cx="9261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文本框 4"/>
          <p:cNvSpPr txBox="1">
            <a:spLocks noChangeArrowheads="1"/>
          </p:cNvSpPr>
          <p:nvPr/>
        </p:nvSpPr>
        <p:spPr bwMode="auto">
          <a:xfrm>
            <a:off x="9867900" y="6389688"/>
            <a:ext cx="2324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Abramowski et al 2012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6867" name="文本框 5"/>
          <p:cNvSpPr txBox="1">
            <a:spLocks noChangeArrowheads="1"/>
          </p:cNvSpPr>
          <p:nvPr/>
        </p:nvSpPr>
        <p:spPr bwMode="auto">
          <a:xfrm>
            <a:off x="10025063" y="3937000"/>
            <a:ext cx="1881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itchFamily="34" charset="0"/>
              </a:rPr>
              <a:t>长期连续观测很重要！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mtClean="0"/>
              <a:t>问题四、</a:t>
            </a:r>
            <a:r>
              <a:rPr lang="en-US" altLang="zh-CN" smtClean="0"/>
              <a:t>EBL</a:t>
            </a:r>
            <a:r>
              <a:rPr lang="zh-CN" altLang="en-US" smtClean="0"/>
              <a:t>吸收？</a:t>
            </a:r>
          </a:p>
        </p:txBody>
      </p:sp>
      <p:pic>
        <p:nvPicPr>
          <p:cNvPr id="37890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1690688"/>
            <a:ext cx="5741987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6788" y="1690688"/>
            <a:ext cx="601345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文本框 5"/>
          <p:cNvSpPr txBox="1">
            <a:spLocks noChangeArrowheads="1"/>
          </p:cNvSpPr>
          <p:nvPr/>
        </p:nvSpPr>
        <p:spPr bwMode="auto">
          <a:xfrm>
            <a:off x="5119688" y="6411913"/>
            <a:ext cx="344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Aharonian et al 2006</a:t>
            </a:r>
            <a:r>
              <a:rPr lang="zh-CN" altLang="en-US">
                <a:latin typeface="Calibri" pitchFamily="34" charset="0"/>
              </a:rPr>
              <a:t>（</a:t>
            </a:r>
            <a:r>
              <a:rPr lang="en-US" altLang="zh-CN">
                <a:latin typeface="Calibri" pitchFamily="34" charset="0"/>
              </a:rPr>
              <a:t>Nature</a:t>
            </a:r>
            <a:r>
              <a:rPr lang="zh-CN" altLang="en-US">
                <a:latin typeface="Calibri" pitchFamily="34" charset="0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内容</a:t>
            </a:r>
          </a:p>
        </p:txBody>
      </p:sp>
      <p:sp>
        <p:nvSpPr>
          <p:cNvPr id="1536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sz="4000" smtClean="0"/>
              <a:t>一、引言</a:t>
            </a:r>
            <a:endParaRPr lang="en-US" altLang="zh-CN" sz="4000" smtClean="0"/>
          </a:p>
          <a:p>
            <a:pPr eaLnBrk="1" hangingPunct="1"/>
            <a:r>
              <a:rPr lang="zh-CN" altLang="en-US" sz="4000" smtClean="0"/>
              <a:t>二、</a:t>
            </a:r>
            <a:r>
              <a:rPr lang="en-US" altLang="zh-CN" sz="4000" smtClean="0"/>
              <a:t>TeV</a:t>
            </a:r>
            <a:r>
              <a:rPr lang="zh-CN" altLang="en-US" sz="4000" smtClean="0"/>
              <a:t>探测</a:t>
            </a:r>
            <a:endParaRPr lang="en-US" altLang="zh-CN" sz="4000" smtClean="0"/>
          </a:p>
          <a:p>
            <a:pPr eaLnBrk="1" hangingPunct="1"/>
            <a:r>
              <a:rPr lang="zh-CN" altLang="en-US" sz="4000" smtClean="0"/>
              <a:t>三、</a:t>
            </a:r>
            <a:r>
              <a:rPr lang="en-US" altLang="zh-CN" sz="4000" smtClean="0"/>
              <a:t>AGN</a:t>
            </a:r>
            <a:r>
              <a:rPr lang="zh-CN" altLang="en-US" sz="4000" smtClean="0"/>
              <a:t>在</a:t>
            </a:r>
            <a:r>
              <a:rPr lang="en-US" altLang="zh-CN" sz="4000" smtClean="0"/>
              <a:t>TeV</a:t>
            </a:r>
            <a:r>
              <a:rPr lang="zh-CN" altLang="en-US" sz="4000" smtClean="0"/>
              <a:t>波段的主要研究问题</a:t>
            </a:r>
            <a:endParaRPr lang="en-US" altLang="zh-CN" sz="4000" smtClean="0"/>
          </a:p>
          <a:p>
            <a:pPr eaLnBrk="1" hangingPunct="1"/>
            <a:r>
              <a:rPr lang="zh-CN" altLang="en-US" sz="4000" smtClean="0"/>
              <a:t>四、展望</a:t>
            </a:r>
            <a:endParaRPr lang="en-US" altLang="zh-CN" sz="4000" smtClean="0"/>
          </a:p>
          <a:p>
            <a:pPr eaLnBrk="1" hangingPunct="1"/>
            <a:r>
              <a:rPr lang="zh-CN" altLang="en-US" sz="4000" smtClean="0"/>
              <a:t>五、总结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/>
          </p:cNvSpPr>
          <p:nvPr>
            <p:ph type="title"/>
          </p:nvPr>
        </p:nvSpPr>
        <p:spPr>
          <a:xfrm>
            <a:off x="849313" y="2667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EBL</a:t>
            </a:r>
            <a:r>
              <a:rPr lang="zh-CN" altLang="en-US" smtClean="0"/>
              <a:t>模型</a:t>
            </a:r>
          </a:p>
        </p:txBody>
      </p:sp>
      <p:pic>
        <p:nvPicPr>
          <p:cNvPr id="38914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7475" y="1690688"/>
            <a:ext cx="9101138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文本框 5"/>
          <p:cNvSpPr txBox="1">
            <a:spLocks noChangeArrowheads="1"/>
          </p:cNvSpPr>
          <p:nvPr/>
        </p:nvSpPr>
        <p:spPr bwMode="auto">
          <a:xfrm>
            <a:off x="4778375" y="6345238"/>
            <a:ext cx="3440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Finke et al 2010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/>
          <p:cNvSpPr>
            <a:spLocks noGrp="1"/>
          </p:cNvSpPr>
          <p:nvPr>
            <p:ph type="title"/>
          </p:nvPr>
        </p:nvSpPr>
        <p:spPr>
          <a:xfrm>
            <a:off x="728663" y="13335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EBL</a:t>
            </a:r>
            <a:r>
              <a:rPr lang="zh-CN" altLang="en-US" smtClean="0"/>
              <a:t>限制</a:t>
            </a:r>
          </a:p>
        </p:txBody>
      </p:sp>
      <p:pic>
        <p:nvPicPr>
          <p:cNvPr id="39938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1284288"/>
            <a:ext cx="8535988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文本框 5"/>
          <p:cNvSpPr txBox="1">
            <a:spLocks noChangeArrowheads="1"/>
          </p:cNvSpPr>
          <p:nvPr/>
        </p:nvSpPr>
        <p:spPr bwMode="auto">
          <a:xfrm>
            <a:off x="9085263" y="6224588"/>
            <a:ext cx="189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Biteau et al 2015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088" y="3057525"/>
            <a:ext cx="88519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3557588"/>
            <a:ext cx="4524375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56800" y="1116013"/>
            <a:ext cx="122237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灯片编号占位符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C3C62-6D5C-4BB2-9D69-AA17766E4317}" type="slidenum">
              <a:rPr lang="en-US" altLang="zh-CN">
                <a:solidFill>
                  <a:srgbClr val="08080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zh-CN">
              <a:solidFill>
                <a:srgbClr val="080808"/>
              </a:solidFill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3327400" y="6203950"/>
            <a:ext cx="80645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Calibri" pitchFamily="34" charset="0"/>
              </a:rPr>
              <a:t>CTA</a:t>
            </a:r>
          </a:p>
        </p:txBody>
      </p:sp>
      <p:sp>
        <p:nvSpPr>
          <p:cNvPr id="40966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527050" y="484188"/>
            <a:ext cx="4752975" cy="1143000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0000FF"/>
                </a:solidFill>
              </a:rPr>
              <a:t>四、展望</a:t>
            </a: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8569325" y="6011863"/>
            <a:ext cx="1303338" cy="36988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Calibri" pitchFamily="34" charset="0"/>
              </a:rPr>
              <a:t>LHAASO</a:t>
            </a:r>
          </a:p>
        </p:txBody>
      </p:sp>
      <p:grpSp>
        <p:nvGrpSpPr>
          <p:cNvPr id="40968" name="Group 14"/>
          <p:cNvGrpSpPr>
            <a:grpSpLocks/>
          </p:cNvGrpSpPr>
          <p:nvPr/>
        </p:nvGrpSpPr>
        <p:grpSpPr bwMode="auto">
          <a:xfrm>
            <a:off x="7324725" y="1898650"/>
            <a:ext cx="865188" cy="708025"/>
            <a:chOff x="1841067" y="2686261"/>
            <a:chExt cx="6769533" cy="3943139"/>
          </a:xfrm>
        </p:grpSpPr>
        <p:pic>
          <p:nvPicPr>
            <p:cNvPr id="40972" name="Picture 5" descr="tanks50"/>
            <p:cNvPicPr>
              <a:picLocks noChangeAspect="1" noChangeArrowheads="1"/>
            </p:cNvPicPr>
            <p:nvPr/>
          </p:nvPicPr>
          <p:blipFill>
            <a:blip r:embed="rId5"/>
            <a:srcRect t="21719" r="4913" b="9319"/>
            <a:stretch>
              <a:fillRect/>
            </a:stretch>
          </p:blipFill>
          <p:spPr bwMode="auto">
            <a:xfrm>
              <a:off x="2743200" y="2743200"/>
              <a:ext cx="58674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 rot="126590">
              <a:off x="5691625" y="2686261"/>
              <a:ext cx="1664435" cy="2095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CN" sz="24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 rot="18252997">
              <a:off x="2843805" y="2231672"/>
              <a:ext cx="1609084" cy="361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CN" sz="24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endParaRPr>
            </a:p>
          </p:txBody>
        </p:sp>
      </p:grpSp>
      <p:sp>
        <p:nvSpPr>
          <p:cNvPr id="40969" name="Text Box 16"/>
          <p:cNvSpPr txBox="1">
            <a:spLocks noChangeArrowheads="1"/>
          </p:cNvSpPr>
          <p:nvPr/>
        </p:nvSpPr>
        <p:spPr bwMode="auto">
          <a:xfrm>
            <a:off x="7351713" y="1187450"/>
            <a:ext cx="9906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Calibri" pitchFamily="34" charset="0"/>
              </a:rPr>
              <a:t>HAWC</a:t>
            </a: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9940925" y="600075"/>
            <a:ext cx="12192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80808"/>
                </a:solidFill>
                <a:latin typeface="Calibri" pitchFamily="34" charset="0"/>
              </a:rPr>
              <a:t>ASr+MD</a:t>
            </a:r>
          </a:p>
        </p:txBody>
      </p:sp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9413" y="300038"/>
            <a:ext cx="7521575" cy="64214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mtClean="0"/>
              <a:t>未来实验对</a:t>
            </a:r>
            <a:r>
              <a:rPr lang="en-US" altLang="zh-CN" smtClean="0"/>
              <a:t>AGN</a:t>
            </a:r>
            <a:r>
              <a:rPr lang="zh-CN" altLang="en-US" smtClean="0"/>
              <a:t>观测预期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54613" cy="43513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 smtClean="0"/>
              <a:t>全天区扫描星表</a:t>
            </a:r>
            <a:r>
              <a:rPr lang="en-US" altLang="zh-CN" dirty="0" smtClean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Fermi</a:t>
            </a:r>
            <a:r>
              <a:rPr lang="zh-CN" altLang="en-US" dirty="0" smtClean="0"/>
              <a:t>在</a:t>
            </a:r>
            <a:r>
              <a:rPr lang="en-US" altLang="zh-CN" dirty="0" smtClean="0"/>
              <a:t>0.1-100GeV</a:t>
            </a:r>
            <a:r>
              <a:rPr lang="zh-CN" altLang="en-US" dirty="0" smtClean="0"/>
              <a:t>星表 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Fermi</a:t>
            </a:r>
            <a:r>
              <a:rPr lang="zh-CN" altLang="en-US" dirty="0" smtClean="0"/>
              <a:t>在</a:t>
            </a:r>
            <a:r>
              <a:rPr lang="en-US" altLang="zh-CN" dirty="0"/>
              <a:t>&gt;</a:t>
            </a:r>
            <a:r>
              <a:rPr lang="en-US" altLang="zh-CN" dirty="0" smtClean="0"/>
              <a:t>10 GeV</a:t>
            </a:r>
            <a:r>
              <a:rPr lang="zh-CN" altLang="en-US" dirty="0" smtClean="0"/>
              <a:t>星表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FF0000"/>
                </a:solidFill>
              </a:rPr>
              <a:t>Fermi</a:t>
            </a:r>
            <a:r>
              <a:rPr lang="zh-CN" altLang="en-US" dirty="0">
                <a:solidFill>
                  <a:srgbClr val="FF0000"/>
                </a:solidFill>
              </a:rPr>
              <a:t>在</a:t>
            </a:r>
            <a:r>
              <a:rPr lang="en-US" altLang="zh-CN" dirty="0" smtClean="0">
                <a:solidFill>
                  <a:srgbClr val="FF0000"/>
                </a:solidFill>
              </a:rPr>
              <a:t>&gt;50 </a:t>
            </a:r>
            <a:r>
              <a:rPr lang="en-US" altLang="zh-CN" dirty="0">
                <a:solidFill>
                  <a:srgbClr val="FF0000"/>
                </a:solidFill>
              </a:rPr>
              <a:t>GeV</a:t>
            </a:r>
            <a:r>
              <a:rPr lang="zh-CN" altLang="en-US" dirty="0" smtClean="0">
                <a:solidFill>
                  <a:srgbClr val="FF0000"/>
                </a:solidFill>
              </a:rPr>
              <a:t>星表（</a:t>
            </a:r>
            <a:r>
              <a:rPr lang="en-US" altLang="zh-CN" dirty="0" smtClean="0">
                <a:solidFill>
                  <a:srgbClr val="FF0000"/>
                </a:solidFill>
              </a:rPr>
              <a:t>271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 smtClean="0"/>
              <a:t>非</a:t>
            </a:r>
            <a:r>
              <a:rPr lang="zh-CN" altLang="en-US" dirty="0"/>
              <a:t>全天区扫描星表</a:t>
            </a:r>
            <a:r>
              <a:rPr lang="en-US" altLang="zh-CN" dirty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VHE</a:t>
            </a:r>
            <a:r>
              <a:rPr lang="zh-CN" altLang="en-US" dirty="0" smtClean="0">
                <a:solidFill>
                  <a:srgbClr val="FF0000"/>
                </a:solidFill>
              </a:rPr>
              <a:t>在</a:t>
            </a:r>
            <a:r>
              <a:rPr lang="en-US" altLang="zh-CN" dirty="0" smtClean="0">
                <a:solidFill>
                  <a:srgbClr val="FF0000"/>
                </a:solidFill>
              </a:rPr>
              <a:t>&gt;100GeV</a:t>
            </a:r>
            <a:r>
              <a:rPr lang="zh-CN" altLang="en-US" dirty="0" smtClean="0">
                <a:solidFill>
                  <a:srgbClr val="FF0000"/>
                </a:solidFill>
              </a:rPr>
              <a:t>星表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（</a:t>
            </a:r>
            <a:r>
              <a:rPr lang="en-US" altLang="zh-CN" dirty="0" smtClean="0">
                <a:solidFill>
                  <a:srgbClr val="FF0000"/>
                </a:solidFill>
              </a:rPr>
              <a:t>65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 </a:t>
            </a:r>
            <a:r>
              <a:rPr lang="zh-CN" altLang="en-US" dirty="0" smtClean="0"/>
              <a:t>预测的误差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HE</a:t>
            </a:r>
            <a:r>
              <a:rPr lang="zh-CN" altLang="en-US" dirty="0" smtClean="0"/>
              <a:t>向高能延伸行为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HE</a:t>
            </a:r>
            <a:r>
              <a:rPr lang="zh-CN" altLang="en-US" dirty="0" smtClean="0"/>
              <a:t>本身谱指数误差</a:t>
            </a:r>
            <a:r>
              <a:rPr lang="en-US" altLang="zh-CN" dirty="0" smtClean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VHE</a:t>
            </a:r>
            <a:r>
              <a:rPr lang="zh-CN" altLang="en-US" dirty="0" smtClean="0"/>
              <a:t>测量是否处于爆发期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EBL</a:t>
            </a:r>
            <a:r>
              <a:rPr lang="zh-CN" altLang="en-US" dirty="0" smtClean="0"/>
              <a:t>吸收不确定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实验</a:t>
            </a:r>
            <a:r>
              <a:rPr lang="zh-CN" altLang="en-US" dirty="0" smtClean="0"/>
              <a:t>灵敏度的能谱和位置依赖</a:t>
            </a:r>
            <a:endParaRPr lang="en-US" altLang="zh-CN" dirty="0" smtClean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 smtClean="0">
                <a:solidFill>
                  <a:srgbClr val="FF0000"/>
                </a:solidFill>
              </a:rPr>
              <a:t>不能预测爆发事件</a:t>
            </a:r>
            <a:endParaRPr lang="zh-CN" altLang="en-US" dirty="0"/>
          </a:p>
        </p:txBody>
      </p:sp>
      <p:pic>
        <p:nvPicPr>
          <p:cNvPr id="41987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3550" y="2046288"/>
            <a:ext cx="5021263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1"/>
          <p:cNvSpPr>
            <a:spLocks noGrp="1"/>
          </p:cNvSpPr>
          <p:nvPr>
            <p:ph type="title"/>
          </p:nvPr>
        </p:nvSpPr>
        <p:spPr>
          <a:xfrm>
            <a:off x="838200" y="233363"/>
            <a:ext cx="10515600" cy="1325562"/>
          </a:xfrm>
        </p:spPr>
        <p:txBody>
          <a:bodyPr/>
          <a:lstStyle/>
          <a:p>
            <a:pPr algn="ctr" eaLnBrk="1" hangingPunct="1"/>
            <a:r>
              <a:rPr lang="zh-CN" altLang="en-US" smtClean="0"/>
              <a:t>灵敏度对位置依赖</a:t>
            </a:r>
          </a:p>
        </p:txBody>
      </p:sp>
      <p:pic>
        <p:nvPicPr>
          <p:cNvPr id="43010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1755775"/>
            <a:ext cx="70993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文本框 4"/>
          <p:cNvSpPr txBox="1">
            <a:spLocks noChangeArrowheads="1"/>
          </p:cNvSpPr>
          <p:nvPr/>
        </p:nvSpPr>
        <p:spPr bwMode="auto">
          <a:xfrm>
            <a:off x="9456738" y="6345238"/>
            <a:ext cx="2625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Abeysekara et al. 2013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701675" y="12065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HAWC</a:t>
            </a:r>
            <a:r>
              <a:rPr lang="zh-CN" altLang="en-US" smtClean="0"/>
              <a:t>对</a:t>
            </a:r>
            <a:r>
              <a:rPr lang="en-US" altLang="zh-CN" smtClean="0"/>
              <a:t>AGN</a:t>
            </a:r>
            <a:r>
              <a:rPr lang="zh-CN" altLang="en-US" smtClean="0"/>
              <a:t>预期</a:t>
            </a:r>
          </a:p>
        </p:txBody>
      </p:sp>
      <p:sp>
        <p:nvSpPr>
          <p:cNvPr id="44034" name="文本框 6"/>
          <p:cNvSpPr txBox="1">
            <a:spLocks noChangeArrowheads="1"/>
          </p:cNvSpPr>
          <p:nvPr/>
        </p:nvSpPr>
        <p:spPr bwMode="auto">
          <a:xfrm>
            <a:off x="1135063" y="1135063"/>
            <a:ext cx="9331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通过</a:t>
            </a:r>
            <a:r>
              <a:rPr lang="en-US" altLang="zh-CN" sz="2000">
                <a:latin typeface="Calibri" pitchFamily="34" charset="0"/>
              </a:rPr>
              <a:t>Fermi 50-2000GeV </a:t>
            </a:r>
            <a:r>
              <a:rPr lang="zh-CN" altLang="en-US" sz="2000">
                <a:latin typeface="Calibri" pitchFamily="34" charset="0"/>
              </a:rPr>
              <a:t>星表预期</a:t>
            </a:r>
            <a:r>
              <a:rPr lang="en-US" altLang="zh-CN" sz="2000">
                <a:latin typeface="Calibri" pitchFamily="34" charset="0"/>
              </a:rPr>
              <a:t>HAWC</a:t>
            </a:r>
            <a:r>
              <a:rPr lang="zh-CN" altLang="en-US" sz="2000">
                <a:latin typeface="Calibri" pitchFamily="34" charset="0"/>
              </a:rPr>
              <a:t>一年能够看到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8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AGN</a:t>
            </a:r>
            <a:r>
              <a:rPr lang="zh-CN" altLang="en-US" sz="2000">
                <a:latin typeface="Calibri" pitchFamily="34" charset="0"/>
              </a:rPr>
              <a:t>，都是已知</a:t>
            </a:r>
            <a:r>
              <a:rPr lang="en-US" altLang="zh-CN" sz="2000">
                <a:latin typeface="Calibri" pitchFamily="34" charset="0"/>
              </a:rPr>
              <a:t>TeV</a:t>
            </a:r>
            <a:r>
              <a:rPr lang="zh-CN" altLang="en-US" sz="2000">
                <a:latin typeface="Calibri" pitchFamily="34" charset="0"/>
              </a:rPr>
              <a:t>源</a:t>
            </a:r>
            <a:endParaRPr lang="en-US" altLang="zh-CN" sz="20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通过已知</a:t>
            </a:r>
            <a:r>
              <a:rPr lang="en-US" altLang="zh-CN" sz="2000">
                <a:latin typeface="Calibri" pitchFamily="34" charset="0"/>
              </a:rPr>
              <a:t>TeV</a:t>
            </a:r>
            <a:r>
              <a:rPr lang="zh-CN" altLang="en-US" sz="2000">
                <a:latin typeface="Calibri" pitchFamily="34" charset="0"/>
              </a:rPr>
              <a:t>源测量结果预期</a:t>
            </a:r>
            <a:r>
              <a:rPr lang="en-US" altLang="zh-CN" sz="2000">
                <a:latin typeface="Calibri" pitchFamily="34" charset="0"/>
              </a:rPr>
              <a:t>HAWC</a:t>
            </a:r>
            <a:r>
              <a:rPr lang="zh-CN" altLang="en-US" sz="2000">
                <a:latin typeface="Calibri" pitchFamily="34" charset="0"/>
              </a:rPr>
              <a:t>能够看到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5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AGN</a:t>
            </a:r>
            <a:r>
              <a:rPr lang="zh-CN" altLang="en-US" sz="2000">
                <a:latin typeface="Calibri" pitchFamily="34" charset="0"/>
              </a:rPr>
              <a:t>灵敏度</a:t>
            </a:r>
            <a:endParaRPr lang="en-US" altLang="zh-CN" sz="20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两者有</a:t>
            </a:r>
            <a:r>
              <a:rPr lang="en-US" altLang="zh-CN" sz="2000">
                <a:latin typeface="Calibri" pitchFamily="34" charset="0"/>
              </a:rPr>
              <a:t>3</a:t>
            </a:r>
            <a:r>
              <a:rPr lang="zh-CN" altLang="en-US" sz="2000">
                <a:latin typeface="Calibri" pitchFamily="34" charset="0"/>
              </a:rPr>
              <a:t>个重合，</a:t>
            </a:r>
            <a:r>
              <a:rPr lang="en-US" altLang="zh-CN" sz="2000">
                <a:latin typeface="Calibri" pitchFamily="34" charset="0"/>
              </a:rPr>
              <a:t>HAWC</a:t>
            </a:r>
            <a:r>
              <a:rPr lang="zh-CN" altLang="en-US" sz="2000">
                <a:latin typeface="Calibri" pitchFamily="34" charset="0"/>
              </a:rPr>
              <a:t>第一年实际测量到其中到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个！</a:t>
            </a:r>
          </a:p>
        </p:txBody>
      </p:sp>
      <p:pic>
        <p:nvPicPr>
          <p:cNvPr id="44035" name="图片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2460625"/>
            <a:ext cx="596582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5238" y="2460625"/>
            <a:ext cx="55403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2776538"/>
            <a:ext cx="11618913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827088" y="155575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LHAASO</a:t>
            </a:r>
            <a:r>
              <a:rPr lang="zh-CN" altLang="en-US" smtClean="0"/>
              <a:t>对</a:t>
            </a:r>
            <a:r>
              <a:rPr lang="en-US" altLang="zh-CN" smtClean="0"/>
              <a:t>AGN</a:t>
            </a:r>
            <a:r>
              <a:rPr lang="zh-CN" altLang="en-US" smtClean="0"/>
              <a:t>预期</a:t>
            </a:r>
          </a:p>
        </p:txBody>
      </p:sp>
      <p:pic>
        <p:nvPicPr>
          <p:cNvPr id="45058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3013" y="2578100"/>
            <a:ext cx="583565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2632075"/>
            <a:ext cx="588010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文本框 11"/>
          <p:cNvSpPr txBox="1">
            <a:spLocks noChangeArrowheads="1"/>
          </p:cNvSpPr>
          <p:nvPr/>
        </p:nvSpPr>
        <p:spPr bwMode="auto">
          <a:xfrm>
            <a:off x="1135063" y="1135063"/>
            <a:ext cx="96948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通过</a:t>
            </a:r>
            <a:r>
              <a:rPr lang="en-US" altLang="zh-CN" sz="2000">
                <a:latin typeface="Calibri" pitchFamily="34" charset="0"/>
              </a:rPr>
              <a:t>Fermi 50-2000GeV </a:t>
            </a:r>
            <a:r>
              <a:rPr lang="zh-CN" altLang="en-US" sz="2000">
                <a:latin typeface="Calibri" pitchFamily="34" charset="0"/>
              </a:rPr>
              <a:t>星表预期</a:t>
            </a:r>
            <a:r>
              <a:rPr lang="en-US" altLang="zh-CN" sz="2000">
                <a:latin typeface="Calibri" pitchFamily="34" charset="0"/>
              </a:rPr>
              <a:t>LHAASO</a:t>
            </a:r>
            <a:r>
              <a:rPr lang="zh-CN" altLang="en-US" sz="2000">
                <a:latin typeface="Calibri" pitchFamily="34" charset="0"/>
              </a:rPr>
              <a:t>一年能够看到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21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AGN</a:t>
            </a:r>
            <a:r>
              <a:rPr lang="zh-CN" altLang="en-US" sz="2000">
                <a:latin typeface="Calibri" pitchFamily="34" charset="0"/>
              </a:rPr>
              <a:t>，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17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zh-CN" altLang="en-US" sz="2000">
                <a:latin typeface="Calibri" pitchFamily="34" charset="0"/>
              </a:rPr>
              <a:t>为已知</a:t>
            </a:r>
            <a:r>
              <a:rPr lang="en-US" altLang="zh-CN" sz="2000">
                <a:latin typeface="Calibri" pitchFamily="34" charset="0"/>
              </a:rPr>
              <a:t>TeV</a:t>
            </a:r>
            <a:r>
              <a:rPr lang="zh-CN" altLang="en-US" sz="2000">
                <a:latin typeface="Calibri" pitchFamily="34" charset="0"/>
              </a:rPr>
              <a:t>源；</a:t>
            </a:r>
            <a:endParaRPr lang="en-US" altLang="zh-CN" sz="20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通过已知</a:t>
            </a:r>
            <a:r>
              <a:rPr lang="en-US" altLang="zh-CN" sz="2000">
                <a:latin typeface="Calibri" pitchFamily="34" charset="0"/>
              </a:rPr>
              <a:t>TeV</a:t>
            </a:r>
            <a:r>
              <a:rPr lang="zh-CN" altLang="en-US" sz="2000">
                <a:latin typeface="Calibri" pitchFamily="34" charset="0"/>
              </a:rPr>
              <a:t>源测量结果预期</a:t>
            </a:r>
            <a:r>
              <a:rPr lang="en-US" altLang="zh-CN" sz="2000">
                <a:latin typeface="Calibri" pitchFamily="34" charset="0"/>
              </a:rPr>
              <a:t>LHAASO</a:t>
            </a:r>
            <a:r>
              <a:rPr lang="zh-CN" altLang="en-US" sz="2000">
                <a:latin typeface="Calibri" pitchFamily="34" charset="0"/>
              </a:rPr>
              <a:t>能够看到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23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AGN</a:t>
            </a:r>
            <a:r>
              <a:rPr lang="zh-CN" altLang="en-US" sz="2000">
                <a:latin typeface="Calibri" pitchFamily="34" charset="0"/>
              </a:rPr>
              <a:t>灵敏度；</a:t>
            </a:r>
            <a:endParaRPr lang="en-US" altLang="zh-CN" sz="200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Calibri" pitchFamily="34" charset="0"/>
              </a:rPr>
              <a:t>两者有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13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个</a:t>
            </a:r>
            <a:r>
              <a:rPr lang="zh-CN" altLang="en-US" sz="2000">
                <a:latin typeface="Calibri" pitchFamily="34" charset="0"/>
              </a:rPr>
              <a:t>重合</a:t>
            </a:r>
            <a:r>
              <a:rPr lang="zh-CN" altLang="en-US" sz="2000" b="1">
                <a:latin typeface="Calibri" pitchFamily="34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827088" y="155575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CTA</a:t>
            </a:r>
            <a:r>
              <a:rPr lang="zh-CN" altLang="en-US" smtClean="0"/>
              <a:t>对</a:t>
            </a:r>
            <a:r>
              <a:rPr lang="en-US" altLang="zh-CN" smtClean="0"/>
              <a:t>AGN</a:t>
            </a:r>
            <a:r>
              <a:rPr lang="zh-CN" altLang="en-US" smtClean="0"/>
              <a:t>预期</a:t>
            </a:r>
          </a:p>
        </p:txBody>
      </p:sp>
      <p:sp>
        <p:nvSpPr>
          <p:cNvPr id="46082" name="文本框 11"/>
          <p:cNvSpPr txBox="1">
            <a:spLocks noChangeArrowheads="1"/>
          </p:cNvSpPr>
          <p:nvPr/>
        </p:nvSpPr>
        <p:spPr bwMode="auto">
          <a:xfrm>
            <a:off x="1082675" y="1374775"/>
            <a:ext cx="97583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Calibri" pitchFamily="34" charset="0"/>
              </a:rPr>
              <a:t>Fermi 50-2000GeV </a:t>
            </a:r>
            <a:r>
              <a:rPr lang="zh-CN" altLang="en-US" sz="2800">
                <a:latin typeface="Calibri" pitchFamily="34" charset="0"/>
              </a:rPr>
              <a:t>星表中所有</a:t>
            </a:r>
            <a:r>
              <a:rPr lang="en-US" altLang="zh-CN" sz="2800">
                <a:latin typeface="Calibri" pitchFamily="34" charset="0"/>
              </a:rPr>
              <a:t>AGN</a:t>
            </a:r>
            <a:r>
              <a:rPr lang="zh-CN" altLang="en-US" sz="2800">
                <a:latin typeface="Calibri" pitchFamily="34" charset="0"/>
              </a:rPr>
              <a:t>都在</a:t>
            </a:r>
            <a:r>
              <a:rPr lang="en-US" altLang="zh-CN" sz="2800">
                <a:latin typeface="Calibri" pitchFamily="34" charset="0"/>
              </a:rPr>
              <a:t>CTA</a:t>
            </a:r>
            <a:r>
              <a:rPr lang="zh-CN" altLang="en-US" sz="2800">
                <a:latin typeface="Calibri" pitchFamily="34" charset="0"/>
              </a:rPr>
              <a:t>灵敏度探测范围内</a:t>
            </a:r>
            <a:endParaRPr lang="zh-CN" altLang="en-US" sz="2800" b="1">
              <a:latin typeface="Calibri" pitchFamily="34" charset="0"/>
            </a:endParaRPr>
          </a:p>
        </p:txBody>
      </p:sp>
      <p:pic>
        <p:nvPicPr>
          <p:cNvPr id="46083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2112963"/>
            <a:ext cx="7581900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smtClean="0"/>
              <a:t>五、总结</a:t>
            </a:r>
          </a:p>
        </p:txBody>
      </p:sp>
      <p:sp>
        <p:nvSpPr>
          <p:cNvPr id="47106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mtClean="0"/>
              <a:t>IACT</a:t>
            </a:r>
            <a:r>
              <a:rPr lang="zh-CN" altLang="en-US" smtClean="0"/>
              <a:t>：观测到</a:t>
            </a:r>
            <a:r>
              <a:rPr lang="en-US" altLang="zh-CN" smtClean="0"/>
              <a:t>60+</a:t>
            </a:r>
            <a:r>
              <a:rPr lang="zh-CN" altLang="en-US" smtClean="0"/>
              <a:t>个</a:t>
            </a:r>
            <a:r>
              <a:rPr lang="en-US" altLang="zh-CN" smtClean="0"/>
              <a:t>TeV AGN</a:t>
            </a:r>
            <a:r>
              <a:rPr lang="zh-CN" altLang="en-US" smtClean="0"/>
              <a:t>，并开始了</a:t>
            </a:r>
            <a:r>
              <a:rPr lang="en-US" altLang="zh-CN" smtClean="0"/>
              <a:t>AGN</a:t>
            </a:r>
            <a:r>
              <a:rPr lang="zh-CN" altLang="en-US" smtClean="0"/>
              <a:t>相关的多个物理研究。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zh-CN" altLang="en-US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zh-CN" smtClean="0"/>
              <a:t>ARGO-YBJ</a:t>
            </a:r>
            <a:r>
              <a:rPr lang="zh-CN" altLang="en-US" smtClean="0"/>
              <a:t>：对</a:t>
            </a:r>
            <a:r>
              <a:rPr lang="en-US" altLang="zh-CN" smtClean="0"/>
              <a:t>AGN Mrk421</a:t>
            </a:r>
            <a:r>
              <a:rPr lang="zh-CN" altLang="en-US" smtClean="0"/>
              <a:t>和</a:t>
            </a:r>
            <a:r>
              <a:rPr lang="en-US" altLang="zh-CN" smtClean="0"/>
              <a:t>Mrk501</a:t>
            </a:r>
            <a:r>
              <a:rPr lang="zh-CN" altLang="en-US" smtClean="0"/>
              <a:t>在</a:t>
            </a:r>
            <a:r>
              <a:rPr lang="en-US" altLang="zh-CN" smtClean="0"/>
              <a:t>TeV</a:t>
            </a:r>
            <a:r>
              <a:rPr lang="zh-CN" altLang="en-US" smtClean="0"/>
              <a:t>首次实现了</a:t>
            </a:r>
            <a:r>
              <a:rPr lang="en-US" altLang="zh-CN" smtClean="0"/>
              <a:t>5</a:t>
            </a:r>
            <a:r>
              <a:rPr lang="zh-CN" altLang="en-US" smtClean="0"/>
              <a:t>年长期连续多波段联合观测，并系统研究了各波段相关性和能谱变化行为，为</a:t>
            </a:r>
            <a:r>
              <a:rPr lang="en-US" altLang="zh-CN" smtClean="0"/>
              <a:t>AGN</a:t>
            </a:r>
            <a:r>
              <a:rPr lang="zh-CN" altLang="en-US" smtClean="0"/>
              <a:t>的辐射机制研究及相关物理提供了重要观测证据。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zh-CN" altLang="en-US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mtClean="0"/>
              <a:t>未来</a:t>
            </a:r>
            <a:r>
              <a:rPr lang="en-US" altLang="zh-CN" smtClean="0"/>
              <a:t>CTA</a:t>
            </a:r>
            <a:r>
              <a:rPr lang="zh-CN" altLang="en-US" smtClean="0"/>
              <a:t>探测器将大幅提高</a:t>
            </a:r>
            <a:r>
              <a:rPr lang="en-US" altLang="zh-CN" smtClean="0"/>
              <a:t>TeV AGN</a:t>
            </a:r>
            <a:r>
              <a:rPr lang="zh-CN" altLang="en-US" smtClean="0"/>
              <a:t>数目，</a:t>
            </a:r>
            <a:r>
              <a:rPr lang="en-US" altLang="zh-CN" smtClean="0"/>
              <a:t>LHAASO</a:t>
            </a:r>
            <a:r>
              <a:rPr lang="zh-CN" altLang="en-US" smtClean="0"/>
              <a:t>将通过更精细的长期系统研究</a:t>
            </a:r>
            <a:r>
              <a:rPr lang="en-US" altLang="zh-CN" smtClean="0"/>
              <a:t>AGN</a:t>
            </a:r>
            <a:r>
              <a:rPr lang="zh-CN" altLang="en-US" smtClean="0"/>
              <a:t>辐射及其变化，推动</a:t>
            </a:r>
            <a:r>
              <a:rPr lang="en-US" altLang="zh-CN" smtClean="0"/>
              <a:t>AGN</a:t>
            </a:r>
            <a:r>
              <a:rPr lang="zh-CN" altLang="en-US" smtClean="0"/>
              <a:t>及其相关物理研究。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2336800"/>
            <a:ext cx="592296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815975" y="1019175"/>
            <a:ext cx="9491663" cy="1466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1614" tIns="42439" rIns="81614" bIns="42439">
            <a:spAutoFit/>
          </a:bodyPr>
          <a:lstStyle/>
          <a:p>
            <a:pPr defTabSz="407529" fontAlgn="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04774" algn="l"/>
                <a:tab pos="812721" algn="l"/>
                <a:tab pos="1220670" algn="l"/>
                <a:tab pos="1627030" algn="l"/>
                <a:tab pos="2034978" algn="l"/>
                <a:tab pos="2439751" algn="l"/>
                <a:tab pos="2850873" algn="l"/>
                <a:tab pos="3257234" algn="l"/>
                <a:tab pos="3663594" algn="l"/>
                <a:tab pos="4073129" algn="l"/>
                <a:tab pos="4479490" algn="l"/>
                <a:tab pos="4887438" algn="l"/>
                <a:tab pos="5292212" algn="l"/>
                <a:tab pos="5703334" algn="l"/>
                <a:tab pos="6109694" algn="l"/>
                <a:tab pos="6516055" algn="l"/>
                <a:tab pos="6922415" algn="l"/>
                <a:tab pos="7331950" algn="l"/>
                <a:tab pos="7739897" algn="l"/>
                <a:tab pos="8144673" algn="l"/>
              </a:tabLst>
              <a:defRPr/>
            </a:pPr>
            <a:r>
              <a:rPr lang="en-US" altLang="zh-CN" sz="2400" b="1" dirty="0">
                <a:latin typeface="+mn-lt"/>
                <a:ea typeface="+mn-ea"/>
              </a:rPr>
              <a:t>GeV:  Fermi</a:t>
            </a:r>
            <a:r>
              <a:rPr lang="zh-CN" altLang="en-US" sz="2400" b="1" dirty="0">
                <a:latin typeface="+mn-lt"/>
                <a:ea typeface="+mn-ea"/>
              </a:rPr>
              <a:t>探测到</a:t>
            </a:r>
            <a:r>
              <a:rPr lang="en-US" altLang="zh-CN" sz="2400" b="1" dirty="0">
                <a:latin typeface="+mn-lt"/>
                <a:ea typeface="+mn-ea"/>
              </a:rPr>
              <a:t>3033</a:t>
            </a:r>
            <a:r>
              <a:rPr lang="zh-CN" altLang="en-US" sz="2400" b="1" dirty="0">
                <a:latin typeface="+mn-lt"/>
                <a:ea typeface="+mn-ea"/>
              </a:rPr>
              <a:t>个</a:t>
            </a:r>
            <a:r>
              <a:rPr lang="en-US" altLang="zh-CN" sz="2400" b="1" dirty="0">
                <a:latin typeface="+mn-lt"/>
                <a:ea typeface="+mn-ea"/>
              </a:rPr>
              <a:t>GeV</a:t>
            </a:r>
            <a:r>
              <a:rPr lang="zh-CN" altLang="en-US" sz="2400" b="1" dirty="0">
                <a:latin typeface="+mn-lt"/>
                <a:ea typeface="+mn-ea"/>
              </a:rPr>
              <a:t>伽马源 ，</a:t>
            </a:r>
            <a:r>
              <a:rPr lang="en-US" altLang="zh-CN" sz="2400" b="1" dirty="0">
                <a:latin typeface="+mn-lt"/>
                <a:ea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+mn-ea"/>
              </a:rPr>
              <a:t>1752</a:t>
            </a:r>
            <a:r>
              <a:rPr lang="en-US" altLang="zh-CN" sz="2400" b="1" dirty="0">
                <a:latin typeface="+mn-lt"/>
                <a:ea typeface="+mn-ea"/>
              </a:rPr>
              <a:t> AGN;</a:t>
            </a:r>
          </a:p>
          <a:p>
            <a:pPr defTabSz="407529" fontAlgn="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04774" algn="l"/>
                <a:tab pos="812721" algn="l"/>
                <a:tab pos="1220670" algn="l"/>
                <a:tab pos="1627030" algn="l"/>
                <a:tab pos="2034978" algn="l"/>
                <a:tab pos="2439751" algn="l"/>
                <a:tab pos="2850873" algn="l"/>
                <a:tab pos="3257234" algn="l"/>
                <a:tab pos="3663594" algn="l"/>
                <a:tab pos="4073129" algn="l"/>
                <a:tab pos="4479490" algn="l"/>
                <a:tab pos="4887438" algn="l"/>
                <a:tab pos="5292212" algn="l"/>
                <a:tab pos="5703334" algn="l"/>
                <a:tab pos="6109694" algn="l"/>
                <a:tab pos="6516055" algn="l"/>
                <a:tab pos="6922415" algn="l"/>
                <a:tab pos="7331950" algn="l"/>
                <a:tab pos="7739897" algn="l"/>
                <a:tab pos="8144673" algn="l"/>
              </a:tabLst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TeV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: 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地面实验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1989-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至今已观测到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170+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/>
                <a:cs typeface="楷体_GB2312"/>
              </a:rPr>
              <a:t>个</a:t>
            </a:r>
            <a:r>
              <a:rPr lang="zh-CN" altLang="en-US" sz="2400" b="1" dirty="0">
                <a:latin typeface="+mn-lt"/>
                <a:ea typeface="+mn-ea"/>
              </a:rPr>
              <a:t>伽马源，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+mn-ea"/>
              </a:rPr>
              <a:t>65</a:t>
            </a:r>
            <a:r>
              <a:rPr lang="en-US" altLang="zh-CN" sz="2400" b="1" dirty="0">
                <a:latin typeface="+mn-lt"/>
                <a:ea typeface="+mn-ea"/>
              </a:rPr>
              <a:t> AGN</a:t>
            </a:r>
            <a:r>
              <a:rPr lang="zh-CN" altLang="en-US" sz="2400" b="1" dirty="0">
                <a:latin typeface="+mn-lt"/>
                <a:ea typeface="+mn-ea"/>
              </a:rPr>
              <a:t>。</a:t>
            </a:r>
            <a:endParaRPr lang="en-US" altLang="zh-CN" sz="2400" b="1" dirty="0">
              <a:latin typeface="+mn-lt"/>
              <a:ea typeface="+mn-ea"/>
            </a:endParaRPr>
          </a:p>
          <a:p>
            <a:pPr defTabSz="407529" fontAlgn="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45000"/>
              <a:tabLst>
                <a:tab pos="0" algn="l"/>
                <a:tab pos="404774" algn="l"/>
                <a:tab pos="812721" algn="l"/>
                <a:tab pos="1220670" algn="l"/>
                <a:tab pos="1627030" algn="l"/>
                <a:tab pos="2034978" algn="l"/>
                <a:tab pos="2439751" algn="l"/>
                <a:tab pos="2850873" algn="l"/>
                <a:tab pos="3257234" algn="l"/>
                <a:tab pos="3663594" algn="l"/>
                <a:tab pos="4073129" algn="l"/>
                <a:tab pos="4479490" algn="l"/>
                <a:tab pos="4887438" algn="l"/>
                <a:tab pos="5292212" algn="l"/>
                <a:tab pos="5703334" algn="l"/>
                <a:tab pos="6109694" algn="l"/>
                <a:tab pos="6516055" algn="l"/>
                <a:tab pos="6922415" algn="l"/>
                <a:tab pos="7331950" algn="l"/>
                <a:tab pos="7739897" algn="l"/>
                <a:tab pos="8144673" algn="l"/>
              </a:tabLs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+mn-ea"/>
              </a:rPr>
              <a:t>AGN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</a:rPr>
              <a:t>是最主要的河外伽马射线源！</a:t>
            </a:r>
            <a:endParaRPr lang="en-GB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楷体_GB2312"/>
              <a:cs typeface="楷体_GB2312"/>
            </a:endParaRPr>
          </a:p>
        </p:txBody>
      </p:sp>
      <p:sp>
        <p:nvSpPr>
          <p:cNvPr id="16387" name="标题 1"/>
          <p:cNvSpPr txBox="1">
            <a:spLocks/>
          </p:cNvSpPr>
          <p:nvPr/>
        </p:nvSpPr>
        <p:spPr bwMode="auto">
          <a:xfrm>
            <a:off x="1123950" y="333375"/>
            <a:ext cx="10025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zh-CN" altLang="en-US" sz="3600" b="1">
                <a:latin typeface="Calibri Light" pitchFamily="34" charset="0"/>
              </a:rPr>
              <a:t>伽玛射线源观测现状</a:t>
            </a:r>
          </a:p>
        </p:txBody>
      </p:sp>
      <p:pic>
        <p:nvPicPr>
          <p:cNvPr id="16388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486025"/>
            <a:ext cx="65087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2"/>
          <p:cNvSpPr>
            <a:spLocks noGrp="1"/>
          </p:cNvSpPr>
          <p:nvPr>
            <p:ph type="title" idx="4294967295"/>
          </p:nvPr>
        </p:nvSpPr>
        <p:spPr>
          <a:xfrm>
            <a:off x="1179513" y="153988"/>
            <a:ext cx="10025062" cy="762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4000" b="1" dirty="0" smtClean="0">
                <a:latin typeface="+mj-ea"/>
              </a:rPr>
              <a:t>一、引言</a:t>
            </a:r>
            <a:r>
              <a:rPr lang="en-US" altLang="zh-CN" sz="4000" b="1" dirty="0" smtClean="0">
                <a:latin typeface="+mj-ea"/>
              </a:rPr>
              <a:t>——</a:t>
            </a:r>
            <a:r>
              <a:rPr lang="zh-CN" altLang="en-US" sz="4000" b="1" dirty="0" smtClean="0">
                <a:latin typeface="+mj-ea"/>
              </a:rPr>
              <a:t>认识</a:t>
            </a:r>
            <a:r>
              <a:rPr lang="en-US" altLang="zh-CN" sz="4000" b="1" dirty="0" smtClean="0">
                <a:latin typeface="+mj-ea"/>
              </a:rPr>
              <a:t>AGN</a:t>
            </a:r>
            <a:endParaRPr lang="zh-CN" altLang="en-US" sz="4000" b="1" dirty="0">
              <a:latin typeface="+mj-ea"/>
            </a:endParaRPr>
          </a:p>
        </p:txBody>
      </p:sp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876300" y="1282700"/>
            <a:ext cx="11142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/>
              <a:t>超大质量黑洞（</a:t>
            </a:r>
            <a:r>
              <a:rPr lang="en-US" altLang="zh-CN" sz="3200"/>
              <a:t>10</a:t>
            </a:r>
            <a:r>
              <a:rPr lang="en-US" altLang="zh-CN" sz="3200" baseline="30000"/>
              <a:t>6</a:t>
            </a:r>
            <a:r>
              <a:rPr lang="en-US" altLang="zh-CN" sz="3200"/>
              <a:t>−10</a:t>
            </a:r>
            <a:r>
              <a:rPr lang="en-US" altLang="zh-CN" sz="3200" baseline="30000"/>
              <a:t>10</a:t>
            </a:r>
            <a:r>
              <a:rPr lang="en-US" altLang="zh-CN" sz="3200"/>
              <a:t> </a:t>
            </a:r>
            <a:r>
              <a:rPr lang="en-US" altLang="zh-CN" sz="3200" i="1"/>
              <a:t>M</a:t>
            </a:r>
            <a:r>
              <a:rPr lang="en-US" altLang="zh-CN" sz="3200"/>
              <a:t>⊙</a:t>
            </a:r>
            <a:r>
              <a:rPr lang="zh-CN" altLang="en-US" sz="3200"/>
              <a:t>）、吸积盘、</a:t>
            </a:r>
            <a:r>
              <a:rPr lang="en-US" altLang="zh-CN" sz="3200"/>
              <a:t>jet</a:t>
            </a:r>
            <a:r>
              <a:rPr lang="zh-CN" altLang="en-US" sz="3200"/>
              <a:t> </a:t>
            </a:r>
            <a:r>
              <a:rPr lang="en-US" altLang="zh-CN" sz="3200"/>
              <a:t>(0.1—10</a:t>
            </a:r>
            <a:r>
              <a:rPr lang="en-US" altLang="zh-CN" sz="3200" baseline="30000"/>
              <a:t>6</a:t>
            </a:r>
            <a:r>
              <a:rPr lang="en-US" altLang="zh-CN" sz="3200"/>
              <a:t>pc)</a:t>
            </a:r>
          </a:p>
        </p:txBody>
      </p:sp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863" y="2819400"/>
            <a:ext cx="43910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8488" y="2652713"/>
            <a:ext cx="610076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063" y="1616075"/>
            <a:ext cx="8351837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125"/>
          </a:xfrm>
        </p:spPr>
        <p:txBody>
          <a:bodyPr/>
          <a:lstStyle/>
          <a:p>
            <a:pPr algn="ctr" eaLnBrk="1" hangingPunct="1"/>
            <a:r>
              <a:rPr lang="en-US" altLang="zh-CN" smtClean="0"/>
              <a:t>AGN</a:t>
            </a:r>
            <a:r>
              <a:rPr lang="zh-CN" altLang="en-US" smtClean="0"/>
              <a:t>辐射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822325" y="1293813"/>
            <a:ext cx="10515600" cy="619125"/>
          </a:xfrm>
        </p:spPr>
        <p:txBody>
          <a:bodyPr/>
          <a:lstStyle/>
          <a:p>
            <a:pPr eaLnBrk="1" hangingPunct="1"/>
            <a:r>
              <a:rPr lang="zh-CN" altLang="en-US" smtClean="0"/>
              <a:t>从射电到</a:t>
            </a:r>
            <a:r>
              <a:rPr lang="en-US" altLang="zh-CN" smtClean="0"/>
              <a:t>TeV</a:t>
            </a:r>
            <a:r>
              <a:rPr lang="zh-CN" altLang="en-US" smtClean="0"/>
              <a:t>伽马</a:t>
            </a:r>
          </a:p>
        </p:txBody>
      </p:sp>
      <p:sp>
        <p:nvSpPr>
          <p:cNvPr id="20484" name="文本框 13"/>
          <p:cNvSpPr txBox="1">
            <a:spLocks noChangeArrowheads="1"/>
          </p:cNvSpPr>
          <p:nvPr/>
        </p:nvSpPr>
        <p:spPr bwMode="auto">
          <a:xfrm>
            <a:off x="390525" y="6296025"/>
            <a:ext cx="2424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latin typeface="Calibri" pitchFamily="34" charset="0"/>
              </a:rPr>
              <a:t>Abdo, et al. 2011</a:t>
            </a:r>
            <a:endParaRPr lang="zh-CN" altLang="en-US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CN" altLang="en-US" b="1" smtClean="0"/>
              <a:t>流强不稳定</a:t>
            </a:r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838200" y="1582738"/>
            <a:ext cx="10515600" cy="874712"/>
          </a:xfrm>
        </p:spPr>
        <p:txBody>
          <a:bodyPr/>
          <a:lstStyle/>
          <a:p>
            <a:pPr eaLnBrk="1" hangingPunct="1"/>
            <a:r>
              <a:rPr lang="zh-CN" altLang="en-US" sz="3600" smtClean="0"/>
              <a:t>具有不同时标（分钟到月）的大幅流强变化！</a:t>
            </a:r>
          </a:p>
        </p:txBody>
      </p:sp>
      <p:pic>
        <p:nvPicPr>
          <p:cNvPr id="21507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7450"/>
            <a:ext cx="121920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1" smtClean="0"/>
              <a:t>二、</a:t>
            </a:r>
            <a:r>
              <a:rPr lang="en-US" altLang="zh-CN" b="1" smtClean="0"/>
              <a:t>TeV</a:t>
            </a:r>
            <a:r>
              <a:rPr lang="zh-CN" altLang="en-US" b="1" smtClean="0"/>
              <a:t>探测</a:t>
            </a:r>
          </a:p>
        </p:txBody>
      </p:sp>
      <p:pic>
        <p:nvPicPr>
          <p:cNvPr id="22530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1873250"/>
            <a:ext cx="55784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1275"/>
            <a:ext cx="5967413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517900"/>
            <a:ext cx="596741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文本框 2"/>
          <p:cNvSpPr txBox="1">
            <a:spLocks noChangeArrowheads="1"/>
          </p:cNvSpPr>
          <p:nvPr/>
        </p:nvSpPr>
        <p:spPr bwMode="auto">
          <a:xfrm>
            <a:off x="6180138" y="38100"/>
            <a:ext cx="1377950" cy="6461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Calibri" pitchFamily="34" charset="0"/>
              </a:rPr>
              <a:t>HESS</a:t>
            </a:r>
            <a:endParaRPr lang="zh-CN" altLang="en-US" sz="36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534" name="文本框 6"/>
          <p:cNvSpPr txBox="1">
            <a:spLocks noChangeArrowheads="1"/>
          </p:cNvSpPr>
          <p:nvPr/>
        </p:nvSpPr>
        <p:spPr bwMode="auto">
          <a:xfrm>
            <a:off x="6096000" y="6215063"/>
            <a:ext cx="2347913" cy="6461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Calibri" pitchFamily="34" charset="0"/>
              </a:rPr>
              <a:t>ARGO-YBJ</a:t>
            </a:r>
            <a:endParaRPr lang="zh-CN" altLang="en-US" sz="36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2263775"/>
            <a:ext cx="8748713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458788" y="987425"/>
            <a:ext cx="10509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14" tIns="42439" rIns="81614" bIns="42439">
            <a:spAutoFit/>
          </a:bodyPr>
          <a:lstStyle/>
          <a:p>
            <a:pPr indent="-414338" fontAlgn="t">
              <a:spcAft>
                <a:spcPct val="5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03225" algn="l"/>
                <a:tab pos="811213" algn="l"/>
                <a:tab pos="1219200" algn="l"/>
                <a:tab pos="1625600" algn="l"/>
                <a:tab pos="2033588" algn="l"/>
                <a:tab pos="2438400" algn="l"/>
                <a:tab pos="2849563" algn="l"/>
                <a:tab pos="3255963" algn="l"/>
                <a:tab pos="3662363" algn="l"/>
                <a:tab pos="4071938" algn="l"/>
                <a:tab pos="4478338" algn="l"/>
                <a:tab pos="4886325" algn="l"/>
                <a:tab pos="5291138" algn="l"/>
                <a:tab pos="5702300" algn="l"/>
                <a:tab pos="6108700" algn="l"/>
                <a:tab pos="6515100" algn="l"/>
                <a:tab pos="6921500" algn="l"/>
                <a:tab pos="7329488" algn="l"/>
                <a:tab pos="7739063" algn="l"/>
                <a:tab pos="8143875" algn="l"/>
              </a:tabLst>
            </a:pPr>
            <a:r>
              <a:rPr lang="en-US" altLang="zh-CN" sz="2400" b="1">
                <a:solidFill>
                  <a:schemeClr val="accent2"/>
                </a:solidFill>
                <a:latin typeface="Calibri" pitchFamily="34" charset="0"/>
              </a:rPr>
              <a:t>IACTs:</a:t>
            </a:r>
            <a:r>
              <a:rPr lang="en-US" altLang="zh-CN" sz="2400" b="1">
                <a:latin typeface="Calibri" pitchFamily="34" charset="0"/>
              </a:rPr>
              <a:t> HESS(2003</a:t>
            </a:r>
            <a:r>
              <a:rPr lang="en-US" altLang="zh-CN" sz="2400" b="1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latin typeface="Calibri" pitchFamily="34" charset="0"/>
              </a:rPr>
              <a:t>), VERITAS(2007</a:t>
            </a:r>
            <a:r>
              <a:rPr lang="en-US" altLang="zh-CN" sz="2400" b="1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latin typeface="Calibri" pitchFamily="34" charset="0"/>
              </a:rPr>
              <a:t>), MAGIC(2009</a:t>
            </a:r>
            <a:r>
              <a:rPr lang="en-US" altLang="zh-CN" sz="2400" b="1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latin typeface="Calibri" pitchFamily="34" charset="0"/>
              </a:rPr>
              <a:t>) </a:t>
            </a:r>
          </a:p>
          <a:p>
            <a:pPr indent="-414338" fontAlgn="t">
              <a:spcAft>
                <a:spcPct val="500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0" algn="l"/>
                <a:tab pos="403225" algn="l"/>
                <a:tab pos="811213" algn="l"/>
                <a:tab pos="1219200" algn="l"/>
                <a:tab pos="1625600" algn="l"/>
                <a:tab pos="2033588" algn="l"/>
                <a:tab pos="2438400" algn="l"/>
                <a:tab pos="2849563" algn="l"/>
                <a:tab pos="3255963" algn="l"/>
                <a:tab pos="3662363" algn="l"/>
                <a:tab pos="4071938" algn="l"/>
                <a:tab pos="4478338" algn="l"/>
                <a:tab pos="4886325" algn="l"/>
                <a:tab pos="5291138" algn="l"/>
                <a:tab pos="5702300" algn="l"/>
                <a:tab pos="6108700" algn="l"/>
                <a:tab pos="6515100" algn="l"/>
                <a:tab pos="6921500" algn="l"/>
                <a:tab pos="7329488" algn="l"/>
                <a:tab pos="7739063" algn="l"/>
                <a:tab pos="8143875" algn="l"/>
              </a:tabLst>
            </a:pPr>
            <a:r>
              <a:rPr lang="en-US" altLang="zh-CN" sz="2400" b="1">
                <a:solidFill>
                  <a:schemeClr val="accent2"/>
                </a:solidFill>
                <a:latin typeface="Calibri" pitchFamily="34" charset="0"/>
              </a:rPr>
              <a:t>EAS </a:t>
            </a:r>
            <a:r>
              <a:rPr lang="zh-CN" altLang="en-US" sz="2400" b="1">
                <a:solidFill>
                  <a:schemeClr val="accent2"/>
                </a:solidFill>
                <a:latin typeface="Calibri" pitchFamily="34" charset="0"/>
              </a:rPr>
              <a:t>阵列</a:t>
            </a:r>
            <a:r>
              <a:rPr lang="en-US" altLang="zh-CN" sz="2400" b="1">
                <a:solidFill>
                  <a:schemeClr val="accent2"/>
                </a:solidFill>
                <a:latin typeface="Calibri" pitchFamily="34" charset="0"/>
              </a:rPr>
              <a:t>:</a:t>
            </a:r>
            <a:r>
              <a:rPr lang="en-US" altLang="zh-CN" sz="2400" b="1">
                <a:latin typeface="Calibri" pitchFamily="34" charset="0"/>
              </a:rPr>
              <a:t> ASr(1989-2008</a:t>
            </a:r>
            <a:r>
              <a:rPr lang="zh-CN" altLang="en-US" sz="2400" b="1">
                <a:latin typeface="Calibri" pitchFamily="34" charset="0"/>
              </a:rPr>
              <a:t>，</a:t>
            </a:r>
            <a:r>
              <a:rPr lang="en-US" altLang="zh-CN" sz="2400" b="1">
                <a:latin typeface="Calibri" pitchFamily="34" charset="0"/>
              </a:rPr>
              <a:t>2014</a:t>
            </a:r>
            <a:r>
              <a:rPr lang="en-US" altLang="zh-CN" sz="2400" b="1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latin typeface="Calibri" pitchFamily="34" charset="0"/>
              </a:rPr>
              <a:t>), Milagro(1999-2008),  ARGO-YBJ(2006-2013), HAWC(2015</a:t>
            </a:r>
            <a:r>
              <a:rPr lang="en-US" altLang="zh-CN" sz="2400" b="1">
                <a:latin typeface="Calibri" pitchFamily="34" charset="0"/>
                <a:sym typeface="Wingdings" pitchFamily="2" charset="2"/>
              </a:rPr>
              <a:t></a:t>
            </a:r>
            <a:r>
              <a:rPr lang="en-US" altLang="zh-CN" sz="2400" b="1">
                <a:latin typeface="Calibri" pitchFamily="34" charset="0"/>
              </a:rPr>
              <a:t>)</a:t>
            </a:r>
          </a:p>
        </p:txBody>
      </p:sp>
      <p:sp>
        <p:nvSpPr>
          <p:cNvPr id="23555" name="标题 1"/>
          <p:cNvSpPr txBox="1">
            <a:spLocks/>
          </p:cNvSpPr>
          <p:nvPr/>
        </p:nvSpPr>
        <p:spPr bwMode="auto">
          <a:xfrm>
            <a:off x="1123950" y="333375"/>
            <a:ext cx="10025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zh-CN" altLang="en-US" sz="3600" b="1">
                <a:latin typeface="Calibri Light" pitchFamily="34" charset="0"/>
              </a:rPr>
              <a:t>灵敏度</a:t>
            </a:r>
          </a:p>
        </p:txBody>
      </p:sp>
      <p:sp>
        <p:nvSpPr>
          <p:cNvPr id="2" name="椭圆 1"/>
          <p:cNvSpPr/>
          <p:nvPr/>
        </p:nvSpPr>
        <p:spPr>
          <a:xfrm>
            <a:off x="3708400" y="4319588"/>
            <a:ext cx="3386138" cy="1236662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761038" y="3105150"/>
            <a:ext cx="3743325" cy="2205038"/>
          </a:xfrm>
          <a:prstGeom prst="ellipse">
            <a:avLst/>
          </a:prstGeom>
          <a:solidFill>
            <a:srgbClr val="FF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203700" y="2728913"/>
            <a:ext cx="2359025" cy="3554412"/>
          </a:xfrm>
          <a:prstGeom prst="rect">
            <a:avLst/>
          </a:prstGeom>
          <a:solidFill>
            <a:srgbClr val="00FF00">
              <a:alpha val="4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35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/>
          <p:cNvSpPr>
            <a:spLocks noChangeArrowheads="1"/>
          </p:cNvSpPr>
          <p:nvPr/>
        </p:nvSpPr>
        <p:spPr bwMode="auto">
          <a:xfrm>
            <a:off x="1633538" y="1031875"/>
            <a:ext cx="824706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14" tIns="42439" rIns="81614" bIns="42439">
            <a:spAutoFit/>
          </a:bodyPr>
          <a:lstStyle/>
          <a:p>
            <a:pPr fontAlgn="t">
              <a:buClr>
                <a:srgbClr val="000000"/>
              </a:buClr>
              <a:buSzPct val="45000"/>
              <a:tabLst>
                <a:tab pos="0" algn="l"/>
                <a:tab pos="403225" algn="l"/>
                <a:tab pos="811213" algn="l"/>
                <a:tab pos="1219200" algn="l"/>
                <a:tab pos="1625600" algn="l"/>
                <a:tab pos="2033588" algn="l"/>
                <a:tab pos="2438400" algn="l"/>
                <a:tab pos="2849563" algn="l"/>
                <a:tab pos="3255963" algn="l"/>
                <a:tab pos="3662363" algn="l"/>
                <a:tab pos="4071938" algn="l"/>
                <a:tab pos="4478338" algn="l"/>
                <a:tab pos="4886325" algn="l"/>
                <a:tab pos="5291138" algn="l"/>
                <a:tab pos="5702300" algn="l"/>
                <a:tab pos="6108700" algn="l"/>
                <a:tab pos="6515100" algn="l"/>
                <a:tab pos="6921500" algn="l"/>
                <a:tab pos="7329488" algn="l"/>
                <a:tab pos="7739063" algn="l"/>
                <a:tab pos="8143875" algn="l"/>
              </a:tabLst>
            </a:pPr>
            <a:r>
              <a:rPr lang="en-US" altLang="zh-CN" sz="3200" b="1">
                <a:solidFill>
                  <a:srgbClr val="FF0000"/>
                </a:solidFill>
                <a:latin typeface="Calibri" pitchFamily="34" charset="0"/>
              </a:rPr>
              <a:t>EAS</a:t>
            </a:r>
            <a:r>
              <a:rPr lang="zh-CN" altLang="en-US" sz="3200" b="1">
                <a:solidFill>
                  <a:srgbClr val="FF0000"/>
                </a:solidFill>
                <a:latin typeface="Calibri" pitchFamily="34" charset="0"/>
              </a:rPr>
              <a:t>：大天区扫描、</a:t>
            </a:r>
            <a:r>
              <a:rPr lang="en-US" altLang="zh-CN" sz="3200" b="1">
                <a:solidFill>
                  <a:srgbClr val="FF0000"/>
                </a:solidFill>
                <a:latin typeface="Calibri" pitchFamily="34" charset="0"/>
              </a:rPr>
              <a:t>AGN</a:t>
            </a:r>
            <a:r>
              <a:rPr lang="zh-CN" altLang="en-US" sz="3200" b="1">
                <a:solidFill>
                  <a:srgbClr val="FF0000"/>
                </a:solidFill>
                <a:latin typeface="Calibri" pitchFamily="34" charset="0"/>
              </a:rPr>
              <a:t>长期稳定监测。</a:t>
            </a:r>
          </a:p>
          <a:p>
            <a:pPr fontAlgn="t">
              <a:buClr>
                <a:srgbClr val="000000"/>
              </a:buClr>
              <a:buSzPct val="45000"/>
              <a:tabLst>
                <a:tab pos="0" algn="l"/>
                <a:tab pos="403225" algn="l"/>
                <a:tab pos="811213" algn="l"/>
                <a:tab pos="1219200" algn="l"/>
                <a:tab pos="1625600" algn="l"/>
                <a:tab pos="2033588" algn="l"/>
                <a:tab pos="2438400" algn="l"/>
                <a:tab pos="2849563" algn="l"/>
                <a:tab pos="3255963" algn="l"/>
                <a:tab pos="3662363" algn="l"/>
                <a:tab pos="4071938" algn="l"/>
                <a:tab pos="4478338" algn="l"/>
                <a:tab pos="4886325" algn="l"/>
                <a:tab pos="5291138" algn="l"/>
                <a:tab pos="5702300" algn="l"/>
                <a:tab pos="6108700" algn="l"/>
                <a:tab pos="6515100" algn="l"/>
                <a:tab pos="6921500" algn="l"/>
                <a:tab pos="7329488" algn="l"/>
                <a:tab pos="7739063" algn="l"/>
                <a:tab pos="8143875" algn="l"/>
              </a:tabLst>
            </a:pPr>
            <a:r>
              <a:rPr lang="en-US" altLang="zh-CN" sz="3200" b="1">
                <a:solidFill>
                  <a:srgbClr val="FF0000"/>
                </a:solidFill>
                <a:latin typeface="Calibri" pitchFamily="34" charset="0"/>
              </a:rPr>
              <a:t>IACT</a:t>
            </a:r>
            <a:r>
              <a:rPr lang="zh-CN" altLang="en-US" sz="3200" b="1">
                <a:solidFill>
                  <a:srgbClr val="FF0000"/>
                </a:solidFill>
                <a:latin typeface="Calibri" pitchFamily="34" charset="0"/>
              </a:rPr>
              <a:t>与</a:t>
            </a:r>
            <a:r>
              <a:rPr lang="en-US" altLang="zh-CN" sz="3200" b="1">
                <a:solidFill>
                  <a:srgbClr val="FF0000"/>
                </a:solidFill>
                <a:latin typeface="Calibri" pitchFamily="34" charset="0"/>
              </a:rPr>
              <a:t>EAS</a:t>
            </a:r>
            <a:r>
              <a:rPr lang="zh-CN" altLang="en-US" sz="3200" b="1">
                <a:solidFill>
                  <a:srgbClr val="FF0000"/>
                </a:solidFill>
                <a:latin typeface="Calibri" pitchFamily="34" charset="0"/>
              </a:rPr>
              <a:t>互相补充，缺一不可！</a:t>
            </a:r>
            <a:endParaRPr lang="en-GB" altLang="zh-CN" sz="3200" b="1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25602" name="Group 13"/>
          <p:cNvGrpSpPr>
            <a:grpSpLocks/>
          </p:cNvGrpSpPr>
          <p:nvPr/>
        </p:nvGrpSpPr>
        <p:grpSpPr bwMode="auto">
          <a:xfrm>
            <a:off x="1050925" y="2468563"/>
            <a:ext cx="10080625" cy="4389437"/>
            <a:chOff x="0" y="2376"/>
            <a:chExt cx="3698" cy="1944"/>
          </a:xfrm>
        </p:grpSpPr>
        <p:pic>
          <p:nvPicPr>
            <p:cNvPr id="2560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376"/>
              <a:ext cx="3412" cy="1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xtBox 1"/>
            <p:cNvSpPr txBox="1">
              <a:spLocks noChangeArrowheads="1"/>
            </p:cNvSpPr>
            <p:nvPr/>
          </p:nvSpPr>
          <p:spPr bwMode="auto">
            <a:xfrm>
              <a:off x="1285" y="2486"/>
              <a:ext cx="1152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75246" tIns="37624" rIns="75246" bIns="37624">
              <a:spAutoFit/>
            </a:bodyPr>
            <a:lstStyle>
              <a:lvl1pPr>
                <a:lnSpc>
                  <a:spcPct val="40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40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40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40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40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t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zh-CN" sz="2177">
                  <a:solidFill>
                    <a:srgbClr val="FF0000"/>
                  </a:solidFill>
                </a:rPr>
                <a:t>ARGO-YBJ</a:t>
              </a:r>
              <a:endParaRPr lang="zh-CN" altLang="en-US" sz="2177">
                <a:solidFill>
                  <a:srgbClr val="FF0000"/>
                </a:solidFill>
              </a:endParaRPr>
            </a:p>
          </p:txBody>
        </p:sp>
        <p:sp>
          <p:nvSpPr>
            <p:cNvPr id="10248" name="TextBox 10"/>
            <p:cNvSpPr txBox="1">
              <a:spLocks noChangeArrowheads="1"/>
            </p:cNvSpPr>
            <p:nvPr/>
          </p:nvSpPr>
          <p:spPr bwMode="auto">
            <a:xfrm>
              <a:off x="2154" y="3121"/>
              <a:ext cx="115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75246" tIns="37624" rIns="75246" bIns="37624">
              <a:spAutoFit/>
            </a:bodyPr>
            <a:lstStyle>
              <a:lvl1pPr>
                <a:lnSpc>
                  <a:spcPct val="40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40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40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40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40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t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zh-CN" sz="2177">
                  <a:solidFill>
                    <a:srgbClr val="FF0000"/>
                  </a:solidFill>
                </a:rPr>
                <a:t>VERITAS</a:t>
              </a:r>
              <a:endParaRPr lang="zh-CN" altLang="en-US" sz="2177">
                <a:solidFill>
                  <a:srgbClr val="FF0000"/>
                </a:solidFill>
              </a:endParaRPr>
            </a:p>
          </p:txBody>
        </p:sp>
        <p:sp>
          <p:nvSpPr>
            <p:cNvPr id="10249" name="TextBox 11"/>
            <p:cNvSpPr txBox="1">
              <a:spLocks noChangeArrowheads="1"/>
            </p:cNvSpPr>
            <p:nvPr/>
          </p:nvSpPr>
          <p:spPr bwMode="auto">
            <a:xfrm>
              <a:off x="440" y="3517"/>
              <a:ext cx="64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75246" tIns="37624" rIns="75246" bIns="37624">
              <a:spAutoFit/>
            </a:bodyPr>
            <a:lstStyle>
              <a:lvl1pPr>
                <a:lnSpc>
                  <a:spcPct val="40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40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40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40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40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t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zh-CN" sz="2177">
                  <a:solidFill>
                    <a:srgbClr val="FF0000"/>
                  </a:solidFill>
                </a:rPr>
                <a:t>HESS</a:t>
              </a:r>
              <a:endParaRPr lang="zh-CN" altLang="en-US" sz="2177">
                <a:solidFill>
                  <a:srgbClr val="FF0000"/>
                </a:solidFill>
              </a:endParaRPr>
            </a:p>
          </p:txBody>
        </p:sp>
        <p:sp>
          <p:nvSpPr>
            <p:cNvPr id="10250" name="TextBox 12"/>
            <p:cNvSpPr txBox="1">
              <a:spLocks noChangeArrowheads="1"/>
            </p:cNvSpPr>
            <p:nvPr/>
          </p:nvSpPr>
          <p:spPr bwMode="auto">
            <a:xfrm>
              <a:off x="2922" y="2657"/>
              <a:ext cx="77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75246" tIns="37624" rIns="75246" bIns="37624">
              <a:spAutoFit/>
            </a:bodyPr>
            <a:lstStyle>
              <a:lvl1pPr>
                <a:lnSpc>
                  <a:spcPct val="40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40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40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40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40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t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zh-CN" sz="2177">
                  <a:solidFill>
                    <a:srgbClr val="FF0000"/>
                  </a:solidFill>
                </a:rPr>
                <a:t>MAGIC</a:t>
              </a:r>
              <a:endParaRPr lang="zh-CN" altLang="en-US" sz="2177">
                <a:solidFill>
                  <a:srgbClr val="FF0000"/>
                </a:solidFill>
              </a:endParaRPr>
            </a:p>
          </p:txBody>
        </p:sp>
        <p:sp>
          <p:nvSpPr>
            <p:cNvPr id="10251" name="TextBox 13"/>
            <p:cNvSpPr txBox="1">
              <a:spLocks noChangeArrowheads="1"/>
            </p:cNvSpPr>
            <p:nvPr/>
          </p:nvSpPr>
          <p:spPr bwMode="auto">
            <a:xfrm>
              <a:off x="2154" y="3862"/>
              <a:ext cx="67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lIns="75246" tIns="37624" rIns="75246" bIns="37624">
              <a:spAutoFit/>
            </a:bodyPr>
            <a:lstStyle>
              <a:lvl1pPr>
                <a:lnSpc>
                  <a:spcPct val="40000"/>
                </a:lnSpc>
                <a:spcAft>
                  <a:spcPts val="1425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40000"/>
                </a:lnSpc>
                <a:spcAft>
                  <a:spcPts val="1138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40000"/>
                </a:lnSpc>
                <a:spcAft>
                  <a:spcPts val="85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40000"/>
                </a:lnSpc>
                <a:spcAft>
                  <a:spcPts val="575"/>
                </a:spcAft>
                <a:buClr>
                  <a:srgbClr val="000000"/>
                </a:buClr>
                <a:buSzPct val="75000"/>
                <a:buFont typeface="Symbol" panose="05050102010706020507" pitchFamily="18" charset="2"/>
                <a:buChar char="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40000"/>
                </a:lnSpc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base" hangingPunct="0">
                <a:lnSpc>
                  <a:spcPct val="40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Char char="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t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buNone/>
                <a:defRPr/>
              </a:pPr>
              <a:r>
                <a:rPr lang="en-US" altLang="zh-CN" sz="2177" b="1">
                  <a:solidFill>
                    <a:srgbClr val="FF0000"/>
                  </a:solidFill>
                </a:rPr>
                <a:t>FOV</a:t>
              </a:r>
              <a:endParaRPr lang="zh-CN" altLang="en-US" sz="2177" b="1">
                <a:solidFill>
                  <a:srgbClr val="FF0000"/>
                </a:solidFill>
              </a:endParaRPr>
            </a:p>
          </p:txBody>
        </p:sp>
      </p:grpSp>
      <p:sp>
        <p:nvSpPr>
          <p:cNvPr id="8196" name="标题 1"/>
          <p:cNvSpPr txBox="1">
            <a:spLocks/>
          </p:cNvSpPr>
          <p:nvPr/>
        </p:nvSpPr>
        <p:spPr bwMode="auto">
          <a:xfrm>
            <a:off x="1050925" y="219075"/>
            <a:ext cx="9823450" cy="68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9" tIns="45715" rIns="91429" bIns="45715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07529" eaLnBrk="1" fontAlgn="t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en-US" altLang="zh-CN" sz="3266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TeV</a:t>
            </a:r>
            <a:r>
              <a:rPr lang="zh-CN" altLang="en-US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探测器视场</a:t>
            </a:r>
            <a:endParaRPr lang="zh-CN" altLang="en-US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2.7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915</Words>
  <Application>Microsoft Office PowerPoint</Application>
  <PresentationFormat>自定义</PresentationFormat>
  <Paragraphs>115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Calibri Light</vt:lpstr>
      <vt:lpstr>Calibri</vt:lpstr>
      <vt:lpstr>楷体_GB2312</vt:lpstr>
      <vt:lpstr>Wingdings</vt:lpstr>
      <vt:lpstr>MS PGothic</vt:lpstr>
      <vt:lpstr>Times New Roman</vt:lpstr>
      <vt:lpstr>Office 主题</vt:lpstr>
      <vt:lpstr>AGN的TeV伽马辐射研究进展和展望</vt:lpstr>
      <vt:lpstr>内容</vt:lpstr>
      <vt:lpstr>幻灯片 3</vt:lpstr>
      <vt:lpstr>一、引言——认识AGN</vt:lpstr>
      <vt:lpstr>AGN辐射</vt:lpstr>
      <vt:lpstr>流强不稳定</vt:lpstr>
      <vt:lpstr>二、TeV探测</vt:lpstr>
      <vt:lpstr>幻灯片 8</vt:lpstr>
      <vt:lpstr>幻灯片 9</vt:lpstr>
      <vt:lpstr>ARGO-YBJ长期多波段联合观测</vt:lpstr>
      <vt:lpstr>三、AGN在TeV波段的主要研究问题</vt:lpstr>
      <vt:lpstr>幻灯片 12</vt:lpstr>
      <vt:lpstr>X-ray与TeV关联性：SSC机制的挑战？</vt:lpstr>
      <vt:lpstr>X-ray与TeV的长期关联性</vt:lpstr>
      <vt:lpstr>问题二、jet内粒子加速机制？</vt:lpstr>
      <vt:lpstr>加速机制变化or参数的变化？</vt:lpstr>
      <vt:lpstr>问题三、高能伽马辐射区位置？</vt:lpstr>
      <vt:lpstr>幻灯片 18</vt:lpstr>
      <vt:lpstr>问题四、EBL吸收？</vt:lpstr>
      <vt:lpstr>EBL模型</vt:lpstr>
      <vt:lpstr>EBL限制</vt:lpstr>
      <vt:lpstr>四、展望</vt:lpstr>
      <vt:lpstr>未来实验对AGN观测预期</vt:lpstr>
      <vt:lpstr>灵敏度对位置依赖</vt:lpstr>
      <vt:lpstr>HAWC对AGN预期</vt:lpstr>
      <vt:lpstr>LHAASO对AGN预期</vt:lpstr>
      <vt:lpstr>CTA对AGN预期</vt:lpstr>
      <vt:lpstr>五、总结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AGN的TeV伽马辐射观测进展和展望</dc:title>
  <dc:creator>陈松战</dc:creator>
  <cp:lastModifiedBy>chensz</cp:lastModifiedBy>
  <cp:revision>211</cp:revision>
  <dcterms:created xsi:type="dcterms:W3CDTF">2016-07-29T08:34:32Z</dcterms:created>
  <dcterms:modified xsi:type="dcterms:W3CDTF">2016-08-22T12:48:42Z</dcterms:modified>
</cp:coreProperties>
</file>