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5" r:id="rId4"/>
    <p:sldId id="276" r:id="rId5"/>
    <p:sldId id="258" r:id="rId6"/>
    <p:sldId id="286" r:id="rId7"/>
    <p:sldId id="270" r:id="rId8"/>
    <p:sldId id="287" r:id="rId9"/>
    <p:sldId id="274" r:id="rId10"/>
    <p:sldId id="293" r:id="rId11"/>
    <p:sldId id="288" r:id="rId12"/>
    <p:sldId id="272" r:id="rId13"/>
    <p:sldId id="290" r:id="rId14"/>
    <p:sldId id="278" r:id="rId15"/>
    <p:sldId id="291" r:id="rId16"/>
    <p:sldId id="292" r:id="rId17"/>
    <p:sldId id="262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442C-CD98-442A-A251-E4BF984AC093}" type="datetimeFigureOut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FE9D-B457-40E1-B80E-A08B55DFA1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02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FE9D-B457-40E1-B80E-A08B55DFA1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7C29-582D-46C8-B05B-0909BA354DF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45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FE9D-B457-40E1-B80E-A08B55DFA1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9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2B9F-6F49-4E2A-B3F4-FABF874B106E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2D92-EE26-4E52-A938-8598A9DE009A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6119-B4DD-4E71-A20A-BCC4B9050A73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F92-2DA8-44A3-AC91-04B6BCA2C496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7086-67B8-4B30-BDDE-5AED788B2B3E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D885-CBE0-4A09-821E-9C34BA35251D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716F-27FB-4D35-8AEA-AC13A94289E0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A952-6AD8-4040-B56F-D48ABD25EF5E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9012-B925-4F68-AC86-6ED0A95D8A6B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478A-1873-4BD3-B061-4A26CF43BCB9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9479-A43C-4697-ADBB-82E69FABFB4D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A135-D913-457D-A450-38DD0FC09BB8}" type="datetime1">
              <a:rPr lang="zh-CN" altLang="en-US" smtClean="0"/>
              <a:t>2016/8/23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水切伦科夫缪子探测器参数测量与性能研究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728792" cy="17526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李秀荣，肖刚</a:t>
            </a:r>
            <a:r>
              <a:rPr lang="zh-CN" altLang="en-US" dirty="0"/>
              <a:t>，张毅，左雄</a:t>
            </a:r>
            <a:r>
              <a:rPr lang="zh-CN" altLang="en-US" dirty="0" smtClean="0"/>
              <a:t>，冯少辉，王玲玉，程宁，李骢</a:t>
            </a:r>
            <a:endParaRPr lang="en-US" altLang="zh-CN" dirty="0" smtClean="0"/>
          </a:p>
          <a:p>
            <a:r>
              <a:rPr lang="en-US" altLang="zh-CN" dirty="0"/>
              <a:t>For the LHAASO collaboration</a:t>
            </a:r>
          </a:p>
          <a:p>
            <a:r>
              <a:rPr lang="en-US" altLang="zh-CN" smtClean="0"/>
              <a:t>2016/8/23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MD</a:t>
            </a:r>
            <a:r>
              <a:rPr lang="zh-CN" altLang="en-US" dirty="0" smtClean="0"/>
              <a:t>定型样机</a:t>
            </a:r>
            <a:r>
              <a:rPr lang="en-US" altLang="zh-CN" dirty="0" smtClean="0"/>
              <a:t>PMT</a:t>
            </a:r>
            <a:r>
              <a:rPr lang="zh-CN" altLang="en-US" dirty="0" smtClean="0"/>
              <a:t>与电子学优化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zh-CN" altLang="en-US" sz="2800" dirty="0" smtClean="0"/>
              <a:t>负高压</a:t>
            </a:r>
            <a:r>
              <a:rPr lang="en-US" altLang="zh-CN" sz="2800" dirty="0" smtClean="0"/>
              <a:t>PMT</a:t>
            </a:r>
            <a:r>
              <a:rPr lang="zh-CN" altLang="en-US" sz="2800" dirty="0" smtClean="0"/>
              <a:t>，阳极和打拿级同时读出，实现单光电子到一万个缪子的测量大动态范围，有</a:t>
            </a:r>
            <a:r>
              <a:rPr lang="en-US" altLang="zh-CN" sz="2800" dirty="0" smtClean="0"/>
              <a:t>overlap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波形数字化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28" y="4378495"/>
            <a:ext cx="2701378" cy="20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32" y="4378495"/>
            <a:ext cx="2756465" cy="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00" y="1967684"/>
            <a:ext cx="265179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:\R5912波形图\130816_112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6297"/>
            <a:ext cx="2413347" cy="15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3" y="1936144"/>
            <a:ext cx="2736304" cy="17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69599" y="4290199"/>
            <a:ext cx="283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电子学板接收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信号，进行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AD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采样，在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FPGA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组装打包后通过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光纤发送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PC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27" y="5483362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外部阵列有触发时采集电荷。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每秒采一个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5us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宽度波形，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波形数据点间隔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2ns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MD</a:t>
            </a:r>
            <a:r>
              <a:rPr lang="zh-CN" altLang="en-US" dirty="0" smtClean="0"/>
              <a:t>样机数据结果</a:t>
            </a:r>
            <a:endParaRPr lang="zh-CN" altLang="en-US" dirty="0"/>
          </a:p>
        </p:txBody>
      </p:sp>
      <p:pic>
        <p:nvPicPr>
          <p:cNvPr id="4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97102"/>
            <a:ext cx="3626366" cy="25594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05064"/>
            <a:ext cx="3698374" cy="2586754"/>
          </a:xfrm>
          <a:prstGeom prst="rect">
            <a:avLst/>
          </a:prstGeom>
        </p:spPr>
      </p:pic>
      <p:pic>
        <p:nvPicPr>
          <p:cNvPr id="6" name="内容占位符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94" y="997102"/>
            <a:ext cx="4207396" cy="2559411"/>
          </a:xfrm>
          <a:prstGeom prst="rect">
            <a:avLst/>
          </a:prstGeom>
        </p:spPr>
      </p:pic>
      <p:graphicFrame>
        <p:nvGraphicFramePr>
          <p:cNvPr id="7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63626"/>
              </p:ext>
            </p:extLst>
          </p:nvPr>
        </p:nvGraphicFramePr>
        <p:xfrm>
          <a:off x="4427984" y="4077072"/>
          <a:ext cx="3862271" cy="246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125966"/>
                <a:gridCol w="1152128"/>
              </a:tblGrid>
              <a:tr h="4046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缪子入射位置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（垂直缪子）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电荷分辨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效率</a:t>
                      </a:r>
                      <a:endParaRPr lang="zh-CN" altLang="en-US" dirty="0"/>
                    </a:p>
                  </a:txBody>
                  <a:tcPr/>
                </a:tc>
              </a:tr>
              <a:tr h="45702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98.3%</a:t>
                      </a:r>
                      <a:endParaRPr lang="zh-CN" altLang="en-US" dirty="0"/>
                    </a:p>
                  </a:txBody>
                  <a:tcPr/>
                </a:tc>
              </a:tr>
              <a:tr h="45702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97.5%</a:t>
                      </a:r>
                      <a:endParaRPr lang="zh-CN" altLang="en-US" dirty="0"/>
                    </a:p>
                  </a:txBody>
                  <a:tcPr/>
                </a:tc>
              </a:tr>
              <a:tr h="45702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96.8%</a:t>
                      </a:r>
                      <a:endParaRPr lang="zh-CN" altLang="en-US" dirty="0"/>
                    </a:p>
                  </a:txBody>
                  <a:tcPr/>
                </a:tc>
              </a:tr>
              <a:tr h="45702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28.0%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95.2%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46464" y="360495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单缪效率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&gt;95%,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单缪电荷分辨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&lt;30%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1760" y="3604954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时间分辨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&lt;10ns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9" y="1277188"/>
            <a:ext cx="2268252" cy="231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17" y="1302576"/>
            <a:ext cx="2010462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7" y="3800639"/>
            <a:ext cx="2092325" cy="277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1" y="3720837"/>
            <a:ext cx="2284436" cy="2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788" y="2490707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</a:t>
            </a:r>
            <a:r>
              <a:rPr lang="en-US" altLang="zh-CN" dirty="0"/>
              <a:t>1m</a:t>
            </a:r>
            <a:r>
              <a:rPr lang="zh-CN" altLang="en-US" dirty="0"/>
              <a:t>下</a:t>
            </a:r>
            <a:r>
              <a:rPr lang="en-US" altLang="zh-CN" dirty="0"/>
              <a:t>1m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3448" y="2675373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</a:t>
            </a:r>
            <a:r>
              <a:rPr lang="en-US" altLang="zh-CN" dirty="0"/>
              <a:t>3m</a:t>
            </a:r>
            <a:r>
              <a:rPr lang="zh-CN" altLang="en-US" dirty="0"/>
              <a:t>下</a:t>
            </a:r>
            <a:r>
              <a:rPr lang="en-US" altLang="zh-CN" dirty="0"/>
              <a:t>3m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94788" y="5707955"/>
            <a:ext cx="111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</a:t>
            </a:r>
            <a:r>
              <a:rPr lang="en-US" altLang="zh-CN" dirty="0"/>
              <a:t>0m</a:t>
            </a:r>
            <a:r>
              <a:rPr lang="zh-CN" altLang="en-US" dirty="0"/>
              <a:t>下</a:t>
            </a:r>
            <a:r>
              <a:rPr lang="en-US" altLang="zh-CN" dirty="0"/>
              <a:t>2m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69973" y="5523289"/>
            <a:ext cx="111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</a:t>
            </a:r>
            <a:r>
              <a:rPr lang="en-US" altLang="zh-CN" dirty="0"/>
              <a:t>3m</a:t>
            </a:r>
            <a:r>
              <a:rPr lang="zh-CN" altLang="en-US" dirty="0"/>
              <a:t>下</a:t>
            </a:r>
            <a:r>
              <a:rPr lang="en-US" altLang="zh-CN" dirty="0"/>
              <a:t>2m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090" y="3861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31292" y="40457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204658"/>
            <a:ext cx="7889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单</a:t>
            </a:r>
            <a:r>
              <a:rPr lang="en-US" altLang="zh-CN" sz="2800" dirty="0"/>
              <a:t>u</a:t>
            </a:r>
            <a:r>
              <a:rPr lang="zh-CN" altLang="en-US" sz="2800" dirty="0" smtClean="0"/>
              <a:t>信号</a:t>
            </a:r>
            <a:r>
              <a:rPr lang="zh-CN" altLang="en-US" sz="2800" dirty="0"/>
              <a:t>波形</a:t>
            </a:r>
            <a:r>
              <a:rPr lang="zh-CN" altLang="en-US" sz="2800" dirty="0" smtClean="0"/>
              <a:t>数据</a:t>
            </a:r>
            <a:r>
              <a:rPr lang="zh-CN" altLang="en-US" sz="2800" dirty="0"/>
              <a:t>（黑色）与模拟（红色）</a:t>
            </a:r>
            <a:r>
              <a:rPr lang="zh-CN" altLang="en-US" sz="2800" dirty="0" smtClean="0"/>
              <a:t>比较</a:t>
            </a:r>
            <a:endParaRPr lang="en-US" altLang="zh-CN" sz="2800" dirty="0" smtClean="0"/>
          </a:p>
        </p:txBody>
      </p:sp>
      <p:sp>
        <p:nvSpPr>
          <p:cNvPr id="24" name="TextBox 3"/>
          <p:cNvSpPr txBox="1"/>
          <p:nvPr/>
        </p:nvSpPr>
        <p:spPr>
          <a:xfrm>
            <a:off x="125387" y="193308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25" name="TextBox 3"/>
          <p:cNvSpPr txBox="1"/>
          <p:nvPr/>
        </p:nvSpPr>
        <p:spPr>
          <a:xfrm>
            <a:off x="2628744" y="193980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374" y="1556792"/>
            <a:ext cx="3315113" cy="3395698"/>
          </a:xfrm>
          <a:prstGeom prst="rect">
            <a:avLst/>
          </a:prstGeom>
        </p:spPr>
      </p:pic>
      <p:sp>
        <p:nvSpPr>
          <p:cNvPr id="26" name="TextBox 22"/>
          <p:cNvSpPr txBox="1"/>
          <p:nvPr/>
        </p:nvSpPr>
        <p:spPr>
          <a:xfrm>
            <a:off x="6729824" y="935702"/>
            <a:ext cx="146591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MD_2014</a:t>
            </a:r>
          </a:p>
        </p:txBody>
      </p:sp>
      <p:sp>
        <p:nvSpPr>
          <p:cNvPr id="27" name="TextBox 22"/>
          <p:cNvSpPr txBox="1"/>
          <p:nvPr/>
        </p:nvSpPr>
        <p:spPr>
          <a:xfrm>
            <a:off x="1919995" y="815522"/>
            <a:ext cx="146591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MD_2012</a:t>
            </a:r>
          </a:p>
        </p:txBody>
      </p:sp>
      <p:sp>
        <p:nvSpPr>
          <p:cNvPr id="28" name="TextBox 3"/>
          <p:cNvSpPr txBox="1"/>
          <p:nvPr/>
        </p:nvSpPr>
        <p:spPr>
          <a:xfrm>
            <a:off x="5277281" y="272153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channel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2298" y="520012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定型样机模拟参数：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最大反射率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98.5%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最大水衰减长度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200m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48184" cy="482730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模拟垂直入射不同粒子在</a:t>
            </a:r>
            <a:r>
              <a:rPr lang="en-US" altLang="zh-CN" sz="2400" dirty="0" smtClean="0"/>
              <a:t>MD</a:t>
            </a:r>
            <a:r>
              <a:rPr lang="zh-CN" altLang="en-US" sz="2400" dirty="0" smtClean="0"/>
              <a:t>上产生的信号大小随能量的变化</a:t>
            </a:r>
            <a:endParaRPr lang="zh-CN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5247"/>
            <a:ext cx="4824536" cy="30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642160"/>
            <a:ext cx="3713096" cy="29776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773415"/>
            <a:ext cx="3731451" cy="2874272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662651"/>
            <a:ext cx="4824536" cy="30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  <a:noFill/>
        </p:spPr>
        <p:txBody>
          <a:bodyPr>
            <a:noAutofit/>
          </a:bodyPr>
          <a:lstStyle/>
          <a:p>
            <a:r>
              <a:rPr lang="en-US" altLang="zh-CN" sz="3200" dirty="0" smtClean="0"/>
              <a:t>MD</a:t>
            </a:r>
            <a:r>
              <a:rPr lang="zh-CN" altLang="en-US" sz="3200" dirty="0" smtClean="0"/>
              <a:t>本底研究</a:t>
            </a:r>
            <a:endParaRPr lang="zh-CN" altLang="en-US" sz="3200" dirty="0"/>
          </a:p>
        </p:txBody>
      </p:sp>
      <p:graphicFrame>
        <p:nvGraphicFramePr>
          <p:cNvPr id="11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1629"/>
              </p:ext>
            </p:extLst>
          </p:nvPr>
        </p:nvGraphicFramePr>
        <p:xfrm>
          <a:off x="201359" y="1700808"/>
          <a:ext cx="8748463" cy="117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632"/>
                <a:gridCol w="1408771"/>
                <a:gridCol w="1408771"/>
                <a:gridCol w="1408771"/>
                <a:gridCol w="1305374"/>
                <a:gridCol w="1296144"/>
              </a:tblGrid>
              <a:tr h="43204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gamma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mup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mum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proton50tev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7337.74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358.156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641.844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29.821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29.418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gamma50tev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8009.36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348.948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651.052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1.08615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1.08118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" y="3068960"/>
            <a:ext cx="89968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122" y="1203587"/>
            <a:ext cx="78431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Corsika</a:t>
            </a:r>
            <a:r>
              <a:rPr lang="zh-CN" altLang="en-US" dirty="0" smtClean="0"/>
              <a:t>模拟给出的不同原初粒子产生的次级粒子数目比值（一千个次级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</a:t>
            </a:r>
            <a:r>
              <a:rPr lang="zh-CN" altLang="en-US" dirty="0" smtClean="0"/>
              <a:t>）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717032"/>
            <a:ext cx="4965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原初</a:t>
            </a:r>
            <a:r>
              <a:rPr lang="en-US" altLang="zh-CN" dirty="0" smtClean="0"/>
              <a:t>50TeV </a:t>
            </a:r>
            <a:r>
              <a:rPr lang="zh-CN" altLang="en-US" dirty="0"/>
              <a:t>伽玛</a:t>
            </a:r>
            <a:r>
              <a:rPr lang="zh-CN" altLang="en-US" dirty="0" smtClean="0"/>
              <a:t>产生的不同次级粒子的能量分布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5190" y="568393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次级伽玛能量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553004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次级正负电子能量</a:t>
            </a:r>
            <a:endParaRPr lang="zh-CN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0336" y="540468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次级缪子能量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2817" y="670412"/>
            <a:ext cx="815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高能宇宙线产生的次级电磁粒子为缪子数的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/>
              <a:t>3</a:t>
            </a:r>
            <a:r>
              <a:rPr lang="zh-CN" altLang="en-US" sz="2400" dirty="0" smtClean="0"/>
              <a:t>量级以上</a:t>
            </a:r>
            <a:endParaRPr lang="en-US" altLang="zh-CN" sz="2400" dirty="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2520"/>
            <a:ext cx="8167759" cy="418058"/>
          </a:xfrm>
          <a:noFill/>
        </p:spPr>
        <p:txBody>
          <a:bodyPr>
            <a:noAutofit/>
          </a:bodyPr>
          <a:lstStyle/>
          <a:p>
            <a:r>
              <a:rPr lang="zh-CN" altLang="en-US" sz="2800" dirty="0" smtClean="0"/>
              <a:t>定量测量</a:t>
            </a:r>
            <a:r>
              <a:rPr lang="zh-CN" altLang="en-US" sz="2800" dirty="0"/>
              <a:t>屏蔽土层对簇射次级电磁成分的屏蔽</a:t>
            </a:r>
            <a:r>
              <a:rPr lang="zh-CN" altLang="en-US" sz="2800" dirty="0" smtClean="0"/>
              <a:t>效果</a:t>
            </a:r>
            <a:endParaRPr lang="zh-CN" alt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7"/>
            <a:ext cx="34149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50716"/>
            <a:ext cx="3796487" cy="22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92" y="2850776"/>
            <a:ext cx="2161146" cy="15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4317" y="1053014"/>
            <a:ext cx="492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模拟得出屏蔽层高度大于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米时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信号纯度大于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98%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，本底随土层高度成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指数下降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7067" y="2879548"/>
            <a:ext cx="4975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sz="24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</a:t>
            </a:r>
            <a:r>
              <a:rPr lang="zh-CN" altLang="en-US" sz="24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ED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均匀排布在土层上方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分层填埋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000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ED</a:t>
            </a:r>
            <a:r>
              <a:rPr lang="zh-CN" altLang="en-US" sz="20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分别测量电磁粒子数和等效缪子数。</a:t>
            </a:r>
            <a:endParaRPr lang="en-US" altLang="zh-CN" sz="20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7067" y="4941168"/>
            <a:ext cx="4470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实验等效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缪子数随填土高度的分布：随着土层增加，缪子数先快速减少；达到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1.8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米后，逐渐走平，缪子纯度大于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97%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，达到设计要求。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1" y="4736300"/>
            <a:ext cx="2271119" cy="16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0" y="116632"/>
            <a:ext cx="8686800" cy="490066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缪子信号位置角度响应及缪子数的重建方法研究</a:t>
            </a:r>
            <a:endParaRPr lang="zh-CN" altLang="en-US" sz="2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1684"/>
            <a:ext cx="7416824" cy="294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"/>
          <p:cNvSpPr txBox="1"/>
          <p:nvPr/>
        </p:nvSpPr>
        <p:spPr>
          <a:xfrm>
            <a:off x="827584" y="620688"/>
            <a:ext cx="776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模拟给出缪子探测器信号响应关于入射天顶角、入射半径、入射位置方位角的对应值，用于阵列簇射事例参数化模拟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312978" y="4581128"/>
            <a:ext cx="6059222" cy="20128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缪子数以及缪子数密度重建方法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）模拟给出垂直入射单缪平均光电子数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(NPE)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大小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）缪子数计算：总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NPE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cos(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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)/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垂直入射单缪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NPE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）有效面积：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上表面面积*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cos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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）缪子数密度：总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NPE/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垂直入射单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缪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NPE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3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/>
              <a:t>LHAASO-MD</a:t>
            </a:r>
            <a:r>
              <a:rPr lang="zh-CN" altLang="en-US" dirty="0" smtClean="0"/>
              <a:t>保温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zh-CN" altLang="en-US" sz="2000" b="1" dirty="0"/>
              <a:t>保温必要性</a:t>
            </a:r>
            <a:endParaRPr lang="en-US" altLang="zh-CN" sz="2000" b="1" dirty="0"/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b="1" dirty="0">
                <a:solidFill>
                  <a:schemeClr val="accent2"/>
                </a:solidFill>
              </a:rPr>
              <a:t>ＭＤ单元探测介质为</a:t>
            </a:r>
            <a:r>
              <a:rPr lang="en-US" altLang="zh-CN" sz="2000" b="1" dirty="0">
                <a:solidFill>
                  <a:schemeClr val="accent2"/>
                </a:solidFill>
              </a:rPr>
              <a:t>44</a:t>
            </a:r>
            <a:r>
              <a:rPr lang="zh-CN" altLang="en-US" sz="2000" b="1" dirty="0">
                <a:solidFill>
                  <a:schemeClr val="accent2"/>
                </a:solidFill>
              </a:rPr>
              <a:t>吨纯水，水体结冰将造成探测器不可修复的损坏，影响探测器正常运行，情况严重将会导致实验失败。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zh-CN" altLang="en-US" sz="2000" b="1" dirty="0"/>
              <a:t>运行环境特点</a:t>
            </a:r>
            <a:endParaRPr lang="en-US" altLang="zh-CN" sz="2000" b="1" dirty="0"/>
          </a:p>
          <a:p>
            <a:pPr marL="0" indent="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zh-CN" altLang="en-US" sz="2000" dirty="0"/>
              <a:t>在海拔</a:t>
            </a:r>
            <a:r>
              <a:rPr lang="en-US" altLang="zh-CN" sz="2000" dirty="0"/>
              <a:t>4400m</a:t>
            </a:r>
            <a:r>
              <a:rPr lang="zh-CN" altLang="en-US" sz="2000" dirty="0"/>
              <a:t>的高原，平均冻深</a:t>
            </a:r>
            <a:r>
              <a:rPr lang="en-US" altLang="zh-CN" sz="2000" dirty="0"/>
              <a:t>1.67m</a:t>
            </a:r>
            <a:r>
              <a:rPr lang="zh-CN" altLang="en-US" sz="2000" dirty="0"/>
              <a:t>，年平均气温</a:t>
            </a:r>
            <a:r>
              <a:rPr lang="en-US" altLang="zh-CN" sz="2000" dirty="0"/>
              <a:t>1.2</a:t>
            </a:r>
            <a:r>
              <a:rPr lang="zh-CN" altLang="en-US" sz="2000" dirty="0"/>
              <a:t>℃，地下</a:t>
            </a:r>
            <a:r>
              <a:rPr lang="en-US" altLang="zh-CN" sz="2000" dirty="0"/>
              <a:t>1.2m</a:t>
            </a:r>
            <a:r>
              <a:rPr lang="zh-CN" altLang="en-US" sz="2000" dirty="0"/>
              <a:t>处平均温度</a:t>
            </a:r>
            <a:r>
              <a:rPr lang="en-US" altLang="zh-CN" sz="2000" dirty="0"/>
              <a:t>4</a:t>
            </a:r>
            <a:r>
              <a:rPr lang="zh-CN" altLang="en-US" sz="2000" dirty="0"/>
              <a:t>℃</a:t>
            </a:r>
            <a:r>
              <a:rPr lang="zh-CN" altLang="en-US" sz="2000" dirty="0" smtClean="0"/>
              <a:t>；</a:t>
            </a:r>
            <a:r>
              <a:rPr lang="zh-CN" altLang="zh-CN" sz="2000" dirty="0" smtClean="0"/>
              <a:t>极端最低</a:t>
            </a:r>
            <a:r>
              <a:rPr lang="zh-CN" altLang="en-US" sz="2000" dirty="0" smtClean="0"/>
              <a:t>温度</a:t>
            </a:r>
            <a:r>
              <a:rPr lang="en-US" altLang="zh-CN" sz="2000" dirty="0" smtClean="0"/>
              <a:t>-</a:t>
            </a:r>
            <a:r>
              <a:rPr lang="en-US" altLang="zh-CN" sz="2000" dirty="0"/>
              <a:t>26.1</a:t>
            </a:r>
            <a:r>
              <a:rPr lang="en-US" altLang="zh-CN" sz="2000" dirty="0" smtClean="0"/>
              <a:t>℃</a:t>
            </a:r>
            <a:r>
              <a:rPr lang="zh-CN" altLang="en-US" sz="2000" dirty="0" smtClean="0"/>
              <a:t>。</a:t>
            </a:r>
            <a:endParaRPr lang="en-US" altLang="zh-CN" sz="2000" dirty="0"/>
          </a:p>
          <a:p>
            <a:endParaRPr lang="en-US" altLang="zh-CN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zh-CN" altLang="en-US" sz="2000" b="1" dirty="0"/>
              <a:t>保温方案：</a:t>
            </a:r>
            <a:r>
              <a:rPr lang="en-US" altLang="zh-CN" sz="2000" b="1" dirty="0"/>
              <a:t>2.5m</a:t>
            </a:r>
            <a:r>
              <a:rPr lang="zh-CN" altLang="en-US" sz="2000" b="1" dirty="0"/>
              <a:t>土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保温材料</a:t>
            </a:r>
          </a:p>
        </p:txBody>
      </p:sp>
      <p:sp>
        <p:nvSpPr>
          <p:cNvPr id="4" name="TextBox 16"/>
          <p:cNvSpPr>
            <a:spLocks noChangeArrowheads="1"/>
          </p:cNvSpPr>
          <p:nvPr/>
        </p:nvSpPr>
        <p:spPr bwMode="auto">
          <a:xfrm>
            <a:off x="248780" y="4149080"/>
            <a:ext cx="48245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、探测器分为地上、地下两种，地上用 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     15cm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保温层，地下用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10cm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保温层；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、保温层铺设采用分层铺设，错缝辐射 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      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的方式；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15cm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采用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4+4+4+3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方式；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      10cm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采用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3+3+4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方式；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、拼缝处用聚氨酯泡沫填充；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algn="just" eaLnBrk="1" hangingPunct="1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、粘接方式为：专用抗裂砂浆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+</a:t>
            </a: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网格布；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11269" r="43980" b="13268"/>
          <a:stretch>
            <a:fillRect/>
          </a:stretch>
        </p:blipFill>
        <p:spPr>
          <a:xfrm>
            <a:off x="5148064" y="3933056"/>
            <a:ext cx="2519362" cy="2451100"/>
          </a:xfrm>
          <a:prstGeom prst="rect">
            <a:avLst/>
          </a:prstGeom>
        </p:spPr>
      </p:pic>
      <p:cxnSp>
        <p:nvCxnSpPr>
          <p:cNvPr id="6" name="直接箭头连接符 6"/>
          <p:cNvCxnSpPr>
            <a:cxnSpLocks noChangeShapeType="1"/>
          </p:cNvCxnSpPr>
          <p:nvPr/>
        </p:nvCxnSpPr>
        <p:spPr bwMode="auto">
          <a:xfrm>
            <a:off x="7138789" y="4436294"/>
            <a:ext cx="647700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7770614" y="4245794"/>
            <a:ext cx="93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保温层</a:t>
            </a:r>
          </a:p>
        </p:txBody>
      </p:sp>
      <p:cxnSp>
        <p:nvCxnSpPr>
          <p:cNvPr id="8" name="直接箭头连接符 9"/>
          <p:cNvCxnSpPr>
            <a:cxnSpLocks noChangeShapeType="1"/>
          </p:cNvCxnSpPr>
          <p:nvPr/>
        </p:nvCxnSpPr>
        <p:spPr bwMode="auto">
          <a:xfrm>
            <a:off x="7338814" y="4723631"/>
            <a:ext cx="442912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0"/>
          <p:cNvSpPr>
            <a:spLocks noChangeArrowheads="1"/>
          </p:cNvSpPr>
          <p:nvPr/>
        </p:nvSpPr>
        <p:spPr bwMode="auto">
          <a:xfrm>
            <a:off x="7770614" y="4539481"/>
            <a:ext cx="93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拼接缝</a:t>
            </a:r>
          </a:p>
        </p:txBody>
      </p:sp>
      <p:cxnSp>
        <p:nvCxnSpPr>
          <p:cNvPr id="10" name="直接箭头连接符 11"/>
          <p:cNvCxnSpPr>
            <a:cxnSpLocks noChangeShapeType="1"/>
          </p:cNvCxnSpPr>
          <p:nvPr/>
        </p:nvCxnSpPr>
        <p:spPr bwMode="auto">
          <a:xfrm flipV="1">
            <a:off x="5721151" y="4987156"/>
            <a:ext cx="1227138" cy="2873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2"/>
          <p:cNvSpPr>
            <a:spLocks noChangeArrowheads="1"/>
          </p:cNvSpPr>
          <p:nvPr/>
        </p:nvSpPr>
        <p:spPr bwMode="auto">
          <a:xfrm>
            <a:off x="5867201" y="4723631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6.8m</a:t>
            </a:r>
            <a:endParaRPr lang="zh-CN" altLang="en-US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3446" y="156006"/>
            <a:ext cx="4489475" cy="76992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稻城</a:t>
            </a:r>
            <a:r>
              <a:rPr lang="en-US" altLang="zh-CN" sz="3600" dirty="0" smtClean="0"/>
              <a:t>MD</a:t>
            </a:r>
            <a:r>
              <a:rPr lang="zh-CN" altLang="en-US" sz="3600" dirty="0" smtClean="0"/>
              <a:t>保温实验</a:t>
            </a:r>
            <a:endParaRPr lang="zh-CN" altLang="en-US" sz="3600" dirty="0"/>
          </a:p>
        </p:txBody>
      </p:sp>
      <p:pic>
        <p:nvPicPr>
          <p:cNvPr id="7" name="Picture 4" descr="IMG_4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0837"/>
            <a:ext cx="1656184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4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195"/>
            <a:ext cx="1656184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MG_4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65618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箭头 426"/>
          <p:cNvSpPr>
            <a:spLocks noChangeShapeType="1"/>
          </p:cNvSpPr>
          <p:nvPr/>
        </p:nvSpPr>
        <p:spPr bwMode="auto">
          <a:xfrm flipV="1">
            <a:off x="3092474" y="925934"/>
            <a:ext cx="0" cy="7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871812" y="476672"/>
            <a:ext cx="477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东</a:t>
            </a:r>
          </a:p>
        </p:txBody>
      </p:sp>
      <p:sp>
        <p:nvSpPr>
          <p:cNvPr id="37" name="正圆 151"/>
          <p:cNvSpPr>
            <a:spLocks noChangeArrowheads="1"/>
          </p:cNvSpPr>
          <p:nvPr/>
        </p:nvSpPr>
        <p:spPr bwMode="auto">
          <a:xfrm>
            <a:off x="2411760" y="692696"/>
            <a:ext cx="129540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721322" y="1124496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沼泽</a:t>
            </a:r>
          </a:p>
        </p:txBody>
      </p:sp>
      <p:sp>
        <p:nvSpPr>
          <p:cNvPr id="39" name="正圆 151"/>
          <p:cNvSpPr>
            <a:spLocks noChangeArrowheads="1"/>
          </p:cNvSpPr>
          <p:nvPr/>
        </p:nvSpPr>
        <p:spPr bwMode="auto">
          <a:xfrm>
            <a:off x="2411760" y="2924100"/>
            <a:ext cx="1296987" cy="1296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721322" y="3351907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浅埋</a:t>
            </a:r>
          </a:p>
        </p:txBody>
      </p:sp>
      <p:sp>
        <p:nvSpPr>
          <p:cNvPr id="42" name="正圆 151"/>
          <p:cNvSpPr>
            <a:spLocks noChangeArrowheads="1"/>
          </p:cNvSpPr>
          <p:nvPr/>
        </p:nvSpPr>
        <p:spPr bwMode="auto">
          <a:xfrm>
            <a:off x="2412504" y="5157936"/>
            <a:ext cx="12969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734766" y="5624661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/>
              <a:t>深埋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4788024" y="2689666"/>
            <a:ext cx="791716" cy="13878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987054" y="2855752"/>
            <a:ext cx="4506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集装箱</a:t>
            </a:r>
          </a:p>
        </p:txBody>
      </p:sp>
      <p:sp>
        <p:nvSpPr>
          <p:cNvPr id="46" name="箭头 158"/>
          <p:cNvSpPr>
            <a:spLocks noChangeShapeType="1"/>
          </p:cNvSpPr>
          <p:nvPr/>
        </p:nvSpPr>
        <p:spPr bwMode="auto">
          <a:xfrm>
            <a:off x="3782069" y="1826066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箭头 158"/>
          <p:cNvSpPr>
            <a:spLocks noChangeShapeType="1"/>
          </p:cNvSpPr>
          <p:nvPr/>
        </p:nvSpPr>
        <p:spPr bwMode="auto">
          <a:xfrm>
            <a:off x="3853507" y="1681604"/>
            <a:ext cx="86360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4316977" y="1820510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50m</a:t>
            </a:r>
          </a:p>
        </p:txBody>
      </p:sp>
      <p:sp>
        <p:nvSpPr>
          <p:cNvPr id="49" name="箭头 158"/>
          <p:cNvSpPr>
            <a:spLocks noChangeShapeType="1"/>
          </p:cNvSpPr>
          <p:nvPr/>
        </p:nvSpPr>
        <p:spPr bwMode="auto">
          <a:xfrm flipV="1">
            <a:off x="3815759" y="3646536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箭头 158"/>
          <p:cNvSpPr>
            <a:spLocks noChangeShapeType="1"/>
          </p:cNvSpPr>
          <p:nvPr/>
        </p:nvSpPr>
        <p:spPr bwMode="auto">
          <a:xfrm flipV="1">
            <a:off x="3823697" y="3486199"/>
            <a:ext cx="6477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3779655" y="3018442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20m</a:t>
            </a:r>
          </a:p>
        </p:txBody>
      </p:sp>
      <p:sp>
        <p:nvSpPr>
          <p:cNvPr id="52" name="箭头 158"/>
          <p:cNvSpPr>
            <a:spLocks noChangeShapeType="1"/>
          </p:cNvSpPr>
          <p:nvPr/>
        </p:nvSpPr>
        <p:spPr bwMode="auto">
          <a:xfrm flipV="1">
            <a:off x="3851349" y="4582145"/>
            <a:ext cx="808038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箭头 158"/>
          <p:cNvSpPr>
            <a:spLocks noChangeShapeType="1"/>
          </p:cNvSpPr>
          <p:nvPr/>
        </p:nvSpPr>
        <p:spPr bwMode="auto">
          <a:xfrm flipV="1">
            <a:off x="3779912" y="4509120"/>
            <a:ext cx="808037" cy="911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4213855" y="5237782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50m</a:t>
            </a:r>
          </a:p>
        </p:txBody>
      </p:sp>
      <p:sp>
        <p:nvSpPr>
          <p:cNvPr id="55" name="矩形 54"/>
          <p:cNvSpPr/>
          <p:nvPr/>
        </p:nvSpPr>
        <p:spPr>
          <a:xfrm>
            <a:off x="5896230" y="2027949"/>
            <a:ext cx="2830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latin typeface="Arial" pitchFamily="34" charset="0"/>
                <a:ea typeface="宋体" pitchFamily="2" charset="-122"/>
              </a:rPr>
              <a:t>每个探测器分别测试水温和罐体周边土壤深度的温度梯度</a:t>
            </a:r>
          </a:p>
        </p:txBody>
      </p:sp>
      <p:sp>
        <p:nvSpPr>
          <p:cNvPr id="56" name="文本框 1"/>
          <p:cNvSpPr txBox="1">
            <a:spLocks noChangeArrowheads="1"/>
          </p:cNvSpPr>
          <p:nvPr/>
        </p:nvSpPr>
        <p:spPr bwMode="auto">
          <a:xfrm>
            <a:off x="5653335" y="3789040"/>
            <a:ext cx="33161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en-US" altLang="zh-CN" sz="2000" dirty="0"/>
              <a:t>1</a:t>
            </a:r>
            <a:r>
              <a:rPr lang="zh-CN" altLang="en-US" sz="2000" dirty="0"/>
              <a:t>、从罐体底部到土层顶部竖直方向温度测试；</a:t>
            </a:r>
          </a:p>
          <a:p>
            <a:pPr algn="just" eaLnBrk="1" hangingPunct="1"/>
            <a:r>
              <a:rPr lang="en-US" altLang="zh-CN" sz="2000" dirty="0"/>
              <a:t>2</a:t>
            </a:r>
            <a:r>
              <a:rPr lang="zh-CN" altLang="en-US" sz="2000" dirty="0"/>
              <a:t>、罐体上方土层横向温度和罐内水体横向温度测试（保温层内外）；</a:t>
            </a:r>
          </a:p>
          <a:p>
            <a:pPr algn="just" eaLnBrk="1" hangingPunct="1"/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1.2m</a:t>
            </a:r>
            <a:r>
              <a:rPr lang="zh-CN" altLang="en-US" sz="2000" dirty="0"/>
              <a:t>罐体高度对应位置的罐体外、水体边界和水体中心温度测试；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31089" y="141277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时间：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/>
              <a:t>罐体水温监测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20480" cy="2738801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4285227" cy="27388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" y="3933056"/>
            <a:ext cx="4247844" cy="2577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472514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保温方案实测结果证明能保证</a:t>
            </a:r>
            <a:r>
              <a:rPr lang="en-US" altLang="zh-CN" sz="2000" dirty="0" smtClean="0"/>
              <a:t>MD</a:t>
            </a:r>
            <a:r>
              <a:rPr lang="zh-CN" altLang="en-US" sz="2000" dirty="0" smtClean="0"/>
              <a:t>在极寒天气不结冰。</a:t>
            </a:r>
            <a:endParaRPr lang="en-US" altLang="zh-CN" sz="2000" dirty="0" smtClean="0"/>
          </a:p>
          <a:p>
            <a:r>
              <a:rPr lang="zh-CN" altLang="en-US" sz="2000" dirty="0" smtClean="0"/>
              <a:t>保温方案已通过项目组评审。</a:t>
            </a:r>
            <a:endParaRPr lang="zh-CN" altLang="en-US" sz="20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4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 LHAASO-MD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反射率与水衰减长度同时测量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两台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样机实验与模拟分析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 MD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本底水平定量测量与分析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稻城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样机防冻实验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2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525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 smtClean="0"/>
              <a:t>实现</a:t>
            </a:r>
            <a:r>
              <a:rPr lang="zh-CN" altLang="en-US" sz="2400" dirty="0"/>
              <a:t>了</a:t>
            </a:r>
            <a:r>
              <a:rPr lang="en-US" altLang="zh-CN" sz="2400" dirty="0"/>
              <a:t>LHSSAO</a:t>
            </a:r>
            <a:r>
              <a:rPr lang="zh-CN" altLang="en-US" sz="2400" dirty="0"/>
              <a:t>缪子探测器样机的优化设计以及</a:t>
            </a:r>
            <a:r>
              <a:rPr lang="zh-CN" altLang="en-US" sz="2400" dirty="0" smtClean="0"/>
              <a:t>样机制作</a:t>
            </a:r>
            <a:r>
              <a:rPr lang="zh-CN" altLang="en-US" sz="2400" dirty="0"/>
              <a:t>安装，并取得了数据和模拟的基本一致性，探测器性能满足指标要求。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实现了</a:t>
            </a:r>
            <a:r>
              <a:rPr lang="en-US" altLang="zh-CN" sz="2400" dirty="0"/>
              <a:t>PMT</a:t>
            </a:r>
            <a:r>
              <a:rPr lang="zh-CN" altLang="en-US" sz="2400" dirty="0"/>
              <a:t>打拿级和阳极同时读出，能满足单光电子到一万个缪子的测量范围。实现了电子学波形数字化采集，以及小白兔时钟系统应用</a:t>
            </a:r>
            <a:endParaRPr lang="en-US" altLang="zh-CN" sz="2400" dirty="0"/>
          </a:p>
          <a:p>
            <a:endParaRPr lang="en-US" altLang="zh-CN" dirty="0" smtClean="0"/>
          </a:p>
          <a:p>
            <a:r>
              <a:rPr lang="zh-CN" altLang="en-US" sz="2400" dirty="0" smtClean="0"/>
              <a:t>首次定量</a:t>
            </a:r>
            <a:r>
              <a:rPr lang="zh-CN" altLang="en-US" sz="2400" dirty="0"/>
              <a:t>测量屏蔽土层对簇射次级电磁成分的屏蔽</a:t>
            </a:r>
            <a:r>
              <a:rPr lang="zh-CN" altLang="en-US" sz="2400" dirty="0" smtClean="0"/>
              <a:t>效果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/>
              <a:t>发展</a:t>
            </a:r>
            <a:r>
              <a:rPr lang="zh-CN" altLang="en-US" sz="2400" dirty="0" smtClean="0"/>
              <a:t>出了同时测量</a:t>
            </a:r>
            <a:r>
              <a:rPr lang="en-US" altLang="zh-CN" sz="2400" dirty="0" smtClean="0"/>
              <a:t>Tyvek</a:t>
            </a:r>
            <a:r>
              <a:rPr lang="zh-CN" altLang="en-US" sz="2400" dirty="0" smtClean="0"/>
              <a:t>反射率和水吸收长度以及光反射步长等新方法，并进行了模拟和实验验证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在</a:t>
            </a:r>
            <a:r>
              <a:rPr lang="en-US" altLang="zh-CN" sz="2400" dirty="0" smtClean="0"/>
              <a:t>LHAASO</a:t>
            </a:r>
            <a:r>
              <a:rPr lang="zh-CN" altLang="en-US" sz="2400" dirty="0" smtClean="0"/>
              <a:t>站址进行了</a:t>
            </a:r>
            <a:r>
              <a:rPr lang="en-US" altLang="zh-CN" sz="2400" dirty="0" smtClean="0"/>
              <a:t>MD</a:t>
            </a:r>
            <a:r>
              <a:rPr lang="zh-CN" altLang="en-US" sz="2400" dirty="0" smtClean="0"/>
              <a:t>保温实验测试，满足保温要求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9097994" cy="292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9" y="44624"/>
            <a:ext cx="4587461" cy="39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10510" y="4038163"/>
            <a:ext cx="445961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 </a:t>
            </a:r>
            <a:r>
              <a:rPr lang="en-US" altLang="zh-CN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Muon </a:t>
            </a:r>
            <a:r>
              <a:rPr lang="zh-CN" altLang="en-US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数目的不同进行 </a:t>
            </a:r>
            <a:r>
              <a:rPr lang="en-US" altLang="zh-CN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P/γ</a:t>
            </a:r>
            <a:r>
              <a:rPr lang="zh-CN" altLang="en-US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鉴别（</a:t>
            </a:r>
            <a:r>
              <a:rPr lang="zh-CN" altLang="en-US" b="1" u="sng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排除宇宙线本底</a:t>
            </a:r>
            <a:r>
              <a:rPr lang="zh-CN" altLang="en-US" u="sng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ja-JP" altLang="en-US" u="sng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36096" y="44624"/>
            <a:ext cx="3528392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LHAASO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项目核心目标：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宇宙线的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起源、加速、传播</a:t>
            </a:r>
            <a:endParaRPr lang="en-US" altLang="zh-CN" sz="2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观测手段：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方向、成分、能谱</a:t>
            </a:r>
            <a:endParaRPr lang="en-US" altLang="zh-CN" sz="20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zh-CN" altLang="en-US" sz="20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开展伽马天文</a:t>
            </a:r>
            <a:r>
              <a:rPr lang="zh-CN" altLang="en-US" sz="2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与</a:t>
            </a:r>
            <a:r>
              <a:rPr lang="zh-CN" altLang="en-US" sz="20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高能伽玛辐射机制以及宇宙线物理等研究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4509593"/>
            <a:ext cx="2776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Water  Cherenkov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Detector   80,000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</a:t>
            </a:r>
            <a:r>
              <a:rPr lang="en-US" altLang="zh-CN" sz="24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10510" y="5013176"/>
            <a:ext cx="27464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5212 ED every 15m</a:t>
            </a:r>
          </a:p>
          <a:p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1146 MD every 30m</a:t>
            </a:r>
          </a:p>
        </p:txBody>
      </p:sp>
      <p:sp>
        <p:nvSpPr>
          <p:cNvPr id="14" name="矩形 13"/>
          <p:cNvSpPr/>
          <p:nvPr/>
        </p:nvSpPr>
        <p:spPr>
          <a:xfrm>
            <a:off x="44919" y="5833275"/>
            <a:ext cx="1461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18 WFCTA</a:t>
            </a:r>
          </a:p>
        </p:txBody>
      </p:sp>
      <p:sp>
        <p:nvSpPr>
          <p:cNvPr id="10" name="矩形 9"/>
          <p:cNvSpPr/>
          <p:nvPr/>
        </p:nvSpPr>
        <p:spPr>
          <a:xfrm>
            <a:off x="5580112" y="3553657"/>
            <a:ext cx="342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1km</a:t>
            </a:r>
            <a:r>
              <a:rPr lang="en-US" altLang="zh-CN" sz="2400" b="1" baseline="300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2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@ </a:t>
            </a:r>
            <a:r>
              <a:rPr lang="zh-CN" altLang="en-US" sz="24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四川稻城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海子山</a:t>
            </a:r>
            <a:endParaRPr lang="zh-CN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44624"/>
            <a:ext cx="4777514" cy="39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1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95024"/>
            <a:ext cx="4108753" cy="52224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2400" dirty="0" smtClean="0"/>
              <a:t>LHAASO</a:t>
            </a:r>
            <a:r>
              <a:rPr lang="zh-CN" altLang="en-US" sz="2400" dirty="0" smtClean="0"/>
              <a:t>对缪子</a:t>
            </a:r>
            <a:r>
              <a:rPr lang="zh-CN" altLang="en-US" sz="2400" dirty="0"/>
              <a:t>探测器</a:t>
            </a:r>
            <a:r>
              <a:rPr lang="zh-CN" altLang="en-US" sz="2400" dirty="0" smtClean="0"/>
              <a:t>的要求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24641"/>
            <a:ext cx="4320480" cy="1728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1800" dirty="0"/>
              <a:t> 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）高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探测效率（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&gt;95%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）高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本底排除本领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（纯度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&gt;95%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年内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性能降低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&lt;20%</a:t>
            </a:r>
          </a:p>
          <a:p>
            <a:pPr marL="0" indent="0"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）大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动态范围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1-10</a:t>
            </a:r>
            <a:r>
              <a:rPr lang="en-US" altLang="zh-CN" sz="20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缪子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）粒子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数分辨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&lt;30%@1, &lt;5%@10</a:t>
            </a:r>
            <a:r>
              <a:rPr lang="en-US" altLang="zh-CN" sz="20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000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84" y="3592274"/>
            <a:ext cx="4283496" cy="31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5676" y="3789040"/>
            <a:ext cx="3672408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优化后的单元缪子探测器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直径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6.8m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，高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1.2m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的圆柱形水切伦科夫探测器，顶部放一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个向下的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英寸球形光电倍增管，内壁为高反射的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材料，里面充满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超纯水，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米土层屏蔽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1026" descr="elm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655"/>
            <a:ext cx="4730438" cy="341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0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62" y="992926"/>
            <a:ext cx="2976893" cy="23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水切伦科夫缪子探测器原理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59971"/>
              </p:ext>
            </p:extLst>
          </p:nvPr>
        </p:nvGraphicFramePr>
        <p:xfrm>
          <a:off x="3129503" y="3127374"/>
          <a:ext cx="2724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公式" r:id="rId4" imgW="1739880" imgH="368280" progId="Equation.3">
                  <p:embed/>
                </p:oleObj>
              </mc:Choice>
              <mc:Fallback>
                <p:oleObj name="公式" r:id="rId4" imgW="1739880" imgH="368280" progId="Equation.3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503" y="3127374"/>
                        <a:ext cx="2724150" cy="709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2138"/>
            <a:ext cx="2711212" cy="2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51520" y="1012934"/>
            <a:ext cx="2366045" cy="2075368"/>
            <a:chOff x="6521670" y="3035578"/>
            <a:chExt cx="4399103" cy="365688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670" y="3035578"/>
              <a:ext cx="4399103" cy="36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445" y="4188822"/>
              <a:ext cx="383135" cy="16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228184" y="9929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水吸收长度等依赖于光波长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53" y="4052494"/>
            <a:ext cx="26606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35087" y="1090654"/>
            <a:ext cx="328029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v&gt;</a:t>
            </a:r>
            <a:r>
              <a:rPr lang="en-US" altLang="zh-CN" sz="20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c/n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的高速带电粒子在水中每运动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1cm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约产生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330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个光子（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300-600nm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），大部分光子被水或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吸收，少部分光子经多次反射后到达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形成信号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22" y="4052199"/>
            <a:ext cx="2552972" cy="25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反射率</a:t>
            </a:r>
            <a:r>
              <a:rPr lang="zh-CN" altLang="en-US" sz="4000" dirty="0" smtClean="0"/>
              <a:t>与</a:t>
            </a:r>
            <a:r>
              <a:rPr lang="zh-CN" altLang="en-US" sz="4000" dirty="0"/>
              <a:t>水</a:t>
            </a:r>
            <a:r>
              <a:rPr lang="zh-CN" altLang="en-US" sz="4000" dirty="0" smtClean="0"/>
              <a:t>衰减</a:t>
            </a:r>
            <a:r>
              <a:rPr lang="zh-CN" altLang="en-US" sz="4000" dirty="0"/>
              <a:t>长度的同时测量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020081"/>
            <a:ext cx="8712968" cy="90486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通过改变探测器高度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改变光反射步长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，用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单色脉冲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照射采集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波形，拟合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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点，同时拟合出水吸收长度和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反射率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91528"/>
              </p:ext>
            </p:extLst>
          </p:nvPr>
        </p:nvGraphicFramePr>
        <p:xfrm>
          <a:off x="2085120" y="1135212"/>
          <a:ext cx="27733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公式" r:id="rId3" imgW="1752480" imgH="368280" progId="Equation.3">
                  <p:embed/>
                </p:oleObj>
              </mc:Choice>
              <mc:Fallback>
                <p:oleObj name="公式" r:id="rId3" imgW="175248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5120" y="1135212"/>
                        <a:ext cx="2773362" cy="7096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135212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r>
              <a:rPr lang="zh-CN" altLang="en-US" dirty="0"/>
              <a:t>光子数</a:t>
            </a:r>
            <a:r>
              <a:rPr lang="zh-CN" altLang="en-US" dirty="0" smtClean="0"/>
              <a:t>变化：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2803"/>
              </p:ext>
            </p:extLst>
          </p:nvPr>
        </p:nvGraphicFramePr>
        <p:xfrm>
          <a:off x="5508104" y="1237926"/>
          <a:ext cx="2244697" cy="53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公式" r:id="rId5" imgW="1371600" imgH="406400" progId="Equation.3">
                  <p:embed/>
                </p:oleObj>
              </mc:Choice>
              <mc:Fallback>
                <p:oleObj name="公式" r:id="rId5" imgW="1371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237926"/>
                        <a:ext cx="2244697" cy="53323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下箭头 7"/>
          <p:cNvSpPr/>
          <p:nvPr/>
        </p:nvSpPr>
        <p:spPr>
          <a:xfrm rot="16200000">
            <a:off x="5177876" y="1304352"/>
            <a:ext cx="126058" cy="526442"/>
          </a:xfrm>
          <a:prstGeom prst="downArrow">
            <a:avLst/>
          </a:prstGeom>
          <a:solidFill>
            <a:srgbClr val="D600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26" y="3048503"/>
            <a:ext cx="3175769" cy="34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33" y="3300873"/>
            <a:ext cx="2848094" cy="30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7487" y="3501008"/>
            <a:ext cx="2942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模拟证明该方法可以同时高精度测出水吸收长度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误差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&lt;7%)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反射率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误差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&lt;0.05%)</a:t>
            </a:r>
            <a:endParaRPr lang="zh-CN" altLang="en-US" sz="20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5" y="5138949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优势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：高精度同时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测两个量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，不用考虑光散射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效应的影响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8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39" y="1556792"/>
            <a:ext cx="198416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448272" cy="24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8716" y="653787"/>
            <a:ext cx="82017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实验方案：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直径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tank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，水深从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55cm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80cm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，每隔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5cm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改变一次探测器高度，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用紫色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LED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脉冲光源照射，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测量不同水深时的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LED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反射信号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11510" y="44624"/>
            <a:ext cx="8524986" cy="60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8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反射率与水吸收长度的同时测量实验</a:t>
            </a:r>
            <a:endParaRPr lang="zh-CN" altLang="en-US" sz="2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2781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959079" y="4274283"/>
            <a:ext cx="305287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实验同时测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得紫光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的水吸收长度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预期范围内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与水中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Tyvek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的反射率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(98.6%)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10" y="1457417"/>
            <a:ext cx="2608297" cy="214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8" y="3834231"/>
            <a:ext cx="2761428" cy="27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954805" y="5589240"/>
            <a:ext cx="305287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并进一步发展出测量光反射步长的新方法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9315"/>
            <a:ext cx="2878136" cy="2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092625" y="1131299"/>
            <a:ext cx="2900126" cy="2349235"/>
            <a:chOff x="4457487" y="597249"/>
            <a:chExt cx="4222779" cy="430881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" r="13126" b="13959"/>
            <a:stretch/>
          </p:blipFill>
          <p:spPr>
            <a:xfrm>
              <a:off x="4457487" y="597249"/>
              <a:ext cx="4222779" cy="4308811"/>
            </a:xfrm>
            <a:prstGeom prst="rect">
              <a:avLst/>
            </a:prstGeom>
          </p:spPr>
        </p:pic>
        <p:cxnSp>
          <p:nvCxnSpPr>
            <p:cNvPr id="7" name="直接箭头连接符 6"/>
            <p:cNvCxnSpPr/>
            <p:nvPr/>
          </p:nvCxnSpPr>
          <p:spPr>
            <a:xfrm flipV="1">
              <a:off x="5472100" y="3202392"/>
              <a:ext cx="2520280" cy="129614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08241" y="3778042"/>
              <a:ext cx="1599472" cy="85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8</a:t>
              </a:r>
              <a:r>
                <a:rPr lang="zh-CN" altLang="en-US" sz="2400" dirty="0" smtClean="0">
                  <a:solidFill>
                    <a:srgbClr val="FF0000"/>
                  </a:solidFill>
                </a:rPr>
                <a:t>米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7490"/>
            <a:ext cx="2448272" cy="20608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55" y="3903432"/>
            <a:ext cx="3577312" cy="2788927"/>
          </a:xfrm>
          <a:prstGeom prst="rect">
            <a:avLst/>
          </a:prstGeom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479534" y="188640"/>
            <a:ext cx="7698353" cy="556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smtClean="0"/>
              <a:t>MD</a:t>
            </a:r>
            <a:r>
              <a:rPr lang="zh-CN" altLang="en-US" sz="2800" smtClean="0"/>
              <a:t>制作工艺</a:t>
            </a:r>
            <a:endParaRPr lang="zh-CN" altLang="en-US" sz="2800" dirty="0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88" y="1153201"/>
            <a:ext cx="2721691" cy="235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" descr="E:\tmptalk\187211177\Image\Y1U[J%B)P5C(ZQM]@I13(}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47" y="4119350"/>
            <a:ext cx="2995372" cy="24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15616" y="165986"/>
            <a:ext cx="7781178" cy="8640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缪子探测器样机实验</a:t>
            </a:r>
            <a:endParaRPr lang="zh-CN" altLang="en-US" sz="28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内容占位符 3" descr="C:\work\muon\照片\实验照片1\PB07406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917695"/>
            <a:ext cx="2415618" cy="24636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7" y="1124743"/>
            <a:ext cx="2412657" cy="2455823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503969" y="1752489"/>
            <a:ext cx="338869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原理样机实验：</a:t>
            </a:r>
            <a:endParaRPr lang="en-US" altLang="zh-CN" sz="20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正高压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；上下闪烁体触发；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示波器与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VME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机箱取数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7" y="4267542"/>
            <a:ext cx="3569545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定型样机实验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负高压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PMT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阳极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与打拿级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同时读出；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电子学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波形数字化取数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同步时钟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系统；与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ED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联合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取数，符合小阵列测试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3" descr="C:\Documents and Settings\Administrator\Application Data\Tencent\Users\603432964\QQ\WinTemp\RichOle\}ANLHQFYB{ECNW$}BU3V2Z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" y="996089"/>
            <a:ext cx="2933408" cy="293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52" y="3917694"/>
            <a:ext cx="2491092" cy="246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3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1449</Words>
  <Application>Microsoft Office PowerPoint</Application>
  <PresentationFormat>全屏显示(4:3)</PresentationFormat>
  <Paragraphs>198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宋体</vt:lpstr>
      <vt:lpstr>Arial</vt:lpstr>
      <vt:lpstr>Calibri</vt:lpstr>
      <vt:lpstr>Symbol</vt:lpstr>
      <vt:lpstr>Times New Roman</vt:lpstr>
      <vt:lpstr>Wingdings</vt:lpstr>
      <vt:lpstr>Office 主题</vt:lpstr>
      <vt:lpstr>公式</vt:lpstr>
      <vt:lpstr>LHAASO水切伦科夫缪子探测器参数测量与性能研究</vt:lpstr>
      <vt:lpstr>outline</vt:lpstr>
      <vt:lpstr>PowerPoint 演示文稿</vt:lpstr>
      <vt:lpstr>LHAASO对缪子探测器的要求</vt:lpstr>
      <vt:lpstr>水切伦科夫缪子探测器原理</vt:lpstr>
      <vt:lpstr>反射率与水衰减长度的同时测量</vt:lpstr>
      <vt:lpstr>PowerPoint 演示文稿</vt:lpstr>
      <vt:lpstr>PowerPoint 演示文稿</vt:lpstr>
      <vt:lpstr>缪子探测器样机实验</vt:lpstr>
      <vt:lpstr>MD定型样机PMT与电子学优化</vt:lpstr>
      <vt:lpstr>MD样机数据结果</vt:lpstr>
      <vt:lpstr>PowerPoint 演示文稿</vt:lpstr>
      <vt:lpstr>模拟垂直入射不同粒子在MD上产生的信号大小随能量的变化</vt:lpstr>
      <vt:lpstr>MD本底研究</vt:lpstr>
      <vt:lpstr>定量测量屏蔽土层对簇射次级电磁成分的屏蔽效果</vt:lpstr>
      <vt:lpstr>缪子信号位置角度响应及缪子数的重建方法研究</vt:lpstr>
      <vt:lpstr>LHAASO-MD保温</vt:lpstr>
      <vt:lpstr>稻城MD保温实验</vt:lpstr>
      <vt:lpstr>罐体水温监测</vt:lpstr>
      <vt:lpstr>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308</dc:creator>
  <cp:lastModifiedBy>cmet</cp:lastModifiedBy>
  <cp:revision>66</cp:revision>
  <dcterms:created xsi:type="dcterms:W3CDTF">2016-08-19T03:07:35Z</dcterms:created>
  <dcterms:modified xsi:type="dcterms:W3CDTF">2016-08-23T07:39:31Z</dcterms:modified>
</cp:coreProperties>
</file>