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37"/>
  </p:notesMasterIdLst>
  <p:sldIdLst>
    <p:sldId id="1046" r:id="rId3"/>
    <p:sldId id="1107" r:id="rId4"/>
    <p:sldId id="1232" r:id="rId5"/>
    <p:sldId id="1220" r:id="rId6"/>
    <p:sldId id="1259" r:id="rId7"/>
    <p:sldId id="1244" r:id="rId8"/>
    <p:sldId id="1234" r:id="rId9"/>
    <p:sldId id="1235" r:id="rId10"/>
    <p:sldId id="1236" r:id="rId11"/>
    <p:sldId id="1233" r:id="rId12"/>
    <p:sldId id="1265" r:id="rId13"/>
    <p:sldId id="1266" r:id="rId14"/>
    <p:sldId id="1267" r:id="rId15"/>
    <p:sldId id="1222" r:id="rId16"/>
    <p:sldId id="1138" r:id="rId17"/>
    <p:sldId id="1139" r:id="rId18"/>
    <p:sldId id="1247" r:id="rId19"/>
    <p:sldId id="1248" r:id="rId20"/>
    <p:sldId id="1104" r:id="rId21"/>
    <p:sldId id="1249" r:id="rId22"/>
    <p:sldId id="1251" r:id="rId23"/>
    <p:sldId id="1252" r:id="rId24"/>
    <p:sldId id="1253" r:id="rId25"/>
    <p:sldId id="1254" r:id="rId26"/>
    <p:sldId id="1268" r:id="rId27"/>
    <p:sldId id="1257" r:id="rId28"/>
    <p:sldId id="1261" r:id="rId29"/>
    <p:sldId id="1097" r:id="rId30"/>
    <p:sldId id="1098" r:id="rId31"/>
    <p:sldId id="1260" r:id="rId32"/>
    <p:sldId id="1089" r:id="rId33"/>
    <p:sldId id="1090" r:id="rId34"/>
    <p:sldId id="1071" r:id="rId35"/>
    <p:sldId id="1108" r:id="rId36"/>
  </p:sldIdLst>
  <p:sldSz cx="9144000" cy="6858000" type="screen4x3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华文新魏" pitchFamily="2" charset="-122"/>
        <a:ea typeface="华文新魏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122E"/>
    <a:srgbClr val="FFFF00"/>
    <a:srgbClr val="0000FF"/>
    <a:srgbClr val="00FF00"/>
    <a:srgbClr val="12357C"/>
    <a:srgbClr val="DDDDDD"/>
    <a:srgbClr val="132584"/>
    <a:srgbClr val="930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3"/>
    <p:restoredTop sz="81456" autoAdjust="0"/>
  </p:normalViewPr>
  <p:slideViewPr>
    <p:cSldViewPr snapToObjects="1">
      <p:cViewPr>
        <p:scale>
          <a:sx n="92" d="100"/>
          <a:sy n="92" d="100"/>
        </p:scale>
        <p:origin x="648" y="296"/>
      </p:cViewPr>
      <p:guideLst>
        <p:guide orient="horz" pos="2341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B8ED58C-1217-48B3-A82C-6D00B953F0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4848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ED58C-1217-48B3-A82C-6D00B953F046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935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RGA+coold</a:t>
            </a:r>
            <a:r>
              <a:rPr lang="en-US" dirty="0" smtClean="0"/>
              <a:t> trap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ED58C-1217-48B3-A82C-6D00B953F046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856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3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7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179388"/>
            <a:ext cx="2286000" cy="61547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8"/>
            <a:ext cx="6705600" cy="61547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99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8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358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48001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1800" y="1268413"/>
            <a:ext cx="40386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2800" y="1268413"/>
            <a:ext cx="40386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49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660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1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61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1187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454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6339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482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179388"/>
            <a:ext cx="2286000" cy="61547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179388"/>
            <a:ext cx="6705600" cy="61547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6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528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1800" y="1268413"/>
            <a:ext cx="40386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2800" y="1268413"/>
            <a:ext cx="4038600" cy="5065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9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36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3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87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2175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668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3.jpeg"/><Relationship Id="rId15" Type="http://schemas.openxmlformats.org/officeDocument/2006/relationships/image" Target="../media/image4.jpeg"/><Relationship Id="rId16" Type="http://schemas.openxmlformats.org/officeDocument/2006/relationships/image" Target="../media/image5.jpeg"/><Relationship Id="rId17" Type="http://schemas.openxmlformats.org/officeDocument/2006/relationships/image" Target="../media/image6.jpeg"/><Relationship Id="rId18" Type="http://schemas.openxmlformats.org/officeDocument/2006/relationships/image" Target="../media/image7.jpeg"/><Relationship Id="rId19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pt底板白-英文大写4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287338" y="833438"/>
            <a:ext cx="4318000" cy="285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133984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4826000" y="6477000"/>
            <a:ext cx="4318000" cy="285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133984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mtClean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9144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268413"/>
            <a:ext cx="822960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</p:txBody>
      </p:sp>
      <p:sp>
        <p:nvSpPr>
          <p:cNvPr id="1031" name="Text Box 12"/>
          <p:cNvSpPr txBox="1">
            <a:spLocks noChangeArrowheads="1"/>
          </p:cNvSpPr>
          <p:nvPr userDrawn="1"/>
        </p:nvSpPr>
        <p:spPr bwMode="auto">
          <a:xfrm>
            <a:off x="8420100" y="6557963"/>
            <a:ext cx="482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  <a:defRPr/>
            </a:pPr>
            <a:fld id="{9F3A2707-0F97-4815-8AB3-52BF44172440}" type="slidenum">
              <a:rPr lang="en-US" altLang="zh-CN" smtClean="0"/>
              <a:pPr algn="ctr" eaLnBrk="1" hangingPunct="1">
                <a:spcBef>
                  <a:spcPct val="50000"/>
                </a:spcBef>
                <a:buFont typeface="Arial" charset="0"/>
                <a:buNone/>
                <a:defRPr/>
              </a:pPr>
              <a:t>‹#›</a:t>
            </a:fld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14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6" descr="ppt底板白-英文大写4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5" descr="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979863"/>
            <a:ext cx="291465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1" descr="图片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2" descr="图片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3" descr="图片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4" descr="图片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5" descr="图片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79388"/>
            <a:ext cx="9144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400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205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268413"/>
            <a:ext cx="822960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3984"/>
          </a:solidFill>
          <a:latin typeface="Arial" pitchFamily="34" charset="0"/>
          <a:ea typeface="华文新魏" pitchFamily="2" charset="-122"/>
        </a:defRPr>
      </a:lvl9pPr>
    </p:titleStyle>
    <p:bodyStyle>
      <a:lvl1pPr marL="449263" indent="-449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20000"/>
        <a:buBlip>
          <a:blip r:embed="rId20"/>
        </a:buBlip>
        <a:defRPr sz="2800">
          <a:solidFill>
            <a:srgbClr val="133984"/>
          </a:solidFill>
          <a:latin typeface="+mn-lt"/>
          <a:ea typeface="+mn-ea"/>
          <a:cs typeface="+mn-cs"/>
        </a:defRPr>
      </a:lvl1pPr>
      <a:lvl2pPr marL="91440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2400">
          <a:solidFill>
            <a:srgbClr val="133984"/>
          </a:solidFill>
          <a:latin typeface="+mn-lt"/>
          <a:ea typeface="+mn-ea"/>
        </a:defRPr>
      </a:lvl2pPr>
      <a:lvl3pPr marL="13223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730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1383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955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30527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509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9671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wmf"/><Relationship Id="rId7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030983"/>
            <a:ext cx="7772400" cy="2118097"/>
          </a:xfrm>
        </p:spPr>
        <p:txBody>
          <a:bodyPr/>
          <a:lstStyle/>
          <a:p>
            <a:r>
              <a:rPr lang="en-US" altLang="zh-CN" sz="4000" dirty="0" err="1" smtClean="0">
                <a:solidFill>
                  <a:srgbClr val="FF0000"/>
                </a:solidFill>
              </a:rPr>
              <a:t>PandaX</a:t>
            </a:r>
            <a:r>
              <a:rPr lang="zh-CN" altLang="en-US" sz="4000" dirty="0" smtClean="0">
                <a:solidFill>
                  <a:srgbClr val="FF0000"/>
                </a:solidFill>
              </a:rPr>
              <a:t>实验中放射性本底控制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149080"/>
            <a:ext cx="6400800" cy="1080120"/>
          </a:xfrm>
        </p:spPr>
        <p:txBody>
          <a:bodyPr/>
          <a:lstStyle/>
          <a:p>
            <a:r>
              <a:rPr lang="zh-CN" altLang="en-US" dirty="0" smtClean="0"/>
              <a:t>符长波</a:t>
            </a:r>
            <a:endParaRPr lang="en-US" altLang="zh-CN" dirty="0" smtClean="0"/>
          </a:p>
          <a:p>
            <a:r>
              <a:rPr lang="en-US" altLang="zh-CN" dirty="0" smtClean="0"/>
              <a:t>(</a:t>
            </a:r>
            <a:r>
              <a:rPr lang="zh-CN" altLang="en-US" dirty="0" smtClean="0"/>
              <a:t>代表</a:t>
            </a:r>
            <a:r>
              <a:rPr lang="en-US" altLang="zh-CN" dirty="0" err="1" smtClean="0"/>
              <a:t>PandaX</a:t>
            </a:r>
            <a:r>
              <a:rPr lang="zh-CN" altLang="en-US" dirty="0" smtClean="0"/>
              <a:t>合作组）</a:t>
            </a:r>
            <a:endParaRPr lang="en-US" altLang="zh-CN" dirty="0" smtClean="0"/>
          </a:p>
          <a:p>
            <a:endParaRPr lang="en-US" altLang="zh-CN" sz="1600" dirty="0" smtClean="0"/>
          </a:p>
          <a:p>
            <a:r>
              <a:rPr lang="zh-CN" altLang="en-US" sz="1600" dirty="0" smtClean="0"/>
              <a:t>上海</a:t>
            </a:r>
            <a:r>
              <a:rPr lang="zh-CN" altLang="en-US" sz="1600" dirty="0" smtClean="0"/>
              <a:t>交通大学物理与天文系</a:t>
            </a:r>
            <a:r>
              <a:rPr lang="en-US" altLang="zh-CN" sz="1600" dirty="0" smtClean="0"/>
              <a:t> </a:t>
            </a:r>
            <a:endParaRPr lang="en-US" altLang="zh-CN" dirty="0" smtClean="0"/>
          </a:p>
          <a:p>
            <a:r>
              <a:rPr lang="zh-CN" altLang="zh-CN" sz="1800" dirty="0" smtClean="0"/>
              <a:t>2</a:t>
            </a:r>
            <a:r>
              <a:rPr lang="en-US" altLang="zh-CN" sz="1800" dirty="0" smtClean="0"/>
              <a:t>016.08.24@Hefei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53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      </a:t>
            </a:r>
            <a:r>
              <a:rPr lang="en-US" altLang="zh-CN" dirty="0" smtClean="0"/>
              <a:t>Status 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dirty="0" smtClean="0"/>
              <a:t>Electrostatic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4032448" cy="4919893"/>
          </a:xfrm>
        </p:spPr>
        <p:txBody>
          <a:bodyPr/>
          <a:lstStyle/>
          <a:p>
            <a:r>
              <a:rPr lang="en-US" dirty="0" smtClean="0"/>
              <a:t>Calibration</a:t>
            </a:r>
          </a:p>
          <a:p>
            <a:pPr lvl="1"/>
            <a:r>
              <a:rPr lang="en-US" dirty="0" smtClean="0"/>
              <a:t>[46.2cnt/h/(</a:t>
            </a:r>
            <a:r>
              <a:rPr lang="en-US" dirty="0" err="1" smtClean="0"/>
              <a:t>Bq</a:t>
            </a:r>
            <a:r>
              <a:rPr lang="en-US" dirty="0" smtClean="0"/>
              <a:t>/m3) or </a:t>
            </a:r>
            <a:r>
              <a:rPr lang="en-US" dirty="0">
                <a:solidFill>
                  <a:srgbClr val="FF0000"/>
                </a:solidFill>
              </a:rPr>
              <a:t>21.6 </a:t>
            </a:r>
            <a:r>
              <a:rPr lang="en-US" dirty="0" err="1">
                <a:solidFill>
                  <a:srgbClr val="FF0000"/>
                </a:solidFill>
              </a:rPr>
              <a:t>mBq</a:t>
            </a:r>
            <a:r>
              <a:rPr lang="en-US" dirty="0">
                <a:solidFill>
                  <a:srgbClr val="FF0000"/>
                </a:solidFill>
              </a:rPr>
              <a:t>/m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/(</a:t>
            </a:r>
            <a:r>
              <a:rPr lang="en-US" dirty="0" err="1">
                <a:solidFill>
                  <a:srgbClr val="FF0000"/>
                </a:solidFill>
              </a:rPr>
              <a:t>cnt</a:t>
            </a:r>
            <a:r>
              <a:rPr lang="en-US" dirty="0">
                <a:solidFill>
                  <a:srgbClr val="FF0000"/>
                </a:solidFill>
              </a:rPr>
              <a:t>/h)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Next step</a:t>
            </a:r>
          </a:p>
          <a:p>
            <a:pPr lvl="1"/>
            <a:r>
              <a:rPr lang="en-US" dirty="0" smtClean="0"/>
              <a:t>Better calibration</a:t>
            </a:r>
          </a:p>
          <a:p>
            <a:pPr lvl="1"/>
            <a:r>
              <a:rPr lang="en-US" dirty="0" smtClean="0"/>
              <a:t>New Acrylic Chamber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866728"/>
            <a:ext cx="4053263" cy="2514600"/>
          </a:xfrm>
          <a:prstGeom prst="rect">
            <a:avLst/>
          </a:prstGeom>
        </p:spPr>
      </p:pic>
      <p:pic>
        <p:nvPicPr>
          <p:cNvPr id="5" name="Content Placeholder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68363"/>
            <a:ext cx="4197279" cy="27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79388"/>
            <a:ext cx="6300192" cy="688975"/>
          </a:xfrm>
        </p:spPr>
        <p:txBody>
          <a:bodyPr/>
          <a:lstStyle/>
          <a:p>
            <a:pPr algn="r"/>
            <a:r>
              <a:rPr lang="en-US" dirty="0" smtClean="0"/>
              <a:t>Ra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Water</a:t>
            </a:r>
            <a:endParaRPr lang="en-US" dirty="0"/>
          </a:p>
        </p:txBody>
      </p:sp>
      <p:pic>
        <p:nvPicPr>
          <p:cNvPr id="6" name="Picture 5" descr="Screen Shot 2015-05-11 at 21.5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9" y="-27384"/>
            <a:ext cx="4014022" cy="6858000"/>
          </a:xfrm>
          <a:prstGeom prst="rect">
            <a:avLst/>
          </a:prstGeom>
        </p:spPr>
      </p:pic>
      <p:pic>
        <p:nvPicPr>
          <p:cNvPr id="7" name="Picture 6" descr="Screen Shot 2015-05-11 at 22.04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5623"/>
            <a:ext cx="4304669" cy="58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2780928"/>
            <a:ext cx="9144000" cy="688975"/>
          </a:xfrm>
        </p:spPr>
        <p:txBody>
          <a:bodyPr/>
          <a:lstStyle/>
          <a:p>
            <a:r>
              <a:rPr lang="zh-CN" altLang="en-US" dirty="0" smtClean="0"/>
              <a:t>吸附法去除</a:t>
            </a:r>
            <a:r>
              <a:rPr lang="en-US" altLang="zh-CN" dirty="0" smtClean="0"/>
              <a:t>Rn</a:t>
            </a:r>
            <a:r>
              <a:rPr lang="zh-CN" altLang="en-US" dirty="0" smtClean="0"/>
              <a:t>本底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几种吸附物比较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4240207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优点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缺点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备注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活性炭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便宜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孔大小不一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分子筛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空均匀性好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表面积非常大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贵，不够稳定，难再生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新出现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沸石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便宜，空均匀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含微量的</a:t>
                      </a:r>
                      <a:r>
                        <a:rPr lang="en-US" altLang="zh-CN" dirty="0" smtClean="0"/>
                        <a:t>U</a:t>
                      </a:r>
                      <a:r>
                        <a:rPr lang="zh-CN" altLang="en-US" dirty="0" smtClean="0"/>
                        <a:t>、</a:t>
                      </a:r>
                      <a:r>
                        <a:rPr lang="en-US" altLang="zh-CN" dirty="0" err="1" smtClean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1800" y="1268413"/>
            <a:ext cx="802863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20000"/>
              <a:buBlip>
                <a:blip r:embed="rId2"/>
              </a:buBlip>
              <a:defRPr sz="2800">
                <a:solidFill>
                  <a:srgbClr val="133984"/>
                </a:solidFill>
                <a:latin typeface="+mn-lt"/>
                <a:ea typeface="+mn-ea"/>
                <a:cs typeface="+mn-cs"/>
              </a:defRPr>
            </a:lvl1pPr>
            <a:lvl2pPr marL="91440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400">
                <a:solidFill>
                  <a:srgbClr val="133984"/>
                </a:solidFill>
                <a:latin typeface="+mn-lt"/>
                <a:ea typeface="+mn-ea"/>
              </a:defRPr>
            </a:lvl2pPr>
            <a:lvl3pPr marL="13223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itchFamily="2" charset="-122"/>
              </a:defRPr>
            </a:lvl3pPr>
            <a:lvl4pPr marL="1730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4pPr>
            <a:lvl5pPr marL="2138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95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3052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509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967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endParaRPr lang="en-US" kern="0" smtClean="0"/>
          </a:p>
          <a:p>
            <a:r>
              <a:rPr lang="en-US" kern="0" smtClean="0"/>
              <a:t>Xe</a:t>
            </a:r>
            <a:r>
              <a:rPr lang="zh-CN" altLang="en-US" kern="0" smtClean="0"/>
              <a:t> </a:t>
            </a:r>
            <a:r>
              <a:rPr lang="en-US" altLang="zh-CN" kern="0" smtClean="0"/>
              <a:t>melting</a:t>
            </a:r>
            <a:r>
              <a:rPr lang="zh-CN" altLang="en-US" kern="0" smtClean="0"/>
              <a:t> </a:t>
            </a:r>
            <a:r>
              <a:rPr lang="en-US" altLang="zh-CN" kern="0" smtClean="0"/>
              <a:t>point</a:t>
            </a:r>
            <a:r>
              <a:rPr lang="zh-CN" altLang="en-US" kern="0" smtClean="0"/>
              <a:t> </a:t>
            </a:r>
            <a:r>
              <a:rPr lang="en-US" altLang="zh-CN" kern="0" smtClean="0"/>
              <a:t>~</a:t>
            </a:r>
            <a:r>
              <a:rPr lang="zh-CN" altLang="en-US" kern="0" smtClean="0"/>
              <a:t> </a:t>
            </a:r>
            <a:r>
              <a:rPr lang="zh-CN" altLang="zh-CN" kern="0" smtClean="0"/>
              <a:t>-</a:t>
            </a:r>
            <a:r>
              <a:rPr lang="en-US" altLang="zh-CN" kern="0" smtClean="0"/>
              <a:t>100C,</a:t>
            </a:r>
            <a:r>
              <a:rPr lang="zh-CN" altLang="en-US" kern="0" smtClean="0"/>
              <a:t> </a:t>
            </a:r>
            <a:r>
              <a:rPr lang="en-US" altLang="zh-CN" kern="0" smtClean="0"/>
              <a:t>(Trap</a:t>
            </a:r>
            <a:r>
              <a:rPr lang="zh-CN" altLang="en-US" kern="0" smtClean="0"/>
              <a:t> </a:t>
            </a:r>
            <a:r>
              <a:rPr lang="en-US" altLang="zh-CN" kern="0" smtClean="0"/>
              <a:t>is</a:t>
            </a:r>
            <a:r>
              <a:rPr lang="zh-CN" altLang="en-US" kern="0" smtClean="0"/>
              <a:t> </a:t>
            </a:r>
            <a:r>
              <a:rPr lang="en-US" altLang="zh-CN" kern="0" smtClean="0"/>
              <a:t>very</a:t>
            </a:r>
            <a:r>
              <a:rPr lang="zh-CN" altLang="en-US" kern="0" smtClean="0"/>
              <a:t> </a:t>
            </a:r>
            <a:r>
              <a:rPr lang="en-US" altLang="zh-CN" kern="0" smtClean="0"/>
              <a:t>inefficient</a:t>
            </a:r>
            <a:r>
              <a:rPr lang="zh-CN" altLang="en-US" kern="0" smtClean="0"/>
              <a:t> </a:t>
            </a:r>
            <a:r>
              <a:rPr lang="en-US" altLang="zh-CN" kern="0" smtClean="0"/>
              <a:t>compared</a:t>
            </a:r>
            <a:r>
              <a:rPr lang="zh-CN" altLang="en-US" kern="0" smtClean="0"/>
              <a:t> </a:t>
            </a:r>
            <a:r>
              <a:rPr lang="en-US" altLang="zh-CN" kern="0" smtClean="0"/>
              <a:t>with</a:t>
            </a:r>
            <a:r>
              <a:rPr lang="zh-CN" altLang="en-US" kern="0" smtClean="0"/>
              <a:t> </a:t>
            </a:r>
            <a:r>
              <a:rPr lang="en-US" altLang="zh-CN" kern="0" smtClean="0"/>
              <a:t>LN</a:t>
            </a:r>
            <a:r>
              <a:rPr lang="zh-CN" altLang="en-US" kern="0" smtClean="0"/>
              <a:t> </a:t>
            </a:r>
            <a:r>
              <a:rPr lang="en-US" altLang="zh-CN" kern="0" smtClean="0"/>
              <a:t>temp.)</a:t>
            </a:r>
          </a:p>
          <a:p>
            <a:r>
              <a:rPr lang="en-US" altLang="zh-CN" kern="0" smtClean="0"/>
              <a:t>Xe</a:t>
            </a:r>
            <a:r>
              <a:rPr lang="zh-CN" altLang="en-US" kern="0" smtClean="0"/>
              <a:t> </a:t>
            </a:r>
            <a:r>
              <a:rPr lang="en-US" altLang="zh-CN" kern="0" smtClean="0"/>
              <a:t>and</a:t>
            </a:r>
            <a:r>
              <a:rPr lang="zh-CN" altLang="en-US" kern="0" smtClean="0"/>
              <a:t> </a:t>
            </a:r>
            <a:r>
              <a:rPr lang="en-US" altLang="zh-CN" kern="0" smtClean="0"/>
              <a:t>Rn</a:t>
            </a:r>
            <a:r>
              <a:rPr lang="zh-CN" altLang="en-US" kern="0" smtClean="0"/>
              <a:t> </a:t>
            </a:r>
            <a:r>
              <a:rPr lang="en-US" altLang="zh-CN" kern="0" smtClean="0"/>
              <a:t>are</a:t>
            </a:r>
            <a:r>
              <a:rPr lang="zh-CN" altLang="en-US" kern="0" smtClean="0"/>
              <a:t> </a:t>
            </a:r>
            <a:r>
              <a:rPr lang="en-US" altLang="zh-CN" kern="0" smtClean="0"/>
              <a:t>similar</a:t>
            </a:r>
            <a:r>
              <a:rPr lang="zh-CN" altLang="en-US" kern="0" smtClean="0"/>
              <a:t> </a:t>
            </a:r>
            <a:r>
              <a:rPr lang="en-US" altLang="zh-CN" kern="0" smtClean="0"/>
              <a:t>atoms.</a:t>
            </a:r>
            <a:r>
              <a:rPr lang="zh-CN" altLang="en-US" kern="0" smtClean="0"/>
              <a:t> </a:t>
            </a:r>
            <a:r>
              <a:rPr lang="en-US" altLang="zh-CN" kern="0" smtClean="0"/>
              <a:t>Any</a:t>
            </a:r>
            <a:r>
              <a:rPr lang="zh-CN" altLang="en-US" kern="0" smtClean="0"/>
              <a:t> </a:t>
            </a:r>
            <a:r>
              <a:rPr lang="en-US" altLang="zh-CN" kern="0" smtClean="0"/>
              <a:t>material</a:t>
            </a:r>
            <a:r>
              <a:rPr lang="zh-CN" altLang="en-US" kern="0" smtClean="0"/>
              <a:t> </a:t>
            </a:r>
            <a:r>
              <a:rPr lang="en-US" altLang="zh-CN" kern="0" smtClean="0"/>
              <a:t>trapping</a:t>
            </a:r>
            <a:r>
              <a:rPr lang="zh-CN" altLang="en-US" kern="0" smtClean="0"/>
              <a:t> </a:t>
            </a:r>
            <a:r>
              <a:rPr lang="en-US" altLang="zh-CN" kern="0" smtClean="0"/>
              <a:t>Rn</a:t>
            </a:r>
            <a:r>
              <a:rPr lang="zh-CN" altLang="en-US" kern="0" smtClean="0"/>
              <a:t> </a:t>
            </a:r>
            <a:r>
              <a:rPr lang="en-US" altLang="zh-CN" kern="0" smtClean="0"/>
              <a:t>will</a:t>
            </a:r>
            <a:r>
              <a:rPr lang="zh-CN" altLang="en-US" kern="0" smtClean="0"/>
              <a:t> </a:t>
            </a:r>
            <a:r>
              <a:rPr lang="en-US" altLang="zh-CN" kern="0" smtClean="0"/>
              <a:t>trap</a:t>
            </a:r>
            <a:r>
              <a:rPr lang="zh-CN" altLang="en-US" kern="0" smtClean="0"/>
              <a:t> </a:t>
            </a:r>
            <a:r>
              <a:rPr lang="en-US" altLang="zh-CN" kern="0" smtClean="0"/>
              <a:t>Xenon</a:t>
            </a:r>
            <a:r>
              <a:rPr lang="zh-CN" altLang="en-US" kern="0" smtClean="0"/>
              <a:t> </a:t>
            </a:r>
            <a:r>
              <a:rPr lang="en-US" altLang="zh-CN" kern="0" smtClean="0"/>
              <a:t>Also!</a:t>
            </a:r>
            <a:r>
              <a:rPr lang="zh-CN" altLang="en-US" kern="0" smtClean="0"/>
              <a:t> </a:t>
            </a:r>
            <a:endParaRPr lang="en-US" altLang="zh-CN" kern="0" smtClean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74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常见的分子吸附材料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Charcoal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Carbon molecular Sieve</a:t>
            </a:r>
          </a:p>
          <a:p>
            <a:endParaRPr lang="en-US" dirty="0"/>
          </a:p>
          <a:p>
            <a:r>
              <a:rPr lang="en-US" dirty="0" smtClean="0"/>
              <a:t>Metal</a:t>
            </a:r>
            <a:r>
              <a:rPr lang="zh-CN" altLang="en-US" dirty="0" smtClean="0"/>
              <a:t>-</a:t>
            </a:r>
            <a:r>
              <a:rPr lang="en-US" altLang="zh-CN" dirty="0" smtClean="0"/>
              <a:t>organic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framework</a:t>
            </a:r>
          </a:p>
          <a:p>
            <a:endParaRPr lang="en-US" dirty="0"/>
          </a:p>
          <a:p>
            <a:r>
              <a:rPr lang="en-US" dirty="0" smtClean="0"/>
              <a:t>Zeolite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868363"/>
            <a:ext cx="1536700" cy="158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348880"/>
            <a:ext cx="1612900" cy="143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25" y="3717032"/>
            <a:ext cx="19431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Air:</a:t>
            </a:r>
            <a:r>
              <a:rPr lang="zh-CN" altLang="en-US" dirty="0" smtClean="0"/>
              <a:t> </a:t>
            </a:r>
            <a:r>
              <a:rPr lang="en-US" dirty="0" smtClean="0"/>
              <a:t>X</a:t>
            </a:r>
            <a:r>
              <a:rPr lang="en-US" altLang="zh-CN" dirty="0" smtClean="0"/>
              <a:t>-Mass</a:t>
            </a:r>
            <a:endParaRPr lang="en-US" dirty="0"/>
          </a:p>
        </p:txBody>
      </p:sp>
      <p:pic>
        <p:nvPicPr>
          <p:cNvPr id="4" name="Picture 3" descr="Screen Shot 2015-05-09 at 15.3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02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604" y="6568665"/>
            <a:ext cx="5701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K. Abe et al. / Nuclear Instruments and Methods in Physics Research A 661 (2012) 50–57 </a:t>
            </a:r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28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2656" y="332656"/>
            <a:ext cx="9144000" cy="688975"/>
          </a:xfrm>
        </p:spPr>
        <p:txBody>
          <a:bodyPr/>
          <a:lstStyle/>
          <a:p>
            <a:pPr algn="l"/>
            <a:r>
              <a:rPr lang="en-US" dirty="0" smtClean="0"/>
              <a:t>X</a:t>
            </a:r>
            <a:r>
              <a:rPr lang="en-US" altLang="zh-CN" dirty="0" smtClean="0"/>
              <a:t>-Mass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21631"/>
            <a:ext cx="4968552" cy="21430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Stainless </a:t>
            </a:r>
            <a:r>
              <a:rPr lang="en-US" sz="1800" dirty="0"/>
              <a:t>steel, </a:t>
            </a:r>
            <a:r>
              <a:rPr lang="en-US" sz="1800" dirty="0" smtClean="0"/>
              <a:t>90 </a:t>
            </a:r>
            <a:r>
              <a:rPr lang="en-US" sz="1800" dirty="0"/>
              <a:t>cm long, </a:t>
            </a:r>
            <a:r>
              <a:rPr lang="en-US" sz="1800" dirty="0" smtClean="0"/>
              <a:t>CS</a:t>
            </a:r>
            <a:r>
              <a:rPr lang="en-US" altLang="zh-CN" sz="1800" dirty="0" smtClean="0"/>
              <a:t>=</a:t>
            </a:r>
            <a:r>
              <a:rPr lang="en-US" sz="1800" dirty="0" smtClean="0"/>
              <a:t>113 </a:t>
            </a:r>
            <a:r>
              <a:rPr lang="en-US" sz="1800" dirty="0"/>
              <a:t>cm2, </a:t>
            </a:r>
            <a:endParaRPr lang="en-US" sz="1800" dirty="0" smtClean="0"/>
          </a:p>
          <a:p>
            <a:r>
              <a:rPr lang="en-US" sz="1800" dirty="0" smtClean="0"/>
              <a:t>2</a:t>
            </a:r>
            <a:r>
              <a:rPr lang="en-US" altLang="zh-CN" sz="1800" dirty="0" smtClean="0"/>
              <a:t>.</a:t>
            </a:r>
            <a:r>
              <a:rPr lang="en-US" sz="1800" dirty="0" smtClean="0"/>
              <a:t>750kg charcoal</a:t>
            </a:r>
            <a:r>
              <a:rPr lang="en-US" altLang="zh-CN" sz="1800" dirty="0" smtClean="0"/>
              <a:t>;</a:t>
            </a:r>
          </a:p>
          <a:p>
            <a:r>
              <a:rPr lang="zh-CN" altLang="en-US" sz="1800" dirty="0" smtClean="0"/>
              <a:t> </a:t>
            </a:r>
            <a:r>
              <a:rPr lang="en-US" sz="1800" dirty="0" smtClean="0"/>
              <a:t>2in1;</a:t>
            </a:r>
            <a:r>
              <a:rPr lang="zh-CN" altLang="en-US" sz="1800" dirty="0" smtClean="0"/>
              <a:t> </a:t>
            </a:r>
            <a:endParaRPr lang="en-US" altLang="zh-CN" sz="1800" dirty="0" smtClean="0"/>
          </a:p>
          <a:p>
            <a:r>
              <a:rPr lang="en-US" altLang="zh-CN" sz="1800" dirty="0" smtClean="0"/>
              <a:t>3n</a:t>
            </a:r>
            <a:r>
              <a:rPr lang="en-US" sz="1800" dirty="0" smtClean="0"/>
              <a:t>m Metal filter Mesh</a:t>
            </a:r>
            <a:r>
              <a:rPr lang="en-US" sz="1800" dirty="0"/>
              <a:t>. 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4" name="Picture 3" descr="Screen Shot 2015-05-09 at 15.36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033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198" y="2996952"/>
            <a:ext cx="472437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parameters: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Pylon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RNC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Rn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calibration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source:</a:t>
            </a:r>
            <a:r>
              <a:rPr lang="zh-CN" altLang="en-US" dirty="0" smtClean="0"/>
              <a:t> </a:t>
            </a:r>
            <a:r>
              <a:rPr lang="en-US" altLang="zh-CN" dirty="0" smtClean="0"/>
              <a:t>Ra-226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Detector:</a:t>
            </a:r>
            <a:r>
              <a:rPr lang="zh-CN" altLang="en-US" dirty="0" smtClean="0"/>
              <a:t> </a:t>
            </a:r>
            <a:r>
              <a:rPr lang="en-US" altLang="zh-CN" dirty="0" smtClean="0"/>
              <a:t>70L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volum</a:t>
            </a:r>
            <a:r>
              <a:rPr lang="zh-CN" altLang="en-US" dirty="0" smtClean="0"/>
              <a:t> </a:t>
            </a:r>
            <a:r>
              <a:rPr lang="en-US" altLang="zh-CN" dirty="0" smtClean="0"/>
              <a:t>PIN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photodiode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Temp:</a:t>
            </a:r>
            <a:r>
              <a:rPr lang="zh-CN" altLang="en-US" dirty="0" smtClean="0"/>
              <a:t> </a:t>
            </a:r>
            <a:r>
              <a:rPr lang="en-US" altLang="zh-CN" dirty="0" smtClean="0"/>
              <a:t>-85C---120C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Pressure:</a:t>
            </a:r>
            <a:r>
              <a:rPr lang="zh-CN" altLang="en-US" dirty="0" smtClean="0"/>
              <a:t> </a:t>
            </a:r>
            <a:r>
              <a:rPr lang="en-US" altLang="zh-CN" dirty="0" smtClean="0"/>
              <a:t>0.9—1.2atm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HFE </a:t>
            </a:r>
            <a:r>
              <a:rPr lang="en-US" altLang="zh-CN" dirty="0" err="1" smtClean="0"/>
              <a:t>coolent</a:t>
            </a:r>
            <a:endParaRPr lang="en-US" altLang="zh-CN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harcoal </a:t>
            </a:r>
            <a:r>
              <a:rPr lang="en-US" dirty="0"/>
              <a:t>(</a:t>
            </a:r>
            <a:r>
              <a:rPr lang="en-US" dirty="0" err="1"/>
              <a:t>Shirasagi</a:t>
            </a:r>
            <a:r>
              <a:rPr lang="en-US" dirty="0"/>
              <a:t> </a:t>
            </a:r>
            <a:r>
              <a:rPr lang="en-US" dirty="0" smtClean="0"/>
              <a:t>G</a:t>
            </a:r>
            <a:r>
              <a:rPr lang="en-US" altLang="zh-CN" dirty="0" smtClean="0"/>
              <a:t>2x-</a:t>
            </a:r>
            <a:r>
              <a:rPr lang="en-US" dirty="0" smtClean="0"/>
              <a:t>4</a:t>
            </a:r>
            <a:r>
              <a:rPr lang="en-US" dirty="0"/>
              <a:t>/6) 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Specifications:</a:t>
            </a:r>
          </a:p>
          <a:p>
            <a:endParaRPr lang="en-US" altLang="zh-CN" dirty="0"/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V(</a:t>
            </a:r>
            <a:r>
              <a:rPr lang="en-US" altLang="zh-CN" dirty="0" err="1" smtClean="0"/>
              <a:t>Rn</a:t>
            </a:r>
            <a:r>
              <a:rPr lang="en-US" altLang="zh-CN" dirty="0" smtClean="0"/>
              <a:t>)/</a:t>
            </a:r>
            <a:r>
              <a:rPr lang="en-US" altLang="zh-CN" dirty="0" err="1" smtClean="0"/>
              <a:t>Vxe</a:t>
            </a:r>
            <a:r>
              <a:rPr lang="en-US" altLang="zh-CN" dirty="0" smtClean="0"/>
              <a:t>=0.96E-3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err="1" smtClean="0"/>
              <a:t>Rn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limit:</a:t>
            </a:r>
            <a:r>
              <a:rPr lang="zh-CN" altLang="en-US" dirty="0" smtClean="0"/>
              <a:t> </a:t>
            </a:r>
            <a:r>
              <a:rPr lang="en-US" altLang="zh-CN" dirty="0" smtClean="0"/>
              <a:t>10mBq/m3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73665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 </a:t>
            </a:r>
            <a:r>
              <a:rPr lang="zh-CN" altLang="en-US" sz="4400" baseline="30000" dirty="0" smtClean="0"/>
              <a:t>实验大厅的</a:t>
            </a:r>
            <a:r>
              <a:rPr lang="en-US" altLang="zh-CN" sz="4400" baseline="30000" dirty="0" smtClean="0"/>
              <a:t>Rn</a:t>
            </a:r>
            <a:r>
              <a:rPr lang="zh-CN" altLang="en-US" sz="4400" baseline="30000" dirty="0" smtClean="0"/>
              <a:t>控制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4725144"/>
            <a:ext cx="2667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Aims:  ~1</a:t>
            </a:r>
            <a:r>
              <a:rPr lang="en-US" altLang="zh-CN" sz="2400" dirty="0" smtClean="0"/>
              <a:t>00</a:t>
            </a:r>
            <a:r>
              <a:rPr lang="en-US" sz="2400" dirty="0" smtClean="0"/>
              <a:t>Bq/m</a:t>
            </a:r>
            <a:r>
              <a:rPr lang="en-US" sz="2400" baseline="30000" dirty="0" smtClean="0"/>
              <a:t>3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3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Situation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CJPL-I Cave, </a:t>
            </a:r>
          </a:p>
          <a:p>
            <a:pPr lvl="1"/>
            <a:r>
              <a:rPr lang="en-US" dirty="0" smtClean="0"/>
              <a:t>No Ventilation order of  1500Bq/m</a:t>
            </a:r>
            <a:r>
              <a:rPr lang="en-US" baseline="30000" dirty="0" smtClean="0"/>
              <a:t>3</a:t>
            </a:r>
          </a:p>
          <a:p>
            <a:pPr lvl="1"/>
            <a:r>
              <a:rPr lang="en-US" dirty="0" smtClean="0"/>
              <a:t>Ventilation: 100Bq/m</a:t>
            </a:r>
            <a:r>
              <a:rPr lang="en-US" baseline="30000" dirty="0" smtClean="0"/>
              <a:t>3</a:t>
            </a:r>
          </a:p>
          <a:p>
            <a:endParaRPr lang="en-US" baseline="30000" dirty="0"/>
          </a:p>
          <a:p>
            <a:r>
              <a:rPr lang="en-US" dirty="0" smtClean="0"/>
              <a:t>If High Rn Concentration, what will be:</a:t>
            </a:r>
          </a:p>
          <a:p>
            <a:pPr lvl="1"/>
            <a:r>
              <a:rPr lang="en-US" dirty="0" smtClean="0"/>
              <a:t>Rn penetrates Valves/Flanges/Pipes</a:t>
            </a:r>
          </a:p>
          <a:p>
            <a:pPr lvl="1"/>
            <a:r>
              <a:rPr lang="en-US" dirty="0" smtClean="0"/>
              <a:t>Rn==&gt;210Pb, onto the surface of the Detector during assembling/maintenance</a:t>
            </a:r>
          </a:p>
          <a:p>
            <a:pPr lvl="2"/>
            <a:r>
              <a:rPr lang="en-US" baseline="30000" dirty="0" smtClean="0"/>
              <a:t>210</a:t>
            </a:r>
            <a:r>
              <a:rPr lang="en-US" dirty="0" smtClean="0"/>
              <a:t>Pb is not so bad for 136Xe-0VBB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Rn</a:t>
            </a:r>
            <a:r>
              <a:rPr lang="en-US" dirty="0" smtClean="0"/>
              <a:t> Level @ JPUL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48" y="1052735"/>
            <a:ext cx="8315024" cy="54395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88680" y="1052736"/>
            <a:ext cx="3571752" cy="2740481"/>
            <a:chOff x="4860032" y="1313614"/>
            <a:chExt cx="3571752" cy="2740481"/>
          </a:xfrm>
        </p:grpSpPr>
        <p:pic>
          <p:nvPicPr>
            <p:cNvPr id="5" name="Picture 4" descr="Screen Shot 2015-03-17 at 01.34.3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8" r="45189" b="12385"/>
            <a:stretch/>
          </p:blipFill>
          <p:spPr>
            <a:xfrm>
              <a:off x="4860032" y="1313614"/>
              <a:ext cx="2019973" cy="274048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6231336" y="2060848"/>
              <a:ext cx="932952" cy="1008112"/>
            </a:xfrm>
            <a:prstGeom prst="straightConnector1">
              <a:avLst/>
            </a:prstGeom>
            <a:solidFill>
              <a:srgbClr val="FFFF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7092280" y="1876182"/>
              <a:ext cx="1339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altLang="zh-CN" dirty="0" smtClean="0"/>
                <a:t>2</a:t>
              </a:r>
              <a:r>
                <a:rPr lang="zh-CN" altLang="en-US" dirty="0" smtClean="0"/>
                <a:t> </a:t>
              </a:r>
              <a:r>
                <a:rPr lang="en-US" altLang="zh-CN" dirty="0" smtClean="0"/>
                <a:t>flushing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5861" y="764704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Bq</a:t>
            </a:r>
            <a:r>
              <a:rPr lang="en-US" dirty="0" smtClean="0"/>
              <a:t>/m3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06560" y="3789040"/>
            <a:ext cx="457780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有</a:t>
            </a:r>
            <a:r>
              <a:rPr lang="en-US" dirty="0" smtClean="0"/>
              <a:t>洞内与隧道</a:t>
            </a:r>
            <a:r>
              <a:rPr lang="zh-CN" altLang="en-US" dirty="0" smtClean="0"/>
              <a:t>口</a:t>
            </a:r>
            <a:r>
              <a:rPr lang="en-US" dirty="0" smtClean="0"/>
              <a:t>通风：200</a:t>
            </a:r>
            <a:r>
              <a:rPr lang="en-US" altLang="zh-CN" dirty="0" smtClean="0"/>
              <a:t>Bq/m3</a:t>
            </a:r>
          </a:p>
          <a:p>
            <a:r>
              <a:rPr lang="en-US" altLang="zh-CN" dirty="0" smtClean="0"/>
              <a:t>+</a:t>
            </a:r>
            <a:r>
              <a:rPr lang="zh-CN" altLang="en-US" dirty="0" smtClean="0"/>
              <a:t>纯氮气吹小区域：</a:t>
            </a:r>
            <a:r>
              <a:rPr lang="en-US" altLang="zh-CN" dirty="0" smtClean="0"/>
              <a:t>10Bq/m3</a:t>
            </a:r>
          </a:p>
          <a:p>
            <a:r>
              <a:rPr lang="zh-CN" altLang="en-US" dirty="0" smtClean="0">
                <a:solidFill>
                  <a:srgbClr val="FF0000"/>
                </a:solidFill>
              </a:rPr>
              <a:t>无</a:t>
            </a:r>
            <a:r>
              <a:rPr lang="zh-CN" altLang="en-US" dirty="0" smtClean="0"/>
              <a:t>洞内与隧道口通风：？？（</a:t>
            </a:r>
            <a:r>
              <a:rPr lang="en-US" altLang="zh-CN" dirty="0" smtClean="0"/>
              <a:t>&gt;1000Bq/m3)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79388"/>
            <a:ext cx="8712200" cy="688975"/>
          </a:xfrm>
        </p:spPr>
        <p:txBody>
          <a:bodyPr/>
          <a:lstStyle/>
          <a:p>
            <a:r>
              <a:rPr lang="zh-CN" altLang="en-US" dirty="0" smtClean="0"/>
              <a:t>本底控制意义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589587"/>
          </a:xfrm>
        </p:spPr>
        <p:txBody>
          <a:bodyPr/>
          <a:lstStyle/>
          <a:p>
            <a:r>
              <a:rPr lang="en-US" dirty="0" err="1" smtClean="0"/>
              <a:t>暗物质WIMPs测量</a:t>
            </a:r>
            <a:endParaRPr lang="en-US" dirty="0" smtClean="0"/>
          </a:p>
          <a:p>
            <a:pPr lvl="1"/>
            <a:r>
              <a:rPr lang="zh-CN" altLang="en-US" dirty="0" smtClean="0"/>
              <a:t>截面</a:t>
            </a:r>
            <a:r>
              <a:rPr lang="en-US" altLang="zh-CN" dirty="0" smtClean="0"/>
              <a:t>&lt;1E-40</a:t>
            </a:r>
            <a:r>
              <a:rPr lang="zh-CN" altLang="en-US" dirty="0" smtClean="0"/>
              <a:t> </a:t>
            </a:r>
            <a:r>
              <a:rPr lang="en-US" altLang="zh-CN" dirty="0" smtClean="0"/>
              <a:t>barn</a:t>
            </a:r>
            <a:endParaRPr lang="en-US" dirty="0"/>
          </a:p>
          <a:p>
            <a:r>
              <a:rPr lang="en-US" dirty="0" err="1" smtClean="0"/>
              <a:t>双beta衰变实验</a:t>
            </a:r>
            <a:endParaRPr lang="en-US" dirty="0"/>
          </a:p>
          <a:p>
            <a:pPr lvl="1"/>
            <a:r>
              <a:rPr lang="zh-CN" altLang="en-US" dirty="0" smtClean="0"/>
              <a:t>衰变寿命在</a:t>
            </a:r>
            <a:r>
              <a:rPr lang="en-US" altLang="zh-CN" dirty="0" smtClean="0"/>
              <a:t>1E26y</a:t>
            </a:r>
            <a:r>
              <a:rPr lang="zh-CN" altLang="en-US" dirty="0" smtClean="0"/>
              <a:t>量级</a:t>
            </a:r>
            <a:endParaRPr lang="en-US" dirty="0"/>
          </a:p>
          <a:p>
            <a:r>
              <a:rPr lang="zh-CN" altLang="en-US" dirty="0" smtClean="0"/>
              <a:t>天体核反应截面测量</a:t>
            </a:r>
            <a:endParaRPr lang="en-US" dirty="0" smtClean="0"/>
          </a:p>
          <a:p>
            <a:pPr lvl="1"/>
            <a:r>
              <a:rPr lang="zh-CN" altLang="en-US" dirty="0" smtClean="0"/>
              <a:t>天体演化感兴趣温区：</a:t>
            </a:r>
            <a:r>
              <a:rPr lang="en-US" altLang="zh-CN" dirty="0" smtClean="0"/>
              <a:t>1E-20Barn</a:t>
            </a:r>
            <a:r>
              <a:rPr lang="zh-CN" altLang="en-US" dirty="0" smtClean="0"/>
              <a:t>左右（不同反应差别极大）</a:t>
            </a:r>
            <a:endParaRPr lang="en-US" dirty="0" smtClean="0"/>
          </a:p>
          <a:p>
            <a:r>
              <a:rPr lang="en-US" dirty="0" smtClean="0"/>
              <a:t>中微子实验</a:t>
            </a:r>
          </a:p>
          <a:p>
            <a:pPr lvl="1"/>
            <a:r>
              <a:rPr lang="en-US" altLang="zh-CN" dirty="0" err="1" smtClean="0"/>
              <a:t>Neutrino+p</a:t>
            </a:r>
            <a:r>
              <a:rPr lang="en-US" altLang="zh-CN" dirty="0" smtClean="0"/>
              <a:t>,</a:t>
            </a:r>
            <a:r>
              <a:rPr lang="zh-CN" altLang="en-US" dirty="0" smtClean="0"/>
              <a:t>截面在</a:t>
            </a:r>
            <a:r>
              <a:rPr lang="en-US" altLang="zh-CN" dirty="0" smtClean="0"/>
              <a:t>1E-41barn</a:t>
            </a:r>
            <a:r>
              <a:rPr lang="zh-CN" altLang="en-US" dirty="0" smtClean="0"/>
              <a:t>量级（</a:t>
            </a:r>
            <a:r>
              <a:rPr lang="en-US" altLang="zh-CN" dirty="0" smtClean="0"/>
              <a:t>1MeV)</a:t>
            </a:r>
            <a:endParaRPr lang="en-US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843808" y="5733256"/>
            <a:ext cx="3671888" cy="1127125"/>
            <a:chOff x="748" y="1389"/>
            <a:chExt cx="2313" cy="710"/>
          </a:xfrm>
        </p:grpSpPr>
        <p:graphicFrame>
          <p:nvGraphicFramePr>
            <p:cNvPr id="5" name="Object 11"/>
            <p:cNvGraphicFramePr>
              <a:graphicFrameLocks noChangeAspect="1"/>
            </p:cNvGraphicFramePr>
            <p:nvPr/>
          </p:nvGraphicFramePr>
          <p:xfrm>
            <a:off x="748" y="1585"/>
            <a:ext cx="929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" name="Equation" r:id="rId3" imgW="977760" imgH="241200" progId="Equation.DSMT4">
                    <p:embed/>
                  </p:oleObj>
                </mc:Choice>
                <mc:Fallback>
                  <p:oleObj name="Equation" r:id="rId3" imgW="9777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1585"/>
                          <a:ext cx="929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1588" y="1389"/>
            <a:ext cx="796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" name="Equation" r:id="rId5" imgW="838080" imgH="228600" progId="Equation.DSMT4">
                    <p:embed/>
                  </p:oleObj>
                </mc:Choice>
                <mc:Fallback>
                  <p:oleObj name="Equation" r:id="rId5" imgW="8380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8" y="1389"/>
                          <a:ext cx="796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1355" y="1501"/>
              <a:ext cx="0" cy="1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4"/>
            <p:cNvSpPr>
              <a:spLocks noChangeShapeType="1"/>
            </p:cNvSpPr>
            <p:nvPr/>
          </p:nvSpPr>
          <p:spPr bwMode="auto">
            <a:xfrm>
              <a:off x="1355" y="1501"/>
              <a:ext cx="17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608" y="1760"/>
              <a:ext cx="0" cy="130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16" descr="图片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" y="1888"/>
              <a:ext cx="1544" cy="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654352" y="1613793"/>
            <a:ext cx="3877985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目标粒子：</a:t>
            </a:r>
            <a:r>
              <a:rPr lang="en-US" altLang="zh-CN" sz="2800" dirty="0" smtClean="0">
                <a:solidFill>
                  <a:srgbClr val="FF0000"/>
                </a:solidFill>
              </a:rPr>
              <a:t>1evn</a:t>
            </a:r>
            <a:r>
              <a:rPr lang="zh-CN" altLang="en-US" sz="2800" dirty="0" smtClean="0">
                <a:solidFill>
                  <a:srgbClr val="FF0000"/>
                </a:solidFill>
              </a:rPr>
              <a:t>/</a:t>
            </a:r>
            <a:r>
              <a:rPr lang="en-US" altLang="zh-CN" sz="2800" dirty="0" smtClean="0">
                <a:solidFill>
                  <a:srgbClr val="FF0000"/>
                </a:solidFill>
              </a:rPr>
              <a:t>month</a:t>
            </a:r>
          </a:p>
          <a:p>
            <a:r>
              <a:rPr lang="zh-CN" altLang="en-US" sz="2800" dirty="0" smtClean="0">
                <a:solidFill>
                  <a:srgbClr val="FF0000"/>
                </a:solidFill>
              </a:rPr>
              <a:t>甚至于       </a:t>
            </a:r>
            <a:r>
              <a:rPr lang="zh-CN" altLang="zh-CN" sz="2800" dirty="0" smtClean="0">
                <a:solidFill>
                  <a:srgbClr val="FF0000"/>
                </a:solidFill>
              </a:rPr>
              <a:t>1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evt</a:t>
            </a:r>
            <a:r>
              <a:rPr lang="zh-CN" altLang="en-US" sz="2800" dirty="0">
                <a:solidFill>
                  <a:srgbClr val="FF0000"/>
                </a:solidFill>
              </a:rPr>
              <a:t>/</a:t>
            </a:r>
            <a:r>
              <a:rPr lang="en-US" altLang="zh-CN" sz="2800" dirty="0" smtClean="0">
                <a:solidFill>
                  <a:srgbClr val="FF0000"/>
                </a:solidFill>
              </a:rPr>
              <a:t>year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1966" y="550263"/>
            <a:ext cx="7659760" cy="5899514"/>
            <a:chOff x="533400" y="76200"/>
            <a:chExt cx="8064500" cy="6692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76200"/>
              <a:ext cx="8064500" cy="66929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688168" y="1600200"/>
              <a:ext cx="366104" cy="9399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566394" y="1912787"/>
              <a:ext cx="366104" cy="9399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7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Ctrl in Lab Hall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55576" y="1268760"/>
          <a:ext cx="7632848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440160"/>
                <a:gridCol w="1242969"/>
                <a:gridCol w="1409141"/>
                <a:gridCol w="21724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Thickness</a:t>
                      </a:r>
                    </a:p>
                    <a:p>
                      <a:pPr algn="ctr"/>
                      <a:r>
                        <a:rPr lang="en-US" dirty="0" smtClean="0"/>
                        <a:t>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 </a:t>
                      </a:r>
                    </a:p>
                    <a:p>
                      <a:pPr algn="ctr"/>
                      <a:r>
                        <a:rPr lang="en-US" dirty="0" smtClean="0"/>
                        <a:t>(M </a:t>
                      </a:r>
                      <a:r>
                        <a:rPr lang="en-US" dirty="0" err="1" smtClean="0"/>
                        <a:t>rmb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D-Factor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Asphalt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&gt;1E8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Easy to handle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Urylon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~3.00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Kapton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~0.20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&gt;1E10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Hard for workers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9040"/>
            <a:ext cx="3764838" cy="21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无氡洁净室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733431" cy="4525963"/>
          </a:xfrm>
        </p:spPr>
        <p:txBody>
          <a:bodyPr/>
          <a:lstStyle/>
          <a:p>
            <a:r>
              <a:rPr lang="en-US" altLang="zh-CN" dirty="0"/>
              <a:t>220m</a:t>
            </a:r>
            <a:r>
              <a:rPr lang="en-US" altLang="zh-CN" baseline="30000" dirty="0"/>
              <a:t>3</a:t>
            </a:r>
            <a:r>
              <a:rPr lang="en-US" altLang="zh-CN" dirty="0"/>
              <a:t>/h</a:t>
            </a:r>
          </a:p>
          <a:p>
            <a:r>
              <a:rPr lang="zh-CN" altLang="zh-CN" dirty="0" smtClean="0"/>
              <a:t>1</a:t>
            </a:r>
            <a:r>
              <a:rPr lang="en-US" altLang="zh-CN" dirty="0" smtClean="0"/>
              <a:t>/1000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Rn-reduce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factor</a:t>
            </a:r>
          </a:p>
          <a:p>
            <a:r>
              <a:rPr lang="zh-CN" altLang="zh-CN" dirty="0" smtClean="0"/>
              <a:t>4</a:t>
            </a:r>
            <a:r>
              <a:rPr lang="en-US" altLang="zh-CN" dirty="0" smtClean="0"/>
              <a:t>m(L)</a:t>
            </a:r>
            <a:r>
              <a:rPr lang="zh-CN" altLang="en-US" dirty="0" smtClean="0"/>
              <a:t>*</a:t>
            </a:r>
            <a:r>
              <a:rPr lang="en-US" altLang="zh-CN" dirty="0" smtClean="0"/>
              <a:t>3m(W)</a:t>
            </a:r>
            <a:r>
              <a:rPr lang="zh-CN" altLang="en-US" dirty="0" smtClean="0"/>
              <a:t>*</a:t>
            </a:r>
            <a:r>
              <a:rPr lang="en-US" altLang="zh-CN" dirty="0" smtClean="0"/>
              <a:t>3.5m(H)</a:t>
            </a:r>
          </a:p>
          <a:p>
            <a:r>
              <a:rPr lang="en-US" altLang="zh-CN" dirty="0"/>
              <a:t>318k</a:t>
            </a:r>
            <a:r>
              <a:rPr lang="zh-CN" altLang="en-US" dirty="0"/>
              <a:t> </a:t>
            </a:r>
            <a:r>
              <a:rPr lang="en-US" altLang="zh-CN" dirty="0"/>
              <a:t>Euro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Korea/LBNL/Princeton/</a:t>
            </a:r>
            <a:r>
              <a:rPr lang="en-US" altLang="zh-CN" dirty="0" err="1" smtClean="0"/>
              <a:t>U.Paris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764704"/>
            <a:ext cx="4032394" cy="3227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93371"/>
            <a:ext cx="3482443" cy="30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73665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 </a:t>
            </a:r>
            <a:r>
              <a:rPr lang="en-US" altLang="zh-CN" sz="4800" dirty="0" smtClean="0"/>
              <a:t>Gamma Counting Station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772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Counting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268413"/>
            <a:ext cx="5004296" cy="5065712"/>
          </a:xfrm>
        </p:spPr>
        <p:txBody>
          <a:bodyPr/>
          <a:lstStyle/>
          <a:p>
            <a:r>
              <a:rPr lang="en-US" dirty="0" err="1" smtClean="0"/>
              <a:t>Ortec</a:t>
            </a:r>
            <a:r>
              <a:rPr lang="en-US" dirty="0" smtClean="0"/>
              <a:t> 175% R-Efficiency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For high Precision Counting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Canberra 34%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For low Precision Counting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028849"/>
            <a:ext cx="3024336" cy="2445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48" y="3717031"/>
            <a:ext cx="3039616" cy="26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典型能谱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72" y="3826809"/>
            <a:ext cx="5076056" cy="2785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72" y="997615"/>
            <a:ext cx="4988589" cy="27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to be Counted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414" y="3464910"/>
            <a:ext cx="4835826" cy="2553147"/>
          </a:xfrm>
        </p:spPr>
        <p:txBody>
          <a:bodyPr/>
          <a:lstStyle/>
          <a:p>
            <a:r>
              <a:rPr lang="en-US" altLang="zh-CN" sz="2000" dirty="0" smtClean="0"/>
              <a:t>Water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Tank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Materials</a:t>
            </a:r>
          </a:p>
          <a:p>
            <a:pPr lvl="1"/>
            <a:r>
              <a:rPr lang="en-US" altLang="zh-CN" sz="1800" dirty="0" smtClean="0"/>
              <a:t>S Steel</a:t>
            </a:r>
          </a:p>
          <a:p>
            <a:pPr lvl="1"/>
            <a:r>
              <a:rPr lang="en-US" altLang="zh-CN" sz="1800" dirty="0" smtClean="0"/>
              <a:t>C Steel</a:t>
            </a:r>
          </a:p>
          <a:p>
            <a:r>
              <a:rPr lang="en-US" altLang="zh-CN" sz="2000" dirty="0" smtClean="0"/>
              <a:t>Vessel Materials</a:t>
            </a:r>
          </a:p>
          <a:p>
            <a:pPr lvl="1"/>
            <a:r>
              <a:rPr lang="en-US" altLang="zh-CN" sz="1800" dirty="0" smtClean="0"/>
              <a:t>Belts,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Flanges…</a:t>
            </a:r>
          </a:p>
          <a:p>
            <a:pPr lvl="1"/>
            <a:r>
              <a:rPr lang="en-US" altLang="zh-CN" sz="1800" dirty="0" smtClean="0"/>
              <a:t>Copper</a:t>
            </a:r>
          </a:p>
          <a:p>
            <a:r>
              <a:rPr lang="en-US" altLang="zh-CN" sz="2000" dirty="0" smtClean="0"/>
              <a:t>TPC, Electronics Related</a:t>
            </a:r>
          </a:p>
          <a:p>
            <a:endParaRPr lang="en-US" altLang="zh-CN" sz="2000" dirty="0" smtClean="0"/>
          </a:p>
          <a:p>
            <a:endParaRPr lang="en-US" sz="2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67544" y="1373642"/>
            <a:ext cx="7981313" cy="1551302"/>
            <a:chOff x="611560" y="1320589"/>
            <a:chExt cx="7981313" cy="1551302"/>
          </a:xfrm>
        </p:grpSpPr>
        <p:sp>
          <p:nvSpPr>
            <p:cNvPr id="5" name="Rectangle 4"/>
            <p:cNvSpPr/>
            <p:nvPr/>
          </p:nvSpPr>
          <p:spPr bwMode="auto">
            <a:xfrm>
              <a:off x="2469854" y="1345628"/>
              <a:ext cx="1224135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新魏" pitchFamily="2" charset="-122"/>
                  <a:ea typeface="华文新魏" pitchFamily="2" charset="-122"/>
                </a:rPr>
                <a:t>CS@SJTU</a:t>
              </a: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 bwMode="auto">
            <a:xfrm flipV="1">
              <a:off x="3693989" y="1628800"/>
              <a:ext cx="747910" cy="486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Rectangle 7"/>
            <p:cNvSpPr/>
            <p:nvPr/>
          </p:nvSpPr>
          <p:spPr bwMode="auto">
            <a:xfrm>
              <a:off x="4427984" y="1349523"/>
              <a:ext cx="1224135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新魏" pitchFamily="2" charset="-122"/>
                  <a:ea typeface="华文新魏" pitchFamily="2" charset="-122"/>
                </a:rPr>
                <a:t>CS@CJPL</a:t>
              </a:r>
            </a:p>
          </p:txBody>
        </p:sp>
        <p:cxnSp>
          <p:nvCxnSpPr>
            <p:cNvPr id="10" name="Straight Arrow Connector 9"/>
            <p:cNvCxnSpPr>
              <a:endCxn id="5" idx="1"/>
            </p:cNvCxnSpPr>
            <p:nvPr/>
          </p:nvCxnSpPr>
          <p:spPr bwMode="auto">
            <a:xfrm>
              <a:off x="1835696" y="1628800"/>
              <a:ext cx="634158" cy="486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/>
            <p:cNvSpPr/>
            <p:nvPr/>
          </p:nvSpPr>
          <p:spPr bwMode="auto">
            <a:xfrm>
              <a:off x="611560" y="1349523"/>
              <a:ext cx="1440160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新魏" pitchFamily="2" charset="-122"/>
                  <a:ea typeface="华文新魏" pitchFamily="2" charset="-122"/>
                </a:rPr>
                <a:t>Raw Materials</a:t>
              </a:r>
            </a:p>
          </p:txBody>
        </p:sp>
        <p:cxnSp>
          <p:nvCxnSpPr>
            <p:cNvPr id="14" name="Elbow Connector 13"/>
            <p:cNvCxnSpPr/>
            <p:nvPr/>
          </p:nvCxnSpPr>
          <p:spPr bwMode="auto">
            <a:xfrm rot="16200000" flipH="1">
              <a:off x="3638160" y="1842560"/>
              <a:ext cx="542490" cy="403001"/>
            </a:xfrm>
            <a:prstGeom prst="bentConnector3">
              <a:avLst>
                <a:gd name="adj1" fmla="val 3060"/>
              </a:avLst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663695" y="1609321"/>
              <a:ext cx="806002" cy="486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Elbow Connector 18"/>
            <p:cNvCxnSpPr/>
            <p:nvPr/>
          </p:nvCxnSpPr>
          <p:spPr bwMode="auto">
            <a:xfrm rot="16200000" flipH="1">
              <a:off x="5593950" y="1823081"/>
              <a:ext cx="542490" cy="403001"/>
            </a:xfrm>
            <a:prstGeom prst="bentConnector3">
              <a:avLst>
                <a:gd name="adj1" fmla="val 3060"/>
              </a:avLst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 bwMode="auto">
            <a:xfrm>
              <a:off x="6458122" y="1320589"/>
              <a:ext cx="1270655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新魏" pitchFamily="2" charset="-122"/>
                  <a:ea typeface="华文新魏" pitchFamily="2" charset="-122"/>
                </a:rPr>
                <a:t>ICP-MS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707904" y="2295827"/>
              <a:ext cx="864096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mtClean="0"/>
                <a:t>Dump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652120" y="2276872"/>
              <a:ext cx="864096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mtClean="0"/>
                <a:t>Dump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华文新魏" pitchFamily="2" charset="-122"/>
                <a:ea typeface="华文新魏" pitchFamily="2" charset="-122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V="1">
              <a:off x="7740352" y="1611209"/>
              <a:ext cx="806002" cy="486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Elbow Connector 23"/>
            <p:cNvCxnSpPr/>
            <p:nvPr/>
          </p:nvCxnSpPr>
          <p:spPr bwMode="auto">
            <a:xfrm rot="16200000" flipH="1">
              <a:off x="7670607" y="1824969"/>
              <a:ext cx="542490" cy="403001"/>
            </a:xfrm>
            <a:prstGeom prst="bentConnector3">
              <a:avLst>
                <a:gd name="adj1" fmla="val 3060"/>
              </a:avLst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 bwMode="auto">
            <a:xfrm>
              <a:off x="7728777" y="2278760"/>
              <a:ext cx="864096" cy="5760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mtClean="0"/>
                <a:t>Dump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华文新魏" pitchFamily="2" charset="-122"/>
                <a:ea typeface="华文新魏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0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688975"/>
          </a:xfrm>
        </p:spPr>
        <p:txBody>
          <a:bodyPr/>
          <a:lstStyle/>
          <a:p>
            <a:r>
              <a:rPr lang="zh-CN" altLang="en-US" sz="4400" smtClean="0"/>
              <a:t>纯物质生产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450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79388"/>
            <a:ext cx="8316416" cy="688975"/>
          </a:xfrm>
        </p:spPr>
        <p:txBody>
          <a:bodyPr/>
          <a:lstStyle/>
          <a:p>
            <a:r>
              <a:rPr lang="en-US" dirty="0" smtClean="0"/>
              <a:t>Customized Stainless Steel</a:t>
            </a:r>
            <a:endParaRPr lang="en-US" dirty="0"/>
          </a:p>
        </p:txBody>
      </p:sp>
      <p:pic>
        <p:nvPicPr>
          <p:cNvPr id="4" name="Content Placeholder 3" descr="20140711_1543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0" r="-10960"/>
          <a:stretch>
            <a:fillRect/>
          </a:stretch>
        </p:blipFill>
        <p:spPr>
          <a:xfrm rot="5400000">
            <a:off x="3844367" y="1852376"/>
            <a:ext cx="5655591" cy="3480247"/>
          </a:xfrm>
        </p:spPr>
      </p:pic>
      <p:pic>
        <p:nvPicPr>
          <p:cNvPr id="5" name="Picture 4" descr="20140527_1403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2" y="1296144"/>
            <a:ext cx="3489852" cy="4653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9604" y="6050963"/>
            <a:ext cx="724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Fabricated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Central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Iron</a:t>
            </a:r>
            <a:r>
              <a:rPr lang="zh-CN" altLang="en-US" dirty="0" smtClean="0"/>
              <a:t> </a:t>
            </a:r>
            <a:r>
              <a:rPr lang="zh-CN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Steel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Research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Institute</a:t>
            </a:r>
            <a:r>
              <a:rPr lang="zh-CN" altLang="en-US" dirty="0" smtClean="0"/>
              <a:t> </a:t>
            </a:r>
            <a:r>
              <a:rPr lang="en-US" altLang="zh-CN" dirty="0" smtClean="0"/>
              <a:t>(CISRI),</a:t>
            </a:r>
            <a:r>
              <a:rPr lang="zh-CN" altLang="en-US" dirty="0" smtClean="0"/>
              <a:t> </a:t>
            </a:r>
            <a:r>
              <a:rPr lang="en-US" altLang="zh-CN" dirty="0" smtClean="0"/>
              <a:t>Beijing</a:t>
            </a:r>
            <a:r>
              <a:rPr lang="zh-CN" alt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359" y="217671"/>
            <a:ext cx="8460432" cy="688975"/>
          </a:xfrm>
        </p:spPr>
        <p:txBody>
          <a:bodyPr/>
          <a:lstStyle/>
          <a:p>
            <a:r>
              <a:rPr lang="en-US" dirty="0" smtClean="0"/>
              <a:t>Comparison of Diff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dirty="0" smtClean="0"/>
              <a:t>SS Samples</a:t>
            </a:r>
            <a:endParaRPr lang="en-US" dirty="0"/>
          </a:p>
        </p:txBody>
      </p:sp>
      <p:pic>
        <p:nvPicPr>
          <p:cNvPr id="7" name="Picture 6" descr="Screen Shot 2015-03-17 at 06.3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334289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6513803" y="1693459"/>
            <a:ext cx="504056" cy="432048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3995936" y="1709192"/>
            <a:ext cx="504056" cy="432048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2123728" y="1700808"/>
            <a:ext cx="504056" cy="432048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5661248"/>
            <a:ext cx="308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samples: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Customized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29321" y="2420888"/>
            <a:ext cx="65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(U238)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4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放射性本底控制几个关键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412776"/>
            <a:ext cx="5616624" cy="4129261"/>
          </a:xfrm>
        </p:spPr>
        <p:txBody>
          <a:bodyPr/>
          <a:lstStyle/>
          <a:p>
            <a:r>
              <a:rPr lang="zh-CN" altLang="en-US" dirty="0" smtClean="0"/>
              <a:t>关心什么？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物理目标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U/</a:t>
            </a:r>
            <a:r>
              <a:rPr lang="en-US" altLang="zh-CN" dirty="0" err="1" smtClean="0"/>
              <a:t>Th</a:t>
            </a:r>
            <a:r>
              <a:rPr lang="en-US" altLang="zh-CN" dirty="0" smtClean="0"/>
              <a:t>/</a:t>
            </a:r>
            <a:r>
              <a:rPr lang="en-US" altLang="zh-CN" baseline="30000" dirty="0" smtClean="0"/>
              <a:t>85</a:t>
            </a:r>
            <a:r>
              <a:rPr lang="en-US" altLang="zh-CN" dirty="0" smtClean="0"/>
              <a:t>Kr/Rn/...</a:t>
            </a:r>
            <a:endParaRPr lang="is-IS" altLang="zh-CN" dirty="0" smtClean="0"/>
          </a:p>
          <a:p>
            <a:r>
              <a:rPr lang="zh-CN" altLang="en-US" dirty="0" smtClean="0"/>
              <a:t>怎么控制</a:t>
            </a:r>
            <a:r>
              <a:rPr lang="en-US" altLang="zh-CN" dirty="0" smtClean="0"/>
              <a:t>?</a:t>
            </a:r>
          </a:p>
          <a:p>
            <a:pPr lvl="1"/>
            <a:r>
              <a:rPr lang="zh-CN" altLang="en-US" dirty="0" smtClean="0"/>
              <a:t>筛选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去除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拦截</a:t>
            </a:r>
            <a:endParaRPr lang="en-US" altLang="zh-CN" dirty="0" smtClean="0"/>
          </a:p>
          <a:p>
            <a:r>
              <a:rPr lang="zh-CN" altLang="en-US" dirty="0" smtClean="0"/>
              <a:t>怎么测量</a:t>
            </a:r>
            <a:r>
              <a:rPr lang="en-US" altLang="zh-CN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2852936"/>
            <a:ext cx="9144000" cy="688975"/>
          </a:xfrm>
        </p:spPr>
        <p:txBody>
          <a:bodyPr/>
          <a:lstStyle/>
          <a:p>
            <a:r>
              <a:rPr lang="en-US" altLang="zh-CN" baseline="30000" dirty="0" smtClean="0"/>
              <a:t>85</a:t>
            </a:r>
            <a:r>
              <a:rPr lang="en-US" altLang="zh-CN" dirty="0" smtClean="0"/>
              <a:t>Kr</a:t>
            </a:r>
            <a:r>
              <a:rPr lang="zh-CN" altLang="en-US" dirty="0" smtClean="0"/>
              <a:t>的控制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88" y="168800"/>
            <a:ext cx="6184247" cy="60086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Radioactive background: Kr in </a:t>
            </a:r>
            <a:r>
              <a:rPr lang="en-US" sz="2800" b="1" dirty="0" err="1" smtClean="0">
                <a:latin typeface="Times New Roman"/>
                <a:cs typeface="Times New Roman"/>
              </a:rPr>
              <a:t>Xe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631" y="1000520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Kr-85, T</a:t>
            </a:r>
            <a:r>
              <a:rPr lang="en-US" sz="2000" b="1" baseline="-25000" dirty="0" smtClean="0">
                <a:latin typeface="Times New Roman"/>
                <a:cs typeface="Times New Roman"/>
              </a:rPr>
              <a:t>1/2</a:t>
            </a:r>
            <a:r>
              <a:rPr lang="en-US" sz="2000" b="1" dirty="0" smtClean="0">
                <a:latin typeface="Times New Roman"/>
                <a:cs typeface="Times New Roman"/>
              </a:rPr>
              <a:t>=10.756 y, Beta </a:t>
            </a:r>
            <a:r>
              <a:rPr lang="en-US" sz="2000" b="1" dirty="0" err="1" smtClean="0">
                <a:latin typeface="Times New Roman"/>
                <a:cs typeface="Times New Roman"/>
              </a:rPr>
              <a:t>Emax</a:t>
            </a:r>
            <a:r>
              <a:rPr lang="en-US" sz="2000" b="1" dirty="0">
                <a:latin typeface="Times New Roman"/>
                <a:cs typeface="Times New Roman"/>
              </a:rPr>
              <a:t>=</a:t>
            </a:r>
            <a:r>
              <a:rPr lang="en-US" sz="2000" b="1" dirty="0" smtClean="0">
                <a:latin typeface="Times New Roman"/>
                <a:cs typeface="Times New Roman"/>
              </a:rPr>
              <a:t>687 </a:t>
            </a:r>
            <a:r>
              <a:rPr lang="en-US" sz="2000" b="1" dirty="0" err="1" smtClean="0">
                <a:latin typeface="Times New Roman"/>
                <a:cs typeface="Times New Roman"/>
              </a:rPr>
              <a:t>keV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522754"/>
            <a:ext cx="2880320" cy="4788224"/>
          </a:xfrm>
          <a:prstGeom prst="rect">
            <a:avLst/>
          </a:prstGeom>
        </p:spPr>
      </p:pic>
      <p:pic>
        <p:nvPicPr>
          <p:cNvPr id="9" name="图片 3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03122"/>
            <a:ext cx="4445856" cy="463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776" y="6237312"/>
            <a:ext cx="468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Journal of Instrumentation 11/2014; 9:11024</a:t>
            </a:r>
          </a:p>
        </p:txBody>
      </p:sp>
    </p:spTree>
    <p:extLst>
      <p:ext uri="{BB962C8B-B14F-4D97-AF65-F5344CB8AC3E}">
        <p14:creationId xmlns:p14="http://schemas.microsoft.com/office/powerpoint/2010/main" val="30806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021" y="332656"/>
            <a:ext cx="7363979" cy="52516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Xe</a:t>
            </a:r>
            <a:r>
              <a:rPr lang="en-US" dirty="0" smtClean="0">
                <a:latin typeface="Times New Roman"/>
                <a:cs typeface="Times New Roman"/>
              </a:rPr>
              <a:t> Purity Analysis System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4" name="Content Placeholder 3" descr="Xe_Kr data.eps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7" t="8730" r="8310" b="858"/>
          <a:stretch/>
        </p:blipFill>
        <p:spPr>
          <a:xfrm>
            <a:off x="5076056" y="3823501"/>
            <a:ext cx="2936808" cy="2845859"/>
          </a:xfrm>
        </p:spPr>
      </p:pic>
      <p:sp>
        <p:nvSpPr>
          <p:cNvPr id="5" name="TextBox 4"/>
          <p:cNvSpPr txBox="1"/>
          <p:nvPr/>
        </p:nvSpPr>
        <p:spPr>
          <a:xfrm>
            <a:off x="5868144" y="5983396"/>
            <a:ext cx="21980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Times New Roman"/>
                <a:cs typeface="Times New Roman"/>
              </a:rPr>
              <a:t>Measured by K. Pushkin and He Min</a:t>
            </a:r>
            <a:endParaRPr lang="en-US" sz="1050" dirty="0">
              <a:latin typeface="Times New Roman"/>
              <a:cs typeface="Times New Roman"/>
            </a:endParaRPr>
          </a:p>
        </p:txBody>
      </p:sp>
      <p:pic>
        <p:nvPicPr>
          <p:cNvPr id="7" name="Picture 6" descr="DSC_016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7" r="-8076"/>
          <a:stretch/>
        </p:blipFill>
        <p:spPr>
          <a:xfrm rot="16200000">
            <a:off x="335110" y="992308"/>
            <a:ext cx="3361215" cy="2520281"/>
          </a:xfrm>
          <a:prstGeom prst="rect">
            <a:avLst/>
          </a:prstGeom>
        </p:spPr>
      </p:pic>
      <p:pic>
        <p:nvPicPr>
          <p:cNvPr id="8" name="Picture 7" descr="Screen Shot 2015-03-20 at 10.23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536504" cy="2416103"/>
          </a:xfrm>
          <a:prstGeom prst="rect">
            <a:avLst/>
          </a:prstGeom>
        </p:spPr>
      </p:pic>
      <p:pic>
        <p:nvPicPr>
          <p:cNvPr id="6" name="Picture 5" descr="DSC_0168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068"/>
          <a:stretch/>
        </p:blipFill>
        <p:spPr>
          <a:xfrm rot="16200000">
            <a:off x="1351690" y="3985011"/>
            <a:ext cx="3056240" cy="25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761"/>
            <a:ext cx="9144000" cy="688975"/>
          </a:xfrm>
        </p:spPr>
        <p:txBody>
          <a:bodyPr/>
          <a:lstStyle/>
          <a:p>
            <a:r>
              <a:rPr lang="en-US" dirty="0" err="1" smtClean="0"/>
              <a:t>Xe</a:t>
            </a:r>
            <a:r>
              <a:rPr lang="zh-CN" altLang="en-US" dirty="0" smtClean="0"/>
              <a:t> </a:t>
            </a:r>
            <a:r>
              <a:rPr lang="en-US" altLang="zh-CN" dirty="0" smtClean="0"/>
              <a:t>Purity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Results</a:t>
            </a:r>
            <a:endParaRPr lang="en-US" dirty="0"/>
          </a:p>
        </p:txBody>
      </p:sp>
      <p:pic>
        <p:nvPicPr>
          <p:cNvPr id="7" name="Picture 6" descr="Screen Shot 2015-01-12 at 19.2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95553"/>
            <a:ext cx="8352928" cy="274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小结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86" y="1484784"/>
            <a:ext cx="8229600" cy="5065712"/>
          </a:xfrm>
        </p:spPr>
        <p:txBody>
          <a:bodyPr/>
          <a:lstStyle/>
          <a:p>
            <a:r>
              <a:rPr lang="zh-CN" altLang="en-US" dirty="0" smtClean="0"/>
              <a:t>放射性本底控制</a:t>
            </a:r>
            <a:r>
              <a:rPr lang="en-US" altLang="zh-CN" dirty="0" smtClean="0"/>
              <a:t>---</a:t>
            </a:r>
            <a:r>
              <a:rPr lang="zh-CN" altLang="en-US" dirty="0" smtClean="0"/>
              <a:t>低本底实验成败的关键</a:t>
            </a:r>
            <a:endParaRPr lang="en-US" altLang="zh-CN" dirty="0"/>
          </a:p>
          <a:p>
            <a:r>
              <a:rPr lang="zh-CN" altLang="en-US" dirty="0" smtClean="0"/>
              <a:t>针对</a:t>
            </a:r>
            <a:r>
              <a:rPr lang="en-US" altLang="zh-CN" dirty="0" err="1" smtClean="0"/>
              <a:t>PandaX</a:t>
            </a:r>
            <a:r>
              <a:rPr lang="zh-CN" altLang="en-US" dirty="0" smtClean="0"/>
              <a:t>不同阶段的物理目标，采取不同的本底控制方案</a:t>
            </a:r>
            <a:endParaRPr lang="en-US" altLang="zh-CN" dirty="0" smtClean="0"/>
          </a:p>
          <a:p>
            <a:r>
              <a:rPr lang="zh-CN" altLang="en-US" dirty="0" smtClean="0"/>
              <a:t>完善的</a:t>
            </a:r>
            <a:r>
              <a:rPr lang="en-US" altLang="zh-CN" b="1" dirty="0" smtClean="0">
                <a:solidFill>
                  <a:srgbClr val="FE122E"/>
                </a:solidFill>
              </a:rPr>
              <a:t>gamma</a:t>
            </a:r>
            <a:r>
              <a:rPr lang="zh-CN" altLang="en-US" b="1" dirty="0" smtClean="0">
                <a:solidFill>
                  <a:srgbClr val="FE122E"/>
                </a:solidFill>
              </a:rPr>
              <a:t>计量站</a:t>
            </a:r>
            <a:endParaRPr lang="en-US" altLang="zh-CN" dirty="0" smtClean="0"/>
          </a:p>
          <a:p>
            <a:r>
              <a:rPr lang="zh-CN" altLang="en-US" dirty="0" smtClean="0"/>
              <a:t>进一步推进</a:t>
            </a:r>
            <a:r>
              <a:rPr lang="en-US" altLang="zh-CN" b="1" dirty="0" smtClean="0">
                <a:solidFill>
                  <a:srgbClr val="FE122E"/>
                </a:solidFill>
              </a:rPr>
              <a:t>Kr</a:t>
            </a:r>
            <a:r>
              <a:rPr lang="zh-CN" altLang="en-US" b="1" dirty="0" smtClean="0">
                <a:solidFill>
                  <a:srgbClr val="FE122E"/>
                </a:solidFill>
              </a:rPr>
              <a:t>控制</a:t>
            </a:r>
            <a:endParaRPr lang="en-US" altLang="zh-CN" b="1" dirty="0" smtClean="0">
              <a:solidFill>
                <a:srgbClr val="FE122E"/>
              </a:solidFill>
            </a:endParaRPr>
          </a:p>
          <a:p>
            <a:r>
              <a:rPr lang="zh-CN" altLang="en-US" dirty="0" smtClean="0"/>
              <a:t>建立</a:t>
            </a:r>
            <a:r>
              <a:rPr lang="en-US" altLang="zh-CN" dirty="0" smtClean="0"/>
              <a:t>ICP-MS</a:t>
            </a:r>
          </a:p>
          <a:p>
            <a:r>
              <a:rPr lang="zh-CN" altLang="en-US" dirty="0" smtClean="0"/>
              <a:t>建立和完善</a:t>
            </a:r>
            <a:r>
              <a:rPr lang="en-US" altLang="zh-CN" b="1" dirty="0" smtClean="0">
                <a:solidFill>
                  <a:srgbClr val="FE122E"/>
                </a:solidFill>
              </a:rPr>
              <a:t>Rn</a:t>
            </a:r>
            <a:r>
              <a:rPr lang="zh-CN" altLang="en-US" b="1" dirty="0" smtClean="0">
                <a:solidFill>
                  <a:srgbClr val="FE122E"/>
                </a:solidFill>
              </a:rPr>
              <a:t>的检测与控制</a:t>
            </a:r>
            <a:r>
              <a:rPr lang="zh-CN" altLang="en-US" dirty="0" smtClean="0"/>
              <a:t>手段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气体、水中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31840" y="5719499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6600"/>
                </a:solidFill>
              </a:rPr>
              <a:t>谢谢大家</a:t>
            </a:r>
            <a:r>
              <a:rPr lang="zh-CN" altLang="en-US" sz="4800" dirty="0" smtClean="0">
                <a:solidFill>
                  <a:srgbClr val="FF6600"/>
                </a:solidFill>
              </a:rPr>
              <a:t>！</a:t>
            </a:r>
            <a:endParaRPr lang="en-US" sz="4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本底控制</a:t>
            </a:r>
            <a:r>
              <a:rPr lang="en-US" dirty="0" smtClean="0"/>
              <a:t>一般步骤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2036" y="1498785"/>
            <a:ext cx="11079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物理要求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9792" y="2533546"/>
            <a:ext cx="31683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实验本底分析模拟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5425956"/>
            <a:ext cx="800219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6600"/>
                </a:solidFill>
              </a:rPr>
              <a:t>材料</a:t>
            </a:r>
            <a:r>
              <a:rPr lang="en-US" altLang="zh-CN" dirty="0" smtClean="0">
                <a:solidFill>
                  <a:srgbClr val="FF6600"/>
                </a:solidFill>
              </a:rPr>
              <a:t>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Up-Down Arrow 11"/>
          <p:cNvSpPr/>
          <p:nvPr/>
        </p:nvSpPr>
        <p:spPr bwMode="auto">
          <a:xfrm>
            <a:off x="2987824" y="2902878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7765" y="5425956"/>
            <a:ext cx="800294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6600"/>
                </a:solidFill>
              </a:rPr>
              <a:t>材料</a:t>
            </a:r>
            <a:r>
              <a:rPr lang="en-US" altLang="zh-CN" dirty="0" smtClean="0">
                <a:solidFill>
                  <a:srgbClr val="FF6600"/>
                </a:solidFill>
              </a:rPr>
              <a:t>B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Up-Down Arrow 13"/>
          <p:cNvSpPr/>
          <p:nvPr/>
        </p:nvSpPr>
        <p:spPr bwMode="auto">
          <a:xfrm>
            <a:off x="3915797" y="2924944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5877" y="5425956"/>
            <a:ext cx="1043863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6600"/>
                </a:solidFill>
              </a:rPr>
              <a:t>材料</a:t>
            </a:r>
            <a:r>
              <a:rPr lang="en-US" altLang="zh-CN" dirty="0" smtClean="0">
                <a:solidFill>
                  <a:srgbClr val="FF6600"/>
                </a:solidFill>
              </a:rPr>
              <a:t>C…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Up-Down Arrow 15"/>
          <p:cNvSpPr/>
          <p:nvPr/>
        </p:nvSpPr>
        <p:spPr bwMode="auto">
          <a:xfrm>
            <a:off x="4923909" y="2924944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7" name="Up-Down Arrow 16"/>
          <p:cNvSpPr/>
          <p:nvPr/>
        </p:nvSpPr>
        <p:spPr bwMode="auto">
          <a:xfrm>
            <a:off x="4068197" y="1863408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868144" y="2564904"/>
            <a:ext cx="1440160" cy="265966"/>
          </a:xfrm>
          <a:prstGeom prst="right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8304" y="2533546"/>
            <a:ext cx="1152128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6600"/>
                </a:solidFill>
              </a:rPr>
              <a:t>实验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2577099"/>
            <a:ext cx="1936085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时间与价格成本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9792" y="4581128"/>
            <a:ext cx="2979948" cy="369332"/>
          </a:xfrm>
          <a:prstGeom prst="rect">
            <a:avLst/>
          </a:prstGeom>
          <a:solidFill>
            <a:srgbClr val="CCFFC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6600"/>
                </a:solidFill>
              </a:rPr>
              <a:t>材料选择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25" name="Up Arrow 24"/>
          <p:cNvSpPr/>
          <p:nvPr/>
        </p:nvSpPr>
        <p:spPr bwMode="auto">
          <a:xfrm>
            <a:off x="2915816" y="4950460"/>
            <a:ext cx="512187" cy="475496"/>
          </a:xfrm>
          <a:prstGeom prst="up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6" name="Up Arrow 25"/>
          <p:cNvSpPr/>
          <p:nvPr/>
        </p:nvSpPr>
        <p:spPr bwMode="auto">
          <a:xfrm>
            <a:off x="3843789" y="4950460"/>
            <a:ext cx="512187" cy="475496"/>
          </a:xfrm>
          <a:prstGeom prst="up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7" name="Up Arrow 26"/>
          <p:cNvSpPr/>
          <p:nvPr/>
        </p:nvSpPr>
        <p:spPr bwMode="auto">
          <a:xfrm>
            <a:off x="4860032" y="4950460"/>
            <a:ext cx="512187" cy="475496"/>
          </a:xfrm>
          <a:prstGeom prst="up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8" name="Bent Arrow 27"/>
          <p:cNvSpPr/>
          <p:nvPr/>
        </p:nvSpPr>
        <p:spPr bwMode="auto">
          <a:xfrm>
            <a:off x="1547664" y="1628799"/>
            <a:ext cx="2204372" cy="948299"/>
          </a:xfrm>
          <a:prstGeom prst="bentArrow">
            <a:avLst>
              <a:gd name="adj1" fmla="val 16840"/>
              <a:gd name="adj2" fmla="val 11228"/>
              <a:gd name="adj3" fmla="val 27204"/>
              <a:gd name="adj4" fmla="val 31183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9" name="Bent-Up Arrow 28"/>
          <p:cNvSpPr/>
          <p:nvPr/>
        </p:nvSpPr>
        <p:spPr bwMode="auto">
          <a:xfrm flipH="1">
            <a:off x="1187624" y="2946431"/>
            <a:ext cx="1512168" cy="2786825"/>
          </a:xfrm>
          <a:prstGeom prst="bentUpArrow">
            <a:avLst>
              <a:gd name="adj1" fmla="val 10579"/>
              <a:gd name="adj2" fmla="val 13971"/>
              <a:gd name="adj3" fmla="val 25000"/>
            </a:avLst>
          </a:prstGeom>
          <a:ln>
            <a:solidFill>
              <a:srgbClr val="00FF00"/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44180" y="3573016"/>
            <a:ext cx="2979948" cy="36933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</a:rPr>
              <a:t>实验装置几何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23" name="Up-Down Arrow 22"/>
          <p:cNvSpPr/>
          <p:nvPr/>
        </p:nvSpPr>
        <p:spPr bwMode="auto">
          <a:xfrm>
            <a:off x="3059832" y="3960932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4" name="Up-Down Arrow 23"/>
          <p:cNvSpPr/>
          <p:nvPr/>
        </p:nvSpPr>
        <p:spPr bwMode="auto">
          <a:xfrm>
            <a:off x="3987805" y="3982998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0" name="Up-Down Arrow 29"/>
          <p:cNvSpPr/>
          <p:nvPr/>
        </p:nvSpPr>
        <p:spPr bwMode="auto">
          <a:xfrm>
            <a:off x="4995917" y="3982998"/>
            <a:ext cx="288032" cy="670138"/>
          </a:xfrm>
          <a:prstGeom prst="upDownArrow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37786" y="3573016"/>
            <a:ext cx="16465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</a:rPr>
              <a:t>实验测量</a:t>
            </a:r>
            <a:r>
              <a:rPr lang="zh-CN" altLang="en-US" b="1" dirty="0" smtClean="0">
                <a:solidFill>
                  <a:srgbClr val="FF6600"/>
                </a:solidFill>
              </a:rPr>
              <a:t>要求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Left Arrow 2"/>
          <p:cNvSpPr/>
          <p:nvPr/>
        </p:nvSpPr>
        <p:spPr bwMode="auto">
          <a:xfrm>
            <a:off x="5724128" y="3645024"/>
            <a:ext cx="513658" cy="184666"/>
          </a:xfrm>
          <a:prstGeom prst="left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1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PandaX</a:t>
            </a:r>
            <a:r>
              <a:rPr lang="zh-CN" altLang="en-US" dirty="0" smtClean="0"/>
              <a:t>本底控制一览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Rn</a:t>
            </a:r>
            <a:r>
              <a:rPr lang="zh-CN" altLang="en-US" dirty="0" smtClean="0"/>
              <a:t>的本底控制</a:t>
            </a:r>
            <a:endParaRPr lang="en-US" altLang="zh-CN" dirty="0" smtClean="0"/>
          </a:p>
          <a:p>
            <a:pPr lvl="1"/>
            <a:r>
              <a:rPr lang="zh-CN" altLang="en-US" dirty="0"/>
              <a:t>空气中（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表面残留</a:t>
            </a:r>
            <a:r>
              <a:rPr lang="zh-CN" altLang="en-US" dirty="0"/>
              <a:t>），无氡洁净室</a:t>
            </a:r>
            <a:endParaRPr lang="en-US" altLang="zh-CN" dirty="0"/>
          </a:p>
          <a:p>
            <a:pPr lvl="1"/>
            <a:r>
              <a:rPr lang="zh-CN" altLang="en-US" dirty="0" smtClean="0"/>
              <a:t>水中</a:t>
            </a:r>
            <a:endParaRPr lang="en-US" altLang="zh-CN" dirty="0" smtClean="0"/>
          </a:p>
          <a:p>
            <a:r>
              <a:rPr lang="en-US" altLang="zh-CN" dirty="0" smtClean="0"/>
              <a:t>U/</a:t>
            </a:r>
            <a:r>
              <a:rPr lang="en-US" altLang="zh-CN" dirty="0" err="1" smtClean="0"/>
              <a:t>Th</a:t>
            </a:r>
            <a:r>
              <a:rPr lang="zh-CN" altLang="en-US" dirty="0" smtClean="0"/>
              <a:t>等本底控制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伽马检测站</a:t>
            </a:r>
            <a:endParaRPr lang="en-US" altLang="zh-CN" dirty="0" smtClean="0"/>
          </a:p>
          <a:p>
            <a:pPr lvl="1"/>
            <a:r>
              <a:rPr lang="en-US" altLang="zh-CN" dirty="0" smtClean="0">
                <a:solidFill>
                  <a:schemeClr val="bg2"/>
                </a:solidFill>
              </a:rPr>
              <a:t>ICP-MS</a:t>
            </a:r>
          </a:p>
          <a:p>
            <a:r>
              <a:rPr lang="en-US" altLang="zh-CN" baseline="30000" dirty="0" smtClean="0"/>
              <a:t>85</a:t>
            </a:r>
            <a:r>
              <a:rPr lang="en-US" altLang="zh-CN" dirty="0" smtClean="0"/>
              <a:t>Kr</a:t>
            </a:r>
            <a:r>
              <a:rPr lang="zh-CN" altLang="en-US" dirty="0" smtClean="0"/>
              <a:t>的本底控制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Xe</a:t>
            </a:r>
            <a:r>
              <a:rPr lang="zh-CN" altLang="en-US" dirty="0" smtClean="0"/>
              <a:t>蒸馏塔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超低</a:t>
            </a:r>
            <a:r>
              <a:rPr lang="en-US" altLang="zh-CN" dirty="0" smtClean="0"/>
              <a:t>Kr</a:t>
            </a:r>
            <a:r>
              <a:rPr lang="zh-CN" altLang="en-US" dirty="0" smtClean="0"/>
              <a:t>测量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chemeClr val="bg2"/>
                </a:solidFill>
              </a:rPr>
              <a:t>水、铅、铜屏蔽体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氡的来源于迁移运动学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Rn in </a:t>
            </a:r>
            <a:r>
              <a:rPr lang="en-US" altLang="zh-CN" dirty="0" smtClean="0"/>
              <a:t>materials</a:t>
            </a:r>
            <a:r>
              <a:rPr lang="en-US" dirty="0" smtClean="0"/>
              <a:t> can penetrate </a:t>
            </a:r>
            <a:r>
              <a:rPr lang="en-US" altLang="zh-CN" dirty="0" smtClean="0"/>
              <a:t>(</a:t>
            </a:r>
            <a:r>
              <a:rPr lang="en-US" dirty="0" smtClean="0"/>
              <a:t>about 50A in SS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mm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membranes</a:t>
            </a:r>
            <a:r>
              <a:rPr lang="zh-CN" altLang="en-US" dirty="0" smtClean="0"/>
              <a:t>。）</a:t>
            </a: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The SS is etched by water, and the U/</a:t>
            </a:r>
            <a:r>
              <a:rPr lang="en-US" dirty="0" err="1" smtClean="0"/>
              <a:t>Th</a:t>
            </a:r>
            <a:r>
              <a:rPr lang="en-US" dirty="0" smtClean="0"/>
              <a:t>==&gt;Rn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Dusts! (U/</a:t>
            </a:r>
            <a:r>
              <a:rPr lang="en-US" dirty="0" err="1" smtClean="0"/>
              <a:t>Th</a:t>
            </a:r>
            <a:r>
              <a:rPr lang="en-US" dirty="0" smtClean="0"/>
              <a:t> in Dusts)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03056" y="2396084"/>
            <a:ext cx="1872208" cy="1080120"/>
            <a:chOff x="1763688" y="1916832"/>
            <a:chExt cx="2016224" cy="1296144"/>
          </a:xfrm>
        </p:grpSpPr>
        <p:sp>
          <p:nvSpPr>
            <p:cNvPr id="4" name="Rectangle 3"/>
            <p:cNvSpPr/>
            <p:nvPr/>
          </p:nvSpPr>
          <p:spPr bwMode="auto">
            <a:xfrm>
              <a:off x="1763688" y="1916832"/>
              <a:ext cx="1296144" cy="1296144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911314" y="1916832"/>
              <a:ext cx="364541" cy="1296144"/>
            </a:xfrm>
            <a:prstGeom prst="rect">
              <a:avLst/>
            </a:prstGeom>
            <a:solidFill>
              <a:srgbClr val="FE122E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2987825" y="2564904"/>
              <a:ext cx="148517" cy="14401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华文新魏" pitchFamily="2" charset="-122"/>
                <a:ea typeface="华文新魏" pitchFamily="2" charset="-122"/>
              </a:endParaRPr>
            </a:p>
          </p:txBody>
        </p:sp>
        <p:cxnSp>
          <p:nvCxnSpPr>
            <p:cNvPr id="8" name="Straight Arrow Connector 7"/>
            <p:cNvCxnSpPr>
              <a:stCxn id="6" idx="6"/>
            </p:cNvCxnSpPr>
            <p:nvPr/>
          </p:nvCxnSpPr>
          <p:spPr bwMode="auto">
            <a:xfrm>
              <a:off x="3136342" y="2636912"/>
              <a:ext cx="643570" cy="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Freeform 12"/>
          <p:cNvSpPr/>
          <p:nvPr/>
        </p:nvSpPr>
        <p:spPr bwMode="auto">
          <a:xfrm>
            <a:off x="2698501" y="4661887"/>
            <a:ext cx="866678" cy="1145733"/>
          </a:xfrm>
          <a:custGeom>
            <a:avLst/>
            <a:gdLst>
              <a:gd name="connsiteX0" fmla="*/ 11575 w 1366587"/>
              <a:gd name="connsiteY0" fmla="*/ 34919 h 2349856"/>
              <a:gd name="connsiteX1" fmla="*/ 462987 w 1366587"/>
              <a:gd name="connsiteY1" fmla="*/ 34919 h 2349856"/>
              <a:gd name="connsiteX2" fmla="*/ 555585 w 1366587"/>
              <a:gd name="connsiteY2" fmla="*/ 23345 h 2349856"/>
              <a:gd name="connsiteX3" fmla="*/ 1111170 w 1366587"/>
              <a:gd name="connsiteY3" fmla="*/ 11770 h 2349856"/>
              <a:gd name="connsiteX4" fmla="*/ 1273215 w 1366587"/>
              <a:gd name="connsiteY4" fmla="*/ 195 h 2349856"/>
              <a:gd name="connsiteX5" fmla="*/ 1319514 w 1366587"/>
              <a:gd name="connsiteY5" fmla="*/ 11770 h 2349856"/>
              <a:gd name="connsiteX6" fmla="*/ 1296364 w 1366587"/>
              <a:gd name="connsiteY6" fmla="*/ 46494 h 2349856"/>
              <a:gd name="connsiteX7" fmla="*/ 1238491 w 1366587"/>
              <a:gd name="connsiteY7" fmla="*/ 150666 h 2349856"/>
              <a:gd name="connsiteX8" fmla="*/ 1203767 w 1366587"/>
              <a:gd name="connsiteY8" fmla="*/ 185390 h 2349856"/>
              <a:gd name="connsiteX9" fmla="*/ 1169043 w 1366587"/>
              <a:gd name="connsiteY9" fmla="*/ 231689 h 2349856"/>
              <a:gd name="connsiteX10" fmla="*/ 1145894 w 1366587"/>
              <a:gd name="connsiteY10" fmla="*/ 266413 h 2349856"/>
              <a:gd name="connsiteX11" fmla="*/ 1122744 w 1366587"/>
              <a:gd name="connsiteY11" fmla="*/ 335861 h 2349856"/>
              <a:gd name="connsiteX12" fmla="*/ 1111170 w 1366587"/>
              <a:gd name="connsiteY12" fmla="*/ 428459 h 2349856"/>
              <a:gd name="connsiteX13" fmla="*/ 1088020 w 1366587"/>
              <a:gd name="connsiteY13" fmla="*/ 451608 h 2349856"/>
              <a:gd name="connsiteX14" fmla="*/ 1076445 w 1366587"/>
              <a:gd name="connsiteY14" fmla="*/ 486332 h 2349856"/>
              <a:gd name="connsiteX15" fmla="*/ 1122744 w 1366587"/>
              <a:gd name="connsiteY15" fmla="*/ 509482 h 2349856"/>
              <a:gd name="connsiteX16" fmla="*/ 1157468 w 1366587"/>
              <a:gd name="connsiteY16" fmla="*/ 521056 h 2349856"/>
              <a:gd name="connsiteX17" fmla="*/ 1215342 w 1366587"/>
              <a:gd name="connsiteY17" fmla="*/ 555780 h 2349856"/>
              <a:gd name="connsiteX18" fmla="*/ 1261640 w 1366587"/>
              <a:gd name="connsiteY18" fmla="*/ 590504 h 2349856"/>
              <a:gd name="connsiteX19" fmla="*/ 1342663 w 1366587"/>
              <a:gd name="connsiteY19" fmla="*/ 625228 h 2349856"/>
              <a:gd name="connsiteX20" fmla="*/ 1365813 w 1366587"/>
              <a:gd name="connsiteY20" fmla="*/ 648378 h 2349856"/>
              <a:gd name="connsiteX21" fmla="*/ 1331089 w 1366587"/>
              <a:gd name="connsiteY21" fmla="*/ 764125 h 2349856"/>
              <a:gd name="connsiteX22" fmla="*/ 1261640 w 1366587"/>
              <a:gd name="connsiteY22" fmla="*/ 810423 h 2349856"/>
              <a:gd name="connsiteX23" fmla="*/ 1203767 w 1366587"/>
              <a:gd name="connsiteY23" fmla="*/ 856722 h 2349856"/>
              <a:gd name="connsiteX24" fmla="*/ 1180618 w 1366587"/>
              <a:gd name="connsiteY24" fmla="*/ 903021 h 2349856"/>
              <a:gd name="connsiteX25" fmla="*/ 1099595 w 1366587"/>
              <a:gd name="connsiteY25" fmla="*/ 926170 h 2349856"/>
              <a:gd name="connsiteX26" fmla="*/ 1053296 w 1366587"/>
              <a:gd name="connsiteY26" fmla="*/ 972469 h 2349856"/>
              <a:gd name="connsiteX27" fmla="*/ 1088020 w 1366587"/>
              <a:gd name="connsiteY27" fmla="*/ 1007193 h 2349856"/>
              <a:gd name="connsiteX28" fmla="*/ 1145894 w 1366587"/>
              <a:gd name="connsiteY28" fmla="*/ 1030342 h 2349856"/>
              <a:gd name="connsiteX29" fmla="*/ 1192192 w 1366587"/>
              <a:gd name="connsiteY29" fmla="*/ 1053492 h 2349856"/>
              <a:gd name="connsiteX30" fmla="*/ 1273215 w 1366587"/>
              <a:gd name="connsiteY30" fmla="*/ 1088216 h 2349856"/>
              <a:gd name="connsiteX31" fmla="*/ 1307939 w 1366587"/>
              <a:gd name="connsiteY31" fmla="*/ 1122940 h 2349856"/>
              <a:gd name="connsiteX32" fmla="*/ 1284790 w 1366587"/>
              <a:gd name="connsiteY32" fmla="*/ 1227112 h 2349856"/>
              <a:gd name="connsiteX33" fmla="*/ 1226916 w 1366587"/>
              <a:gd name="connsiteY33" fmla="*/ 1261836 h 2349856"/>
              <a:gd name="connsiteX34" fmla="*/ 1192192 w 1366587"/>
              <a:gd name="connsiteY34" fmla="*/ 1284985 h 2349856"/>
              <a:gd name="connsiteX35" fmla="*/ 1169043 w 1366587"/>
              <a:gd name="connsiteY35" fmla="*/ 1319709 h 2349856"/>
              <a:gd name="connsiteX36" fmla="*/ 1145894 w 1366587"/>
              <a:gd name="connsiteY36" fmla="*/ 1342859 h 2349856"/>
              <a:gd name="connsiteX37" fmla="*/ 1273215 w 1366587"/>
              <a:gd name="connsiteY37" fmla="*/ 1447031 h 2349856"/>
              <a:gd name="connsiteX38" fmla="*/ 1307939 w 1366587"/>
              <a:gd name="connsiteY38" fmla="*/ 1470180 h 2349856"/>
              <a:gd name="connsiteX39" fmla="*/ 1284790 w 1366587"/>
              <a:gd name="connsiteY39" fmla="*/ 1562778 h 2349856"/>
              <a:gd name="connsiteX40" fmla="*/ 1238491 w 1366587"/>
              <a:gd name="connsiteY40" fmla="*/ 1609076 h 2349856"/>
              <a:gd name="connsiteX41" fmla="*/ 1180618 w 1366587"/>
              <a:gd name="connsiteY41" fmla="*/ 1678525 h 2349856"/>
              <a:gd name="connsiteX42" fmla="*/ 1076445 w 1366587"/>
              <a:gd name="connsiteY42" fmla="*/ 1759547 h 2349856"/>
              <a:gd name="connsiteX43" fmla="*/ 1053296 w 1366587"/>
              <a:gd name="connsiteY43" fmla="*/ 1794271 h 2349856"/>
              <a:gd name="connsiteX44" fmla="*/ 1145894 w 1366587"/>
              <a:gd name="connsiteY44" fmla="*/ 1852145 h 2349856"/>
              <a:gd name="connsiteX45" fmla="*/ 1238491 w 1366587"/>
              <a:gd name="connsiteY45" fmla="*/ 1898444 h 2349856"/>
              <a:gd name="connsiteX46" fmla="*/ 1261640 w 1366587"/>
              <a:gd name="connsiteY46" fmla="*/ 1933168 h 2349856"/>
              <a:gd name="connsiteX47" fmla="*/ 1273215 w 1366587"/>
              <a:gd name="connsiteY47" fmla="*/ 1967892 h 2349856"/>
              <a:gd name="connsiteX48" fmla="*/ 1296364 w 1366587"/>
              <a:gd name="connsiteY48" fmla="*/ 2014190 h 2349856"/>
              <a:gd name="connsiteX49" fmla="*/ 1273215 w 1366587"/>
              <a:gd name="connsiteY49" fmla="*/ 2106788 h 2349856"/>
              <a:gd name="connsiteX50" fmla="*/ 1203767 w 1366587"/>
              <a:gd name="connsiteY50" fmla="*/ 2153087 h 2349856"/>
              <a:gd name="connsiteX51" fmla="*/ 1261640 w 1366587"/>
              <a:gd name="connsiteY51" fmla="*/ 2164661 h 2349856"/>
              <a:gd name="connsiteX52" fmla="*/ 1342663 w 1366587"/>
              <a:gd name="connsiteY52" fmla="*/ 2210960 h 2349856"/>
              <a:gd name="connsiteX53" fmla="*/ 1365813 w 1366587"/>
              <a:gd name="connsiteY53" fmla="*/ 2234109 h 2349856"/>
              <a:gd name="connsiteX54" fmla="*/ 1354238 w 1366587"/>
              <a:gd name="connsiteY54" fmla="*/ 2303557 h 2349856"/>
              <a:gd name="connsiteX55" fmla="*/ 1284790 w 1366587"/>
              <a:gd name="connsiteY55" fmla="*/ 2326707 h 2349856"/>
              <a:gd name="connsiteX56" fmla="*/ 1238491 w 1366587"/>
              <a:gd name="connsiteY56" fmla="*/ 2349856 h 2349856"/>
              <a:gd name="connsiteX57" fmla="*/ 590309 w 1366587"/>
              <a:gd name="connsiteY57" fmla="*/ 2338282 h 2349856"/>
              <a:gd name="connsiteX58" fmla="*/ 474562 w 1366587"/>
              <a:gd name="connsiteY58" fmla="*/ 2315132 h 2349856"/>
              <a:gd name="connsiteX59" fmla="*/ 405114 w 1366587"/>
              <a:gd name="connsiteY59" fmla="*/ 2303557 h 2349856"/>
              <a:gd name="connsiteX60" fmla="*/ 358815 w 1366587"/>
              <a:gd name="connsiteY60" fmla="*/ 2291983 h 2349856"/>
              <a:gd name="connsiteX61" fmla="*/ 0 w 1366587"/>
              <a:gd name="connsiteY61" fmla="*/ 2280408 h 234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66587" h="2349856">
                <a:moveTo>
                  <a:pt x="11575" y="34919"/>
                </a:moveTo>
                <a:cubicBezTo>
                  <a:pt x="206341" y="62744"/>
                  <a:pt x="103986" y="52869"/>
                  <a:pt x="462987" y="34919"/>
                </a:cubicBezTo>
                <a:cubicBezTo>
                  <a:pt x="494054" y="33366"/>
                  <a:pt x="524499" y="24455"/>
                  <a:pt x="555585" y="23345"/>
                </a:cubicBezTo>
                <a:cubicBezTo>
                  <a:pt x="740702" y="16734"/>
                  <a:pt x="925975" y="15628"/>
                  <a:pt x="1111170" y="11770"/>
                </a:cubicBezTo>
                <a:cubicBezTo>
                  <a:pt x="1165185" y="7912"/>
                  <a:pt x="1219062" y="195"/>
                  <a:pt x="1273215" y="195"/>
                </a:cubicBezTo>
                <a:cubicBezTo>
                  <a:pt x="1289123" y="195"/>
                  <a:pt x="1312400" y="-2459"/>
                  <a:pt x="1319514" y="11770"/>
                </a:cubicBezTo>
                <a:cubicBezTo>
                  <a:pt x="1325735" y="24213"/>
                  <a:pt x="1303266" y="34416"/>
                  <a:pt x="1296364" y="46494"/>
                </a:cubicBezTo>
                <a:cubicBezTo>
                  <a:pt x="1269977" y="92671"/>
                  <a:pt x="1273197" y="104392"/>
                  <a:pt x="1238491" y="150666"/>
                </a:cubicBezTo>
                <a:cubicBezTo>
                  <a:pt x="1228670" y="163761"/>
                  <a:pt x="1214420" y="172962"/>
                  <a:pt x="1203767" y="185390"/>
                </a:cubicBezTo>
                <a:cubicBezTo>
                  <a:pt x="1191212" y="200037"/>
                  <a:pt x="1180256" y="215991"/>
                  <a:pt x="1169043" y="231689"/>
                </a:cubicBezTo>
                <a:cubicBezTo>
                  <a:pt x="1160957" y="243009"/>
                  <a:pt x="1151544" y="253701"/>
                  <a:pt x="1145894" y="266413"/>
                </a:cubicBezTo>
                <a:cubicBezTo>
                  <a:pt x="1135984" y="288711"/>
                  <a:pt x="1122744" y="335861"/>
                  <a:pt x="1122744" y="335861"/>
                </a:cubicBezTo>
                <a:cubicBezTo>
                  <a:pt x="1118886" y="366727"/>
                  <a:pt x="1120108" y="398665"/>
                  <a:pt x="1111170" y="428459"/>
                </a:cubicBezTo>
                <a:cubicBezTo>
                  <a:pt x="1108034" y="438912"/>
                  <a:pt x="1093635" y="442250"/>
                  <a:pt x="1088020" y="451608"/>
                </a:cubicBezTo>
                <a:cubicBezTo>
                  <a:pt x="1081743" y="462070"/>
                  <a:pt x="1080303" y="474757"/>
                  <a:pt x="1076445" y="486332"/>
                </a:cubicBezTo>
                <a:cubicBezTo>
                  <a:pt x="1091878" y="494049"/>
                  <a:pt x="1106884" y="502685"/>
                  <a:pt x="1122744" y="509482"/>
                </a:cubicBezTo>
                <a:cubicBezTo>
                  <a:pt x="1133958" y="514288"/>
                  <a:pt x="1147006" y="514779"/>
                  <a:pt x="1157468" y="521056"/>
                </a:cubicBezTo>
                <a:cubicBezTo>
                  <a:pt x="1236910" y="568720"/>
                  <a:pt x="1116976" y="522993"/>
                  <a:pt x="1215342" y="555780"/>
                </a:cubicBezTo>
                <a:cubicBezTo>
                  <a:pt x="1230775" y="567355"/>
                  <a:pt x="1245281" y="580280"/>
                  <a:pt x="1261640" y="590504"/>
                </a:cubicBezTo>
                <a:cubicBezTo>
                  <a:pt x="1294335" y="610939"/>
                  <a:pt x="1308905" y="613976"/>
                  <a:pt x="1342663" y="625228"/>
                </a:cubicBezTo>
                <a:cubicBezTo>
                  <a:pt x="1350380" y="632945"/>
                  <a:pt x="1364608" y="637532"/>
                  <a:pt x="1365813" y="648378"/>
                </a:cubicBezTo>
                <a:cubicBezTo>
                  <a:pt x="1369460" y="681205"/>
                  <a:pt x="1360606" y="738298"/>
                  <a:pt x="1331089" y="764125"/>
                </a:cubicBezTo>
                <a:cubicBezTo>
                  <a:pt x="1310151" y="782446"/>
                  <a:pt x="1281313" y="790749"/>
                  <a:pt x="1261640" y="810423"/>
                </a:cubicBezTo>
                <a:cubicBezTo>
                  <a:pt x="1228655" y="843410"/>
                  <a:pt x="1247571" y="827520"/>
                  <a:pt x="1203767" y="856722"/>
                </a:cubicBezTo>
                <a:cubicBezTo>
                  <a:pt x="1196051" y="872155"/>
                  <a:pt x="1192819" y="890820"/>
                  <a:pt x="1180618" y="903021"/>
                </a:cubicBezTo>
                <a:cubicBezTo>
                  <a:pt x="1175085" y="908554"/>
                  <a:pt x="1099993" y="926071"/>
                  <a:pt x="1099595" y="926170"/>
                </a:cubicBezTo>
                <a:cubicBezTo>
                  <a:pt x="1084162" y="941603"/>
                  <a:pt x="1037863" y="957036"/>
                  <a:pt x="1053296" y="972469"/>
                </a:cubicBezTo>
                <a:cubicBezTo>
                  <a:pt x="1064871" y="984044"/>
                  <a:pt x="1074139" y="998518"/>
                  <a:pt x="1088020" y="1007193"/>
                </a:cubicBezTo>
                <a:cubicBezTo>
                  <a:pt x="1105639" y="1018205"/>
                  <a:pt x="1126907" y="1021903"/>
                  <a:pt x="1145894" y="1030342"/>
                </a:cubicBezTo>
                <a:cubicBezTo>
                  <a:pt x="1161661" y="1037350"/>
                  <a:pt x="1176333" y="1046695"/>
                  <a:pt x="1192192" y="1053492"/>
                </a:cubicBezTo>
                <a:cubicBezTo>
                  <a:pt x="1229981" y="1069687"/>
                  <a:pt x="1234819" y="1060790"/>
                  <a:pt x="1273215" y="1088216"/>
                </a:cubicBezTo>
                <a:cubicBezTo>
                  <a:pt x="1286535" y="1097730"/>
                  <a:pt x="1296364" y="1111365"/>
                  <a:pt x="1307939" y="1122940"/>
                </a:cubicBezTo>
                <a:cubicBezTo>
                  <a:pt x="1300223" y="1157664"/>
                  <a:pt x="1302713" y="1196387"/>
                  <a:pt x="1284790" y="1227112"/>
                </a:cubicBezTo>
                <a:cubicBezTo>
                  <a:pt x="1273454" y="1246545"/>
                  <a:pt x="1245994" y="1249913"/>
                  <a:pt x="1226916" y="1261836"/>
                </a:cubicBezTo>
                <a:cubicBezTo>
                  <a:pt x="1215119" y="1269209"/>
                  <a:pt x="1203767" y="1277269"/>
                  <a:pt x="1192192" y="1284985"/>
                </a:cubicBezTo>
                <a:cubicBezTo>
                  <a:pt x="1184476" y="1296560"/>
                  <a:pt x="1177733" y="1308846"/>
                  <a:pt x="1169043" y="1319709"/>
                </a:cubicBezTo>
                <a:cubicBezTo>
                  <a:pt x="1162226" y="1328231"/>
                  <a:pt x="1144351" y="1332056"/>
                  <a:pt x="1145894" y="1342859"/>
                </a:cubicBezTo>
                <a:cubicBezTo>
                  <a:pt x="1156114" y="1414397"/>
                  <a:pt x="1225318" y="1415100"/>
                  <a:pt x="1273215" y="1447031"/>
                </a:cubicBezTo>
                <a:lnTo>
                  <a:pt x="1307939" y="1470180"/>
                </a:lnTo>
                <a:cubicBezTo>
                  <a:pt x="1300223" y="1501046"/>
                  <a:pt x="1299019" y="1534321"/>
                  <a:pt x="1284790" y="1562778"/>
                </a:cubicBezTo>
                <a:cubicBezTo>
                  <a:pt x="1275029" y="1582299"/>
                  <a:pt x="1253091" y="1592853"/>
                  <a:pt x="1238491" y="1609076"/>
                </a:cubicBezTo>
                <a:cubicBezTo>
                  <a:pt x="1218333" y="1631474"/>
                  <a:pt x="1201926" y="1657217"/>
                  <a:pt x="1180618" y="1678525"/>
                </a:cubicBezTo>
                <a:cubicBezTo>
                  <a:pt x="1140549" y="1718594"/>
                  <a:pt x="1117746" y="1732014"/>
                  <a:pt x="1076445" y="1759547"/>
                </a:cubicBezTo>
                <a:cubicBezTo>
                  <a:pt x="1068729" y="1771122"/>
                  <a:pt x="1049474" y="1780895"/>
                  <a:pt x="1053296" y="1794271"/>
                </a:cubicBezTo>
                <a:cubicBezTo>
                  <a:pt x="1067848" y="1845200"/>
                  <a:pt x="1109760" y="1840100"/>
                  <a:pt x="1145894" y="1852145"/>
                </a:cubicBezTo>
                <a:cubicBezTo>
                  <a:pt x="1202527" y="1871023"/>
                  <a:pt x="1195958" y="1870088"/>
                  <a:pt x="1238491" y="1898444"/>
                </a:cubicBezTo>
                <a:cubicBezTo>
                  <a:pt x="1246207" y="1910019"/>
                  <a:pt x="1255419" y="1920726"/>
                  <a:pt x="1261640" y="1933168"/>
                </a:cubicBezTo>
                <a:cubicBezTo>
                  <a:pt x="1267096" y="1944081"/>
                  <a:pt x="1268409" y="1956678"/>
                  <a:pt x="1273215" y="1967892"/>
                </a:cubicBezTo>
                <a:cubicBezTo>
                  <a:pt x="1280012" y="1983751"/>
                  <a:pt x="1288648" y="1998757"/>
                  <a:pt x="1296364" y="2014190"/>
                </a:cubicBezTo>
                <a:cubicBezTo>
                  <a:pt x="1308901" y="2076874"/>
                  <a:pt x="1323721" y="2067506"/>
                  <a:pt x="1273215" y="2106788"/>
                </a:cubicBezTo>
                <a:cubicBezTo>
                  <a:pt x="1251254" y="2123869"/>
                  <a:pt x="1203767" y="2153087"/>
                  <a:pt x="1203767" y="2153087"/>
                </a:cubicBezTo>
                <a:cubicBezTo>
                  <a:pt x="1223058" y="2156945"/>
                  <a:pt x="1242977" y="2158440"/>
                  <a:pt x="1261640" y="2164661"/>
                </a:cubicBezTo>
                <a:cubicBezTo>
                  <a:pt x="1282007" y="2171450"/>
                  <a:pt x="1324520" y="2196446"/>
                  <a:pt x="1342663" y="2210960"/>
                </a:cubicBezTo>
                <a:cubicBezTo>
                  <a:pt x="1351185" y="2217777"/>
                  <a:pt x="1358096" y="2226393"/>
                  <a:pt x="1365813" y="2234109"/>
                </a:cubicBezTo>
                <a:cubicBezTo>
                  <a:pt x="1361955" y="2257258"/>
                  <a:pt x="1369692" y="2285895"/>
                  <a:pt x="1354238" y="2303557"/>
                </a:cubicBezTo>
                <a:cubicBezTo>
                  <a:pt x="1338169" y="2321921"/>
                  <a:pt x="1306616" y="2315794"/>
                  <a:pt x="1284790" y="2326707"/>
                </a:cubicBezTo>
                <a:lnTo>
                  <a:pt x="1238491" y="2349856"/>
                </a:lnTo>
                <a:lnTo>
                  <a:pt x="590309" y="2338282"/>
                </a:lnTo>
                <a:cubicBezTo>
                  <a:pt x="543020" y="2336757"/>
                  <a:pt x="517973" y="2323814"/>
                  <a:pt x="474562" y="2315132"/>
                </a:cubicBezTo>
                <a:cubicBezTo>
                  <a:pt x="451549" y="2310529"/>
                  <a:pt x="428127" y="2308160"/>
                  <a:pt x="405114" y="2303557"/>
                </a:cubicBezTo>
                <a:cubicBezTo>
                  <a:pt x="389515" y="2300437"/>
                  <a:pt x="374600" y="2293956"/>
                  <a:pt x="358815" y="2291983"/>
                </a:cubicBezTo>
                <a:cubicBezTo>
                  <a:pt x="217509" y="2274320"/>
                  <a:pt x="154912" y="2280408"/>
                  <a:pt x="0" y="2280408"/>
                </a:cubicBezTo>
              </a:path>
            </a:pathLst>
          </a:cu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493171" y="4745594"/>
            <a:ext cx="144016" cy="144016"/>
          </a:xfrm>
          <a:prstGeom prst="ellipse">
            <a:avLst/>
          </a:prstGeom>
          <a:solidFill>
            <a:srgbClr val="FE122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136342" y="4365104"/>
            <a:ext cx="571562" cy="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4716016" y="5157192"/>
            <a:ext cx="84267" cy="126208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365211" y="5339174"/>
            <a:ext cx="144016" cy="144016"/>
          </a:xfrm>
          <a:prstGeom prst="ellipse">
            <a:avLst/>
          </a:prstGeom>
          <a:solidFill>
            <a:srgbClr val="FE122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华文新魏" pitchFamily="2" charset="-122"/>
              <a:ea typeface="华文新魏" pitchFamily="2" charset="-122"/>
            </a:endParaRPr>
          </a:p>
        </p:txBody>
      </p:sp>
      <p:cxnSp>
        <p:nvCxnSpPr>
          <p:cNvPr id="21" name="Straight Arrow Connector 20"/>
          <p:cNvCxnSpPr>
            <a:stCxn id="19" idx="7"/>
            <a:endCxn id="17" idx="2"/>
          </p:cNvCxnSpPr>
          <p:nvPr/>
        </p:nvCxnSpPr>
        <p:spPr bwMode="auto">
          <a:xfrm flipV="1">
            <a:off x="4488136" y="5220296"/>
            <a:ext cx="227880" cy="139969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13" y="2396084"/>
            <a:ext cx="3005369" cy="12582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82" y="0"/>
            <a:ext cx="2000879" cy="28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Chamber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15" y="890350"/>
            <a:ext cx="2227565" cy="2898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39040"/>
            <a:ext cx="3330914" cy="3347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80" y="3986948"/>
            <a:ext cx="3896367" cy="2185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6136008"/>
            <a:ext cx="39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1.3mBq/m3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SuperNAMO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10" name="Picture 9" descr="Screen Shot 2015-06-20 at 12.24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37" y="4149080"/>
            <a:ext cx="2885003" cy="2016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868363"/>
            <a:ext cx="2682152" cy="26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超灵敏氡气探测仪</a:t>
            </a:r>
            <a:r>
              <a:rPr lang="zh-CN" altLang="en-US" dirty="0"/>
              <a:t> </a:t>
            </a:r>
            <a:r>
              <a:rPr lang="zh-CN" altLang="en-US" dirty="0" smtClean="0"/>
              <a:t> 设计图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736" y="1556792"/>
            <a:ext cx="4170073" cy="4437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3" y="1556792"/>
            <a:ext cx="436276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6" name="Picture 5" descr="mmexport14569003377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2" y="274638"/>
            <a:ext cx="4082264" cy="3061698"/>
          </a:xfrm>
          <a:prstGeom prst="rect">
            <a:avLst/>
          </a:prstGeom>
        </p:spPr>
      </p:pic>
      <p:pic>
        <p:nvPicPr>
          <p:cNvPr id="7" name="Picture 6" descr="mmexport14569003415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6409" y="1383144"/>
            <a:ext cx="5528675" cy="4146506"/>
          </a:xfrm>
          <a:prstGeom prst="rect">
            <a:avLst/>
          </a:prstGeom>
        </p:spPr>
      </p:pic>
      <p:pic>
        <p:nvPicPr>
          <p:cNvPr id="8" name="Picture 7" descr="mmexport14569003490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9889" y="3203719"/>
            <a:ext cx="4176321" cy="31322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30868"/>
            <a:ext cx="12626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317" y="4814801"/>
            <a:ext cx="17963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altLang="zh-CN" dirty="0" smtClean="0"/>
              <a:t>-Static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Chamber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4165" y="5202894"/>
            <a:ext cx="265642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Water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Sprinkling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12208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_39_40">
  <a:themeElements>
    <a:clrScheme name="15_39_4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39_40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新魏" pitchFamily="2" charset="-122"/>
            <a:ea typeface="华文新魏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新魏" pitchFamily="2" charset="-122"/>
            <a:ea typeface="华文新魏" pitchFamily="2" charset="-122"/>
          </a:defRPr>
        </a:defPPr>
      </a:lstStyle>
    </a:lnDef>
  </a:objectDefaults>
  <a:extraClrSchemeLst>
    <a:extraClrScheme>
      <a:clrScheme name="15_39_4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39_4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39_4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39_4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39_4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39_4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39_4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39_4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39_4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39_4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39_4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39_4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39_40">
  <a:themeElements>
    <a:clrScheme name="16_39_4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39_40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新魏" pitchFamily="2" charset="-122"/>
            <a:ea typeface="华文新魏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华文新魏" pitchFamily="2" charset="-122"/>
            <a:ea typeface="华文新魏" pitchFamily="2" charset="-122"/>
          </a:defRPr>
        </a:defPPr>
      </a:lstStyle>
    </a:lnDef>
  </a:objectDefaults>
  <a:extraClrSchemeLst>
    <a:extraClrScheme>
      <a:clrScheme name="16_39_4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39_4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39_4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39_4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39_4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39_4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39_4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39_4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39_4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39_4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39_4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39_4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12338</TotalTime>
  <Pages>0</Pages>
  <Words>765</Words>
  <Characters>0</Characters>
  <Application>Microsoft Macintosh PowerPoint</Application>
  <DocSecurity>0</DocSecurity>
  <PresentationFormat>On-screen Show (4:3)</PresentationFormat>
  <Lines>0</Lines>
  <Paragraphs>219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Times New Roman</vt:lpstr>
      <vt:lpstr>Wingdings</vt:lpstr>
      <vt:lpstr>华文新魏</vt:lpstr>
      <vt:lpstr>宋体</vt:lpstr>
      <vt:lpstr>黑体</vt:lpstr>
      <vt:lpstr>Arial</vt:lpstr>
      <vt:lpstr>15_39_40</vt:lpstr>
      <vt:lpstr>16_39_40</vt:lpstr>
      <vt:lpstr>Equation</vt:lpstr>
      <vt:lpstr>PandaX实验中放射性本底控制</vt:lpstr>
      <vt:lpstr>本底控制意义</vt:lpstr>
      <vt:lpstr>放射性本底控制几个关键</vt:lpstr>
      <vt:lpstr>本底控制一般步骤</vt:lpstr>
      <vt:lpstr>PandaX本底控制一览</vt:lpstr>
      <vt:lpstr>氡的来源于迁移运动学</vt:lpstr>
      <vt:lpstr>Electrostatic Chamber</vt:lpstr>
      <vt:lpstr>超灵敏氡气探测仪  设计图</vt:lpstr>
      <vt:lpstr>PowerPoint Presentation</vt:lpstr>
      <vt:lpstr>              Status  of the Electrostatic Chamber</vt:lpstr>
      <vt:lpstr>Ra in Water</vt:lpstr>
      <vt:lpstr>吸附法去除Rn本底</vt:lpstr>
      <vt:lpstr>几种吸附物比较</vt:lpstr>
      <vt:lpstr>常见的分子吸附材料</vt:lpstr>
      <vt:lpstr>Rn in Air: X-Mass</vt:lpstr>
      <vt:lpstr>X-Mass</vt:lpstr>
      <vt:lpstr>PowerPoint Presentation</vt:lpstr>
      <vt:lpstr>Current Situation</vt:lpstr>
      <vt:lpstr>Rn Level @ JPUL</vt:lpstr>
      <vt:lpstr>PowerPoint Presentation</vt:lpstr>
      <vt:lpstr>Rn Ctrl in Lab Hall</vt:lpstr>
      <vt:lpstr>无氡洁净室</vt:lpstr>
      <vt:lpstr>PowerPoint Presentation</vt:lpstr>
      <vt:lpstr>Gamma Counting Station</vt:lpstr>
      <vt:lpstr>典型能谱</vt:lpstr>
      <vt:lpstr>Materials to be Counted</vt:lpstr>
      <vt:lpstr>纯物质生产</vt:lpstr>
      <vt:lpstr>Customized Stainless Steel</vt:lpstr>
      <vt:lpstr>Comparison of Diff. SS Samples</vt:lpstr>
      <vt:lpstr>85Kr的控制</vt:lpstr>
      <vt:lpstr>Radioactive background: Kr in Xe</vt:lpstr>
      <vt:lpstr>Xe Purity Analysis System</vt:lpstr>
      <vt:lpstr>Xe Purity Results</vt:lpstr>
      <vt:lpstr>小结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聊聊测量与能量</dc:title>
  <dc:creator>Beta</dc:creator>
  <cp:lastModifiedBy>Microsoft Office User</cp:lastModifiedBy>
  <cp:revision>492</cp:revision>
  <cp:lastPrinted>2015-03-20T21:32:10Z</cp:lastPrinted>
  <dcterms:created xsi:type="dcterms:W3CDTF">2014-09-23T00:55:54Z</dcterms:created>
  <dcterms:modified xsi:type="dcterms:W3CDTF">2016-08-24T03:47:27Z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2052-9.1.0.4843</vt:lpwstr>
  </property>
</Properties>
</file>