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42"/>
  </p:notesMasterIdLst>
  <p:sldIdLst>
    <p:sldId id="256" r:id="rId2"/>
    <p:sldId id="337" r:id="rId3"/>
    <p:sldId id="430" r:id="rId4"/>
    <p:sldId id="415" r:id="rId5"/>
    <p:sldId id="416" r:id="rId6"/>
    <p:sldId id="429" r:id="rId7"/>
    <p:sldId id="437" r:id="rId8"/>
    <p:sldId id="431" r:id="rId9"/>
    <p:sldId id="435" r:id="rId10"/>
    <p:sldId id="436" r:id="rId11"/>
    <p:sldId id="360" r:id="rId12"/>
    <p:sldId id="361" r:id="rId13"/>
    <p:sldId id="386" r:id="rId14"/>
    <p:sldId id="403" r:id="rId15"/>
    <p:sldId id="402" r:id="rId16"/>
    <p:sldId id="364" r:id="rId17"/>
    <p:sldId id="387" r:id="rId18"/>
    <p:sldId id="404" r:id="rId19"/>
    <p:sldId id="417" r:id="rId20"/>
    <p:sldId id="418" r:id="rId21"/>
    <p:sldId id="419" r:id="rId22"/>
    <p:sldId id="432" r:id="rId23"/>
    <p:sldId id="440" r:id="rId24"/>
    <p:sldId id="420" r:id="rId25"/>
    <p:sldId id="421" r:id="rId26"/>
    <p:sldId id="428" r:id="rId27"/>
    <p:sldId id="423" r:id="rId28"/>
    <p:sldId id="424" r:id="rId29"/>
    <p:sldId id="426" r:id="rId30"/>
    <p:sldId id="425" r:id="rId31"/>
    <p:sldId id="422" r:id="rId32"/>
    <p:sldId id="414" r:id="rId33"/>
    <p:sldId id="393" r:id="rId34"/>
    <p:sldId id="438" r:id="rId35"/>
    <p:sldId id="439" r:id="rId36"/>
    <p:sldId id="413" r:id="rId37"/>
    <p:sldId id="400" r:id="rId38"/>
    <p:sldId id="401" r:id="rId39"/>
    <p:sldId id="394" r:id="rId40"/>
    <p:sldId id="395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00FF00"/>
    <a:srgbClr val="CC3399"/>
    <a:srgbClr val="00B050"/>
    <a:srgbClr val="4EE252"/>
    <a:srgbClr val="FF505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 autoAdjust="0"/>
    <p:restoredTop sz="94032" autoAdjust="0"/>
  </p:normalViewPr>
  <p:slideViewPr>
    <p:cSldViewPr snapToGrid="0">
      <p:cViewPr varScale="1">
        <p:scale>
          <a:sx n="86" d="100"/>
          <a:sy n="86" d="100"/>
        </p:scale>
        <p:origin x="5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F8E29-6D03-4D61-8226-A12FC1BDA72D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28B58-256E-44E5-AABC-78E1F69B0B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98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28B58-256E-44E5-AABC-78E1F69B0B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40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28B58-256E-44E5-AABC-78E1F69B0B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05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8E7159-92BE-40D8-B818-2019EB422288}" type="slidenum">
              <a:rPr lang="en-US" altLang="zh-CN"/>
              <a:pPr/>
              <a:t>23</a:t>
            </a:fld>
            <a:endParaRPr lang="en-US" altLang="zh-CN"/>
          </a:p>
        </p:txBody>
      </p:sp>
      <p:sp>
        <p:nvSpPr>
          <p:cNvPr id="2396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21" y="4343985"/>
            <a:ext cx="5487358" cy="411450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28B58-256E-44E5-AABC-78E1F69B0B7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3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49" r="44620"/>
          <a:stretch/>
        </p:blipFill>
        <p:spPr>
          <a:xfrm>
            <a:off x="11410684" y="0"/>
            <a:ext cx="648799" cy="76392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967139"/>
            <a:ext cx="9144000" cy="1862701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3676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1242869" y="5384120"/>
            <a:ext cx="10428270" cy="937690"/>
            <a:chOff x="-1146" y="5097799"/>
            <a:chExt cx="10498363" cy="913418"/>
          </a:xfrm>
          <a:effectLst>
            <a:reflection endPos="0" dir="5400000" sy="-100000" algn="bl" rotWithShape="0"/>
          </a:effectLst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6" y="5112334"/>
              <a:ext cx="1299844" cy="88916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698" y="5107042"/>
              <a:ext cx="1315628" cy="89996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223" y="5105708"/>
              <a:ext cx="1323732" cy="90550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954" y="5101537"/>
              <a:ext cx="1315629" cy="89996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211" y="5107040"/>
              <a:ext cx="1315630" cy="89996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269" y="5105709"/>
              <a:ext cx="1307891" cy="9012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3159" y="5110332"/>
              <a:ext cx="1314058" cy="89889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584" y="5097799"/>
              <a:ext cx="1315628" cy="899966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46" b="48584"/>
          <a:stretch/>
        </p:blipFill>
        <p:spPr>
          <a:xfrm>
            <a:off x="64124" y="5333050"/>
            <a:ext cx="1090113" cy="1043628"/>
          </a:xfrm>
          <a:prstGeom prst="rect">
            <a:avLst/>
          </a:prstGeom>
          <a:effectLst>
            <a:glow>
              <a:srgbClr val="CC3399"/>
            </a:glow>
            <a:reflection blurRad="6350"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125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81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437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5180" y="0"/>
            <a:ext cx="10536820" cy="842781"/>
          </a:xfrm>
          <a:solidFill>
            <a:srgbClr val="0000FF"/>
          </a:solidFill>
        </p:spPr>
        <p:txBody>
          <a:bodyPr/>
          <a:lstStyle>
            <a:lvl1pPr algn="ctr">
              <a:defRPr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18572"/>
            <a:ext cx="10515600" cy="5158391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83557" y="6504972"/>
            <a:ext cx="2518458" cy="216503"/>
          </a:xfrm>
        </p:spPr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819646" y="6504972"/>
            <a:ext cx="4333754" cy="21650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8415" y="6504972"/>
            <a:ext cx="2765385" cy="216503"/>
          </a:xfrm>
          <a:solidFill>
            <a:schemeClr val="bg1"/>
          </a:solidFill>
        </p:spPr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3" y="1"/>
            <a:ext cx="1504867" cy="8427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9" r="45674"/>
          <a:stretch/>
        </p:blipFill>
        <p:spPr>
          <a:xfrm>
            <a:off x="10654301" y="5282191"/>
            <a:ext cx="1331526" cy="153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01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3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4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83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59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4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76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01106-6D85-4326-A8BF-E848FA062B14}" type="datetimeFigureOut">
              <a:rPr lang="zh-CN" altLang="en-US" smtClean="0"/>
              <a:t>2016/8/23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454C2-1804-43F4-891C-1D54DC009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39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emf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png"/><Relationship Id="rId7" Type="http://schemas.openxmlformats.org/officeDocument/2006/relationships/image" Target="../media/image73.emf"/><Relationship Id="rId12" Type="http://schemas.openxmlformats.org/officeDocument/2006/relationships/image" Target="../media/image6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2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1.png"/><Relationship Id="rId10" Type="http://schemas.openxmlformats.org/officeDocument/2006/relationships/image" Target="../media/image76.emf"/><Relationship Id="rId4" Type="http://schemas.openxmlformats.org/officeDocument/2006/relationships/image" Target="../media/image70.png"/><Relationship Id="rId9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60.png"/><Relationship Id="rId18" Type="http://schemas.openxmlformats.org/officeDocument/2006/relationships/image" Target="../media/image94.png"/><Relationship Id="rId3" Type="http://schemas.openxmlformats.org/officeDocument/2006/relationships/image" Target="../media/image80.jpeg"/><Relationship Id="rId21" Type="http://schemas.openxmlformats.org/officeDocument/2006/relationships/image" Target="../media/image97.jpeg"/><Relationship Id="rId7" Type="http://schemas.openxmlformats.org/officeDocument/2006/relationships/image" Target="../media/image84.png"/><Relationship Id="rId12" Type="http://schemas.openxmlformats.org/officeDocument/2006/relationships/image" Target="../media/image89.jpeg"/><Relationship Id="rId17" Type="http://schemas.openxmlformats.org/officeDocument/2006/relationships/image" Target="../media/image93.jpeg"/><Relationship Id="rId2" Type="http://schemas.openxmlformats.org/officeDocument/2006/relationships/image" Target="../media/image79.jpeg"/><Relationship Id="rId16" Type="http://schemas.openxmlformats.org/officeDocument/2006/relationships/image" Target="../media/image92.jpeg"/><Relationship Id="rId20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5" Type="http://schemas.openxmlformats.org/officeDocument/2006/relationships/image" Target="../media/image91.png"/><Relationship Id="rId10" Type="http://schemas.openxmlformats.org/officeDocument/2006/relationships/image" Target="../media/image87.jpeg"/><Relationship Id="rId19" Type="http://schemas.openxmlformats.org/officeDocument/2006/relationships/image" Target="../media/image95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0.jpeg"/><Relationship Id="rId22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2.emf"/><Relationship Id="rId4" Type="http://schemas.openxmlformats.org/officeDocument/2006/relationships/image" Target="../media/image101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jpeg"/><Relationship Id="rId3" Type="http://schemas.openxmlformats.org/officeDocument/2006/relationships/image" Target="../media/image72.pn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image" Target="../media/image103.jpeg"/><Relationship Id="rId16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5" Type="http://schemas.openxmlformats.org/officeDocument/2006/relationships/image" Target="../media/image115.jpg"/><Relationship Id="rId10" Type="http://schemas.openxmlformats.org/officeDocument/2006/relationships/image" Target="../media/image110.jpg"/><Relationship Id="rId4" Type="http://schemas.openxmlformats.org/officeDocument/2006/relationships/image" Target="../media/image104.jpg"/><Relationship Id="rId9" Type="http://schemas.openxmlformats.org/officeDocument/2006/relationships/image" Target="../media/image109.jpg"/><Relationship Id="rId1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g"/><Relationship Id="rId4" Type="http://schemas.openxmlformats.org/officeDocument/2006/relationships/image" Target="../media/image1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87866" y="1650380"/>
            <a:ext cx="11616266" cy="1758402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Bell MT" panose="02020503060305020303" pitchFamily="18" charset="0"/>
              </a:rPr>
              <a:t>Studies on Nuclear Equation of State with Heavy Ion Collisions Over a Wide Energy Range</a:t>
            </a:r>
            <a:r>
              <a:rPr lang="en-US" altLang="zh-CN" sz="3600" b="1" dirty="0" smtClean="0">
                <a:latin typeface="Bell MT" panose="02020503060305020303" pitchFamily="18" charset="0"/>
              </a:rPr>
              <a:t/>
            </a:r>
            <a:br>
              <a:rPr lang="en-US" altLang="zh-CN" sz="3600" b="1" dirty="0" smtClean="0">
                <a:latin typeface="Bell MT" panose="02020503060305020303" pitchFamily="18" charset="0"/>
              </a:rPr>
            </a:br>
            <a:endParaRPr lang="zh-CN" altLang="zh-CN" sz="3600" b="1" dirty="0">
              <a:latin typeface="Bell MT" panose="02020503060305020303" pitchFamily="18" charset="0"/>
            </a:endParaRPr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1523999" y="3408782"/>
            <a:ext cx="9144000" cy="1655762"/>
          </a:xfrm>
        </p:spPr>
        <p:txBody>
          <a:bodyPr>
            <a:normAutofit/>
          </a:bodyPr>
          <a:lstStyle/>
          <a:p>
            <a:endParaRPr lang="en-US" altLang="zh-CN" dirty="0" smtClean="0">
              <a:latin typeface="Bell MT" panose="02020503060305020303" pitchFamily="18" charset="0"/>
            </a:endParaRPr>
          </a:p>
          <a:p>
            <a:r>
              <a:rPr lang="zh-CN" altLang="en-US" dirty="0" smtClean="0">
                <a:latin typeface="Bell MT" panose="02020503060305020303" pitchFamily="18" charset="0"/>
              </a:rPr>
              <a:t>肖志刚</a:t>
            </a:r>
            <a:endParaRPr lang="en-US" altLang="zh-CN" dirty="0" smtClean="0">
              <a:latin typeface="Bell MT" panose="02020503060305020303" pitchFamily="18" charset="0"/>
            </a:endParaRPr>
          </a:p>
          <a:p>
            <a:r>
              <a:rPr lang="zh-CN" altLang="en-US" dirty="0" smtClean="0">
                <a:latin typeface="Bell MT" panose="02020503060305020303" pitchFamily="18" charset="0"/>
              </a:rPr>
              <a:t>清华大学物理系</a:t>
            </a:r>
            <a:endParaRPr lang="en-US" altLang="zh-CN" dirty="0" smtClean="0">
              <a:latin typeface="Bell MT" panose="02020503060305020303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b="1" u="sng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中国高能物理学会第十二</a:t>
            </a:r>
            <a:r>
              <a:rPr lang="zh-CN" altLang="en-US" sz="4000" b="1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届全国粒子物理学术会议</a:t>
            </a:r>
            <a:endParaRPr lang="en-US" altLang="zh-CN" sz="4000" b="1" u="sng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2016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22</a:t>
            </a:r>
            <a:r>
              <a:rPr lang="zh-CN" altLang="en-US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-26</a:t>
            </a:r>
            <a:r>
              <a:rPr lang="zh-CN" altLang="en-US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日，中国科学技术大学，合肥</a:t>
            </a:r>
            <a:endParaRPr lang="en-US" altLang="zh-CN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Double angular ratio of particle yield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03305" y="4175517"/>
            <a:ext cx="5207040" cy="2069166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Model  independently, particles emitted at smaller angle are more neutron rich</a:t>
            </a:r>
          </a:p>
          <a:p>
            <a:r>
              <a:rPr lang="en-US" altLang="zh-CN" dirty="0" smtClean="0"/>
              <a:t>Smaller angle emitted particles experience more dynamical contribution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9" y="1621709"/>
            <a:ext cx="6188399" cy="41312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469" y="970044"/>
            <a:ext cx="3621876" cy="271729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960542" y="1991925"/>
            <a:ext cx="3760324" cy="1096601"/>
            <a:chOff x="7738317" y="1059687"/>
            <a:chExt cx="2657287" cy="724993"/>
          </a:xfrm>
        </p:grpSpPr>
        <p:cxnSp>
          <p:nvCxnSpPr>
            <p:cNvPr id="16" name="直接箭头连接符 15"/>
            <p:cNvCxnSpPr/>
            <p:nvPr/>
          </p:nvCxnSpPr>
          <p:spPr>
            <a:xfrm flipH="1">
              <a:off x="7738317" y="1074205"/>
              <a:ext cx="2657287" cy="15076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流程图: 磁盘 16"/>
            <p:cNvSpPr/>
            <p:nvPr/>
          </p:nvSpPr>
          <p:spPr>
            <a:xfrm rot="19612596">
              <a:off x="9608272" y="1386641"/>
              <a:ext cx="360344" cy="398039"/>
            </a:xfrm>
            <a:prstGeom prst="flowChartMagneticDisk">
              <a:avLst/>
            </a:prstGeom>
            <a:solidFill>
              <a:srgbClr val="FF0000">
                <a:alpha val="64000"/>
              </a:srgbClr>
            </a:solidFill>
            <a:ln w="38100">
              <a:solidFill>
                <a:srgbClr val="0000FF"/>
              </a:solidFill>
            </a:ln>
            <a:scene3d>
              <a:camera prst="orthographicFront">
                <a:rot lat="0" lon="0" rev="108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流程图: 磁盘 17"/>
            <p:cNvSpPr/>
            <p:nvPr/>
          </p:nvSpPr>
          <p:spPr>
            <a:xfrm rot="1598250">
              <a:off x="8724067" y="1342922"/>
              <a:ext cx="372726" cy="355711"/>
            </a:xfrm>
            <a:prstGeom prst="flowChartMagneticDisk">
              <a:avLst/>
            </a:prstGeom>
            <a:solidFill>
              <a:srgbClr val="FF0000">
                <a:alpha val="64000"/>
              </a:srgbClr>
            </a:solidFill>
            <a:ln w="38100">
              <a:solidFill>
                <a:srgbClr val="0000FF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/>
            <p:nvPr/>
          </p:nvCxnSpPr>
          <p:spPr>
            <a:xfrm flipH="1">
              <a:off x="8851255" y="1094797"/>
              <a:ext cx="250960" cy="26496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9102215" y="1104609"/>
              <a:ext cx="39067" cy="38104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>
              <a:endCxn id="17" idx="2"/>
            </p:cNvCxnSpPr>
            <p:nvPr/>
          </p:nvCxnSpPr>
          <p:spPr>
            <a:xfrm>
              <a:off x="9159766" y="1076528"/>
              <a:ext cx="477785" cy="60758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9159766" y="1059687"/>
              <a:ext cx="573946" cy="31950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3344866" y="6461381"/>
            <a:ext cx="558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S. Wang, Y. Zhang, XZG  et al.,  PRC89 (2014) 064613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Energy spectra </a:t>
            </a:r>
            <a:r>
              <a:rPr lang="en-US" altLang="zh-CN" dirty="0" smtClean="0"/>
              <a:t>analysis vs mass asymmetry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6" y="859713"/>
            <a:ext cx="7183432" cy="49952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06" y="5871932"/>
            <a:ext cx="6103345" cy="8157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6" r="50337"/>
          <a:stretch/>
        </p:blipFill>
        <p:spPr>
          <a:xfrm>
            <a:off x="7254686" y="3872515"/>
            <a:ext cx="4427853" cy="2887030"/>
          </a:xfrm>
          <a:prstGeom prst="rect">
            <a:avLst/>
          </a:prstGeom>
        </p:spPr>
      </p:pic>
      <p:sp>
        <p:nvSpPr>
          <p:cNvPr id="8" name="内容占位符 2"/>
          <p:cNvSpPr txBox="1">
            <a:spLocks/>
          </p:cNvSpPr>
          <p:nvPr/>
        </p:nvSpPr>
        <p:spPr>
          <a:xfrm>
            <a:off x="6848851" y="863285"/>
            <a:ext cx="5261633" cy="54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/>
              <a:t>Three moving source:  Int. Velocity, CN, FF</a:t>
            </a:r>
            <a:endParaRPr lang="zh-CN" altLang="en-US" sz="1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l="68638"/>
          <a:stretch/>
        </p:blipFill>
        <p:spPr>
          <a:xfrm>
            <a:off x="10700708" y="1372323"/>
            <a:ext cx="981832" cy="7626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38069" t="-3641" r="34482" b="3641"/>
          <a:stretch/>
        </p:blipFill>
        <p:spPr>
          <a:xfrm>
            <a:off x="8675296" y="1312151"/>
            <a:ext cx="917973" cy="8146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 r="68751"/>
          <a:stretch/>
        </p:blipFill>
        <p:spPr>
          <a:xfrm>
            <a:off x="6994686" y="1300683"/>
            <a:ext cx="1003111" cy="78199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848851" y="1708872"/>
            <a:ext cx="5261633" cy="1734952"/>
            <a:chOff x="6790746" y="875414"/>
            <a:chExt cx="5610599" cy="1734952"/>
          </a:xfrm>
        </p:grpSpPr>
        <p:cxnSp>
          <p:nvCxnSpPr>
            <p:cNvPr id="13" name="直接箭头连接符 12"/>
            <p:cNvCxnSpPr/>
            <p:nvPr/>
          </p:nvCxnSpPr>
          <p:spPr>
            <a:xfrm>
              <a:off x="7035800" y="1366729"/>
              <a:ext cx="4836610" cy="12700"/>
            </a:xfrm>
            <a:prstGeom prst="straightConnector1">
              <a:avLst/>
            </a:prstGeom>
            <a:ln w="76200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右大括号 13"/>
            <p:cNvSpPr/>
            <p:nvPr/>
          </p:nvSpPr>
          <p:spPr>
            <a:xfrm rot="16200000">
              <a:off x="7073900" y="1663700"/>
              <a:ext cx="469900" cy="546100"/>
            </a:xfrm>
            <a:prstGeom prst="rightBrace">
              <a:avLst/>
            </a:prstGeom>
            <a:ln w="28575"/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右大括号 14"/>
            <p:cNvSpPr/>
            <p:nvPr/>
          </p:nvSpPr>
          <p:spPr>
            <a:xfrm rot="16200000">
              <a:off x="8970025" y="435625"/>
              <a:ext cx="469900" cy="3002249"/>
            </a:xfrm>
            <a:prstGeom prst="rightBrace">
              <a:avLst/>
            </a:prstGeom>
            <a:ln w="28575"/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右大括号 15"/>
            <p:cNvSpPr/>
            <p:nvPr/>
          </p:nvSpPr>
          <p:spPr>
            <a:xfrm rot="16200000">
              <a:off x="10982325" y="1463675"/>
              <a:ext cx="679450" cy="876300"/>
            </a:xfrm>
            <a:prstGeom prst="rightBrace">
              <a:avLst/>
            </a:prstGeom>
            <a:ln w="28575"/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8953082" y="2208767"/>
              <a:ext cx="4587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CN</a:t>
              </a:r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6790746" y="2153761"/>
              <a:ext cx="10940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Int. </a:t>
              </a:r>
              <a:r>
                <a:rPr lang="en-US" altLang="zh-CN" b="1" dirty="0" err="1" smtClean="0">
                  <a:solidFill>
                    <a:srgbClr val="FF0000"/>
                  </a:solidFill>
                </a:rPr>
                <a:t>Velo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. </a:t>
              </a:r>
              <a:endParaRPr lang="zh-CN" altLang="en-US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11090957" y="2241034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FF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11620226" y="875414"/>
              <a:ext cx="7811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time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0896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Minimum </a:t>
            </a:r>
            <a:r>
              <a:rPr lang="en-US" altLang="zh-CN" dirty="0" smtClean="0">
                <a:sym typeface="Symbol" panose="05050102010706020507" pitchFamily="18" charset="2"/>
              </a:rPr>
              <a:t>2 analysis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9443" y="5623146"/>
            <a:ext cx="6319348" cy="111255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M</a:t>
            </a:r>
            <a:r>
              <a:rPr lang="en-US" altLang="zh-CN" baseline="-25000" dirty="0" err="1" smtClean="0"/>
              <a:t>ff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M</a:t>
            </a:r>
            <a:r>
              <a:rPr lang="en-US" altLang="zh-CN" baseline="-25000" dirty="0" err="1" smtClean="0"/>
              <a:t>cn</a:t>
            </a:r>
            <a:r>
              <a:rPr lang="en-US" altLang="zh-CN" dirty="0" smtClean="0"/>
              <a:t>  vs.  </a:t>
            </a:r>
            <a:r>
              <a:rPr lang="en-US" altLang="zh-CN" dirty="0" err="1" smtClean="0"/>
              <a:t>M</a:t>
            </a:r>
            <a:r>
              <a:rPr lang="en-US" altLang="zh-CN" baseline="-25000" dirty="0" err="1" smtClean="0"/>
              <a:t>inv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M</a:t>
            </a:r>
            <a:r>
              <a:rPr lang="en-US" altLang="zh-CN" baseline="-25000" dirty="0" err="1" smtClean="0"/>
              <a:t>cn</a:t>
            </a:r>
            <a:endParaRPr lang="en-US" altLang="zh-CN" baseline="-25000" dirty="0" smtClean="0"/>
          </a:p>
          <a:p>
            <a:pPr>
              <a:buFont typeface="Wingdings" panose="05000000000000000000" pitchFamily="2" charset="2"/>
              <a:buChar char="à"/>
            </a:pPr>
            <a:r>
              <a:rPr lang="en-US" altLang="zh-CN" dirty="0" smtClean="0"/>
              <a:t>The two ratios show different hierarchy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The particles emitted in early stage are neutron rich!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3" y="1036686"/>
            <a:ext cx="5908306" cy="4514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2560160"/>
            <a:ext cx="4568825" cy="41511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l="68638"/>
          <a:stretch/>
        </p:blipFill>
        <p:spPr>
          <a:xfrm>
            <a:off x="10456645" y="928001"/>
            <a:ext cx="1046950" cy="7626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38069" t="-3641" r="34482" b="3641"/>
          <a:stretch/>
        </p:blipFill>
        <p:spPr>
          <a:xfrm>
            <a:off x="8382067" y="873890"/>
            <a:ext cx="978855" cy="81468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r="68751"/>
          <a:stretch/>
        </p:blipFill>
        <p:spPr>
          <a:xfrm>
            <a:off x="6746270" y="906584"/>
            <a:ext cx="1069640" cy="78199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581401" y="1238730"/>
            <a:ext cx="5610599" cy="1734952"/>
            <a:chOff x="6790746" y="875414"/>
            <a:chExt cx="5610599" cy="1734952"/>
          </a:xfrm>
        </p:grpSpPr>
        <p:cxnSp>
          <p:nvCxnSpPr>
            <p:cNvPr id="21" name="直接箭头连接符 20"/>
            <p:cNvCxnSpPr/>
            <p:nvPr/>
          </p:nvCxnSpPr>
          <p:spPr>
            <a:xfrm>
              <a:off x="7035800" y="1366729"/>
              <a:ext cx="4836610" cy="12700"/>
            </a:xfrm>
            <a:prstGeom prst="straightConnector1">
              <a:avLst/>
            </a:prstGeom>
            <a:ln w="76200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右大括号 21"/>
            <p:cNvSpPr/>
            <p:nvPr/>
          </p:nvSpPr>
          <p:spPr>
            <a:xfrm rot="16200000">
              <a:off x="7073900" y="1663700"/>
              <a:ext cx="469900" cy="546100"/>
            </a:xfrm>
            <a:prstGeom prst="rightBrace">
              <a:avLst/>
            </a:prstGeom>
            <a:ln w="28575"/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右大括号 22"/>
            <p:cNvSpPr/>
            <p:nvPr/>
          </p:nvSpPr>
          <p:spPr>
            <a:xfrm rot="16200000">
              <a:off x="8970025" y="435625"/>
              <a:ext cx="469900" cy="3002249"/>
            </a:xfrm>
            <a:prstGeom prst="rightBrace">
              <a:avLst/>
            </a:prstGeom>
            <a:ln w="28575"/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右大括号 23"/>
            <p:cNvSpPr/>
            <p:nvPr/>
          </p:nvSpPr>
          <p:spPr>
            <a:xfrm rot="16200000">
              <a:off x="10982325" y="1463675"/>
              <a:ext cx="679450" cy="876300"/>
            </a:xfrm>
            <a:prstGeom prst="rightBrace">
              <a:avLst/>
            </a:prstGeom>
            <a:ln w="28575"/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8953082" y="2208767"/>
              <a:ext cx="4587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CN</a:t>
              </a:r>
              <a:endParaRPr lang="zh-CN" altLang="en-US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6790746" y="2153761"/>
              <a:ext cx="10940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Int. </a:t>
              </a:r>
              <a:r>
                <a:rPr lang="en-US" altLang="zh-CN" b="1" dirty="0" err="1" smtClean="0">
                  <a:solidFill>
                    <a:srgbClr val="FF0000"/>
                  </a:solidFill>
                </a:rPr>
                <a:t>Velo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. </a:t>
              </a:r>
              <a:endParaRPr lang="zh-CN" altLang="en-US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11090957" y="2241034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FF</a:t>
              </a:r>
              <a:endParaRPr lang="zh-CN" altLang="en-US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11620226" y="875414"/>
              <a:ext cx="7811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</a:rPr>
                <a:t>time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159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r>
              <a:rPr lang="en-US" altLang="zh-CN" b="1" dirty="0" smtClean="0"/>
              <a:t>IQMD calculations  (I)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0632" y="4680323"/>
            <a:ext cx="11371447" cy="1728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smtClean="0"/>
              <a:t>1) &lt;N/Z&gt; </a:t>
            </a:r>
            <a:r>
              <a:rPr lang="en-US" altLang="zh-CN" sz="2400" dirty="0"/>
              <a:t>decreases with </a:t>
            </a:r>
            <a:r>
              <a:rPr lang="en-US" altLang="zh-CN" sz="2400" dirty="0" smtClean="0"/>
              <a:t>time.</a:t>
            </a:r>
            <a:endParaRPr lang="en-US" altLang="zh-CN" sz="24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zh-CN" sz="2400" dirty="0" smtClean="0">
                <a:sym typeface="Wingdings" panose="05000000000000000000" pitchFamily="2" charset="2"/>
              </a:rPr>
              <a:t>2) &lt;</a:t>
            </a:r>
            <a:r>
              <a:rPr lang="en-US" altLang="zh-CN" sz="2400" dirty="0" smtClean="0"/>
              <a:t>N/Z&gt;  depends on </a:t>
            </a:r>
            <a:r>
              <a:rPr lang="en-US" altLang="zh-CN" sz="2400" dirty="0" err="1" smtClean="0"/>
              <a:t>E</a:t>
            </a:r>
            <a:r>
              <a:rPr lang="en-US" altLang="zh-CN" sz="2400" baseline="-25000" dirty="0" err="1" smtClean="0"/>
              <a:t>sym</a:t>
            </a:r>
            <a:r>
              <a:rPr lang="en-US" altLang="zh-CN" sz="2400" dirty="0" smtClean="0"/>
              <a:t>(</a:t>
            </a:r>
            <a:r>
              <a:rPr lang="en-US" altLang="zh-CN" sz="2400" dirty="0" smtClean="0">
                <a:sym typeface="Symbol" panose="05050102010706020507" pitchFamily="18" charset="2"/>
              </a:rPr>
              <a:t></a:t>
            </a:r>
            <a:r>
              <a:rPr lang="en-US" altLang="zh-CN" sz="2400" dirty="0" smtClean="0"/>
              <a:t>) till very late stage.</a:t>
            </a:r>
          </a:p>
          <a:p>
            <a:pPr marL="0" indent="0">
              <a:buNone/>
            </a:pPr>
            <a:r>
              <a:rPr lang="en-US" altLang="zh-CN" sz="2400" dirty="0" smtClean="0"/>
              <a:t>3</a:t>
            </a:r>
            <a:r>
              <a:rPr lang="en-US" altLang="zh-CN" sz="2400" dirty="0"/>
              <a:t>) </a:t>
            </a:r>
            <a:r>
              <a:rPr lang="en-US" altLang="zh-CN" sz="2400" dirty="0" err="1"/>
              <a:t>E</a:t>
            </a:r>
            <a:r>
              <a:rPr lang="en-US" altLang="zh-CN" sz="2400" baseline="-25000" dirty="0" err="1"/>
              <a:t>sym</a:t>
            </a:r>
            <a:r>
              <a:rPr lang="en-US" altLang="zh-CN" sz="2400" dirty="0"/>
              <a:t>(</a:t>
            </a:r>
            <a:r>
              <a:rPr lang="en-US" altLang="zh-CN" sz="2400" dirty="0">
                <a:sym typeface="Symbol" panose="05050102010706020507" pitchFamily="18" charset="2"/>
              </a:rPr>
              <a:t></a:t>
            </a:r>
            <a:r>
              <a:rPr lang="en-US" altLang="zh-CN" sz="2400" dirty="0"/>
              <a:t>) </a:t>
            </a:r>
            <a:r>
              <a:rPr lang="en-US" altLang="zh-CN" sz="2400" dirty="0" smtClean="0"/>
              <a:t>effect equally significant </a:t>
            </a:r>
            <a:r>
              <a:rPr lang="en-US" altLang="zh-CN" sz="2400" dirty="0"/>
              <a:t>in </a:t>
            </a:r>
            <a:r>
              <a:rPr lang="en-US" altLang="zh-CN" sz="2400" dirty="0" smtClean="0"/>
              <a:t>the fission or non-fission events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r="6880"/>
          <a:stretch/>
        </p:blipFill>
        <p:spPr>
          <a:xfrm>
            <a:off x="5524121" y="875114"/>
            <a:ext cx="6659689" cy="39533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048"/>
            <a:ext cx="5580545" cy="176989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2476"/>
            <a:ext cx="5552501" cy="171879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44866" y="6461381"/>
            <a:ext cx="558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S. Wang, Y. Zhang, XZG  et al.,  PRC89 (2014) 064613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68638"/>
          <a:stretch/>
        </p:blipFill>
        <p:spPr>
          <a:xfrm>
            <a:off x="6656501" y="902059"/>
            <a:ext cx="1485849" cy="1082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38069" t="-3641" r="34482" b="3641"/>
          <a:stretch/>
        </p:blipFill>
        <p:spPr>
          <a:xfrm>
            <a:off x="2719595" y="831522"/>
            <a:ext cx="1375900" cy="11451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r="68751"/>
          <a:stretch/>
        </p:blipFill>
        <p:spPr>
          <a:xfrm>
            <a:off x="948050" y="881824"/>
            <a:ext cx="1508160" cy="110258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911741" y="2016388"/>
            <a:ext cx="7418220" cy="10088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右大括号 11"/>
          <p:cNvSpPr/>
          <p:nvPr/>
        </p:nvSpPr>
        <p:spPr>
          <a:xfrm rot="16200000">
            <a:off x="1521836" y="1672027"/>
            <a:ext cx="386453" cy="1482295"/>
          </a:xfrm>
          <a:prstGeom prst="rightBrace">
            <a:avLst/>
          </a:prstGeom>
          <a:ln w="28575"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大括号 13"/>
          <p:cNvSpPr/>
          <p:nvPr/>
        </p:nvSpPr>
        <p:spPr>
          <a:xfrm rot="16200000">
            <a:off x="4951057" y="75109"/>
            <a:ext cx="386453" cy="4849376"/>
          </a:xfrm>
          <a:prstGeom prst="rightBrace">
            <a:avLst/>
          </a:prstGeom>
          <a:ln w="28575"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961731" y="2360116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</a:rPr>
              <a:t>2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09779" y="2442771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1</a:t>
            </a:r>
            <a:endParaRPr lang="zh-CN" altLang="en-US" sz="3200" dirty="0"/>
          </a:p>
        </p:txBody>
      </p:sp>
      <p:sp>
        <p:nvSpPr>
          <p:cNvPr id="19" name="矩形 18"/>
          <p:cNvSpPr/>
          <p:nvPr/>
        </p:nvSpPr>
        <p:spPr>
          <a:xfrm>
            <a:off x="7474598" y="2038132"/>
            <a:ext cx="781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time</a:t>
            </a:r>
            <a:endParaRPr lang="zh-CN" altLang="en-US" sz="2400" dirty="0"/>
          </a:p>
        </p:txBody>
      </p:sp>
      <p:grpSp>
        <p:nvGrpSpPr>
          <p:cNvPr id="61" name="组合 60"/>
          <p:cNvGrpSpPr/>
          <p:nvPr/>
        </p:nvGrpSpPr>
        <p:grpSpPr>
          <a:xfrm>
            <a:off x="67674" y="2485246"/>
            <a:ext cx="3248916" cy="2085073"/>
            <a:chOff x="1182499" y="2466206"/>
            <a:chExt cx="2582534" cy="1892181"/>
          </a:xfrm>
        </p:grpSpPr>
        <p:grpSp>
          <p:nvGrpSpPr>
            <p:cNvPr id="50" name="组合 49"/>
            <p:cNvGrpSpPr/>
            <p:nvPr/>
          </p:nvGrpSpPr>
          <p:grpSpPr>
            <a:xfrm>
              <a:off x="1535700" y="2673979"/>
              <a:ext cx="1735499" cy="1315077"/>
              <a:chOff x="1764917" y="3179436"/>
              <a:chExt cx="1155427" cy="869280"/>
            </a:xfrm>
          </p:grpSpPr>
          <p:cxnSp>
            <p:nvCxnSpPr>
              <p:cNvPr id="38" name="直接箭头连接符 37"/>
              <p:cNvCxnSpPr/>
              <p:nvPr/>
            </p:nvCxnSpPr>
            <p:spPr>
              <a:xfrm flipV="1">
                <a:off x="1764917" y="3179436"/>
                <a:ext cx="0" cy="86396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/>
              <p:cNvCxnSpPr/>
              <p:nvPr/>
            </p:nvCxnSpPr>
            <p:spPr>
              <a:xfrm>
                <a:off x="1764917" y="4043401"/>
                <a:ext cx="1155426" cy="531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任意多边形 44"/>
              <p:cNvSpPr/>
              <p:nvPr/>
            </p:nvSpPr>
            <p:spPr>
              <a:xfrm>
                <a:off x="1846907" y="3195873"/>
                <a:ext cx="606582" cy="824107"/>
              </a:xfrm>
              <a:custGeom>
                <a:avLst/>
                <a:gdLst>
                  <a:gd name="connsiteX0" fmla="*/ 0 w 606582"/>
                  <a:gd name="connsiteY0" fmla="*/ 0 h 824107"/>
                  <a:gd name="connsiteX1" fmla="*/ 54321 w 606582"/>
                  <a:gd name="connsiteY1" fmla="*/ 362139 h 824107"/>
                  <a:gd name="connsiteX2" fmla="*/ 181069 w 606582"/>
                  <a:gd name="connsiteY2" fmla="*/ 651850 h 824107"/>
                  <a:gd name="connsiteX3" fmla="*/ 407406 w 606582"/>
                  <a:gd name="connsiteY3" fmla="*/ 796705 h 824107"/>
                  <a:gd name="connsiteX4" fmla="*/ 606582 w 606582"/>
                  <a:gd name="connsiteY4" fmla="*/ 823866 h 82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82" h="824107">
                    <a:moveTo>
                      <a:pt x="0" y="0"/>
                    </a:moveTo>
                    <a:cubicBezTo>
                      <a:pt x="12071" y="126748"/>
                      <a:pt x="24143" y="253497"/>
                      <a:pt x="54321" y="362139"/>
                    </a:cubicBezTo>
                    <a:cubicBezTo>
                      <a:pt x="84499" y="470781"/>
                      <a:pt x="122222" y="579422"/>
                      <a:pt x="181069" y="651850"/>
                    </a:cubicBezTo>
                    <a:cubicBezTo>
                      <a:pt x="239917" y="724278"/>
                      <a:pt x="336487" y="768036"/>
                      <a:pt x="407406" y="796705"/>
                    </a:cubicBezTo>
                    <a:cubicBezTo>
                      <a:pt x="478325" y="825374"/>
                      <a:pt x="542453" y="824620"/>
                      <a:pt x="606582" y="82386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1791831" y="3195015"/>
                <a:ext cx="1128513" cy="824107"/>
              </a:xfrm>
              <a:custGeom>
                <a:avLst/>
                <a:gdLst>
                  <a:gd name="connsiteX0" fmla="*/ 0 w 606582"/>
                  <a:gd name="connsiteY0" fmla="*/ 0 h 824107"/>
                  <a:gd name="connsiteX1" fmla="*/ 54321 w 606582"/>
                  <a:gd name="connsiteY1" fmla="*/ 362139 h 824107"/>
                  <a:gd name="connsiteX2" fmla="*/ 181069 w 606582"/>
                  <a:gd name="connsiteY2" fmla="*/ 651850 h 824107"/>
                  <a:gd name="connsiteX3" fmla="*/ 407406 w 606582"/>
                  <a:gd name="connsiteY3" fmla="*/ 796705 h 824107"/>
                  <a:gd name="connsiteX4" fmla="*/ 606582 w 606582"/>
                  <a:gd name="connsiteY4" fmla="*/ 823866 h 82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82" h="824107">
                    <a:moveTo>
                      <a:pt x="0" y="0"/>
                    </a:moveTo>
                    <a:cubicBezTo>
                      <a:pt x="12071" y="126748"/>
                      <a:pt x="24143" y="253497"/>
                      <a:pt x="54321" y="362139"/>
                    </a:cubicBezTo>
                    <a:cubicBezTo>
                      <a:pt x="84499" y="470781"/>
                      <a:pt x="122222" y="579422"/>
                      <a:pt x="181069" y="651850"/>
                    </a:cubicBezTo>
                    <a:cubicBezTo>
                      <a:pt x="239917" y="724278"/>
                      <a:pt x="336487" y="768036"/>
                      <a:pt x="407406" y="796705"/>
                    </a:cubicBezTo>
                    <a:cubicBezTo>
                      <a:pt x="478325" y="825374"/>
                      <a:pt x="542453" y="824620"/>
                      <a:pt x="606582" y="823866"/>
                    </a:cubicBezTo>
                  </a:path>
                </a:pathLst>
              </a:cu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2777363" y="3989055"/>
              <a:ext cx="9876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/>
                <a:t>Time</a:t>
              </a:r>
              <a:endParaRPr lang="zh-CN" altLang="en-US" dirty="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182499" y="2466206"/>
              <a:ext cx="720363" cy="335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counts</a:t>
              </a:r>
              <a:endParaRPr lang="zh-CN" altLang="en-US" dirty="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230923" y="3042695"/>
              <a:ext cx="712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</a:t>
              </a:r>
              <a:r>
                <a:rPr lang="en-US" altLang="zh-CN" b="1" baseline="-250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1</a:t>
              </a:r>
              <a:r>
                <a:rPr lang="en-US" altLang="zh-CN" b="1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&lt; </a:t>
              </a:r>
              <a:r>
                <a:rPr lang="en-US" altLang="zh-CN" b="1" dirty="0" smtClean="0">
                  <a:solidFill>
                    <a:srgbClr val="0000FF"/>
                  </a:solidFill>
                  <a:sym typeface="Symbol" panose="05050102010706020507" pitchFamily="18" charset="2"/>
                </a:rPr>
                <a:t></a:t>
              </a:r>
              <a:r>
                <a:rPr lang="en-US" altLang="zh-CN" b="1" baseline="-25000" dirty="0" smtClean="0">
                  <a:solidFill>
                    <a:srgbClr val="0000FF"/>
                  </a:solidFill>
                  <a:sym typeface="Symbol" panose="05050102010706020507" pitchFamily="18" charset="2"/>
                </a:rPr>
                <a:t>2</a:t>
              </a:r>
              <a:endParaRPr lang="zh-CN" altLang="en-US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2230923" y="3417071"/>
              <a:ext cx="1261660" cy="335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V</a:t>
              </a:r>
              <a:r>
                <a:rPr lang="en-US" altLang="zh-CN" b="1" baseline="-250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1</a:t>
              </a:r>
              <a:r>
                <a:rPr lang="en-US" altLang="zh-CN" b="1" baseline="300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cm</a:t>
              </a:r>
              <a:r>
                <a:rPr lang="en-US" altLang="zh-CN" b="1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&gt;</a:t>
              </a:r>
              <a:r>
                <a:rPr lang="en-US" altLang="zh-CN" b="1" dirty="0" smtClean="0">
                  <a:solidFill>
                    <a:srgbClr val="0000FF"/>
                  </a:solidFill>
                  <a:sym typeface="Symbol" panose="05050102010706020507" pitchFamily="18" charset="2"/>
                </a:rPr>
                <a:t>V</a:t>
              </a:r>
              <a:r>
                <a:rPr lang="en-US" altLang="zh-CN" b="1" baseline="-25000" dirty="0" smtClean="0">
                  <a:solidFill>
                    <a:srgbClr val="0000FF"/>
                  </a:solidFill>
                  <a:sym typeface="Symbol" panose="05050102010706020507" pitchFamily="18" charset="2"/>
                </a:rPr>
                <a:t>2</a:t>
              </a:r>
              <a:r>
                <a:rPr lang="en-US" altLang="zh-CN" b="1" baseline="30000" dirty="0" smtClean="0">
                  <a:solidFill>
                    <a:srgbClr val="0000FF"/>
                  </a:solidFill>
                  <a:sym typeface="Symbol" panose="05050102010706020507" pitchFamily="18" charset="2"/>
                </a:rPr>
                <a:t>cm</a:t>
              </a:r>
              <a:endParaRPr lang="zh-CN" altLang="en-US" baseline="30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542098" y="2620292"/>
            <a:ext cx="2290259" cy="1831413"/>
            <a:chOff x="3190114" y="3988652"/>
            <a:chExt cx="2593965" cy="1794672"/>
          </a:xfrm>
        </p:grpSpPr>
        <p:grpSp>
          <p:nvGrpSpPr>
            <p:cNvPr id="29" name="组合 28"/>
            <p:cNvGrpSpPr/>
            <p:nvPr/>
          </p:nvGrpSpPr>
          <p:grpSpPr>
            <a:xfrm>
              <a:off x="3190114" y="4126490"/>
              <a:ext cx="1988468" cy="1548767"/>
              <a:chOff x="488887" y="3567065"/>
              <a:chExt cx="2380160" cy="1773211"/>
            </a:xfrm>
          </p:grpSpPr>
          <p:cxnSp>
            <p:nvCxnSpPr>
              <p:cNvPr id="30" name="直接箭头连接符 29"/>
              <p:cNvCxnSpPr/>
              <p:nvPr/>
            </p:nvCxnSpPr>
            <p:spPr>
              <a:xfrm>
                <a:off x="488887" y="5340276"/>
                <a:ext cx="2380160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/>
              <p:cNvCxnSpPr/>
              <p:nvPr/>
            </p:nvCxnSpPr>
            <p:spPr>
              <a:xfrm flipV="1">
                <a:off x="506994" y="3567065"/>
                <a:ext cx="0" cy="177321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任意多边形 33"/>
            <p:cNvSpPr/>
            <p:nvPr/>
          </p:nvSpPr>
          <p:spPr>
            <a:xfrm>
              <a:off x="3289918" y="4444320"/>
              <a:ext cx="1707595" cy="924206"/>
            </a:xfrm>
            <a:custGeom>
              <a:avLst/>
              <a:gdLst>
                <a:gd name="connsiteX0" fmla="*/ 0 w 1964602"/>
                <a:gd name="connsiteY0" fmla="*/ 1077362 h 1077362"/>
                <a:gd name="connsiteX1" fmla="*/ 416459 w 1964602"/>
                <a:gd name="connsiteY1" fmla="*/ 1032095 h 1077362"/>
                <a:gd name="connsiteX2" fmla="*/ 787651 w 1964602"/>
                <a:gd name="connsiteY2" fmla="*/ 841972 h 1077362"/>
                <a:gd name="connsiteX3" fmla="*/ 1149790 w 1964602"/>
                <a:gd name="connsiteY3" fmla="*/ 497941 h 1077362"/>
                <a:gd name="connsiteX4" fmla="*/ 1484768 w 1964602"/>
                <a:gd name="connsiteY4" fmla="*/ 181069 h 1077362"/>
                <a:gd name="connsiteX5" fmla="*/ 1964602 w 1964602"/>
                <a:gd name="connsiteY5" fmla="*/ 0 h 107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4602" h="1077362">
                  <a:moveTo>
                    <a:pt x="0" y="1077362"/>
                  </a:moveTo>
                  <a:cubicBezTo>
                    <a:pt x="142592" y="1074344"/>
                    <a:pt x="285184" y="1071327"/>
                    <a:pt x="416459" y="1032095"/>
                  </a:cubicBezTo>
                  <a:cubicBezTo>
                    <a:pt x="547734" y="992863"/>
                    <a:pt x="665429" y="930998"/>
                    <a:pt x="787651" y="841972"/>
                  </a:cubicBezTo>
                  <a:cubicBezTo>
                    <a:pt x="909873" y="752946"/>
                    <a:pt x="1149790" y="497941"/>
                    <a:pt x="1149790" y="497941"/>
                  </a:cubicBezTo>
                  <a:cubicBezTo>
                    <a:pt x="1265976" y="387791"/>
                    <a:pt x="1348966" y="264059"/>
                    <a:pt x="1484768" y="181069"/>
                  </a:cubicBezTo>
                  <a:cubicBezTo>
                    <a:pt x="1620570" y="98079"/>
                    <a:pt x="1792586" y="49039"/>
                    <a:pt x="1964602" y="0"/>
                  </a:cubicBezTo>
                </a:path>
              </a:pathLst>
            </a:custGeom>
            <a:noFill/>
            <a:ln w="57150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5193853" y="5383214"/>
              <a:ext cx="59022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ym typeface="Symbol" panose="05050102010706020507" pitchFamily="18" charset="2"/>
                </a:rPr>
                <a:t></a:t>
              </a:r>
              <a:r>
                <a:rPr lang="en-US" altLang="zh-CN" sz="2000" b="1" baseline="-25000" dirty="0" smtClean="0">
                  <a:sym typeface="Symbol" panose="05050102010706020507" pitchFamily="18" charset="2"/>
                </a:rPr>
                <a:t>LAB</a:t>
              </a:r>
              <a:endParaRPr lang="zh-CN" altLang="en-US" sz="2000" baseline="-25000" dirty="0"/>
            </a:p>
          </p:txBody>
        </p:sp>
        <p:sp>
          <p:nvSpPr>
            <p:cNvPr id="57" name="矩形 56"/>
            <p:cNvSpPr/>
            <p:nvPr/>
          </p:nvSpPr>
          <p:spPr>
            <a:xfrm>
              <a:off x="3289918" y="3988652"/>
              <a:ext cx="6270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ym typeface="Symbol" panose="05050102010706020507" pitchFamily="18" charset="2"/>
                </a:rPr>
                <a:t>&lt;&gt;</a:t>
              </a:r>
              <a:endParaRPr lang="zh-CN" altLang="en-US" sz="2400" dirty="0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7217" y="4522021"/>
            <a:ext cx="3370349" cy="2070646"/>
            <a:chOff x="68477" y="3906788"/>
            <a:chExt cx="3040537" cy="1845758"/>
          </a:xfrm>
        </p:grpSpPr>
        <p:grpSp>
          <p:nvGrpSpPr>
            <p:cNvPr id="28" name="组合 27"/>
            <p:cNvGrpSpPr/>
            <p:nvPr/>
          </p:nvGrpSpPr>
          <p:grpSpPr>
            <a:xfrm>
              <a:off x="488887" y="4126490"/>
              <a:ext cx="2054348" cy="1539710"/>
              <a:chOff x="488887" y="3567065"/>
              <a:chExt cx="2380160" cy="1773211"/>
            </a:xfrm>
          </p:grpSpPr>
          <p:cxnSp>
            <p:nvCxnSpPr>
              <p:cNvPr id="4" name="直接箭头连接符 3"/>
              <p:cNvCxnSpPr/>
              <p:nvPr/>
            </p:nvCxnSpPr>
            <p:spPr>
              <a:xfrm>
                <a:off x="488887" y="5340276"/>
                <a:ext cx="2380160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/>
              <p:nvPr/>
            </p:nvCxnSpPr>
            <p:spPr>
              <a:xfrm flipV="1">
                <a:off x="506994" y="3567065"/>
                <a:ext cx="0" cy="177321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任意多边形 25"/>
            <p:cNvSpPr/>
            <p:nvPr/>
          </p:nvSpPr>
          <p:spPr>
            <a:xfrm>
              <a:off x="697117" y="4280603"/>
              <a:ext cx="1527155" cy="1287277"/>
            </a:xfrm>
            <a:custGeom>
              <a:avLst/>
              <a:gdLst>
                <a:gd name="connsiteX0" fmla="*/ 0 w 1738265"/>
                <a:gd name="connsiteY0" fmla="*/ 1232 h 1576535"/>
                <a:gd name="connsiteX1" fmla="*/ 271604 w 1738265"/>
                <a:gd name="connsiteY1" fmla="*/ 64607 h 1576535"/>
                <a:gd name="connsiteX2" fmla="*/ 516047 w 1738265"/>
                <a:gd name="connsiteY2" fmla="*/ 417692 h 1576535"/>
                <a:gd name="connsiteX3" fmla="*/ 787651 w 1738265"/>
                <a:gd name="connsiteY3" fmla="*/ 1051434 h 1576535"/>
                <a:gd name="connsiteX4" fmla="*/ 1032095 w 1738265"/>
                <a:gd name="connsiteY4" fmla="*/ 1422627 h 1576535"/>
                <a:gd name="connsiteX5" fmla="*/ 1430447 w 1738265"/>
                <a:gd name="connsiteY5" fmla="*/ 1549375 h 1576535"/>
                <a:gd name="connsiteX6" fmla="*/ 1738265 w 1738265"/>
                <a:gd name="connsiteY6" fmla="*/ 1576535 h 157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8265" h="1576535">
                  <a:moveTo>
                    <a:pt x="0" y="1232"/>
                  </a:moveTo>
                  <a:cubicBezTo>
                    <a:pt x="92798" y="-1786"/>
                    <a:pt x="185596" y="-4803"/>
                    <a:pt x="271604" y="64607"/>
                  </a:cubicBezTo>
                  <a:cubicBezTo>
                    <a:pt x="357612" y="134017"/>
                    <a:pt x="430039" y="253221"/>
                    <a:pt x="516047" y="417692"/>
                  </a:cubicBezTo>
                  <a:cubicBezTo>
                    <a:pt x="602055" y="582163"/>
                    <a:pt x="701643" y="883945"/>
                    <a:pt x="787651" y="1051434"/>
                  </a:cubicBezTo>
                  <a:cubicBezTo>
                    <a:pt x="873659" y="1218923"/>
                    <a:pt x="924962" y="1339637"/>
                    <a:pt x="1032095" y="1422627"/>
                  </a:cubicBezTo>
                  <a:cubicBezTo>
                    <a:pt x="1139228" y="1505617"/>
                    <a:pt x="1312752" y="1523724"/>
                    <a:pt x="1430447" y="1549375"/>
                  </a:cubicBezTo>
                  <a:cubicBezTo>
                    <a:pt x="1548142" y="1575026"/>
                    <a:pt x="1643203" y="1575780"/>
                    <a:pt x="1738265" y="157653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697117" y="4791770"/>
              <a:ext cx="1511247" cy="413972"/>
            </a:xfrm>
            <a:custGeom>
              <a:avLst/>
              <a:gdLst>
                <a:gd name="connsiteX0" fmla="*/ 0 w 1720158"/>
                <a:gd name="connsiteY0" fmla="*/ 0 h 506994"/>
                <a:gd name="connsiteX1" fmla="*/ 407406 w 1720158"/>
                <a:gd name="connsiteY1" fmla="*/ 81481 h 506994"/>
                <a:gd name="connsiteX2" fmla="*/ 869133 w 1720158"/>
                <a:gd name="connsiteY2" fmla="*/ 334978 h 506994"/>
                <a:gd name="connsiteX3" fmla="*/ 1231271 w 1720158"/>
                <a:gd name="connsiteY3" fmla="*/ 461726 h 506994"/>
                <a:gd name="connsiteX4" fmla="*/ 1720158 w 1720158"/>
                <a:gd name="connsiteY4" fmla="*/ 506994 h 50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158" h="506994">
                  <a:moveTo>
                    <a:pt x="0" y="0"/>
                  </a:moveTo>
                  <a:cubicBezTo>
                    <a:pt x="131275" y="12825"/>
                    <a:pt x="262551" y="25651"/>
                    <a:pt x="407406" y="81481"/>
                  </a:cubicBezTo>
                  <a:cubicBezTo>
                    <a:pt x="552261" y="137311"/>
                    <a:pt x="731822" y="271604"/>
                    <a:pt x="869133" y="334978"/>
                  </a:cubicBezTo>
                  <a:cubicBezTo>
                    <a:pt x="1006444" y="398352"/>
                    <a:pt x="1089434" y="433057"/>
                    <a:pt x="1231271" y="461726"/>
                  </a:cubicBezTo>
                  <a:cubicBezTo>
                    <a:pt x="1373109" y="490395"/>
                    <a:pt x="1546633" y="498694"/>
                    <a:pt x="1720158" y="506994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2558863" y="5383214"/>
              <a:ext cx="5501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ym typeface="Symbol" panose="05050102010706020507" pitchFamily="18" charset="2"/>
                </a:rPr>
                <a:t></a:t>
              </a:r>
              <a:r>
                <a:rPr lang="en-US" altLang="zh-CN" b="1" baseline="-25000" dirty="0" smtClean="0">
                  <a:sym typeface="Symbol" panose="05050102010706020507" pitchFamily="18" charset="2"/>
                </a:rPr>
                <a:t>LAB</a:t>
              </a:r>
              <a:endParaRPr lang="zh-CN" altLang="en-US" baseline="-25000" dirty="0"/>
            </a:p>
          </p:txBody>
        </p:sp>
        <p:sp>
          <p:nvSpPr>
            <p:cNvPr id="59" name="矩形 58"/>
            <p:cNvSpPr/>
            <p:nvPr/>
          </p:nvSpPr>
          <p:spPr>
            <a:xfrm>
              <a:off x="68477" y="3906788"/>
              <a:ext cx="739208" cy="329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/>
                <a:t>counts</a:t>
              </a:r>
              <a:endParaRPr lang="zh-CN" altLang="en-US" dirty="0"/>
            </a:p>
          </p:txBody>
        </p:sp>
      </p:grpSp>
      <p:sp>
        <p:nvSpPr>
          <p:cNvPr id="63" name="右箭头 62"/>
          <p:cNvSpPr/>
          <p:nvPr/>
        </p:nvSpPr>
        <p:spPr>
          <a:xfrm>
            <a:off x="3144458" y="4428987"/>
            <a:ext cx="2077099" cy="577049"/>
          </a:xfrm>
          <a:prstGeom prst="rightArrow">
            <a:avLst>
              <a:gd name="adj1" fmla="val 28392"/>
              <a:gd name="adj2" fmla="val 44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十字形 63"/>
          <p:cNvSpPr/>
          <p:nvPr/>
        </p:nvSpPr>
        <p:spPr>
          <a:xfrm>
            <a:off x="1183911" y="4392734"/>
            <a:ext cx="500251" cy="542559"/>
          </a:xfrm>
          <a:prstGeom prst="plus">
            <a:avLst>
              <a:gd name="adj" fmla="val 376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内容占位符 2"/>
          <p:cNvSpPr>
            <a:spLocks noGrp="1"/>
          </p:cNvSpPr>
          <p:nvPr>
            <p:ph idx="1"/>
          </p:nvPr>
        </p:nvSpPr>
        <p:spPr>
          <a:xfrm>
            <a:off x="7938704" y="5146522"/>
            <a:ext cx="4282181" cy="1288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1 Angular Distribution Reflects the Average Emission  Time</a:t>
            </a:r>
          </a:p>
          <a:p>
            <a:pPr marL="0" indent="0">
              <a:buNone/>
            </a:pPr>
            <a:r>
              <a:rPr lang="en-US" altLang="zh-CN" sz="1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2 Stiffer 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E</a:t>
            </a:r>
            <a:r>
              <a:rPr lang="en-US" altLang="zh-CN" sz="1800" baseline="-25000" dirty="0" err="1" smtClean="0">
                <a:solidFill>
                  <a:srgbClr val="0000FF"/>
                </a:solidFill>
              </a:rPr>
              <a:t>sym</a:t>
            </a:r>
            <a:r>
              <a:rPr lang="en-US" altLang="zh-CN" sz="1800" dirty="0" smtClean="0">
                <a:solidFill>
                  <a:srgbClr val="0000FF"/>
                </a:solidFill>
              </a:rPr>
              <a:t>(</a:t>
            </a:r>
            <a:r>
              <a:rPr lang="en-US" altLang="zh-CN" sz="1800" dirty="0">
                <a:solidFill>
                  <a:srgbClr val="0000FF"/>
                </a:solidFill>
                <a:sym typeface="Symbol" panose="05050102010706020507" pitchFamily="18" charset="2"/>
              </a:rPr>
              <a:t></a:t>
            </a:r>
            <a:r>
              <a:rPr lang="en-US" altLang="zh-CN" sz="1800" dirty="0">
                <a:solidFill>
                  <a:srgbClr val="0000FF"/>
                </a:solidFill>
              </a:rPr>
              <a:t>) </a:t>
            </a:r>
            <a:r>
              <a:rPr lang="en-US" altLang="zh-CN" sz="1800" dirty="0" smtClean="0">
                <a:solidFill>
                  <a:srgbClr val="0000FF"/>
                </a:solidFill>
              </a:rPr>
              <a:t>results in faster N/Z fractionation</a:t>
            </a:r>
            <a:r>
              <a:rPr lang="en-US" altLang="zh-CN" sz="1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altLang="zh-CN" sz="1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 Stiffer angular distribution</a:t>
            </a:r>
          </a:p>
        </p:txBody>
      </p:sp>
      <p:sp>
        <p:nvSpPr>
          <p:cNvPr id="49" name="标题 1"/>
          <p:cNvSpPr>
            <a:spLocks noGrp="1"/>
          </p:cNvSpPr>
          <p:nvPr>
            <p:ph type="title"/>
          </p:nvPr>
        </p:nvSpPr>
        <p:spPr>
          <a:xfrm>
            <a:off x="1652387" y="10736"/>
            <a:ext cx="10536820" cy="842781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ym typeface="Wingdings 3" pitchFamily="18" charset="2"/>
              </a:rPr>
              <a:t>2.2 A </a:t>
            </a:r>
            <a:r>
              <a:rPr lang="en-US" altLang="zh-CN" sz="3600" b="1" dirty="0">
                <a:sym typeface="Wingdings 3" pitchFamily="18" charset="2"/>
              </a:rPr>
              <a:t>new constraint of </a:t>
            </a:r>
            <a:r>
              <a:rPr lang="en-US" altLang="zh-CN" sz="3600" b="1" dirty="0" err="1">
                <a:sym typeface="Wingdings 3" pitchFamily="18" charset="2"/>
              </a:rPr>
              <a:t>E</a:t>
            </a:r>
            <a:r>
              <a:rPr lang="en-US" altLang="zh-CN" sz="3600" b="1" baseline="-25000" dirty="0" err="1">
                <a:sym typeface="Wingdings 3" pitchFamily="18" charset="2"/>
              </a:rPr>
              <a:t>sym</a:t>
            </a:r>
            <a:r>
              <a:rPr lang="en-US" altLang="zh-CN" sz="3600" b="1" dirty="0">
                <a:sym typeface="Wingdings 3" pitchFamily="18" charset="2"/>
              </a:rPr>
              <a:t>(</a:t>
            </a:r>
            <a:r>
              <a:rPr lang="en-US" altLang="zh-CN" sz="3600" b="1" dirty="0">
                <a:sym typeface="Symbol" panose="05050102010706020507" pitchFamily="18" charset="2"/>
              </a:rPr>
              <a:t></a:t>
            </a:r>
            <a:r>
              <a:rPr lang="en-US" altLang="zh-CN" sz="3600" b="1" dirty="0">
                <a:sym typeface="Wingdings 3" pitchFamily="18" charset="2"/>
              </a:rPr>
              <a:t>)  with a new experiment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 bwMode="auto">
              <a:xfrm>
                <a:off x="3002100" y="3477180"/>
                <a:ext cx="2352687" cy="658194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0" rtlCol="0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&lt;</m:t>
                      </m:r>
                      <m:r>
                        <a:rPr kumimoji="1" lang="zh-CN" altLang="en-US" b="1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𝝉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&gt; = </m:t>
                      </m:r>
                      <m:f>
                        <m:f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</m:ctrlPr>
                            </m:sSubPr>
                            <m:e>
                              <m:r>
                                <a:rPr kumimoji="1" lang="zh-CN" altLang="en-US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𝝉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𝟐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</m:ctrlPr>
                            </m:sSubPr>
                            <m:e>
                              <m:r>
                                <a:rPr kumimoji="1" lang="zh-CN" altLang="en-US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𝝉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b="1" dirty="0" smtClean="0"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2100" y="3477180"/>
                <a:ext cx="2352687" cy="6581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4"/>
          <a:srcRect r="50146"/>
          <a:stretch/>
        </p:blipFill>
        <p:spPr>
          <a:xfrm>
            <a:off x="8710752" y="963141"/>
            <a:ext cx="3426244" cy="4128810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55" name="组合 54"/>
          <p:cNvGrpSpPr/>
          <p:nvPr/>
        </p:nvGrpSpPr>
        <p:grpSpPr>
          <a:xfrm>
            <a:off x="5579290" y="4547004"/>
            <a:ext cx="2359414" cy="1919049"/>
            <a:chOff x="3190114" y="3988652"/>
            <a:chExt cx="2593965" cy="1794672"/>
          </a:xfrm>
        </p:grpSpPr>
        <p:grpSp>
          <p:nvGrpSpPr>
            <p:cNvPr id="65" name="组合 64"/>
            <p:cNvGrpSpPr/>
            <p:nvPr/>
          </p:nvGrpSpPr>
          <p:grpSpPr>
            <a:xfrm>
              <a:off x="3190114" y="4126490"/>
              <a:ext cx="1988468" cy="1548767"/>
              <a:chOff x="488887" y="3567065"/>
              <a:chExt cx="2380160" cy="1773211"/>
            </a:xfrm>
          </p:grpSpPr>
          <p:cxnSp>
            <p:nvCxnSpPr>
              <p:cNvPr id="69" name="直接箭头连接符 68"/>
              <p:cNvCxnSpPr/>
              <p:nvPr/>
            </p:nvCxnSpPr>
            <p:spPr>
              <a:xfrm>
                <a:off x="488887" y="5340276"/>
                <a:ext cx="2380160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箭头连接符 69"/>
              <p:cNvCxnSpPr/>
              <p:nvPr/>
            </p:nvCxnSpPr>
            <p:spPr>
              <a:xfrm flipV="1">
                <a:off x="506994" y="3567065"/>
                <a:ext cx="0" cy="177321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任意多边形 65"/>
            <p:cNvSpPr/>
            <p:nvPr/>
          </p:nvSpPr>
          <p:spPr>
            <a:xfrm flipV="1">
              <a:off x="3341203" y="4747093"/>
              <a:ext cx="1684111" cy="372834"/>
            </a:xfrm>
            <a:custGeom>
              <a:avLst/>
              <a:gdLst>
                <a:gd name="connsiteX0" fmla="*/ 0 w 1964602"/>
                <a:gd name="connsiteY0" fmla="*/ 1077362 h 1077362"/>
                <a:gd name="connsiteX1" fmla="*/ 416459 w 1964602"/>
                <a:gd name="connsiteY1" fmla="*/ 1032095 h 1077362"/>
                <a:gd name="connsiteX2" fmla="*/ 787651 w 1964602"/>
                <a:gd name="connsiteY2" fmla="*/ 841972 h 1077362"/>
                <a:gd name="connsiteX3" fmla="*/ 1149790 w 1964602"/>
                <a:gd name="connsiteY3" fmla="*/ 497941 h 1077362"/>
                <a:gd name="connsiteX4" fmla="*/ 1484768 w 1964602"/>
                <a:gd name="connsiteY4" fmla="*/ 181069 h 1077362"/>
                <a:gd name="connsiteX5" fmla="*/ 1964602 w 1964602"/>
                <a:gd name="connsiteY5" fmla="*/ 0 h 107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4602" h="1077362">
                  <a:moveTo>
                    <a:pt x="0" y="1077362"/>
                  </a:moveTo>
                  <a:cubicBezTo>
                    <a:pt x="142592" y="1074344"/>
                    <a:pt x="285184" y="1071327"/>
                    <a:pt x="416459" y="1032095"/>
                  </a:cubicBezTo>
                  <a:cubicBezTo>
                    <a:pt x="547734" y="992863"/>
                    <a:pt x="665429" y="930998"/>
                    <a:pt x="787651" y="841972"/>
                  </a:cubicBezTo>
                  <a:cubicBezTo>
                    <a:pt x="909873" y="752946"/>
                    <a:pt x="1149790" y="497941"/>
                    <a:pt x="1149790" y="497941"/>
                  </a:cubicBezTo>
                  <a:cubicBezTo>
                    <a:pt x="1265976" y="387791"/>
                    <a:pt x="1348966" y="264059"/>
                    <a:pt x="1484768" y="181069"/>
                  </a:cubicBezTo>
                  <a:cubicBezTo>
                    <a:pt x="1620570" y="98079"/>
                    <a:pt x="1792586" y="49039"/>
                    <a:pt x="1964602" y="0"/>
                  </a:cubicBezTo>
                </a:path>
              </a:pathLst>
            </a:custGeom>
            <a:noFill/>
            <a:ln w="57150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5193853" y="5383214"/>
              <a:ext cx="59022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>
                  <a:sym typeface="Symbol" panose="05050102010706020507" pitchFamily="18" charset="2"/>
                </a:rPr>
                <a:t></a:t>
              </a:r>
              <a:r>
                <a:rPr lang="en-US" altLang="zh-CN" sz="2000" b="1" baseline="-25000" dirty="0" smtClean="0">
                  <a:sym typeface="Symbol" panose="05050102010706020507" pitchFamily="18" charset="2"/>
                </a:rPr>
                <a:t>LAB</a:t>
              </a:r>
              <a:endParaRPr lang="zh-CN" altLang="en-US" sz="2000" baseline="-25000" dirty="0"/>
            </a:p>
          </p:txBody>
        </p:sp>
        <p:sp>
          <p:nvSpPr>
            <p:cNvPr id="68" name="矩形 67"/>
            <p:cNvSpPr/>
            <p:nvPr/>
          </p:nvSpPr>
          <p:spPr>
            <a:xfrm>
              <a:off x="3289919" y="3988652"/>
              <a:ext cx="1240018" cy="5224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ym typeface="Symbol" panose="05050102010706020507" pitchFamily="18" charset="2"/>
                </a:rPr>
                <a:t>&lt;N/Z&gt;</a:t>
              </a:r>
              <a:endParaRPr lang="zh-CN" altLang="en-US" sz="2400" dirty="0"/>
            </a:p>
          </p:txBody>
        </p:sp>
      </p:grpSp>
      <p:sp>
        <p:nvSpPr>
          <p:cNvPr id="71" name="矩形 70"/>
          <p:cNvSpPr/>
          <p:nvPr/>
        </p:nvSpPr>
        <p:spPr>
          <a:xfrm>
            <a:off x="6573760" y="65118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H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Wu, Y. X. Zhang, XZG et al., PRC 91, 014617(2015)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IQMD calculations  (II)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9187" y="5635473"/>
            <a:ext cx="11371447" cy="495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b="1" dirty="0" smtClean="0">
                <a:solidFill>
                  <a:srgbClr val="0000FF"/>
                </a:solidFill>
              </a:rPr>
              <a:t>Advantage  of this observable:  changing the stiffness of the symmetry energy yields different trend!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4604" r="4876"/>
          <a:stretch/>
        </p:blipFill>
        <p:spPr>
          <a:xfrm>
            <a:off x="0" y="1240285"/>
            <a:ext cx="6445405" cy="3987282"/>
          </a:xfrm>
          <a:prstGeom prst="rect">
            <a:avLst/>
          </a:prstGeom>
          <a:ln>
            <a:solidFill>
              <a:srgbClr val="FF5050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2237509" y="623839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H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Wu, Y. X. Zhang, XZG et al., PRC 91, 014617(2015)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32" y="1250687"/>
            <a:ext cx="5564458" cy="398728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022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43725" y="970007"/>
            <a:ext cx="4665342" cy="3567628"/>
            <a:chOff x="109859" y="1037739"/>
            <a:chExt cx="5156009" cy="512621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5" t="12213" r="3622" b="5908"/>
            <a:stretch/>
          </p:blipFill>
          <p:spPr>
            <a:xfrm>
              <a:off x="109859" y="1037739"/>
              <a:ext cx="5156009" cy="4931261"/>
            </a:xfrm>
            <a:prstGeom prst="rect">
              <a:avLst/>
            </a:prstGeom>
          </p:spPr>
        </p:pic>
        <p:cxnSp>
          <p:nvCxnSpPr>
            <p:cNvPr id="4" name="直接箭头连接符 3"/>
            <p:cNvCxnSpPr/>
            <p:nvPr/>
          </p:nvCxnSpPr>
          <p:spPr>
            <a:xfrm flipV="1">
              <a:off x="484742" y="4847114"/>
              <a:ext cx="991518" cy="11218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566362" y="5794626"/>
              <a:ext cx="10888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  <a:endParaRPr lang="en-US" altLang="zh-CN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691583" y="3141624"/>
              <a:ext cx="10888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altLang="zh-CN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ym typeface="Wingdings 3" pitchFamily="18" charset="2"/>
              </a:rPr>
              <a:t>A new constraint to </a:t>
            </a:r>
            <a:r>
              <a:rPr lang="en-US" altLang="zh-CN" b="1" dirty="0" err="1" smtClean="0">
                <a:sym typeface="Wingdings 3" pitchFamily="18" charset="2"/>
              </a:rPr>
              <a:t>E</a:t>
            </a:r>
            <a:r>
              <a:rPr lang="en-US" altLang="zh-CN" b="1" baseline="-25000" dirty="0" err="1" smtClean="0">
                <a:sym typeface="Wingdings 3" pitchFamily="18" charset="2"/>
              </a:rPr>
              <a:t>sym</a:t>
            </a:r>
            <a:r>
              <a:rPr lang="en-US" altLang="zh-CN" b="1" dirty="0" smtClean="0">
                <a:sym typeface="Wingdings 3" pitchFamily="18" charset="2"/>
              </a:rPr>
              <a:t>(</a:t>
            </a:r>
            <a:r>
              <a:rPr lang="en-US" altLang="zh-CN" b="1" dirty="0" smtClean="0">
                <a:sym typeface="Symbol" panose="05050102010706020507" pitchFamily="18" charset="2"/>
              </a:rPr>
              <a:t></a:t>
            </a:r>
            <a:r>
              <a:rPr lang="en-US" altLang="zh-CN" b="1" dirty="0" smtClean="0">
                <a:sym typeface="Wingdings 3" pitchFamily="18" charset="2"/>
              </a:rPr>
              <a:t>) </a:t>
            </a:r>
            <a:endParaRPr lang="en-US" altLang="zh-CN" b="1" dirty="0">
              <a:sym typeface="Wingdings 3" pitchFamily="18" charset="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" y="4537635"/>
            <a:ext cx="3513498" cy="2320366"/>
          </a:xfrm>
        </p:spPr>
        <p:txBody>
          <a:bodyPr>
            <a:noAutofit/>
          </a:bodyPr>
          <a:lstStyle/>
          <a:p>
            <a:r>
              <a:rPr lang="en-US" altLang="zh-CN" sz="2000" b="1" u="sng" dirty="0" smtClean="0">
                <a:solidFill>
                  <a:srgbClr val="FF5050"/>
                </a:solidFill>
              </a:rPr>
              <a:t>Complete in June 2014.</a:t>
            </a:r>
          </a:p>
          <a:p>
            <a:pPr marL="342900" indent="-342900">
              <a:buAutoNum type="arabicPeriod"/>
            </a:pPr>
            <a:r>
              <a:rPr lang="en-US" altLang="zh-CN" sz="2000" dirty="0" smtClean="0"/>
              <a:t>Improved PID by using H.Q. telescopes</a:t>
            </a:r>
            <a:endParaRPr lang="en-US" altLang="zh-CN" sz="2000" dirty="0"/>
          </a:p>
          <a:p>
            <a:pPr marL="342900" indent="-342900">
              <a:buAutoNum type="arabicPeriod"/>
            </a:pPr>
            <a:r>
              <a:rPr lang="en-US" altLang="zh-CN" sz="2000" dirty="0"/>
              <a:t>Lower energy threshold</a:t>
            </a:r>
          </a:p>
          <a:p>
            <a:pPr marL="342900" indent="-342900">
              <a:buAutoNum type="arabicPeriod"/>
            </a:pPr>
            <a:r>
              <a:rPr lang="en-US" altLang="zh-CN" sz="2000" dirty="0"/>
              <a:t>More </a:t>
            </a:r>
            <a:r>
              <a:rPr lang="en-US" altLang="zh-CN" sz="2000" dirty="0" smtClean="0"/>
              <a:t>Detectors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531870" y="4405182"/>
            <a:ext cx="5870379" cy="2205948"/>
            <a:chOff x="5129260" y="4847114"/>
            <a:chExt cx="5253540" cy="1818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260" y="4847114"/>
              <a:ext cx="2206669" cy="181866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929" y="4847114"/>
              <a:ext cx="3046871" cy="181866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954" y="876234"/>
            <a:ext cx="5297046" cy="35385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90" y="4401952"/>
            <a:ext cx="2782747" cy="22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50297" r="11103" b="1850"/>
          <a:stretch/>
        </p:blipFill>
        <p:spPr>
          <a:xfrm>
            <a:off x="0" y="901169"/>
            <a:ext cx="5988205" cy="49963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Angular Distribution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88205" y="2015565"/>
            <a:ext cx="5756564" cy="276758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CN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CN" sz="2400" dirty="0" err="1" smtClean="0">
                <a:sym typeface="Wingdings" panose="05000000000000000000" pitchFamily="2" charset="2"/>
              </a:rPr>
              <a:t>Isospin</a:t>
            </a:r>
            <a:r>
              <a:rPr lang="en-US" altLang="zh-CN" sz="2400" dirty="0" smtClean="0">
                <a:sym typeface="Wingdings" panose="05000000000000000000" pitchFamily="2" charset="2"/>
              </a:rPr>
              <a:t> Drift</a:t>
            </a:r>
            <a:r>
              <a:rPr lang="zh-CN" altLang="en-US" sz="2400" dirty="0" smtClean="0">
                <a:sym typeface="Wingdings" panose="05000000000000000000" pitchFamily="2" charset="2"/>
              </a:rPr>
              <a:t>是一个长时标过程。</a:t>
            </a:r>
            <a:endParaRPr lang="en-US" altLang="zh-CN" sz="24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CN" altLang="en-US" sz="2400" dirty="0" smtClean="0">
                <a:sym typeface="Wingdings" panose="05000000000000000000" pitchFamily="2" charset="2"/>
              </a:rPr>
              <a:t>同位旋自由度的平衡与否，与具体的过程相关！</a:t>
            </a:r>
            <a:endParaRPr lang="en-US" altLang="zh-CN" sz="24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CN" altLang="en-US" sz="2400" dirty="0" smtClean="0">
                <a:sym typeface="Wingdings" panose="05000000000000000000" pitchFamily="2" charset="2"/>
              </a:rPr>
              <a:t>对于热核蒸发的这一相变过程，气相的中子丰度随着时间推移而降低。</a:t>
            </a:r>
            <a:endParaRPr lang="en-US" altLang="zh-CN" sz="2400" dirty="0" smtClean="0">
              <a:sym typeface="Wingdings" panose="05000000000000000000" pitchFamily="2" charset="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49424" y="3984257"/>
            <a:ext cx="5174166" cy="1200329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altLang="zh-CN" sz="7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3929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1" y="951366"/>
            <a:ext cx="7244503" cy="51386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Extracting </a:t>
            </a:r>
            <a:r>
              <a:rPr lang="en-US" altLang="zh-CN" dirty="0" err="1" smtClean="0"/>
              <a:t>E</a:t>
            </a:r>
            <a:r>
              <a:rPr lang="en-US" altLang="zh-CN" baseline="-25000" dirty="0" err="1" smtClean="0"/>
              <a:t>sym</a:t>
            </a:r>
            <a:r>
              <a:rPr lang="en-US" altLang="zh-CN" dirty="0" smtClean="0"/>
              <a:t>(</a:t>
            </a:r>
            <a:r>
              <a:rPr lang="en-US" altLang="zh-CN" dirty="0" smtClean="0">
                <a:sym typeface="Symbol" panose="05050102010706020507" pitchFamily="18" charset="2"/>
              </a:rPr>
              <a:t>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2400" y="1059419"/>
            <a:ext cx="4419600" cy="5428012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Absolute value of the ratios not reproduced quantitatively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Relative decreasing rate of the neutron richness with angle can differentiate </a:t>
            </a:r>
            <a:r>
              <a:rPr lang="en-US" altLang="zh-CN" dirty="0" err="1" smtClean="0"/>
              <a:t>E</a:t>
            </a:r>
            <a:r>
              <a:rPr lang="en-US" altLang="zh-CN" baseline="-25000" dirty="0" err="1" smtClean="0"/>
              <a:t>sym</a:t>
            </a:r>
            <a:r>
              <a:rPr lang="en-US" altLang="zh-CN" dirty="0" smtClean="0"/>
              <a:t>(</a:t>
            </a:r>
            <a:r>
              <a:rPr lang="en-US" altLang="zh-CN" dirty="0" smtClean="0">
                <a:sym typeface="Symbol" panose="05050102010706020507" pitchFamily="18" charset="2"/>
              </a:rPr>
              <a:t></a:t>
            </a:r>
            <a:r>
              <a:rPr lang="en-US" altLang="zh-CN" dirty="0" smtClean="0"/>
              <a:t>). </a:t>
            </a:r>
            <a:endParaRPr lang="en-US" altLang="zh-CN" dirty="0"/>
          </a:p>
          <a:p>
            <a:pPr marL="0" indent="0">
              <a:buNone/>
            </a:pPr>
            <a:endParaRPr lang="en-US" altLang="zh-CN" dirty="0">
              <a:sym typeface="Wingdings" panose="05000000000000000000" pitchFamily="2" charset="2"/>
            </a:endParaRPr>
          </a:p>
          <a:p>
            <a:endParaRPr lang="en-US" altLang="zh-CN" dirty="0" smtClean="0">
              <a:sym typeface="Wingdings" panose="05000000000000000000" pitchFamily="2" charset="2"/>
            </a:endParaRPr>
          </a:p>
          <a:p>
            <a:endParaRPr lang="en-US" altLang="zh-CN" dirty="0">
              <a:sym typeface="Wingdings" panose="05000000000000000000" pitchFamily="2" charset="2"/>
            </a:endParaRPr>
          </a:p>
          <a:p>
            <a:endParaRPr lang="en-US" altLang="zh-CN" dirty="0" smtClean="0">
              <a:sym typeface="Wingdings" panose="05000000000000000000" pitchFamily="2" charset="2"/>
            </a:endParaRPr>
          </a:p>
          <a:p>
            <a:endParaRPr lang="en-US" altLang="zh-CN" dirty="0">
              <a:sym typeface="Wingdings" panose="05000000000000000000" pitchFamily="2" charset="2"/>
            </a:endParaRPr>
          </a:p>
          <a:p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A soft </a:t>
            </a:r>
            <a:r>
              <a:rPr lang="en-US" altLang="zh-CN" dirty="0" err="1" smtClean="0"/>
              <a:t>E</a:t>
            </a:r>
            <a:r>
              <a:rPr lang="en-US" altLang="zh-CN" baseline="-25000" dirty="0" err="1" smtClean="0"/>
              <a:t>sym</a:t>
            </a:r>
            <a:r>
              <a:rPr lang="en-US" altLang="zh-CN" dirty="0" smtClean="0"/>
              <a:t>(</a:t>
            </a:r>
            <a:r>
              <a:rPr lang="en-US" altLang="zh-CN" dirty="0">
                <a:sym typeface="Symbol" panose="05050102010706020507" pitchFamily="18" charset="2"/>
              </a:rPr>
              <a:t></a:t>
            </a:r>
            <a:r>
              <a:rPr lang="en-US" altLang="zh-CN" dirty="0" smtClean="0"/>
              <a:t>) is favored by the data.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150" y="3644333"/>
            <a:ext cx="2985300" cy="9187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40980" y="4307631"/>
            <a:ext cx="5174166" cy="1200329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altLang="zh-CN" sz="7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401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9"/>
          <a:stretch/>
        </p:blipFill>
        <p:spPr>
          <a:xfrm>
            <a:off x="8636865" y="4556551"/>
            <a:ext cx="3555135" cy="230144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929" y="1265168"/>
            <a:ext cx="6130936" cy="39038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altLang="zh-CN" sz="2400" dirty="0" smtClean="0"/>
              <a:t>2.3 </a:t>
            </a:r>
            <a:r>
              <a:rPr lang="en-US" altLang="zh-CN" sz="2400" b="1" dirty="0">
                <a:sym typeface="Wingdings 3" pitchFamily="18" charset="2"/>
              </a:rPr>
              <a:t>A novel probe of </a:t>
            </a:r>
            <a:r>
              <a:rPr lang="en-US" altLang="zh-CN" sz="2400" b="1" dirty="0" err="1">
                <a:sym typeface="Wingdings 3" pitchFamily="18" charset="2"/>
              </a:rPr>
              <a:t>E</a:t>
            </a:r>
            <a:r>
              <a:rPr lang="en-US" altLang="zh-CN" sz="2400" b="1" baseline="-25000" dirty="0" err="1">
                <a:sym typeface="Wingdings 3" pitchFamily="18" charset="2"/>
              </a:rPr>
              <a:t>sym</a:t>
            </a:r>
            <a:r>
              <a:rPr lang="en-US" altLang="zh-CN" sz="2400" b="1" dirty="0">
                <a:sym typeface="Wingdings 3" pitchFamily="18" charset="2"/>
              </a:rPr>
              <a:t>(</a:t>
            </a:r>
            <a:r>
              <a:rPr lang="en-US" altLang="zh-CN" sz="2400" b="1" dirty="0">
                <a:sym typeface="Symbol" panose="05050102010706020507" pitchFamily="18" charset="2"/>
              </a:rPr>
              <a:t></a:t>
            </a:r>
            <a:r>
              <a:rPr lang="en-US" altLang="zh-CN" sz="2400" b="1" dirty="0">
                <a:sym typeface="Wingdings 3" pitchFamily="18" charset="2"/>
              </a:rPr>
              <a:t>): </a:t>
            </a:r>
            <a:r>
              <a:rPr lang="en-US" altLang="zh-CN" sz="2400" b="1" dirty="0" err="1">
                <a:sym typeface="Wingdings 3" pitchFamily="18" charset="2"/>
              </a:rPr>
              <a:t>isospin</a:t>
            </a:r>
            <a:r>
              <a:rPr lang="en-US" altLang="zh-CN" sz="2400" b="1" dirty="0">
                <a:sym typeface="Wingdings 3" pitchFamily="18" charset="2"/>
              </a:rPr>
              <a:t> reorientation effect of Deuteron</a:t>
            </a:r>
            <a:endParaRPr lang="zh-CN" altLang="en-US" sz="2400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45951" y="957349"/>
            <a:ext cx="4615149" cy="611924"/>
          </a:xfrm>
        </p:spPr>
        <p:txBody>
          <a:bodyPr/>
          <a:lstStyle/>
          <a:p>
            <a:r>
              <a:rPr lang="en-US" altLang="zh-CN" dirty="0" smtClean="0"/>
              <a:t>Oppenheimer proposed first</a:t>
            </a:r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5225345" y="957349"/>
            <a:ext cx="5996837" cy="7375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solidFill>
                  <a:srgbClr val="FF0000"/>
                </a:solidFill>
              </a:rPr>
              <a:t>J. R. Oppenheimer et al., Phys. Rev. 48, 500 (1935)</a:t>
            </a:r>
          </a:p>
          <a:p>
            <a:r>
              <a:rPr lang="en-US" altLang="zh-CN" sz="2000" dirty="0" smtClean="0">
                <a:solidFill>
                  <a:srgbClr val="FF0000"/>
                </a:solidFill>
              </a:rPr>
              <a:t>E. O. Lawrence et al., </a:t>
            </a:r>
            <a:r>
              <a:rPr lang="en-US" altLang="zh-CN" sz="2000" dirty="0">
                <a:solidFill>
                  <a:srgbClr val="FF0000"/>
                </a:solidFill>
              </a:rPr>
              <a:t>Phys. Rev. 48, </a:t>
            </a:r>
            <a:r>
              <a:rPr lang="en-US" altLang="zh-CN" sz="2000" dirty="0" smtClean="0">
                <a:solidFill>
                  <a:srgbClr val="FF0000"/>
                </a:solidFill>
              </a:rPr>
              <a:t>493(1935</a:t>
            </a:r>
            <a:r>
              <a:rPr lang="en-US" altLang="zh-CN" sz="2000" dirty="0">
                <a:solidFill>
                  <a:srgbClr val="FF0000"/>
                </a:solidFill>
              </a:rPr>
              <a:t>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15154" y="1824913"/>
            <a:ext cx="1940146" cy="1781957"/>
            <a:chOff x="531408" y="2476641"/>
            <a:chExt cx="1940146" cy="1781957"/>
          </a:xfrm>
        </p:grpSpPr>
        <p:grpSp>
          <p:nvGrpSpPr>
            <p:cNvPr id="7" name="组合 6"/>
            <p:cNvGrpSpPr/>
            <p:nvPr/>
          </p:nvGrpSpPr>
          <p:grpSpPr>
            <a:xfrm>
              <a:off x="549947" y="2848293"/>
              <a:ext cx="1817932" cy="1125172"/>
              <a:chOff x="644237" y="3146967"/>
              <a:chExt cx="1817932" cy="1125172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1250611" y="3146967"/>
                <a:ext cx="1211558" cy="1125172"/>
              </a:xfrm>
              <a:prstGeom prst="ellipse">
                <a:avLst/>
              </a:prstGeom>
              <a:gradFill flip="none" rotWithShape="1">
                <a:gsLst>
                  <a:gs pos="13000">
                    <a:srgbClr val="0000FF"/>
                  </a:gs>
                  <a:gs pos="42000">
                    <a:schemeClr val="accent1">
                      <a:lumMod val="89000"/>
                    </a:schemeClr>
                  </a:gs>
                  <a:gs pos="65000">
                    <a:schemeClr val="accent1">
                      <a:lumMod val="75000"/>
                    </a:schemeClr>
                  </a:gs>
                  <a:gs pos="78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644237" y="3574472"/>
                <a:ext cx="706582" cy="270164"/>
                <a:chOff x="644237" y="3574472"/>
                <a:chExt cx="706582" cy="270164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644237" y="3574473"/>
                  <a:ext cx="270163" cy="270163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1069519" y="3574472"/>
                  <a:ext cx="281300" cy="27016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6" name="直接连接符 15"/>
                <p:cNvCxnSpPr/>
                <p:nvPr/>
              </p:nvCxnSpPr>
              <p:spPr>
                <a:xfrm>
                  <a:off x="805298" y="3722609"/>
                  <a:ext cx="274612" cy="0"/>
                </a:xfrm>
                <a:prstGeom prst="line">
                  <a:avLst/>
                </a:prstGeom>
                <a:ln w="762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矩形 7"/>
            <p:cNvSpPr/>
            <p:nvPr/>
          </p:nvSpPr>
          <p:spPr>
            <a:xfrm>
              <a:off x="549947" y="2476641"/>
              <a:ext cx="9292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Favored</a:t>
              </a:r>
              <a:endParaRPr lang="zh-CN" altLang="en-US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531408" y="3481001"/>
              <a:ext cx="3537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/>
                <a:t>p</a:t>
              </a:r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902017" y="3480480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n</a:t>
              </a:r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1291803" y="3889266"/>
              <a:ext cx="117975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/>
                <a:t>Target</a:t>
              </a:r>
              <a:endParaRPr lang="zh-CN" altLang="en-US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81194" y="3840909"/>
            <a:ext cx="2195437" cy="1764056"/>
            <a:chOff x="384377" y="4477849"/>
            <a:chExt cx="2195437" cy="1764056"/>
          </a:xfrm>
        </p:grpSpPr>
        <p:grpSp>
          <p:nvGrpSpPr>
            <p:cNvPr id="18" name="组合 17"/>
            <p:cNvGrpSpPr/>
            <p:nvPr/>
          </p:nvGrpSpPr>
          <p:grpSpPr>
            <a:xfrm>
              <a:off x="414628" y="4848529"/>
              <a:ext cx="2042081" cy="1125172"/>
              <a:chOff x="420088" y="3146967"/>
              <a:chExt cx="2042081" cy="1125172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1250611" y="3146967"/>
                <a:ext cx="1211558" cy="1125172"/>
              </a:xfrm>
              <a:prstGeom prst="ellipse">
                <a:avLst/>
              </a:prstGeom>
              <a:gradFill flip="none" rotWithShape="1">
                <a:gsLst>
                  <a:gs pos="13000">
                    <a:srgbClr val="0000FF"/>
                  </a:gs>
                  <a:gs pos="42000">
                    <a:schemeClr val="accent1">
                      <a:lumMod val="89000"/>
                    </a:schemeClr>
                  </a:gs>
                  <a:gs pos="65000">
                    <a:schemeClr val="accent1">
                      <a:lumMod val="75000"/>
                    </a:schemeClr>
                  </a:gs>
                  <a:gs pos="78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420088" y="3587527"/>
                <a:ext cx="809741" cy="270163"/>
                <a:chOff x="420088" y="3587527"/>
                <a:chExt cx="809741" cy="270163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959666" y="3587527"/>
                  <a:ext cx="270163" cy="270163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420088" y="3587527"/>
                  <a:ext cx="281300" cy="27016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7" name="直接连接符 26"/>
                <p:cNvCxnSpPr/>
                <p:nvPr/>
              </p:nvCxnSpPr>
              <p:spPr>
                <a:xfrm>
                  <a:off x="701388" y="3722609"/>
                  <a:ext cx="274612" cy="0"/>
                </a:xfrm>
                <a:prstGeom prst="line">
                  <a:avLst/>
                </a:prstGeom>
                <a:ln w="762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" name="矩形 18"/>
            <p:cNvSpPr/>
            <p:nvPr/>
          </p:nvSpPr>
          <p:spPr>
            <a:xfrm>
              <a:off x="413764" y="4477849"/>
              <a:ext cx="12355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Un-favored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8657" y="5509668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p</a:t>
              </a:r>
              <a:endParaRPr lang="zh-CN" altLang="en-US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384377" y="5503241"/>
              <a:ext cx="3993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/>
                <a:t>n</a:t>
              </a:r>
              <a:endParaRPr lang="zh-CN" altLang="en-US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1400063" y="5872573"/>
              <a:ext cx="117975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/>
                <a:t>Target</a:t>
              </a:r>
              <a:endParaRPr lang="zh-CN" altLang="en-US"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925229" y="5051502"/>
            <a:ext cx="4659233" cy="1760430"/>
            <a:chOff x="5074522" y="3154859"/>
            <a:chExt cx="6529788" cy="2326437"/>
          </a:xfrm>
        </p:grpSpPr>
        <p:grpSp>
          <p:nvGrpSpPr>
            <p:cNvPr id="31" name="组合 30"/>
            <p:cNvGrpSpPr/>
            <p:nvPr/>
          </p:nvGrpSpPr>
          <p:grpSpPr>
            <a:xfrm>
              <a:off x="5074522" y="3154859"/>
              <a:ext cx="6529788" cy="2326437"/>
              <a:chOff x="1426079" y="96360"/>
              <a:chExt cx="9339842" cy="3851059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4"/>
              <a:srcRect b="54677"/>
              <a:stretch/>
            </p:blipFill>
            <p:spPr>
              <a:xfrm>
                <a:off x="1426079" y="96360"/>
                <a:ext cx="9339842" cy="3020914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4"/>
              <a:srcRect t="87545"/>
              <a:stretch/>
            </p:blipFill>
            <p:spPr>
              <a:xfrm>
                <a:off x="1426079" y="3117272"/>
                <a:ext cx="9339842" cy="830147"/>
              </a:xfrm>
              <a:prstGeom prst="rect">
                <a:avLst/>
              </a:prstGeom>
            </p:spPr>
          </p:pic>
        </p:grpSp>
        <p:sp>
          <p:nvSpPr>
            <p:cNvPr id="32" name="矩形 31"/>
            <p:cNvSpPr/>
            <p:nvPr/>
          </p:nvSpPr>
          <p:spPr>
            <a:xfrm>
              <a:off x="5424055" y="4828921"/>
              <a:ext cx="365642" cy="225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3023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7446" y="0"/>
            <a:ext cx="10594554" cy="935182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en-US" altLang="zh-CN" b="1" dirty="0" smtClean="0">
                <a:solidFill>
                  <a:srgbClr val="FFFF66"/>
                </a:solidFill>
              </a:rPr>
              <a:t>Contents</a:t>
            </a:r>
            <a:endParaRPr lang="zh-CN" altLang="en-US" b="1" dirty="0">
              <a:solidFill>
                <a:srgbClr val="FFFF6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981307" y="1496053"/>
            <a:ext cx="10496846" cy="308709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ym typeface="Wingdings" panose="05000000000000000000" pitchFamily="2" charset="2"/>
              </a:rPr>
              <a:t>1</a:t>
            </a:r>
            <a:r>
              <a:rPr lang="en-US" altLang="zh-CN" b="1" dirty="0" smtClean="0">
                <a:sym typeface="Wingdings 3" pitchFamily="18" charset="2"/>
              </a:rPr>
              <a:t> Introduction: Asymmetric nuclear EOS</a:t>
            </a:r>
            <a:r>
              <a:rPr lang="zh-CN" altLang="en-US" b="1" dirty="0" smtClean="0">
                <a:sym typeface="Wingdings 3" pitchFamily="18" charset="2"/>
              </a:rPr>
              <a:t>，</a:t>
            </a:r>
            <a:r>
              <a:rPr lang="en-US" altLang="zh-CN" b="1" dirty="0" err="1" smtClean="0">
                <a:sym typeface="Wingdings 3" pitchFamily="18" charset="2"/>
              </a:rPr>
              <a:t>E</a:t>
            </a:r>
            <a:r>
              <a:rPr lang="en-US" altLang="zh-CN" b="1" baseline="-25000" dirty="0" err="1" smtClean="0">
                <a:sym typeface="Wingdings 3" pitchFamily="18" charset="2"/>
              </a:rPr>
              <a:t>sym</a:t>
            </a:r>
            <a:r>
              <a:rPr lang="en-US" altLang="zh-CN" b="1" dirty="0">
                <a:sym typeface="Wingdings 3" pitchFamily="18" charset="2"/>
              </a:rPr>
              <a:t>(</a:t>
            </a:r>
            <a:r>
              <a:rPr lang="en-US" altLang="zh-CN" b="1" dirty="0">
                <a:sym typeface="Symbol" panose="05050102010706020507" pitchFamily="18" charset="2"/>
              </a:rPr>
              <a:t></a:t>
            </a:r>
            <a:r>
              <a:rPr lang="en-US" altLang="zh-CN" b="1" dirty="0" smtClean="0">
                <a:sym typeface="Wingdings 3" pitchFamily="18" charset="2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ym typeface="Wingdings" panose="05000000000000000000" pitchFamily="2" charset="2"/>
              </a:rPr>
              <a:t>2</a:t>
            </a:r>
            <a:r>
              <a:rPr lang="en-US" altLang="zh-CN" b="1" dirty="0" smtClean="0">
                <a:sym typeface="Wingdings 3" pitchFamily="18" charset="2"/>
              </a:rPr>
              <a:t> </a:t>
            </a:r>
            <a:r>
              <a:rPr lang="en-US" altLang="zh-CN" b="1" dirty="0" err="1">
                <a:sym typeface="Wingdings 3" pitchFamily="18" charset="2"/>
              </a:rPr>
              <a:t>E</a:t>
            </a:r>
            <a:r>
              <a:rPr lang="en-US" altLang="zh-CN" b="1" baseline="-25000" dirty="0" err="1">
                <a:sym typeface="Wingdings 3" pitchFamily="18" charset="2"/>
              </a:rPr>
              <a:t>sym</a:t>
            </a:r>
            <a:r>
              <a:rPr lang="en-US" altLang="zh-CN" b="1" dirty="0">
                <a:sym typeface="Wingdings 3" pitchFamily="18" charset="2"/>
              </a:rPr>
              <a:t>(</a:t>
            </a:r>
            <a:r>
              <a:rPr lang="en-US" altLang="zh-CN" b="1" dirty="0">
                <a:sym typeface="Symbol" panose="05050102010706020507" pitchFamily="18" charset="2"/>
              </a:rPr>
              <a:t></a:t>
            </a:r>
            <a:r>
              <a:rPr lang="en-US" altLang="zh-CN" b="1" dirty="0" smtClean="0">
                <a:sym typeface="Wingdings 3" pitchFamily="18" charset="2"/>
              </a:rPr>
              <a:t>) at sub-saturation densities</a:t>
            </a:r>
            <a:endParaRPr lang="en-US" altLang="zh-CN" b="1" dirty="0">
              <a:sym typeface="Wingdings 3" pitchFamily="18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 smtClean="0">
                <a:sym typeface="Wingdings 3" pitchFamily="18" charset="2"/>
              </a:rPr>
              <a:t>3 </a:t>
            </a:r>
            <a:r>
              <a:rPr lang="en-US" altLang="zh-CN" b="1" dirty="0" err="1" smtClean="0">
                <a:sym typeface="Wingdings 3" pitchFamily="18" charset="2"/>
              </a:rPr>
              <a:t>E</a:t>
            </a:r>
            <a:r>
              <a:rPr lang="en-US" altLang="zh-CN" b="1" baseline="-25000" dirty="0" err="1" smtClean="0">
                <a:sym typeface="Wingdings 3" pitchFamily="18" charset="2"/>
              </a:rPr>
              <a:t>sym</a:t>
            </a:r>
            <a:r>
              <a:rPr lang="en-US" altLang="zh-CN" b="1" dirty="0">
                <a:sym typeface="Wingdings 3" pitchFamily="18" charset="2"/>
              </a:rPr>
              <a:t>(</a:t>
            </a:r>
            <a:r>
              <a:rPr lang="en-US" altLang="zh-CN" b="1" dirty="0">
                <a:sym typeface="Symbol" panose="05050102010706020507" pitchFamily="18" charset="2"/>
              </a:rPr>
              <a:t></a:t>
            </a:r>
            <a:r>
              <a:rPr lang="en-US" altLang="zh-CN" b="1" dirty="0">
                <a:sym typeface="Wingdings 3" pitchFamily="18" charset="2"/>
              </a:rPr>
              <a:t>) at </a:t>
            </a:r>
            <a:r>
              <a:rPr lang="en-US" altLang="zh-CN" b="1" dirty="0" smtClean="0">
                <a:sym typeface="Wingdings 3" pitchFamily="18" charset="2"/>
              </a:rPr>
              <a:t>supra-saturation densities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 smtClean="0">
                <a:sym typeface="Wingdings" panose="05000000000000000000" pitchFamily="2" charset="2"/>
              </a:rPr>
              <a:t>4</a:t>
            </a:r>
            <a:r>
              <a:rPr lang="en-US" altLang="zh-CN" b="1" dirty="0" smtClean="0">
                <a:sym typeface="Wingdings 3" pitchFamily="18" charset="2"/>
              </a:rPr>
              <a:t> </a:t>
            </a:r>
            <a:r>
              <a:rPr lang="en-US" altLang="zh-CN" b="1" dirty="0" smtClean="0"/>
              <a:t>Summary</a:t>
            </a:r>
            <a:endParaRPr lang="en-US" altLang="zh-CN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4121" r="10010" b="21960"/>
          <a:stretch/>
        </p:blipFill>
        <p:spPr bwMode="auto">
          <a:xfrm>
            <a:off x="6894723" y="2330605"/>
            <a:ext cx="4886287" cy="354144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635000"/>
          </a:effectLst>
          <a:extLst/>
        </p:spPr>
      </p:pic>
    </p:spTree>
    <p:extLst>
      <p:ext uri="{BB962C8B-B14F-4D97-AF65-F5344CB8AC3E}">
        <p14:creationId xmlns:p14="http://schemas.microsoft.com/office/powerpoint/2010/main" val="16830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Results I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6" y="900633"/>
            <a:ext cx="7594246" cy="48247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582" y="942198"/>
            <a:ext cx="4627417" cy="474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10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II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60629"/>
          <a:stretch/>
        </p:blipFill>
        <p:spPr>
          <a:xfrm>
            <a:off x="3860991" y="998781"/>
            <a:ext cx="8122589" cy="45187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4" y="889703"/>
            <a:ext cx="3572940" cy="4747202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1371601" y="6055176"/>
            <a:ext cx="8653346" cy="390230"/>
          </a:xfrm>
        </p:spPr>
        <p:txBody>
          <a:bodyPr>
            <a:normAutofit/>
          </a:bodyPr>
          <a:lstStyle/>
          <a:p>
            <a:r>
              <a:rPr lang="en-US" altLang="zh-CN" sz="1800" dirty="0" smtClean="0">
                <a:solidFill>
                  <a:srgbClr val="FF0000"/>
                </a:solidFill>
              </a:rPr>
              <a:t>Li </a:t>
            </a:r>
            <a:r>
              <a:rPr lang="en-US" altLang="zh-CN" sz="1800" dirty="0" err="1" smtClean="0">
                <a:solidFill>
                  <a:srgbClr val="FF0000"/>
                </a:solidFill>
              </a:rPr>
              <a:t>Ou</a:t>
            </a:r>
            <a:r>
              <a:rPr lang="en-US" altLang="zh-CN" sz="1800" dirty="0" smtClean="0">
                <a:solidFill>
                  <a:srgbClr val="FF0000"/>
                </a:solidFill>
              </a:rPr>
              <a:t>, </a:t>
            </a:r>
            <a:r>
              <a:rPr lang="en-US" altLang="zh-CN" sz="1800" dirty="0" smtClean="0">
                <a:solidFill>
                  <a:srgbClr val="FF0000"/>
                </a:solidFill>
              </a:rPr>
              <a:t>XZG, </a:t>
            </a:r>
            <a:r>
              <a:rPr lang="en-US" altLang="zh-CN" sz="1800" dirty="0" smtClean="0">
                <a:solidFill>
                  <a:srgbClr val="FF0000"/>
                </a:solidFill>
              </a:rPr>
              <a:t>Han </a:t>
            </a:r>
            <a:r>
              <a:rPr lang="en-US" altLang="zh-CN" sz="1800" dirty="0" smtClean="0">
                <a:solidFill>
                  <a:srgbClr val="FF0000"/>
                </a:solidFill>
              </a:rPr>
              <a:t>Yi, </a:t>
            </a:r>
            <a:r>
              <a:rPr lang="en-US" altLang="zh-CN" sz="1800" dirty="0" err="1" smtClean="0">
                <a:solidFill>
                  <a:srgbClr val="FF0000"/>
                </a:solidFill>
              </a:rPr>
              <a:t>Ning</a:t>
            </a:r>
            <a:r>
              <a:rPr lang="en-US" altLang="zh-CN" sz="1800" dirty="0" smtClean="0">
                <a:solidFill>
                  <a:srgbClr val="FF0000"/>
                </a:solidFill>
              </a:rPr>
              <a:t> Wang, Min Lou and </a:t>
            </a:r>
            <a:r>
              <a:rPr lang="en-US" altLang="zh-CN" sz="1800" dirty="0" err="1" smtClean="0">
                <a:solidFill>
                  <a:srgbClr val="FF0000"/>
                </a:solidFill>
              </a:rPr>
              <a:t>Junlong</a:t>
            </a:r>
            <a:r>
              <a:rPr lang="en-US" altLang="zh-CN" sz="1800" dirty="0" smtClean="0">
                <a:solidFill>
                  <a:srgbClr val="FF0000"/>
                </a:solidFill>
              </a:rPr>
              <a:t> </a:t>
            </a:r>
            <a:r>
              <a:rPr lang="en-US" altLang="zh-CN" sz="1800" dirty="0" err="1" smtClean="0">
                <a:solidFill>
                  <a:srgbClr val="FF0000"/>
                </a:solidFill>
              </a:rPr>
              <a:t>Tian</a:t>
            </a:r>
            <a:r>
              <a:rPr lang="en-US" altLang="zh-CN" sz="1800" dirty="0" smtClean="0">
                <a:solidFill>
                  <a:srgbClr val="FF0000"/>
                </a:solidFill>
              </a:rPr>
              <a:t>, PRL </a:t>
            </a:r>
            <a:r>
              <a:rPr lang="en-US" altLang="zh-CN" sz="1800" dirty="0" smtClean="0">
                <a:solidFill>
                  <a:srgbClr val="FF0000"/>
                </a:solidFill>
              </a:rPr>
              <a:t>115, 212501, (2015)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08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7446" y="0"/>
            <a:ext cx="10594554" cy="935182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en-US" altLang="zh-CN" b="1" dirty="0" smtClean="0">
                <a:solidFill>
                  <a:srgbClr val="FFFF66"/>
                </a:solidFill>
              </a:rPr>
              <a:t>Contents</a:t>
            </a:r>
            <a:endParaRPr lang="zh-CN" altLang="en-US" b="1" dirty="0">
              <a:solidFill>
                <a:srgbClr val="FFFF6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981307" y="1496053"/>
            <a:ext cx="10496846" cy="373386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 Introduction: Asymmetric nuclear EOS</a:t>
            </a:r>
            <a:r>
              <a:rPr lang="zh-CN" altLang="en-US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，</a:t>
            </a:r>
            <a:r>
              <a:rPr lang="en-US" altLang="zh-CN" b="1" dirty="0" err="1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E</a:t>
            </a:r>
            <a:r>
              <a:rPr lang="en-US" altLang="zh-CN" b="1" baseline="-25000" dirty="0" err="1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sym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(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Symbol" panose="05050102010706020507" pitchFamily="18" charset="2"/>
              </a:rPr>
              <a:t></a:t>
            </a: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2 </a:t>
            </a:r>
            <a:r>
              <a:rPr lang="en-US" altLang="zh-CN" b="1" dirty="0" err="1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E</a:t>
            </a:r>
            <a:r>
              <a:rPr lang="en-US" altLang="zh-CN" b="1" baseline="-25000" dirty="0" err="1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sym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(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Symbol" panose="05050102010706020507" pitchFamily="18" charset="2"/>
              </a:rPr>
              <a:t></a:t>
            </a: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) at sub-saturation densities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 smtClean="0">
                <a:sym typeface="Wingdings 3" pitchFamily="18" charset="2"/>
              </a:rPr>
              <a:t>3 </a:t>
            </a:r>
            <a:r>
              <a:rPr lang="en-US" altLang="zh-CN" b="1" dirty="0" err="1" smtClean="0">
                <a:sym typeface="Wingdings 3" pitchFamily="18" charset="2"/>
              </a:rPr>
              <a:t>E</a:t>
            </a:r>
            <a:r>
              <a:rPr lang="en-US" altLang="zh-CN" b="1" baseline="-25000" dirty="0" err="1" smtClean="0">
                <a:sym typeface="Wingdings 3" pitchFamily="18" charset="2"/>
              </a:rPr>
              <a:t>sym</a:t>
            </a:r>
            <a:r>
              <a:rPr lang="en-US" altLang="zh-CN" b="1" dirty="0">
                <a:sym typeface="Wingdings 3" pitchFamily="18" charset="2"/>
              </a:rPr>
              <a:t>(</a:t>
            </a:r>
            <a:r>
              <a:rPr lang="en-US" altLang="zh-CN" b="1" dirty="0">
                <a:sym typeface="Symbol" panose="05050102010706020507" pitchFamily="18" charset="2"/>
              </a:rPr>
              <a:t></a:t>
            </a:r>
            <a:r>
              <a:rPr lang="en-US" altLang="zh-CN" b="1" dirty="0">
                <a:sym typeface="Wingdings 3" pitchFamily="18" charset="2"/>
              </a:rPr>
              <a:t>) at </a:t>
            </a:r>
            <a:r>
              <a:rPr lang="en-US" altLang="zh-CN" b="1" dirty="0" smtClean="0">
                <a:sym typeface="Wingdings 3" pitchFamily="18" charset="2"/>
              </a:rPr>
              <a:t>supra-saturation densities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ym typeface="Wingdings 3" pitchFamily="18" charset="2"/>
              </a:rPr>
              <a:t> </a:t>
            </a:r>
            <a:r>
              <a:rPr lang="en-US" altLang="zh-CN" b="1" dirty="0" smtClean="0">
                <a:sym typeface="Wingdings 3" pitchFamily="18" charset="2"/>
              </a:rPr>
              <a:t>    3.1 </a:t>
            </a:r>
            <a:r>
              <a:rPr lang="en-US" altLang="zh-CN" b="1" dirty="0">
                <a:solidFill>
                  <a:srgbClr val="0000FF"/>
                </a:solidFill>
                <a:ea typeface="黑体" pitchFamily="2" charset="-122"/>
                <a:sym typeface="Symbol"/>
              </a:rPr>
              <a:t></a:t>
            </a:r>
            <a:r>
              <a:rPr lang="en-US" altLang="zh-CN" b="1" baseline="30000" dirty="0">
                <a:solidFill>
                  <a:srgbClr val="0000FF"/>
                </a:solidFill>
                <a:ea typeface="黑体" pitchFamily="2" charset="-122"/>
                <a:sym typeface="Symbol"/>
              </a:rPr>
              <a:t></a:t>
            </a:r>
            <a:r>
              <a:rPr lang="en-US" altLang="zh-CN" b="1" dirty="0">
                <a:solidFill>
                  <a:srgbClr val="0000FF"/>
                </a:solidFill>
                <a:ea typeface="黑体" pitchFamily="2" charset="-122"/>
                <a:sym typeface="Symbol"/>
              </a:rPr>
              <a:t>/</a:t>
            </a:r>
            <a:r>
              <a:rPr lang="en-US" altLang="zh-CN" b="1" baseline="30000" dirty="0" smtClean="0">
                <a:solidFill>
                  <a:srgbClr val="0000FF"/>
                </a:solidFill>
                <a:ea typeface="黑体" pitchFamily="2" charset="-122"/>
                <a:sym typeface="Symbol"/>
              </a:rPr>
              <a:t>+</a:t>
            </a:r>
            <a:r>
              <a:rPr lang="zh-CN" altLang="en-US" dirty="0" smtClean="0">
                <a:sym typeface="Symbol"/>
              </a:rPr>
              <a:t> </a:t>
            </a:r>
            <a:r>
              <a:rPr lang="en-US" altLang="zh-CN" b="1" dirty="0" smtClean="0">
                <a:sym typeface="Symbol"/>
              </a:rPr>
              <a:t>as a probe to </a:t>
            </a:r>
            <a:r>
              <a:rPr lang="en-US" altLang="zh-CN" b="1" dirty="0" err="1" smtClean="0">
                <a:sym typeface="Wingdings 3" pitchFamily="18" charset="2"/>
              </a:rPr>
              <a:t>E</a:t>
            </a:r>
            <a:r>
              <a:rPr lang="en-US" altLang="zh-CN" b="1" baseline="-25000" dirty="0" err="1" smtClean="0">
                <a:sym typeface="Wingdings 3" pitchFamily="18" charset="2"/>
              </a:rPr>
              <a:t>sym</a:t>
            </a:r>
            <a:r>
              <a:rPr lang="en-US" altLang="zh-CN" b="1" dirty="0">
                <a:sym typeface="Wingdings 3" pitchFamily="18" charset="2"/>
              </a:rPr>
              <a:t>(</a:t>
            </a:r>
            <a:r>
              <a:rPr lang="en-US" altLang="zh-CN" b="1" dirty="0">
                <a:sym typeface="Symbol" panose="05050102010706020507" pitchFamily="18" charset="2"/>
              </a:rPr>
              <a:t></a:t>
            </a:r>
            <a:r>
              <a:rPr lang="en-US" altLang="zh-CN" b="1" dirty="0">
                <a:sym typeface="Wingdings 3" pitchFamily="18" charset="2"/>
              </a:rPr>
              <a:t>) </a:t>
            </a:r>
            <a:endParaRPr lang="en-US" altLang="zh-CN" b="1" dirty="0" smtClean="0">
              <a:sym typeface="Wingdings 3" pitchFamily="18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ym typeface="Wingdings 3" pitchFamily="18" charset="2"/>
              </a:rPr>
              <a:t> </a:t>
            </a:r>
            <a:r>
              <a:rPr lang="en-US" altLang="zh-CN" b="1" dirty="0" smtClean="0">
                <a:sym typeface="Wingdings 3" pitchFamily="18" charset="2"/>
              </a:rPr>
              <a:t>    3.2 The CSR external Target Experiment</a:t>
            </a:r>
            <a:endParaRPr lang="en-US" altLang="zh-CN" b="1" dirty="0">
              <a:sym typeface="Wingdings 3" pitchFamily="18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 </a:t>
            </a: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4121" r="10010" b="21960"/>
          <a:stretch/>
        </p:blipFill>
        <p:spPr bwMode="auto">
          <a:xfrm>
            <a:off x="6894723" y="2330605"/>
            <a:ext cx="4886287" cy="354144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635000"/>
          </a:effectLst>
          <a:extLst/>
        </p:spPr>
      </p:pic>
    </p:spTree>
    <p:extLst>
      <p:ext uri="{BB962C8B-B14F-4D97-AF65-F5344CB8AC3E}">
        <p14:creationId xmlns:p14="http://schemas.microsoft.com/office/powerpoint/2010/main" val="39687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56" y="2020153"/>
            <a:ext cx="2929989" cy="26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5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10668000" cy="609600"/>
          </a:xfrm>
          <a:solidFill>
            <a:srgbClr val="0000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r>
              <a:rPr lang="en-US" altLang="zh-CN" sz="2800" dirty="0" smtClean="0">
                <a:solidFill>
                  <a:srgbClr val="FFFF00"/>
                </a:solidFill>
                <a:sym typeface="Symbol" pitchFamily="1" charset="2"/>
              </a:rPr>
              <a:t>3.1 </a:t>
            </a:r>
            <a:r>
              <a:rPr lang="en-US" altLang="zh-CN" sz="2800" baseline="30000" dirty="0">
                <a:solidFill>
                  <a:srgbClr val="FFFF00"/>
                </a:solidFill>
                <a:sym typeface="Symbol" pitchFamily="1" charset="2"/>
              </a:rPr>
              <a:t>-</a:t>
            </a:r>
            <a:r>
              <a:rPr lang="en-US" altLang="zh-CN" sz="2800" dirty="0">
                <a:solidFill>
                  <a:srgbClr val="FFFF00"/>
                </a:solidFill>
                <a:sym typeface="Symbol" pitchFamily="1" charset="2"/>
              </a:rPr>
              <a:t>/</a:t>
            </a:r>
            <a:r>
              <a:rPr lang="en-US" altLang="zh-CN" sz="2800" baseline="30000" dirty="0">
                <a:solidFill>
                  <a:srgbClr val="FFFF00"/>
                </a:solidFill>
                <a:sym typeface="Symbol" pitchFamily="1" charset="2"/>
              </a:rPr>
              <a:t>+</a:t>
            </a:r>
            <a:r>
              <a:rPr lang="en-US" altLang="zh-CN" sz="2800" dirty="0">
                <a:solidFill>
                  <a:srgbClr val="FFFF00"/>
                </a:solidFill>
              </a:rPr>
              <a:t> </a:t>
            </a:r>
            <a:r>
              <a:rPr lang="en-US" altLang="zh-CN" sz="2800" dirty="0" smtClean="0">
                <a:solidFill>
                  <a:srgbClr val="FFFF00"/>
                </a:solidFill>
              </a:rPr>
              <a:t>as a Promising </a:t>
            </a:r>
            <a:r>
              <a:rPr lang="en-US" altLang="zh-CN" sz="2800" dirty="0">
                <a:solidFill>
                  <a:srgbClr val="FFFF00"/>
                </a:solidFill>
              </a:rPr>
              <a:t>probe to </a:t>
            </a:r>
            <a:r>
              <a:rPr lang="en-US" altLang="zh-CN" sz="2800" dirty="0" err="1">
                <a:solidFill>
                  <a:srgbClr val="FFFF00"/>
                </a:solidFill>
              </a:rPr>
              <a:t>E</a:t>
            </a:r>
            <a:r>
              <a:rPr lang="en-US" altLang="zh-CN" sz="2800" baseline="-25000" dirty="0" err="1">
                <a:solidFill>
                  <a:srgbClr val="FFFF00"/>
                </a:solidFill>
              </a:rPr>
              <a:t>sym</a:t>
            </a:r>
            <a:r>
              <a:rPr lang="en-US" altLang="zh-CN" sz="2800" dirty="0">
                <a:solidFill>
                  <a:srgbClr val="FFFF00"/>
                </a:solidFill>
              </a:rPr>
              <a:t>(</a:t>
            </a:r>
            <a:r>
              <a:rPr lang="en-US" altLang="zh-CN" sz="2800" dirty="0">
                <a:solidFill>
                  <a:srgbClr val="FFFF00"/>
                </a:solidFill>
                <a:sym typeface="Symbol" pitchFamily="1" charset="2"/>
              </a:rPr>
              <a:t></a:t>
            </a:r>
            <a:r>
              <a:rPr lang="en-US" altLang="zh-CN" sz="2800" dirty="0">
                <a:solidFill>
                  <a:srgbClr val="FFFF00"/>
                </a:solidFill>
              </a:rPr>
              <a:t>)   at  high density</a:t>
            </a:r>
          </a:p>
        </p:txBody>
      </p:sp>
      <p:grpSp>
        <p:nvGrpSpPr>
          <p:cNvPr id="238603" name="Group 1035"/>
          <p:cNvGrpSpPr>
            <a:grpSpLocks/>
          </p:cNvGrpSpPr>
          <p:nvPr/>
        </p:nvGrpSpPr>
        <p:grpSpPr bwMode="auto">
          <a:xfrm>
            <a:off x="399785" y="740744"/>
            <a:ext cx="4450560" cy="4727603"/>
            <a:chOff x="0" y="480"/>
            <a:chExt cx="2928" cy="2982"/>
          </a:xfrm>
        </p:grpSpPr>
        <p:pic>
          <p:nvPicPr>
            <p:cNvPr id="238604" name="Picture 10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8"/>
              <a:ext cx="2928" cy="24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8605" name="Rectangle 1037"/>
            <p:cNvSpPr>
              <a:spLocks noChangeArrowheads="1"/>
            </p:cNvSpPr>
            <p:nvPr/>
          </p:nvSpPr>
          <p:spPr bwMode="auto">
            <a:xfrm>
              <a:off x="48" y="480"/>
              <a:ext cx="2659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altLang="zh-CN" dirty="0">
                  <a:sym typeface="Symbol" pitchFamily="1" charset="2"/>
                </a:rPr>
                <a:t>Probe: </a:t>
              </a:r>
              <a:r>
                <a:rPr lang="en-US" altLang="zh-CN" baseline="30000" dirty="0">
                  <a:sym typeface="Symbol" pitchFamily="1" charset="2"/>
                </a:rPr>
                <a:t>-</a:t>
              </a:r>
              <a:r>
                <a:rPr lang="en-US" altLang="zh-CN" dirty="0">
                  <a:sym typeface="Symbol" pitchFamily="1" charset="2"/>
                </a:rPr>
                <a:t>/</a:t>
              </a:r>
              <a:r>
                <a:rPr lang="en-US" altLang="zh-CN" baseline="30000" dirty="0">
                  <a:sym typeface="Symbol" pitchFamily="1" charset="2"/>
                </a:rPr>
                <a:t>+</a:t>
              </a:r>
              <a:r>
                <a:rPr lang="en-US" altLang="zh-CN" dirty="0">
                  <a:sym typeface="Symbol" pitchFamily="1" charset="2"/>
                </a:rPr>
                <a:t> ratio</a:t>
              </a:r>
              <a:endParaRPr lang="en-US" altLang="zh-CN" dirty="0"/>
            </a:p>
          </p:txBody>
        </p:sp>
        <p:sp>
          <p:nvSpPr>
            <p:cNvPr id="238606" name="Text Box 1038"/>
            <p:cNvSpPr txBox="1">
              <a:spLocks noChangeArrowheads="1"/>
            </p:cNvSpPr>
            <p:nvPr/>
          </p:nvSpPr>
          <p:spPr bwMode="auto">
            <a:xfrm>
              <a:off x="192" y="3266"/>
              <a:ext cx="2515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dirty="0">
                  <a:solidFill>
                    <a:srgbClr val="FF3300"/>
                  </a:solidFill>
                  <a:latin typeface="Times New Roman" pitchFamily="1" charset="0"/>
                </a:rPr>
                <a:t>B. A. Li  PRC71 (2005)014608</a:t>
              </a:r>
            </a:p>
          </p:txBody>
        </p:sp>
      </p:grpSp>
      <p:grpSp>
        <p:nvGrpSpPr>
          <p:cNvPr id="238614" name="Group 1046"/>
          <p:cNvGrpSpPr>
            <a:grpSpLocks/>
          </p:cNvGrpSpPr>
          <p:nvPr/>
        </p:nvGrpSpPr>
        <p:grpSpPr bwMode="auto">
          <a:xfrm>
            <a:off x="4836926" y="710891"/>
            <a:ext cx="4464496" cy="4745038"/>
            <a:chOff x="2880" y="621"/>
            <a:chExt cx="2880" cy="2989"/>
          </a:xfrm>
        </p:grpSpPr>
        <p:sp>
          <p:nvSpPr>
            <p:cNvPr id="238597" name="Text Box 1029"/>
            <p:cNvSpPr txBox="1">
              <a:spLocks noChangeArrowheads="1"/>
            </p:cNvSpPr>
            <p:nvPr/>
          </p:nvSpPr>
          <p:spPr bwMode="auto">
            <a:xfrm>
              <a:off x="2928" y="3302"/>
              <a:ext cx="254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600" b="1" dirty="0">
                  <a:solidFill>
                    <a:srgbClr val="FF3300"/>
                  </a:solidFill>
                  <a:latin typeface="Times New Roman" pitchFamily="1" charset="0"/>
                </a:rPr>
                <a:t>==&gt; </a:t>
              </a:r>
              <a:r>
                <a:rPr lang="en-US" altLang="zh-CN" sz="2600" b="1" dirty="0" err="1">
                  <a:solidFill>
                    <a:srgbClr val="FF3300"/>
                  </a:solidFill>
                  <a:latin typeface="Times New Roman" pitchFamily="1" charset="0"/>
                </a:rPr>
                <a:t>Isospin</a:t>
              </a:r>
              <a:r>
                <a:rPr lang="en-US" altLang="zh-CN" sz="2600" b="1" dirty="0">
                  <a:solidFill>
                    <a:srgbClr val="FF3300"/>
                  </a:solidFill>
                  <a:latin typeface="Times New Roman" pitchFamily="1" charset="0"/>
                </a:rPr>
                <a:t> fractionation</a:t>
              </a:r>
            </a:p>
          </p:txBody>
        </p:sp>
        <p:sp>
          <p:nvSpPr>
            <p:cNvPr id="238599" name="AutoShape 1031"/>
            <p:cNvSpPr>
              <a:spLocks noChangeArrowheads="1"/>
            </p:cNvSpPr>
            <p:nvPr/>
          </p:nvSpPr>
          <p:spPr bwMode="auto">
            <a:xfrm>
              <a:off x="4560" y="1488"/>
              <a:ext cx="720" cy="576"/>
            </a:xfrm>
            <a:custGeom>
              <a:avLst/>
              <a:gdLst>
                <a:gd name="G0" fmla="+- 9257 0 0"/>
                <a:gd name="G1" fmla="+- 17526 0 0"/>
                <a:gd name="G2" fmla="+- 5175 0 0"/>
                <a:gd name="G3" fmla="*/ 9257 1 2"/>
                <a:gd name="G4" fmla="+- G3 10800 0"/>
                <a:gd name="G5" fmla="+- 21600 9257 17526"/>
                <a:gd name="G6" fmla="+- 17526 5175 0"/>
                <a:gd name="G7" fmla="*/ G6 1 2"/>
                <a:gd name="G8" fmla="*/ 17526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7526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5175 h 21600"/>
                <a:gd name="T4" fmla="*/ 0 w 21600"/>
                <a:gd name="T5" fmla="*/ 19016 h 21600"/>
                <a:gd name="T6" fmla="*/ 8763 w 21600"/>
                <a:gd name="T7" fmla="*/ 21600 h 21600"/>
                <a:gd name="T8" fmla="*/ 17526 w 21600"/>
                <a:gd name="T9" fmla="*/ 13990 h 21600"/>
                <a:gd name="T10" fmla="*/ 21600 w 21600"/>
                <a:gd name="T11" fmla="*/ 5175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5175"/>
                  </a:lnTo>
                  <a:lnTo>
                    <a:pt x="13331" y="5175"/>
                  </a:lnTo>
                  <a:lnTo>
                    <a:pt x="13331" y="16430"/>
                  </a:lnTo>
                  <a:lnTo>
                    <a:pt x="0" y="16430"/>
                  </a:lnTo>
                  <a:lnTo>
                    <a:pt x="0" y="21600"/>
                  </a:lnTo>
                  <a:lnTo>
                    <a:pt x="17526" y="21600"/>
                  </a:lnTo>
                  <a:lnTo>
                    <a:pt x="17526" y="5175"/>
                  </a:lnTo>
                  <a:lnTo>
                    <a:pt x="21600" y="5175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8600" name="AutoShape 1032"/>
            <p:cNvSpPr>
              <a:spLocks noChangeArrowheads="1"/>
            </p:cNvSpPr>
            <p:nvPr/>
          </p:nvSpPr>
          <p:spPr bwMode="auto">
            <a:xfrm>
              <a:off x="4656" y="2496"/>
              <a:ext cx="672" cy="816"/>
            </a:xfrm>
            <a:prstGeom prst="curvedLeftArrow">
              <a:avLst>
                <a:gd name="adj1" fmla="val 13065"/>
                <a:gd name="adj2" fmla="val 37351"/>
                <a:gd name="adj3" fmla="val 2381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8601" name="Text Box 1033"/>
            <p:cNvSpPr txBox="1">
              <a:spLocks noChangeArrowheads="1"/>
            </p:cNvSpPr>
            <p:nvPr/>
          </p:nvSpPr>
          <p:spPr bwMode="auto">
            <a:xfrm>
              <a:off x="4036" y="1266"/>
              <a:ext cx="1724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dirty="0">
                  <a:solidFill>
                    <a:srgbClr val="0000FF"/>
                  </a:solidFill>
                  <a:latin typeface="Times New Roman" pitchFamily="1" charset="0"/>
                </a:rPr>
                <a:t>stiff</a:t>
              </a:r>
              <a:r>
                <a:rPr lang="zh-CN" altLang="en-US" sz="2000" b="1" dirty="0">
                  <a:solidFill>
                    <a:srgbClr val="0000FF"/>
                  </a:solidFill>
                  <a:latin typeface="Times New Roman" pitchFamily="1" charset="0"/>
                </a:rPr>
                <a:t>：</a:t>
              </a:r>
              <a:r>
                <a:rPr lang="en-US" altLang="zh-CN" sz="2000" b="1" dirty="0">
                  <a:solidFill>
                    <a:srgbClr val="0000FF"/>
                  </a:solidFill>
                  <a:latin typeface="Times New Roman" pitchFamily="1" charset="0"/>
                </a:rPr>
                <a:t>n tends to LD</a:t>
              </a:r>
              <a:endParaRPr lang="en-US" altLang="zh-CN" sz="2000" b="1" dirty="0">
                <a:solidFill>
                  <a:srgbClr val="00FF00"/>
                </a:solidFill>
                <a:latin typeface="Times New Roman" pitchFamily="1" charset="0"/>
              </a:endParaRPr>
            </a:p>
          </p:txBody>
        </p:sp>
        <p:sp>
          <p:nvSpPr>
            <p:cNvPr id="238602" name="Text Box 1034"/>
            <p:cNvSpPr txBox="1">
              <a:spLocks noChangeArrowheads="1"/>
            </p:cNvSpPr>
            <p:nvPr/>
          </p:nvSpPr>
          <p:spPr bwMode="auto">
            <a:xfrm>
              <a:off x="3072" y="3042"/>
              <a:ext cx="1724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solidFill>
                    <a:srgbClr val="0080FF"/>
                  </a:solidFill>
                  <a:latin typeface="Times New Roman" pitchFamily="1" charset="0"/>
                </a:rPr>
                <a:t>Soft</a:t>
              </a:r>
              <a:r>
                <a:rPr lang="zh-CN" altLang="en-US" sz="2000" b="1">
                  <a:solidFill>
                    <a:srgbClr val="0080FF"/>
                  </a:solidFill>
                  <a:latin typeface="Times New Roman" pitchFamily="1" charset="0"/>
                </a:rPr>
                <a:t>：</a:t>
              </a:r>
              <a:r>
                <a:rPr lang="en-US" altLang="zh-CN" sz="2000" b="1">
                  <a:solidFill>
                    <a:srgbClr val="0080FF"/>
                  </a:solidFill>
                  <a:latin typeface="Times New Roman" pitchFamily="1" charset="0"/>
                </a:rPr>
                <a:t>n tends to HD</a:t>
              </a:r>
            </a:p>
          </p:txBody>
        </p:sp>
        <p:sp>
          <p:nvSpPr>
            <p:cNvPr id="238607" name="Text Box 1039"/>
            <p:cNvSpPr txBox="1">
              <a:spLocks noChangeArrowheads="1"/>
            </p:cNvSpPr>
            <p:nvPr/>
          </p:nvSpPr>
          <p:spPr bwMode="auto">
            <a:xfrm>
              <a:off x="2880" y="621"/>
              <a:ext cx="2592" cy="674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1" charset="2"/>
                <a:buNone/>
              </a:pPr>
              <a:r>
                <a:rPr lang="en-US" altLang="zh-CN" sz="2800" b="1" dirty="0">
                  <a:latin typeface="Times New Roman" pitchFamily="1" charset="0"/>
                  <a:sym typeface="Symbol" pitchFamily="1" charset="2"/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itchFamily="1" charset="0"/>
                </a:rPr>
                <a:t>Isobaric 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itchFamily="1" charset="0"/>
                </a:rPr>
                <a:t>picture</a:t>
              </a:r>
              <a:r>
                <a:rPr lang="en-US" altLang="zh-CN" sz="2800" b="1" dirty="0" smtClean="0">
                  <a:latin typeface="Times New Roman" pitchFamily="1" charset="0"/>
                  <a:sym typeface="Symbol" pitchFamily="1" charset="2"/>
                </a:rPr>
                <a:t> </a:t>
              </a:r>
              <a:endParaRPr lang="en-US" altLang="zh-CN" sz="2800" b="1" dirty="0">
                <a:latin typeface="Times New Roman" pitchFamily="1" charset="0"/>
                <a:sym typeface="Symbol" pitchFamily="1" charset="2"/>
              </a:endParaRPr>
            </a:p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1" charset="2"/>
                <a:buNone/>
              </a:pPr>
              <a:r>
                <a:rPr lang="en-US" altLang="zh-CN" sz="2800" b="1" dirty="0">
                  <a:latin typeface="Times New Roman" pitchFamily="1" charset="0"/>
                  <a:sym typeface="Symbol" pitchFamily="1" charset="2"/>
                </a:rPr>
                <a:t></a:t>
              </a:r>
              <a:r>
                <a:rPr lang="en-US" altLang="zh-CN" sz="3200" b="1" baseline="30000" dirty="0">
                  <a:latin typeface="Times New Roman" pitchFamily="1" charset="0"/>
                  <a:sym typeface="Symbol" pitchFamily="1" charset="2"/>
                </a:rPr>
                <a:t>-</a:t>
              </a:r>
              <a:r>
                <a:rPr lang="en-US" altLang="zh-CN" sz="2800" b="1" dirty="0">
                  <a:latin typeface="Times New Roman" pitchFamily="1" charset="0"/>
                  <a:sym typeface="Symbol" pitchFamily="1" charset="2"/>
                </a:rPr>
                <a:t>/</a:t>
              </a:r>
              <a:r>
                <a:rPr lang="en-US" altLang="zh-CN" sz="2400" b="1" baseline="30000" dirty="0">
                  <a:latin typeface="Times New Roman" pitchFamily="1" charset="0"/>
                  <a:sym typeface="Symbol" pitchFamily="1" charset="2"/>
                </a:rPr>
                <a:t>+</a:t>
              </a:r>
              <a:r>
                <a:rPr lang="en-US" altLang="zh-CN" sz="2800" b="1" dirty="0">
                  <a:latin typeface="Times New Roman" pitchFamily="1" charset="0"/>
                  <a:sym typeface="Symbol" pitchFamily="1" charset="2"/>
                </a:rPr>
                <a:t> ≈(N/Z)</a:t>
              </a:r>
              <a:r>
                <a:rPr lang="en-US" altLang="zh-CN" sz="2800" b="1" baseline="30000" dirty="0">
                  <a:latin typeface="Times New Roman" pitchFamily="1" charset="0"/>
                  <a:sym typeface="Symbol" pitchFamily="1" charset="2"/>
                </a:rPr>
                <a:t>2</a:t>
              </a:r>
              <a:endParaRPr lang="en-US" altLang="zh-CN" sz="2800" b="1" baseline="-25000" dirty="0">
                <a:latin typeface="Times New Roman" pitchFamily="1" charset="0"/>
                <a:sym typeface="Symbol" pitchFamily="1" charset="2"/>
              </a:endParaRPr>
            </a:p>
          </p:txBody>
        </p:sp>
      </p:grpSp>
      <p:grpSp>
        <p:nvGrpSpPr>
          <p:cNvPr id="238608" name="Group 1040"/>
          <p:cNvGrpSpPr>
            <a:grpSpLocks/>
          </p:cNvGrpSpPr>
          <p:nvPr/>
        </p:nvGrpSpPr>
        <p:grpSpPr bwMode="auto">
          <a:xfrm>
            <a:off x="1943100" y="5633420"/>
            <a:ext cx="8305800" cy="523875"/>
            <a:chOff x="192" y="3888"/>
            <a:chExt cx="5232" cy="330"/>
          </a:xfrm>
        </p:grpSpPr>
        <p:sp>
          <p:nvSpPr>
            <p:cNvPr id="238609" name="Text Box 1041"/>
            <p:cNvSpPr txBox="1">
              <a:spLocks noChangeArrowheads="1"/>
            </p:cNvSpPr>
            <p:nvPr/>
          </p:nvSpPr>
          <p:spPr bwMode="auto">
            <a:xfrm>
              <a:off x="4656" y="3888"/>
              <a:ext cx="768" cy="33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1" charset="2"/>
                <a:buNone/>
              </a:pPr>
              <a:r>
                <a:rPr lang="en-US" altLang="zh-CN" sz="2800" b="1">
                  <a:latin typeface="Times New Roman" pitchFamily="1" charset="0"/>
                  <a:sym typeface="Symbol" pitchFamily="1" charset="2"/>
                </a:rPr>
                <a:t>  </a:t>
              </a:r>
              <a:r>
                <a:rPr lang="en-US" altLang="zh-CN" sz="3200" b="1" baseline="30000">
                  <a:latin typeface="Times New Roman" pitchFamily="1" charset="0"/>
                  <a:sym typeface="Symbol" pitchFamily="1" charset="2"/>
                </a:rPr>
                <a:t>-</a:t>
              </a:r>
              <a:r>
                <a:rPr lang="en-US" altLang="zh-CN" sz="2800" b="1">
                  <a:latin typeface="Times New Roman" pitchFamily="1" charset="0"/>
                  <a:sym typeface="Symbol" pitchFamily="1" charset="2"/>
                </a:rPr>
                <a:t>/</a:t>
              </a:r>
              <a:r>
                <a:rPr lang="en-US" altLang="zh-CN" sz="2400" b="1" baseline="30000">
                  <a:latin typeface="Times New Roman" pitchFamily="1" charset="0"/>
                  <a:sym typeface="Symbol" pitchFamily="1" charset="2"/>
                </a:rPr>
                <a:t>+</a:t>
              </a:r>
              <a:endParaRPr lang="en-US" altLang="zh-CN">
                <a:latin typeface="Verdana" pitchFamily="1" charset="0"/>
              </a:endParaRPr>
            </a:p>
          </p:txBody>
        </p:sp>
        <p:sp>
          <p:nvSpPr>
            <p:cNvPr id="238610" name="Text Box 1042"/>
            <p:cNvSpPr txBox="1">
              <a:spLocks noChangeArrowheads="1"/>
            </p:cNvSpPr>
            <p:nvPr/>
          </p:nvSpPr>
          <p:spPr bwMode="auto">
            <a:xfrm>
              <a:off x="192" y="3888"/>
              <a:ext cx="1056" cy="33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1" charset="2"/>
                <a:buNone/>
              </a:pPr>
              <a:r>
                <a:rPr lang="en-US" altLang="zh-CN" sz="2800" b="1">
                  <a:latin typeface="Times New Roman" pitchFamily="1" charset="0"/>
                </a:rPr>
                <a:t>E</a:t>
              </a:r>
              <a:r>
                <a:rPr lang="en-US" altLang="zh-CN" sz="2800" b="1" baseline="-25000">
                  <a:latin typeface="Times New Roman" pitchFamily="1" charset="0"/>
                </a:rPr>
                <a:t>sym</a:t>
              </a:r>
              <a:r>
                <a:rPr lang="en-US" altLang="zh-CN" sz="2800" b="1">
                  <a:latin typeface="Times New Roman" pitchFamily="1" charset="0"/>
                </a:rPr>
                <a:t>(</a:t>
              </a:r>
              <a:r>
                <a:rPr lang="en-US" altLang="zh-CN" sz="2800" b="1">
                  <a:latin typeface="Times New Roman" pitchFamily="1" charset="0"/>
                  <a:sym typeface="Symbol" pitchFamily="1" charset="2"/>
                </a:rPr>
                <a:t></a:t>
              </a:r>
              <a:r>
                <a:rPr lang="en-US" altLang="zh-CN" sz="2800" b="1">
                  <a:latin typeface="Times New Roman" pitchFamily="1" charset="0"/>
                </a:rPr>
                <a:t>)</a:t>
              </a:r>
              <a:endParaRPr lang="en-US" altLang="zh-CN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38611" name="Text Box 1043"/>
            <p:cNvSpPr txBox="1">
              <a:spLocks noChangeArrowheads="1"/>
            </p:cNvSpPr>
            <p:nvPr/>
          </p:nvSpPr>
          <p:spPr bwMode="auto">
            <a:xfrm>
              <a:off x="2352" y="3888"/>
              <a:ext cx="1200" cy="33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1" charset="2"/>
                <a:buNone/>
              </a:pPr>
              <a:r>
                <a:rPr lang="en-US" altLang="zh-CN" sz="2800" b="1">
                  <a:latin typeface="Times New Roman" pitchFamily="1" charset="0"/>
                  <a:sym typeface="Symbol" pitchFamily="1" charset="2"/>
                </a:rPr>
                <a:t> (N/Z)</a:t>
              </a:r>
              <a:r>
                <a:rPr lang="en-US" altLang="zh-CN" sz="2800" b="1" baseline="-25000">
                  <a:latin typeface="Times New Roman" pitchFamily="1" charset="0"/>
                  <a:sym typeface="Symbol" pitchFamily="1" charset="2"/>
                </a:rPr>
                <a:t>dens</a:t>
              </a:r>
              <a:endParaRPr lang="en-US" altLang="zh-CN">
                <a:latin typeface="Verdana" pitchFamily="1" charset="0"/>
              </a:endParaRPr>
            </a:p>
          </p:txBody>
        </p:sp>
        <p:sp>
          <p:nvSpPr>
            <p:cNvPr id="238612" name="AutoShape 1044"/>
            <p:cNvSpPr>
              <a:spLocks noChangeArrowheads="1"/>
            </p:cNvSpPr>
            <p:nvPr/>
          </p:nvSpPr>
          <p:spPr bwMode="auto">
            <a:xfrm>
              <a:off x="3696" y="3936"/>
              <a:ext cx="816" cy="240"/>
            </a:xfrm>
            <a:prstGeom prst="leftArrow">
              <a:avLst>
                <a:gd name="adj1" fmla="val 50000"/>
                <a:gd name="adj2" fmla="val 85000"/>
              </a:avLst>
            </a:prstGeom>
            <a:solidFill>
              <a:schemeClr val="accent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8613" name="AutoShape 1045"/>
            <p:cNvSpPr>
              <a:spLocks noChangeArrowheads="1"/>
            </p:cNvSpPr>
            <p:nvPr/>
          </p:nvSpPr>
          <p:spPr bwMode="auto">
            <a:xfrm>
              <a:off x="1344" y="3936"/>
              <a:ext cx="816" cy="240"/>
            </a:xfrm>
            <a:prstGeom prst="leftArrow">
              <a:avLst>
                <a:gd name="adj1" fmla="val 50000"/>
                <a:gd name="adj2" fmla="val 85000"/>
              </a:avLst>
            </a:prstGeom>
            <a:solidFill>
              <a:schemeClr val="accent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21" name="图片 2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169" y="0"/>
            <a:ext cx="129999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408951" y="6370416"/>
            <a:ext cx="1075615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u="sng" dirty="0" smtClean="0">
                <a:latin typeface="Times New Roman" pitchFamily="1" charset="0"/>
              </a:rPr>
              <a:t>Note:  not direct measurement, one need transport model;  sensitivity depends on system mass/beam energy.</a:t>
            </a:r>
            <a:endParaRPr lang="en-US" altLang="zh-CN" b="1" u="sng" dirty="0">
              <a:latin typeface="Times New Roman" pitchFamily="1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0932" y="2255409"/>
            <a:ext cx="3254166" cy="25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95604" y="0"/>
            <a:ext cx="9014620" cy="857232"/>
          </a:xfrm>
          <a:solidFill>
            <a:srgbClr val="0000FF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sz="3600" b="1" dirty="0" smtClean="0">
                <a:ea typeface="黑体" pitchFamily="2" charset="-122"/>
                <a:sym typeface="Wingdings 3" pitchFamily="1" charset="2"/>
              </a:rPr>
              <a:t>Status of </a:t>
            </a:r>
            <a:r>
              <a:rPr lang="en-US" altLang="zh-CN" sz="3600" b="1" dirty="0" err="1" smtClean="0">
                <a:ea typeface="黑体" pitchFamily="2" charset="-122"/>
                <a:sym typeface="Wingdings 3" pitchFamily="1" charset="2"/>
              </a:rPr>
              <a:t>E</a:t>
            </a:r>
            <a:r>
              <a:rPr lang="en-US" altLang="zh-CN" sz="3600" b="1" baseline="-25000" dirty="0" err="1" smtClean="0">
                <a:ea typeface="黑体" pitchFamily="2" charset="-122"/>
                <a:sym typeface="Wingdings 3" pitchFamily="1" charset="2"/>
              </a:rPr>
              <a:t>sym</a:t>
            </a:r>
            <a:r>
              <a:rPr lang="en-US" altLang="zh-CN" sz="3600" b="1" dirty="0" smtClean="0">
                <a:ea typeface="黑体" pitchFamily="2" charset="-122"/>
                <a:sym typeface="Wingdings 3" pitchFamily="1" charset="2"/>
              </a:rPr>
              <a:t>(</a:t>
            </a:r>
            <a:r>
              <a:rPr lang="en-US" altLang="zh-CN" sz="3600" b="1" dirty="0" smtClean="0">
                <a:ea typeface="黑体" pitchFamily="2" charset="-122"/>
                <a:sym typeface="Symbol" panose="05050102010706020507" pitchFamily="18" charset="2"/>
              </a:rPr>
              <a:t></a:t>
            </a:r>
            <a:r>
              <a:rPr lang="en-US" altLang="zh-CN" sz="3600" b="1" dirty="0" smtClean="0">
                <a:ea typeface="黑体" pitchFamily="2" charset="-122"/>
                <a:sym typeface="Wingdings 3" pitchFamily="1" charset="2"/>
              </a:rPr>
              <a:t>) above </a:t>
            </a:r>
            <a:r>
              <a:rPr lang="en-US" altLang="zh-CN" sz="3600" b="1" dirty="0">
                <a:ea typeface="黑体" pitchFamily="2" charset="-122"/>
                <a:sym typeface="Wingdings 3" pitchFamily="1" charset="2"/>
              </a:rPr>
              <a:t>saturation: Very uncertain</a:t>
            </a:r>
            <a:endParaRPr lang="zh-CN" altLang="en-US" sz="3600" b="1" dirty="0">
              <a:ea typeface="黑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81159" y="3000373"/>
            <a:ext cx="1877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PRL 102 (2009) 062502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7641" y="2399348"/>
            <a:ext cx="4772045" cy="4454697"/>
            <a:chOff x="81225" y="834344"/>
            <a:chExt cx="4772045" cy="559505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225" y="1000108"/>
              <a:ext cx="3948566" cy="542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8" name="直接箭头连接符 17"/>
            <p:cNvCxnSpPr>
              <a:endCxn id="3" idx="1"/>
            </p:cNvCxnSpPr>
            <p:nvPr/>
          </p:nvCxnSpPr>
          <p:spPr>
            <a:xfrm flipV="1">
              <a:off x="2372070" y="1944686"/>
              <a:ext cx="2453080" cy="13782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flipV="1">
              <a:off x="2348525" y="834344"/>
              <a:ext cx="2504745" cy="161797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>
              <a:endCxn id="9" idx="1"/>
            </p:cNvCxnSpPr>
            <p:nvPr/>
          </p:nvCxnSpPr>
          <p:spPr>
            <a:xfrm flipV="1">
              <a:off x="2372070" y="3337941"/>
              <a:ext cx="2360925" cy="6473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4634326" y="5563337"/>
            <a:ext cx="6639008" cy="1064906"/>
            <a:chOff x="4028992" y="5407215"/>
            <a:chExt cx="6639008" cy="1064906"/>
          </a:xfrm>
        </p:grpSpPr>
        <p:sp>
          <p:nvSpPr>
            <p:cNvPr id="7" name="矩形 6"/>
            <p:cNvSpPr/>
            <p:nvPr/>
          </p:nvSpPr>
          <p:spPr>
            <a:xfrm>
              <a:off x="6775652" y="5462614"/>
              <a:ext cx="38923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J. Hong et al. </a:t>
              </a:r>
              <a:r>
                <a:rPr lang="en-US" altLang="zh-CN" dirty="0" err="1"/>
                <a:t>ArXiv</a:t>
              </a:r>
              <a:r>
                <a:rPr lang="en-US" altLang="zh-CN" dirty="0"/>
                <a:t>: 1307.7654 [</a:t>
              </a:r>
              <a:r>
                <a:rPr lang="en-US" altLang="zh-CN" dirty="0" err="1"/>
                <a:t>nucl-th</a:t>
              </a:r>
              <a:r>
                <a:rPr lang="en-US" altLang="zh-CN" dirty="0"/>
                <a:t>]</a:t>
              </a:r>
              <a:endParaRPr lang="zh-CN" altLang="en-US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4028992" y="5407215"/>
              <a:ext cx="2529860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800" b="1" dirty="0">
                  <a:latin typeface="Times New Roman" pitchFamily="18" charset="0"/>
                  <a:ea typeface="黑体" pitchFamily="2" charset="-122"/>
                  <a:cs typeface="Times New Roman" pitchFamily="18" charset="0"/>
                  <a:sym typeface="Wingdings 3" pitchFamily="1" charset="2"/>
                </a:rPr>
                <a:t> No sensitivity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4324920" y="5887346"/>
              <a:ext cx="10567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</a:t>
              </a:r>
              <a:r>
                <a:rPr lang="en-US" altLang="zh-CN" sz="3200" b="1" baseline="30000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</a:t>
              </a:r>
              <a:r>
                <a:rPr lang="en-US" altLang="zh-CN" sz="3200" b="1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/</a:t>
              </a:r>
              <a:r>
                <a:rPr lang="en-US" altLang="zh-CN" sz="3200" b="1" baseline="30000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+</a:t>
              </a:r>
              <a:endParaRPr lang="zh-CN" altLang="en-US" sz="3200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49411" y="4152609"/>
            <a:ext cx="6000365" cy="902436"/>
            <a:chOff x="4081752" y="4000505"/>
            <a:chExt cx="5037533" cy="902436"/>
          </a:xfrm>
        </p:grpSpPr>
        <p:sp>
          <p:nvSpPr>
            <p:cNvPr id="9" name="矩形 8"/>
            <p:cNvSpPr/>
            <p:nvPr/>
          </p:nvSpPr>
          <p:spPr>
            <a:xfrm>
              <a:off x="4081752" y="4000505"/>
              <a:ext cx="1085554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Wingdings 3" pitchFamily="1" charset="2"/>
                </a:rPr>
                <a:t> Soft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5453058" y="4071944"/>
              <a:ext cx="36662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0000"/>
                  </a:solidFill>
                </a:rPr>
                <a:t>XZG et al., PRL </a:t>
              </a:r>
              <a:r>
                <a:rPr lang="en-US" altLang="zh-CN" sz="1600" b="1" dirty="0">
                  <a:solidFill>
                    <a:srgbClr val="FF0000"/>
                  </a:solidFill>
                </a:rPr>
                <a:t>102 (2009) 062502</a:t>
              </a:r>
            </a:p>
            <a:p>
              <a:r>
                <a:rPr lang="en-US" altLang="zh-CN" sz="1600" b="1" dirty="0" smtClean="0">
                  <a:solidFill>
                    <a:srgbClr val="FF0000"/>
                  </a:solidFill>
                </a:rPr>
                <a:t>W. J. </a:t>
              </a:r>
              <a:r>
                <a:rPr lang="en-US" altLang="zh-CN" sz="1600" b="1" dirty="0" err="1" smtClean="0">
                  <a:solidFill>
                    <a:srgbClr val="FF0000"/>
                  </a:solidFill>
                </a:rPr>
                <a:t>Xie</a:t>
              </a:r>
              <a:r>
                <a:rPr lang="en-US" altLang="zh-CN" sz="1600" b="1" dirty="0" smtClean="0">
                  <a:solidFill>
                    <a:srgbClr val="FF0000"/>
                  </a:solidFill>
                </a:rPr>
                <a:t> et al., Physics </a:t>
              </a:r>
              <a:r>
                <a:rPr lang="en-US" altLang="zh-CN" sz="1600" b="1" dirty="0">
                  <a:solidFill>
                    <a:srgbClr val="FF0000"/>
                  </a:solidFill>
                </a:rPr>
                <a:t>Letters B 718 (2013) 1510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4324920" y="4286257"/>
              <a:ext cx="10567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</a:t>
              </a:r>
              <a:r>
                <a:rPr lang="en-US" altLang="zh-CN" sz="3200" b="1" baseline="30000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</a:t>
              </a:r>
              <a:r>
                <a:rPr lang="en-US" altLang="zh-CN" sz="3200" b="1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/</a:t>
              </a:r>
              <a:r>
                <a:rPr lang="en-US" altLang="zh-CN" sz="3200" b="1" baseline="30000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+</a:t>
              </a:r>
              <a:endParaRPr lang="zh-CN" altLang="en-US" sz="3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53270" y="2007037"/>
            <a:ext cx="5143535" cy="941966"/>
            <a:chOff x="4238613" y="1285860"/>
            <a:chExt cx="5143535" cy="941966"/>
          </a:xfrm>
        </p:grpSpPr>
        <p:sp>
          <p:nvSpPr>
            <p:cNvPr id="5" name="矩形 4"/>
            <p:cNvSpPr/>
            <p:nvPr/>
          </p:nvSpPr>
          <p:spPr>
            <a:xfrm>
              <a:off x="5595934" y="1285860"/>
              <a:ext cx="37862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0000FF"/>
                  </a:solidFill>
                </a:rPr>
                <a:t>Physics Letters B 683 (2010) 140–144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4238613" y="1285861"/>
              <a:ext cx="1125629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800" b="1" dirty="0">
                  <a:solidFill>
                    <a:srgbClr val="0000CC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Wingdings 3" pitchFamily="1" charset="2"/>
                </a:rPr>
                <a:t> Stiff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4452926" y="1643051"/>
              <a:ext cx="10567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</a:t>
              </a:r>
              <a:r>
                <a:rPr lang="en-US" altLang="zh-CN" sz="3200" b="1" baseline="30000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</a:t>
              </a:r>
              <a:r>
                <a:rPr lang="en-US" altLang="zh-CN" sz="3200" b="1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/</a:t>
              </a:r>
              <a:r>
                <a:rPr lang="en-US" altLang="zh-CN" sz="3200" b="1" baseline="30000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Symbol"/>
                </a:rPr>
                <a:t>+</a:t>
              </a:r>
              <a:endParaRPr lang="zh-CN" altLang="en-US" sz="3200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66640" y="3043320"/>
            <a:ext cx="6416634" cy="839990"/>
            <a:chOff x="4024298" y="2643565"/>
            <a:chExt cx="6416634" cy="839990"/>
          </a:xfrm>
        </p:grpSpPr>
        <p:sp>
          <p:nvSpPr>
            <p:cNvPr id="3" name="矩形 2"/>
            <p:cNvSpPr/>
            <p:nvPr/>
          </p:nvSpPr>
          <p:spPr>
            <a:xfrm>
              <a:off x="4199224" y="2643565"/>
              <a:ext cx="1959191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800" b="1" dirty="0">
                  <a:solidFill>
                    <a:srgbClr val="D60093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Wingdings 3" pitchFamily="1" charset="2"/>
                </a:rPr>
                <a:t> Moderate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4024298" y="3071811"/>
              <a:ext cx="25345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000" b="1" dirty="0" smtClean="0">
                  <a:solidFill>
                    <a:srgbClr val="D60093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Wingdings 3" pitchFamily="1" charset="2"/>
                </a:rPr>
                <a:t> n/p </a:t>
              </a:r>
              <a:r>
                <a:rPr lang="en-US" altLang="zh-CN" sz="2000" b="1" dirty="0">
                  <a:solidFill>
                    <a:srgbClr val="D60093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  <a:sym typeface="Wingdings 3" pitchFamily="1" charset="2"/>
                </a:rPr>
                <a:t>differential flow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6440404" y="2744891"/>
              <a:ext cx="400052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altLang="zh-CN" sz="1400" dirty="0">
                  <a:solidFill>
                    <a:srgbClr val="D60093"/>
                  </a:solidFill>
                </a:rPr>
                <a:t>P. Russotto </a:t>
              </a:r>
              <a:r>
                <a:rPr lang="nb-NO" altLang="zh-CN" sz="1400" i="1" dirty="0">
                  <a:solidFill>
                    <a:srgbClr val="D60093"/>
                  </a:solidFill>
                </a:rPr>
                <a:t>et al., Phys. Lett. B </a:t>
              </a:r>
              <a:r>
                <a:rPr lang="nb-NO" altLang="zh-CN" sz="1400" b="1" i="1" dirty="0">
                  <a:solidFill>
                    <a:srgbClr val="D60093"/>
                  </a:solidFill>
                </a:rPr>
                <a:t>697, 471 (2011).</a:t>
              </a:r>
            </a:p>
            <a:p>
              <a:r>
                <a:rPr lang="en-US" altLang="zh-CN" sz="1400" dirty="0">
                  <a:solidFill>
                    <a:srgbClr val="D60093"/>
                  </a:solidFill>
                </a:rPr>
                <a:t>M.D. </a:t>
              </a:r>
              <a:r>
                <a:rPr lang="en-US" altLang="zh-CN" sz="1400" dirty="0" err="1">
                  <a:solidFill>
                    <a:srgbClr val="D60093"/>
                  </a:solidFill>
                </a:rPr>
                <a:t>Cozma</a:t>
              </a:r>
              <a:r>
                <a:rPr lang="en-US" altLang="zh-CN" sz="1400" dirty="0">
                  <a:solidFill>
                    <a:srgbClr val="D60093"/>
                  </a:solidFill>
                </a:rPr>
                <a:t>, Phys. </a:t>
              </a:r>
              <a:r>
                <a:rPr lang="en-US" altLang="zh-CN" sz="1400" dirty="0" err="1">
                  <a:solidFill>
                    <a:srgbClr val="D60093"/>
                  </a:solidFill>
                </a:rPr>
                <a:t>Lett</a:t>
              </a:r>
              <a:r>
                <a:rPr lang="en-US" altLang="zh-CN" sz="1400" dirty="0">
                  <a:solidFill>
                    <a:srgbClr val="D60093"/>
                  </a:solidFill>
                </a:rPr>
                <a:t>. B </a:t>
              </a:r>
              <a:r>
                <a:rPr lang="en-US" altLang="zh-CN" sz="1400" b="1" dirty="0">
                  <a:solidFill>
                    <a:srgbClr val="D60093"/>
                  </a:solidFill>
                </a:rPr>
                <a:t>700, 139 (2011).</a:t>
              </a:r>
            </a:p>
            <a:p>
              <a:r>
                <a:rPr lang="en-US" altLang="zh-CN" sz="1400" dirty="0">
                  <a:solidFill>
                    <a:srgbClr val="D60093"/>
                  </a:solidFill>
                </a:rPr>
                <a:t>P. </a:t>
              </a:r>
              <a:r>
                <a:rPr lang="en-US" altLang="zh-CN" sz="1400" dirty="0" err="1">
                  <a:solidFill>
                    <a:srgbClr val="D60093"/>
                  </a:solidFill>
                </a:rPr>
                <a:t>Russotto</a:t>
              </a:r>
              <a:r>
                <a:rPr lang="en-US" altLang="zh-CN" sz="1400" dirty="0">
                  <a:solidFill>
                    <a:srgbClr val="D60093"/>
                  </a:solidFill>
                </a:rPr>
                <a:t> et al., EPJA, to be published</a:t>
              </a:r>
              <a:endParaRPr lang="zh-CN" altLang="en-US" sz="1400" dirty="0">
                <a:solidFill>
                  <a:srgbClr val="D60093"/>
                </a:solidFill>
              </a:endParaRPr>
            </a:p>
          </p:txBody>
        </p:sp>
      </p:grpSp>
      <p:sp>
        <p:nvSpPr>
          <p:cNvPr id="22" name="单圆角矩形 21"/>
          <p:cNvSpPr/>
          <p:nvPr/>
        </p:nvSpPr>
        <p:spPr>
          <a:xfrm>
            <a:off x="97641" y="895703"/>
            <a:ext cx="4227279" cy="1550983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buFontTx/>
              <a:buNone/>
            </a:pP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</a:t>
            </a:r>
            <a:r>
              <a:rPr lang="en-US" altLang="zh-CN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/</a:t>
            </a:r>
            <a:r>
              <a:rPr lang="en-US" altLang="zh-CN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 </a:t>
            </a:r>
            <a:r>
              <a:rPr lang="zh-CN" alt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比值</a:t>
            </a:r>
            <a:r>
              <a:rPr lang="en-US" altLang="zh-C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 </a:t>
            </a: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</a:t>
            </a:r>
            <a:r>
              <a:rPr lang="en-US" altLang="zh-CN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/K</a:t>
            </a:r>
            <a:r>
              <a:rPr lang="en-US" altLang="zh-CN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  <a:r>
              <a:rPr lang="zh-CN" alt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比值</a:t>
            </a:r>
            <a:r>
              <a:rPr lang="en-US" altLang="zh-C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…… </a:t>
            </a:r>
            <a:endParaRPr lang="en-US" altLang="zh-C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" charset="2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" charset="2"/>
              </a:rPr>
              <a:t>n/p </a:t>
            </a:r>
            <a:r>
              <a:rPr lang="zh-CN" alt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" charset="2"/>
              </a:rPr>
              <a:t>微分流</a:t>
            </a:r>
            <a:endParaRPr lang="en-US" altLang="zh-C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" charset="2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" charset="2"/>
              </a:rPr>
              <a:t>n/p </a:t>
            </a:r>
            <a:r>
              <a:rPr lang="zh-CN" alt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" charset="2"/>
              </a:rPr>
              <a:t>椭圆流</a:t>
            </a:r>
            <a:endParaRPr lang="en-US" altLang="zh-CN" b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" charset="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en-US" altLang="zh-C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t/</a:t>
            </a:r>
            <a:r>
              <a:rPr lang="en-US" altLang="zh-CN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altLang="zh-C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" charset="2"/>
              </a:rPr>
              <a:t>He </a:t>
            </a:r>
            <a:r>
              <a:rPr lang="zh-CN" alt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" charset="2"/>
              </a:rPr>
              <a:t>微分流</a:t>
            </a:r>
            <a:endParaRPr lang="en-US" altLang="zh-CN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" charset="2"/>
            </a:endParaRPr>
          </a:p>
        </p:txBody>
      </p:sp>
      <p:pic>
        <p:nvPicPr>
          <p:cNvPr id="21" name="Picture 88" descr="qmdan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5055" y="943948"/>
            <a:ext cx="658932" cy="202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3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dirty="0">
                <a:latin typeface="黑体" panose="02010609060101010101" pitchFamily="49" charset="-122"/>
                <a:cs typeface="华文宋体"/>
              </a:rPr>
              <a:t>兰州</a:t>
            </a:r>
            <a:r>
              <a:rPr lang="zh-CN" altLang="en-US" sz="4000" dirty="0">
                <a:latin typeface="黑体" panose="02010609060101010101" pitchFamily="49" charset="-122"/>
                <a:cs typeface="华文宋体"/>
              </a:rPr>
              <a:t>重离子加速器</a:t>
            </a:r>
            <a:r>
              <a:rPr kumimoji="1" lang="zh-CN" altLang="en-US" sz="4000" dirty="0">
                <a:latin typeface="黑体" panose="02010609060101010101" pitchFamily="49" charset="-122"/>
                <a:cs typeface="华文宋体"/>
              </a:rPr>
              <a:t>冷却储存环</a:t>
            </a:r>
            <a:r>
              <a:rPr lang="en-US" altLang="zh-CN" sz="4000" dirty="0">
                <a:latin typeface="黑体" panose="02010609060101010101" pitchFamily="49" charset="-122"/>
              </a:rPr>
              <a:t>(HIRFL-CSR</a:t>
            </a:r>
            <a:r>
              <a:rPr lang="zh-CN" altLang="en-US" sz="4000" dirty="0" smtClean="0">
                <a:latin typeface="黑体" panose="02010609060101010101" pitchFamily="49" charset="-122"/>
              </a:rPr>
              <a:t>）</a:t>
            </a:r>
            <a:endParaRPr lang="zh-CN" altLang="en-US" sz="4000" dirty="0">
              <a:latin typeface="黑体" panose="02010609060101010101" pitchFamily="49" charset="-122"/>
            </a:endParaRPr>
          </a:p>
        </p:txBody>
      </p: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124465" y="877887"/>
            <a:ext cx="8754423" cy="5461129"/>
            <a:chOff x="192" y="816"/>
            <a:chExt cx="5184" cy="336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192" y="816"/>
            <a:ext cx="4524" cy="3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5" name="CorelDRAW" r:id="rId3" imgW="5282184" imgH="3931920" progId="">
                    <p:embed/>
                  </p:oleObj>
                </mc:Choice>
                <mc:Fallback>
                  <p:oleObj name="CorelDRAW" r:id="rId3" imgW="5282184" imgH="39319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816"/>
                          <a:ext cx="4524" cy="3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1609" y="3168"/>
              <a:ext cx="756" cy="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sz="2000" b="1" dirty="0" err="1">
                  <a:latin typeface="Times New Roman" pitchFamily="18" charset="0"/>
                </a:rPr>
                <a:t>CSRm</a:t>
              </a:r>
              <a:endParaRPr kumimoji="1" lang="en-US" altLang="zh-CN" sz="2000" b="1" dirty="0">
                <a:latin typeface="Times New Roman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kumimoji="1" lang="zh-CN" altLang="en-US" sz="1400" b="1" dirty="0">
                  <a:latin typeface="Times New Roman" pitchFamily="18" charset="0"/>
                  <a:ea typeface="黑体" pitchFamily="2" charset="-122"/>
                </a:rPr>
                <a:t>冷却储存环</a:t>
              </a:r>
              <a:endParaRPr kumimoji="1" lang="en-US" altLang="zh-CN" sz="1400" b="1" dirty="0">
                <a:latin typeface="Times New Roman" pitchFamily="18" charset="0"/>
              </a:endParaRP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491" y="2032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000" b="1">
                  <a:latin typeface="Times New Roman" pitchFamily="18" charset="0"/>
                </a:rPr>
                <a:t>CSRe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1741" y="1485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CC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000" b="1">
                  <a:latin typeface="Times New Roman" pitchFamily="18" charset="0"/>
                </a:rPr>
                <a:t>SFC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36" y="120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000" b="1">
                  <a:latin typeface="Times New Roman" pitchFamily="18" charset="0"/>
                </a:rPr>
                <a:t>SSC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496" y="912"/>
              <a:ext cx="2880" cy="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kumimoji="1" lang="en-US" altLang="zh-CN" b="1" dirty="0">
                  <a:latin typeface="Times New Roman" pitchFamily="18" charset="0"/>
                </a:rPr>
                <a:t>SFC: 	</a:t>
              </a:r>
              <a:r>
                <a:rPr kumimoji="1" lang="en-US" altLang="zh-CN" b="1" dirty="0">
                  <a:latin typeface="Times New Roman" pitchFamily="18" charset="0"/>
                  <a:sym typeface="Symbol" pitchFamily="18" charset="2"/>
                </a:rPr>
                <a:t> </a:t>
              </a:r>
              <a:r>
                <a:rPr kumimoji="1" lang="en-US" altLang="zh-CN" b="1" dirty="0">
                  <a:latin typeface="Times New Roman" pitchFamily="18" charset="0"/>
                </a:rPr>
                <a:t>10 </a:t>
              </a:r>
              <a:r>
                <a:rPr kumimoji="1" lang="en-US" altLang="zh-CN" b="1" dirty="0" err="1">
                  <a:latin typeface="Times New Roman" pitchFamily="18" charset="0"/>
                </a:rPr>
                <a:t>AMeV</a:t>
              </a:r>
              <a:r>
                <a:rPr kumimoji="1" lang="en-US" altLang="zh-CN" b="1" dirty="0">
                  <a:latin typeface="Times New Roman" pitchFamily="18" charset="0"/>
                </a:rPr>
                <a:t> (H.I.), 17~35 MeV (p)</a:t>
              </a:r>
            </a:p>
            <a:p>
              <a:pPr>
                <a:spcBef>
                  <a:spcPct val="20000"/>
                </a:spcBef>
              </a:pPr>
              <a:r>
                <a:rPr kumimoji="1" lang="en-US" altLang="zh-CN" b="1" dirty="0">
                  <a:latin typeface="Times New Roman" pitchFamily="18" charset="0"/>
                </a:rPr>
                <a:t>SSC: 	</a:t>
              </a:r>
              <a:r>
                <a:rPr kumimoji="1" lang="en-US" altLang="zh-CN" b="1" dirty="0">
                  <a:sym typeface="Symbol" pitchFamily="18" charset="2"/>
                </a:rPr>
                <a:t></a:t>
              </a:r>
              <a:r>
                <a:rPr kumimoji="1" lang="en-US" altLang="zh-CN" b="1" dirty="0">
                  <a:latin typeface="Times New Roman" pitchFamily="18" charset="0"/>
                </a:rPr>
                <a:t>100 </a:t>
              </a:r>
              <a:r>
                <a:rPr kumimoji="1" lang="en-US" altLang="zh-CN" b="1" dirty="0" err="1">
                  <a:latin typeface="Times New Roman" pitchFamily="18" charset="0"/>
                </a:rPr>
                <a:t>AMeV</a:t>
              </a:r>
              <a:r>
                <a:rPr kumimoji="1" lang="en-US" altLang="zh-CN" b="1" dirty="0">
                  <a:latin typeface="Times New Roman" pitchFamily="18" charset="0"/>
                </a:rPr>
                <a:t> (H.I.), </a:t>
              </a:r>
              <a:r>
                <a:rPr kumimoji="1" lang="en-US" altLang="zh-CN" b="1" dirty="0" err="1">
                  <a:sym typeface="Symbol" pitchFamily="18" charset="2"/>
                </a:rPr>
                <a:t></a:t>
              </a:r>
              <a:r>
                <a:rPr kumimoji="1" lang="en-US" altLang="zh-CN" b="1" dirty="0">
                  <a:sym typeface="Symbol" pitchFamily="18" charset="2"/>
                </a:rPr>
                <a:t> </a:t>
              </a:r>
              <a:r>
                <a:rPr kumimoji="1" lang="en-US" altLang="zh-CN" b="1" dirty="0">
                  <a:latin typeface="Times New Roman" pitchFamily="18" charset="0"/>
                  <a:sym typeface="Symbol" pitchFamily="18" charset="2"/>
                </a:rPr>
                <a:t>110 MeV (p)</a:t>
              </a:r>
              <a:endParaRPr kumimoji="1" lang="en-US" altLang="zh-CN" b="1" dirty="0">
                <a:latin typeface="Times New Roman" pitchFamily="18" charset="0"/>
              </a:endParaRPr>
            </a:p>
            <a:p>
              <a:pPr>
                <a:spcBef>
                  <a:spcPct val="20000"/>
                </a:spcBef>
              </a:pPr>
              <a:r>
                <a:rPr kumimoji="1" lang="en-US" altLang="zh-CN" b="1" dirty="0" err="1">
                  <a:solidFill>
                    <a:srgbClr val="FF0000"/>
                  </a:solidFill>
                  <a:latin typeface="Times New Roman" pitchFamily="18" charset="0"/>
                </a:rPr>
                <a:t>CSRm</a:t>
              </a:r>
              <a:r>
                <a:rPr kumimoji="1" lang="en-US" altLang="zh-CN" b="1" dirty="0">
                  <a:solidFill>
                    <a:srgbClr val="FF0000"/>
                  </a:solidFill>
                  <a:latin typeface="Times New Roman" pitchFamily="18" charset="0"/>
                </a:rPr>
                <a:t>: 	</a:t>
              </a:r>
              <a:r>
                <a:rPr kumimoji="1" lang="en-US" altLang="zh-CN" b="1" dirty="0">
                  <a:solidFill>
                    <a:srgbClr val="FF0000"/>
                  </a:solidFill>
                  <a:sym typeface="Symbol" pitchFamily="18" charset="2"/>
                </a:rPr>
                <a:t></a:t>
              </a:r>
              <a:r>
                <a:rPr kumimoji="1" lang="en-US" altLang="zh-CN" b="1" dirty="0">
                  <a:solidFill>
                    <a:srgbClr val="FF0000"/>
                  </a:solidFill>
                  <a:latin typeface="Times New Roman" pitchFamily="18" charset="0"/>
                </a:rPr>
                <a:t>1000 </a:t>
              </a:r>
              <a:r>
                <a:rPr kumimoji="1" lang="en-US" altLang="zh-CN" b="1" dirty="0" err="1">
                  <a:solidFill>
                    <a:srgbClr val="FF0000"/>
                  </a:solidFill>
                  <a:latin typeface="Times New Roman" pitchFamily="18" charset="0"/>
                </a:rPr>
                <a:t>AMeV</a:t>
              </a:r>
              <a:r>
                <a:rPr kumimoji="1" lang="en-US" altLang="zh-CN" b="1" dirty="0">
                  <a:solidFill>
                    <a:srgbClr val="FF0000"/>
                  </a:solidFill>
                  <a:latin typeface="Times New Roman" pitchFamily="18" charset="0"/>
                </a:rPr>
                <a:t> (H.I.), </a:t>
              </a:r>
              <a:r>
                <a:rPr kumimoji="1" lang="en-US" altLang="zh-CN" b="1" dirty="0" err="1">
                  <a:solidFill>
                    <a:srgbClr val="FF0000"/>
                  </a:solidFill>
                  <a:sym typeface="Symbol" pitchFamily="18" charset="2"/>
                </a:rPr>
                <a:t></a:t>
              </a:r>
              <a:r>
                <a:rPr kumimoji="1" lang="en-US" altLang="zh-CN" b="1" dirty="0">
                  <a:solidFill>
                    <a:srgbClr val="FF0000"/>
                  </a:solidFill>
                  <a:sym typeface="Symbol" pitchFamily="18" charset="2"/>
                </a:rPr>
                <a:t> </a:t>
              </a:r>
              <a:r>
                <a:rPr kumimoji="1" lang="en-US" altLang="zh-CN" b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2.8 GeV (p)</a:t>
              </a:r>
            </a:p>
          </p:txBody>
        </p:sp>
        <p:sp>
          <p:nvSpPr>
            <p:cNvPr id="11" name="Text Box 50"/>
            <p:cNvSpPr txBox="1">
              <a:spLocks noChangeArrowheads="1"/>
            </p:cNvSpPr>
            <p:nvPr/>
          </p:nvSpPr>
          <p:spPr bwMode="auto">
            <a:xfrm rot="16200000">
              <a:off x="2638" y="2423"/>
              <a:ext cx="62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kumimoji="1" lang="en-US" altLang="zh-CN" sz="2000" b="1">
                  <a:latin typeface="Times New Roman" pitchFamily="18" charset="0"/>
                </a:rPr>
                <a:t>RIBLL2</a:t>
              </a:r>
            </a:p>
          </p:txBody>
        </p:sp>
        <p:sp>
          <p:nvSpPr>
            <p:cNvPr id="12" name="Oval 51"/>
            <p:cNvSpPr>
              <a:spLocks noChangeArrowheads="1"/>
            </p:cNvSpPr>
            <p:nvPr/>
          </p:nvSpPr>
          <p:spPr bwMode="auto">
            <a:xfrm>
              <a:off x="1776" y="1714"/>
              <a:ext cx="288" cy="5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Oval 52"/>
            <p:cNvSpPr>
              <a:spLocks noChangeArrowheads="1"/>
            </p:cNvSpPr>
            <p:nvPr/>
          </p:nvSpPr>
          <p:spPr bwMode="auto">
            <a:xfrm>
              <a:off x="328" y="1384"/>
              <a:ext cx="384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Text Box 53"/>
            <p:cNvSpPr txBox="1">
              <a:spLocks noChangeArrowheads="1"/>
            </p:cNvSpPr>
            <p:nvPr/>
          </p:nvSpPr>
          <p:spPr bwMode="auto">
            <a:xfrm rot="16200000">
              <a:off x="457" y="2855"/>
              <a:ext cx="62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kumimoji="1" lang="en-US" altLang="zh-CN" sz="2000" b="1">
                  <a:latin typeface="Times New Roman" pitchFamily="18" charset="0"/>
                </a:rPr>
                <a:t>RIBLL1</a:t>
              </a:r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auto">
            <a:xfrm>
              <a:off x="576" y="2400"/>
              <a:ext cx="384" cy="105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6" name="Oval 60"/>
            <p:cNvSpPr>
              <a:spLocks noChangeArrowheads="1"/>
            </p:cNvSpPr>
            <p:nvPr/>
          </p:nvSpPr>
          <p:spPr bwMode="auto">
            <a:xfrm>
              <a:off x="1152" y="2784"/>
              <a:ext cx="1680" cy="12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25730" b="1302"/>
          <a:stretch>
            <a:fillRect/>
          </a:stretch>
        </p:blipFill>
        <p:spPr>
          <a:xfrm>
            <a:off x="9114061" y="4361935"/>
            <a:ext cx="2719123" cy="2295526"/>
          </a:xfrm>
          <a:prstGeom prst="rect">
            <a:avLst/>
          </a:prstGeom>
          <a:noFill/>
          <a:ln>
            <a:noFill/>
          </a:ln>
          <a:effectLst>
            <a:outerShdw blurRad="50800" dist="101600" dir="2700000">
              <a:schemeClr val="tx1">
                <a:alpha val="43000"/>
              </a:schemeClr>
            </a:outerShdw>
          </a:effectLst>
        </p:spPr>
      </p:pic>
      <p:sp>
        <p:nvSpPr>
          <p:cNvPr id="18" name="TextBox 26"/>
          <p:cNvSpPr txBox="1"/>
          <p:nvPr/>
        </p:nvSpPr>
        <p:spPr>
          <a:xfrm>
            <a:off x="9193426" y="3919875"/>
            <a:ext cx="276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0000"/>
                </a:solidFill>
              </a:rPr>
              <a:t>外靶</a:t>
            </a:r>
            <a:r>
              <a:rPr lang="zh-CN" altLang="en-US" dirty="0" smtClean="0">
                <a:solidFill>
                  <a:srgbClr val="000000"/>
                </a:solidFill>
              </a:rPr>
              <a:t>实验装置</a:t>
            </a:r>
            <a:r>
              <a:rPr lang="en-US" altLang="zh-CN" dirty="0">
                <a:solidFill>
                  <a:srgbClr val="000000"/>
                </a:solidFill>
              </a:rPr>
              <a:t>(CEE)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6354490" y="4349578"/>
            <a:ext cx="2571103" cy="809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6166022" y="4068951"/>
            <a:ext cx="308919" cy="2929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47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HIRFL-CSR </a:t>
            </a:r>
            <a:r>
              <a:rPr lang="zh-CN" altLang="en-US" dirty="0" smtClean="0"/>
              <a:t>的优势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54943" r="60212" b="1322"/>
          <a:stretch/>
        </p:blipFill>
        <p:spPr bwMode="auto">
          <a:xfrm>
            <a:off x="372296" y="1722021"/>
            <a:ext cx="5092737" cy="364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72296" y="1048237"/>
            <a:ext cx="4456181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理由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1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： 在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HIRFL-CSR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可致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 ~ 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2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</a:t>
            </a:r>
            <a:r>
              <a:rPr lang="en-US" altLang="zh-CN" baseline="-25000" dirty="0" smtClean="0"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0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 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密度区</a:t>
            </a:r>
            <a:endParaRPr lang="en-US" altLang="zh-CN" dirty="0" smtClean="0">
              <a:latin typeface="Times New Roman" pitchFamily="18" charset="0"/>
              <a:ea typeface="黑体" pitchFamily="2" charset="-122"/>
              <a:cs typeface="Times New Roman" pitchFamily="18" charset="0"/>
              <a:sym typeface="Symbol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628085" y="908768"/>
            <a:ext cx="5563915" cy="92333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理由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2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：这一能区的观测量对对称能的依赖最为敏感！</a:t>
            </a:r>
            <a:endParaRPr lang="en-US" altLang="zh-CN" dirty="0" smtClean="0"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             (</a:t>
            </a:r>
            <a:r>
              <a:rPr lang="zh-CN" altLang="en-US" dirty="0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最大的核阻止本领与核物质压缩效应，对应</a:t>
            </a:r>
            <a:endParaRPr lang="en-US" altLang="zh-CN" dirty="0" smtClean="0">
              <a:solidFill>
                <a:srgbClr val="0000FF"/>
              </a:solidFill>
              <a:latin typeface="Times New Roman" pitchFamily="18" charset="0"/>
              <a:ea typeface="黑体" pitchFamily="2" charset="-122"/>
              <a:cs typeface="Times New Roman" pitchFamily="18" charset="0"/>
              <a:sym typeface="Symbol"/>
            </a:endParaRPr>
          </a:p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              </a:t>
            </a:r>
            <a:r>
              <a:rPr lang="zh-CN" altLang="en-US" dirty="0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有最大的同位旋分馏程度</a:t>
            </a:r>
            <a:r>
              <a:rPr lang="en-US" altLang="zh-CN" dirty="0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)</a:t>
            </a: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6794360" y="1878138"/>
            <a:ext cx="4787017" cy="4823602"/>
            <a:chOff x="0" y="850"/>
            <a:chExt cx="3538" cy="3470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850"/>
              <a:ext cx="3538" cy="3470"/>
              <a:chOff x="2109" y="850"/>
              <a:chExt cx="3538" cy="3470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71" r="8153"/>
              <a:stretch>
                <a:fillRect/>
              </a:stretch>
            </p:blipFill>
            <p:spPr bwMode="auto">
              <a:xfrm>
                <a:off x="2109" y="850"/>
                <a:ext cx="3538" cy="3470"/>
              </a:xfrm>
              <a:prstGeom prst="rect">
                <a:avLst/>
              </a:prstGeom>
              <a:noFill/>
              <a:ln w="38100" cmpd="sng">
                <a:solidFill>
                  <a:srgbClr val="00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25399" dir="16200000" algn="ctr" rotWithShape="0">
                        <a:schemeClr val="bg2">
                          <a:alpha val="75000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4059" y="981"/>
                <a:ext cx="1542" cy="201"/>
              </a:xfrm>
              <a:prstGeom prst="rect">
                <a:avLst/>
              </a:prstGeom>
              <a:noFill/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3300"/>
                    </a:solidFill>
                  </a:rPr>
                  <a:t> </a:t>
                </a:r>
                <a:r>
                  <a:rPr lang="en-US" altLang="zh-CN" sz="2000" b="1" baseline="30000" dirty="0">
                    <a:solidFill>
                      <a:srgbClr val="FF3300"/>
                    </a:solidFill>
                  </a:rPr>
                  <a:t>48</a:t>
                </a:r>
                <a:r>
                  <a:rPr lang="en-US" altLang="zh-CN" sz="2000" b="1" dirty="0">
                    <a:solidFill>
                      <a:srgbClr val="FF3300"/>
                    </a:solidFill>
                  </a:rPr>
                  <a:t>Ca+</a:t>
                </a:r>
                <a:r>
                  <a:rPr lang="en-US" altLang="zh-CN" sz="2000" b="1" baseline="30000" dirty="0">
                    <a:solidFill>
                      <a:srgbClr val="FF3300"/>
                    </a:solidFill>
                  </a:rPr>
                  <a:t>48</a:t>
                </a:r>
                <a:r>
                  <a:rPr lang="en-US" altLang="zh-CN" sz="2000" b="1" dirty="0">
                    <a:solidFill>
                      <a:srgbClr val="FF3300"/>
                    </a:solidFill>
                  </a:rPr>
                  <a:t>Ca 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1.40</a:t>
                </a:r>
                <a:endParaRPr lang="en-US" altLang="zh-CN" sz="2000" b="1" baseline="-25000" dirty="0">
                  <a:solidFill>
                    <a:srgbClr val="0000FF"/>
                  </a:solidFill>
                  <a:sym typeface="Symbol" pitchFamily="1" charset="2"/>
                </a:endParaRPr>
              </a:p>
            </p:txBody>
          </p:sp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4059" y="1480"/>
                <a:ext cx="1542" cy="201"/>
              </a:xfrm>
              <a:prstGeom prst="rect">
                <a:avLst/>
              </a:prstGeom>
              <a:noFill/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3300"/>
                    </a:solidFill>
                  </a:rPr>
                  <a:t> </a:t>
                </a:r>
                <a:r>
                  <a:rPr lang="en-US" altLang="zh-CN" sz="2000" b="1" baseline="30000" dirty="0">
                    <a:solidFill>
                      <a:srgbClr val="FF3300"/>
                    </a:solidFill>
                  </a:rPr>
                  <a:t>124</a:t>
                </a:r>
                <a:r>
                  <a:rPr lang="en-US" altLang="zh-CN" sz="2000" b="1" dirty="0">
                    <a:solidFill>
                      <a:srgbClr val="FF3300"/>
                    </a:solidFill>
                  </a:rPr>
                  <a:t>Sn+</a:t>
                </a:r>
                <a:r>
                  <a:rPr lang="en-US" altLang="zh-CN" sz="2000" b="1" baseline="30000" dirty="0">
                    <a:solidFill>
                      <a:srgbClr val="FF3300"/>
                    </a:solidFill>
                  </a:rPr>
                  <a:t>124</a:t>
                </a:r>
                <a:r>
                  <a:rPr lang="en-US" altLang="zh-CN" sz="2000" b="1" dirty="0">
                    <a:solidFill>
                      <a:srgbClr val="FF3300"/>
                    </a:solidFill>
                  </a:rPr>
                  <a:t>Sn 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1.48</a:t>
                </a:r>
                <a:endParaRPr lang="en-US" altLang="zh-CN" sz="2000" b="1" baseline="-25000" dirty="0">
                  <a:solidFill>
                    <a:srgbClr val="0000FF"/>
                  </a:solidFill>
                  <a:sym typeface="Symbol" pitchFamily="1" charset="2"/>
                </a:endParaRPr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4059" y="2069"/>
                <a:ext cx="1542" cy="201"/>
              </a:xfrm>
              <a:prstGeom prst="rect">
                <a:avLst/>
              </a:prstGeom>
              <a:noFill/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zh-CN" sz="2000" b="1">
                    <a:solidFill>
                      <a:srgbClr val="FF3300"/>
                    </a:solidFill>
                  </a:rPr>
                  <a:t> </a:t>
                </a:r>
                <a:r>
                  <a:rPr lang="en-US" altLang="zh-CN" sz="2000" b="1" baseline="30000">
                    <a:solidFill>
                      <a:srgbClr val="FF3300"/>
                    </a:solidFill>
                  </a:rPr>
                  <a:t>197</a:t>
                </a:r>
                <a:r>
                  <a:rPr lang="en-US" altLang="zh-CN" sz="2000" b="1">
                    <a:solidFill>
                      <a:srgbClr val="FF3300"/>
                    </a:solidFill>
                  </a:rPr>
                  <a:t>Au+</a:t>
                </a:r>
                <a:r>
                  <a:rPr lang="en-US" altLang="zh-CN" sz="2000" b="1" baseline="30000">
                    <a:solidFill>
                      <a:srgbClr val="FF3300"/>
                    </a:solidFill>
                  </a:rPr>
                  <a:t>197</a:t>
                </a:r>
                <a:r>
                  <a:rPr lang="en-US" altLang="zh-CN" sz="2000" b="1">
                    <a:solidFill>
                      <a:srgbClr val="FF3300"/>
                    </a:solidFill>
                  </a:rPr>
                  <a:t>Au </a:t>
                </a:r>
                <a:r>
                  <a:rPr lang="en-US" altLang="zh-CN" sz="2000" b="1">
                    <a:solidFill>
                      <a:srgbClr val="0000FF"/>
                    </a:solidFill>
                  </a:rPr>
                  <a:t>1.49</a:t>
                </a:r>
                <a:endParaRPr lang="en-US" altLang="zh-CN" sz="2000" b="1" baseline="-25000">
                  <a:solidFill>
                    <a:srgbClr val="0000FF"/>
                  </a:solidFill>
                  <a:sym typeface="Symbol" pitchFamily="1" charset="2"/>
                </a:endParaRPr>
              </a:p>
            </p:txBody>
          </p:sp>
        </p:grp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431" y="1979"/>
              <a:ext cx="140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431" y="3475"/>
              <a:ext cx="140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000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018" y="3475"/>
              <a:ext cx="140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000"/>
            </a:p>
          </p:txBody>
        </p:sp>
      </p:grpSp>
      <p:sp>
        <p:nvSpPr>
          <p:cNvPr id="17" name="矩形 16"/>
          <p:cNvSpPr/>
          <p:nvPr/>
        </p:nvSpPr>
        <p:spPr>
          <a:xfrm>
            <a:off x="632073" y="5861652"/>
            <a:ext cx="5463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Zhang, XZG et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al.,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C 80, 034616 (2009) </a:t>
            </a:r>
          </a:p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Fu,  XZG et al., Phys. 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 666, 359 (2008) 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68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CEE</a:t>
            </a:r>
            <a:r>
              <a:rPr lang="zh-CN" altLang="en-US" b="1" dirty="0"/>
              <a:t> </a:t>
            </a:r>
            <a:r>
              <a:rPr lang="en-US" altLang="zh-CN" b="1" dirty="0" smtClean="0"/>
              <a:t>conceptual design</a:t>
            </a:r>
            <a:endParaRPr lang="zh-CN" altLang="en-US" dirty="0"/>
          </a:p>
        </p:txBody>
      </p:sp>
      <p:grpSp>
        <p:nvGrpSpPr>
          <p:cNvPr id="79" name="组合 78"/>
          <p:cNvGrpSpPr/>
          <p:nvPr/>
        </p:nvGrpSpPr>
        <p:grpSpPr>
          <a:xfrm>
            <a:off x="88135" y="832826"/>
            <a:ext cx="7737146" cy="4817990"/>
            <a:chOff x="0" y="0"/>
            <a:chExt cx="5255895" cy="3355285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416"/>
              <a:ext cx="5255895" cy="3121025"/>
            </a:xfrm>
            <a:prstGeom prst="rect">
              <a:avLst/>
            </a:prstGeom>
          </p:spPr>
        </p:pic>
        <p:sp>
          <p:nvSpPr>
            <p:cNvPr id="81" name="文本框 2"/>
            <p:cNvSpPr txBox="1">
              <a:spLocks noChangeArrowheads="1"/>
            </p:cNvSpPr>
            <p:nvPr/>
          </p:nvSpPr>
          <p:spPr bwMode="auto">
            <a:xfrm>
              <a:off x="341907" y="95416"/>
              <a:ext cx="679963" cy="2782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r" fontAlgn="base">
                <a:spcBef>
                  <a:spcPct val="0"/>
                </a:spcBef>
              </a:pPr>
              <a:r>
                <a:rPr lang="en-US" altLang="zh-CN" b="1" kern="1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ZDC</a:t>
              </a:r>
              <a:endParaRPr lang="zh-CN" altLang="en-US" b="1" kern="1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" name="文本框 2"/>
            <p:cNvSpPr txBox="1">
              <a:spLocks noChangeArrowheads="1"/>
            </p:cNvSpPr>
            <p:nvPr/>
          </p:nvSpPr>
          <p:spPr bwMode="auto">
            <a:xfrm>
              <a:off x="1574358" y="0"/>
              <a:ext cx="1367625" cy="206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r" fontAlgn="base">
                <a:spcBef>
                  <a:spcPct val="0"/>
                </a:spcBef>
              </a:pPr>
              <a:r>
                <a:rPr lang="en-US" altLang="zh-CN" b="1" kern="100" dirty="0" err="1" smtClean="0">
                  <a:solidFill>
                    <a:srgbClr val="808080"/>
                  </a:solidFill>
                  <a:latin typeface="Times New Roman" panose="02020603050405020304" pitchFamily="18" charset="0"/>
                </a:rPr>
                <a:t>eTOF</a:t>
              </a:r>
              <a:endParaRPr lang="zh-CN" altLang="en-US" b="1" kern="1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3" name="文本框 2"/>
            <p:cNvSpPr txBox="1">
              <a:spLocks noChangeArrowheads="1"/>
            </p:cNvSpPr>
            <p:nvPr/>
          </p:nvSpPr>
          <p:spPr bwMode="auto">
            <a:xfrm>
              <a:off x="2353586" y="310101"/>
              <a:ext cx="1073426" cy="206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fontAlgn="base">
                <a:spcBef>
                  <a:spcPct val="0"/>
                </a:spcBef>
              </a:pPr>
              <a:r>
                <a:rPr lang="en-US" altLang="zh-CN" b="1" kern="100" dirty="0" smtClean="0">
                  <a:solidFill>
                    <a:srgbClr val="BF8F00"/>
                  </a:solidFill>
                  <a:latin typeface="Times New Roman" panose="02020603050405020304" pitchFamily="18" charset="0"/>
                </a:rPr>
                <a:t>MWDC</a:t>
              </a:r>
              <a:endParaRPr lang="zh-CN" altLang="en-US" b="1" kern="1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4" name="文本框 2"/>
            <p:cNvSpPr txBox="1">
              <a:spLocks noChangeArrowheads="1"/>
            </p:cNvSpPr>
            <p:nvPr/>
          </p:nvSpPr>
          <p:spPr bwMode="auto">
            <a:xfrm>
              <a:off x="739469" y="2719346"/>
              <a:ext cx="1073426" cy="206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r" fontAlgn="base">
                <a:spcBef>
                  <a:spcPct val="0"/>
                </a:spcBef>
              </a:pPr>
              <a:r>
                <a:rPr lang="en-US" altLang="zh-CN" b="1" kern="100" dirty="0" smtClean="0">
                  <a:solidFill>
                    <a:srgbClr val="CCCC00"/>
                  </a:solidFill>
                  <a:latin typeface="Times New Roman" panose="02020603050405020304" pitchFamily="18" charset="0"/>
                </a:rPr>
                <a:t>Dipole</a:t>
              </a:r>
              <a:endParaRPr lang="zh-CN" altLang="en-US" b="1" kern="1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5" name="文本框 2"/>
            <p:cNvSpPr txBox="1">
              <a:spLocks noChangeArrowheads="1"/>
            </p:cNvSpPr>
            <p:nvPr/>
          </p:nvSpPr>
          <p:spPr bwMode="auto">
            <a:xfrm>
              <a:off x="3228230" y="2751151"/>
              <a:ext cx="1073426" cy="206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fontAlgn="base">
                <a:spcBef>
                  <a:spcPct val="0"/>
                </a:spcBef>
              </a:pPr>
              <a:r>
                <a:rPr lang="en-US" altLang="zh-CN" b="1" kern="100" dirty="0" smtClean="0">
                  <a:solidFill>
                    <a:srgbClr val="3333FF"/>
                  </a:solidFill>
                  <a:latin typeface="Times New Roman" panose="02020603050405020304" pitchFamily="18" charset="0"/>
                </a:rPr>
                <a:t>TPC</a:t>
              </a:r>
            </a:p>
          </p:txBody>
        </p:sp>
        <p:cxnSp>
          <p:nvCxnSpPr>
            <p:cNvPr id="86" name="直接箭头连接符 85"/>
            <p:cNvCxnSpPr/>
            <p:nvPr/>
          </p:nvCxnSpPr>
          <p:spPr>
            <a:xfrm>
              <a:off x="2671638" y="2019631"/>
              <a:ext cx="556592" cy="7629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箭头连接符 86"/>
            <p:cNvCxnSpPr/>
            <p:nvPr/>
          </p:nvCxnSpPr>
          <p:spPr>
            <a:xfrm>
              <a:off x="2615979" y="2242268"/>
              <a:ext cx="325534" cy="87464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文本框 2"/>
            <p:cNvSpPr txBox="1">
              <a:spLocks noChangeArrowheads="1"/>
            </p:cNvSpPr>
            <p:nvPr/>
          </p:nvSpPr>
          <p:spPr bwMode="auto">
            <a:xfrm>
              <a:off x="2671638" y="3148717"/>
              <a:ext cx="1073426" cy="206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fontAlgn="base">
                <a:spcBef>
                  <a:spcPct val="0"/>
                </a:spcBef>
              </a:pPr>
              <a:r>
                <a:rPr lang="en-US" altLang="zh-CN" b="1" kern="100" dirty="0" err="1" smtClean="0">
                  <a:solidFill>
                    <a:srgbClr val="525252"/>
                  </a:solidFill>
                  <a:latin typeface="Times New Roman" panose="02020603050405020304" pitchFamily="18" charset="0"/>
                </a:rPr>
                <a:t>iTOF</a:t>
              </a:r>
              <a:endParaRPr lang="zh-CN" altLang="en-US" b="1" kern="1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9" name="文本框 2"/>
            <p:cNvSpPr txBox="1">
              <a:spLocks noChangeArrowheads="1"/>
            </p:cNvSpPr>
            <p:nvPr/>
          </p:nvSpPr>
          <p:spPr bwMode="auto">
            <a:xfrm>
              <a:off x="3466769" y="2544417"/>
              <a:ext cx="1073150" cy="206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fontAlgn="base">
                <a:spcBef>
                  <a:spcPct val="0"/>
                </a:spcBef>
              </a:pPr>
              <a:r>
                <a:rPr lang="en-US" altLang="zh-CN" b="1" kern="100" dirty="0" smtClean="0">
                  <a:solidFill>
                    <a:srgbClr val="00CCFF"/>
                  </a:solidFill>
                  <a:latin typeface="Times New Roman" panose="02020603050405020304" pitchFamily="18" charset="0"/>
                </a:rPr>
                <a:t>T0</a:t>
              </a:r>
              <a:endParaRPr lang="zh-CN" altLang="en-US" b="1" kern="1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90" name="直接箭头连接符 89"/>
            <p:cNvCxnSpPr/>
            <p:nvPr/>
          </p:nvCxnSpPr>
          <p:spPr>
            <a:xfrm>
              <a:off x="3132814" y="2202511"/>
              <a:ext cx="333955" cy="40513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箭头连接符 90"/>
            <p:cNvCxnSpPr/>
            <p:nvPr/>
          </p:nvCxnSpPr>
          <p:spPr>
            <a:xfrm flipV="1">
              <a:off x="3228230" y="993913"/>
              <a:ext cx="731520" cy="1137037"/>
            </a:xfrm>
            <a:prstGeom prst="straightConnector1">
              <a:avLst/>
            </a:prstGeom>
            <a:ln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文本框 2"/>
            <p:cNvSpPr txBox="1">
              <a:spLocks noChangeArrowheads="1"/>
            </p:cNvSpPr>
            <p:nvPr/>
          </p:nvSpPr>
          <p:spPr bwMode="auto">
            <a:xfrm>
              <a:off x="3776870" y="772543"/>
              <a:ext cx="1073426" cy="206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fontAlgn="base">
                <a:spcBef>
                  <a:spcPct val="0"/>
                </a:spcBef>
              </a:pPr>
              <a:r>
                <a:rPr lang="en-US" altLang="zh-CN" b="1" kern="100" dirty="0" smtClean="0">
                  <a:solidFill>
                    <a:srgbClr val="3333FF"/>
                  </a:solidFill>
                  <a:latin typeface="Times New Roman" panose="02020603050405020304" pitchFamily="18" charset="0"/>
                </a:rPr>
                <a:t>Si Pixel</a:t>
              </a:r>
              <a:endParaRPr lang="zh-CN" altLang="en-US" b="1" kern="1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93" name="图片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968" y="2277382"/>
            <a:ext cx="5189604" cy="4418151"/>
          </a:xfrm>
          <a:prstGeom prst="rect">
            <a:avLst/>
          </a:prstGeom>
        </p:spPr>
      </p:pic>
      <p:sp>
        <p:nvSpPr>
          <p:cNvPr id="94" name="任意多边形 93"/>
          <p:cNvSpPr/>
          <p:nvPr/>
        </p:nvSpPr>
        <p:spPr>
          <a:xfrm>
            <a:off x="3547431" y="1286464"/>
            <a:ext cx="5180692" cy="2271984"/>
          </a:xfrm>
          <a:custGeom>
            <a:avLst/>
            <a:gdLst>
              <a:gd name="connsiteX0" fmla="*/ 0 w 5180692"/>
              <a:gd name="connsiteY0" fmla="*/ 520302 h 2271984"/>
              <a:gd name="connsiteX1" fmla="*/ 1167788 w 5180692"/>
              <a:gd name="connsiteY1" fmla="*/ 101661 h 2271984"/>
              <a:gd name="connsiteX2" fmla="*/ 2082188 w 5180692"/>
              <a:gd name="connsiteY2" fmla="*/ 2509 h 2271984"/>
              <a:gd name="connsiteX3" fmla="*/ 3624550 w 5180692"/>
              <a:gd name="connsiteY3" fmla="*/ 167763 h 2271984"/>
              <a:gd name="connsiteX4" fmla="*/ 4538950 w 5180692"/>
              <a:gd name="connsiteY4" fmla="*/ 630471 h 2271984"/>
              <a:gd name="connsiteX5" fmla="*/ 5023692 w 5180692"/>
              <a:gd name="connsiteY5" fmla="*/ 1214365 h 2271984"/>
              <a:gd name="connsiteX6" fmla="*/ 5166911 w 5180692"/>
              <a:gd name="connsiteY6" fmla="*/ 1974529 h 2271984"/>
              <a:gd name="connsiteX7" fmla="*/ 5166911 w 5180692"/>
              <a:gd name="connsiteY7" fmla="*/ 2271984 h 227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0692" h="2271984">
                <a:moveTo>
                  <a:pt x="0" y="520302"/>
                </a:moveTo>
                <a:cubicBezTo>
                  <a:pt x="410378" y="354131"/>
                  <a:pt x="820757" y="187960"/>
                  <a:pt x="1167788" y="101661"/>
                </a:cubicBezTo>
                <a:cubicBezTo>
                  <a:pt x="1514819" y="15362"/>
                  <a:pt x="1672728" y="-8508"/>
                  <a:pt x="2082188" y="2509"/>
                </a:cubicBezTo>
                <a:cubicBezTo>
                  <a:pt x="2491648" y="13526"/>
                  <a:pt x="3215090" y="63103"/>
                  <a:pt x="3624550" y="167763"/>
                </a:cubicBezTo>
                <a:cubicBezTo>
                  <a:pt x="4034010" y="272423"/>
                  <a:pt x="4305760" y="456037"/>
                  <a:pt x="4538950" y="630471"/>
                </a:cubicBezTo>
                <a:cubicBezTo>
                  <a:pt x="4772140" y="804905"/>
                  <a:pt x="4919032" y="990355"/>
                  <a:pt x="5023692" y="1214365"/>
                </a:cubicBezTo>
                <a:cubicBezTo>
                  <a:pt x="5128352" y="1438375"/>
                  <a:pt x="5143041" y="1798259"/>
                  <a:pt x="5166911" y="1974529"/>
                </a:cubicBezTo>
                <a:cubicBezTo>
                  <a:pt x="5190781" y="2150799"/>
                  <a:pt x="5178846" y="2211391"/>
                  <a:pt x="5166911" y="2271984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本框 94"/>
              <p:cNvSpPr txBox="1"/>
              <p:nvPr/>
            </p:nvSpPr>
            <p:spPr>
              <a:xfrm>
                <a:off x="8274796" y="1112016"/>
                <a:ext cx="3598933" cy="829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𝐸</m:t>
                    </m:r>
                    <m:f>
                      <m:f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zh-CN" alt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3200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CN" sz="3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altLang="zh-CN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32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zh-CN" altLang="en-US" sz="320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</a:rPr>
                          <m:t>𝑑𝑦𝑑</m:t>
                        </m:r>
                        <m:sSub>
                          <m:sSubPr>
                            <m:ctrlPr>
                              <a:rPr lang="en-US" altLang="zh-CN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32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zh-CN" altLang="en-US" sz="3200" b="0" i="1" dirty="0" smtClean="0">
                            <a:latin typeface="Cambria Math" panose="02040503050406030204" pitchFamily="18" charset="0"/>
                          </a:rPr>
                          <m:t>𝜑</m:t>
                        </m:r>
                      </m:den>
                    </m:f>
                  </m:oMath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95" name="文本框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796" y="1112016"/>
                <a:ext cx="3598933" cy="829073"/>
              </a:xfrm>
              <a:prstGeom prst="rect">
                <a:avLst/>
              </a:prstGeom>
              <a:blipFill rotWithShape="0">
                <a:blip r:embed="rId4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任意多边形 2"/>
          <p:cNvSpPr/>
          <p:nvPr/>
        </p:nvSpPr>
        <p:spPr>
          <a:xfrm>
            <a:off x="4263081" y="3867665"/>
            <a:ext cx="3954162" cy="1554875"/>
          </a:xfrm>
          <a:custGeom>
            <a:avLst/>
            <a:gdLst>
              <a:gd name="connsiteX0" fmla="*/ 0 w 3954162"/>
              <a:gd name="connsiteY0" fmla="*/ 0 h 1554875"/>
              <a:gd name="connsiteX1" fmla="*/ 358346 w 3954162"/>
              <a:gd name="connsiteY1" fmla="*/ 790832 h 1554875"/>
              <a:gd name="connsiteX2" fmla="*/ 790833 w 3954162"/>
              <a:gd name="connsiteY2" fmla="*/ 1458097 h 1554875"/>
              <a:gd name="connsiteX3" fmla="*/ 1729946 w 3954162"/>
              <a:gd name="connsiteY3" fmla="*/ 1544594 h 1554875"/>
              <a:gd name="connsiteX4" fmla="*/ 3954162 w 3954162"/>
              <a:gd name="connsiteY4" fmla="*/ 1396313 h 155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4162" h="1554875">
                <a:moveTo>
                  <a:pt x="0" y="0"/>
                </a:moveTo>
                <a:cubicBezTo>
                  <a:pt x="113270" y="273908"/>
                  <a:pt x="226541" y="547816"/>
                  <a:pt x="358346" y="790832"/>
                </a:cubicBezTo>
                <a:cubicBezTo>
                  <a:pt x="490151" y="1033848"/>
                  <a:pt x="562233" y="1332470"/>
                  <a:pt x="790833" y="1458097"/>
                </a:cubicBezTo>
                <a:cubicBezTo>
                  <a:pt x="1019433" y="1583724"/>
                  <a:pt x="1202725" y="1554891"/>
                  <a:pt x="1729946" y="1544594"/>
                </a:cubicBezTo>
                <a:cubicBezTo>
                  <a:pt x="2257167" y="1534297"/>
                  <a:pt x="3105664" y="1465305"/>
                  <a:pt x="3954162" y="1396313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30773" y="5683412"/>
            <a:ext cx="6338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</a:rPr>
              <a:t>In this talk: TPC  and MWDC 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7755" y="6340654"/>
            <a:ext cx="6433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Lyu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Liming, Yi Han , XZG et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al., </a:t>
            </a:r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中国科学，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submitted (2016) </a:t>
            </a:r>
          </a:p>
        </p:txBody>
      </p:sp>
    </p:spTree>
    <p:extLst>
      <p:ext uri="{BB962C8B-B14F-4D97-AF65-F5344CB8AC3E}">
        <p14:creationId xmlns:p14="http://schemas.microsoft.com/office/powerpoint/2010/main" val="133432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CEE</a:t>
            </a:r>
            <a:r>
              <a:rPr lang="zh-CN" altLang="en-US" dirty="0" smtClean="0"/>
              <a:t>的预研现状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116066"/>
            <a:ext cx="1851102" cy="1418048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各</a:t>
            </a:r>
            <a:r>
              <a:rPr lang="zh-CN" altLang="en-US" dirty="0" smtClean="0"/>
              <a:t>子系统均开展大量的预研工作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080" y="1110411"/>
            <a:ext cx="8004920" cy="54130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16" y="4226663"/>
            <a:ext cx="3748266" cy="25086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16" y="2632823"/>
            <a:ext cx="3948364" cy="159384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9298" r="20014" b="17273"/>
          <a:stretch/>
        </p:blipFill>
        <p:spPr bwMode="auto">
          <a:xfrm>
            <a:off x="1851102" y="941490"/>
            <a:ext cx="2193038" cy="171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855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5180" y="0"/>
            <a:ext cx="10536820" cy="743585"/>
          </a:xfrm>
        </p:spPr>
        <p:txBody>
          <a:bodyPr/>
          <a:lstStyle/>
          <a:p>
            <a:r>
              <a:rPr lang="zh-CN" altLang="en-US" dirty="0" smtClean="0"/>
              <a:t>例子</a:t>
            </a:r>
            <a:r>
              <a:rPr lang="en-US" altLang="zh-CN" dirty="0"/>
              <a:t>1</a:t>
            </a:r>
            <a:r>
              <a:rPr lang="zh-CN" altLang="en-US" dirty="0" smtClean="0"/>
              <a:t>：</a:t>
            </a:r>
            <a:r>
              <a:rPr lang="en-US" altLang="zh-CN" dirty="0" smtClean="0"/>
              <a:t>MWDC </a:t>
            </a:r>
            <a:r>
              <a:rPr lang="zh-CN" altLang="en-US" dirty="0" smtClean="0"/>
              <a:t>预研 </a:t>
            </a:r>
            <a:r>
              <a:rPr lang="en-US" altLang="zh-CN" dirty="0" smtClean="0"/>
              <a:t>(</a:t>
            </a:r>
            <a:r>
              <a:rPr lang="zh-CN" altLang="en-US" dirty="0" smtClean="0"/>
              <a:t>清华组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10311" r="18928" b="17500"/>
          <a:stretch/>
        </p:blipFill>
        <p:spPr bwMode="auto">
          <a:xfrm>
            <a:off x="9523631" y="851297"/>
            <a:ext cx="2668369" cy="189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10500" r="20000" b="17786"/>
          <a:stretch/>
        </p:blipFill>
        <p:spPr bwMode="auto">
          <a:xfrm>
            <a:off x="9547338" y="2796579"/>
            <a:ext cx="2668368" cy="199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b="5790"/>
          <a:stretch/>
        </p:blipFill>
        <p:spPr bwMode="auto">
          <a:xfrm>
            <a:off x="6185260" y="2505279"/>
            <a:ext cx="3338371" cy="177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8308" r="19108" b="18929"/>
          <a:stretch/>
        </p:blipFill>
        <p:spPr bwMode="auto">
          <a:xfrm>
            <a:off x="9547338" y="4937327"/>
            <a:ext cx="2644662" cy="182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2792" y="4335659"/>
            <a:ext cx="3494546" cy="24006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9947" y="4405802"/>
            <a:ext cx="4319784" cy="24963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6891" y="916621"/>
            <a:ext cx="2718636" cy="31982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/>
          <a:srcRect r="14885"/>
          <a:stretch/>
        </p:blipFill>
        <p:spPr>
          <a:xfrm>
            <a:off x="1438507" y="924199"/>
            <a:ext cx="2244877" cy="3262041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266606" y="4277460"/>
            <a:ext cx="89443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548005"/>
              </p:ext>
            </p:extLst>
          </p:nvPr>
        </p:nvGraphicFramePr>
        <p:xfrm>
          <a:off x="6132384" y="743585"/>
          <a:ext cx="3368802" cy="176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Acrobat Document" r:id="rId11" imgW="5262120" imgH="3578040" progId="AcroExch.Document.7">
                  <p:embed/>
                </p:oleObj>
              </mc:Choice>
              <mc:Fallback>
                <p:oleObj name="Acrobat Document" r:id="rId11" imgW="5262120" imgH="35780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384" y="743585"/>
                        <a:ext cx="3368802" cy="1761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0" y="4361623"/>
            <a:ext cx="1936749" cy="21236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模拟：</a:t>
            </a:r>
            <a:endParaRPr lang="en-US" altLang="zh-CN" sz="2400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G4</a:t>
            </a:r>
            <a:r>
              <a:rPr lang="zh-CN" altLang="en-US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全模拟</a:t>
            </a:r>
            <a:endParaRPr lang="en-US" altLang="zh-CN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径迹查找</a:t>
            </a:r>
            <a:endParaRPr lang="en-US" altLang="zh-CN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动量重建和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PID</a:t>
            </a:r>
          </a:p>
          <a:p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" y="1139253"/>
            <a:ext cx="1438506" cy="24006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R&amp;D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：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原型研制</a:t>
            </a:r>
            <a:endParaRPr lang="en-US" altLang="zh-CN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刻度方法</a:t>
            </a:r>
            <a:endParaRPr lang="en-US" altLang="zh-CN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束流测试</a:t>
            </a:r>
            <a:endParaRPr lang="en-US" altLang="zh-CN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数据分析</a:t>
            </a:r>
            <a:endParaRPr lang="en-US" altLang="zh-CN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性能测试</a:t>
            </a:r>
            <a:endParaRPr lang="en-US" altLang="zh-CN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910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7446" y="0"/>
            <a:ext cx="10594554" cy="935182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en-US" altLang="zh-CN" b="1" dirty="0" smtClean="0">
                <a:solidFill>
                  <a:srgbClr val="FFFF66"/>
                </a:solidFill>
              </a:rPr>
              <a:t>Contents</a:t>
            </a:r>
            <a:endParaRPr lang="zh-CN" altLang="en-US" b="1" dirty="0">
              <a:solidFill>
                <a:srgbClr val="FFFF6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981307" y="1496053"/>
            <a:ext cx="10496846" cy="308709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ym typeface="Wingdings" panose="05000000000000000000" pitchFamily="2" charset="2"/>
              </a:rPr>
              <a:t>1</a:t>
            </a:r>
            <a:r>
              <a:rPr lang="en-US" altLang="zh-CN" b="1" dirty="0" smtClean="0">
                <a:sym typeface="Wingdings 3" pitchFamily="18" charset="2"/>
              </a:rPr>
              <a:t> Introduction: Asymmetric nuclear EOS</a:t>
            </a:r>
            <a:r>
              <a:rPr lang="zh-CN" altLang="en-US" b="1" dirty="0" smtClean="0">
                <a:sym typeface="Wingdings 3" pitchFamily="18" charset="2"/>
              </a:rPr>
              <a:t>，</a:t>
            </a:r>
            <a:r>
              <a:rPr lang="en-US" altLang="zh-CN" b="1" dirty="0" err="1" smtClean="0">
                <a:sym typeface="Wingdings 3" pitchFamily="18" charset="2"/>
              </a:rPr>
              <a:t>E</a:t>
            </a:r>
            <a:r>
              <a:rPr lang="en-US" altLang="zh-CN" b="1" baseline="-25000" dirty="0" err="1" smtClean="0">
                <a:sym typeface="Wingdings 3" pitchFamily="18" charset="2"/>
              </a:rPr>
              <a:t>sym</a:t>
            </a:r>
            <a:r>
              <a:rPr lang="en-US" altLang="zh-CN" b="1" dirty="0">
                <a:sym typeface="Wingdings 3" pitchFamily="18" charset="2"/>
              </a:rPr>
              <a:t>(</a:t>
            </a:r>
            <a:r>
              <a:rPr lang="en-US" altLang="zh-CN" b="1" dirty="0">
                <a:sym typeface="Symbol" panose="05050102010706020507" pitchFamily="18" charset="2"/>
              </a:rPr>
              <a:t></a:t>
            </a:r>
            <a:r>
              <a:rPr lang="en-US" altLang="zh-CN" b="1" dirty="0" smtClean="0">
                <a:sym typeface="Wingdings 3" pitchFamily="18" charset="2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 </a:t>
            </a:r>
            <a:r>
              <a:rPr lang="en-US" altLang="zh-CN" b="1" dirty="0" err="1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E</a:t>
            </a:r>
            <a:r>
              <a:rPr lang="en-US" altLang="zh-CN" b="1" baseline="-25000" dirty="0" err="1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sym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(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Symbol" panose="05050102010706020507" pitchFamily="18" charset="2"/>
              </a:rPr>
              <a:t></a:t>
            </a: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) at sub-saturation densities</a:t>
            </a:r>
            <a:endParaRPr lang="en-US" altLang="zh-CN" b="1" dirty="0">
              <a:solidFill>
                <a:schemeClr val="bg1">
                  <a:lumMod val="85000"/>
                </a:schemeClr>
              </a:solidFill>
              <a:sym typeface="Wingdings 3" pitchFamily="18" charset="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3 </a:t>
            </a:r>
            <a:r>
              <a:rPr lang="en-US" altLang="zh-CN" b="1" dirty="0" err="1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E</a:t>
            </a:r>
            <a:r>
              <a:rPr lang="en-US" altLang="zh-CN" b="1" baseline="-25000" dirty="0" err="1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sym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(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Symbol" panose="05050102010706020507" pitchFamily="18" charset="2"/>
              </a:rPr>
              <a:t></a:t>
            </a: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) at </a:t>
            </a: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supra-saturation densities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4 </a:t>
            </a: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4121" r="10010" b="21960"/>
          <a:stretch/>
        </p:blipFill>
        <p:spPr bwMode="auto">
          <a:xfrm>
            <a:off x="6894723" y="2330605"/>
            <a:ext cx="4886287" cy="354144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635000"/>
          </a:effectLst>
          <a:extLst/>
        </p:spPr>
      </p:pic>
    </p:spTree>
    <p:extLst>
      <p:ext uri="{BB962C8B-B14F-4D97-AF65-F5344CB8AC3E}">
        <p14:creationId xmlns:p14="http://schemas.microsoft.com/office/powerpoint/2010/main" val="202301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例子</a:t>
            </a:r>
            <a:r>
              <a:rPr lang="en-US" altLang="zh-CN" dirty="0" smtClean="0"/>
              <a:t>2</a:t>
            </a:r>
            <a:r>
              <a:rPr lang="zh-CN" altLang="en-US" dirty="0" smtClean="0"/>
              <a:t>： </a:t>
            </a:r>
            <a:r>
              <a:rPr lang="en-US" altLang="zh-CN" dirty="0" smtClean="0"/>
              <a:t>TPC </a:t>
            </a:r>
            <a:r>
              <a:rPr lang="zh-CN" altLang="en-US" dirty="0" smtClean="0"/>
              <a:t>预研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362" y="1018572"/>
            <a:ext cx="4244124" cy="5158391"/>
          </a:xfrm>
        </p:spPr>
        <p:txBody>
          <a:bodyPr/>
          <a:lstStyle/>
          <a:p>
            <a:r>
              <a:rPr lang="en-US" altLang="zh-CN" dirty="0" smtClean="0"/>
              <a:t>TPC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117"/>
            <a:ext cx="7847514" cy="50476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661" y="1364259"/>
            <a:ext cx="4083339" cy="515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78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Pre-CEE collaboration</a:t>
            </a:r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321276" y="842781"/>
            <a:ext cx="7945394" cy="5372668"/>
            <a:chOff x="1828800" y="860856"/>
            <a:chExt cx="8229600" cy="5539944"/>
          </a:xfrm>
        </p:grpSpPr>
        <p:pic>
          <p:nvPicPr>
            <p:cNvPr id="4" name="图片 3" descr="Jinhui-Chen.JPEG"/>
            <p:cNvPicPr>
              <a:picLocks noChangeAspect="1"/>
            </p:cNvPicPr>
            <p:nvPr/>
          </p:nvPicPr>
          <p:blipFill>
            <a:blip r:embed="rId2"/>
            <a:srcRect l="15185" t="14558" r="19258" b="14245"/>
            <a:stretch>
              <a:fillRect/>
            </a:stretch>
          </p:blipFill>
          <p:spPr>
            <a:xfrm>
              <a:off x="8927336" y="4800600"/>
              <a:ext cx="1054864" cy="1371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图片 4" descr="nxu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4200" y="914400"/>
              <a:ext cx="1357322" cy="15014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图片 5" descr="xzg.JPG"/>
            <p:cNvPicPr>
              <a:picLocks noChangeAspect="1"/>
            </p:cNvPicPr>
            <p:nvPr/>
          </p:nvPicPr>
          <p:blipFill>
            <a:blip r:embed="rId4"/>
            <a:srcRect l="24438" r="22302" b="11129"/>
            <a:stretch>
              <a:fillRect/>
            </a:stretch>
          </p:blipFill>
          <p:spPr>
            <a:xfrm>
              <a:off x="3581400" y="5073594"/>
              <a:ext cx="972096" cy="11748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图片 6" descr="peihua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5000" y="4038600"/>
              <a:ext cx="974788" cy="9747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图片 7" descr="photo_MingShao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800" y="1149297"/>
              <a:ext cx="1231442" cy="12314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48001" y="2514600"/>
              <a:ext cx="825877" cy="1066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4" descr="D:\BaoBaoBan\MyProjects\2014年-2015年\CEE-2014\pictures\yiwang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25724" y="1037496"/>
              <a:ext cx="1184877" cy="14334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图片 10" descr="fliu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25412" y="870000"/>
              <a:ext cx="913389" cy="1187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3" descr="D:\BaoBaoBan\MyProjects\2014年-2015年\CEE-2014\pictures\jiansong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772400" y="5029200"/>
              <a:ext cx="1219200" cy="1219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2" descr="D:\BaoBaoBan\MyProjects\2014年-2015年\CEE-2014\pictures\zhaolei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905000" y="2663420"/>
              <a:ext cx="836612" cy="11905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057400" y="5032770"/>
              <a:ext cx="1200136" cy="13680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7" r="25730" b="2230"/>
            <a:stretch>
              <a:fillRect/>
            </a:stretch>
          </p:blipFill>
          <p:spPr>
            <a:xfrm>
              <a:off x="4572000" y="2286001"/>
              <a:ext cx="2971800" cy="2625955"/>
            </a:xfrm>
            <a:prstGeom prst="rect">
              <a:avLst/>
            </a:prstGeom>
            <a:noFill/>
          </p:spPr>
        </p:pic>
        <p:pic>
          <p:nvPicPr>
            <p:cNvPr id="16" name="Picture 15" descr="IMG_2645-1.jpg"/>
            <p:cNvPicPr>
              <a:picLocks noChangeAspect="1"/>
            </p:cNvPicPr>
            <p:nvPr/>
          </p:nvPicPr>
          <p:blipFill>
            <a:blip r:embed="rId14"/>
            <a:srcRect b="15390"/>
            <a:stretch>
              <a:fillRect/>
            </a:stretch>
          </p:blipFill>
          <p:spPr>
            <a:xfrm>
              <a:off x="6066834" y="860856"/>
              <a:ext cx="1095966" cy="1324704"/>
            </a:xfrm>
            <a:prstGeom prst="rect">
              <a:avLst/>
            </a:prstGeom>
          </p:spPr>
        </p:pic>
        <p:pic>
          <p:nvPicPr>
            <p:cNvPr id="17" name="Picture 16" descr="YG Ma.png"/>
            <p:cNvPicPr>
              <a:picLocks noChangeAspect="1"/>
            </p:cNvPicPr>
            <p:nvPr/>
          </p:nvPicPr>
          <p:blipFill>
            <a:blip r:embed="rId15"/>
            <a:srcRect t="8007" b="9136"/>
            <a:stretch>
              <a:fillRect/>
            </a:stretch>
          </p:blipFill>
          <p:spPr>
            <a:xfrm>
              <a:off x="9050436" y="1149298"/>
              <a:ext cx="1007964" cy="1212903"/>
            </a:xfrm>
            <a:prstGeom prst="rect">
              <a:avLst/>
            </a:prstGeom>
          </p:spPr>
        </p:pic>
        <p:pic>
          <p:nvPicPr>
            <p:cNvPr id="18" name="Picture 17" descr="xiangming_sun.jpg"/>
            <p:cNvPicPr>
              <a:picLocks noChangeAspect="1"/>
            </p:cNvPicPr>
            <p:nvPr/>
          </p:nvPicPr>
          <p:blipFill>
            <a:blip r:embed="rId16"/>
            <a:srcRect l="12515" r="10699"/>
            <a:stretch>
              <a:fillRect/>
            </a:stretch>
          </p:blipFill>
          <p:spPr>
            <a:xfrm>
              <a:off x="9144000" y="2921836"/>
              <a:ext cx="838200" cy="1192965"/>
            </a:xfrm>
            <a:prstGeom prst="rect">
              <a:avLst/>
            </a:prstGeom>
          </p:spPr>
        </p:pic>
        <p:pic>
          <p:nvPicPr>
            <p:cNvPr id="19" name="Picture 18" descr="段利敏标准照 m.jpg"/>
            <p:cNvPicPr>
              <a:picLocks noChangeAspect="1"/>
            </p:cNvPicPr>
            <p:nvPr/>
          </p:nvPicPr>
          <p:blipFill>
            <a:blip r:embed="rId17"/>
            <a:srcRect l="25062" t="18333" r="24381" b="21667"/>
            <a:stretch>
              <a:fillRect/>
            </a:stretch>
          </p:blipFill>
          <p:spPr>
            <a:xfrm>
              <a:off x="6781800" y="4800600"/>
              <a:ext cx="866806" cy="13716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/>
            <a:srcRect l="24324" t="13469" r="37281"/>
            <a:stretch>
              <a:fillRect/>
            </a:stretch>
          </p:blipFill>
          <p:spPr>
            <a:xfrm>
              <a:off x="5257801" y="5073593"/>
              <a:ext cx="866452" cy="1098607"/>
            </a:xfrm>
            <a:prstGeom prst="rect">
              <a:avLst/>
            </a:prstGeom>
          </p:spPr>
        </p:pic>
        <p:pic>
          <p:nvPicPr>
            <p:cNvPr id="21" name="Picture 22" descr="证件照20130620.jpg"/>
            <p:cNvPicPr>
              <a:picLocks noChangeAspect="1"/>
            </p:cNvPicPr>
            <p:nvPr/>
          </p:nvPicPr>
          <p:blipFill>
            <a:blip r:embed="rId19"/>
            <a:srcRect l="18154" t="5556" r="17133" b="22222"/>
            <a:stretch>
              <a:fillRect/>
            </a:stretch>
          </p:blipFill>
          <p:spPr>
            <a:xfrm>
              <a:off x="7924800" y="2590801"/>
              <a:ext cx="914400" cy="1374237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8718926" y="820566"/>
            <a:ext cx="3353625" cy="5933591"/>
            <a:chOff x="8718926" y="780818"/>
            <a:chExt cx="3388113" cy="60474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" t="30844" r="10616" b="2850"/>
            <a:stretch/>
          </p:blipFill>
          <p:spPr>
            <a:xfrm>
              <a:off x="8718926" y="2877943"/>
              <a:ext cx="3372493" cy="193593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85" r="3934" b="16756"/>
            <a:stretch/>
          </p:blipFill>
          <p:spPr>
            <a:xfrm>
              <a:off x="8718926" y="4813877"/>
              <a:ext cx="3356319" cy="2014422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926" y="780818"/>
              <a:ext cx="3388113" cy="2111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6168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4300" y="1"/>
            <a:ext cx="10754885" cy="857126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zh-CN" altLang="en-US" dirty="0" smtClean="0"/>
              <a:t>致   谢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84299" y="1057664"/>
            <a:ext cx="10754885" cy="50641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zh-CN" altLang="en-US" sz="2000" b="1" dirty="0"/>
              <a:t>合作者</a:t>
            </a: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An incomplete list</a:t>
            </a:r>
            <a:r>
              <a:rPr lang="zh-CN" altLang="en-US" sz="2000" b="1" dirty="0" smtClean="0"/>
              <a:t>）</a:t>
            </a:r>
            <a:endParaRPr lang="en-US" altLang="zh-CN" sz="2000" b="1" dirty="0" smtClean="0"/>
          </a:p>
          <a:p>
            <a:pPr marL="0" indent="0" algn="just">
              <a:buNone/>
            </a:pPr>
            <a:r>
              <a:rPr lang="zh-CN" altLang="en-US" sz="2000" dirty="0">
                <a:solidFill>
                  <a:srgbClr val="FF0000"/>
                </a:solidFill>
              </a:rPr>
              <a:t>清华</a:t>
            </a:r>
            <a:r>
              <a:rPr lang="en-US" altLang="zh-CN" sz="2000" dirty="0" smtClean="0">
                <a:solidFill>
                  <a:srgbClr val="FF0000"/>
                </a:solidFill>
              </a:rPr>
              <a:t>: </a:t>
            </a:r>
            <a:r>
              <a:rPr lang="en-US" altLang="zh-CN" sz="2000" u="sng" dirty="0" smtClean="0">
                <a:solidFill>
                  <a:srgbClr val="0000FF"/>
                </a:solidFill>
              </a:rPr>
              <a:t>S.J. Zhu</a:t>
            </a:r>
            <a:r>
              <a:rPr lang="zh-CN" altLang="en-US" sz="2000" dirty="0" smtClean="0">
                <a:solidFill>
                  <a:srgbClr val="0000FF"/>
                </a:solidFill>
              </a:rPr>
              <a:t>，</a:t>
            </a:r>
            <a:r>
              <a:rPr lang="zh-CN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</a:rPr>
              <a:t>Yi Han,  Liming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Lyu</a:t>
            </a:r>
            <a:r>
              <a:rPr lang="en-US" altLang="zh-CN" sz="2000" dirty="0" smtClean="0">
                <a:solidFill>
                  <a:srgbClr val="0000FF"/>
                </a:solidFill>
              </a:rPr>
              <a:t>, Zhao Zhang</a:t>
            </a:r>
            <a:r>
              <a:rPr lang="zh-CN" altLang="en-US" sz="2000" dirty="0" smtClean="0">
                <a:solidFill>
                  <a:srgbClr val="0000FF"/>
                </a:solidFill>
              </a:rPr>
              <a:t>，</a:t>
            </a:r>
            <a:r>
              <a:rPr lang="en-US" altLang="zh-CN" sz="2000" dirty="0" smtClean="0">
                <a:solidFill>
                  <a:srgbClr val="0000FF"/>
                </a:solidFill>
              </a:rPr>
              <a:t>R. S. Wang</a:t>
            </a:r>
            <a:r>
              <a:rPr lang="zh-CN" altLang="en-US" sz="2000" dirty="0" smtClean="0">
                <a:solidFill>
                  <a:srgbClr val="0000FF"/>
                </a:solidFill>
              </a:rPr>
              <a:t>，</a:t>
            </a:r>
            <a:r>
              <a:rPr lang="en-US" altLang="zh-CN" sz="2000" dirty="0" smtClean="0">
                <a:solidFill>
                  <a:srgbClr val="0000FF"/>
                </a:solidFill>
              </a:rPr>
              <a:t>Y. Zhang</a:t>
            </a:r>
            <a:r>
              <a:rPr lang="zh-CN" altLang="en-US" sz="2000" dirty="0" smtClean="0">
                <a:solidFill>
                  <a:srgbClr val="0000FF"/>
                </a:solidFill>
              </a:rPr>
              <a:t>，</a:t>
            </a:r>
            <a:r>
              <a:rPr lang="en-US" altLang="zh-CN" sz="2000" dirty="0" smtClean="0">
                <a:solidFill>
                  <a:srgbClr val="0000FF"/>
                </a:solidFill>
              </a:rPr>
              <a:t>Y. Huang</a:t>
            </a:r>
            <a:r>
              <a:rPr lang="zh-CN" altLang="en-US" sz="2000" dirty="0" smtClean="0">
                <a:solidFill>
                  <a:srgbClr val="0000FF"/>
                </a:solidFill>
              </a:rPr>
              <a:t>，</a:t>
            </a:r>
            <a:r>
              <a:rPr lang="en-US" altLang="zh-CN" sz="2000" dirty="0" smtClean="0">
                <a:solidFill>
                  <a:srgbClr val="0000FF"/>
                </a:solidFill>
              </a:rPr>
              <a:t>W. J. Cheng</a:t>
            </a:r>
            <a:r>
              <a:rPr lang="zh-CN" altLang="en-US" sz="2000" dirty="0" smtClean="0">
                <a:solidFill>
                  <a:srgbClr val="0000FF"/>
                </a:solidFill>
              </a:rPr>
              <a:t>，</a:t>
            </a:r>
            <a:r>
              <a:rPr lang="en-US" altLang="zh-CN" sz="2000" dirty="0" smtClean="0">
                <a:solidFill>
                  <a:srgbClr val="0000FF"/>
                </a:solidFill>
              </a:rPr>
              <a:t>H. J. Li</a:t>
            </a:r>
            <a:r>
              <a:rPr lang="zh-CN" altLang="en-US" sz="2000" dirty="0" smtClean="0">
                <a:solidFill>
                  <a:srgbClr val="0000FF"/>
                </a:solidFill>
              </a:rPr>
              <a:t>，</a:t>
            </a:r>
            <a:r>
              <a:rPr lang="en-US" altLang="zh-CN" sz="2000" dirty="0" smtClean="0">
                <a:solidFill>
                  <a:srgbClr val="0000FF"/>
                </a:solidFill>
              </a:rPr>
              <a:t>  Y. J. Wang, W. H. Yan, 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zh-CN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Fenhai</a:t>
            </a:r>
            <a:r>
              <a:rPr lang="en-US" altLang="zh-CN" sz="2000" dirty="0" smtClean="0">
                <a:solidFill>
                  <a:srgbClr val="0000FF"/>
                </a:solidFill>
              </a:rPr>
              <a:t> Guan</a:t>
            </a:r>
            <a:r>
              <a:rPr lang="zh-CN" altLang="en-US" sz="2000" dirty="0" smtClean="0">
                <a:solidFill>
                  <a:srgbClr val="0000FF"/>
                </a:solidFill>
              </a:rPr>
              <a:t>，</a:t>
            </a:r>
            <a:r>
              <a:rPr lang="en-US" altLang="zh-CN" sz="2000" dirty="0" smtClean="0">
                <a:solidFill>
                  <a:srgbClr val="0000FF"/>
                </a:solidFill>
              </a:rPr>
              <a:t>Q</a:t>
            </a:r>
            <a:r>
              <a:rPr lang="en-US" altLang="zh-CN" sz="2000" dirty="0">
                <a:solidFill>
                  <a:srgbClr val="0000FF"/>
                </a:solidFill>
              </a:rPr>
              <a:t>. H. Wu </a:t>
            </a:r>
            <a:endParaRPr lang="en-US" altLang="zh-CN" sz="2000" dirty="0" smtClean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zh-CN" altLang="en-US" sz="2000" dirty="0" smtClean="0">
                <a:solidFill>
                  <a:srgbClr val="FF0000"/>
                </a:solidFill>
              </a:rPr>
              <a:t>近</a:t>
            </a:r>
            <a:r>
              <a:rPr lang="zh-CN" altLang="en-US" sz="2000" dirty="0">
                <a:solidFill>
                  <a:srgbClr val="FF0000"/>
                </a:solidFill>
              </a:rPr>
              <a:t>物所</a:t>
            </a:r>
            <a:r>
              <a:rPr lang="en-US" altLang="zh-CN" sz="2000" dirty="0" smtClean="0">
                <a:solidFill>
                  <a:srgbClr val="FF0000"/>
                </a:solidFill>
              </a:rPr>
              <a:t>:  </a:t>
            </a:r>
            <a:r>
              <a:rPr lang="en-US" altLang="zh-CN" sz="2000" dirty="0" smtClean="0">
                <a:solidFill>
                  <a:srgbClr val="0000FF"/>
                </a:solidFill>
              </a:rPr>
              <a:t>L. M.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Duan’s</a:t>
            </a:r>
            <a:r>
              <a:rPr lang="en-US" altLang="zh-CN" sz="2000" dirty="0" smtClean="0">
                <a:solidFill>
                  <a:srgbClr val="0000FF"/>
                </a:solidFill>
              </a:rPr>
              <a:t> group</a:t>
            </a:r>
            <a:r>
              <a:rPr lang="zh-CN" altLang="en-US" sz="2000" dirty="0" smtClean="0">
                <a:solidFill>
                  <a:srgbClr val="0000FF"/>
                </a:solidFill>
              </a:rPr>
              <a:t>，</a:t>
            </a:r>
            <a:r>
              <a:rPr lang="en-US" altLang="zh-CN" sz="2000" dirty="0" smtClean="0">
                <a:solidFill>
                  <a:srgbClr val="0000FF"/>
                </a:solidFill>
              </a:rPr>
              <a:t>RIBLL (J. S. Wang’s group)</a:t>
            </a:r>
            <a:r>
              <a:rPr lang="zh-CN" altLang="en-US" sz="2000" dirty="0" smtClean="0">
                <a:solidFill>
                  <a:srgbClr val="0000FF"/>
                </a:solidFill>
              </a:rPr>
              <a:t>，</a:t>
            </a:r>
            <a:r>
              <a:rPr lang="en-US" altLang="zh-CN" sz="2000" dirty="0" smtClean="0">
                <a:solidFill>
                  <a:srgbClr val="0000FF"/>
                </a:solidFill>
              </a:rPr>
              <a:t>Z. Y. Sun’s group, G. C. Yong</a:t>
            </a:r>
          </a:p>
          <a:p>
            <a:pPr marL="0" indent="0" algn="just"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CIAE  : </a:t>
            </a:r>
            <a:r>
              <a:rPr lang="en-US" altLang="zh-CN" sz="2000" dirty="0" smtClean="0">
                <a:solidFill>
                  <a:srgbClr val="FF0000"/>
                </a:solidFill>
              </a:rPr>
              <a:t>  </a:t>
            </a:r>
            <a:r>
              <a:rPr lang="en-US" altLang="zh-CN" sz="2000" dirty="0" smtClean="0">
                <a:solidFill>
                  <a:srgbClr val="0000FF"/>
                </a:solidFill>
              </a:rPr>
              <a:t>Y</a:t>
            </a:r>
            <a:r>
              <a:rPr lang="en-US" altLang="zh-CN" sz="2000" dirty="0">
                <a:solidFill>
                  <a:srgbClr val="0000FF"/>
                </a:solidFill>
              </a:rPr>
              <a:t>. X. Zhang</a:t>
            </a:r>
            <a:r>
              <a:rPr lang="zh-CN" altLang="en-US" sz="2000" dirty="0">
                <a:solidFill>
                  <a:srgbClr val="0000FF"/>
                </a:solidFill>
              </a:rPr>
              <a:t>，</a:t>
            </a:r>
            <a:r>
              <a:rPr lang="en-US" altLang="zh-CN" sz="2000" dirty="0">
                <a:solidFill>
                  <a:srgbClr val="0000FF"/>
                </a:solidFill>
              </a:rPr>
              <a:t>Z.C. Gao</a:t>
            </a:r>
            <a:r>
              <a:rPr lang="zh-CN" altLang="en-US" sz="2000" dirty="0">
                <a:solidFill>
                  <a:srgbClr val="0000FF"/>
                </a:solidFill>
              </a:rPr>
              <a:t>，</a:t>
            </a:r>
            <a:r>
              <a:rPr lang="zh-CN" altLang="en-US" sz="2000" u="sng" dirty="0">
                <a:solidFill>
                  <a:srgbClr val="0000FF"/>
                </a:solidFill>
              </a:rPr>
              <a:t> </a:t>
            </a:r>
            <a:r>
              <a:rPr lang="en-US" altLang="zh-CN" sz="2000" u="sng" dirty="0">
                <a:solidFill>
                  <a:srgbClr val="0000FF"/>
                </a:solidFill>
              </a:rPr>
              <a:t>X. G. Wu’s </a:t>
            </a:r>
            <a:r>
              <a:rPr lang="en-US" altLang="zh-CN" sz="2000" u="sng" dirty="0" smtClean="0">
                <a:solidFill>
                  <a:srgbClr val="0000FF"/>
                </a:solidFill>
              </a:rPr>
              <a:t>group</a:t>
            </a:r>
          </a:p>
          <a:p>
            <a:pPr marL="0" indent="0" algn="just">
              <a:buNone/>
            </a:pPr>
            <a:r>
              <a:rPr lang="zh-CN" altLang="en-US" sz="2000" dirty="0">
                <a:solidFill>
                  <a:srgbClr val="FF0000"/>
                </a:solidFill>
              </a:rPr>
              <a:t>华师：   </a:t>
            </a:r>
            <a:r>
              <a:rPr lang="en-US" altLang="zh-CN" sz="2000" dirty="0">
                <a:solidFill>
                  <a:srgbClr val="0000FF"/>
                </a:solidFill>
              </a:rPr>
              <a:t>N. Xu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 &amp; Pre-CEE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Collab</a:t>
            </a:r>
            <a:r>
              <a:rPr lang="en-US" altLang="zh-CN" sz="2000" dirty="0">
                <a:solidFill>
                  <a:srgbClr val="0000FF"/>
                </a:solidFill>
              </a:rPr>
              <a:t>.   </a:t>
            </a:r>
            <a:r>
              <a:rPr lang="en-US" altLang="zh-CN" sz="2000" dirty="0"/>
              <a:t>(CCNU, IMP, SINAP, USTC</a:t>
            </a:r>
            <a:r>
              <a:rPr lang="en-US" altLang="zh-CN" sz="2000" dirty="0" smtClean="0"/>
              <a:t>)</a:t>
            </a:r>
          </a:p>
          <a:p>
            <a:pPr marL="0" indent="0" algn="just">
              <a:buNone/>
            </a:pPr>
            <a:r>
              <a:rPr lang="zh-CN" altLang="en-US" sz="2000" dirty="0" smtClean="0">
                <a:solidFill>
                  <a:srgbClr val="FF0000"/>
                </a:solidFill>
              </a:rPr>
              <a:t>安阳师院</a:t>
            </a:r>
            <a:r>
              <a:rPr lang="en-US" altLang="zh-CN" sz="2000" dirty="0" smtClean="0">
                <a:solidFill>
                  <a:srgbClr val="FF0000"/>
                </a:solidFill>
              </a:rPr>
              <a:t>: </a:t>
            </a:r>
            <a:r>
              <a:rPr lang="en-US" altLang="zh-CN" sz="2000" dirty="0" smtClean="0">
                <a:solidFill>
                  <a:srgbClr val="0000FF"/>
                </a:solidFill>
              </a:rPr>
              <a:t>J. L.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Tian</a:t>
            </a:r>
            <a:r>
              <a:rPr lang="en-US" altLang="zh-CN" sz="2000" dirty="0" smtClean="0">
                <a:solidFill>
                  <a:srgbClr val="0000FF"/>
                </a:solidFill>
              </a:rPr>
              <a:t>                                             </a:t>
            </a:r>
            <a:r>
              <a:rPr lang="zh-CN" altLang="en-US" sz="2000" dirty="0" smtClean="0">
                <a:solidFill>
                  <a:srgbClr val="FF0000"/>
                </a:solidFill>
              </a:rPr>
              <a:t>广西师大</a:t>
            </a:r>
            <a:r>
              <a:rPr lang="zh-CN" altLang="en-US" sz="2000" dirty="0">
                <a:solidFill>
                  <a:srgbClr val="FF0000"/>
                </a:solidFill>
              </a:rPr>
              <a:t>：</a:t>
            </a:r>
            <a:r>
              <a:rPr lang="en-US" altLang="zh-CN" sz="2000" dirty="0">
                <a:solidFill>
                  <a:srgbClr val="0000FF"/>
                </a:solidFill>
              </a:rPr>
              <a:t>L. </a:t>
            </a:r>
            <a:r>
              <a:rPr lang="en-US" altLang="zh-CN" sz="2000" dirty="0" err="1">
                <a:solidFill>
                  <a:srgbClr val="0000FF"/>
                </a:solidFill>
              </a:rPr>
              <a:t>Ou</a:t>
            </a:r>
            <a:r>
              <a:rPr lang="en-US" altLang="zh-CN" sz="2000" dirty="0">
                <a:solidFill>
                  <a:srgbClr val="0000FF"/>
                </a:solidFill>
              </a:rPr>
              <a:t> , N. Wang </a:t>
            </a:r>
            <a:endParaRPr lang="en-US" altLang="zh-CN" sz="2000" dirty="0" smtClean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zh-CN" altLang="en-US" sz="2000" dirty="0" smtClean="0">
                <a:solidFill>
                  <a:srgbClr val="FF0000"/>
                </a:solidFill>
              </a:rPr>
              <a:t>上海交大：</a:t>
            </a:r>
            <a:r>
              <a:rPr lang="en-US" altLang="zh-CN" sz="2000" dirty="0" smtClean="0">
                <a:solidFill>
                  <a:srgbClr val="0000FF"/>
                </a:solidFill>
              </a:rPr>
              <a:t>L. W. Chen</a:t>
            </a:r>
            <a:r>
              <a:rPr lang="zh-CN" altLang="en-US" sz="2000" dirty="0" smtClean="0">
                <a:solidFill>
                  <a:srgbClr val="0000FF"/>
                </a:solidFill>
              </a:rPr>
              <a:t>， </a:t>
            </a:r>
            <a:r>
              <a:rPr lang="en-US" altLang="zh-CN" sz="2000" u="sng" dirty="0" smtClean="0">
                <a:solidFill>
                  <a:srgbClr val="0000FF"/>
                </a:solidFill>
              </a:rPr>
              <a:t>Y. Sun</a:t>
            </a:r>
            <a:r>
              <a:rPr lang="en-US" altLang="zh-CN" sz="2000" dirty="0" smtClean="0">
                <a:solidFill>
                  <a:srgbClr val="0000FF"/>
                </a:solidFill>
              </a:rPr>
              <a:t>                        </a:t>
            </a:r>
            <a:r>
              <a:rPr lang="zh-CN" altLang="en-US" sz="2000" dirty="0" smtClean="0">
                <a:solidFill>
                  <a:srgbClr val="FF0000"/>
                </a:solidFill>
              </a:rPr>
              <a:t>河南师大</a:t>
            </a:r>
            <a:r>
              <a:rPr lang="zh-CN" altLang="en-US" sz="2000" dirty="0">
                <a:solidFill>
                  <a:srgbClr val="FF0000"/>
                </a:solidFill>
              </a:rPr>
              <a:t>：</a:t>
            </a:r>
            <a:r>
              <a:rPr lang="en-US" altLang="zh-CN" sz="2000" dirty="0">
                <a:solidFill>
                  <a:srgbClr val="0000FF"/>
                </a:solidFill>
              </a:rPr>
              <a:t>C. W.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Ma’s </a:t>
            </a:r>
            <a:r>
              <a:rPr lang="en-US" altLang="zh-CN" sz="2000" dirty="0" smtClean="0">
                <a:solidFill>
                  <a:srgbClr val="0000FF"/>
                </a:solidFill>
              </a:rPr>
              <a:t>group</a:t>
            </a:r>
            <a:endParaRPr lang="en-US" altLang="zh-CN" sz="2000" u="sng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zh-CN" altLang="en-US" sz="2000" dirty="0">
                <a:solidFill>
                  <a:srgbClr val="FF0000"/>
                </a:solidFill>
              </a:rPr>
              <a:t>太原理工：</a:t>
            </a:r>
            <a:r>
              <a:rPr lang="en-US" altLang="zh-CN" sz="2000" u="sng" dirty="0">
                <a:solidFill>
                  <a:srgbClr val="0000FF"/>
                </a:solidFill>
              </a:rPr>
              <a:t>Q. </a:t>
            </a:r>
            <a:r>
              <a:rPr lang="en-US" altLang="zh-CN" sz="2000" u="sng" dirty="0" smtClean="0">
                <a:solidFill>
                  <a:srgbClr val="0000FF"/>
                </a:solidFill>
              </a:rPr>
              <a:t>Xu</a:t>
            </a:r>
            <a:r>
              <a:rPr lang="en-US" altLang="zh-CN" sz="2000" dirty="0" smtClean="0">
                <a:solidFill>
                  <a:srgbClr val="0000FF"/>
                </a:solidFill>
              </a:rPr>
              <a:t>   			      </a:t>
            </a:r>
            <a:r>
              <a:rPr lang="zh-CN" altLang="en-US" sz="2000" dirty="0" smtClean="0">
                <a:solidFill>
                  <a:srgbClr val="FF0000"/>
                </a:solidFill>
              </a:rPr>
              <a:t>安徽大学</a:t>
            </a:r>
            <a:r>
              <a:rPr lang="zh-CN" altLang="en-US" sz="2000" dirty="0">
                <a:solidFill>
                  <a:srgbClr val="FF0000"/>
                </a:solidFill>
              </a:rPr>
              <a:t>：</a:t>
            </a:r>
            <a:r>
              <a:rPr lang="en-US" altLang="zh-CN" sz="2000" u="sng" dirty="0">
                <a:solidFill>
                  <a:srgbClr val="0000FF"/>
                </a:solidFill>
              </a:rPr>
              <a:t>J. Y. </a:t>
            </a:r>
            <a:r>
              <a:rPr lang="en-US" altLang="zh-CN" sz="2000" u="sng" dirty="0" err="1">
                <a:solidFill>
                  <a:srgbClr val="0000FF"/>
                </a:solidFill>
              </a:rPr>
              <a:t>Guo</a:t>
            </a:r>
            <a:endParaRPr lang="en-US" altLang="zh-CN" sz="2000" u="sng" dirty="0" smtClean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zh-CN" altLang="en-US" sz="2000" dirty="0" smtClean="0">
                <a:solidFill>
                  <a:srgbClr val="FF0000"/>
                </a:solidFill>
              </a:rPr>
              <a:t>湖州师院：</a:t>
            </a:r>
            <a:r>
              <a:rPr lang="en-US" altLang="zh-CN" sz="2000" u="sng" dirty="0" smtClean="0">
                <a:solidFill>
                  <a:srgbClr val="0000FF"/>
                </a:solidFill>
              </a:rPr>
              <a:t>Y. X. Liu</a:t>
            </a:r>
            <a:r>
              <a:rPr lang="zh-CN" altLang="en-US" sz="2000" dirty="0" smtClean="0">
                <a:solidFill>
                  <a:srgbClr val="0000FF"/>
                </a:solidFill>
              </a:rPr>
              <a:t>                                           </a:t>
            </a:r>
            <a:r>
              <a:rPr lang="zh-CN" altLang="en-US" sz="2000" dirty="0" smtClean="0">
                <a:solidFill>
                  <a:srgbClr val="FF0000"/>
                </a:solidFill>
              </a:rPr>
              <a:t>山大（</a:t>
            </a:r>
            <a:r>
              <a:rPr lang="zh-CN" altLang="en-US" sz="2000" dirty="0">
                <a:solidFill>
                  <a:srgbClr val="FF0000"/>
                </a:solidFill>
              </a:rPr>
              <a:t>威海</a:t>
            </a:r>
            <a:r>
              <a:rPr lang="zh-CN" altLang="en-US" sz="2000" dirty="0" smtClean="0">
                <a:solidFill>
                  <a:srgbClr val="FF0000"/>
                </a:solidFill>
              </a:rPr>
              <a:t>）</a:t>
            </a:r>
            <a:r>
              <a:rPr lang="zh-CN" altLang="en-US" sz="2000" dirty="0" smtClean="0">
                <a:solidFill>
                  <a:srgbClr val="0000FF"/>
                </a:solidFill>
              </a:rPr>
              <a:t>：</a:t>
            </a:r>
            <a:r>
              <a:rPr lang="en-US" altLang="zh-CN" sz="2000" u="sng" dirty="0" smtClean="0">
                <a:solidFill>
                  <a:srgbClr val="0000FF"/>
                </a:solidFill>
              </a:rPr>
              <a:t>S. Y. Wang’s group</a:t>
            </a:r>
            <a:endParaRPr lang="en-US" altLang="zh-CN" sz="2000" u="sng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zh-CN" altLang="en-US" sz="2000" dirty="0">
                <a:solidFill>
                  <a:srgbClr val="FF0000"/>
                </a:solidFill>
              </a:rPr>
              <a:t>北大</a:t>
            </a:r>
            <a:r>
              <a:rPr lang="zh-CN" altLang="en-US" sz="2000" dirty="0" smtClean="0">
                <a:solidFill>
                  <a:srgbClr val="FF0000"/>
                </a:solidFill>
              </a:rPr>
              <a:t>：       </a:t>
            </a:r>
            <a:r>
              <a:rPr lang="zh-CN" altLang="en-US" sz="2000" u="sng" dirty="0" smtClean="0">
                <a:solidFill>
                  <a:srgbClr val="0000FF"/>
                </a:solidFill>
              </a:rPr>
              <a:t> </a:t>
            </a:r>
            <a:r>
              <a:rPr lang="en-US" altLang="zh-CN" sz="2000" u="sng" dirty="0">
                <a:solidFill>
                  <a:srgbClr val="0000FF"/>
                </a:solidFill>
              </a:rPr>
              <a:t>J. </a:t>
            </a:r>
            <a:r>
              <a:rPr lang="en-US" altLang="zh-CN" sz="2000" u="sng" dirty="0" err="1">
                <a:solidFill>
                  <a:srgbClr val="0000FF"/>
                </a:solidFill>
              </a:rPr>
              <a:t>Meng</a:t>
            </a:r>
            <a:r>
              <a:rPr lang="en-US" altLang="zh-CN" sz="2000" u="sng" dirty="0">
                <a:solidFill>
                  <a:srgbClr val="0000FF"/>
                </a:solidFill>
              </a:rPr>
              <a:t>, S. Q. Zhang, H. Hua, et al.</a:t>
            </a:r>
            <a:endParaRPr lang="en-US" altLang="zh-CN" sz="2000" u="sng" dirty="0" smtClean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TAMU-C.</a:t>
            </a:r>
            <a:r>
              <a:rPr lang="zh-CN" altLang="en-US" sz="2000" dirty="0">
                <a:solidFill>
                  <a:srgbClr val="FF0000"/>
                </a:solidFill>
              </a:rPr>
              <a:t>：</a:t>
            </a:r>
            <a:r>
              <a:rPr lang="en-US" altLang="zh-CN" sz="2000" dirty="0" err="1">
                <a:solidFill>
                  <a:srgbClr val="0000FF"/>
                </a:solidFill>
              </a:rPr>
              <a:t>Bao</a:t>
            </a:r>
            <a:r>
              <a:rPr lang="en-US" altLang="zh-CN" sz="2000" dirty="0">
                <a:solidFill>
                  <a:srgbClr val="0000FF"/>
                </a:solidFill>
              </a:rPr>
              <a:t>-An Li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n-US" altLang="zh-CN" sz="2000" dirty="0" smtClean="0">
                <a:solidFill>
                  <a:srgbClr val="FF0000"/>
                </a:solidFill>
              </a:rPr>
              <a:t>MSU</a:t>
            </a:r>
            <a:r>
              <a:rPr lang="zh-CN" altLang="en-US" sz="2000" dirty="0" smtClean="0">
                <a:solidFill>
                  <a:srgbClr val="FF0000"/>
                </a:solidFill>
              </a:rPr>
              <a:t>：</a:t>
            </a:r>
            <a:r>
              <a:rPr lang="en-US" altLang="zh-CN" sz="2000" dirty="0" smtClean="0">
                <a:solidFill>
                  <a:srgbClr val="0000FF"/>
                </a:solidFill>
              </a:rPr>
              <a:t> B. Tsang</a:t>
            </a:r>
            <a:r>
              <a:rPr lang="zh-CN" altLang="en-US" sz="2000" dirty="0" smtClean="0">
                <a:solidFill>
                  <a:srgbClr val="0000FF"/>
                </a:solidFill>
              </a:rPr>
              <a:t>， </a:t>
            </a:r>
            <a:r>
              <a:rPr lang="en-US" altLang="zh-CN" sz="2000" dirty="0" smtClean="0">
                <a:solidFill>
                  <a:srgbClr val="0000FF"/>
                </a:solidFill>
              </a:rPr>
              <a:t>W. Lynch                              </a:t>
            </a:r>
            <a:r>
              <a:rPr lang="en-US" altLang="zh-CN" sz="2000" dirty="0" smtClean="0">
                <a:solidFill>
                  <a:srgbClr val="FF0000"/>
                </a:solidFill>
              </a:rPr>
              <a:t>KTH</a:t>
            </a:r>
            <a:r>
              <a:rPr lang="zh-CN" altLang="en-US" sz="2000" dirty="0" smtClean="0">
                <a:solidFill>
                  <a:srgbClr val="FF0000"/>
                </a:solidFill>
              </a:rPr>
              <a:t>：</a:t>
            </a:r>
            <a:r>
              <a:rPr lang="zh-CN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zh-CN" sz="2000" u="sng" dirty="0" smtClean="0">
                <a:solidFill>
                  <a:srgbClr val="0000FF"/>
                </a:solidFill>
              </a:rPr>
              <a:t>Bo. </a:t>
            </a:r>
            <a:r>
              <a:rPr lang="en-US" altLang="zh-CN" sz="2000" u="sng" dirty="0" err="1" smtClean="0">
                <a:solidFill>
                  <a:srgbClr val="0000FF"/>
                </a:solidFill>
              </a:rPr>
              <a:t>Cederwall</a:t>
            </a:r>
            <a:r>
              <a:rPr lang="zh-CN" altLang="en-US" sz="2000" u="sng" dirty="0" smtClean="0">
                <a:solidFill>
                  <a:srgbClr val="0000FF"/>
                </a:solidFill>
              </a:rPr>
              <a:t>， </a:t>
            </a:r>
            <a:r>
              <a:rPr lang="en-US" altLang="zh-CN" sz="2000" u="sng" dirty="0" smtClean="0">
                <a:solidFill>
                  <a:srgbClr val="0000FF"/>
                </a:solidFill>
              </a:rPr>
              <a:t>C. Qi</a:t>
            </a:r>
          </a:p>
        </p:txBody>
      </p:sp>
      <p:sp>
        <p:nvSpPr>
          <p:cNvPr id="12" name="矩形 11"/>
          <p:cNvSpPr/>
          <p:nvPr/>
        </p:nvSpPr>
        <p:spPr>
          <a:xfrm>
            <a:off x="1819652" y="6322376"/>
            <a:ext cx="698466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Funding: NSFC,  THU Initiative Scientific Program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84300" cy="8571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28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zh-CN" altLang="en-US" dirty="0" smtClean="0"/>
              <a:t>小结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-1" y="1372105"/>
            <a:ext cx="12192000" cy="3445218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 smtClean="0"/>
              <a:t>对于低密区对称能</a:t>
            </a:r>
            <a:r>
              <a:rPr lang="zh-CN" altLang="en-US" dirty="0"/>
              <a:t>：</a:t>
            </a:r>
            <a:r>
              <a:rPr lang="en-US" altLang="zh-CN" dirty="0" smtClean="0"/>
              <a:t>The effect of  </a:t>
            </a:r>
            <a:r>
              <a:rPr lang="en-US" altLang="zh-CN" dirty="0" err="1" smtClean="0"/>
              <a:t>E</a:t>
            </a:r>
            <a:r>
              <a:rPr lang="en-US" altLang="zh-CN" baseline="-25000" dirty="0" err="1" smtClean="0"/>
              <a:t>sym</a:t>
            </a:r>
            <a:r>
              <a:rPr lang="en-US" altLang="zh-CN" dirty="0" smtClean="0"/>
              <a:t>(</a:t>
            </a:r>
            <a:r>
              <a:rPr lang="en-US" altLang="zh-CN" dirty="0" smtClean="0">
                <a:sym typeface="Symbol" panose="05050102010706020507" pitchFamily="18" charset="2"/>
              </a:rPr>
              <a:t></a:t>
            </a:r>
            <a:r>
              <a:rPr lang="en-US" altLang="zh-CN" dirty="0" smtClean="0"/>
              <a:t>) </a:t>
            </a:r>
            <a:r>
              <a:rPr lang="zh-CN" altLang="en-US" dirty="0" smtClean="0"/>
              <a:t>效应持续时间很长，发现同位旋依赖的粒子发射次序。越丰中子粒子发射相对越早。在</a:t>
            </a:r>
            <a:r>
              <a:rPr lang="en-US" altLang="zh-CN" dirty="0" smtClean="0"/>
              <a:t>30 </a:t>
            </a:r>
            <a:r>
              <a:rPr lang="en-US" altLang="zh-CN" dirty="0"/>
              <a:t>MeV/u </a:t>
            </a:r>
            <a:r>
              <a:rPr lang="en-US" altLang="zh-CN" dirty="0" err="1" smtClean="0"/>
              <a:t>Ar+Au</a:t>
            </a:r>
            <a:r>
              <a:rPr lang="zh-CN" altLang="en-US" dirty="0" smtClean="0"/>
              <a:t>反应中首次在大角度范围内观察到</a:t>
            </a:r>
            <a:r>
              <a:rPr lang="en-US" altLang="zh-CN" dirty="0" smtClean="0"/>
              <a:t>LCP</a:t>
            </a:r>
            <a:r>
              <a:rPr lang="zh-CN" altLang="en-US" dirty="0" smtClean="0"/>
              <a:t>同位旋分布，并用它来反应时间演化行为，</a:t>
            </a:r>
            <a:r>
              <a:rPr lang="en-US" altLang="zh-CN" dirty="0" smtClean="0"/>
              <a:t>LCP</a:t>
            </a:r>
            <a:r>
              <a:rPr lang="zh-CN" altLang="en-US" dirty="0" smtClean="0"/>
              <a:t>中子丰度随角度减小的趋势，确认长时标的</a:t>
            </a:r>
            <a:r>
              <a:rPr lang="en-US" altLang="zh-CN" dirty="0" err="1" smtClean="0"/>
              <a:t>Isospin</a:t>
            </a:r>
            <a:r>
              <a:rPr lang="en-US" altLang="zh-CN" dirty="0" smtClean="0"/>
              <a:t> Drift</a:t>
            </a:r>
            <a:r>
              <a:rPr lang="zh-CN" altLang="en-US" dirty="0" smtClean="0"/>
              <a:t>过程。</a:t>
            </a:r>
            <a:endParaRPr lang="en-US" altLang="zh-CN" dirty="0" smtClean="0"/>
          </a:p>
          <a:p>
            <a:r>
              <a:rPr lang="zh-CN" altLang="en-US" dirty="0"/>
              <a:t>与</a:t>
            </a:r>
            <a:r>
              <a:rPr lang="zh-CN" altLang="en-US" dirty="0" smtClean="0"/>
              <a:t>输</a:t>
            </a:r>
            <a:r>
              <a:rPr lang="zh-CN" altLang="en-US" dirty="0" smtClean="0"/>
              <a:t>运模型</a:t>
            </a:r>
            <a:r>
              <a:rPr lang="zh-CN" altLang="en-US" dirty="0" smtClean="0"/>
              <a:t>计算的比较表明</a:t>
            </a:r>
            <a:r>
              <a:rPr lang="zh-CN" altLang="en-US" dirty="0" smtClean="0"/>
              <a:t>，对称能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E</a:t>
            </a:r>
            <a:r>
              <a:rPr lang="en-US" altLang="zh-CN" baseline="-25000" dirty="0" err="1" smtClean="0"/>
              <a:t>sym</a:t>
            </a:r>
            <a:r>
              <a:rPr lang="en-US" altLang="zh-CN" dirty="0" smtClean="0"/>
              <a:t>(</a:t>
            </a:r>
            <a:r>
              <a:rPr lang="en-US" altLang="zh-CN" dirty="0" smtClean="0">
                <a:sym typeface="Symbol" panose="05050102010706020507" pitchFamily="18" charset="2"/>
              </a:rPr>
              <a:t></a:t>
            </a:r>
            <a:r>
              <a:rPr lang="en-US" altLang="zh-CN" dirty="0" smtClean="0"/>
              <a:t>)</a:t>
            </a:r>
            <a:r>
              <a:rPr lang="zh-CN" altLang="en-US" dirty="0" smtClean="0"/>
              <a:t>偏软：</a:t>
            </a:r>
            <a:r>
              <a:rPr lang="en-US" altLang="zh-CN" dirty="0" smtClean="0"/>
              <a:t> </a:t>
            </a:r>
            <a:r>
              <a:rPr lang="en-US" altLang="zh-CN" dirty="0" smtClean="0">
                <a:sym typeface="Symbol" panose="05050102010706020507" pitchFamily="18" charset="2"/>
              </a:rPr>
              <a:t>=0.5 or L=50 MeV.</a:t>
            </a:r>
          </a:p>
          <a:p>
            <a:endParaRPr lang="en-US" altLang="zh-CN" dirty="0">
              <a:sym typeface="Symbol" panose="05050102010706020507" pitchFamily="18" charset="2"/>
            </a:endParaRPr>
          </a:p>
          <a:p>
            <a:r>
              <a:rPr lang="zh-CN" altLang="en-US" dirty="0" smtClean="0">
                <a:sym typeface="Symbol" panose="05050102010706020507" pitchFamily="18" charset="2"/>
              </a:rPr>
              <a:t>对于高密区对称能：目前的研究未能给其确切的密度依赖，</a:t>
            </a:r>
            <a:r>
              <a:rPr lang="en-US" altLang="zh-CN" dirty="0" smtClean="0">
                <a:sym typeface="Symbol" panose="05050102010706020507" pitchFamily="18" charset="2"/>
              </a:rPr>
              <a:t>HIRFL-CSR</a:t>
            </a:r>
            <a:r>
              <a:rPr lang="zh-CN" altLang="en-US" dirty="0" smtClean="0">
                <a:sym typeface="Symbol" panose="05050102010706020507" pitchFamily="18" charset="2"/>
              </a:rPr>
              <a:t>如果配以先进探测谱仪，将会为这一个问题的研究提供机遇。</a:t>
            </a:r>
            <a:r>
              <a:rPr lang="en-US" altLang="zh-CN" dirty="0" smtClean="0">
                <a:sym typeface="Symbol" panose="05050102010706020507" pitchFamily="18" charset="2"/>
              </a:rPr>
              <a:t>CEE</a:t>
            </a:r>
            <a:r>
              <a:rPr lang="zh-CN" altLang="en-US" dirty="0" smtClean="0">
                <a:sym typeface="Symbol" panose="05050102010706020507" pitchFamily="18" charset="2"/>
              </a:rPr>
              <a:t>的研发进展良好，但期待资助立项。</a:t>
            </a:r>
            <a:endParaRPr lang="en-US" altLang="zh-CN" dirty="0" smtClean="0">
              <a:sym typeface="Symbol" panose="05050102010706020507" pitchFamily="18" charset="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33441" y="5568332"/>
            <a:ext cx="2925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   谢</a:t>
            </a:r>
            <a:endParaRPr lang="zh-CN" altLang="en-US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528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56" y="1029462"/>
            <a:ext cx="5529715" cy="43119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2.3 </a:t>
            </a:r>
            <a:r>
              <a:rPr lang="zh-CN" altLang="en-US" dirty="0" smtClean="0"/>
              <a:t>近期在</a:t>
            </a:r>
            <a:r>
              <a:rPr lang="en-US" altLang="zh-CN" dirty="0" smtClean="0"/>
              <a:t>RIBLL1</a:t>
            </a:r>
            <a:r>
              <a:rPr lang="zh-CN" altLang="en-US" dirty="0" smtClean="0"/>
              <a:t>上的实验计划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985347" y="4728856"/>
            <a:ext cx="4707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FF66"/>
                </a:solidFill>
              </a:rPr>
              <a:t>安装</a:t>
            </a:r>
            <a:r>
              <a:rPr lang="en-US" altLang="zh-CN" sz="2000" b="1" dirty="0" smtClean="0">
                <a:solidFill>
                  <a:srgbClr val="FFFF66"/>
                </a:solidFill>
              </a:rPr>
              <a:t>HIRA-type </a:t>
            </a:r>
            <a:r>
              <a:rPr lang="zh-CN" altLang="en-US" sz="2000" b="1" dirty="0" smtClean="0">
                <a:solidFill>
                  <a:srgbClr val="FFFF66"/>
                </a:solidFill>
              </a:rPr>
              <a:t>的粒子望远镜</a:t>
            </a:r>
            <a:endParaRPr lang="en-US" altLang="zh-CN" sz="2000" b="1" dirty="0" smtClean="0">
              <a:solidFill>
                <a:srgbClr val="FFFF66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322" y="2613088"/>
            <a:ext cx="5584092" cy="1200329"/>
            <a:chOff x="165987" y="2236812"/>
            <a:chExt cx="5584092" cy="1200329"/>
          </a:xfrm>
        </p:grpSpPr>
        <p:sp>
          <p:nvSpPr>
            <p:cNvPr id="4" name="右箭头 3"/>
            <p:cNvSpPr/>
            <p:nvPr/>
          </p:nvSpPr>
          <p:spPr>
            <a:xfrm>
              <a:off x="165987" y="2348705"/>
              <a:ext cx="658368" cy="2682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823909" y="2236812"/>
              <a:ext cx="49261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同位旋相关的粒子发射次序的</a:t>
              </a:r>
              <a:r>
                <a:rPr lang="en-US" altLang="zh-CN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(HBT) </a:t>
              </a:r>
              <a:r>
                <a:rPr lang="zh-CN" altLang="en-U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测量</a:t>
              </a:r>
              <a:endParaRPr lang="en-US" altLang="zh-CN" sz="24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altLang="zh-CN" sz="2400" b="1" dirty="0" smtClean="0">
                  <a:solidFill>
                    <a:srgbClr val="0000FF"/>
                  </a:solidFill>
                </a:rPr>
                <a:t>2018</a:t>
              </a:r>
              <a:r>
                <a:rPr lang="zh-CN" altLang="en-US" sz="2400" b="1" dirty="0" smtClean="0">
                  <a:solidFill>
                    <a:srgbClr val="0000FF"/>
                  </a:solidFill>
                </a:rPr>
                <a:t>年度束流计划</a:t>
              </a:r>
              <a:endParaRPr lang="en-US" altLang="zh-CN" sz="2400" b="1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6" name="圆角矩形标注 5"/>
          <p:cNvSpPr/>
          <p:nvPr/>
        </p:nvSpPr>
        <p:spPr>
          <a:xfrm>
            <a:off x="10424160" y="1375096"/>
            <a:ext cx="1414272" cy="673160"/>
          </a:xfrm>
          <a:prstGeom prst="wedgeRoundRectCallout">
            <a:avLst>
              <a:gd name="adj1" fmla="val -73752"/>
              <a:gd name="adj2" fmla="val 113500"/>
              <a:gd name="adj3" fmla="val 16667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HIRA type Telescope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4412" y="1521193"/>
            <a:ext cx="4887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accent6">
                    <a:lumMod val="50000"/>
                  </a:schemeClr>
                </a:solidFill>
              </a:rPr>
              <a:t>颈部形变与同位旋相关的粒子发射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zh-CN" sz="2400" b="1" dirty="0" smtClean="0">
                <a:solidFill>
                  <a:srgbClr val="0000FF"/>
                </a:solidFill>
              </a:rPr>
              <a:t>2016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年度束流</a:t>
            </a:r>
            <a:r>
              <a:rPr lang="zh-CN" altLang="en-US" sz="2400" b="1" dirty="0">
                <a:solidFill>
                  <a:srgbClr val="0000FF"/>
                </a:solidFill>
              </a:rPr>
              <a:t>计划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66906" y="1593756"/>
            <a:ext cx="658368" cy="268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005" y="2999823"/>
            <a:ext cx="3398451" cy="376896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5677572"/>
            <a:ext cx="30315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XZG et al. </a:t>
            </a:r>
            <a:endParaRPr lang="en-US" altLang="zh-CN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PLB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639 (2006) 436</a:t>
            </a:r>
          </a:p>
        </p:txBody>
      </p:sp>
      <p:sp>
        <p:nvSpPr>
          <p:cNvPr id="17" name="矩形 16"/>
          <p:cNvSpPr/>
          <p:nvPr/>
        </p:nvSpPr>
        <p:spPr>
          <a:xfrm>
            <a:off x="6985347" y="6018526"/>
            <a:ext cx="4355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Zhaoqing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Feng   PRC 94,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014609 (2016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Kaur et al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NPA 955,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133 (2016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 smtClean="0"/>
              <a:t>“</a:t>
            </a:r>
            <a:r>
              <a:rPr lang="zh-CN" altLang="en-US" sz="3200" b="1" dirty="0" smtClean="0"/>
              <a:t>颈部</a:t>
            </a:r>
            <a:r>
              <a:rPr lang="en-US" altLang="zh-CN" sz="3200" b="1" dirty="0" smtClean="0"/>
              <a:t>”</a:t>
            </a:r>
            <a:r>
              <a:rPr lang="zh-CN" altLang="en-US" sz="3200" b="1" dirty="0" smtClean="0"/>
              <a:t>形变大小如何测量？同位旋相关性？</a:t>
            </a:r>
            <a:endParaRPr lang="zh-CN" altLang="en-US" sz="32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1685" y="943141"/>
            <a:ext cx="4793166" cy="1828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1800" dirty="0" smtClean="0"/>
              <a:t>实验关键：</a:t>
            </a:r>
            <a:endParaRPr lang="en-US" altLang="zh-CN" sz="1800" dirty="0" smtClean="0"/>
          </a:p>
          <a:p>
            <a:r>
              <a:rPr lang="zh-CN" altLang="en-US" sz="1800" dirty="0" smtClean="0"/>
              <a:t>碎片和轻粒子关联</a:t>
            </a:r>
            <a:endParaRPr lang="en-US" altLang="zh-CN" sz="1800" dirty="0" smtClean="0"/>
          </a:p>
          <a:p>
            <a:r>
              <a:rPr lang="zh-CN" altLang="en-US" sz="1800" dirty="0" smtClean="0"/>
              <a:t>裂变的</a:t>
            </a:r>
            <a:r>
              <a:rPr lang="en-US" altLang="zh-CN" sz="1800" dirty="0" smtClean="0"/>
              <a:t>Event reconstruction</a:t>
            </a:r>
          </a:p>
          <a:p>
            <a:r>
              <a:rPr lang="zh-CN" altLang="en-US" sz="1800" dirty="0" smtClean="0"/>
              <a:t>探测器摆放</a:t>
            </a:r>
            <a:endParaRPr lang="en-US" altLang="zh-CN" sz="1800" dirty="0" smtClean="0"/>
          </a:p>
          <a:p>
            <a:r>
              <a:rPr lang="zh-CN" altLang="en-US" sz="1800" b="1" u="sng" dirty="0" smtClean="0"/>
              <a:t>足够的统计，足够的统计，足够的统计。</a:t>
            </a:r>
            <a:endParaRPr lang="zh-CN" altLang="en-US" sz="1800" b="1" u="sng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/>
          </p:nvPr>
        </p:nvGraphicFramePr>
        <p:xfrm>
          <a:off x="5658517" y="931989"/>
          <a:ext cx="6451860" cy="4766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r:id="rId3" imgW="3774240" imgH="2787840" progId="">
                  <p:embed/>
                </p:oleObj>
              </mc:Choice>
              <mc:Fallback>
                <p:oleObj r:id="rId3" imgW="3774240" imgH="27878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8517" y="931989"/>
                        <a:ext cx="6451860" cy="47662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7653975" y="3696867"/>
            <a:ext cx="5174166" cy="1200329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altLang="zh-CN" sz="72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271685" y="3164625"/>
            <a:ext cx="4793166" cy="123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0000FF"/>
                </a:solidFill>
              </a:rPr>
              <a:t>实验准备：</a:t>
            </a:r>
            <a:endParaRPr lang="en-US" altLang="zh-CN" sz="1800" dirty="0" smtClean="0">
              <a:solidFill>
                <a:srgbClr val="0000FF"/>
              </a:solidFill>
            </a:endParaRPr>
          </a:p>
          <a:p>
            <a:r>
              <a:rPr lang="en-US" altLang="zh-CN" sz="1800" dirty="0" err="1" smtClean="0">
                <a:solidFill>
                  <a:srgbClr val="0000FF"/>
                </a:solidFill>
              </a:rPr>
              <a:t>Geant</a:t>
            </a:r>
            <a:r>
              <a:rPr lang="en-US" altLang="zh-CN" sz="1800" dirty="0" smtClean="0">
                <a:solidFill>
                  <a:srgbClr val="0000FF"/>
                </a:solidFill>
              </a:rPr>
              <a:t> 4 </a:t>
            </a:r>
            <a:r>
              <a:rPr lang="zh-CN" altLang="en-US" sz="1800" dirty="0" smtClean="0">
                <a:solidFill>
                  <a:srgbClr val="0000FF"/>
                </a:solidFill>
              </a:rPr>
              <a:t>模拟</a:t>
            </a:r>
            <a:r>
              <a:rPr lang="en-US" altLang="zh-CN" sz="1800" dirty="0" smtClean="0">
                <a:solidFill>
                  <a:srgbClr val="0000FF"/>
                </a:solidFill>
              </a:rPr>
              <a:t>– </a:t>
            </a:r>
            <a:r>
              <a:rPr lang="zh-CN" altLang="en-US" sz="1800" dirty="0" smtClean="0">
                <a:solidFill>
                  <a:srgbClr val="0000FF"/>
                </a:solidFill>
              </a:rPr>
              <a:t>优化探测器摆放</a:t>
            </a:r>
            <a:endParaRPr lang="en-US" altLang="zh-CN" sz="1800" dirty="0" smtClean="0">
              <a:solidFill>
                <a:srgbClr val="0000FF"/>
              </a:solidFill>
            </a:endParaRPr>
          </a:p>
          <a:p>
            <a:r>
              <a:rPr lang="en-US" altLang="zh-CN" sz="1800" dirty="0" smtClean="0">
                <a:solidFill>
                  <a:srgbClr val="0000FF"/>
                </a:solidFill>
              </a:rPr>
              <a:t>Si</a:t>
            </a:r>
            <a:r>
              <a:rPr lang="zh-CN" altLang="en-US" sz="1800" dirty="0" smtClean="0">
                <a:solidFill>
                  <a:srgbClr val="0000FF"/>
                </a:solidFill>
              </a:rPr>
              <a:t>条望远镜机械加工、装配</a:t>
            </a:r>
            <a:endParaRPr lang="en-US" altLang="zh-CN" sz="1800" dirty="0" smtClean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33736" y="1271337"/>
            <a:ext cx="25480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Figure by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Junlong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Tian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996" y="2950094"/>
            <a:ext cx="2725710" cy="39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74" y="4642043"/>
            <a:ext cx="2667428" cy="2214675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8308" r="19108" b="18929"/>
          <a:stretch/>
        </p:blipFill>
        <p:spPr bwMode="auto">
          <a:xfrm>
            <a:off x="9402010" y="4642043"/>
            <a:ext cx="2757324" cy="22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5180" y="0"/>
            <a:ext cx="6357137" cy="842781"/>
          </a:xfrm>
        </p:spPr>
        <p:txBody>
          <a:bodyPr>
            <a:normAutofit fontScale="90000"/>
          </a:bodyPr>
          <a:lstStyle/>
          <a:p>
            <a:r>
              <a:rPr lang="en-US" altLang="zh-CN" sz="2800" b="1" u="sng" dirty="0" smtClean="0"/>
              <a:t>Experimental Nuclear Physics Group @THU</a:t>
            </a:r>
            <a:r>
              <a:rPr lang="en-US" altLang="zh-CN" sz="2800" b="1" dirty="0" smtClean="0"/>
              <a:t/>
            </a:r>
            <a:br>
              <a:rPr lang="en-US" altLang="zh-CN" sz="2800" b="1" dirty="0" smtClean="0"/>
            </a:br>
            <a:r>
              <a:rPr lang="zh-CN" altLang="en-US" sz="2800" b="1" dirty="0"/>
              <a:t>清华</a:t>
            </a:r>
            <a:r>
              <a:rPr lang="zh-CN" altLang="en-US" sz="2800" b="1" dirty="0" smtClean="0"/>
              <a:t>大理</a:t>
            </a:r>
            <a:r>
              <a:rPr lang="zh-CN" altLang="en-US" sz="2800" b="1" dirty="0"/>
              <a:t>系学物实</a:t>
            </a:r>
            <a:r>
              <a:rPr lang="zh-CN" altLang="en-US" sz="2800" b="1" dirty="0" smtClean="0"/>
              <a:t>验核物理小组</a:t>
            </a:r>
            <a:endParaRPr lang="zh-CN" altLang="en-US" sz="28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17912"/>
          <a:stretch/>
        </p:blipFill>
        <p:spPr>
          <a:xfrm>
            <a:off x="1900957" y="5552073"/>
            <a:ext cx="963691" cy="1246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r="33600"/>
          <a:stretch/>
        </p:blipFill>
        <p:spPr>
          <a:xfrm>
            <a:off x="5318" y="3185306"/>
            <a:ext cx="1026748" cy="1272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15673" r="29724" b="13475"/>
          <a:stretch/>
        </p:blipFill>
        <p:spPr>
          <a:xfrm>
            <a:off x="49832" y="5552073"/>
            <a:ext cx="1071718" cy="1325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" y="2041323"/>
            <a:ext cx="1012366" cy="1272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3" y="4377691"/>
            <a:ext cx="1008926" cy="1246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9" y="5572648"/>
            <a:ext cx="937864" cy="122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4" t="30334"/>
          <a:stretch/>
        </p:blipFill>
        <p:spPr>
          <a:xfrm>
            <a:off x="1031683" y="3288515"/>
            <a:ext cx="963691" cy="121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矩形 27"/>
          <p:cNvSpPr/>
          <p:nvPr/>
        </p:nvSpPr>
        <p:spPr>
          <a:xfrm>
            <a:off x="1953832" y="1037474"/>
            <a:ext cx="7589226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费米能区至亚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GeV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能区核反应与核物质状态方程研究；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1600" b="1" dirty="0" smtClean="0">
                <a:solidFill>
                  <a:srgbClr val="CC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PLB 06’, PLB 08’, PRL 09’, 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JPG 09’, PRC 09’, PRC 10’, NPA10’, 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CPC 12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’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PRC14’, </a:t>
            </a:r>
            <a:r>
              <a:rPr lang="en-US" altLang="zh-CN" sz="1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EPJA 14</a:t>
            </a:r>
            <a:r>
              <a:rPr lang="en-US" altLang="zh-CN" sz="1600" b="1" u="sng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’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PRC 15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’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 smtClean="0">
                <a:solidFill>
                  <a:srgbClr val="CC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PRL 15’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931453" y="2156266"/>
            <a:ext cx="7725471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 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CIAE 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在束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阵列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的核谱学研究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1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138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Nd (PRC 13’),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99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Tc(PRC 15’), 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138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Pm(EPJA 15’), 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129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Xe(PRC 16’) 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…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918301" y="3414762"/>
            <a:ext cx="7477901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围绕大科学工程的探测器研发</a:t>
            </a:r>
            <a:endParaRPr lang="en-US" altLang="zh-CN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1600" b="1" dirty="0" smtClean="0">
                <a:solidFill>
                  <a:srgbClr val="CC33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NIMA13’, NIMA13’, 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NED14’,CPC13’, CPC14’, CPC16’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94073" y="4384067"/>
            <a:ext cx="5295503" cy="129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国内和国际合作：</a:t>
            </a:r>
            <a:endParaRPr lang="en-US" altLang="zh-CN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IMP/</a:t>
            </a:r>
            <a:r>
              <a:rPr lang="en-US" altLang="zh-CN" sz="16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16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irit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TPC/SOLID</a:t>
            </a:r>
            <a:r>
              <a:rPr lang="en-US" altLang="zh-CN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/FOPI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/KTH/</a:t>
            </a:r>
            <a:r>
              <a:rPr lang="en-US" altLang="zh-CN" sz="16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iThemba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/STA</a:t>
            </a:r>
            <a:r>
              <a:rPr lang="en-US" altLang="zh-CN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     EPJA12’, </a:t>
            </a:r>
            <a:r>
              <a:rPr lang="en-US" altLang="zh-CN" sz="14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106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Ag(PRL14’), </a:t>
            </a:r>
            <a:r>
              <a:rPr lang="en-US" altLang="zh-CN" sz="1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162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W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(PRC 15’), </a:t>
            </a:r>
            <a:r>
              <a:rPr lang="en-US" altLang="zh-CN" sz="14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166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Re(PRC15’</a:t>
            </a:r>
            <a:r>
              <a:rPr lang="zh-CN" alt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，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PRC16’) ,  </a:t>
            </a:r>
            <a:r>
              <a:rPr lang="en-US" altLang="zh-CN" sz="14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78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Br(PRL16’)</a:t>
            </a:r>
            <a:r>
              <a:rPr lang="zh-CN" alt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，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NIMA 14’,  NIMA 16’ ……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012317" y="10336"/>
            <a:ext cx="417968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E-mail: xiaozg@tsinghua.edu.cn</a:t>
            </a:r>
          </a:p>
          <a:p>
            <a:endParaRPr lang="en-US" altLang="zh-CN" sz="16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主页：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http://info.phys.Tsinghua.edu.cn/enpg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16" y="874845"/>
            <a:ext cx="2458884" cy="1805444"/>
          </a:xfrm>
          <a:prstGeom prst="rect">
            <a:avLst/>
          </a:prstGeom>
        </p:spPr>
      </p:pic>
      <p:pic>
        <p:nvPicPr>
          <p:cNvPr id="23" name="Picture 10" descr="DetArray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989" y="2682255"/>
            <a:ext cx="2462090" cy="184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6"/>
          <a:stretch/>
        </p:blipFill>
        <p:spPr>
          <a:xfrm>
            <a:off x="1005243" y="903381"/>
            <a:ext cx="986166" cy="1149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" y="2030522"/>
            <a:ext cx="1026748" cy="1267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61" y="4447370"/>
            <a:ext cx="965535" cy="1156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4" t="46179" r="37108" b="36691"/>
          <a:stretch/>
        </p:blipFill>
        <p:spPr>
          <a:xfrm>
            <a:off x="85556" y="861232"/>
            <a:ext cx="957264" cy="120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39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/>
              <a:t>Translate the time evolution into angular distribution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668" y="1288664"/>
            <a:ext cx="4804968" cy="35015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000" b="1" dirty="0" smtClean="0">
                <a:solidFill>
                  <a:srgbClr val="0000FF"/>
                </a:solidFill>
              </a:rPr>
              <a:t>How the neutron and proton immigrate during the process?</a:t>
            </a:r>
          </a:p>
          <a:p>
            <a:pPr marL="0" indent="0">
              <a:buNone/>
            </a:pPr>
            <a:r>
              <a:rPr lang="en-US" altLang="zh-CN" sz="2000" b="1" dirty="0" smtClean="0">
                <a:solidFill>
                  <a:srgbClr val="0000FF"/>
                </a:solidFill>
              </a:rPr>
              <a:t>1) Coulomb </a:t>
            </a:r>
            <a:r>
              <a:rPr lang="en-US" altLang="zh-CN" sz="2000" b="1" dirty="0">
                <a:solidFill>
                  <a:srgbClr val="0000FF"/>
                </a:solidFill>
              </a:rPr>
              <a:t>competition exists. When the symmetry effect is smaller (</a:t>
            </a:r>
            <a:r>
              <a:rPr lang="en-US" altLang="zh-CN" sz="2000" b="1" dirty="0">
                <a:solidFill>
                  <a:srgbClr val="0000FF"/>
                </a:solidFill>
                <a:sym typeface="Symbol" panose="05050102010706020507" pitchFamily="18" charset="2"/>
              </a:rPr>
              <a:t>=2</a:t>
            </a:r>
            <a:r>
              <a:rPr lang="en-US" altLang="zh-CN" sz="2000" b="1" dirty="0">
                <a:solidFill>
                  <a:srgbClr val="0000FF"/>
                </a:solidFill>
              </a:rPr>
              <a:t>), Strong coulomb effect in the target source (large Z) leads to a slightly enhanced proton yield.</a:t>
            </a:r>
          </a:p>
          <a:p>
            <a:pPr marL="0" indent="0">
              <a:buNone/>
            </a:pPr>
            <a:endParaRPr lang="en-US" altLang="zh-CN" sz="2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zh-CN" sz="2000" b="1" dirty="0" smtClean="0">
                <a:solidFill>
                  <a:srgbClr val="0000FF"/>
                </a:solidFill>
              </a:rPr>
              <a:t>2) Projectile source always peaks at forward angle, while target source situates at </a:t>
            </a:r>
            <a:r>
              <a:rPr lang="en-US" altLang="zh-CN" sz="20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&lt;90 at early stage, and moves to &gt;90 as time going on. </a:t>
            </a:r>
          </a:p>
        </p:txBody>
      </p:sp>
      <p:sp>
        <p:nvSpPr>
          <p:cNvPr id="9" name="矩形 8"/>
          <p:cNvSpPr/>
          <p:nvPr/>
        </p:nvSpPr>
        <p:spPr>
          <a:xfrm>
            <a:off x="286577" y="5519889"/>
            <a:ext cx="4243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Wu, Y X Zhang,  XZG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PRC 91, 014617(2015)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36" y="1087307"/>
            <a:ext cx="6684349" cy="54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IQMD calculations  (III)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9187" y="5604301"/>
            <a:ext cx="11371447" cy="495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b="1" dirty="0" smtClean="0">
                <a:solidFill>
                  <a:srgbClr val="0000FF"/>
                </a:solidFill>
              </a:rPr>
              <a:t>Advantage  of this observable:  changing the stiffness of the symmetry energy yields different trend!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472"/>
            <a:ext cx="5034369" cy="4404628"/>
          </a:xfrm>
          <a:prstGeom prst="rect">
            <a:avLst/>
          </a:prstGeom>
          <a:ln>
            <a:solidFill>
              <a:srgbClr val="FF505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4604" r="4876"/>
          <a:stretch/>
        </p:blipFill>
        <p:spPr>
          <a:xfrm>
            <a:off x="5071959" y="967472"/>
            <a:ext cx="7120041" cy="4404628"/>
          </a:xfrm>
          <a:prstGeom prst="rect">
            <a:avLst/>
          </a:prstGeom>
          <a:ln>
            <a:solidFill>
              <a:srgbClr val="FF5050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2258291" y="63319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Wu, Y Zhang, Z. Li, XZG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PRC 91, 014617(2015)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5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33" y="-2804"/>
            <a:ext cx="1449080" cy="14121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8431" y="17542"/>
            <a:ext cx="9281836" cy="842781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chemeClr val="tx1"/>
                </a:solidFill>
              </a:rPr>
              <a:t>Tsinghua University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2708431" y="887082"/>
            <a:ext cx="5538345" cy="60051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800" b="1" dirty="0" smtClean="0">
                <a:sym typeface="Wingdings 3" pitchFamily="18" charset="2"/>
              </a:rPr>
              <a:t>Tsinghua University was founded in 1911.  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" y="4634345"/>
            <a:ext cx="10702636" cy="2223655"/>
            <a:chOff x="459969" y="3943210"/>
            <a:chExt cx="11137974" cy="262180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2852" y="3970362"/>
              <a:ext cx="2205091" cy="129135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167" y="3943210"/>
              <a:ext cx="2233423" cy="130458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69" y="3943210"/>
              <a:ext cx="2232288" cy="130391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153" y="5250980"/>
              <a:ext cx="2228610" cy="130177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8681" y="3975213"/>
              <a:ext cx="2194171" cy="12816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085" y="5260056"/>
              <a:ext cx="2234068" cy="130495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155" y="3950922"/>
              <a:ext cx="2228608" cy="130176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39" y="5256867"/>
              <a:ext cx="2239528" cy="1308147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8681" y="5256867"/>
              <a:ext cx="2205091" cy="1288032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770" y="5245028"/>
              <a:ext cx="2194171" cy="1299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15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Femto</a:t>
            </a:r>
            <a:r>
              <a:rPr lang="en-US" altLang="zh-CN" dirty="0" smtClean="0"/>
              <a:t> bang vs Big bang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148281" y="957307"/>
            <a:ext cx="11862808" cy="5814195"/>
            <a:chOff x="148281" y="957307"/>
            <a:chExt cx="11862808" cy="581419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281" y="957307"/>
              <a:ext cx="11862808" cy="5814195"/>
            </a:xfrm>
            <a:prstGeom prst="rect">
              <a:avLst/>
            </a:prstGeom>
          </p:spPr>
        </p:pic>
        <p:sp>
          <p:nvSpPr>
            <p:cNvPr id="3" name="弧形 2"/>
            <p:cNvSpPr/>
            <p:nvPr/>
          </p:nvSpPr>
          <p:spPr>
            <a:xfrm>
              <a:off x="7950820" y="3133493"/>
              <a:ext cx="914400" cy="914400"/>
            </a:xfrm>
            <a:prstGeom prst="arc">
              <a:avLst>
                <a:gd name="adj1" fmla="val 18651323"/>
                <a:gd name="adj2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05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7446" y="0"/>
            <a:ext cx="10594554" cy="842781"/>
          </a:xfrm>
        </p:spPr>
        <p:txBody>
          <a:bodyPr/>
          <a:lstStyle/>
          <a:p>
            <a:r>
              <a:rPr lang="en-US" altLang="zh-CN" dirty="0" smtClean="0"/>
              <a:t>Department of Physics</a:t>
            </a:r>
            <a:endParaRPr lang="zh-CN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304799" y="1507398"/>
            <a:ext cx="11351249" cy="34263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 smtClean="0">
                <a:sym typeface="Wingdings" panose="05000000000000000000" pitchFamily="2" charset="2"/>
              </a:rPr>
              <a:t></a:t>
            </a:r>
            <a:r>
              <a:rPr lang="en-US" altLang="zh-CN" sz="1800" dirty="0" smtClean="0">
                <a:sym typeface="Wingdings 3" pitchFamily="18" charset="2"/>
              </a:rPr>
              <a:t>The department of physics was founded in 1926, the first Chair is also the founder of the modern physics in China</a:t>
            </a:r>
            <a:r>
              <a:rPr lang="en-US" altLang="zh-CN" sz="1800" b="1" dirty="0" smtClean="0">
                <a:solidFill>
                  <a:srgbClr val="0000FF"/>
                </a:solidFill>
                <a:sym typeface="Wingdings 3" pitchFamily="18" charset="2"/>
              </a:rPr>
              <a:t>, Prof. Qi-</a:t>
            </a:r>
            <a:r>
              <a:rPr lang="en-US" altLang="zh-CN" sz="1800" b="1" dirty="0">
                <a:solidFill>
                  <a:srgbClr val="0000FF"/>
                </a:solidFill>
                <a:sym typeface="Wingdings 3" pitchFamily="18" charset="2"/>
              </a:rPr>
              <a:t>S</a:t>
            </a:r>
            <a:r>
              <a:rPr lang="en-US" altLang="zh-CN" sz="1800" b="1" dirty="0" smtClean="0">
                <a:solidFill>
                  <a:srgbClr val="0000FF"/>
                </a:solidFill>
                <a:sym typeface="Wingdings 3" pitchFamily="18" charset="2"/>
              </a:rPr>
              <a:t>un YE</a:t>
            </a:r>
            <a:r>
              <a:rPr lang="en-US" altLang="zh-CN" sz="1800" dirty="0" smtClean="0">
                <a:sym typeface="Wingdings 3" pitchFamily="18" charset="2"/>
              </a:rPr>
              <a:t>. In 1934, he recommended </a:t>
            </a:r>
            <a:r>
              <a:rPr lang="en-US" altLang="zh-CN" sz="1800" b="1" dirty="0" smtClean="0">
                <a:solidFill>
                  <a:srgbClr val="0000FF"/>
                </a:solidFill>
                <a:sym typeface="Wingdings 3" pitchFamily="18" charset="2"/>
              </a:rPr>
              <a:t>Prof.  You-</a:t>
            </a:r>
            <a:r>
              <a:rPr lang="en-US" altLang="zh-CN" sz="1800" b="1" dirty="0" err="1" smtClean="0">
                <a:solidFill>
                  <a:srgbClr val="0000FF"/>
                </a:solidFill>
                <a:sym typeface="Wingdings 3" pitchFamily="18" charset="2"/>
              </a:rPr>
              <a:t>Xun</a:t>
            </a:r>
            <a:r>
              <a:rPr lang="en-US" altLang="zh-CN" sz="1800" b="1" dirty="0" smtClean="0">
                <a:solidFill>
                  <a:srgbClr val="0000FF"/>
                </a:solidFill>
                <a:sym typeface="Wingdings 3" pitchFamily="18" charset="2"/>
              </a:rPr>
              <a:t> WU</a:t>
            </a:r>
            <a:r>
              <a:rPr lang="en-US" altLang="zh-CN" sz="1800" dirty="0" smtClean="0">
                <a:sym typeface="Wingdings 3" pitchFamily="18" charset="2"/>
              </a:rPr>
              <a:t>, who had worked with Compton, to be the 2</a:t>
            </a:r>
            <a:r>
              <a:rPr lang="en-US" altLang="zh-CN" sz="1800" baseline="30000" dirty="0" smtClean="0">
                <a:sym typeface="Wingdings 3" pitchFamily="18" charset="2"/>
              </a:rPr>
              <a:t>nd</a:t>
            </a:r>
            <a:r>
              <a:rPr lang="en-US" altLang="zh-CN" sz="1800" dirty="0" smtClean="0">
                <a:sym typeface="Wingdings 3" pitchFamily="18" charset="2"/>
              </a:rPr>
              <a:t> Chair.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 smtClean="0">
                <a:sym typeface="Wingdings" panose="05000000000000000000" pitchFamily="2" charset="2"/>
              </a:rPr>
              <a:t></a:t>
            </a:r>
            <a:r>
              <a:rPr lang="en-US" altLang="zh-CN" sz="1800" dirty="0" smtClean="0">
                <a:sym typeface="Wingdings 3" pitchFamily="18" charset="2"/>
              </a:rPr>
              <a:t>1938 ~1946, THU moved to south west China, together with PKU and </a:t>
            </a:r>
            <a:r>
              <a:rPr lang="en-US" altLang="zh-CN" sz="1800" dirty="0" err="1" smtClean="0">
                <a:sym typeface="Wingdings 3" pitchFamily="18" charset="2"/>
              </a:rPr>
              <a:t>Nankai</a:t>
            </a:r>
            <a:r>
              <a:rPr lang="en-US" altLang="zh-CN" sz="1800" dirty="0" smtClean="0">
                <a:sym typeface="Wingdings 3" pitchFamily="18" charset="2"/>
              </a:rPr>
              <a:t> due to the WAR. Many famous physicists,  </a:t>
            </a:r>
            <a:r>
              <a:rPr lang="en-US" altLang="zh-CN" sz="1800" dirty="0">
                <a:sym typeface="Wingdings 3" pitchFamily="18" charset="2"/>
              </a:rPr>
              <a:t>i</a:t>
            </a:r>
            <a:r>
              <a:rPr lang="en-US" altLang="zh-CN" sz="1800" dirty="0" smtClean="0">
                <a:sym typeface="Wingdings 3" pitchFamily="18" charset="2"/>
              </a:rPr>
              <a:t>ncluding </a:t>
            </a:r>
            <a:r>
              <a:rPr lang="en-US" altLang="zh-CN" sz="1800" b="1" dirty="0" smtClean="0">
                <a:solidFill>
                  <a:srgbClr val="0000FF"/>
                </a:solidFill>
                <a:sym typeface="Wingdings 3" pitchFamily="18" charset="2"/>
              </a:rPr>
              <a:t>C. N. Yang </a:t>
            </a:r>
            <a:r>
              <a:rPr lang="en-US" altLang="zh-CN" sz="1800" dirty="0" smtClean="0">
                <a:sym typeface="Wingdings 3" pitchFamily="18" charset="2"/>
              </a:rPr>
              <a:t>and </a:t>
            </a:r>
            <a:r>
              <a:rPr lang="en-US" altLang="zh-CN" sz="1800" b="1" dirty="0" smtClean="0">
                <a:solidFill>
                  <a:srgbClr val="0000FF"/>
                </a:solidFill>
                <a:sym typeface="Wingdings 3" pitchFamily="18" charset="2"/>
              </a:rPr>
              <a:t>T. D. LEE</a:t>
            </a:r>
            <a:r>
              <a:rPr lang="en-US" altLang="zh-CN" sz="1800" dirty="0" smtClean="0">
                <a:sym typeface="Wingdings 3" pitchFamily="18" charset="2"/>
              </a:rPr>
              <a:t>, studied there.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 smtClean="0">
                <a:sym typeface="Wingdings" panose="05000000000000000000" pitchFamily="2" charset="2"/>
              </a:rPr>
              <a:t></a:t>
            </a:r>
            <a:r>
              <a:rPr lang="en-US" altLang="zh-CN" sz="1800" dirty="0" smtClean="0">
                <a:sym typeface="Wingdings 3" pitchFamily="18" charset="2"/>
              </a:rPr>
              <a:t>1952, due to the rearrangement of the institutions in China, the department of Physics was merged to PKU. Department of Engineering Physics was founded in 1955 in THU. A group of theoretic physics was established in 1958.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 smtClean="0">
                <a:sym typeface="Wingdings" panose="05000000000000000000" pitchFamily="2" charset="2"/>
              </a:rPr>
              <a:t></a:t>
            </a:r>
            <a:r>
              <a:rPr lang="en-US" altLang="zh-CN" sz="1800" dirty="0" smtClean="0">
                <a:sym typeface="Wingdings 3" pitchFamily="18" charset="2"/>
              </a:rPr>
              <a:t>1982, the Department of Physics is re-established.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 smtClean="0">
                <a:sym typeface="Wingdings" panose="05000000000000000000" pitchFamily="2" charset="2"/>
              </a:rPr>
              <a:t> </a:t>
            </a:r>
            <a:r>
              <a:rPr lang="en-US" altLang="zh-CN" sz="1800" dirty="0" smtClean="0">
                <a:sym typeface="Wingdings 3" pitchFamily="18" charset="2"/>
              </a:rPr>
              <a:t>Currently, there are about 80 faculty members, ~300 graduate students and ~400  undergraduate students. 4 professors in nuclear physics.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4" y="0"/>
            <a:ext cx="1537242" cy="149807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37269" y="4849553"/>
            <a:ext cx="11868561" cy="1744324"/>
            <a:chOff x="60204" y="4905166"/>
            <a:chExt cx="11868561" cy="174432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252" y="4914489"/>
              <a:ext cx="2928666" cy="173500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04" y="4914900"/>
              <a:ext cx="6020048" cy="17345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8919" y="4905166"/>
              <a:ext cx="2919846" cy="1744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48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90101" y="28496"/>
            <a:ext cx="10583537" cy="649288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en-US" altLang="zh-CN" sz="2800" i="1" dirty="0" err="1"/>
              <a:t>E</a:t>
            </a:r>
            <a:r>
              <a:rPr lang="en-US" altLang="zh-CN" sz="2800" baseline="-25000" dirty="0" err="1"/>
              <a:t>sym</a:t>
            </a:r>
            <a:r>
              <a:rPr lang="en-US" altLang="zh-CN" sz="2800" dirty="0" smtClean="0"/>
              <a:t>(</a:t>
            </a:r>
            <a:r>
              <a:rPr lang="en-US" altLang="zh-CN" sz="2800" i="1" dirty="0" smtClean="0">
                <a:sym typeface="Symbol" panose="05050102010706020507" pitchFamily="18" charset="2"/>
              </a:rPr>
              <a:t></a:t>
            </a:r>
            <a:r>
              <a:rPr lang="en-US" altLang="zh-CN" sz="2800" dirty="0" smtClean="0"/>
              <a:t>) </a:t>
            </a:r>
            <a:r>
              <a:rPr lang="zh-CN" altLang="en-US" sz="2800" dirty="0" smtClean="0"/>
              <a:t>在天体物理和核物理中的重要作用</a:t>
            </a:r>
            <a:endParaRPr lang="en-US" altLang="zh-CN" sz="4000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1" y="2530688"/>
            <a:ext cx="3944039" cy="41999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2400" dirty="0"/>
              <a:t>Proton fraction</a:t>
            </a:r>
          </a:p>
          <a:p>
            <a:pPr>
              <a:lnSpc>
                <a:spcPct val="80000"/>
              </a:lnSpc>
            </a:pPr>
            <a:r>
              <a:rPr lang="en-US" altLang="zh-CN" sz="2400" dirty="0"/>
              <a:t>M-R relation</a:t>
            </a:r>
          </a:p>
          <a:p>
            <a:pPr>
              <a:lnSpc>
                <a:spcPct val="80000"/>
              </a:lnSpc>
            </a:pPr>
            <a:r>
              <a:rPr lang="en-US" altLang="zh-CN" sz="2400" dirty="0">
                <a:sym typeface="Symbol" pitchFamily="1" charset="2"/>
              </a:rPr>
              <a:t></a:t>
            </a:r>
            <a:r>
              <a:rPr lang="en-US" altLang="zh-CN" sz="2400" baseline="-25000" dirty="0">
                <a:sym typeface="Symbol" pitchFamily="1" charset="2"/>
              </a:rPr>
              <a:t>c </a:t>
            </a:r>
            <a:r>
              <a:rPr lang="en-US" altLang="zh-CN" sz="2400" dirty="0">
                <a:sym typeface="Symbol" pitchFamily="1" charset="2"/>
              </a:rPr>
              <a:t>for D-</a:t>
            </a:r>
            <a:r>
              <a:rPr lang="en-US" altLang="zh-CN" sz="2400" dirty="0" err="1">
                <a:sym typeface="Symbol" pitchFamily="1" charset="2"/>
              </a:rPr>
              <a:t>Urca</a:t>
            </a:r>
            <a:r>
              <a:rPr lang="en-US" altLang="zh-CN" sz="2400" dirty="0">
                <a:sym typeface="Symbol" pitchFamily="1" charset="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altLang="zh-CN" sz="2400" dirty="0">
                <a:sym typeface="Symbol" pitchFamily="1" charset="2"/>
              </a:rPr>
              <a:t>Transition density</a:t>
            </a:r>
          </a:p>
          <a:p>
            <a:pPr>
              <a:lnSpc>
                <a:spcPct val="80000"/>
              </a:lnSpc>
            </a:pPr>
            <a:r>
              <a:rPr lang="en-US" altLang="zh-CN" sz="2400" dirty="0">
                <a:sym typeface="Symbol" pitchFamily="1" charset="2"/>
              </a:rPr>
              <a:t>…… </a:t>
            </a:r>
          </a:p>
          <a:p>
            <a:pPr>
              <a:lnSpc>
                <a:spcPct val="80000"/>
              </a:lnSpc>
            </a:pPr>
            <a:endParaRPr lang="en-US" altLang="zh-CN" sz="1200" dirty="0">
              <a:sym typeface="Symbol" pitchFamily="1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1200" b="1" dirty="0" err="1">
                <a:latin typeface="Arial Unicode MS" pitchFamily="1" charset="0"/>
                <a:cs typeface="Arial Unicode MS" pitchFamily="1" charset="0"/>
                <a:sym typeface="Symbol" pitchFamily="1" charset="2"/>
              </a:rPr>
              <a:t>Phy</a:t>
            </a:r>
            <a:r>
              <a:rPr lang="en-US" altLang="zh-CN" sz="1200" b="1" dirty="0">
                <a:latin typeface="Arial Unicode MS" pitchFamily="1" charset="0"/>
                <a:cs typeface="Arial Unicode MS" pitchFamily="1" charset="0"/>
                <a:sym typeface="Symbol" pitchFamily="1" charset="2"/>
              </a:rPr>
              <a:t>. Rep. 442(2007) 109;     NPA777(2006)479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1200" b="1" dirty="0">
                <a:solidFill>
                  <a:srgbClr val="0000FF"/>
                </a:solidFill>
                <a:latin typeface="Arial Unicode MS" pitchFamily="1" charset="0"/>
                <a:cs typeface="Arial Unicode MS" pitchFamily="1" charset="0"/>
                <a:sym typeface="Symbol" pitchFamily="1" charset="2"/>
              </a:rPr>
              <a:t>PRC76(2007),</a:t>
            </a:r>
            <a:r>
              <a:rPr lang="en-US" altLang="zh-CN" sz="1200" b="1" dirty="0" smtClean="0">
                <a:solidFill>
                  <a:srgbClr val="0000FF"/>
                </a:solidFill>
                <a:latin typeface="Arial Unicode MS" pitchFamily="1" charset="0"/>
                <a:cs typeface="Arial Unicode MS" pitchFamily="1" charset="0"/>
                <a:sym typeface="Symbol" pitchFamily="1" charset="2"/>
              </a:rPr>
              <a:t>015801</a:t>
            </a:r>
            <a:r>
              <a:rPr lang="en-US" altLang="zh-CN" sz="1200" b="1" dirty="0">
                <a:solidFill>
                  <a:srgbClr val="0000FF"/>
                </a:solidFill>
                <a:latin typeface="Arial Unicode MS" pitchFamily="1" charset="0"/>
                <a:cs typeface="Arial Unicode MS" pitchFamily="1" charset="0"/>
                <a:sym typeface="Symbol" pitchFamily="1" charset="2"/>
              </a:rPr>
              <a:t>;          </a:t>
            </a:r>
            <a:r>
              <a:rPr lang="en-US" altLang="zh-CN" sz="1200" b="1" dirty="0">
                <a:latin typeface="Arial Unicode MS" pitchFamily="1" charset="0"/>
                <a:cs typeface="Arial Unicode MS" pitchFamily="1" charset="0"/>
                <a:sym typeface="Symbol" pitchFamily="1" charset="2"/>
              </a:rPr>
              <a:t>PRC75(2007) 015801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1200" b="1" dirty="0">
                <a:latin typeface="Arial Unicode MS" pitchFamily="1" charset="0"/>
                <a:cs typeface="Arial Unicode MS" pitchFamily="1" charset="0"/>
                <a:sym typeface="Symbol" pitchFamily="1" charset="2"/>
              </a:rPr>
              <a:t>PRC74 (2006),035802;     </a:t>
            </a:r>
            <a:r>
              <a:rPr lang="en-US" altLang="zh-CN" sz="1200" b="1" dirty="0" err="1">
                <a:latin typeface="Arial Unicode MS" pitchFamily="1" charset="0"/>
                <a:cs typeface="Arial Unicode MS" pitchFamily="1" charset="0"/>
                <a:sym typeface="Symbol" pitchFamily="1" charset="2"/>
              </a:rPr>
              <a:t>Astro</a:t>
            </a:r>
            <a:r>
              <a:rPr lang="en-US" altLang="zh-CN" sz="1200" b="1" dirty="0">
                <a:latin typeface="Arial Unicode MS" pitchFamily="1" charset="0"/>
                <a:cs typeface="Arial Unicode MS" pitchFamily="1" charset="0"/>
                <a:sym typeface="Symbol" pitchFamily="1" charset="2"/>
              </a:rPr>
              <a:t>. J. 676 (2008) 1170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1200" b="1" dirty="0" err="1">
                <a:latin typeface="Arial Unicode MS" pitchFamily="1" charset="0"/>
                <a:cs typeface="Arial Unicode MS" pitchFamily="1" charset="0"/>
                <a:sym typeface="Symbol" pitchFamily="1" charset="2"/>
              </a:rPr>
              <a:t>Phy</a:t>
            </a:r>
            <a:r>
              <a:rPr lang="en-US" altLang="zh-CN" sz="1200" b="1" dirty="0">
                <a:latin typeface="Arial Unicode MS" pitchFamily="1" charset="0"/>
                <a:cs typeface="Arial Unicode MS" pitchFamily="1" charset="0"/>
                <a:sym typeface="Symbol" pitchFamily="1" charset="2"/>
              </a:rPr>
              <a:t>. Rep. 411(2005) 325;    </a:t>
            </a:r>
            <a:r>
              <a:rPr lang="it-IT" altLang="zh-CN" sz="1200" b="1" dirty="0">
                <a:latin typeface="Arial Unicode MS" pitchFamily="1" charset="0"/>
                <a:cs typeface="Arial Unicode MS" pitchFamily="1" charset="0"/>
                <a:sym typeface="Symbol" pitchFamily="1" charset="2"/>
              </a:rPr>
              <a:t>PLB 642, 436 (2006)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altLang="zh-CN" sz="1200" b="1" dirty="0">
                <a:latin typeface="Arial Unicode MS" pitchFamily="1" charset="0"/>
                <a:cs typeface="Arial Unicode MS" pitchFamily="1" charset="0"/>
                <a:sym typeface="Symbol" pitchFamily="1" charset="2"/>
              </a:rPr>
              <a:t>......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b="1" dirty="0">
              <a:latin typeface="Arial Unicode MS" pitchFamily="1" charset="0"/>
              <a:cs typeface="Arial Unicode MS" pitchFamily="1" charset="0"/>
              <a:sym typeface="Symbol" pitchFamily="1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000" b="1" dirty="0">
              <a:latin typeface="Arial Unicode MS" pitchFamily="1" charset="0"/>
              <a:cs typeface="Arial Unicode MS" pitchFamily="1" charset="0"/>
              <a:sym typeface="Symbol" pitchFamily="1" charset="2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351089" y="5949951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/>
          </a:p>
        </p:txBody>
      </p:sp>
      <p:grpSp>
        <p:nvGrpSpPr>
          <p:cNvPr id="13" name="组合 12"/>
          <p:cNvGrpSpPr/>
          <p:nvPr/>
        </p:nvGrpSpPr>
        <p:grpSpPr>
          <a:xfrm>
            <a:off x="8437109" y="1375886"/>
            <a:ext cx="3773079" cy="5482114"/>
            <a:chOff x="3388730" y="556002"/>
            <a:chExt cx="4495638" cy="464539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702"/>
            <a:stretch/>
          </p:blipFill>
          <p:spPr bwMode="auto">
            <a:xfrm>
              <a:off x="3388730" y="2402361"/>
              <a:ext cx="4495638" cy="2280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556002"/>
              <a:ext cx="4176464" cy="201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4725144"/>
              <a:ext cx="3637198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41" y="2530689"/>
            <a:ext cx="4624999" cy="419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93771" y="836063"/>
            <a:ext cx="9036496" cy="1657640"/>
            <a:chOff x="270" y="500"/>
            <a:chExt cx="5332" cy="772"/>
          </a:xfrm>
        </p:grpSpPr>
        <p:graphicFrame>
          <p:nvGraphicFramePr>
            <p:cNvPr id="12" name="Object 12"/>
            <p:cNvGraphicFramePr>
              <a:graphicFrameLocks noChangeAspect="1"/>
            </p:cNvGraphicFramePr>
            <p:nvPr/>
          </p:nvGraphicFramePr>
          <p:xfrm>
            <a:off x="270" y="500"/>
            <a:ext cx="5332" cy="5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2" name="Equation" r:id="rId8" imgW="4609800" imgH="444240" progId="Equation.3">
                    <p:embed/>
                  </p:oleObj>
                </mc:Choice>
                <mc:Fallback>
                  <p:oleObj name="Equation" r:id="rId8" imgW="460980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" y="500"/>
                          <a:ext cx="5332" cy="515"/>
                        </a:xfrm>
                        <a:prstGeom prst="rect">
                          <a:avLst/>
                        </a:prstGeom>
                        <a:solidFill>
                          <a:srgbClr val="99CCFF"/>
                        </a:solidFill>
                        <a:ln w="28575" cmpd="sng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3016" y="754"/>
              <a:ext cx="318" cy="4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2744" y="527"/>
              <a:ext cx="362" cy="22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9" name="Group 15"/>
            <p:cNvGrpSpPr>
              <a:grpSpLocks/>
            </p:cNvGrpSpPr>
            <p:nvPr/>
          </p:nvGrpSpPr>
          <p:grpSpPr bwMode="auto">
            <a:xfrm>
              <a:off x="2288" y="1057"/>
              <a:ext cx="2902" cy="215"/>
              <a:chOff x="-116" y="1669"/>
              <a:chExt cx="2902" cy="260"/>
            </a:xfrm>
          </p:grpSpPr>
          <p:sp>
            <p:nvSpPr>
              <p:cNvPr id="22" name="Text Box 16"/>
              <p:cNvSpPr txBox="1">
                <a:spLocks noChangeArrowheads="1"/>
              </p:cNvSpPr>
              <p:nvPr/>
            </p:nvSpPr>
            <p:spPr bwMode="auto">
              <a:xfrm>
                <a:off x="-116" y="1669"/>
                <a:ext cx="1566" cy="26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dirty="0">
                    <a:latin typeface="Times New Roman" pitchFamily="1" charset="0"/>
                    <a:ea typeface="楷体_GB2312" pitchFamily="49" charset="-122"/>
                    <a:sym typeface="Symbol" pitchFamily="1" charset="2"/>
                  </a:rPr>
                  <a:t>:Compressibility </a:t>
                </a:r>
              </a:p>
            </p:txBody>
          </p:sp>
          <p:sp>
            <p:nvSpPr>
              <p:cNvPr id="23" name="Text Box 17"/>
              <p:cNvSpPr txBox="1">
                <a:spLocks noChangeArrowheads="1"/>
              </p:cNvSpPr>
              <p:nvPr/>
            </p:nvSpPr>
            <p:spPr bwMode="auto">
              <a:xfrm>
                <a:off x="1562" y="1669"/>
                <a:ext cx="1224" cy="26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latin typeface="Times New Roman" pitchFamily="1" charset="0"/>
                    <a:ea typeface="楷体_GB2312" pitchFamily="49" charset="-122"/>
                    <a:sym typeface="Symbol" pitchFamily="1" charset="2"/>
                  </a:rPr>
                  <a:t>E</a:t>
                </a:r>
                <a:r>
                  <a:rPr lang="en-US" altLang="zh-CN" b="1" baseline="-25000">
                    <a:latin typeface="Times New Roman" pitchFamily="1" charset="0"/>
                    <a:ea typeface="楷体_GB2312" pitchFamily="49" charset="-122"/>
                    <a:sym typeface="Symbol" pitchFamily="1" charset="2"/>
                  </a:rPr>
                  <a:t>sym</a:t>
                </a:r>
                <a:endParaRPr lang="en-US" altLang="zh-CN" sz="1600" b="1">
                  <a:latin typeface="Times New Roman" pitchFamily="1" charset="0"/>
                  <a:ea typeface="楷体_GB2312" pitchFamily="49" charset="-122"/>
                  <a:sym typeface="Symbol" pitchFamily="1" charset="2"/>
                </a:endParaRPr>
              </a:p>
            </p:txBody>
          </p:sp>
        </p:grp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468" y="618"/>
              <a:ext cx="362" cy="3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zh-CN" b="1">
                <a:latin typeface="Times New Roman" pitchFamily="1" charset="0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4468" y="935"/>
              <a:ext cx="181" cy="1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191055" y="6316664"/>
            <a:ext cx="39608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zh-CN" dirty="0">
                <a:solidFill>
                  <a:srgbClr val="0000FF"/>
                </a:solidFill>
                <a:ea typeface="宋体" pitchFamily="2" charset="-122"/>
              </a:rPr>
              <a:t>Astrophysical Connection</a:t>
            </a:r>
          </a:p>
        </p:txBody>
      </p:sp>
    </p:spTree>
    <p:extLst>
      <p:ext uri="{BB962C8B-B14F-4D97-AF65-F5344CB8AC3E}">
        <p14:creationId xmlns:p14="http://schemas.microsoft.com/office/powerpoint/2010/main" val="1632283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8463" y="11638"/>
            <a:ext cx="7945190" cy="880186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A shopping list for sub-saturation density</a:t>
            </a:r>
            <a:endParaRPr lang="en-US" altLang="zh-CN" sz="3200" dirty="0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351089" y="5949951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/>
          </a:p>
        </p:txBody>
      </p:sp>
      <p:grpSp>
        <p:nvGrpSpPr>
          <p:cNvPr id="10" name="Group 41"/>
          <p:cNvGrpSpPr>
            <a:grpSpLocks/>
          </p:cNvGrpSpPr>
          <p:nvPr/>
        </p:nvGrpSpPr>
        <p:grpSpPr bwMode="auto">
          <a:xfrm rot="16200000">
            <a:off x="4422490" y="367525"/>
            <a:ext cx="1331158" cy="2681474"/>
            <a:chOff x="1020" y="799"/>
            <a:chExt cx="881" cy="2268"/>
          </a:xfrm>
        </p:grpSpPr>
        <p:grpSp>
          <p:nvGrpSpPr>
            <p:cNvPr id="11" name="Group 42"/>
            <p:cNvGrpSpPr>
              <a:grpSpLocks/>
            </p:cNvGrpSpPr>
            <p:nvPr/>
          </p:nvGrpSpPr>
          <p:grpSpPr bwMode="auto">
            <a:xfrm rot="16200000" flipH="1">
              <a:off x="1212" y="881"/>
              <a:ext cx="527" cy="364"/>
              <a:chOff x="340" y="3430"/>
              <a:chExt cx="832" cy="544"/>
            </a:xfrm>
          </p:grpSpPr>
          <p:sp>
            <p:nvSpPr>
              <p:cNvPr id="41" name="Oval 43"/>
              <p:cNvSpPr>
                <a:spLocks noChangeArrowheads="1"/>
              </p:cNvSpPr>
              <p:nvPr/>
            </p:nvSpPr>
            <p:spPr bwMode="auto">
              <a:xfrm>
                <a:off x="340" y="3430"/>
                <a:ext cx="408" cy="40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2" name="Oval 44"/>
              <p:cNvSpPr>
                <a:spLocks noChangeArrowheads="1"/>
              </p:cNvSpPr>
              <p:nvPr/>
            </p:nvSpPr>
            <p:spPr bwMode="auto">
              <a:xfrm>
                <a:off x="763" y="3566"/>
                <a:ext cx="409" cy="40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Line 45"/>
              <p:cNvSpPr>
                <a:spLocks noChangeShapeType="1"/>
              </p:cNvSpPr>
              <p:nvPr/>
            </p:nvSpPr>
            <p:spPr bwMode="auto">
              <a:xfrm>
                <a:off x="566" y="3611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Line 46"/>
              <p:cNvSpPr>
                <a:spLocks noChangeShapeType="1"/>
              </p:cNvSpPr>
              <p:nvPr/>
            </p:nvSpPr>
            <p:spPr bwMode="auto">
              <a:xfrm>
                <a:off x="975" y="374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Line 47"/>
              <p:cNvSpPr>
                <a:spLocks noChangeShapeType="1"/>
              </p:cNvSpPr>
              <p:nvPr/>
            </p:nvSpPr>
            <p:spPr bwMode="auto">
              <a:xfrm flipH="1">
                <a:off x="702" y="3793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2" name="Group 48"/>
            <p:cNvGrpSpPr>
              <a:grpSpLocks/>
            </p:cNvGrpSpPr>
            <p:nvPr/>
          </p:nvGrpSpPr>
          <p:grpSpPr bwMode="auto">
            <a:xfrm rot="16200000" flipH="1">
              <a:off x="1102" y="2358"/>
              <a:ext cx="718" cy="700"/>
              <a:chOff x="3832" y="2840"/>
              <a:chExt cx="1134" cy="1044"/>
            </a:xfrm>
          </p:grpSpPr>
          <p:sp>
            <p:nvSpPr>
              <p:cNvPr id="25" name="Oval 49"/>
              <p:cNvSpPr>
                <a:spLocks noChangeArrowheads="1"/>
              </p:cNvSpPr>
              <p:nvPr/>
            </p:nvSpPr>
            <p:spPr bwMode="auto">
              <a:xfrm>
                <a:off x="4331" y="3067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" name="Oval 50"/>
              <p:cNvSpPr>
                <a:spLocks noChangeArrowheads="1"/>
              </p:cNvSpPr>
              <p:nvPr/>
            </p:nvSpPr>
            <p:spPr bwMode="auto">
              <a:xfrm>
                <a:off x="4557" y="3248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7" name="Oval 51"/>
              <p:cNvSpPr>
                <a:spLocks noChangeArrowheads="1"/>
              </p:cNvSpPr>
              <p:nvPr/>
            </p:nvSpPr>
            <p:spPr bwMode="auto">
              <a:xfrm>
                <a:off x="4149" y="3385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8" name="Oval 52"/>
              <p:cNvSpPr>
                <a:spLocks noChangeArrowheads="1"/>
              </p:cNvSpPr>
              <p:nvPr/>
            </p:nvSpPr>
            <p:spPr bwMode="auto">
              <a:xfrm>
                <a:off x="4285" y="3248"/>
                <a:ext cx="227" cy="227"/>
              </a:xfrm>
              <a:prstGeom prst="ellipse">
                <a:avLst/>
              </a:prstGeom>
              <a:solidFill>
                <a:srgbClr val="F4B9A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9" name="Oval 53"/>
              <p:cNvSpPr>
                <a:spLocks noChangeArrowheads="1"/>
              </p:cNvSpPr>
              <p:nvPr/>
            </p:nvSpPr>
            <p:spPr bwMode="auto">
              <a:xfrm>
                <a:off x="4603" y="3521"/>
                <a:ext cx="91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0" name="Oval 54"/>
              <p:cNvSpPr>
                <a:spLocks noChangeArrowheads="1"/>
              </p:cNvSpPr>
              <p:nvPr/>
            </p:nvSpPr>
            <p:spPr bwMode="auto">
              <a:xfrm>
                <a:off x="4013" y="3248"/>
                <a:ext cx="91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1" name="Oval 55"/>
              <p:cNvSpPr>
                <a:spLocks noChangeArrowheads="1"/>
              </p:cNvSpPr>
              <p:nvPr/>
            </p:nvSpPr>
            <p:spPr bwMode="auto">
              <a:xfrm>
                <a:off x="4376" y="3566"/>
                <a:ext cx="91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2" name="Oval 56"/>
              <p:cNvSpPr>
                <a:spLocks noChangeArrowheads="1"/>
              </p:cNvSpPr>
              <p:nvPr/>
            </p:nvSpPr>
            <p:spPr bwMode="auto">
              <a:xfrm>
                <a:off x="4195" y="3112"/>
                <a:ext cx="91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3" name="Oval 57"/>
              <p:cNvSpPr>
                <a:spLocks noChangeArrowheads="1"/>
              </p:cNvSpPr>
              <p:nvPr/>
            </p:nvSpPr>
            <p:spPr bwMode="auto">
              <a:xfrm>
                <a:off x="4557" y="3067"/>
                <a:ext cx="46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" name="Oval 58"/>
              <p:cNvSpPr>
                <a:spLocks noChangeArrowheads="1"/>
              </p:cNvSpPr>
              <p:nvPr/>
            </p:nvSpPr>
            <p:spPr bwMode="auto">
              <a:xfrm flipH="1" flipV="1">
                <a:off x="4104" y="3566"/>
                <a:ext cx="45" cy="4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" name="Line 59"/>
              <p:cNvSpPr>
                <a:spLocks noChangeShapeType="1"/>
              </p:cNvSpPr>
              <p:nvPr/>
            </p:nvSpPr>
            <p:spPr bwMode="auto">
              <a:xfrm flipV="1">
                <a:off x="4648" y="3248"/>
                <a:ext cx="318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Line 60"/>
              <p:cNvSpPr>
                <a:spLocks noChangeShapeType="1"/>
              </p:cNvSpPr>
              <p:nvPr/>
            </p:nvSpPr>
            <p:spPr bwMode="auto">
              <a:xfrm flipH="1" flipV="1">
                <a:off x="4376" y="2840"/>
                <a:ext cx="45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Line 61"/>
              <p:cNvSpPr>
                <a:spLocks noChangeShapeType="1"/>
              </p:cNvSpPr>
              <p:nvPr/>
            </p:nvSpPr>
            <p:spPr bwMode="auto">
              <a:xfrm flipH="1">
                <a:off x="3968" y="3475"/>
                <a:ext cx="227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Line 62"/>
              <p:cNvSpPr>
                <a:spLocks noChangeShapeType="1"/>
              </p:cNvSpPr>
              <p:nvPr/>
            </p:nvSpPr>
            <p:spPr bwMode="auto">
              <a:xfrm>
                <a:off x="4421" y="3611"/>
                <a:ext cx="91" cy="2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Line 63"/>
              <p:cNvSpPr>
                <a:spLocks noChangeShapeType="1"/>
              </p:cNvSpPr>
              <p:nvPr/>
            </p:nvSpPr>
            <p:spPr bwMode="auto">
              <a:xfrm flipH="1" flipV="1">
                <a:off x="3832" y="3112"/>
                <a:ext cx="22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Line 64"/>
              <p:cNvSpPr>
                <a:spLocks noChangeShapeType="1"/>
              </p:cNvSpPr>
              <p:nvPr/>
            </p:nvSpPr>
            <p:spPr bwMode="auto">
              <a:xfrm>
                <a:off x="4648" y="3567"/>
                <a:ext cx="227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3" name="Freeform 65"/>
            <p:cNvSpPr>
              <a:spLocks/>
            </p:cNvSpPr>
            <p:nvPr/>
          </p:nvSpPr>
          <p:spPr bwMode="auto">
            <a:xfrm rot="16200000" flipH="1">
              <a:off x="1351" y="1745"/>
              <a:ext cx="247" cy="362"/>
            </a:xfrm>
            <a:custGeom>
              <a:avLst/>
              <a:gdLst>
                <a:gd name="T0" fmla="*/ 205 w 389"/>
                <a:gd name="T1" fmla="*/ 11 h 541"/>
                <a:gd name="T2" fmla="*/ 333 w 389"/>
                <a:gd name="T3" fmla="*/ 73 h 541"/>
                <a:gd name="T4" fmla="*/ 373 w 389"/>
                <a:gd name="T5" fmla="*/ 268 h 541"/>
                <a:gd name="T6" fmla="*/ 368 w 389"/>
                <a:gd name="T7" fmla="*/ 416 h 541"/>
                <a:gd name="T8" fmla="*/ 244 w 389"/>
                <a:gd name="T9" fmla="*/ 531 h 541"/>
                <a:gd name="T10" fmla="*/ 48 w 389"/>
                <a:gd name="T11" fmla="*/ 475 h 541"/>
                <a:gd name="T12" fmla="*/ 20 w 389"/>
                <a:gd name="T13" fmla="*/ 302 h 541"/>
                <a:gd name="T14" fmla="*/ 5 w 389"/>
                <a:gd name="T15" fmla="*/ 144 h 541"/>
                <a:gd name="T16" fmla="*/ 51 w 389"/>
                <a:gd name="T17" fmla="*/ 53 h 541"/>
                <a:gd name="T18" fmla="*/ 141 w 389"/>
                <a:gd name="T19" fmla="*/ 7 h 541"/>
                <a:gd name="T20" fmla="*/ 205 w 389"/>
                <a:gd name="T21" fmla="*/ 1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9" h="541">
                  <a:moveTo>
                    <a:pt x="205" y="11"/>
                  </a:moveTo>
                  <a:cubicBezTo>
                    <a:pt x="237" y="22"/>
                    <a:pt x="305" y="30"/>
                    <a:pt x="333" y="73"/>
                  </a:cubicBezTo>
                  <a:cubicBezTo>
                    <a:pt x="361" y="116"/>
                    <a:pt x="367" y="211"/>
                    <a:pt x="373" y="268"/>
                  </a:cubicBezTo>
                  <a:cubicBezTo>
                    <a:pt x="379" y="325"/>
                    <a:pt x="389" y="372"/>
                    <a:pt x="368" y="416"/>
                  </a:cubicBezTo>
                  <a:cubicBezTo>
                    <a:pt x="347" y="460"/>
                    <a:pt x="297" y="521"/>
                    <a:pt x="244" y="531"/>
                  </a:cubicBezTo>
                  <a:cubicBezTo>
                    <a:pt x="191" y="541"/>
                    <a:pt x="85" y="513"/>
                    <a:pt x="48" y="475"/>
                  </a:cubicBezTo>
                  <a:cubicBezTo>
                    <a:pt x="11" y="437"/>
                    <a:pt x="27" y="357"/>
                    <a:pt x="20" y="302"/>
                  </a:cubicBezTo>
                  <a:cubicBezTo>
                    <a:pt x="13" y="247"/>
                    <a:pt x="0" y="185"/>
                    <a:pt x="5" y="144"/>
                  </a:cubicBezTo>
                  <a:cubicBezTo>
                    <a:pt x="10" y="103"/>
                    <a:pt x="28" y="76"/>
                    <a:pt x="51" y="53"/>
                  </a:cubicBezTo>
                  <a:cubicBezTo>
                    <a:pt x="74" y="30"/>
                    <a:pt x="115" y="14"/>
                    <a:pt x="141" y="7"/>
                  </a:cubicBezTo>
                  <a:cubicBezTo>
                    <a:pt x="167" y="0"/>
                    <a:pt x="180" y="0"/>
                    <a:pt x="205" y="11"/>
                  </a:cubicBezTo>
                  <a:close/>
                </a:path>
              </a:pathLst>
            </a:custGeom>
            <a:solidFill>
              <a:srgbClr val="E558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Line 66"/>
            <p:cNvSpPr>
              <a:spLocks noChangeShapeType="1"/>
            </p:cNvSpPr>
            <p:nvPr/>
          </p:nvSpPr>
          <p:spPr bwMode="auto">
            <a:xfrm rot="16200000" flipH="1">
              <a:off x="1318" y="1588"/>
              <a:ext cx="3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67"/>
            <p:cNvSpPr>
              <a:spLocks noChangeShapeType="1"/>
            </p:cNvSpPr>
            <p:nvPr/>
          </p:nvSpPr>
          <p:spPr bwMode="auto">
            <a:xfrm rot="16200000" flipH="1">
              <a:off x="1570" y="2000"/>
              <a:ext cx="145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68"/>
            <p:cNvSpPr>
              <a:spLocks noChangeShapeType="1"/>
            </p:cNvSpPr>
            <p:nvPr/>
          </p:nvSpPr>
          <p:spPr bwMode="auto">
            <a:xfrm rot="16200000" flipH="1">
              <a:off x="1332" y="2262"/>
              <a:ext cx="2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69"/>
            <p:cNvSpPr>
              <a:spLocks noChangeShapeType="1"/>
            </p:cNvSpPr>
            <p:nvPr/>
          </p:nvSpPr>
          <p:spPr bwMode="auto">
            <a:xfrm rot="16200000">
              <a:off x="1675" y="1724"/>
              <a:ext cx="87" cy="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Line 70"/>
            <p:cNvSpPr>
              <a:spLocks noChangeShapeType="1"/>
            </p:cNvSpPr>
            <p:nvPr/>
          </p:nvSpPr>
          <p:spPr bwMode="auto">
            <a:xfrm rot="16200000" flipH="1">
              <a:off x="1720" y="1824"/>
              <a:ext cx="57" cy="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 flipH="1">
              <a:off x="1020" y="2840"/>
              <a:ext cx="22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Line 73"/>
            <p:cNvSpPr>
              <a:spLocks noChangeShapeType="1"/>
            </p:cNvSpPr>
            <p:nvPr/>
          </p:nvSpPr>
          <p:spPr bwMode="auto">
            <a:xfrm flipV="1">
              <a:off x="1655" y="2387"/>
              <a:ext cx="18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 flipH="1">
              <a:off x="1149" y="1979"/>
              <a:ext cx="189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75"/>
            <p:cNvSpPr>
              <a:spLocks noChangeShapeType="1"/>
            </p:cNvSpPr>
            <p:nvPr/>
          </p:nvSpPr>
          <p:spPr bwMode="auto">
            <a:xfrm flipH="1" flipV="1">
              <a:off x="1202" y="1616"/>
              <a:ext cx="181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Line 76"/>
            <p:cNvSpPr>
              <a:spLocks noChangeShapeType="1"/>
            </p:cNvSpPr>
            <p:nvPr/>
          </p:nvSpPr>
          <p:spPr bwMode="auto">
            <a:xfrm flipV="1">
              <a:off x="1474" y="1616"/>
              <a:ext cx="91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24116" y="1090174"/>
            <a:ext cx="3781487" cy="4197747"/>
            <a:chOff x="1339079" y="345775"/>
            <a:chExt cx="3643585" cy="3011441"/>
          </a:xfrm>
        </p:grpSpPr>
        <p:sp>
          <p:nvSpPr>
            <p:cNvPr id="5" name="圆角矩形 4"/>
            <p:cNvSpPr/>
            <p:nvPr/>
          </p:nvSpPr>
          <p:spPr>
            <a:xfrm>
              <a:off x="1339079" y="345775"/>
              <a:ext cx="3643585" cy="53120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r>
                <a:rPr lang="en-US" altLang="zh-CN" sz="2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At sub-saturation densities</a:t>
              </a:r>
              <a:endParaRPr lang="zh-CN" alt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单圆角矩形 5"/>
            <p:cNvSpPr/>
            <p:nvPr/>
          </p:nvSpPr>
          <p:spPr>
            <a:xfrm>
              <a:off x="1436988" y="937275"/>
              <a:ext cx="3468863" cy="2419941"/>
            </a:xfrm>
            <a:prstGeom prst="snip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0000"/>
                </a:lnSpc>
              </a:pP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</a:t>
              </a:r>
              <a:r>
                <a:rPr lang="en-US" altLang="zh-CN" sz="16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Isospin</a:t>
              </a: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 </a:t>
              </a:r>
              <a:r>
                <a:rPr lang="en-US" altLang="zh-CN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diffusion  </a:t>
              </a:r>
              <a:r>
                <a:rPr lang="en-US" altLang="zh-CN" sz="1600" b="1" dirty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(MSU …)</a:t>
              </a:r>
            </a:p>
            <a:p>
              <a:pPr>
                <a:lnSpc>
                  <a:spcPct val="110000"/>
                </a:lnSpc>
                <a:buFontTx/>
                <a:buNone/>
              </a:pP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</a:t>
              </a:r>
              <a:r>
                <a:rPr lang="en-US" altLang="zh-CN" sz="1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Isospin</a:t>
              </a:r>
              <a:r>
                <a:rPr lang="en-US" altLang="zh-CN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 </a:t>
              </a:r>
              <a:r>
                <a:rPr lang="en-US" altLang="zh-CN" sz="16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scalaring</a:t>
              </a: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 </a:t>
              </a:r>
              <a:r>
                <a:rPr lang="en-US" altLang="zh-CN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and </a:t>
              </a:r>
              <a:r>
                <a:rPr lang="en-US" altLang="zh-CN" sz="1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isospin</a:t>
              </a:r>
              <a:r>
                <a:rPr lang="en-US" altLang="zh-CN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 </a:t>
              </a:r>
              <a:r>
                <a:rPr lang="en-US" altLang="zh-CN" sz="16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fractionaiton</a:t>
              </a: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  </a:t>
              </a:r>
              <a:r>
                <a:rPr lang="en-US" altLang="zh-CN" sz="16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(MSU…)</a:t>
              </a:r>
              <a:endParaRPr lang="en-US" altLang="zh-CN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" charset="2"/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</a:t>
              </a:r>
              <a:r>
                <a:rPr lang="en-US" altLang="zh-CN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n/p ratio of fast and pre-equilibrium </a:t>
              </a: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nucleons </a:t>
              </a:r>
              <a:r>
                <a:rPr lang="en-US" altLang="zh-CN" sz="16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(MSU …)</a:t>
              </a:r>
              <a:endParaRPr lang="en-US" altLang="zh-CN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" charset="2"/>
              </a:endParaRPr>
            </a:p>
            <a:p>
              <a:pPr>
                <a:lnSpc>
                  <a:spcPct val="110000"/>
                </a:lnSpc>
                <a:buFontTx/>
                <a:buNone/>
              </a:pPr>
              <a:r>
                <a:rPr lang="en-US" altLang="zh-CN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</a:t>
              </a:r>
              <a:r>
                <a:rPr lang="en-US" altLang="zh-CN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N/Z </a:t>
              </a: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of </a:t>
              </a:r>
              <a:r>
                <a:rPr lang="en-US" altLang="zh-CN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the  emitted </a:t>
              </a: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fragments </a:t>
              </a:r>
              <a:r>
                <a:rPr lang="en-US" altLang="zh-CN" sz="16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(LNS, TAMU, MSU, </a:t>
              </a: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HIRFL …</a:t>
              </a:r>
              <a:r>
                <a:rPr lang="en-US" altLang="zh-CN" sz="16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)</a:t>
              </a:r>
              <a:endParaRPr lang="en-US" altLang="zh-CN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" charset="2"/>
              </a:endParaRPr>
            </a:p>
            <a:p>
              <a:pPr marL="285750" indent="-285750">
                <a:lnSpc>
                  <a:spcPct val="110000"/>
                </a:lnSpc>
                <a:buFont typeface="Wingdings" panose="05000000000000000000" pitchFamily="2" charset="2"/>
                <a:buChar char="à"/>
              </a:pP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GMR strength </a:t>
              </a:r>
              <a:r>
                <a:rPr lang="en-US" altLang="zh-CN" sz="16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(ND …) </a:t>
              </a:r>
            </a:p>
            <a:p>
              <a:pPr marL="285750" indent="-285750">
                <a:lnSpc>
                  <a:spcPct val="110000"/>
                </a:lnSpc>
                <a:buFont typeface="Wingdings" panose="05000000000000000000" pitchFamily="2" charset="2"/>
                <a:buChar char="à"/>
              </a:pP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HBT correlation function </a:t>
              </a:r>
              <a:r>
                <a:rPr lang="en-US" altLang="zh-CN" sz="16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(KVI, MSU, </a:t>
              </a:r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HIRFL …</a:t>
              </a:r>
              <a:r>
                <a:rPr lang="en-US" altLang="zh-CN" sz="16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)</a:t>
              </a:r>
            </a:p>
            <a:p>
              <a:pPr marL="285750" indent="-285750">
                <a:lnSpc>
                  <a:spcPct val="110000"/>
                </a:lnSpc>
                <a:buFont typeface="Wingdings" panose="05000000000000000000" pitchFamily="2" charset="2"/>
                <a:buChar char="à"/>
              </a:pPr>
              <a:r>
                <a:rPr lang="en-US" altLang="zh-CN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  <a:sym typeface="Symbol" pitchFamily="1" charset="2"/>
                </a:rPr>
                <a:t>…. ….</a:t>
              </a:r>
              <a:endPara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Symbol" pitchFamily="1" charset="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427807" y="902813"/>
            <a:ext cx="3075474" cy="2372685"/>
            <a:chOff x="8152454" y="1138235"/>
            <a:chExt cx="4040488" cy="3153102"/>
          </a:xfrm>
        </p:grpSpPr>
        <p:grpSp>
          <p:nvGrpSpPr>
            <p:cNvPr id="64" name="组合 63"/>
            <p:cNvGrpSpPr/>
            <p:nvPr/>
          </p:nvGrpSpPr>
          <p:grpSpPr>
            <a:xfrm>
              <a:off x="8152454" y="1138235"/>
              <a:ext cx="3756780" cy="3153102"/>
              <a:chOff x="8152454" y="1138235"/>
              <a:chExt cx="3756780" cy="3153102"/>
            </a:xfrm>
          </p:grpSpPr>
          <p:cxnSp>
            <p:nvCxnSpPr>
              <p:cNvPr id="4" name="直接箭头连接符 3"/>
              <p:cNvCxnSpPr/>
              <p:nvPr/>
            </p:nvCxnSpPr>
            <p:spPr>
              <a:xfrm flipV="1">
                <a:off x="9265186" y="1207167"/>
                <a:ext cx="0" cy="264873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/>
              <p:nvPr/>
            </p:nvCxnSpPr>
            <p:spPr>
              <a:xfrm>
                <a:off x="9265186" y="3855904"/>
                <a:ext cx="2644048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任意多边形 45"/>
              <p:cNvSpPr/>
              <p:nvPr/>
            </p:nvSpPr>
            <p:spPr>
              <a:xfrm>
                <a:off x="9276202" y="2049137"/>
                <a:ext cx="2082188" cy="1784733"/>
              </a:xfrm>
              <a:custGeom>
                <a:avLst/>
                <a:gdLst>
                  <a:gd name="connsiteX0" fmla="*/ 0 w 2082188"/>
                  <a:gd name="connsiteY0" fmla="*/ 1784733 h 1784733"/>
                  <a:gd name="connsiteX1" fmla="*/ 165253 w 2082188"/>
                  <a:gd name="connsiteY1" fmla="*/ 1311008 h 1784733"/>
                  <a:gd name="connsiteX2" fmla="*/ 616945 w 2082188"/>
                  <a:gd name="connsiteY2" fmla="*/ 705080 h 1784733"/>
                  <a:gd name="connsiteX3" fmla="*/ 1531345 w 2082188"/>
                  <a:gd name="connsiteY3" fmla="*/ 165253 h 1784733"/>
                  <a:gd name="connsiteX4" fmla="*/ 2082188 w 2082188"/>
                  <a:gd name="connsiteY4" fmla="*/ 0 h 178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2188" h="1784733">
                    <a:moveTo>
                      <a:pt x="0" y="1784733"/>
                    </a:moveTo>
                    <a:cubicBezTo>
                      <a:pt x="31214" y="1637841"/>
                      <a:pt x="62429" y="1490950"/>
                      <a:pt x="165253" y="1311008"/>
                    </a:cubicBezTo>
                    <a:cubicBezTo>
                      <a:pt x="268077" y="1131066"/>
                      <a:pt x="389263" y="896039"/>
                      <a:pt x="616945" y="705080"/>
                    </a:cubicBezTo>
                    <a:cubicBezTo>
                      <a:pt x="844627" y="514121"/>
                      <a:pt x="1287138" y="282766"/>
                      <a:pt x="1531345" y="165253"/>
                    </a:cubicBezTo>
                    <a:cubicBezTo>
                      <a:pt x="1775552" y="47740"/>
                      <a:pt x="1928870" y="23870"/>
                      <a:pt x="2082188" y="0"/>
                    </a:cubicBezTo>
                  </a:path>
                </a:pathLst>
              </a:custGeom>
              <a:noFill/>
              <a:ln w="38100">
                <a:solidFill>
                  <a:srgbClr val="CC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11005851" y="2137272"/>
                <a:ext cx="22033" cy="171863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矩形 51"/>
              <p:cNvSpPr/>
              <p:nvPr/>
            </p:nvSpPr>
            <p:spPr>
              <a:xfrm>
                <a:off x="11253262" y="3302413"/>
                <a:ext cx="6367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</a:t>
                </a:r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/</a:t>
                </a:r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</a:t>
                </a:r>
                <a:r>
                  <a:rPr lang="en-US" altLang="zh-CN" b="1" baseline="-25000" dirty="0" smtClean="0"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0</a:t>
                </a:r>
                <a:endParaRPr lang="zh-CN" altLang="en-US" baseline="-25000" dirty="0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10866826" y="3922005"/>
                <a:ext cx="300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zh-CN" altLang="en-US" dirty="0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9263350" y="1138235"/>
                <a:ext cx="883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err="1" smtClean="0"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E</a:t>
                </a:r>
                <a:r>
                  <a:rPr lang="en-US" altLang="zh-CN" b="1" baseline="-25000" dirty="0" err="1" smtClean="0"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sym</a:t>
                </a:r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()</a:t>
                </a:r>
                <a:endParaRPr lang="zh-CN" altLang="en-US" baseline="-25000" dirty="0"/>
              </a:p>
            </p:txBody>
          </p:sp>
          <p:cxnSp>
            <p:nvCxnSpPr>
              <p:cNvPr id="54" name="直接连接符 53"/>
              <p:cNvCxnSpPr/>
              <p:nvPr/>
            </p:nvCxnSpPr>
            <p:spPr>
              <a:xfrm flipV="1">
                <a:off x="10164763" y="3613533"/>
                <a:ext cx="0" cy="24237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9263350" y="2941503"/>
                <a:ext cx="132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9263350" y="3375589"/>
                <a:ext cx="132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9263350" y="2382819"/>
                <a:ext cx="132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 flipH="1">
                <a:off x="9306753" y="2137272"/>
                <a:ext cx="2323425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9285383" y="1885225"/>
                <a:ext cx="132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矩形 66"/>
              <p:cNvSpPr/>
              <p:nvPr/>
            </p:nvSpPr>
            <p:spPr>
              <a:xfrm flipH="1">
                <a:off x="10012363" y="3922004"/>
                <a:ext cx="8544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</a:rPr>
                  <a:t>0.5</a:t>
                </a:r>
                <a:endParaRPr lang="zh-CN" altLang="en-US" dirty="0"/>
              </a:p>
            </p:txBody>
          </p:sp>
          <p:sp>
            <p:nvSpPr>
              <p:cNvPr id="68" name="矩形 67"/>
              <p:cNvSpPr/>
              <p:nvPr/>
            </p:nvSpPr>
            <p:spPr>
              <a:xfrm flipH="1">
                <a:off x="8152454" y="2186188"/>
                <a:ext cx="1167064" cy="4259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</a:rPr>
                  <a:t>30</a:t>
                </a:r>
                <a:endParaRPr lang="zh-CN" altLang="en-US" dirty="0"/>
              </a:p>
            </p:txBody>
          </p:sp>
        </p:grpSp>
        <p:sp>
          <p:nvSpPr>
            <p:cNvPr id="70" name="矩形 69"/>
            <p:cNvSpPr/>
            <p:nvPr/>
          </p:nvSpPr>
          <p:spPr>
            <a:xfrm flipH="1">
              <a:off x="8489628" y="1797572"/>
              <a:ext cx="763227" cy="689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altLang="zh-CN" sz="2000" b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sz="20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69" name="直接连接符 68"/>
            <p:cNvCxnSpPr/>
            <p:nvPr/>
          </p:nvCxnSpPr>
          <p:spPr>
            <a:xfrm flipV="1">
              <a:off x="10432251" y="1892281"/>
              <a:ext cx="1140987" cy="4296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/>
            <p:cNvSpPr/>
            <p:nvPr/>
          </p:nvSpPr>
          <p:spPr>
            <a:xfrm flipH="1">
              <a:off x="9910586" y="1424472"/>
              <a:ext cx="2282356" cy="636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Slope=L</a:t>
              </a:r>
              <a:endParaRPr lang="zh-CN" altLang="en-US" baseline="-25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8470" y="-5134"/>
            <a:ext cx="2580019" cy="326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658004" y="2559414"/>
            <a:ext cx="4440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altLang="zh-CN" sz="24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S</a:t>
            </a:r>
            <a:r>
              <a:rPr lang="nn-NO" altLang="zh-CN" sz="2400" baseline="-250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0</a:t>
            </a:r>
            <a:r>
              <a:rPr lang="nn-NO" altLang="zh-CN" sz="24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  </a:t>
            </a:r>
            <a:r>
              <a:rPr lang="nn-NO" altLang="zh-CN" sz="2400" dirty="0">
                <a:solidFill>
                  <a:srgbClr val="FF0000"/>
                </a:solidFill>
                <a:latin typeface="Bodoni MT" panose="02070603080606020203" pitchFamily="18" charset="0"/>
              </a:rPr>
              <a:t>= </a:t>
            </a:r>
            <a:r>
              <a:rPr lang="nn-NO" altLang="zh-CN" sz="24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32±3 </a:t>
            </a:r>
            <a:r>
              <a:rPr lang="nn-NO" altLang="zh-CN" sz="2400" dirty="0">
                <a:solidFill>
                  <a:srgbClr val="FF0000"/>
                </a:solidFill>
                <a:latin typeface="Bodoni MT" panose="02070603080606020203" pitchFamily="18" charset="0"/>
              </a:rPr>
              <a:t>MeV </a:t>
            </a:r>
            <a:r>
              <a:rPr lang="nn-NO" altLang="zh-CN" sz="24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  </a:t>
            </a:r>
          </a:p>
          <a:p>
            <a:r>
              <a:rPr lang="nn-NO" altLang="zh-CN" sz="24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L </a:t>
            </a:r>
            <a:r>
              <a:rPr lang="nn-NO" altLang="zh-CN" sz="2400" dirty="0">
                <a:solidFill>
                  <a:srgbClr val="FF0000"/>
                </a:solidFill>
                <a:latin typeface="Bodoni MT" panose="02070603080606020203" pitchFamily="18" charset="0"/>
              </a:rPr>
              <a:t>= </a:t>
            </a:r>
            <a:r>
              <a:rPr lang="nn-NO" altLang="zh-CN" sz="24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55±25 </a:t>
            </a:r>
            <a:r>
              <a:rPr lang="nn-NO" altLang="zh-CN" sz="2400" dirty="0">
                <a:solidFill>
                  <a:srgbClr val="FF0000"/>
                </a:solidFill>
                <a:latin typeface="Bodoni MT" panose="02070603080606020203" pitchFamily="18" charset="0"/>
              </a:rPr>
              <a:t>MeV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782" y="3285774"/>
            <a:ext cx="6298203" cy="3572226"/>
          </a:xfrm>
          <a:prstGeom prst="rect">
            <a:avLst/>
          </a:prstGeom>
        </p:spPr>
      </p:pic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32010" y="5324116"/>
            <a:ext cx="5779177" cy="1477328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 smtClean="0">
                <a:solidFill>
                  <a:schemeClr val="bg1"/>
                </a:solidFill>
                <a:latin typeface="Garamond" pitchFamily="18" charset="0"/>
              </a:rPr>
              <a:t>To identify a observable in a process where 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Garamond" pitchFamily="18" charset="0"/>
              </a:rPr>
              <a:t>isospin</a:t>
            </a:r>
            <a:r>
              <a:rPr lang="en-US" altLang="zh-CN" sz="2000" b="1" dirty="0" smtClean="0">
                <a:solidFill>
                  <a:schemeClr val="bg1"/>
                </a:solidFill>
                <a:latin typeface="Garamond" pitchFamily="18" charset="0"/>
              </a:rPr>
              <a:t> drift is at work? </a:t>
            </a:r>
            <a:r>
              <a:rPr lang="en-US" altLang="zh-CN" sz="2000" b="1" dirty="0" smtClean="0">
                <a:solidFill>
                  <a:schemeClr val="bg1"/>
                </a:solidFill>
                <a:latin typeface="Garamond" pitchFamily="18" charset="0"/>
                <a:sym typeface="Wingdings" panose="05000000000000000000" pitchFamily="2" charset="2"/>
              </a:rPr>
              <a:t> Long time accumulation</a:t>
            </a:r>
            <a:endParaRPr lang="en-US" altLang="zh-CN" sz="2000" b="1" dirty="0" smtClean="0">
              <a:solidFill>
                <a:schemeClr val="bg1"/>
              </a:solidFill>
              <a:latin typeface="Garamond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000" b="1" dirty="0" smtClean="0">
                <a:solidFill>
                  <a:schemeClr val="bg1"/>
                </a:solidFill>
                <a:latin typeface="Garamond" pitchFamily="18" charset="0"/>
              </a:rPr>
              <a:t>To see 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Garamond" pitchFamily="18" charset="0"/>
              </a:rPr>
              <a:t>isospin</a:t>
            </a:r>
            <a:r>
              <a:rPr lang="en-US" altLang="zh-CN" sz="2000" b="1" dirty="0" smtClean="0">
                <a:solidFill>
                  <a:schemeClr val="bg1"/>
                </a:solidFill>
                <a:latin typeface="Garamond" pitchFamily="18" charset="0"/>
              </a:rPr>
              <a:t> drift and the effect persisting to longer time, one need a new “ruler”.</a:t>
            </a:r>
          </a:p>
        </p:txBody>
      </p:sp>
    </p:spTree>
    <p:extLst>
      <p:ext uri="{BB962C8B-B14F-4D97-AF65-F5344CB8AC3E}">
        <p14:creationId xmlns:p14="http://schemas.microsoft.com/office/powerpoint/2010/main" val="2596283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5180" y="1"/>
            <a:ext cx="10536820" cy="855384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Using fission to study the long time effect of </a:t>
            </a:r>
            <a:r>
              <a:rPr lang="en-US" altLang="zh-CN" sz="3600" dirty="0" err="1" smtClean="0"/>
              <a:t>E</a:t>
            </a:r>
            <a:r>
              <a:rPr lang="en-US" altLang="zh-CN" sz="3600" baseline="-25000" dirty="0" err="1" smtClean="0"/>
              <a:t>sym</a:t>
            </a:r>
            <a:r>
              <a:rPr lang="en-US" altLang="zh-CN" sz="3600" dirty="0" smtClean="0"/>
              <a:t>(</a:t>
            </a:r>
            <a:r>
              <a:rPr lang="en-US" altLang="zh-CN" sz="3600" dirty="0" smtClean="0">
                <a:sym typeface="Symbol" panose="05050102010706020507" pitchFamily="18" charset="2"/>
              </a:rPr>
              <a:t></a:t>
            </a:r>
            <a:r>
              <a:rPr lang="en-US" altLang="zh-CN" sz="3600" dirty="0" smtClean="0"/>
              <a:t>)    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3995830"/>
            <a:ext cx="4130195" cy="2563474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/>
              <a:t>Possible Advantages:</a:t>
            </a:r>
          </a:p>
          <a:p>
            <a:r>
              <a:rPr lang="en-US" altLang="zh-CN" sz="2000" dirty="0">
                <a:sym typeface="Wingdings" pitchFamily="2" charset="2"/>
              </a:rPr>
              <a:t>     </a:t>
            </a:r>
            <a:r>
              <a:rPr lang="en-US" altLang="zh-CN" sz="2000" dirty="0">
                <a:sym typeface="Wingdings"/>
              </a:rPr>
              <a:t> </a:t>
            </a:r>
            <a:r>
              <a:rPr lang="en-US" altLang="zh-CN" sz="2000" dirty="0">
                <a:sym typeface="Wingdings" pitchFamily="2" charset="2"/>
              </a:rPr>
              <a:t>Neck part: Very neutron rich, Low </a:t>
            </a:r>
            <a:r>
              <a:rPr lang="en-US" altLang="zh-CN" sz="2000" dirty="0" smtClean="0">
                <a:sym typeface="Wingdings" pitchFamily="2" charset="2"/>
              </a:rPr>
              <a:t>Densities</a:t>
            </a:r>
          </a:p>
          <a:p>
            <a:pPr marL="0" indent="0">
              <a:buNone/>
            </a:pPr>
            <a:r>
              <a:rPr lang="en-US" altLang="zh-CN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Isospin</a:t>
            </a:r>
            <a:r>
              <a:rPr lang="en-US" altLang="zh-CN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Drift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en-US" altLang="zh-CN" sz="2000" dirty="0"/>
              <a:t>     </a:t>
            </a:r>
            <a:r>
              <a:rPr lang="en-US" altLang="zh-CN" sz="2000" dirty="0">
                <a:sym typeface="Wingdings"/>
              </a:rPr>
              <a:t> </a:t>
            </a:r>
            <a:r>
              <a:rPr lang="en-US" altLang="zh-CN" sz="2000" dirty="0"/>
              <a:t>Time Scale: Between statistical emission  (Q effect) and two body process (very short) </a:t>
            </a:r>
            <a:endParaRPr lang="en-US" altLang="zh-CN" sz="2000" dirty="0" smtClean="0"/>
          </a:p>
          <a:p>
            <a:r>
              <a:rPr lang="en-US" altLang="zh-CN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Tag the time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endParaRPr lang="zh-CN" altLang="en-US" sz="2000" dirty="0"/>
          </a:p>
        </p:txBody>
      </p:sp>
      <p:grpSp>
        <p:nvGrpSpPr>
          <p:cNvPr id="4" name="组合 3"/>
          <p:cNvGrpSpPr/>
          <p:nvPr/>
        </p:nvGrpSpPr>
        <p:grpSpPr>
          <a:xfrm>
            <a:off x="61168" y="892514"/>
            <a:ext cx="8486599" cy="2651948"/>
            <a:chOff x="26778" y="1066612"/>
            <a:chExt cx="12165224" cy="2928958"/>
          </a:xfrm>
        </p:grpSpPr>
        <p:sp>
          <p:nvSpPr>
            <p:cNvPr id="5" name="矩形 4"/>
            <p:cNvSpPr/>
            <p:nvPr/>
          </p:nvSpPr>
          <p:spPr>
            <a:xfrm>
              <a:off x="26778" y="1066612"/>
              <a:ext cx="12165222" cy="292895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3523930" y="1625844"/>
              <a:ext cx="2304981" cy="1428760"/>
              <a:chOff x="2159019" y="1428736"/>
              <a:chExt cx="2000295" cy="142876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2301897" y="1571612"/>
                <a:ext cx="857256" cy="714380"/>
              </a:xfrm>
              <a:prstGeom prst="ellipse">
                <a:avLst/>
              </a:prstGeom>
              <a:gradFill flip="none" rotWithShape="1">
                <a:gsLst>
                  <a:gs pos="0">
                    <a:srgbClr val="9900CC">
                      <a:shade val="30000"/>
                      <a:satMod val="115000"/>
                    </a:srgbClr>
                  </a:gs>
                  <a:gs pos="50000">
                    <a:srgbClr val="9900CC">
                      <a:shade val="67500"/>
                      <a:satMod val="115000"/>
                    </a:srgbClr>
                  </a:gs>
                  <a:gs pos="100000">
                    <a:srgbClr val="9900CC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659091" y="2000240"/>
                <a:ext cx="642942" cy="500066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402160" y="1714488"/>
                <a:ext cx="71438" cy="71438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2402015" y="2357430"/>
                <a:ext cx="71438" cy="71438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 flipH="1">
                <a:off x="3687912" y="2143116"/>
                <a:ext cx="142879" cy="1428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箭头连接符 27"/>
              <p:cNvCxnSpPr/>
              <p:nvPr/>
            </p:nvCxnSpPr>
            <p:spPr>
              <a:xfrm rot="5400000" flipH="1" flipV="1">
                <a:off x="3434455" y="1428736"/>
                <a:ext cx="296214" cy="29621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/>
              <p:cNvCxnSpPr/>
              <p:nvPr/>
            </p:nvCxnSpPr>
            <p:spPr>
              <a:xfrm>
                <a:off x="3802124" y="2296454"/>
                <a:ext cx="357190" cy="27529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/>
              <p:cNvCxnSpPr/>
              <p:nvPr/>
            </p:nvCxnSpPr>
            <p:spPr>
              <a:xfrm rot="5400000">
                <a:off x="2051862" y="2536025"/>
                <a:ext cx="428628" cy="21431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203444" y="1693570"/>
              <a:ext cx="1785406" cy="1285884"/>
              <a:chOff x="379394" y="1357298"/>
              <a:chExt cx="1549400" cy="1285884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1106442" y="1357298"/>
                <a:ext cx="714380" cy="642942"/>
              </a:xfrm>
              <a:prstGeom prst="ellipse">
                <a:avLst/>
              </a:prstGeom>
              <a:gradFill flip="none" rotWithShape="1">
                <a:gsLst>
                  <a:gs pos="0">
                    <a:srgbClr val="9900CC">
                      <a:shade val="30000"/>
                      <a:satMod val="115000"/>
                    </a:srgbClr>
                  </a:gs>
                  <a:gs pos="50000">
                    <a:srgbClr val="9900CC">
                      <a:shade val="67500"/>
                      <a:satMod val="115000"/>
                    </a:srgbClr>
                  </a:gs>
                  <a:gs pos="100000">
                    <a:srgbClr val="9900CC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379394" y="2071678"/>
                <a:ext cx="1549400" cy="355600"/>
              </a:xfrm>
              <a:custGeom>
                <a:avLst/>
                <a:gdLst>
                  <a:gd name="connsiteX0" fmla="*/ 0 w 1549400"/>
                  <a:gd name="connsiteY0" fmla="*/ 355600 h 355600"/>
                  <a:gd name="connsiteX1" fmla="*/ 774700 w 1549400"/>
                  <a:gd name="connsiteY1" fmla="*/ 241300 h 355600"/>
                  <a:gd name="connsiteX2" fmla="*/ 1549400 w 1549400"/>
                  <a:gd name="connsiteY2" fmla="*/ 0 h 35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00" h="355600">
                    <a:moveTo>
                      <a:pt x="0" y="355600"/>
                    </a:moveTo>
                    <a:cubicBezTo>
                      <a:pt x="258233" y="328083"/>
                      <a:pt x="516467" y="300567"/>
                      <a:pt x="774700" y="241300"/>
                    </a:cubicBezTo>
                    <a:cubicBezTo>
                      <a:pt x="1032933" y="182033"/>
                      <a:pt x="1291166" y="91016"/>
                      <a:pt x="1549400" y="0"/>
                    </a:cubicBezTo>
                  </a:path>
                </a:pathLst>
              </a:cu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786" y="2071678"/>
                <a:ext cx="571504" cy="571504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TextBox 47"/>
            <p:cNvSpPr txBox="1"/>
            <p:nvPr/>
          </p:nvSpPr>
          <p:spPr>
            <a:xfrm>
              <a:off x="465000" y="3207977"/>
              <a:ext cx="1975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Approaching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48"/>
            <p:cNvSpPr txBox="1"/>
            <p:nvPr/>
          </p:nvSpPr>
          <p:spPr>
            <a:xfrm>
              <a:off x="2783396" y="3230252"/>
              <a:ext cx="3775549" cy="713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Short Contact </a:t>
              </a:r>
            </a:p>
            <a:p>
              <a:r>
                <a:rPr lang="en-US" altLang="zh-CN" dirty="0" smtClean="0">
                  <a:solidFill>
                    <a:srgbClr val="FF0000"/>
                  </a:solidFill>
                </a:rPr>
                <a:t>Fast Emission (Int. </a:t>
              </a:r>
              <a:r>
                <a:rPr lang="en-US" altLang="zh-CN" dirty="0" err="1" smtClean="0">
                  <a:solidFill>
                    <a:srgbClr val="FF0000"/>
                  </a:solidFill>
                </a:rPr>
                <a:t>Velo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.) 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49"/>
            <p:cNvSpPr txBox="1"/>
            <p:nvPr/>
          </p:nvSpPr>
          <p:spPr>
            <a:xfrm>
              <a:off x="9114406" y="3244084"/>
              <a:ext cx="3077596" cy="713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  Fission</a:t>
              </a:r>
            </a:p>
            <a:p>
              <a:pPr algn="ctr"/>
              <a:r>
                <a:rPr lang="en-US" altLang="zh-CN" dirty="0" smtClean="0">
                  <a:solidFill>
                    <a:srgbClr val="FF0000"/>
                  </a:solidFill>
                </a:rPr>
                <a:t>Post-</a:t>
              </a:r>
              <a:r>
                <a:rPr lang="en-US" altLang="zh-CN" dirty="0" err="1" smtClean="0">
                  <a:solidFill>
                    <a:srgbClr val="FF0000"/>
                  </a:solidFill>
                </a:rPr>
                <a:t>Sciss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. Emission 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8"/>
            <p:cNvSpPr txBox="1"/>
            <p:nvPr/>
          </p:nvSpPr>
          <p:spPr>
            <a:xfrm>
              <a:off x="6354446" y="3266652"/>
              <a:ext cx="3128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Hot and rotating  TLF </a:t>
              </a:r>
            </a:p>
            <a:p>
              <a:r>
                <a:rPr lang="en-US" altLang="zh-CN" dirty="0" smtClean="0">
                  <a:solidFill>
                    <a:srgbClr val="FF0000"/>
                  </a:solidFill>
                </a:rPr>
                <a:t> CN Emission 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6567364" y="1596955"/>
              <a:ext cx="2300581" cy="1494607"/>
              <a:chOff x="6744104" y="1596269"/>
              <a:chExt cx="2300581" cy="1494607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6744104" y="1596269"/>
                <a:ext cx="1658123" cy="1494607"/>
                <a:chOff x="5224450" y="1363683"/>
                <a:chExt cx="1438942" cy="1494607"/>
              </a:xfrm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5654195" y="1615939"/>
                  <a:ext cx="675057" cy="66925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5050">
                        <a:shade val="30000"/>
                        <a:satMod val="115000"/>
                      </a:srgbClr>
                    </a:gs>
                    <a:gs pos="50000">
                      <a:srgbClr val="FF5050">
                        <a:shade val="67500"/>
                        <a:satMod val="115000"/>
                      </a:srgbClr>
                    </a:gs>
                    <a:gs pos="100000">
                      <a:srgbClr val="FF505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椭圆 36"/>
                <p:cNvSpPr/>
                <p:nvPr/>
              </p:nvSpPr>
              <p:spPr>
                <a:xfrm>
                  <a:off x="6311122" y="1653381"/>
                  <a:ext cx="71438" cy="7143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9900CC">
                        <a:shade val="30000"/>
                        <a:satMod val="115000"/>
                      </a:srgbClr>
                    </a:gs>
                    <a:gs pos="50000">
                      <a:srgbClr val="9900CC">
                        <a:shade val="67500"/>
                        <a:satMod val="115000"/>
                      </a:srgbClr>
                    </a:gs>
                    <a:gs pos="100000">
                      <a:srgbClr val="9900CC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5939949" y="2357430"/>
                  <a:ext cx="71438" cy="71438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5582759" y="2000240"/>
                  <a:ext cx="71438" cy="71438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0" name="直接箭头连接符 39"/>
                <p:cNvCxnSpPr/>
                <p:nvPr/>
              </p:nvCxnSpPr>
              <p:spPr>
                <a:xfrm rot="5400000">
                  <a:off x="5832792" y="2678901"/>
                  <a:ext cx="357190" cy="158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箭头连接符 40"/>
                <p:cNvCxnSpPr/>
                <p:nvPr/>
              </p:nvCxnSpPr>
              <p:spPr>
                <a:xfrm flipV="1">
                  <a:off x="6379228" y="1363683"/>
                  <a:ext cx="284164" cy="21431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箭头连接符 41"/>
                <p:cNvCxnSpPr/>
                <p:nvPr/>
              </p:nvCxnSpPr>
              <p:spPr>
                <a:xfrm flipH="1">
                  <a:off x="5224450" y="2000240"/>
                  <a:ext cx="358310" cy="19865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椭圆 42"/>
              <p:cNvSpPr/>
              <p:nvPr/>
            </p:nvSpPr>
            <p:spPr>
              <a:xfrm>
                <a:off x="8181833" y="2224717"/>
                <a:ext cx="384801" cy="32263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6" name="直接箭头连接符 45"/>
              <p:cNvCxnSpPr/>
              <p:nvPr/>
            </p:nvCxnSpPr>
            <p:spPr>
              <a:xfrm>
                <a:off x="8537936" y="2424767"/>
                <a:ext cx="506749" cy="779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组合 49"/>
            <p:cNvGrpSpPr/>
            <p:nvPr/>
          </p:nvGrpSpPr>
          <p:grpSpPr>
            <a:xfrm>
              <a:off x="9494344" y="1671653"/>
              <a:ext cx="2670878" cy="1572430"/>
              <a:chOff x="9802819" y="1671653"/>
              <a:chExt cx="2670878" cy="157243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9802819" y="1671653"/>
                <a:ext cx="2141596" cy="1572430"/>
                <a:chOff x="5224450" y="1285860"/>
                <a:chExt cx="1858507" cy="1572430"/>
              </a:xfrm>
            </p:grpSpPr>
            <p:sp>
              <p:nvSpPr>
                <p:cNvPr id="15" name="椭圆 14"/>
                <p:cNvSpPr/>
                <p:nvPr/>
              </p:nvSpPr>
              <p:spPr>
                <a:xfrm>
                  <a:off x="5654196" y="1500174"/>
                  <a:ext cx="535785" cy="5000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5050">
                        <a:shade val="30000"/>
                        <a:satMod val="115000"/>
                      </a:srgbClr>
                    </a:gs>
                    <a:gs pos="50000">
                      <a:srgbClr val="FF5050">
                        <a:shade val="67500"/>
                        <a:satMod val="115000"/>
                      </a:srgbClr>
                    </a:gs>
                    <a:gs pos="100000">
                      <a:srgbClr val="FF505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6065557" y="1919157"/>
                  <a:ext cx="419111" cy="4008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5050">
                        <a:shade val="30000"/>
                        <a:satMod val="115000"/>
                      </a:srgbClr>
                    </a:gs>
                    <a:gs pos="50000">
                      <a:srgbClr val="FF5050">
                        <a:shade val="67500"/>
                        <a:satMod val="115000"/>
                      </a:srgbClr>
                    </a:gs>
                    <a:gs pos="100000">
                      <a:srgbClr val="FF5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6725767" y="1500174"/>
                  <a:ext cx="71438" cy="7143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9900CC">
                        <a:shade val="30000"/>
                        <a:satMod val="115000"/>
                      </a:srgbClr>
                    </a:gs>
                    <a:gs pos="50000">
                      <a:srgbClr val="9900CC">
                        <a:shade val="67500"/>
                        <a:satMod val="115000"/>
                      </a:srgbClr>
                    </a:gs>
                    <a:gs pos="100000">
                      <a:srgbClr val="9900CC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5939949" y="2357430"/>
                  <a:ext cx="71438" cy="71438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5582759" y="2000240"/>
                  <a:ext cx="71438" cy="71438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0" name="直接箭头连接符 19"/>
                <p:cNvCxnSpPr/>
                <p:nvPr/>
              </p:nvCxnSpPr>
              <p:spPr>
                <a:xfrm rot="5400000">
                  <a:off x="5832792" y="2678901"/>
                  <a:ext cx="357190" cy="158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箭头连接符 20"/>
                <p:cNvCxnSpPr/>
                <p:nvPr/>
              </p:nvCxnSpPr>
              <p:spPr>
                <a:xfrm flipV="1">
                  <a:off x="6798793" y="1285860"/>
                  <a:ext cx="284164" cy="21431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箭头连接符 21"/>
                <p:cNvCxnSpPr/>
                <p:nvPr/>
              </p:nvCxnSpPr>
              <p:spPr>
                <a:xfrm flipH="1">
                  <a:off x="5224450" y="2000240"/>
                  <a:ext cx="358310" cy="19865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椭圆 31"/>
              <p:cNvSpPr/>
              <p:nvPr/>
            </p:nvSpPr>
            <p:spPr>
              <a:xfrm>
                <a:off x="11588290" y="2192004"/>
                <a:ext cx="384801" cy="32263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8" name="直接箭头连接符 47"/>
              <p:cNvCxnSpPr/>
              <p:nvPr/>
            </p:nvCxnSpPr>
            <p:spPr>
              <a:xfrm>
                <a:off x="11973091" y="2405898"/>
                <a:ext cx="500606" cy="1421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2"/>
          <a:srcRect l="4599" t="-1356" r="6222" b="1"/>
          <a:stretch/>
        </p:blipFill>
        <p:spPr bwMode="auto">
          <a:xfrm>
            <a:off x="8670101" y="892514"/>
            <a:ext cx="3480874" cy="5850920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</p:spPr>
      </p:pic>
      <p:sp>
        <p:nvSpPr>
          <p:cNvPr id="33" name="矩形 32"/>
          <p:cNvSpPr/>
          <p:nvPr/>
        </p:nvSpPr>
        <p:spPr>
          <a:xfrm>
            <a:off x="4081954" y="4159402"/>
            <a:ext cx="3743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L.G. </a:t>
            </a:r>
            <a:r>
              <a:rPr lang="en-US" altLang="zh-C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Sobotka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PRC50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R1272</a:t>
            </a:r>
          </a:p>
        </p:txBody>
      </p:sp>
      <p:sp>
        <p:nvSpPr>
          <p:cNvPr id="55" name="矩形 54"/>
          <p:cNvSpPr/>
          <p:nvPr/>
        </p:nvSpPr>
        <p:spPr>
          <a:xfrm>
            <a:off x="3889696" y="4512909"/>
            <a:ext cx="4508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zh-C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Theliault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PRC74</a:t>
            </a:r>
            <a:r>
              <a:rPr lang="zh-CN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zh-CN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051602(R)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889696" y="5722182"/>
            <a:ext cx="4658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J. Hinde </a:t>
            </a:r>
            <a:r>
              <a:rPr lang="da-DK" altLang="zh-C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da-DK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C </a:t>
            </a:r>
            <a:r>
              <a:rPr lang="da-DK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da-DK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2268 (1989).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007324" y="6113019"/>
            <a:ext cx="4273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Gui </a:t>
            </a:r>
            <a:r>
              <a:rPr lang="fr-FR" altLang="zh-C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fr-FR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C </a:t>
            </a:r>
            <a:r>
              <a:rPr lang="fr-FR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fr-FR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1791 (1993).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7446" y="0"/>
            <a:ext cx="10594554" cy="935182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en-US" altLang="zh-CN" b="1" dirty="0" smtClean="0">
                <a:solidFill>
                  <a:srgbClr val="FFFF66"/>
                </a:solidFill>
              </a:rPr>
              <a:t>Contents</a:t>
            </a:r>
            <a:endParaRPr lang="zh-CN" altLang="en-US" b="1" dirty="0">
              <a:solidFill>
                <a:srgbClr val="FFFF6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211874" y="1529507"/>
            <a:ext cx="10496846" cy="45033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1 </a:t>
            </a: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 Introduction: Asymmetric nuclear EOS</a:t>
            </a:r>
            <a:r>
              <a:rPr lang="zh-CN" altLang="en-US" sz="2000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，</a:t>
            </a:r>
            <a:r>
              <a:rPr lang="en-US" altLang="zh-CN" sz="2000" b="1" dirty="0" err="1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E</a:t>
            </a:r>
            <a:r>
              <a:rPr lang="en-US" altLang="zh-CN" sz="2000" b="1" baseline="-25000" dirty="0" err="1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sym</a:t>
            </a:r>
            <a:r>
              <a:rPr lang="en-US" altLang="zh-CN" sz="2000" b="1" dirty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(</a:t>
            </a:r>
            <a:r>
              <a:rPr lang="en-US" altLang="zh-CN" sz="2000" b="1" dirty="0">
                <a:solidFill>
                  <a:schemeClr val="bg1">
                    <a:lumMod val="85000"/>
                  </a:schemeClr>
                </a:solidFill>
                <a:sym typeface="Symbol" panose="05050102010706020507" pitchFamily="18" charset="2"/>
              </a:rPr>
              <a:t></a:t>
            </a: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 smtClean="0">
                <a:sym typeface="Wingdings 3" pitchFamily="18" charset="2"/>
              </a:rPr>
              <a:t>2 </a:t>
            </a:r>
            <a:r>
              <a:rPr lang="en-US" altLang="zh-CN" sz="2000" b="1" dirty="0" err="1" smtClean="0">
                <a:sym typeface="Wingdings 3" pitchFamily="18" charset="2"/>
              </a:rPr>
              <a:t>E</a:t>
            </a:r>
            <a:r>
              <a:rPr lang="en-US" altLang="zh-CN" sz="2000" b="1" baseline="-25000" dirty="0" err="1" smtClean="0">
                <a:sym typeface="Wingdings 3" pitchFamily="18" charset="2"/>
              </a:rPr>
              <a:t>sym</a:t>
            </a:r>
            <a:r>
              <a:rPr lang="en-US" altLang="zh-CN" sz="2000" b="1" dirty="0">
                <a:sym typeface="Wingdings 3" pitchFamily="18" charset="2"/>
              </a:rPr>
              <a:t>(</a:t>
            </a:r>
            <a:r>
              <a:rPr lang="en-US" altLang="zh-CN" sz="2000" b="1" dirty="0">
                <a:sym typeface="Symbol" panose="05050102010706020507" pitchFamily="18" charset="2"/>
              </a:rPr>
              <a:t></a:t>
            </a:r>
            <a:r>
              <a:rPr lang="en-US" altLang="zh-CN" sz="2000" b="1" dirty="0" smtClean="0">
                <a:sym typeface="Wingdings 3" pitchFamily="18" charset="2"/>
              </a:rPr>
              <a:t>) at sub-saturation densities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>
                <a:sym typeface="Wingdings 3" pitchFamily="18" charset="2"/>
              </a:rPr>
              <a:t> </a:t>
            </a:r>
            <a:r>
              <a:rPr lang="en-US" altLang="zh-CN" sz="2000" b="1" dirty="0" smtClean="0">
                <a:sym typeface="Wingdings 3" pitchFamily="18" charset="2"/>
              </a:rPr>
              <a:t>    2.1 </a:t>
            </a:r>
            <a:r>
              <a:rPr lang="en-US" altLang="zh-CN" sz="2000" b="1" dirty="0" err="1" smtClean="0">
                <a:sym typeface="Wingdings 3" pitchFamily="18" charset="2"/>
              </a:rPr>
              <a:t>Isospin</a:t>
            </a:r>
            <a:r>
              <a:rPr lang="en-US" altLang="zh-CN" sz="2000" b="1" dirty="0" smtClean="0">
                <a:sym typeface="Wingdings 3" pitchFamily="18" charset="2"/>
              </a:rPr>
              <a:t> dependent hierarchy and long time </a:t>
            </a:r>
            <a:r>
              <a:rPr lang="en-US" altLang="zh-CN" sz="2000" b="1" dirty="0" err="1">
                <a:sym typeface="Wingdings 3" pitchFamily="18" charset="2"/>
              </a:rPr>
              <a:t>E</a:t>
            </a:r>
            <a:r>
              <a:rPr lang="en-US" altLang="zh-CN" sz="2000" b="1" baseline="-25000" dirty="0" err="1">
                <a:sym typeface="Wingdings 3" pitchFamily="18" charset="2"/>
              </a:rPr>
              <a:t>sym</a:t>
            </a:r>
            <a:r>
              <a:rPr lang="en-US" altLang="zh-CN" sz="2000" b="1" dirty="0">
                <a:sym typeface="Wingdings 3" pitchFamily="18" charset="2"/>
              </a:rPr>
              <a:t>(</a:t>
            </a:r>
            <a:r>
              <a:rPr lang="en-US" altLang="zh-CN" sz="2000" b="1" dirty="0">
                <a:sym typeface="Symbol" panose="05050102010706020507" pitchFamily="18" charset="2"/>
              </a:rPr>
              <a:t></a:t>
            </a:r>
            <a:r>
              <a:rPr lang="en-US" altLang="zh-CN" sz="2000" b="1" dirty="0" smtClean="0">
                <a:sym typeface="Wingdings 3" pitchFamily="18" charset="2"/>
              </a:rPr>
              <a:t>) effect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>
                <a:sym typeface="Wingdings 3" pitchFamily="18" charset="2"/>
              </a:rPr>
              <a:t> </a:t>
            </a:r>
            <a:r>
              <a:rPr lang="en-US" altLang="zh-CN" sz="2000" b="1" dirty="0" smtClean="0">
                <a:sym typeface="Wingdings 3" pitchFamily="18" charset="2"/>
              </a:rPr>
              <a:t>    2.2 A </a:t>
            </a:r>
            <a:r>
              <a:rPr lang="en-US" altLang="zh-CN" sz="2000" b="1" dirty="0">
                <a:sym typeface="Wingdings 3" pitchFamily="18" charset="2"/>
              </a:rPr>
              <a:t>new constraint of </a:t>
            </a:r>
            <a:r>
              <a:rPr lang="en-US" altLang="zh-CN" sz="2000" b="1" dirty="0" err="1">
                <a:sym typeface="Wingdings 3" pitchFamily="18" charset="2"/>
              </a:rPr>
              <a:t>E</a:t>
            </a:r>
            <a:r>
              <a:rPr lang="en-US" altLang="zh-CN" sz="2000" b="1" baseline="-25000" dirty="0" err="1">
                <a:sym typeface="Wingdings 3" pitchFamily="18" charset="2"/>
              </a:rPr>
              <a:t>sym</a:t>
            </a:r>
            <a:r>
              <a:rPr lang="en-US" altLang="zh-CN" sz="2000" b="1" dirty="0">
                <a:sym typeface="Wingdings 3" pitchFamily="18" charset="2"/>
              </a:rPr>
              <a:t>(</a:t>
            </a:r>
            <a:r>
              <a:rPr lang="en-US" altLang="zh-CN" sz="2000" b="1" dirty="0">
                <a:sym typeface="Symbol" panose="05050102010706020507" pitchFamily="18" charset="2"/>
              </a:rPr>
              <a:t></a:t>
            </a:r>
            <a:r>
              <a:rPr lang="en-US" altLang="zh-CN" sz="2000" b="1" dirty="0" smtClean="0">
                <a:sym typeface="Wingdings 3" pitchFamily="18" charset="2"/>
              </a:rPr>
              <a:t>)  with a new experiment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 smtClean="0">
                <a:sym typeface="Wingdings 3" pitchFamily="18" charset="2"/>
              </a:rPr>
              <a:t>     2.</a:t>
            </a:r>
            <a:r>
              <a:rPr lang="en-US" altLang="zh-CN" sz="2000" b="1" dirty="0">
                <a:sym typeface="Wingdings 3" pitchFamily="18" charset="2"/>
              </a:rPr>
              <a:t>3</a:t>
            </a:r>
            <a:r>
              <a:rPr lang="en-US" altLang="zh-CN" sz="2000" b="1" dirty="0" smtClean="0">
                <a:sym typeface="Wingdings 3" pitchFamily="18" charset="2"/>
              </a:rPr>
              <a:t> A novel probe of </a:t>
            </a:r>
            <a:r>
              <a:rPr lang="en-US" altLang="zh-CN" sz="2000" b="1" dirty="0" err="1" smtClean="0">
                <a:sym typeface="Wingdings 3" pitchFamily="18" charset="2"/>
              </a:rPr>
              <a:t>E</a:t>
            </a:r>
            <a:r>
              <a:rPr lang="en-US" altLang="zh-CN" sz="2000" b="1" baseline="-25000" dirty="0" err="1" smtClean="0">
                <a:sym typeface="Wingdings 3" pitchFamily="18" charset="2"/>
              </a:rPr>
              <a:t>sym</a:t>
            </a:r>
            <a:r>
              <a:rPr lang="en-US" altLang="zh-CN" sz="2000" b="1" dirty="0" smtClean="0">
                <a:sym typeface="Wingdings 3" pitchFamily="18" charset="2"/>
              </a:rPr>
              <a:t>(</a:t>
            </a:r>
            <a:r>
              <a:rPr lang="en-US" altLang="zh-CN" sz="2000" b="1" dirty="0" smtClean="0">
                <a:sym typeface="Symbol" panose="05050102010706020507" pitchFamily="18" charset="2"/>
              </a:rPr>
              <a:t></a:t>
            </a:r>
            <a:r>
              <a:rPr lang="en-US" altLang="zh-CN" sz="2000" b="1" dirty="0" smtClean="0">
                <a:sym typeface="Wingdings 3" pitchFamily="18" charset="2"/>
              </a:rPr>
              <a:t>): </a:t>
            </a:r>
            <a:r>
              <a:rPr lang="en-US" altLang="zh-CN" sz="2000" b="1" dirty="0" err="1" smtClean="0">
                <a:sym typeface="Wingdings 3" pitchFamily="18" charset="2"/>
              </a:rPr>
              <a:t>isospin</a:t>
            </a:r>
            <a:r>
              <a:rPr lang="en-US" altLang="zh-CN" sz="2000" b="1" dirty="0" smtClean="0">
                <a:sym typeface="Wingdings 3" pitchFamily="18" charset="2"/>
              </a:rPr>
              <a:t> reorientation effect of Deuteron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3 </a:t>
            </a:r>
            <a:r>
              <a:rPr lang="en-US" altLang="zh-CN" sz="2000" b="1" dirty="0" err="1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E</a:t>
            </a:r>
            <a:r>
              <a:rPr lang="en-US" altLang="zh-CN" sz="2000" b="1" baseline="-25000" dirty="0" err="1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sym</a:t>
            </a:r>
            <a:r>
              <a:rPr lang="en-US" altLang="zh-CN" sz="2000" b="1" dirty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(</a:t>
            </a:r>
            <a:r>
              <a:rPr lang="en-US" altLang="zh-CN" sz="2000" b="1" dirty="0">
                <a:solidFill>
                  <a:schemeClr val="bg1">
                    <a:lumMod val="85000"/>
                  </a:schemeClr>
                </a:solidFill>
                <a:sym typeface="Symbol" panose="05050102010706020507" pitchFamily="18" charset="2"/>
              </a:rPr>
              <a:t></a:t>
            </a:r>
            <a:r>
              <a:rPr lang="en-US" altLang="zh-CN" sz="2000" b="1" dirty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) at </a:t>
            </a: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supra-saturation densities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4 </a:t>
            </a: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sym typeface="Wingdings 3" pitchFamily="18" charset="2"/>
              </a:rPr>
              <a:t> </a:t>
            </a: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  <a:endParaRPr lang="en-US" altLang="zh-CN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4121" r="10010" b="21960"/>
          <a:stretch/>
        </p:blipFill>
        <p:spPr bwMode="auto">
          <a:xfrm>
            <a:off x="7648630" y="2877015"/>
            <a:ext cx="4132380" cy="29950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635000"/>
          </a:effectLst>
          <a:extLst/>
        </p:spPr>
      </p:pic>
    </p:spTree>
    <p:extLst>
      <p:ext uri="{BB962C8B-B14F-4D97-AF65-F5344CB8AC3E}">
        <p14:creationId xmlns:p14="http://schemas.microsoft.com/office/powerpoint/2010/main" val="11225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en-US" altLang="zh-CN" sz="2800" b="1" dirty="0">
                <a:sym typeface="Wingdings 3" pitchFamily="18" charset="2"/>
              </a:rPr>
              <a:t>2.1 </a:t>
            </a:r>
            <a:r>
              <a:rPr lang="en-US" altLang="zh-CN" sz="2800" b="1" dirty="0" err="1">
                <a:sym typeface="Wingdings 3" pitchFamily="18" charset="2"/>
              </a:rPr>
              <a:t>Isospin</a:t>
            </a:r>
            <a:r>
              <a:rPr lang="en-US" altLang="zh-CN" sz="2800" b="1" dirty="0">
                <a:sym typeface="Wingdings 3" pitchFamily="18" charset="2"/>
              </a:rPr>
              <a:t> dependent hierarchy and long time </a:t>
            </a:r>
            <a:r>
              <a:rPr lang="en-US" altLang="zh-CN" sz="2800" b="1" dirty="0" err="1">
                <a:sym typeface="Wingdings 3" pitchFamily="18" charset="2"/>
              </a:rPr>
              <a:t>E</a:t>
            </a:r>
            <a:r>
              <a:rPr lang="en-US" altLang="zh-CN" sz="2800" b="1" baseline="-25000" dirty="0" err="1">
                <a:sym typeface="Wingdings 3" pitchFamily="18" charset="2"/>
              </a:rPr>
              <a:t>sym</a:t>
            </a:r>
            <a:r>
              <a:rPr lang="en-US" altLang="zh-CN" sz="2800" b="1" dirty="0">
                <a:sym typeface="Wingdings 3" pitchFamily="18" charset="2"/>
              </a:rPr>
              <a:t>(</a:t>
            </a:r>
            <a:r>
              <a:rPr lang="en-US" altLang="zh-CN" sz="2800" b="1" dirty="0">
                <a:sym typeface="Symbol" panose="05050102010706020507" pitchFamily="18" charset="2"/>
              </a:rPr>
              <a:t></a:t>
            </a:r>
            <a:r>
              <a:rPr lang="en-US" altLang="zh-CN" sz="2800" b="1" dirty="0">
                <a:sym typeface="Wingdings 3" pitchFamily="18" charset="2"/>
              </a:rPr>
              <a:t>) effect 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323" y="902225"/>
            <a:ext cx="6522933" cy="1206992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35 MeV/u </a:t>
            </a:r>
            <a:r>
              <a:rPr lang="en-US" altLang="zh-CN" sz="2000" dirty="0" err="1"/>
              <a:t>Ar</a:t>
            </a:r>
            <a:r>
              <a:rPr lang="en-US" altLang="zh-CN" sz="2000" dirty="0"/>
              <a:t>+ Au.</a:t>
            </a:r>
          </a:p>
          <a:p>
            <a:r>
              <a:rPr lang="en-US" altLang="zh-CN" sz="2000" dirty="0"/>
              <a:t>Trigger: 2 fold fragments .AND. 1 LCP</a:t>
            </a:r>
          </a:p>
          <a:p>
            <a:r>
              <a:rPr lang="en-US" altLang="zh-CN" sz="2000" dirty="0"/>
              <a:t>             2 fold fragments .AND. 1 </a:t>
            </a:r>
            <a:r>
              <a:rPr lang="en-US" altLang="zh-CN" sz="2000" dirty="0" err="1"/>
              <a:t>P</a:t>
            </a:r>
            <a:r>
              <a:rPr lang="en-US" altLang="zh-CN" sz="2000" dirty="0" err="1" smtClean="0"/>
              <a:t>roj</a:t>
            </a:r>
            <a:r>
              <a:rPr lang="en-US" altLang="zh-CN" sz="2000" dirty="0" smtClean="0"/>
              <a:t>.-like</a:t>
            </a:r>
            <a:endParaRPr lang="en-US" altLang="zh-CN" sz="2000" dirty="0"/>
          </a:p>
        </p:txBody>
      </p:sp>
      <p:pic>
        <p:nvPicPr>
          <p:cNvPr id="6" name="图片 5" descr="viewer.png"/>
          <p:cNvPicPr>
            <a:picLocks noChangeAspect="1"/>
          </p:cNvPicPr>
          <p:nvPr/>
        </p:nvPicPr>
        <p:blipFill>
          <a:blip r:embed="rId2"/>
          <a:srcRect l="20182" r="21128" b="11236"/>
          <a:stretch>
            <a:fillRect/>
          </a:stretch>
        </p:blipFill>
        <p:spPr>
          <a:xfrm>
            <a:off x="190713" y="2168661"/>
            <a:ext cx="5245699" cy="434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027" y="842781"/>
            <a:ext cx="6360973" cy="3519557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8" name="直接连接符 7"/>
          <p:cNvCxnSpPr/>
          <p:nvPr/>
        </p:nvCxnSpPr>
        <p:spPr>
          <a:xfrm>
            <a:off x="6620256" y="2829750"/>
            <a:ext cx="51894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7546982" y="2453924"/>
            <a:ext cx="522513" cy="344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869491" y="2464310"/>
            <a:ext cx="522513" cy="344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27" y="4140709"/>
            <a:ext cx="3621876" cy="271729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217400" y="5162590"/>
            <a:ext cx="3760324" cy="1096601"/>
            <a:chOff x="7738317" y="1059687"/>
            <a:chExt cx="2657287" cy="724993"/>
          </a:xfrm>
        </p:grpSpPr>
        <p:cxnSp>
          <p:nvCxnSpPr>
            <p:cNvPr id="14" name="直接箭头连接符 13"/>
            <p:cNvCxnSpPr/>
            <p:nvPr/>
          </p:nvCxnSpPr>
          <p:spPr>
            <a:xfrm flipH="1">
              <a:off x="7738317" y="1074205"/>
              <a:ext cx="2657287" cy="15076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流程图: 磁盘 14"/>
            <p:cNvSpPr/>
            <p:nvPr/>
          </p:nvSpPr>
          <p:spPr>
            <a:xfrm rot="19612596">
              <a:off x="9608272" y="1386641"/>
              <a:ext cx="360344" cy="398039"/>
            </a:xfrm>
            <a:prstGeom prst="flowChartMagneticDisk">
              <a:avLst/>
            </a:prstGeom>
            <a:solidFill>
              <a:srgbClr val="FF0000">
                <a:alpha val="64000"/>
              </a:srgbClr>
            </a:solidFill>
            <a:ln w="38100">
              <a:solidFill>
                <a:srgbClr val="0000FF"/>
              </a:solidFill>
            </a:ln>
            <a:scene3d>
              <a:camera prst="orthographicFront">
                <a:rot lat="0" lon="0" rev="108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流程图: 磁盘 15"/>
            <p:cNvSpPr/>
            <p:nvPr/>
          </p:nvSpPr>
          <p:spPr>
            <a:xfrm rot="1598250">
              <a:off x="8724067" y="1342922"/>
              <a:ext cx="372726" cy="355711"/>
            </a:xfrm>
            <a:prstGeom prst="flowChartMagneticDisk">
              <a:avLst/>
            </a:prstGeom>
            <a:solidFill>
              <a:srgbClr val="FF0000">
                <a:alpha val="64000"/>
              </a:srgbClr>
            </a:solidFill>
            <a:ln w="38100">
              <a:solidFill>
                <a:srgbClr val="0000FF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/>
            <p:cNvCxnSpPr/>
            <p:nvPr/>
          </p:nvCxnSpPr>
          <p:spPr>
            <a:xfrm flipH="1">
              <a:off x="8851255" y="1094797"/>
              <a:ext cx="250960" cy="26496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9102215" y="1104609"/>
              <a:ext cx="39067" cy="38104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endCxn id="15" idx="2"/>
            </p:cNvCxnSpPr>
            <p:nvPr/>
          </p:nvCxnSpPr>
          <p:spPr>
            <a:xfrm>
              <a:off x="9159766" y="1076528"/>
              <a:ext cx="477785" cy="60758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9159766" y="1059687"/>
              <a:ext cx="573946" cy="31950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矩形 20"/>
          <p:cNvSpPr/>
          <p:nvPr/>
        </p:nvSpPr>
        <p:spPr>
          <a:xfrm>
            <a:off x="565428" y="6408987"/>
            <a:ext cx="558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S. Wang, Y. Zhang, XZG  et al.,  PRC89 (2014) 064613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3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 w="9525">
          <a:solidFill>
            <a:schemeClr val="hlink"/>
          </a:solidFill>
          <a:miter lim="800000"/>
          <a:headEnd/>
          <a:tailEnd/>
        </a:ln>
        <a:effectLst/>
        <a:extLst/>
      </a:spPr>
      <a:bodyPr wrap="square">
        <a:spAutoFit/>
      </a:bodyPr>
      <a:lstStyle>
        <a:defPPr eaLnBrk="1" hangingPunct="1">
          <a:lnSpc>
            <a:spcPct val="120000"/>
          </a:lnSpc>
          <a:spcBef>
            <a:spcPct val="0"/>
          </a:spcBef>
          <a:buFontTx/>
          <a:buNone/>
          <a:defRPr kumimoji="1" sz="1400" b="1" dirty="0" smtClean="0">
            <a:latin typeface="+mn-lt"/>
            <a:ea typeface="黑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12150</TotalTime>
  <Words>2569</Words>
  <Application>Microsoft Office PowerPoint</Application>
  <PresentationFormat>宽屏</PresentationFormat>
  <Paragraphs>332</Paragraphs>
  <Slides>40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61" baseType="lpstr">
      <vt:lpstr>Arial Unicode MS</vt:lpstr>
      <vt:lpstr>黑体</vt:lpstr>
      <vt:lpstr>华文宋体</vt:lpstr>
      <vt:lpstr>楷体</vt:lpstr>
      <vt:lpstr>楷体_GB2312</vt:lpstr>
      <vt:lpstr>宋体</vt:lpstr>
      <vt:lpstr>Arial</vt:lpstr>
      <vt:lpstr>Bell MT</vt:lpstr>
      <vt:lpstr>Bodoni MT</vt:lpstr>
      <vt:lpstr>Calibri</vt:lpstr>
      <vt:lpstr>Cambria Math</vt:lpstr>
      <vt:lpstr>Garamond</vt:lpstr>
      <vt:lpstr>Symbol</vt:lpstr>
      <vt:lpstr>Times New Roman</vt:lpstr>
      <vt:lpstr>Verdana</vt:lpstr>
      <vt:lpstr>Wingdings</vt:lpstr>
      <vt:lpstr>Wingdings 3</vt:lpstr>
      <vt:lpstr>Office 主题</vt:lpstr>
      <vt:lpstr>Equation</vt:lpstr>
      <vt:lpstr>CorelDRAW</vt:lpstr>
      <vt:lpstr>Acrobat Document</vt:lpstr>
      <vt:lpstr>Studies on Nuclear Equation of State with Heavy Ion Collisions Over a Wide Energy Range </vt:lpstr>
      <vt:lpstr>Contents</vt:lpstr>
      <vt:lpstr>Contents</vt:lpstr>
      <vt:lpstr>Femto bang vs Big bang</vt:lpstr>
      <vt:lpstr>Esym() 在天体物理和核物理中的重要作用</vt:lpstr>
      <vt:lpstr>A shopping list for sub-saturation density</vt:lpstr>
      <vt:lpstr>Using fission to study the long time effect of Esym()    </vt:lpstr>
      <vt:lpstr>Contents</vt:lpstr>
      <vt:lpstr>2.1 Isospin dependent hierarchy and long time Esym() effect </vt:lpstr>
      <vt:lpstr>Double angular ratio of particle yield</vt:lpstr>
      <vt:lpstr>Energy spectra analysis vs mass asymmetry </vt:lpstr>
      <vt:lpstr>Minimum 2 analysis</vt:lpstr>
      <vt:lpstr>IQMD calculations  (I)</vt:lpstr>
      <vt:lpstr>2.2 A new constraint of Esym()  with a new experiment</vt:lpstr>
      <vt:lpstr>IQMD calculations  (II)</vt:lpstr>
      <vt:lpstr>A new constraint to Esym() </vt:lpstr>
      <vt:lpstr>Angular Distribution</vt:lpstr>
      <vt:lpstr>Extracting Esym()</vt:lpstr>
      <vt:lpstr>2.3 A novel probe of Esym(): isospin reorientation effect of Deuteron</vt:lpstr>
      <vt:lpstr>Results I</vt:lpstr>
      <vt:lpstr>Results II</vt:lpstr>
      <vt:lpstr>Contents</vt:lpstr>
      <vt:lpstr>3.1 -/+ as a Promising probe to Esym()   at  high density</vt:lpstr>
      <vt:lpstr>Status of Esym() above saturation: Very uncertain</vt:lpstr>
      <vt:lpstr>兰州重离子加速器冷却储存环(HIRFL-CSR）</vt:lpstr>
      <vt:lpstr>HIRFL-CSR 的优势</vt:lpstr>
      <vt:lpstr>CEE conceptual design</vt:lpstr>
      <vt:lpstr>CEE的预研现状</vt:lpstr>
      <vt:lpstr>例子1：MWDC 预研 (清华组)</vt:lpstr>
      <vt:lpstr>例子2： TPC 预研</vt:lpstr>
      <vt:lpstr>Pre-CEE collaboration</vt:lpstr>
      <vt:lpstr>致   谢</vt:lpstr>
      <vt:lpstr>小结</vt:lpstr>
      <vt:lpstr>2.3 近期在RIBLL1上的实验计划</vt:lpstr>
      <vt:lpstr>“颈部”形变大小如何测量？同位旋相关性？</vt:lpstr>
      <vt:lpstr>Experimental Nuclear Physics Group @THU 清华大理系学物实验核物理小组</vt:lpstr>
      <vt:lpstr>Translate the time evolution into angular distribution</vt:lpstr>
      <vt:lpstr>IQMD calculations  (III)</vt:lpstr>
      <vt:lpstr>Tsinghua University</vt:lpstr>
      <vt:lpstr>Department of Physics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ThinkPad</dc:creator>
  <cp:lastModifiedBy>ThinkPad</cp:lastModifiedBy>
  <cp:revision>563</cp:revision>
  <dcterms:created xsi:type="dcterms:W3CDTF">2014-03-26T08:39:59Z</dcterms:created>
  <dcterms:modified xsi:type="dcterms:W3CDTF">2016-08-24T00:04:30Z</dcterms:modified>
</cp:coreProperties>
</file>