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45" r:id="rId2"/>
    <p:sldMasterId id="2147483917" r:id="rId3"/>
    <p:sldMasterId id="2147483929" r:id="rId4"/>
    <p:sldMasterId id="2147483941" r:id="rId5"/>
    <p:sldMasterId id="2147483954" r:id="rId6"/>
    <p:sldMasterId id="2147483966" r:id="rId7"/>
    <p:sldMasterId id="2147484014" r:id="rId8"/>
    <p:sldMasterId id="2147484026" r:id="rId9"/>
  </p:sldMasterIdLst>
  <p:notesMasterIdLst>
    <p:notesMasterId r:id="rId30"/>
  </p:notesMasterIdLst>
  <p:sldIdLst>
    <p:sldId id="256" r:id="rId10"/>
    <p:sldId id="482" r:id="rId11"/>
    <p:sldId id="523" r:id="rId12"/>
    <p:sldId id="524" r:id="rId13"/>
    <p:sldId id="565" r:id="rId14"/>
    <p:sldId id="561" r:id="rId15"/>
    <p:sldId id="525" r:id="rId16"/>
    <p:sldId id="542" r:id="rId17"/>
    <p:sldId id="558" r:id="rId18"/>
    <p:sldId id="541" r:id="rId19"/>
    <p:sldId id="545" r:id="rId20"/>
    <p:sldId id="511" r:id="rId21"/>
    <p:sldId id="566" r:id="rId22"/>
    <p:sldId id="559" r:id="rId23"/>
    <p:sldId id="562" r:id="rId24"/>
    <p:sldId id="531" r:id="rId25"/>
    <p:sldId id="387" r:id="rId26"/>
    <p:sldId id="564" r:id="rId27"/>
    <p:sldId id="521" r:id="rId28"/>
    <p:sldId id="514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09FA3-DE9C-4D3D-B6A1-4466F191C220}" type="datetimeFigureOut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81C15-A2C9-44C7-A4B6-299899E7DE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50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5155-3EBC-4538-9360-CD4FD181119D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D775-1172-4146-A233-AD3ABBDF2951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8C1F8-6D4E-4440-A906-E78466C359C5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C295D-CE4E-4A2F-B639-3A2AB9904D5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101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92E524-2C23-42CF-82DB-D77109EEF0AE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DC90A2-8C6B-419D-B33A-5352995F2D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474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31124-809C-49AA-A2CC-D61CB102E5EA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9324C3-1D12-4DFA-B611-3A042EC23E9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3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3728-8FDA-42CF-B74F-4E8E89A8CE55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33A1-EBF0-4E71-AA0B-A0CFA6A8A12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9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E1CC-F003-40B4-9196-A454643750C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37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605F-8CE6-471D-B690-34004E6FD7D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0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04CE-404C-4D96-9F70-329204CD893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0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DCF-C7B9-4BCB-B8FC-652C509A6D6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1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8B41-A09B-4C94-BC11-F3A47DEFA92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33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8A3D-44AA-45C0-BF6E-B2B711CBD2F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76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BF8F-249B-4116-83A6-EAFB6ABF629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0203-43C9-47E2-9711-37D47CF7D804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8FE9-F15E-4CF3-A92F-A8EAAB125C3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59E73-872F-4759-8605-5C4CB01E63F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6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4710-1B47-446C-8851-C52D49F171C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73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0A70-C7D2-4820-B0D9-1007AA43422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35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F341-23D6-4645-8130-A90F9E0243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64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15BC-1AC4-4F9E-838D-1D2DE81AC03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6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1D83-053F-4AAF-9603-3F244AB5019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61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E243-2B7A-489A-9261-B4BFECC6378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7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6040-9EE9-4282-9E0D-854A6496EDA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49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C8-C3F8-4C93-8F5A-4862FFF5C3B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2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5F59-320D-4713-A03B-CAEA95DB88E9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AC61-F3B8-47C0-BF6F-6CB24FD90B3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81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7C3E-70B2-4CCA-BA86-2FD99A0E166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77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7DD2-0EA4-47EF-AE10-5A6B2BAEBD7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75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FCFD-3DB7-49ED-B056-27EC8C01C58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2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F652-FA7A-4B7E-A886-3958D1B34B0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50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434D-1102-4E7F-B9F5-CB2F1DFAE90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65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3B8A-EDDA-4AFC-A355-CF8811A9548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2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F243-B65F-4CB3-9528-C8AF3C6A222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21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1D06-664B-4F11-AC24-AD1CEA09943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39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D52-A862-4FD7-8998-DA50C109858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1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9A53-B616-42C1-A984-19FFADA0DA5A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2776-5E21-4DBA-9686-910C0953885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4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4D11-894D-4FC2-B4BE-061C18709A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0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D478-B25D-4E15-BC52-3BBE2850DBB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54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B742-4589-4259-9923-5C341CB549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02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D047-604F-4F77-B4D2-C466B0CC59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09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1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6" name="Picture 9" descr="ban166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35702"/>
            <a:ext cx="273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D275-1B4E-4B6E-A085-F61E38E4A9A3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84BE2B-AB87-41F0-98C7-E49E5DF36D43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99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4C096-F4E6-4397-B564-715271FEEB03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01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75E11-131B-4B00-9E9E-9102E4DE25E1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67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F31B-410C-40A5-B2FB-6EC80A51B803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95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6F77-DC8D-4EEE-8BFA-781BE9DC5EDA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1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251C7-B3F3-4DBA-9989-2FFB5E3DBBAC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78E5B-391D-4B91-8A42-EEEE0027AA7E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124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7EFA6-F051-4A3B-9C52-2F7CC8D24ECD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81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036E-BF90-4DEE-A7F4-A4399B99993D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73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B62E-D25B-45FE-8CF1-BFAD629EC855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65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D07A9-2483-4C0E-8054-2CA467DFD066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82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2F3E-C6C8-45B6-94AC-4EB31FF97542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76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6498-33D8-4BCC-BB88-4698683D4961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68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31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7B9B-6476-45F3-8F9E-D49BBF1ECCA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66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8259-EF83-4106-B7D1-590DF01CEC1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72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0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2FE5-8B21-408F-A856-629801A21AC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E0B9-1C3C-446B-BDF8-99A485A6E495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B060-F371-44DD-893C-E6C9ECDBC2F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50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7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7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319D-F38C-4102-84AB-482954976B7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15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858A-43CE-4395-80EA-B838702907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1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9074-0B8F-48DC-91E4-217D1C861C6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06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0E89-10D6-4213-A59B-E3F3C751CA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0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4777-A061-4D04-A785-FC7137CEB6D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57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8311-6CC9-4EFC-8B64-B625E9C9650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418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FE6-DF44-4290-B9E4-9A3BE4346F7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789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3E8-A58E-459E-B780-891FD61987F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264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0099-73B5-4277-9600-5365AC5CB0B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724A-54AA-4806-B487-11F754A0F2EE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55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A17E-79AC-4ADD-94C0-7CC5497F1F1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263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A76-60A5-4AB6-B8AF-ED133C0AD37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202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C33F-046A-4355-997E-4A966D40956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92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012A-F893-43C8-BDD2-D3951AB67E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227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B4D-3FA6-4DC9-8F63-3118F93288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69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8D61-4122-457C-A25B-52EBF006652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658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66BD-5552-4220-831F-D10DAE9E71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137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0C49-3810-4F2C-8413-5BE65AC3130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681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6C4D-BA5C-42CD-B194-0B6081CFBC5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1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BDED-D1DD-4B89-964E-4CD1C93F0F1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4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5599-2C8C-458E-9523-EE5E826F5080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3F52-75F1-4F45-AA9E-E29E12252DA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76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1E3-74A6-40EE-8058-21BBC2AB36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38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CBC3-8D9B-45BD-8540-FDEAB3B9A7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97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8A61-9C57-467D-A8AA-B9EB90EB6EA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48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227-673E-4A8A-AC05-B8E4B08383A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65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B103-CDF8-452C-BC0D-A0E9A8666E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87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E69B-A278-4FEA-A0FE-A3039A2847E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404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72B2-AF99-4772-8DAF-653F46201B8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767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4486-BEA0-4BC5-A6A9-69DF1F2DF4D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102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31E5-93B0-4270-BD9F-8DBF4D141FF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7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8366-8D86-4825-912A-F269A7FBCECC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0EE39-B9C5-4D11-80C4-1FBB82E629AA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085F2-5507-4659-BA9A-A7003A14903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9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A19D2-7E0C-408A-9842-B6618D304A66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E7394-1A35-4E86-B584-35C88456629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264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EAA61-CC71-4889-A4FB-FE5F6245CF78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306C8-A348-4A93-A672-0A907A44FB6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377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324E5-9CE2-440C-A1CB-322EEA7106B9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5AD27-BA60-4CF1-A951-51599DF46BB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83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A5780A-F511-4772-9343-038CD19364D3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43AFE-C20C-4A9A-AFEE-5D98DDFFAF5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463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1E3F2-179E-479C-A725-CBCB704A47A5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EE6B8-3207-4E21-ACAD-078764BBA89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433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ED031-4559-4B39-8A19-44CD1B7094AD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F7470-8EA2-4C29-A159-8099831DDF8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24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5DFC7-D7DF-44F9-9E2D-1B4E3E1166BC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BBBB-3935-4FD8-93E8-7145BCDF3AE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162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35CEE-A68C-4502-80CF-212036A3F4B5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125D7-9A9B-4D96-9DB7-AB0891063A4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219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42E691-485B-4951-926C-A577C9712EB6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92197-EC4C-469C-AB04-E3D7CE24606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8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C48AC-D43D-4753-9FBE-2A06FE28ACBC}" type="datetime1">
              <a:rPr lang="zh-CN" altLang="en-US" smtClean="0"/>
              <a:t>2016-8-24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7003F-54FD-4BC3-AB87-C86B94D3E77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5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815D5-83AD-4C8D-8ACB-863AA3EC279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84B9E-4CBB-433F-A03D-10BA448B499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0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8F0F7B-E462-4D74-80E6-E999ED170990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Freeform 5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68313" y="6165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031" name="Picture 7" descr="ban166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92840"/>
            <a:ext cx="30241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787901" y="6308727"/>
            <a:ext cx="388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mtClean="0">
                <a:solidFill>
                  <a:srgbClr val="3B812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实验物理中心年度考核报告</a:t>
            </a:r>
            <a:r>
              <a:rPr lang="en-US" altLang="zh-CN" smtClean="0">
                <a:solidFill>
                  <a:srgbClr val="3B812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__</a:t>
            </a:r>
            <a:r>
              <a:rPr lang="zh-CN" altLang="en-US" smtClean="0">
                <a:solidFill>
                  <a:srgbClr val="3B812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常劲帆</a:t>
            </a:r>
          </a:p>
        </p:txBody>
      </p:sp>
    </p:spTree>
    <p:extLst>
      <p:ext uri="{BB962C8B-B14F-4D97-AF65-F5344CB8AC3E}">
        <p14:creationId xmlns:p14="http://schemas.microsoft.com/office/powerpoint/2010/main" val="10848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F1204-E044-4783-A707-0DB00DBE4AD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4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8A5C3-4C27-4632-9174-C2E739F60FA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3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8513-8F58-4A0C-8015-6786018D4F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2016-8-24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1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1EC75C-2170-4C34-8F28-F13935BFFC7B}" type="datetime1">
              <a:rPr lang="zh-CN" altLang="en-US" smtClean="0">
                <a:solidFill>
                  <a:srgbClr val="000000"/>
                </a:solidFill>
              </a:rPr>
              <a:t>2016-8-24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450A2-286D-45C6-8FC7-7BBD4B3D471F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ciencedirect.com/science/article/pii/S0168900216302923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LHAASO</a:t>
            </a:r>
            <a:r>
              <a:rPr lang="zh-CN" altLang="en-US" sz="4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项目电磁粒子探测器</a:t>
            </a:r>
            <a:r>
              <a:rPr lang="en-US" altLang="zh-CN" sz="4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4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</a:br>
            <a:r>
              <a:rPr lang="zh-CN" altLang="en-US" sz="4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研究进展</a:t>
            </a:r>
            <a:endParaRPr lang="zh-CN" altLang="en-US" sz="4000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 descr="D:\盛祥东文档之二\5_LHAASO项目进展\3_LHAASO阵列视图与灵敏度曲线\LHAASO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9615"/>
            <a:ext cx="6480720" cy="29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330516" y="4797152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盛祥东</a:t>
            </a:r>
            <a:endParaRPr lang="en-US" altLang="zh-CN" sz="24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中国科学院高能物理研究所</a:t>
            </a:r>
            <a:endParaRPr lang="zh-CN" altLang="en-US" sz="2400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2016</a:t>
            </a:r>
            <a:r>
              <a:rPr lang="zh-CN" altLang="en-US" sz="24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日</a:t>
            </a:r>
          </a:p>
          <a:p>
            <a:pPr algn="ctr"/>
            <a:endParaRPr lang="zh-CN" altLang="en-US" sz="2000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第十二届全国粒子物理学术会议，安徽 合肥</a:t>
            </a:r>
          </a:p>
        </p:txBody>
      </p:sp>
    </p:spTree>
    <p:extLst>
      <p:ext uri="{BB962C8B-B14F-4D97-AF65-F5344CB8AC3E}">
        <p14:creationId xmlns:p14="http://schemas.microsoft.com/office/powerpoint/2010/main" val="75074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77735"/>
              </p:ext>
            </p:extLst>
          </p:nvPr>
        </p:nvGraphicFramePr>
        <p:xfrm>
          <a:off x="595080" y="1340768"/>
          <a:ext cx="8064896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5"/>
                <a:gridCol w="4608511"/>
              </a:tblGrid>
              <a:tr h="262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Linearity (5%) of anode current up to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23.3mA /200 particles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2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Linearity (5%) of </a:t>
                      </a:r>
                      <a:r>
                        <a:rPr lang="en-US" altLang="zh-CN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equivalent anode current** for some certain Dynode </a:t>
                      </a:r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to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1164mA </a:t>
                      </a:r>
                      <a:r>
                        <a:rPr lang="en-US" altLang="zh-CN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/10000 particles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83568" y="292494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kern="0" dirty="0" smtClean="0">
                <a:solidFill>
                  <a:prstClr val="black"/>
                </a:solidFill>
              </a:rPr>
              <a:t>**Equivalent anode current: Gain(Anode/</a:t>
            </a:r>
            <a:r>
              <a:rPr lang="en-US" altLang="zh-CN" kern="0" dirty="0" err="1" smtClean="0">
                <a:solidFill>
                  <a:prstClr val="black"/>
                </a:solidFill>
              </a:rPr>
              <a:t>Dyi</a:t>
            </a:r>
            <a:r>
              <a:rPr lang="en-US" altLang="zh-CN" kern="0" dirty="0" smtClean="0">
                <a:solidFill>
                  <a:prstClr val="black"/>
                </a:solidFill>
              </a:rPr>
              <a:t>)×Imax(5% deviation in </a:t>
            </a:r>
            <a:r>
              <a:rPr lang="en-US" altLang="zh-CN" kern="0" dirty="0" err="1" smtClean="0">
                <a:solidFill>
                  <a:prstClr val="black"/>
                </a:solidFill>
              </a:rPr>
              <a:t>ith</a:t>
            </a:r>
            <a:r>
              <a:rPr lang="en-US" altLang="zh-CN" kern="0" dirty="0" smtClean="0">
                <a:solidFill>
                  <a:prstClr val="black"/>
                </a:solidFill>
              </a:rPr>
              <a:t> Dynode)</a:t>
            </a:r>
            <a:endParaRPr lang="zh-CN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342" y="11663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对不同候选样管的分压器进行设计，使其“阳极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打拿极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”双重读出实现探测器跨越四个量级的粒子数密度测量要求，同时满足批量适用的特点。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76470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 and Methods in Physics Research A781 (2015) 34–38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19039" y="3882534"/>
            <a:ext cx="4205207" cy="2786826"/>
            <a:chOff x="2047232" y="260648"/>
            <a:chExt cx="4205207" cy="2786826"/>
          </a:xfrm>
        </p:grpSpPr>
        <p:pic>
          <p:nvPicPr>
            <p:cNvPr id="17" name="内容占位符 6" descr="C:\Users\星凡慧儿\Desktop\linearity.jpg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9" y="260648"/>
              <a:ext cx="4128710" cy="2413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047232" y="2708920"/>
              <a:ext cx="4180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XP2012B</a:t>
              </a:r>
              <a:r>
                <a:rPr lang="zh-CN" altLang="en-US" sz="1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型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PMT</a:t>
              </a:r>
              <a:r>
                <a:rPr lang="zh-CN" altLang="en-US" sz="1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阳极和打拿极最大线性电流</a:t>
              </a: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88024" y="3625393"/>
            <a:ext cx="4104456" cy="3115975"/>
            <a:chOff x="4788024" y="3501008"/>
            <a:chExt cx="4104456" cy="3115975"/>
          </a:xfrm>
        </p:grpSpPr>
        <p:grpSp>
          <p:nvGrpSpPr>
            <p:cNvPr id="12" name="组合 11"/>
            <p:cNvGrpSpPr/>
            <p:nvPr/>
          </p:nvGrpSpPr>
          <p:grpSpPr>
            <a:xfrm>
              <a:off x="4788024" y="3501008"/>
              <a:ext cx="4104456" cy="2777421"/>
              <a:chOff x="4345712" y="3174107"/>
              <a:chExt cx="4786170" cy="3245793"/>
            </a:xfrm>
          </p:grpSpPr>
          <p:pic>
            <p:nvPicPr>
              <p:cNvPr id="14" name="Picture 3" descr="C:\Users\星凡慧儿\Desktop\ppp\Imax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5712" y="3174107"/>
                <a:ext cx="4786170" cy="3245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直接连接符 14"/>
              <p:cNvCxnSpPr/>
              <p:nvPr/>
            </p:nvCxnSpPr>
            <p:spPr>
              <a:xfrm>
                <a:off x="5969648" y="3501008"/>
                <a:ext cx="0" cy="25822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矩形 3"/>
            <p:cNvSpPr/>
            <p:nvPr/>
          </p:nvSpPr>
          <p:spPr>
            <a:xfrm>
              <a:off x="4932040" y="6278429"/>
              <a:ext cx="37625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600" b="1" kern="0" dirty="0" smtClean="0">
                  <a:solidFill>
                    <a:prstClr val="black"/>
                  </a:solidFill>
                </a:rPr>
                <a:t>XP2012B</a:t>
              </a:r>
              <a:r>
                <a:rPr lang="zh-CN" altLang="en-US" sz="1600" b="1" kern="0" dirty="0" smtClean="0">
                  <a:solidFill>
                    <a:prstClr val="black"/>
                  </a:solidFill>
                </a:rPr>
                <a:t>管子</a:t>
              </a:r>
              <a:r>
                <a:rPr lang="en-US" altLang="zh-CN" sz="1600" b="1" kern="0" dirty="0" smtClean="0">
                  <a:solidFill>
                    <a:prstClr val="black"/>
                  </a:solidFill>
                </a:rPr>
                <a:t>DY6</a:t>
              </a:r>
              <a:r>
                <a:rPr lang="zh-CN" altLang="en-US" sz="1600" b="1" kern="0" dirty="0">
                  <a:solidFill>
                    <a:prstClr val="black"/>
                  </a:solidFill>
                </a:rPr>
                <a:t>等效阳极最大线性</a:t>
              </a:r>
              <a:r>
                <a:rPr lang="zh-CN" altLang="en-US" sz="1600" b="1" kern="0" dirty="0" smtClean="0">
                  <a:solidFill>
                    <a:prstClr val="black"/>
                  </a:solidFill>
                </a:rPr>
                <a:t>电流</a:t>
              </a:r>
              <a:endParaRPr lang="zh-CN" altLang="en-US" sz="160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205166" y="3429000"/>
            <a:ext cx="4455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1600" b="1" kern="0" dirty="0" smtClean="0">
                <a:solidFill>
                  <a:prstClr val="black"/>
                </a:solidFill>
              </a:rPr>
              <a:t>用于定型阵列实验的</a:t>
            </a:r>
            <a:r>
              <a:rPr lang="en-US" altLang="zh-CN" sz="1600" b="1" kern="0" dirty="0" smtClean="0">
                <a:solidFill>
                  <a:prstClr val="black"/>
                </a:solidFill>
              </a:rPr>
              <a:t>XP2012B</a:t>
            </a:r>
            <a:r>
              <a:rPr lang="zh-CN" altLang="en-US" sz="1600" b="1" kern="0" dirty="0" smtClean="0">
                <a:solidFill>
                  <a:prstClr val="black"/>
                </a:solidFill>
              </a:rPr>
              <a:t>管子性能测试特点</a:t>
            </a:r>
            <a:endParaRPr lang="zh-CN" altLang="en-US" sz="16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6271" y="87015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电子学系统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4" y="589305"/>
            <a:ext cx="3748502" cy="21916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48472" y="82367"/>
            <a:ext cx="4788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电子学原型样机插件设计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实现：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 双</a:t>
            </a:r>
            <a:r>
              <a:rPr lang="zh-CN" altLang="en-US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极信号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输入处理；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）光纤输出（通过节点与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WR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时钟系统连接）；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）内部温湿</a:t>
            </a:r>
            <a:r>
              <a:rPr lang="zh-CN" altLang="en-US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度、高压慢控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接口处理等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余块电子学插件用于定型阵列实验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中科院高能所常劲帆组承担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电子学系统研制与性能测试任务。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02565"/>
              </p:ext>
            </p:extLst>
          </p:nvPr>
        </p:nvGraphicFramePr>
        <p:xfrm>
          <a:off x="517399" y="2972320"/>
          <a:ext cx="8231065" cy="3697040"/>
        </p:xfrm>
        <a:graphic>
          <a:graphicData uri="http://schemas.openxmlformats.org/drawingml/2006/table">
            <a:tbl>
              <a:tblPr firstRow="1" bandRow="1"/>
              <a:tblGrid>
                <a:gridCol w="2438975"/>
                <a:gridCol w="2896045"/>
                <a:gridCol w="2896045"/>
              </a:tblGrid>
              <a:tr h="431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参数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设计指标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实测性能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</a:tr>
              <a:tr h="762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阳极电荷测量动态范围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1.28pC-256pC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0.64pC-256pC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</a:tr>
              <a:tr h="762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打拿级电荷测量动态范围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0.64pC-128pC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0.32pC-128pC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</a:tr>
              <a:tr h="762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电荷测量精度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10%@0.64pC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5%@128pC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3%@0.64pC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1%@128pC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&lt;5‰/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℃）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20000"/>
                      </a:srgbClr>
                    </a:solidFill>
                  </a:tcPr>
                </a:tc>
              </a:tr>
              <a:tr h="431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时间测量精度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1ns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0.5ns(0.5ns/90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</a:tr>
              <a:tr h="546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稳定工作温度范围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-25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-+35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algn="ctr"/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-35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-+55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475656" y="2924944"/>
            <a:ext cx="5508612" cy="3672408"/>
            <a:chOff x="4644008" y="3140968"/>
            <a:chExt cx="4062280" cy="3465676"/>
          </a:xfrm>
        </p:grpSpPr>
        <p:pic>
          <p:nvPicPr>
            <p:cNvPr id="2050" name="Picture 2" descr="D:\盛祥东新文档管理\3_初步设计报告\3_INFN_TDR_LHAASO\LHAASO各探测器图片\图示\ED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140968"/>
              <a:ext cx="4062280" cy="3046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300192" y="6237312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rPr>
                <a:t>ED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rPr>
                <a:t>样机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5"/>
          <p:cNvSpPr txBox="1"/>
          <p:nvPr/>
        </p:nvSpPr>
        <p:spPr>
          <a:xfrm>
            <a:off x="135179" y="692696"/>
            <a:ext cx="8829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样机的组装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个探测灵敏单元：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HND-S2</a:t>
            </a:r>
            <a:r>
              <a:rPr lang="zh-CN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塑</a:t>
            </a:r>
            <a:r>
              <a:rPr lang="zh-CN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闪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100cm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/>
                <a:cs typeface="Times New Roman" panose="02020603050405020304" pitchFamily="18" charset="0"/>
              </a:rPr>
              <a:t>×25cm×2.5cm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BCF-92 </a:t>
            </a:r>
            <a:r>
              <a:rPr lang="zh-CN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波长位移光纤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</a:t>
            </a:r>
            <a:r>
              <a:rPr lang="zh-CN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根长度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2.7m</a:t>
            </a:r>
            <a:r>
              <a:rPr lang="zh-CN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，共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zh-CN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塑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闪与光纤，光纤与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之间均采用直接空气耦合方式。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英寸光电倍增管、电子学系统、电源系统各一套。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271" y="87015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样机的性能测试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57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76056" y="188640"/>
            <a:ext cx="3888432" cy="2889612"/>
            <a:chOff x="5004048" y="3717032"/>
            <a:chExt cx="3888432" cy="2889612"/>
          </a:xfrm>
        </p:grpSpPr>
        <p:pic>
          <p:nvPicPr>
            <p:cNvPr id="4" name="图片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717032"/>
              <a:ext cx="3888432" cy="2496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796136" y="6237312"/>
              <a:ext cx="2597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rPr>
                <a:t>ED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rPr>
                <a:t>批量测试与标定系统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5496" y="446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 </a:t>
            </a:r>
            <a:r>
              <a:rPr lang="en-US" altLang="zh-CN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性能整体测量</a:t>
            </a:r>
            <a:endParaRPr lang="en-US" altLang="zh-CN" sz="2000" b="1" kern="0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endParaRPr lang="en-US" altLang="zh-CN" sz="2000" b="1" kern="0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山东大学祝成光组利用搭建</a:t>
            </a:r>
            <a:r>
              <a: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整体性能测试和标定系统，选择垂直入射</a:t>
            </a:r>
            <a:r>
              <a:rPr lang="zh-CN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单粒子（</a:t>
            </a:r>
            <a:r>
              <a:rPr lang="en-US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muon</a:t>
            </a:r>
            <a:r>
              <a:rPr lang="zh-CN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）事例，对</a:t>
            </a:r>
            <a:r>
              <a:rPr lang="en-US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的性能特点进行深入研究。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79512" y="2060849"/>
            <a:ext cx="4108793" cy="4608511"/>
            <a:chOff x="251520" y="1988840"/>
            <a:chExt cx="4108793" cy="481978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144325"/>
              <a:ext cx="4108793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 descr="C:\Users\星凡慧儿\Desktop\efficiency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752" y="1988840"/>
              <a:ext cx="3166184" cy="2160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矩形 9"/>
          <p:cNvSpPr/>
          <p:nvPr/>
        </p:nvSpPr>
        <p:spPr>
          <a:xfrm>
            <a:off x="4283968" y="3212976"/>
            <a:ext cx="482453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垂直入射单粒子情况下，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主要性能指标：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光电子数：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19.4p.e.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；不同位置响应一致性为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5.4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%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幅度分辨率（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朗道拟合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22.3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%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时间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分辨：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1.61ns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；不同位置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时间分辨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的差异控制在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0.1ns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以内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探测</a:t>
            </a:r>
            <a:r>
              <a:rPr lang="zh-CN" altLang="en-US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效率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98.3%</a:t>
            </a:r>
            <a:endParaRPr lang="zh-CN" altLang="en-US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3968" y="5961474"/>
            <a:ext cx="4731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http://www.sciencedirect.com/science/article/pii/S0168900216302923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72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9178" y="57766"/>
            <a:ext cx="46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3.  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羊八井定型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阵列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实验进展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" descr="E:\盛祥东文档\手机照片\IMG_20141011_093856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55" y="1124286"/>
            <a:ext cx="4047868" cy="303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23054" y="983377"/>
            <a:ext cx="4493150" cy="3453735"/>
            <a:chOff x="395536" y="2792869"/>
            <a:chExt cx="5069244" cy="3920089"/>
          </a:xfrm>
        </p:grpSpPr>
        <p:grpSp>
          <p:nvGrpSpPr>
            <p:cNvPr id="6" name="组合 5"/>
            <p:cNvGrpSpPr/>
            <p:nvPr/>
          </p:nvGrpSpPr>
          <p:grpSpPr>
            <a:xfrm>
              <a:off x="395536" y="2792869"/>
              <a:ext cx="5069244" cy="3920089"/>
              <a:chOff x="395536" y="2792869"/>
              <a:chExt cx="5069244" cy="392008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792869"/>
                <a:ext cx="4769690" cy="3920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直接箭头连接符 8"/>
              <p:cNvCxnSpPr/>
              <p:nvPr/>
            </p:nvCxnSpPr>
            <p:spPr>
              <a:xfrm flipV="1">
                <a:off x="3879684" y="3573016"/>
                <a:ext cx="0" cy="230425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>
                <a:off x="3879684" y="5877272"/>
                <a:ext cx="128554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138881" y="5877273"/>
                <a:ext cx="325899" cy="419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y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63888" y="3419708"/>
                <a:ext cx="320472" cy="419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x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635896" y="5795972"/>
              <a:ext cx="340367" cy="419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0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3542" y="4822120"/>
            <a:ext cx="9050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实验研究内容：</a:t>
            </a:r>
            <a:endParaRPr lang="en-US" altLang="zh-CN" sz="2000" b="1" dirty="0">
              <a:solidFill>
                <a:prstClr val="black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）监测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性能的长期稳定性；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WR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定时分布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系统的应用（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在高海拔实验中的首次使用）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）电子学系统和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DAQ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系统（无触发模式）性能特点；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 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阵列标定工作与数据质量检测等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8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       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定型阵列实验于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2014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年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10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月中旬搭建完成。迄今运行近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20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个月，总体运行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良好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。事例触发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率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：</a:t>
            </a:r>
            <a:r>
              <a:rPr lang="zh-CN" altLang="en-US" sz="2000" b="1" dirty="0" smtClean="0">
                <a:solidFill>
                  <a:prstClr val="black"/>
                </a:solidFill>
                <a:latin typeface="新宋体"/>
                <a:ea typeface="新宋体"/>
                <a:cs typeface="Times New Roman" pitchFamily="18" charset="0"/>
              </a:rPr>
              <a:t>～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50Hz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5 out of 39EDs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）。</a:t>
            </a:r>
            <a:endParaRPr lang="en-US" altLang="zh-CN" sz="2000" b="1" dirty="0" smtClean="0">
              <a:solidFill>
                <a:prstClr val="black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  <a:p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      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数据量与存储：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9.25GB/day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；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每天及时将产生的数据传送并存储到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高能所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计算中心磁盘。</a:t>
            </a:r>
            <a:endParaRPr lang="en-US" altLang="zh-CN" sz="2000" b="1" dirty="0" smtClean="0">
              <a:solidFill>
                <a:prstClr val="black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51720" y="1772816"/>
            <a:ext cx="4680520" cy="4041740"/>
            <a:chOff x="4139952" y="2060848"/>
            <a:chExt cx="4680520" cy="404174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060848"/>
              <a:ext cx="4680520" cy="343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310387" y="5733256"/>
              <a:ext cx="433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定型阵列实验有无铅板事例触发率的变化</a:t>
              </a:r>
              <a:endParaRPr lang="zh-CN" altLang="en-US" b="1" dirty="0"/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5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44531"/>
              </p:ext>
            </p:extLst>
          </p:nvPr>
        </p:nvGraphicFramePr>
        <p:xfrm>
          <a:off x="503548" y="980728"/>
          <a:ext cx="8172908" cy="4006724"/>
        </p:xfrm>
        <a:graphic>
          <a:graphicData uri="http://schemas.openxmlformats.org/drawingml/2006/table">
            <a:tbl>
              <a:tblPr firstRow="1" firstCol="1" bandRow="1"/>
              <a:tblGrid>
                <a:gridCol w="2708211"/>
                <a:gridCol w="2736782"/>
                <a:gridCol w="2727915"/>
              </a:tblGrid>
              <a:tr h="453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标定内容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标定方法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标定精度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输出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charge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单粒子法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数据离线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) / telescope(</a:t>
                      </a: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5 %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time-offset</a:t>
                      </a:r>
                      <a:endParaRPr lang="zh-CN" sz="2000" b="1" kern="100">
                        <a:effectLst/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特征面法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数据离线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) / telescope(</a:t>
                      </a: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&lt; 0.4 ns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探测器几何位置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全站仪测量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 / GPS</a:t>
                      </a: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定位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&lt; 1 cm@100m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阵列方位角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太阳影子法</a:t>
                      </a: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月影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0.03</a:t>
                      </a: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探测器时间分辨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Telescope</a:t>
                      </a:r>
                      <a:r>
                        <a:rPr lang="zh-CN" sz="2000" b="1" kern="10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监测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新宋体" panose="02010609030101010101" pitchFamily="49" charset="-122"/>
                          <a:cs typeface="Times New Roman" panose="02020603050405020304" pitchFamily="18" charset="0"/>
                        </a:rPr>
                        <a:t>0.06 ns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新宋体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504" y="116632"/>
            <a:ext cx="88569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indent="0"/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ED/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阵列实验标定方法的研究和应用</a:t>
            </a:r>
            <a:endParaRPr lang="en-US" altLang="zh-CN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indent="0"/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 基于定型阵列实验的各类标定方法及其精度得到实验验证。</a:t>
            </a:r>
          </a:p>
        </p:txBody>
      </p:sp>
      <p:sp>
        <p:nvSpPr>
          <p:cNvPr id="5" name="矩形 4"/>
          <p:cNvSpPr/>
          <p:nvPr/>
        </p:nvSpPr>
        <p:spPr>
          <a:xfrm>
            <a:off x="63962" y="5365665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  通过多个项目的监测，了解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探测器</a:t>
            </a:r>
            <a:r>
              <a:rPr lang="zh-CN" altLang="en-US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的性能稳定性：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000" b="1" kern="1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单粒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子</a:t>
            </a:r>
            <a:r>
              <a:rPr lang="zh-CN" altLang="en-US" sz="2000" b="1" kern="1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电荷量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000" b="1" kern="1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）单道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计数率；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不同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Time-offset 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）阳极</a:t>
            </a:r>
            <a:r>
              <a:rPr lang="en-US" altLang="zh-CN" sz="2000" b="1" kern="1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打</a:t>
            </a:r>
            <a:r>
              <a:rPr lang="zh-CN" altLang="zh-CN" sz="2000" b="1" kern="1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级</a:t>
            </a:r>
            <a:r>
              <a:rPr lang="zh-CN" altLang="en-US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间相对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增益；</a:t>
            </a:r>
            <a:r>
              <a:rPr lang="en-US" altLang="zh-CN" sz="2000" b="1" kern="1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）高压</a:t>
            </a:r>
            <a:r>
              <a:rPr lang="zh-CN" altLang="en-US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输出值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内部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温湿度</a:t>
            </a:r>
            <a:r>
              <a:rPr lang="zh-CN" altLang="en-US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1" kern="1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阵列</a:t>
            </a:r>
            <a:r>
              <a:rPr lang="zh-CN" altLang="zh-CN" sz="2000" b="1" kern="100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触发</a:t>
            </a:r>
            <a:r>
              <a:rPr lang="zh-CN" altLang="zh-CN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率</a:t>
            </a:r>
            <a:r>
              <a:rPr lang="zh-CN" altLang="en-US" sz="2000" b="1" kern="100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等。</a:t>
            </a:r>
            <a:endParaRPr lang="zh-CN" altLang="zh-CN" sz="2000" kern="100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45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4133967" cy="2870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630558"/>
            <a:ext cx="4174605" cy="2870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717032"/>
            <a:ext cx="3310509" cy="29352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25" y="3594227"/>
            <a:ext cx="3582652" cy="314714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8032" y="44624"/>
            <a:ext cx="7812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单粒子事例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输出电荷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量和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单道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计数率的变化存在温度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调制。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87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9512" y="2060848"/>
            <a:ext cx="8784976" cy="3528392"/>
            <a:chOff x="395536" y="3789040"/>
            <a:chExt cx="8424936" cy="2903985"/>
          </a:xfrm>
        </p:grpSpPr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3861048"/>
              <a:ext cx="4060914" cy="2762831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716016" y="3789040"/>
              <a:ext cx="4104456" cy="290398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55818" y="161345"/>
            <a:ext cx="9044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 利用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ARGO-YBJ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实验发展的</a:t>
            </a:r>
            <a:r>
              <a:rPr lang="zh-CN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特征</a:t>
            </a:r>
            <a:r>
              <a:rPr lang="zh-CN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面</a:t>
            </a:r>
            <a:r>
              <a:rPr lang="zh-CN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法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，通过离线数据分析得到不同探测器之间</a:t>
            </a:r>
            <a:r>
              <a:rPr lang="zh-CN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time-offset</a:t>
            </a:r>
            <a:r>
              <a:rPr lang="zh-CN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标定</a:t>
            </a:r>
            <a:r>
              <a:rPr lang="zh-CN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结果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（精度到达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0.4ns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）。经过时间修正，得到正常的方位角分布结果。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特征面法应用于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KM2A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的模拟研究正在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开展当中。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60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976664" cy="39604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矩形 16"/>
          <p:cNvSpPr/>
          <p:nvPr/>
        </p:nvSpPr>
        <p:spPr>
          <a:xfrm>
            <a:off x="2915816" y="5277439"/>
            <a:ext cx="4068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定型</a:t>
            </a:r>
            <a:r>
              <a:rPr lang="zh-CN" altLang="zh-CN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样机阵列</a:t>
            </a:r>
            <a:r>
              <a:rPr lang="en-US" altLang="zh-CN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年数据测得的月亮阴影</a:t>
            </a:r>
            <a:endParaRPr lang="zh-CN" altLang="en-US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9833" y="188640"/>
            <a:ext cx="8793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定型阵列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使用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5mm</a:t>
            </a:r>
            <a:r>
              <a:rPr lang="zh-CN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铅板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覆盖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阵列</a:t>
            </a:r>
            <a:r>
              <a:rPr lang="zh-CN" altLang="zh-CN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角</a:t>
            </a:r>
            <a:r>
              <a:rPr lang="zh-CN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分辨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提高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30%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阵列</a:t>
            </a:r>
            <a:r>
              <a:rPr lang="zh-CN" altLang="zh-CN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运行约</a:t>
            </a:r>
            <a:r>
              <a:rPr lang="en-US" altLang="zh-CN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年月亮阴影的显著性即可得到将近</a:t>
            </a:r>
            <a:r>
              <a:rPr lang="en-US" altLang="zh-CN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倍</a:t>
            </a:r>
            <a:r>
              <a:rPr lang="zh-CN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满足实验预期结果。</a:t>
            </a:r>
            <a:endParaRPr lang="zh-CN" altLang="en-US" sz="2000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246" y="1340769"/>
            <a:ext cx="7848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内  容</a:t>
            </a:r>
            <a:endParaRPr lang="en-US" altLang="zh-CN" sz="32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8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4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KM2A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中的电磁粒子探测器</a:t>
            </a:r>
            <a:r>
              <a:rPr lang="zh-CN" altLang="en-US" sz="24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阵列</a:t>
            </a:r>
            <a:endParaRPr lang="en-US" altLang="zh-CN" sz="2400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电磁粒子探测器的设计与性能研究</a:t>
            </a:r>
            <a:endParaRPr lang="en-US" altLang="zh-CN" sz="24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羊八井定型阵列实验进展</a:t>
            </a:r>
            <a:endParaRPr lang="en-US" altLang="zh-CN" sz="2400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总结与未来计划</a:t>
            </a:r>
            <a:endParaRPr lang="en-US" altLang="zh-CN" sz="24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370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4048" y="386104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000" b="1" dirty="0" smtClean="0"/>
          </a:p>
        </p:txBody>
      </p:sp>
      <p:sp>
        <p:nvSpPr>
          <p:cNvPr id="6" name="矩形 5"/>
          <p:cNvSpPr/>
          <p:nvPr/>
        </p:nvSpPr>
        <p:spPr>
          <a:xfrm>
            <a:off x="184569" y="117150"/>
            <a:ext cx="315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4.  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总结与未来计划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5787" y="908720"/>
            <a:ext cx="887070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 电磁粒子探测器的定型设计基本达到实验要求。</a:t>
            </a:r>
            <a:endParaRPr lang="en-US" altLang="zh-CN" sz="20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 定型阵列实验验证了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性能、电子学系统、电源系统、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DAQ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系统和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WR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系统的工作状况，基本满足实验设计要求。</a:t>
            </a:r>
            <a:endParaRPr lang="en-US" altLang="zh-CN" sz="20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发展面向阵列实验的标定和监测方法，获得预期的月影结果。面向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KM2A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阵列的推广正在深入研究。</a:t>
            </a:r>
            <a:endParaRPr lang="en-US" altLang="zh-CN" sz="20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定型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阵列实验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的电子学和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系统的升级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维护工作正在开展，如实现电子学系统的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TCP/IP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数据传输和远程</a:t>
            </a:r>
            <a:r>
              <a:rPr lang="zh-CN" altLang="en-US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更新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firmware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等。</a:t>
            </a:r>
            <a:endParaRPr lang="en-US" altLang="zh-CN" sz="2000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6023737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prstClr val="black"/>
                </a:solidFill>
                <a:latin typeface="Calibri"/>
              </a:rPr>
              <a:t>谢谢大家！</a:t>
            </a:r>
            <a:endParaRPr lang="zh-CN" alt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52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43608" y="3284422"/>
            <a:ext cx="6840760" cy="3384938"/>
            <a:chOff x="179512" y="2348880"/>
            <a:chExt cx="7232638" cy="36009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109" y="3144418"/>
              <a:ext cx="4028041" cy="280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组合 8"/>
            <p:cNvGrpSpPr/>
            <p:nvPr/>
          </p:nvGrpSpPr>
          <p:grpSpPr>
            <a:xfrm>
              <a:off x="179512" y="2348880"/>
              <a:ext cx="3185529" cy="2987314"/>
              <a:chOff x="121849" y="804701"/>
              <a:chExt cx="4195100" cy="3895725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21849" y="804701"/>
                <a:ext cx="3886200" cy="3895725"/>
                <a:chOff x="121849" y="804701"/>
                <a:chExt cx="3886200" cy="3895725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849" y="804701"/>
                  <a:ext cx="3886200" cy="3895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椭圆 12"/>
                <p:cNvSpPr/>
                <p:nvPr/>
              </p:nvSpPr>
              <p:spPr>
                <a:xfrm>
                  <a:off x="2375757" y="2492896"/>
                  <a:ext cx="1188131" cy="1152128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1" name="曲线连接符 10"/>
              <p:cNvCxnSpPr/>
              <p:nvPr/>
            </p:nvCxnSpPr>
            <p:spPr>
              <a:xfrm>
                <a:off x="3563888" y="3421794"/>
                <a:ext cx="753061" cy="223230"/>
              </a:xfrm>
              <a:prstGeom prst="curvedConnector3">
                <a:avLst/>
              </a:prstGeom>
              <a:ln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/>
          <p:cNvSpPr/>
          <p:nvPr/>
        </p:nvSpPr>
        <p:spPr>
          <a:xfrm>
            <a:off x="54654" y="44624"/>
            <a:ext cx="4955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KM2A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中的电磁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粒子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探测器阵列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593393"/>
            <a:ext cx="8822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  一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平方公里阵列（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KM2A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）是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LHAASO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项目的主阵列之一。由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5195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个电磁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粒子探测器（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）和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1171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个缪子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探测器（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MD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）组成。</a:t>
            </a:r>
            <a:endParaRPr lang="en-US" altLang="zh-CN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  ED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阵列中心区：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4948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，间距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;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外围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区：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294ED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，间距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米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。它们分布范围：半径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635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米的区域内。</a:t>
            </a:r>
          </a:p>
          <a:p>
            <a:pPr lvl="0"/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KM2A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的物理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目标：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）发现河内宇宙线源；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）研究高能伽马辐射机制及能谱测量（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10TeV—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PeV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）；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）研究宇宙线物理（～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20TeV — 100PeV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）等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11663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         KM2A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探测的原初宇宙线粒子的能量范围</a:t>
            </a:r>
            <a:r>
              <a:rPr lang="en-US" altLang="zh-CN" sz="2000" b="1" kern="0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10TeV—100PeV</a:t>
            </a:r>
            <a:r>
              <a:rPr lang="zh-CN" altLang="en-US" sz="2000" b="1" kern="0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ED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探测原初粒子引发的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EAS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前锋面上的次级粒子数密度和到达时间的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信息，用于事例的重建（芯位、方向和能量等）。</a:t>
            </a:r>
            <a:endParaRPr lang="en-US" altLang="zh-CN" sz="2000" b="1" dirty="0" smtClean="0">
              <a:solidFill>
                <a:prstClr val="black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1299532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CN" sz="2000" b="1" dirty="0">
              <a:solidFill>
                <a:prstClr val="black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实验上，对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ED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的技术指标要求：</a:t>
            </a:r>
            <a:endParaRPr lang="en-US" altLang="zh-CN" sz="2000" b="1" dirty="0">
              <a:solidFill>
                <a:prstClr val="black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  <a:p>
            <a:pPr marL="0" lvl="1"/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）测量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电磁粒子：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μ</a:t>
            </a:r>
            <a:r>
              <a:rPr lang="en-US" altLang="zh-CN" sz="2000" b="1" baseline="30000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±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e</a:t>
            </a:r>
            <a:r>
              <a:rPr lang="en-US" altLang="zh-CN" sz="2000" b="1" baseline="30000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±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γ 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；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覆盖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5mm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铅板（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阈能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&gt;5MeV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000" b="1" dirty="0">
              <a:solidFill>
                <a:srgbClr val="000000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  <a:p>
            <a:pPr marL="0" lvl="1"/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）有效面积：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1m×1m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；</a:t>
            </a:r>
            <a:endParaRPr lang="en-US" altLang="zh-CN" sz="2000" b="1" dirty="0">
              <a:solidFill>
                <a:srgbClr val="000000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  <a:p>
            <a:pPr marL="0" lvl="1"/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）探测效率：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&gt;95%; </a:t>
            </a:r>
          </a:p>
          <a:p>
            <a:pPr marL="0" lvl="1"/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）探测粒子数动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态范围：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1/m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2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—10000/m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2</a:t>
            </a:r>
            <a:endParaRPr lang="en-US" altLang="zh-CN" sz="2000" b="1" dirty="0">
              <a:solidFill>
                <a:srgbClr val="000000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分辨率：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25%@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单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粒子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，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5%@10</a:t>
            </a: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000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个粒子</a:t>
            </a:r>
            <a:r>
              <a:rPr lang="zh-TW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；</a:t>
            </a:r>
            <a:endParaRPr lang="en-US" altLang="zh-CN" sz="2000" b="1" dirty="0">
              <a:solidFill>
                <a:srgbClr val="000000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光电子数线性响应范围：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20p.e.  ~  2×10</a:t>
            </a:r>
            <a:r>
              <a:rPr lang="en-US" altLang="zh-CN" sz="2000" b="1" baseline="30000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5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p.e. </a:t>
            </a:r>
          </a:p>
          <a:p>
            <a:pPr marL="0" lvl="1"/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5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）</a:t>
            </a:r>
            <a:r>
              <a:rPr lang="zh-TW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时间分辨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：</a:t>
            </a: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&lt;2ns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；</a:t>
            </a:r>
            <a:endParaRPr lang="en-US" altLang="zh-CN" sz="2000" b="1" dirty="0">
              <a:solidFill>
                <a:srgbClr val="000000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  <a:p>
            <a:pPr marL="0" lvl="1"/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6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）单道计数率：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&lt; 2kHz@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工作增益；</a:t>
            </a:r>
            <a:endParaRPr lang="en-US" altLang="zh-CN" sz="2000" b="1" dirty="0">
              <a:solidFill>
                <a:srgbClr val="000000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  <a:p>
            <a:pPr marL="0" lvl="1"/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7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）高海拔野外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运行超过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10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年。（低气压（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0.6atm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）工作；年温差变化：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±25</a:t>
            </a:r>
            <a:r>
              <a:rPr lang="en-US" altLang="zh-CN" sz="2000" b="1" dirty="0">
                <a:solidFill>
                  <a:prstClr val="black"/>
                </a:solidFill>
                <a:latin typeface="新宋体"/>
                <a:ea typeface="新宋体"/>
                <a:cs typeface="Times New Roman" pitchFamily="18" charset="0"/>
              </a:rPr>
              <a:t>℃</a:t>
            </a:r>
            <a:r>
              <a:rPr lang="zh-CN" altLang="en-US" sz="2000" b="1" dirty="0">
                <a:solidFill>
                  <a:prstClr val="black"/>
                </a:solidFill>
                <a:latin typeface="新宋体"/>
                <a:ea typeface="新宋体"/>
                <a:cs typeface="Times New Roman" pitchFamily="18" charset="0"/>
              </a:rPr>
              <a:t>；耐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紫外线辐照影响等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盛祥东新文档管理\3_初步设计报告\3_INFN_TDR_LHAASO\LHAASO各探测器图片\图示\ed_3d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3880065" cy="25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5496" y="44624"/>
            <a:ext cx="6256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2.  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电磁粒子探测器（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）的设计与性能研究</a:t>
            </a:r>
            <a:endParaRPr lang="en-US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750183"/>
            <a:ext cx="3384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特点：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）探测器规模大；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）探测效率高；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）时间响应快；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）动态测量范围大；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）野外环境运行时间长；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）性能稳定性好等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67877" y="750182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设计考虑的因素：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）各组分指标明确，有效耦合，相互协调；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性能达标，稳定性好；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）优化定型，性价比高；国货优先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）组装安装工艺成熟，满足工程化进度需要；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）探测器易于</a:t>
            </a:r>
            <a:r>
              <a:rPr lang="zh-CN" altLang="en-US" sz="2000" b="1" dirty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扩展和维护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）发展可靠的探测器监测手段和标定方法等</a:t>
            </a:r>
            <a:endParaRPr lang="en-US" altLang="zh-CN" sz="2000" b="1" dirty="0" smtClean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265801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按照当前的设计，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属于塑料闪烁体探测器。采用“塑闪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光纤读出”的探测方式。</a:t>
            </a:r>
            <a:endParaRPr lang="zh-CN" altLang="en-US" sz="2000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2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79585"/>
              </p:ext>
            </p:extLst>
          </p:nvPr>
        </p:nvGraphicFramePr>
        <p:xfrm>
          <a:off x="222493" y="1196752"/>
          <a:ext cx="8712967" cy="478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0684"/>
                <a:gridCol w="3058903"/>
                <a:gridCol w="364338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1263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材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料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52400"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主要</a:t>
                      </a:r>
                      <a:r>
                        <a:rPr 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参数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要求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/>
                    <a:p>
                      <a:pPr marL="152400"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选  型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1104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塑料闪烁体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单元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100cm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（长）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×25cm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（宽）；</a:t>
                      </a:r>
                      <a:endParaRPr lang="en-US" altLang="zh-CN" sz="1600" b="1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厚度：优化尺寸；</a:t>
                      </a:r>
                      <a:endParaRPr lang="en-US" altLang="zh-CN" sz="1600" b="1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表面均匀开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根光纤槽 </a:t>
                      </a:r>
                      <a:endParaRPr lang="en-US" sz="1600" b="1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HND-S2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型、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ST-401</a:t>
                      </a:r>
                      <a:r>
                        <a:rPr lang="zh-CN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型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BC408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EJ200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、捷克塑闪、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UPS923A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等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52400" marR="0" indent="32512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波长位移光纤</a:t>
                      </a:r>
                    </a:p>
                  </a:txBody>
                  <a:tcPr marL="48149" marR="481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Φ1.5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，“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 + cladding”</a:t>
                      </a:r>
                      <a:endParaRPr lang="en-US" sz="1600" b="1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/>
                    <a:p>
                      <a:pPr marL="0" marR="0" indent="32512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BCF92SC</a:t>
                      </a:r>
                      <a:r>
                        <a:rPr lang="zh-CN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Y-11MC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等</a:t>
                      </a:r>
                      <a:endParaRPr lang="zh-CN" altLang="zh-CN" sz="1600" b="1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1104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漫反射</a:t>
                      </a:r>
                      <a:r>
                        <a:rPr lang="zh-CN" sz="16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层</a:t>
                      </a:r>
                    </a:p>
                  </a:txBody>
                  <a:tcPr marL="48149" marR="481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1" indent="32512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漫反射系数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&gt;92% </a:t>
                      </a:r>
                    </a:p>
                  </a:txBody>
                  <a:tcPr marL="48149" marR="48149" marT="0" marB="0"/>
                </a:tc>
                <a:tc>
                  <a:txBody>
                    <a:bodyPr/>
                    <a:lstStyle/>
                    <a:p>
                      <a:pPr marL="0" marR="0" lvl="1" indent="32512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Tyvek</a:t>
                      </a:r>
                      <a:r>
                        <a:rPr lang="en-US" altLang="zh-CN" sz="16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1082D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0.27mm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600" b="1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1104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电源系统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输出高压值可以远程监测；温度系数好于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0.01%/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新宋体"/>
                          <a:ea typeface="新宋体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新宋体"/>
                          <a:ea typeface="新宋体"/>
                          <a:cs typeface="Times New Roman" panose="02020603050405020304" pitchFamily="18" charset="0"/>
                        </a:rPr>
                        <a:t>；</a:t>
                      </a:r>
                      <a:endParaRPr lang="en-US" altLang="zh-CN" sz="1600" b="1" strike="noStrike" dirty="0" smtClean="0">
                        <a:solidFill>
                          <a:schemeClr val="tx1"/>
                        </a:solidFill>
                        <a:effectLst/>
                        <a:latin typeface="新宋体"/>
                        <a:ea typeface="新宋体"/>
                        <a:cs typeface="Times New Roman" panose="02020603050405020304" pitchFamily="18" charset="0"/>
                      </a:endParaRPr>
                    </a:p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宋体"/>
                          <a:cs typeface="Times New Roman" panose="02020603050405020304" pitchFamily="18" charset="0"/>
                        </a:rPr>
                        <a:t>纹波系数：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宋体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北京博兴、天津森特尔、天津东文、意大利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CAEN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等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1104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光电倍增管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1" indent="32512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CN" sz="16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英寸</a:t>
                      </a:r>
                      <a:r>
                        <a:rPr 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内弧面，</a:t>
                      </a:r>
                      <a:endParaRPr lang="en-US" altLang="zh-CN" sz="1600" b="1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32512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温度系数：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新宋体"/>
                          <a:ea typeface="新宋体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新宋体"/>
                          <a:ea typeface="新宋体"/>
                          <a:cs typeface="Times New Roman" panose="02020603050405020304" pitchFamily="18" charset="0"/>
                        </a:rPr>
                        <a:t>‰/℃</a:t>
                      </a:r>
                      <a:r>
                        <a:rPr 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/>
                    <a:p>
                      <a:pPr marL="0" marR="0" lvl="1" indent="32512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CR285-01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型（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BHP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）、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XP3960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型（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HZC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）等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1104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</a:t>
                      </a:r>
                      <a:r>
                        <a:rPr lang="zh-CN" sz="16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吸收层</a:t>
                      </a:r>
                    </a:p>
                  </a:txBody>
                  <a:tcPr marL="48149" marR="48149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5mm</a:t>
                      </a:r>
                      <a:r>
                        <a:rPr 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厚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铅板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</a:t>
                      </a: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锑</a:t>
                      </a:r>
                      <a:r>
                        <a:rPr lang="en-US" altLang="zh-CN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104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电子学系统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电荷、时间信息精确测量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  <a:tc>
                  <a:txBody>
                    <a:bodyPr/>
                    <a:lstStyle/>
                    <a:p>
                      <a:pPr indent="3251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非标设备</a:t>
                      </a:r>
                      <a:endParaRPr lang="zh-CN" sz="1600" b="1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49" marR="48149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404664"/>
            <a:ext cx="260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各组分的信息列表</a:t>
            </a:r>
            <a:endParaRPr lang="zh-CN" altLang="en-US" sz="2000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116632"/>
            <a:ext cx="2377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）探测灵敏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单元</a:t>
            </a:r>
            <a:endParaRPr lang="zh-CN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5" y="632882"/>
            <a:ext cx="8917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       独立发展一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套基于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GEANT4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优化设计模拟程序，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结合塑闪单元实验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测试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结果，完成探测灵敏单元的定型设计，确定塑闪尺寸和光纤长度、数量，以及它们之间的耦合方式。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Chinese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Physics C Vol. 38, No. 3 (2014)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036002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02712" y="1759802"/>
            <a:ext cx="2461175" cy="2749318"/>
            <a:chOff x="-5089975" y="3423617"/>
            <a:chExt cx="2232248" cy="2584656"/>
          </a:xfrm>
        </p:grpSpPr>
        <p:pic>
          <p:nvPicPr>
            <p:cNvPr id="12" name="图片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5089975" y="3423617"/>
              <a:ext cx="2232248" cy="25846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-4758681" y="375863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rPr>
                <a:t>探测灵敏单元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2" descr="C:\Documents and Settings\zhoutianfu\桌面\arrhen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38" y="3101736"/>
            <a:ext cx="4687788" cy="30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5496" y="4821915"/>
            <a:ext cx="4027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        比较国内外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塑闪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产品，综合考虑光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产额、光衰减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长度和使用寿命等因素。</a:t>
            </a:r>
            <a:endParaRPr lang="en-US" altLang="zh-CN" sz="2000" b="1" dirty="0" smtClean="0">
              <a:solidFill>
                <a:prstClr val="black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  <a:p>
            <a:pPr lvl="0"/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ea typeface="新宋体" pitchFamily="49" charset="-122"/>
                <a:cs typeface="Times New Roman" pitchFamily="18" charset="0"/>
              </a:rPr>
              <a:t>        高温老化实验结果表明，国内塑闪（聚合工艺）的临界使用寿命好于国外产品。</a:t>
            </a:r>
            <a:endParaRPr lang="zh-CN" altLang="en-US" sz="2000" b="1" dirty="0">
              <a:solidFill>
                <a:prstClr val="black"/>
              </a:solidFill>
              <a:latin typeface="Times New Roman" pitchFamily="18" charset="0"/>
              <a:ea typeface="新宋体" pitchFamily="49" charset="-122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752A-48DC-41FB-B8BA-C36976E86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0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07504" y="4077072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现有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电源系统的设计，确保运行安全和对光电倍增管影响小的特点。例如：</a:t>
            </a:r>
            <a:endParaRPr lang="en-US" altLang="zh-CN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 高压输出，温度系数小于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0.01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%/ºC (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0.6atm,±25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/>
                <a:cs typeface="Times New Roman" panose="02020603050405020304" pitchFamily="18" charset="0"/>
              </a:rPr>
              <a:t>℃)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/>
                <a:cs typeface="Times New Roman" panose="02020603050405020304" pitchFamily="18" charset="0"/>
              </a:rPr>
              <a:t>。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/>
                <a:cs typeface="Times New Roman" panose="02020603050405020304" pitchFamily="18" charset="0"/>
              </a:rPr>
              <a:t>对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光电倍增管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增益的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影响控制在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1%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以内。</a:t>
            </a:r>
            <a:endParaRPr lang="en-US" altLang="zh-CN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/>
                <a:cs typeface="Times New Roman" panose="02020603050405020304" pitchFamily="18" charset="0"/>
              </a:rPr>
              <a:t>） 高压输出，纹波系数小于</a:t>
            </a:r>
            <a:r>
              <a:rPr lang="en-US" altLang="zh-C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0.01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） 设计上考虑对“浪涌”、“感应雷击”等耐受能力等</a:t>
            </a:r>
            <a:endParaRPr lang="en-US" altLang="zh-CN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河北师范大学张少如组承担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电源系统的选型与性能测试任务。</a:t>
            </a:r>
            <a:endParaRPr lang="en-US" altLang="zh-CN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盛祥东文档\手机照片\IMG_2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55239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盛祥东文档\IMG_20141017_205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37" y="1314777"/>
            <a:ext cx="3491039" cy="261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473" y="14799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电源系统</a:t>
            </a:r>
            <a:endParaRPr lang="zh-CN" altLang="en-US" sz="2000" b="1" dirty="0"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591458"/>
            <a:ext cx="892899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lnSpc>
                <a:spcPts val="2000"/>
              </a:lnSpc>
            </a:pPr>
            <a:r>
              <a:rPr lang="zh-CN" altLang="en-US" b="1" kern="100" dirty="0" smtClean="0">
                <a:solidFill>
                  <a:prstClr val="black"/>
                </a:solidFill>
                <a:latin typeface="Times New Roman"/>
                <a:ea typeface="新宋体"/>
              </a:rPr>
              <a:t>         </a:t>
            </a:r>
            <a:r>
              <a:rPr lang="zh-CN" altLang="en-US" sz="2000" b="1" kern="100" dirty="0" smtClean="0">
                <a:solidFill>
                  <a:prstClr val="black"/>
                </a:solidFill>
                <a:latin typeface="Times New Roman"/>
                <a:ea typeface="新宋体"/>
              </a:rPr>
              <a:t>电源系统采取“直流</a:t>
            </a:r>
            <a:r>
              <a:rPr lang="zh-CN" altLang="en-US" sz="2000" b="1" kern="100" dirty="0">
                <a:solidFill>
                  <a:prstClr val="black"/>
                </a:solidFill>
                <a:latin typeface="Times New Roman"/>
                <a:ea typeface="新宋体"/>
              </a:rPr>
              <a:t>源</a:t>
            </a:r>
            <a:r>
              <a:rPr lang="en-US" altLang="zh-CN" sz="2000" b="1" kern="100" dirty="0">
                <a:solidFill>
                  <a:prstClr val="black"/>
                </a:solidFill>
                <a:latin typeface="Times New Roman"/>
                <a:ea typeface="新宋体"/>
              </a:rPr>
              <a:t>+</a:t>
            </a:r>
            <a:r>
              <a:rPr lang="zh-CN" altLang="en-US" sz="2000" b="1" kern="100" dirty="0">
                <a:solidFill>
                  <a:prstClr val="black"/>
                </a:solidFill>
                <a:latin typeface="Times New Roman"/>
                <a:ea typeface="新宋体"/>
              </a:rPr>
              <a:t>高压模块</a:t>
            </a:r>
            <a:r>
              <a:rPr lang="en-US" altLang="zh-CN" sz="2000" b="1" kern="100" dirty="0">
                <a:solidFill>
                  <a:prstClr val="black"/>
                </a:solidFill>
                <a:latin typeface="Times New Roman"/>
                <a:ea typeface="新宋体"/>
              </a:rPr>
              <a:t>+</a:t>
            </a:r>
            <a:r>
              <a:rPr lang="zh-CN" altLang="en-US" sz="2000" b="1" kern="100" dirty="0">
                <a:solidFill>
                  <a:prstClr val="black"/>
                </a:solidFill>
                <a:latin typeface="Times New Roman"/>
                <a:ea typeface="新宋体"/>
              </a:rPr>
              <a:t>单片机</a:t>
            </a:r>
            <a:r>
              <a:rPr lang="zh-CN" altLang="en-US" sz="2000" b="1" kern="100" dirty="0" smtClean="0">
                <a:solidFill>
                  <a:prstClr val="black"/>
                </a:solidFill>
                <a:latin typeface="Times New Roman"/>
                <a:ea typeface="新宋体"/>
              </a:rPr>
              <a:t>监控”的设计方式。</a:t>
            </a:r>
            <a:r>
              <a:rPr lang="zh-CN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确定高低压部分的具体指标</a:t>
            </a:r>
            <a:r>
              <a:rPr lang="zh-CN" alt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要求和统一</a:t>
            </a:r>
            <a:r>
              <a:rPr lang="zh-CN" alt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电源通讯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协议，国内外多家厂家给出电源样品。</a:t>
            </a:r>
            <a:endParaRPr lang="en-US" altLang="zh-CN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7470-8EA2-4C29-A159-8099831DDF85}" type="slidenum">
              <a:rPr lang="en-US" altLang="zh-CN" smtClean="0">
                <a:solidFill>
                  <a:srgbClr val="000000"/>
                </a:solidFill>
              </a:rPr>
              <a:pPr/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5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3724" y="116632"/>
            <a:ext cx="4676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）光电倍增管的选型与分压器设计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652120" y="476672"/>
            <a:ext cx="2911208" cy="4608512"/>
            <a:chOff x="5580112" y="865178"/>
            <a:chExt cx="3240360" cy="5749022"/>
          </a:xfrm>
        </p:grpSpPr>
        <p:grpSp>
          <p:nvGrpSpPr>
            <p:cNvPr id="16" name="组合 15"/>
            <p:cNvGrpSpPr/>
            <p:nvPr/>
          </p:nvGrpSpPr>
          <p:grpSpPr>
            <a:xfrm>
              <a:off x="5580112" y="865178"/>
              <a:ext cx="3240360" cy="2851854"/>
              <a:chOff x="5270455" y="3107670"/>
              <a:chExt cx="3528392" cy="3093639"/>
            </a:xfrm>
          </p:grpSpPr>
          <p:pic>
            <p:nvPicPr>
              <p:cNvPr id="17" name="Picture 2" descr="D:\盛祥东新文档管理\2016中心考核(New)\资料_zhangzq\PMT照片\XP3960\IMG_20160615_162304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455" y="3555015"/>
                <a:ext cx="3528392" cy="2646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659519" y="3107670"/>
                <a:ext cx="2780918" cy="434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HZC  XP3960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型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PMT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597219" y="3860486"/>
              <a:ext cx="3223253" cy="2753714"/>
              <a:chOff x="251521" y="1011559"/>
              <a:chExt cx="3223253" cy="2874767"/>
            </a:xfrm>
          </p:grpSpPr>
          <p:pic>
            <p:nvPicPr>
              <p:cNvPr id="20" name="Picture 3" descr="D:\盛祥东新文档管理\2016中心考核(New)\资料_zhangzq\PMT照片\CR285-01\IMG_20160615_16194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51521" y="1011559"/>
                <a:ext cx="3223253" cy="2417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22446" y="3468627"/>
                <a:ext cx="2752933" cy="417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BHP  CR285-01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型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宋体" panose="02010609030101010101" pitchFamily="49" charset="-122"/>
                    <a:cs typeface="Times New Roman" panose="02020603050405020304" pitchFamily="18" charset="0"/>
                  </a:rPr>
                  <a:t>PMT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宋体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8044"/>
            <a:ext cx="5040560" cy="443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6562" y="692696"/>
            <a:ext cx="5219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PMT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规格：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1.5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英寸，内弧面设计；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）光纤发射波长处的量子转换效率高；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）好的温度系数：</a:t>
            </a:r>
            <a:r>
              <a:rPr lang="zh-CN" altLang="en-US" sz="2000" b="1" dirty="0" smtClean="0">
                <a:solidFill>
                  <a:prstClr val="black"/>
                </a:solidFill>
                <a:latin typeface="新宋体"/>
                <a:ea typeface="新宋体"/>
                <a:cs typeface="Times New Roman" panose="02020603050405020304" pitchFamily="18" charset="0"/>
              </a:rPr>
              <a:t>～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0.1%/</a:t>
            </a:r>
            <a:r>
              <a:rPr lang="en-US" altLang="zh-CN" sz="2000" b="1" dirty="0" smtClean="0">
                <a:solidFill>
                  <a:prstClr val="black"/>
                </a:solidFill>
                <a:latin typeface="新宋体"/>
                <a:ea typeface="新宋体"/>
                <a:cs typeface="Times New Roman" panose="02020603050405020304" pitchFamily="18" charset="0"/>
              </a:rPr>
              <a:t>℃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新宋体" panose="02010609030101010101" pitchFamily="49" charset="-122"/>
                <a:cs typeface="Times New Roman" panose="02020603050405020304" pitchFamily="18" charset="0"/>
              </a:rPr>
              <a:t>等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新宋体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7470-8EA2-4C29-A159-8099831DDF85}" type="slidenum">
              <a:rPr lang="en-US" altLang="zh-CN" smtClean="0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095" y="5437673"/>
            <a:ext cx="360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山东大学 冯存峰组承担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光电倍增管分压器设计与性能测试任务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3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1964</Words>
  <Application>Microsoft Office PowerPoint</Application>
  <PresentationFormat>全屏显示(4:3)</PresentationFormat>
  <Paragraphs>214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9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Office 主题</vt:lpstr>
      <vt:lpstr>1_Office 主题</vt:lpstr>
      <vt:lpstr>6_Office 主题</vt:lpstr>
      <vt:lpstr>3_Office 主题</vt:lpstr>
      <vt:lpstr>Edge</vt:lpstr>
      <vt:lpstr>4_Office 主题</vt:lpstr>
      <vt:lpstr>5_Office 主题</vt:lpstr>
      <vt:lpstr>7_Office 主题</vt:lpstr>
      <vt:lpstr>1_默认设计模板</vt:lpstr>
      <vt:lpstr>LHAASO项目电磁粒子探测器 研究进展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ED定型与阵列实验工作进展</dc:title>
  <dc:creator>user</dc:creator>
  <cp:lastModifiedBy>user</cp:lastModifiedBy>
  <cp:revision>817</cp:revision>
  <dcterms:created xsi:type="dcterms:W3CDTF">2013-12-04T15:21:38Z</dcterms:created>
  <dcterms:modified xsi:type="dcterms:W3CDTF">2016-08-23T23:09:52Z</dcterms:modified>
</cp:coreProperties>
</file>