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420" r:id="rId3"/>
    <p:sldId id="375" r:id="rId4"/>
    <p:sldId id="376" r:id="rId5"/>
    <p:sldId id="423" r:id="rId6"/>
    <p:sldId id="424" r:id="rId7"/>
    <p:sldId id="406" r:id="rId8"/>
    <p:sldId id="403" r:id="rId9"/>
    <p:sldId id="370" r:id="rId10"/>
    <p:sldId id="353" r:id="rId11"/>
    <p:sldId id="354" r:id="rId12"/>
    <p:sldId id="355" r:id="rId13"/>
    <p:sldId id="367" r:id="rId14"/>
    <p:sldId id="368" r:id="rId15"/>
    <p:sldId id="360" r:id="rId16"/>
    <p:sldId id="361" r:id="rId17"/>
    <p:sldId id="369" r:id="rId18"/>
    <p:sldId id="325" r:id="rId19"/>
    <p:sldId id="404" r:id="rId20"/>
    <p:sldId id="413" r:id="rId21"/>
    <p:sldId id="417" r:id="rId22"/>
    <p:sldId id="380" r:id="rId23"/>
    <p:sldId id="381" r:id="rId24"/>
    <p:sldId id="414" r:id="rId25"/>
    <p:sldId id="389" r:id="rId26"/>
    <p:sldId id="392" r:id="rId27"/>
    <p:sldId id="395" r:id="rId28"/>
    <p:sldId id="383" r:id="rId29"/>
    <p:sldId id="422" r:id="rId30"/>
    <p:sldId id="346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5AE4B-BA04-4B29-BDE5-C3981524C8B1}" type="datetimeFigureOut">
              <a:rPr lang="en-US" smtClean="0"/>
              <a:pPr/>
              <a:t>23-Aug-16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F23D-BA96-494E-871D-5B450CF0D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50CA4-6886-4B7E-9F22-09F013BAA86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2631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50CA4-6886-4B7E-9F22-09F013BAA86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94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4F23D-BA96-494E-871D-5B450CF0DF3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50CA4-6886-4B7E-9F22-09F013BAA86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894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85818"/>
          </a:xfr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7958"/>
            <a:ext cx="9144000" cy="50004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>
          <a:xfrm>
            <a:off x="142844" y="6572272"/>
            <a:ext cx="2133600" cy="142876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1"/>
          </p:nvPr>
        </p:nvSpPr>
        <p:spPr>
          <a:xfrm>
            <a:off x="6867556" y="6500834"/>
            <a:ext cx="2133600" cy="21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24/Aug/2016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8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8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7.jpeg"/><Relationship Id="rId5" Type="http://schemas.openxmlformats.org/officeDocument/2006/relationships/image" Target="../media/image21.emf"/><Relationship Id="rId10" Type="http://schemas.openxmlformats.org/officeDocument/2006/relationships/image" Target="../media/image62.png"/><Relationship Id="rId4" Type="http://schemas.openxmlformats.org/officeDocument/2006/relationships/image" Target="../media/image19.emf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58417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Study of HV/HR CMOS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Sensor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for the ATLAS Inner Tracker at the High Luminosity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LHC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3861048"/>
            <a:ext cx="9144000" cy="1440160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Jian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LIU (</a:t>
            </a:r>
            <a:r>
              <a:rPr lang="zh-CN" alt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刘剑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Shandong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</a:p>
          <a:p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liuj@hepg.sdu.edu.cn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24 Aug 2016, Hefei</a:t>
            </a:r>
          </a:p>
        </p:txBody>
      </p:sp>
      <p:pic>
        <p:nvPicPr>
          <p:cNvPr id="7" name="图片 6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260648"/>
            <a:ext cx="1941772" cy="693860"/>
          </a:xfrm>
          <a:prstGeom prst="rect">
            <a:avLst/>
          </a:prstGeom>
        </p:spPr>
      </p:pic>
      <p:pic>
        <p:nvPicPr>
          <p:cNvPr id="8" name="图片 7" descr="CPPM 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2686" y="71414"/>
            <a:ext cx="785818" cy="967313"/>
          </a:xfrm>
          <a:prstGeom prst="rect">
            <a:avLst/>
          </a:prstGeom>
        </p:spPr>
      </p:pic>
      <p:pic>
        <p:nvPicPr>
          <p:cNvPr id="11" name="图片 10" descr="ATLAS-chrome-logo-blue-wh_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00768"/>
            <a:ext cx="2557660" cy="857232"/>
          </a:xfrm>
          <a:prstGeom prst="rect">
            <a:avLst/>
          </a:prstGeom>
        </p:spPr>
      </p:pic>
      <p:pic>
        <p:nvPicPr>
          <p:cNvPr id="12" name="Picture 2" descr="C:\Users\Think\Desktop\aida-20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795" y="6021288"/>
            <a:ext cx="3023709" cy="792088"/>
          </a:xfrm>
          <a:prstGeom prst="rect">
            <a:avLst/>
          </a:prstGeom>
          <a:noFill/>
        </p:spPr>
      </p:pic>
      <p:pic>
        <p:nvPicPr>
          <p:cNvPr id="73731" name="Picture 3" descr="C:\Users\Think\Desktop\QQ截图201608231628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491880" cy="110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cppm\CCPD\CCPD_TCAD\LF_150\27_Apr_2015\lf_va_ly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2046" y="785794"/>
            <a:ext cx="3661986" cy="2288741"/>
          </a:xfrm>
          <a:prstGeom prst="rect">
            <a:avLst/>
          </a:prstGeom>
          <a:noFill/>
        </p:spPr>
      </p:pic>
      <p:pic>
        <p:nvPicPr>
          <p:cNvPr id="19458" name="Picture 2" descr="D:\cppm\CCPD\CCPD_TCAD\LF_150\27_Apr_2015\lf_va_g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3314723" cy="2071702"/>
          </a:xfrm>
          <a:prstGeom prst="rect">
            <a:avLst/>
          </a:prstGeom>
          <a:noFill/>
        </p:spPr>
      </p:pic>
      <p:pic>
        <p:nvPicPr>
          <p:cNvPr id="14" name="图片 13" descr="3d_stand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063013"/>
            <a:ext cx="3443312" cy="21520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/>
              <a:t>LF simulation procedures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8728" y="2571744"/>
            <a:ext cx="21431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Layout in Cadence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2066" y="2571744"/>
            <a:ext cx="33575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Transport to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Sentaurus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Ligament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571868" y="2786058"/>
            <a:ext cx="1500199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图片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2"/>
            <a:ext cx="4500562" cy="28575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00562" y="3071810"/>
            <a:ext cx="442915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2x2 pixel array with standard DNW size.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 µm substrate ( 2 k</a:t>
            </a:r>
            <a:r>
              <a:rPr lang="el-GR" altLang="zh-CN" dirty="0" smtClean="0">
                <a:latin typeface="Times New Roman" pitchFamily="18" charset="0"/>
                <a:cs typeface="Times New Roman" pitchFamily="18" charset="0"/>
              </a:rPr>
              <a:t> 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.cm).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768" y="5715016"/>
            <a:ext cx="12763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3D device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17" name="矩形标注 16"/>
          <p:cNvSpPr/>
          <p:nvPr/>
        </p:nvSpPr>
        <p:spPr>
          <a:xfrm>
            <a:off x="3357554" y="1000108"/>
            <a:ext cx="1928826" cy="1143008"/>
          </a:xfrm>
          <a:prstGeom prst="wedgeRectCallout">
            <a:avLst>
              <a:gd name="adj1" fmla="val -14629"/>
              <a:gd name="adj2" fmla="val 10637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round corners in .gds are converted to broken lines in .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0" name="图片 19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D:\cppm\CCPD\CCPD_TCAD\LF_150\17_Mar_2015\lf_dc_100v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928670"/>
            <a:ext cx="2071702" cy="3002306"/>
          </a:xfrm>
          <a:prstGeom prst="rect">
            <a:avLst/>
          </a:prstGeom>
          <a:noFill/>
        </p:spPr>
      </p:pic>
      <p:pic>
        <p:nvPicPr>
          <p:cNvPr id="29" name="Picture 2" descr="D:\cppm\CCPD\CCPD_TCAD\LF_150\17_Mar_2015\lf_deple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999710"/>
            <a:ext cx="3500462" cy="5072496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-24"/>
            <a:ext cx="7344816" cy="785818"/>
          </a:xfrm>
        </p:spPr>
        <p:txBody>
          <a:bodyPr/>
          <a:lstStyle/>
          <a:p>
            <a:r>
              <a:rPr lang="en-US" dirty="0" smtClean="0"/>
              <a:t>LF </a:t>
            </a:r>
            <a:r>
              <a:rPr lang="en-US" dirty="0" err="1" smtClean="0"/>
              <a:t>VerA</a:t>
            </a: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depletion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11" name="图片 10" descr="3d_standard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3566" y="928670"/>
            <a:ext cx="2374318" cy="15716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472" y="3357562"/>
            <a:ext cx="24163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Depletion vs. HV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071934" y="857232"/>
            <a:ext cx="928694" cy="785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rot="16200000" flipH="1" flipV="1">
            <a:off x="3049726" y="593554"/>
            <a:ext cx="785820" cy="17417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灯片编号占位符 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0106" y="2643182"/>
            <a:ext cx="4479546" cy="261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17"/>
          <p:cNvSpPr txBox="1"/>
          <p:nvPr/>
        </p:nvSpPr>
        <p:spPr>
          <a:xfrm>
            <a:off x="3275856" y="5478677"/>
            <a:ext cx="55824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~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70 µm</a:t>
            </a:r>
            <a:r>
              <a:rPr lang="en-US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of depletion depth can be obtained @HV=-100 V</a:t>
            </a:r>
            <a:endParaRPr lang="en-US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8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9" name="图片 18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capacitance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3" name="图片 12" descr="ac_pwell_top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4000528" cy="2429899"/>
          </a:xfrm>
          <a:prstGeom prst="rect">
            <a:avLst/>
          </a:prstGeom>
        </p:spPr>
      </p:pic>
      <p:pic>
        <p:nvPicPr>
          <p:cNvPr id="15" name="图片 14" descr="cap_v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028833"/>
            <a:ext cx="4500594" cy="3257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3968" y="4305870"/>
            <a:ext cx="471487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C</a:t>
            </a:r>
            <a:r>
              <a:rPr lang="en-US" altLang="zh-CN" baseline="-25000" dirty="0" err="1" smtClean="0"/>
              <a:t>dnw</a:t>
            </a:r>
            <a:r>
              <a:rPr lang="en-US" altLang="zh-CN" dirty="0" smtClean="0"/>
              <a:t> is ~</a:t>
            </a:r>
            <a:r>
              <a:rPr lang="en-US" altLang="zh-CN" dirty="0" smtClean="0">
                <a:solidFill>
                  <a:srgbClr val="FF0000"/>
                </a:solidFill>
              </a:rPr>
              <a:t>50 </a:t>
            </a:r>
            <a:r>
              <a:rPr lang="en-US" altLang="zh-CN" dirty="0" err="1" smtClean="0">
                <a:solidFill>
                  <a:srgbClr val="FF0000"/>
                </a:solidFill>
              </a:rPr>
              <a:t>fF</a:t>
            </a:r>
            <a:r>
              <a:rPr lang="en-US" altLang="zh-CN" dirty="0" smtClean="0"/>
              <a:t>  @ HV=-50 V</a:t>
            </a:r>
          </a:p>
          <a:p>
            <a:r>
              <a:rPr lang="en-US" altLang="zh-CN" dirty="0" err="1" smtClean="0"/>
              <a:t>C</a:t>
            </a:r>
            <a:r>
              <a:rPr lang="en-US" altLang="zh-CN" baseline="-25000" dirty="0" err="1" smtClean="0"/>
              <a:t>pw-dnw</a:t>
            </a:r>
            <a:r>
              <a:rPr lang="en-US" altLang="zh-CN" dirty="0" smtClean="0"/>
              <a:t> is ~</a:t>
            </a:r>
            <a:r>
              <a:rPr lang="en-US" altLang="zh-CN" dirty="0" smtClean="0">
                <a:solidFill>
                  <a:srgbClr val="FF0000"/>
                </a:solidFill>
              </a:rPr>
              <a:t>150 </a:t>
            </a:r>
            <a:r>
              <a:rPr lang="en-US" altLang="zh-CN" dirty="0" err="1" smtClean="0">
                <a:solidFill>
                  <a:srgbClr val="FF0000"/>
                </a:solidFill>
              </a:rPr>
              <a:t>fF</a:t>
            </a:r>
            <a:r>
              <a:rPr lang="en-US" altLang="zh-CN" dirty="0" smtClean="0"/>
              <a:t>  @ HV=-50 V</a:t>
            </a:r>
            <a:endParaRPr lang="en-US" dirty="0" smtClean="0"/>
          </a:p>
          <a:p>
            <a:r>
              <a:rPr lang="en-US" dirty="0" smtClean="0"/>
              <a:t>Total capacitance is ~</a:t>
            </a:r>
            <a:r>
              <a:rPr lang="en-US" dirty="0" smtClean="0">
                <a:solidFill>
                  <a:srgbClr val="FF0000"/>
                </a:solidFill>
              </a:rPr>
              <a:t>200 </a:t>
            </a:r>
            <a:r>
              <a:rPr lang="en-US" dirty="0" err="1" smtClean="0">
                <a:solidFill>
                  <a:srgbClr val="FF0000"/>
                </a:solidFill>
              </a:rPr>
              <a:t>fF</a:t>
            </a:r>
            <a:r>
              <a:rPr lang="en-US" dirty="0" smtClean="0"/>
              <a:t>  @ HV=-50 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720" y="2782669"/>
            <a:ext cx="37147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Top view (PW and NW implemented)</a:t>
            </a:r>
          </a:p>
        </p:txBody>
      </p:sp>
      <p:pic>
        <p:nvPicPr>
          <p:cNvPr id="19" name="Picture 3" descr="D:\cppm\CCPD\CCPD_TCAD\LF_150\26_Apr_2016\schemati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97" y="3573016"/>
            <a:ext cx="3832647" cy="165618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88032" y="5445224"/>
            <a:ext cx="846043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capacitances mainly come from the </a:t>
            </a:r>
            <a:r>
              <a:rPr lang="en-US" sz="1600" dirty="0" err="1" smtClean="0"/>
              <a:t>C</a:t>
            </a:r>
            <a:r>
              <a:rPr lang="en-US" sz="1600" baseline="-25000" dirty="0" err="1" smtClean="0"/>
              <a:t>dnw</a:t>
            </a:r>
            <a:r>
              <a:rPr lang="en-US" sz="1600" dirty="0" smtClean="0"/>
              <a:t> (between the DNW and the substrate) and the </a:t>
            </a:r>
            <a:r>
              <a:rPr lang="en-US" sz="1600" dirty="0" err="1" smtClean="0"/>
              <a:t>C</a:t>
            </a:r>
            <a:r>
              <a:rPr lang="en-US" sz="1600" baseline="-25000" dirty="0" err="1" smtClean="0"/>
              <a:t>pw-dnw</a:t>
            </a:r>
            <a:r>
              <a:rPr lang="en-US" sz="1600" dirty="0" smtClean="0"/>
              <a:t> (between the PW/PSUB and the DNW)</a:t>
            </a:r>
          </a:p>
        </p:txBody>
      </p:sp>
      <p:pic>
        <p:nvPicPr>
          <p:cNvPr id="14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8" name="图片 17" descr="pppi_wh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mips_va_line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785794"/>
            <a:ext cx="4976649" cy="2786082"/>
          </a:xfrm>
          <a:prstGeom prst="rect">
            <a:avLst/>
          </a:prstGeom>
        </p:spPr>
      </p:pic>
      <p:pic>
        <p:nvPicPr>
          <p:cNvPr id="43" name="图片 42" descr="mips_va_l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3398920"/>
            <a:ext cx="4976649" cy="2959038"/>
          </a:xfrm>
          <a:prstGeom prst="rect">
            <a:avLst/>
          </a:prstGeom>
        </p:spPr>
      </p:pic>
      <p:pic>
        <p:nvPicPr>
          <p:cNvPr id="40" name="图片 39" descr="lf_va_3d_top-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3061" y="729386"/>
            <a:ext cx="2238095" cy="56285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transient simulation: charge collection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pSp>
        <p:nvGrpSpPr>
          <p:cNvPr id="3" name="组合 32"/>
          <p:cNvGrpSpPr/>
          <p:nvPr/>
        </p:nvGrpSpPr>
        <p:grpSpPr>
          <a:xfrm>
            <a:off x="7072330" y="1403576"/>
            <a:ext cx="1285884" cy="2428892"/>
            <a:chOff x="6786578" y="1357298"/>
            <a:chExt cx="1285884" cy="2428892"/>
          </a:xfrm>
        </p:grpSpPr>
        <p:sp>
          <p:nvSpPr>
            <p:cNvPr id="20" name="八角星 19"/>
            <p:cNvSpPr/>
            <p:nvPr/>
          </p:nvSpPr>
          <p:spPr>
            <a:xfrm>
              <a:off x="7358082" y="2857496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5768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八角星 23"/>
            <p:cNvSpPr/>
            <p:nvPr/>
          </p:nvSpPr>
          <p:spPr>
            <a:xfrm>
              <a:off x="7358082" y="3357562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5662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八角星 24"/>
            <p:cNvSpPr/>
            <p:nvPr/>
          </p:nvSpPr>
          <p:spPr>
            <a:xfrm>
              <a:off x="7358082" y="2357430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5668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6" name="八角星 25"/>
            <p:cNvSpPr/>
            <p:nvPr/>
          </p:nvSpPr>
          <p:spPr>
            <a:xfrm>
              <a:off x="7358082" y="1857364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5625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7" name="八角星 26"/>
            <p:cNvSpPr/>
            <p:nvPr/>
          </p:nvSpPr>
          <p:spPr>
            <a:xfrm>
              <a:off x="7358082" y="1357298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2519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八角星 27"/>
            <p:cNvSpPr/>
            <p:nvPr/>
          </p:nvSpPr>
          <p:spPr>
            <a:xfrm>
              <a:off x="6786578" y="2857496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2796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9" name="八角星 28"/>
            <p:cNvSpPr/>
            <p:nvPr/>
          </p:nvSpPr>
          <p:spPr>
            <a:xfrm>
              <a:off x="6786578" y="3357562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2710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0" name="八角星 29"/>
            <p:cNvSpPr/>
            <p:nvPr/>
          </p:nvSpPr>
          <p:spPr>
            <a:xfrm>
              <a:off x="6786578" y="2357430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2758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八角星 30"/>
            <p:cNvSpPr/>
            <p:nvPr/>
          </p:nvSpPr>
          <p:spPr>
            <a:xfrm>
              <a:off x="6786578" y="1857364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2848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2" name="八角星 31"/>
            <p:cNvSpPr/>
            <p:nvPr/>
          </p:nvSpPr>
          <p:spPr>
            <a:xfrm>
              <a:off x="6786578" y="1357298"/>
              <a:ext cx="714380" cy="428628"/>
            </a:xfrm>
            <a:prstGeom prst="star8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1078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57290" y="1357298"/>
            <a:ext cx="12858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HV=-50 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28662" y="3988362"/>
            <a:ext cx="12144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HV=-50 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57620" y="2559602"/>
            <a:ext cx="7858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Linear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929058" y="5274246"/>
            <a:ext cx="7858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Log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143504" y="1857364"/>
            <a:ext cx="142876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Collected charges within 5 ns.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直接箭头连接符 38"/>
          <p:cNvCxnSpPr>
            <a:stCxn id="42" idx="3"/>
          </p:cNvCxnSpPr>
          <p:nvPr/>
        </p:nvCxnSpPr>
        <p:spPr>
          <a:xfrm>
            <a:off x="6572264" y="2319029"/>
            <a:ext cx="500066" cy="38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线形标注 1 47"/>
          <p:cNvSpPr/>
          <p:nvPr/>
        </p:nvSpPr>
        <p:spPr>
          <a:xfrm>
            <a:off x="5004048" y="4643446"/>
            <a:ext cx="1425340" cy="857256"/>
          </a:xfrm>
          <a:prstGeom prst="borderCallout1">
            <a:avLst>
              <a:gd name="adj1" fmla="val 15801"/>
              <a:gd name="adj2" fmla="val 105215"/>
              <a:gd name="adj3" fmla="val -105747"/>
              <a:gd name="adj4" fmla="val 2122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6687 e- (HV=-100 V)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47" name="图片 46" descr="pppi_wh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lf_mip_position1_hv50_h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950" y="785794"/>
            <a:ext cx="2571736" cy="1855579"/>
          </a:xfrm>
          <a:prstGeom prst="rect">
            <a:avLst/>
          </a:prstGeom>
        </p:spPr>
      </p:pic>
      <p:pic>
        <p:nvPicPr>
          <p:cNvPr id="22" name="图片 21" descr="mips_profile_va_l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928670"/>
            <a:ext cx="5214974" cy="3257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-24"/>
            <a:ext cx="7344816" cy="785818"/>
          </a:xfrm>
        </p:spPr>
        <p:txBody>
          <a:bodyPr/>
          <a:lstStyle/>
          <a:p>
            <a:r>
              <a:rPr lang="en-US" dirty="0" smtClean="0"/>
              <a:t>LF </a:t>
            </a:r>
            <a:r>
              <a:rPr lang="en-US" dirty="0" err="1" smtClean="0"/>
              <a:t>VerA</a:t>
            </a:r>
            <a:r>
              <a:rPr lang="en-US" dirty="0" smtClean="0"/>
              <a:t> transient simulation: charge profile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32181" y="835572"/>
            <a:ext cx="12144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HV = -50V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29058" y="2714620"/>
            <a:ext cx="7858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43570" y="2643182"/>
            <a:ext cx="307183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Enable the excess carrier generation in specific regions: depleted and un-depleted.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43570" y="3571876"/>
            <a:ext cx="3071834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Before irradiation: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drift</a:t>
            </a:r>
            <a:r>
              <a:rPr lang="en-US" dirty="0" smtClean="0"/>
              <a:t>=4812 e- (85%) peaking at ~100 ps.</a:t>
            </a:r>
          </a:p>
          <a:p>
            <a:endParaRPr lang="en-US" dirty="0" smtClean="0"/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diffusion</a:t>
            </a:r>
            <a:r>
              <a:rPr lang="en-US" dirty="0" smtClean="0"/>
              <a:t>=850 e- (15%) peaking at ~2 ns.</a:t>
            </a: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214282" y="4214818"/>
          <a:ext cx="514353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497"/>
                <a:gridCol w="1690019"/>
                <a:gridCol w="1690019"/>
              </a:tblGrid>
              <a:tr h="315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Fluence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dirty="0" smtClean="0"/>
                        <a:t>neq.cm</a:t>
                      </a:r>
                      <a:r>
                        <a:rPr lang="en-US" sz="1400" baseline="30000" dirty="0" smtClean="0"/>
                        <a:t>-2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Drift</a:t>
                      </a:r>
                      <a:r>
                        <a:rPr lang="en-US" sz="1400" baseline="0" dirty="0" smtClean="0"/>
                        <a:t>(e-</a:t>
                      </a:r>
                      <a:r>
                        <a:rPr lang="en-US" sz="1400" dirty="0" smtClean="0"/>
                        <a:t>) @ -50V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Diffusion</a:t>
                      </a:r>
                      <a:r>
                        <a:rPr lang="en-US" sz="1400" baseline="0" dirty="0" smtClean="0"/>
                        <a:t>(e-</a:t>
                      </a:r>
                      <a:r>
                        <a:rPr lang="en-US" sz="1400" dirty="0" smtClean="0"/>
                        <a:t>) @ -50V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2676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4812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850</a:t>
                      </a:r>
                      <a:endParaRPr lang="en-US" sz="1400" dirty="0"/>
                    </a:p>
                  </a:txBody>
                  <a:tcPr/>
                </a:tc>
              </a:tr>
              <a:tr h="2862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1e14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4507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491</a:t>
                      </a:r>
                      <a:endParaRPr lang="en-US" sz="1400" dirty="0"/>
                    </a:p>
                  </a:txBody>
                  <a:tcPr/>
                </a:tc>
              </a:tr>
              <a:tr h="2862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1e15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</a:t>
                      </a:r>
                      <a:endParaRPr lang="en-US" sz="1400" dirty="0"/>
                    </a:p>
                  </a:txBody>
                  <a:tcPr/>
                </a:tc>
              </a:tr>
              <a:tr h="2862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1e16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52120" y="5373216"/>
            <a:ext cx="307183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43</a:t>
            </a:r>
            <a:r>
              <a:rPr lang="en-US" altLang="zh-CN" dirty="0" smtClean="0"/>
              <a:t>% diffusion charges are lost at approximately 5 </a:t>
            </a:r>
            <a:r>
              <a:rPr lang="en-US" altLang="zh-CN" dirty="0" err="1" smtClean="0"/>
              <a:t>MRads</a:t>
            </a:r>
            <a:r>
              <a:rPr lang="en-US" altLang="zh-CN" dirty="0" smtClean="0"/>
              <a:t>.</a:t>
            </a:r>
            <a:endParaRPr lang="en-US" dirty="0" smtClean="0"/>
          </a:p>
        </p:txBody>
      </p:sp>
      <p:pic>
        <p:nvPicPr>
          <p:cNvPr id="17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8" name="图片 17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lf_mips_position1_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850132"/>
            <a:ext cx="3061401" cy="4436256"/>
          </a:xfrm>
          <a:prstGeom prst="rect">
            <a:avLst/>
          </a:prstGeom>
        </p:spPr>
      </p:pic>
      <p:pic>
        <p:nvPicPr>
          <p:cNvPr id="14" name="图片 13" descr="lf_mips_position1_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50132"/>
            <a:ext cx="3061401" cy="44362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transient simulation: e-h current density of position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406" y="5357826"/>
            <a:ext cx="492922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Electrons in depletion region drift towards DNW.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06" y="5711627"/>
            <a:ext cx="750099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Holes in the upper side of depletion region drift towards p+.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Holes in the lower side of depletion region are swept out towards bottom.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14546" y="785794"/>
            <a:ext cx="107157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86380" y="785794"/>
            <a:ext cx="107157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68274" y="4221089"/>
            <a:ext cx="1100070" cy="3231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HV = -50 V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15" descr="lf_mip_position1_hv50_h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836712"/>
            <a:ext cx="2643174" cy="1907124"/>
          </a:xfrm>
          <a:prstGeom prst="rect">
            <a:avLst/>
          </a:prstGeom>
        </p:spPr>
      </p:pic>
      <p:pic>
        <p:nvPicPr>
          <p:cNvPr id="89090" name="Picture 2" descr="C:\Users\Think\Desktop\pos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3" y="2852936"/>
            <a:ext cx="1224136" cy="3068546"/>
          </a:xfrm>
          <a:prstGeom prst="rect">
            <a:avLst/>
          </a:prstGeom>
          <a:noFill/>
        </p:spPr>
      </p:pic>
      <p:pic>
        <p:nvPicPr>
          <p:cNvPr id="18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9" name="图片 18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h-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785794"/>
            <a:ext cx="3051801" cy="4436256"/>
          </a:xfrm>
          <a:prstGeom prst="rect">
            <a:avLst/>
          </a:prstGeom>
        </p:spPr>
      </p:pic>
      <p:pic>
        <p:nvPicPr>
          <p:cNvPr id="18" name="图片 17" descr="e-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850108"/>
            <a:ext cx="3051801" cy="44362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transient simulation: e-h current density of position 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06" y="5357826"/>
            <a:ext cx="492922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Electrons in depletion region drift towards DNW.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06" y="5711627"/>
            <a:ext cx="750099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Holes in the upper side of depletion region drift towards p+.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Holes in the lower side of depletion region are swept out towards bottom.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1670" y="785794"/>
            <a:ext cx="107157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8" y="785794"/>
            <a:ext cx="107157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19" descr="lf_mip_position10_hv50_h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2526" y="836712"/>
            <a:ext cx="3091473" cy="22375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44208" y="4221089"/>
            <a:ext cx="1100070" cy="3231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HV = -50 V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Think\Desktop\pos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3" y="2852936"/>
            <a:ext cx="1224136" cy="3068546"/>
          </a:xfrm>
          <a:prstGeom prst="rect">
            <a:avLst/>
          </a:prstGeom>
          <a:noFill/>
        </p:spPr>
      </p:pic>
      <p:pic>
        <p:nvPicPr>
          <p:cNvPr id="21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2" name="图片 21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LF CPIX demonstrator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501008"/>
            <a:ext cx="9144000" cy="2880320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New large demonstrator LF CPIX was submitted on March 2016: </a:t>
            </a:r>
            <a:endParaRPr lang="en-US" altLang="zh-CN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/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Pixel size </a:t>
            </a:r>
            <a:r>
              <a:rPr lang="en-US" dirty="0" smtClean="0"/>
              <a:t>250 µm × 50 µm (FE-I4 like).</a:t>
            </a:r>
            <a:endParaRPr lang="en-US" altLang="zh-CN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/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Consists of three pixel flavors: passive, digital and analog pixel.  Some improvements have been brought to them with respect to the characterizations of the LF CCPD prototypes.</a:t>
            </a:r>
          </a:p>
          <a:p>
            <a:pPr lvl="1"/>
            <a:r>
              <a:rPr lang="en-US" altLang="zh-CN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New guard-ring strategy 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LF CPIX </a:t>
            </a:r>
            <a:r>
              <a:rPr lang="en-US" altLang="zh-CN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Ver2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to increase the breakdown voltage and reduce the inactive region.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22532" name="Picture 4" descr="D:\cppm\CCPD\Interview_Bonn\l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5454879" cy="2149288"/>
          </a:xfrm>
          <a:prstGeom prst="rect">
            <a:avLst/>
          </a:prstGeom>
          <a:noFill/>
        </p:spPr>
      </p:pic>
      <p:pic>
        <p:nvPicPr>
          <p:cNvPr id="10" name="Image 2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80728"/>
            <a:ext cx="243281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3" name="图片 12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D:\cppm\CCPD\CCPD_TCAD\LF_150\12_Jan_2016\11_Jan_2016\lf_cpix_v1_back_efie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836712"/>
            <a:ext cx="2584807" cy="1678163"/>
          </a:xfrm>
          <a:prstGeom prst="rect">
            <a:avLst/>
          </a:prstGeom>
          <a:noFill/>
        </p:spPr>
      </p:pic>
      <p:pic>
        <p:nvPicPr>
          <p:cNvPr id="6146" name="Picture 2" descr="D:\cppm\CCPD\CCPD_TCAD\LF_150\12_Jan_2016\11_Jan_2016\lf_cpix_v2_2gr_efield_back_hv1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18359"/>
            <a:ext cx="3185462" cy="2064008"/>
          </a:xfrm>
          <a:prstGeom prst="rect">
            <a:avLst/>
          </a:prstGeom>
          <a:noFill/>
        </p:spPr>
      </p:pic>
      <p:pic>
        <p:nvPicPr>
          <p:cNvPr id="6147" name="Picture 3" descr="D:\cppm\CCPD\CCPD_TCAD\LF_150\12_Jan_2016\11_Jan_2016\lf_cpix_v2_2gr_top_hv1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0" y="3446351"/>
            <a:ext cx="3635896" cy="2358913"/>
          </a:xfrm>
          <a:prstGeom prst="rect">
            <a:avLst/>
          </a:prstGeom>
          <a:noFill/>
        </p:spPr>
      </p:pic>
      <p:cxnSp>
        <p:nvCxnSpPr>
          <p:cNvPr id="19" name="直接箭头连接符 18"/>
          <p:cNvCxnSpPr/>
          <p:nvPr/>
        </p:nvCxnSpPr>
        <p:spPr>
          <a:xfrm>
            <a:off x="2771800" y="3878399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092280" y="4166431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499992" y="4238439"/>
            <a:ext cx="295232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3059832" y="3950407"/>
            <a:ext cx="144016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23928" y="4886511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~100 </a:t>
            </a:r>
            <a:r>
              <a:rPr lang="en-US" dirty="0" smtClean="0"/>
              <a:t>µm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Depletion and e-field of LF CPIX V1 and V2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5662989"/>
            <a:ext cx="856895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Pwellring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+ 2 floating guard-rings 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backbias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+ seal-ring.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depleted region can not reach the chip edge even with removed 5 outer guard-rings.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592" y="2566645"/>
            <a:ext cx="71287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Big un-depleted area between depleted edge and cutting edge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guard-ring reducing is possible  reduced dead region.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流程图: 联系 16"/>
          <p:cNvSpPr/>
          <p:nvPr/>
        </p:nvSpPr>
        <p:spPr>
          <a:xfrm>
            <a:off x="251520" y="1268760"/>
            <a:ext cx="792088" cy="792088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流程图: 联系 17"/>
          <p:cNvSpPr/>
          <p:nvPr/>
        </p:nvSpPr>
        <p:spPr>
          <a:xfrm>
            <a:off x="323528" y="3356992"/>
            <a:ext cx="792088" cy="792088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 descr="D:\cppm\CCPD\CCPD_TCAD\LF_150\12_Jan_2016\11_Jan_2016\lf_cpix_v1_efield_top_fluence0_hv1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836712"/>
            <a:ext cx="2637955" cy="1708600"/>
          </a:xfrm>
          <a:prstGeom prst="rect">
            <a:avLst/>
          </a:prstGeom>
          <a:noFill/>
        </p:spPr>
      </p:pic>
      <p:pic>
        <p:nvPicPr>
          <p:cNvPr id="26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7" name="图片 26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3" descr="IMG_03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861048"/>
            <a:ext cx="1674186" cy="22322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HV/HR sensor test setups (1/2)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0" y="836712"/>
            <a:ext cx="910850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test setup was developed based on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Altera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DE2 board. This setup was dedicated to the sensors working in standalone mode.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204864"/>
            <a:ext cx="6033686" cy="3353596"/>
          </a:xfrm>
          <a:prstGeom prst="rect">
            <a:avLst/>
          </a:prstGeom>
        </p:spPr>
      </p:pic>
      <p:pic>
        <p:nvPicPr>
          <p:cNvPr id="67" name="Picture 3" descr="IMG_03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56792"/>
            <a:ext cx="2699792" cy="2024844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6156176" y="3584049"/>
            <a:ext cx="2588081" cy="2769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DAQ based on </a:t>
            </a:r>
            <a:r>
              <a:rPr lang="en-US" sz="1200" dirty="0" err="1" smtClean="0"/>
              <a:t>Altera</a:t>
            </a:r>
            <a:r>
              <a:rPr lang="en-US" sz="1200" dirty="0" smtClean="0"/>
              <a:t> DE2 </a:t>
            </a:r>
            <a:r>
              <a:rPr lang="en-US" sz="1200" dirty="0" err="1" smtClean="0"/>
              <a:t>Cyclon</a:t>
            </a:r>
            <a:r>
              <a:rPr lang="en-US" sz="1200" dirty="0" smtClean="0"/>
              <a:t> FPGA</a:t>
            </a:r>
            <a:endParaRPr lang="en-US" sz="1200" dirty="0"/>
          </a:p>
        </p:txBody>
      </p:sp>
      <p:sp>
        <p:nvSpPr>
          <p:cNvPr id="69" name="矩形 68"/>
          <p:cNvSpPr/>
          <p:nvPr/>
        </p:nvSpPr>
        <p:spPr>
          <a:xfrm>
            <a:off x="6704758" y="6032321"/>
            <a:ext cx="1683666" cy="2769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Table IRRAD-9 in Zone-2</a:t>
            </a:r>
            <a:endParaRPr lang="en-US" sz="1200" dirty="0"/>
          </a:p>
        </p:txBody>
      </p:sp>
      <p:pic>
        <p:nvPicPr>
          <p:cNvPr id="14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5" name="图片 14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4"/>
            <a:ext cx="8244408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Outline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35130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HL-LHC environment and HV/HR CMOS introduction</a:t>
            </a:r>
            <a:endParaRPr lang="en-US" sz="2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TCAD simulations for various HV/HR technologies</a:t>
            </a:r>
          </a:p>
          <a:p>
            <a:pPr lvl="1"/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TCAD simulation purposes and procedures</a:t>
            </a:r>
          </a:p>
          <a:p>
            <a:pPr lvl="1"/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Simulations for the LF technology</a:t>
            </a: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Prototype characterizations</a:t>
            </a:r>
          </a:p>
          <a:p>
            <a:pPr lvl="1"/>
            <a:r>
              <a:rPr lang="en-US" altLang="zh-CN" sz="2300" dirty="0" smtClean="0">
                <a:latin typeface="Times New Roman" pitchFamily="18" charset="0"/>
                <a:cs typeface="Times New Roman" pitchFamily="18" charset="0"/>
              </a:rPr>
              <a:t>Test setup developments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sz="2300" dirty="0" smtClean="0">
                <a:latin typeface="Times New Roman" pitchFamily="18" charset="0"/>
                <a:cs typeface="Times New Roman" pitchFamily="18" charset="0"/>
              </a:rPr>
              <a:t>X-ray and proton tests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for the AMS and LF prototypes</a:t>
            </a:r>
          </a:p>
          <a:p>
            <a:pPr lvl="1"/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Laboratory test for the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LF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and the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GF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prototypes</a:t>
            </a: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Conclusions and perspectives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10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1" name="图片 10" descr="pppi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D:\cppm\CCPD\Workshop&amp;Conference\iWoRid_2015\paper\latex-mr_3\set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05064"/>
            <a:ext cx="2125361" cy="1955875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HV/HR sensor test setups (2/2)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0" y="910461"/>
            <a:ext cx="910850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test setup was developed based on the GPAC (Generic Purpose Analog Card) and the Multi-IO board, which was used for the HV/HR sensor to FE-I4 assembly test.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940152" y="3501008"/>
            <a:ext cx="3021596" cy="2769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Test setup based on GPAC and Multi-IO board</a:t>
            </a:r>
            <a:endParaRPr lang="en-US" sz="1200" dirty="0"/>
          </a:p>
        </p:txBody>
      </p:sp>
      <p:sp>
        <p:nvSpPr>
          <p:cNvPr id="69" name="矩形 68"/>
          <p:cNvSpPr/>
          <p:nvPr/>
        </p:nvSpPr>
        <p:spPr>
          <a:xfrm>
            <a:off x="6775990" y="6032321"/>
            <a:ext cx="1324402" cy="2769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HV2FEI4 assembly</a:t>
            </a:r>
            <a:endParaRPr lang="en-US" sz="1200" dirty="0"/>
          </a:p>
        </p:txBody>
      </p:sp>
      <p:pic>
        <p:nvPicPr>
          <p:cNvPr id="67586" name="Picture 2" descr="E:\img\Tourism\Marseille\20151208_16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00" y="2150858"/>
            <a:ext cx="5728636" cy="3222358"/>
          </a:xfrm>
          <a:prstGeom prst="rect">
            <a:avLst/>
          </a:prstGeom>
          <a:noFill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4158" y="1916832"/>
            <a:ext cx="281631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1020736" y="2294874"/>
            <a:ext cx="892021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DUT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68354" y="2294874"/>
            <a:ext cx="1067924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GPAC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19199" y="2316940"/>
            <a:ext cx="1569838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Multi-IO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9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0" name="图片 19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HV/HR CMOS characterizations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836712"/>
            <a:ext cx="9143999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characterizations for the HV/HR CMOS sensors  are focusing on the radiation damages in both the bulk (NIEL) and the interface (TID).</a:t>
            </a:r>
          </a:p>
          <a:p>
            <a:pPr>
              <a:buFont typeface="Wingdings" pitchFamily="2" charset="2"/>
              <a:buChar char="l"/>
            </a:pPr>
            <a:r>
              <a:rPr lang="en-US" altLang="zh-CN" dirty="0" smtClean="0"/>
              <a:t>The NIEL effect could introduce the traps in the bulk which would result in changed effective doping concentration, increased leakage current, reduced charge collection efficiency, etc…</a:t>
            </a:r>
          </a:p>
          <a:p>
            <a:pPr>
              <a:buFont typeface="Wingdings" pitchFamily="2" charset="2"/>
              <a:buChar char="l"/>
            </a:pPr>
            <a:r>
              <a:rPr lang="en-US" altLang="zh-CN" dirty="0" smtClean="0"/>
              <a:t>The TID effect  could create the fixed charge close to the oxide/silicon interface and the interface traps. For the sensor, they would change the carrier density, electric field around the </a:t>
            </a:r>
            <a:r>
              <a:rPr lang="en-US" altLang="zh-CN" dirty="0" err="1" smtClean="0"/>
              <a:t>pn</a:t>
            </a:r>
            <a:r>
              <a:rPr lang="en-US" altLang="zh-CN" dirty="0" smtClean="0"/>
              <a:t> junction, the leakage current, etc… For the transistor, they would change the </a:t>
            </a:r>
            <a:r>
              <a:rPr lang="en-US" altLang="zh-CN" dirty="0" err="1" smtClean="0"/>
              <a:t>Vth</a:t>
            </a:r>
            <a:r>
              <a:rPr lang="en-US" altLang="zh-CN" dirty="0" smtClean="0"/>
              <a:t> and the leakage current.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258850"/>
            <a:ext cx="914399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Measurements in proton (NIEL and TID) and X-ray (TID) irradiation: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Leakage current and breakdown voltage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Counting rate for the proton beam halo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The amplitude of the preamplifier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Threshold and noise extracted from the analog scan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SEU rate of the SR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baseline="30000" dirty="0" smtClean="0"/>
              <a:t>55</a:t>
            </a:r>
            <a:r>
              <a:rPr lang="en-US" altLang="zh-CN" sz="1500" dirty="0" smtClean="0"/>
              <a:t>Fe and </a:t>
            </a:r>
            <a:r>
              <a:rPr lang="en-US" altLang="zh-CN" sz="1500" baseline="30000" dirty="0" smtClean="0"/>
              <a:t>90</a:t>
            </a:r>
            <a:r>
              <a:rPr lang="en-US" altLang="zh-CN" sz="1500" dirty="0" smtClean="0"/>
              <a:t>Sr spectra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103475"/>
            <a:ext cx="9143999" cy="10618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Measurements in the laboratory test: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Matrix scan and tuning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Sub-pixel en/de-coding via FE-I4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500" dirty="0" smtClean="0"/>
              <a:t>Timing measurement via FE-I4</a:t>
            </a:r>
          </a:p>
        </p:txBody>
      </p:sp>
      <p:pic>
        <p:nvPicPr>
          <p:cNvPr id="10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1" name="图片 10" descr="pppi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7"/>
          <p:cNvGrpSpPr/>
          <p:nvPr/>
        </p:nvGrpSpPr>
        <p:grpSpPr>
          <a:xfrm>
            <a:off x="1547664" y="3645024"/>
            <a:ext cx="4752528" cy="2066293"/>
            <a:chOff x="611560" y="1052736"/>
            <a:chExt cx="8115782" cy="3789195"/>
          </a:xfrm>
        </p:grpSpPr>
        <p:pic>
          <p:nvPicPr>
            <p:cNvPr id="61" name="Picture 2" descr="D:\cppm\CCPD\CCPD_Test\reports\16_Nov_2015_AUK\a_b_chip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052736"/>
              <a:ext cx="8115782" cy="3317726"/>
            </a:xfrm>
            <a:prstGeom prst="rect">
              <a:avLst/>
            </a:prstGeom>
            <a:noFill/>
          </p:spPr>
        </p:pic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3648" y="2852936"/>
              <a:ext cx="1402013" cy="4819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4088" y="2780928"/>
              <a:ext cx="1466387" cy="5040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1907704" y="4221086"/>
              <a:ext cx="1409117" cy="62084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LF  </a:t>
              </a:r>
              <a:r>
                <a:rPr lang="en-US" sz="1600" dirty="0" err="1" smtClean="0"/>
                <a:t>vA</a:t>
              </a:r>
              <a:endParaRPr lang="en-US" sz="1600" dirty="0" smtClean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776149" y="4221086"/>
              <a:ext cx="1179766" cy="52902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LF  </a:t>
              </a:r>
              <a:r>
                <a:rPr lang="en-US" sz="1600" dirty="0" err="1" smtClean="0"/>
                <a:t>vB</a:t>
              </a:r>
              <a:endParaRPr lang="en-US" sz="1600" dirty="0" smtClean="0"/>
            </a:p>
          </p:txBody>
        </p:sp>
      </p:grpSp>
      <p:pic>
        <p:nvPicPr>
          <p:cNvPr id="19459" name="Picture 3" descr="D:\cppm\CCPD\Interview_Bonn\ams_v2_layou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072" y="620688"/>
            <a:ext cx="3421928" cy="2376264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HV/HR CMOS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Prototypes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3838915"/>
            <a:ext cx="1398967" cy="1390285"/>
          </a:xfrm>
          <a:prstGeom prst="rect">
            <a:avLst/>
          </a:prstGeom>
        </p:spPr>
      </p:pic>
      <p:sp>
        <p:nvSpPr>
          <p:cNvPr id="59" name="灯片编号占位符 5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60" name="日期占位符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45" name="图片 44" descr="ccpd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836712"/>
            <a:ext cx="1144630" cy="2232248"/>
          </a:xfrm>
          <a:prstGeom prst="rect">
            <a:avLst/>
          </a:prstGeom>
        </p:spPr>
      </p:pic>
      <p:pic>
        <p:nvPicPr>
          <p:cNvPr id="19460" name="Picture 4" descr="D:\cppm\CCPD\Interview_Bonn\140518_112407_layout_amsv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1318" y="980728"/>
            <a:ext cx="1794858" cy="2016224"/>
          </a:xfrm>
          <a:prstGeom prst="rect">
            <a:avLst/>
          </a:prstGeom>
          <a:noFill/>
        </p:spPr>
      </p:pic>
      <p:pic>
        <p:nvPicPr>
          <p:cNvPr id="19461" name="Picture 5" descr="D:\cppm\CCPD\Interview_Bonn\ams_v4-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836712"/>
            <a:ext cx="1993079" cy="2232248"/>
          </a:xfrm>
          <a:prstGeom prst="rect">
            <a:avLst/>
          </a:prstGeom>
          <a:noFill/>
        </p:spPr>
      </p:pic>
      <p:sp>
        <p:nvSpPr>
          <p:cNvPr id="66" name="TextBox 65"/>
          <p:cNvSpPr txBox="1"/>
          <p:nvPr/>
        </p:nvSpPr>
        <p:spPr>
          <a:xfrm>
            <a:off x="611559" y="3068960"/>
            <a:ext cx="86409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AMS V1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08304" y="3068960"/>
            <a:ext cx="86409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AMS V4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88024" y="3068960"/>
            <a:ext cx="86409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AMS V3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483768" y="3068960"/>
            <a:ext cx="86409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AMS V2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11560" y="5307378"/>
            <a:ext cx="50405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GF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40152" y="4069521"/>
            <a:ext cx="309866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Prototypes characterized at CPPM:</a:t>
            </a:r>
          </a:p>
          <a:p>
            <a:r>
              <a:rPr lang="en-US" sz="1500" dirty="0" smtClean="0"/>
              <a:t>4 AMS H18 versions (low resistivity)</a:t>
            </a:r>
          </a:p>
          <a:p>
            <a:r>
              <a:rPr lang="en-US" sz="1500" dirty="0" smtClean="0"/>
              <a:t>1 GF 130 nm version (low resistivity)</a:t>
            </a:r>
          </a:p>
          <a:p>
            <a:r>
              <a:rPr lang="en-US" sz="1500" dirty="0" smtClean="0"/>
              <a:t>2 LF 150 nm versions (high resistivity)</a:t>
            </a:r>
          </a:p>
        </p:txBody>
      </p:sp>
      <p:pic>
        <p:nvPicPr>
          <p:cNvPr id="24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5" name="图片 24" descr="pppi_whi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2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cppm\CCPD\Workshop&amp;Conference\iWoRid_2015\paper\latex-mr_3\ams_v4_amplitude_xr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933929" cy="280831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AMS V4: results under X-rays (1/2)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18" name="日期占位符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836712"/>
            <a:ext cx="91440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Four iterations has been down for the AMS H18 technology, many characterization efforts on the latest version AMS V4.</a:t>
            </a:r>
          </a:p>
        </p:txBody>
      </p:sp>
      <p:sp>
        <p:nvSpPr>
          <p:cNvPr id="21" name="矩形 20"/>
          <p:cNvSpPr/>
          <p:nvPr/>
        </p:nvSpPr>
        <p:spPr>
          <a:xfrm>
            <a:off x="0" y="4797152"/>
            <a:ext cx="9144000" cy="14773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smtClean="0"/>
              <a:t>Two different pixels were monitored during irradiation: pixel 2x1 (</a:t>
            </a:r>
            <a:r>
              <a:rPr lang="en-US" altLang="zh-CN" dirty="0" smtClean="0">
                <a:solidFill>
                  <a:srgbClr val="FF0000"/>
                </a:solidFill>
              </a:rPr>
              <a:t>linear feedback transistor</a:t>
            </a:r>
            <a:r>
              <a:rPr lang="en-US" altLang="zh-CN" dirty="0" smtClean="0"/>
              <a:t>) and pixel 20x1 (</a:t>
            </a:r>
            <a:r>
              <a:rPr lang="en-US" altLang="zh-CN" dirty="0" smtClean="0">
                <a:solidFill>
                  <a:srgbClr val="FF0000"/>
                </a:solidFill>
              </a:rPr>
              <a:t>ELT feedback</a:t>
            </a:r>
            <a:r>
              <a:rPr lang="en-US" altLang="zh-CN" dirty="0" smtClean="0"/>
              <a:t>). </a:t>
            </a:r>
          </a:p>
          <a:p>
            <a:r>
              <a:rPr lang="en-US" altLang="zh-CN" dirty="0" smtClean="0"/>
              <a:t>The preamplifiers of both pixels were responsive after </a:t>
            </a:r>
            <a:r>
              <a:rPr lang="en-US" altLang="zh-CN" dirty="0" smtClean="0">
                <a:solidFill>
                  <a:srgbClr val="00B050"/>
                </a:solidFill>
              </a:rPr>
              <a:t>1 </a:t>
            </a:r>
            <a:r>
              <a:rPr lang="en-US" altLang="zh-CN" dirty="0" err="1" smtClean="0">
                <a:solidFill>
                  <a:srgbClr val="00B050"/>
                </a:solidFill>
              </a:rPr>
              <a:t>GRad</a:t>
            </a:r>
            <a:r>
              <a:rPr lang="en-US" altLang="zh-CN" dirty="0" smtClean="0"/>
              <a:t>. By tuning the corresponding DACs, the amplitude of pixel 2x1 and pixel 20x1 can be recovered to </a:t>
            </a:r>
            <a:r>
              <a:rPr lang="en-US" altLang="zh-CN" dirty="0" smtClean="0">
                <a:solidFill>
                  <a:srgbClr val="00B050"/>
                </a:solidFill>
              </a:rPr>
              <a:t>90%</a:t>
            </a:r>
            <a:r>
              <a:rPr lang="en-US" altLang="zh-CN" dirty="0" smtClean="0"/>
              <a:t> and </a:t>
            </a:r>
            <a:r>
              <a:rPr lang="en-US" altLang="zh-CN" dirty="0" smtClean="0">
                <a:solidFill>
                  <a:srgbClr val="00B050"/>
                </a:solidFill>
              </a:rPr>
              <a:t>60%</a:t>
            </a:r>
            <a:r>
              <a:rPr lang="en-US" altLang="zh-CN" dirty="0" smtClean="0"/>
              <a:t> respectively. The amplitudes were normalized with the values before irradiation.</a:t>
            </a:r>
            <a:endParaRPr lang="zh-CN" altLang="en-US" dirty="0"/>
          </a:p>
        </p:txBody>
      </p:sp>
      <p:pic>
        <p:nvPicPr>
          <p:cNvPr id="10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1" name="图片 10" descr="pppi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cppm\CCPD\Workshop&amp;Conference\iWoRid_2015\paper\latex-mr_3\ams_v4_s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8141" y="3212976"/>
            <a:ext cx="4628355" cy="263196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AMS V4: results under X-rays (2/2)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3933056"/>
            <a:ext cx="154582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MPV= 1462 e-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5220072" y="4149080"/>
            <a:ext cx="1124158" cy="312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18" name="日期占位符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15362" name="Picture 2" descr="D:\cppm\CCPD\Workshop&amp;Conference\iWoRid_2015\paper\latex-mr_3\ams_v4_f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18304"/>
            <a:ext cx="4499992" cy="2558968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179512" y="1268760"/>
            <a:ext cx="8640960" cy="14773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CN" dirty="0" smtClean="0"/>
              <a:t>The pixel 2x1 (linear feedback transistor)  became quite noisy after 200 </a:t>
            </a:r>
            <a:r>
              <a:rPr lang="en-US" altLang="zh-CN" dirty="0" err="1" smtClean="0"/>
              <a:t>MRads</a:t>
            </a:r>
            <a:r>
              <a:rPr lang="en-US" altLang="zh-CN" dirty="0" smtClean="0"/>
              <a:t>, and the signals of </a:t>
            </a:r>
            <a:r>
              <a:rPr lang="en-US" altLang="zh-CN" baseline="30000" dirty="0" smtClean="0"/>
              <a:t>55</a:t>
            </a:r>
            <a:r>
              <a:rPr lang="en-US" altLang="zh-CN" dirty="0" smtClean="0"/>
              <a:t>Fe and </a:t>
            </a:r>
            <a:r>
              <a:rPr lang="en-US" altLang="zh-CN" baseline="30000" dirty="0" smtClean="0"/>
              <a:t>90</a:t>
            </a:r>
            <a:r>
              <a:rPr lang="en-US" altLang="zh-CN" dirty="0" smtClean="0"/>
              <a:t>Sr were submerged in the background. </a:t>
            </a:r>
          </a:p>
          <a:p>
            <a:pPr>
              <a:buFont typeface="Wingdings" pitchFamily="2" charset="2"/>
              <a:buChar char="l"/>
            </a:pPr>
            <a:r>
              <a:rPr lang="en-US" altLang="zh-CN" dirty="0" smtClean="0"/>
              <a:t>The pixel 20x1 (ELT feedback) kept a very low and stable noise level.  Both </a:t>
            </a:r>
            <a:r>
              <a:rPr lang="en-US" altLang="zh-CN" baseline="30000" dirty="0" smtClean="0"/>
              <a:t>55</a:t>
            </a:r>
            <a:r>
              <a:rPr lang="en-US" altLang="zh-CN" dirty="0" smtClean="0"/>
              <a:t>Fe and </a:t>
            </a:r>
            <a:r>
              <a:rPr lang="en-US" altLang="zh-CN" baseline="30000" dirty="0" smtClean="0"/>
              <a:t>90</a:t>
            </a:r>
            <a:r>
              <a:rPr lang="en-US" altLang="zh-CN" dirty="0" smtClean="0"/>
              <a:t>Sr signals can be observed at 1 </a:t>
            </a:r>
            <a:r>
              <a:rPr lang="en-US" altLang="zh-CN" dirty="0" err="1" smtClean="0"/>
              <a:t>GRad</a:t>
            </a:r>
            <a:r>
              <a:rPr lang="en-US" altLang="zh-CN" dirty="0" smtClean="0"/>
              <a:t>.</a:t>
            </a:r>
          </a:p>
          <a:p>
            <a:pPr>
              <a:buFont typeface="Wingdings" pitchFamily="2" charset="2"/>
              <a:buChar char="l"/>
            </a:pPr>
            <a:r>
              <a:rPr lang="en-US" altLang="zh-CN" dirty="0" smtClean="0"/>
              <a:t>The SNR (pixel 20x1) was reduced from 60.3 to 27.5 after 1 </a:t>
            </a:r>
            <a:r>
              <a:rPr lang="en-US" altLang="zh-CN" dirty="0" err="1" smtClean="0"/>
              <a:t>GRad</a:t>
            </a:r>
            <a:r>
              <a:rPr lang="en-US" altLang="zh-CN" dirty="0" smtClean="0"/>
              <a:t> irradiation. </a:t>
            </a:r>
            <a:endParaRPr lang="zh-CN" altLang="en-US" dirty="0"/>
          </a:p>
        </p:txBody>
      </p:sp>
      <p:pic>
        <p:nvPicPr>
          <p:cNvPr id="12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0" name="图片 19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LF VA under protons: leakage current at -20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95536" y="4370065"/>
          <a:ext cx="7992889" cy="129118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773043"/>
                <a:gridCol w="1549642"/>
                <a:gridCol w="1797995"/>
                <a:gridCol w="1872209"/>
              </a:tblGrid>
              <a:tr h="28915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Board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#24 (</a:t>
                      </a:r>
                      <a:r>
                        <a:rPr lang="en-US" altLang="zh-CN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zh-CN" alt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℃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#55 (-20</a:t>
                      </a:r>
                      <a:r>
                        <a:rPr lang="zh-CN" alt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℃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#56 (-20</a:t>
                      </a:r>
                      <a:r>
                        <a:rPr lang="zh-CN" alt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℃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Matrix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current (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21430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732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909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Guard</a:t>
                      </a:r>
                      <a:r>
                        <a:rPr lang="en-US" altLang="zh-CN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ring current (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76390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1568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2138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3528" y="3933056"/>
            <a:ext cx="46085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Leakage current at 100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MRads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(HV = -70 V):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538" y="980728"/>
            <a:ext cx="447995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471385" cy="25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椭圆 14"/>
          <p:cNvSpPr/>
          <p:nvPr/>
        </p:nvSpPr>
        <p:spPr>
          <a:xfrm>
            <a:off x="3635896" y="2132856"/>
            <a:ext cx="2880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100392" y="2132856"/>
            <a:ext cx="2880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644008" y="2564904"/>
            <a:ext cx="3528392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15" idx="5"/>
          </p:cNvCxnSpPr>
          <p:nvPr/>
        </p:nvCxnSpPr>
        <p:spPr>
          <a:xfrm flipH="1" flipV="1">
            <a:off x="3881747" y="2686020"/>
            <a:ext cx="762261" cy="6709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47864" y="3356992"/>
            <a:ext cx="2520280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80 days -20</a:t>
            </a:r>
            <a:r>
              <a:rPr lang="zh-CN" altLang="en-US" sz="1200" dirty="0" smtClean="0">
                <a:latin typeface="Times New Roman" pitchFamily="18" charset="0"/>
                <a:cs typeface="Times New Roman" pitchFamily="18" charset="0"/>
              </a:rPr>
              <a:t>℃ </a:t>
            </a:r>
            <a:r>
              <a:rPr lang="en-US" sz="1200" dirty="0" smtClean="0"/>
              <a:t>annealing.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691680" y="5877272"/>
            <a:ext cx="53724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Leakage current reduced approximately by factor of 50.</a:t>
            </a:r>
            <a:endParaRPr lang="en-US" dirty="0"/>
          </a:p>
        </p:txBody>
      </p:sp>
      <p:pic>
        <p:nvPicPr>
          <p:cNvPr id="22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3" name="图片 22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LF VA under protons: analog scan at -20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 ℃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8194" name="Picture 2" descr="D:\cppm\CCPD\PS_P7\Setup1\5Mrad\th_noise_hist_5Mrad_l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4248472" cy="2136182"/>
          </a:xfrm>
          <a:prstGeom prst="rect">
            <a:avLst/>
          </a:prstGeom>
          <a:noFill/>
        </p:spPr>
      </p:pic>
      <p:pic>
        <p:nvPicPr>
          <p:cNvPr id="8195" name="Picture 3" descr="D:\cppm\CCPD\PS_P7\Setup1\5Mrad\th_noise_map_5Mrad_l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4439527" cy="2232248"/>
          </a:xfrm>
          <a:prstGeom prst="rect">
            <a:avLst/>
          </a:prstGeom>
          <a:noFill/>
        </p:spPr>
      </p:pic>
      <p:pic>
        <p:nvPicPr>
          <p:cNvPr id="8196" name="Picture 4" descr="D:\cppm\CCPD\PS_P7\Setup1\100Mrad\th_noise_hist_100Mrad_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645025"/>
            <a:ext cx="4245831" cy="2110016"/>
          </a:xfrm>
          <a:prstGeom prst="rect">
            <a:avLst/>
          </a:prstGeom>
          <a:noFill/>
        </p:spPr>
      </p:pic>
      <p:pic>
        <p:nvPicPr>
          <p:cNvPr id="8197" name="Picture 5" descr="D:\cppm\CCPD\PS_P7\Setup1\100Mrad\th_noise_map_100Mrad_l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1434" y="3545107"/>
            <a:ext cx="4403054" cy="218814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35696" y="858198"/>
            <a:ext cx="101848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MRads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5805" y="908720"/>
            <a:ext cx="101848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MRads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3378478"/>
            <a:ext cx="116249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MRads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7813" y="3356992"/>
            <a:ext cx="116249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MRads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5733256"/>
            <a:ext cx="820891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Both the threshold and noise reduced after 100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MRad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The ELT pixels have bigger threshold level than linear feedback pixels. </a:t>
            </a:r>
          </a:p>
        </p:txBody>
      </p:sp>
      <p:sp>
        <p:nvSpPr>
          <p:cNvPr id="16" name="左大括号 15"/>
          <p:cNvSpPr/>
          <p:nvPr/>
        </p:nvSpPr>
        <p:spPr>
          <a:xfrm>
            <a:off x="4572000" y="2564904"/>
            <a:ext cx="72008" cy="5040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95936" y="2708920"/>
            <a:ext cx="576064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ELT</a:t>
            </a:r>
            <a:endParaRPr lang="en-US" sz="1000" dirty="0"/>
          </a:p>
        </p:txBody>
      </p:sp>
      <p:sp>
        <p:nvSpPr>
          <p:cNvPr id="18" name="左大括号 17"/>
          <p:cNvSpPr/>
          <p:nvPr/>
        </p:nvSpPr>
        <p:spPr>
          <a:xfrm>
            <a:off x="4572000" y="1988840"/>
            <a:ext cx="72008" cy="5040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95936" y="2132856"/>
            <a:ext cx="576064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L1.5um</a:t>
            </a:r>
            <a:endParaRPr lang="en-US" sz="1000" dirty="0"/>
          </a:p>
        </p:txBody>
      </p:sp>
      <p:sp>
        <p:nvSpPr>
          <p:cNvPr id="20" name="左大括号 19"/>
          <p:cNvSpPr/>
          <p:nvPr/>
        </p:nvSpPr>
        <p:spPr>
          <a:xfrm>
            <a:off x="4572000" y="1340768"/>
            <a:ext cx="72008" cy="5040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95936" y="1484784"/>
            <a:ext cx="576064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L0.9um</a:t>
            </a:r>
            <a:endParaRPr lang="en-US" sz="1000" dirty="0"/>
          </a:p>
        </p:txBody>
      </p:sp>
      <p:pic>
        <p:nvPicPr>
          <p:cNvPr id="23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4" name="图片 23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ppm\PhD\Thesis\Phd_Thesis\fig\lf_th_noise_map_lin_full_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284984"/>
            <a:ext cx="3744416" cy="1872208"/>
          </a:xfrm>
          <a:prstGeom prst="rect">
            <a:avLst/>
          </a:prstGeom>
          <a:noFill/>
        </p:spPr>
      </p:pic>
      <p:pic>
        <p:nvPicPr>
          <p:cNvPr id="19459" name="Picture 3" descr="D:\cppm\PhD\Thesis\Phd_Thesis\fig\lf_th_noise_map_lin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836712"/>
            <a:ext cx="3744416" cy="187220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LF VA lab test: tuning of LIN feedback pixels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cppm\CCPD\CCPD_Test\reports\18_Nov_2015\lf_th_noise_hist_lin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872716"/>
            <a:ext cx="5256583" cy="2628292"/>
          </a:xfrm>
          <a:prstGeom prst="rect">
            <a:avLst/>
          </a:prstGeom>
          <a:noFill/>
        </p:spPr>
      </p:pic>
      <p:pic>
        <p:nvPicPr>
          <p:cNvPr id="3075" name="Picture 3" descr="D:\cppm\CCPD\CCPD_Test\reports\18_Nov_2015\lf_th_noise_hist_lin_full_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3663280"/>
            <a:ext cx="5292080" cy="26460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40152" y="5877272"/>
            <a:ext cx="24482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56 pixels (3.1%) were masked.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2500154"/>
            <a:ext cx="2071702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Scan</a:t>
            </a:r>
          </a:p>
          <a:p>
            <a:r>
              <a:rPr lang="en-US" sz="1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LSBdacL</a:t>
            </a:r>
            <a:r>
              <a:rPr lang="en-US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=63, TDAC=7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TH=0.80V, BL=0.75V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28690" y="5013176"/>
            <a:ext cx="2071702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Tuning</a:t>
            </a:r>
          </a:p>
          <a:p>
            <a:r>
              <a:rPr lang="en-US" sz="1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LSBdacL</a:t>
            </a:r>
            <a:r>
              <a:rPr lang="en-US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=63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TH=0.80V, BL=0.75V</a:t>
            </a: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18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9" name="图片 18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HV2FEI4_GF lab test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日期占位符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21" name="Picture 3" descr="D:\cppm\CCPD\Workshop&amp;Conference\iWoRID_2014\HVHR_CMOS\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84784"/>
            <a:ext cx="3071612" cy="2808312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5076056" y="4581128"/>
            <a:ext cx="381642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CCPD pixel “2”, “4” and “6” were read  with  weighted outputs to  a single FE-I4 pixel.</a:t>
            </a:r>
          </a:p>
        </p:txBody>
      </p:sp>
      <p:grpSp>
        <p:nvGrpSpPr>
          <p:cNvPr id="3" name="组合 26"/>
          <p:cNvGrpSpPr/>
          <p:nvPr/>
        </p:nvGrpSpPr>
        <p:grpSpPr>
          <a:xfrm>
            <a:off x="827584" y="980728"/>
            <a:ext cx="3036194" cy="2592288"/>
            <a:chOff x="6648374" y="4509120"/>
            <a:chExt cx="2244106" cy="1565424"/>
          </a:xfrm>
        </p:grpSpPr>
        <p:pic>
          <p:nvPicPr>
            <p:cNvPr id="14" name="Picture 1" descr="D:\cppm\CCPD\Workshop&amp;Conference\iWoRID_2014\HVHR_CMOS\setup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8374" y="4509120"/>
              <a:ext cx="2244106" cy="135732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768720" y="5866442"/>
              <a:ext cx="1529549" cy="2081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HV2FEI4 assembly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图片 19" descr="schemat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17032"/>
            <a:ext cx="4538602" cy="1872208"/>
          </a:xfrm>
          <a:prstGeom prst="rect">
            <a:avLst/>
          </a:prstGeom>
        </p:spPr>
      </p:pic>
      <p:pic>
        <p:nvPicPr>
          <p:cNvPr id="16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2" name="图片 21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46449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TCAD simulations for the GF 130 nm and LF 150 nm technologies have been performed. </a:t>
            </a:r>
            <a:r>
              <a:rPr lang="en-US" altLang="zh-C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3D/2D simulations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were carried out for the pixel geometries in order to investigate the depletion, breakdown voltage, leakage current, capacitance as well as the charge collection behaviors. </a:t>
            </a: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simulations show good agreement with measurements before irradiation, for instance the breakdown voltage and capacitance. The </a:t>
            </a:r>
            <a:r>
              <a:rPr lang="en-US" altLang="zh-C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increase of the breakdown voltage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with increased radiation dose was also reproduced by the TCAD simulation. </a:t>
            </a: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Participated to </a:t>
            </a:r>
            <a:r>
              <a:rPr lang="en-US" altLang="zh-C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two test setup developments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The data acquisition programs, in particular dedicated to the proton test beams, X-ray sources and threshold tuning, have been implemented into various test setups. </a:t>
            </a: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Several HV/HR CMOS prototypes developed in three HV/HR technologies, AMS 0.18 µm HV, GF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BCDlite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130 nm and LF 150 nm, have been </a:t>
            </a:r>
            <a:r>
              <a:rPr lang="en-US" altLang="zh-C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characterized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The samples show good radiation hardness as high as 864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MRads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of protons and up to 1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GRad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of X-rays.</a:t>
            </a:r>
          </a:p>
          <a:p>
            <a:pPr lvl="1"/>
            <a:endParaRPr lang="en-US" altLang="zh-CN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11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2" name="图片 11" descr="pppi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flue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27745"/>
            <a:ext cx="3608627" cy="2296981"/>
          </a:xfrm>
          <a:prstGeom prst="rect">
            <a:avLst/>
          </a:prstGeom>
        </p:spPr>
      </p:pic>
      <p:pic>
        <p:nvPicPr>
          <p:cNvPr id="15" name="图片 14" descr="TI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50198"/>
            <a:ext cx="3384376" cy="25708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/>
              <a:t>HL-LHC Environment </a:t>
            </a:r>
            <a:endParaRPr lang="en-US" dirty="0"/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2008" y="4005064"/>
            <a:ext cx="5004048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Fluence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at the inner most pixel layer,  for an integrated luminosity of 3000 fb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over 10 years: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NIEL: ~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1.4x10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16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 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TID:    ~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770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MRads</a:t>
            </a:r>
            <a:endParaRPr lang="en-US" altLang="zh-CN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76056" y="4077072"/>
            <a:ext cx="3853662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new Inner Tracker should be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-hard, cope with high occupancy and lower price.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06" y="5232102"/>
            <a:ext cx="885831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Presently, one possibility for upgrade is to use a hybrid pixel detector concept: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Sensor: thin silicon planar or 3D (reduce drift distance),diamond…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Readout-Out Chip: deep-submicron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-hard ICs (65nm)=&gt;high granularity=&gt; high resolution, low occupancy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857232"/>
            <a:ext cx="75243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After the Phase II upgrade ~2024,</a:t>
            </a:r>
          </a:p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The HL-LHC will operate at a </a:t>
            </a:r>
            <a:r>
              <a:rPr lang="en-US" altLang="zh-CN" sz="1600" dirty="0" err="1" smtClean="0">
                <a:latin typeface="Times New Roman" pitchFamily="18" charset="0"/>
                <a:cs typeface="Times New Roman" pitchFamily="18" charset="0"/>
              </a:rPr>
              <a:t>levelled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instantaneous luminosity of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7.5×10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1600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Total pixel silicon area of ATLAS Inner Tracker (</a:t>
            </a:r>
            <a:r>
              <a:rPr lang="en-US" altLang="zh-CN" sz="1600" dirty="0" err="1" smtClean="0">
                <a:latin typeface="Times New Roman" pitchFamily="18" charset="0"/>
                <a:cs typeface="Times New Roman" pitchFamily="18" charset="0"/>
              </a:rPr>
              <a:t>ITk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will be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~8.2m</a:t>
            </a:r>
            <a:r>
              <a:rPr lang="en-US" altLang="zh-CN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. Strip ~192m</a:t>
            </a:r>
            <a:r>
              <a:rPr lang="en-US" altLang="zh-CN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zh-CN" sz="1600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19" name="图片 18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Perspectives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381220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Some new behaviors were observed for the p-type substrate prototypes particularly after heavy irradiation, such as the enlarged depleted region at specific irradiation dose ranges (results from the edge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TCT measurements). More efforts should be performed to explore and tune the corresponding physics models.</a:t>
            </a:r>
            <a:endParaRPr lang="en-US" altLang="zh-CN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Improved electronics performance and better charge collection efficiency are expected for the LF CPIX V2.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First CCPD demonstrator (AMS technology) has been received and is under characterization.  LF demonstrator will be characterized by July 2016.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First full monolithic chip will be characterized by the end of 2016.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Radiation harness to 100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MRads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eq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an option for the HL-LHC.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CMOS dedicated module concepts are needed.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altLang="zh-CN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10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00192" y="5200744"/>
            <a:ext cx="1728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i="1" dirty="0" smtClean="0">
                <a:solidFill>
                  <a:srgbClr val="FF0000"/>
                </a:solidFill>
              </a:rPr>
              <a:t>谢谢</a:t>
            </a:r>
            <a:r>
              <a:rPr lang="zh-CN" altLang="en-US" sz="2600" b="1" i="1" dirty="0" smtClean="0">
                <a:solidFill>
                  <a:srgbClr val="FF0000"/>
                </a:solidFill>
              </a:rPr>
              <a:t>！</a:t>
            </a:r>
            <a:endParaRPr lang="en-US" altLang="zh-CN" sz="26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2600" b="1" i="1" dirty="0" smtClean="0">
                <a:solidFill>
                  <a:srgbClr val="FF0000"/>
                </a:solidFill>
              </a:rPr>
              <a:t>Thank</a:t>
            </a:r>
            <a:r>
              <a:rPr lang="zh-CN" altLang="en-US" sz="26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600" b="1" i="1" dirty="0" smtClean="0">
                <a:solidFill>
                  <a:srgbClr val="FF0000"/>
                </a:solidFill>
              </a:rPr>
              <a:t>you!</a:t>
            </a:r>
            <a:endParaRPr lang="zh-CN" altLang="en-US" sz="2600" b="1" i="1" dirty="0">
              <a:solidFill>
                <a:srgbClr val="FF0000"/>
              </a:solidFill>
            </a:endParaRPr>
          </a:p>
        </p:txBody>
      </p:sp>
      <p:pic>
        <p:nvPicPr>
          <p:cNvPr id="12" name="图片 11" descr="pppi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24" y="764704"/>
            <a:ext cx="1947044" cy="23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/>
              <a:t>HV/HR CMOS for Phase-II Upgrade </a:t>
            </a:r>
            <a:endParaRPr 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4831992"/>
            <a:ext cx="9144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 cases for the future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ITk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2024:</a:t>
            </a:r>
          </a:p>
          <a:p>
            <a:pPr marL="27432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inner layers. 25 x 25 µm</a:t>
            </a:r>
            <a:r>
              <a:rPr lang="en-US" altLang="zh-CN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pixel size with in-pixel en/de-coding read out by the FE-65 nm (RD53)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higher granularity.</a:t>
            </a:r>
          </a:p>
          <a:p>
            <a:pPr marL="27432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outer layers. 50 x 50 µm</a:t>
            </a:r>
            <a:r>
              <a:rPr lang="en-US" altLang="zh-CN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pixel size, full monolithic chip  ease of assembly, two tracks separation.</a:t>
            </a:r>
            <a:endParaRPr lang="en-US" altLang="zh-CN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3429774" cy="20372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042826"/>
            <a:ext cx="91440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Main advantages:</a:t>
            </a:r>
          </a:p>
          <a:p>
            <a:pPr marL="182880"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Commercial CMOS technology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lower price per unit area.</a:t>
            </a:r>
          </a:p>
          <a:p>
            <a:pPr marL="18288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 be thinned to tens of  µm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material budget reduced.</a:t>
            </a:r>
            <a:endParaRPr lang="en-US" altLang="zh-CN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8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Pixel size can be reduced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improved single point resolution.</a:t>
            </a:r>
            <a:endParaRPr lang="en-US" altLang="zh-CN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8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1st amplifier in-sensor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apacitively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coupled to a specific digital part by gluing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(compatible with ATLAS FE-I4, an readout IC for the ATLAS IBL).</a:t>
            </a:r>
          </a:p>
        </p:txBody>
      </p:sp>
      <p:pic>
        <p:nvPicPr>
          <p:cNvPr id="19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0" name="图片 19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79512" y="1484784"/>
            <a:ext cx="4032448" cy="1728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-24"/>
            <a:ext cx="7344816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HV/HR CMOS architectures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813837" y="185395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661437" y="231115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661437" y="2311152"/>
            <a:ext cx="304800" cy="2286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de-DE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813837" y="253975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Text Box 315"/>
          <p:cNvSpPr txBox="1">
            <a:spLocks noChangeArrowheads="1"/>
          </p:cNvSpPr>
          <p:nvPr/>
        </p:nvSpPr>
        <p:spPr bwMode="auto">
          <a:xfrm>
            <a:off x="952375" y="2358772"/>
            <a:ext cx="73930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dirty="0" smtClean="0"/>
              <a:t>Diode</a:t>
            </a:r>
            <a:endParaRPr lang="de-DE" altLang="de-DE" dirty="0"/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 rot="5400000">
            <a:off x="2667000" y="2002160"/>
            <a:ext cx="914400" cy="7620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r>
              <a:rPr lang="de-DE" altLang="de-DE" dirty="0" smtClean="0"/>
              <a:t>Amp</a:t>
            </a:r>
            <a:endParaRPr lang="de-DE" altLang="de-DE" dirty="0"/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 flipH="1">
            <a:off x="3466728" y="238316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 flipH="1">
            <a:off x="2289448" y="235800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" name="Line 48"/>
          <p:cNvSpPr>
            <a:spLocks noChangeShapeType="1"/>
          </p:cNvSpPr>
          <p:nvPr/>
        </p:nvSpPr>
        <p:spPr bwMode="auto">
          <a:xfrm flipH="1">
            <a:off x="1691680" y="2332856"/>
            <a:ext cx="288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>
            <a:off x="1835696" y="2188840"/>
            <a:ext cx="0" cy="313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矩形 24"/>
          <p:cNvSpPr/>
          <p:nvPr/>
        </p:nvSpPr>
        <p:spPr>
          <a:xfrm>
            <a:off x="5436096" y="1484784"/>
            <a:ext cx="3456384" cy="17281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 rot="5400000">
            <a:off x="5907360" y="1993032"/>
            <a:ext cx="914400" cy="7620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r>
              <a:rPr lang="de-DE" altLang="de-DE" dirty="0" smtClean="0"/>
              <a:t>Amp</a:t>
            </a:r>
            <a:endParaRPr lang="de-DE" altLang="de-DE" dirty="0"/>
          </a:p>
        </p:txBody>
      </p:sp>
      <p:sp>
        <p:nvSpPr>
          <p:cNvPr id="27" name="Line 48"/>
          <p:cNvSpPr>
            <a:spLocks noChangeShapeType="1"/>
          </p:cNvSpPr>
          <p:nvPr/>
        </p:nvSpPr>
        <p:spPr bwMode="auto">
          <a:xfrm flipH="1">
            <a:off x="6707088" y="2374032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" name="Line 48"/>
          <p:cNvSpPr>
            <a:spLocks noChangeShapeType="1"/>
          </p:cNvSpPr>
          <p:nvPr/>
        </p:nvSpPr>
        <p:spPr bwMode="auto">
          <a:xfrm flipH="1">
            <a:off x="5529808" y="234888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 flipH="1">
            <a:off x="7308304" y="2348880"/>
            <a:ext cx="288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7452320" y="2204864"/>
            <a:ext cx="0" cy="313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2" name="AutoShape 247"/>
          <p:cNvSpPr>
            <a:spLocks noChangeArrowheads="1"/>
          </p:cNvSpPr>
          <p:nvPr/>
        </p:nvSpPr>
        <p:spPr bwMode="auto">
          <a:xfrm rot="16200000">
            <a:off x="7736532" y="2129036"/>
            <a:ext cx="990600" cy="457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err="1" smtClean="0"/>
              <a:t>Discri</a:t>
            </a:r>
            <a:endParaRPr lang="en-US" dirty="0"/>
          </a:p>
        </p:txBody>
      </p:sp>
      <p:sp>
        <p:nvSpPr>
          <p:cNvPr id="35" name="Line 48"/>
          <p:cNvSpPr>
            <a:spLocks noChangeShapeType="1"/>
          </p:cNvSpPr>
          <p:nvPr/>
        </p:nvSpPr>
        <p:spPr bwMode="auto">
          <a:xfrm flipH="1">
            <a:off x="7740352" y="2348880"/>
            <a:ext cx="2880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" name="Line 48"/>
          <p:cNvSpPr>
            <a:spLocks noChangeShapeType="1"/>
          </p:cNvSpPr>
          <p:nvPr/>
        </p:nvSpPr>
        <p:spPr bwMode="auto">
          <a:xfrm flipH="1">
            <a:off x="8460432" y="2348880"/>
            <a:ext cx="2880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7" name="Line 48"/>
          <p:cNvSpPr>
            <a:spLocks noChangeShapeType="1"/>
          </p:cNvSpPr>
          <p:nvPr/>
        </p:nvSpPr>
        <p:spPr bwMode="auto">
          <a:xfrm flipH="1">
            <a:off x="4186808" y="1916832"/>
            <a:ext cx="12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" name="Line 82"/>
          <p:cNvSpPr>
            <a:spLocks noChangeShapeType="1"/>
          </p:cNvSpPr>
          <p:nvPr/>
        </p:nvSpPr>
        <p:spPr bwMode="auto">
          <a:xfrm flipH="1" flipV="1">
            <a:off x="4834880" y="2700536"/>
            <a:ext cx="601216" cy="83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0" name="Line 83"/>
          <p:cNvSpPr>
            <a:spLocks noChangeShapeType="1"/>
          </p:cNvSpPr>
          <p:nvPr/>
        </p:nvSpPr>
        <p:spPr bwMode="auto">
          <a:xfrm>
            <a:off x="4834880" y="2548136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" name="Line 84"/>
          <p:cNvSpPr>
            <a:spLocks noChangeShapeType="1"/>
          </p:cNvSpPr>
          <p:nvPr/>
        </p:nvSpPr>
        <p:spPr bwMode="auto">
          <a:xfrm>
            <a:off x="4758680" y="2548136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2" name="Line 85"/>
          <p:cNvSpPr>
            <a:spLocks noChangeShapeType="1"/>
          </p:cNvSpPr>
          <p:nvPr/>
        </p:nvSpPr>
        <p:spPr bwMode="auto">
          <a:xfrm flipH="1">
            <a:off x="4211960" y="2700536"/>
            <a:ext cx="546720" cy="83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211960" y="126876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DC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Bump-bond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17968" y="2854677"/>
            <a:ext cx="4275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</a:t>
            </a: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Capacitively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coupled pixel detector (CCPD)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691680" y="4437112"/>
            <a:ext cx="5976664" cy="1728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>
            <a:off x="2470021" y="48062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2317621" y="526348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AutoShape 12"/>
          <p:cNvSpPr>
            <a:spLocks noChangeArrowheads="1"/>
          </p:cNvSpPr>
          <p:nvPr/>
        </p:nvSpPr>
        <p:spPr bwMode="auto">
          <a:xfrm>
            <a:off x="2317621" y="5263480"/>
            <a:ext cx="304800" cy="2286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de-DE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2470021" y="5492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0" name="Text Box 315"/>
          <p:cNvSpPr txBox="1">
            <a:spLocks noChangeArrowheads="1"/>
          </p:cNvSpPr>
          <p:nvPr/>
        </p:nvSpPr>
        <p:spPr bwMode="auto">
          <a:xfrm>
            <a:off x="2608559" y="5311100"/>
            <a:ext cx="73930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dirty="0" smtClean="0"/>
              <a:t>Diode</a:t>
            </a:r>
            <a:endParaRPr lang="de-DE" altLang="de-DE" dirty="0"/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 rot="5400000">
            <a:off x="4323184" y="4954488"/>
            <a:ext cx="914400" cy="7620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r>
              <a:rPr lang="de-DE" altLang="de-DE" dirty="0" smtClean="0"/>
              <a:t>Amp</a:t>
            </a:r>
            <a:endParaRPr lang="de-DE" altLang="de-DE" dirty="0"/>
          </a:p>
        </p:txBody>
      </p:sp>
      <p:sp>
        <p:nvSpPr>
          <p:cNvPr id="52" name="Line 48"/>
          <p:cNvSpPr>
            <a:spLocks noChangeShapeType="1"/>
          </p:cNvSpPr>
          <p:nvPr/>
        </p:nvSpPr>
        <p:spPr bwMode="auto">
          <a:xfrm flipH="1">
            <a:off x="5122912" y="53354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53" name="Line 48"/>
          <p:cNvSpPr>
            <a:spLocks noChangeShapeType="1"/>
          </p:cNvSpPr>
          <p:nvPr/>
        </p:nvSpPr>
        <p:spPr bwMode="auto">
          <a:xfrm flipH="1">
            <a:off x="3945632" y="531033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4" name="Line 48"/>
          <p:cNvSpPr>
            <a:spLocks noChangeShapeType="1"/>
          </p:cNvSpPr>
          <p:nvPr/>
        </p:nvSpPr>
        <p:spPr bwMode="auto">
          <a:xfrm flipH="1">
            <a:off x="3347864" y="5285184"/>
            <a:ext cx="288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3491880" y="5141168"/>
            <a:ext cx="0" cy="313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 flipH="1">
            <a:off x="5796136" y="5301208"/>
            <a:ext cx="288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5940152" y="5157192"/>
            <a:ext cx="0" cy="313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8" name="AutoShape 247"/>
          <p:cNvSpPr>
            <a:spLocks noChangeArrowheads="1"/>
          </p:cNvSpPr>
          <p:nvPr/>
        </p:nvSpPr>
        <p:spPr bwMode="auto">
          <a:xfrm rot="16200000">
            <a:off x="6224364" y="5081364"/>
            <a:ext cx="990600" cy="457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err="1" smtClean="0"/>
              <a:t>Discri</a:t>
            </a:r>
            <a:endParaRPr lang="en-US" dirty="0"/>
          </a:p>
        </p:txBody>
      </p:sp>
      <p:sp>
        <p:nvSpPr>
          <p:cNvPr id="59" name="Line 48"/>
          <p:cNvSpPr>
            <a:spLocks noChangeShapeType="1"/>
          </p:cNvSpPr>
          <p:nvPr/>
        </p:nvSpPr>
        <p:spPr bwMode="auto">
          <a:xfrm flipH="1">
            <a:off x="6228184" y="5301208"/>
            <a:ext cx="2880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0" name="Line 48"/>
          <p:cNvSpPr>
            <a:spLocks noChangeShapeType="1"/>
          </p:cNvSpPr>
          <p:nvPr/>
        </p:nvSpPr>
        <p:spPr bwMode="auto">
          <a:xfrm flipH="1">
            <a:off x="6948264" y="5301208"/>
            <a:ext cx="2880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496" y="908720"/>
            <a:ext cx="871296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Sensor (can be read out stand alone) bump bonded 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capacitively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coupled to digital IC: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496" y="3851756"/>
            <a:ext cx="878497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Monolithic (depleted CMOS pixel chips including the R/O architecture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on-chip, FE-I3 like):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355976" y="2420888"/>
            <a:ext cx="100811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直接箭头连接符 64"/>
          <p:cNvCxnSpPr>
            <a:endCxn id="63" idx="6"/>
          </p:cNvCxnSpPr>
          <p:nvPr/>
        </p:nvCxnSpPr>
        <p:spPr>
          <a:xfrm flipH="1" flipV="1">
            <a:off x="5364088" y="2816932"/>
            <a:ext cx="2304256" cy="6120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948536" y="3429000"/>
            <a:ext cx="308796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Focusing on CCPD in this talk.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66" name="图片 65" descr="pppi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schemat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573016"/>
            <a:ext cx="3741902" cy="1543563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/>
              <a:t>The HV2FEI4</a:t>
            </a:r>
            <a:r>
              <a:rPr lang="en-US" altLang="zh-CN" dirty="0" smtClean="0"/>
              <a:t> Prototype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44016" y="908720"/>
            <a:ext cx="2699792" cy="181588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The </a:t>
            </a:r>
            <a:r>
              <a:rPr lang="en-US" sz="1600" dirty="0"/>
              <a:t>HV CMOS sensor pixels are </a:t>
            </a:r>
            <a:r>
              <a:rPr lang="en-US" sz="1600" dirty="0" smtClean="0"/>
              <a:t>smaller than </a:t>
            </a:r>
            <a:r>
              <a:rPr lang="en-US" sz="1600" dirty="0"/>
              <a:t>the standard ATLAS pixels, in our case </a:t>
            </a:r>
            <a:r>
              <a:rPr lang="en-US" sz="1600" dirty="0" smtClean="0">
                <a:solidFill>
                  <a:srgbClr val="00B050"/>
                </a:solidFill>
              </a:rPr>
              <a:t>33 </a:t>
            </a:r>
            <a:r>
              <a:rPr lang="en-US" sz="1600" dirty="0" err="1" smtClean="0">
                <a:solidFill>
                  <a:srgbClr val="00B050"/>
                </a:solidFill>
              </a:rPr>
              <a:t>μm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x </a:t>
            </a:r>
            <a:r>
              <a:rPr lang="en-US" sz="1600" dirty="0" smtClean="0">
                <a:solidFill>
                  <a:srgbClr val="00B050"/>
                </a:solidFill>
              </a:rPr>
              <a:t>125 </a:t>
            </a:r>
            <a:r>
              <a:rPr lang="en-US" sz="1600" dirty="0" err="1" smtClean="0">
                <a:solidFill>
                  <a:srgbClr val="00B050"/>
                </a:solidFill>
              </a:rPr>
              <a:t>μm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/>
              <a:t>- so that three such pixels cover the area of the original pixel. </a:t>
            </a:r>
            <a:endParaRPr lang="en-US" sz="1600" dirty="0" smtClean="0"/>
          </a:p>
        </p:txBody>
      </p:sp>
      <p:grpSp>
        <p:nvGrpSpPr>
          <p:cNvPr id="2" name="Groupe 52"/>
          <p:cNvGrpSpPr>
            <a:grpSpLocks noChangeAspect="1"/>
          </p:cNvGrpSpPr>
          <p:nvPr/>
        </p:nvGrpSpPr>
        <p:grpSpPr>
          <a:xfrm>
            <a:off x="3322019" y="980728"/>
            <a:ext cx="2402109" cy="1714753"/>
            <a:chOff x="9095198" y="339080"/>
            <a:chExt cx="5764212" cy="4114800"/>
          </a:xfrm>
        </p:grpSpPr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9144410" y="2625080"/>
              <a:ext cx="2057400" cy="609600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de-DE" sz="700" dirty="0" smtClean="0"/>
                <a:t>2</a:t>
              </a:r>
              <a:endParaRPr lang="sr-Latn-CS" sz="700" dirty="0"/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9144410" y="3234680"/>
              <a:ext cx="2057400" cy="609600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de-DE" sz="700" dirty="0" smtClean="0"/>
                <a:t>3</a:t>
              </a:r>
              <a:endParaRPr lang="sr-Latn-CS" sz="700" dirty="0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9144410" y="3844280"/>
              <a:ext cx="2057400" cy="609600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de-DE" sz="700" dirty="0" smtClean="0"/>
                <a:t>1</a:t>
              </a:r>
              <a:endParaRPr lang="sr-Latn-CS" sz="700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11201809" y="2625081"/>
              <a:ext cx="2057399" cy="609599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de-DE" sz="700" dirty="0" smtClean="0"/>
                <a:t>2</a:t>
              </a:r>
              <a:endParaRPr lang="sr-Latn-CS" sz="700" dirty="0"/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11201810" y="3234680"/>
              <a:ext cx="2057400" cy="609600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de-DE" sz="700" dirty="0" smtClean="0"/>
                <a:t>3</a:t>
              </a:r>
              <a:endParaRPr lang="sr-Latn-CS" sz="700" dirty="0"/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11201810" y="3844280"/>
              <a:ext cx="2057400" cy="609600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de-DE" sz="700" dirty="0" smtClean="0"/>
                <a:t>1</a:t>
              </a:r>
              <a:endParaRPr lang="sr-Latn-CS" sz="700" dirty="0"/>
            </a:p>
          </p:txBody>
        </p:sp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 rot="16200000" flipH="1">
              <a:off x="11011310" y="2739380"/>
              <a:ext cx="1219200" cy="1600200"/>
            </a:xfrm>
            <a:prstGeom prst="triangle">
              <a:avLst>
                <a:gd name="adj" fmla="val 50000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r-Latn-CS" sz="700"/>
            </a:p>
          </p:txBody>
        </p:sp>
        <p:sp>
          <p:nvSpPr>
            <p:cNvPr id="37" name="AutoShape 25"/>
            <p:cNvSpPr>
              <a:spLocks noChangeArrowheads="1"/>
            </p:cNvSpPr>
            <p:nvPr/>
          </p:nvSpPr>
          <p:spPr bwMode="auto">
            <a:xfrm rot="5400000">
              <a:off x="10173111" y="2739380"/>
              <a:ext cx="1219200" cy="1600200"/>
            </a:xfrm>
            <a:prstGeom prst="triangle">
              <a:avLst>
                <a:gd name="adj" fmla="val 50000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r-Latn-CS" sz="700"/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10744609" y="339080"/>
              <a:ext cx="1527886" cy="4800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700"/>
                <a:t>FEI4 Pixels</a:t>
              </a:r>
            </a:p>
          </p:txBody>
        </p: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>
              <a:off x="9095198" y="2320280"/>
              <a:ext cx="1677905" cy="4800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700"/>
                <a:t>CCPD Pixels</a:t>
              </a:r>
            </a:p>
          </p:txBody>
        </p:sp>
        <p:sp>
          <p:nvSpPr>
            <p:cNvPr id="40" name="Oval 9"/>
            <p:cNvSpPr>
              <a:spLocks noChangeArrowheads="1"/>
            </p:cNvSpPr>
            <p:nvPr/>
          </p:nvSpPr>
          <p:spPr bwMode="auto">
            <a:xfrm>
              <a:off x="12497210" y="2396480"/>
              <a:ext cx="685800" cy="685800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r-Latn-CS" sz="700"/>
            </a:p>
          </p:txBody>
        </p:sp>
        <p:sp>
          <p:nvSpPr>
            <p:cNvPr id="41" name="Line 31"/>
            <p:cNvSpPr>
              <a:spLocks noChangeShapeType="1"/>
            </p:cNvSpPr>
            <p:nvPr/>
          </p:nvSpPr>
          <p:spPr bwMode="auto">
            <a:xfrm flipV="1">
              <a:off x="10135010" y="2701280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sr-Latn-CS" sz="700"/>
            </a:p>
          </p:txBody>
        </p:sp>
        <p:sp>
          <p:nvSpPr>
            <p:cNvPr id="42" name="Line 32"/>
            <p:cNvSpPr>
              <a:spLocks noChangeShapeType="1"/>
            </p:cNvSpPr>
            <p:nvPr/>
          </p:nvSpPr>
          <p:spPr bwMode="auto">
            <a:xfrm flipV="1">
              <a:off x="12268610" y="399668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sr-Latn-CS" sz="7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12497210" y="3463280"/>
              <a:ext cx="685800" cy="685800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r-Latn-CS" sz="700"/>
            </a:p>
          </p:txBody>
        </p:sp>
        <p:sp>
          <p:nvSpPr>
            <p:cNvPr id="44" name="Line 34"/>
            <p:cNvSpPr>
              <a:spLocks noChangeShapeType="1"/>
            </p:cNvSpPr>
            <p:nvPr/>
          </p:nvSpPr>
          <p:spPr bwMode="auto">
            <a:xfrm>
              <a:off x="10516010" y="2701280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sr-Latn-CS" sz="700"/>
            </a:p>
          </p:txBody>
        </p:sp>
        <p:grpSp>
          <p:nvGrpSpPr>
            <p:cNvPr id="3" name="Group 2"/>
            <p:cNvGrpSpPr>
              <a:grpSpLocks/>
            </p:cNvGrpSpPr>
            <p:nvPr/>
          </p:nvGrpSpPr>
          <p:grpSpPr bwMode="auto">
            <a:xfrm flipH="1" flipV="1">
              <a:off x="10744610" y="1329680"/>
              <a:ext cx="4114800" cy="990600"/>
              <a:chOff x="192" y="3264"/>
              <a:chExt cx="2592" cy="624"/>
            </a:xfrm>
          </p:grpSpPr>
          <p:sp>
            <p:nvSpPr>
              <p:cNvPr id="46" name="Oval 3"/>
              <p:cNvSpPr>
                <a:spLocks noChangeArrowheads="1"/>
              </p:cNvSpPr>
              <p:nvPr/>
            </p:nvSpPr>
            <p:spPr bwMode="auto">
              <a:xfrm>
                <a:off x="336" y="3360"/>
                <a:ext cx="432" cy="432"/>
              </a:xfrm>
              <a:prstGeom prst="ellipse">
                <a:avLst/>
              </a:prstGeom>
              <a:solidFill>
                <a:srgbClr val="C0C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r-Latn-CS" sz="700"/>
              </a:p>
            </p:txBody>
          </p:sp>
          <p:sp>
            <p:nvSpPr>
              <p:cNvPr id="47" name="Rectangle 4"/>
              <p:cNvSpPr>
                <a:spLocks noChangeArrowheads="1"/>
              </p:cNvSpPr>
              <p:nvPr/>
            </p:nvSpPr>
            <p:spPr bwMode="auto">
              <a:xfrm>
                <a:off x="192" y="3264"/>
                <a:ext cx="2592" cy="62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r-Latn-CS" sz="700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 flipH="1" flipV="1">
              <a:off x="10744610" y="339080"/>
              <a:ext cx="4114800" cy="990600"/>
              <a:chOff x="192" y="3264"/>
              <a:chExt cx="2592" cy="624"/>
            </a:xfrm>
          </p:grpSpPr>
          <p:sp>
            <p:nvSpPr>
              <p:cNvPr id="49" name="Oval 6"/>
              <p:cNvSpPr>
                <a:spLocks noChangeArrowheads="1"/>
              </p:cNvSpPr>
              <p:nvPr/>
            </p:nvSpPr>
            <p:spPr bwMode="auto">
              <a:xfrm>
                <a:off x="336" y="3360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r-Latn-CS" sz="700"/>
              </a:p>
            </p:txBody>
          </p:sp>
          <p:sp>
            <p:nvSpPr>
              <p:cNvPr id="50" name="Rectangle 7"/>
              <p:cNvSpPr>
                <a:spLocks noChangeArrowheads="1"/>
              </p:cNvSpPr>
              <p:nvPr/>
            </p:nvSpPr>
            <p:spPr bwMode="auto">
              <a:xfrm>
                <a:off x="192" y="3264"/>
                <a:ext cx="2592" cy="62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r-Latn-CS" sz="700"/>
              </a:p>
            </p:txBody>
          </p:sp>
        </p:grp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V="1">
              <a:off x="12878210" y="1177280"/>
              <a:ext cx="121920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sr-Latn-CS" sz="700"/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11430409" y="1558280"/>
              <a:ext cx="3335806" cy="4800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700" dirty="0"/>
                <a:t>Signal transmitted </a:t>
              </a:r>
              <a:r>
                <a:rPr lang="en-US" sz="700" dirty="0" err="1"/>
                <a:t>capacitively</a:t>
              </a:r>
              <a:endParaRPr lang="en-US" sz="700" dirty="0"/>
            </a:p>
          </p:txBody>
        </p:sp>
      </p:grpSp>
      <p:pic>
        <p:nvPicPr>
          <p:cNvPr id="55297" name="Picture 1" descr="D:\cppm\CCPD\Workshop&amp;Conference\iWoRID_2014\HVHR_CMOS\setu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4262" y="980728"/>
            <a:ext cx="2708068" cy="1637944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6760628" y="2658398"/>
            <a:ext cx="178595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HV2FEI4 assembly</a:t>
            </a:r>
            <a:endParaRPr lang="en-US" sz="1600" dirty="0"/>
          </a:p>
        </p:txBody>
      </p:sp>
      <p:sp>
        <p:nvSpPr>
          <p:cNvPr id="54" name="ZoneTexte 11"/>
          <p:cNvSpPr txBox="1"/>
          <p:nvPr/>
        </p:nvSpPr>
        <p:spPr>
          <a:xfrm>
            <a:off x="35496" y="5949280"/>
            <a:ext cx="6736832" cy="33855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The </a:t>
            </a:r>
            <a:r>
              <a:rPr lang="en-US" sz="1600" dirty="0"/>
              <a:t>pixel chain </a:t>
            </a:r>
            <a:r>
              <a:rPr lang="en-US" sz="1600" dirty="0" smtClean="0"/>
              <a:t>contains charge </a:t>
            </a:r>
            <a:r>
              <a:rPr lang="en-US" sz="1600" dirty="0"/>
              <a:t>sensitive amplifier, comparator and </a:t>
            </a:r>
            <a:r>
              <a:rPr lang="en-US" sz="1600" dirty="0" smtClean="0"/>
              <a:t>tuning </a:t>
            </a:r>
            <a:r>
              <a:rPr lang="en-US" sz="1600" dirty="0"/>
              <a:t>DAC</a:t>
            </a:r>
            <a:r>
              <a:rPr lang="en-US" sz="1600" dirty="0" smtClean="0"/>
              <a:t>.</a:t>
            </a:r>
          </a:p>
        </p:txBody>
      </p:sp>
      <p:sp>
        <p:nvSpPr>
          <p:cNvPr id="59" name="灯片编号占位符 5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60" name="日期占位符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68610" name="Picture 2" descr="D:\cppm\CCPD\Workshop&amp;Conference\iWoRid_2015\paper\latex-mr_3\ccpd_schemati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3140968"/>
            <a:ext cx="5400600" cy="2456449"/>
          </a:xfrm>
          <a:prstGeom prst="rect">
            <a:avLst/>
          </a:prstGeom>
          <a:noFill/>
        </p:spPr>
      </p:pic>
      <p:pic>
        <p:nvPicPr>
          <p:cNvPr id="45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53" name="图片 52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22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内容占位符 8" descr="dn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3415" y="836712"/>
            <a:ext cx="4615089" cy="2731379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dirty="0" smtClean="0"/>
              <a:t>HV/HR CMOS for Phase-II Upgrade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676" y="4797152"/>
            <a:ext cx="4648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Questions:</a:t>
            </a:r>
          </a:p>
          <a:p>
            <a:pPr>
              <a:buFont typeface="Wingdings"/>
              <a:buChar char="à"/>
            </a:pP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Radiation hardness (sensor / transistors).</a:t>
            </a:r>
          </a:p>
          <a:p>
            <a:pPr>
              <a:buFont typeface="Wingdings"/>
              <a:buChar char="à"/>
            </a:pP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Signal to Noise Ratio.</a:t>
            </a:r>
          </a:p>
          <a:p>
            <a:pPr>
              <a:buFont typeface="Wingdings"/>
              <a:buChar char="à"/>
            </a:pP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Detection efficiency.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4653136"/>
            <a:ext cx="435768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In order to verify the feasibility of specific HV CMOS technologies, we need to understand the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DNW electrical behavior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carefully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2D/3D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TCAD simulations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were and are being performed using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Sentaurus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1052736"/>
            <a:ext cx="489654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Explore industry standard CMOS processes as sensors:</a:t>
            </a:r>
          </a:p>
          <a:p>
            <a:pPr marL="27432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Exists in many processes, in particular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HV/HR CMOS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technologies, such as AMS  0.18 µm HV CMOS, GF 0.13 </a:t>
            </a:r>
            <a:r>
              <a:rPr lang="en-US" altLang="zh-CN" dirty="0" smtClean="0"/>
              <a:t>µ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BCDlite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LF 150 nm technology…</a:t>
            </a:r>
            <a:endParaRPr lang="en-US" altLang="zh-CN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Basic requirement is Deep N Well(DNW)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high substrate bias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voltage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drift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-hard</a:t>
            </a:r>
          </a:p>
          <a:p>
            <a:pPr marL="27432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Triple-well technology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shielded electronics with HV.</a:t>
            </a:r>
            <a:endParaRPr lang="en-US" altLang="zh-CN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4067780"/>
            <a:ext cx="20162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DNW: Light doping</a:t>
            </a:r>
            <a:endParaRPr lang="zh-CN" altLang="en-US" dirty="0"/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7812360" y="2132856"/>
            <a:ext cx="720080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对象 26"/>
          <p:cNvGraphicFramePr>
            <a:graphicFrameLocks noChangeAspect="1"/>
          </p:cNvGraphicFramePr>
          <p:nvPr/>
        </p:nvGraphicFramePr>
        <p:xfrm>
          <a:off x="4712415" y="4005064"/>
          <a:ext cx="1062118" cy="360040"/>
        </p:xfrm>
        <a:graphic>
          <a:graphicData uri="http://schemas.openxmlformats.org/presentationml/2006/ole">
            <p:oleObj spid="_x0000_s65537" name="公式" r:id="rId4" imgW="749160" imgH="253800" progId="Equation.3">
              <p:embed/>
            </p:oleObj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987824" y="4005064"/>
            <a:ext cx="28803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Depletion width: </a:t>
            </a:r>
            <a:endParaRPr lang="zh-CN" altLang="en-US" dirty="0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5580112" y="2708920"/>
            <a:ext cx="576064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2" name="图片 21" descr="pppi_wh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has been done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using TCAD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pic>
        <p:nvPicPr>
          <p:cNvPr id="70658" name="Picture 2" descr="D:\cppm\PhD\Thesis\Phd_Thesis\fig\sensor_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72816"/>
            <a:ext cx="6390086" cy="3168352"/>
          </a:xfrm>
          <a:prstGeom prst="rect">
            <a:avLst/>
          </a:prstGeom>
          <a:noFill/>
        </p:spPr>
      </p:pic>
      <p:sp>
        <p:nvSpPr>
          <p:cNvPr id="13" name="矩形标注 12"/>
          <p:cNvSpPr/>
          <p:nvPr/>
        </p:nvSpPr>
        <p:spPr>
          <a:xfrm>
            <a:off x="395536" y="4941168"/>
            <a:ext cx="4320480" cy="1080120"/>
          </a:xfrm>
          <a:prstGeom prst="wedgeRectCallout">
            <a:avLst>
              <a:gd name="adj1" fmla="val -11149"/>
              <a:gd name="adj2" fmla="val -134213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DC: Depletion evaluation depending on the biasing voltage and the resistivity.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DC: Leakage current.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051720" y="3212976"/>
            <a:ext cx="432048" cy="792088"/>
            <a:chOff x="9183601" y="3212976"/>
            <a:chExt cx="861007" cy="1500555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8967577" y="3429000"/>
              <a:ext cx="1008112" cy="576064"/>
              <a:chOff x="6372200" y="2492896"/>
              <a:chExt cx="1008112" cy="576064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6948264" y="2492896"/>
                <a:ext cx="0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6372200" y="2780928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6804248" y="2492896"/>
                <a:ext cx="0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6948264" y="2780928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9255609" y="4221088"/>
              <a:ext cx="78899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600" baseline="-25000" dirty="0" err="1" smtClean="0">
                  <a:latin typeface="Times New Roman" pitchFamily="18" charset="0"/>
                  <a:cs typeface="Times New Roman" pitchFamily="18" charset="0"/>
                </a:rPr>
                <a:t>dnw</a:t>
              </a:r>
              <a:endParaRPr lang="en-US" sz="2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555776" y="2852936"/>
            <a:ext cx="720080" cy="504056"/>
            <a:chOff x="9919076" y="2204864"/>
            <a:chExt cx="1133644" cy="924491"/>
          </a:xfrm>
        </p:grpSpPr>
        <p:grpSp>
          <p:nvGrpSpPr>
            <p:cNvPr id="14" name="组合 13"/>
            <p:cNvGrpSpPr/>
            <p:nvPr/>
          </p:nvGrpSpPr>
          <p:grpSpPr>
            <a:xfrm>
              <a:off x="9991084" y="2204864"/>
              <a:ext cx="1008112" cy="576064"/>
              <a:chOff x="6372200" y="2492896"/>
              <a:chExt cx="1008112" cy="576064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6948264" y="2492896"/>
                <a:ext cx="0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6372200" y="2780928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6804248" y="2492896"/>
                <a:ext cx="0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6948264" y="2780928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9919076" y="2636912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600" baseline="-25000" dirty="0" err="1" smtClean="0">
                  <a:latin typeface="Times New Roman" pitchFamily="18" charset="0"/>
                  <a:cs typeface="Times New Roman" pitchFamily="18" charset="0"/>
                </a:rPr>
                <a:t>pw-dnw</a:t>
              </a:r>
              <a:endParaRPr lang="en-US" sz="2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矩形标注 27"/>
          <p:cNvSpPr/>
          <p:nvPr/>
        </p:nvSpPr>
        <p:spPr>
          <a:xfrm>
            <a:off x="251520" y="1124744"/>
            <a:ext cx="3024336" cy="936104"/>
          </a:xfrm>
          <a:prstGeom prst="wedgeRectCallout">
            <a:avLst>
              <a:gd name="adj1" fmla="val 40542"/>
              <a:gd name="adj2" fmla="val 13362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AC: Input capacitance from the </a:t>
            </a:r>
            <a:r>
              <a:rPr lang="en-US" dirty="0" err="1" smtClean="0">
                <a:solidFill>
                  <a:schemeClr val="tx1"/>
                </a:solidFill>
              </a:rPr>
              <a:t>Pwell</a:t>
            </a:r>
            <a:r>
              <a:rPr lang="en-US" dirty="0" smtClean="0">
                <a:solidFill>
                  <a:schemeClr val="tx1"/>
                </a:solidFill>
              </a:rPr>
              <a:t> and DNW.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5436096" y="1052736"/>
            <a:ext cx="3024336" cy="936104"/>
          </a:xfrm>
          <a:prstGeom prst="wedgeRectCallout">
            <a:avLst>
              <a:gd name="adj1" fmla="val -44798"/>
              <a:gd name="adj2" fmla="val 13992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DC: Breakdown voltage in the critical region.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矩形标注 29"/>
          <p:cNvSpPr/>
          <p:nvPr/>
        </p:nvSpPr>
        <p:spPr>
          <a:xfrm>
            <a:off x="5796136" y="4941168"/>
            <a:ext cx="3024336" cy="936104"/>
          </a:xfrm>
          <a:prstGeom prst="wedgeRectCallout">
            <a:avLst>
              <a:gd name="adj1" fmla="val -51625"/>
              <a:gd name="adj2" fmla="val -12948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Transient: Charge collection behavior.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321598" y="2852936"/>
            <a:ext cx="1106389" cy="708468"/>
            <a:chOff x="9991084" y="2204864"/>
            <a:chExt cx="1741822" cy="1299404"/>
          </a:xfrm>
        </p:grpSpPr>
        <p:grpSp>
          <p:nvGrpSpPr>
            <p:cNvPr id="32" name="组合 13"/>
            <p:cNvGrpSpPr/>
            <p:nvPr/>
          </p:nvGrpSpPr>
          <p:grpSpPr>
            <a:xfrm>
              <a:off x="9991084" y="2204864"/>
              <a:ext cx="1008112" cy="576064"/>
              <a:chOff x="6372200" y="2492896"/>
              <a:chExt cx="1008112" cy="576064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6948264" y="2492896"/>
                <a:ext cx="0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6372200" y="2780928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804248" y="2492896"/>
                <a:ext cx="0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6948264" y="2780928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10447860" y="2601076"/>
              <a:ext cx="1285046" cy="903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600" baseline="-25000" dirty="0" err="1" smtClean="0">
                  <a:latin typeface="Times New Roman" pitchFamily="18" charset="0"/>
                  <a:cs typeface="Times New Roman" pitchFamily="18" charset="0"/>
                </a:rPr>
                <a:t>inter</a:t>
              </a:r>
              <a:endParaRPr lang="en-US" sz="2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39" name="图片 38" descr="pppi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24"/>
            <a:ext cx="7416824" cy="78581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LF CCPD sensor layouts</a:t>
            </a:r>
            <a:endParaRPr lang="en-US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24/Aug/2016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pSp>
        <p:nvGrpSpPr>
          <p:cNvPr id="3" name="Groupe 4"/>
          <p:cNvGrpSpPr/>
          <p:nvPr/>
        </p:nvGrpSpPr>
        <p:grpSpPr>
          <a:xfrm>
            <a:off x="611560" y="2698685"/>
            <a:ext cx="3727938" cy="2602523"/>
            <a:chOff x="281354" y="3569677"/>
            <a:chExt cx="3727938" cy="2602523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83738" y="5091535"/>
              <a:ext cx="3143845" cy="1080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5" descr="H:\Desktop\docs\conferences\twepp2015-ccpd_lf\drawings\sensor_top_vA.e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15" y="3569677"/>
              <a:ext cx="3406262" cy="1256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1"/>
            <p:cNvGrpSpPr/>
            <p:nvPr/>
          </p:nvGrpSpPr>
          <p:grpSpPr>
            <a:xfrm>
              <a:off x="281354" y="4202723"/>
              <a:ext cx="3727938" cy="1336431"/>
              <a:chOff x="304800" y="4267200"/>
              <a:chExt cx="4038600" cy="1447800"/>
            </a:xfrm>
          </p:grpSpPr>
          <p:cxnSp>
            <p:nvCxnSpPr>
              <p:cNvPr id="10" name="Straight Connector 71"/>
              <p:cNvCxnSpPr/>
              <p:nvPr/>
            </p:nvCxnSpPr>
            <p:spPr>
              <a:xfrm>
                <a:off x="304800" y="4267200"/>
                <a:ext cx="4038600" cy="0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72"/>
              <p:cNvCxnSpPr/>
              <p:nvPr/>
            </p:nvCxnSpPr>
            <p:spPr>
              <a:xfrm>
                <a:off x="4343400" y="4267200"/>
                <a:ext cx="0" cy="1447800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73"/>
              <p:cNvCxnSpPr/>
              <p:nvPr/>
            </p:nvCxnSpPr>
            <p:spPr>
              <a:xfrm flipH="1">
                <a:off x="3929882" y="5715000"/>
                <a:ext cx="413518" cy="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e 7"/>
          <p:cNvGrpSpPr/>
          <p:nvPr/>
        </p:nvGrpSpPr>
        <p:grpSpPr>
          <a:xfrm>
            <a:off x="4994031" y="2636912"/>
            <a:ext cx="3727938" cy="2602523"/>
            <a:chOff x="4994031" y="3569677"/>
            <a:chExt cx="3727938" cy="2602523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5134708" y="5074584"/>
              <a:ext cx="3193159" cy="109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:\Desktop\docs\conferences\twepp2015-ccpd_lf\drawings\sensor_top_vB.e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081" y="3569677"/>
              <a:ext cx="3274196" cy="1256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75"/>
            <p:cNvGrpSpPr/>
            <p:nvPr/>
          </p:nvGrpSpPr>
          <p:grpSpPr>
            <a:xfrm>
              <a:off x="4994031" y="4202723"/>
              <a:ext cx="3727938" cy="1336431"/>
              <a:chOff x="304800" y="4267200"/>
              <a:chExt cx="4038600" cy="1447800"/>
            </a:xfrm>
          </p:grpSpPr>
          <p:cxnSp>
            <p:nvCxnSpPr>
              <p:cNvPr id="17" name="Straight Connector 76"/>
              <p:cNvCxnSpPr/>
              <p:nvPr/>
            </p:nvCxnSpPr>
            <p:spPr>
              <a:xfrm>
                <a:off x="304800" y="4267200"/>
                <a:ext cx="4038600" cy="0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77"/>
              <p:cNvCxnSpPr/>
              <p:nvPr/>
            </p:nvCxnSpPr>
            <p:spPr>
              <a:xfrm>
                <a:off x="4343400" y="4267200"/>
                <a:ext cx="0" cy="1447800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78"/>
              <p:cNvCxnSpPr/>
              <p:nvPr/>
            </p:nvCxnSpPr>
            <p:spPr>
              <a:xfrm flipH="1">
                <a:off x="3929882" y="5715000"/>
                <a:ext cx="413518" cy="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Content Placeholder 6"/>
          <p:cNvSpPr txBox="1">
            <a:spLocks/>
          </p:cNvSpPr>
          <p:nvPr/>
        </p:nvSpPr>
        <p:spPr>
          <a:xfrm>
            <a:off x="251520" y="908720"/>
            <a:ext cx="5576058" cy="154744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u="sng" dirty="0" err="1">
                <a:latin typeface="Times New Roman" pitchFamily="18" charset="0"/>
                <a:cs typeface="Times New Roman" pitchFamily="18" charset="0"/>
              </a:rPr>
              <a:t>LFoundry</a:t>
            </a: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CMOS: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263776" indent="-263776">
              <a:buFont typeface="Wingdings" pitchFamily="2" charset="2"/>
              <a:buChar char="§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150 nm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CMOS</a:t>
            </a:r>
          </a:p>
          <a:p>
            <a:pPr marL="263776" indent="-263776">
              <a:buFont typeface="Wingdings" pitchFamily="2" charset="2"/>
              <a:buChar char="§"/>
            </a:pPr>
            <a:r>
              <a:rPr lang="de-DE" sz="1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2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de-DE" sz="1400" dirty="0" smtClean="0">
                <a:latin typeface="Times New Roman" pitchFamily="18" charset="0"/>
                <a:cs typeface="Times New Roman" pitchFamily="18" charset="0"/>
              </a:rPr>
              <a:t>cm </a:t>
            </a:r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p-type bulk</a:t>
            </a:r>
          </a:p>
          <a:p>
            <a:pPr marL="263776" indent="-263776">
              <a:buFont typeface="Wingdings" pitchFamily="2" charset="2"/>
              <a:buChar char="§"/>
            </a:pPr>
            <a:r>
              <a:rPr lang="de-DE" sz="1400" dirty="0" err="1">
                <a:latin typeface="Times New Roman" pitchFamily="18" charset="0"/>
                <a:cs typeface="Times New Roman" pitchFamily="18" charset="0"/>
              </a:rPr>
              <a:t>Deep</a:t>
            </a:r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400" dirty="0" err="1">
                <a:latin typeface="Times New Roman" pitchFamily="18" charset="0"/>
                <a:cs typeface="Times New Roman" pitchFamily="18" charset="0"/>
              </a:rPr>
              <a:t>NWell</a:t>
            </a:r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available</a:t>
            </a:r>
          </a:p>
          <a:p>
            <a:pPr marL="263776" indent="-263776">
              <a:buFont typeface="Wingdings" pitchFamily="2" charset="2"/>
              <a:buChar char="§"/>
            </a:pPr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HV </a:t>
            </a:r>
            <a:r>
              <a:rPr lang="de-DE" sz="1400" dirty="0" err="1">
                <a:latin typeface="Times New Roman" pitchFamily="18" charset="0"/>
                <a:cs typeface="Times New Roman" pitchFamily="18" charset="0"/>
              </a:rPr>
              <a:t>process</a:t>
            </a:r>
            <a:endParaRPr lang="de-DE" sz="1400" dirty="0">
              <a:latin typeface="Times New Roman" pitchFamily="18" charset="0"/>
              <a:cs typeface="Times New Roman" pitchFamily="18" charset="0"/>
            </a:endParaRPr>
          </a:p>
          <a:p>
            <a:pPr marL="263776" indent="-263776">
              <a:buFont typeface="Wingdings" pitchFamily="2" charset="2"/>
              <a:buChar char="§"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Thinning and back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side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metallization possible</a:t>
            </a: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92080" y="1196752"/>
            <a:ext cx="3143845" cy="108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5536" y="5373216"/>
            <a:ext cx="410445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Version A sensor: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Larger DNW, larger input capacitance, electronics isolated with HV.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8024" y="5385990"/>
            <a:ext cx="432048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Version B sensor: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Smaller DNW, smaller input capacitance.</a:t>
            </a:r>
          </a:p>
        </p:txBody>
      </p:sp>
      <p:pic>
        <p:nvPicPr>
          <p:cNvPr id="26" name="Picture 1" descr="D:\cppm\sdu_meeting\Shandong_Universi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64"/>
            <a:ext cx="827584" cy="792088"/>
          </a:xfrm>
          <a:prstGeom prst="rect">
            <a:avLst/>
          </a:prstGeom>
          <a:noFill/>
        </p:spPr>
      </p:pic>
      <p:pic>
        <p:nvPicPr>
          <p:cNvPr id="27" name="图片 26" descr="pppi_whi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71768" y="-24"/>
            <a:ext cx="836736" cy="83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9707</TotalTime>
  <Words>2242</Words>
  <Application>Microsoft Office PowerPoint</Application>
  <PresentationFormat>全屏显示(4:3)</PresentationFormat>
  <Paragraphs>344</Paragraphs>
  <Slides>30</Slides>
  <Notes>10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Office 主题</vt:lpstr>
      <vt:lpstr>公式</vt:lpstr>
      <vt:lpstr>Study of HV/HR CMOS Sensor for the ATLAS Inner Tracker at the High Luminosity LHC</vt:lpstr>
      <vt:lpstr>Outline </vt:lpstr>
      <vt:lpstr>HL-LHC Environment </vt:lpstr>
      <vt:lpstr>HV/HR CMOS for Phase-II Upgrade </vt:lpstr>
      <vt:lpstr>HV/HR CMOS architectures</vt:lpstr>
      <vt:lpstr>The HV2FEI4 Prototype</vt:lpstr>
      <vt:lpstr>HV/HR CMOS for Phase-II Upgrade </vt:lpstr>
      <vt:lpstr>What has been done using TCAD</vt:lpstr>
      <vt:lpstr>LF CCPD sensor layouts</vt:lpstr>
      <vt:lpstr>LF simulation procedures</vt:lpstr>
      <vt:lpstr>LF VerA depletion</vt:lpstr>
      <vt:lpstr>LF VerA capacitance</vt:lpstr>
      <vt:lpstr>LF VerA transient simulation: charge collection </vt:lpstr>
      <vt:lpstr>LF VerA transient simulation: charge profile</vt:lpstr>
      <vt:lpstr>LF VerA transient simulation: e-h current density of position 1</vt:lpstr>
      <vt:lpstr>LF VerA transient simulation: e-h current density of position 10</vt:lpstr>
      <vt:lpstr>LF CPIX demonstrator</vt:lpstr>
      <vt:lpstr>Depletion and e-field of LF CPIX V1 and V2</vt:lpstr>
      <vt:lpstr>HV/HR sensor test setups (1/2)</vt:lpstr>
      <vt:lpstr>HV/HR sensor test setups (2/2)</vt:lpstr>
      <vt:lpstr>HV/HR CMOS characterizations</vt:lpstr>
      <vt:lpstr>The HV/HR CMOS Prototypes</vt:lpstr>
      <vt:lpstr>AMS V4: results under X-rays (1/2)</vt:lpstr>
      <vt:lpstr>AMS V4: results under X-rays (2/2)</vt:lpstr>
      <vt:lpstr>LF VA under protons: leakage current at -20 ℃</vt:lpstr>
      <vt:lpstr>LF VA under protons: analog scan at -20 ℃</vt:lpstr>
      <vt:lpstr>LF VA lab test: tuning of LIN feedback pixels</vt:lpstr>
      <vt:lpstr>HV2FEI4_GF lab test</vt:lpstr>
      <vt:lpstr>Conclusions</vt:lpstr>
      <vt:lpstr>Perspectives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JIAN_LIU</dc:creator>
  <cp:lastModifiedBy>JIAN LIU</cp:lastModifiedBy>
  <cp:revision>622</cp:revision>
  <dcterms:created xsi:type="dcterms:W3CDTF">2014-03-04T20:09:51Z</dcterms:created>
  <dcterms:modified xsi:type="dcterms:W3CDTF">2016-08-23T23:24:29Z</dcterms:modified>
</cp:coreProperties>
</file>