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8" r:id="rId5"/>
    <p:sldId id="258" r:id="rId6"/>
    <p:sldId id="259" r:id="rId7"/>
    <p:sldId id="262" r:id="rId8"/>
    <p:sldId id="261" r:id="rId9"/>
    <p:sldId id="265" r:id="rId10"/>
    <p:sldId id="266" r:id="rId11"/>
    <p:sldId id="267" r:id="rId12"/>
    <p:sldId id="270" r:id="rId13"/>
    <p:sldId id="276" r:id="rId14"/>
    <p:sldId id="277" r:id="rId15"/>
    <p:sldId id="279" r:id="rId16"/>
    <p:sldId id="271" r:id="rId17"/>
    <p:sldId id="280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Interaction region design for the partial double ring scheme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2600" dirty="0" smtClean="0"/>
              <a:t>Yiwei Wang, Xiaohao Cui, Dou Wang, Feng Su,</a:t>
            </a:r>
          </a:p>
          <a:p>
            <a:r>
              <a:rPr lang="en-US" altLang="zh-CN" sz="2600" dirty="0"/>
              <a:t>Sha Bai, </a:t>
            </a:r>
            <a:r>
              <a:rPr lang="en-US" altLang="zh-CN" sz="2600" dirty="0" smtClean="0"/>
              <a:t>Huiping Geng, Yuan Zhang, Jie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CEPC AP meeting, 19 Feb 2016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985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Matching section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624736" cy="499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9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Final focus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072" y="1196752"/>
            <a:ext cx="3516697" cy="26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96752"/>
            <a:ext cx="372334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77071"/>
            <a:ext cx="3456384" cy="272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05064"/>
            <a:ext cx="3494528" cy="279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0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1" y="188640"/>
            <a:ext cx="8700459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16216" y="2606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Yunhai CAI, 2016, HK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56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4654"/>
            <a:ext cx="8280920" cy="6210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16216" y="2606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Yunhai CAI, 2016, HK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23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Odd dispersion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719985" cy="5089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357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Crab </a:t>
            </a:r>
            <a:r>
              <a:rPr lang="en-US" altLang="zh-CN" dirty="0" smtClean="0"/>
              <a:t>sextupole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Dedicated </a:t>
            </a:r>
            <a:r>
              <a:rPr lang="en-US" altLang="zh-CN" dirty="0">
                <a:solidFill>
                  <a:srgbClr val="FF0000"/>
                </a:solidFill>
              </a:rPr>
              <a:t>section </a:t>
            </a:r>
            <a:r>
              <a:rPr lang="en-US" altLang="zh-CN" dirty="0" smtClean="0"/>
              <a:t>(for local correction)</a:t>
            </a:r>
          </a:p>
          <a:p>
            <a:r>
              <a:rPr lang="en-US" altLang="zh-CN" dirty="0" smtClean="0"/>
              <a:t>Oide’s scheme (for global correction)</a:t>
            </a:r>
            <a:endParaRPr lang="zh-CN" altLang="en-US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81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2400" dirty="0" smtClean="0"/>
              <a:t>60/60 degree</a:t>
            </a:r>
          </a:p>
          <a:p>
            <a:pPr lvl="1"/>
            <a:r>
              <a:rPr lang="en-US" altLang="zh-CN" sz="2400" dirty="0" smtClean="0"/>
              <a:t>All the 3</a:t>
            </a:r>
            <a:r>
              <a:rPr lang="en-US" altLang="zh-CN" sz="2400" baseline="30000" dirty="0" smtClean="0"/>
              <a:t>rd</a:t>
            </a:r>
            <a:r>
              <a:rPr lang="en-US" altLang="zh-CN" sz="2400" dirty="0" smtClean="0"/>
              <a:t> and 4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order driving term except 2vx-2vy are cancelled in 6 cells</a:t>
            </a:r>
          </a:p>
          <a:p>
            <a:pPr lvl="1"/>
            <a:r>
              <a:rPr lang="en-US" altLang="zh-CN" sz="2400" dirty="0" smtClean="0"/>
              <a:t>Amplitude-dependent detuning terms need to be corrected</a:t>
            </a:r>
          </a:p>
          <a:p>
            <a:r>
              <a:rPr lang="en-US" altLang="zh-CN" sz="2400" dirty="0"/>
              <a:t>90/90 </a:t>
            </a:r>
            <a:r>
              <a:rPr lang="en-US" altLang="zh-CN" sz="2400" dirty="0" smtClean="0"/>
              <a:t>degree</a:t>
            </a:r>
          </a:p>
          <a:p>
            <a:pPr lvl="1"/>
            <a:r>
              <a:rPr lang="en-US" altLang="zh-CN" sz="2400" dirty="0"/>
              <a:t>All the 3rd and 4th order driving term can be cancelled</a:t>
            </a:r>
          </a:p>
          <a:p>
            <a:pPr lvl="1"/>
            <a:r>
              <a:rPr lang="en-US" altLang="zh-CN" sz="2400" dirty="0"/>
              <a:t>Global chromaticity correction is complicate</a:t>
            </a:r>
          </a:p>
          <a:p>
            <a:r>
              <a:rPr lang="en-US" altLang="zh-CN" sz="2400" dirty="0"/>
              <a:t>60/90 </a:t>
            </a:r>
            <a:r>
              <a:rPr lang="en-US" altLang="zh-CN" sz="2400" dirty="0" smtClean="0"/>
              <a:t>degree</a:t>
            </a:r>
          </a:p>
          <a:p>
            <a:pPr lvl="1"/>
            <a:r>
              <a:rPr lang="en-US" altLang="zh-CN" sz="2400" dirty="0" smtClean="0"/>
              <a:t>Check with driving terms along beamline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39910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Higgs low-power parameters, a linear lattice has been designed including final doublet optimization, odd dispersion scheme for geometric-chromatic aberration correction.</a:t>
            </a:r>
          </a:p>
          <a:p>
            <a:r>
              <a:rPr lang="en-US" altLang="zh-CN" dirty="0"/>
              <a:t>Nonlinearity correction is going on. </a:t>
            </a:r>
            <a:endParaRPr lang="en-US" altLang="zh-CN" dirty="0" smtClean="0"/>
          </a:p>
          <a:p>
            <a:r>
              <a:rPr lang="en-US" altLang="zh-CN" dirty="0" smtClean="0"/>
              <a:t>A dedicated section for crab sextupole need to be designed.</a:t>
            </a:r>
          </a:p>
          <a:p>
            <a:r>
              <a:rPr lang="en-US" altLang="zh-CN" dirty="0" smtClean="0"/>
              <a:t>ARC optimization is also going on. 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8681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Main parameters</a:t>
            </a:r>
          </a:p>
          <a:p>
            <a:r>
              <a:rPr lang="en-US" altLang="zh-CN" sz="2800" dirty="0"/>
              <a:t>Interaction region </a:t>
            </a:r>
            <a:r>
              <a:rPr lang="en-US" altLang="zh-CN" sz="2800" dirty="0" smtClean="0"/>
              <a:t>lattice</a:t>
            </a:r>
          </a:p>
          <a:p>
            <a:pPr lvl="1"/>
            <a:r>
              <a:rPr lang="en-US" altLang="zh-CN" dirty="0" smtClean="0"/>
              <a:t>Final doublet</a:t>
            </a:r>
          </a:p>
          <a:p>
            <a:pPr lvl="1"/>
            <a:r>
              <a:rPr lang="en-US" altLang="zh-CN" dirty="0" smtClean="0"/>
              <a:t>Chromaticity correction section</a:t>
            </a:r>
          </a:p>
          <a:p>
            <a:pPr lvl="1"/>
            <a:r>
              <a:rPr lang="en-US" altLang="zh-CN" dirty="0" smtClean="0"/>
              <a:t>Matching section</a:t>
            </a:r>
          </a:p>
          <a:p>
            <a:pPr lvl="1"/>
            <a:r>
              <a:rPr lang="en-US" altLang="zh-CN" dirty="0" smtClean="0"/>
              <a:t>Nonlinear chromaticity correction</a:t>
            </a:r>
          </a:p>
          <a:p>
            <a:pPr lvl="1"/>
            <a:r>
              <a:rPr lang="en-US" altLang="zh-CN" dirty="0" smtClean="0"/>
              <a:t>Break down of –I (geometric-chromatic aberration)</a:t>
            </a:r>
          </a:p>
          <a:p>
            <a:r>
              <a:rPr lang="en-US" altLang="zh-CN" sz="2800" dirty="0" smtClean="0"/>
              <a:t>ARC lattice consideration</a:t>
            </a:r>
          </a:p>
        </p:txBody>
      </p:sp>
    </p:spTree>
    <p:extLst>
      <p:ext uri="{BB962C8B-B14F-4D97-AF65-F5344CB8AC3E}">
        <p14:creationId xmlns:p14="http://schemas.microsoft.com/office/powerpoint/2010/main" val="344595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Main Parameters of PDR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427018"/>
              </p:ext>
            </p:extLst>
          </p:nvPr>
        </p:nvGraphicFramePr>
        <p:xfrm>
          <a:off x="107504" y="836712"/>
          <a:ext cx="8928993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080120"/>
                <a:gridCol w="1296144"/>
                <a:gridCol w="1080120"/>
                <a:gridCol w="1152128"/>
                <a:gridCol w="1080120"/>
                <a:gridCol w="115212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1.32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0.306/0.0012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0.058/0.0016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0.115/0.001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3.34/0.01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2.32/0.0058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2.67/0.008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2.56/0.0078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1.18/0.0069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11.6/0.097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24.3/0.09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17.6/0.088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18.8/0.083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2.75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64288" y="40466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D. Wang, Jan 2016, HK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77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ym typeface="Symbol"/>
              </a:rPr>
              <a:t>Final doublet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353018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constraint R22=0</a:t>
            </a:r>
            <a:r>
              <a:rPr lang="en-US" altLang="zh-CN" sz="2400" dirty="0"/>
              <a:t>, R44=0 a</a:t>
            </a:r>
            <a:r>
              <a:rPr lang="en-US" altLang="zh-CN" sz="2400" dirty="0" smtClean="0"/>
              <a:t>t the exit of QF1</a:t>
            </a:r>
          </a:p>
          <a:p>
            <a:pPr lvl="1"/>
            <a:r>
              <a:rPr lang="en-US" altLang="zh-CN" sz="2400" dirty="0"/>
              <a:t>p</a:t>
            </a:r>
            <a:r>
              <a:rPr lang="en-US" altLang="zh-CN" sz="2400" dirty="0" smtClean="0"/>
              <a:t>oint to pararell image on both x and y planes</a:t>
            </a:r>
          </a:p>
          <a:p>
            <a:pPr lvl="1"/>
            <a:endParaRPr lang="en-US" altLang="zh-CN" sz="2400" dirty="0"/>
          </a:p>
          <a:p>
            <a:pPr lvl="1"/>
            <a:endParaRPr lang="en-US" altLang="zh-CN" sz="2400" dirty="0" smtClean="0"/>
          </a:p>
          <a:p>
            <a:pPr lvl="1"/>
            <a:r>
              <a:rPr lang="en-US" altLang="zh-CN" sz="2400" dirty="0" smtClean="0"/>
              <a:t>get numerical solution with MAD as it’s not easy to get a analytical solution of even with thin-lens model</a:t>
            </a:r>
            <a:endParaRPr lang="zh-CN" altLang="en-US" sz="2400" dirty="0"/>
          </a:p>
        </p:txBody>
      </p:sp>
      <p:grpSp>
        <p:nvGrpSpPr>
          <p:cNvPr id="9" name="组合 8"/>
          <p:cNvGrpSpPr/>
          <p:nvPr/>
        </p:nvGrpSpPr>
        <p:grpSpPr>
          <a:xfrm>
            <a:off x="1403648" y="4005064"/>
            <a:ext cx="5976664" cy="2385556"/>
            <a:chOff x="1475656" y="4355812"/>
            <a:chExt cx="5976664" cy="2385556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1619672" y="5219908"/>
              <a:ext cx="583264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矩形 5"/>
            <p:cNvSpPr/>
            <p:nvPr/>
          </p:nvSpPr>
          <p:spPr>
            <a:xfrm>
              <a:off x="3923928" y="4715852"/>
              <a:ext cx="1296144" cy="1008112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5868144" y="4715852"/>
              <a:ext cx="1080120" cy="1008112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1619672" y="5795972"/>
              <a:ext cx="0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3923928" y="5795972"/>
              <a:ext cx="0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5220072" y="5795972"/>
              <a:ext cx="0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868144" y="5795972"/>
              <a:ext cx="0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6948264" y="5795972"/>
              <a:ext cx="0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>
              <a:off x="1691680" y="6084004"/>
              <a:ext cx="216024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>
              <a:off x="3995936" y="6084004"/>
              <a:ext cx="115212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/>
            <p:nvPr/>
          </p:nvCxnSpPr>
          <p:spPr>
            <a:xfrm>
              <a:off x="5220072" y="6084004"/>
              <a:ext cx="57606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/>
            <p:nvPr/>
          </p:nvCxnSpPr>
          <p:spPr>
            <a:xfrm>
              <a:off x="5868144" y="6084004"/>
              <a:ext cx="10081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555776" y="637203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L*</a:t>
              </a:r>
              <a:endParaRPr lang="zh-CN" alt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64088" y="6372036"/>
              <a:ext cx="396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d</a:t>
              </a:r>
              <a:endParaRPr lang="zh-CN" alt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55976" y="637203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l1</a:t>
              </a:r>
              <a:endParaRPr lang="zh-CN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92180" y="6362744"/>
              <a:ext cx="396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l2</a:t>
              </a:r>
              <a:endParaRPr lang="zh-CN" altLang="en-US" dirty="0"/>
            </a:p>
          </p:txBody>
        </p:sp>
        <p:sp>
          <p:nvSpPr>
            <p:cNvPr id="36" name="乘号 35"/>
            <p:cNvSpPr/>
            <p:nvPr/>
          </p:nvSpPr>
          <p:spPr>
            <a:xfrm>
              <a:off x="1475656" y="5075892"/>
              <a:ext cx="288032" cy="288032"/>
            </a:xfrm>
            <a:prstGeom prst="mathMultipl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83968" y="4355812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QD0</a:t>
              </a:r>
              <a:endParaRPr lang="zh-CN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084168" y="4365104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QF1</a:t>
              </a:r>
              <a:endParaRPr lang="zh-CN" altLang="en-US" dirty="0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755576" y="1916832"/>
            <a:ext cx="6840760" cy="821705"/>
            <a:chOff x="755576" y="1916832"/>
            <a:chExt cx="6840760" cy="821705"/>
          </a:xfrm>
        </p:grpSpPr>
        <p:sp>
          <p:nvSpPr>
            <p:cNvPr id="15" name="矩形 14"/>
            <p:cNvSpPr/>
            <p:nvPr/>
          </p:nvSpPr>
          <p:spPr>
            <a:xfrm>
              <a:off x="4644008" y="2204864"/>
              <a:ext cx="432048" cy="360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矩形 40"/>
            <p:cNvSpPr/>
            <p:nvPr/>
          </p:nvSpPr>
          <p:spPr>
            <a:xfrm>
              <a:off x="5688124" y="2204864"/>
              <a:ext cx="1332148" cy="36004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576" y="1916832"/>
              <a:ext cx="2592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n-US" altLang="zh-CN" sz="2400" b="1" dirty="0" smtClean="0"/>
                <a:t>L*,  d,  </a:t>
              </a:r>
              <a:r>
                <a:rPr lang="en-US" altLang="zh-CN" sz="2400" b="1" dirty="0"/>
                <a:t>G</a:t>
              </a:r>
              <a:r>
                <a:rPr lang="en-US" altLang="zh-CN" sz="2400" b="1" dirty="0" smtClean="0"/>
                <a:t>1</a:t>
              </a:r>
              <a:r>
                <a:rPr lang="en-US" altLang="zh-CN" sz="2400" b="1" dirty="0"/>
                <a:t>,  G</a:t>
              </a:r>
              <a:r>
                <a:rPr lang="en-US" altLang="zh-CN" sz="2400" b="1" dirty="0" smtClean="0"/>
                <a:t>2</a:t>
              </a:r>
              <a:endParaRPr lang="en-US" altLang="zh-CN" sz="2400" dirty="0">
                <a:sym typeface="Symbol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39952" y="2132856"/>
              <a:ext cx="3456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zh-CN" altLang="en-US" sz="2400" b="1" dirty="0" smtClean="0">
                  <a:sym typeface="Symbol"/>
                </a:rPr>
                <a:t></a:t>
              </a:r>
              <a:r>
                <a:rPr lang="en-US" altLang="zh-CN" sz="2400" b="1" dirty="0">
                  <a:sym typeface="Symbol"/>
                </a:rPr>
                <a:t>y,  </a:t>
              </a:r>
              <a:r>
                <a:rPr lang="zh-CN" altLang="en-US" sz="2400" b="1" dirty="0">
                  <a:sym typeface="Symbol"/>
                </a:rPr>
                <a:t></a:t>
              </a:r>
              <a:r>
                <a:rPr lang="en-US" altLang="zh-CN" sz="2400" b="1" dirty="0">
                  <a:sym typeface="Symbol"/>
                </a:rPr>
                <a:t>x, </a:t>
              </a:r>
              <a:r>
                <a:rPr lang="en-US" altLang="zh-CN" sz="2400" b="1" dirty="0" smtClean="0">
                  <a:sym typeface="Symbol"/>
                </a:rPr>
                <a:t> R,  </a:t>
              </a:r>
              <a:r>
                <a:rPr lang="en-US" altLang="zh-CN" sz="2400" b="1" dirty="0">
                  <a:sym typeface="Symbol"/>
                </a:rPr>
                <a:t>B1,  B2,  </a:t>
              </a:r>
              <a:endParaRPr lang="en-US" altLang="zh-CN" sz="2400" dirty="0">
                <a:sym typeface="Symbol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64160" y="2276872"/>
              <a:ext cx="17198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n-US" altLang="zh-CN" sz="2400" b="1" dirty="0" smtClean="0">
                  <a:sym typeface="Symbol"/>
                </a:rPr>
                <a:t></a:t>
              </a:r>
              <a:r>
                <a:rPr lang="en-US" altLang="zh-CN" sz="2400" b="1" dirty="0">
                  <a:sym typeface="Symbol"/>
                </a:rPr>
                <a:t>y*, </a:t>
              </a:r>
              <a:r>
                <a:rPr lang="en-US" altLang="zh-CN" sz="2400" b="1" dirty="0" smtClean="0">
                  <a:sym typeface="Symbol"/>
                </a:rPr>
                <a:t>x* </a:t>
              </a:r>
              <a:endParaRPr lang="en-US" altLang="zh-CN" sz="2400" b="1" dirty="0"/>
            </a:p>
          </p:txBody>
        </p:sp>
        <p:sp>
          <p:nvSpPr>
            <p:cNvPr id="30" name="右箭头 29"/>
            <p:cNvSpPr/>
            <p:nvPr/>
          </p:nvSpPr>
          <p:spPr>
            <a:xfrm>
              <a:off x="4283968" y="2101767"/>
              <a:ext cx="216024" cy="53514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24200" y="1916832"/>
              <a:ext cx="14317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n-US" altLang="zh-CN" sz="2400" b="1" dirty="0" smtClean="0"/>
                <a:t>l1</a:t>
              </a:r>
              <a:r>
                <a:rPr lang="en-US" altLang="zh-CN" sz="2400" b="1" dirty="0"/>
                <a:t>,  </a:t>
              </a:r>
              <a:r>
                <a:rPr lang="en-US" altLang="zh-CN" sz="2400" b="1" dirty="0" smtClean="0"/>
                <a:t>l2</a:t>
              </a:r>
              <a:endParaRPr lang="en-US" altLang="zh-CN" sz="2400" dirty="0">
                <a:sym typeface="Symbol"/>
              </a:endParaRPr>
            </a:p>
          </p:txBody>
        </p:sp>
        <p:sp>
          <p:nvSpPr>
            <p:cNvPr id="45" name="右箭头 44"/>
            <p:cNvSpPr/>
            <p:nvPr/>
          </p:nvSpPr>
          <p:spPr>
            <a:xfrm>
              <a:off x="3203848" y="2075656"/>
              <a:ext cx="216024" cy="1292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30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40966"/>
          </a:xfrm>
        </p:spPr>
        <p:txBody>
          <a:bodyPr/>
          <a:lstStyle/>
          <a:p>
            <a:r>
              <a:rPr lang="en-US" altLang="zh-CN" dirty="0" smtClean="0"/>
              <a:t>Final doublet</a:t>
            </a:r>
            <a:endParaRPr lang="zh-CN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18108"/>
            <a:ext cx="8229600" cy="232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04" y="3717032"/>
            <a:ext cx="423286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77315"/>
            <a:ext cx="4104456" cy="289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84168" y="41743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Acceptance can be further reduced with thinner septum magnet or smaller acceptance</a:t>
            </a:r>
          </a:p>
        </p:txBody>
      </p:sp>
    </p:spTree>
    <p:extLst>
      <p:ext uri="{BB962C8B-B14F-4D97-AF65-F5344CB8AC3E}">
        <p14:creationId xmlns:p14="http://schemas.microsoft.com/office/powerpoint/2010/main" val="51737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94842"/>
            <a:ext cx="4383005" cy="3706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72" y="1567518"/>
            <a:ext cx="4342216" cy="3661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40966"/>
          </a:xfrm>
        </p:spPr>
        <p:txBody>
          <a:bodyPr/>
          <a:lstStyle/>
          <a:p>
            <a:r>
              <a:rPr lang="en-US" altLang="zh-CN" dirty="0" smtClean="0"/>
              <a:t>Final doublet</a:t>
            </a:r>
            <a:endParaRPr lang="zh-CN" altLang="en-US" dirty="0"/>
          </a:p>
        </p:txBody>
      </p:sp>
      <p:sp>
        <p:nvSpPr>
          <p:cNvPr id="9" name="下箭头 8"/>
          <p:cNvSpPr/>
          <p:nvPr/>
        </p:nvSpPr>
        <p:spPr>
          <a:xfrm rot="9649808">
            <a:off x="1763331" y="2661473"/>
            <a:ext cx="18607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16024" y="5229200"/>
            <a:ext cx="896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/>
              <a:t>LD1                LD2                 G1                 G2                LQ1                LQ2               </a:t>
            </a:r>
            <a:r>
              <a:rPr lang="en-US" altLang="zh-CN" sz="1100" b="1" dirty="0" smtClean="0"/>
              <a:t>                     KSIY               </a:t>
            </a:r>
            <a:r>
              <a:rPr lang="en-US" altLang="zh-CN" sz="1100" b="1" dirty="0"/>
              <a:t>KSIX                 </a:t>
            </a:r>
            <a:r>
              <a:rPr lang="en-US" altLang="zh-CN" sz="1100" b="1" dirty="0" smtClean="0"/>
              <a:t>                   B1                 B2</a:t>
            </a:r>
          </a:p>
          <a:p>
            <a:r>
              <a:rPr lang="en-US" altLang="zh-CN" sz="1100" b="1" dirty="0"/>
              <a:t>1.5                </a:t>
            </a:r>
            <a:r>
              <a:rPr lang="en-US" altLang="zh-CN" sz="1100" b="1" dirty="0" smtClean="0"/>
              <a:t> 0.5               </a:t>
            </a:r>
            <a:r>
              <a:rPr lang="en-US" altLang="zh-CN" sz="1100" b="1" dirty="0"/>
              <a:t>-200                200         1.68924427       0.8975406954       -190.6883514       -6.165431938       -4.762983257        </a:t>
            </a:r>
            <a:r>
              <a:rPr lang="en-US" altLang="zh-CN" sz="1100" b="1" dirty="0" smtClean="0"/>
              <a:t>4.762983257</a:t>
            </a:r>
          </a:p>
          <a:p>
            <a:r>
              <a:rPr lang="en-US" altLang="zh-CN" sz="1100" b="1" dirty="0" smtClean="0"/>
              <a:t>R                    </a:t>
            </a:r>
            <a:r>
              <a:rPr lang="en-US" altLang="zh-CN" sz="1100" b="1" dirty="0" smtClean="0">
                <a:sym typeface="Symbol"/>
              </a:rPr>
              <a:t>x</a:t>
            </a:r>
            <a:endParaRPr lang="en-US" altLang="zh-CN" sz="1100" b="1" dirty="0" smtClean="0"/>
          </a:p>
          <a:p>
            <a:r>
              <a:rPr lang="en-US" altLang="zh-CN" sz="1100" b="1" dirty="0" smtClean="0"/>
              <a:t>0.025            0.0225*2</a:t>
            </a:r>
            <a:endParaRPr lang="zh-CN" altLang="en-US" sz="1100" b="1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216023" y="6023029"/>
            <a:ext cx="8964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RQ1 could be smaller than RQ2 to avoid conflict of Q1,e+ and Q1,e-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R should be re-optimized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0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altLang="zh-CN" dirty="0"/>
              <a:t>Final doublet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864407"/>
            <a:ext cx="5112568" cy="3932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40668" y="5013176"/>
            <a:ext cx="90998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smtClean="0"/>
              <a:t>total </a:t>
            </a:r>
            <a:r>
              <a:rPr lang="en-US" altLang="zh-CN" sz="1600" dirty="0"/>
              <a:t>length =          4.586785 </a:t>
            </a:r>
            <a:r>
              <a:rPr lang="en-US" altLang="zh-CN" sz="1600" dirty="0" smtClean="0"/>
              <a:t>        </a:t>
            </a:r>
            <a:r>
              <a:rPr lang="en-US" altLang="zh-CN" sz="1600" dirty="0" err="1" smtClean="0"/>
              <a:t>dmux</a:t>
            </a:r>
            <a:r>
              <a:rPr lang="en-US" altLang="zh-CN" sz="1600" dirty="0" smtClean="0"/>
              <a:t>         </a:t>
            </a:r>
            <a:r>
              <a:rPr lang="en-US" altLang="zh-CN" sz="1600" dirty="0" smtClean="0"/>
              <a:t>=         -0.009271          dmuy         =         -0.000283</a:t>
            </a:r>
          </a:p>
          <a:p>
            <a:r>
              <a:rPr lang="en-US" altLang="zh-CN" sz="1600" dirty="0" smtClean="0"/>
              <a:t>                                                            betax(max)   =        299.406832     betay(max)   =       4169.298422</a:t>
            </a:r>
          </a:p>
          <a:p>
            <a:r>
              <a:rPr lang="en-US" altLang="zh-CN" sz="1600" dirty="0" smtClean="0"/>
              <a:t>                                                            </a:t>
            </a:r>
            <a:r>
              <a:rPr lang="en-US" altLang="zh-CN" sz="1600" dirty="0"/>
              <a:t>Dx(max)      =          0.000000          Dy(max)      =          0.000000</a:t>
            </a:r>
          </a:p>
          <a:p>
            <a:r>
              <a:rPr lang="en-US" altLang="zh-CN" sz="1600" dirty="0"/>
              <a:t>                                   </a:t>
            </a:r>
            <a:r>
              <a:rPr lang="en-US" altLang="zh-CN" sz="1600" dirty="0" smtClean="0"/>
              <a:t>                         </a:t>
            </a:r>
            <a:r>
              <a:rPr lang="en-US" altLang="zh-CN" sz="1600" dirty="0"/>
              <a:t>Dx(r.m.s.)   =          0.000000          </a:t>
            </a:r>
            <a:r>
              <a:rPr lang="en-US" altLang="zh-CN" sz="1600" dirty="0" smtClean="0"/>
              <a:t> Dy(r.m.s</a:t>
            </a:r>
            <a:r>
              <a:rPr lang="en-US" altLang="zh-CN" sz="1600" dirty="0"/>
              <a:t>.)   =          0.000000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191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correction section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768752" cy="52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66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Final transformer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5" y="1196751"/>
            <a:ext cx="4467227" cy="343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364" y="1291416"/>
            <a:ext cx="4176464" cy="324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25" y="4630712"/>
            <a:ext cx="2682071" cy="20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箭头连接符 4"/>
          <p:cNvCxnSpPr/>
          <p:nvPr/>
        </p:nvCxnSpPr>
        <p:spPr>
          <a:xfrm flipV="1">
            <a:off x="3635896" y="4293096"/>
            <a:ext cx="36004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697</Words>
  <Application>Microsoft Office PowerPoint</Application>
  <PresentationFormat>全屏显示(4:3)</PresentationFormat>
  <Paragraphs>268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</vt:lpstr>
      <vt:lpstr>Interaction region design for the partial double ring scheme</vt:lpstr>
      <vt:lpstr>Introduction</vt:lpstr>
      <vt:lpstr>Main Parameters of PDR</vt:lpstr>
      <vt:lpstr>Final doublet</vt:lpstr>
      <vt:lpstr>Final doublet</vt:lpstr>
      <vt:lpstr>Final doublet</vt:lpstr>
      <vt:lpstr>Final doublet</vt:lpstr>
      <vt:lpstr>Chromaticity correction section</vt:lpstr>
      <vt:lpstr>Final transformer</vt:lpstr>
      <vt:lpstr>Matching section</vt:lpstr>
      <vt:lpstr>Final focus</vt:lpstr>
      <vt:lpstr>PowerPoint 演示文稿</vt:lpstr>
      <vt:lpstr>PowerPoint 演示文稿</vt:lpstr>
      <vt:lpstr>Odd dispersion</vt:lpstr>
      <vt:lpstr>Crab sextupole</vt:lpstr>
      <vt:lpstr>ARC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region design for the partial double ring scheme</dc:title>
  <dc:creator>yiwei</dc:creator>
  <cp:lastModifiedBy>Yiwei</cp:lastModifiedBy>
  <cp:revision>183</cp:revision>
  <dcterms:created xsi:type="dcterms:W3CDTF">2016-02-17T09:03:44Z</dcterms:created>
  <dcterms:modified xsi:type="dcterms:W3CDTF">2016-02-19T07:33:14Z</dcterms:modified>
</cp:coreProperties>
</file>