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9" r:id="rId2"/>
    <p:sldId id="274" r:id="rId3"/>
    <p:sldId id="261" r:id="rId4"/>
    <p:sldId id="262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57" r:id="rId13"/>
    <p:sldId id="283" r:id="rId14"/>
    <p:sldId id="284" r:id="rId15"/>
    <p:sldId id="281" r:id="rId16"/>
    <p:sldId id="282" r:id="rId1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5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3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A977C-B0AE-4BAE-9218-4BD1E37A6512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92810E-903A-4E21-9062-E1369AD781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7173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34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31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oleObject" Target="../embeddings/oleObject32.bin"/><Relationship Id="rId7" Type="http://schemas.openxmlformats.org/officeDocument/2006/relationships/hyperlink" Target="https://inspirehep.net/record/1298149/files/Photon%202013_070.pdf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6.wmf"/><Relationship Id="rId11" Type="http://schemas.openxmlformats.org/officeDocument/2006/relationships/image" Target="../media/image38.wmf"/><Relationship Id="rId5" Type="http://schemas.openxmlformats.org/officeDocument/2006/relationships/oleObject" Target="../embeddings/oleObject33.bin"/><Relationship Id="rId10" Type="http://schemas.openxmlformats.org/officeDocument/2006/relationships/oleObject" Target="../embeddings/oleObject35.bin"/><Relationship Id="rId4" Type="http://schemas.openxmlformats.org/officeDocument/2006/relationships/image" Target="../media/image35.wmf"/><Relationship Id="rId9" Type="http://schemas.openxmlformats.org/officeDocument/2006/relationships/image" Target="../media/image37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6.bin"/><Relationship Id="rId18" Type="http://schemas.openxmlformats.org/officeDocument/2006/relationships/image" Target="../media/image20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7.wmf"/><Relationship Id="rId17" Type="http://schemas.openxmlformats.org/officeDocument/2006/relationships/oleObject" Target="../embeddings/oleObject18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9.wmf"/><Relationship Id="rId20" Type="http://schemas.openxmlformats.org/officeDocument/2006/relationships/image" Target="../media/image21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17.bin"/><Relationship Id="rId10" Type="http://schemas.openxmlformats.org/officeDocument/2006/relationships/image" Target="../media/image16.wmf"/><Relationship Id="rId19" Type="http://schemas.openxmlformats.org/officeDocument/2006/relationships/oleObject" Target="../embeddings/oleObject19.bin"/><Relationship Id="rId4" Type="http://schemas.openxmlformats.org/officeDocument/2006/relationships/image" Target="../media/image5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18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6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3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oleObject" Target="../embeddings/oleObject25.bin"/><Relationship Id="rId7" Type="http://schemas.openxmlformats.org/officeDocument/2006/relationships/image" Target="../media/image30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7.wmf"/><Relationship Id="rId9" Type="http://schemas.openxmlformats.org/officeDocument/2006/relationships/image" Target="../media/image2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1988840"/>
            <a:ext cx="7772400" cy="1470025"/>
          </a:xfrm>
        </p:spPr>
        <p:txBody>
          <a:bodyPr/>
          <a:lstStyle/>
          <a:p>
            <a:r>
              <a:rPr lang="en-US" altLang="zh-CN" dirty="0"/>
              <a:t>CEPC </a:t>
            </a:r>
            <a:r>
              <a:rPr lang="en-US" altLang="zh-CN" dirty="0" smtClean="0"/>
              <a:t>partial double </a:t>
            </a:r>
            <a:r>
              <a:rPr lang="en-US" altLang="zh-CN" dirty="0"/>
              <a:t>ring scheme and </a:t>
            </a:r>
            <a:r>
              <a:rPr lang="en-US" altLang="zh-CN" dirty="0" smtClean="0"/>
              <a:t>crab-waist </a:t>
            </a:r>
            <a:r>
              <a:rPr lang="en-US" altLang="zh-CN" dirty="0"/>
              <a:t>parameters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09582" y="4005064"/>
            <a:ext cx="7740860" cy="1752600"/>
          </a:xfrm>
        </p:spPr>
        <p:txBody>
          <a:bodyPr>
            <a:noAutofit/>
          </a:bodyPr>
          <a:lstStyle/>
          <a:p>
            <a:r>
              <a:rPr lang="en-US" altLang="zh-CN" sz="2800" dirty="0" smtClean="0"/>
              <a:t>Dou Wang, </a:t>
            </a:r>
            <a:r>
              <a:rPr lang="en-US" altLang="zh-CN" sz="2800" dirty="0" err="1"/>
              <a:t>Jie</a:t>
            </a:r>
            <a:r>
              <a:rPr lang="en-US" altLang="zh-CN" sz="2800" dirty="0"/>
              <a:t> Gao, Feng </a:t>
            </a:r>
            <a:r>
              <a:rPr lang="en-US" altLang="zh-CN" sz="2800" dirty="0" smtClean="0"/>
              <a:t>Su, Ming Xiao, Yuan Zhang, </a:t>
            </a:r>
            <a:r>
              <a:rPr lang="en-US" altLang="zh-CN" sz="2800" dirty="0" err="1" smtClean="0"/>
              <a:t>Jiyuan</a:t>
            </a:r>
            <a:r>
              <a:rPr lang="en-US" altLang="zh-CN" sz="2800" dirty="0" smtClean="0"/>
              <a:t> </a:t>
            </a:r>
            <a:r>
              <a:rPr lang="en-US" altLang="zh-CN" sz="2800" dirty="0" err="1" smtClean="0"/>
              <a:t>Zhai</a:t>
            </a:r>
            <a:r>
              <a:rPr lang="en-US" altLang="zh-CN" sz="2800" dirty="0" smtClean="0"/>
              <a:t>, </a:t>
            </a:r>
            <a:r>
              <a:rPr lang="en-US" altLang="zh-CN" sz="2800" dirty="0" err="1" smtClean="0"/>
              <a:t>Yiwei</a:t>
            </a:r>
            <a:r>
              <a:rPr lang="en-US" altLang="zh-CN" sz="2800" dirty="0" smtClean="0"/>
              <a:t> Wang, Bai </a:t>
            </a:r>
            <a:r>
              <a:rPr lang="en-US" altLang="zh-CN" sz="2800" dirty="0" err="1" smtClean="0"/>
              <a:t>Sha</a:t>
            </a:r>
            <a:r>
              <a:rPr lang="en-US" altLang="zh-CN" sz="2800" dirty="0" smtClean="0"/>
              <a:t>, </a:t>
            </a:r>
            <a:r>
              <a:rPr lang="en-US" altLang="zh-CN" sz="2800" dirty="0" err="1" smtClean="0"/>
              <a:t>Huiping</a:t>
            </a:r>
            <a:r>
              <a:rPr lang="en-US" altLang="zh-CN" sz="2800" dirty="0" smtClean="0"/>
              <a:t> </a:t>
            </a:r>
            <a:r>
              <a:rPr lang="en-US" altLang="zh-CN" sz="2800" dirty="0" err="1" smtClean="0"/>
              <a:t>Geng</a:t>
            </a:r>
            <a:r>
              <a:rPr lang="en-US" altLang="zh-CN" sz="2800" dirty="0" smtClean="0"/>
              <a:t>, </a:t>
            </a:r>
            <a:r>
              <a:rPr lang="en-US" altLang="zh-CN" sz="2800" dirty="0" err="1" smtClean="0"/>
              <a:t>Tianjian</a:t>
            </a:r>
            <a:r>
              <a:rPr lang="en-US" altLang="zh-CN" sz="2800" dirty="0" smtClean="0"/>
              <a:t> </a:t>
            </a:r>
            <a:r>
              <a:rPr lang="en-US" altLang="zh-CN" sz="2800" dirty="0" err="1" smtClean="0"/>
              <a:t>Bian</a:t>
            </a:r>
            <a:r>
              <a:rPr lang="en-US" altLang="zh-CN" sz="2800" dirty="0" smtClean="0"/>
              <a:t>, </a:t>
            </a:r>
            <a:r>
              <a:rPr lang="en-US" altLang="zh-CN" sz="2800" dirty="0" err="1" smtClean="0"/>
              <a:t>Xiaohao</a:t>
            </a:r>
            <a:r>
              <a:rPr lang="en-US" altLang="zh-CN" sz="2800" dirty="0" smtClean="0"/>
              <a:t> Cui, </a:t>
            </a:r>
            <a:r>
              <a:rPr lang="en-US" altLang="zh-CN" sz="2800" dirty="0" err="1" smtClean="0"/>
              <a:t>Yuanyuan</a:t>
            </a:r>
            <a:r>
              <a:rPr lang="en-US" altLang="zh-CN" sz="2800" dirty="0" smtClean="0"/>
              <a:t> </a:t>
            </a:r>
            <a:r>
              <a:rPr lang="en-US" altLang="zh-CN" sz="2800" dirty="0" err="1" smtClean="0"/>
              <a:t>Guo</a:t>
            </a:r>
            <a:endParaRPr lang="zh-CN" altLang="en-US" sz="2800" dirty="0"/>
          </a:p>
        </p:txBody>
      </p:sp>
      <p:sp>
        <p:nvSpPr>
          <p:cNvPr id="4" name="矩形 3"/>
          <p:cNvSpPr/>
          <p:nvPr/>
        </p:nvSpPr>
        <p:spPr>
          <a:xfrm>
            <a:off x="3059832" y="6381328"/>
            <a:ext cx="31683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CEPC AP meeting, 2016.02.19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9783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Parameter choice – step 6</a:t>
            </a:r>
            <a:endParaRPr lang="zh-CN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1830523"/>
              </p:ext>
            </p:extLst>
          </p:nvPr>
        </p:nvGraphicFramePr>
        <p:xfrm>
          <a:off x="2915816" y="2132856"/>
          <a:ext cx="1584177" cy="4057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74" name="Equation" r:id="rId3" imgW="939392" imgH="241195" progId="Equation.DSMT4">
                  <p:embed/>
                </p:oleObj>
              </mc:Choice>
              <mc:Fallback>
                <p:oleObj name="Equation" r:id="rId3" imgW="939392" imgH="24119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2132856"/>
                        <a:ext cx="1584177" cy="4057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0520405"/>
              </p:ext>
            </p:extLst>
          </p:nvPr>
        </p:nvGraphicFramePr>
        <p:xfrm>
          <a:off x="2035175" y="2924175"/>
          <a:ext cx="3548063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75" name="Equation" r:id="rId5" imgW="2501640" imgH="507960" progId="Equation.DSMT4">
                  <p:embed/>
                </p:oleObj>
              </mc:Choice>
              <mc:Fallback>
                <p:oleObj name="Equation" r:id="rId5" imgW="250164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5175" y="2924175"/>
                        <a:ext cx="3548063" cy="720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右大括号 6"/>
          <p:cNvSpPr/>
          <p:nvPr/>
        </p:nvSpPr>
        <p:spPr>
          <a:xfrm>
            <a:off x="6012160" y="2240868"/>
            <a:ext cx="216024" cy="108012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7947800"/>
              </p:ext>
            </p:extLst>
          </p:nvPr>
        </p:nvGraphicFramePr>
        <p:xfrm>
          <a:off x="2452769" y="5301208"/>
          <a:ext cx="4238461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76" name="Equation" r:id="rId7" imgW="2577960" imgH="520560" progId="Equation.DSMT4">
                  <p:embed/>
                </p:oleObj>
              </mc:Choice>
              <mc:Fallback>
                <p:oleObj name="Equation" r:id="rId7" imgW="2577960" imgH="520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2769" y="5301208"/>
                        <a:ext cx="4238461" cy="8640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3976738"/>
              </p:ext>
            </p:extLst>
          </p:nvPr>
        </p:nvGraphicFramePr>
        <p:xfrm>
          <a:off x="7092280" y="5373216"/>
          <a:ext cx="1008112" cy="6958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77" name="Equation" r:id="rId9" imgW="698400" imgH="482400" progId="Equation.DSMT4">
                  <p:embed/>
                </p:oleObj>
              </mc:Choice>
              <mc:Fallback>
                <p:oleObj name="Equation" r:id="rId9" imgW="69840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280" y="5373216"/>
                        <a:ext cx="1008112" cy="6958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23528" y="4581128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Energy acceptance from RF:</a:t>
            </a:r>
            <a:endParaRPr lang="zh-CN" altLang="en-US" sz="2000" dirty="0"/>
          </a:p>
        </p:txBody>
      </p:sp>
      <p:sp>
        <p:nvSpPr>
          <p:cNvPr id="13" name="右箭头 12"/>
          <p:cNvSpPr/>
          <p:nvPr/>
        </p:nvSpPr>
        <p:spPr>
          <a:xfrm>
            <a:off x="6444208" y="2708920"/>
            <a:ext cx="5760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7452320" y="256490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zh-CN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rf</a:t>
            </a:r>
            <a:r>
              <a:rPr lang="en-US" altLang="zh-CN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</a:t>
            </a:r>
            <a:r>
              <a:rPr lang="en-US" altLang="zh-CN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s</a:t>
            </a:r>
            <a:endParaRPr lang="zh-CN" altLang="en-US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54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Parameter choice – step 7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683568" y="1628800"/>
            <a:ext cx="71287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000" dirty="0" smtClean="0"/>
              <a:t>Beam </a:t>
            </a:r>
            <a:r>
              <a:rPr lang="en-US" altLang="zh-CN" sz="2000" dirty="0"/>
              <a:t>lifetime due to radiative </a:t>
            </a:r>
            <a:r>
              <a:rPr lang="en-US" altLang="zh-CN" sz="2000" dirty="0" err="1"/>
              <a:t>Bhabha</a:t>
            </a:r>
            <a:r>
              <a:rPr lang="en-US" altLang="zh-CN" sz="2000" dirty="0"/>
              <a:t> scattering</a:t>
            </a:r>
            <a:endParaRPr lang="zh-CN" altLang="en-US" sz="20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180768"/>
              </p:ext>
            </p:extLst>
          </p:nvPr>
        </p:nvGraphicFramePr>
        <p:xfrm>
          <a:off x="1907704" y="2060848"/>
          <a:ext cx="4178524" cy="6482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0" name="Equation" r:id="rId3" imgW="2831760" imgH="431640" progId="Equation.DSMT4">
                  <p:embed/>
                </p:oleObj>
              </mc:Choice>
              <mc:Fallback>
                <p:oleObj name="Equation" r:id="rId3" imgW="28317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2060848"/>
                        <a:ext cx="4178524" cy="6482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7053509"/>
              </p:ext>
            </p:extLst>
          </p:nvPr>
        </p:nvGraphicFramePr>
        <p:xfrm>
          <a:off x="2378624" y="3429000"/>
          <a:ext cx="2520280" cy="7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1" name="Equation" r:id="rId5" imgW="1600200" imgH="469800" progId="Equation.DSMT4">
                  <p:embed/>
                </p:oleObj>
              </mc:Choice>
              <mc:Fallback>
                <p:oleObj name="Equation" r:id="rId5" imgW="160020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78624" y="3429000"/>
                        <a:ext cx="2520280" cy="73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矩形 6"/>
          <p:cNvSpPr/>
          <p:nvPr/>
        </p:nvSpPr>
        <p:spPr>
          <a:xfrm>
            <a:off x="683568" y="2852936"/>
            <a:ext cx="42859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000" dirty="0" smtClean="0"/>
              <a:t>Beam lifetime </a:t>
            </a:r>
            <a:r>
              <a:rPr lang="en-US" altLang="zh-CN" sz="2000" dirty="0"/>
              <a:t>due to </a:t>
            </a:r>
            <a:r>
              <a:rPr lang="en-US" altLang="zh-CN" sz="2000" dirty="0" err="1"/>
              <a:t>Beamstrahlung</a:t>
            </a:r>
            <a:endParaRPr lang="zh-CN" altLang="en-US" sz="2000" dirty="0"/>
          </a:p>
        </p:txBody>
      </p:sp>
      <p:sp>
        <p:nvSpPr>
          <p:cNvPr id="8" name="矩形 7"/>
          <p:cNvSpPr/>
          <p:nvPr/>
        </p:nvSpPr>
        <p:spPr>
          <a:xfrm>
            <a:off x="467544" y="6323316"/>
            <a:ext cx="8568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 smtClean="0"/>
              <a:t>*V.I</a:t>
            </a:r>
            <a:r>
              <a:rPr lang="en-US" altLang="zh-CN" sz="1400" dirty="0"/>
              <a:t>. </a:t>
            </a:r>
            <a:r>
              <a:rPr lang="en-US" altLang="zh-CN" sz="1400" dirty="0" err="1"/>
              <a:t>Telnov</a:t>
            </a:r>
            <a:r>
              <a:rPr lang="en-US" altLang="zh-CN" sz="1400" dirty="0"/>
              <a:t>, "Issues with current designs for </a:t>
            </a:r>
            <a:r>
              <a:rPr lang="en-US" altLang="zh-CN" sz="1400" dirty="0" err="1"/>
              <a:t>e+e</a:t>
            </a:r>
            <a:r>
              <a:rPr lang="en-US" altLang="zh-CN" sz="1400" dirty="0"/>
              <a:t>- and </a:t>
            </a:r>
            <a:r>
              <a:rPr lang="en-US" altLang="zh-CN" sz="1400" dirty="0" err="1"/>
              <a:t>gammagamma</a:t>
            </a:r>
            <a:r>
              <a:rPr lang="en-US" altLang="zh-CN" sz="1400" dirty="0"/>
              <a:t> </a:t>
            </a:r>
            <a:r>
              <a:rPr lang="en-US" altLang="zh-CN" sz="1400" dirty="0" smtClean="0"/>
              <a:t>colliders“, </a:t>
            </a:r>
            <a:r>
              <a:rPr lang="en-US" altLang="zh-CN" sz="1400" dirty="0" err="1" smtClean="0"/>
              <a:t>PoS</a:t>
            </a:r>
            <a:r>
              <a:rPr lang="en-US" altLang="zh-CN" sz="1400" dirty="0" smtClean="0"/>
              <a:t> </a:t>
            </a:r>
            <a:r>
              <a:rPr lang="en-US" altLang="zh-CN" sz="1400" dirty="0"/>
              <a:t>Photon2013 (2013) </a:t>
            </a:r>
            <a:r>
              <a:rPr lang="en-US" altLang="zh-CN" sz="1400" dirty="0" smtClean="0"/>
              <a:t>070. </a:t>
            </a:r>
            <a:r>
              <a:rPr lang="en-US" altLang="zh-CN" sz="1400" dirty="0">
                <a:hlinkClick r:id="rId7"/>
              </a:rPr>
              <a:t>https://inspirehep.net/record/1298149/files/Photon%202013_070.pdf</a:t>
            </a:r>
            <a:endParaRPr lang="zh-CN" alt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683568" y="4394660"/>
            <a:ext cx="48245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000" dirty="0" smtClean="0"/>
              <a:t>HOM power per cavity</a:t>
            </a:r>
            <a:endParaRPr lang="zh-CN" altLang="en-US" sz="2000" dirty="0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8598792"/>
              </p:ext>
            </p:extLst>
          </p:nvPr>
        </p:nvGraphicFramePr>
        <p:xfrm>
          <a:off x="4247964" y="5478836"/>
          <a:ext cx="2212508" cy="671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2" name="Equation" r:id="rId8" imgW="1981080" imgH="571320" progId="Equation.DSMT4">
                  <p:embed/>
                </p:oleObj>
              </mc:Choice>
              <mc:Fallback>
                <p:oleObj name="Equation" r:id="rId8" imgW="1981080" imgH="571320" progId="Equation.DSMT4">
                  <p:embed/>
                  <p:pic>
                    <p:nvPicPr>
                      <p:cNvPr id="0" name="对象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7964" y="5478836"/>
                        <a:ext cx="2212508" cy="6714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0125192"/>
              </p:ext>
            </p:extLst>
          </p:nvPr>
        </p:nvGraphicFramePr>
        <p:xfrm>
          <a:off x="3707904" y="4643749"/>
          <a:ext cx="3354387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3" name="Equation" r:id="rId10" imgW="1726920" imgH="228600" progId="Equation.DSMT4">
                  <p:embed/>
                </p:oleObj>
              </mc:Choice>
              <mc:Fallback>
                <p:oleObj name="Equation" r:id="rId10" imgW="1726920" imgH="228600" progId="Equation.DSMT4">
                  <p:embed/>
                  <p:pic>
                    <p:nvPicPr>
                      <p:cNvPr id="0" name="对象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4643749"/>
                        <a:ext cx="3354387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195736" y="544522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HOM loss factor: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3014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568952" cy="504056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Primary parameter for CEPC double ring</a:t>
            </a:r>
            <a:br>
              <a:rPr lang="en-US" altLang="zh-CN" dirty="0" smtClean="0"/>
            </a:b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wangdou20160219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853629"/>
              </p:ext>
            </p:extLst>
          </p:nvPr>
        </p:nvGraphicFramePr>
        <p:xfrm>
          <a:off x="107504" y="836712"/>
          <a:ext cx="8928993" cy="5931338"/>
        </p:xfrm>
        <a:graphic>
          <a:graphicData uri="http://schemas.openxmlformats.org/drawingml/2006/table">
            <a:tbl>
              <a:tblPr firstRow="1" bandRow="1"/>
              <a:tblGrid>
                <a:gridCol w="2088232"/>
                <a:gridCol w="1080120"/>
                <a:gridCol w="1296144"/>
                <a:gridCol w="1080120"/>
                <a:gridCol w="1152128"/>
                <a:gridCol w="1080120"/>
                <a:gridCol w="1152129"/>
              </a:tblGrid>
              <a:tr h="43521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3.79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2.81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2.67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31.2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0.306/0.0012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0.25/0.00136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0.22/0.001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0.268 /0.00124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0.08/0.001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3.34/0.01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2.45/0.0074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2.67/0.008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2.06 /0.0062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0.62/0.002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32/0.11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24.8/0.1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24.3/0.09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23.5/0.088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7/0.046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0.005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0.084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14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03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2.97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2.96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3.61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499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18400" y="53752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Low </a:t>
            </a:r>
            <a:r>
              <a:rPr lang="en-US" altLang="zh-CN" dirty="0" err="1" smtClean="0"/>
              <a:t>emittance</a:t>
            </a:r>
            <a:r>
              <a:rPr lang="en-US" altLang="zh-CN" dirty="0" smtClean="0"/>
              <a:t> arc – 90</a:t>
            </a:r>
            <a:r>
              <a:rPr lang="en-US" altLang="zh-CN" dirty="0" smtClean="0">
                <a:sym typeface="Symbol"/>
              </a:rPr>
              <a:t></a:t>
            </a:r>
            <a:r>
              <a:rPr lang="en-US" altLang="zh-CN" dirty="0" smtClean="0"/>
              <a:t>/60</a:t>
            </a:r>
            <a:r>
              <a:rPr lang="en-US" altLang="zh-CN" dirty="0">
                <a:sym typeface="Symbol"/>
              </a:rPr>
              <a:t></a:t>
            </a:r>
            <a:endParaRPr lang="zh-CN" alt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7" t="4268" r="13294" b="9713"/>
          <a:stretch/>
        </p:blipFill>
        <p:spPr bwMode="auto">
          <a:xfrm>
            <a:off x="140712" y="3478066"/>
            <a:ext cx="4392488" cy="3379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/>
          <p:cNvSpPr/>
          <p:nvPr/>
        </p:nvSpPr>
        <p:spPr>
          <a:xfrm>
            <a:off x="154392" y="1196752"/>
            <a:ext cx="4572000" cy="216059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lvl="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altLang="zh-CN" sz="2400" dirty="0">
                <a:solidFill>
                  <a:prstClr val="black"/>
                </a:solidFill>
              </a:rPr>
              <a:t>Length of FODO cell: 37.5m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altLang="zh-CN" sz="2400" dirty="0">
                <a:solidFill>
                  <a:prstClr val="black"/>
                </a:solidFill>
              </a:rPr>
              <a:t>Phase advance of FODO cells: </a:t>
            </a:r>
            <a:r>
              <a:rPr lang="en-US" altLang="zh-CN" sz="2400" dirty="0" smtClean="0">
                <a:solidFill>
                  <a:prstClr val="black"/>
                </a:solidFill>
              </a:rPr>
              <a:t>90/60 </a:t>
            </a:r>
            <a:r>
              <a:rPr lang="en-US" altLang="zh-CN" sz="2400" dirty="0">
                <a:solidFill>
                  <a:prstClr val="black"/>
                </a:solidFill>
              </a:rPr>
              <a:t>degrees 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altLang="zh-CN" sz="2400" dirty="0" err="1">
                <a:solidFill>
                  <a:prstClr val="black"/>
                </a:solidFill>
              </a:rPr>
              <a:t>Emittance</a:t>
            </a:r>
            <a:r>
              <a:rPr lang="en-US" altLang="zh-CN" sz="2400" dirty="0">
                <a:solidFill>
                  <a:prstClr val="black"/>
                </a:solidFill>
              </a:rPr>
              <a:t>: </a:t>
            </a:r>
            <a:r>
              <a:rPr lang="en-US" altLang="zh-CN" sz="2400" dirty="0" smtClean="0">
                <a:solidFill>
                  <a:prstClr val="black"/>
                </a:solidFill>
              </a:rPr>
              <a:t>2.3nm, </a:t>
            </a:r>
            <a:r>
              <a:rPr lang="en-US" altLang="zh-CN" sz="2400" dirty="0" smtClean="0">
                <a:solidFill>
                  <a:prstClr val="black"/>
                </a:solidFill>
                <a:sym typeface="Symbol"/>
              </a:rPr>
              <a:t>p=1.07E-5</a:t>
            </a:r>
            <a:r>
              <a:rPr lang="en-US" altLang="zh-CN" sz="2400" dirty="0" smtClean="0">
                <a:solidFill>
                  <a:prstClr val="black"/>
                </a:solidFill>
              </a:rPr>
              <a:t> </a:t>
            </a:r>
            <a:endParaRPr lang="en-US" altLang="zh-CN" sz="2400" dirty="0">
              <a:solidFill>
                <a:prstClr val="black"/>
              </a:solidFill>
            </a:endParaRP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altLang="zh-CN" sz="2400" dirty="0">
                <a:solidFill>
                  <a:prstClr val="black"/>
                </a:solidFill>
              </a:rPr>
              <a:t>Bunch length: </a:t>
            </a:r>
            <a:r>
              <a:rPr lang="en-US" altLang="zh-CN" sz="2400" dirty="0" smtClean="0">
                <a:solidFill>
                  <a:prstClr val="black"/>
                </a:solidFill>
              </a:rPr>
              <a:t>3.1mm</a:t>
            </a:r>
            <a:endParaRPr lang="zh-CN" altLang="en-US" sz="2400" dirty="0">
              <a:solidFill>
                <a:prstClr val="black"/>
              </a:solidFill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02" t="4088" r="11113" b="9168"/>
          <a:stretch/>
        </p:blipFill>
        <p:spPr bwMode="auto">
          <a:xfrm>
            <a:off x="4860032" y="3547853"/>
            <a:ext cx="4230094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6804247" y="3305889"/>
            <a:ext cx="6110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/>
              <a:t>BDIS1</a:t>
            </a:r>
            <a:endParaRPr lang="zh-CN" altLang="en-US" sz="1400" dirty="0"/>
          </a:p>
        </p:txBody>
      </p:sp>
      <p:sp>
        <p:nvSpPr>
          <p:cNvPr id="5" name="矩形 4"/>
          <p:cNvSpPr/>
          <p:nvPr/>
        </p:nvSpPr>
        <p:spPr>
          <a:xfrm>
            <a:off x="7418696" y="3305888"/>
            <a:ext cx="6110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/>
              <a:t>BDIS2</a:t>
            </a:r>
            <a:endParaRPr lang="zh-CN" alt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5292080" y="1196752"/>
            <a:ext cx="3312368" cy="193899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Dispersion </a:t>
            </a:r>
            <a:r>
              <a:rPr lang="en-US" altLang="zh-CN" sz="2400" dirty="0" err="1" smtClean="0"/>
              <a:t>supressor</a:t>
            </a:r>
            <a:r>
              <a:rPr lang="en-US" altLang="zh-CN" sz="2400" dirty="0" smtClean="0"/>
              <a:t>:</a:t>
            </a:r>
          </a:p>
          <a:p>
            <a:endParaRPr lang="en-US" altLang="zh-CN" sz="2400" dirty="0" smtClean="0"/>
          </a:p>
          <a:p>
            <a:pPr>
              <a:lnSpc>
                <a:spcPct val="150000"/>
              </a:lnSpc>
            </a:pPr>
            <a:r>
              <a:rPr lang="en-US" altLang="zh-CN" sz="1600" dirty="0" smtClean="0"/>
              <a:t>     Angle(BDIS1</a:t>
            </a:r>
            <a:r>
              <a:rPr lang="en-US" altLang="zh-CN" sz="1600" dirty="0"/>
              <a:t>)=</a:t>
            </a:r>
            <a:r>
              <a:rPr lang="en-US" altLang="zh-CN" sz="1600" dirty="0" smtClean="0"/>
              <a:t>3.583724E-3</a:t>
            </a:r>
          </a:p>
          <a:p>
            <a:pPr>
              <a:lnSpc>
                <a:spcPct val="150000"/>
              </a:lnSpc>
            </a:pPr>
            <a:r>
              <a:rPr lang="en-US" altLang="zh-CN" sz="1600" dirty="0" smtClean="0"/>
              <a:t>     Angle(BDIS2</a:t>
            </a:r>
            <a:r>
              <a:rPr lang="en-US" altLang="zh-CN" sz="1600" dirty="0"/>
              <a:t>)=-</a:t>
            </a:r>
            <a:r>
              <a:rPr lang="en-US" altLang="zh-CN" sz="1600" dirty="0" smtClean="0"/>
              <a:t>8.598108E-4</a:t>
            </a:r>
            <a:endParaRPr lang="zh-CN" altLang="en-US" sz="1600" dirty="0"/>
          </a:p>
          <a:p>
            <a:pPr>
              <a:lnSpc>
                <a:spcPct val="150000"/>
              </a:lnSpc>
            </a:pPr>
            <a:r>
              <a:rPr lang="en-US" altLang="zh-CN" sz="1600" dirty="0" smtClean="0"/>
              <a:t>     </a:t>
            </a:r>
            <a:r>
              <a:rPr lang="en-US" altLang="zh-CN" sz="1600" dirty="0" smtClean="0">
                <a:solidFill>
                  <a:srgbClr val="FF0000"/>
                </a:solidFill>
              </a:rPr>
              <a:t>Angle(B0)=2.723923E-3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31640" y="347806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B0</a:t>
            </a:r>
            <a:endParaRPr lang="zh-CN" altLang="en-US" sz="1600" dirty="0"/>
          </a:p>
        </p:txBody>
      </p:sp>
      <p:sp>
        <p:nvSpPr>
          <p:cNvPr id="8" name="矩形 7"/>
          <p:cNvSpPr/>
          <p:nvPr/>
        </p:nvSpPr>
        <p:spPr>
          <a:xfrm>
            <a:off x="2718104" y="3478066"/>
            <a:ext cx="4010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/>
              <a:t>B0</a:t>
            </a:r>
          </a:p>
        </p:txBody>
      </p:sp>
    </p:spTree>
    <p:extLst>
      <p:ext uri="{BB962C8B-B14F-4D97-AF65-F5344CB8AC3E}">
        <p14:creationId xmlns:p14="http://schemas.microsoft.com/office/powerpoint/2010/main" val="63537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18400" y="53752"/>
            <a:ext cx="8229600" cy="1143000"/>
          </a:xfrm>
        </p:spPr>
        <p:txBody>
          <a:bodyPr/>
          <a:lstStyle/>
          <a:p>
            <a:r>
              <a:rPr lang="en-US" altLang="zh-CN" dirty="0"/>
              <a:t>Low </a:t>
            </a:r>
            <a:r>
              <a:rPr lang="en-US" altLang="zh-CN" dirty="0" err="1"/>
              <a:t>emittance</a:t>
            </a:r>
            <a:r>
              <a:rPr lang="en-US" altLang="zh-CN" dirty="0"/>
              <a:t> arc – 90</a:t>
            </a:r>
            <a:r>
              <a:rPr lang="en-US" altLang="zh-CN" dirty="0">
                <a:sym typeface="Symbol"/>
              </a:rPr>
              <a:t></a:t>
            </a:r>
            <a:r>
              <a:rPr lang="en-US" altLang="zh-CN" dirty="0" smtClean="0"/>
              <a:t>/90</a:t>
            </a:r>
            <a:r>
              <a:rPr lang="en-US" altLang="zh-CN" dirty="0">
                <a:sym typeface="Symbol"/>
              </a:rPr>
              <a:t>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154392" y="1196752"/>
            <a:ext cx="4572000" cy="216059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lvl="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altLang="zh-CN" sz="2400" dirty="0">
                <a:solidFill>
                  <a:prstClr val="black"/>
                </a:solidFill>
              </a:rPr>
              <a:t>Length of FODO cell: 37.5m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altLang="zh-CN" sz="2400" dirty="0">
                <a:solidFill>
                  <a:prstClr val="black"/>
                </a:solidFill>
              </a:rPr>
              <a:t>Phase advance of FODO cells: </a:t>
            </a:r>
            <a:r>
              <a:rPr lang="en-US" altLang="zh-CN" sz="2400" dirty="0" smtClean="0">
                <a:solidFill>
                  <a:prstClr val="black"/>
                </a:solidFill>
              </a:rPr>
              <a:t>90/90 </a:t>
            </a:r>
            <a:r>
              <a:rPr lang="en-US" altLang="zh-CN" sz="2400" dirty="0">
                <a:solidFill>
                  <a:prstClr val="black"/>
                </a:solidFill>
              </a:rPr>
              <a:t>degrees 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altLang="zh-CN" sz="2400" dirty="0" err="1">
                <a:solidFill>
                  <a:prstClr val="black"/>
                </a:solidFill>
              </a:rPr>
              <a:t>Emittance</a:t>
            </a:r>
            <a:r>
              <a:rPr lang="en-US" altLang="zh-CN" sz="2400" dirty="0">
                <a:solidFill>
                  <a:prstClr val="black"/>
                </a:solidFill>
              </a:rPr>
              <a:t>: </a:t>
            </a:r>
            <a:r>
              <a:rPr lang="en-US" altLang="zh-CN" sz="2400" dirty="0" smtClean="0">
                <a:solidFill>
                  <a:prstClr val="black"/>
                </a:solidFill>
              </a:rPr>
              <a:t>2.3nm, </a:t>
            </a:r>
            <a:r>
              <a:rPr lang="en-US" altLang="zh-CN" sz="2400" dirty="0" smtClean="0">
                <a:solidFill>
                  <a:prstClr val="black"/>
                </a:solidFill>
                <a:sym typeface="Symbol"/>
              </a:rPr>
              <a:t>p=1.02E-5</a:t>
            </a:r>
            <a:r>
              <a:rPr lang="en-US" altLang="zh-CN" sz="2400" dirty="0" smtClean="0">
                <a:solidFill>
                  <a:prstClr val="black"/>
                </a:solidFill>
              </a:rPr>
              <a:t> </a:t>
            </a:r>
            <a:endParaRPr lang="en-US" altLang="zh-CN" sz="2400" dirty="0">
              <a:solidFill>
                <a:prstClr val="black"/>
              </a:solidFill>
            </a:endParaRP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altLang="zh-CN" sz="2400" dirty="0">
                <a:solidFill>
                  <a:prstClr val="black"/>
                </a:solidFill>
              </a:rPr>
              <a:t>Bunch length: </a:t>
            </a:r>
            <a:r>
              <a:rPr lang="en-US" altLang="zh-CN" sz="2400" dirty="0" smtClean="0">
                <a:solidFill>
                  <a:prstClr val="black"/>
                </a:solidFill>
              </a:rPr>
              <a:t>3.1mm</a:t>
            </a:r>
            <a:endParaRPr lang="zh-CN" altLang="en-US" sz="2400" dirty="0">
              <a:solidFill>
                <a:prstClr val="black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6804247" y="3305889"/>
            <a:ext cx="6110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/>
              <a:t>BDIS1</a:t>
            </a:r>
            <a:endParaRPr lang="zh-CN" altLang="en-US" sz="1400" dirty="0"/>
          </a:p>
        </p:txBody>
      </p:sp>
      <p:sp>
        <p:nvSpPr>
          <p:cNvPr id="5" name="矩形 4"/>
          <p:cNvSpPr/>
          <p:nvPr/>
        </p:nvSpPr>
        <p:spPr>
          <a:xfrm>
            <a:off x="7418696" y="3305888"/>
            <a:ext cx="6110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/>
              <a:t>BDIS2</a:t>
            </a:r>
            <a:endParaRPr lang="zh-CN" alt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5292080" y="1196752"/>
            <a:ext cx="3312368" cy="193899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Dispersion </a:t>
            </a:r>
            <a:r>
              <a:rPr lang="en-US" altLang="zh-CN" sz="2400" dirty="0" err="1" smtClean="0"/>
              <a:t>supressor</a:t>
            </a:r>
            <a:r>
              <a:rPr lang="en-US" altLang="zh-CN" sz="2400" dirty="0" smtClean="0"/>
              <a:t>:</a:t>
            </a:r>
          </a:p>
          <a:p>
            <a:endParaRPr lang="en-US" altLang="zh-CN" sz="2400" dirty="0" smtClean="0"/>
          </a:p>
          <a:p>
            <a:pPr marL="271463">
              <a:lnSpc>
                <a:spcPct val="150000"/>
              </a:lnSpc>
            </a:pPr>
            <a:r>
              <a:rPr lang="en-US" altLang="zh-CN" sz="1600" dirty="0" smtClean="0"/>
              <a:t>Angle(BDIS1)=3.50284406482E-3                   Angle(BDIS2)=-7.78931580723E-4     </a:t>
            </a:r>
            <a:r>
              <a:rPr lang="en-US" altLang="zh-CN" sz="1600" dirty="0" smtClean="0">
                <a:solidFill>
                  <a:srgbClr val="FF0000"/>
                </a:solidFill>
              </a:rPr>
              <a:t>Angle(B0)=2.723923E-3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83" t="5136" r="12173" b="10866"/>
          <a:stretch/>
        </p:blipFill>
        <p:spPr bwMode="auto">
          <a:xfrm>
            <a:off x="276878" y="3512305"/>
            <a:ext cx="4218890" cy="3275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331640" y="347806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B0</a:t>
            </a:r>
            <a:endParaRPr lang="zh-CN" altLang="en-US" sz="1600" dirty="0"/>
          </a:p>
        </p:txBody>
      </p:sp>
      <p:sp>
        <p:nvSpPr>
          <p:cNvPr id="8" name="矩形 7"/>
          <p:cNvSpPr/>
          <p:nvPr/>
        </p:nvSpPr>
        <p:spPr>
          <a:xfrm>
            <a:off x="2718104" y="3478066"/>
            <a:ext cx="4010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/>
              <a:t>B0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1" t="4971" r="12330" b="10702"/>
          <a:stretch/>
        </p:blipFill>
        <p:spPr bwMode="auto">
          <a:xfrm>
            <a:off x="4893924" y="3567261"/>
            <a:ext cx="4070564" cy="3165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537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251520" y="1052736"/>
            <a:ext cx="838842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1800"/>
              </a:spcBef>
              <a:buFont typeface="Arial" pitchFamily="34" charset="0"/>
              <a:buChar char="•"/>
            </a:pPr>
            <a:r>
              <a:rPr lang="en-US" altLang="zh-CN" sz="2400" dirty="0" smtClean="0">
                <a:solidFill>
                  <a:prstClr val="black"/>
                </a:solidFill>
              </a:rPr>
              <a:t>Crossing angle was fixed at 30mrad both for Higgs and Z.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</a:pPr>
            <a:r>
              <a:rPr lang="en-US" altLang="zh-CN" sz="2400" dirty="0"/>
              <a:t>Based on </a:t>
            </a:r>
            <a:r>
              <a:rPr lang="en-US" altLang="zh-CN" sz="2400" dirty="0" smtClean="0"/>
              <a:t>partial double ring scheme</a:t>
            </a:r>
            <a:r>
              <a:rPr lang="en-US" altLang="zh-CN" sz="2400" dirty="0"/>
              <a:t>, we can get higher luminosity </a:t>
            </a:r>
            <a:r>
              <a:rPr lang="en-US" altLang="zh-CN" sz="2400" dirty="0" smtClean="0"/>
              <a:t>(</a:t>
            </a:r>
            <a:r>
              <a:rPr lang="en-US" altLang="zh-CN" sz="2400" dirty="0" smtClean="0">
                <a:sym typeface="Symbol"/>
              </a:rPr>
              <a:t></a:t>
            </a:r>
            <a:r>
              <a:rPr lang="en-US" altLang="zh-CN" sz="2400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50%</a:t>
            </a:r>
            <a:r>
              <a:rPr lang="en-US" altLang="zh-CN" sz="2400" dirty="0" smtClean="0"/>
              <a:t>) </a:t>
            </a:r>
            <a:r>
              <a:rPr lang="en-US" altLang="zh-CN" sz="2400" dirty="0"/>
              <a:t>keeping </a:t>
            </a:r>
            <a:r>
              <a:rPr lang="en-US" altLang="zh-CN" sz="2400" dirty="0" smtClean="0"/>
              <a:t>Pre-CDR </a:t>
            </a:r>
            <a:r>
              <a:rPr lang="en-US" altLang="zh-CN" sz="2400" dirty="0"/>
              <a:t>beam power or to reduce the beam power (</a:t>
            </a:r>
            <a:r>
              <a:rPr lang="en-US" altLang="zh-CN" sz="2400" dirty="0">
                <a:solidFill>
                  <a:srgbClr val="FF0000"/>
                </a:solidFill>
              </a:rPr>
              <a:t>30 MW</a:t>
            </a:r>
            <a:r>
              <a:rPr lang="en-US" altLang="zh-CN" sz="2400" dirty="0"/>
              <a:t>) keeping same luminosity. 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</a:pPr>
            <a:r>
              <a:rPr lang="en-US" altLang="zh-CN" sz="2400" dirty="0"/>
              <a:t>Based on partial double ring </a:t>
            </a:r>
            <a:r>
              <a:rPr lang="en-US" altLang="zh-CN" sz="2400" dirty="0" smtClean="0"/>
              <a:t>scheme</a:t>
            </a:r>
            <a:r>
              <a:rPr lang="en-US" altLang="zh-CN" sz="2400" dirty="0"/>
              <a:t>, we get a set of Z parameter with </a:t>
            </a:r>
            <a:r>
              <a:rPr lang="en-US" altLang="zh-CN" sz="2400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3.6*</a:t>
            </a:r>
            <a:r>
              <a:rPr lang="en-US" altLang="zh-CN" sz="2400" kern="1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10</a:t>
            </a:r>
            <a:r>
              <a:rPr lang="en-US" altLang="zh-CN" sz="2400" kern="100" baseline="30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34</a:t>
            </a:r>
            <a:r>
              <a:rPr lang="en-US" altLang="zh-CN" sz="2400" kern="1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cm</a:t>
            </a:r>
            <a:r>
              <a:rPr lang="en-US" altLang="zh-CN" sz="2400" kern="100" baseline="30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-2</a:t>
            </a:r>
            <a:r>
              <a:rPr lang="en-US" altLang="zh-CN" sz="2400" kern="1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lang="en-US" altLang="zh-CN" sz="2400" kern="100" baseline="30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-1 </a:t>
            </a:r>
            <a:r>
              <a:rPr lang="en-US" altLang="zh-CN" sz="2400" kern="100" dirty="0">
                <a:latin typeface="Times New Roman"/>
                <a:cs typeface="Times New Roman"/>
              </a:rPr>
              <a:t>luminosity using 1100 </a:t>
            </a:r>
            <a:r>
              <a:rPr lang="en-US" altLang="zh-CN" sz="2400" kern="100" dirty="0" smtClean="0">
                <a:latin typeface="Times New Roman"/>
                <a:cs typeface="Times New Roman"/>
              </a:rPr>
              <a:t>bunches</a:t>
            </a:r>
            <a:r>
              <a:rPr lang="en-US" altLang="zh-CN" sz="2400" dirty="0" smtClean="0"/>
              <a:t>. 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</a:pPr>
            <a:r>
              <a:rPr lang="en-US" altLang="zh-CN" sz="2400" dirty="0" smtClean="0"/>
              <a:t>For “H-high </a:t>
            </a:r>
            <a:r>
              <a:rPr lang="en-US" altLang="zh-CN" sz="2400" dirty="0" err="1" smtClean="0"/>
              <a:t>lumi</a:t>
            </a:r>
            <a:r>
              <a:rPr lang="en-US" altLang="zh-CN" sz="2400" dirty="0" smtClean="0"/>
              <a:t>” mode, the HOM power per cavity can not be reduced under 1kw. The minimum value is about </a:t>
            </a:r>
            <a:r>
              <a:rPr lang="en-US" altLang="zh-CN" sz="2400" dirty="0" smtClean="0">
                <a:solidFill>
                  <a:srgbClr val="FF0000"/>
                </a:solidFill>
              </a:rPr>
              <a:t>2 kw</a:t>
            </a:r>
            <a:r>
              <a:rPr lang="en-US" altLang="zh-CN" sz="2400" dirty="0" smtClean="0"/>
              <a:t>.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</a:pPr>
            <a:r>
              <a:rPr lang="en-US" altLang="zh-CN" sz="2400" dirty="0" smtClean="0"/>
              <a:t>Lower </a:t>
            </a:r>
            <a:r>
              <a:rPr lang="en-US" altLang="zh-CN" sz="2400" dirty="0" err="1" smtClean="0"/>
              <a:t>emittance</a:t>
            </a:r>
            <a:r>
              <a:rPr lang="en-US" altLang="zh-CN" sz="2400" dirty="0" smtClean="0"/>
              <a:t> arc with </a:t>
            </a:r>
            <a:r>
              <a:rPr lang="en-US" altLang="zh-CN" sz="2400" dirty="0" smtClean="0">
                <a:solidFill>
                  <a:srgbClr val="FF0000"/>
                </a:solidFill>
              </a:rPr>
              <a:t>2.3 nm </a:t>
            </a:r>
            <a:r>
              <a:rPr lang="en-US" altLang="zh-CN" sz="2400" dirty="0" err="1" smtClean="0"/>
              <a:t>emittance</a:t>
            </a:r>
            <a:r>
              <a:rPr lang="en-US" altLang="zh-CN" sz="2400" dirty="0" smtClean="0"/>
              <a:t> has been designed both </a:t>
            </a:r>
            <a:r>
              <a:rPr lang="en-US" altLang="zh-CN" sz="2400" dirty="0"/>
              <a:t>for 90</a:t>
            </a:r>
            <a:r>
              <a:rPr lang="en-US" altLang="zh-CN" sz="2400" dirty="0">
                <a:sym typeface="Symbol"/>
              </a:rPr>
              <a:t></a:t>
            </a:r>
            <a:r>
              <a:rPr lang="en-US" altLang="zh-CN" sz="2400" dirty="0"/>
              <a:t>/60</a:t>
            </a:r>
            <a:r>
              <a:rPr lang="en-US" altLang="zh-CN" sz="2400" dirty="0" smtClean="0">
                <a:sym typeface="Symbol"/>
              </a:rPr>
              <a:t> case and </a:t>
            </a:r>
            <a:r>
              <a:rPr lang="en-US" altLang="zh-CN" sz="2400" dirty="0"/>
              <a:t>90</a:t>
            </a:r>
            <a:r>
              <a:rPr lang="en-US" altLang="zh-CN" sz="2400" dirty="0">
                <a:sym typeface="Symbol"/>
              </a:rPr>
              <a:t></a:t>
            </a:r>
            <a:r>
              <a:rPr lang="en-US" altLang="zh-CN" sz="2400" dirty="0" smtClean="0"/>
              <a:t>/90</a:t>
            </a:r>
            <a:r>
              <a:rPr lang="en-US" altLang="zh-CN" sz="2400" dirty="0" smtClean="0">
                <a:sym typeface="Symbol"/>
              </a:rPr>
              <a:t> case</a:t>
            </a:r>
            <a:r>
              <a:rPr lang="en-US" altLang="zh-CN" sz="2400" dirty="0" smtClean="0"/>
              <a:t>.</a:t>
            </a:r>
            <a:endParaRPr lang="en-US" altLang="zh-CN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53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843808" y="2636912"/>
            <a:ext cx="3915047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zh-CN" sz="6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Thanks</a:t>
            </a:r>
            <a:r>
              <a:rPr lang="zh-CN" altLang="en-US" sz="6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！</a:t>
            </a:r>
            <a:endParaRPr lang="zh-CN" altLang="en-US" sz="66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842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SuFeng\Desktop\CEPC partial double Ring layout-2015102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89" y="31080"/>
            <a:ext cx="8778098" cy="6830765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空心弧 3"/>
          <p:cNvSpPr/>
          <p:nvPr/>
        </p:nvSpPr>
        <p:spPr>
          <a:xfrm rot="16200000">
            <a:off x="1951048" y="3225151"/>
            <a:ext cx="568275" cy="242899"/>
          </a:xfrm>
          <a:prstGeom prst="blockArc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空心弧 4"/>
          <p:cNvSpPr/>
          <p:nvPr/>
        </p:nvSpPr>
        <p:spPr>
          <a:xfrm rot="5400000">
            <a:off x="6989849" y="3198028"/>
            <a:ext cx="568275" cy="242899"/>
          </a:xfrm>
          <a:prstGeom prst="blockArc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68667" y="3087450"/>
            <a:ext cx="1646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bypass (pp)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7422815" y="3087450"/>
            <a:ext cx="12591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dirty="0">
                <a:solidFill>
                  <a:prstClr val="black"/>
                </a:solidFill>
              </a:rPr>
              <a:t>bypass (pp)</a:t>
            </a:r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2473521" y="2700269"/>
            <a:ext cx="4602007" cy="129266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US" altLang="zh-CN" sz="2400" dirty="0">
                <a:solidFill>
                  <a:prstClr val="black"/>
                </a:solidFill>
              </a:rPr>
              <a:t>Advantage: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prstClr val="black"/>
                </a:solidFill>
              </a:rPr>
              <a:t>Avoid pretzel orbit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prstClr val="black"/>
                </a:solidFill>
              </a:rPr>
              <a:t>Accommodate more bunches at Z/W energy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prstClr val="black"/>
                </a:solidFill>
              </a:rPr>
              <a:t>Reduce AC power with crab waist collision</a:t>
            </a:r>
            <a:endParaRPr lang="zh-CN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507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Machine constraints / given parameters</a:t>
            </a:r>
            <a:endParaRPr lang="zh-CN" altLang="en-US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628800"/>
            <a:ext cx="4902200" cy="299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55576" y="1916832"/>
            <a:ext cx="8064896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Energy </a:t>
            </a:r>
            <a:r>
              <a:rPr lang="en-US" altLang="zh-CN" i="1" dirty="0" smtClean="0"/>
              <a:t>E</a:t>
            </a:r>
            <a:r>
              <a:rPr lang="en-US" altLang="zh-CN" i="1" baseline="-25000" dirty="0" smtClean="0"/>
              <a:t>0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Circumference   </a:t>
            </a:r>
            <a:r>
              <a:rPr lang="en-US" altLang="zh-CN" i="1" dirty="0" smtClean="0"/>
              <a:t>C</a:t>
            </a:r>
            <a:r>
              <a:rPr lang="en-US" altLang="zh-CN" i="1" baseline="-25000" dirty="0" smtClean="0"/>
              <a:t>0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i="1" dirty="0" smtClean="0"/>
              <a:t>N</a:t>
            </a:r>
            <a:r>
              <a:rPr lang="en-US" altLang="zh-CN" baseline="-25000" dirty="0" smtClean="0"/>
              <a:t>IP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Beam power </a:t>
            </a:r>
            <a:r>
              <a:rPr lang="en-US" altLang="zh-CN" i="1" dirty="0" smtClean="0"/>
              <a:t>P</a:t>
            </a:r>
            <a:r>
              <a:rPr lang="en-US" altLang="zh-CN" baseline="-25000" dirty="0" smtClean="0"/>
              <a:t>0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i="1" dirty="0" smtClean="0">
                <a:sym typeface="Symbol"/>
              </a:rPr>
              <a:t></a:t>
            </a:r>
            <a:r>
              <a:rPr lang="en-US" altLang="zh-CN" baseline="-25000" dirty="0" smtClean="0">
                <a:sym typeface="Symbol"/>
              </a:rPr>
              <a:t>y</a:t>
            </a:r>
            <a:r>
              <a:rPr lang="en-US" altLang="zh-CN" dirty="0" smtClean="0">
                <a:sym typeface="Symbol"/>
              </a:rPr>
              <a:t>*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err="1" smtClean="0">
                <a:sym typeface="Symbol"/>
              </a:rPr>
              <a:t>Emittance</a:t>
            </a:r>
            <a:r>
              <a:rPr lang="en-US" altLang="zh-CN" dirty="0" smtClean="0">
                <a:sym typeface="Symbol"/>
              </a:rPr>
              <a:t> coupling factor </a:t>
            </a:r>
            <a:r>
              <a:rPr lang="en-US" altLang="zh-CN" i="1" dirty="0" smtClean="0">
                <a:sym typeface="Symbol"/>
              </a:rPr>
              <a:t></a:t>
            </a:r>
            <a:r>
              <a:rPr lang="en-US" altLang="zh-CN" baseline="-25000" dirty="0" smtClean="0">
                <a:sym typeface="Symbol"/>
              </a:rPr>
              <a:t>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>
                <a:sym typeface="Symbol"/>
              </a:rPr>
              <a:t>Bending radius  </a:t>
            </a:r>
            <a:r>
              <a:rPr lang="en-US" altLang="zh-CN" i="1" dirty="0" smtClean="0">
                <a:sym typeface="Symbol"/>
              </a:rPr>
              <a:t>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err="1" smtClean="0">
                <a:sym typeface="Symbol"/>
              </a:rPr>
              <a:t>Piwinski</a:t>
            </a:r>
            <a:r>
              <a:rPr lang="en-US" altLang="zh-CN" dirty="0" smtClean="0">
                <a:sym typeface="Symbol"/>
              </a:rPr>
              <a:t> angle  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sym typeface="Symbol"/>
              </a:rPr>
              <a:t>y</a:t>
            </a:r>
            <a:r>
              <a:rPr lang="en-US" altLang="zh-CN" dirty="0" smtClean="0"/>
              <a:t> </a:t>
            </a:r>
            <a:r>
              <a:rPr lang="en-US" altLang="zh-CN" dirty="0"/>
              <a:t>enhancement by crab </a:t>
            </a:r>
            <a:r>
              <a:rPr lang="en-US" altLang="zh-CN" dirty="0" smtClean="0"/>
              <a:t>waist  </a:t>
            </a:r>
            <a:r>
              <a:rPr lang="en-US" altLang="zh-CN" i="1" dirty="0" err="1" smtClean="0"/>
              <a:t>F</a:t>
            </a:r>
            <a:r>
              <a:rPr lang="en-US" altLang="zh-CN" baseline="-25000" dirty="0" err="1" smtClean="0"/>
              <a:t>l</a:t>
            </a:r>
            <a:r>
              <a:rPr lang="en-US" altLang="zh-CN" baseline="-25000" dirty="0" smtClean="0"/>
              <a:t> </a:t>
            </a:r>
            <a:r>
              <a:rPr lang="en-US" altLang="zh-CN" dirty="0" smtClean="0"/>
              <a:t>~1.5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Energy acceptance (DA)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Phase advance per cell (FODO)</a:t>
            </a:r>
          </a:p>
          <a:p>
            <a:pPr>
              <a:lnSpc>
                <a:spcPts val="2500"/>
              </a:lnSpc>
            </a:pPr>
            <a:endParaRPr lang="en-US" altLang="zh-CN" dirty="0" smtClean="0">
              <a:sym typeface="Symbol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9859" y="5261385"/>
            <a:ext cx="4773141" cy="156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280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/>
          <a:lstStyle/>
          <a:p>
            <a:r>
              <a:rPr lang="en-US" altLang="zh-CN" dirty="0" smtClean="0"/>
              <a:t>Constraints for parameter choice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20176" y="1367190"/>
            <a:ext cx="5328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Limit of Beam-beam tune shift</a:t>
            </a:r>
            <a:endParaRPr lang="zh-CN" alt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03056" y="2708920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Beam lifetime due to </a:t>
            </a:r>
            <a:r>
              <a:rPr lang="en-US" altLang="zh-CN" sz="2400" dirty="0" err="1" smtClean="0"/>
              <a:t>beamstrahlung</a:t>
            </a:r>
            <a:endParaRPr lang="zh-CN" alt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20176" y="4077072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err="1" smtClean="0"/>
              <a:t>Beamstrahlung</a:t>
            </a:r>
            <a:r>
              <a:rPr lang="en-US" altLang="zh-CN" sz="2400" dirty="0" smtClean="0"/>
              <a:t> energy spread </a:t>
            </a:r>
            <a:endParaRPr lang="zh-CN" alt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03056" y="5087956"/>
            <a:ext cx="4320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HOM power per cavity</a:t>
            </a:r>
            <a:endParaRPr lang="zh-CN" altLang="en-US" sz="2400" dirty="0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0454138"/>
              </p:ext>
            </p:extLst>
          </p:nvPr>
        </p:nvGraphicFramePr>
        <p:xfrm>
          <a:off x="2376577" y="1843428"/>
          <a:ext cx="2511960" cy="721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4" name="Equation" r:id="rId3" imgW="1688760" imgH="482400" progId="Equation.DSMT4">
                  <p:embed/>
                </p:oleObj>
              </mc:Choice>
              <mc:Fallback>
                <p:oleObj name="Equation" r:id="rId3" imgW="1688760" imgH="482400" progId="Equation.DSMT4">
                  <p:embed/>
                  <p:pic>
                    <p:nvPicPr>
                      <p:cNvPr id="0" name="对象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6577" y="1843428"/>
                        <a:ext cx="2511960" cy="7214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矩形 7"/>
          <p:cNvSpPr/>
          <p:nvPr/>
        </p:nvSpPr>
        <p:spPr>
          <a:xfrm>
            <a:off x="5220072" y="1988840"/>
            <a:ext cx="3335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CN" i="1" baseline="-25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dirty="0">
                <a:solidFill>
                  <a:prstClr val="black"/>
                </a:solidFill>
              </a:rPr>
              <a:t>: 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y </a:t>
            </a:r>
            <a:r>
              <a:rPr lang="en-US" altLang="zh-CN" dirty="0">
                <a:solidFill>
                  <a:prstClr val="black"/>
                </a:solidFill>
              </a:rPr>
              <a:t>enhancement by crab waist</a:t>
            </a:r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696184" y="6334780"/>
            <a:ext cx="84478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*J. Gao, </a:t>
            </a:r>
            <a:r>
              <a:rPr lang="en-US" altLang="zh-CN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emittance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growth and beam lifetime limitations due to beam-beam effects in </a:t>
            </a:r>
            <a:r>
              <a:rPr lang="en-US" altLang="zh-CN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e+e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storage rings, </a:t>
            </a:r>
            <a:r>
              <a:rPr lang="en-US" altLang="zh-CN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Nucl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Instr. and methods A533</a:t>
            </a:r>
            <a:r>
              <a:rPr lang="zh-CN" altLang="en-US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2004</a:t>
            </a:r>
            <a:r>
              <a:rPr lang="zh-CN" altLang="en-US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 270-274.</a:t>
            </a:r>
            <a:endParaRPr lang="zh-CN" altLang="en-US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890224" y="3429000"/>
            <a:ext cx="1998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dirty="0">
                <a:solidFill>
                  <a:prstClr val="black"/>
                </a:solidFill>
              </a:rPr>
              <a:t>BS life time: 30 min</a:t>
            </a:r>
            <a:endParaRPr lang="zh-CN" altLang="en-US" dirty="0">
              <a:solidFill>
                <a:prstClr val="black"/>
              </a:solidFill>
            </a:endParaRPr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4095736"/>
              </p:ext>
            </p:extLst>
          </p:nvPr>
        </p:nvGraphicFramePr>
        <p:xfrm>
          <a:off x="4067944" y="3325534"/>
          <a:ext cx="1584176" cy="611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5" name="Equation" r:id="rId5" imgW="1117600" imgH="431800" progId="Equation.DSMT4">
                  <p:embed/>
                </p:oleObj>
              </mc:Choice>
              <mc:Fallback>
                <p:oleObj name="Equation" r:id="rId5" imgW="1117600" imgH="431800" progId="Equation.DSMT4">
                  <p:embed/>
                  <p:pic>
                    <p:nvPicPr>
                      <p:cNvPr id="0" name="对象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3325534"/>
                        <a:ext cx="1584176" cy="611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矩形 11"/>
          <p:cNvSpPr/>
          <p:nvPr/>
        </p:nvSpPr>
        <p:spPr>
          <a:xfrm>
            <a:off x="3731129" y="4695408"/>
            <a:ext cx="1553630" cy="4129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ts val="2500"/>
              </a:lnSpc>
            </a:pPr>
            <a:r>
              <a:rPr lang="en-US" altLang="zh-CN" dirty="0">
                <a:solidFill>
                  <a:prstClr val="black"/>
                </a:solidFill>
              </a:rPr>
              <a:t>A=</a:t>
            </a:r>
            <a:r>
              <a:rPr lang="en-US" altLang="zh-CN" i="1" dirty="0">
                <a:solidFill>
                  <a:prstClr val="black"/>
                </a:solidFill>
                <a:sym typeface="Symbol"/>
              </a:rPr>
              <a:t></a:t>
            </a:r>
            <a:r>
              <a:rPr lang="en-US" altLang="zh-CN" baseline="-25000" dirty="0">
                <a:solidFill>
                  <a:prstClr val="black"/>
                </a:solidFill>
                <a:sym typeface="Symbol"/>
              </a:rPr>
              <a:t>0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/</a:t>
            </a:r>
            <a:r>
              <a:rPr lang="en-US" altLang="zh-CN" i="1" dirty="0">
                <a:solidFill>
                  <a:prstClr val="black"/>
                </a:solidFill>
                <a:sym typeface="Symbol"/>
              </a:rPr>
              <a:t></a:t>
            </a:r>
            <a:r>
              <a:rPr lang="en-US" altLang="zh-CN" baseline="-25000" dirty="0">
                <a:solidFill>
                  <a:prstClr val="black"/>
                </a:solidFill>
                <a:sym typeface="Symbol"/>
              </a:rPr>
              <a:t>BS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 (</a:t>
            </a:r>
            <a:r>
              <a:rPr lang="en-US" altLang="zh-CN" dirty="0" smtClean="0">
                <a:solidFill>
                  <a:prstClr val="black"/>
                </a:solidFill>
                <a:sym typeface="Symbol"/>
              </a:rPr>
              <a:t>A3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)</a:t>
            </a:r>
            <a:endParaRPr lang="zh-CN" altLang="en-US" dirty="0">
              <a:solidFill>
                <a:prstClr val="black"/>
              </a:solidFill>
            </a:endParaRPr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4671286"/>
              </p:ext>
            </p:extLst>
          </p:nvPr>
        </p:nvGraphicFramePr>
        <p:xfrm>
          <a:off x="2699792" y="5661248"/>
          <a:ext cx="3000019" cy="3975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6" name="Equation" r:id="rId7" imgW="1726920" imgH="228600" progId="Equation.DSMT4">
                  <p:embed/>
                </p:oleObj>
              </mc:Choice>
              <mc:Fallback>
                <p:oleObj name="Equation" r:id="rId7" imgW="1726920" imgH="228600" progId="Equation.DSMT4">
                  <p:embed/>
                  <p:pic>
                    <p:nvPicPr>
                      <p:cNvPr id="0" name="对象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5661248"/>
                        <a:ext cx="3000019" cy="3975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矩形 13"/>
          <p:cNvSpPr/>
          <p:nvPr/>
        </p:nvSpPr>
        <p:spPr>
          <a:xfrm>
            <a:off x="6732240" y="3429000"/>
            <a:ext cx="1125886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dirty="0"/>
              <a:t>V.I. </a:t>
            </a:r>
            <a:r>
              <a:rPr lang="en-US" altLang="zh-CN" dirty="0" err="1"/>
              <a:t>Telnov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7661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Parameter choice – step 1</a:t>
            </a:r>
            <a:endParaRPr lang="zh-CN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9487595"/>
              </p:ext>
            </p:extLst>
          </p:nvPr>
        </p:nvGraphicFramePr>
        <p:xfrm>
          <a:off x="2843807" y="1628800"/>
          <a:ext cx="2541459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58" name="Equation" r:id="rId3" imgW="1548728" imgH="444307" progId="Equation.DSMT4">
                  <p:embed/>
                </p:oleObj>
              </mc:Choice>
              <mc:Fallback>
                <p:oleObj name="Equation" r:id="rId3" imgW="1548728" imgH="44430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7" y="1628800"/>
                        <a:ext cx="2541459" cy="7200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9980549"/>
              </p:ext>
            </p:extLst>
          </p:nvPr>
        </p:nvGraphicFramePr>
        <p:xfrm>
          <a:off x="3347864" y="2420888"/>
          <a:ext cx="1080120" cy="8346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59" name="Equation" r:id="rId5" imgW="545863" imgH="431613" progId="Equation.DSMT4">
                  <p:embed/>
                </p:oleObj>
              </mc:Choice>
              <mc:Fallback>
                <p:oleObj name="Equation" r:id="rId5" imgW="545863" imgH="43161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2420888"/>
                        <a:ext cx="1080120" cy="8346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4100411"/>
              </p:ext>
            </p:extLst>
          </p:nvPr>
        </p:nvGraphicFramePr>
        <p:xfrm>
          <a:off x="3275856" y="3284984"/>
          <a:ext cx="1296144" cy="8125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60" name="Equation" r:id="rId7" imgW="799753" imgH="495085" progId="Equation.DSMT4">
                  <p:embed/>
                </p:oleObj>
              </mc:Choice>
              <mc:Fallback>
                <p:oleObj name="Equation" r:id="rId7" imgW="799753" imgH="49508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3284984"/>
                        <a:ext cx="1296144" cy="8125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3896765"/>
              </p:ext>
            </p:extLst>
          </p:nvPr>
        </p:nvGraphicFramePr>
        <p:xfrm>
          <a:off x="2483768" y="5013176"/>
          <a:ext cx="2868717" cy="8247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61" name="Equation" r:id="rId9" imgW="1688760" imgH="482400" progId="Equation.DSMT4">
                  <p:embed/>
                </p:oleObj>
              </mc:Choice>
              <mc:Fallback>
                <p:oleObj name="Equation" r:id="rId9" imgW="168876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5013176"/>
                        <a:ext cx="2868717" cy="82471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339752" y="6021288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CN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dirty="0" smtClean="0"/>
              <a:t>: </a:t>
            </a:r>
            <a:r>
              <a:rPr lang="en-US" altLang="zh-CN" dirty="0" smtClean="0">
                <a:sym typeface="Symbol"/>
              </a:rPr>
              <a:t>y </a:t>
            </a:r>
            <a:r>
              <a:rPr lang="en-US" altLang="zh-CN" dirty="0" smtClean="0"/>
              <a:t>enhancement by crab waist, </a:t>
            </a:r>
            <a:r>
              <a:rPr lang="en-US" altLang="zh-CN" dirty="0" smtClean="0">
                <a:solidFill>
                  <a:srgbClr val="FF0000"/>
                </a:solidFill>
              </a:rPr>
              <a:t>~ 1.5</a:t>
            </a:r>
            <a:r>
              <a:rPr lang="en-US" altLang="zh-CN" dirty="0" smtClean="0"/>
              <a:t>.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55576" y="4503603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Beam-beam limit: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78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Parameter choice – step 2</a:t>
            </a:r>
            <a:endParaRPr lang="zh-CN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0468110"/>
              </p:ext>
            </p:extLst>
          </p:nvPr>
        </p:nvGraphicFramePr>
        <p:xfrm>
          <a:off x="1579563" y="2205038"/>
          <a:ext cx="4862512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2" name="Equation" r:id="rId3" imgW="3060360" imgH="444240" progId="Equation.DSMT4">
                  <p:embed/>
                </p:oleObj>
              </mc:Choice>
              <mc:Fallback>
                <p:oleObj name="Equation" r:id="rId3" imgW="306036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9563" y="2205038"/>
                        <a:ext cx="4862512" cy="7191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4055545"/>
              </p:ext>
            </p:extLst>
          </p:nvPr>
        </p:nvGraphicFramePr>
        <p:xfrm>
          <a:off x="2713038" y="3213100"/>
          <a:ext cx="2697162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3" name="Equation" r:id="rId5" imgW="1587240" imgH="482400" progId="Equation.DSMT4">
                  <p:embed/>
                </p:oleObj>
              </mc:Choice>
              <mc:Fallback>
                <p:oleObj name="Equation" r:id="rId5" imgW="158724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3038" y="3213100"/>
                        <a:ext cx="2697162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3554729"/>
              </p:ext>
            </p:extLst>
          </p:nvPr>
        </p:nvGraphicFramePr>
        <p:xfrm>
          <a:off x="1763688" y="4901270"/>
          <a:ext cx="6681203" cy="799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4" name="Equation" r:id="rId7" imgW="4114800" imgH="507960" progId="Equation.DSMT4">
                  <p:embed/>
                </p:oleObj>
              </mc:Choice>
              <mc:Fallback>
                <p:oleObj name="Equation" r:id="rId7" imgW="411480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4901270"/>
                        <a:ext cx="6681203" cy="7998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右大括号 7"/>
          <p:cNvSpPr/>
          <p:nvPr/>
        </p:nvSpPr>
        <p:spPr>
          <a:xfrm>
            <a:off x="6732240" y="2492896"/>
            <a:ext cx="288032" cy="129614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右箭头 8"/>
          <p:cNvSpPr/>
          <p:nvPr/>
        </p:nvSpPr>
        <p:spPr>
          <a:xfrm>
            <a:off x="611560" y="5157192"/>
            <a:ext cx="86409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463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/>
          <a:lstStyle/>
          <a:p>
            <a:r>
              <a:rPr lang="en-US" altLang="zh-CN" dirty="0" smtClean="0"/>
              <a:t>Parameter choice – step 3</a:t>
            </a:r>
            <a:endParaRPr lang="zh-CN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1652054"/>
              </p:ext>
            </p:extLst>
          </p:nvPr>
        </p:nvGraphicFramePr>
        <p:xfrm>
          <a:off x="2411760" y="1196752"/>
          <a:ext cx="1491858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47" name="Equation" r:id="rId3" imgW="1117600" imgH="431800" progId="Equation.DSMT4">
                  <p:embed/>
                </p:oleObj>
              </mc:Choice>
              <mc:Fallback>
                <p:oleObj name="Equation" r:id="rId3" imgW="11176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1196752"/>
                        <a:ext cx="1491858" cy="5760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6160697"/>
              </p:ext>
            </p:extLst>
          </p:nvPr>
        </p:nvGraphicFramePr>
        <p:xfrm>
          <a:off x="2267744" y="1860123"/>
          <a:ext cx="1777277" cy="5967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48" name="Equation" r:id="rId5" imgW="1447560" imgH="482400" progId="Equation.DSMT4">
                  <p:embed/>
                </p:oleObj>
              </mc:Choice>
              <mc:Fallback>
                <p:oleObj name="Equation" r:id="rId5" imgW="144756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1860123"/>
                        <a:ext cx="1777277" cy="59677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1886256"/>
              </p:ext>
            </p:extLst>
          </p:nvPr>
        </p:nvGraphicFramePr>
        <p:xfrm>
          <a:off x="5652120" y="1512562"/>
          <a:ext cx="2284413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49" name="Equation" r:id="rId7" imgW="1803240" imgH="520560" progId="Equation.DSMT4">
                  <p:embed/>
                </p:oleObj>
              </mc:Choice>
              <mc:Fallback>
                <p:oleObj name="Equation" r:id="rId7" imgW="1803240" imgH="520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2120" y="1512562"/>
                        <a:ext cx="2284413" cy="650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右大括号 8"/>
          <p:cNvSpPr/>
          <p:nvPr/>
        </p:nvSpPr>
        <p:spPr>
          <a:xfrm>
            <a:off x="4355976" y="1363668"/>
            <a:ext cx="252028" cy="94866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右箭头 9"/>
          <p:cNvSpPr/>
          <p:nvPr/>
        </p:nvSpPr>
        <p:spPr>
          <a:xfrm>
            <a:off x="4860032" y="1729988"/>
            <a:ext cx="5760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2" name="对象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9942049"/>
              </p:ext>
            </p:extLst>
          </p:nvPr>
        </p:nvGraphicFramePr>
        <p:xfrm>
          <a:off x="2813581" y="2564904"/>
          <a:ext cx="1668409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50" name="Equation" r:id="rId9" imgW="1218960" imgH="393480" progId="Equation.DSMT4">
                  <p:embed/>
                </p:oleObj>
              </mc:Choice>
              <mc:Fallback>
                <p:oleObj name="Equation" r:id="rId9" imgW="12189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3581" y="2564904"/>
                        <a:ext cx="1668409" cy="6480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右箭头 12"/>
          <p:cNvSpPr/>
          <p:nvPr/>
        </p:nvSpPr>
        <p:spPr>
          <a:xfrm>
            <a:off x="4788024" y="2773782"/>
            <a:ext cx="72008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5" name="对象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3988518"/>
              </p:ext>
            </p:extLst>
          </p:nvPr>
        </p:nvGraphicFramePr>
        <p:xfrm>
          <a:off x="6156176" y="2596937"/>
          <a:ext cx="1496078" cy="5697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51" name="Equation" r:id="rId11" imgW="1244520" imgH="469800" progId="Equation.DSMT4">
                  <p:embed/>
                </p:oleObj>
              </mc:Choice>
              <mc:Fallback>
                <p:oleObj name="Equation" r:id="rId11" imgW="124452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176" y="2596937"/>
                        <a:ext cx="1496078" cy="5697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右大括号 15"/>
          <p:cNvSpPr/>
          <p:nvPr/>
        </p:nvSpPr>
        <p:spPr>
          <a:xfrm>
            <a:off x="8287672" y="1707954"/>
            <a:ext cx="216024" cy="128185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8" name="对象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7770212"/>
              </p:ext>
            </p:extLst>
          </p:nvPr>
        </p:nvGraphicFramePr>
        <p:xfrm>
          <a:off x="2322907" y="3429000"/>
          <a:ext cx="2465117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52" name="Equation" r:id="rId13" imgW="1498320" imgH="520560" progId="Equation.DSMT4">
                  <p:embed/>
                </p:oleObj>
              </mc:Choice>
              <mc:Fallback>
                <p:oleObj name="Equation" r:id="rId13" imgW="1498320" imgH="520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2907" y="3429000"/>
                        <a:ext cx="2465117" cy="864096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solidFill>
                          <a:srgbClr val="C0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0" name="对象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0558697"/>
              </p:ext>
            </p:extLst>
          </p:nvPr>
        </p:nvGraphicFramePr>
        <p:xfrm>
          <a:off x="5869248" y="3212976"/>
          <a:ext cx="1865313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53" name="Equation" r:id="rId15" imgW="1485720" imgH="965160" progId="Equation.DSMT4">
                  <p:embed/>
                </p:oleObj>
              </mc:Choice>
              <mc:Fallback>
                <p:oleObj name="Equation" r:id="rId15" imgW="1485720" imgH="965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9248" y="3212976"/>
                        <a:ext cx="1865313" cy="1228725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对象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5988399"/>
              </p:ext>
            </p:extLst>
          </p:nvPr>
        </p:nvGraphicFramePr>
        <p:xfrm>
          <a:off x="1475656" y="4653136"/>
          <a:ext cx="4368132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54" name="Equation" r:id="rId17" imgW="3492360" imgH="863280" progId="Equation.DSMT4">
                  <p:embed/>
                </p:oleObj>
              </mc:Choice>
              <mc:Fallback>
                <p:oleObj name="Equation" r:id="rId17" imgW="3492360" imgH="863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475656" y="4653136"/>
                        <a:ext cx="4368132" cy="1080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6214432" y="4869160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smtClean="0">
                <a:sym typeface="Symbol"/>
              </a:rPr>
              <a:t></a:t>
            </a:r>
            <a:r>
              <a:rPr lang="en-US" altLang="zh-CN" dirty="0" smtClean="0">
                <a:sym typeface="Symbol"/>
              </a:rPr>
              <a:t>-- phase advance/cell, </a:t>
            </a:r>
            <a:r>
              <a:rPr lang="en-US" altLang="zh-CN" i="1" dirty="0" smtClean="0">
                <a:sym typeface="Symbol"/>
              </a:rPr>
              <a:t></a:t>
            </a:r>
            <a:r>
              <a:rPr lang="en-US" altLang="zh-CN" dirty="0" smtClean="0">
                <a:sym typeface="Symbol"/>
              </a:rPr>
              <a:t>-- bending angle/cell.</a:t>
            </a:r>
            <a:endParaRPr lang="zh-CN" altLang="en-US" dirty="0"/>
          </a:p>
        </p:txBody>
      </p:sp>
      <p:sp>
        <p:nvSpPr>
          <p:cNvPr id="23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4" name="对象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8545616"/>
              </p:ext>
            </p:extLst>
          </p:nvPr>
        </p:nvGraphicFramePr>
        <p:xfrm>
          <a:off x="2999929" y="5949280"/>
          <a:ext cx="2004119" cy="7928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55" name="Equation" r:id="rId19" imgW="1473120" imgH="583920" progId="Equation.DSMT4">
                  <p:embed/>
                </p:oleObj>
              </mc:Choice>
              <mc:Fallback>
                <p:oleObj name="Equation" r:id="rId19" imgW="1473120" imgH="583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9929" y="5949280"/>
                        <a:ext cx="2004119" cy="79289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直接箭头连接符 25"/>
          <p:cNvCxnSpPr/>
          <p:nvPr/>
        </p:nvCxnSpPr>
        <p:spPr>
          <a:xfrm>
            <a:off x="5004048" y="3789040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403648" y="602128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Estimate :</a:t>
            </a:r>
            <a:endParaRPr lang="zh-CN" alt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07504" y="1336366"/>
            <a:ext cx="2087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BS life time: 30 min</a:t>
            </a:r>
            <a:endParaRPr lang="zh-CN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971600" y="195349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</a:t>
            </a:r>
            <a:r>
              <a:rPr lang="en-US" altLang="zh-CN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y</a:t>
            </a:r>
            <a:r>
              <a:rPr lang="en-US" altLang="zh-CN" dirty="0" smtClean="0">
                <a:sym typeface="Symbol"/>
              </a:rPr>
              <a:t>: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2713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Parameter choice – step 4</a:t>
            </a:r>
            <a:endParaRPr lang="zh-CN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0775335"/>
              </p:ext>
            </p:extLst>
          </p:nvPr>
        </p:nvGraphicFramePr>
        <p:xfrm>
          <a:off x="1835696" y="1772816"/>
          <a:ext cx="2894012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15" name="Equation" r:id="rId3" imgW="1562040" imgH="520560" progId="Equation.DSMT4">
                  <p:embed/>
                </p:oleObj>
              </mc:Choice>
              <mc:Fallback>
                <p:oleObj name="Equation" r:id="rId3" imgW="1562040" imgH="520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1772816"/>
                        <a:ext cx="2894012" cy="984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4586694"/>
              </p:ext>
            </p:extLst>
          </p:nvPr>
        </p:nvGraphicFramePr>
        <p:xfrm>
          <a:off x="6588224" y="1916832"/>
          <a:ext cx="936104" cy="6240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16" name="Equation" r:id="rId5" imgW="647700" imgH="431800" progId="Equation.DSMT4">
                  <p:embed/>
                </p:oleObj>
              </mc:Choice>
              <mc:Fallback>
                <p:oleObj name="Equation" r:id="rId5" imgW="6477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224" y="1916832"/>
                        <a:ext cx="936104" cy="6240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直接箭头连接符 7"/>
          <p:cNvCxnSpPr/>
          <p:nvPr/>
        </p:nvCxnSpPr>
        <p:spPr>
          <a:xfrm>
            <a:off x="5148064" y="2132856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058402"/>
              </p:ext>
            </p:extLst>
          </p:nvPr>
        </p:nvGraphicFramePr>
        <p:xfrm>
          <a:off x="2051720" y="3284984"/>
          <a:ext cx="1584176" cy="8026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17" name="Equation" r:id="rId7" imgW="901440" imgH="457200" progId="Equation.DSMT4">
                  <p:embed/>
                </p:oleObj>
              </mc:Choice>
              <mc:Fallback>
                <p:oleObj name="Equation" r:id="rId7" imgW="90144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3284984"/>
                        <a:ext cx="1584176" cy="8026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2710040"/>
              </p:ext>
            </p:extLst>
          </p:nvPr>
        </p:nvGraphicFramePr>
        <p:xfrm>
          <a:off x="2339751" y="4221088"/>
          <a:ext cx="1270729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18" name="Equation" r:id="rId9" imgW="761760" imgH="431640" progId="Equation.DSMT4">
                  <p:embed/>
                </p:oleObj>
              </mc:Choice>
              <mc:Fallback>
                <p:oleObj name="Equation" r:id="rId9" imgW="7617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339751" y="4221088"/>
                        <a:ext cx="1270729" cy="72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右大括号 11"/>
          <p:cNvSpPr/>
          <p:nvPr/>
        </p:nvSpPr>
        <p:spPr>
          <a:xfrm>
            <a:off x="3851920" y="3645024"/>
            <a:ext cx="216024" cy="100811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8883295"/>
              </p:ext>
            </p:extLst>
          </p:nvPr>
        </p:nvGraphicFramePr>
        <p:xfrm>
          <a:off x="4661062" y="3751836"/>
          <a:ext cx="2846211" cy="90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19" name="Equation" r:id="rId11" imgW="1523880" imgH="482400" progId="Equation.DSMT4">
                  <p:embed/>
                </p:oleObj>
              </mc:Choice>
              <mc:Fallback>
                <p:oleObj name="Equation" r:id="rId11" imgW="152388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661062" y="3751836"/>
                        <a:ext cx="2846211" cy="90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7780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Parameter choice – step 5</a:t>
            </a:r>
            <a:endParaRPr lang="zh-CN" altLang="en-US" dirty="0"/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3157179"/>
              </p:ext>
            </p:extLst>
          </p:nvPr>
        </p:nvGraphicFramePr>
        <p:xfrm>
          <a:off x="3643380" y="3968189"/>
          <a:ext cx="1315157" cy="6879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61" name="Equation" r:id="rId3" imgW="825480" imgH="431640" progId="Equation.DSMT4">
                  <p:embed/>
                </p:oleObj>
              </mc:Choice>
              <mc:Fallback>
                <p:oleObj name="Equation" r:id="rId3" imgW="8254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43380" y="3968189"/>
                        <a:ext cx="1315157" cy="6879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7114474"/>
              </p:ext>
            </p:extLst>
          </p:nvPr>
        </p:nvGraphicFramePr>
        <p:xfrm>
          <a:off x="3059832" y="4972304"/>
          <a:ext cx="3600699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62" name="Equation" r:id="rId5" imgW="2323800" imgH="507960" progId="Equation.DSMT4">
                  <p:embed/>
                </p:oleObj>
              </mc:Choice>
              <mc:Fallback>
                <p:oleObj name="Equation" r:id="rId5" imgW="232380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4972304"/>
                        <a:ext cx="3600699" cy="792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628799"/>
            <a:ext cx="53625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27584" y="515719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Hour glass effect: 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3567" y="3645024"/>
            <a:ext cx="7632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Effective bunch length: </a:t>
            </a:r>
            <a:r>
              <a:rPr lang="zh-CN" altLang="en-US" dirty="0"/>
              <a:t> </a:t>
            </a:r>
            <a:r>
              <a:rPr lang="en-US" altLang="zh-CN" dirty="0" smtClean="0"/>
              <a:t>overlap </a:t>
            </a:r>
            <a:r>
              <a:rPr lang="en-US" altLang="zh-CN" dirty="0"/>
              <a:t>area of colliding bunches </a:t>
            </a:r>
          </a:p>
          <a:p>
            <a:endParaRPr lang="zh-CN" altLang="en-US" dirty="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5401846"/>
              </p:ext>
            </p:extLst>
          </p:nvPr>
        </p:nvGraphicFramePr>
        <p:xfrm>
          <a:off x="3970732" y="6165304"/>
          <a:ext cx="1058518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63" name="Equation" r:id="rId8" imgW="558800" imgH="228600" progId="Equation.DSMT4">
                  <p:embed/>
                </p:oleObj>
              </mc:Choice>
              <mc:Fallback>
                <p:oleObj name="Equation" r:id="rId8" imgW="558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0732" y="6165304"/>
                        <a:ext cx="1058518" cy="432048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右箭头 9"/>
          <p:cNvSpPr/>
          <p:nvPr/>
        </p:nvSpPr>
        <p:spPr>
          <a:xfrm>
            <a:off x="2555776" y="6220128"/>
            <a:ext cx="86409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720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4717</TotalTime>
  <Words>878</Words>
  <Application>Microsoft Office PowerPoint</Application>
  <PresentationFormat>全屏显示(4:3)</PresentationFormat>
  <Paragraphs>285</Paragraphs>
  <Slides>16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4" baseType="lpstr">
      <vt:lpstr>宋体</vt:lpstr>
      <vt:lpstr>Arial</vt:lpstr>
      <vt:lpstr>Calibri</vt:lpstr>
      <vt:lpstr>Symbol</vt:lpstr>
      <vt:lpstr>Times New Roman</vt:lpstr>
      <vt:lpstr>Wingdings</vt:lpstr>
      <vt:lpstr>Office 主题</vt:lpstr>
      <vt:lpstr>Equation</vt:lpstr>
      <vt:lpstr>CEPC partial double ring scheme and crab-waist parameters</vt:lpstr>
      <vt:lpstr>PowerPoint 演示文稿</vt:lpstr>
      <vt:lpstr>Machine constraints / given parameters</vt:lpstr>
      <vt:lpstr>Constraints for parameter choice</vt:lpstr>
      <vt:lpstr>Parameter choice – step 1</vt:lpstr>
      <vt:lpstr>Parameter choice – step 2</vt:lpstr>
      <vt:lpstr>Parameter choice – step 3</vt:lpstr>
      <vt:lpstr>Parameter choice – step 4</vt:lpstr>
      <vt:lpstr>Parameter choice – step 5</vt:lpstr>
      <vt:lpstr>Parameter choice – step 6</vt:lpstr>
      <vt:lpstr>Parameter choice – step 7</vt:lpstr>
      <vt:lpstr>Primary parameter for CEPC double ring （wangdou20160219）</vt:lpstr>
      <vt:lpstr>Low emittance arc – 90/60</vt:lpstr>
      <vt:lpstr>Low emittance arc – 90/90</vt:lpstr>
      <vt:lpstr>summary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Primary parameter design</dc:title>
  <dc:creator>Dou</dc:creator>
  <cp:lastModifiedBy>Song Jin</cp:lastModifiedBy>
  <cp:revision>71</cp:revision>
  <dcterms:created xsi:type="dcterms:W3CDTF">2015-12-30T07:06:21Z</dcterms:created>
  <dcterms:modified xsi:type="dcterms:W3CDTF">2016-02-23T00:42:06Z</dcterms:modified>
</cp:coreProperties>
</file>