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4" r:id="rId17"/>
    <p:sldId id="273" r:id="rId18"/>
    <p:sldId id="272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3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C471C-E872-4438-9C54-48F6746DABA3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1181A-3206-4B0D-8443-4AC81FF77B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37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2C131BE-8BAA-4A6A-BC81-CC3C0B9086B7}" type="slidenum">
              <a:rPr lang="en-US" altLang="zh-CN"/>
              <a:pPr eaLnBrk="1" hangingPunct="1"/>
              <a:t>1</a:t>
            </a:fld>
            <a:endParaRPr lang="en-US" altLang="zh-CN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13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10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1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11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3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18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13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25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44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16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02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17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3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18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74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19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4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2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91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20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22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21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71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22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99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23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96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24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8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25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59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26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3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5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6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1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6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7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4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75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75088E-7D9D-44A7-BA7D-50CFAD3B75E2}" type="slidenum">
              <a:rPr lang="en-US" altLang="zh-CN"/>
              <a:pPr eaLnBrk="1" hangingPunct="1"/>
              <a:t>9</a:t>
            </a:fld>
            <a:endParaRPr lang="en-US" altLang="zh-CN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1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FE-B13C-4985-A7CB-10A9CA8DAF1D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2D93-BFF7-43F8-8FA6-3984E9719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94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FE-B13C-4985-A7CB-10A9CA8DAF1D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2D93-BFF7-43F8-8FA6-3984E9719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85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FE-B13C-4985-A7CB-10A9CA8DAF1D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2D93-BFF7-43F8-8FA6-3984E9719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72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FE-B13C-4985-A7CB-10A9CA8DAF1D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2D93-BFF7-43F8-8FA6-3984E9719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24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FE-B13C-4985-A7CB-10A9CA8DAF1D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2D93-BFF7-43F8-8FA6-3984E9719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75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FE-B13C-4985-A7CB-10A9CA8DAF1D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2D93-BFF7-43F8-8FA6-3984E9719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25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FE-B13C-4985-A7CB-10A9CA8DAF1D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2D93-BFF7-43F8-8FA6-3984E9719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3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FE-B13C-4985-A7CB-10A9CA8DAF1D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2D93-BFF7-43F8-8FA6-3984E9719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66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FE-B13C-4985-A7CB-10A9CA8DAF1D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2D93-BFF7-43F8-8FA6-3984E9719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67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FE-B13C-4985-A7CB-10A9CA8DAF1D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2D93-BFF7-43F8-8FA6-3984E9719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02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FE-B13C-4985-A7CB-10A9CA8DAF1D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2D93-BFF7-43F8-8FA6-3984E9719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43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908FE-B13C-4985-A7CB-10A9CA8DAF1D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D2D93-BFF7-43F8-8FA6-3984E9719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16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9"/>
          <p:cNvSpPr>
            <a:spLocks noChangeArrowheads="1"/>
          </p:cNvSpPr>
          <p:nvPr/>
        </p:nvSpPr>
        <p:spPr bwMode="auto">
          <a:xfrm>
            <a:off x="1524000" y="1563624"/>
            <a:ext cx="9144000" cy="232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Preliminary Studies on Gamma-Gamma Colliders</a:t>
            </a:r>
            <a:endParaRPr lang="zh-CN" altLang="en-US" sz="7200" b="1" dirty="0">
              <a:solidFill>
                <a:schemeClr val="tx2"/>
              </a:solidFill>
              <a:latin typeface="Tahoma" panose="020B0604030504040204" pitchFamily="34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354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10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Conceptual Design of a Gamma-Gamma Collider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2" y="822664"/>
            <a:ext cx="10934027" cy="47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4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11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Conceptual Design of a Gamma-Gamma Collider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848320"/>
            <a:ext cx="101917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12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Principle of Compton (Back) Scattering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48" y="1047689"/>
            <a:ext cx="7963411" cy="54621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1548" y="6092567"/>
            <a:ext cx="2769451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C00000"/>
                </a:solidFill>
              </a:rPr>
              <a:t>《</a:t>
            </a:r>
            <a:r>
              <a:rPr lang="zh-CN" altLang="en-US" sz="1400" b="1" dirty="0" smtClean="0">
                <a:solidFill>
                  <a:srgbClr val="C00000"/>
                </a:solidFill>
              </a:rPr>
              <a:t>高能物理核物理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》 26, 8 (2002)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761" y="2325987"/>
            <a:ext cx="4295775" cy="1895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98020" y="4256931"/>
            <a:ext cx="3540938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b="1" dirty="0" smtClean="0">
                <a:solidFill>
                  <a:srgbClr val="C00000"/>
                </a:solidFill>
              </a:rPr>
              <a:t>I. F. </a:t>
            </a:r>
            <a:r>
              <a:rPr lang="en-US" altLang="zh-CN" sz="1400" b="1" dirty="0" err="1" smtClean="0">
                <a:solidFill>
                  <a:srgbClr val="C00000"/>
                </a:solidFill>
              </a:rPr>
              <a:t>Ginzbury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 et al., JETP Lett. 34, 491 (1982)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9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13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Feasibility of Gamma-Gamma Collider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4603" y="1017263"/>
            <a:ext cx="5295095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Q1: How can we focus Gamma-rays??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1280160" y="1621766"/>
            <a:ext cx="9652254" cy="4554747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Conversion Point</a:t>
            </a:r>
            <a:r>
              <a:rPr lang="zh-CN" altLang="en-US" sz="2000" dirty="0" smtClean="0">
                <a:solidFill>
                  <a:srgbClr val="7030A0"/>
                </a:solidFill>
              </a:rPr>
              <a:t>和</a:t>
            </a:r>
            <a:r>
              <a:rPr lang="en-US" altLang="zh-CN" sz="2000" dirty="0" smtClean="0">
                <a:solidFill>
                  <a:srgbClr val="7030A0"/>
                </a:solidFill>
              </a:rPr>
              <a:t>Interaction point</a:t>
            </a:r>
            <a:r>
              <a:rPr lang="zh-CN" altLang="en-US" sz="2000" dirty="0" smtClean="0">
                <a:solidFill>
                  <a:srgbClr val="7030A0"/>
                </a:solidFill>
              </a:rPr>
              <a:t>不能离的很远，否则粒子在偏转磁铁作用下的同步辐射对实际出射的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Gamma-ray</a:t>
            </a:r>
            <a:r>
              <a:rPr lang="zh-CN" altLang="en-US" sz="2000" dirty="0" smtClean="0">
                <a:solidFill>
                  <a:srgbClr val="7030A0"/>
                </a:solidFill>
              </a:rPr>
              <a:t>影响很大。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但是辐射出的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 ray</a:t>
            </a:r>
            <a:r>
              <a:rPr lang="zh-CN" altLang="en-US" sz="2000" dirty="0" smtClean="0">
                <a:solidFill>
                  <a:srgbClr val="7030A0"/>
                </a:solidFill>
              </a:rPr>
              <a:t>的单色性又和距离成反比，所以这</a:t>
            </a:r>
            <a:r>
              <a:rPr lang="zh-CN" altLang="en-US" sz="2000" dirty="0">
                <a:solidFill>
                  <a:srgbClr val="7030A0"/>
                </a:solidFill>
              </a:rPr>
              <a:t>两</a:t>
            </a:r>
            <a:r>
              <a:rPr lang="zh-CN" altLang="en-US" sz="2000" dirty="0" smtClean="0">
                <a:solidFill>
                  <a:srgbClr val="7030A0"/>
                </a:solidFill>
              </a:rPr>
              <a:t>个点最好不离的很远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一般来说，</a:t>
            </a:r>
            <a:r>
              <a:rPr lang="en-US" altLang="zh-CN" sz="2000" dirty="0" smtClean="0">
                <a:solidFill>
                  <a:srgbClr val="7030A0"/>
                </a:solidFill>
              </a:rPr>
              <a:t>Conversion Point</a:t>
            </a:r>
            <a:r>
              <a:rPr lang="zh-CN" altLang="en-US" sz="2000" dirty="0" smtClean="0">
                <a:solidFill>
                  <a:srgbClr val="7030A0"/>
                </a:solidFill>
              </a:rPr>
              <a:t>与</a:t>
            </a:r>
            <a:r>
              <a:rPr lang="en-US" altLang="zh-CN" sz="2000" dirty="0" smtClean="0">
                <a:solidFill>
                  <a:srgbClr val="7030A0"/>
                </a:solidFill>
              </a:rPr>
              <a:t>Collision Point</a:t>
            </a:r>
            <a:r>
              <a:rPr lang="zh-CN" altLang="en-US" sz="2000" dirty="0" smtClean="0">
                <a:solidFill>
                  <a:srgbClr val="7030A0"/>
                </a:solidFill>
              </a:rPr>
              <a:t>相距</a:t>
            </a:r>
            <a:r>
              <a:rPr lang="en-US" altLang="zh-CN" sz="2000" dirty="0" smtClean="0">
                <a:solidFill>
                  <a:srgbClr val="7030A0"/>
                </a:solidFill>
              </a:rPr>
              <a:t>1 cm</a:t>
            </a:r>
            <a:r>
              <a:rPr lang="zh-CN" altLang="en-US" sz="2000" dirty="0" smtClean="0">
                <a:solidFill>
                  <a:srgbClr val="7030A0"/>
                </a:solidFill>
              </a:rPr>
              <a:t>左右。即便如此，因为</a:t>
            </a:r>
            <a:r>
              <a:rPr lang="en-US" altLang="zh-CN" sz="2000" dirty="0" smtClean="0">
                <a:solidFill>
                  <a:srgbClr val="7030A0"/>
                </a:solidFill>
              </a:rPr>
              <a:t>final focus</a:t>
            </a:r>
            <a:r>
              <a:rPr lang="zh-CN" altLang="en-US" sz="2000" dirty="0" smtClean="0">
                <a:solidFill>
                  <a:srgbClr val="7030A0"/>
                </a:solidFill>
              </a:rPr>
              <a:t>的作用，在</a:t>
            </a:r>
            <a:r>
              <a:rPr lang="en-US" altLang="zh-CN" sz="2000" dirty="0" smtClean="0">
                <a:solidFill>
                  <a:srgbClr val="7030A0"/>
                </a:solidFill>
              </a:rPr>
              <a:t>conversion point</a:t>
            </a:r>
            <a:r>
              <a:rPr lang="zh-CN" altLang="en-US" sz="2000" dirty="0" smtClean="0">
                <a:solidFill>
                  <a:srgbClr val="7030A0"/>
                </a:solidFill>
              </a:rPr>
              <a:t>处，电子束团的尺寸要比</a:t>
            </a:r>
            <a:r>
              <a:rPr lang="en-US" altLang="zh-CN" sz="2000" dirty="0" smtClean="0">
                <a:solidFill>
                  <a:srgbClr val="7030A0"/>
                </a:solidFill>
              </a:rPr>
              <a:t>crossing</a:t>
            </a:r>
            <a:r>
              <a:rPr lang="zh-CN" altLang="en-US" sz="2000" dirty="0" smtClean="0">
                <a:solidFill>
                  <a:srgbClr val="7030A0"/>
                </a:solidFill>
              </a:rPr>
              <a:t>处大很多，甚至可以达到</a:t>
            </a:r>
            <a:r>
              <a:rPr lang="en-US" altLang="zh-CN" sz="2000" dirty="0" smtClean="0">
                <a:solidFill>
                  <a:srgbClr val="7030A0"/>
                </a:solidFill>
              </a:rPr>
              <a:t>100</a:t>
            </a:r>
            <a:r>
              <a:rPr lang="zh-CN" altLang="en-US" sz="2000" dirty="0" smtClean="0">
                <a:solidFill>
                  <a:srgbClr val="7030A0"/>
                </a:solidFill>
              </a:rPr>
              <a:t>倍以上。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Gamma-ray</a:t>
            </a:r>
            <a:r>
              <a:rPr lang="zh-CN" altLang="en-US" sz="2000" dirty="0" smtClean="0">
                <a:solidFill>
                  <a:srgbClr val="7030A0"/>
                </a:solidFill>
              </a:rPr>
              <a:t>是无法聚焦的，所以我们在相撞的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Gamma-ray</a:t>
            </a:r>
            <a:r>
              <a:rPr lang="zh-CN" altLang="en-US" sz="2000" dirty="0" smtClean="0">
                <a:solidFill>
                  <a:srgbClr val="7030A0"/>
                </a:solidFill>
              </a:rPr>
              <a:t>很大？！</a:t>
            </a:r>
            <a:endParaRPr lang="en-US" altLang="zh-CN" sz="2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5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14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Feasibility of Gamma-Gamma Collider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4603" y="1017263"/>
            <a:ext cx="5295095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Q1: How can we focus Gamma-rays??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1280160" y="1621766"/>
            <a:ext cx="9652254" cy="4554747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Conversion Point</a:t>
            </a:r>
            <a:r>
              <a:rPr lang="zh-CN" altLang="en-US" sz="2000" dirty="0" smtClean="0">
                <a:solidFill>
                  <a:srgbClr val="7030A0"/>
                </a:solidFill>
              </a:rPr>
              <a:t>和</a:t>
            </a:r>
            <a:r>
              <a:rPr lang="en-US" altLang="zh-CN" sz="2000" dirty="0" smtClean="0">
                <a:solidFill>
                  <a:srgbClr val="7030A0"/>
                </a:solidFill>
              </a:rPr>
              <a:t>Interaction point</a:t>
            </a:r>
            <a:r>
              <a:rPr lang="zh-CN" altLang="en-US" sz="2000" dirty="0" smtClean="0">
                <a:solidFill>
                  <a:srgbClr val="7030A0"/>
                </a:solidFill>
              </a:rPr>
              <a:t>不能离的很远，否则粒子在偏转磁铁作用下的同步辐射对实际出射的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Gamma-ray</a:t>
            </a:r>
            <a:r>
              <a:rPr lang="zh-CN" altLang="en-US" sz="2000" dirty="0" smtClean="0">
                <a:solidFill>
                  <a:srgbClr val="7030A0"/>
                </a:solidFill>
              </a:rPr>
              <a:t>影响很大。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但是辐射出的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 ray</a:t>
            </a:r>
            <a:r>
              <a:rPr lang="zh-CN" altLang="en-US" sz="2000" dirty="0" smtClean="0">
                <a:solidFill>
                  <a:srgbClr val="7030A0"/>
                </a:solidFill>
              </a:rPr>
              <a:t>的单色性又和距离成反比，所以这</a:t>
            </a:r>
            <a:r>
              <a:rPr lang="zh-CN" altLang="en-US" sz="2000" dirty="0">
                <a:solidFill>
                  <a:srgbClr val="7030A0"/>
                </a:solidFill>
              </a:rPr>
              <a:t>两</a:t>
            </a:r>
            <a:r>
              <a:rPr lang="zh-CN" altLang="en-US" sz="2000" dirty="0" smtClean="0">
                <a:solidFill>
                  <a:srgbClr val="7030A0"/>
                </a:solidFill>
              </a:rPr>
              <a:t>个点最好不离的很远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一般来说，</a:t>
            </a:r>
            <a:r>
              <a:rPr lang="en-US" altLang="zh-CN" sz="2000" dirty="0" smtClean="0">
                <a:solidFill>
                  <a:srgbClr val="7030A0"/>
                </a:solidFill>
              </a:rPr>
              <a:t>Conversion Point</a:t>
            </a:r>
            <a:r>
              <a:rPr lang="zh-CN" altLang="en-US" sz="2000" dirty="0" smtClean="0">
                <a:solidFill>
                  <a:srgbClr val="7030A0"/>
                </a:solidFill>
              </a:rPr>
              <a:t>与</a:t>
            </a:r>
            <a:r>
              <a:rPr lang="en-US" altLang="zh-CN" sz="2000" dirty="0" smtClean="0">
                <a:solidFill>
                  <a:srgbClr val="7030A0"/>
                </a:solidFill>
              </a:rPr>
              <a:t>Collision Point</a:t>
            </a:r>
            <a:r>
              <a:rPr lang="zh-CN" altLang="en-US" sz="2000" dirty="0" smtClean="0">
                <a:solidFill>
                  <a:srgbClr val="7030A0"/>
                </a:solidFill>
              </a:rPr>
              <a:t>相距</a:t>
            </a:r>
            <a:r>
              <a:rPr lang="en-US" altLang="zh-CN" sz="2000" dirty="0" smtClean="0">
                <a:solidFill>
                  <a:srgbClr val="7030A0"/>
                </a:solidFill>
              </a:rPr>
              <a:t>1 cm</a:t>
            </a:r>
            <a:r>
              <a:rPr lang="zh-CN" altLang="en-US" sz="2000" dirty="0" smtClean="0">
                <a:solidFill>
                  <a:srgbClr val="7030A0"/>
                </a:solidFill>
              </a:rPr>
              <a:t>左右。即便如此，因为</a:t>
            </a:r>
            <a:r>
              <a:rPr lang="en-US" altLang="zh-CN" sz="2000" dirty="0" smtClean="0">
                <a:solidFill>
                  <a:srgbClr val="7030A0"/>
                </a:solidFill>
              </a:rPr>
              <a:t>final focus</a:t>
            </a:r>
            <a:r>
              <a:rPr lang="zh-CN" altLang="en-US" sz="2000" dirty="0" smtClean="0">
                <a:solidFill>
                  <a:srgbClr val="7030A0"/>
                </a:solidFill>
              </a:rPr>
              <a:t>的作用，在</a:t>
            </a:r>
            <a:r>
              <a:rPr lang="en-US" altLang="zh-CN" sz="2000" dirty="0" smtClean="0">
                <a:solidFill>
                  <a:srgbClr val="7030A0"/>
                </a:solidFill>
              </a:rPr>
              <a:t>conversion point</a:t>
            </a:r>
            <a:r>
              <a:rPr lang="zh-CN" altLang="en-US" sz="2000" dirty="0" smtClean="0">
                <a:solidFill>
                  <a:srgbClr val="7030A0"/>
                </a:solidFill>
              </a:rPr>
              <a:t>处，电子束团的尺寸要比</a:t>
            </a:r>
            <a:r>
              <a:rPr lang="en-US" altLang="zh-CN" sz="2000" dirty="0" smtClean="0">
                <a:solidFill>
                  <a:srgbClr val="7030A0"/>
                </a:solidFill>
              </a:rPr>
              <a:t>crossing</a:t>
            </a:r>
            <a:r>
              <a:rPr lang="zh-CN" altLang="en-US" sz="2000" dirty="0" smtClean="0">
                <a:solidFill>
                  <a:srgbClr val="7030A0"/>
                </a:solidFill>
              </a:rPr>
              <a:t>处大很多，甚至可以达到</a:t>
            </a:r>
            <a:r>
              <a:rPr lang="en-US" altLang="zh-CN" sz="2000" dirty="0" smtClean="0">
                <a:solidFill>
                  <a:srgbClr val="7030A0"/>
                </a:solidFill>
              </a:rPr>
              <a:t>100</a:t>
            </a:r>
            <a:r>
              <a:rPr lang="zh-CN" altLang="en-US" sz="2000" dirty="0" smtClean="0">
                <a:solidFill>
                  <a:srgbClr val="7030A0"/>
                </a:solidFill>
              </a:rPr>
              <a:t>倍以上。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Gamma-ray</a:t>
            </a:r>
            <a:r>
              <a:rPr lang="zh-CN" altLang="en-US" sz="2000" dirty="0" smtClean="0">
                <a:solidFill>
                  <a:srgbClr val="7030A0"/>
                </a:solidFill>
              </a:rPr>
              <a:t>是无法聚焦的，所以我们在相撞的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Gamma-ray</a:t>
            </a:r>
            <a:r>
              <a:rPr lang="zh-CN" altLang="en-US" sz="2000" dirty="0" smtClean="0">
                <a:solidFill>
                  <a:srgbClr val="7030A0"/>
                </a:solidFill>
              </a:rPr>
              <a:t>很大？！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en-US" altLang="zh-CN" sz="2000" dirty="0">
              <a:solidFill>
                <a:srgbClr val="7030A0"/>
              </a:solidFill>
            </a:endParaRPr>
          </a:p>
          <a:p>
            <a:pPr marL="0" indent="0">
              <a:spcBef>
                <a:spcPct val="0"/>
              </a:spcBef>
              <a:spcAft>
                <a:spcPct val="30000"/>
              </a:spcAft>
              <a:buNone/>
            </a:pPr>
            <a:r>
              <a:rPr lang="en-US" altLang="zh-CN" b="1" dirty="0" smtClean="0">
                <a:solidFill>
                  <a:srgbClr val="7030A0"/>
                </a:solidFill>
              </a:rPr>
              <a:t>                                           </a:t>
            </a:r>
            <a:r>
              <a:rPr lang="en-US" altLang="zh-CN" b="1" dirty="0" smtClean="0">
                <a:solidFill>
                  <a:srgbClr val="C00000"/>
                </a:solidFill>
              </a:rPr>
              <a:t>Totally wrong!!!</a:t>
            </a:r>
          </a:p>
          <a:p>
            <a:pPr marL="0" indent="0">
              <a:spcBef>
                <a:spcPct val="0"/>
              </a:spcBef>
              <a:spcAft>
                <a:spcPct val="30000"/>
              </a:spcAft>
              <a:buNone/>
            </a:pPr>
            <a:r>
              <a:rPr lang="en-US" altLang="zh-CN" sz="2000" dirty="0" smtClean="0">
                <a:solidFill>
                  <a:srgbClr val="C00000"/>
                </a:solidFill>
              </a:rPr>
              <a:t>              </a:t>
            </a:r>
            <a:r>
              <a:rPr lang="zh-CN" altLang="en-US" sz="2000" dirty="0" smtClean="0">
                <a:solidFill>
                  <a:srgbClr val="C00000"/>
                </a:solidFill>
              </a:rPr>
              <a:t>只要电子是聚焦的，那么</a:t>
            </a:r>
            <a:r>
              <a:rPr lang="en-US" altLang="zh-CN" sz="2000" dirty="0" smtClean="0">
                <a:solidFill>
                  <a:srgbClr val="C00000"/>
                </a:solidFill>
              </a:rPr>
              <a:t>Compton</a:t>
            </a:r>
            <a:r>
              <a:rPr lang="zh-CN" altLang="en-US" sz="2000" dirty="0" smtClean="0">
                <a:solidFill>
                  <a:srgbClr val="C00000"/>
                </a:solidFill>
              </a:rPr>
              <a:t>散射出来的</a:t>
            </a:r>
            <a:r>
              <a:rPr lang="en-US" altLang="zh-CN" sz="2000" dirty="0" smtClean="0">
                <a:solidFill>
                  <a:srgbClr val="C00000"/>
                </a:solidFill>
              </a:rPr>
              <a:t>Gamma-ray</a:t>
            </a:r>
            <a:r>
              <a:rPr lang="zh-CN" altLang="en-US" sz="2000" dirty="0" smtClean="0">
                <a:solidFill>
                  <a:srgbClr val="C00000"/>
                </a:solidFill>
              </a:rPr>
              <a:t>就是聚焦的！！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spcAft>
                <a:spcPct val="30000"/>
              </a:spcAft>
              <a:buNone/>
            </a:pPr>
            <a:r>
              <a:rPr lang="en-US" altLang="zh-CN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</a:rPr>
              <a:t>             </a:t>
            </a:r>
            <a:r>
              <a:rPr lang="zh-CN" altLang="en-US" sz="2000" dirty="0" smtClean="0">
                <a:solidFill>
                  <a:srgbClr val="C00000"/>
                </a:solidFill>
              </a:rPr>
              <a:t>只需要做好电子的</a:t>
            </a:r>
            <a:r>
              <a:rPr lang="en-US" altLang="zh-CN" sz="2000" dirty="0" smtClean="0">
                <a:solidFill>
                  <a:srgbClr val="C00000"/>
                </a:solidFill>
              </a:rPr>
              <a:t>Final Focus</a:t>
            </a:r>
            <a:r>
              <a:rPr lang="zh-CN" altLang="en-US" sz="2000" dirty="0" smtClean="0">
                <a:solidFill>
                  <a:srgbClr val="C00000"/>
                </a:solidFill>
              </a:rPr>
              <a:t>就可以了（这是否是理论上的？）</a:t>
            </a:r>
            <a:endParaRPr lang="en-US" altLang="zh-CN" sz="2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2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15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Feasibility of Gamma-Gamma Collider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4601" y="1017263"/>
            <a:ext cx="765010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Q2: How strong laser and how many photons do we need??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1280160" y="1621766"/>
            <a:ext cx="9652254" cy="4554747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How strong photons do we need?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incident photon cannot be too energetic or else the photons in the incident photon stream can interact with the back-scattered gamma rays and produce electron pairs.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ü"/>
            </a:pPr>
            <a:r>
              <a:rPr lang="el-GR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altLang="zh-CN" sz="16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m] ≥ 3.93E</a:t>
            </a:r>
            <a:r>
              <a:rPr lang="en-US" altLang="zh-CN" sz="16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i.e. E</a:t>
            </a:r>
            <a:r>
              <a:rPr lang="en-US" altLang="zh-CN" sz="16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=250GeV, </a:t>
            </a:r>
            <a:r>
              <a:rPr lang="el-GR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altLang="zh-CN" sz="16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l-GR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，每个电子能量为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1eV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en-US" altLang="zh-CN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How many photons per pulse do we need?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rgbClr val="7030A0"/>
                </a:solidFill>
              </a:rPr>
              <a:t>显然，和有空间电荷效应等制约的电子束团相比，一个光脉冲中包含的光子数几乎没有限制</a:t>
            </a:r>
            <a:endParaRPr lang="en-US" altLang="zh-CN" sz="1600" dirty="0" smtClean="0">
              <a:solidFill>
                <a:srgbClr val="7030A0"/>
              </a:solidFill>
            </a:endParaRPr>
          </a:p>
          <a:p>
            <a:pPr lvl="1"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rgbClr val="7030A0"/>
                </a:solidFill>
              </a:rPr>
              <a:t>在康普顿散射中，一个电子一般只能与一个光子发生反应。所以要想每一个电子都物尽其用，我们需要激光的光子数达到每个电子能碰到光子的几率为</a:t>
            </a:r>
            <a:r>
              <a:rPr lang="en-US" altLang="zh-CN" sz="1600" dirty="0" smtClean="0">
                <a:solidFill>
                  <a:srgbClr val="7030A0"/>
                </a:solidFill>
              </a:rPr>
              <a:t>1</a:t>
            </a:r>
            <a:r>
              <a:rPr lang="zh-CN" altLang="en-US" sz="1600" dirty="0" smtClean="0">
                <a:solidFill>
                  <a:srgbClr val="7030A0"/>
                </a:solidFill>
              </a:rPr>
              <a:t>。比如光子</a:t>
            </a:r>
            <a:r>
              <a:rPr lang="en-US" altLang="zh-CN" sz="1600" dirty="0" smtClean="0">
                <a:solidFill>
                  <a:srgbClr val="7030A0"/>
                </a:solidFill>
              </a:rPr>
              <a:t>-</a:t>
            </a:r>
            <a:r>
              <a:rPr lang="zh-CN" altLang="en-US" sz="1600" dirty="0" smtClean="0">
                <a:solidFill>
                  <a:srgbClr val="7030A0"/>
                </a:solidFill>
              </a:rPr>
              <a:t>电子的碰撞几率如果是</a:t>
            </a:r>
            <a:r>
              <a:rPr lang="en-US" altLang="zh-CN" sz="1600" dirty="0" smtClean="0">
                <a:solidFill>
                  <a:srgbClr val="7030A0"/>
                </a:solidFill>
              </a:rPr>
              <a:t>10</a:t>
            </a:r>
            <a:r>
              <a:rPr lang="en-US" altLang="zh-CN" sz="1600" baseline="30000" dirty="0" smtClean="0">
                <a:solidFill>
                  <a:srgbClr val="7030A0"/>
                </a:solidFill>
              </a:rPr>
              <a:t>-9</a:t>
            </a:r>
            <a:r>
              <a:rPr lang="zh-CN" altLang="en-US" sz="1600" dirty="0" smtClean="0">
                <a:solidFill>
                  <a:srgbClr val="7030A0"/>
                </a:solidFill>
              </a:rPr>
              <a:t>的话，我们每个脉冲的光子数</a:t>
            </a:r>
            <a:r>
              <a:rPr lang="en-US" altLang="zh-CN" sz="1600" dirty="0" smtClean="0">
                <a:solidFill>
                  <a:srgbClr val="7030A0"/>
                </a:solidFill>
              </a:rPr>
              <a:t>Np=10</a:t>
            </a:r>
            <a:r>
              <a:rPr lang="en-US" altLang="zh-CN" sz="1600" baseline="30000" dirty="0" smtClean="0">
                <a:solidFill>
                  <a:srgbClr val="7030A0"/>
                </a:solidFill>
              </a:rPr>
              <a:t>9</a:t>
            </a:r>
            <a:r>
              <a:rPr lang="en-US" altLang="zh-CN" sz="1600" dirty="0" smtClean="0">
                <a:solidFill>
                  <a:srgbClr val="7030A0"/>
                </a:solidFill>
              </a:rPr>
              <a:t>Ne</a:t>
            </a:r>
            <a:r>
              <a:rPr lang="zh-CN" altLang="en-US" sz="1600" dirty="0" smtClean="0">
                <a:solidFill>
                  <a:srgbClr val="7030A0"/>
                </a:solidFill>
              </a:rPr>
              <a:t>，</a:t>
            </a:r>
            <a:r>
              <a:rPr lang="en-US" altLang="zh-CN" sz="1600" dirty="0" smtClean="0">
                <a:solidFill>
                  <a:srgbClr val="7030A0"/>
                </a:solidFill>
              </a:rPr>
              <a:t>Ne</a:t>
            </a:r>
            <a:r>
              <a:rPr lang="zh-CN" altLang="en-US" sz="1600" dirty="0" smtClean="0">
                <a:solidFill>
                  <a:srgbClr val="7030A0"/>
                </a:solidFill>
              </a:rPr>
              <a:t>是每个电子束团的电子数目。</a:t>
            </a:r>
            <a:endParaRPr lang="en-US" altLang="zh-CN" sz="1600" dirty="0" smtClean="0">
              <a:solidFill>
                <a:srgbClr val="7030A0"/>
              </a:solidFill>
            </a:endParaRPr>
          </a:p>
          <a:p>
            <a:pPr lvl="1"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rgbClr val="7030A0"/>
                </a:solidFill>
              </a:rPr>
              <a:t>一般来说，若</a:t>
            </a:r>
            <a:r>
              <a:rPr lang="en-US" altLang="zh-CN" sz="1600" dirty="0" smtClean="0">
                <a:solidFill>
                  <a:srgbClr val="7030A0"/>
                </a:solidFill>
              </a:rPr>
              <a:t>Ne=10</a:t>
            </a:r>
            <a:r>
              <a:rPr lang="en-US" altLang="zh-CN" sz="1600" baseline="30000" dirty="0" smtClean="0">
                <a:solidFill>
                  <a:srgbClr val="7030A0"/>
                </a:solidFill>
              </a:rPr>
              <a:t>10</a:t>
            </a:r>
            <a:r>
              <a:rPr lang="zh-CN" altLang="en-US" sz="1600" dirty="0" smtClean="0">
                <a:solidFill>
                  <a:srgbClr val="7030A0"/>
                </a:solidFill>
              </a:rPr>
              <a:t>，则</a:t>
            </a:r>
            <a:r>
              <a:rPr lang="en-US" altLang="zh-CN" sz="1600" dirty="0" smtClean="0">
                <a:solidFill>
                  <a:srgbClr val="7030A0"/>
                </a:solidFill>
              </a:rPr>
              <a:t>Np=10</a:t>
            </a:r>
            <a:r>
              <a:rPr lang="en-US" altLang="zh-CN" sz="1600" baseline="30000" dirty="0" smtClean="0">
                <a:solidFill>
                  <a:srgbClr val="7030A0"/>
                </a:solidFill>
              </a:rPr>
              <a:t>19</a:t>
            </a:r>
            <a:r>
              <a:rPr lang="zh-CN" altLang="en-US" sz="1600" dirty="0" smtClean="0">
                <a:solidFill>
                  <a:srgbClr val="7030A0"/>
                </a:solidFill>
              </a:rPr>
              <a:t>，如果假定光子能量为</a:t>
            </a:r>
            <a:r>
              <a:rPr lang="en-US" altLang="zh-CN" sz="1600" dirty="0" smtClean="0">
                <a:solidFill>
                  <a:srgbClr val="7030A0"/>
                </a:solidFill>
              </a:rPr>
              <a:t>1eV</a:t>
            </a:r>
            <a:r>
              <a:rPr lang="zh-CN" altLang="en-US" sz="1600" dirty="0" smtClean="0">
                <a:solidFill>
                  <a:srgbClr val="7030A0"/>
                </a:solidFill>
              </a:rPr>
              <a:t>，则一个脉冲的能量约为</a:t>
            </a:r>
            <a:r>
              <a:rPr lang="en-US" altLang="zh-CN" sz="1600" dirty="0" smtClean="0">
                <a:solidFill>
                  <a:srgbClr val="7030A0"/>
                </a:solidFill>
              </a:rPr>
              <a:t>1J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en-US" altLang="zh-CN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1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16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Feasibility of Gamma-Gamma Collider</a:t>
            </a: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1280160" y="1621766"/>
            <a:ext cx="9652254" cy="4554747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l-GR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/[1+(v/v</a:t>
            </a:r>
            <a:r>
              <a:rPr lang="en-US" altLang="zh-CN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l-GR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=E</a:t>
            </a:r>
            <a:r>
              <a:rPr lang="en-US" altLang="zh-CN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x/(x+1), x=4E</a:t>
            </a:r>
            <a:r>
              <a:rPr lang="el-GR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CN" sz="20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en-US" altLang="zh-CN" sz="20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0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/2)≈19[E</a:t>
            </a:r>
            <a:r>
              <a:rPr lang="en-US" altLang="zh-CN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)]/[</a:t>
            </a:r>
            <a:r>
              <a:rPr lang="el-GR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m)]</a:t>
            </a:r>
          </a:p>
          <a:p>
            <a:pPr marL="457200" lvl="1" indent="0">
              <a:spcBef>
                <a:spcPct val="0"/>
              </a:spcBef>
              <a:spcAft>
                <a:spcPct val="30000"/>
              </a:spcAft>
              <a:buNone/>
            </a:pPr>
            <a:endParaRPr lang="en-US" altLang="zh-CN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ct val="0"/>
              </a:spcBef>
              <a:spcAft>
                <a:spcPct val="30000"/>
              </a:spcAft>
              <a:buNone/>
            </a:pPr>
            <a:r>
              <a:rPr lang="zh-CN" alt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6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=250GeV</a:t>
            </a:r>
            <a:r>
              <a:rPr lang="zh-CN" alt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l-GR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l-GR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x=4.5</a:t>
            </a:r>
            <a:r>
              <a:rPr lang="zh-CN" alt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l-GR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n-US" altLang="zh-CN" sz="16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=0.8E</a:t>
            </a:r>
            <a:r>
              <a:rPr lang="en-US" altLang="zh-CN" sz="16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16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en-US" altLang="zh-CN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从上面的式子可以看出，可以通过减小</a:t>
            </a:r>
            <a:r>
              <a:rPr lang="el-GR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（增加入射光能量）的方法来提升</a:t>
            </a:r>
            <a:r>
              <a:rPr lang="el-GR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，但如前所述，当入射光子的能量过高时，会和背散射的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光子作用，生成正负电子对。因为</a:t>
            </a:r>
            <a:r>
              <a:rPr lang="el-GR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altLang="zh-CN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m] ≥ 3.93E</a:t>
            </a:r>
            <a:r>
              <a:rPr lang="en-US" altLang="zh-CN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的最大值为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19/3.93=4.83</a:t>
            </a:r>
            <a:endParaRPr lang="en-US" altLang="zh-CN" sz="2000" dirty="0" smtClean="0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4602" y="1017263"/>
            <a:ext cx="523471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Q3: What kind of photons can we get??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17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Parameter Choice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4602" y="1017263"/>
            <a:ext cx="523471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Kwang-Je Kim &amp; A.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Sessler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(1996)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02" y="1578454"/>
            <a:ext cx="6436943" cy="4572180"/>
          </a:xfrm>
          <a:prstGeom prst="rect">
            <a:avLst/>
          </a:prstGeom>
        </p:spPr>
      </p:pic>
      <p:sp>
        <p:nvSpPr>
          <p:cNvPr id="8" name="Rectangle 14"/>
          <p:cNvSpPr txBox="1">
            <a:spLocks noChangeArrowheads="1"/>
          </p:cNvSpPr>
          <p:nvPr/>
        </p:nvSpPr>
        <p:spPr>
          <a:xfrm>
            <a:off x="6987395" y="1163730"/>
            <a:ext cx="3674853" cy="4554747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在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gamma-gamma</a:t>
            </a:r>
            <a:r>
              <a:rPr lang="zh-CN" altLang="en-US" sz="2000" dirty="0" smtClean="0">
                <a:solidFill>
                  <a:srgbClr val="7030A0"/>
                </a:solidFill>
              </a:rPr>
              <a:t>的设计参数中，一般说来垂直束团尺寸要比由</a:t>
            </a:r>
            <a:r>
              <a:rPr lang="en-US" altLang="zh-CN" sz="2000" dirty="0" smtClean="0">
                <a:solidFill>
                  <a:srgbClr val="7030A0"/>
                </a:solidFill>
              </a:rPr>
              <a:t>conversion point</a:t>
            </a:r>
            <a:r>
              <a:rPr lang="zh-CN" altLang="en-US" sz="2000" dirty="0" smtClean="0">
                <a:solidFill>
                  <a:srgbClr val="7030A0"/>
                </a:solidFill>
              </a:rPr>
              <a:t>到</a:t>
            </a:r>
            <a:r>
              <a:rPr lang="en-US" altLang="zh-CN" sz="2000" dirty="0" smtClean="0">
                <a:solidFill>
                  <a:srgbClr val="7030A0"/>
                </a:solidFill>
              </a:rPr>
              <a:t>collision point</a:t>
            </a:r>
            <a:r>
              <a:rPr lang="zh-CN" altLang="en-US" sz="2000" dirty="0" smtClean="0">
                <a:solidFill>
                  <a:srgbClr val="7030A0"/>
                </a:solidFill>
              </a:rPr>
              <a:t>之间的</a:t>
            </a:r>
            <a:r>
              <a:rPr lang="en-US" altLang="zh-CN" sz="2000" dirty="0" smtClean="0">
                <a:solidFill>
                  <a:srgbClr val="7030A0"/>
                </a:solidFill>
              </a:rPr>
              <a:t>1/</a:t>
            </a:r>
            <a:r>
              <a:rPr lang="el-GR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spreading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决定的数值要小一些；</a:t>
            </a:r>
            <a:endParaRPr lang="en-US" altLang="zh-CN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水平方向的束团尺寸则尽可能的小；</a:t>
            </a:r>
            <a:endParaRPr lang="en-US" altLang="zh-CN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reasonable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的选择是另对撞点处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方向的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函数相等，比如都为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0.5mm 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（？？）</a:t>
            </a:r>
            <a:endParaRPr lang="en-US" altLang="zh-CN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8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18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280160" y="966216"/>
            <a:ext cx="9652254" cy="5334000"/>
          </a:xfrm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What is 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Photon + Photon=?? 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Define</a:t>
            </a:r>
            <a:r>
              <a:rPr lang="en-US" altLang="zh-CN" sz="1600" dirty="0">
                <a:solidFill>
                  <a:srgbClr val="7030A0"/>
                </a:solidFill>
              </a:rPr>
              <a:t> </a:t>
            </a:r>
            <a:r>
              <a:rPr lang="en-US" altLang="zh-CN" sz="1600" dirty="0" smtClean="0">
                <a:solidFill>
                  <a:srgbClr val="7030A0"/>
                </a:solidFill>
              </a:rPr>
              <a:t>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Why 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History of gamma-gamma collider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How can we build a Gamma-Gamma Collider</a:t>
            </a:r>
            <a:endParaRPr lang="zh-CN" altLang="en-US" sz="1800" dirty="0">
              <a:solidFill>
                <a:srgbClr val="A50021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Conceptual Design of a Gamma-Gamma Collider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Principle of (Inverse) Compton Scattering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How strong/intense gamma we need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Parameter Choice</a:t>
            </a:r>
            <a:endParaRPr lang="zh-CN" altLang="en-US" sz="16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Technical Challenges in Gamma-Gamma collider</a:t>
            </a:r>
            <a:endParaRPr lang="zh-CN" altLang="en-US" sz="1800" dirty="0" smtClean="0">
              <a:solidFill>
                <a:srgbClr val="A50021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Super Large particle accelerators/colliders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High average power </a:t>
            </a:r>
            <a:r>
              <a:rPr lang="en-US" altLang="zh-CN" sz="1600" dirty="0" smtClean="0">
                <a:solidFill>
                  <a:srgbClr val="7030A0"/>
                </a:solidFill>
              </a:rPr>
              <a:t>with high repetition </a:t>
            </a:r>
            <a:r>
              <a:rPr lang="en-US" altLang="zh-CN" sz="1600" dirty="0" smtClean="0">
                <a:solidFill>
                  <a:srgbClr val="7030A0"/>
                </a:solidFill>
              </a:rPr>
              <a:t>Laser facilities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Interaction Region Issues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Optics and optical elements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Summary and prospects</a:t>
            </a:r>
            <a:endParaRPr lang="en-US" altLang="zh-CN" sz="1800" dirty="0">
              <a:solidFill>
                <a:srgbClr val="A50021"/>
              </a:solidFill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Outline:</a:t>
            </a:r>
          </a:p>
        </p:txBody>
      </p:sp>
    </p:spTree>
    <p:extLst>
      <p:ext uri="{BB962C8B-B14F-4D97-AF65-F5344CB8AC3E}">
        <p14:creationId xmlns:p14="http://schemas.microsoft.com/office/powerpoint/2010/main" val="300643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19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Technical Challenge---Accelerator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4602" y="1017263"/>
            <a:ext cx="523471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Kwang-Je Kim &amp; A.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Sessler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1996)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1" y="1612958"/>
            <a:ext cx="5828531" cy="41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8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2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280160" y="966216"/>
            <a:ext cx="9652254" cy="5334000"/>
          </a:xfrm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What is 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Photon + Photon=?? 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Define</a:t>
            </a:r>
            <a:r>
              <a:rPr lang="en-US" altLang="zh-CN" sz="1600" dirty="0">
                <a:solidFill>
                  <a:srgbClr val="7030A0"/>
                </a:solidFill>
              </a:rPr>
              <a:t> </a:t>
            </a:r>
            <a:r>
              <a:rPr lang="en-US" altLang="zh-CN" sz="1600" dirty="0" smtClean="0">
                <a:solidFill>
                  <a:srgbClr val="7030A0"/>
                </a:solidFill>
              </a:rPr>
              <a:t>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Why 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History of gamma-gamma collider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How can we build a Gamma-Gamma Collider</a:t>
            </a:r>
            <a:endParaRPr lang="zh-CN" altLang="en-US" sz="1800" dirty="0">
              <a:solidFill>
                <a:srgbClr val="A50021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Conceptual Design of a Gamma-Gamma Collider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Principle of (Inverse) Compton Scattering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How strong/intense gamma we need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Parameter Choice</a:t>
            </a:r>
            <a:endParaRPr lang="zh-CN" altLang="en-US" sz="16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Technical Challenges in Gamma-Gamma collider</a:t>
            </a:r>
            <a:endParaRPr lang="zh-CN" altLang="en-US" sz="1800" dirty="0" smtClean="0">
              <a:solidFill>
                <a:srgbClr val="A50021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Super Large particle accelerators/colliders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High average power </a:t>
            </a:r>
            <a:r>
              <a:rPr lang="en-US" altLang="zh-CN" sz="1600" dirty="0" smtClean="0">
                <a:solidFill>
                  <a:srgbClr val="7030A0"/>
                </a:solidFill>
              </a:rPr>
              <a:t>with high repetition </a:t>
            </a:r>
            <a:r>
              <a:rPr lang="en-US" altLang="zh-CN" sz="1600" dirty="0" smtClean="0">
                <a:solidFill>
                  <a:srgbClr val="7030A0"/>
                </a:solidFill>
              </a:rPr>
              <a:t>Laser facilities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Interaction Region Issues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Optics and optical elements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Summary and prospects</a:t>
            </a:r>
            <a:endParaRPr lang="en-US" altLang="zh-CN" sz="1800" dirty="0">
              <a:solidFill>
                <a:srgbClr val="A50021"/>
              </a:solidFill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Outline:</a:t>
            </a:r>
          </a:p>
        </p:txBody>
      </p:sp>
    </p:spTree>
    <p:extLst>
      <p:ext uri="{BB962C8B-B14F-4D97-AF65-F5344CB8AC3E}">
        <p14:creationId xmlns:p14="http://schemas.microsoft.com/office/powerpoint/2010/main" val="228498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20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Technical Challenge---Laser Facilities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91" y="966609"/>
            <a:ext cx="7251098" cy="51495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212" y="966609"/>
            <a:ext cx="3779836" cy="2007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12" y="3563160"/>
            <a:ext cx="4154712" cy="156955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67638" y="5413784"/>
            <a:ext cx="4047859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b="1" dirty="0" smtClean="0">
                <a:solidFill>
                  <a:srgbClr val="C00000"/>
                </a:solidFill>
              </a:rPr>
              <a:t>G. </a:t>
            </a:r>
            <a:r>
              <a:rPr lang="en-US" altLang="zh-CN" sz="1400" b="1" dirty="0" err="1" smtClean="0">
                <a:solidFill>
                  <a:srgbClr val="C00000"/>
                </a:solidFill>
              </a:rPr>
              <a:t>Mourou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, T. Tajima et al., NIM A, 740 (2014) 17-20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1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21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Technical Challenge---Laser Facilities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59" y="859051"/>
            <a:ext cx="7527117" cy="56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1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22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Technical Challenge---Laser Facilities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08" y="1167891"/>
            <a:ext cx="7269192" cy="52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23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Technical Challenge---Interaction Region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038103"/>
            <a:ext cx="6172738" cy="4991761"/>
          </a:xfrm>
          <a:prstGeom prst="rect">
            <a:avLst/>
          </a:prstGeom>
        </p:spPr>
      </p:pic>
      <p:sp>
        <p:nvSpPr>
          <p:cNvPr id="9" name="Rectangle 14"/>
          <p:cNvSpPr txBox="1">
            <a:spLocks noChangeArrowheads="1"/>
          </p:cNvSpPr>
          <p:nvPr/>
        </p:nvSpPr>
        <p:spPr>
          <a:xfrm>
            <a:off x="6987395" y="948906"/>
            <a:ext cx="4339088" cy="5447132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Very crowded @ interaction point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>
                <a:solidFill>
                  <a:srgbClr val="7030A0"/>
                </a:solidFill>
              </a:rPr>
              <a:t>因要</a:t>
            </a:r>
            <a:r>
              <a:rPr lang="zh-CN" altLang="en-US" sz="2000" dirty="0" smtClean="0">
                <a:solidFill>
                  <a:srgbClr val="7030A0"/>
                </a:solidFill>
              </a:rPr>
              <a:t>移走束流的原因（电子束经过作用后能散很大，</a:t>
            </a:r>
            <a:r>
              <a:rPr lang="en-US" altLang="zh-CN" sz="2000" dirty="0" smtClean="0">
                <a:solidFill>
                  <a:srgbClr val="7030A0"/>
                </a:solidFill>
              </a:rPr>
              <a:t>0.02~1 E</a:t>
            </a:r>
            <a:r>
              <a:rPr lang="en-US" altLang="zh-CN" sz="2000" baseline="-25000" dirty="0" smtClean="0">
                <a:solidFill>
                  <a:srgbClr val="7030A0"/>
                </a:solidFill>
              </a:rPr>
              <a:t>0</a:t>
            </a:r>
            <a:r>
              <a:rPr lang="zh-CN" altLang="en-US" sz="2000" dirty="0" smtClean="0">
                <a:solidFill>
                  <a:srgbClr val="7030A0"/>
                </a:solidFill>
              </a:rPr>
              <a:t>），对撞的角度有下限，比如</a:t>
            </a:r>
            <a:r>
              <a:rPr lang="en-US" altLang="zh-CN" sz="2000" dirty="0" smtClean="0">
                <a:solidFill>
                  <a:srgbClr val="7030A0"/>
                </a:solidFill>
              </a:rPr>
              <a:t>ILC</a:t>
            </a:r>
            <a:r>
              <a:rPr lang="zh-CN" altLang="en-US" sz="2000" dirty="0" smtClean="0">
                <a:solidFill>
                  <a:srgbClr val="7030A0"/>
                </a:solidFill>
              </a:rPr>
              <a:t>必须不小于</a:t>
            </a:r>
            <a:r>
              <a:rPr lang="en-US" altLang="zh-CN" sz="2000" dirty="0" smtClean="0">
                <a:solidFill>
                  <a:srgbClr val="7030A0"/>
                </a:solidFill>
              </a:rPr>
              <a:t>25mrad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探测器要求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amount of mass is put into this region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the opposing laser beam for each e- beam in from the opposite side, and after conversion, depose of laser beam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（一种最简单的设计，如左图所示，左边的束流撞右边的光，背向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散射出来的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和另一侧的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相撞，激光脉冲反应后继续向前走，进入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damp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必须要在设计之初就考虑到共存的问题，包括对撞角的选择，探测器的设计等！！</a:t>
            </a:r>
            <a:endParaRPr lang="en-US" altLang="zh-CN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8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24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84826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Technical Challenge---Optics &amp; Optical elements</a:t>
            </a:r>
          </a:p>
        </p:txBody>
      </p:sp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6357669" y="955179"/>
            <a:ext cx="4617877" cy="5334000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光学器件必须选用反射式的，不能选用投射式的，防止因平均功率过大打坏设备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激光脉冲和电子束要耦合的很好，光脉冲的瑞利长度要足够长（需要多长？？）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 marL="457200" lvl="1" indent="0">
              <a:spcBef>
                <a:spcPct val="0"/>
              </a:spcBef>
              <a:spcAft>
                <a:spcPct val="30000"/>
              </a:spcAft>
              <a:buNone/>
            </a:pPr>
            <a:r>
              <a:rPr lang="en-US" altLang="zh-CN" sz="1600" dirty="0">
                <a:solidFill>
                  <a:srgbClr val="7030A0"/>
                </a:solidFill>
              </a:rPr>
              <a:t>	</a:t>
            </a:r>
            <a:r>
              <a:rPr lang="zh-CN" altLang="en-US" sz="1600" dirty="0" smtClean="0">
                <a:solidFill>
                  <a:srgbClr val="7030A0"/>
                </a:solidFill>
              </a:rPr>
              <a:t>瑞</a:t>
            </a:r>
            <a:r>
              <a:rPr lang="zh-CN" altLang="en-US" sz="1600" dirty="0">
                <a:solidFill>
                  <a:srgbClr val="7030A0"/>
                </a:solidFill>
              </a:rPr>
              <a:t>利</a:t>
            </a:r>
            <a:r>
              <a:rPr lang="zh-CN" altLang="en-US" sz="1600" dirty="0" smtClean="0">
                <a:solidFill>
                  <a:srgbClr val="7030A0"/>
                </a:solidFill>
              </a:rPr>
              <a:t>长度的公式：</a:t>
            </a:r>
            <a:r>
              <a:rPr lang="en-US" altLang="zh-CN" sz="1600" dirty="0" smtClean="0">
                <a:solidFill>
                  <a:srgbClr val="7030A0"/>
                </a:solidFill>
              </a:rPr>
              <a:t>Z</a:t>
            </a:r>
            <a:r>
              <a:rPr lang="en-US" altLang="zh-CN" sz="1600" baseline="-25000" dirty="0" smtClean="0">
                <a:solidFill>
                  <a:srgbClr val="7030A0"/>
                </a:solidFill>
              </a:rPr>
              <a:t>R</a:t>
            </a:r>
            <a:r>
              <a:rPr lang="en-US" altLang="zh-CN" sz="1600" dirty="0" smtClean="0">
                <a:solidFill>
                  <a:srgbClr val="7030A0"/>
                </a:solidFill>
              </a:rPr>
              <a:t>=2</a:t>
            </a:r>
            <a:r>
              <a:rPr lang="el-GR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600" dirty="0" smtClean="0">
                <a:solidFill>
                  <a:srgbClr val="7030A0"/>
                </a:solidFill>
              </a:rPr>
              <a:t>w</a:t>
            </a:r>
            <a:r>
              <a:rPr lang="en-US" altLang="zh-CN" sz="1600" baseline="-25000" dirty="0" smtClean="0">
                <a:solidFill>
                  <a:srgbClr val="7030A0"/>
                </a:solidFill>
              </a:rPr>
              <a:t>0</a:t>
            </a:r>
            <a:r>
              <a:rPr lang="en-US" altLang="zh-CN" sz="1600" baseline="30000" dirty="0" smtClean="0">
                <a:solidFill>
                  <a:srgbClr val="7030A0"/>
                </a:solidFill>
              </a:rPr>
              <a:t>2</a:t>
            </a:r>
            <a:r>
              <a:rPr lang="en-US" altLang="zh-CN" sz="1600" dirty="0" smtClean="0">
                <a:solidFill>
                  <a:srgbClr val="7030A0"/>
                </a:solidFill>
              </a:rPr>
              <a:t>/</a:t>
            </a:r>
            <a:r>
              <a:rPr lang="el-GR" altLang="zh-CN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altLang="zh-CN" sz="1600" dirty="0">
              <a:solidFill>
                <a:srgbClr val="7030A0"/>
              </a:solidFill>
            </a:endParaRPr>
          </a:p>
          <a:p>
            <a:pPr marL="457200" lvl="1" indent="0">
              <a:spcBef>
                <a:spcPct val="0"/>
              </a:spcBef>
              <a:spcAft>
                <a:spcPct val="30000"/>
              </a:spcAft>
              <a:buNone/>
            </a:pPr>
            <a:endParaRPr lang="en-US" altLang="zh-CN" sz="20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因使用的激光平均功率很高，所以必须要考虑用过的</a:t>
            </a:r>
            <a:r>
              <a:rPr lang="en-US" altLang="zh-CN" sz="2000" dirty="0" smtClean="0">
                <a:solidFill>
                  <a:srgbClr val="7030A0"/>
                </a:solidFill>
              </a:rPr>
              <a:t>laser</a:t>
            </a:r>
            <a:r>
              <a:rPr lang="zh-CN" altLang="en-US" sz="2000" dirty="0" smtClean="0">
                <a:solidFill>
                  <a:srgbClr val="7030A0"/>
                </a:solidFill>
              </a:rPr>
              <a:t>的</a:t>
            </a:r>
            <a:r>
              <a:rPr lang="en-US" altLang="zh-CN" sz="2000" dirty="0" smtClean="0">
                <a:solidFill>
                  <a:srgbClr val="7030A0"/>
                </a:solidFill>
              </a:rPr>
              <a:t>damp</a:t>
            </a:r>
            <a:r>
              <a:rPr lang="zh-CN" altLang="en-US" sz="2000" dirty="0" smtClean="0">
                <a:solidFill>
                  <a:srgbClr val="7030A0"/>
                </a:solidFill>
              </a:rPr>
              <a:t>问题，外置</a:t>
            </a:r>
            <a:r>
              <a:rPr lang="en-US" altLang="zh-CN" sz="2000" dirty="0" smtClean="0">
                <a:solidFill>
                  <a:srgbClr val="7030A0"/>
                </a:solidFill>
              </a:rPr>
              <a:t>beam damp</a:t>
            </a:r>
            <a:r>
              <a:rPr lang="zh-CN" altLang="en-US" sz="2000" dirty="0" smtClean="0">
                <a:solidFill>
                  <a:srgbClr val="7030A0"/>
                </a:solidFill>
              </a:rPr>
              <a:t>装置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en-US" altLang="zh-CN" sz="20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正负电子有较小的交叉角，所以从一个方向过来的光将会打到另一个方向的光学器件（如反射镜）上，所以反射镜一定要比较好的定位，使得两束光不会在同一个时刻打在同一个地方。</a:t>
            </a:r>
            <a:endParaRPr lang="en-US" altLang="zh-CN" sz="2000" dirty="0">
              <a:solidFill>
                <a:srgbClr val="7030A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66" y="1137017"/>
            <a:ext cx="5735692" cy="43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25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280160" y="966216"/>
            <a:ext cx="9652254" cy="5334000"/>
          </a:xfrm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What is 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Photon + Photon=?? 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Define</a:t>
            </a:r>
            <a:r>
              <a:rPr lang="en-US" altLang="zh-CN" sz="1600" dirty="0">
                <a:solidFill>
                  <a:srgbClr val="7030A0"/>
                </a:solidFill>
              </a:rPr>
              <a:t> </a:t>
            </a:r>
            <a:r>
              <a:rPr lang="en-US" altLang="zh-CN" sz="1600" dirty="0" smtClean="0">
                <a:solidFill>
                  <a:srgbClr val="7030A0"/>
                </a:solidFill>
              </a:rPr>
              <a:t>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Why 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History of gamma-gamma collider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How can we build a Gamma-Gamma Collider</a:t>
            </a:r>
            <a:endParaRPr lang="zh-CN" altLang="en-US" sz="1800" dirty="0">
              <a:solidFill>
                <a:srgbClr val="A50021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Conceptual Design of a Gamma-Gamma Collider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Principle of (Inverse) Compton Scattering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How strong/intense gamma we need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Parameter Choice</a:t>
            </a:r>
            <a:endParaRPr lang="zh-CN" altLang="en-US" sz="16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Technical Challenges in Gamma-Gamma collider</a:t>
            </a:r>
            <a:endParaRPr lang="zh-CN" altLang="en-US" sz="1800" dirty="0" smtClean="0">
              <a:solidFill>
                <a:srgbClr val="A50021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Super Large particle accelerators/colliders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High average power </a:t>
            </a:r>
            <a:r>
              <a:rPr lang="en-US" altLang="zh-CN" sz="1600" dirty="0" smtClean="0">
                <a:solidFill>
                  <a:srgbClr val="7030A0"/>
                </a:solidFill>
              </a:rPr>
              <a:t>with high repetition </a:t>
            </a:r>
            <a:r>
              <a:rPr lang="en-US" altLang="zh-CN" sz="1600" dirty="0" smtClean="0">
                <a:solidFill>
                  <a:srgbClr val="7030A0"/>
                </a:solidFill>
              </a:rPr>
              <a:t>Laser facilities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Interaction Region Issues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Optics and optical elements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Summary and prospects</a:t>
            </a:r>
            <a:endParaRPr lang="en-US" altLang="zh-CN" sz="1800" dirty="0">
              <a:solidFill>
                <a:srgbClr val="A50021"/>
              </a:solidFill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Outline:</a:t>
            </a:r>
          </a:p>
        </p:txBody>
      </p:sp>
    </p:spTree>
    <p:extLst>
      <p:ext uri="{BB962C8B-B14F-4D97-AF65-F5344CB8AC3E}">
        <p14:creationId xmlns:p14="http://schemas.microsoft.com/office/powerpoint/2010/main" val="146926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26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280160" y="966216"/>
            <a:ext cx="9652254" cy="5334000"/>
          </a:xfrm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What is 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Photon + Photon=?? 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Define</a:t>
            </a:r>
            <a:r>
              <a:rPr lang="en-US" altLang="zh-CN" sz="1600" dirty="0">
                <a:solidFill>
                  <a:srgbClr val="7030A0"/>
                </a:solidFill>
              </a:rPr>
              <a:t> </a:t>
            </a:r>
            <a:r>
              <a:rPr lang="en-US" altLang="zh-CN" sz="1600" dirty="0" smtClean="0">
                <a:solidFill>
                  <a:srgbClr val="7030A0"/>
                </a:solidFill>
              </a:rPr>
              <a:t>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Why 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History of gamma-gamma collider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How can we build a Gamma-Gamma Collider</a:t>
            </a:r>
            <a:endParaRPr lang="zh-CN" altLang="en-US" sz="1800" dirty="0">
              <a:solidFill>
                <a:srgbClr val="A50021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Conceptual Design of a Gamma-Gamma Collider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Principle of (Inverse) Compton Scattering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How strong/intense gamma we need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Parameter Choice</a:t>
            </a:r>
            <a:endParaRPr lang="zh-CN" altLang="en-US" sz="16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Technical Challenges in Gamma-Gamma collider</a:t>
            </a:r>
            <a:endParaRPr lang="zh-CN" altLang="en-US" sz="1800" dirty="0" smtClean="0">
              <a:solidFill>
                <a:srgbClr val="A50021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b="1" dirty="0" smtClean="0">
                <a:solidFill>
                  <a:srgbClr val="FF0000"/>
                </a:solidFill>
              </a:rPr>
              <a:t>Super Large particle accelerators/colliders----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电子束流参数的选择与确定，反推确定激光参数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b="1" dirty="0" smtClean="0">
                <a:solidFill>
                  <a:srgbClr val="FF0000"/>
                </a:solidFill>
              </a:rPr>
              <a:t>High average power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with high repetition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Laser facilities----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如何实现？超出需求后可否降低束流要求？</a:t>
            </a:r>
            <a:endParaRPr lang="en-US" altLang="zh-CN" sz="1200" b="1" dirty="0" smtClean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b="1" dirty="0" smtClean="0">
                <a:solidFill>
                  <a:srgbClr val="FF0000"/>
                </a:solidFill>
              </a:rPr>
              <a:t>Interaction Region Issues----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必须从一开始就考虑这一问题，比如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CEPC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的设计，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30mrad maybe not enough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Optics and optical elements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Summary and prospects</a:t>
            </a:r>
            <a:endParaRPr lang="en-US" altLang="zh-CN" sz="1800" dirty="0">
              <a:solidFill>
                <a:srgbClr val="A50021"/>
              </a:solidFill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Outline:</a:t>
            </a:r>
          </a:p>
        </p:txBody>
      </p:sp>
    </p:spTree>
    <p:extLst>
      <p:ext uri="{BB962C8B-B14F-4D97-AF65-F5344CB8AC3E}">
        <p14:creationId xmlns:p14="http://schemas.microsoft.com/office/powerpoint/2010/main" val="292775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3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280160" y="1240536"/>
            <a:ext cx="9652254" cy="5334000"/>
          </a:xfrm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经典电动力学中，把光考虑成电磁波。当两束光在空间某点相遇的时候，一束光对另一束光是没有影响的。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altLang="zh-CN" sz="2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例如，考虑双手各持一个手电筒，照在两边的墙上。上下移动电筒，两束光</a:t>
            </a:r>
            <a:r>
              <a:rPr lang="zh-CN" altLang="en-US" sz="2000" dirty="0">
                <a:solidFill>
                  <a:srgbClr val="7030A0"/>
                </a:solidFill>
              </a:rPr>
              <a:t>即使</a:t>
            </a:r>
            <a:r>
              <a:rPr lang="zh-CN" altLang="en-US" sz="2000" dirty="0" smtClean="0">
                <a:solidFill>
                  <a:srgbClr val="7030A0"/>
                </a:solidFill>
              </a:rPr>
              <a:t>相交时，对彼此也不影响。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altLang="zh-CN" sz="2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如果光强不断增加呢？光子能量不断增加呢？随着光的粒子性在变强，</a:t>
            </a:r>
            <a:r>
              <a:rPr lang="en-US" altLang="zh-CN" sz="2000" dirty="0" smtClean="0">
                <a:solidFill>
                  <a:srgbClr val="7030A0"/>
                </a:solidFill>
              </a:rPr>
              <a:t>The effect is the scattering of light on light and it is purely a quantum mechanical effect (QED).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altLang="zh-CN" sz="2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Once again, common knowledge is not accurate knowledge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altLang="zh-CN" sz="2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>
                <a:solidFill>
                  <a:srgbClr val="7030A0"/>
                </a:solidFill>
              </a:rPr>
              <a:t>p</a:t>
            </a:r>
            <a:r>
              <a:rPr lang="en-US" altLang="zh-CN" sz="2000" dirty="0" smtClean="0">
                <a:solidFill>
                  <a:srgbClr val="7030A0"/>
                </a:solidFill>
              </a:rPr>
              <a:t>hoton</a:t>
            </a:r>
            <a:r>
              <a:rPr lang="zh-CN" altLang="en-US" sz="2000" dirty="0" smtClean="0">
                <a:solidFill>
                  <a:srgbClr val="7030A0"/>
                </a:solidFill>
              </a:rPr>
              <a:t>和</a:t>
            </a:r>
            <a:r>
              <a:rPr lang="en-US" altLang="zh-CN" sz="2000" dirty="0" smtClean="0">
                <a:solidFill>
                  <a:srgbClr val="7030A0"/>
                </a:solidFill>
              </a:rPr>
              <a:t>photon</a:t>
            </a:r>
            <a:r>
              <a:rPr lang="zh-CN" altLang="en-US" sz="2000" dirty="0" smtClean="0">
                <a:solidFill>
                  <a:srgbClr val="7030A0"/>
                </a:solidFill>
              </a:rPr>
              <a:t>之间真的会发生碰撞，散射吗？真的会“无中生有”产生基本粒子吗？（我没找到答案）</a:t>
            </a:r>
            <a:endParaRPr lang="en-US" altLang="zh-CN" sz="2000" dirty="0">
              <a:solidFill>
                <a:srgbClr val="7030A0"/>
              </a:solidFill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What is Gamma-Gamma Collider?</a:t>
            </a:r>
          </a:p>
        </p:txBody>
      </p:sp>
    </p:spTree>
    <p:extLst>
      <p:ext uri="{BB962C8B-B14F-4D97-AF65-F5344CB8AC3E}">
        <p14:creationId xmlns:p14="http://schemas.microsoft.com/office/powerpoint/2010/main" val="393740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4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6821804" y="916591"/>
            <a:ext cx="5184267" cy="5334000"/>
          </a:xfrm>
        </p:spPr>
        <p:txBody>
          <a:bodyPr vert="horz" lIns="92075" tIns="46038" rIns="92075" bIns="46038" rtlCol="0">
            <a:noAutofit/>
          </a:bodyPr>
          <a:lstStyle/>
          <a:p>
            <a:pPr marL="0" indent="0" eaLnBrk="1" hangingPunct="1">
              <a:spcBef>
                <a:spcPct val="0"/>
              </a:spcBef>
              <a:spcAft>
                <a:spcPct val="30000"/>
              </a:spcAft>
              <a:buNone/>
            </a:pPr>
            <a:r>
              <a:rPr lang="en-US" altLang="zh-CN" sz="2400" dirty="0" smtClean="0">
                <a:solidFill>
                  <a:srgbClr val="7030A0"/>
                </a:solidFill>
              </a:rPr>
              <a:t>At first QED effects occur, and pairs of electrons and positrons are produced. Soon </a:t>
            </a:r>
            <a:r>
              <a:rPr lang="en-US" altLang="zh-CN" sz="2400" dirty="0">
                <a:solidFill>
                  <a:srgbClr val="7030A0"/>
                </a:solidFill>
              </a:rPr>
              <a:t>q</a:t>
            </a:r>
            <a:r>
              <a:rPr lang="en-US" altLang="zh-CN" sz="2400" dirty="0" smtClean="0">
                <a:solidFill>
                  <a:srgbClr val="7030A0"/>
                </a:solidFill>
              </a:rPr>
              <a:t>uantum chromodynamics (QCD) effects occur, and strange particles are produced.</a:t>
            </a:r>
          </a:p>
          <a:p>
            <a:pPr marL="0" indent="0" eaLnBrk="1" hangingPunct="1">
              <a:spcBef>
                <a:spcPct val="0"/>
              </a:spcBef>
              <a:spcAft>
                <a:spcPct val="30000"/>
              </a:spcAft>
              <a:buNone/>
            </a:pPr>
            <a:r>
              <a:rPr lang="en-US" altLang="zh-CN" sz="2400" b="1" dirty="0" smtClean="0">
                <a:solidFill>
                  <a:srgbClr val="7030A0"/>
                </a:solidFill>
              </a:rPr>
              <a:t>Gamma-Gamma Colliders </a:t>
            </a:r>
            <a:r>
              <a:rPr lang="en-US" altLang="zh-CN" sz="2400" dirty="0" smtClean="0">
                <a:solidFill>
                  <a:srgbClr val="7030A0"/>
                </a:solidFill>
              </a:rPr>
              <a:t>are all about what we just describe: namely, making intense beams of gamma rays and having them collide so as to make elementary particles.</a:t>
            </a:r>
          </a:p>
          <a:p>
            <a:pPr marL="0" indent="0" eaLnBrk="1" hangingPunct="1">
              <a:spcBef>
                <a:spcPct val="0"/>
              </a:spcBef>
              <a:spcAft>
                <a:spcPct val="30000"/>
              </a:spcAft>
              <a:buNone/>
            </a:pPr>
            <a:r>
              <a:rPr lang="en-US" altLang="zh-CN" sz="2400" dirty="0" smtClean="0">
                <a:solidFill>
                  <a:srgbClr val="7030A0"/>
                </a:solidFill>
              </a:rPr>
              <a:t>QED predicts non-zero cross section of photon-photon scattering. However, the cross section is extremely small for optical photons (~10</a:t>
            </a:r>
            <a:r>
              <a:rPr lang="en-US" altLang="zh-CN" sz="2400" baseline="30000" dirty="0" smtClean="0">
                <a:solidFill>
                  <a:srgbClr val="7030A0"/>
                </a:solidFill>
              </a:rPr>
              <a:t>-63</a:t>
            </a:r>
            <a:r>
              <a:rPr lang="en-US" altLang="zh-CN" sz="2400" dirty="0" smtClean="0">
                <a:solidFill>
                  <a:srgbClr val="7030A0"/>
                </a:solidFill>
              </a:rPr>
              <a:t> cm</a:t>
            </a:r>
            <a:r>
              <a:rPr lang="en-US" altLang="zh-CN" sz="2400" baseline="30000" dirty="0" smtClean="0">
                <a:solidFill>
                  <a:srgbClr val="7030A0"/>
                </a:solidFill>
              </a:rPr>
              <a:t>2</a:t>
            </a:r>
            <a:r>
              <a:rPr lang="en-US" altLang="zh-CN" sz="2400" dirty="0" smtClean="0">
                <a:solidFill>
                  <a:srgbClr val="7030A0"/>
                </a:solidFill>
              </a:rPr>
              <a:t>), growing fast with energy (</a:t>
            </a:r>
            <a:r>
              <a:rPr lang="zh-CN" altLang="en-US" sz="2400" dirty="0" smtClean="0">
                <a:solidFill>
                  <a:srgbClr val="7030A0"/>
                </a:solidFill>
              </a:rPr>
              <a:t>∝</a:t>
            </a:r>
            <a:r>
              <a:rPr lang="el-GR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4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400" dirty="0" smtClean="0">
                <a:solidFill>
                  <a:srgbClr val="7030A0"/>
                </a:solidFill>
              </a:rPr>
              <a:t>)</a:t>
            </a:r>
          </a:p>
          <a:p>
            <a:pPr marL="0" indent="0" eaLnBrk="1" hangingPunct="1">
              <a:spcBef>
                <a:spcPct val="0"/>
              </a:spcBef>
              <a:spcAft>
                <a:spcPct val="30000"/>
              </a:spcAft>
              <a:buNone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ct val="30000"/>
              </a:spcAft>
              <a:buNone/>
            </a:pPr>
            <a:endParaRPr lang="en-US" altLang="zh-CN" sz="2400" dirty="0">
              <a:solidFill>
                <a:srgbClr val="7030A0"/>
              </a:solidFill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What is Gamma-Gamma Collider?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" y="966216"/>
            <a:ext cx="5787771" cy="29440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" y="3699983"/>
            <a:ext cx="3685032" cy="27509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328" y="3160393"/>
            <a:ext cx="2677478" cy="34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1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5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Why do we need Gamma-Gamma Collider?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4" y="1164335"/>
            <a:ext cx="5975658" cy="432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329" y="1122996"/>
            <a:ext cx="571929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6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6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92" y="134873"/>
            <a:ext cx="8668512" cy="65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6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7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Why do we need Gamma-Gamma Collider?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4" y="1164335"/>
            <a:ext cx="5975658" cy="432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329" y="1122996"/>
            <a:ext cx="5719296" cy="4320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6344" y="5796299"/>
            <a:ext cx="11274552" cy="4616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</a:rPr>
              <a:t>和高能正负电子对撞机兼容，可完美寄生于正负电子对撞机中，廉价版一机多用！！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8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280160" y="1240536"/>
            <a:ext cx="9652254" cy="5334000"/>
          </a:xfrm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 smtClean="0">
                <a:solidFill>
                  <a:srgbClr val="7030A0"/>
                </a:solidFill>
              </a:rPr>
              <a:t>最早试图观察到光子（可见光）散射是发生在</a:t>
            </a:r>
            <a:r>
              <a:rPr lang="en-US" altLang="zh-CN" sz="2000" dirty="0" smtClean="0">
                <a:solidFill>
                  <a:srgbClr val="7030A0"/>
                </a:solidFill>
              </a:rPr>
              <a:t>1930’s</a:t>
            </a:r>
            <a:r>
              <a:rPr lang="zh-CN" altLang="en-US" sz="2000" dirty="0" smtClean="0">
                <a:solidFill>
                  <a:srgbClr val="7030A0"/>
                </a:solidFill>
              </a:rPr>
              <a:t>，</a:t>
            </a:r>
            <a:r>
              <a:rPr lang="en-US" altLang="zh-CN" sz="2000" dirty="0" smtClean="0">
                <a:solidFill>
                  <a:srgbClr val="7030A0"/>
                </a:solidFill>
              </a:rPr>
              <a:t>S. </a:t>
            </a:r>
            <a:r>
              <a:rPr lang="en-US" altLang="zh-CN" sz="2000" dirty="0" err="1" smtClean="0">
                <a:solidFill>
                  <a:srgbClr val="7030A0"/>
                </a:solidFill>
              </a:rPr>
              <a:t>Vavilov</a:t>
            </a:r>
            <a:r>
              <a:rPr lang="zh-CN" altLang="en-US" sz="2000" dirty="0" smtClean="0">
                <a:solidFill>
                  <a:srgbClr val="7030A0"/>
                </a:solidFill>
              </a:rPr>
              <a:t>等人做了实验去测可见光散射后的能谱变化，但是并没有成功，由于截面实在太小了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1980</a:t>
            </a:r>
            <a:r>
              <a:rPr lang="zh-CN" altLang="en-US" sz="2000" dirty="0" smtClean="0">
                <a:solidFill>
                  <a:srgbClr val="7030A0"/>
                </a:solidFill>
              </a:rPr>
              <a:t>年底（和</a:t>
            </a:r>
            <a:r>
              <a:rPr lang="en-US" altLang="zh-CN" sz="2000" dirty="0" smtClean="0">
                <a:solidFill>
                  <a:srgbClr val="7030A0"/>
                </a:solidFill>
              </a:rPr>
              <a:t>LPA</a:t>
            </a:r>
            <a:r>
              <a:rPr lang="zh-CN" altLang="en-US" sz="2000" dirty="0" smtClean="0">
                <a:solidFill>
                  <a:srgbClr val="7030A0"/>
                </a:solidFill>
              </a:rPr>
              <a:t>差不多），第一个关于</a:t>
            </a:r>
            <a:r>
              <a:rPr lang="en-US" altLang="zh-CN" sz="2000" dirty="0" smtClean="0">
                <a:solidFill>
                  <a:srgbClr val="7030A0"/>
                </a:solidFill>
              </a:rPr>
              <a:t>VLEPP linear collider</a:t>
            </a:r>
            <a:r>
              <a:rPr lang="zh-CN" altLang="en-US" sz="2000" dirty="0" smtClean="0">
                <a:solidFill>
                  <a:srgbClr val="7030A0"/>
                </a:solidFill>
              </a:rPr>
              <a:t>上面的物理的</a:t>
            </a:r>
            <a:r>
              <a:rPr lang="en-US" altLang="zh-CN" sz="2000" dirty="0" smtClean="0">
                <a:solidFill>
                  <a:srgbClr val="7030A0"/>
                </a:solidFill>
              </a:rPr>
              <a:t>workshop</a:t>
            </a:r>
            <a:r>
              <a:rPr lang="zh-CN" altLang="en-US" sz="2000" dirty="0" smtClean="0">
                <a:solidFill>
                  <a:srgbClr val="7030A0"/>
                </a:solidFill>
              </a:rPr>
              <a:t>召开，</a:t>
            </a:r>
            <a:r>
              <a:rPr lang="en-US" altLang="zh-CN" sz="2000" dirty="0" smtClean="0">
                <a:solidFill>
                  <a:srgbClr val="7030A0"/>
                </a:solidFill>
              </a:rPr>
              <a:t>V. </a:t>
            </a:r>
            <a:r>
              <a:rPr lang="en-US" altLang="zh-CN" sz="2000" dirty="0" err="1" smtClean="0">
                <a:solidFill>
                  <a:srgbClr val="7030A0"/>
                </a:solidFill>
              </a:rPr>
              <a:t>Telnov</a:t>
            </a:r>
            <a:r>
              <a:rPr lang="zh-CN" altLang="en-US" sz="2000" dirty="0" smtClean="0">
                <a:solidFill>
                  <a:srgbClr val="7030A0"/>
                </a:solidFill>
              </a:rPr>
              <a:t>等人建议将电子转换成光子，从而增加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Gamma-Gamma</a:t>
            </a:r>
            <a:r>
              <a:rPr lang="zh-CN" altLang="en-US" sz="2000" dirty="0" smtClean="0">
                <a:solidFill>
                  <a:srgbClr val="7030A0"/>
                </a:solidFill>
              </a:rPr>
              <a:t>的亮度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1981-1983</a:t>
            </a:r>
            <a:r>
              <a:rPr lang="zh-CN" altLang="en-US" sz="2000" dirty="0" smtClean="0">
                <a:solidFill>
                  <a:srgbClr val="7030A0"/>
                </a:solidFill>
              </a:rPr>
              <a:t>，</a:t>
            </a:r>
            <a:r>
              <a:rPr lang="en-US" altLang="zh-CN" sz="2000" dirty="0" smtClean="0">
                <a:solidFill>
                  <a:srgbClr val="7030A0"/>
                </a:solidFill>
              </a:rPr>
              <a:t>I. </a:t>
            </a:r>
            <a:r>
              <a:rPr lang="en-US" altLang="zh-CN" sz="2000" dirty="0" err="1" smtClean="0">
                <a:solidFill>
                  <a:srgbClr val="7030A0"/>
                </a:solidFill>
              </a:rPr>
              <a:t>Ginzburg</a:t>
            </a:r>
            <a:r>
              <a:rPr lang="zh-CN" altLang="en-US" sz="2000" dirty="0" smtClean="0">
                <a:solidFill>
                  <a:srgbClr val="7030A0"/>
                </a:solidFill>
              </a:rPr>
              <a:t>和</a:t>
            </a:r>
            <a:r>
              <a:rPr lang="en-US" altLang="zh-CN" sz="2000" dirty="0" smtClean="0">
                <a:solidFill>
                  <a:srgbClr val="7030A0"/>
                </a:solidFill>
              </a:rPr>
              <a:t>V. </a:t>
            </a:r>
            <a:r>
              <a:rPr lang="en-US" altLang="zh-CN" sz="2000" dirty="0" err="1" smtClean="0">
                <a:solidFill>
                  <a:srgbClr val="7030A0"/>
                </a:solidFill>
              </a:rPr>
              <a:t>Telnov</a:t>
            </a:r>
            <a:r>
              <a:rPr lang="zh-CN" altLang="en-US" sz="2000" dirty="0" smtClean="0">
                <a:solidFill>
                  <a:srgbClr val="7030A0"/>
                </a:solidFill>
              </a:rPr>
              <a:t>等人在</a:t>
            </a:r>
            <a:r>
              <a:rPr lang="en-US" altLang="zh-CN" sz="2000" dirty="0" smtClean="0">
                <a:solidFill>
                  <a:srgbClr val="7030A0"/>
                </a:solidFill>
              </a:rPr>
              <a:t>JETP</a:t>
            </a:r>
            <a:r>
              <a:rPr lang="zh-CN" altLang="en-US" sz="2000" dirty="0" smtClean="0">
                <a:solidFill>
                  <a:srgbClr val="7030A0"/>
                </a:solidFill>
              </a:rPr>
              <a:t>（一篇短文）和</a:t>
            </a:r>
            <a:r>
              <a:rPr lang="en-US" altLang="zh-CN" sz="2000" dirty="0" smtClean="0">
                <a:solidFill>
                  <a:srgbClr val="7030A0"/>
                </a:solidFill>
              </a:rPr>
              <a:t>NIM</a:t>
            </a:r>
            <a:r>
              <a:rPr lang="zh-CN" altLang="en-US" sz="2000" dirty="0" smtClean="0">
                <a:solidFill>
                  <a:srgbClr val="7030A0"/>
                </a:solidFill>
              </a:rPr>
              <a:t>（两篇长文）发表文章，第一次详细论述了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Gamma-Gamma collider</a:t>
            </a:r>
            <a:r>
              <a:rPr lang="zh-CN" altLang="en-US" sz="2000" dirty="0" smtClean="0">
                <a:solidFill>
                  <a:srgbClr val="7030A0"/>
                </a:solidFill>
              </a:rPr>
              <a:t>的原理，可行性，参数选择等问题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1996-1997</a:t>
            </a:r>
            <a:r>
              <a:rPr lang="zh-CN" altLang="en-US" sz="2000" dirty="0" smtClean="0">
                <a:solidFill>
                  <a:srgbClr val="7030A0"/>
                </a:solidFill>
              </a:rPr>
              <a:t>，伴随着</a:t>
            </a:r>
            <a:r>
              <a:rPr lang="en-US" altLang="zh-CN" sz="2000" dirty="0" smtClean="0">
                <a:solidFill>
                  <a:srgbClr val="7030A0"/>
                </a:solidFill>
              </a:rPr>
              <a:t>NLC, TESLA, JLC</a:t>
            </a:r>
            <a:r>
              <a:rPr lang="zh-CN" altLang="en-US" sz="2000" dirty="0" smtClean="0">
                <a:solidFill>
                  <a:srgbClr val="7030A0"/>
                </a:solidFill>
              </a:rPr>
              <a:t>等大型正负电子对撞机的概念设计，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Gamma-Gamma collider</a:t>
            </a:r>
            <a:r>
              <a:rPr lang="zh-CN" altLang="en-US" sz="2000" dirty="0" smtClean="0">
                <a:solidFill>
                  <a:srgbClr val="7030A0"/>
                </a:solidFill>
              </a:rPr>
              <a:t>逐渐引起高能物理界重视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2001</a:t>
            </a:r>
            <a:r>
              <a:rPr lang="zh-CN" altLang="en-US" sz="2000" dirty="0" smtClean="0">
                <a:solidFill>
                  <a:srgbClr val="7030A0"/>
                </a:solidFill>
              </a:rPr>
              <a:t>年起，</a:t>
            </a:r>
            <a:r>
              <a:rPr lang="en-US" altLang="zh-CN" sz="2000" dirty="0" smtClean="0">
                <a:solidFill>
                  <a:srgbClr val="7030A0"/>
                </a:solidFill>
              </a:rPr>
              <a:t>LC &amp; ILC</a:t>
            </a:r>
            <a:r>
              <a:rPr lang="zh-CN" altLang="en-US" sz="2000" dirty="0" smtClean="0">
                <a:solidFill>
                  <a:srgbClr val="7030A0"/>
                </a:solidFill>
              </a:rPr>
              <a:t>逐渐成为</a:t>
            </a:r>
            <a:r>
              <a:rPr lang="en-US" altLang="zh-CN" sz="2000" dirty="0" smtClean="0">
                <a:solidFill>
                  <a:srgbClr val="7030A0"/>
                </a:solidFill>
              </a:rPr>
              <a:t>next HEP</a:t>
            </a:r>
            <a:r>
              <a:rPr lang="zh-CN" altLang="en-US" sz="2000" dirty="0" smtClean="0">
                <a:solidFill>
                  <a:srgbClr val="7030A0"/>
                </a:solidFill>
              </a:rPr>
              <a:t>的重点，与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Gamma-Gamma collider</a:t>
            </a:r>
            <a:r>
              <a:rPr lang="zh-CN" altLang="en-US" sz="2000" dirty="0" smtClean="0">
                <a:solidFill>
                  <a:srgbClr val="7030A0"/>
                </a:solidFill>
              </a:rPr>
              <a:t>发生耦合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2005</a:t>
            </a:r>
            <a:r>
              <a:rPr lang="zh-CN" altLang="en-US" sz="2000" dirty="0" smtClean="0">
                <a:solidFill>
                  <a:srgbClr val="7030A0"/>
                </a:solidFill>
              </a:rPr>
              <a:t>年，</a:t>
            </a:r>
            <a:r>
              <a:rPr lang="en-US" altLang="zh-CN" sz="2000" dirty="0" smtClean="0">
                <a:solidFill>
                  <a:srgbClr val="7030A0"/>
                </a:solidFill>
              </a:rPr>
              <a:t>ILC</a:t>
            </a:r>
            <a:r>
              <a:rPr lang="zh-CN" altLang="en-US" sz="2000" dirty="0" smtClean="0">
                <a:solidFill>
                  <a:srgbClr val="7030A0"/>
                </a:solidFill>
              </a:rPr>
              <a:t>的</a:t>
            </a:r>
            <a:r>
              <a:rPr lang="en-US" altLang="zh-CN" sz="2000" dirty="0" smtClean="0">
                <a:solidFill>
                  <a:srgbClr val="7030A0"/>
                </a:solidFill>
              </a:rPr>
              <a:t>RDR</a:t>
            </a:r>
            <a:r>
              <a:rPr lang="zh-CN" altLang="en-US" sz="2000" dirty="0" smtClean="0">
                <a:solidFill>
                  <a:srgbClr val="7030A0"/>
                </a:solidFill>
              </a:rPr>
              <a:t>设计中，摒弃了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Gamma-Gamma collider</a:t>
            </a:r>
            <a:r>
              <a:rPr lang="zh-CN" altLang="en-US" sz="2000" dirty="0" smtClean="0">
                <a:solidFill>
                  <a:srgbClr val="7030A0"/>
                </a:solidFill>
              </a:rPr>
              <a:t>的可能性。主要是因为想要降低预算的原因，所以将</a:t>
            </a:r>
            <a:r>
              <a:rPr lang="en-US" altLang="zh-CN" sz="2000" dirty="0" smtClean="0">
                <a:solidFill>
                  <a:srgbClr val="7030A0"/>
                </a:solidFill>
              </a:rPr>
              <a:t>IP</a:t>
            </a:r>
            <a:r>
              <a:rPr lang="zh-CN" altLang="en-US" sz="2000" dirty="0" smtClean="0">
                <a:solidFill>
                  <a:srgbClr val="7030A0"/>
                </a:solidFill>
              </a:rPr>
              <a:t>减少到</a:t>
            </a:r>
            <a:r>
              <a:rPr lang="en-US" altLang="zh-CN" sz="2000" dirty="0" smtClean="0">
                <a:solidFill>
                  <a:srgbClr val="7030A0"/>
                </a:solidFill>
              </a:rPr>
              <a:t>1</a:t>
            </a:r>
            <a:r>
              <a:rPr lang="zh-CN" altLang="en-US" sz="2000" dirty="0" smtClean="0">
                <a:solidFill>
                  <a:srgbClr val="7030A0"/>
                </a:solidFill>
              </a:rPr>
              <a:t>个，小角度对撞（</a:t>
            </a:r>
            <a:r>
              <a:rPr lang="en-US" altLang="zh-CN" sz="2000" dirty="0" smtClean="0">
                <a:solidFill>
                  <a:srgbClr val="7030A0"/>
                </a:solidFill>
              </a:rPr>
              <a:t>14mrad</a:t>
            </a:r>
            <a:r>
              <a:rPr lang="zh-CN" altLang="en-US" sz="2000" dirty="0" smtClean="0">
                <a:solidFill>
                  <a:srgbClr val="7030A0"/>
                </a:solidFill>
              </a:rPr>
              <a:t>），而</a:t>
            </a:r>
            <a:r>
              <a:rPr lang="en-US" altLang="zh-CN" sz="2000" dirty="0" smtClean="0">
                <a:solidFill>
                  <a:srgbClr val="7030A0"/>
                </a:solidFill>
              </a:rPr>
              <a:t>Gamma-Gamma</a:t>
            </a:r>
            <a:r>
              <a:rPr lang="zh-CN" altLang="en-US" sz="2000" dirty="0" smtClean="0">
                <a:solidFill>
                  <a:srgbClr val="7030A0"/>
                </a:solidFill>
              </a:rPr>
              <a:t>要求对撞角至少为</a:t>
            </a:r>
            <a:r>
              <a:rPr lang="en-US" altLang="zh-CN" sz="2000" dirty="0" smtClean="0">
                <a:solidFill>
                  <a:srgbClr val="7030A0"/>
                </a:solidFill>
              </a:rPr>
              <a:t>25mrad</a:t>
            </a:r>
            <a:r>
              <a:rPr lang="zh-CN" altLang="en-US" sz="2000" dirty="0" smtClean="0">
                <a:solidFill>
                  <a:srgbClr val="7030A0"/>
                </a:solidFill>
              </a:rPr>
              <a:t>。自此，光子对撞机方面的研究经历了</a:t>
            </a:r>
            <a:r>
              <a:rPr lang="en-US" altLang="zh-CN" sz="2000" dirty="0">
                <a:solidFill>
                  <a:srgbClr val="7030A0"/>
                </a:solidFill>
              </a:rPr>
              <a:t>2</a:t>
            </a:r>
            <a:r>
              <a:rPr lang="zh-CN" altLang="en-US" sz="2000" dirty="0" smtClean="0">
                <a:solidFill>
                  <a:srgbClr val="7030A0"/>
                </a:solidFill>
              </a:rPr>
              <a:t>年多痛苦的岁月（</a:t>
            </a:r>
            <a:r>
              <a:rPr lang="en-US" altLang="zh-CN" sz="2000" dirty="0" smtClean="0">
                <a:solidFill>
                  <a:srgbClr val="7030A0"/>
                </a:solidFill>
              </a:rPr>
              <a:t>by V. </a:t>
            </a:r>
            <a:r>
              <a:rPr lang="en-US" altLang="zh-CN" sz="2000" dirty="0" err="1" smtClean="0">
                <a:solidFill>
                  <a:srgbClr val="7030A0"/>
                </a:solidFill>
              </a:rPr>
              <a:t>Telnov</a:t>
            </a:r>
            <a:r>
              <a:rPr lang="zh-CN" altLang="en-US" sz="2000" dirty="0" smtClean="0">
                <a:solidFill>
                  <a:srgbClr val="7030A0"/>
                </a:solidFill>
              </a:rPr>
              <a:t>）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2007</a:t>
            </a:r>
            <a:r>
              <a:rPr lang="zh-CN" altLang="en-US" sz="2000" dirty="0" smtClean="0">
                <a:solidFill>
                  <a:srgbClr val="7030A0"/>
                </a:solidFill>
              </a:rPr>
              <a:t>年</a:t>
            </a:r>
            <a:r>
              <a:rPr lang="en-US" altLang="zh-CN" sz="2000" dirty="0" smtClean="0">
                <a:solidFill>
                  <a:srgbClr val="7030A0"/>
                </a:solidFill>
              </a:rPr>
              <a:t>9</a:t>
            </a:r>
            <a:r>
              <a:rPr lang="zh-CN" altLang="en-US" sz="2000" dirty="0" smtClean="0">
                <a:solidFill>
                  <a:srgbClr val="7030A0"/>
                </a:solidFill>
              </a:rPr>
              <a:t>月</a:t>
            </a:r>
            <a:r>
              <a:rPr lang="en-US" altLang="zh-CN" sz="2000" dirty="0" smtClean="0">
                <a:solidFill>
                  <a:srgbClr val="7030A0"/>
                </a:solidFill>
              </a:rPr>
              <a:t>, ILC GDE</a:t>
            </a:r>
            <a:r>
              <a:rPr lang="zh-CN" altLang="en-US" sz="2000" dirty="0" smtClean="0">
                <a:solidFill>
                  <a:srgbClr val="7030A0"/>
                </a:solidFill>
              </a:rPr>
              <a:t>同意将</a:t>
            </a:r>
            <a:r>
              <a:rPr lang="en-US" altLang="zh-CN" sz="2000" dirty="0" smtClean="0">
                <a:solidFill>
                  <a:srgbClr val="7030A0"/>
                </a:solidFill>
              </a:rPr>
              <a:t>ILC</a:t>
            </a:r>
            <a:r>
              <a:rPr lang="zh-CN" altLang="en-US" sz="2000" dirty="0" smtClean="0">
                <a:solidFill>
                  <a:srgbClr val="7030A0"/>
                </a:solidFill>
              </a:rPr>
              <a:t>的</a:t>
            </a:r>
            <a:r>
              <a:rPr lang="en-US" altLang="zh-CN" sz="2000" dirty="0" smtClean="0">
                <a:solidFill>
                  <a:srgbClr val="7030A0"/>
                </a:solidFill>
              </a:rPr>
              <a:t>Engineering Design</a:t>
            </a:r>
            <a:r>
              <a:rPr lang="zh-CN" altLang="en-US" sz="2000" dirty="0" smtClean="0">
                <a:solidFill>
                  <a:srgbClr val="7030A0"/>
                </a:solidFill>
              </a:rPr>
              <a:t>应该包括</a:t>
            </a:r>
            <a:r>
              <a:rPr lang="en-US" altLang="zh-CN" sz="2000" dirty="0" smtClean="0">
                <a:solidFill>
                  <a:srgbClr val="7030A0"/>
                </a:solidFill>
              </a:rPr>
              <a:t>photon collider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2000" dirty="0" smtClean="0">
                <a:solidFill>
                  <a:srgbClr val="7030A0"/>
                </a:solidFill>
              </a:rPr>
              <a:t>2008</a:t>
            </a:r>
            <a:r>
              <a:rPr lang="zh-CN" altLang="en-US" sz="2000" dirty="0" smtClean="0">
                <a:solidFill>
                  <a:srgbClr val="7030A0"/>
                </a:solidFill>
              </a:rPr>
              <a:t>年，</a:t>
            </a:r>
            <a:r>
              <a:rPr lang="en-US" altLang="zh-CN" sz="2000" dirty="0" smtClean="0">
                <a:solidFill>
                  <a:srgbClr val="7030A0"/>
                </a:solidFill>
              </a:rPr>
              <a:t>”We have now achieved understanding, at a conceptual level , of all critical issues in the design of the photon collider and know how to solve them”</a:t>
            </a:r>
            <a:endParaRPr lang="en-US" altLang="zh-CN" sz="2000" dirty="0">
              <a:solidFill>
                <a:srgbClr val="7030A0"/>
              </a:solidFill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History of </a:t>
            </a:r>
            <a:r>
              <a:rPr lang="en-US" altLang="zh-CN" sz="3200" b="1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Gamma-Gamma Collider</a:t>
            </a:r>
            <a:endParaRPr lang="en-US" altLang="zh-CN" sz="3200" b="1" dirty="0" smtClean="0">
              <a:solidFill>
                <a:schemeClr val="tx2"/>
              </a:solidFill>
              <a:latin typeface="Tahoma" panose="020B0604030504040204" pitchFamily="34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 txBox="1">
            <a:spLocks noGrp="1"/>
          </p:cNvSpPr>
          <p:nvPr/>
        </p:nvSpPr>
        <p:spPr bwMode="auto">
          <a:xfrm>
            <a:off x="8566150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50AEF83-B95A-4511-8E8C-3025855634DB}" type="slidenum">
              <a:rPr lang="en-US" altLang="zh-CN" sz="1400" b="1">
                <a:latin typeface="Tahoma" panose="020B0604030504040204" pitchFamily="34" charset="0"/>
                <a:ea typeface="楷体_GB2312" pitchFamily="49" charset="-122"/>
              </a:rPr>
              <a:pPr algn="r" eaLnBrk="1" hangingPunct="1"/>
              <a:t>9</a:t>
            </a:fld>
            <a:endParaRPr lang="en-US" altLang="zh-CN" sz="1400" b="1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280160" y="966216"/>
            <a:ext cx="9652254" cy="5334000"/>
          </a:xfrm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What is 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Photon + Photon=?? 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Define</a:t>
            </a:r>
            <a:r>
              <a:rPr lang="en-US" altLang="zh-CN" sz="1600" dirty="0">
                <a:solidFill>
                  <a:srgbClr val="7030A0"/>
                </a:solidFill>
              </a:rPr>
              <a:t> </a:t>
            </a:r>
            <a:r>
              <a:rPr lang="en-US" altLang="zh-CN" sz="1600" dirty="0" smtClean="0">
                <a:solidFill>
                  <a:srgbClr val="7030A0"/>
                </a:solidFill>
              </a:rPr>
              <a:t>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Why Gamma-Gamma collider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History of gamma-gamma collider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How can we build a Gamma-Gamma Collider</a:t>
            </a:r>
            <a:endParaRPr lang="zh-CN" altLang="en-US" sz="1800" dirty="0">
              <a:solidFill>
                <a:srgbClr val="A50021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Conceptual Design of a Gamma-Gamma Collider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Principle of (Inverse) Compton Scattering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How strong/intense gamma we need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Parameter Choice</a:t>
            </a:r>
            <a:endParaRPr lang="zh-CN" altLang="en-US" sz="16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Technical Challenges in Gamma-Gamma collider </a:t>
            </a:r>
            <a:r>
              <a:rPr lang="en-US" altLang="zh-CN" sz="1800" dirty="0" smtClean="0">
                <a:solidFill>
                  <a:srgbClr val="A50021"/>
                </a:solidFill>
              </a:rPr>
              <a:t>(11)</a:t>
            </a:r>
            <a:endParaRPr lang="zh-CN" altLang="en-US" sz="1800" dirty="0" smtClean="0">
              <a:solidFill>
                <a:srgbClr val="A50021"/>
              </a:solidFill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Super Large particle accelerators/colliders (1)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High average power </a:t>
            </a:r>
            <a:r>
              <a:rPr lang="en-US" altLang="zh-CN" sz="1600" dirty="0" smtClean="0">
                <a:solidFill>
                  <a:srgbClr val="7030A0"/>
                </a:solidFill>
              </a:rPr>
              <a:t>with high repetition </a:t>
            </a:r>
            <a:r>
              <a:rPr lang="en-US" altLang="zh-CN" sz="1600" dirty="0" smtClean="0">
                <a:solidFill>
                  <a:srgbClr val="7030A0"/>
                </a:solidFill>
              </a:rPr>
              <a:t>Laser facilities (5)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Interaction Region Issues (3)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7030A0"/>
                </a:solidFill>
              </a:rPr>
              <a:t>Optics and optical elements (2)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sz="1800" dirty="0" smtClean="0">
                <a:solidFill>
                  <a:srgbClr val="A50021"/>
                </a:solidFill>
              </a:rPr>
              <a:t>Summary and prospects</a:t>
            </a:r>
            <a:endParaRPr lang="en-US" altLang="zh-CN" sz="1800" dirty="0">
              <a:solidFill>
                <a:srgbClr val="A50021"/>
              </a:solidFill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731520" y="76200"/>
            <a:ext cx="107350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楷体_GB2312" pitchFamily="49" charset="-122"/>
              </a:rPr>
              <a:t>Outline:</a:t>
            </a:r>
          </a:p>
        </p:txBody>
      </p:sp>
    </p:spTree>
    <p:extLst>
      <p:ext uri="{BB962C8B-B14F-4D97-AF65-F5344CB8AC3E}">
        <p14:creationId xmlns:p14="http://schemas.microsoft.com/office/powerpoint/2010/main" val="421430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2027</Words>
  <Application>Microsoft Office PowerPoint</Application>
  <PresentationFormat>宽屏</PresentationFormat>
  <Paragraphs>226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ＭＳ Ｐゴシック</vt:lpstr>
      <vt:lpstr>楷体_GB2312</vt:lpstr>
      <vt:lpstr>SimSun</vt:lpstr>
      <vt:lpstr>SimSun</vt:lpstr>
      <vt:lpstr>Arial</vt:lpstr>
      <vt:lpstr>Calibri</vt:lpstr>
      <vt:lpstr>Calibri Light</vt:lpstr>
      <vt:lpstr>Tahoma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LIDZ</dc:creator>
  <cp:lastModifiedBy>LIDZ</cp:lastModifiedBy>
  <cp:revision>45</cp:revision>
  <dcterms:created xsi:type="dcterms:W3CDTF">2016-02-18T09:18:32Z</dcterms:created>
  <dcterms:modified xsi:type="dcterms:W3CDTF">2016-02-19T02:21:33Z</dcterms:modified>
</cp:coreProperties>
</file>