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1" r:id="rId5"/>
    <p:sldId id="263" r:id="rId6"/>
    <p:sldId id="270" r:id="rId7"/>
    <p:sldId id="27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DD1"/>
    <a:srgbClr val="B90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35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91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62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13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451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16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24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00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404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34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D4DA8-0CDD-46AC-9EE2-D787A57794E1}" type="datetimeFigureOut">
              <a:rPr lang="zh-CN" altLang="en-US" smtClean="0"/>
              <a:t>2016/2/22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8CA2-45D5-486F-90CF-C2AC25A04C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71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95346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Local double ring MDI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sz="3100" dirty="0" smtClean="0"/>
              <a:t>Sha Bai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CEPC AP meeting</a:t>
            </a:r>
          </a:p>
          <a:p>
            <a:r>
              <a:rPr lang="en-US" altLang="zh-CN" dirty="0" smtClean="0"/>
              <a:t>2016-02-19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555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3366" y="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Local double ring MDI layout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8834" y="1715589"/>
            <a:ext cx="2499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Detectors (including silicon tracker, vertex detector, TPC </a:t>
            </a:r>
            <a:r>
              <a:rPr lang="en-US" altLang="zh-CN" dirty="0" err="1" smtClean="0">
                <a:solidFill>
                  <a:srgbClr val="002060"/>
                </a:solidFill>
              </a:rPr>
              <a:t>etc</a:t>
            </a:r>
            <a:r>
              <a:rPr lang="en-US" altLang="zh-CN" dirty="0" smtClean="0">
                <a:solidFill>
                  <a:srgbClr val="002060"/>
                </a:solidFill>
              </a:rPr>
              <a:t> on….) which are “far” from this region, should be same as in the single ring.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987246" y="1576251"/>
            <a:ext cx="2847703" cy="214230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1153372"/>
            <a:ext cx="7132048" cy="554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Tasks and group members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Background (BAI Sha, XIU </a:t>
            </a:r>
            <a:r>
              <a:rPr lang="en-US" altLang="zh-CN" dirty="0" err="1" smtClean="0">
                <a:solidFill>
                  <a:srgbClr val="002060"/>
                </a:solidFill>
              </a:rPr>
              <a:t>Qinglei</a:t>
            </a:r>
            <a:r>
              <a:rPr lang="en-US" altLang="zh-CN" dirty="0" smtClean="0">
                <a:solidFill>
                  <a:srgbClr val="002060"/>
                </a:solidFill>
              </a:rPr>
              <a:t>, </a:t>
            </a:r>
            <a:r>
              <a:rPr lang="en-US" altLang="zh-CN" dirty="0" err="1" smtClean="0">
                <a:solidFill>
                  <a:srgbClr val="002060"/>
                </a:solidFill>
              </a:rPr>
              <a:t>Yueteng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generator and accelerator simulation --- BAI Sha, </a:t>
            </a:r>
            <a:r>
              <a:rPr lang="en-US" altLang="zh-CN" dirty="0" err="1" smtClean="0">
                <a:solidFill>
                  <a:srgbClr val="002060"/>
                </a:solidFill>
              </a:rPr>
              <a:t>Yueteng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Detector simulation --- XIU </a:t>
            </a:r>
            <a:r>
              <a:rPr lang="en-US" altLang="zh-CN" dirty="0" err="1" smtClean="0">
                <a:solidFill>
                  <a:srgbClr val="002060"/>
                </a:solidFill>
              </a:rPr>
              <a:t>Qinglei</a:t>
            </a:r>
            <a:r>
              <a:rPr lang="en-US" altLang="zh-CN" dirty="0" smtClean="0">
                <a:solidFill>
                  <a:srgbClr val="002060"/>
                </a:solidFill>
              </a:rPr>
              <a:t>            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Collimator and Shielding (BAI Sha, XIU </a:t>
            </a:r>
            <a:r>
              <a:rPr lang="en-US" altLang="zh-CN" dirty="0" err="1" smtClean="0">
                <a:solidFill>
                  <a:srgbClr val="002060"/>
                </a:solidFill>
              </a:rPr>
              <a:t>Qinglei</a:t>
            </a:r>
            <a:r>
              <a:rPr lang="en-US" altLang="zh-CN" dirty="0" smtClean="0">
                <a:solidFill>
                  <a:srgbClr val="002060"/>
                </a:solidFill>
              </a:rPr>
              <a:t>, </a:t>
            </a:r>
            <a:r>
              <a:rPr lang="en-US" altLang="zh-CN" dirty="0" err="1" smtClean="0">
                <a:solidFill>
                  <a:srgbClr val="002060"/>
                </a:solidFill>
              </a:rPr>
              <a:t>Yueteng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2060"/>
                </a:solidFill>
              </a:rPr>
              <a:t> Physics design and accelerator simulation --- BAI Sha, </a:t>
            </a:r>
            <a:r>
              <a:rPr lang="en-US" altLang="zh-CN" dirty="0" err="1" smtClean="0">
                <a:solidFill>
                  <a:srgbClr val="002060"/>
                </a:solidFill>
              </a:rPr>
              <a:t>Yueteng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Detector simulation --- XIU </a:t>
            </a:r>
            <a:r>
              <a:rPr lang="en-US" altLang="zh-CN" dirty="0" err="1" smtClean="0">
                <a:solidFill>
                  <a:srgbClr val="002060"/>
                </a:solidFill>
              </a:rPr>
              <a:t>Qinglei</a:t>
            </a:r>
            <a:r>
              <a:rPr lang="en-US" altLang="zh-CN" dirty="0" smtClean="0">
                <a:solidFill>
                  <a:srgbClr val="002060"/>
                </a:solidFill>
              </a:rPr>
              <a:t>         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Anti-solenoid (BAI Sha, YAO </a:t>
            </a:r>
            <a:r>
              <a:rPr lang="en-US" altLang="zh-CN" dirty="0" err="1" smtClean="0">
                <a:solidFill>
                  <a:srgbClr val="002060"/>
                </a:solidFill>
              </a:rPr>
              <a:t>Weichao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Yingshun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2060"/>
                </a:solidFill>
              </a:rPr>
              <a:t> Physics design and accelerator simulation --- BAI Sha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 smtClean="0">
                <a:solidFill>
                  <a:srgbClr val="002060"/>
                </a:solidFill>
              </a:rPr>
              <a:t>Magnet field calculation/simulation and magnet design --- YAO </a:t>
            </a:r>
            <a:r>
              <a:rPr lang="en-US" altLang="zh-CN" dirty="0" err="1" smtClean="0">
                <a:solidFill>
                  <a:srgbClr val="002060"/>
                </a:solidFill>
              </a:rPr>
              <a:t>Weichao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r>
              <a:rPr lang="en-US" altLang="zh-CN" dirty="0" smtClean="0">
                <a:solidFill>
                  <a:srgbClr val="002060"/>
                </a:solidFill>
              </a:rPr>
              <a:t>Superconducting magnet (YAO </a:t>
            </a:r>
            <a:r>
              <a:rPr lang="en-US" altLang="zh-CN" dirty="0" err="1" smtClean="0">
                <a:solidFill>
                  <a:srgbClr val="002060"/>
                </a:solidFill>
              </a:rPr>
              <a:t>Weichao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Yingshun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IR Design and optimization(WANG </a:t>
            </a:r>
            <a:r>
              <a:rPr lang="en-US" altLang="zh-CN" dirty="0" err="1" smtClean="0">
                <a:solidFill>
                  <a:srgbClr val="002060"/>
                </a:solidFill>
              </a:rPr>
              <a:t>Yiwei</a:t>
            </a:r>
            <a:r>
              <a:rPr lang="en-US" altLang="zh-CN" dirty="0" smtClean="0">
                <a:solidFill>
                  <a:srgbClr val="002060"/>
                </a:solidFill>
              </a:rPr>
              <a:t>, WANG Dou, SU Feng, BIAN </a:t>
            </a:r>
            <a:r>
              <a:rPr lang="en-US" altLang="zh-CN" dirty="0" err="1" smtClean="0">
                <a:solidFill>
                  <a:srgbClr val="002060"/>
                </a:solidFill>
              </a:rPr>
              <a:t>Tianjian</a:t>
            </a:r>
            <a:r>
              <a:rPr lang="en-US" altLang="zh-CN" dirty="0" smtClean="0">
                <a:solidFill>
                  <a:srgbClr val="002060"/>
                </a:solidFill>
              </a:rPr>
              <a:t>, BAI Sha)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Final doublet physics design(WANG </a:t>
            </a:r>
            <a:r>
              <a:rPr lang="en-US" altLang="zh-CN" dirty="0" err="1" smtClean="0">
                <a:solidFill>
                  <a:srgbClr val="002060"/>
                </a:solidFill>
              </a:rPr>
              <a:t>Yiwei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zh-CN" dirty="0" err="1" smtClean="0">
                <a:solidFill>
                  <a:srgbClr val="002060"/>
                </a:solidFill>
              </a:rPr>
              <a:t>Lumical</a:t>
            </a:r>
            <a:r>
              <a:rPr lang="en-US" altLang="zh-CN" dirty="0" smtClean="0">
                <a:solidFill>
                  <a:srgbClr val="002060"/>
                </a:solidFill>
              </a:rPr>
              <a:t>(ZHU Kai,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Radiation protection(MA </a:t>
            </a:r>
            <a:r>
              <a:rPr lang="en-US" altLang="zh-CN" dirty="0" err="1" smtClean="0">
                <a:solidFill>
                  <a:srgbClr val="002060"/>
                </a:solidFill>
              </a:rPr>
              <a:t>Zhongjian</a:t>
            </a:r>
            <a:r>
              <a:rPr lang="en-US" altLang="zh-CN" dirty="0" smtClean="0">
                <a:solidFill>
                  <a:srgbClr val="002060"/>
                </a:solidFill>
              </a:rPr>
              <a:t>, ZHU </a:t>
            </a:r>
            <a:r>
              <a:rPr lang="en-US" altLang="zh-CN" dirty="0" err="1" smtClean="0">
                <a:solidFill>
                  <a:srgbClr val="002060"/>
                </a:solidFill>
              </a:rPr>
              <a:t>Hongbo</a:t>
            </a:r>
            <a:r>
              <a:rPr lang="en-US" altLang="zh-CN" dirty="0" smtClean="0">
                <a:solidFill>
                  <a:srgbClr val="002060"/>
                </a:solidFill>
              </a:rPr>
              <a:t>, XIU </a:t>
            </a:r>
            <a:r>
              <a:rPr lang="en-US" altLang="zh-CN" dirty="0" err="1" smtClean="0">
                <a:solidFill>
                  <a:srgbClr val="002060"/>
                </a:solidFill>
              </a:rPr>
              <a:t>Qinglei</a:t>
            </a:r>
            <a:r>
              <a:rPr lang="en-US" altLang="zh-CN" dirty="0" smtClean="0">
                <a:solidFill>
                  <a:srgbClr val="002060"/>
                </a:solidFill>
              </a:rPr>
              <a:t>)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1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Background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80615"/>
          </a:xfrm>
        </p:spPr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i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Synchrotron </a:t>
            </a: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radiation </a:t>
            </a: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background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        a).from the </a:t>
            </a: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bending magnet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        b).from the quadrupole in the IR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Lost particles background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        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a).radiation </a:t>
            </a:r>
            <a:r>
              <a:rPr lang="en-US" altLang="zh-CN" dirty="0" err="1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Bhabha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scattering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zh-CN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        b).</a:t>
            </a:r>
            <a:r>
              <a:rPr lang="en-US" altLang="zh-CN" dirty="0" err="1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beamstrahlung</a:t>
            </a:r>
            <a:endParaRPr lang="en-US" altLang="zh-CN" dirty="0">
              <a:solidFill>
                <a:srgbClr val="00206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105989" y="4206240"/>
            <a:ext cx="10067108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06285" y="4393532"/>
            <a:ext cx="957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chemeClr val="accent5">
                    <a:lumMod val="75000"/>
                  </a:schemeClr>
                </a:solidFill>
              </a:rPr>
              <a:t>Cross-section from </a:t>
            </a: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</a:rPr>
              <a:t>formula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</a:rPr>
              <a:t>Monte Carlo method to generate particle energy spread 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</a:rPr>
              <a:t>Bending magnet designed considering synchrotron radiation, in aspect of detector and radiation protection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2000" dirty="0" smtClean="0">
                <a:solidFill>
                  <a:schemeClr val="accent5">
                    <a:lumMod val="75000"/>
                  </a:schemeClr>
                </a:solidFill>
              </a:rPr>
              <a:t>Collimation system should be redesigned</a:t>
            </a:r>
          </a:p>
        </p:txBody>
      </p:sp>
      <p:grpSp>
        <p:nvGrpSpPr>
          <p:cNvPr id="6" name="组合 13"/>
          <p:cNvGrpSpPr>
            <a:grpSpLocks/>
          </p:cNvGrpSpPr>
          <p:nvPr/>
        </p:nvGrpSpPr>
        <p:grpSpPr bwMode="auto">
          <a:xfrm>
            <a:off x="9294222" y="415246"/>
            <a:ext cx="2549434" cy="3611879"/>
            <a:chOff x="5560028" y="3356992"/>
            <a:chExt cx="2118306" cy="3031509"/>
          </a:xfrm>
        </p:grpSpPr>
        <p:grpSp>
          <p:nvGrpSpPr>
            <p:cNvPr id="7" name="组合 14"/>
            <p:cNvGrpSpPr>
              <a:grpSpLocks/>
            </p:cNvGrpSpPr>
            <p:nvPr/>
          </p:nvGrpSpPr>
          <p:grpSpPr bwMode="auto">
            <a:xfrm>
              <a:off x="5560028" y="3356992"/>
              <a:ext cx="2118306" cy="3031509"/>
              <a:chOff x="5055972" y="1255691"/>
              <a:chExt cx="2118306" cy="3031509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5186183" y="1255691"/>
                <a:ext cx="1867412" cy="504722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000" b="1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Generator</a:t>
                </a: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5055972" y="2984128"/>
                <a:ext cx="2118306" cy="5555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000" b="1">
                    <a:solidFill>
                      <a:srgbClr val="FFFFFF"/>
                    </a:solidFill>
                    <a:latin typeface="Calibri" panose="020F0502020204030204" pitchFamily="34" charset="0"/>
                  </a:rPr>
                  <a:t>Geant4(Mokka)</a:t>
                </a: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5167127" y="3809460"/>
                <a:ext cx="1886467" cy="4777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en-US" altLang="zh-CN" sz="2000" b="1" dirty="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Analysis(Marlin)</a:t>
                </a:r>
              </a:p>
            </p:txBody>
          </p:sp>
          <p:cxnSp>
            <p:nvCxnSpPr>
              <p:cNvPr id="12" name="直接箭头连接符 11"/>
              <p:cNvCxnSpPr>
                <a:stCxn id="10" idx="2"/>
                <a:endCxn id="11" idx="0"/>
              </p:cNvCxnSpPr>
              <p:nvPr/>
            </p:nvCxnSpPr>
            <p:spPr>
              <a:xfrm flipH="1">
                <a:off x="6110361" y="3539640"/>
                <a:ext cx="4764" cy="26982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3" name="直接箭头连接符 12"/>
              <p:cNvCxnSpPr>
                <a:stCxn id="8" idx="2"/>
                <a:endCxn id="10" idx="0"/>
              </p:cNvCxnSpPr>
              <p:nvPr/>
            </p:nvCxnSpPr>
            <p:spPr>
              <a:xfrm flipH="1">
                <a:off x="6115126" y="2685738"/>
                <a:ext cx="4763" cy="2983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" name="直接箭头连接符 13"/>
              <p:cNvCxnSpPr>
                <a:stCxn id="9" idx="2"/>
                <a:endCxn id="8" idx="0"/>
              </p:cNvCxnSpPr>
              <p:nvPr/>
            </p:nvCxnSpPr>
            <p:spPr>
              <a:xfrm>
                <a:off x="6119889" y="1760413"/>
                <a:ext cx="0" cy="3587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8" name="矩形 7"/>
            <p:cNvSpPr/>
            <p:nvPr/>
          </p:nvSpPr>
          <p:spPr>
            <a:xfrm>
              <a:off x="5796631" y="4220417"/>
              <a:ext cx="1656216" cy="56662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Accelerator</a:t>
              </a:r>
            </a:p>
            <a:p>
              <a:pPr algn="ctr"/>
              <a:r>
                <a:rPr lang="en-US" altLang="zh-CN" sz="2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Simulation</a:t>
              </a:r>
            </a:p>
          </p:txBody>
        </p:sp>
      </p:grpSp>
      <p:sp>
        <p:nvSpPr>
          <p:cNvPr id="17" name="左大括号 16"/>
          <p:cNvSpPr/>
          <p:nvPr/>
        </p:nvSpPr>
        <p:spPr>
          <a:xfrm>
            <a:off x="8961079" y="670560"/>
            <a:ext cx="333144" cy="1332411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7175863" y="870856"/>
            <a:ext cx="1642838" cy="95476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7175863" y="981115"/>
            <a:ext cx="1823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Accelerator</a:t>
            </a:r>
          </a:p>
          <a:p>
            <a:r>
              <a:rPr lang="en-US" altLang="zh-CN" sz="2400" b="1" dirty="0" smtClean="0">
                <a:solidFill>
                  <a:srgbClr val="C00000"/>
                </a:solidFill>
              </a:rPr>
              <a:t>      part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左大括号 20"/>
          <p:cNvSpPr/>
          <p:nvPr/>
        </p:nvSpPr>
        <p:spPr>
          <a:xfrm>
            <a:off x="8876379" y="2630980"/>
            <a:ext cx="333144" cy="1332411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7148842" y="2776900"/>
            <a:ext cx="1642838" cy="954769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260557" y="2838785"/>
            <a:ext cx="15065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</a:rPr>
              <a:t>Detector</a:t>
            </a:r>
            <a:endParaRPr lang="en-US" altLang="zh-CN" sz="2400" b="1" dirty="0">
              <a:solidFill>
                <a:srgbClr val="C00000"/>
              </a:solidFill>
            </a:endParaRPr>
          </a:p>
          <a:p>
            <a:r>
              <a:rPr lang="en-US" altLang="zh-CN" sz="2400" b="1" dirty="0">
                <a:solidFill>
                  <a:srgbClr val="C0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C00000"/>
                </a:solidFill>
              </a:rPr>
              <a:t>part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6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RBB Generator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2017401"/>
            <a:ext cx="5861899" cy="46607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83" y="2017401"/>
            <a:ext cx="353055" cy="30171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38200" y="1490633"/>
            <a:ext cx="4336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Radiative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Bhabha</a:t>
            </a:r>
            <a:r>
              <a:rPr lang="en-US" altLang="zh-CN" sz="2000" dirty="0" smtClean="0">
                <a:solidFill>
                  <a:srgbClr val="FF0000"/>
                </a:solidFill>
              </a:rPr>
              <a:t> scattering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0862" y="5781423"/>
            <a:ext cx="9943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The RBB </a:t>
            </a:r>
            <a:r>
              <a:rPr lang="en-US" altLang="zh-CN" dirty="0">
                <a:solidFill>
                  <a:srgbClr val="0070C0"/>
                </a:solidFill>
              </a:rPr>
              <a:t>generator using a Monte-Carlo random point method: randomly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altLang="zh-CN" dirty="0">
                <a:solidFill>
                  <a:srgbClr val="0070C0"/>
                </a:solidFill>
              </a:rPr>
              <a:t>generate a two-</a:t>
            </a:r>
            <a:r>
              <a:rPr lang="en-US" altLang="zh-CN" dirty="0" err="1">
                <a:solidFill>
                  <a:srgbClr val="0070C0"/>
                </a:solidFill>
              </a:rPr>
              <a:t>dimention</a:t>
            </a:r>
            <a:r>
              <a:rPr lang="en-US" altLang="zh-CN" dirty="0">
                <a:solidFill>
                  <a:srgbClr val="0070C0"/>
                </a:solidFill>
              </a:rPr>
              <a:t> coordinate, x/y without any relationship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Energy spread can only be used when point within the function curve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US" altLang="zh-CN" dirty="0" smtClean="0">
                <a:solidFill>
                  <a:srgbClr val="0070C0"/>
                </a:solidFill>
              </a:rPr>
              <a:t> 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100" y="957103"/>
            <a:ext cx="4533900" cy="5867400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 flipV="1">
            <a:off x="1811383" y="3016251"/>
            <a:ext cx="0" cy="2348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1811383" y="5364480"/>
            <a:ext cx="32831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1059538" y="3007543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宋体" panose="02010600030101010101" pitchFamily="2" charset="-122"/>
              </a:rPr>
              <a:t>d</a:t>
            </a:r>
            <a:r>
              <a:rPr lang="el-GR" altLang="zh-CN" dirty="0" smtClean="0">
                <a:ea typeface="宋体" panose="02010600030101010101" pitchFamily="2" charset="-122"/>
              </a:rPr>
              <a:t>σ</a:t>
            </a:r>
            <a:r>
              <a:rPr lang="en-US" altLang="zh-CN" dirty="0" smtClean="0">
                <a:ea typeface="宋体" panose="02010600030101010101" pitchFamily="2" charset="-122"/>
              </a:rPr>
              <a:t>/</a:t>
            </a:r>
            <a:r>
              <a:rPr lang="en-US" altLang="zh-CN" dirty="0" err="1" smtClean="0">
                <a:ea typeface="宋体" panose="02010600030101010101" pitchFamily="2" charset="-122"/>
              </a:rPr>
              <a:t>dp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4933672" y="5373071"/>
            <a:ext cx="65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dp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2371443" y="264976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7030A0"/>
                </a:solidFill>
              </a:rPr>
              <a:t>蒙</a:t>
            </a:r>
            <a:r>
              <a:rPr lang="zh-CN" altLang="en-US" dirty="0">
                <a:solidFill>
                  <a:srgbClr val="7030A0"/>
                </a:solidFill>
              </a:rPr>
              <a:t>卡随机投点</a:t>
            </a:r>
            <a:r>
              <a:rPr lang="zh-CN" altLang="en-US" dirty="0" smtClean="0">
                <a:solidFill>
                  <a:srgbClr val="7030A0"/>
                </a:solidFill>
              </a:rPr>
              <a:t>法</a:t>
            </a:r>
            <a:endParaRPr lang="zh-CN" altLang="en-US" dirty="0"/>
          </a:p>
        </p:txBody>
      </p:sp>
      <p:sp>
        <p:nvSpPr>
          <p:cNvPr id="28" name="任意多边形 27"/>
          <p:cNvSpPr/>
          <p:nvPr/>
        </p:nvSpPr>
        <p:spPr>
          <a:xfrm>
            <a:off x="1811383" y="3402253"/>
            <a:ext cx="2934788" cy="1152330"/>
          </a:xfrm>
          <a:custGeom>
            <a:avLst/>
            <a:gdLst>
              <a:gd name="connsiteX0" fmla="*/ 0 w 2934788"/>
              <a:gd name="connsiteY0" fmla="*/ 229221 h 1152330"/>
              <a:gd name="connsiteX1" fmla="*/ 740228 w 2934788"/>
              <a:gd name="connsiteY1" fmla="*/ 11507 h 1152330"/>
              <a:gd name="connsiteX2" fmla="*/ 1497874 w 2934788"/>
              <a:gd name="connsiteY2" fmla="*/ 542730 h 1152330"/>
              <a:gd name="connsiteX3" fmla="*/ 2934788 w 2934788"/>
              <a:gd name="connsiteY3" fmla="*/ 1152330 h 1152330"/>
              <a:gd name="connsiteX4" fmla="*/ 2934788 w 2934788"/>
              <a:gd name="connsiteY4" fmla="*/ 1152330 h 115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4788" h="1152330">
                <a:moveTo>
                  <a:pt x="0" y="229221"/>
                </a:moveTo>
                <a:cubicBezTo>
                  <a:pt x="245291" y="94238"/>
                  <a:pt x="490582" y="-40744"/>
                  <a:pt x="740228" y="11507"/>
                </a:cubicBezTo>
                <a:cubicBezTo>
                  <a:pt x="989874" y="63758"/>
                  <a:pt x="1132114" y="352593"/>
                  <a:pt x="1497874" y="542730"/>
                </a:cubicBezTo>
                <a:cubicBezTo>
                  <a:pt x="1863634" y="732867"/>
                  <a:pt x="2934788" y="1152330"/>
                  <a:pt x="2934788" y="1152330"/>
                </a:cubicBezTo>
                <a:lnTo>
                  <a:pt x="2934788" y="11523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694540" y="5408970"/>
            <a:ext cx="296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541428" y="5392392"/>
            <a:ext cx="24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2128051" y="3802265"/>
            <a:ext cx="2067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  .</a:t>
            </a:r>
          </a:p>
          <a:p>
            <a:r>
              <a:rPr lang="en-US" altLang="zh-CN" dirty="0" smtClean="0"/>
              <a:t>.   </a:t>
            </a:r>
          </a:p>
          <a:p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2371443" y="4302145"/>
            <a:ext cx="1580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2612571" y="3802265"/>
            <a:ext cx="54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3278777" y="4937311"/>
            <a:ext cx="893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5" name="文本框 34"/>
          <p:cNvSpPr txBox="1"/>
          <p:nvPr/>
        </p:nvSpPr>
        <p:spPr>
          <a:xfrm>
            <a:off x="3149237" y="4378508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6" name="文本框 35"/>
          <p:cNvSpPr txBox="1"/>
          <p:nvPr/>
        </p:nvSpPr>
        <p:spPr>
          <a:xfrm>
            <a:off x="3713117" y="4486811"/>
            <a:ext cx="554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2371443" y="3016251"/>
            <a:ext cx="63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3006634" y="3192209"/>
            <a:ext cx="71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3535680" y="3402253"/>
            <a:ext cx="83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3725356" y="3200917"/>
            <a:ext cx="47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8279733" y="1387221"/>
            <a:ext cx="384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B90797"/>
                </a:solidFill>
              </a:rPr>
              <a:t>Generate 100000 particles</a:t>
            </a:r>
          </a:p>
          <a:p>
            <a:r>
              <a:rPr lang="en-US" altLang="zh-CN" dirty="0" smtClean="0">
                <a:solidFill>
                  <a:srgbClr val="B90797"/>
                </a:solidFill>
              </a:rPr>
              <a:t>~ energy spread</a:t>
            </a:r>
            <a:endParaRPr lang="zh-CN" altLang="en-US" dirty="0">
              <a:solidFill>
                <a:srgbClr val="B90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0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7030A0"/>
                </a:solidFill>
              </a:rPr>
              <a:t>Lost particles statistic </a:t>
            </a:r>
            <a:br>
              <a:rPr lang="en-US" altLang="zh-CN" sz="4800" dirty="0" smtClean="0">
                <a:solidFill>
                  <a:srgbClr val="7030A0"/>
                </a:solidFill>
              </a:rPr>
            </a:br>
            <a:r>
              <a:rPr lang="en-US" altLang="zh-CN" sz="2800" i="1" dirty="0" smtClean="0">
                <a:solidFill>
                  <a:srgbClr val="F72DD1"/>
                </a:solidFill>
              </a:rPr>
              <a:t>RBB generated at IP1, tracking for one turn in SAD</a:t>
            </a:r>
            <a:endParaRPr lang="zh-CN" altLang="en-US" sz="2800" i="1" dirty="0">
              <a:solidFill>
                <a:srgbClr val="F72DD1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506" y="1690688"/>
            <a:ext cx="4897614" cy="31028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120" y="1690687"/>
            <a:ext cx="4897614" cy="310283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8506" y="5042263"/>
            <a:ext cx="10145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Gaussian distribution energy spread adding to the 100000 particles generated by RBB generator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Only set aperture in Final doublet ~ 1.7cm in radius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number of particle lost in the downstream of 1th turn is: </a:t>
            </a:r>
            <a:r>
              <a:rPr lang="en-US" altLang="zh-CN" dirty="0">
                <a:solidFill>
                  <a:srgbClr val="FF0000"/>
                </a:solidFill>
              </a:rPr>
              <a:t>5153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p"/>
            </a:pPr>
            <a:r>
              <a:rPr lang="en-US" altLang="zh-CN" dirty="0" smtClean="0">
                <a:solidFill>
                  <a:srgbClr val="0070C0"/>
                </a:solidFill>
              </a:rPr>
              <a:t>The </a:t>
            </a:r>
            <a:r>
              <a:rPr lang="en-US" altLang="zh-CN" dirty="0">
                <a:solidFill>
                  <a:srgbClr val="0070C0"/>
                </a:solidFill>
              </a:rPr>
              <a:t>number of particle lost in the upstream of 1th turn is: </a:t>
            </a:r>
            <a:r>
              <a:rPr lang="en-US" altLang="zh-CN" dirty="0" smtClean="0">
                <a:solidFill>
                  <a:srgbClr val="FF0000"/>
                </a:solidFill>
              </a:rPr>
              <a:t>5651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p"/>
            </a:pP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440250" y="501134"/>
            <a:ext cx="475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Lattice</a:t>
            </a:r>
            <a:r>
              <a:rPr lang="zh-CN" altLang="en-US" b="1" dirty="0" smtClean="0"/>
              <a:t>版本：</a:t>
            </a:r>
            <a:r>
              <a:rPr lang="zh-CN" altLang="zh-CN" b="1" dirty="0" smtClean="0"/>
              <a:t>CEPC</a:t>
            </a:r>
            <a:r>
              <a:rPr lang="zh-CN" altLang="zh-CN" b="1" dirty="0"/>
              <a:t>-ARC1.0-PDR1.0-FFS(WD1.0</a:t>
            </a:r>
            <a:r>
              <a:rPr lang="zh-CN" altLang="zh-CN" b="1" dirty="0" smtClean="0"/>
              <a:t>)</a:t>
            </a:r>
            <a:r>
              <a:rPr lang="zh-CN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455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 and Prospects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Radiative </a:t>
            </a:r>
            <a:r>
              <a:rPr lang="en-US" altLang="zh-CN" dirty="0" err="1" smtClean="0"/>
              <a:t>Bhabha</a:t>
            </a:r>
            <a:r>
              <a:rPr lang="en-US" altLang="zh-CN" dirty="0" smtClean="0"/>
              <a:t> scattering events are generated and lost particles information got after tracking in SAD.</a:t>
            </a:r>
          </a:p>
          <a:p>
            <a:r>
              <a:rPr lang="en-US" altLang="zh-CN" dirty="0" smtClean="0"/>
              <a:t>With 1.7cm radius beam pipe aperture in final doublet, the lost particles after tracking in one turn upstream of IP1 are much more than in the single ring.</a:t>
            </a:r>
          </a:p>
          <a:p>
            <a:r>
              <a:rPr lang="en-US" altLang="zh-CN" dirty="0" smtClean="0"/>
              <a:t>Cross-checked in BBBREM.</a:t>
            </a:r>
          </a:p>
          <a:p>
            <a:r>
              <a:rPr lang="en-US" altLang="zh-CN" dirty="0" smtClean="0"/>
              <a:t>Recalculate in new lattice and aperture set in detail.</a:t>
            </a:r>
          </a:p>
          <a:p>
            <a:r>
              <a:rPr lang="en-US" altLang="zh-CN" dirty="0" smtClean="0"/>
              <a:t>Put lost particles in the detector and do simulation.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80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491</Words>
  <Application>Microsoft Office PowerPoint</Application>
  <PresentationFormat>宽屏</PresentationFormat>
  <Paragraphs>80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 Unicode MS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Local double ring MDI</vt:lpstr>
      <vt:lpstr>Local double ring MDI layout</vt:lpstr>
      <vt:lpstr>Tasks and group members</vt:lpstr>
      <vt:lpstr>Background</vt:lpstr>
      <vt:lpstr>RBB Generator</vt:lpstr>
      <vt:lpstr>Lost particles statistic  RBB generated at IP1, tracking for one turn in SAD</vt:lpstr>
      <vt:lpstr>Conclusions and Prospects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double ring MDI</dc:title>
  <dc:creator>baisha</dc:creator>
  <cp:lastModifiedBy>baisha</cp:lastModifiedBy>
  <cp:revision>109</cp:revision>
  <dcterms:created xsi:type="dcterms:W3CDTF">2016-01-26T07:33:38Z</dcterms:created>
  <dcterms:modified xsi:type="dcterms:W3CDTF">2016-02-22T01:35:37Z</dcterms:modified>
</cp:coreProperties>
</file>