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61" r:id="rId5"/>
    <p:sldId id="263" r:id="rId6"/>
    <p:sldId id="270" r:id="rId7"/>
    <p:sldId id="271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2DD1"/>
    <a:srgbClr val="B907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52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D4DA8-0CDD-46AC-9EE2-D787A57794E1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8CA2-45D5-486F-90CF-C2AC25A04C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3359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D4DA8-0CDD-46AC-9EE2-D787A57794E1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8CA2-45D5-486F-90CF-C2AC25A04C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8910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D4DA8-0CDD-46AC-9EE2-D787A57794E1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8CA2-45D5-486F-90CF-C2AC25A04C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6626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D4DA8-0CDD-46AC-9EE2-D787A57794E1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8CA2-45D5-486F-90CF-C2AC25A04C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5135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D4DA8-0CDD-46AC-9EE2-D787A57794E1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8CA2-45D5-486F-90CF-C2AC25A04C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4516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D4DA8-0CDD-46AC-9EE2-D787A57794E1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8CA2-45D5-486F-90CF-C2AC25A04C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1168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D4DA8-0CDD-46AC-9EE2-D787A57794E1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8CA2-45D5-486F-90CF-C2AC25A04C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4241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D4DA8-0CDD-46AC-9EE2-D787A57794E1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8CA2-45D5-486F-90CF-C2AC25A04C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3004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D4DA8-0CDD-46AC-9EE2-D787A57794E1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8CA2-45D5-486F-90CF-C2AC25A04C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87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D4DA8-0CDD-46AC-9EE2-D787A57794E1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8CA2-45D5-486F-90CF-C2AC25A04C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8404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D4DA8-0CDD-46AC-9EE2-D787A57794E1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8CA2-45D5-486F-90CF-C2AC25A04C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8341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D4DA8-0CDD-46AC-9EE2-D787A57794E1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38CA2-45D5-486F-90CF-C2AC25A04C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7715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495346"/>
            <a:ext cx="9144000" cy="2387600"/>
          </a:xfrm>
        </p:spPr>
        <p:txBody>
          <a:bodyPr/>
          <a:lstStyle/>
          <a:p>
            <a:r>
              <a:rPr lang="en-US" altLang="zh-CN" dirty="0" smtClean="0">
                <a:solidFill>
                  <a:srgbClr val="002060"/>
                </a:solidFill>
              </a:rPr>
              <a:t>Local double ring MDI</a:t>
            </a:r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zh-CN" sz="3100" dirty="0" smtClean="0"/>
              <a:t>Sha Bai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CEPC AP meeting</a:t>
            </a:r>
          </a:p>
          <a:p>
            <a:r>
              <a:rPr lang="en-US" altLang="zh-CN" dirty="0" smtClean="0"/>
              <a:t>2016-02-19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05555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03366" y="0"/>
            <a:ext cx="10515600" cy="1325563"/>
          </a:xfrm>
        </p:spPr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Local double ring MDI layout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178834" y="1715589"/>
            <a:ext cx="24993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2060"/>
                </a:solidFill>
              </a:rPr>
              <a:t>Detectors (including silicon tracker, vertex detector, TPC </a:t>
            </a:r>
            <a:r>
              <a:rPr lang="en-US" altLang="zh-CN" dirty="0" err="1" smtClean="0">
                <a:solidFill>
                  <a:srgbClr val="002060"/>
                </a:solidFill>
              </a:rPr>
              <a:t>etc</a:t>
            </a:r>
            <a:r>
              <a:rPr lang="en-US" altLang="zh-CN" dirty="0" smtClean="0">
                <a:solidFill>
                  <a:srgbClr val="002060"/>
                </a:solidFill>
              </a:rPr>
              <a:t> on….) which are “far” from this region, should be same as in the single ring.</a:t>
            </a:r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8987246" y="1576251"/>
            <a:ext cx="2847703" cy="2142309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405" y="1153372"/>
            <a:ext cx="7132048" cy="5548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87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Tasks and group members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CN" dirty="0" smtClean="0">
                <a:solidFill>
                  <a:srgbClr val="002060"/>
                </a:solidFill>
              </a:rPr>
              <a:t>Background (BAI Sha, XIU </a:t>
            </a:r>
            <a:r>
              <a:rPr lang="en-US" altLang="zh-CN" dirty="0" err="1" smtClean="0">
                <a:solidFill>
                  <a:srgbClr val="002060"/>
                </a:solidFill>
              </a:rPr>
              <a:t>Qinglei</a:t>
            </a:r>
            <a:r>
              <a:rPr lang="en-US" altLang="zh-CN" dirty="0" smtClean="0">
                <a:solidFill>
                  <a:srgbClr val="002060"/>
                </a:solidFill>
              </a:rPr>
              <a:t>, </a:t>
            </a:r>
            <a:r>
              <a:rPr lang="en-US" altLang="zh-CN" dirty="0" err="1" smtClean="0">
                <a:solidFill>
                  <a:srgbClr val="002060"/>
                </a:solidFill>
              </a:rPr>
              <a:t>Yueteng</a:t>
            </a:r>
            <a:r>
              <a:rPr lang="en-US" altLang="zh-CN" dirty="0" smtClean="0">
                <a:solidFill>
                  <a:srgbClr val="002060"/>
                </a:solidFill>
              </a:rPr>
              <a:t>, ZHU </a:t>
            </a:r>
            <a:r>
              <a:rPr lang="en-US" altLang="zh-CN" dirty="0" err="1" smtClean="0">
                <a:solidFill>
                  <a:srgbClr val="002060"/>
                </a:solidFill>
              </a:rPr>
              <a:t>Hongbo</a:t>
            </a:r>
            <a:r>
              <a:rPr lang="en-US" altLang="zh-CN" dirty="0" smtClean="0">
                <a:solidFill>
                  <a:srgbClr val="002060"/>
                </a:solidFill>
              </a:rPr>
              <a:t>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rgbClr val="002060"/>
                </a:solidFill>
              </a:rPr>
              <a:t> </a:t>
            </a:r>
            <a:r>
              <a:rPr lang="en-US" altLang="zh-CN" dirty="0" smtClean="0">
                <a:solidFill>
                  <a:srgbClr val="002060"/>
                </a:solidFill>
              </a:rPr>
              <a:t>generator and accelerator simulation --- BAI Sha, </a:t>
            </a:r>
            <a:r>
              <a:rPr lang="en-US" altLang="zh-CN" dirty="0" err="1" smtClean="0">
                <a:solidFill>
                  <a:srgbClr val="002060"/>
                </a:solidFill>
              </a:rPr>
              <a:t>Yueteng</a:t>
            </a:r>
            <a:endParaRPr lang="en-US" altLang="zh-CN" dirty="0" smtClean="0">
              <a:solidFill>
                <a:srgbClr val="002060"/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rgbClr val="002060"/>
                </a:solidFill>
              </a:rPr>
              <a:t> </a:t>
            </a:r>
            <a:r>
              <a:rPr lang="en-US" altLang="zh-CN" dirty="0" smtClean="0">
                <a:solidFill>
                  <a:srgbClr val="002060"/>
                </a:solidFill>
              </a:rPr>
              <a:t>Detector simulation --- XIU </a:t>
            </a:r>
            <a:r>
              <a:rPr lang="en-US" altLang="zh-CN" dirty="0" err="1" smtClean="0">
                <a:solidFill>
                  <a:srgbClr val="002060"/>
                </a:solidFill>
              </a:rPr>
              <a:t>Qinglei</a:t>
            </a:r>
            <a:r>
              <a:rPr lang="en-US" altLang="zh-CN" dirty="0" smtClean="0">
                <a:solidFill>
                  <a:srgbClr val="002060"/>
                </a:solidFill>
              </a:rPr>
              <a:t>            </a:t>
            </a:r>
          </a:p>
          <a:p>
            <a:r>
              <a:rPr lang="en-US" altLang="zh-CN" dirty="0" smtClean="0">
                <a:solidFill>
                  <a:srgbClr val="002060"/>
                </a:solidFill>
              </a:rPr>
              <a:t>Collimator and Shielding (BAI Sha, XIU </a:t>
            </a:r>
            <a:r>
              <a:rPr lang="en-US" altLang="zh-CN" dirty="0" err="1" smtClean="0">
                <a:solidFill>
                  <a:srgbClr val="002060"/>
                </a:solidFill>
              </a:rPr>
              <a:t>Qinglei</a:t>
            </a:r>
            <a:r>
              <a:rPr lang="en-US" altLang="zh-CN" dirty="0" smtClean="0">
                <a:solidFill>
                  <a:srgbClr val="002060"/>
                </a:solidFill>
              </a:rPr>
              <a:t>, </a:t>
            </a:r>
            <a:r>
              <a:rPr lang="en-US" altLang="zh-CN" dirty="0" err="1" smtClean="0">
                <a:solidFill>
                  <a:srgbClr val="002060"/>
                </a:solidFill>
              </a:rPr>
              <a:t>Yueteng</a:t>
            </a:r>
            <a:r>
              <a:rPr lang="en-US" altLang="zh-CN" dirty="0" smtClean="0">
                <a:solidFill>
                  <a:srgbClr val="002060"/>
                </a:solidFill>
              </a:rPr>
              <a:t>, ZHU </a:t>
            </a:r>
            <a:r>
              <a:rPr lang="en-US" altLang="zh-CN" dirty="0" err="1" smtClean="0">
                <a:solidFill>
                  <a:srgbClr val="002060"/>
                </a:solidFill>
              </a:rPr>
              <a:t>Hongbo</a:t>
            </a:r>
            <a:r>
              <a:rPr lang="en-US" altLang="zh-CN" dirty="0" smtClean="0">
                <a:solidFill>
                  <a:srgbClr val="002060"/>
                </a:solidFill>
              </a:rPr>
              <a:t>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dirty="0" smtClean="0">
                <a:solidFill>
                  <a:srgbClr val="002060"/>
                </a:solidFill>
              </a:rPr>
              <a:t> Physics design and accelerator simulation --- BAI Sha, </a:t>
            </a:r>
            <a:r>
              <a:rPr lang="en-US" altLang="zh-CN" dirty="0" err="1" smtClean="0">
                <a:solidFill>
                  <a:srgbClr val="002060"/>
                </a:solidFill>
              </a:rPr>
              <a:t>Yueteng</a:t>
            </a:r>
            <a:endParaRPr lang="en-US" altLang="zh-CN" dirty="0" smtClean="0">
              <a:solidFill>
                <a:srgbClr val="002060"/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rgbClr val="002060"/>
                </a:solidFill>
              </a:rPr>
              <a:t> </a:t>
            </a:r>
            <a:r>
              <a:rPr lang="en-US" altLang="zh-CN" dirty="0" smtClean="0">
                <a:solidFill>
                  <a:srgbClr val="002060"/>
                </a:solidFill>
              </a:rPr>
              <a:t>Detector simulation --- XIU </a:t>
            </a:r>
            <a:r>
              <a:rPr lang="en-US" altLang="zh-CN" dirty="0" err="1" smtClean="0">
                <a:solidFill>
                  <a:srgbClr val="002060"/>
                </a:solidFill>
              </a:rPr>
              <a:t>Qinglei</a:t>
            </a:r>
            <a:r>
              <a:rPr lang="en-US" altLang="zh-CN" dirty="0" smtClean="0">
                <a:solidFill>
                  <a:srgbClr val="002060"/>
                </a:solidFill>
              </a:rPr>
              <a:t>         </a:t>
            </a:r>
          </a:p>
          <a:p>
            <a:r>
              <a:rPr lang="en-US" altLang="zh-CN" dirty="0" smtClean="0">
                <a:solidFill>
                  <a:srgbClr val="002060"/>
                </a:solidFill>
              </a:rPr>
              <a:t>Anti-solenoid (BAI Sha, YAO </a:t>
            </a:r>
            <a:r>
              <a:rPr lang="en-US" altLang="zh-CN" dirty="0" err="1" smtClean="0">
                <a:solidFill>
                  <a:srgbClr val="002060"/>
                </a:solidFill>
              </a:rPr>
              <a:t>Weichao</a:t>
            </a:r>
            <a:r>
              <a:rPr lang="en-US" altLang="zh-CN" dirty="0" smtClean="0">
                <a:solidFill>
                  <a:srgbClr val="002060"/>
                </a:solidFill>
              </a:rPr>
              <a:t>, ZHU </a:t>
            </a:r>
            <a:r>
              <a:rPr lang="en-US" altLang="zh-CN" dirty="0" err="1" smtClean="0">
                <a:solidFill>
                  <a:srgbClr val="002060"/>
                </a:solidFill>
              </a:rPr>
              <a:t>Yingshun</a:t>
            </a:r>
            <a:r>
              <a:rPr lang="en-US" altLang="zh-CN" dirty="0" smtClean="0">
                <a:solidFill>
                  <a:srgbClr val="002060"/>
                </a:solidFill>
              </a:rPr>
              <a:t>, ZHU </a:t>
            </a:r>
            <a:r>
              <a:rPr lang="en-US" altLang="zh-CN" dirty="0" err="1" smtClean="0">
                <a:solidFill>
                  <a:srgbClr val="002060"/>
                </a:solidFill>
              </a:rPr>
              <a:t>Hongbo</a:t>
            </a:r>
            <a:r>
              <a:rPr lang="en-US" altLang="zh-CN" dirty="0" smtClean="0">
                <a:solidFill>
                  <a:srgbClr val="002060"/>
                </a:solidFill>
              </a:rPr>
              <a:t>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dirty="0" smtClean="0">
                <a:solidFill>
                  <a:srgbClr val="002060"/>
                </a:solidFill>
              </a:rPr>
              <a:t> Physics design and accelerator simulation --- BAI Sha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rgbClr val="002060"/>
                </a:solidFill>
              </a:rPr>
              <a:t> </a:t>
            </a:r>
            <a:r>
              <a:rPr lang="en-US" altLang="zh-CN" dirty="0" smtClean="0">
                <a:solidFill>
                  <a:srgbClr val="002060"/>
                </a:solidFill>
              </a:rPr>
              <a:t>Magnet field calculation/simulation and magnet design --- YAO </a:t>
            </a:r>
            <a:r>
              <a:rPr lang="en-US" altLang="zh-CN" dirty="0" err="1" smtClean="0">
                <a:solidFill>
                  <a:srgbClr val="002060"/>
                </a:solidFill>
              </a:rPr>
              <a:t>Weichao</a:t>
            </a:r>
            <a:endParaRPr lang="en-US" altLang="zh-CN" dirty="0" smtClean="0">
              <a:solidFill>
                <a:srgbClr val="002060"/>
              </a:solidFill>
            </a:endParaRPr>
          </a:p>
          <a:p>
            <a:r>
              <a:rPr lang="en-US" altLang="zh-CN" dirty="0" smtClean="0">
                <a:solidFill>
                  <a:srgbClr val="002060"/>
                </a:solidFill>
              </a:rPr>
              <a:t>Superconducting magnet (YAO </a:t>
            </a:r>
            <a:r>
              <a:rPr lang="en-US" altLang="zh-CN" dirty="0" err="1" smtClean="0">
                <a:solidFill>
                  <a:srgbClr val="002060"/>
                </a:solidFill>
              </a:rPr>
              <a:t>Weichao</a:t>
            </a:r>
            <a:r>
              <a:rPr lang="en-US" altLang="zh-CN" dirty="0" smtClean="0">
                <a:solidFill>
                  <a:srgbClr val="002060"/>
                </a:solidFill>
              </a:rPr>
              <a:t>, ZHU </a:t>
            </a:r>
            <a:r>
              <a:rPr lang="en-US" altLang="zh-CN" dirty="0" err="1" smtClean="0">
                <a:solidFill>
                  <a:srgbClr val="002060"/>
                </a:solidFill>
              </a:rPr>
              <a:t>Yingshun</a:t>
            </a:r>
            <a:r>
              <a:rPr lang="en-US" altLang="zh-CN" dirty="0" smtClean="0">
                <a:solidFill>
                  <a:srgbClr val="002060"/>
                </a:solidFill>
              </a:rPr>
              <a:t>, ZHU </a:t>
            </a:r>
            <a:r>
              <a:rPr lang="en-US" altLang="zh-CN" dirty="0" err="1" smtClean="0">
                <a:solidFill>
                  <a:srgbClr val="002060"/>
                </a:solidFill>
              </a:rPr>
              <a:t>Hongbo</a:t>
            </a:r>
            <a:r>
              <a:rPr lang="en-US" altLang="zh-CN" dirty="0" smtClean="0">
                <a:solidFill>
                  <a:srgbClr val="002060"/>
                </a:solidFill>
              </a:rPr>
              <a:t>)</a:t>
            </a:r>
          </a:p>
          <a:p>
            <a:r>
              <a:rPr lang="en-US" altLang="zh-CN" dirty="0" smtClean="0">
                <a:solidFill>
                  <a:srgbClr val="002060"/>
                </a:solidFill>
              </a:rPr>
              <a:t>IR Design and optimization(WANG </a:t>
            </a:r>
            <a:r>
              <a:rPr lang="en-US" altLang="zh-CN" dirty="0" err="1" smtClean="0">
                <a:solidFill>
                  <a:srgbClr val="002060"/>
                </a:solidFill>
              </a:rPr>
              <a:t>Yiwei</a:t>
            </a:r>
            <a:r>
              <a:rPr lang="en-US" altLang="zh-CN" dirty="0" smtClean="0">
                <a:solidFill>
                  <a:srgbClr val="002060"/>
                </a:solidFill>
              </a:rPr>
              <a:t>, WANG Dou, SU Feng, BIAN </a:t>
            </a:r>
            <a:r>
              <a:rPr lang="en-US" altLang="zh-CN" dirty="0" err="1" smtClean="0">
                <a:solidFill>
                  <a:srgbClr val="002060"/>
                </a:solidFill>
              </a:rPr>
              <a:t>Tianjian</a:t>
            </a:r>
            <a:r>
              <a:rPr lang="en-US" altLang="zh-CN" dirty="0" smtClean="0">
                <a:solidFill>
                  <a:srgbClr val="002060"/>
                </a:solidFill>
              </a:rPr>
              <a:t>, BAI Sha)</a:t>
            </a:r>
          </a:p>
          <a:p>
            <a:r>
              <a:rPr lang="en-US" altLang="zh-CN" dirty="0" smtClean="0">
                <a:solidFill>
                  <a:srgbClr val="002060"/>
                </a:solidFill>
              </a:rPr>
              <a:t>Final doublet physics design(WANG </a:t>
            </a:r>
            <a:r>
              <a:rPr lang="en-US" altLang="zh-CN" dirty="0" err="1" smtClean="0">
                <a:solidFill>
                  <a:srgbClr val="002060"/>
                </a:solidFill>
              </a:rPr>
              <a:t>Yiwei</a:t>
            </a:r>
            <a:r>
              <a:rPr lang="en-US" altLang="zh-CN" dirty="0" smtClean="0">
                <a:solidFill>
                  <a:srgbClr val="002060"/>
                </a:solidFill>
              </a:rPr>
              <a:t>)</a:t>
            </a:r>
          </a:p>
          <a:p>
            <a:r>
              <a:rPr lang="en-US" altLang="zh-CN" dirty="0" err="1" smtClean="0">
                <a:solidFill>
                  <a:srgbClr val="002060"/>
                </a:solidFill>
              </a:rPr>
              <a:t>Lumical</a:t>
            </a:r>
            <a:r>
              <a:rPr lang="en-US" altLang="zh-CN" dirty="0" smtClean="0">
                <a:solidFill>
                  <a:srgbClr val="002060"/>
                </a:solidFill>
              </a:rPr>
              <a:t>(ZHU Kai, ZHU </a:t>
            </a:r>
            <a:r>
              <a:rPr lang="en-US" altLang="zh-CN" dirty="0" err="1" smtClean="0">
                <a:solidFill>
                  <a:srgbClr val="002060"/>
                </a:solidFill>
              </a:rPr>
              <a:t>Hongbo</a:t>
            </a:r>
            <a:r>
              <a:rPr lang="en-US" altLang="zh-CN" dirty="0" smtClean="0">
                <a:solidFill>
                  <a:srgbClr val="002060"/>
                </a:solidFill>
              </a:rPr>
              <a:t>)</a:t>
            </a:r>
          </a:p>
          <a:p>
            <a:r>
              <a:rPr lang="en-US" altLang="zh-CN" dirty="0" smtClean="0">
                <a:solidFill>
                  <a:srgbClr val="002060"/>
                </a:solidFill>
              </a:rPr>
              <a:t>Radiation protection(MA </a:t>
            </a:r>
            <a:r>
              <a:rPr lang="en-US" altLang="zh-CN" dirty="0" err="1" smtClean="0">
                <a:solidFill>
                  <a:srgbClr val="002060"/>
                </a:solidFill>
              </a:rPr>
              <a:t>Zhongjian</a:t>
            </a:r>
            <a:r>
              <a:rPr lang="en-US" altLang="zh-CN" dirty="0" smtClean="0">
                <a:solidFill>
                  <a:srgbClr val="002060"/>
                </a:solidFill>
              </a:rPr>
              <a:t>, ZHU </a:t>
            </a:r>
            <a:r>
              <a:rPr lang="en-US" altLang="zh-CN" dirty="0" err="1" smtClean="0">
                <a:solidFill>
                  <a:srgbClr val="002060"/>
                </a:solidFill>
              </a:rPr>
              <a:t>Hongbo</a:t>
            </a:r>
            <a:r>
              <a:rPr lang="en-US" altLang="zh-CN" dirty="0" smtClean="0">
                <a:solidFill>
                  <a:srgbClr val="002060"/>
                </a:solidFill>
              </a:rPr>
              <a:t>, XIU </a:t>
            </a:r>
            <a:r>
              <a:rPr lang="en-US" altLang="zh-CN" dirty="0" err="1" smtClean="0">
                <a:solidFill>
                  <a:srgbClr val="002060"/>
                </a:solidFill>
              </a:rPr>
              <a:t>Qinglei</a:t>
            </a:r>
            <a:r>
              <a:rPr lang="en-US" altLang="zh-CN" dirty="0" smtClean="0">
                <a:solidFill>
                  <a:srgbClr val="002060"/>
                </a:solidFill>
              </a:rPr>
              <a:t>)</a:t>
            </a:r>
            <a:endParaRPr lang="zh-CN" alt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319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Background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380615"/>
          </a:xfrm>
        </p:spPr>
        <p:txBody>
          <a:bodyPr>
            <a:normAutofit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i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solidFill>
                  <a:srgbClr val="002060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Synchrotron </a:t>
            </a:r>
            <a:r>
              <a:rPr lang="en-US" altLang="zh-CN" dirty="0" smtClean="0">
                <a:solidFill>
                  <a:srgbClr val="002060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radiation </a:t>
            </a:r>
            <a:r>
              <a:rPr lang="en-US" altLang="zh-CN" dirty="0">
                <a:solidFill>
                  <a:srgbClr val="002060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background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zh-CN" dirty="0">
                <a:solidFill>
                  <a:srgbClr val="002060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         a).from the </a:t>
            </a:r>
            <a:r>
              <a:rPr lang="en-US" altLang="zh-CN" dirty="0" smtClean="0">
                <a:solidFill>
                  <a:srgbClr val="002060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bending magnet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zh-CN" dirty="0" smtClean="0">
                <a:solidFill>
                  <a:srgbClr val="002060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         b).from the quadrupole in the IR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dirty="0" smtClean="0">
                <a:solidFill>
                  <a:srgbClr val="002060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 Lost particles background  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zh-CN" dirty="0" smtClean="0">
                <a:solidFill>
                  <a:srgbClr val="FF0000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         </a:t>
            </a:r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a).radiation </a:t>
            </a:r>
            <a:r>
              <a:rPr lang="en-US" altLang="zh-CN" dirty="0" err="1">
                <a:solidFill>
                  <a:srgbClr val="FF0000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Bhabha</a:t>
            </a:r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 scattering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zh-CN" dirty="0">
                <a:solidFill>
                  <a:srgbClr val="002060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         b).</a:t>
            </a:r>
            <a:r>
              <a:rPr lang="en-US" altLang="zh-CN" dirty="0" err="1">
                <a:solidFill>
                  <a:srgbClr val="002060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beamstrahlung</a:t>
            </a:r>
            <a:endParaRPr lang="en-US" altLang="zh-CN" dirty="0">
              <a:solidFill>
                <a:srgbClr val="002060"/>
              </a:solidFill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  <a:p>
            <a:endParaRPr lang="zh-CN" altLang="en-US" dirty="0"/>
          </a:p>
        </p:txBody>
      </p:sp>
      <p:sp>
        <p:nvSpPr>
          <p:cNvPr id="4" name="圆角矩形 3"/>
          <p:cNvSpPr/>
          <p:nvPr/>
        </p:nvSpPr>
        <p:spPr>
          <a:xfrm>
            <a:off x="1105989" y="4206240"/>
            <a:ext cx="10067108" cy="2133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306285" y="4393532"/>
            <a:ext cx="95794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p"/>
            </a:pPr>
            <a:r>
              <a:rPr lang="en-US" altLang="zh-CN" sz="2000" dirty="0">
                <a:solidFill>
                  <a:schemeClr val="accent5">
                    <a:lumMod val="75000"/>
                  </a:schemeClr>
                </a:solidFill>
              </a:rPr>
              <a:t>Cross-section from </a:t>
            </a:r>
            <a:r>
              <a:rPr lang="en-US" altLang="zh-CN" sz="2000" dirty="0" smtClean="0">
                <a:solidFill>
                  <a:schemeClr val="accent5">
                    <a:lumMod val="75000"/>
                  </a:schemeClr>
                </a:solidFill>
              </a:rPr>
              <a:t>formula</a:t>
            </a:r>
          </a:p>
          <a:p>
            <a:pPr marL="285750" indent="-285750">
              <a:buFont typeface="Wingdings" panose="05000000000000000000" pitchFamily="2" charset="2"/>
              <a:buChar char="p"/>
            </a:pPr>
            <a:r>
              <a:rPr lang="en-US" altLang="zh-CN" sz="2000" dirty="0" smtClean="0">
                <a:solidFill>
                  <a:schemeClr val="accent5">
                    <a:lumMod val="75000"/>
                  </a:schemeClr>
                </a:solidFill>
              </a:rPr>
              <a:t>Monte Carlo method to generate particle energy spread </a:t>
            </a:r>
          </a:p>
          <a:p>
            <a:pPr marL="285750" indent="-285750">
              <a:buFont typeface="Wingdings" panose="05000000000000000000" pitchFamily="2" charset="2"/>
              <a:buChar char="p"/>
            </a:pPr>
            <a:r>
              <a:rPr lang="en-US" altLang="zh-CN" sz="2000" dirty="0" smtClean="0">
                <a:solidFill>
                  <a:schemeClr val="accent5">
                    <a:lumMod val="75000"/>
                  </a:schemeClr>
                </a:solidFill>
              </a:rPr>
              <a:t>Bending magnet designed considering synchrotron radiation, in aspect of detector and radiation protection</a:t>
            </a:r>
          </a:p>
          <a:p>
            <a:pPr marL="285750" indent="-285750">
              <a:buFont typeface="Wingdings" panose="05000000000000000000" pitchFamily="2" charset="2"/>
              <a:buChar char="p"/>
            </a:pPr>
            <a:r>
              <a:rPr lang="en-US" altLang="zh-CN" sz="2000" dirty="0" smtClean="0">
                <a:solidFill>
                  <a:schemeClr val="accent5">
                    <a:lumMod val="75000"/>
                  </a:schemeClr>
                </a:solidFill>
              </a:rPr>
              <a:t>Collimation system should be redesigned</a:t>
            </a:r>
          </a:p>
        </p:txBody>
      </p:sp>
      <p:grpSp>
        <p:nvGrpSpPr>
          <p:cNvPr id="6" name="组合 13"/>
          <p:cNvGrpSpPr>
            <a:grpSpLocks/>
          </p:cNvGrpSpPr>
          <p:nvPr/>
        </p:nvGrpSpPr>
        <p:grpSpPr bwMode="auto">
          <a:xfrm>
            <a:off x="9294222" y="415246"/>
            <a:ext cx="2549434" cy="3611879"/>
            <a:chOff x="5560028" y="3356992"/>
            <a:chExt cx="2118306" cy="3031509"/>
          </a:xfrm>
        </p:grpSpPr>
        <p:grpSp>
          <p:nvGrpSpPr>
            <p:cNvPr id="7" name="组合 14"/>
            <p:cNvGrpSpPr>
              <a:grpSpLocks/>
            </p:cNvGrpSpPr>
            <p:nvPr/>
          </p:nvGrpSpPr>
          <p:grpSpPr bwMode="auto">
            <a:xfrm>
              <a:off x="5560028" y="3356992"/>
              <a:ext cx="2118306" cy="3031509"/>
              <a:chOff x="5055972" y="1255691"/>
              <a:chExt cx="2118306" cy="3031509"/>
            </a:xfrm>
          </p:grpSpPr>
          <p:sp>
            <p:nvSpPr>
              <p:cNvPr id="9" name="矩形 8"/>
              <p:cNvSpPr/>
              <p:nvPr/>
            </p:nvSpPr>
            <p:spPr>
              <a:xfrm>
                <a:off x="5186183" y="1255691"/>
                <a:ext cx="1867412" cy="504722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r>
                  <a:rPr lang="en-US" altLang="zh-CN" sz="2000" b="1" dirty="0">
                    <a:solidFill>
                      <a:srgbClr val="FFFFFF"/>
                    </a:solidFill>
                    <a:latin typeface="Calibri" panose="020F0502020204030204" pitchFamily="34" charset="0"/>
                  </a:rPr>
                  <a:t>Generator</a:t>
                </a:r>
              </a:p>
            </p:txBody>
          </p:sp>
          <p:sp>
            <p:nvSpPr>
              <p:cNvPr id="10" name="矩形 9"/>
              <p:cNvSpPr/>
              <p:nvPr/>
            </p:nvSpPr>
            <p:spPr>
              <a:xfrm>
                <a:off x="5055972" y="2984128"/>
                <a:ext cx="2118306" cy="55551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r>
                  <a:rPr lang="en-US" altLang="zh-CN" sz="2000" b="1">
                    <a:solidFill>
                      <a:srgbClr val="FFFFFF"/>
                    </a:solidFill>
                    <a:latin typeface="Calibri" panose="020F0502020204030204" pitchFamily="34" charset="0"/>
                  </a:rPr>
                  <a:t>Geant4(Mokka)</a:t>
                </a: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5167127" y="3809460"/>
                <a:ext cx="1886467" cy="4777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r>
                  <a:rPr lang="en-US" altLang="zh-CN" sz="2000" b="1" dirty="0">
                    <a:solidFill>
                      <a:srgbClr val="FFFFFF"/>
                    </a:solidFill>
                    <a:latin typeface="Calibri" panose="020F0502020204030204" pitchFamily="34" charset="0"/>
                  </a:rPr>
                  <a:t>Analysis(Marlin)</a:t>
                </a:r>
              </a:p>
            </p:txBody>
          </p:sp>
          <p:cxnSp>
            <p:nvCxnSpPr>
              <p:cNvPr id="12" name="直接箭头连接符 11"/>
              <p:cNvCxnSpPr>
                <a:stCxn id="10" idx="2"/>
                <a:endCxn id="11" idx="0"/>
              </p:cNvCxnSpPr>
              <p:nvPr/>
            </p:nvCxnSpPr>
            <p:spPr>
              <a:xfrm flipH="1">
                <a:off x="6110361" y="3539640"/>
                <a:ext cx="4764" cy="26982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3" name="直接箭头连接符 12"/>
              <p:cNvCxnSpPr>
                <a:stCxn id="8" idx="2"/>
                <a:endCxn id="10" idx="0"/>
              </p:cNvCxnSpPr>
              <p:nvPr/>
            </p:nvCxnSpPr>
            <p:spPr>
              <a:xfrm flipH="1">
                <a:off x="6115126" y="2685738"/>
                <a:ext cx="4763" cy="29838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4" name="直接箭头连接符 13"/>
              <p:cNvCxnSpPr>
                <a:stCxn id="9" idx="2"/>
                <a:endCxn id="8" idx="0"/>
              </p:cNvCxnSpPr>
              <p:nvPr/>
            </p:nvCxnSpPr>
            <p:spPr>
              <a:xfrm>
                <a:off x="6119889" y="1760413"/>
                <a:ext cx="0" cy="35870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8" name="矩形 7"/>
            <p:cNvSpPr/>
            <p:nvPr/>
          </p:nvSpPr>
          <p:spPr>
            <a:xfrm>
              <a:off x="5796631" y="4220417"/>
              <a:ext cx="1656216" cy="566623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 b="1" dirty="0">
                  <a:solidFill>
                    <a:srgbClr val="FFFFFF"/>
                  </a:solidFill>
                  <a:latin typeface="Calibri" panose="020F0502020204030204" pitchFamily="34" charset="0"/>
                </a:rPr>
                <a:t>Accelerator</a:t>
              </a:r>
            </a:p>
            <a:p>
              <a:pPr algn="ctr"/>
              <a:r>
                <a:rPr lang="en-US" altLang="zh-CN" sz="2000" b="1" dirty="0">
                  <a:solidFill>
                    <a:srgbClr val="FFFFFF"/>
                  </a:solidFill>
                  <a:latin typeface="Calibri" panose="020F0502020204030204" pitchFamily="34" charset="0"/>
                </a:rPr>
                <a:t>Simulation</a:t>
              </a:r>
            </a:p>
          </p:txBody>
        </p:sp>
      </p:grpSp>
      <p:sp>
        <p:nvSpPr>
          <p:cNvPr id="17" name="左大括号 16"/>
          <p:cNvSpPr/>
          <p:nvPr/>
        </p:nvSpPr>
        <p:spPr>
          <a:xfrm>
            <a:off x="8961079" y="670560"/>
            <a:ext cx="333144" cy="1332411"/>
          </a:xfrm>
          <a:prstGeom prst="lef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圆角矩形 18"/>
          <p:cNvSpPr/>
          <p:nvPr/>
        </p:nvSpPr>
        <p:spPr>
          <a:xfrm>
            <a:off x="7175863" y="870856"/>
            <a:ext cx="1642838" cy="954769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7175863" y="981115"/>
            <a:ext cx="1823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C00000"/>
                </a:solidFill>
              </a:rPr>
              <a:t>Accelerator</a:t>
            </a:r>
          </a:p>
          <a:p>
            <a:r>
              <a:rPr lang="en-US" altLang="zh-CN" sz="2400" b="1" dirty="0" smtClean="0">
                <a:solidFill>
                  <a:srgbClr val="C00000"/>
                </a:solidFill>
              </a:rPr>
              <a:t>      part</a:t>
            </a:r>
            <a:endParaRPr lang="zh-CN" altLang="en-US" sz="2400" b="1" dirty="0">
              <a:solidFill>
                <a:srgbClr val="C00000"/>
              </a:solidFill>
            </a:endParaRPr>
          </a:p>
        </p:txBody>
      </p:sp>
      <p:sp>
        <p:nvSpPr>
          <p:cNvPr id="21" name="左大括号 20"/>
          <p:cNvSpPr/>
          <p:nvPr/>
        </p:nvSpPr>
        <p:spPr>
          <a:xfrm>
            <a:off x="8876379" y="2630980"/>
            <a:ext cx="333144" cy="1332411"/>
          </a:xfrm>
          <a:prstGeom prst="lef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圆角矩形 21"/>
          <p:cNvSpPr/>
          <p:nvPr/>
        </p:nvSpPr>
        <p:spPr>
          <a:xfrm>
            <a:off x="7148842" y="2776900"/>
            <a:ext cx="1642838" cy="954769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7260557" y="2838785"/>
            <a:ext cx="15065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C00000"/>
                </a:solidFill>
              </a:rPr>
              <a:t>Detector</a:t>
            </a:r>
            <a:endParaRPr lang="en-US" altLang="zh-CN" sz="2400" b="1" dirty="0">
              <a:solidFill>
                <a:srgbClr val="C00000"/>
              </a:solidFill>
            </a:endParaRPr>
          </a:p>
          <a:p>
            <a:r>
              <a:rPr lang="en-US" altLang="zh-CN" sz="2400" b="1" dirty="0">
                <a:solidFill>
                  <a:srgbClr val="C00000"/>
                </a:solidFill>
              </a:rPr>
              <a:t>     </a:t>
            </a:r>
            <a:r>
              <a:rPr lang="en-US" altLang="zh-CN" sz="2400" b="1" dirty="0" smtClean="0">
                <a:solidFill>
                  <a:srgbClr val="C00000"/>
                </a:solidFill>
              </a:rPr>
              <a:t>part</a:t>
            </a:r>
            <a:endParaRPr lang="zh-CN" altLang="en-U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066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RBB Generator</a:t>
            </a:r>
            <a:endParaRPr lang="zh-CN" altLang="en-US" dirty="0">
              <a:solidFill>
                <a:srgbClr val="7030A0"/>
              </a:solidFill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080" y="2017401"/>
            <a:ext cx="5861899" cy="466076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483" y="2017401"/>
            <a:ext cx="353055" cy="301716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838200" y="1490633"/>
            <a:ext cx="43368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rgbClr val="FF0000"/>
                </a:solidFill>
              </a:rPr>
              <a:t>Radiative </a:t>
            </a:r>
            <a:r>
              <a:rPr lang="en-US" altLang="zh-CN" sz="2000" dirty="0" err="1" smtClean="0">
                <a:solidFill>
                  <a:srgbClr val="FF0000"/>
                </a:solidFill>
              </a:rPr>
              <a:t>Bhabha</a:t>
            </a:r>
            <a:r>
              <a:rPr lang="en-US" altLang="zh-CN" sz="2000" dirty="0" smtClean="0">
                <a:solidFill>
                  <a:srgbClr val="FF0000"/>
                </a:solidFill>
              </a:rPr>
              <a:t> scattering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60862" y="5781423"/>
            <a:ext cx="99430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p"/>
            </a:pPr>
            <a:r>
              <a:rPr lang="en-US" altLang="zh-CN" dirty="0" smtClean="0">
                <a:solidFill>
                  <a:srgbClr val="0070C0"/>
                </a:solidFill>
              </a:rPr>
              <a:t>The RBB </a:t>
            </a:r>
            <a:r>
              <a:rPr lang="en-US" altLang="zh-CN" dirty="0">
                <a:solidFill>
                  <a:srgbClr val="0070C0"/>
                </a:solidFill>
              </a:rPr>
              <a:t>generator using a Monte-Carlo random point method: randomly 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US" altLang="zh-CN" dirty="0">
                <a:solidFill>
                  <a:srgbClr val="0070C0"/>
                </a:solidFill>
              </a:rPr>
              <a:t>generate a two-</a:t>
            </a:r>
            <a:r>
              <a:rPr lang="en-US" altLang="zh-CN" dirty="0" err="1">
                <a:solidFill>
                  <a:srgbClr val="0070C0"/>
                </a:solidFill>
              </a:rPr>
              <a:t>dimention</a:t>
            </a:r>
            <a:r>
              <a:rPr lang="en-US" altLang="zh-CN" dirty="0">
                <a:solidFill>
                  <a:srgbClr val="0070C0"/>
                </a:solidFill>
              </a:rPr>
              <a:t> coordinate, x/y without any relationship</a:t>
            </a: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p"/>
            </a:pPr>
            <a:r>
              <a:rPr lang="en-US" altLang="zh-CN" dirty="0" smtClean="0">
                <a:solidFill>
                  <a:srgbClr val="0070C0"/>
                </a:solidFill>
              </a:rPr>
              <a:t>Energy spread can only be used when point within the function curve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US" altLang="zh-CN" dirty="0" smtClean="0">
                <a:solidFill>
                  <a:srgbClr val="0070C0"/>
                </a:solidFill>
              </a:rPr>
              <a:t> </a:t>
            </a:r>
            <a:endParaRPr lang="zh-CN" altLang="en-US" dirty="0">
              <a:solidFill>
                <a:srgbClr val="0070C0"/>
              </a:solidFill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58100" y="957103"/>
            <a:ext cx="4533900" cy="5867400"/>
          </a:xfrm>
          <a:prstGeom prst="rect">
            <a:avLst/>
          </a:prstGeom>
        </p:spPr>
      </p:pic>
      <p:cxnSp>
        <p:nvCxnSpPr>
          <p:cNvPr id="16" name="直接箭头连接符 15"/>
          <p:cNvCxnSpPr/>
          <p:nvPr/>
        </p:nvCxnSpPr>
        <p:spPr>
          <a:xfrm flipV="1">
            <a:off x="1811383" y="3016251"/>
            <a:ext cx="0" cy="23482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>
            <a:off x="1811383" y="5364480"/>
            <a:ext cx="32831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1059538" y="3007543"/>
            <a:ext cx="1045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ea typeface="宋体" panose="02010600030101010101" pitchFamily="2" charset="-122"/>
              </a:rPr>
              <a:t>d</a:t>
            </a:r>
            <a:r>
              <a:rPr lang="el-GR" altLang="zh-CN" dirty="0" smtClean="0">
                <a:ea typeface="宋体" panose="02010600030101010101" pitchFamily="2" charset="-122"/>
              </a:rPr>
              <a:t>σ</a:t>
            </a:r>
            <a:r>
              <a:rPr lang="en-US" altLang="zh-CN" dirty="0" smtClean="0">
                <a:ea typeface="宋体" panose="02010600030101010101" pitchFamily="2" charset="-122"/>
              </a:rPr>
              <a:t>/</a:t>
            </a:r>
            <a:r>
              <a:rPr lang="en-US" altLang="zh-CN" dirty="0" err="1" smtClean="0">
                <a:ea typeface="宋体" panose="02010600030101010101" pitchFamily="2" charset="-122"/>
              </a:rPr>
              <a:t>dp</a:t>
            </a:r>
            <a:endParaRPr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4933672" y="5373071"/>
            <a:ext cx="654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dp</a:t>
            </a:r>
            <a:endParaRPr lang="zh-CN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2371443" y="2649767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7030A0"/>
                </a:solidFill>
              </a:rPr>
              <a:t>蒙</a:t>
            </a:r>
            <a:r>
              <a:rPr lang="zh-CN" altLang="en-US" dirty="0">
                <a:solidFill>
                  <a:srgbClr val="7030A0"/>
                </a:solidFill>
              </a:rPr>
              <a:t>卡随机投点</a:t>
            </a:r>
            <a:r>
              <a:rPr lang="zh-CN" altLang="en-US" dirty="0" smtClean="0">
                <a:solidFill>
                  <a:srgbClr val="7030A0"/>
                </a:solidFill>
              </a:rPr>
              <a:t>法</a:t>
            </a:r>
            <a:endParaRPr lang="zh-CN" altLang="en-US" dirty="0"/>
          </a:p>
        </p:txBody>
      </p:sp>
      <p:sp>
        <p:nvSpPr>
          <p:cNvPr id="28" name="任意多边形 27"/>
          <p:cNvSpPr/>
          <p:nvPr/>
        </p:nvSpPr>
        <p:spPr>
          <a:xfrm>
            <a:off x="1811383" y="3402253"/>
            <a:ext cx="2934788" cy="1152330"/>
          </a:xfrm>
          <a:custGeom>
            <a:avLst/>
            <a:gdLst>
              <a:gd name="connsiteX0" fmla="*/ 0 w 2934788"/>
              <a:gd name="connsiteY0" fmla="*/ 229221 h 1152330"/>
              <a:gd name="connsiteX1" fmla="*/ 740228 w 2934788"/>
              <a:gd name="connsiteY1" fmla="*/ 11507 h 1152330"/>
              <a:gd name="connsiteX2" fmla="*/ 1497874 w 2934788"/>
              <a:gd name="connsiteY2" fmla="*/ 542730 h 1152330"/>
              <a:gd name="connsiteX3" fmla="*/ 2934788 w 2934788"/>
              <a:gd name="connsiteY3" fmla="*/ 1152330 h 1152330"/>
              <a:gd name="connsiteX4" fmla="*/ 2934788 w 2934788"/>
              <a:gd name="connsiteY4" fmla="*/ 1152330 h 1152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4788" h="1152330">
                <a:moveTo>
                  <a:pt x="0" y="229221"/>
                </a:moveTo>
                <a:cubicBezTo>
                  <a:pt x="245291" y="94238"/>
                  <a:pt x="490582" y="-40744"/>
                  <a:pt x="740228" y="11507"/>
                </a:cubicBezTo>
                <a:cubicBezTo>
                  <a:pt x="989874" y="63758"/>
                  <a:pt x="1132114" y="352593"/>
                  <a:pt x="1497874" y="542730"/>
                </a:cubicBezTo>
                <a:cubicBezTo>
                  <a:pt x="1863634" y="732867"/>
                  <a:pt x="2934788" y="1152330"/>
                  <a:pt x="2934788" y="1152330"/>
                </a:cubicBezTo>
                <a:lnTo>
                  <a:pt x="2934788" y="115233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文本框 28"/>
          <p:cNvSpPr txBox="1"/>
          <p:nvPr/>
        </p:nvSpPr>
        <p:spPr>
          <a:xfrm>
            <a:off x="1694540" y="5408970"/>
            <a:ext cx="296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0</a:t>
            </a:r>
            <a:endParaRPr lang="zh-CN" altLang="en-US" dirty="0"/>
          </a:p>
        </p:txBody>
      </p:sp>
      <p:sp>
        <p:nvSpPr>
          <p:cNvPr id="30" name="文本框 29"/>
          <p:cNvSpPr txBox="1"/>
          <p:nvPr/>
        </p:nvSpPr>
        <p:spPr>
          <a:xfrm>
            <a:off x="4541428" y="5392392"/>
            <a:ext cx="24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31" name="文本框 30"/>
          <p:cNvSpPr txBox="1"/>
          <p:nvPr/>
        </p:nvSpPr>
        <p:spPr>
          <a:xfrm>
            <a:off x="2128051" y="3802265"/>
            <a:ext cx="20673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.  .</a:t>
            </a:r>
          </a:p>
          <a:p>
            <a:r>
              <a:rPr lang="en-US" altLang="zh-CN" dirty="0" smtClean="0"/>
              <a:t>.   </a:t>
            </a:r>
          </a:p>
          <a:p>
            <a:r>
              <a:rPr lang="en-US" altLang="zh-CN" dirty="0"/>
              <a:t>.</a:t>
            </a:r>
            <a:endParaRPr lang="zh-CN" altLang="en-US" dirty="0"/>
          </a:p>
        </p:txBody>
      </p:sp>
      <p:sp>
        <p:nvSpPr>
          <p:cNvPr id="32" name="文本框 31"/>
          <p:cNvSpPr txBox="1"/>
          <p:nvPr/>
        </p:nvSpPr>
        <p:spPr>
          <a:xfrm>
            <a:off x="2371443" y="4302145"/>
            <a:ext cx="1580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.</a:t>
            </a:r>
            <a:endParaRPr lang="zh-CN" altLang="en-US" dirty="0"/>
          </a:p>
        </p:txBody>
      </p:sp>
      <p:sp>
        <p:nvSpPr>
          <p:cNvPr id="33" name="文本框 32"/>
          <p:cNvSpPr txBox="1"/>
          <p:nvPr/>
        </p:nvSpPr>
        <p:spPr>
          <a:xfrm>
            <a:off x="2612571" y="3802265"/>
            <a:ext cx="549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.</a:t>
            </a:r>
            <a:endParaRPr lang="zh-CN" altLang="en-US" dirty="0"/>
          </a:p>
        </p:txBody>
      </p:sp>
      <p:sp>
        <p:nvSpPr>
          <p:cNvPr id="34" name="文本框 33"/>
          <p:cNvSpPr txBox="1"/>
          <p:nvPr/>
        </p:nvSpPr>
        <p:spPr>
          <a:xfrm>
            <a:off x="3278777" y="4937311"/>
            <a:ext cx="893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.</a:t>
            </a:r>
            <a:endParaRPr lang="zh-CN" altLang="en-US" dirty="0"/>
          </a:p>
        </p:txBody>
      </p:sp>
      <p:sp>
        <p:nvSpPr>
          <p:cNvPr id="35" name="文本框 34"/>
          <p:cNvSpPr txBox="1"/>
          <p:nvPr/>
        </p:nvSpPr>
        <p:spPr>
          <a:xfrm>
            <a:off x="3149237" y="4378508"/>
            <a:ext cx="563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.</a:t>
            </a:r>
            <a:endParaRPr lang="zh-CN" altLang="en-US" dirty="0"/>
          </a:p>
        </p:txBody>
      </p:sp>
      <p:sp>
        <p:nvSpPr>
          <p:cNvPr id="36" name="文本框 35"/>
          <p:cNvSpPr txBox="1"/>
          <p:nvPr/>
        </p:nvSpPr>
        <p:spPr>
          <a:xfrm>
            <a:off x="3713117" y="4486811"/>
            <a:ext cx="554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.</a:t>
            </a:r>
            <a:endParaRPr lang="zh-CN" altLang="en-US" dirty="0"/>
          </a:p>
        </p:txBody>
      </p:sp>
      <p:sp>
        <p:nvSpPr>
          <p:cNvPr id="37" name="文本框 36"/>
          <p:cNvSpPr txBox="1"/>
          <p:nvPr/>
        </p:nvSpPr>
        <p:spPr>
          <a:xfrm>
            <a:off x="2371443" y="3016251"/>
            <a:ext cx="635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.</a:t>
            </a:r>
            <a:endParaRPr lang="zh-CN" altLang="en-US" dirty="0"/>
          </a:p>
        </p:txBody>
      </p:sp>
      <p:sp>
        <p:nvSpPr>
          <p:cNvPr id="38" name="文本框 37"/>
          <p:cNvSpPr txBox="1"/>
          <p:nvPr/>
        </p:nvSpPr>
        <p:spPr>
          <a:xfrm>
            <a:off x="3006634" y="3192209"/>
            <a:ext cx="7187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.</a:t>
            </a:r>
            <a:endParaRPr lang="zh-CN" altLang="en-US" dirty="0"/>
          </a:p>
        </p:txBody>
      </p:sp>
      <p:sp>
        <p:nvSpPr>
          <p:cNvPr id="39" name="文本框 38"/>
          <p:cNvSpPr txBox="1"/>
          <p:nvPr/>
        </p:nvSpPr>
        <p:spPr>
          <a:xfrm>
            <a:off x="3535680" y="3402253"/>
            <a:ext cx="836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.</a:t>
            </a:r>
            <a:endParaRPr lang="zh-CN" altLang="en-US" dirty="0"/>
          </a:p>
        </p:txBody>
      </p:sp>
      <p:sp>
        <p:nvSpPr>
          <p:cNvPr id="40" name="文本框 39"/>
          <p:cNvSpPr txBox="1"/>
          <p:nvPr/>
        </p:nvSpPr>
        <p:spPr>
          <a:xfrm>
            <a:off x="3725356" y="3200917"/>
            <a:ext cx="470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.</a:t>
            </a:r>
            <a:endParaRPr lang="zh-CN" altLang="en-US" dirty="0"/>
          </a:p>
        </p:txBody>
      </p:sp>
      <p:sp>
        <p:nvSpPr>
          <p:cNvPr id="41" name="文本框 40"/>
          <p:cNvSpPr txBox="1"/>
          <p:nvPr/>
        </p:nvSpPr>
        <p:spPr>
          <a:xfrm>
            <a:off x="8279733" y="1387221"/>
            <a:ext cx="3849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B90797"/>
                </a:solidFill>
              </a:rPr>
              <a:t>Generate 100000 particles</a:t>
            </a:r>
          </a:p>
          <a:p>
            <a:r>
              <a:rPr lang="en-US" altLang="zh-CN" dirty="0" smtClean="0">
                <a:solidFill>
                  <a:srgbClr val="B90797"/>
                </a:solidFill>
              </a:rPr>
              <a:t>~ energy spread</a:t>
            </a:r>
            <a:endParaRPr lang="zh-CN" altLang="en-US" dirty="0">
              <a:solidFill>
                <a:srgbClr val="B9079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606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800" dirty="0" smtClean="0">
                <a:solidFill>
                  <a:srgbClr val="7030A0"/>
                </a:solidFill>
              </a:rPr>
              <a:t>Lost particles statistic </a:t>
            </a:r>
            <a:br>
              <a:rPr lang="en-US" altLang="zh-CN" sz="4800" dirty="0" smtClean="0">
                <a:solidFill>
                  <a:srgbClr val="7030A0"/>
                </a:solidFill>
              </a:rPr>
            </a:br>
            <a:r>
              <a:rPr lang="en-US" altLang="zh-CN" sz="2800" i="1" dirty="0" smtClean="0">
                <a:solidFill>
                  <a:srgbClr val="F72DD1"/>
                </a:solidFill>
              </a:rPr>
              <a:t>RBB generated at IP1, tracking for one turn in SAD</a:t>
            </a:r>
            <a:endParaRPr lang="zh-CN" altLang="en-US" sz="2800" i="1" dirty="0">
              <a:solidFill>
                <a:srgbClr val="F72DD1"/>
              </a:solidFill>
            </a:endParaRP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8506" y="1690688"/>
            <a:ext cx="4897614" cy="310283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6120" y="1690687"/>
            <a:ext cx="4897614" cy="3102837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748506" y="5042263"/>
            <a:ext cx="101459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C000"/>
              </a:buClr>
              <a:buFont typeface="Wingdings" panose="05000000000000000000" pitchFamily="2" charset="2"/>
              <a:buChar char="p"/>
            </a:pPr>
            <a:r>
              <a:rPr lang="en-US" altLang="zh-CN" dirty="0" smtClean="0">
                <a:solidFill>
                  <a:srgbClr val="0070C0"/>
                </a:solidFill>
              </a:rPr>
              <a:t>Gaussian distribution energy spread adding to the 100000 particles generated by RBB generator</a:t>
            </a:r>
          </a:p>
          <a:p>
            <a:pPr marL="285750" indent="-285750">
              <a:buClr>
                <a:srgbClr val="FFC000"/>
              </a:buClr>
              <a:buFont typeface="Wingdings" panose="05000000000000000000" pitchFamily="2" charset="2"/>
              <a:buChar char="p"/>
            </a:pPr>
            <a:r>
              <a:rPr lang="en-US" altLang="zh-CN" dirty="0" smtClean="0">
                <a:solidFill>
                  <a:srgbClr val="0070C0"/>
                </a:solidFill>
              </a:rPr>
              <a:t>Only set aperture in Final doublet ~ 1.7cm in radius</a:t>
            </a:r>
          </a:p>
          <a:p>
            <a:pPr marL="342900" indent="-342900">
              <a:buClr>
                <a:srgbClr val="FFC000"/>
              </a:buClr>
              <a:buFont typeface="Wingdings" panose="05000000000000000000" pitchFamily="2" charset="2"/>
              <a:buChar char="p"/>
            </a:pPr>
            <a:r>
              <a:rPr lang="en-US" altLang="zh-CN" dirty="0" smtClean="0">
                <a:solidFill>
                  <a:srgbClr val="0070C0"/>
                </a:solidFill>
              </a:rPr>
              <a:t>The </a:t>
            </a:r>
            <a:r>
              <a:rPr lang="en-US" altLang="zh-CN" dirty="0">
                <a:solidFill>
                  <a:srgbClr val="0070C0"/>
                </a:solidFill>
              </a:rPr>
              <a:t>number of particle lost in the downstream of 1th turn is: </a:t>
            </a:r>
            <a:r>
              <a:rPr lang="en-US" altLang="zh-CN" dirty="0">
                <a:solidFill>
                  <a:srgbClr val="FF0000"/>
                </a:solidFill>
              </a:rPr>
              <a:t>5153</a:t>
            </a:r>
          </a:p>
          <a:p>
            <a:pPr marL="285750" indent="-285750">
              <a:buClr>
                <a:srgbClr val="FFC000"/>
              </a:buClr>
              <a:buFont typeface="Wingdings" panose="05000000000000000000" pitchFamily="2" charset="2"/>
              <a:buChar char="p"/>
            </a:pPr>
            <a:r>
              <a:rPr lang="en-US" altLang="zh-CN" dirty="0" smtClean="0">
                <a:solidFill>
                  <a:srgbClr val="0070C0"/>
                </a:solidFill>
              </a:rPr>
              <a:t>The </a:t>
            </a:r>
            <a:r>
              <a:rPr lang="en-US" altLang="zh-CN" dirty="0">
                <a:solidFill>
                  <a:srgbClr val="0070C0"/>
                </a:solidFill>
              </a:rPr>
              <a:t>number of particle lost in the upstream of 1th turn is: </a:t>
            </a:r>
            <a:r>
              <a:rPr lang="en-US" altLang="zh-CN" dirty="0" smtClean="0">
                <a:solidFill>
                  <a:srgbClr val="FF0000"/>
                </a:solidFill>
              </a:rPr>
              <a:t>5651</a:t>
            </a:r>
          </a:p>
          <a:p>
            <a:pPr marL="285750" indent="-285750">
              <a:buClr>
                <a:srgbClr val="FFC000"/>
              </a:buClr>
              <a:buFont typeface="Wingdings" panose="05000000000000000000" pitchFamily="2" charset="2"/>
              <a:buChar char="p"/>
            </a:pPr>
            <a:endParaRPr lang="en-US" altLang="zh-CN" dirty="0">
              <a:solidFill>
                <a:srgbClr val="FF0000"/>
              </a:solidFill>
            </a:endParaRPr>
          </a:p>
          <a:p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7440250" y="501134"/>
            <a:ext cx="47517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Lattice</a:t>
            </a:r>
            <a:r>
              <a:rPr lang="zh-CN" altLang="en-US" b="1" dirty="0" smtClean="0"/>
              <a:t>版本：</a:t>
            </a:r>
            <a:r>
              <a:rPr lang="zh-CN" altLang="zh-CN" b="1" dirty="0" smtClean="0"/>
              <a:t>CEPC</a:t>
            </a:r>
            <a:r>
              <a:rPr lang="zh-CN" altLang="zh-CN" b="1" dirty="0"/>
              <a:t>-ARC1.0-PDR1.0-FFS(WD1.0</a:t>
            </a:r>
            <a:r>
              <a:rPr lang="zh-CN" altLang="zh-CN" b="1" dirty="0" smtClean="0"/>
              <a:t>)</a:t>
            </a:r>
            <a:r>
              <a:rPr lang="zh-CN" altLang="zh-CN" dirty="0" smtClean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64555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Conclusions and Prospects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Radiative </a:t>
            </a:r>
            <a:r>
              <a:rPr lang="en-US" altLang="zh-CN" dirty="0" err="1" smtClean="0"/>
              <a:t>Bhabha</a:t>
            </a:r>
            <a:r>
              <a:rPr lang="en-US" altLang="zh-CN" dirty="0" smtClean="0"/>
              <a:t> scattering events are generated and lost particles information got after tracking in SAD.</a:t>
            </a:r>
          </a:p>
          <a:p>
            <a:r>
              <a:rPr lang="en-US" altLang="zh-CN" dirty="0" smtClean="0"/>
              <a:t>With 1.7cm radius beam pipe aperture in final doublet, the lost particles after tracking in one turn upstream of IP1 are much more than in the single ring.</a:t>
            </a:r>
          </a:p>
          <a:p>
            <a:r>
              <a:rPr lang="en-US" altLang="zh-CN" dirty="0" smtClean="0"/>
              <a:t>Cross-checked in BBBREM.</a:t>
            </a:r>
          </a:p>
          <a:p>
            <a:r>
              <a:rPr lang="en-US" altLang="zh-CN" dirty="0" smtClean="0"/>
              <a:t>Recalculate in new lattice and aperture set in detail.</a:t>
            </a:r>
          </a:p>
          <a:p>
            <a:r>
              <a:rPr lang="en-US" altLang="zh-CN" dirty="0" smtClean="0"/>
              <a:t>Put lost particles in the detector and do simulation.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52802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491</Words>
  <Application>Microsoft Office PowerPoint</Application>
  <PresentationFormat>宽屏</PresentationFormat>
  <Paragraphs>80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Arial Unicode MS</vt:lpstr>
      <vt:lpstr>宋体</vt:lpstr>
      <vt:lpstr>微软雅黑</vt:lpstr>
      <vt:lpstr>Arial</vt:lpstr>
      <vt:lpstr>Calibri</vt:lpstr>
      <vt:lpstr>Calibri Light</vt:lpstr>
      <vt:lpstr>Times New Roman</vt:lpstr>
      <vt:lpstr>Wingdings</vt:lpstr>
      <vt:lpstr>Office 主题</vt:lpstr>
      <vt:lpstr>Local double ring MDI</vt:lpstr>
      <vt:lpstr>Local double ring MDI layout</vt:lpstr>
      <vt:lpstr>Tasks and group members</vt:lpstr>
      <vt:lpstr>Background</vt:lpstr>
      <vt:lpstr>RBB Generator</vt:lpstr>
      <vt:lpstr>Lost particles statistic  RBB generated at IP1, tracking for one turn in SAD</vt:lpstr>
      <vt:lpstr>Conclusions and Prospects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Partial double ring MDI</dc:title>
  <dc:creator>baisha</dc:creator>
  <cp:lastModifiedBy>baisha</cp:lastModifiedBy>
  <cp:revision>109</cp:revision>
  <dcterms:created xsi:type="dcterms:W3CDTF">2016-01-26T07:33:38Z</dcterms:created>
  <dcterms:modified xsi:type="dcterms:W3CDTF">2016-02-22T01:35:37Z</dcterms:modified>
</cp:coreProperties>
</file>