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customXml/itemProps1.xml" ContentType="application/vnd.openxmlformats-officedocument.customXmlProperties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trictFirstAndLastChars="0" saveSubsetFonts="1" autoCompressPictures="0">
  <p:sldMasterIdLst>
    <p:sldMasterId r:id="rId4"/>
  </p:sldMasterIdLst>
  <p:notesMasterIdLst>
    <p:notesMasterId r:id="rId89"/>
  </p:notesMasterIdLst>
  <p:handoutMasterIdLst>
    <p:handoutMasterId r:id="rId90"/>
  </p:handoutMasterIdLst>
  <p:sldIdLst>
    <p:sldId id="3573" r:id="rId5"/>
    <p:sldId id="3609" r:id="rId6"/>
    <p:sldId id="3506" r:id="rId7"/>
    <p:sldId id="3524" r:id="rId8"/>
    <p:sldId id="3574" r:id="rId9"/>
    <p:sldId id="3340" r:id="rId10"/>
    <p:sldId id="3555" r:id="rId11"/>
    <p:sldId id="3424" r:id="rId12"/>
    <p:sldId id="3536" r:id="rId13"/>
    <p:sldId id="3537" r:id="rId14"/>
    <p:sldId id="3538" r:id="rId15"/>
    <p:sldId id="3596" r:id="rId16"/>
    <p:sldId id="3597" r:id="rId17"/>
    <p:sldId id="3598" r:id="rId18"/>
    <p:sldId id="3599" r:id="rId19"/>
    <p:sldId id="3600" r:id="rId20"/>
    <p:sldId id="3601" r:id="rId21"/>
    <p:sldId id="3371" r:id="rId22"/>
    <p:sldId id="3455" r:id="rId23"/>
    <p:sldId id="3457" r:id="rId24"/>
    <p:sldId id="3539" r:id="rId25"/>
    <p:sldId id="3575" r:id="rId26"/>
    <p:sldId id="3513" r:id="rId27"/>
    <p:sldId id="3585" r:id="rId28"/>
    <p:sldId id="3375" r:id="rId29"/>
    <p:sldId id="3586" r:id="rId30"/>
    <p:sldId id="3587" r:id="rId31"/>
    <p:sldId id="3610" r:id="rId32"/>
    <p:sldId id="3588" r:id="rId33"/>
    <p:sldId id="3589" r:id="rId34"/>
    <p:sldId id="3590" r:id="rId35"/>
    <p:sldId id="3591" r:id="rId36"/>
    <p:sldId id="3525" r:id="rId37"/>
    <p:sldId id="3592" r:id="rId38"/>
    <p:sldId id="3515" r:id="rId39"/>
    <p:sldId id="3571" r:id="rId40"/>
    <p:sldId id="3530" r:id="rId41"/>
    <p:sldId id="3526" r:id="rId42"/>
    <p:sldId id="3531" r:id="rId43"/>
    <p:sldId id="3611" r:id="rId44"/>
    <p:sldId id="3532" r:id="rId45"/>
    <p:sldId id="3556" r:id="rId46"/>
    <p:sldId id="3527" r:id="rId47"/>
    <p:sldId id="3612" r:id="rId48"/>
    <p:sldId id="3528" r:id="rId49"/>
    <p:sldId id="3557" r:id="rId50"/>
    <p:sldId id="3595" r:id="rId51"/>
    <p:sldId id="3572" r:id="rId52"/>
    <p:sldId id="3614" r:id="rId53"/>
    <p:sldId id="3533" r:id="rId54"/>
    <p:sldId id="3534" r:id="rId55"/>
    <p:sldId id="3576" r:id="rId56"/>
    <p:sldId id="3577" r:id="rId57"/>
    <p:sldId id="3559" r:id="rId58"/>
    <p:sldId id="3560" r:id="rId59"/>
    <p:sldId id="3570" r:id="rId60"/>
    <p:sldId id="3613" r:id="rId61"/>
    <p:sldId id="3602" r:id="rId62"/>
    <p:sldId id="3365" r:id="rId63"/>
    <p:sldId id="3615" r:id="rId64"/>
    <p:sldId id="3616" r:id="rId65"/>
    <p:sldId id="3518" r:id="rId66"/>
    <p:sldId id="3364" r:id="rId67"/>
    <p:sldId id="3452" r:id="rId68"/>
    <p:sldId id="2602" r:id="rId69"/>
    <p:sldId id="3400" r:id="rId70"/>
    <p:sldId id="3594" r:id="rId71"/>
    <p:sldId id="3603" r:id="rId72"/>
    <p:sldId id="3554" r:id="rId73"/>
    <p:sldId id="3604" r:id="rId74"/>
    <p:sldId id="3414" r:id="rId75"/>
    <p:sldId id="3516" r:id="rId76"/>
    <p:sldId id="3578" r:id="rId77"/>
    <p:sldId id="3579" r:id="rId78"/>
    <p:sldId id="3580" r:id="rId79"/>
    <p:sldId id="3581" r:id="rId80"/>
    <p:sldId id="3582" r:id="rId81"/>
    <p:sldId id="3583" r:id="rId82"/>
    <p:sldId id="3584" r:id="rId83"/>
    <p:sldId id="3514" r:id="rId84"/>
    <p:sldId id="3607" r:id="rId85"/>
    <p:sldId id="3608" r:id="rId86"/>
    <p:sldId id="3617" r:id="rId87"/>
    <p:sldId id="3618" r:id="rId8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4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72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commentAuthors" Target="commentAuthors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B2A50-8BA5-DE4F-A7BD-F991468B59AD}" type="slidenum">
              <a:rPr lang="fr-FR">
                <a:latin typeface="Times New Roman" pitchFamily="4" charset="0"/>
              </a:rPr>
              <a:pPr/>
              <a:t>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48DB1-D7CC-C946-9BB9-454460340D5B}" type="slidenum">
              <a:rPr lang="fr-FR"/>
              <a:pPr/>
              <a:t>5</a:t>
            </a:fld>
            <a:endParaRPr lang="fr-FR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563013-C178-7948-AAE6-70E8265E7670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5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027290-FA69-DB45-938A-623110D6FDF6}" type="slidenum">
              <a:rPr lang="en-US" b="0"/>
              <a:pPr algn="r" eaLnBrk="1" hangingPunct="1"/>
              <a:t>6</a:t>
            </a:fld>
            <a:endParaRPr lang="en-US" b="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D6FD2-A88C-1646-9D09-D10FF154890B}" type="slidenum">
              <a:rPr lang="fr-FR"/>
              <a:pPr/>
              <a:t>7</a:t>
            </a:fld>
            <a:endParaRPr 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325" y="4342851"/>
            <a:ext cx="5031352" cy="41158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AEEC4B-7020-EC45-946F-913C253A58E9}" type="slidenum">
              <a:rPr lang="fr-FR"/>
              <a:pPr/>
              <a:t>17</a:t>
            </a:fld>
            <a:endParaRPr lang="fr-FR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5E45-C31D-2F41-A1D2-6CEB148D3004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9C781-D14D-A645-9619-F950E06B60A3}" type="slidenum">
              <a:rPr lang="fr-FR"/>
              <a:pPr/>
              <a:t>63</a:t>
            </a:fld>
            <a:endParaRPr lang="fr-FR"/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df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5.png"/><Relationship Id="rId5" Type="http://schemas.openxmlformats.org/officeDocument/2006/relationships/image" Target="../media/image16.pdf"/><Relationship Id="rId6" Type="http://schemas.openxmlformats.org/officeDocument/2006/relationships/image" Target="../media/image17.png"/><Relationship Id="rId7" Type="http://schemas.openxmlformats.org/officeDocument/2006/relationships/image" Target="../media/image18.pdf"/><Relationship Id="rId8" Type="http://schemas.openxmlformats.org/officeDocument/2006/relationships/image" Target="../media/image19.png"/><Relationship Id="rId9" Type="http://schemas.openxmlformats.org/officeDocument/2006/relationships/image" Target="../media/image20.pdf"/><Relationship Id="rId10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df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df"/><Relationship Id="rId3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>
                <a:latin typeface="Comic Sans MS" pitchFamily="4" charset="0"/>
              </a:rPr>
              <a:t>	</a:t>
            </a:r>
            <a:endParaRPr lang="fr-FR" smtClean="0">
              <a:latin typeface="Comic Sans MS" pitchFamily="4" charset="0"/>
            </a:endParaRPr>
          </a:p>
        </p:txBody>
      </p:sp>
      <p:sp>
        <p:nvSpPr>
          <p:cNvPr id="1638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92EA2A9B-BD5B-AB4D-9CA7-5823525BB323}" type="slidenum">
              <a:rPr lang="fr-CH" smtClean="0">
                <a:latin typeface="Times New Roman" pitchFamily="4" charset="0"/>
              </a:rPr>
              <a:pPr/>
              <a:t>0</a:t>
            </a:fld>
            <a:r>
              <a:rPr lang="fr-CH" smtClean="0">
                <a:latin typeface="Times New Roman" pitchFamily="4" charset="0"/>
              </a:rPr>
              <a:t> </a:t>
            </a:r>
            <a:endParaRPr lang="fr-FR" smtClean="0">
              <a:latin typeface="Times New Roman" pitchFamily="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1" name="Text Box 5"/>
          <p:cNvSpPr txBox="1">
            <a:spLocks noChangeArrowheads="1"/>
          </p:cNvSpPr>
          <p:nvPr/>
        </p:nvSpPr>
        <p:spPr bwMode="auto">
          <a:xfrm>
            <a:off x="140677" y="1250950"/>
            <a:ext cx="9144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Experimental </a:t>
            </a:r>
            <a:r>
              <a:rPr lang="en-GB" sz="4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Particle Physics              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          </a:t>
            </a:r>
            <a:endParaRPr lang="en-US" sz="3000" b="1" dirty="0">
              <a:solidFill>
                <a:srgbClr val="FFFC3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4" charset="0"/>
            </a:endParaRPr>
          </a:p>
        </p:txBody>
      </p:sp>
      <p:sp>
        <p:nvSpPr>
          <p:cNvPr id="756745" name="Text Box 9"/>
          <p:cNvSpPr txBox="1">
            <a:spLocks noChangeArrowheads="1"/>
          </p:cNvSpPr>
          <p:nvPr/>
        </p:nvSpPr>
        <p:spPr bwMode="auto">
          <a:xfrm>
            <a:off x="533400" y="23622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Part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5: Searches Beyond the SM (part II)</a:t>
            </a:r>
          </a:p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                             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</a:t>
            </a:r>
            <a:endParaRPr lang="en-US" sz="3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1016" y="3352800"/>
            <a:ext cx="342047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Prof. 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UC-Davis California USA</a:t>
            </a: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NTU</a:t>
            </a: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Singapore</a:t>
            </a: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July 29 – August 7   </a:t>
            </a:r>
            <a:r>
              <a:rPr lang="en-US" sz="1600" dirty="0" err="1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Weihai</a:t>
            </a: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China</a:t>
            </a:r>
          </a:p>
          <a:p>
            <a:pPr>
              <a:defRPr/>
            </a:pPr>
            <a:endParaRPr lang="en-US" sz="1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18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410200"/>
            <a:ext cx="984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1" name="Image 10" descr="Screen Shot 2016-07-26 at 09.38.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1" y="5557451"/>
            <a:ext cx="5627077" cy="957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pl-PL" dirty="0"/>
              <a:t>Why weak-scale SUSY  ?</a:t>
            </a:r>
          </a:p>
        </p:txBody>
      </p:sp>
      <p:sp>
        <p:nvSpPr>
          <p:cNvPr id="861188" name="Rectangle 4"/>
          <p:cNvSpPr>
            <a:spLocks noChangeArrowheads="1"/>
          </p:cNvSpPr>
          <p:nvPr/>
        </p:nvSpPr>
        <p:spPr bwMode="auto">
          <a:xfrm>
            <a:off x="0" y="3200400"/>
            <a:ext cx="8534400" cy="609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pl-PL" sz="2400" dirty="0">
                <a:solidFill>
                  <a:srgbClr val="FF0000"/>
                </a:solidFill>
              </a:rPr>
              <a:t>dark matter candidate:   neutralino, sneutrino, gravitino, ...</a:t>
            </a:r>
          </a:p>
        </p:txBody>
      </p:sp>
      <p:sp>
        <p:nvSpPr>
          <p:cNvPr id="861189" name="Rectangle 5"/>
          <p:cNvSpPr>
            <a:spLocks noChangeArrowheads="1"/>
          </p:cNvSpPr>
          <p:nvPr/>
        </p:nvSpPr>
        <p:spPr bwMode="auto">
          <a:xfrm>
            <a:off x="0" y="3886200"/>
            <a:ext cx="8382000" cy="457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pl-PL" sz="2400" dirty="0">
                <a:solidFill>
                  <a:srgbClr val="0000FF"/>
                </a:solidFill>
              </a:rPr>
              <a:t>consistent with EW</a:t>
            </a:r>
            <a:r>
              <a:rPr lang="pl-PL" sz="2400" dirty="0" smtClean="0">
                <a:solidFill>
                  <a:srgbClr val="0000FF"/>
                </a:solidFill>
              </a:rPr>
              <a:t> precision tests</a:t>
            </a:r>
            <a:endParaRPr lang="pl-PL" sz="2400" dirty="0">
              <a:solidFill>
                <a:srgbClr val="0000FF"/>
              </a:solidFill>
            </a:endParaRPr>
          </a:p>
        </p:txBody>
      </p:sp>
      <p:sp>
        <p:nvSpPr>
          <p:cNvPr id="861192" name="Rectangle 8"/>
          <p:cNvSpPr>
            <a:spLocks noChangeArrowheads="1"/>
          </p:cNvSpPr>
          <p:nvPr/>
        </p:nvSpPr>
        <p:spPr bwMode="auto">
          <a:xfrm>
            <a:off x="0" y="1600200"/>
            <a:ext cx="6096000" cy="457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kumimoji="1" lang="pl-PL" sz="2400" dirty="0">
                <a:solidFill>
                  <a:srgbClr val="0000FF"/>
                </a:solidFill>
              </a:rPr>
              <a:t>predicts a light Higgs  m</a:t>
            </a:r>
            <a:r>
              <a:rPr kumimoji="1" lang="pl-PL" sz="2400" baseline="-25000" dirty="0">
                <a:solidFill>
                  <a:srgbClr val="0000FF"/>
                </a:solidFill>
              </a:rPr>
              <a:t>h</a:t>
            </a:r>
            <a:r>
              <a:rPr kumimoji="1" lang="pl-PL" sz="2400" dirty="0">
                <a:solidFill>
                  <a:srgbClr val="0000FF"/>
                </a:solidFill>
              </a:rPr>
              <a:t>&lt; 130 GeV</a:t>
            </a:r>
            <a:endParaRPr lang="pl-PL" sz="2400" dirty="0">
              <a:solidFill>
                <a:srgbClr val="0000FF"/>
              </a:solidFill>
            </a:endParaRPr>
          </a:p>
        </p:txBody>
      </p:sp>
      <p:sp>
        <p:nvSpPr>
          <p:cNvPr id="861193" name="Rectangle 9"/>
          <p:cNvSpPr>
            <a:spLocks noChangeArrowheads="1"/>
          </p:cNvSpPr>
          <p:nvPr/>
        </p:nvSpPr>
        <p:spPr bwMode="auto">
          <a:xfrm>
            <a:off x="0" y="1066800"/>
            <a:ext cx="7620000" cy="457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pl-PL" sz="2400" dirty="0">
                <a:solidFill>
                  <a:srgbClr val="0000FF"/>
                </a:solidFill>
              </a:rPr>
              <a:t>stabilises the EW scale: |m</a:t>
            </a:r>
            <a:r>
              <a:rPr lang="pl-PL" sz="2400" baseline="-25000" dirty="0">
                <a:solidFill>
                  <a:srgbClr val="0000FF"/>
                </a:solidFill>
              </a:rPr>
              <a:t>F</a:t>
            </a:r>
            <a:r>
              <a:rPr lang="pl-PL" sz="2400" dirty="0">
                <a:solidFill>
                  <a:srgbClr val="0000FF"/>
                </a:solidFill>
              </a:rPr>
              <a:t> – m</a:t>
            </a:r>
            <a:r>
              <a:rPr lang="pl-PL" sz="2400" baseline="-25000" dirty="0">
                <a:solidFill>
                  <a:srgbClr val="0000FF"/>
                </a:solidFill>
              </a:rPr>
              <a:t>B</a:t>
            </a:r>
            <a:r>
              <a:rPr lang="pl-PL" sz="2400" dirty="0">
                <a:solidFill>
                  <a:srgbClr val="0000FF"/>
                </a:solidFill>
              </a:rPr>
              <a:t> | &lt; O(1 TeV)</a:t>
            </a:r>
          </a:p>
        </p:txBody>
      </p:sp>
      <p:sp>
        <p:nvSpPr>
          <p:cNvPr id="861202" name="Rectangle 18"/>
          <p:cNvSpPr>
            <a:spLocks noChangeArrowheads="1"/>
          </p:cNvSpPr>
          <p:nvPr/>
        </p:nvSpPr>
        <p:spPr bwMode="auto">
          <a:xfrm>
            <a:off x="381000" y="4800600"/>
            <a:ext cx="8206154" cy="533400"/>
          </a:xfrm>
          <a:prstGeom prst="rect">
            <a:avLst/>
          </a:prstGeom>
          <a:solidFill>
            <a:srgbClr val="CCFFFF">
              <a:alpha val="50000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</a:pPr>
            <a:r>
              <a:rPr lang="pl-PL" altLang="ja-JP" sz="2400" b="1">
                <a:solidFill>
                  <a:srgbClr val="FF0000"/>
                </a:solidFill>
              </a:rPr>
              <a:t>D</a:t>
            </a:r>
            <a:r>
              <a:rPr lang="en-US" altLang="ja-JP" sz="2400" b="1">
                <a:solidFill>
                  <a:srgbClr val="FF0000"/>
                </a:solidFill>
                <a:ea typeface="ＭＳ Ｐゴシック" pitchFamily="-84" charset="-128"/>
                <a:cs typeface="ＭＳ Ｐゴシック" pitchFamily="-84" charset="-128"/>
              </a:rPr>
              <a:t>iscover</a:t>
            </a:r>
            <a:r>
              <a:rPr lang="pl-PL" altLang="ja-JP" sz="2400" b="1">
                <a:solidFill>
                  <a:srgbClr val="FF0000"/>
                </a:solidFill>
              </a:rPr>
              <a:t>ing SUSY – </a:t>
            </a:r>
            <a:r>
              <a:rPr lang="en-US" altLang="ja-JP" sz="2400" b="1">
                <a:solidFill>
                  <a:srgbClr val="FF0000"/>
                </a:solidFill>
              </a:rPr>
              <a:t>A</a:t>
            </a:r>
            <a:r>
              <a:rPr lang="pl-PL" altLang="ja-JP" sz="2400" b="1">
                <a:solidFill>
                  <a:srgbClr val="FF0000"/>
                </a:solidFill>
              </a:rPr>
              <a:t> revolution in particle physics</a:t>
            </a:r>
            <a:r>
              <a:rPr lang="en-US" altLang="ja-JP" sz="2400" b="1">
                <a:solidFill>
                  <a:srgbClr val="FF0000"/>
                </a:solidFill>
              </a:rPr>
              <a:t>!!</a:t>
            </a:r>
            <a:endParaRPr lang="pl-PL" sz="2400" b="1">
              <a:solidFill>
                <a:srgbClr val="FF0000"/>
              </a:solidFill>
            </a:endParaRPr>
          </a:p>
        </p:txBody>
      </p:sp>
      <p:sp>
        <p:nvSpPr>
          <p:cNvPr id="861204" name="Rectangle 20"/>
          <p:cNvSpPr>
            <a:spLocks noChangeArrowheads="1"/>
          </p:cNvSpPr>
          <p:nvPr/>
        </p:nvSpPr>
        <p:spPr bwMode="auto">
          <a:xfrm>
            <a:off x="0" y="2133600"/>
            <a:ext cx="4724400" cy="457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pl-PL" sz="2400" dirty="0" smtClean="0">
                <a:solidFill>
                  <a:srgbClr val="0000FF"/>
                </a:solidFill>
              </a:rPr>
              <a:t>accomodates </a:t>
            </a:r>
            <a:r>
              <a:rPr lang="pl-PL" sz="2400" dirty="0">
                <a:solidFill>
                  <a:srgbClr val="0000FF"/>
                </a:solidFill>
              </a:rPr>
              <a:t>gauge unification</a:t>
            </a:r>
            <a:r>
              <a:rPr lang="pl-PL" dirty="0"/>
              <a:t> </a:t>
            </a:r>
          </a:p>
        </p:txBody>
      </p:sp>
      <p:sp>
        <p:nvSpPr>
          <p:cNvPr id="861205" name="Rectangle 21"/>
          <p:cNvSpPr>
            <a:spLocks noChangeArrowheads="1"/>
          </p:cNvSpPr>
          <p:nvPr/>
        </p:nvSpPr>
        <p:spPr bwMode="auto">
          <a:xfrm>
            <a:off x="0" y="2667000"/>
            <a:ext cx="5257800" cy="457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pl-PL" sz="2400" dirty="0">
                <a:solidFill>
                  <a:srgbClr val="0000FF"/>
                </a:solidFill>
              </a:rPr>
              <a:t>accomodates heavy top quark</a:t>
            </a:r>
            <a:r>
              <a:rPr lang="pl-PL" sz="2400" dirty="0">
                <a:solidFill>
                  <a:srgbClr val="0F0F15"/>
                </a:solidFill>
                <a:latin typeface="Times New Roman" pitchFamily="-8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4-04-01 at 6.38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668"/>
            <a:ext cx="9144000" cy="5958132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</a:t>
            </a:r>
            <a:r>
              <a:rPr lang="fr-FR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: </a:t>
            </a:r>
            <a:r>
              <a:rPr lang="fr-FR" sz="36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Why</a:t>
            </a:r>
            <a:r>
              <a:rPr lang="fr-FR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SUSY </a:t>
            </a:r>
            <a:r>
              <a:rPr lang="fr-FR" sz="36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lang="fr-FR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good for </a:t>
            </a:r>
            <a:r>
              <a:rPr lang="fr-FR" sz="36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you</a:t>
            </a:r>
            <a:r>
              <a:rPr lang="fr-FR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!!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914254" y="76200"/>
            <a:ext cx="7243700" cy="560387"/>
          </a:xfrm>
          <a:ln/>
        </p:spPr>
        <p:txBody>
          <a:bodyPr/>
          <a:lstStyle/>
          <a:p>
            <a:pPr>
              <a:lnSpc>
                <a:spcPct val="91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 dirty="0"/>
              <a:t> </a:t>
            </a:r>
            <a:r>
              <a:rPr lang="en-GB" dirty="0" err="1"/>
              <a:t>Supersymmetry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3571079" cy="2963864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81309" y="838200"/>
            <a:ext cx="8650244" cy="170418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1000"/>
              </a:lnSpc>
              <a:spcBef>
                <a:spcPts val="1238"/>
              </a:spcBef>
              <a:buClr>
                <a:srgbClr val="000099"/>
              </a:buClr>
              <a:buSzPct val="83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Supersymmetry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(SUSY) </a:t>
            </a:r>
            <a:r>
              <a:rPr lang="en-GB" sz="20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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assumes a new hidden symmetry between the bosons (</a:t>
            </a:r>
            <a:r>
              <a:rPr lang="en-GB" sz="2000" dirty="0">
                <a:latin typeface="Arial"/>
                <a:ea typeface="HG Mincho Light J" charset="0"/>
                <a:cs typeface="HG Mincho Light J" charset="0"/>
              </a:rPr>
              <a:t>particles with integer spin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) and fermions (</a:t>
            </a:r>
            <a:r>
              <a:rPr lang="en-GB" sz="2000" dirty="0">
                <a:latin typeface="Arial"/>
                <a:ea typeface="HG Mincho Light J" charset="0"/>
                <a:cs typeface="HG Mincho Light J" charset="0"/>
              </a:rPr>
              <a:t>particles with half integer spin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) to explain the Hierarchy problem (</a:t>
            </a: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Planck </a:t>
            </a:r>
            <a:r>
              <a:rPr lang="en-GB" sz="2000" dirty="0" err="1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</a:t>
            </a: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 Electro-weak scale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)</a:t>
            </a:r>
          </a:p>
          <a:p>
            <a:pPr eaLnBrk="1" hangingPunct="1">
              <a:spcBef>
                <a:spcPts val="1238"/>
              </a:spcBef>
              <a:buClr>
                <a:srgbClr val="000099"/>
              </a:buClr>
              <a:buSzPct val="83000"/>
              <a:buFont typeface="Symbol" pitchFamily="4" charset="2"/>
              <a:buChar char="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Lots of new particles (</a:t>
            </a:r>
            <a:r>
              <a:rPr lang="en-GB" sz="2000" dirty="0" err="1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squarks</a:t>
            </a: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, </a:t>
            </a:r>
            <a:r>
              <a:rPr lang="en-GB" sz="2000" dirty="0" err="1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sleptons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,…) predicted with masses  in the   range from 10’s of </a:t>
            </a:r>
            <a:r>
              <a:rPr lang="en-GB" sz="20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GeV’s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up to  several </a:t>
            </a:r>
            <a:r>
              <a:rPr lang="en-GB" sz="20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TeV</a:t>
            </a:r>
            <a:r>
              <a:rPr lang="en-GB" sz="20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range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46989" y="6019800"/>
            <a:ext cx="8844611" cy="3792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1000"/>
              </a:lnSpc>
              <a:buClr>
                <a:srgbClr val="000000"/>
              </a:buClr>
              <a:buSzPct val="100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LHC is 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expected to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have access to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at least some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part of the SUSY</a:t>
            </a:r>
            <a:r>
              <a:rPr lang="en-GB" dirty="0" smtClean="0">
                <a:solidFill>
                  <a:srgbClr val="FF0000"/>
                </a:solidFill>
                <a:latin typeface="Arial"/>
                <a:ea typeface="HG Mincho Light J" charset="0"/>
                <a:cs typeface="HG Mincho Light J" charset="0"/>
              </a:rPr>
              <a:t> spectrum! </a:t>
            </a:r>
            <a:endParaRPr lang="en-GB" dirty="0">
              <a:solidFill>
                <a:srgbClr val="FF0000"/>
              </a:solidFill>
              <a:latin typeface="Arial"/>
              <a:ea typeface="HG Mincho Light J" charset="0"/>
              <a:cs typeface="HG Mincho Light J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632945" y="4341814"/>
            <a:ext cx="421963" cy="841375"/>
          </a:xfrm>
          <a:prstGeom prst="line">
            <a:avLst/>
          </a:prstGeom>
          <a:noFill/>
          <a:ln w="50760">
            <a:solidFill>
              <a:srgbClr val="0000FF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239434" y="2774950"/>
            <a:ext cx="5828366" cy="30114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1000"/>
              </a:lnSpc>
              <a:buClr>
                <a:srgbClr val="0000CC"/>
              </a:buClr>
              <a:buSzPct val="83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CC"/>
                </a:solidFill>
                <a:latin typeface="Comic Sans MS" pitchFamily="4" charset="0"/>
                <a:ea typeface="HG Mincho Light J" charset="0"/>
                <a:cs typeface="HG Mincho Light J" charset="0"/>
              </a:rPr>
              <a:t>                </a:t>
            </a:r>
            <a:r>
              <a:rPr lang="en-GB" sz="2000" dirty="0" err="1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Supersymmetry</a:t>
            </a:r>
            <a:r>
              <a:rPr lang="en-GB" sz="2000" dirty="0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 is broken</a:t>
            </a:r>
          </a:p>
          <a:p>
            <a:pPr eaLnBrk="1" hangingPunct="1">
              <a:buClr>
                <a:srgbClr val="0000CC"/>
              </a:buClr>
              <a:buSzPct val="83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       </a:t>
            </a:r>
            <a:r>
              <a:rPr lang="en-GB" sz="2000" dirty="0" smtClean="0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     </a:t>
            </a:r>
            <a:r>
              <a:rPr lang="en-GB" sz="2000" dirty="0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We don’t see the </a:t>
            </a:r>
            <a:r>
              <a:rPr lang="en-GB" sz="2000" dirty="0" err="1">
                <a:solidFill>
                  <a:srgbClr val="0000CC"/>
                </a:solidFill>
                <a:latin typeface="Arial"/>
                <a:ea typeface="HG Mincho Light J" charset="0"/>
                <a:cs typeface="HG Mincho Light J" charset="0"/>
              </a:rPr>
              <a:t>superpartners</a:t>
            </a:r>
            <a:endParaRPr lang="en-GB" sz="2000" dirty="0">
              <a:solidFill>
                <a:srgbClr val="0000CC"/>
              </a:solidFill>
              <a:latin typeface="Arial"/>
              <a:ea typeface="HG Mincho Light J" charset="0"/>
              <a:cs typeface="HG Mincho Light J" charset="0"/>
            </a:endParaRPr>
          </a:p>
          <a:p>
            <a:pPr eaLnBrk="1" hangingPunct="1">
              <a:spcBef>
                <a:spcPts val="438"/>
              </a:spcBef>
              <a:buClr>
                <a:srgbClr val="CC0000"/>
              </a:buClr>
              <a:buSzPct val="83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   </a:t>
            </a:r>
            <a:r>
              <a:rPr lang="en-GB" sz="2000" dirty="0" smtClean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     </a:t>
            </a: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E.g. Minimal </a:t>
            </a:r>
            <a:r>
              <a:rPr lang="en-GB" sz="2000" dirty="0" err="1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supersymmetric</a:t>
            </a:r>
            <a:r>
              <a:rPr lang="en-GB" sz="2000" dirty="0">
                <a:solidFill>
                  <a:srgbClr val="CC0000"/>
                </a:solidFill>
                <a:latin typeface="Arial"/>
                <a:ea typeface="HG Mincho Light J" charset="0"/>
                <a:cs typeface="HG Mincho Light J" charset="0"/>
              </a:rPr>
              <a:t> model</a:t>
            </a:r>
            <a:r>
              <a:rPr lang="en-GB" sz="1800" dirty="0">
                <a:solidFill>
                  <a:schemeClr val="tx1"/>
                </a:solidFill>
                <a:latin typeface="Arial"/>
                <a:ea typeface="HG Mincho Light J" charset="0"/>
                <a:cs typeface="HG Mincho Light J" charset="0"/>
              </a:rPr>
              <a:t> </a:t>
            </a:r>
          </a:p>
          <a:p>
            <a:pPr eaLnBrk="1" hangingPunct="1">
              <a:spcBef>
                <a:spcPts val="438"/>
              </a:spcBef>
              <a:buClr>
                <a:srgbClr val="000000"/>
              </a:buClr>
              <a:buSzPct val="100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chemeClr val="tx1"/>
                </a:solidFill>
                <a:latin typeface="Arial"/>
                <a:ea typeface="HG Mincho Light J" charset="0"/>
                <a:cs typeface="HG Mincho Light J" charset="0"/>
              </a:rPr>
              <a:t>      </a:t>
            </a:r>
            <a:r>
              <a:rPr lang="en-GB" sz="18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</a:t>
            </a: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105 new parameters! :masses, mixing angles…</a:t>
            </a:r>
          </a:p>
          <a:p>
            <a:pPr eaLnBrk="1" hangingPunct="1">
              <a:spcBef>
                <a:spcPts val="438"/>
              </a:spcBef>
              <a:buClr>
                <a:srgbClr val="000099"/>
              </a:buClr>
              <a:buSzPct val="75000"/>
              <a:buFont typeface="Times New Roman" pitchFamily="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    SUSY breaking mechanisms: reduces # of </a:t>
            </a:r>
            <a:r>
              <a:rPr lang="en-GB" sz="18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param</a:t>
            </a: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.</a:t>
            </a:r>
          </a:p>
          <a:p>
            <a:pPr lvl="2" eaLnBrk="1" hangingPunct="1">
              <a:spcBef>
                <a:spcPts val="438"/>
              </a:spcBef>
              <a:buClr>
                <a:srgbClr val="000099"/>
              </a:buClr>
              <a:buSzPct val="75000"/>
              <a:buFont typeface="Times New Roman" pitchFamily="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Minimal SUSY  Gravity (</a:t>
            </a:r>
            <a:r>
              <a:rPr lang="en-GB" sz="18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msugra</a:t>
            </a: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)</a:t>
            </a:r>
          </a:p>
          <a:p>
            <a:pPr lvl="2" eaLnBrk="1" hangingPunct="1">
              <a:spcBef>
                <a:spcPts val="438"/>
              </a:spcBef>
              <a:buClr>
                <a:srgbClr val="000099"/>
              </a:buClr>
              <a:buSzPct val="75000"/>
              <a:buFont typeface="Times New Roman" pitchFamily="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Gauge mediated SUSY breaking</a:t>
            </a:r>
          </a:p>
          <a:p>
            <a:pPr lvl="2" eaLnBrk="1" hangingPunct="1">
              <a:spcBef>
                <a:spcPts val="438"/>
              </a:spcBef>
              <a:buClr>
                <a:srgbClr val="000099"/>
              </a:buClr>
              <a:buSzPct val="75000"/>
              <a:buFont typeface="Times New Roman" pitchFamily="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Anomaly mediated SUSY breaking</a:t>
            </a:r>
          </a:p>
          <a:p>
            <a:pPr lvl="2" eaLnBrk="1" hangingPunct="1">
              <a:spcBef>
                <a:spcPts val="438"/>
              </a:spcBef>
              <a:buClr>
                <a:srgbClr val="000099"/>
              </a:buClr>
              <a:buSzPct val="75000"/>
              <a:buFont typeface="Times New Roman" pitchFamily="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err="1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Gravitino</a:t>
            </a:r>
            <a:r>
              <a:rPr lang="en-GB" sz="1800" dirty="0">
                <a:solidFill>
                  <a:srgbClr val="000099"/>
                </a:solidFill>
                <a:latin typeface="Arial"/>
                <a:ea typeface="HG Mincho Light J" charset="0"/>
                <a:cs typeface="HG Mincho Light J" charset="0"/>
              </a:rPr>
              <a:t> mediated SUSY breaking…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1993: Early </a:t>
            </a:r>
            <a:r>
              <a:rPr lang="en-GB" dirty="0" err="1" smtClean="0"/>
              <a:t>Tevatron</a:t>
            </a:r>
            <a:r>
              <a:rPr lang="en-GB" dirty="0" smtClean="0"/>
              <a:t> SUSY Searches</a:t>
            </a:r>
            <a:endParaRPr lang="en-GB" dirty="0"/>
          </a:p>
        </p:txBody>
      </p:sp>
      <p:pic>
        <p:nvPicPr>
          <p:cNvPr id="4" name="Espace réservé du contenu 3" descr="Screen Shot 2016-06-02 at 05.39.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561" y="762000"/>
            <a:ext cx="6689839" cy="6018690"/>
          </a:xfrm>
        </p:spPr>
      </p:pic>
      <p:sp>
        <p:nvSpPr>
          <p:cNvPr id="5" name="Rectangle 4"/>
          <p:cNvSpPr/>
          <p:nvPr/>
        </p:nvSpPr>
        <p:spPr bwMode="auto">
          <a:xfrm>
            <a:off x="1066800" y="2057400"/>
            <a:ext cx="5410200" cy="6858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34417" y="6457890"/>
            <a:ext cx="28095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They did not find any…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SUSY Searches in 2009: Pre-LHC</a:t>
            </a:r>
            <a:endParaRPr lang="en-GB" dirty="0"/>
          </a:p>
        </p:txBody>
      </p:sp>
      <p:pic>
        <p:nvPicPr>
          <p:cNvPr id="4" name="Espace réservé du contenu 3" descr="Screen Shot 2016-06-15 at 18.37.2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782217"/>
            <a:ext cx="2362200" cy="2265783"/>
          </a:xfrm>
        </p:spPr>
      </p:pic>
      <p:pic>
        <p:nvPicPr>
          <p:cNvPr id="5" name="Espace réservé du contenu 3" descr="Screen Shot 2016-06-15 at 18.37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14600" y="762000"/>
            <a:ext cx="231745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Espace réservé du contenu 3" descr="Screen Shot 2016-06-15 at 18.37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76800" y="838200"/>
            <a:ext cx="2286000" cy="222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ce réservé du contenu 3" descr="Screen Shot 2016-06-15 at 18.38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124200" y="3200400"/>
            <a:ext cx="3703861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3" descr="Screen Shot 2016-06-15 at 18.38.2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53200" y="3222312"/>
            <a:ext cx="2573330" cy="22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space réservé du contenu 3" descr="Screen Shot 2016-06-15 at 18.38.3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3200400"/>
            <a:ext cx="3345447" cy="229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7162800" y="1495961"/>
            <a:ext cx="2107969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LEP:</a:t>
            </a:r>
            <a:r>
              <a:rPr lang="en-GB" sz="1800" dirty="0" smtClean="0">
                <a:solidFill>
                  <a:srgbClr val="0000FF"/>
                </a:solidFill>
              </a:rPr>
              <a:t> mostly model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independent</a:t>
            </a:r>
          </a:p>
          <a:p>
            <a:r>
              <a:rPr lang="en-GB" sz="1800" dirty="0" err="1" smtClean="0">
                <a:solidFill>
                  <a:srgbClr val="FF0000"/>
                </a:solidFill>
              </a:rPr>
              <a:t>Tevatron</a:t>
            </a:r>
            <a:r>
              <a:rPr lang="en-GB" sz="1800" dirty="0" smtClean="0">
                <a:solidFill>
                  <a:srgbClr val="FF0000"/>
                </a:solidFill>
              </a:rPr>
              <a:t>: </a:t>
            </a:r>
            <a:r>
              <a:rPr lang="en-GB" sz="1800" dirty="0" smtClean="0">
                <a:solidFill>
                  <a:srgbClr val="0000FF"/>
                </a:solidFill>
              </a:rPr>
              <a:t>mostly</a:t>
            </a:r>
          </a:p>
          <a:p>
            <a:r>
              <a:rPr lang="en-GB" sz="1800" dirty="0" err="1" smtClean="0">
                <a:solidFill>
                  <a:srgbClr val="0000FF"/>
                </a:solidFill>
              </a:rPr>
              <a:t>mSUGRA</a:t>
            </a:r>
            <a:r>
              <a:rPr lang="en-GB" sz="1800" dirty="0" smtClean="0">
                <a:solidFill>
                  <a:srgbClr val="0000FF"/>
                </a:solidFill>
              </a:rPr>
              <a:t> interpret</a:t>
            </a:r>
            <a:r>
              <a:rPr lang="en-GB" sz="1800" dirty="0" smtClean="0"/>
              <a:t>.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HERA:</a:t>
            </a:r>
            <a:r>
              <a:rPr lang="en-GB" sz="1800" dirty="0" smtClean="0"/>
              <a:t> </a:t>
            </a:r>
            <a:r>
              <a:rPr lang="en-GB" sz="1800" dirty="0" smtClean="0">
                <a:solidFill>
                  <a:srgbClr val="0000FF"/>
                </a:solidFill>
              </a:rPr>
              <a:t>mostly RPV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67600" y="914400"/>
            <a:ext cx="1311402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PDG 2009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2108340" y="5769114"/>
            <a:ext cx="48258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Squark/gluino</a:t>
            </a:r>
            <a:r>
              <a:rPr lang="en-GB" dirty="0" smtClean="0">
                <a:solidFill>
                  <a:srgbClr val="0000FF"/>
                </a:solidFill>
              </a:rPr>
              <a:t> limits: </a:t>
            </a:r>
            <a:r>
              <a:rPr lang="en-GB" dirty="0" smtClean="0">
                <a:solidFill>
                  <a:srgbClr val="FF0000"/>
                </a:solidFill>
              </a:rPr>
              <a:t>300-400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</a:rPr>
              <a:t>Electroweakinos</a:t>
            </a:r>
            <a:r>
              <a:rPr lang="en-GB" dirty="0" smtClean="0">
                <a:solidFill>
                  <a:srgbClr val="0000FF"/>
                </a:solidFill>
              </a:rPr>
              <a:t> (except LSP): </a:t>
            </a:r>
            <a:r>
              <a:rPr lang="en-GB" dirty="0" smtClean="0">
                <a:solidFill>
                  <a:srgbClr val="FF0000"/>
                </a:solidFill>
              </a:rPr>
              <a:t>&gt;100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82000" cy="904875"/>
          </a:xfrm>
        </p:spPr>
        <p:txBody>
          <a:bodyPr/>
          <a:lstStyle/>
          <a:p>
            <a:r>
              <a:rPr lang="en-GB" dirty="0" smtClean="0"/>
              <a:t>Playing with </a:t>
            </a:r>
            <a:r>
              <a:rPr lang="en-GB" dirty="0" err="1" smtClean="0"/>
              <a:t>mSUGRA</a:t>
            </a:r>
            <a:r>
              <a:rPr lang="en-GB" dirty="0" smtClean="0"/>
              <a:t>/CMSSM</a:t>
            </a:r>
            <a:endParaRPr lang="en-GB" dirty="0"/>
          </a:p>
        </p:txBody>
      </p:sp>
      <p:pic>
        <p:nvPicPr>
          <p:cNvPr id="4" name="Image 3" descr="Screen Shot 2016-06-21 at 21.23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3822700" cy="782350"/>
          </a:xfrm>
          <a:prstGeom prst="rect">
            <a:avLst/>
          </a:prstGeom>
        </p:spPr>
      </p:pic>
      <p:pic>
        <p:nvPicPr>
          <p:cNvPr id="5" name="Image 4" descr="Screen Shot 2016-06-21 at 21.23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91000"/>
            <a:ext cx="3124200" cy="2913041"/>
          </a:xfrm>
          <a:prstGeom prst="rect">
            <a:avLst/>
          </a:prstGeom>
        </p:spPr>
      </p:pic>
      <p:pic>
        <p:nvPicPr>
          <p:cNvPr id="6" name="Image 5" descr="Screen Shot 2016-06-22 at 15.37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1600200"/>
            <a:ext cx="2635250" cy="26352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81200" y="1600200"/>
            <a:ext cx="1685377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hep-ph/0106204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52597" y="1566446"/>
            <a:ext cx="3567603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Became the </a:t>
            </a:r>
            <a:r>
              <a:rPr lang="en-GB" sz="1600" dirty="0" err="1" smtClean="0">
                <a:solidFill>
                  <a:srgbClr val="0000FF"/>
                </a:solidFill>
              </a:rPr>
              <a:t>Mastercode</a:t>
            </a:r>
            <a:r>
              <a:rPr lang="en-GB" sz="1600" dirty="0" smtClean="0">
                <a:solidFill>
                  <a:srgbClr val="0000FF"/>
                </a:solidFill>
              </a:rPr>
              <a:t> collaboration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05200" y="5229761"/>
            <a:ext cx="2373266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Using constraints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all available data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(measurements,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limits…)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6-06-23 at 09.38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020" y="1905000"/>
            <a:ext cx="2787980" cy="2438400"/>
          </a:xfrm>
          <a:prstGeom prst="rect">
            <a:avLst/>
          </a:prstGeom>
        </p:spPr>
      </p:pic>
      <p:pic>
        <p:nvPicPr>
          <p:cNvPr id="14" name="Image 13" descr="Screen Shot 2016-06-23 at 09.37.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300" y="838200"/>
            <a:ext cx="4203700" cy="746008"/>
          </a:xfrm>
          <a:prstGeom prst="rect">
            <a:avLst/>
          </a:prstGeom>
        </p:spPr>
      </p:pic>
      <p:pic>
        <p:nvPicPr>
          <p:cNvPr id="15" name="Image 14" descr="Screen Shot 2016-06-23 at 09.38.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1905000"/>
            <a:ext cx="2743200" cy="2438400"/>
          </a:xfrm>
          <a:prstGeom prst="rect">
            <a:avLst/>
          </a:prstGeom>
        </p:spPr>
      </p:pic>
      <p:pic>
        <p:nvPicPr>
          <p:cNvPr id="16" name="Image 15" descr="Screen Shot 2016-06-23 at 09.38.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775" y="4419600"/>
            <a:ext cx="3788225" cy="45720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7151671" y="4953000"/>
            <a:ext cx="183992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Ok within 2σ  </a:t>
            </a:r>
            <a:r>
              <a:rPr lang="en-GB" dirty="0" err="1" smtClean="0">
                <a:sym typeface="Wingdings"/>
              </a:rPr>
              <a:t>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4064789" y="1566446"/>
            <a:ext cx="165021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arXiv:0707.3447</a:t>
            </a:r>
            <a:endParaRPr lang="en-GB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477000" y="5562600"/>
            <a:ext cx="239117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Is SUSY around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corner??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Turn on the LHC!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4651" y="5517232"/>
            <a:ext cx="3289262" cy="635833"/>
          </a:xfrm>
          <a:prstGeom prst="rect">
            <a:avLst/>
          </a:prstGeom>
          <a:noFill/>
        </p:spPr>
        <p:txBody>
          <a:bodyPr wrap="none" lIns="81043" tIns="40522" rIns="81043" bIns="40522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CMSSM Landscape in 2013: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Example ATLAS (CMS similar)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ATLAS_SUSY_MSUGRA_CMSSM_lp13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21185" y="1052737"/>
            <a:ext cx="7200800" cy="516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545" y="2204864"/>
            <a:ext cx="21165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Msq</a:t>
            </a:r>
            <a:r>
              <a:rPr lang="en-US" sz="2000" dirty="0" smtClean="0"/>
              <a:t> = 1800 GeV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29634" y="3501008"/>
            <a:ext cx="19882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Mg = 1400 GeV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347864" y="2636912"/>
            <a:ext cx="720080" cy="21602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932040" y="3717032"/>
            <a:ext cx="720080" cy="9726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797152"/>
            <a:ext cx="507202" cy="659363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Inclusive SUSY Searches by 2013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23426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72398"/>
    </mc:Choice>
    <mc:Fallback>
      <mp:transition xmlns:mp="http://schemas.microsoft.com/office/mac/powerpoint/2008/main" spd="slow" advTm="723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4651" y="5517232"/>
            <a:ext cx="3289262" cy="635833"/>
          </a:xfrm>
          <a:prstGeom prst="rect">
            <a:avLst/>
          </a:prstGeom>
          <a:noFill/>
        </p:spPr>
        <p:txBody>
          <a:bodyPr wrap="none" lIns="81043" tIns="40522" rIns="81043" bIns="40522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CMSSM Landscape in 2013: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Example ATLAS (CMS similar)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ATLAS_SUSY_MSUGRA_CMSSM_lp13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21185" y="1052737"/>
            <a:ext cx="7200800" cy="516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545" y="2204864"/>
            <a:ext cx="21165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Msq</a:t>
            </a:r>
            <a:r>
              <a:rPr lang="en-US" sz="2000" dirty="0" smtClean="0"/>
              <a:t> = 1800 GeV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29634" y="3501008"/>
            <a:ext cx="19882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Mg = 1400 GeV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347864" y="2636912"/>
            <a:ext cx="720080" cy="21602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932040" y="3717032"/>
            <a:ext cx="720080" cy="9726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 descr="Screen Shot 2013-07-18 at 14.31.28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71768" y="5661248"/>
            <a:ext cx="612000" cy="884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55776" y="6114782"/>
            <a:ext cx="6045245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The LHC has pushed the mass scale in constraint SUSY models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to a new level!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5734997"/>
            <a:ext cx="1070012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LEP &amp;</a:t>
            </a:r>
          </a:p>
          <a:p>
            <a:r>
              <a:rPr lang="en-US" dirty="0" err="1" smtClean="0"/>
              <a:t>Tevatron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797152"/>
            <a:ext cx="507202" cy="659363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Inclusive SUSY Searches by 2013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4724400"/>
            <a:ext cx="133770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Compared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2009…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429299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46013"/>
    </mc:Choice>
    <mc:Fallback>
      <mp:transition xmlns:mp="http://schemas.microsoft.com/office/mac/powerpoint/2008/main" spd="slow" advTm="4601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42875"/>
            <a:ext cx="8153400" cy="904875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</a:rPr>
              <a:t>Detecting </a:t>
            </a:r>
            <a:r>
              <a:rPr lang="en-US" sz="3600" dirty="0" err="1">
                <a:latin typeface="Arial" charset="0"/>
              </a:rPr>
              <a:t>Supersymmetric</a:t>
            </a:r>
            <a:r>
              <a:rPr lang="en-US" sz="3600" dirty="0">
                <a:latin typeface="Arial" charset="0"/>
              </a:rPr>
              <a:t> Particles</a:t>
            </a:r>
          </a:p>
        </p:txBody>
      </p:sp>
      <p:pic>
        <p:nvPicPr>
          <p:cNvPr id="98309" name="Picture 3" descr="jetm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108" y="901701"/>
            <a:ext cx="6682154" cy="26447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8312" name="Text Box 6"/>
          <p:cNvSpPr txBox="1">
            <a:spLocks noChangeArrowheads="1"/>
          </p:cNvSpPr>
          <p:nvPr/>
        </p:nvSpPr>
        <p:spPr bwMode="auto">
          <a:xfrm>
            <a:off x="211015" y="1136651"/>
            <a:ext cx="3839513" cy="400110"/>
          </a:xfrm>
          <a:prstGeom prst="rect">
            <a:avLst/>
          </a:prstGeom>
          <a:solidFill>
            <a:srgbClr val="99CC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Energy produced in the detector</a:t>
            </a:r>
          </a:p>
        </p:txBody>
      </p:sp>
      <p:sp>
        <p:nvSpPr>
          <p:cNvPr id="98313" name="Line 7"/>
          <p:cNvSpPr>
            <a:spLocks noChangeShapeType="1"/>
          </p:cNvSpPr>
          <p:nvPr/>
        </p:nvSpPr>
        <p:spPr bwMode="auto">
          <a:xfrm>
            <a:off x="3446584" y="1524000"/>
            <a:ext cx="703385" cy="609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314" name="Text Box 8"/>
          <p:cNvSpPr txBox="1">
            <a:spLocks noChangeArrowheads="1"/>
          </p:cNvSpPr>
          <p:nvPr/>
        </p:nvSpPr>
        <p:spPr bwMode="auto">
          <a:xfrm>
            <a:off x="2240574" y="3048001"/>
            <a:ext cx="31829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sym typeface="Symbol" charset="2"/>
              </a:rPr>
              <a:t></a:t>
            </a:r>
          </a:p>
        </p:txBody>
      </p:sp>
      <p:sp>
        <p:nvSpPr>
          <p:cNvPr id="98315" name="Text Box 9"/>
          <p:cNvSpPr txBox="1">
            <a:spLocks noChangeArrowheads="1"/>
          </p:cNvSpPr>
          <p:nvPr/>
        </p:nvSpPr>
        <p:spPr bwMode="auto">
          <a:xfrm>
            <a:off x="4642339" y="3124201"/>
            <a:ext cx="31829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sym typeface="Symbol" charset="2"/>
              </a:rPr>
              <a:t>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8600" y="5137428"/>
            <a:ext cx="8588620" cy="141577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Arial" charset="0"/>
              </a:rPr>
              <a:t>Supersymmetric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particles decay and produce a cascade of jets, leptons and missing</a:t>
            </a: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 transverse 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energy</a:t>
            </a: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 (MET) due 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to escaping ‘dark matter’ </a:t>
            </a:r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particle candidates</a:t>
            </a:r>
          </a:p>
          <a:p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                    </a:t>
            </a:r>
            <a:r>
              <a:rPr lang="en-US" sz="2600" dirty="0">
                <a:solidFill>
                  <a:srgbClr val="CC0000"/>
                </a:solidFill>
                <a:latin typeface="Arial" charset="0"/>
              </a:rPr>
              <a:t>Very</a:t>
            </a:r>
            <a:r>
              <a:rPr lang="en-US" sz="2600" dirty="0" smtClean="0">
                <a:solidFill>
                  <a:srgbClr val="CC0000"/>
                </a:solidFill>
                <a:latin typeface="Arial" charset="0"/>
              </a:rPr>
              <a:t> prominent </a:t>
            </a:r>
            <a:r>
              <a:rPr lang="en-US" sz="2600" dirty="0">
                <a:solidFill>
                  <a:srgbClr val="CC0000"/>
                </a:solidFill>
                <a:latin typeface="Arial" charset="0"/>
              </a:rPr>
              <a:t>signatures in CMS and ATLAS</a:t>
            </a:r>
            <a:endParaRPr lang="en-US" sz="2600" dirty="0" smtClean="0">
              <a:solidFill>
                <a:srgbClr val="CC0000"/>
              </a:solidFill>
              <a:latin typeface="Arial" charset="0"/>
            </a:endParaRPr>
          </a:p>
          <a:p>
            <a:endParaRPr lang="en-US" sz="2400" dirty="0" smtClean="0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3" name="Image 12" descr="Screen shot 2011-05-01 at 6.25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657600"/>
            <a:ext cx="3005106" cy="140052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19600" y="914400"/>
            <a:ext cx="1336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</a:t>
            </a:r>
            <a:endParaRPr lang="en-GB" dirty="0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685800" y="6096000"/>
            <a:ext cx="9012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2 at 10.36.57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12" y="2133600"/>
            <a:ext cx="4443801" cy="3276600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Missing Transverse Energy</a:t>
            </a:r>
            <a:endParaRPr lang="en-GB" dirty="0"/>
          </a:p>
        </p:txBody>
      </p:sp>
      <p:pic>
        <p:nvPicPr>
          <p:cNvPr id="7" name="Image 6" descr="Screen shot 2011-07-22 at 10.35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184" y="2133600"/>
            <a:ext cx="4374816" cy="3238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1000" y="1349514"/>
            <a:ext cx="8324915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Generally appreciated to be a difficult quantity to measure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Very sensitive to fluctuations, miss-measurements, noise, backgrounds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3400" y="5638800"/>
            <a:ext cx="8149086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practice, rather well under control, from the </a:t>
            </a:r>
            <a:r>
              <a:rPr lang="en-GB" dirty="0" smtClean="0">
                <a:solidFill>
                  <a:srgbClr val="0000FF"/>
                </a:solidFill>
              </a:rPr>
              <a:t>start (2010)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Good</a:t>
            </a:r>
            <a:r>
              <a:rPr lang="en-GB" dirty="0" smtClean="0">
                <a:solidFill>
                  <a:srgbClr val="0000FF"/>
                </a:solidFill>
              </a:rPr>
              <a:t> resolution using ‘particle flow’ </a:t>
            </a:r>
            <a:r>
              <a:rPr lang="en-GB" dirty="0" err="1" smtClean="0">
                <a:solidFill>
                  <a:srgbClr val="0000FF"/>
                </a:solidFill>
              </a:rPr>
              <a:t>ie</a:t>
            </a:r>
            <a:r>
              <a:rPr lang="en-GB" dirty="0" smtClean="0">
                <a:solidFill>
                  <a:srgbClr val="0000FF"/>
                </a:solidFill>
              </a:rPr>
              <a:t> maximally identifying particles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More</a:t>
            </a:r>
            <a:r>
              <a:rPr lang="en-GB" dirty="0" smtClean="0">
                <a:solidFill>
                  <a:srgbClr val="0000FF"/>
                </a:solidFill>
              </a:rPr>
              <a:t> pile-up in future will NOT make this simpler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76400" y="3733800"/>
            <a:ext cx="2565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Minimum bias events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7315200" y="4095690"/>
            <a:ext cx="155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Particle flow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57400" y="838200"/>
            <a:ext cx="544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Total transverse momentum imbalance</a:t>
            </a:r>
            <a:endParaRPr lang="en-GB" sz="2400" dirty="0"/>
          </a:p>
        </p:txBody>
      </p:sp>
      <p:pic>
        <p:nvPicPr>
          <p:cNvPr id="14" name="Image 13" descr="Screen shot 2011-07-27 at 9.42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133600"/>
            <a:ext cx="4495800" cy="327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715000"/>
          </a:xfrm>
          <a:solidFill>
            <a:schemeClr val="accent3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n-GB" dirty="0" smtClean="0"/>
              <a:t>  </a:t>
            </a:r>
            <a:r>
              <a:rPr lang="en-GB" dirty="0" smtClean="0">
                <a:solidFill>
                  <a:srgbClr val="FF0000"/>
                </a:solidFill>
              </a:rPr>
              <a:t>Overview of the 5 lectures in the next days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1:</a:t>
            </a:r>
            <a:r>
              <a:rPr lang="en-GB" dirty="0" smtClean="0">
                <a:solidFill>
                  <a:srgbClr val="0000FF"/>
                </a:solidFill>
              </a:rPr>
              <a:t> Accelerators and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2: </a:t>
            </a:r>
            <a:r>
              <a:rPr lang="en-GB" dirty="0" smtClean="0">
                <a:solidFill>
                  <a:srgbClr val="0000FF"/>
                </a:solidFill>
              </a:rPr>
              <a:t>Experimental Techniques and experiments, in particular LHC experiments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3: </a:t>
            </a:r>
            <a:r>
              <a:rPr lang="en-GB" dirty="0" smtClean="0">
                <a:solidFill>
                  <a:srgbClr val="0000FF"/>
                </a:solidFill>
              </a:rPr>
              <a:t>Tests of the Standard Model at the LHC, including the Higgs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4 &amp; 5 : </a:t>
            </a:r>
            <a:r>
              <a:rPr lang="en-GB" dirty="0" smtClean="0">
                <a:solidFill>
                  <a:srgbClr val="0000FF"/>
                </a:solidFill>
              </a:rPr>
              <a:t>Searches Beyond the Standard Model at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The lectures mainly cover ATLAS &amp; CMS results plus a few results from other experiment</a:t>
            </a:r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137160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GB" sz="4000" b="1">
                <a:solidFill>
                  <a:srgbClr val="0000FF"/>
                </a:solidFill>
                <a:ea typeface="ＭＳ Ｐゴシック" pitchFamily="4" charset="-128"/>
                <a:cs typeface="ＭＳ Ｐゴシック" pitchFamily="4" charset="-128"/>
              </a:rPr>
              <a:t> Lecture Plan </a:t>
            </a:r>
          </a:p>
        </p:txBody>
      </p:sp>
      <p:pic>
        <p:nvPicPr>
          <p:cNvPr id="16388" name="Image 4" descr="Screen Shot 2016-07-26 at 09.53.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438400" y="3733800"/>
            <a:ext cx="38100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1016" y="5334000"/>
            <a:ext cx="8780584" cy="150810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Events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with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five jets of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particles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smtClean="0">
                <a:solidFill>
                  <a:srgbClr val="FF0000"/>
                </a:solidFill>
                <a:latin typeface="Arial"/>
              </a:rPr>
              <a:t>and large </a:t>
            </a:r>
            <a:r>
              <a:rPr lang="fr-FR" sz="2400" dirty="0" err="1" smtClean="0">
                <a:solidFill>
                  <a:srgbClr val="FF0000"/>
                </a:solidFill>
                <a:latin typeface="Arial"/>
              </a:rPr>
              <a:t>missing</a:t>
            </a:r>
            <a:r>
              <a:rPr lang="fr-FR" sz="2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Arial"/>
              </a:rPr>
              <a:t>energy</a:t>
            </a:r>
            <a:endParaRPr lang="fr-FR" sz="2400" dirty="0" smtClean="0">
              <a:solidFill>
                <a:srgbClr val="FF0000"/>
              </a:solidFill>
              <a:latin typeface="Arial"/>
            </a:endParaRPr>
          </a:p>
          <a:p>
            <a:pPr>
              <a:defRPr/>
            </a:pP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which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could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come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from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a possible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dark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matter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particle</a:t>
            </a:r>
            <a:endParaRPr lang="fr-FR" sz="2400" dirty="0" smtClean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r>
              <a:rPr lang="fr-FR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But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a few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events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is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not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enough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too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prove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we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have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something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new</a:t>
            </a:r>
          </a:p>
          <a:p>
            <a:pPr>
              <a:defRPr/>
            </a:pP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 No visible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excess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has been building up </a:t>
            </a:r>
            <a:r>
              <a:rPr lang="fr-FR" sz="2200" dirty="0" err="1" smtClean="0">
                <a:solidFill>
                  <a:srgbClr val="0000FF"/>
                </a:solidFill>
                <a:latin typeface="Arial"/>
              </a:rPr>
              <a:t>with</a:t>
            </a:r>
            <a:r>
              <a:rPr lang="fr-FR" sz="2200" dirty="0" smtClean="0">
                <a:solidFill>
                  <a:srgbClr val="0000FF"/>
                </a:solidFill>
                <a:latin typeface="Arial"/>
              </a:rPr>
              <a:t> time… </a:t>
            </a:r>
          </a:p>
        </p:txBody>
      </p:sp>
      <p:pic>
        <p:nvPicPr>
          <p:cNvPr id="8" name="Espace réservé du contenu 7" descr="Screen shot 2011-04-30 at 9.47.1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80" y="1828800"/>
            <a:ext cx="4240420" cy="2893237"/>
          </a:xfrm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457200" y="-76200"/>
            <a:ext cx="8153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…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Some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nteresting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Collisions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…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Image 6" descr="Screen shot 2011-07-27 at 9.36.5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54" y="1295400"/>
            <a:ext cx="3954646" cy="3886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4800" y="1066800"/>
            <a:ext cx="237276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…already in 2010…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1-04-02 at 12.26.4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27" y="762000"/>
            <a:ext cx="8672873" cy="567700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228600" y="3505200"/>
            <a:ext cx="86868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0668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Early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SUSY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Searches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Espace réservé du contenu 4" descr="Screen shot 2011-07-30 at 7.02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76400" y="3657600"/>
            <a:ext cx="6589142" cy="254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838200" y="3181290"/>
            <a:ext cx="228935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All Analyses (CMS)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3962400" y="3429000"/>
            <a:ext cx="2247405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JET+MET (ATLAS)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457200" y="6229290"/>
            <a:ext cx="8071440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Note: Strong effort to get background (tail) estimates from data itself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6643824" y="6062246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CMS-SUS-11-015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638800" y="1219200"/>
            <a:ext cx="3474454" cy="378565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mSUGRA</a:t>
            </a:r>
            <a:r>
              <a:rPr lang="en-GB" dirty="0" smtClean="0">
                <a:solidFill>
                  <a:srgbClr val="0000FF"/>
                </a:solidFill>
              </a:rPr>
              <a:t>/CMSSM scenarios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 smtClean="0">
              <a:solidFill>
                <a:srgbClr val="0000FF"/>
              </a:solidFill>
              <a:latin typeface="Wingdings"/>
              <a:ea typeface="Wingdings"/>
              <a:cs typeface="Wingdings"/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So</a:t>
            </a:r>
            <a:r>
              <a:rPr lang="en-GB" dirty="0" smtClean="0">
                <a:solidFill>
                  <a:srgbClr val="0000FF"/>
                </a:solidFill>
              </a:rPr>
              <a:t> far </a:t>
            </a:r>
            <a:r>
              <a:rPr lang="en-GB" dirty="0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clear signal of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supersymmetric</a:t>
            </a:r>
            <a:r>
              <a:rPr lang="en-GB" dirty="0" smtClean="0">
                <a:solidFill>
                  <a:srgbClr val="FF0000"/>
                </a:solidFill>
              </a:rPr>
              <a:t> particles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has been found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We</a:t>
            </a:r>
            <a:r>
              <a:rPr lang="en-GB" dirty="0" smtClean="0">
                <a:solidFill>
                  <a:srgbClr val="0000FF"/>
                </a:solidFill>
              </a:rPr>
              <a:t> can exclude regions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where the new particles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could exist.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Searches</a:t>
            </a:r>
            <a:r>
              <a:rPr lang="en-GB" dirty="0" smtClean="0">
                <a:solidFill>
                  <a:srgbClr val="0000FF"/>
                </a:solidFill>
              </a:rPr>
              <a:t> now continue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the </a:t>
            </a:r>
            <a:r>
              <a:rPr lang="en-GB" dirty="0" smtClean="0">
                <a:solidFill>
                  <a:srgbClr val="FF0000"/>
                </a:solidFill>
              </a:rPr>
              <a:t>higher energy in Run-2</a:t>
            </a:r>
          </a:p>
          <a:p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384558" y="5486400"/>
            <a:ext cx="8443437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Plenty of searches ongoing: with jets, leptons, photons, W/Z,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top, Higgs, with and without large missing transverse energy</a:t>
            </a:r>
          </a:p>
          <a:p>
            <a:pPr>
              <a:defRPr/>
            </a:pPr>
            <a:r>
              <a:rPr lang="en-US" sz="2600" dirty="0" smtClean="0">
                <a:solidFill>
                  <a:srgbClr val="0000FF"/>
                </a:solidFill>
                <a:latin typeface="Arial"/>
              </a:rPr>
              <a:t>Also special searches for more contrived model regions </a:t>
            </a:r>
            <a:r>
              <a:rPr lang="en-US" sz="2200" dirty="0" smtClean="0">
                <a:solidFill>
                  <a:srgbClr val="0000FF"/>
                </a:solidFill>
                <a:latin typeface="Arial"/>
              </a:rPr>
              <a:t>    </a:t>
            </a:r>
            <a:endParaRPr lang="en-US" sz="22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2" name="Image 11" descr="Screen Shot 2013-08-02 at 11.20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371600"/>
            <a:ext cx="5460817" cy="3733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4400" y="4038600"/>
            <a:ext cx="118291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excluded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4600" y="2362200"/>
            <a:ext cx="104365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allowed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43200" y="990600"/>
            <a:ext cx="21414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Status with run-1</a:t>
            </a:r>
            <a:endParaRPr lang="en-GB" dirty="0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SUSY in Run-1</a:t>
            </a:r>
            <a:r>
              <a:rPr lang="en-GB" sz="3600" b="1" kern="0" baseline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: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No Significant </a:t>
            </a:r>
            <a:r>
              <a:rPr lang="en-GB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GB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ignals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762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8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Run-1: </a:t>
            </a:r>
            <a:r>
              <a:rPr lang="fr-FR" sz="38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Limits</a:t>
            </a:r>
            <a:r>
              <a:rPr lang="fr-FR" sz="38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on </a:t>
            </a:r>
            <a:r>
              <a:rPr lang="fr-FR" sz="38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Squarks</a:t>
            </a:r>
            <a:r>
              <a:rPr lang="fr-FR" sz="38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and </a:t>
            </a:r>
            <a:r>
              <a:rPr lang="fr-FR" sz="38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Gluinos</a:t>
            </a:r>
            <a:endParaRPr kumimoji="0" lang="fr-FR" sz="3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200" y="838200"/>
            <a:ext cx="829510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Results depend on the topologies studies, assumed mass of the LSP etc.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6" name="Image 5" descr="Screen Shot 2014-04-12 at 3.41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1864285" cy="10709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524000"/>
            <a:ext cx="1255422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pic>
        <p:nvPicPr>
          <p:cNvPr id="8" name="Espace réservé du contenu 3" descr="Screen Shot 2014-04-10 at 1.59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19321" y="1295400"/>
            <a:ext cx="1843679" cy="10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81000" y="6172200"/>
            <a:ext cx="8675109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0000FF"/>
                </a:solidFill>
                <a:latin typeface="Arial"/>
              </a:rPr>
              <a:t>Combined limits typically &gt; 1-1.3 </a:t>
            </a:r>
            <a:r>
              <a:rPr lang="en-US" sz="2600" dirty="0" err="1" smtClean="0">
                <a:solidFill>
                  <a:srgbClr val="0000FF"/>
                </a:solidFill>
                <a:latin typeface="Arial"/>
              </a:rPr>
              <a:t>TeV</a:t>
            </a:r>
            <a:r>
              <a:rPr lang="en-US" sz="2600" dirty="0" smtClean="0">
                <a:solidFill>
                  <a:srgbClr val="0000FF"/>
                </a:solidFill>
                <a:latin typeface="Arial"/>
              </a:rPr>
              <a:t> on </a:t>
            </a:r>
            <a:r>
              <a:rPr lang="en-US" sz="2600" dirty="0" err="1" smtClean="0">
                <a:solidFill>
                  <a:srgbClr val="0000FF"/>
                </a:solidFill>
                <a:latin typeface="Arial"/>
              </a:rPr>
              <a:t>sparticle</a:t>
            </a:r>
            <a:r>
              <a:rPr lang="en-US" sz="2600" dirty="0" smtClean="0">
                <a:solidFill>
                  <a:srgbClr val="0000FF"/>
                </a:solidFill>
                <a:latin typeface="Arial"/>
              </a:rPr>
              <a:t> masses </a:t>
            </a:r>
            <a:r>
              <a:rPr lang="en-US" sz="2200" dirty="0" smtClean="0">
                <a:solidFill>
                  <a:srgbClr val="0000FF"/>
                </a:solidFill>
                <a:latin typeface="Arial"/>
              </a:rPr>
              <a:t>    </a:t>
            </a:r>
            <a:endParaRPr lang="en-US" sz="22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24200" y="1371600"/>
            <a:ext cx="348622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Popular presentation of data: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</a:rPr>
              <a:t>Simplified </a:t>
            </a:r>
            <a:r>
              <a:rPr lang="en-GB" dirty="0" err="1" smtClean="0">
                <a:solidFill>
                  <a:srgbClr val="FF0000"/>
                </a:solidFill>
              </a:rPr>
              <a:t>ModelS</a:t>
            </a:r>
            <a:r>
              <a:rPr lang="en-GB" dirty="0" smtClean="0">
                <a:solidFill>
                  <a:srgbClr val="FF0000"/>
                </a:solidFill>
              </a:rPr>
              <a:t> (SMS)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Image 11" descr="Screen Shot 2015-04-26 at 11.26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596927"/>
            <a:ext cx="3645632" cy="3499073"/>
          </a:xfrm>
          <a:prstGeom prst="rect">
            <a:avLst/>
          </a:prstGeom>
        </p:spPr>
      </p:pic>
      <p:pic>
        <p:nvPicPr>
          <p:cNvPr id="14" name="Image 13" descr="Screen Shot 2015-04-26 at 11.26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590800"/>
            <a:ext cx="3646143" cy="3505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Run-2: All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Hadronic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Searches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2400" y="762000"/>
            <a:ext cx="895096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searches with all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final states, </a:t>
            </a:r>
            <a:r>
              <a:rPr lang="en-GB" dirty="0" err="1" smtClean="0">
                <a:solidFill>
                  <a:srgbClr val="0000FF"/>
                </a:solidFill>
              </a:rPr>
              <a:t>ie</a:t>
            </a:r>
            <a:r>
              <a:rPr lang="en-GB" dirty="0" smtClean="0">
                <a:solidFill>
                  <a:srgbClr val="0000FF"/>
                </a:solidFill>
              </a:rPr>
              <a:t> jets + Missing E</a:t>
            </a:r>
            <a:r>
              <a:rPr lang="en-GB" baseline="-25000" dirty="0" smtClean="0">
                <a:solidFill>
                  <a:srgbClr val="0000FF"/>
                </a:solidFill>
              </a:rPr>
              <a:t>T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Several</a:t>
            </a:r>
            <a:r>
              <a:rPr lang="en-GB" dirty="0" smtClean="0">
                <a:solidFill>
                  <a:srgbClr val="0000FF"/>
                </a:solidFill>
              </a:rPr>
              <a:t> different methods are used, with different background </a:t>
            </a:r>
            <a:r>
              <a:rPr lang="en-GB" dirty="0" err="1" smtClean="0">
                <a:solidFill>
                  <a:srgbClr val="0000FF"/>
                </a:solidFill>
              </a:rPr>
              <a:t>systematics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152400" y="6381690"/>
            <a:ext cx="8876699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Limits, with 2.3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only, are 200-400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better than the 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ones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Espace réservé du contenu 3" descr="Screen Shot 2014-04-10 at 1.59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90600" y="1600200"/>
            <a:ext cx="1843679" cy="10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124200" y="1828800"/>
            <a:ext cx="348622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Popular presentation of data: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</a:rPr>
              <a:t>Simplified </a:t>
            </a:r>
            <a:r>
              <a:rPr lang="en-GB" dirty="0" err="1" smtClean="0">
                <a:solidFill>
                  <a:srgbClr val="FF0000"/>
                </a:solidFill>
              </a:rPr>
              <a:t>ModelS</a:t>
            </a:r>
            <a:r>
              <a:rPr lang="en-GB" dirty="0" smtClean="0">
                <a:solidFill>
                  <a:srgbClr val="FF0000"/>
                </a:solidFill>
              </a:rPr>
              <a:t> (SMS)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" name="Image 13" descr="Screen Shot 2016-03-01 at 02.52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593850"/>
            <a:ext cx="1776268" cy="1149350"/>
          </a:xfrm>
          <a:prstGeom prst="rect">
            <a:avLst/>
          </a:prstGeom>
        </p:spPr>
      </p:pic>
      <p:pic>
        <p:nvPicPr>
          <p:cNvPr id="15" name="Image 14" descr="Screen Shot 2016-04-03 at 15.08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19400"/>
            <a:ext cx="3575789" cy="3429000"/>
          </a:xfrm>
          <a:prstGeom prst="rect">
            <a:avLst/>
          </a:prstGeom>
        </p:spPr>
      </p:pic>
      <p:pic>
        <p:nvPicPr>
          <p:cNvPr id="16" name="Image 15" descr="Screen Shot 2016-04-03 at 15.08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184" y="2819400"/>
            <a:ext cx="3563816" cy="3429000"/>
          </a:xfrm>
          <a:prstGeom prst="rect">
            <a:avLst/>
          </a:prstGeom>
        </p:spPr>
      </p:pic>
      <p:pic>
        <p:nvPicPr>
          <p:cNvPr id="17" name="Image 16" descr="Screen Shot 2016-07-03 at 12.29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586512"/>
            <a:ext cx="1905000" cy="1074557"/>
          </a:xfrm>
          <a:prstGeom prst="rect">
            <a:avLst/>
          </a:prstGeom>
        </p:spPr>
      </p:pic>
      <p:pic>
        <p:nvPicPr>
          <p:cNvPr id="18" name="Image 17" descr="Screen Shot 2016-07-14 at 13.17.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819400"/>
            <a:ext cx="4007458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1-11-07 at 4.07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838199"/>
            <a:ext cx="5943600" cy="58674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52400" y="-152400"/>
            <a:ext cx="868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What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really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needed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from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SUSY?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5471" y="1425714"/>
            <a:ext cx="210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N. </a:t>
            </a:r>
            <a:r>
              <a:rPr lang="en-GB" dirty="0" err="1" smtClean="0"/>
              <a:t>Arkani</a:t>
            </a:r>
            <a:r>
              <a:rPr lang="en-GB" dirty="0" smtClean="0"/>
              <a:t>-Ahmed</a:t>
            </a:r>
          </a:p>
          <a:p>
            <a:r>
              <a:rPr lang="en-GB" dirty="0" smtClean="0"/>
              <a:t>CERN Nov 2011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2209800"/>
            <a:ext cx="255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Papucci</a:t>
            </a:r>
            <a:r>
              <a:rPr lang="en-GB" sz="1800" dirty="0" smtClean="0"/>
              <a:t>, </a:t>
            </a:r>
            <a:r>
              <a:rPr lang="en-GB" sz="1800" dirty="0" err="1" smtClean="0"/>
              <a:t>Ruderman</a:t>
            </a:r>
            <a:r>
              <a:rPr lang="en-GB" sz="1800" dirty="0" smtClean="0"/>
              <a:t>, </a:t>
            </a:r>
          </a:p>
          <a:p>
            <a:r>
              <a:rPr lang="en-GB" sz="1800" dirty="0" err="1" smtClean="0"/>
              <a:t>Weiler</a:t>
            </a:r>
            <a:r>
              <a:rPr lang="en-GB" sz="1800" dirty="0" smtClean="0"/>
              <a:t> arXiv:1110.6926</a:t>
            </a:r>
            <a:endParaRPr lang="en-GB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2895600"/>
            <a:ext cx="2717911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LHC data end 2011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Stops &gt; 200-300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&gt; 600-800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4191000"/>
            <a:ext cx="3053164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Moving away from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constrained SUSY models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to ‘natural’ models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Natural SUSY survived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LHC so far, but we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are getting close to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push it to its limits!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838200"/>
            <a:ext cx="28919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End 2011: Revision!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 smtClean="0"/>
              <a:t>Stop Searches @ 8/13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4" name="Espace réservé du contenu 3" descr="Screen Shot 2016-03-19 at 23.13.5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400" y="914400"/>
            <a:ext cx="2439967" cy="1485606"/>
          </a:xfrm>
        </p:spPr>
      </p:pic>
      <p:pic>
        <p:nvPicPr>
          <p:cNvPr id="5" name="Image 4" descr="Screen Shot 2016-03-19 at 23.13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4227266" cy="4038600"/>
          </a:xfrm>
          <a:prstGeom prst="rect">
            <a:avLst/>
          </a:prstGeom>
        </p:spPr>
      </p:pic>
      <p:pic>
        <p:nvPicPr>
          <p:cNvPr id="6" name="Image 5" descr="Screen Shot 2016-03-19 at 23.11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954" y="2514600"/>
            <a:ext cx="4443046" cy="41773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" y="1524000"/>
            <a:ext cx="388772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13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analyses as sensitive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as the higher </a:t>
            </a:r>
            <a:r>
              <a:rPr lang="en-GB" dirty="0" err="1" smtClean="0">
                <a:solidFill>
                  <a:srgbClr val="0000FF"/>
                </a:solidFill>
              </a:rPr>
              <a:t>lumi</a:t>
            </a:r>
            <a:r>
              <a:rPr lang="en-GB" dirty="0" smtClean="0">
                <a:solidFill>
                  <a:srgbClr val="0000FF"/>
                </a:solidFill>
              </a:rPr>
              <a:t> 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ones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8" name="Espace réservé du contenu 3" descr="Screen Shot 2016-06-20 at 15.16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2438400"/>
            <a:ext cx="447398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Phenomenological MSSM analysis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04800" y="816114"/>
            <a:ext cx="887043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mSUGRA</a:t>
            </a:r>
            <a:r>
              <a:rPr lang="en-GB" dirty="0" smtClean="0">
                <a:solidFill>
                  <a:srgbClr val="0000FF"/>
                </a:solidFill>
              </a:rPr>
              <a:t>/CMSSM too constraining? SMS don’t always fully cover signatures ?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 </a:t>
            </a:r>
            <a:r>
              <a:rPr lang="en-GB" dirty="0" smtClean="0">
                <a:solidFill>
                  <a:srgbClr val="FF0000"/>
                </a:solidFill>
              </a:rPr>
              <a:t>-&gt; the 19 parameter phenomenological MSSM (</a:t>
            </a:r>
            <a:r>
              <a:rPr lang="en-GB" dirty="0" err="1" smtClean="0">
                <a:solidFill>
                  <a:srgbClr val="FF0000"/>
                </a:solidFill>
              </a:rPr>
              <a:t>pMSSM</a:t>
            </a:r>
            <a:r>
              <a:rPr lang="en-GB" dirty="0" smtClean="0">
                <a:solidFill>
                  <a:srgbClr val="FF0000"/>
                </a:solidFill>
              </a:rPr>
              <a:t>) analyses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Image 4" descr="Screen Shot 2016-06-23 at 10.23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02296"/>
            <a:ext cx="3962400" cy="1550504"/>
          </a:xfrm>
          <a:prstGeom prst="rect">
            <a:avLst/>
          </a:prstGeom>
        </p:spPr>
      </p:pic>
      <p:pic>
        <p:nvPicPr>
          <p:cNvPr id="6" name="Image 5" descr="Screen Shot 2016-06-23 at 10.2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953000" cy="14551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43200" y="1524000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arXiv:1606.03577</a:t>
            </a:r>
            <a:endParaRPr lang="en-GB" sz="1600" dirty="0"/>
          </a:p>
        </p:txBody>
      </p:sp>
      <p:pic>
        <p:nvPicPr>
          <p:cNvPr id="10" name="Image 9" descr="Screen Shot 2016-06-23 at 10.36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2546425" cy="2368550"/>
          </a:xfrm>
          <a:prstGeom prst="rect">
            <a:avLst/>
          </a:prstGeom>
        </p:spPr>
      </p:pic>
      <p:pic>
        <p:nvPicPr>
          <p:cNvPr id="11" name="Image 10" descr="Screen Shot 2016-06-23 at 10.37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3352800"/>
            <a:ext cx="2438400" cy="2355586"/>
          </a:xfrm>
          <a:prstGeom prst="rect">
            <a:avLst/>
          </a:prstGeom>
        </p:spPr>
      </p:pic>
      <p:pic>
        <p:nvPicPr>
          <p:cNvPr id="12" name="Image 11" descr="Screen Shot 2016-06-23 at 10.37.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3352800"/>
            <a:ext cx="2447239" cy="2362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-9227" y="5791200"/>
            <a:ext cx="930562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10</a:t>
            </a:r>
            <a:r>
              <a:rPr lang="en-GB" baseline="30000" dirty="0" smtClean="0">
                <a:solidFill>
                  <a:srgbClr val="0000FF"/>
                </a:solidFill>
              </a:rPr>
              <a:t>8</a:t>
            </a:r>
            <a:r>
              <a:rPr lang="en-GB" dirty="0" smtClean="0">
                <a:solidFill>
                  <a:srgbClr val="0000FF"/>
                </a:solidFill>
              </a:rPr>
              <a:t> points sampled: Leads to softer limits on the </a:t>
            </a:r>
            <a:r>
              <a:rPr lang="en-GB" dirty="0" err="1" smtClean="0">
                <a:solidFill>
                  <a:srgbClr val="0000FF"/>
                </a:solidFill>
              </a:rPr>
              <a:t>sparticles</a:t>
            </a:r>
            <a:r>
              <a:rPr lang="en-GB" dirty="0" smtClean="0">
                <a:solidFill>
                  <a:srgbClr val="0000FF"/>
                </a:solidFill>
              </a:rPr>
              <a:t> masses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Gluinos</a:t>
            </a:r>
            <a:r>
              <a:rPr lang="en-GB" dirty="0" smtClean="0">
                <a:solidFill>
                  <a:srgbClr val="FF0000"/>
                </a:solidFill>
              </a:rPr>
              <a:t> &gt; 500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, stops &gt; 250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=&gt; there is still low mass phase space left!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9600" y="3962400"/>
            <a:ext cx="90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gluinos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81400" y="3962400"/>
            <a:ext cx="9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squarks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53200" y="3962400"/>
            <a:ext cx="6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stop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10690" y="1490246"/>
            <a:ext cx="255711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ATLAS: </a:t>
            </a:r>
            <a:r>
              <a:rPr lang="fr-FR" sz="1600" dirty="0" err="1" smtClean="0"/>
              <a:t>arXiv</a:t>
            </a:r>
            <a:r>
              <a:rPr lang="fr-FR" sz="1600" dirty="0" smtClean="0"/>
              <a:t>: 1508.06608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609600" y="3124200"/>
            <a:ext cx="8077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What about analyses that showed some excess in Run-1?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839200" cy="904875"/>
          </a:xfrm>
        </p:spPr>
        <p:txBody>
          <a:bodyPr/>
          <a:lstStyle/>
          <a:p>
            <a:r>
              <a:rPr lang="en-GB" dirty="0" smtClean="0"/>
              <a:t>Search in the </a:t>
            </a:r>
            <a:r>
              <a:rPr lang="en-GB" dirty="0" err="1" smtClean="0"/>
              <a:t>Z+Jets+MET</a:t>
            </a:r>
            <a:r>
              <a:rPr lang="en-GB" dirty="0" smtClean="0"/>
              <a:t> Channel</a:t>
            </a:r>
            <a:endParaRPr lang="en-GB" dirty="0"/>
          </a:p>
        </p:txBody>
      </p:sp>
      <p:pic>
        <p:nvPicPr>
          <p:cNvPr id="4" name="Image 3" descr="Screen Shot 2016-02-26 at 16.4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52" y="1064231"/>
            <a:ext cx="8466948" cy="57175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05600" y="762000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ATLAS-CONF-2015-082</a:t>
            </a:r>
            <a:endParaRPr lang="en-GB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04800" y="1123890"/>
            <a:ext cx="701120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</a:t>
            </a:r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or </a:t>
            </a:r>
            <a:r>
              <a:rPr lang="en-GB" dirty="0" err="1" smtClean="0">
                <a:solidFill>
                  <a:srgbClr val="0000FF"/>
                </a:solidFill>
              </a:rPr>
              <a:t>squark</a:t>
            </a:r>
            <a:r>
              <a:rPr lang="en-GB" dirty="0" smtClean="0">
                <a:solidFill>
                  <a:srgbClr val="0000FF"/>
                </a:solidFill>
              </a:rPr>
              <a:t> production with Z in decay chain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3733800"/>
            <a:ext cx="5206198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Run-1 ATLAS observed an excess in this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channel: </a:t>
            </a:r>
            <a:r>
              <a:rPr lang="en-GB" dirty="0" smtClean="0">
                <a:solidFill>
                  <a:srgbClr val="FF0000"/>
                </a:solidFill>
              </a:rPr>
              <a:t>3 (1.7) </a:t>
            </a:r>
            <a:r>
              <a:rPr lang="en-GB" dirty="0" err="1" smtClean="0">
                <a:solidFill>
                  <a:srgbClr val="0000FF"/>
                </a:solidFill>
              </a:rPr>
              <a:t>σ</a:t>
            </a:r>
            <a:r>
              <a:rPr lang="en-GB" dirty="0" smtClean="0">
                <a:solidFill>
                  <a:srgbClr val="0000FF"/>
                </a:solidFill>
              </a:rPr>
              <a:t> excess in </a:t>
            </a:r>
            <a:r>
              <a:rPr lang="en-GB" dirty="0" err="1" smtClean="0">
                <a:solidFill>
                  <a:srgbClr val="FF0000"/>
                </a:solidFill>
              </a:rPr>
              <a:t>ee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μμ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r>
              <a:rPr lang="en-GB" dirty="0" smtClean="0">
                <a:solidFill>
                  <a:srgbClr val="0000FF"/>
                </a:solidFill>
              </a:rPr>
              <a:t>channel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excess observed in CMS in Run-1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Reproduce the Run-1 analysis in Run-2: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410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 smtClean="0"/>
              <a:t>  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  </a:t>
            </a:r>
            <a:r>
              <a:rPr lang="en-GB" dirty="0" smtClean="0">
                <a:solidFill>
                  <a:srgbClr val="FF0000"/>
                </a:solidFill>
              </a:rPr>
              <a:t> : </a:t>
            </a:r>
            <a:r>
              <a:rPr lang="en-GB" dirty="0" smtClean="0">
                <a:solidFill>
                  <a:srgbClr val="0000FF"/>
                </a:solidFill>
              </a:rPr>
              <a:t>Searches for </a:t>
            </a:r>
            <a:r>
              <a:rPr lang="en-GB" dirty="0" err="1" smtClean="0">
                <a:solidFill>
                  <a:srgbClr val="0000FF"/>
                </a:solidFill>
              </a:rPr>
              <a:t>Supersymmetry</a:t>
            </a:r>
            <a:r>
              <a:rPr lang="en-GB" dirty="0" smtClean="0">
                <a:solidFill>
                  <a:srgbClr val="0000FF"/>
                </a:solidFill>
              </a:rPr>
              <a:t>, the connection to dark matter searches and an outlook for the future.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 Plan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2-26 at 16.47.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838200"/>
            <a:ext cx="8471090" cy="5943600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 smtClean="0"/>
              <a:t>Search in the </a:t>
            </a:r>
            <a:r>
              <a:rPr lang="en-GB" dirty="0" err="1" smtClean="0"/>
              <a:t>Z+Jets+MET</a:t>
            </a:r>
            <a:r>
              <a:rPr lang="en-GB" dirty="0" smtClean="0"/>
              <a:t> Channel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257800" y="3581400"/>
            <a:ext cx="3276600" cy="9906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4572000"/>
            <a:ext cx="3124200" cy="381000"/>
          </a:xfrm>
          <a:prstGeom prst="rect">
            <a:avLst/>
          </a:prstGeom>
          <a:noFill/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24000" y="4419600"/>
            <a:ext cx="8615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Run-2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638800" y="4191000"/>
            <a:ext cx="2133918" cy="3539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/>
              <a:t>Local excess of 2.2σ</a:t>
            </a:r>
            <a:endParaRPr lang="en-GB" sz="17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5638800" y="5029200"/>
            <a:ext cx="2667000" cy="1600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34000" y="5105400"/>
            <a:ext cx="3545337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FF0000"/>
                </a:solidFill>
              </a:rPr>
              <a:t>ATLAS continues to observe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an excess in the 2015 data</a:t>
            </a:r>
          </a:p>
          <a:p>
            <a:r>
              <a:rPr lang="en-GB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FF0000"/>
                </a:solidFill>
              </a:rPr>
              <a:t>CMS remains consistent with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the background expectation.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953119" y="4599801"/>
            <a:ext cx="428881" cy="27699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14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2-26 at 17.40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8305800" cy="475442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Opposite Sign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Dilepton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Analysis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200" y="838200"/>
            <a:ext cx="8987281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CMS had “it’s own” mild excess in the run-1 </a:t>
            </a:r>
            <a:r>
              <a:rPr lang="en-GB" dirty="0" err="1" smtClean="0">
                <a:solidFill>
                  <a:srgbClr val="0000FF"/>
                </a:solidFill>
              </a:rPr>
              <a:t>dilepton</a:t>
            </a:r>
            <a:r>
              <a:rPr lang="en-GB" dirty="0" smtClean="0">
                <a:solidFill>
                  <a:srgbClr val="0000FF"/>
                </a:solidFill>
              </a:rPr>
              <a:t> analysis but in the region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below the Z peak at 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. The local excess was </a:t>
            </a:r>
            <a:r>
              <a:rPr lang="en-GB" dirty="0" smtClean="0">
                <a:solidFill>
                  <a:srgbClr val="FF0000"/>
                </a:solidFill>
              </a:rPr>
              <a:t>3.4σ</a:t>
            </a:r>
            <a:r>
              <a:rPr lang="en-GB" dirty="0" smtClean="0">
                <a:solidFill>
                  <a:srgbClr val="0000FF"/>
                </a:solidFill>
              </a:rPr>
              <a:t>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1066800" y="3048000"/>
            <a:ext cx="685800" cy="6096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24000" y="6400800"/>
            <a:ext cx="65993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 new 2015 data so far does not confirm this excess…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181600" y="3048000"/>
            <a:ext cx="914400" cy="6858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382000" cy="904875"/>
          </a:xfrm>
        </p:spPr>
        <p:txBody>
          <a:bodyPr/>
          <a:lstStyle/>
          <a:p>
            <a:r>
              <a:rPr lang="en-GB" dirty="0" smtClean="0"/>
              <a:t>Many Other Searches for SUSY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1054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</a:rPr>
              <a:t>Searches with many jets (8 or more)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Searches with hard photons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Searches for </a:t>
            </a:r>
            <a:r>
              <a:rPr lang="en-GB" sz="2400" dirty="0" err="1" smtClean="0">
                <a:solidFill>
                  <a:srgbClr val="0000FF"/>
                </a:solidFill>
              </a:rPr>
              <a:t>electroweakinos</a:t>
            </a:r>
            <a:r>
              <a:rPr lang="en-GB" sz="2400" dirty="0" smtClean="0">
                <a:solidFill>
                  <a:srgbClr val="0000FF"/>
                </a:solidFill>
              </a:rPr>
              <a:t> in multi-lepton final states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Searches with soft leptons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Searches fort </a:t>
            </a:r>
            <a:r>
              <a:rPr lang="en-GB" sz="2400" dirty="0" err="1" smtClean="0">
                <a:solidFill>
                  <a:srgbClr val="0000FF"/>
                </a:solidFill>
              </a:rPr>
              <a:t>sbottoms</a:t>
            </a:r>
            <a:r>
              <a:rPr lang="en-GB" sz="2400" dirty="0" smtClean="0">
                <a:solidFill>
                  <a:srgbClr val="0000FF"/>
                </a:solidFill>
              </a:rPr>
              <a:t> and </a:t>
            </a:r>
            <a:r>
              <a:rPr lang="en-GB" sz="2400" dirty="0" err="1" smtClean="0">
                <a:solidFill>
                  <a:srgbClr val="0000FF"/>
                </a:solidFill>
              </a:rPr>
              <a:t>staus</a:t>
            </a:r>
            <a:endParaRPr lang="en-GB" sz="2400" dirty="0" smtClean="0">
              <a:solidFill>
                <a:srgbClr val="0000FF"/>
              </a:solidFill>
            </a:endParaRPr>
          </a:p>
          <a:p>
            <a:r>
              <a:rPr lang="en-GB" sz="2400" dirty="0" smtClean="0">
                <a:solidFill>
                  <a:srgbClr val="0000FF"/>
                </a:solidFill>
              </a:rPr>
              <a:t>Specific analyses for compressed spectra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RPV analyses without missing E</a:t>
            </a:r>
            <a:r>
              <a:rPr lang="en-GB" sz="2400" baseline="-25000" dirty="0" smtClean="0">
                <a:solidFill>
                  <a:srgbClr val="0000FF"/>
                </a:solidFill>
              </a:rPr>
              <a:t>T</a:t>
            </a:r>
            <a:r>
              <a:rPr lang="en-GB" sz="2400" dirty="0" smtClean="0">
                <a:solidFill>
                  <a:srgbClr val="0000FF"/>
                </a:solidFill>
              </a:rPr>
              <a:t> requirement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VBF production of </a:t>
            </a:r>
            <a:r>
              <a:rPr lang="en-GB" sz="2400" dirty="0" err="1" smtClean="0">
                <a:solidFill>
                  <a:srgbClr val="0000FF"/>
                </a:solidFill>
              </a:rPr>
              <a:t>sparticles</a:t>
            </a:r>
            <a:endParaRPr lang="en-GB" sz="2400" dirty="0" smtClean="0">
              <a:solidFill>
                <a:srgbClr val="0000FF"/>
              </a:solidFill>
            </a:endParaRPr>
          </a:p>
          <a:p>
            <a:r>
              <a:rPr lang="en-GB" sz="2400" dirty="0" smtClean="0">
                <a:solidFill>
                  <a:srgbClr val="0000FF"/>
                </a:solidFill>
              </a:rPr>
              <a:t>SUSY with long lived particles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…</a:t>
            </a:r>
          </a:p>
          <a:p>
            <a:pPr>
              <a:buNone/>
            </a:pPr>
            <a:r>
              <a:rPr lang="en-GB" sz="2400" dirty="0" smtClean="0">
                <a:solidFill>
                  <a:srgbClr val="0000FF"/>
                </a:solidFill>
              </a:rPr>
              <a:t>        </a:t>
            </a:r>
            <a:r>
              <a:rPr lang="en-GB" sz="2800" dirty="0" smtClean="0">
                <a:solidFill>
                  <a:srgbClr val="FF0000"/>
                </a:solidFill>
              </a:rPr>
              <a:t>-&gt; So far no outstanding surviving signal!!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9144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Recent New Directions…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5-03-29 at 4.18.3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29000"/>
            <a:ext cx="3124199" cy="3124200"/>
          </a:xfrm>
          <a:prstGeom prst="rect">
            <a:avLst/>
          </a:prstGeom>
        </p:spPr>
      </p:pic>
      <p:pic>
        <p:nvPicPr>
          <p:cNvPr id="4" name="Image 3" descr="Screen Shot 2015-03-29 at 4.18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2159144" cy="17773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400" y="990600"/>
            <a:ext cx="273664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Multi-jet (≥6), no MET</a:t>
            </a:r>
            <a:endParaRPr lang="en-GB" dirty="0"/>
          </a:p>
        </p:txBody>
      </p:sp>
      <p:pic>
        <p:nvPicPr>
          <p:cNvPr id="6" name="Image 5" descr="Screen Shot 2015-03-29 at 4.29.5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801" y="1517626"/>
            <a:ext cx="2000399" cy="1835174"/>
          </a:xfrm>
          <a:prstGeom prst="rect">
            <a:avLst/>
          </a:prstGeom>
        </p:spPr>
      </p:pic>
      <p:pic>
        <p:nvPicPr>
          <p:cNvPr id="7" name="Image 6" descr="Screen Shot 2015-03-29 at 4.30.0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352800"/>
            <a:ext cx="3124200" cy="3505200"/>
          </a:xfrm>
          <a:prstGeom prst="rect">
            <a:avLst/>
          </a:prstGeom>
        </p:spPr>
      </p:pic>
      <p:pic>
        <p:nvPicPr>
          <p:cNvPr id="9" name="Image 8" descr="Screen Shot 2015-03-29 at 4.33.2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676400"/>
            <a:ext cx="2416825" cy="1828948"/>
          </a:xfrm>
          <a:prstGeom prst="rect">
            <a:avLst/>
          </a:prstGeom>
        </p:spPr>
      </p:pic>
      <p:pic>
        <p:nvPicPr>
          <p:cNvPr id="10" name="Image 9" descr="Screen Shot 2015-03-29 at 4.33.38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838" y="3657600"/>
            <a:ext cx="2857161" cy="2743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09778" y="990600"/>
            <a:ext cx="285178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VBF </a:t>
            </a:r>
            <a:r>
              <a:rPr lang="en-GB" dirty="0" err="1" smtClean="0"/>
              <a:t>EWKino</a:t>
            </a:r>
            <a:r>
              <a:rPr lang="en-GB" dirty="0" smtClean="0"/>
              <a:t> production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433978" y="1066800"/>
            <a:ext cx="23703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Scalar charm quark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6-06-22 at 17.40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581400"/>
            <a:ext cx="3258320" cy="3124200"/>
          </a:xfrm>
          <a:prstGeom prst="rect">
            <a:avLst/>
          </a:prstGeom>
        </p:spPr>
      </p:pic>
      <p:pic>
        <p:nvPicPr>
          <p:cNvPr id="3" name="Image 2" descr="Screen Shot 2016-06-22 at 18.14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4" y="3733800"/>
            <a:ext cx="4049456" cy="2932642"/>
          </a:xfrm>
          <a:prstGeom prst="rect">
            <a:avLst/>
          </a:prstGeom>
        </p:spPr>
      </p:pic>
      <p:pic>
        <p:nvPicPr>
          <p:cNvPr id="4" name="Image 3" descr="Screen Shot 2016-06-22 at 18.16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5251450" cy="27608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0" y="7620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arXiv:1501.05603</a:t>
            </a:r>
            <a:endParaRPr lang="en-GB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  </a:t>
            </a: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Exampl</a:t>
            </a:r>
            <a:r>
              <a:rPr lang="en-US" sz="3400" b="1" kern="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sz="3400" b="1" kern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 SUSY with 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Long Lived Particles 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0201" y="990601"/>
            <a:ext cx="37338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Heavy</a:t>
            </a:r>
            <a:r>
              <a:rPr lang="en-GB" dirty="0" smtClean="0">
                <a:solidFill>
                  <a:srgbClr val="0000FF"/>
                </a:solidFill>
              </a:rPr>
              <a:t> stable charged particles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with de/</a:t>
            </a:r>
            <a:r>
              <a:rPr lang="en-GB" dirty="0" err="1" smtClean="0">
                <a:solidFill>
                  <a:srgbClr val="0000FF"/>
                </a:solidFill>
              </a:rPr>
              <a:t>dx</a:t>
            </a:r>
            <a:r>
              <a:rPr lang="en-GB" dirty="0" smtClean="0">
                <a:solidFill>
                  <a:srgbClr val="0000FF"/>
                </a:solidFill>
              </a:rPr>
              <a:t> measurements, or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stop-and-decay asynchronous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with the pp collisions.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Special</a:t>
            </a:r>
            <a:r>
              <a:rPr lang="en-GB" dirty="0" smtClean="0">
                <a:solidFill>
                  <a:srgbClr val="FF0000"/>
                </a:solidFill>
              </a:rPr>
              <a:t> runs with detector  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active and “no-pp collisions”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have been taken.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endParaRPr lang="en-GB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600200" y="3700046"/>
            <a:ext cx="119546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Mass reach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31627" y="1066800"/>
            <a:ext cx="19497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Cross section reach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00800" y="3429000"/>
            <a:ext cx="23447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&gt; 1580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67678" y="48006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arXiv:1606.05129</a:t>
            </a:r>
            <a:endParaRPr lang="en-GB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077200" cy="904875"/>
          </a:xfrm>
        </p:spPr>
        <p:txBody>
          <a:bodyPr/>
          <a:lstStyle/>
          <a:p>
            <a:r>
              <a:rPr lang="en-GB" dirty="0" smtClean="0"/>
              <a:t> Summary of SUSY Searches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" y="838200"/>
            <a:ext cx="847720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In short: no sign of SUSY with the data collected so far   (similar for CMS)   </a:t>
            </a:r>
            <a:endParaRPr lang="en-GB" dirty="0"/>
          </a:p>
        </p:txBody>
      </p:sp>
      <p:pic>
        <p:nvPicPr>
          <p:cNvPr id="8" name="Image 7" descr="Screen Shot 2016-07-14 at 13.18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08" y="1295400"/>
            <a:ext cx="8173892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5-09-14 at 12.54.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221" y="42624"/>
            <a:ext cx="9101022" cy="681537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458200" cy="904875"/>
          </a:xfrm>
        </p:spPr>
        <p:txBody>
          <a:bodyPr/>
          <a:lstStyle/>
          <a:p>
            <a:r>
              <a:rPr lang="en-GB" sz="3400" dirty="0" smtClean="0"/>
              <a:t>Dark Matter: Complementary Searches?  </a:t>
            </a:r>
            <a:endParaRPr lang="en-GB" sz="3400" dirty="0"/>
          </a:p>
        </p:txBody>
      </p:sp>
      <p:pic>
        <p:nvPicPr>
          <p:cNvPr id="4" name="Espace réservé du contenu 3" descr="Screen Shot 2014-03-07 at 2.57.07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753412"/>
            <a:ext cx="8534400" cy="3418788"/>
          </a:xfrm>
        </p:spPr>
      </p:pic>
      <p:sp>
        <p:nvSpPr>
          <p:cNvPr id="5" name="ZoneTexte 4"/>
          <p:cNvSpPr txBox="1"/>
          <p:nvPr/>
        </p:nvSpPr>
        <p:spPr>
          <a:xfrm>
            <a:off x="424366" y="914400"/>
            <a:ext cx="8414834" cy="166199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                                      </a:t>
            </a:r>
            <a:endParaRPr lang="en-GB" sz="2200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After the discovery of the Higgs particle @ the LHC: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Dark matter is the next important physics problems to tackle for the LHC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The search is complementary to other experimental techniques used.  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9749A-2C7F-1B41-870B-5AED54A60183}" type="slidenum">
              <a:rPr lang="en-US"/>
              <a:pPr/>
              <a:t>37</a:t>
            </a:fld>
            <a:endParaRPr lang="en-US"/>
          </a:p>
        </p:txBody>
      </p:sp>
      <p:pic>
        <p:nvPicPr>
          <p:cNvPr id="13317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9550" y="0"/>
            <a:ext cx="9463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970463"/>
            <a:ext cx="3276600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" descr="zwick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29200"/>
            <a:ext cx="250054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" y="6507162"/>
            <a:ext cx="1595438" cy="274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F. Zwicky 1898-1974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457200"/>
            <a:ext cx="8458200" cy="76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Dark </a:t>
            </a:r>
            <a:r>
              <a:rPr lang="en-US" sz="3200" b="1" dirty="0" smtClean="0"/>
              <a:t>Matter: The Next Challenge !?!</a:t>
            </a:r>
            <a:endParaRPr lang="en-US" sz="3200" b="1" dirty="0"/>
          </a:p>
        </p:txBody>
      </p:sp>
      <p:sp>
        <p:nvSpPr>
          <p:cNvPr id="13322" name="Text Box 3"/>
          <p:cNvSpPr txBox="1">
            <a:spLocks noChangeArrowheads="1"/>
          </p:cNvSpPr>
          <p:nvPr/>
        </p:nvSpPr>
        <p:spPr bwMode="auto">
          <a:xfrm>
            <a:off x="457200" y="1298574"/>
            <a:ext cx="3048000" cy="1673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ＭＳ Ｐゴシック" charset="-128"/>
                <a:cs typeface="ＭＳ Ｐゴシック" charset="-128"/>
              </a:rPr>
              <a:t>Astronomers found that most of the matter in the Universe must be invisible Dark Matter </a:t>
            </a:r>
          </a:p>
        </p:txBody>
      </p:sp>
      <p:sp>
        <p:nvSpPr>
          <p:cNvPr id="13323" name="Text Box 4"/>
          <p:cNvSpPr txBox="1">
            <a:spLocks noChangeArrowheads="1"/>
          </p:cNvSpPr>
          <p:nvPr/>
        </p:nvSpPr>
        <p:spPr bwMode="auto">
          <a:xfrm>
            <a:off x="3657601" y="4357688"/>
            <a:ext cx="5486400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‘</a:t>
            </a:r>
            <a:r>
              <a:rPr lang="en-US" sz="2800" b="1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Supersymmetric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’ particles ?</a:t>
            </a:r>
          </a:p>
        </p:txBody>
      </p:sp>
      <p:pic>
        <p:nvPicPr>
          <p:cNvPr id="13325" name="Picture 13" descr="rubin_00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5029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581400" y="6324600"/>
            <a:ext cx="1458913" cy="276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Vera Rubin ~ 1970</a:t>
            </a:r>
          </a:p>
        </p:txBody>
      </p:sp>
      <p:pic>
        <p:nvPicPr>
          <p:cNvPr id="13" name="Image 12" descr="Screen Shot 2014-01-29 at 12.24.0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045" y="1657725"/>
            <a:ext cx="3633155" cy="2152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Particle Dark Matter?</a:t>
            </a:r>
            <a:endParaRPr lang="en-GB" dirty="0"/>
          </a:p>
        </p:txBody>
      </p:sp>
      <p:pic>
        <p:nvPicPr>
          <p:cNvPr id="8" name="Image 7" descr="Screen Shot 2014-03-23 at 11.57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1"/>
            <a:ext cx="9144000" cy="6096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770147" y="1581090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From D. Hooper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1" name="Image 10" descr="Screen Shot 2014-04-27 at 1.58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15" y="3200400"/>
            <a:ext cx="4102385" cy="2667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38600" y="1676400"/>
            <a:ext cx="51054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Search for </a:t>
            </a:r>
            <a:r>
              <a:rPr lang="en-GB" sz="2800" dirty="0" err="1" smtClean="0">
                <a:solidFill>
                  <a:schemeClr val="bg1"/>
                </a:solidFill>
              </a:rPr>
              <a:t>Supersymmetry</a:t>
            </a: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The connection with dark 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matter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Outlook for Run-II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Far Future Outlook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Summary 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 err="1" smtClean="0"/>
              <a:t>WIMPs</a:t>
            </a:r>
            <a:endParaRPr lang="en-GB" dirty="0"/>
          </a:p>
        </p:txBody>
      </p:sp>
      <p:pic>
        <p:nvPicPr>
          <p:cNvPr id="4" name="Espace réservé du contenu 3" descr="Screen Shot 2014-03-07 at 3.00.2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626" y="885002"/>
            <a:ext cx="9362826" cy="5584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Dark Matter @ LHC?</a:t>
            </a:r>
            <a:endParaRPr lang="en-GB" dirty="0">
              <a:effectLst/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8" y="1981200"/>
            <a:ext cx="9223288" cy="4038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2400" y="990600"/>
            <a:ext cx="858715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WIMP candidates in events with Missing Transverse Momentum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EG: SUSY searches, </a:t>
            </a:r>
            <a:r>
              <a:rPr lang="en-GB" dirty="0" err="1" smtClean="0">
                <a:solidFill>
                  <a:srgbClr val="0000FF"/>
                </a:solidFill>
              </a:rPr>
              <a:t>monojet</a:t>
            </a:r>
            <a:r>
              <a:rPr lang="en-GB" dirty="0" smtClean="0">
                <a:solidFill>
                  <a:srgbClr val="0000FF"/>
                </a:solidFill>
              </a:rPr>
              <a:t> and mono-photon searches, W’ searches…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35852" y="6248400"/>
            <a:ext cx="516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+ CAST experiment, searching for </a:t>
            </a:r>
            <a:r>
              <a:rPr lang="en-GB" dirty="0" err="1" smtClean="0"/>
              <a:t>axion</a:t>
            </a:r>
            <a:r>
              <a:rPr lang="en-GB" dirty="0" smtClean="0"/>
              <a:t> DM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2057400"/>
            <a:ext cx="203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arXiv:1305.1605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534400" cy="904875"/>
          </a:xfrm>
        </p:spPr>
        <p:txBody>
          <a:bodyPr/>
          <a:lstStyle/>
          <a:p>
            <a:r>
              <a:rPr lang="en-GB" dirty="0" smtClean="0"/>
              <a:t>Direct Searches for Dark Matter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04800" y="914400"/>
            <a:ext cx="42663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Underground low noise experiments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5" name="Image 4" descr="Screen Shot 2015-09-12 at 15.22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7476677" cy="5334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4000" y="914400"/>
            <a:ext cx="36516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non-ambiguous signal yet!!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629400" y="3657600"/>
            <a:ext cx="2608406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8/9/15: </a:t>
            </a:r>
            <a:r>
              <a:rPr lang="en-GB" dirty="0" smtClean="0">
                <a:solidFill>
                  <a:srgbClr val="FF0000"/>
                </a:solidFill>
              </a:rPr>
              <a:t>XMASS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experiment </a:t>
            </a:r>
            <a:r>
              <a:rPr lang="en-GB" dirty="0" smtClean="0">
                <a:solidFill>
                  <a:srgbClr val="0000FF"/>
                </a:solidFill>
              </a:rPr>
              <a:t>(Japan)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does </a:t>
            </a:r>
            <a:r>
              <a:rPr lang="en-GB" dirty="0" smtClean="0">
                <a:solidFill>
                  <a:srgbClr val="FF0000"/>
                </a:solidFill>
              </a:rPr>
              <a:t>not</a:t>
            </a:r>
            <a:r>
              <a:rPr lang="en-GB" dirty="0" smtClean="0">
                <a:solidFill>
                  <a:srgbClr val="0000FF"/>
                </a:solidFill>
              </a:rPr>
              <a:t> confirm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periodical effect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seen by </a:t>
            </a:r>
            <a:r>
              <a:rPr lang="en-GB" dirty="0" smtClean="0">
                <a:solidFill>
                  <a:srgbClr val="FF0000"/>
                </a:solidFill>
              </a:rPr>
              <a:t>DAMA/LIBRA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04626" y="5410200"/>
            <a:ext cx="211077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New results from </a:t>
            </a:r>
          </a:p>
          <a:p>
            <a:r>
              <a:rPr lang="en-GB" dirty="0" err="1" smtClean="0"/>
              <a:t>PandaX</a:t>
            </a:r>
            <a:r>
              <a:rPr lang="en-GB" dirty="0" smtClean="0"/>
              <a:t> and LUX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66675"/>
            <a:ext cx="8991600" cy="904875"/>
          </a:xfrm>
        </p:spPr>
        <p:txBody>
          <a:bodyPr/>
          <a:lstStyle/>
          <a:p>
            <a:r>
              <a:rPr lang="en-GB" dirty="0" smtClean="0"/>
              <a:t>The Generic Dark Matter Connection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33400" y="914400"/>
            <a:ext cx="840486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Searches for mono-jets and mono-</a:t>
            </a:r>
            <a:r>
              <a:rPr lang="en-GB" dirty="0" smtClean="0">
                <a:solidFill>
                  <a:srgbClr val="0000FF"/>
                </a:solidFill>
              </a:rPr>
              <a:t>photons etc. </a:t>
            </a:r>
            <a:r>
              <a:rPr lang="en-GB" dirty="0" smtClean="0">
                <a:solidFill>
                  <a:srgbClr val="0000FF"/>
                </a:solidFill>
              </a:rPr>
              <a:t>can be used to search for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Dark Matter (DM)</a:t>
            </a:r>
          </a:p>
          <a:p>
            <a:endParaRPr lang="en-GB" dirty="0"/>
          </a:p>
        </p:txBody>
      </p:sp>
      <p:pic>
        <p:nvPicPr>
          <p:cNvPr id="6" name="Image 5" descr="Screen shot 2012-04-28 at 12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3146636" cy="3124200"/>
          </a:xfrm>
          <a:prstGeom prst="rect">
            <a:avLst/>
          </a:prstGeom>
        </p:spPr>
      </p:pic>
      <p:pic>
        <p:nvPicPr>
          <p:cNvPr id="7" name="Image 6" descr="Screen shot 2012-04-28 at 12.56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54" y="1600200"/>
            <a:ext cx="2754192" cy="1663700"/>
          </a:xfrm>
          <a:prstGeom prst="rect">
            <a:avLst/>
          </a:prstGeom>
        </p:spPr>
      </p:pic>
      <p:pic>
        <p:nvPicPr>
          <p:cNvPr id="8" name="Image 7" descr="Screen shot 2012-04-28 at 12.56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600200"/>
            <a:ext cx="2730340" cy="1676400"/>
          </a:xfrm>
          <a:prstGeom prst="rect">
            <a:avLst/>
          </a:prstGeom>
        </p:spPr>
      </p:pic>
      <p:pic>
        <p:nvPicPr>
          <p:cNvPr id="9" name="Image 8" descr="Screen shot 2012-04-28 at 12.57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276600"/>
            <a:ext cx="2688860" cy="1665182"/>
          </a:xfrm>
          <a:prstGeom prst="rect">
            <a:avLst/>
          </a:prstGeom>
        </p:spPr>
      </p:pic>
      <p:pic>
        <p:nvPicPr>
          <p:cNvPr id="10" name="Image 9" descr="Screen shot 2012-04-28 at 8.1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270" y="5181600"/>
            <a:ext cx="4515730" cy="1371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4876800"/>
            <a:ext cx="25146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Use </a:t>
            </a:r>
            <a:r>
              <a:rPr lang="en-GB" dirty="0" smtClean="0">
                <a:solidFill>
                  <a:srgbClr val="FF0000"/>
                </a:solidFill>
              </a:rPr>
              <a:t>effective theory </a:t>
            </a:r>
            <a:r>
              <a:rPr lang="en-GB" dirty="0" smtClean="0">
                <a:solidFill>
                  <a:srgbClr val="0000FF"/>
                </a:solidFill>
              </a:rPr>
              <a:t>or better </a:t>
            </a:r>
            <a:r>
              <a:rPr lang="en-GB" dirty="0" smtClean="0">
                <a:solidFill>
                  <a:srgbClr val="FF0000"/>
                </a:solidFill>
              </a:rPr>
              <a:t>simplified models </a:t>
            </a:r>
            <a:r>
              <a:rPr lang="en-GB" dirty="0" smtClean="0">
                <a:solidFill>
                  <a:srgbClr val="0000FF"/>
                </a:solidFill>
              </a:rPr>
              <a:t>to relate measurements to </a:t>
            </a:r>
            <a:r>
              <a:rPr lang="en-GB" dirty="0" smtClean="0">
                <a:solidFill>
                  <a:srgbClr val="FF0000"/>
                </a:solidFill>
              </a:rPr>
              <a:t>Dark Matter studies</a:t>
            </a:r>
          </a:p>
          <a:p>
            <a:endParaRPr lang="en-GB" dirty="0"/>
          </a:p>
        </p:txBody>
      </p:sp>
      <p:pic>
        <p:nvPicPr>
          <p:cNvPr id="12" name="Image 11" descr="Screen Shot 2013-07-29 at 9.53.1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307" y="5181600"/>
            <a:ext cx="1759293" cy="1371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Dark Matter Searches</a:t>
            </a:r>
            <a:endParaRPr lang="en-GB" dirty="0"/>
          </a:p>
        </p:txBody>
      </p:sp>
      <p:pic>
        <p:nvPicPr>
          <p:cNvPr id="4" name="Espace réservé du contenu 3" descr="Screen Shot 2014-03-23 at 3.09.5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2601" y="838200"/>
            <a:ext cx="3124200" cy="2846017"/>
          </a:xfrm>
        </p:spPr>
      </p:pic>
      <p:pic>
        <p:nvPicPr>
          <p:cNvPr id="5" name="Image 4" descr="Screen Shot 2014-03-23 at 3.09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733800"/>
            <a:ext cx="3694031" cy="2743200"/>
          </a:xfrm>
          <a:prstGeom prst="rect">
            <a:avLst/>
          </a:prstGeom>
        </p:spPr>
      </p:pic>
      <p:pic>
        <p:nvPicPr>
          <p:cNvPr id="6" name="Image 5" descr="Screen Shot 2014-03-23 at 3.10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57151"/>
            <a:ext cx="5085539" cy="31244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" y="990600"/>
            <a:ext cx="4240013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Convert experimental search results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into limits on DM quantities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Two ways: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85715" y="5334000"/>
            <a:ext cx="342448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Types of interactions chosen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the studies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by </a:t>
            </a:r>
            <a:r>
              <a:rPr lang="en-GB" dirty="0" smtClean="0">
                <a:solidFill>
                  <a:srgbClr val="0000FF"/>
                </a:solidFill>
              </a:rPr>
              <a:t>ATLAS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200" y="6324600"/>
            <a:ext cx="546029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Discussions on the region of validity ongoing…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2590800" y="4141857"/>
            <a:ext cx="1723549" cy="3539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/>
              <a:t>Popular in SUSY</a:t>
            </a:r>
            <a:endParaRPr lang="en-GB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848600" cy="904875"/>
          </a:xfrm>
        </p:spPr>
        <p:txBody>
          <a:bodyPr/>
          <a:lstStyle/>
          <a:p>
            <a:r>
              <a:rPr lang="en-GB" dirty="0" smtClean="0"/>
              <a:t>Mono-object Searches</a:t>
            </a:r>
            <a:r>
              <a:rPr lang="en-GB" dirty="0" smtClean="0"/>
              <a:t> </a:t>
            </a:r>
            <a:r>
              <a:rPr lang="en-GB" dirty="0" smtClean="0"/>
              <a:t>@ LHC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486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FF0000"/>
                </a:solidFill>
              </a:rPr>
              <a:t>Mono-jets: </a:t>
            </a:r>
            <a:r>
              <a:rPr lang="en-GB" sz="2400" dirty="0" smtClean="0">
                <a:solidFill>
                  <a:srgbClr val="0000FF"/>
                </a:solidFill>
              </a:rPr>
              <a:t>Generally the most powerful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Mono-photons:</a:t>
            </a:r>
            <a:r>
              <a:rPr lang="en-GB" sz="2400" dirty="0" smtClean="0">
                <a:solidFill>
                  <a:srgbClr val="0000FF"/>
                </a:solidFill>
              </a:rPr>
              <a:t> First used for dark matter Searches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Mono-Ws:</a:t>
            </a:r>
            <a:r>
              <a:rPr lang="en-GB" sz="2400" dirty="0" smtClean="0">
                <a:solidFill>
                  <a:srgbClr val="0000FF"/>
                </a:solidFill>
              </a:rPr>
              <a:t> Distinguish dark matter </a:t>
            </a:r>
          </a:p>
          <a:p>
            <a:pPr>
              <a:buNone/>
            </a:pPr>
            <a:r>
              <a:rPr lang="en-GB" sz="2400" dirty="0" smtClean="0">
                <a:solidFill>
                  <a:srgbClr val="0000FF"/>
                </a:solidFill>
              </a:rPr>
              <a:t>    couplings to </a:t>
            </a:r>
            <a:r>
              <a:rPr lang="en-GB" sz="2400" dirty="0" err="1" smtClean="0">
                <a:solidFill>
                  <a:srgbClr val="0000FF"/>
                </a:solidFill>
              </a:rPr>
              <a:t>u</a:t>
            </a:r>
            <a:r>
              <a:rPr lang="en-GB" sz="2400" dirty="0" smtClean="0">
                <a:solidFill>
                  <a:srgbClr val="0000FF"/>
                </a:solidFill>
              </a:rPr>
              <a:t>- and </a:t>
            </a:r>
            <a:r>
              <a:rPr lang="en-GB" sz="2400" dirty="0" err="1" smtClean="0">
                <a:solidFill>
                  <a:srgbClr val="0000FF"/>
                </a:solidFill>
              </a:rPr>
              <a:t>d</a:t>
            </a:r>
            <a:r>
              <a:rPr lang="en-GB" sz="2400" dirty="0" smtClean="0">
                <a:solidFill>
                  <a:srgbClr val="0000FF"/>
                </a:solidFill>
              </a:rPr>
              <a:t>-type of quarks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Mono-Zs: </a:t>
            </a:r>
            <a:r>
              <a:rPr lang="en-GB" sz="2400" dirty="0" smtClean="0">
                <a:solidFill>
                  <a:srgbClr val="0000FF"/>
                </a:solidFill>
              </a:rPr>
              <a:t>Clean signature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Mono-Tops: </a:t>
            </a:r>
            <a:r>
              <a:rPr lang="en-GB" sz="2400" dirty="0" smtClean="0">
                <a:solidFill>
                  <a:srgbClr val="0000FF"/>
                </a:solidFill>
              </a:rPr>
              <a:t>Couplings to tops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Mono-Higgs: </a:t>
            </a:r>
            <a:r>
              <a:rPr lang="en-GB" sz="2400" dirty="0" smtClean="0">
                <a:solidFill>
                  <a:srgbClr val="0000FF"/>
                </a:solidFill>
              </a:rPr>
              <a:t>Higgs-portals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Higgs Decays?  </a:t>
            </a:r>
          </a:p>
          <a:p>
            <a:endParaRPr lang="en-GB" dirty="0"/>
          </a:p>
        </p:txBody>
      </p:sp>
      <p:pic>
        <p:nvPicPr>
          <p:cNvPr id="5" name="Image 4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572000"/>
            <a:ext cx="2277717" cy="1905000"/>
          </a:xfrm>
          <a:prstGeom prst="rect">
            <a:avLst/>
          </a:prstGeom>
        </p:spPr>
      </p:pic>
      <p:pic>
        <p:nvPicPr>
          <p:cNvPr id="6" name="Image 5" descr="Screen Shot 2014-04-12 at 4.13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895" y="4038600"/>
            <a:ext cx="3575105" cy="2514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4419" y="4876800"/>
            <a:ext cx="224778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Example </a:t>
            </a:r>
            <a:r>
              <a:rPr lang="en-GB" dirty="0" err="1" smtClean="0"/>
              <a:t>Monojets</a:t>
            </a:r>
            <a:endParaRPr lang="en-GB" dirty="0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6200000">
            <a:off x="3852497" y="5291504"/>
            <a:ext cx="448408" cy="381001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457200" y="6172200"/>
            <a:ext cx="14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34913D"/>
                </a:solidFill>
              </a:rPr>
              <a:t>Dark Matter?</a:t>
            </a:r>
            <a:endParaRPr lang="en-GB" sz="1800" dirty="0">
              <a:solidFill>
                <a:srgbClr val="34913D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03096" y="2209800"/>
            <a:ext cx="3517008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Effective Field Theories for DM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interpretation are under scrutiny!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Alternatives such as SMS proposed… 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4-11-24 at 11.54.2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236" y="3581400"/>
            <a:ext cx="3981164" cy="3276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054232" y="5334000"/>
            <a:ext cx="1480168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 smtClean="0"/>
              <a:t>arXiv:1410.8812</a:t>
            </a:r>
          </a:p>
          <a:p>
            <a:r>
              <a:rPr lang="en-GB" sz="1400" dirty="0" smtClean="0"/>
              <a:t>arXiv:1408.3583</a:t>
            </a:r>
            <a:endParaRPr lang="en-GB" sz="1400" dirty="0"/>
          </a:p>
        </p:txBody>
      </p:sp>
      <p:pic>
        <p:nvPicPr>
          <p:cNvPr id="15" name="Image 14" descr="Screen Shot 2014-11-24 at 12.04.3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581400"/>
            <a:ext cx="4800600" cy="32766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493789" y="3276600"/>
            <a:ext cx="1650211" cy="58477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arXiv:1407.8257</a:t>
            </a:r>
          </a:p>
          <a:p>
            <a:r>
              <a:rPr lang="en-GB" sz="1600" dirty="0" smtClean="0"/>
              <a:t>arXiv:1411.0535</a:t>
            </a:r>
            <a:endParaRPr lang="en-GB" sz="1600" dirty="0"/>
          </a:p>
        </p:txBody>
      </p:sp>
      <p:pic>
        <p:nvPicPr>
          <p:cNvPr id="17" name="Image 16" descr="Screen Shot 2014-12-14 at 2.10.3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56" y="2945352"/>
            <a:ext cx="1744844" cy="94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Some Recent Results (</a:t>
            </a:r>
            <a:r>
              <a:rPr lang="en-GB" dirty="0" err="1" smtClean="0"/>
              <a:t>EFTs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Espace réservé du contenu 3" descr="Screen Shot 2015-09-12 at 15.22.2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22784"/>
            <a:ext cx="7787449" cy="6059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04875"/>
          </a:xfrm>
        </p:spPr>
        <p:txBody>
          <a:bodyPr/>
          <a:lstStyle/>
          <a:p>
            <a:r>
              <a:rPr lang="en-GB" dirty="0" smtClean="0"/>
              <a:t>Dark Matter </a:t>
            </a:r>
            <a:r>
              <a:rPr lang="en-GB" dirty="0" smtClean="0"/>
              <a:t>Searches: Evolution</a:t>
            </a:r>
            <a:endParaRPr lang="en-GB" dirty="0"/>
          </a:p>
        </p:txBody>
      </p:sp>
      <p:pic>
        <p:nvPicPr>
          <p:cNvPr id="5" name="Image 4" descr="Screen Shot 2016-05-28 at 12.5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4425"/>
            <a:ext cx="6356350" cy="44363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" y="838200"/>
            <a:ext cx="8991600" cy="13542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GB" sz="2200" dirty="0" smtClean="0">
                <a:solidFill>
                  <a:srgbClr val="FF0000"/>
                </a:solidFill>
              </a:rPr>
              <a:t>Dark Matter hunt is one of the new main physics goals for the LHC!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Mono</a:t>
            </a:r>
            <a:r>
              <a:rPr lang="en-GB" dirty="0" smtClean="0">
                <a:solidFill>
                  <a:srgbClr val="0000FF"/>
                </a:solidFill>
              </a:rPr>
              <a:t>-object searches are not yet giving better sensitivity compared to 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But</a:t>
            </a:r>
            <a:r>
              <a:rPr lang="en-GB" dirty="0" smtClean="0">
                <a:solidFill>
                  <a:srgbClr val="0000FF"/>
                </a:solidFill>
              </a:rPr>
              <a:t> new developments with Simplified Models, allow including many more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search channels such as </a:t>
            </a:r>
            <a:r>
              <a:rPr lang="en-GB" dirty="0" err="1" smtClean="0">
                <a:solidFill>
                  <a:srgbClr val="0000FF"/>
                </a:solidFill>
              </a:rPr>
              <a:t>dijets</a:t>
            </a:r>
            <a:r>
              <a:rPr lang="en-GB" dirty="0" smtClean="0">
                <a:solidFill>
                  <a:srgbClr val="0000FF"/>
                </a:solidFill>
              </a:rPr>
              <a:t> (</a:t>
            </a:r>
            <a:r>
              <a:rPr lang="en-GB" dirty="0" smtClean="0">
                <a:solidFill>
                  <a:srgbClr val="FF0000"/>
                </a:solidFill>
              </a:rPr>
              <a:t>aka “In Search for the Mediator”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  <a:r>
              <a:rPr lang="en-GB" dirty="0" smtClean="0">
                <a:solidFill>
                  <a:srgbClr val="FF0000"/>
                </a:solidFill>
              </a:rPr>
              <a:t>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Image 6" descr="Screen Shot 2014-12-14 at 2.1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940" y="2514600"/>
            <a:ext cx="2261060" cy="1219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34200" y="5334000"/>
            <a:ext cx="173507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 promise for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future studies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62800" y="3733800"/>
            <a:ext cx="195941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arXiv:1507.00966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 descr="Screen Shot 2015-09-14 at 12.55.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400" dirty="0" smtClean="0"/>
              <a:t>Discussions on Dark Matter Interpretation</a:t>
            </a:r>
            <a:endParaRPr lang="en-GB" sz="3400" dirty="0"/>
          </a:p>
        </p:txBody>
      </p:sp>
      <p:pic>
        <p:nvPicPr>
          <p:cNvPr id="4" name="Espace réservé du contenu 3" descr="Screen Shot 2015-04-12 at 21.03.5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2000"/>
            <a:ext cx="8304312" cy="5275196"/>
          </a:xfrm>
        </p:spPr>
      </p:pic>
      <p:sp>
        <p:nvSpPr>
          <p:cNvPr id="5" name="ZoneTexte 4"/>
          <p:cNvSpPr txBox="1"/>
          <p:nvPr/>
        </p:nvSpPr>
        <p:spPr>
          <a:xfrm>
            <a:off x="533400" y="6248400"/>
            <a:ext cx="741909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=&gt; Now an ATLAS/CMS +TH  working group: arXiv:1603.04156  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5105400" y="5334000"/>
            <a:ext cx="3581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    arXiv:1506.03116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Physics Beyond the Standard Model?</a:t>
            </a:r>
            <a:endParaRPr lang="en-GB" dirty="0"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10200" y="838200"/>
            <a:ext cx="37338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 Higgs at 125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Precise measurements of the top quark and the Higgs mass</a:t>
            </a:r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267200"/>
            <a:ext cx="323437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New Physics inevitable?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But at which scale/energy?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3" name="Image 12" descr="Screen Shot 2015-01-19 at 3.13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93" y="5130654"/>
            <a:ext cx="3007607" cy="1353940"/>
          </a:xfrm>
          <a:prstGeom prst="rect">
            <a:avLst/>
          </a:prstGeom>
        </p:spPr>
      </p:pic>
      <p:pic>
        <p:nvPicPr>
          <p:cNvPr id="15" name="Espace réservé du contenu 14" descr="Screen Shot 2015-04-17 at 10.32.3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143000"/>
            <a:ext cx="3218312" cy="3048000"/>
          </a:xfrm>
        </p:spPr>
      </p:pic>
      <p:pic>
        <p:nvPicPr>
          <p:cNvPr id="16" name="Image 15" descr="Screen Shot 2015-04-18 at 16.19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4559300" cy="393700"/>
          </a:xfrm>
          <a:prstGeom prst="rect">
            <a:avLst/>
          </a:prstGeom>
        </p:spPr>
      </p:pic>
      <p:pic>
        <p:nvPicPr>
          <p:cNvPr id="17" name="Image 16" descr="Screen Shot 2015-04-18 at 16.19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143000"/>
            <a:ext cx="1143000" cy="2667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657600" y="19050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arXiv:1403.6535</a:t>
            </a:r>
            <a:endParaRPr lang="en-GB" sz="1600" dirty="0"/>
          </a:p>
        </p:txBody>
      </p:sp>
      <p:pic>
        <p:nvPicPr>
          <p:cNvPr id="20" name="Image 19" descr="Screen Shot 2015-04-25 at 15.45.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286000"/>
            <a:ext cx="3336471" cy="25908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324600" y="1981200"/>
            <a:ext cx="2369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We also know that:</a:t>
            </a:r>
            <a:endParaRPr lang="en-GB" dirty="0"/>
          </a:p>
        </p:txBody>
      </p:sp>
      <p:pic>
        <p:nvPicPr>
          <p:cNvPr id="14" name="Espace réservé du contenu 4" descr="Screen Shot 2014-04-13 at 4.20.2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6200" y="5105400"/>
            <a:ext cx="3720647" cy="13716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152400" y="6229290"/>
            <a:ext cx="211703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N. </a:t>
            </a:r>
            <a:r>
              <a:rPr lang="en-GB" dirty="0" err="1" smtClean="0"/>
              <a:t>Arkani-Hamed</a:t>
            </a:r>
            <a:endParaRPr lang="en-GB" dirty="0"/>
          </a:p>
        </p:txBody>
      </p:sp>
      <p:sp>
        <p:nvSpPr>
          <p:cNvPr id="22" name="Flèche vers la gauche 21"/>
          <p:cNvSpPr/>
          <p:nvPr/>
        </p:nvSpPr>
        <p:spPr bwMode="auto">
          <a:xfrm>
            <a:off x="4572000" y="1219200"/>
            <a:ext cx="685800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Image 22" descr="Screen Shot 2016-07-12 at 15.04.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5016500"/>
            <a:ext cx="4349750" cy="17653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316788" y="5715000"/>
            <a:ext cx="13700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Searches!!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457200" y="2752725"/>
            <a:ext cx="8305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Dark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Matter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and the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4-03-26 at 8.17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191000"/>
            <a:ext cx="3402835" cy="160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19800" y="4724400"/>
            <a:ext cx="2634054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higgs</a:t>
            </a:r>
            <a:r>
              <a:rPr lang="en-GB" dirty="0" smtClean="0"/>
              <a:t> portal models”</a:t>
            </a:r>
          </a:p>
          <a:p>
            <a:r>
              <a:rPr lang="en-GB" dirty="0" err="1" smtClean="0"/>
              <a:t>Eg</a:t>
            </a:r>
            <a:r>
              <a:rPr lang="en-GB" dirty="0" smtClean="0"/>
              <a:t>: arXiv:1205.3169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Invisible Higgs Decay Channel </a:t>
            </a:r>
            <a:endParaRPr lang="en-GB" dirty="0">
              <a:effectLst/>
            </a:endParaRPr>
          </a:p>
        </p:txBody>
      </p:sp>
      <p:pic>
        <p:nvPicPr>
          <p:cNvPr id="5" name="Image 4" descr="Screen Shot 2013-08-20 at 5.20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141" y="3352800"/>
            <a:ext cx="3209859" cy="3062037"/>
          </a:xfrm>
          <a:prstGeom prst="rect">
            <a:avLst/>
          </a:prstGeom>
        </p:spPr>
      </p:pic>
      <p:pic>
        <p:nvPicPr>
          <p:cNvPr id="6" name="Image 5" descr="Screen Shot 2013-07-30 at 10.36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2833576" cy="2093377"/>
          </a:xfrm>
          <a:prstGeom prst="rect">
            <a:avLst/>
          </a:prstGeom>
        </p:spPr>
      </p:pic>
      <p:pic>
        <p:nvPicPr>
          <p:cNvPr id="7" name="Image 6" descr="Screen Shot 2013-09-01 at 9.54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087998"/>
            <a:ext cx="2735502" cy="20362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3657600"/>
            <a:ext cx="5090606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Possible</a:t>
            </a:r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decay of the Higgs </a:t>
            </a:r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in Dark Matter </a:t>
            </a:r>
          </a:p>
          <a:p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  particles (if M&lt;M</a:t>
            </a:r>
            <a:r>
              <a:rPr lang="en-US" baseline="-25000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H</a:t>
            </a:r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/2)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Different</a:t>
            </a:r>
            <a:r>
              <a:rPr lang="en-GB" dirty="0" smtClean="0">
                <a:solidFill>
                  <a:srgbClr val="0000FF"/>
                </a:solidFill>
              </a:rPr>
              <a:t> searches: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</a:t>
            </a:r>
            <a:r>
              <a:rPr lang="en-GB" dirty="0" smtClean="0">
                <a:solidFill>
                  <a:srgbClr val="FF0000"/>
                </a:solidFill>
              </a:rPr>
              <a:t>Direct search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Look for the invisible decay channels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</a:t>
            </a:r>
            <a:r>
              <a:rPr lang="en-GB" dirty="0" smtClean="0">
                <a:solidFill>
                  <a:srgbClr val="FF0000"/>
                </a:solidFill>
              </a:rPr>
              <a:t>-Indirect search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Make a global fit of all production and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decays (and some modest assumptions)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995255" y="2971800"/>
            <a:ext cx="2148745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CMS-PAS-HIG-13-005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4-04-11 at 5.56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886201"/>
            <a:ext cx="4031300" cy="2819399"/>
          </a:xfrm>
          <a:prstGeom prst="rect">
            <a:avLst/>
          </a:prstGeom>
        </p:spPr>
      </p:pic>
      <p:pic>
        <p:nvPicPr>
          <p:cNvPr id="3" name="Image 2" descr="Screen Shot 2014-04-11 at 5.56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568345"/>
            <a:ext cx="4800600" cy="3137255"/>
          </a:xfrm>
          <a:prstGeom prst="rect">
            <a:avLst/>
          </a:prstGeom>
        </p:spPr>
      </p:pic>
      <p:pic>
        <p:nvPicPr>
          <p:cNvPr id="8" name="Image 7" descr="Screen Shot 2014-04-11 at 5.55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65108"/>
            <a:ext cx="4483411" cy="1320892"/>
          </a:xfrm>
          <a:prstGeom prst="rect">
            <a:avLst/>
          </a:prstGeom>
        </p:spPr>
      </p:pic>
      <p:sp>
        <p:nvSpPr>
          <p:cNvPr id="9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Invisible Higgs Decay Channel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87144" y="838200"/>
            <a:ext cx="4556856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invisible Higgs decays using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     </a:t>
            </a:r>
            <a:r>
              <a:rPr lang="en-GB" dirty="0" smtClean="0">
                <a:solidFill>
                  <a:srgbClr val="FF0000"/>
                </a:solidFill>
              </a:rPr>
              <a:t>Z+H </a:t>
            </a:r>
            <a:r>
              <a:rPr lang="en-US" dirty="0" err="1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 2 leptons + missing E</a:t>
            </a:r>
            <a:r>
              <a:rPr lang="en-US" baseline="-25000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T</a:t>
            </a:r>
          </a:p>
          <a:p>
            <a:r>
              <a:rPr lang="en-US" baseline="-25000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              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VBF H </a:t>
            </a:r>
            <a:r>
              <a:rPr lang="en-US" dirty="0" err="1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 2 jets + missing E</a:t>
            </a:r>
            <a:r>
              <a:rPr lang="en-US" baseline="-25000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T</a:t>
            </a:r>
          </a:p>
          <a:p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Possible decay in Dark Matter particles </a:t>
            </a:r>
          </a:p>
          <a:p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(if M&lt;M</a:t>
            </a:r>
            <a:r>
              <a:rPr lang="en-US" baseline="-25000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H</a:t>
            </a:r>
            <a:r>
              <a:rPr lang="en-US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/2): </a:t>
            </a:r>
            <a:r>
              <a:rPr lang="en-US" dirty="0" smtClean="0">
                <a:solidFill>
                  <a:srgbClr val="FF0000"/>
                </a:solidFill>
                <a:latin typeface="Tahoma"/>
                <a:cs typeface="Georgia"/>
                <a:sym typeface="Wingdings"/>
              </a:rPr>
              <a:t>Higgs Portal Models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2514600"/>
            <a:ext cx="5105400" cy="9848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Combined result from the three channels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   </a:t>
            </a:r>
            <a:r>
              <a:rPr lang="en-GB" sz="1800" dirty="0" err="1" smtClean="0">
                <a:solidFill>
                  <a:srgbClr val="FF0000"/>
                </a:solidFill>
              </a:rPr>
              <a:t>BR(H</a:t>
            </a:r>
            <a:r>
              <a:rPr lang="en-GB" sz="1800" dirty="0" err="1" smtClean="0">
                <a:solidFill>
                  <a:srgbClr val="FF0000"/>
                </a:solidFill>
                <a:ea typeface="Arial" pitchFamily="-84" charset="0"/>
                <a:cs typeface="Arial" pitchFamily="-84" charset="0"/>
              </a:rPr>
              <a:t>→</a:t>
            </a:r>
            <a:r>
              <a:rPr lang="en-GB" sz="1800" dirty="0" err="1" smtClean="0">
                <a:solidFill>
                  <a:srgbClr val="FF0000"/>
                </a:solidFill>
              </a:rPr>
              <a:t>invisible</a:t>
            </a:r>
            <a:r>
              <a:rPr lang="en-GB" sz="1800" dirty="0" smtClean="0">
                <a:solidFill>
                  <a:srgbClr val="FF0000"/>
                </a:solidFill>
              </a:rPr>
              <a:t>)&lt;58%(44% exp) at 95% CL.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for a Higgs with a mass of 125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endParaRPr lang="en-GB" dirty="0"/>
          </a:p>
        </p:txBody>
      </p:sp>
      <p:pic>
        <p:nvPicPr>
          <p:cNvPr id="12" name="Image 11" descr="Screen Shot 2014-04-12 at 12.03.1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438400"/>
            <a:ext cx="1673645" cy="140342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77100" y="3733800"/>
            <a:ext cx="1590700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arXiv1404.1344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42875"/>
            <a:ext cx="8305800" cy="904875"/>
          </a:xfrm>
        </p:spPr>
        <p:txBody>
          <a:bodyPr/>
          <a:lstStyle/>
          <a:p>
            <a:r>
              <a:rPr lang="en-GB" dirty="0" smtClean="0"/>
              <a:t>Invisible Channels Combination </a:t>
            </a:r>
            <a:endParaRPr lang="en-GB" dirty="0"/>
          </a:p>
        </p:txBody>
      </p:sp>
      <p:pic>
        <p:nvPicPr>
          <p:cNvPr id="7" name="Image 6" descr="Screen Shot 2016-01-31 at 13.18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838200"/>
            <a:ext cx="2794514" cy="2498454"/>
          </a:xfrm>
          <a:prstGeom prst="rect">
            <a:avLst/>
          </a:prstGeom>
        </p:spPr>
      </p:pic>
      <p:pic>
        <p:nvPicPr>
          <p:cNvPr id="8" name="Image 7" descr="Screen Shot 2016-01-31 at 13.18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67335"/>
            <a:ext cx="4596551" cy="3238266"/>
          </a:xfrm>
          <a:prstGeom prst="rect">
            <a:avLst/>
          </a:prstGeom>
        </p:spPr>
      </p:pic>
      <p:pic>
        <p:nvPicPr>
          <p:cNvPr id="9" name="Image 8" descr="Screen Shot 2016-01-31 at 13.18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6600"/>
            <a:ext cx="4502413" cy="2209800"/>
          </a:xfrm>
          <a:prstGeom prst="rect">
            <a:avLst/>
          </a:prstGeom>
        </p:spPr>
      </p:pic>
      <p:pic>
        <p:nvPicPr>
          <p:cNvPr id="10" name="Image 9" descr="Screen Shot 2016-01-31 at 13.19.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510210"/>
            <a:ext cx="3422650" cy="127159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6200" y="813137"/>
            <a:ext cx="617626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Recent combination of all channels including also the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mono-jet channel gives for a 125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Higgs a limit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</a:t>
            </a:r>
            <a:r>
              <a:rPr lang="en-GB" dirty="0" smtClean="0">
                <a:solidFill>
                  <a:srgbClr val="FF0000"/>
                </a:solidFill>
              </a:rPr>
              <a:t>36</a:t>
            </a:r>
            <a:r>
              <a:rPr dirty="0" smtClean="0">
                <a:solidFill>
                  <a:srgbClr val="FF0000"/>
                </a:solidFill>
              </a:rPr>
              <a:t>% (3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dirty="0" smtClean="0">
                <a:solidFill>
                  <a:srgbClr val="FF0000"/>
                </a:solidFill>
              </a:rPr>
              <a:t>%</a:t>
            </a:r>
            <a:r>
              <a:rPr lang="en-US" dirty="0" smtClean="0">
                <a:solidFill>
                  <a:srgbClr val="FF0000"/>
                </a:solidFill>
              </a:rPr>
              <a:t> expected</a:t>
            </a:r>
            <a:r>
              <a:rPr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at 95% CL</a:t>
            </a:r>
            <a:r>
              <a:rPr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1828800"/>
            <a:ext cx="6172200" cy="1447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" name="Espace réservé du contenu 3" descr="Screen Shot 2016-01-31 at 13.17.23.pn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2400" y="1905000"/>
            <a:ext cx="1889584" cy="1297214"/>
          </a:xfrm>
        </p:spPr>
      </p:pic>
      <p:pic>
        <p:nvPicPr>
          <p:cNvPr id="15" name="Image 14" descr="Screen Shot 2016-01-31 at 13.17.5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1981200"/>
            <a:ext cx="1675814" cy="1190469"/>
          </a:xfrm>
          <a:prstGeom prst="rect">
            <a:avLst/>
          </a:prstGeom>
        </p:spPr>
      </p:pic>
      <p:pic>
        <p:nvPicPr>
          <p:cNvPr id="16" name="Image 15" descr="Screen Shot 2016-01-31 at 13.17.4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2133600"/>
            <a:ext cx="2045277" cy="9535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96200" y="2057400"/>
            <a:ext cx="1031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Profile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likelihood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scan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8763000" y="6315075"/>
            <a:ext cx="1917700" cy="542925"/>
          </a:xfrm>
        </p:spPr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904875"/>
          </a:xfrm>
        </p:spPr>
        <p:txBody>
          <a:bodyPr/>
          <a:lstStyle/>
          <a:p>
            <a:r>
              <a:rPr lang="en-GB" dirty="0" smtClean="0"/>
              <a:t>New: Invisible Higgs in VBF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2667000"/>
          </a:xfrm>
          <a:solidFill>
            <a:schemeClr val="accent3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VBF process with </a:t>
            </a:r>
            <a:r>
              <a:rPr sz="2400" dirty="0" smtClean="0">
                <a:solidFill>
                  <a:srgbClr val="0000FF"/>
                </a:solidFill>
              </a:rPr>
              <a:t>p</a:t>
            </a:r>
            <a:r>
              <a:rPr sz="2400" i="1" baseline="-25000" dirty="0" smtClean="0">
                <a:solidFill>
                  <a:srgbClr val="0000FF"/>
                </a:solidFill>
              </a:rPr>
              <a:t>T</a:t>
            </a:r>
            <a:r>
              <a:rPr sz="2400" i="1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&gt; 35(30) GeV, M</a:t>
            </a:r>
            <a:r>
              <a:rPr sz="2400" i="1" baseline="-25000" dirty="0" smtClean="0">
                <a:solidFill>
                  <a:srgbClr val="0000FF"/>
                </a:solidFill>
              </a:rPr>
              <a:t>jj</a:t>
            </a:r>
            <a:r>
              <a:rPr sz="2400" i="1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&gt; 700 GeV and ∆</a:t>
            </a:r>
            <a:r>
              <a:rPr sz="2400" i="1" dirty="0" smtClean="0">
                <a:solidFill>
                  <a:srgbClr val="0000FF"/>
                </a:solidFill>
              </a:rPr>
              <a:t>η</a:t>
            </a:r>
            <a:r>
              <a:rPr sz="2400" i="1" baseline="-25000" dirty="0" smtClean="0">
                <a:solidFill>
                  <a:srgbClr val="0000FF"/>
                </a:solidFill>
              </a:rPr>
              <a:t>jj</a:t>
            </a:r>
            <a:r>
              <a:rPr sz="2400" i="1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&gt; 3.5</a:t>
            </a:r>
            <a:r>
              <a:rPr lang="en-US" sz="2400" dirty="0" smtClean="0">
                <a:solidFill>
                  <a:srgbClr val="0000FF"/>
                </a:solidFill>
              </a:rPr>
              <a:t> parked dataset with 11 fb</a:t>
            </a:r>
            <a:r>
              <a:rPr lang="en-US" sz="2400" baseline="30000" dirty="0" smtClean="0">
                <a:solidFill>
                  <a:srgbClr val="0000FF"/>
                </a:solidFill>
              </a:rPr>
              <a:t>-1</a:t>
            </a:r>
            <a:r>
              <a:rPr lang="en-US" sz="2400" dirty="0" smtClean="0">
                <a:solidFill>
                  <a:srgbClr val="0000FF"/>
                </a:solidFill>
              </a:rPr>
              <a:t> in run1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BR</a:t>
            </a:r>
            <a:r>
              <a:rPr sz="2400" dirty="0" smtClean="0">
                <a:solidFill>
                  <a:srgbClr val="0000FF"/>
                </a:solidFill>
              </a:rPr>
              <a:t>(H → inv) </a:t>
            </a:r>
            <a:r>
              <a:rPr lang="en-US" sz="2400" dirty="0" smtClean="0">
                <a:solidFill>
                  <a:srgbClr val="0000FF"/>
                </a:solidFill>
              </a:rPr>
              <a:t>= </a:t>
            </a:r>
            <a:r>
              <a:rPr sz="2400" dirty="0" smtClean="0">
                <a:solidFill>
                  <a:srgbClr val="0000FF"/>
                </a:solidFill>
              </a:rPr>
              <a:t>0.57 (0.40) </a:t>
            </a:r>
            <a:r>
              <a:rPr lang="en-US" sz="2400" dirty="0" smtClean="0">
                <a:solidFill>
                  <a:srgbClr val="0000FF"/>
                </a:solidFill>
              </a:rPr>
              <a:t>observed (expected) </a:t>
            </a:r>
            <a:r>
              <a:rPr sz="2400" dirty="0" smtClean="0">
                <a:solidFill>
                  <a:srgbClr val="0000FF"/>
                </a:solidFill>
              </a:rPr>
              <a:t>at 95% </a:t>
            </a:r>
            <a:r>
              <a:rPr lang="en-US" sz="2400" dirty="0" smtClean="0">
                <a:solidFill>
                  <a:srgbClr val="0000FF"/>
                </a:solidFill>
              </a:rPr>
              <a:t>CL</a:t>
            </a:r>
            <a:r>
              <a:rPr sz="2400" dirty="0" smtClean="0">
                <a:solidFill>
                  <a:srgbClr val="0000FF"/>
                </a:solidFill>
              </a:rPr>
              <a:t>. </a:t>
            </a:r>
            <a:r>
              <a:rPr lang="en-US" sz="2400" dirty="0" smtClean="0">
                <a:solidFill>
                  <a:srgbClr val="0000FF"/>
                </a:solidFill>
              </a:rPr>
              <a:t>P</a:t>
            </a:r>
            <a:r>
              <a:rPr sz="2400" dirty="0" smtClean="0">
                <a:solidFill>
                  <a:srgbClr val="0000FF"/>
                </a:solidFill>
              </a:rPr>
              <a:t>revious CMS limit level </a:t>
            </a:r>
            <a:r>
              <a:rPr lang="en-US" sz="2400" dirty="0" smtClean="0">
                <a:solidFill>
                  <a:srgbClr val="0000FF"/>
                </a:solidFill>
              </a:rPr>
              <a:t>in the VBF channels was</a:t>
            </a:r>
            <a:r>
              <a:rPr sz="2400" dirty="0" smtClean="0">
                <a:solidFill>
                  <a:srgbClr val="0000FF"/>
                </a:solidFill>
              </a:rPr>
              <a:t> 0.65 (0.49)</a:t>
            </a:r>
            <a:r>
              <a:rPr lang="en-US" sz="2400" dirty="0" smtClean="0">
                <a:solidFill>
                  <a:srgbClr val="0000FF"/>
                </a:solidFill>
              </a:rPr>
              <a:t>      </a:t>
            </a:r>
          </a:p>
          <a:p>
            <a:r>
              <a:rPr sz="2400" dirty="0" smtClean="0">
                <a:solidFill>
                  <a:srgbClr val="FF0000"/>
                </a:solidFill>
              </a:rPr>
              <a:t>The 95% C.L. observed (expected) limit </a:t>
            </a:r>
            <a:r>
              <a:rPr lang="en-US" sz="2400" dirty="0" smtClean="0">
                <a:solidFill>
                  <a:srgbClr val="FF0000"/>
                </a:solidFill>
              </a:rPr>
              <a:t>combining all channels is </a:t>
            </a:r>
            <a:r>
              <a:rPr sz="2400" dirty="0" smtClean="0">
                <a:solidFill>
                  <a:srgbClr val="FF0000"/>
                </a:solidFill>
              </a:rPr>
              <a:t>47% (35%) for a SM 125 GeV Higgs boson. </a:t>
            </a:r>
            <a:r>
              <a:rPr dirty="0" smtClean="0">
                <a:solidFill>
                  <a:srgbClr val="FF0000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4" name="Image 3" descr="Screen Shot 2015-05-16 at 18.35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3581400"/>
            <a:ext cx="4325178" cy="3200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66800" y="4495800"/>
            <a:ext cx="137850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HIG-14-038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42875"/>
            <a:ext cx="7239000" cy="904875"/>
          </a:xfrm>
        </p:spPr>
        <p:txBody>
          <a:bodyPr/>
          <a:lstStyle/>
          <a:p>
            <a:r>
              <a:rPr lang="en-GB" dirty="0" smtClean="0"/>
              <a:t>Searches for BSM </a:t>
            </a:r>
            <a:r>
              <a:rPr lang="en-GB" dirty="0" err="1" smtClean="0"/>
              <a:t>Higgses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410200"/>
          </a:xfrm>
          <a:solidFill>
            <a:schemeClr val="accent3"/>
          </a:solidFill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Exotic Higgs Decays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Search for new </a:t>
            </a:r>
            <a:r>
              <a:rPr lang="en-GB" dirty="0" err="1" smtClean="0">
                <a:solidFill>
                  <a:srgbClr val="0000FF"/>
                </a:solidFill>
              </a:rPr>
              <a:t>Higgses</a:t>
            </a:r>
            <a:r>
              <a:rPr lang="en-GB" dirty="0" smtClean="0">
                <a:solidFill>
                  <a:srgbClr val="0000FF"/>
                </a:solidFill>
              </a:rPr>
              <a:t>: high and low mass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2HDM, MSSM, NMSSM…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Charged Higgs searches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Summary</a:t>
            </a:r>
          </a:p>
          <a:p>
            <a:pPr>
              <a:buNone/>
            </a:pPr>
            <a:endParaRPr lang="en-GB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No significant signal to report so far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Exclusions of BSM space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4-07-05 at 11.29.26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2" y="838200"/>
            <a:ext cx="8383915" cy="5105400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r>
              <a:rPr lang="en-GB" dirty="0" smtClean="0"/>
              <a:t>Search for LFV Decays: H </a:t>
            </a:r>
            <a:r>
              <a:rPr lang="en-GB" dirty="0" smtClean="0">
                <a:ea typeface="Arial" pitchFamily="-84" charset="0"/>
                <a:cs typeface="Arial" pitchFamily="-84" charset="0"/>
              </a:rPr>
              <a:t>→</a:t>
            </a:r>
            <a:r>
              <a:rPr lang="en-GB" dirty="0" err="1" smtClean="0">
                <a:latin typeface="Georgia"/>
                <a:ea typeface="Arial" pitchFamily="-84" charset="0"/>
                <a:cs typeface="Arial" pitchFamily="-84" charset="0"/>
              </a:rPr>
              <a:t>μτ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762000" y="6019800"/>
            <a:ext cx="782610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Mild excess giving a 2.4</a:t>
            </a:r>
            <a:r>
              <a:rPr lang="en-GB" dirty="0" smtClean="0">
                <a:latin typeface="Georgia"/>
              </a:rPr>
              <a:t>σ </a:t>
            </a:r>
            <a:r>
              <a:rPr lang="en-GB" dirty="0" smtClean="0"/>
              <a:t>effect…    To be </a:t>
            </a:r>
            <a:r>
              <a:rPr lang="en-GB" dirty="0" smtClean="0"/>
              <a:t>watched with new data!</a:t>
            </a:r>
            <a:r>
              <a:rPr lang="en-GB" dirty="0" smtClean="0"/>
              <a:t>!!</a:t>
            </a:r>
          </a:p>
          <a:p>
            <a:r>
              <a:rPr lang="en-GB" dirty="0" smtClean="0"/>
              <a:t>Not</a:t>
            </a:r>
            <a:r>
              <a:rPr lang="en-GB" dirty="0" smtClean="0"/>
              <a:t> (yet) contradicted </a:t>
            </a:r>
            <a:r>
              <a:rPr lang="en-GB" dirty="0" smtClean="0"/>
              <a:t>by ATLAS</a:t>
            </a:r>
            <a:r>
              <a:rPr lang="en-GB" dirty="0" smtClean="0"/>
              <a:t> …  </a:t>
            </a:r>
            <a:r>
              <a:rPr lang="en-GB" dirty="0" err="1" smtClean="0">
                <a:sym typeface="Wingdings"/>
              </a:rPr>
              <a:t></a:t>
            </a:r>
            <a:endParaRPr lang="en-GB" dirty="0"/>
          </a:p>
        </p:txBody>
      </p:sp>
      <p:pic>
        <p:nvPicPr>
          <p:cNvPr id="8" name="Espace réservé du contenu 3" descr="Screen Shot 2015-05-16 at 21.50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67200" y="838200"/>
            <a:ext cx="45903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 bwMode="auto">
          <a:xfrm>
            <a:off x="5638800" y="4648200"/>
            <a:ext cx="762000" cy="6096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" y="2209800"/>
            <a:ext cx="35814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Image 11" descr="Screen Shot 2015-05-16 at 21.52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33600"/>
            <a:ext cx="3416300" cy="381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38200" y="4419600"/>
            <a:ext cx="2891236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Background-only </a:t>
            </a:r>
          </a:p>
          <a:p>
            <a:r>
              <a:rPr lang="en-GB" dirty="0" smtClean="0"/>
              <a:t>p-value of 0.010 (2.4 </a:t>
            </a:r>
            <a:r>
              <a:rPr lang="en-GB" dirty="0" err="1" smtClean="0"/>
              <a:t>σ</a:t>
            </a:r>
            <a:r>
              <a:rPr lang="en-GB" dirty="0" smtClean="0"/>
              <a:t>)</a:t>
            </a:r>
          </a:p>
          <a:p>
            <a:r>
              <a:rPr lang="en-GB" dirty="0" smtClean="0"/>
              <a:t> - Best fit </a:t>
            </a:r>
            <a:endParaRPr lang="en-GB" dirty="0"/>
          </a:p>
        </p:txBody>
      </p:sp>
      <p:pic>
        <p:nvPicPr>
          <p:cNvPr id="14" name="Image 13" descr="Screen Shot 2015-05-16 at 21.52.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334000"/>
            <a:ext cx="3225800" cy="44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3048000"/>
            <a:ext cx="7239000" cy="904875"/>
          </a:xfrm>
        </p:spPr>
        <p:txBody>
          <a:bodyPr/>
          <a:lstStyle/>
          <a:p>
            <a:r>
              <a:rPr lang="en-GB" dirty="0" smtClean="0"/>
              <a:t>Looking Forward @ the LHC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Run-I: We Observed Mild Deviations</a:t>
            </a:r>
            <a:endParaRPr lang="en-GB" dirty="0"/>
          </a:p>
        </p:txBody>
      </p:sp>
      <p:pic>
        <p:nvPicPr>
          <p:cNvPr id="5" name="Image 4" descr="Screen Shot 2016-07-29 at 16.12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90"/>
            <a:ext cx="8153400" cy="60959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15200" y="914400"/>
            <a:ext cx="18053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B. </a:t>
            </a:r>
            <a:r>
              <a:rPr lang="en-GB" dirty="0" err="1" smtClean="0"/>
              <a:t>Hooberman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Espace réservé du contenu 5" descr="Screen shot 2011-07-22 at 10.22.45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371600"/>
            <a:ext cx="2971800" cy="4191000"/>
          </a:xfrm>
        </p:spPr>
      </p:pic>
      <p:sp>
        <p:nvSpPr>
          <p:cNvPr id="99331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296400" cy="9048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A Global View!</a:t>
            </a:r>
          </a:p>
        </p:txBody>
      </p:sp>
      <p:pic>
        <p:nvPicPr>
          <p:cNvPr id="99332" name="Image 6" descr="Screen shot 2011-07-22 at 10.23.0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257426"/>
            <a:ext cx="5334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Image 7" descr="Screen shot 2011-07-21 at 9.56.5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30600"/>
            <a:ext cx="4114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732336" y="838201"/>
            <a:ext cx="4497265" cy="132397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  </a:t>
            </a:r>
            <a:r>
              <a:rPr lang="en-GB">
                <a:solidFill>
                  <a:srgbClr val="FF0000"/>
                </a:solidFill>
              </a:rPr>
              <a:t>Model independent search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Divide events into exclusive classes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Study deviations from SM predictions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in a statistical way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200" y="5715000"/>
            <a:ext cx="4507927" cy="98488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Probability distribution as expected</a:t>
            </a:r>
          </a:p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for 35 pb</a:t>
            </a:r>
            <a:r>
              <a:rPr lang="en-GB" baseline="30000" dirty="0">
                <a:solidFill>
                  <a:srgbClr val="0000FF"/>
                </a:solidFill>
              </a:rPr>
              <a:t>-</a:t>
            </a:r>
            <a:r>
              <a:rPr lang="en-GB" baseline="30000" dirty="0" smtClean="0">
                <a:solidFill>
                  <a:srgbClr val="0000FF"/>
                </a:solidFill>
              </a:rPr>
              <a:t>1 </a:t>
            </a:r>
            <a:r>
              <a:rPr lang="en-GB" dirty="0" smtClean="0">
                <a:solidFill>
                  <a:srgbClr val="0000FF"/>
                </a:solidFill>
              </a:rPr>
              <a:t>for CMS</a:t>
            </a:r>
            <a:endParaRPr lang="en-GB" baseline="300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800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 err="1" smtClean="0">
                <a:solidFill>
                  <a:srgbClr val="FF0000"/>
                </a:solidFill>
              </a:rPr>
              <a:t>muons</a:t>
            </a:r>
            <a:r>
              <a:rPr lang="en-GB" sz="1800" dirty="0" smtClean="0">
                <a:solidFill>
                  <a:srgbClr val="FF0000"/>
                </a:solidFill>
              </a:rPr>
              <a:t>, electrons, photons, (</a:t>
            </a:r>
            <a:r>
              <a:rPr lang="en-GB" sz="1800" dirty="0" err="1" smtClean="0">
                <a:solidFill>
                  <a:srgbClr val="FF0000"/>
                </a:solidFill>
              </a:rPr>
              <a:t>b)jets</a:t>
            </a:r>
            <a:r>
              <a:rPr lang="en-GB" sz="1800" dirty="0" smtClean="0">
                <a:solidFill>
                  <a:srgbClr val="FF0000"/>
                </a:solidFill>
              </a:rPr>
              <a:t>, MET   </a:t>
            </a:r>
            <a:endParaRPr lang="en-GB" sz="1800" baseline="30000" dirty="0">
              <a:solidFill>
                <a:srgbClr val="FF0000"/>
              </a:solidFill>
            </a:endParaRPr>
          </a:p>
        </p:txBody>
      </p:sp>
      <p:sp>
        <p:nvSpPr>
          <p:cNvPr id="99336" name="ZoneTexte 10"/>
          <p:cNvSpPr txBox="1">
            <a:spLocks noChangeArrowheads="1"/>
          </p:cNvSpPr>
          <p:nvPr/>
        </p:nvSpPr>
        <p:spPr bwMode="auto">
          <a:xfrm>
            <a:off x="304800" y="990600"/>
            <a:ext cx="175553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CMS-EXO-10-021</a:t>
            </a:r>
          </a:p>
        </p:txBody>
      </p:sp>
      <p:pic>
        <p:nvPicPr>
          <p:cNvPr id="11" name="Image 10" descr="Screen Shot 2014-05-10 at 4.39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505200"/>
            <a:ext cx="4324560" cy="3109694"/>
          </a:xfrm>
          <a:prstGeom prst="rect">
            <a:avLst/>
          </a:prstGeom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6553200" y="3429000"/>
            <a:ext cx="2059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dirty="0" smtClean="0"/>
              <a:t>ATLAS-CONF-14-006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767678" y="4953000"/>
            <a:ext cx="1471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ATLAS for 20fb</a:t>
            </a:r>
            <a:r>
              <a:rPr lang="en-GB" sz="1400" baseline="30000" dirty="0" smtClean="0">
                <a:solidFill>
                  <a:srgbClr val="FF0000"/>
                </a:solidFill>
              </a:rPr>
              <a:t>-1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58373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4" name="Footer Placeholder 4"/>
          <p:cNvSpPr txBox="1">
            <a:spLocks noGrp="1"/>
          </p:cNvSpPr>
          <p:nvPr/>
        </p:nvSpPr>
        <p:spPr bwMode="auto">
          <a:xfrm>
            <a:off x="2321169" y="6519863"/>
            <a:ext cx="6471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CH" sz="1400">
                <a:solidFill>
                  <a:schemeClr val="tx1"/>
                </a:solidFill>
              </a:rPr>
              <a:t>                     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New Physics?</a:t>
            </a:r>
            <a:endParaRPr lang="en-US" sz="3600" dirty="0"/>
          </a:p>
        </p:txBody>
      </p:sp>
      <p:pic>
        <p:nvPicPr>
          <p:cNvPr id="5837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" y="3657600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211015" y="3505200"/>
            <a:ext cx="226143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Extra Dimensions?</a:t>
            </a: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2743201" y="3581400"/>
            <a:ext cx="184177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Holes???</a:t>
            </a:r>
          </a:p>
        </p:txBody>
      </p:sp>
      <p:pic>
        <p:nvPicPr>
          <p:cNvPr id="58380" name="Picture 1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0339" y="876300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1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853354" y="1219200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2" name="Picture 1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4783015" y="3581400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5064370" y="3276600"/>
            <a:ext cx="156600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Little Higgs?</a:t>
            </a:r>
          </a:p>
        </p:txBody>
      </p:sp>
      <p:sp>
        <p:nvSpPr>
          <p:cNvPr id="58384" name="Text Box 15"/>
          <p:cNvSpPr txBox="1">
            <a:spLocks noChangeArrowheads="1"/>
          </p:cNvSpPr>
          <p:nvPr/>
        </p:nvSpPr>
        <p:spPr bwMode="auto">
          <a:xfrm>
            <a:off x="4810858" y="838200"/>
            <a:ext cx="250088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ZZ/WW resonances?</a:t>
            </a:r>
          </a:p>
        </p:txBody>
      </p:sp>
      <p:pic>
        <p:nvPicPr>
          <p:cNvPr id="58385" name="Picture 1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/>
              <a:stretch>
                <a:fillRect/>
              </a:stretch>
            </p:blipFill>
          </mc:Choice>
          <mc:Fallback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7080738" y="1600201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7574574" y="1066800"/>
            <a:ext cx="15756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Technicolor?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2743200" y="838200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Supersymmetry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685800" y="5845314"/>
            <a:ext cx="7952467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</a:t>
            </a:r>
            <a:r>
              <a:rPr lang="en-US" dirty="0" err="1" smtClean="0">
                <a:solidFill>
                  <a:srgbClr val="0000FF"/>
                </a:solidFill>
              </a:rPr>
              <a:t>stabelizes</a:t>
            </a:r>
            <a:r>
              <a:rPr lang="en-US" dirty="0" smtClean="0">
                <a:solidFill>
                  <a:srgbClr val="0000FF"/>
                </a:solidFill>
              </a:rPr>
              <a:t> the Higgs Mass? Many ideas, not all viable any more  </a:t>
            </a:r>
          </a:p>
          <a:p>
            <a:r>
              <a:rPr lang="en-US" dirty="0">
                <a:solidFill>
                  <a:srgbClr val="FF0000"/>
                </a:solidFill>
              </a:rPr>
              <a:t>A large variety of possible signals. We have to be ready for that</a:t>
            </a:r>
          </a:p>
        </p:txBody>
      </p:sp>
      <p:pic>
        <p:nvPicPr>
          <p:cNvPr id="58389" name="Picture 23" descr="Picture 24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63508" y="3932238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211016" y="762000"/>
            <a:ext cx="249148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Gauge Bosons?</a:t>
            </a: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7243397" y="3429000"/>
            <a:ext cx="19507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Hidden Valleys?</a:t>
            </a:r>
          </a:p>
        </p:txBody>
      </p:sp>
      <p:pic>
        <p:nvPicPr>
          <p:cNvPr id="58392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3962400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2523" y="1295400"/>
          <a:ext cx="2039815" cy="2139950"/>
        </p:xfrm>
        <a:graphic>
          <a:graphicData uri="http://schemas.openxmlformats.org/presentationml/2006/ole">
            <p:oleObj spid="_x0000_s153602" name="CorelPhotoPaint.Image.10" r:id="rId15" imgW="3200000" imgH="309841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601200" cy="904875"/>
          </a:xfrm>
        </p:spPr>
        <p:txBody>
          <a:bodyPr/>
          <a:lstStyle/>
          <a:p>
            <a:r>
              <a:rPr lang="en-GB" dirty="0" smtClean="0"/>
              <a:t>Are we leaving no stone unturned?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</a:rPr>
              <a:t>The LHC BSM searches are indispensable and should be continued in the new energy regime and with increasing statistics.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But if we still do not see more than a 2 sigma at the end of run-III, the HL-LHC will be likely mostly a precision physics machine.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Are we looking at the right place? Time for more effort in thinking of complementary searches?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Image 3" descr="Screen Shot 2015-11-09 at 02.48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862" y="4191000"/>
            <a:ext cx="3747852" cy="2743200"/>
          </a:xfrm>
          <a:prstGeom prst="rect">
            <a:avLst/>
          </a:prstGeom>
        </p:spPr>
      </p:pic>
      <p:pic>
        <p:nvPicPr>
          <p:cNvPr id="5" name="Espace réservé du contenu 3" descr="Screen Shot 2014-12-10 at 4.32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0" y="4191000"/>
            <a:ext cx="384585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29597" y="4267200"/>
            <a:ext cx="399480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Are we looking at the right place?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486400" y="4267200"/>
            <a:ext cx="317852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Leave no stone unturned!!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5-03-21 at 11.1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073162"/>
            <a:ext cx="6744195" cy="4556238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8915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LHCb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New Physics in Rare Decays?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8600" y="838200"/>
            <a:ext cx="63934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Analysis</a:t>
            </a:r>
            <a:r>
              <a:rPr lang="fr-FR" dirty="0" smtClean="0">
                <a:solidFill>
                  <a:srgbClr val="FF0000"/>
                </a:solidFill>
              </a:rPr>
              <a:t> of the B0→K*</a:t>
            </a:r>
            <a:r>
              <a:rPr lang="fr-FR" dirty="0" err="1" smtClean="0">
                <a:solidFill>
                  <a:srgbClr val="FF0000"/>
                </a:solidFill>
                <a:latin typeface="Georgia"/>
              </a:rPr>
              <a:t>μ+μ-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 smtClean="0">
                <a:solidFill>
                  <a:srgbClr val="FF0000"/>
                </a:solidFill>
              </a:rPr>
              <a:t>decay</a:t>
            </a:r>
            <a:r>
              <a:rPr lang="fr-FR" dirty="0" smtClean="0">
                <a:solidFill>
                  <a:srgbClr val="FF0000"/>
                </a:solidFill>
              </a:rPr>
              <a:t> (full </a:t>
            </a:r>
            <a:r>
              <a:rPr lang="fr-FR" dirty="0" err="1" smtClean="0">
                <a:solidFill>
                  <a:srgbClr val="FF0000"/>
                </a:solidFill>
              </a:rPr>
              <a:t>run-I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data-set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9600" y="2721114"/>
            <a:ext cx="1400443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Angular</a:t>
            </a:r>
          </a:p>
          <a:p>
            <a:r>
              <a:rPr lang="en-GB" dirty="0" smtClean="0"/>
              <a:t>observable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352800" y="6229290"/>
            <a:ext cx="2741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Mass of the </a:t>
            </a:r>
            <a:r>
              <a:rPr lang="en-GB" dirty="0" err="1" smtClean="0">
                <a:latin typeface="Georgia"/>
              </a:rPr>
              <a:t>μμ</a:t>
            </a:r>
            <a:r>
              <a:rPr lang="en-GB" dirty="0" smtClean="0"/>
              <a:t> system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6172200"/>
            <a:ext cx="281809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2.9</a:t>
            </a:r>
            <a:r>
              <a:rPr lang="en-GB" dirty="0" smtClean="0">
                <a:latin typeface="Georgia"/>
              </a:rPr>
              <a:t>σ</a:t>
            </a:r>
            <a:r>
              <a:rPr lang="en-GB" dirty="0" smtClean="0"/>
              <a:t> for each point</a:t>
            </a:r>
          </a:p>
          <a:p>
            <a:r>
              <a:rPr lang="en-GB" dirty="0" smtClean="0"/>
              <a:t>3.7</a:t>
            </a:r>
            <a:r>
              <a:rPr lang="en-GB" dirty="0" smtClean="0">
                <a:latin typeface="Georgia"/>
              </a:rPr>
              <a:t>σ</a:t>
            </a:r>
            <a:r>
              <a:rPr lang="en-GB" dirty="0" smtClean="0"/>
              <a:t> naive combination</a:t>
            </a:r>
            <a:endParaRPr lang="en-GB" dirty="0"/>
          </a:p>
        </p:txBody>
      </p:sp>
      <p:pic>
        <p:nvPicPr>
          <p:cNvPr id="8" name="Image 7" descr="Screen Shot 2015-03-28 at 2.59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39" y="762000"/>
            <a:ext cx="2189761" cy="14923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295400"/>
            <a:ext cx="651474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http://lhcb-public.web.cern.ch/lhcb-public/Welcome.html#P5p</a:t>
            </a:r>
            <a:endParaRPr lang="en-GB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4876800" y="1676400"/>
            <a:ext cx="198002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arXiv:1512.04442</a:t>
            </a:r>
            <a:endParaRPr lang="en-GB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8600" y="4495800"/>
            <a:ext cx="127483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See </a:t>
            </a:r>
            <a:r>
              <a:rPr lang="en-GB" dirty="0" err="1" smtClean="0"/>
              <a:t>LHCb</a:t>
            </a:r>
            <a:endParaRPr lang="en-GB" dirty="0" smtClean="0"/>
          </a:p>
          <a:p>
            <a:r>
              <a:rPr lang="en-GB" dirty="0" smtClean="0"/>
              <a:t>lecture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5-03-18 at 5.28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62000"/>
            <a:ext cx="2743200" cy="2635886"/>
          </a:xfrm>
          <a:prstGeom prst="rect">
            <a:avLst/>
          </a:prstGeom>
        </p:spPr>
      </p:pic>
      <p:pic>
        <p:nvPicPr>
          <p:cNvPr id="3" name="Image 2" descr="Screen Shot 2015-03-18 at 5.28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314" y="4062224"/>
            <a:ext cx="4203886" cy="2719576"/>
          </a:xfrm>
          <a:prstGeom prst="rect">
            <a:avLst/>
          </a:prstGeom>
        </p:spPr>
      </p:pic>
      <p:pic>
        <p:nvPicPr>
          <p:cNvPr id="4" name="Image 3" descr="Screen Shot 2015-03-18 at 5.28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5798"/>
            <a:ext cx="4902121" cy="3226002"/>
          </a:xfrm>
          <a:prstGeom prst="rect">
            <a:avLst/>
          </a:prstGeom>
        </p:spPr>
      </p:pic>
      <p:pic>
        <p:nvPicPr>
          <p:cNvPr id="5" name="Image 4" descr="Screen Shot 2015-03-18 at 5.27.3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381747"/>
            <a:ext cx="5181600" cy="1199653"/>
          </a:xfrm>
          <a:prstGeom prst="rect">
            <a:avLst/>
          </a:prstGeom>
        </p:spPr>
      </p:pic>
      <p:sp>
        <p:nvSpPr>
          <p:cNvPr id="6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Particles with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-Charges?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838200"/>
            <a:ext cx="6264869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CMS search for fractional charged particle </a:t>
            </a:r>
            <a:r>
              <a:rPr lang="en-GB" sz="1800" dirty="0" smtClean="0"/>
              <a:t>arXiv:1210.2311 </a:t>
            </a:r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Q=1/3e &gt; 140 </a:t>
            </a:r>
            <a:r>
              <a:rPr lang="en-GB" sz="1800" dirty="0" err="1" smtClean="0">
                <a:solidFill>
                  <a:srgbClr val="0000FF"/>
                </a:solidFill>
              </a:rPr>
              <a:t>GeV</a:t>
            </a:r>
            <a:r>
              <a:rPr lang="en-GB" sz="1800" dirty="0" smtClean="0">
                <a:solidFill>
                  <a:srgbClr val="0000FF"/>
                </a:solidFill>
              </a:rPr>
              <a:t>; Q=2/3e &gt;310 </a:t>
            </a:r>
            <a:r>
              <a:rPr lang="en-GB" sz="1800" dirty="0" err="1" smtClean="0">
                <a:solidFill>
                  <a:srgbClr val="0000FF"/>
                </a:solidFill>
              </a:rPr>
              <a:t>GeV</a:t>
            </a:r>
            <a:r>
              <a:rPr lang="en-GB" sz="1800" dirty="0" smtClean="0">
                <a:solidFill>
                  <a:srgbClr val="0000FF"/>
                </a:solidFill>
              </a:rPr>
              <a:t>     (95% CL. </a:t>
            </a:r>
            <a:r>
              <a:rPr lang="en-GB" sz="1800" dirty="0" err="1" smtClean="0">
                <a:solidFill>
                  <a:srgbClr val="0000FF"/>
                </a:solidFill>
              </a:rPr>
              <a:t>dE/dx</a:t>
            </a:r>
            <a:r>
              <a:rPr lang="en-GB" sz="1800" dirty="0" smtClean="0">
                <a:solidFill>
                  <a:srgbClr val="0000FF"/>
                </a:solidFill>
              </a:rPr>
              <a:t>)</a:t>
            </a:r>
          </a:p>
          <a:p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A “new” idea  -&gt; Hunting for particles with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charges ~ 0.1-0.001e    </a:t>
            </a:r>
            <a:r>
              <a:rPr lang="en-GB" sz="1800" dirty="0" smtClean="0"/>
              <a:t>arXiv:1410.6816      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1-10-03 at 1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610600" cy="54742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05200" y="762000"/>
            <a:ext cx="332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H. Murayama </a:t>
            </a:r>
          </a:p>
          <a:p>
            <a:r>
              <a:rPr lang="en-GB" dirty="0" smtClean="0"/>
              <a:t>ICFA Seminar October 2011</a:t>
            </a:r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048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How does it feel to be a (BSM) Theorist</a:t>
            </a:r>
            <a:r>
              <a:rPr kumimoji="0" lang="en-GB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?</a:t>
            </a:r>
            <a:endParaRPr kumimoji="0" lang="en-GB" sz="3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pPr eaLnBrk="1" hangingPunct="1"/>
            <a:r>
              <a:rPr lang="en-US" sz="3600" dirty="0"/>
              <a:t>Other New Physics Ideas…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838200"/>
            <a:ext cx="8053754" cy="4876800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Plenty!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Compositeness/excited quarks &amp; leptons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Little Higgs </a:t>
            </a:r>
            <a:r>
              <a:rPr lang="en-US" sz="2000" dirty="0" smtClean="0">
                <a:solidFill>
                  <a:srgbClr val="0000FF"/>
                </a:solidFill>
              </a:rPr>
              <a:t>Models</a:t>
            </a: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leptoquarks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String balls/T balls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Bi-leptons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RP-Violating SUSY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SUSY+ Extra dimensions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Unparticles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Classicalons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Dark/Hidden sectors</a:t>
            </a: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Colored resonances</a:t>
            </a: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And more….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697416" y="2057400"/>
            <a:ext cx="3005504" cy="3087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81927" name="Text Box 5"/>
          <p:cNvSpPr txBox="1">
            <a:spLocks noChangeArrowheads="1"/>
          </p:cNvSpPr>
          <p:nvPr/>
        </p:nvSpPr>
        <p:spPr bwMode="auto">
          <a:xfrm>
            <a:off x="914400" y="5791201"/>
            <a:ext cx="6603941" cy="830997"/>
          </a:xfrm>
          <a:prstGeom prst="rect">
            <a:avLst/>
          </a:prstGeom>
          <a:solidFill>
            <a:srgbClr val="00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Have to keep our eyes open for all possibilities: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Food for</a:t>
            </a:r>
            <a:r>
              <a:rPr lang="en-US" sz="2400" dirty="0" smtClean="0">
                <a:solidFill>
                  <a:srgbClr val="FF0000"/>
                </a:solidFill>
              </a:rPr>
              <a:t> MANY </a:t>
            </a:r>
            <a:r>
              <a:rPr lang="en-US" sz="2400" dirty="0">
                <a:solidFill>
                  <a:srgbClr val="FF0000"/>
                </a:solidFill>
              </a:rPr>
              <a:t>PhD theses!!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 txBox="1">
            <a:spLocks/>
          </p:cNvSpPr>
          <p:nvPr/>
        </p:nvSpPr>
        <p:spPr bwMode="auto">
          <a:xfrm>
            <a:off x="914400" y="2971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Future @ The LHC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0" y="-76200"/>
            <a:ext cx="92964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The Future: Studying the Higgs…   </a:t>
            </a:r>
            <a:endParaRPr lang="en-GB" dirty="0">
              <a:effectLst/>
            </a:endParaRPr>
          </a:p>
        </p:txBody>
      </p:sp>
      <p:pic>
        <p:nvPicPr>
          <p:cNvPr id="7" name="Espace réservé du contenu 3" descr="Screen Shot 2013-08-21 at 11.26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" y="990599"/>
            <a:ext cx="571799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Screen shot 2011-10-03 at 1.43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937316"/>
            <a:ext cx="4267200" cy="2862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" y="4648200"/>
            <a:ext cx="5257800" cy="200054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Many questions are still unanswered: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What</a:t>
            </a:r>
            <a:r>
              <a:rPr lang="en-GB" dirty="0" smtClean="0">
                <a:solidFill>
                  <a:srgbClr val="0000FF"/>
                </a:solidFill>
              </a:rPr>
              <a:t> explain a </a:t>
            </a:r>
            <a:r>
              <a:rPr lang="en-GB" dirty="0" smtClean="0">
                <a:solidFill>
                  <a:srgbClr val="FF0000"/>
                </a:solidFill>
              </a:rPr>
              <a:t>Higgs  mass ~ 125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? 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What</a:t>
            </a:r>
            <a:r>
              <a:rPr lang="en-GB" dirty="0" smtClean="0">
                <a:solidFill>
                  <a:srgbClr val="0000FF"/>
                </a:solidFill>
              </a:rPr>
              <a:t> explains the </a:t>
            </a:r>
            <a:r>
              <a:rPr lang="en-GB" dirty="0" smtClean="0">
                <a:solidFill>
                  <a:srgbClr val="FF0000"/>
                </a:solidFill>
              </a:rPr>
              <a:t>particle mass pattern?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Connection</a:t>
            </a:r>
            <a:r>
              <a:rPr lang="en-GB" dirty="0" smtClean="0">
                <a:solidFill>
                  <a:srgbClr val="0000FF"/>
                </a:solidFill>
              </a:rPr>
              <a:t> with </a:t>
            </a:r>
            <a:r>
              <a:rPr lang="en-GB" dirty="0" smtClean="0">
                <a:solidFill>
                  <a:srgbClr val="FF0000"/>
                </a:solidFill>
              </a:rPr>
              <a:t>Dark Matter? 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Where</a:t>
            </a:r>
            <a:r>
              <a:rPr lang="en-GB" dirty="0" smtClean="0">
                <a:solidFill>
                  <a:srgbClr val="0000FF"/>
                </a:solidFill>
              </a:rPr>
              <a:t> is the </a:t>
            </a:r>
            <a:r>
              <a:rPr lang="en-GB" dirty="0" smtClean="0">
                <a:solidFill>
                  <a:srgbClr val="FF0000"/>
                </a:solidFill>
              </a:rPr>
              <a:t>antimatter </a:t>
            </a:r>
            <a:r>
              <a:rPr lang="en-GB" dirty="0" smtClean="0">
                <a:solidFill>
                  <a:srgbClr val="0000FF"/>
                </a:solidFill>
              </a:rPr>
              <a:t>in the Universe?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…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791200" y="1295400"/>
            <a:ext cx="3293327" cy="178510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The Higgs is the new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particle that may give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us crucial insight into 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the new physics world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We will have to study it!!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 smtClean="0"/>
              <a:t>LHC Outlook</a:t>
            </a:r>
            <a:endParaRPr lang="en-GB" dirty="0"/>
          </a:p>
        </p:txBody>
      </p:sp>
      <p:grpSp>
        <p:nvGrpSpPr>
          <p:cNvPr id="3" name="Group 30"/>
          <p:cNvGrpSpPr/>
          <p:nvPr/>
        </p:nvGrpSpPr>
        <p:grpSpPr>
          <a:xfrm>
            <a:off x="304800" y="1122964"/>
            <a:ext cx="8686799" cy="4592036"/>
            <a:chOff x="539444" y="620688"/>
            <a:chExt cx="7966271" cy="4363436"/>
          </a:xfrm>
        </p:grpSpPr>
        <p:pic>
          <p:nvPicPr>
            <p:cNvPr id="5" name="Picture 14" descr="Screen Shot 2015-06-11 at 11.53.03 AM.png"/>
            <p:cNvPicPr preferRelativeResize="0"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39444" y="620688"/>
              <a:ext cx="7776972" cy="4363436"/>
            </a:xfrm>
            <a:prstGeom prst="rect">
              <a:avLst/>
            </a:prstGeom>
          </p:spPr>
        </p:pic>
        <p:grpSp>
          <p:nvGrpSpPr>
            <p:cNvPr id="4" name="Group 27"/>
            <p:cNvGrpSpPr/>
            <p:nvPr/>
          </p:nvGrpSpPr>
          <p:grpSpPr>
            <a:xfrm>
              <a:off x="1763688" y="879668"/>
              <a:ext cx="6742027" cy="3152964"/>
              <a:chOff x="1475656" y="908720"/>
              <a:chExt cx="6742027" cy="3152964"/>
            </a:xfrm>
          </p:grpSpPr>
          <p:sp>
            <p:nvSpPr>
              <p:cNvPr id="7" name="TextBox 15"/>
              <p:cNvSpPr txBox="1"/>
              <p:nvPr/>
            </p:nvSpPr>
            <p:spPr>
              <a:xfrm>
                <a:off x="3068953" y="3753907"/>
                <a:ext cx="893193" cy="307777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0000"/>
                    </a:solidFill>
                    <a:effectLst/>
                  </a:rPr>
                  <a:t>~100 fb</a:t>
                </a:r>
                <a:r>
                  <a:rPr lang="en-GB" sz="1400" baseline="30000" dirty="0" smtClean="0">
                    <a:solidFill>
                      <a:srgbClr val="000000"/>
                    </a:solidFill>
                    <a:effectLst/>
                  </a:rPr>
                  <a:t>-1</a:t>
                </a:r>
                <a:endParaRPr lang="en-GB" sz="1400" baseline="30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164189" y="1340768"/>
                <a:ext cx="1053494" cy="323165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chemeClr val="tx1"/>
                    </a:solidFill>
                    <a:effectLst/>
                  </a:rPr>
                  <a:t>~3000 fb</a:t>
                </a:r>
                <a:r>
                  <a:rPr lang="en-GB" sz="1500" b="1" baseline="30000" dirty="0" smtClean="0">
                    <a:solidFill>
                      <a:schemeClr val="tx1"/>
                    </a:solidFill>
                    <a:effectLst/>
                  </a:rPr>
                  <a:t>-1</a:t>
                </a:r>
                <a:endParaRPr lang="en-GB" sz="1500" b="1" baseline="30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TextBox 2"/>
              <p:cNvSpPr txBox="1"/>
              <p:nvPr/>
            </p:nvSpPr>
            <p:spPr>
              <a:xfrm>
                <a:off x="1475656" y="908720"/>
                <a:ext cx="771515" cy="276999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7-8 </a:t>
                </a:r>
                <a:r>
                  <a:rPr lang="en-US" sz="1200" dirty="0" err="1" smtClean="0">
                    <a:solidFill>
                      <a:schemeClr val="bg1"/>
                    </a:solidFill>
                    <a:effectLst/>
                  </a:rPr>
                  <a:t>TeV</a:t>
                </a:r>
                <a:endParaRPr lang="en-US" sz="1200" dirty="0" smtClean="0">
                  <a:solidFill>
                    <a:schemeClr val="bg1"/>
                  </a:solidFill>
                  <a:effectLst/>
                </a:endParaRPr>
              </a:p>
            </p:txBody>
          </p:sp>
          <p:grpSp>
            <p:nvGrpSpPr>
              <p:cNvPr id="6" name="Group 16"/>
              <p:cNvGrpSpPr/>
              <p:nvPr/>
            </p:nvGrpSpPr>
            <p:grpSpPr>
              <a:xfrm>
                <a:off x="2483768" y="908720"/>
                <a:ext cx="4680520" cy="276999"/>
                <a:chOff x="2483768" y="1032991"/>
                <a:chExt cx="4680520" cy="276999"/>
              </a:xfrm>
            </p:grpSpPr>
            <p:cxnSp>
              <p:nvCxnSpPr>
                <p:cNvPr id="22" name="Straight Arrow Connector 5"/>
                <p:cNvCxnSpPr/>
                <p:nvPr/>
              </p:nvCxnSpPr>
              <p:spPr bwMode="auto">
                <a:xfrm>
                  <a:off x="2483768" y="1196752"/>
                  <a:ext cx="468052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23" name="TextBox 10"/>
                <p:cNvSpPr txBox="1"/>
                <p:nvPr/>
              </p:nvSpPr>
              <p:spPr>
                <a:xfrm>
                  <a:off x="3828981" y="1032991"/>
                  <a:ext cx="910075" cy="276999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  <a:effectLst/>
                    </a:rPr>
                    <a:t>13-14 </a:t>
                  </a:r>
                  <a:r>
                    <a:rPr lang="en-US" sz="1200" dirty="0" err="1" smtClean="0">
                      <a:solidFill>
                        <a:srgbClr val="FFFFFF"/>
                      </a:solidFill>
                      <a:effectLst/>
                    </a:rPr>
                    <a:t>TeV</a:t>
                  </a:r>
                  <a:endParaRPr lang="en-US" sz="1200" dirty="0" smtClean="0">
                    <a:solidFill>
                      <a:srgbClr val="FFFFFF"/>
                    </a:solidFill>
                    <a:effectLst/>
                  </a:endParaRPr>
                </a:p>
              </p:txBody>
            </p:sp>
          </p:grpSp>
          <p:sp>
            <p:nvSpPr>
              <p:cNvPr id="11" name="TextBox 17"/>
              <p:cNvSpPr txBox="1"/>
              <p:nvPr/>
            </p:nvSpPr>
            <p:spPr>
              <a:xfrm>
                <a:off x="4211960" y="3573016"/>
                <a:ext cx="893193" cy="307777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0000"/>
                    </a:solidFill>
                    <a:effectLst/>
                  </a:rPr>
                  <a:t>~300 fb</a:t>
                </a:r>
                <a:r>
                  <a:rPr lang="en-GB" sz="1400" b="1" baseline="30000" dirty="0" smtClean="0">
                    <a:solidFill>
                      <a:srgbClr val="000000"/>
                    </a:solidFill>
                    <a:effectLst/>
                  </a:rPr>
                  <a:t>-1</a:t>
                </a:r>
                <a:endParaRPr lang="en-GB" sz="1400" b="1" baseline="30000" dirty="0">
                  <a:solidFill>
                    <a:srgbClr val="000000"/>
                  </a:solidFill>
                  <a:effectLst/>
                </a:endParaRPr>
              </a:p>
            </p:txBody>
          </p:sp>
          <p:grpSp>
            <p:nvGrpSpPr>
              <p:cNvPr id="10" name="Group 20"/>
              <p:cNvGrpSpPr/>
              <p:nvPr/>
            </p:nvGrpSpPr>
            <p:grpSpPr>
              <a:xfrm>
                <a:off x="1959880" y="1628800"/>
                <a:ext cx="2896081" cy="646331"/>
                <a:chOff x="1959880" y="1512367"/>
                <a:chExt cx="2896081" cy="646331"/>
              </a:xfrm>
            </p:grpSpPr>
            <p:sp>
              <p:nvSpPr>
                <p:cNvPr id="19" name="TextBox 13"/>
                <p:cNvSpPr txBox="1"/>
                <p:nvPr/>
              </p:nvSpPr>
              <p:spPr>
                <a:xfrm>
                  <a:off x="1959880" y="1556792"/>
                  <a:ext cx="721672" cy="46166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Splices </a:t>
                  </a: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fixed</a:t>
                  </a:r>
                </a:p>
              </p:txBody>
            </p:sp>
            <p:sp>
              <p:nvSpPr>
                <p:cNvPr id="20" name="TextBox 18"/>
                <p:cNvSpPr txBox="1"/>
                <p:nvPr/>
              </p:nvSpPr>
              <p:spPr>
                <a:xfrm>
                  <a:off x="3059832" y="1568405"/>
                  <a:ext cx="764953" cy="461665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Injectors</a:t>
                  </a: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upgrade</a:t>
                  </a:r>
                </a:p>
              </p:txBody>
            </p:sp>
            <p:sp>
              <p:nvSpPr>
                <p:cNvPr id="21" name="TextBox 19"/>
                <p:cNvSpPr txBox="1"/>
                <p:nvPr/>
              </p:nvSpPr>
              <p:spPr>
                <a:xfrm>
                  <a:off x="4211960" y="1512367"/>
                  <a:ext cx="644001" cy="646331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New 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effectLst/>
                    </a:rPr>
                    <a:t>l</a:t>
                  </a:r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ow-</a:t>
                  </a:r>
                  <a:r>
                    <a:rPr lang="en-US" sz="1200" dirty="0" smtClean="0">
                      <a:solidFill>
                        <a:schemeClr val="tx1"/>
                      </a:solidFill>
                      <a:effectLst/>
                      <a:latin typeface="Lucida Grande"/>
                      <a:ea typeface="Lucida Grande"/>
                      <a:cs typeface="Lucida Grande"/>
                    </a:rPr>
                    <a:t>β*</a:t>
                  </a:r>
                  <a:endParaRPr lang="en-US" sz="1200" dirty="0" smtClean="0">
                    <a:solidFill>
                      <a:schemeClr val="tx1"/>
                    </a:solidFill>
                    <a:effectLst/>
                  </a:endParaRP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quads</a:t>
                  </a:r>
                </a:p>
              </p:txBody>
            </p:sp>
          </p:grpSp>
          <p:sp>
            <p:nvSpPr>
              <p:cNvPr id="13" name="TextBox 4"/>
              <p:cNvSpPr txBox="1"/>
              <p:nvPr/>
            </p:nvSpPr>
            <p:spPr>
              <a:xfrm>
                <a:off x="1547664" y="126876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1</a:t>
                </a:r>
              </a:p>
            </p:txBody>
          </p:sp>
          <p:sp>
            <p:nvSpPr>
              <p:cNvPr id="14" name="TextBox 21"/>
              <p:cNvSpPr txBox="1"/>
              <p:nvPr/>
            </p:nvSpPr>
            <p:spPr>
              <a:xfrm>
                <a:off x="2621988" y="126720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2</a:t>
                </a:r>
              </a:p>
            </p:txBody>
          </p:sp>
          <p:sp>
            <p:nvSpPr>
              <p:cNvPr id="15" name="TextBox 22"/>
              <p:cNvSpPr txBox="1"/>
              <p:nvPr/>
            </p:nvSpPr>
            <p:spPr>
              <a:xfrm>
                <a:off x="3736671" y="126876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3</a:t>
                </a:r>
              </a:p>
            </p:txBody>
          </p:sp>
          <p:grpSp>
            <p:nvGrpSpPr>
              <p:cNvPr id="12" name="Group 12"/>
              <p:cNvGrpSpPr/>
              <p:nvPr/>
            </p:nvGrpSpPr>
            <p:grpSpPr>
              <a:xfrm>
                <a:off x="4860032" y="1124744"/>
                <a:ext cx="2232248" cy="276999"/>
                <a:chOff x="4860032" y="3049215"/>
                <a:chExt cx="2232248" cy="276999"/>
              </a:xfrm>
            </p:grpSpPr>
            <p:cxnSp>
              <p:nvCxnSpPr>
                <p:cNvPr id="17" name="Straight Arrow Connector 7"/>
                <p:cNvCxnSpPr/>
                <p:nvPr/>
              </p:nvCxnSpPr>
              <p:spPr bwMode="auto">
                <a:xfrm>
                  <a:off x="4860032" y="3212976"/>
                  <a:ext cx="223224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18" name="TextBox 23"/>
                <p:cNvSpPr txBox="1"/>
                <p:nvPr/>
              </p:nvSpPr>
              <p:spPr>
                <a:xfrm>
                  <a:off x="5531017" y="3049215"/>
                  <a:ext cx="747395" cy="276999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HL-LHC</a:t>
                  </a:r>
                </a:p>
              </p:txBody>
            </p:sp>
          </p:grpSp>
        </p:grpSp>
      </p:grpSp>
      <p:sp>
        <p:nvSpPr>
          <p:cNvPr id="24" name="ZoneTexte 23"/>
          <p:cNvSpPr txBox="1"/>
          <p:nvPr/>
        </p:nvSpPr>
        <p:spPr>
          <a:xfrm>
            <a:off x="76200" y="5848290"/>
            <a:ext cx="880569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Approved program at CERN to collect 3000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with the LHC (HL-LHC)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Maximize the reach for searches and for precision measurements (</a:t>
            </a:r>
            <a:r>
              <a:rPr lang="en-GB" dirty="0" err="1" smtClean="0">
                <a:solidFill>
                  <a:srgbClr val="FF0000"/>
                </a:solidFill>
              </a:rPr>
              <a:t>eg</a:t>
            </a:r>
            <a:r>
              <a:rPr lang="en-GB" dirty="0" smtClean="0">
                <a:solidFill>
                  <a:srgbClr val="FF0000"/>
                </a:solidFill>
              </a:rPr>
              <a:t> Higgs)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7000" y="838200"/>
            <a:ext cx="237543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F. </a:t>
            </a:r>
            <a:r>
              <a:rPr lang="en-GB" sz="1800" dirty="0" err="1" smtClean="0"/>
              <a:t>Gianotti</a:t>
            </a:r>
            <a:r>
              <a:rPr lang="en-GB" sz="1800" dirty="0" smtClean="0"/>
              <a:t>, April 2016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 bwMode="auto">
          <a:xfrm>
            <a:off x="611560" y="3933057"/>
            <a:ext cx="484632" cy="2808312"/>
          </a:xfrm>
          <a:prstGeom prst="down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4379620"/>
            <a:ext cx="1929336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Various options,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w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ith increasing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mount of HW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hanges, technical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hallenges, cost, </a:t>
            </a:r>
          </a:p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and physics reach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1001209"/>
            <a:ext cx="6758880" cy="3037391"/>
            <a:chOff x="1950775" y="561977"/>
            <a:chExt cx="6941705" cy="315505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950775" y="561977"/>
              <a:ext cx="6941705" cy="3155054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2" name="Picture 1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688356" y="620688"/>
              <a:ext cx="3069650" cy="3027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2212527" y="620688"/>
              <a:ext cx="3016800" cy="30280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404058" y="2704564"/>
              <a:ext cx="1527982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solidFill>
                    <a:srgbClr val="407742"/>
                  </a:solidFill>
                  <a:effectLst/>
                </a:rPr>
                <a:t>16 </a:t>
              </a:r>
              <a:r>
                <a:rPr lang="en-US" sz="1300" b="1" dirty="0" err="1" smtClean="0">
                  <a:solidFill>
                    <a:srgbClr val="407742"/>
                  </a:solidFill>
                  <a:effectLst/>
                </a:rPr>
                <a:t>TeV</a:t>
              </a:r>
              <a:r>
                <a:rPr lang="en-US" sz="1300" b="1" dirty="0" smtClean="0">
                  <a:solidFill>
                    <a:srgbClr val="407742"/>
                  </a:solidFill>
                  <a:effectLst/>
                </a:rPr>
                <a:t> </a:t>
              </a:r>
              <a:r>
                <a:rPr lang="en-US" sz="1300" dirty="0" smtClean="0">
                  <a:solidFill>
                    <a:schemeClr val="tx1"/>
                  </a:solidFill>
                  <a:effectLst/>
                </a:rPr>
                <a:t>vs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effectLst/>
                </a:rPr>
                <a:t>14 </a:t>
              </a:r>
              <a:r>
                <a:rPr lang="en-US" sz="1300" b="1" dirty="0" err="1" smtClean="0">
                  <a:solidFill>
                    <a:schemeClr val="bg1">
                      <a:lumMod val="50000"/>
                    </a:schemeClr>
                  </a:solidFill>
                  <a:effectLst/>
                </a:rPr>
                <a:t>TeV</a:t>
              </a:r>
              <a:endParaRPr lang="en-US" sz="1300" b="1" dirty="0" smtClean="0">
                <a:solidFill>
                  <a:schemeClr val="bg1">
                    <a:lumMod val="50000"/>
                  </a:schemeClr>
                </a:solidFill>
                <a:effectLst/>
              </a:endParaRP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252924" y="76562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41298" y="3975318"/>
            <a:ext cx="6850302" cy="181588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0000FF"/>
                </a:solidFill>
              </a:rPr>
              <a:t>W</a:t>
            </a:r>
            <a:r>
              <a:rPr lang="en-US" altLang="en-US" sz="1600" dirty="0">
                <a:solidFill>
                  <a:srgbClr val="0000FF"/>
                </a:solidFill>
              </a:rPr>
              <a:t>G</a:t>
            </a:r>
            <a:r>
              <a:rPr lang="en-US" altLang="en-US" sz="1600" dirty="0" smtClean="0">
                <a:solidFill>
                  <a:srgbClr val="0000FF"/>
                </a:solidFill>
              </a:rPr>
              <a:t> set up to </a:t>
            </a:r>
            <a:r>
              <a:rPr lang="en-US" altLang="en-US" sz="1600" dirty="0">
                <a:solidFill>
                  <a:srgbClr val="0000FF"/>
                </a:solidFill>
              </a:rPr>
              <a:t>explore </a:t>
            </a:r>
            <a:r>
              <a:rPr lang="en-US" altLang="en-US" sz="1600" dirty="0" smtClean="0">
                <a:solidFill>
                  <a:srgbClr val="0000FF"/>
                </a:solidFill>
              </a:rPr>
              <a:t>technical </a:t>
            </a:r>
            <a:r>
              <a:rPr lang="en-US" altLang="en-US" sz="1600" dirty="0">
                <a:solidFill>
                  <a:srgbClr val="0000FF"/>
                </a:solidFill>
              </a:rPr>
              <a:t>feasibility of pushing </a:t>
            </a:r>
            <a:r>
              <a:rPr lang="en-US" altLang="en-US" sz="1600" dirty="0" smtClean="0">
                <a:solidFill>
                  <a:srgbClr val="0000FF"/>
                </a:solidFill>
              </a:rPr>
              <a:t>LHC </a:t>
            </a:r>
            <a:r>
              <a:rPr lang="en-US" altLang="en-US" sz="1600" dirty="0">
                <a:solidFill>
                  <a:srgbClr val="0000FF"/>
                </a:solidFill>
              </a:rPr>
              <a:t>energy to</a:t>
            </a:r>
            <a:r>
              <a:rPr lang="en-US" altLang="en-US" sz="1600" dirty="0" smtClean="0">
                <a:solidFill>
                  <a:srgbClr val="0000FF"/>
                </a:solidFill>
              </a:rPr>
              <a:t>: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>
              <a:buClr>
                <a:schemeClr val="tx2"/>
              </a:buCl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design </a:t>
            </a:r>
            <a:r>
              <a:rPr lang="en-US" altLang="en-US" sz="1600" dirty="0" smtClean="0">
                <a:solidFill>
                  <a:srgbClr val="0000FF"/>
                </a:solidFill>
              </a:rPr>
              <a:t>value: 14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ultimate </a:t>
            </a:r>
            <a:r>
              <a:rPr lang="en-US" altLang="en-US" sz="1600" dirty="0" smtClean="0">
                <a:solidFill>
                  <a:srgbClr val="0000FF"/>
                </a:solidFill>
              </a:rPr>
              <a:t>value: 15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r>
              <a:rPr lang="en-US" altLang="en-US" sz="1600" dirty="0">
                <a:solidFill>
                  <a:srgbClr val="0000FF"/>
                </a:solidFill>
              </a:rPr>
              <a:t> (corresponding to max dipole field of 9 T)</a:t>
            </a: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beyond </a:t>
            </a:r>
            <a:r>
              <a:rPr lang="en-US" altLang="en-US" sz="1600" dirty="0" smtClean="0">
                <a:solidFill>
                  <a:srgbClr val="0000FF"/>
                </a:solidFill>
              </a:rPr>
              <a:t>(e.g. by </a:t>
            </a:r>
            <a:r>
              <a:rPr lang="en-US" altLang="en-US" sz="1600" dirty="0">
                <a:solidFill>
                  <a:srgbClr val="0000FF"/>
                </a:solidFill>
              </a:rPr>
              <a:t>replacing 1/3 of </a:t>
            </a:r>
            <a:r>
              <a:rPr lang="en-US" altLang="en-US" sz="1600" dirty="0" smtClean="0">
                <a:solidFill>
                  <a:srgbClr val="0000FF"/>
                </a:solidFill>
              </a:rPr>
              <a:t>dipoles </a:t>
            </a:r>
            <a:r>
              <a:rPr lang="en-US" altLang="en-US" sz="1600" dirty="0">
                <a:solidFill>
                  <a:srgbClr val="0000FF"/>
                </a:solidFill>
              </a:rPr>
              <a:t>with </a:t>
            </a:r>
            <a:r>
              <a:rPr lang="en-US" altLang="en-US" sz="1600" dirty="0" smtClean="0">
                <a:solidFill>
                  <a:srgbClr val="0000FF"/>
                </a:solidFill>
              </a:rPr>
              <a:t>11 T </a:t>
            </a:r>
            <a:r>
              <a:rPr lang="en-US" altLang="en-US" sz="1600" dirty="0">
                <a:solidFill>
                  <a:srgbClr val="0000FF"/>
                </a:solidFill>
              </a:rPr>
              <a:t>Nb</a:t>
            </a:r>
            <a:r>
              <a:rPr lang="en-US" altLang="en-US" sz="1600" baseline="-25000" dirty="0">
                <a:solidFill>
                  <a:srgbClr val="0000FF"/>
                </a:solidFill>
              </a:rPr>
              <a:t>3</a:t>
            </a:r>
            <a:r>
              <a:rPr lang="en-US" altLang="en-US" sz="1600" dirty="0">
                <a:solidFill>
                  <a:srgbClr val="0000FF"/>
                </a:solidFill>
              </a:rPr>
              <a:t>Sn magnets)  </a:t>
            </a:r>
          </a:p>
          <a:p>
            <a:pPr>
              <a:buFont typeface="Wingdings" charset="2"/>
              <a:buChar char="à"/>
            </a:pPr>
            <a:r>
              <a:rPr lang="en-US" altLang="en-US" sz="1600" dirty="0">
                <a:solidFill>
                  <a:srgbClr val="0000FF"/>
                </a:solidFill>
                <a:sym typeface="Wingdings" charset="2"/>
              </a:rPr>
              <a:t>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Identify open risks, needed tests and technical developments, trade-off </a:t>
            </a:r>
          </a:p>
          <a:p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    between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energy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and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machine efficiency/availability</a:t>
            </a:r>
          </a:p>
          <a:p>
            <a:pPr>
              <a:buFont typeface="Wingdings" charset="2"/>
              <a:buChar char="à"/>
            </a:pP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 Report on 1)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2016, 2)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2017, 3)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2018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(in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time for ES)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3728" y="5808166"/>
            <a:ext cx="702027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chemeClr val="tx1"/>
                </a:solidFill>
                <a:sym typeface="Wingdings" charset="2"/>
              </a:rPr>
              <a:t>HE-LHC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 (part of FCC study): ~16 T </a:t>
            </a:r>
            <a:r>
              <a:rPr lang="en-US" altLang="en-US" sz="1600" dirty="0" smtClean="0">
                <a:solidFill>
                  <a:schemeClr val="tx1"/>
                </a:solidFill>
              </a:rPr>
              <a:t>magnets </a:t>
            </a:r>
            <a:r>
              <a:rPr lang="en-US" altLang="en-US" sz="1600" dirty="0">
                <a:solidFill>
                  <a:schemeClr val="tx1"/>
                </a:solidFill>
              </a:rPr>
              <a:t>in LHC tunnel </a:t>
            </a:r>
            <a:r>
              <a:rPr lang="en-US" altLang="en-US" sz="1600" dirty="0" smtClean="0">
                <a:solidFill>
                  <a:schemeClr val="tx1"/>
                </a:solidFill>
              </a:rPr>
              <a:t>(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 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√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s~ 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30 </a:t>
            </a:r>
            <a:r>
              <a:rPr lang="en-US" altLang="en-US" sz="1600" dirty="0" err="1">
                <a:solidFill>
                  <a:schemeClr val="tx1"/>
                </a:solidFill>
                <a:sym typeface="Wingdings" charset="2"/>
              </a:rPr>
              <a:t>TeV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)</a:t>
            </a:r>
          </a:p>
          <a:p>
            <a:pPr marL="285750" indent="-285750">
              <a:buFont typeface="Wingdings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uses existing tunnel and infrastructure; can be built at fixed budget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trong </a:t>
            </a:r>
            <a:r>
              <a:rPr lang="en-US" sz="1600" dirty="0">
                <a:solidFill>
                  <a:schemeClr val="tx1"/>
                </a:solidFill>
              </a:rPr>
              <a:t>physics case if new physics from LHC/HL-LHC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p</a:t>
            </a:r>
            <a:r>
              <a:rPr lang="en-US" sz="1600" dirty="0" smtClean="0">
                <a:solidFill>
                  <a:schemeClr val="tx1"/>
                </a:solidFill>
              </a:rPr>
              <a:t>owerful </a:t>
            </a:r>
            <a:r>
              <a:rPr lang="en-US" sz="1600" dirty="0">
                <a:solidFill>
                  <a:schemeClr val="tx1"/>
                </a:solidFill>
              </a:rPr>
              <a:t>demonstration of the FCC-</a:t>
            </a:r>
            <a:r>
              <a:rPr lang="en-US" sz="1600" dirty="0" err="1">
                <a:solidFill>
                  <a:schemeClr val="tx1"/>
                </a:solidFill>
              </a:rPr>
              <a:t>hh</a:t>
            </a:r>
            <a:r>
              <a:rPr lang="en-US" sz="1600" dirty="0">
                <a:solidFill>
                  <a:schemeClr val="tx1"/>
                </a:solidFill>
              </a:rPr>
              <a:t> magnet </a:t>
            </a:r>
            <a:r>
              <a:rPr lang="en-US" sz="1600" dirty="0" smtClean="0">
                <a:solidFill>
                  <a:schemeClr val="tx1"/>
                </a:solidFill>
              </a:rPr>
              <a:t>technology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4458" y="2996952"/>
            <a:ext cx="1496948" cy="292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407742"/>
                </a:solidFill>
              </a:rPr>
              <a:t>28</a:t>
            </a:r>
            <a:r>
              <a:rPr lang="en-US" sz="1300" b="1" dirty="0" smtClean="0">
                <a:solidFill>
                  <a:srgbClr val="407742"/>
                </a:solidFill>
                <a:effectLst/>
              </a:rPr>
              <a:t> </a:t>
            </a:r>
            <a:r>
              <a:rPr lang="en-US" sz="1300" b="1" dirty="0" err="1" smtClean="0">
                <a:solidFill>
                  <a:srgbClr val="407742"/>
                </a:solidFill>
                <a:effectLst/>
              </a:rPr>
              <a:t>TeV</a:t>
            </a:r>
            <a:r>
              <a:rPr lang="en-US" sz="1300" b="1" dirty="0" smtClean="0">
                <a:solidFill>
                  <a:srgbClr val="407742"/>
                </a:solidFill>
                <a:effectLst/>
              </a:rPr>
              <a:t> </a:t>
            </a:r>
            <a:r>
              <a:rPr lang="en-US" sz="1300" dirty="0" smtClean="0">
                <a:solidFill>
                  <a:schemeClr val="tx1"/>
                </a:solidFill>
                <a:effectLst/>
              </a:rPr>
              <a:t>vs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14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effectLst/>
              </a:rPr>
              <a:t>TeV</a:t>
            </a:r>
            <a:endParaRPr lang="en-US" sz="1300" b="1" dirty="0" smtClean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</a:t>
            </a:r>
            <a:r>
              <a:rPr lang="en-GB" sz="4000" kern="0" dirty="0" smtClean="0">
                <a:cs typeface="Calibri" pitchFamily="34" charset="0"/>
              </a:rPr>
              <a:t>High-Energy </a:t>
            </a:r>
            <a:r>
              <a:rPr lang="en-GB" sz="4000" kern="0" dirty="0" smtClean="0">
                <a:cs typeface="Calibri" pitchFamily="34" charset="0"/>
              </a:rPr>
              <a:t>LHC??</a:t>
            </a:r>
            <a:endParaRPr lang="en-GB" sz="4000" kern="0" dirty="0">
              <a:cs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" y="1743670"/>
            <a:ext cx="189122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F. </a:t>
            </a:r>
            <a:r>
              <a:rPr lang="en-GB" dirty="0" err="1" smtClean="0"/>
              <a:t>Gianotti</a:t>
            </a:r>
            <a:endParaRPr lang="en-GB" dirty="0" smtClean="0"/>
          </a:p>
          <a:p>
            <a:r>
              <a:rPr lang="en-GB" dirty="0" smtClean="0"/>
              <a:t>FCC meeting</a:t>
            </a:r>
          </a:p>
          <a:p>
            <a:r>
              <a:rPr lang="en-GB" dirty="0" smtClean="0"/>
              <a:t>Rome April 2016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7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Example: </a:t>
            </a: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Searches </a:t>
            </a: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for New Particles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9" name="Image 8" descr="Screen Shot 2013-06-04 at 6.2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752600"/>
            <a:ext cx="7589037" cy="3962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00200" y="1219200"/>
            <a:ext cx="512254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Searches for pair produced SUSY particles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19200" y="5867400"/>
            <a:ext cx="68098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Energy is key for searches for massive particles!!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World-Is-Not-Enough-po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40200" y="404813"/>
            <a:ext cx="4897438" cy="3960812"/>
          </a:xfrm>
          <a:solidFill>
            <a:srgbClr val="BBE0E3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« 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Empty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 »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space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unstable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Dark</a:t>
            </a:r>
            <a:r>
              <a:rPr lang="fr-FR" sz="2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Origin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28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matter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</a:rPr>
              <a:t>M</a:t>
            </a: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asses of neutrinos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err="1" smtClean="0">
                <a:latin typeface="Times New Roman" charset="0"/>
                <a:ea typeface="ＭＳ Ｐゴシック" charset="0"/>
              </a:rPr>
              <a:t>Hierarchy</a:t>
            </a:r>
            <a:r>
              <a:rPr lang="fr-FR" sz="2800" dirty="0" smtClean="0">
                <a:latin typeface="Times New Roman" charset="0"/>
                <a:ea typeface="ＭＳ Ｐゴシック" charset="0"/>
              </a:rPr>
              <a:t> </a:t>
            </a:r>
            <a:r>
              <a:rPr lang="fr-FR" sz="2800" dirty="0" err="1" smtClean="0">
                <a:latin typeface="Times New Roman" charset="0"/>
                <a:ea typeface="ＭＳ Ｐゴシック" charset="0"/>
              </a:rPr>
              <a:t>problem</a:t>
            </a:r>
            <a:endParaRPr lang="fr-FR" sz="2800" dirty="0">
              <a:latin typeface="Times New Roman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Inflation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Quantum </a:t>
            </a:r>
            <a:r>
              <a:rPr lang="fr-FR" sz="2800" dirty="0" err="1">
                <a:latin typeface="Times New Roman" charset="0"/>
                <a:ea typeface="ＭＳ Ｐゴシック" charset="0"/>
                <a:cs typeface="ＭＳ Ｐゴシック" charset="0"/>
              </a:rPr>
              <a:t>gravity</a:t>
            </a:r>
            <a:endParaRPr lang="fr-FR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sz="2800" dirty="0">
                <a:latin typeface="Times New Roman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99792" y="4581128"/>
            <a:ext cx="3384376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fr-FR" sz="1600" b="0" i="1" baseline="30000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The</a:t>
            </a:r>
            <a:r>
              <a:rPr lang="fr-FR" sz="16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 </a:t>
            </a:r>
            <a:r>
              <a:rPr lang="fr-FR" sz="1800" b="0" i="1" dirty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Standard </a:t>
            </a:r>
            <a:r>
              <a:rPr lang="fr-FR" sz="1800" b="0" i="1" dirty="0" smtClean="0">
                <a:solidFill>
                  <a:srgbClr val="FFFF00"/>
                </a:solidFill>
                <a:latin typeface="BlairMdITC TT-Medium" charset="0"/>
                <a:cs typeface="BlairMdITC TT-Medium" charset="0"/>
              </a:rPr>
              <a:t>Model</a:t>
            </a:r>
            <a:endParaRPr lang="fr-FR" sz="1800" b="0" i="1" dirty="0">
              <a:solidFill>
                <a:srgbClr val="FFFF00"/>
              </a:solidFill>
              <a:latin typeface="BlairMdITC TT-Medium" charset="0"/>
              <a:cs typeface="BlairMdITC TT-Medium" charset="0"/>
            </a:endParaRPr>
          </a:p>
        </p:txBody>
      </p:sp>
      <p:pic>
        <p:nvPicPr>
          <p:cNvPr id="48134" name="Picture 4" descr="Hig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31950" y="71438"/>
            <a:ext cx="99536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0392" y="404664"/>
            <a:ext cx="92856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Run 2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0392" y="879103"/>
            <a:ext cx="92856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Run 2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0392" y="1311151"/>
            <a:ext cx="92856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Run 2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7936" y="2276872"/>
            <a:ext cx="92856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Run 2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0392" y="404664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0392" y="879103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0392" y="1311151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0746" y="2276872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0746" y="2751311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0746" y="3212976"/>
            <a:ext cx="96693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SUSY</a:t>
            </a:r>
            <a:endParaRPr lang="en-US" sz="2400" b="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48200" y="6248400"/>
            <a:ext cx="415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John Ellis   BUSSTEPP August 2015 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3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457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45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45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5" grpId="0" build="p" animBg="1"/>
      <p:bldP spid="8" grpId="0" animBg="1"/>
      <p:bldP spid="2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09925"/>
            <a:ext cx="8001000" cy="904875"/>
          </a:xfrm>
        </p:spPr>
        <p:txBody>
          <a:bodyPr/>
          <a:lstStyle/>
          <a:p>
            <a:r>
              <a:rPr lang="en-GB" sz="3000" dirty="0" smtClean="0"/>
              <a:t>Can LHC answer all questions?: </a:t>
            </a:r>
            <a:r>
              <a:rPr lang="en-GB" sz="3000" dirty="0" smtClean="0">
                <a:solidFill>
                  <a:srgbClr val="FF0000"/>
                </a:solidFill>
              </a:rPr>
              <a:t>Likely not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>Some/all New Particles out of mass range?</a:t>
            </a:r>
            <a:br>
              <a:rPr lang="en-GB" sz="3000" dirty="0" smtClean="0"/>
            </a:br>
            <a:r>
              <a:rPr lang="en-GB" sz="3000" dirty="0" smtClean="0">
                <a:solidFill>
                  <a:srgbClr val="FF0000"/>
                </a:solidFill>
              </a:rPr>
              <a:t>Need for higher energies at colliders?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>Higher precision measurements needed</a:t>
            </a:r>
            <a:br>
              <a:rPr lang="en-GB" sz="3000" dirty="0" smtClean="0"/>
            </a:br>
            <a:r>
              <a:rPr lang="en-GB" sz="3000" dirty="0" smtClean="0">
                <a:solidFill>
                  <a:srgbClr val="FF0000"/>
                </a:solidFill>
              </a:rPr>
              <a:t>Need for higher luminosity or </a:t>
            </a:r>
            <a:r>
              <a:rPr lang="en-GB" sz="3000" dirty="0" err="1" smtClean="0">
                <a:solidFill>
                  <a:srgbClr val="FF0000"/>
                </a:solidFill>
              </a:rPr>
              <a:t>e+e</a:t>
            </a:r>
            <a:r>
              <a:rPr lang="en-GB" sz="3000" dirty="0" smtClean="0">
                <a:solidFill>
                  <a:srgbClr val="FF0000"/>
                </a:solidFill>
              </a:rPr>
              <a:t>-? 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3000" dirty="0" smtClean="0"/>
              <a:t>Measuring details of the Higgs?</a:t>
            </a:r>
            <a:br>
              <a:rPr lang="en-GB" sz="3000" dirty="0" smtClean="0"/>
            </a:br>
            <a:r>
              <a:rPr lang="en-GB" sz="3000" dirty="0" smtClean="0">
                <a:solidFill>
                  <a:srgbClr val="FF0000"/>
                </a:solidFill>
              </a:rPr>
              <a:t>Need for a Higgs factory?</a:t>
            </a:r>
            <a:r>
              <a:rPr lang="en-GB" sz="3000" dirty="0" smtClean="0"/>
              <a:t/>
            </a:r>
            <a:br>
              <a:rPr lang="en-GB" sz="3000" dirty="0" smtClean="0"/>
            </a:br>
            <a:r>
              <a:rPr lang="en-GB" sz="5000" dirty="0" smtClean="0"/>
              <a:t/>
            </a:r>
            <a:br>
              <a:rPr lang="en-GB" sz="5000" dirty="0" smtClean="0"/>
            </a:br>
            <a:endParaRPr lang="en-GB" sz="5000" dirty="0"/>
          </a:p>
        </p:txBody>
      </p:sp>
      <p:sp>
        <p:nvSpPr>
          <p:cNvPr id="3" name="Titre 2"/>
          <p:cNvSpPr txBox="1">
            <a:spLocks/>
          </p:cNvSpPr>
          <p:nvPr/>
        </p:nvSpPr>
        <p:spPr bwMode="auto">
          <a:xfrm>
            <a:off x="0" y="-76200"/>
            <a:ext cx="929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  We Expect Answers from the LHC, but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8600" y="5867400"/>
            <a:ext cx="872802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Many ideas are emerging for new accelerators since June 2012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So far only projects being studied, none is approved yet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Summary</a:t>
            </a:r>
            <a:r>
              <a:rPr lang="fr-FR" sz="3800" dirty="0" smtClean="0">
                <a:latin typeface="Arial" charset="0"/>
              </a:rPr>
              <a:t>: The </a:t>
            </a:r>
            <a:r>
              <a:rPr lang="fr-FR" sz="3800" dirty="0" err="1" smtClean="0">
                <a:latin typeface="Arial" charset="0"/>
              </a:rPr>
              <a:t>Searches</a:t>
            </a:r>
            <a:r>
              <a:rPr lang="fr-FR" sz="3800" dirty="0" smtClean="0">
                <a:latin typeface="Arial" charset="0"/>
              </a:rPr>
              <a:t> are on!</a:t>
            </a:r>
            <a:endParaRPr lang="fr-FR" sz="3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5791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8382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has entered a new territory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The ATLAS and CMS experiments are heavily engaged in searches for new physics. The most popular example is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Supersymmetry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but many other New Physics model searches are covered.   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sign of new physics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yet in the first 20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 8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the first 13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data…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 starts to cut into the ‘preferred regions’ for a large number of models, like SUSY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More exotic channels are now being covered: monopoles, fractional or multiple charged particles, long lived particles…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Still many unexplored channels left to explore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did its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 so far with a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great run in 2011 and 2012 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Collected about 20 fb</a:t>
            </a:r>
            <a:r>
              <a:rPr lang="en-GB" sz="2400" baseline="300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@ 8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by end of 2012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2015/206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energy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13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excellent for searches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                         And maybe one day soon: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734217" y="4343400"/>
            <a:ext cx="240978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200400"/>
            <a:ext cx="7239000" cy="904875"/>
          </a:xfrm>
        </p:spPr>
        <p:txBody>
          <a:bodyPr/>
          <a:lstStyle/>
          <a:p>
            <a:r>
              <a:rPr lang="en-GB" dirty="0" smtClean="0"/>
              <a:t>End of Lecture</a:t>
            </a:r>
            <a:r>
              <a:rPr lang="en-GB" dirty="0" smtClean="0"/>
              <a:t> </a:t>
            </a:r>
            <a:r>
              <a:rPr lang="en-GB" dirty="0" smtClean="0"/>
              <a:t>V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" y="4648200"/>
            <a:ext cx="2403446" cy="16312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max</a:t>
            </a:r>
            <a:r>
              <a:rPr lang="en-GB" baseline="30000" dirty="0" smtClean="0"/>
              <a:t> </a:t>
            </a:r>
            <a:r>
              <a:rPr lang="en-GB" dirty="0" smtClean="0"/>
              <a:t>scenario;</a:t>
            </a:r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mod</a:t>
            </a:r>
            <a:r>
              <a:rPr lang="en-GB" baseline="30000" dirty="0" smtClean="0"/>
              <a:t>+  </a:t>
            </a:r>
            <a:r>
              <a:rPr lang="en-GB" dirty="0" smtClean="0"/>
              <a:t>and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mod</a:t>
            </a:r>
            <a:r>
              <a:rPr lang="en-GB" baseline="30000" dirty="0" smtClean="0"/>
              <a:t>+ </a:t>
            </a:r>
          </a:p>
          <a:p>
            <a:r>
              <a:rPr lang="en-GB" dirty="0" smtClean="0"/>
              <a:t>scenarios</a:t>
            </a:r>
          </a:p>
          <a:p>
            <a:r>
              <a:rPr lang="en-GB" dirty="0" smtClean="0"/>
              <a:t>with modified</a:t>
            </a:r>
          </a:p>
          <a:p>
            <a:r>
              <a:rPr lang="en-GB" dirty="0" smtClean="0"/>
              <a:t>stop mixing</a:t>
            </a:r>
          </a:p>
        </p:txBody>
      </p:sp>
      <p:sp>
        <p:nvSpPr>
          <p:cNvPr id="8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MSSM Neutral Higgs </a:t>
            </a:r>
            <a:r>
              <a:rPr kumimoji="0" lang="en-A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ＭＳ Ｐゴシック" charset="-128"/>
                <a:cs typeface="ＭＳ Ｐゴシック" charset="-128"/>
                <a:sym typeface="Symbol"/>
              </a:rPr>
              <a:t>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au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au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57400" y="1956137"/>
            <a:ext cx="66294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Study</a:t>
            </a:r>
            <a:r>
              <a:rPr lang="en-GB" dirty="0" smtClean="0">
                <a:solidFill>
                  <a:srgbClr val="0000FF"/>
                </a:solidFill>
              </a:rPr>
              <a:t> of the Neutral Higgs </a:t>
            </a:r>
            <a:r>
              <a:rPr lang="en-GB" dirty="0" err="1" smtClean="0">
                <a:solidFill>
                  <a:srgbClr val="0000FF"/>
                </a:solidFill>
              </a:rPr>
              <a:t>h</a:t>
            </a:r>
            <a:r>
              <a:rPr lang="en-GB" dirty="0" smtClean="0">
                <a:solidFill>
                  <a:srgbClr val="0000FF"/>
                </a:solidFill>
              </a:rPr>
              <a:t>/H/A to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Include</a:t>
            </a:r>
            <a:r>
              <a:rPr lang="en-GB" dirty="0" smtClean="0">
                <a:solidFill>
                  <a:srgbClr val="0000FF"/>
                </a:solidFill>
              </a:rPr>
              <a:t> channels with associated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 production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Upper</a:t>
            </a:r>
            <a:r>
              <a:rPr lang="en-GB" dirty="0" smtClean="0">
                <a:solidFill>
                  <a:srgbClr val="FF0000"/>
                </a:solidFill>
              </a:rPr>
              <a:t> limits on σ.BR (95% CL)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360" y="956846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arXiv:1408.3316</a:t>
            </a:r>
            <a:endParaRPr lang="en-GB" sz="1600" dirty="0"/>
          </a:p>
        </p:txBody>
      </p:sp>
      <p:pic>
        <p:nvPicPr>
          <p:cNvPr id="9" name="Image 8" descr="Screen Shot 2014-11-02 at 1.29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4231"/>
            <a:ext cx="8484189" cy="3873769"/>
          </a:xfrm>
          <a:prstGeom prst="rect">
            <a:avLst/>
          </a:prstGeom>
        </p:spPr>
      </p:pic>
      <p:pic>
        <p:nvPicPr>
          <p:cNvPr id="13" name="Image 12" descr="Screen Shot 2014-11-02 at 1.29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5391981" cy="9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" y="4648200"/>
            <a:ext cx="2403446" cy="16312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max</a:t>
            </a:r>
            <a:r>
              <a:rPr lang="en-GB" baseline="30000" dirty="0" smtClean="0"/>
              <a:t> </a:t>
            </a:r>
            <a:r>
              <a:rPr lang="en-GB" dirty="0" smtClean="0"/>
              <a:t>scenario;</a:t>
            </a:r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mod</a:t>
            </a:r>
            <a:r>
              <a:rPr lang="en-GB" baseline="30000" dirty="0" smtClean="0"/>
              <a:t>+  </a:t>
            </a:r>
            <a:r>
              <a:rPr lang="en-GB" dirty="0" smtClean="0"/>
              <a:t>and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baseline="30000" dirty="0" err="1" smtClean="0"/>
              <a:t>mod</a:t>
            </a:r>
            <a:r>
              <a:rPr lang="en-GB" baseline="30000" dirty="0" smtClean="0"/>
              <a:t>+ </a:t>
            </a:r>
          </a:p>
          <a:p>
            <a:r>
              <a:rPr lang="en-GB" dirty="0" smtClean="0"/>
              <a:t>scenarios</a:t>
            </a:r>
          </a:p>
          <a:p>
            <a:r>
              <a:rPr lang="en-GB" dirty="0" smtClean="0"/>
              <a:t>with modified</a:t>
            </a:r>
          </a:p>
          <a:p>
            <a:r>
              <a:rPr lang="en-GB" dirty="0" smtClean="0"/>
              <a:t>stop mixing</a:t>
            </a:r>
          </a:p>
        </p:txBody>
      </p:sp>
      <p:pic>
        <p:nvPicPr>
          <p:cNvPr id="10" name="Image 9" descr="Screen Shot 2014-09-11 at 9.46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777" y="762000"/>
            <a:ext cx="6712423" cy="59435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1490008"/>
            <a:ext cx="4021980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Study</a:t>
            </a:r>
            <a:r>
              <a:rPr lang="en-GB" dirty="0" smtClean="0">
                <a:solidFill>
                  <a:srgbClr val="0000FF"/>
                </a:solidFill>
              </a:rPr>
              <a:t> of the Neutral Higgs 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</a:t>
            </a:r>
            <a:r>
              <a:rPr lang="en-GB" dirty="0" err="1" smtClean="0">
                <a:solidFill>
                  <a:srgbClr val="0000FF"/>
                </a:solidFill>
              </a:rPr>
              <a:t>h</a:t>
            </a:r>
            <a:r>
              <a:rPr lang="en-GB" dirty="0" smtClean="0">
                <a:solidFill>
                  <a:srgbClr val="0000FF"/>
                </a:solidFill>
              </a:rPr>
              <a:t>/H/A to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Include</a:t>
            </a:r>
            <a:r>
              <a:rPr lang="en-GB" dirty="0" smtClean="0">
                <a:solidFill>
                  <a:srgbClr val="0000FF"/>
                </a:solidFill>
              </a:rPr>
              <a:t> channels with associated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 production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FF0000"/>
                </a:solidFill>
              </a:rPr>
              <a:t> excess found so far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–&gt; exclusions (95% CL)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15200" y="10668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arXiv:1408.3316</a:t>
            </a:r>
            <a:endParaRPr lang="en-GB" sz="16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pPr lvl="0"/>
            <a:r>
              <a:rPr lang="en-GB" dirty="0" smtClean="0"/>
              <a:t>MSSM Neutral Higgs </a:t>
            </a:r>
            <a:r>
              <a:rPr lang="en-AU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sym typeface="Symbol"/>
              </a:rPr>
              <a:t></a:t>
            </a:r>
            <a:r>
              <a:rPr lang="en-US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" y="4648200"/>
            <a:ext cx="2780779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Light stop, light </a:t>
            </a:r>
            <a:r>
              <a:rPr lang="en-GB" dirty="0" err="1" smtClean="0"/>
              <a:t>stau</a:t>
            </a:r>
            <a:r>
              <a:rPr lang="en-GB" dirty="0" smtClean="0"/>
              <a:t>, </a:t>
            </a:r>
          </a:p>
          <a:p>
            <a:r>
              <a:rPr lang="en-GB" dirty="0" err="1" smtClean="0"/>
              <a:t>Tau</a:t>
            </a:r>
            <a:r>
              <a:rPr lang="en-GB" dirty="0" smtClean="0"/>
              <a:t>-phobic and low M</a:t>
            </a:r>
            <a:r>
              <a:rPr lang="en-GB" baseline="-25000" dirty="0" smtClean="0"/>
              <a:t>H</a:t>
            </a:r>
            <a:r>
              <a:rPr lang="en-GB" baseline="30000" dirty="0" smtClean="0"/>
              <a:t> </a:t>
            </a:r>
          </a:p>
          <a:p>
            <a:r>
              <a:rPr lang="en-GB" dirty="0" smtClean="0"/>
              <a:t>scenarios</a:t>
            </a:r>
          </a:p>
          <a:p>
            <a:endParaRPr lang="en-GB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7478760" y="8382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arXiv:1408.3316</a:t>
            </a:r>
            <a:endParaRPr lang="en-GB" sz="1600" dirty="0"/>
          </a:p>
        </p:txBody>
      </p:sp>
      <p:pic>
        <p:nvPicPr>
          <p:cNvPr id="7" name="Image 6" descr="Screen Shot 2014-11-02 at 1.30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87" y="1219200"/>
            <a:ext cx="6335413" cy="5638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219200"/>
            <a:ext cx="3073703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Study</a:t>
            </a:r>
            <a:r>
              <a:rPr lang="en-GB" dirty="0" smtClean="0">
                <a:solidFill>
                  <a:srgbClr val="0000FF"/>
                </a:solidFill>
              </a:rPr>
              <a:t> of the Neutral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Higgs </a:t>
            </a:r>
            <a:r>
              <a:rPr lang="en-GB" dirty="0" err="1" smtClean="0">
                <a:solidFill>
                  <a:srgbClr val="0000FF"/>
                </a:solidFill>
              </a:rPr>
              <a:t>h</a:t>
            </a:r>
            <a:r>
              <a:rPr lang="en-GB" dirty="0" smtClean="0">
                <a:solidFill>
                  <a:srgbClr val="0000FF"/>
                </a:solidFill>
              </a:rPr>
              <a:t>/H/A to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Include</a:t>
            </a:r>
            <a:r>
              <a:rPr lang="en-GB" dirty="0" smtClean="0">
                <a:solidFill>
                  <a:srgbClr val="0000FF"/>
                </a:solidFill>
              </a:rPr>
              <a:t> channels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associated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FF0000"/>
                </a:solidFill>
              </a:rPr>
              <a:t> excess found so far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–&gt; exclusions (95% CL)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pPr lvl="0"/>
            <a:r>
              <a:rPr lang="en-GB" dirty="0" smtClean="0"/>
              <a:t>MSSM Neutral Higgs </a:t>
            </a:r>
            <a:r>
              <a:rPr lang="en-AU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sym typeface="Symbol"/>
              </a:rPr>
              <a:t></a:t>
            </a:r>
            <a:r>
              <a:rPr lang="en-US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pPr lvl="0"/>
            <a:r>
              <a:rPr lang="en-GB" dirty="0" smtClean="0"/>
              <a:t>MSSM Neutral Higgs </a:t>
            </a:r>
            <a:r>
              <a:rPr lang="en-AU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sym typeface="Symbol"/>
              </a:rPr>
              <a:t></a:t>
            </a:r>
            <a:r>
              <a:rPr lang="en-US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> </a:t>
            </a:r>
            <a:r>
              <a:rPr lang="en-GB" dirty="0" err="1" smtClean="0"/>
              <a:t>Tau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Espace réservé du contenu 3" descr="Screen Shot 2015-08-01 at 16.07.0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438400"/>
            <a:ext cx="4271764" cy="4152900"/>
          </a:xfrm>
        </p:spPr>
      </p:pic>
      <p:pic>
        <p:nvPicPr>
          <p:cNvPr id="5" name="Image 4" descr="Screen Shot 2015-08-01 at 16.08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2476500"/>
            <a:ext cx="4559300" cy="4076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4800" y="990600"/>
            <a:ext cx="63091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NEW: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FF"/>
                </a:solidFill>
              </a:rPr>
              <a:t>Update of the MSSM results with new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finder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Reanalysis of the 2011/12 data.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MVA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analysis,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 categories and 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categories…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10400" y="914400"/>
            <a:ext cx="151115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HIG-14-029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781800" y="1600200"/>
            <a:ext cx="2338576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Huge gain ~70%!</a:t>
            </a:r>
          </a:p>
          <a:p>
            <a:r>
              <a:rPr lang="en-GB" dirty="0" smtClean="0"/>
              <a:t>i.e. like 3x the </a:t>
            </a:r>
            <a:r>
              <a:rPr lang="en-GB" dirty="0" err="1" smtClean="0"/>
              <a:t>lumi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5-08-01 at 15.50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1219200"/>
            <a:ext cx="1947333" cy="152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800" y="9144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arXiv:1506.08329</a:t>
            </a:r>
            <a:endParaRPr lang="en-GB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381000" y="1676400"/>
            <a:ext cx="352554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H-&gt;bb with one 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two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-quarks associated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5-07-28 at 15.12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219200"/>
            <a:ext cx="2232612" cy="1454440"/>
          </a:xfrm>
          <a:prstGeom prst="rect">
            <a:avLst/>
          </a:prstGeom>
        </p:spPr>
      </p:pic>
      <p:pic>
        <p:nvPicPr>
          <p:cNvPr id="8" name="Image 7" descr="Screen Shot 2015-07-28 at 15.13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276600"/>
            <a:ext cx="2745732" cy="2590800"/>
          </a:xfrm>
          <a:prstGeom prst="rect">
            <a:avLst/>
          </a:prstGeom>
        </p:spPr>
      </p:pic>
      <p:pic>
        <p:nvPicPr>
          <p:cNvPr id="9" name="Image 8" descr="Screen Shot 2015-07-28 at 15.14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276600"/>
            <a:ext cx="2819400" cy="2604789"/>
          </a:xfrm>
          <a:prstGeom prst="rect">
            <a:avLst/>
          </a:prstGeom>
        </p:spPr>
      </p:pic>
      <p:pic>
        <p:nvPicPr>
          <p:cNvPr id="10" name="Image 9" descr="Screen Shot 2015-07-28 at 15.15.3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276600"/>
            <a:ext cx="2721980" cy="2590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81200" y="6248400"/>
            <a:ext cx="52107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Exclusion limits for different MSSM scenarios</a:t>
            </a:r>
            <a:endParaRPr lang="en-GB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pPr lvl="0"/>
            <a:r>
              <a:rPr lang="en-GB" dirty="0" smtClean="0"/>
              <a:t>MSSM Neutral Higgs </a:t>
            </a:r>
            <a:r>
              <a:rPr lang="en-AU" dirty="0" err="1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sym typeface="Symbol"/>
              </a:rPr>
              <a:t></a:t>
            </a:r>
            <a:r>
              <a:rPr lang="en-US" dirty="0" smtClean="0"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GB" dirty="0" smtClean="0"/>
              <a:t> bb</a:t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Charged Higgs Search</a:t>
            </a:r>
            <a:endParaRPr lang="en-GB" dirty="0"/>
          </a:p>
        </p:txBody>
      </p:sp>
      <p:pic>
        <p:nvPicPr>
          <p:cNvPr id="4" name="Espace réservé du contenu 3" descr="Screen Shot 2014-11-02 at 2.54.0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34977"/>
            <a:ext cx="1613033" cy="470023"/>
          </a:xfrm>
        </p:spPr>
      </p:pic>
      <p:sp>
        <p:nvSpPr>
          <p:cNvPr id="5" name="ZoneTexte 4"/>
          <p:cNvSpPr txBox="1"/>
          <p:nvPr/>
        </p:nvSpPr>
        <p:spPr>
          <a:xfrm>
            <a:off x="2286000" y="895290"/>
            <a:ext cx="643462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Both low and high mass, using full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final states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6" name="Image 5" descr="Screen Shot 2014-11-02 at 2.57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42" y="2920732"/>
            <a:ext cx="8039658" cy="3861068"/>
          </a:xfrm>
          <a:prstGeom prst="rect">
            <a:avLst/>
          </a:prstGeom>
        </p:spPr>
      </p:pic>
      <p:pic>
        <p:nvPicPr>
          <p:cNvPr id="7" name="Image 6" descr="Screen Shot 2014-11-02 at 2.54.2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524000"/>
            <a:ext cx="4648200" cy="1349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34200" y="1371600"/>
            <a:ext cx="2260016" cy="175432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1800" dirty="0" err="1" smtClean="0">
                <a:solidFill>
                  <a:srgbClr val="FF0000"/>
                </a:solidFill>
              </a:rPr>
              <a:t>Limits</a:t>
            </a:r>
            <a:r>
              <a:rPr lang="en-GB" sz="1800" dirty="0" smtClean="0">
                <a:solidFill>
                  <a:srgbClr val="FF0000"/>
                </a:solidFill>
              </a:rPr>
              <a:t> now down 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  to 1.2%-0.16% for 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  low mass (95%CL)</a:t>
            </a:r>
          </a:p>
          <a:p>
            <a:r>
              <a:rPr lang="en-GB" sz="18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1800" dirty="0" err="1" smtClean="0">
                <a:solidFill>
                  <a:srgbClr val="FF0000"/>
                </a:solidFill>
              </a:rPr>
              <a:t>Cross</a:t>
            </a:r>
            <a:r>
              <a:rPr lang="en-GB" sz="1800" dirty="0" smtClean="0">
                <a:solidFill>
                  <a:srgbClr val="FF0000"/>
                </a:solidFill>
              </a:rPr>
              <a:t> section limits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  0.38-0.026 </a:t>
            </a:r>
            <a:r>
              <a:rPr lang="en-GB" sz="1800" dirty="0" err="1" smtClean="0">
                <a:solidFill>
                  <a:srgbClr val="FF0000"/>
                </a:solidFill>
              </a:rPr>
              <a:t>pb</a:t>
            </a:r>
            <a:endParaRPr lang="en-GB" sz="1800" dirty="0" smtClean="0">
              <a:solidFill>
                <a:srgbClr val="FF0000"/>
              </a:solidFill>
            </a:endParaRPr>
          </a:p>
          <a:p>
            <a:r>
              <a:rPr lang="en-GB" sz="1800" dirty="0" smtClean="0">
                <a:solidFill>
                  <a:srgbClr val="FF0000"/>
                </a:solidFill>
              </a:rPr>
              <a:t>  at high mass</a:t>
            </a:r>
          </a:p>
          <a:p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2209800"/>
            <a:ext cx="2148745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CMS-PAS-HIG-14-020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r>
              <a:rPr lang="en-GB" dirty="0" smtClean="0"/>
              <a:t>Search for LFV Decays: H </a:t>
            </a:r>
            <a:r>
              <a:rPr lang="en-GB" dirty="0" smtClean="0">
                <a:ea typeface="Arial" pitchFamily="-84" charset="0"/>
                <a:cs typeface="Arial" pitchFamily="-84" charset="0"/>
              </a:rPr>
              <a:t>→</a:t>
            </a:r>
            <a:r>
              <a:rPr lang="en-GB" dirty="0" err="1" smtClean="0">
                <a:latin typeface="Georgia"/>
                <a:ea typeface="Arial" pitchFamily="-84" charset="0"/>
                <a:cs typeface="Arial" pitchFamily="-84" charset="0"/>
              </a:rPr>
              <a:t>μτ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Espace réservé du contenu 3" descr="Screen Shot 2014-07-05 at 11.28.56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07" y="1915815"/>
            <a:ext cx="6238893" cy="3799185"/>
          </a:xfrm>
        </p:spPr>
      </p:pic>
      <p:sp>
        <p:nvSpPr>
          <p:cNvPr id="8" name="ZoneTexte 7"/>
          <p:cNvSpPr txBox="1"/>
          <p:nvPr/>
        </p:nvSpPr>
        <p:spPr>
          <a:xfrm>
            <a:off x="228600" y="1078468"/>
            <a:ext cx="1976322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arXiv:1502.07400</a:t>
            </a:r>
            <a:endParaRPr lang="en-GB" sz="1800" dirty="0"/>
          </a:p>
        </p:txBody>
      </p:sp>
      <p:pic>
        <p:nvPicPr>
          <p:cNvPr id="7" name="Image 6" descr="Screen Shot 2015-05-16 at 21.51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66" y="914400"/>
            <a:ext cx="3024534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2945423" y="-30163"/>
            <a:ext cx="3496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Beyond the Higgs Boson </a:t>
            </a:r>
          </a:p>
        </p:txBody>
      </p:sp>
      <p:pic>
        <p:nvPicPr>
          <p:cNvPr id="63493" name="Picture 3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4"/>
          <p:cNvSpPr>
            <a:spLocks noChangeArrowheads="1"/>
          </p:cNvSpPr>
          <p:nvPr/>
        </p:nvSpPr>
        <p:spPr bwMode="auto">
          <a:xfrm>
            <a:off x="7025054" y="6553200"/>
            <a:ext cx="2223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Picture from Marusa Bradac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0" y="304800"/>
            <a:ext cx="92924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Arial" charset="0"/>
              </a:rPr>
              <a:t>Supersymmetry</a:t>
            </a:r>
            <a:r>
              <a:rPr lang="en-US" sz="3600" dirty="0">
                <a:solidFill>
                  <a:srgbClr val="0000CC"/>
                </a:solidFill>
                <a:latin typeface="Arial" charset="0"/>
              </a:rPr>
              <a:t>: a new symmetry in </a:t>
            </a:r>
            <a:r>
              <a:rPr lang="en-US" sz="3600" dirty="0" smtClean="0">
                <a:solidFill>
                  <a:srgbClr val="0000CC"/>
                </a:solidFill>
                <a:latin typeface="Arial" charset="0"/>
              </a:rPr>
              <a:t>Nature? </a:t>
            </a:r>
            <a:endParaRPr lang="en-US" sz="36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382280" name="Picture 8" descr="x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69" y="4191000"/>
            <a:ext cx="4079631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281" name="Text Box 9"/>
          <p:cNvSpPr txBox="1">
            <a:spLocks noChangeArrowheads="1"/>
          </p:cNvSpPr>
          <p:nvPr/>
        </p:nvSpPr>
        <p:spPr bwMode="auto">
          <a:xfrm>
            <a:off x="603738" y="6562726"/>
            <a:ext cx="3927014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CC"/>
                </a:solidFill>
                <a:latin typeface="Arial" charset="0"/>
              </a:rPr>
              <a:t>SUSY particle production at the LHC</a:t>
            </a:r>
          </a:p>
        </p:txBody>
      </p:sp>
      <p:sp>
        <p:nvSpPr>
          <p:cNvPr id="3382282" name="Oval 10"/>
          <p:cNvSpPr>
            <a:spLocks noChangeArrowheads="1"/>
          </p:cNvSpPr>
          <p:nvPr/>
        </p:nvSpPr>
        <p:spPr bwMode="auto">
          <a:xfrm>
            <a:off x="2672861" y="41148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3" name="Oval 11"/>
          <p:cNvSpPr>
            <a:spLocks noChangeArrowheads="1"/>
          </p:cNvSpPr>
          <p:nvPr/>
        </p:nvSpPr>
        <p:spPr bwMode="auto">
          <a:xfrm>
            <a:off x="2672861" y="51816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4" name="Line 12"/>
          <p:cNvSpPr>
            <a:spLocks noChangeShapeType="1"/>
          </p:cNvSpPr>
          <p:nvPr/>
        </p:nvSpPr>
        <p:spPr bwMode="auto">
          <a:xfrm flipV="1">
            <a:off x="3094893" y="3962400"/>
            <a:ext cx="1477108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5" name="Line 13"/>
          <p:cNvSpPr>
            <a:spLocks noChangeShapeType="1"/>
          </p:cNvSpPr>
          <p:nvPr/>
        </p:nvSpPr>
        <p:spPr bwMode="auto">
          <a:xfrm flipV="1">
            <a:off x="3048000" y="3962400"/>
            <a:ext cx="16002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6" name="Text Box 14"/>
          <p:cNvSpPr txBox="1">
            <a:spLocks noChangeArrowheads="1"/>
          </p:cNvSpPr>
          <p:nvPr/>
        </p:nvSpPr>
        <p:spPr bwMode="auto">
          <a:xfrm>
            <a:off x="4572000" y="3581400"/>
            <a:ext cx="4161741" cy="70788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 Produce Dark Matter in the lab</a:t>
            </a:r>
          </a:p>
        </p:txBody>
      </p:sp>
      <p:pic>
        <p:nvPicPr>
          <p:cNvPr id="14" name="Picture 4" descr="PotterCarto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572000"/>
            <a:ext cx="3266343" cy="221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257800" y="4343400"/>
            <a:ext cx="3993401" cy="707886"/>
          </a:xfrm>
          <a:prstGeom prst="rect">
            <a:avLst/>
          </a:prstGeom>
          <a:solidFill>
            <a:schemeClr val="accent3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“One day all these trees will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</a:t>
            </a:r>
            <a:r>
              <a:rPr lang="en-US" dirty="0">
                <a:solidFill>
                  <a:srgbClr val="FF0000"/>
                </a:solidFill>
              </a:rPr>
              <a:t>SUSY phenomenology papers”</a:t>
            </a:r>
          </a:p>
        </p:txBody>
      </p:sp>
      <p:pic>
        <p:nvPicPr>
          <p:cNvPr id="16" name="Image 15" descr="Screen Shot 2016-07-03 at 11.22.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990600"/>
            <a:ext cx="5257800" cy="2496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5-03-19 at 1.24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42" y="807862"/>
            <a:ext cx="8454058" cy="5973938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9144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Natural SUSY?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248400" y="6172200"/>
            <a:ext cx="25146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848600" y="914400"/>
            <a:ext cx="9144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2438400"/>
          </a:xfrm>
          <a:solidFill>
            <a:schemeClr val="accent3"/>
          </a:solidFill>
        </p:spPr>
        <p:txBody>
          <a:bodyPr/>
          <a:lstStyle/>
          <a:p>
            <a:r>
              <a:rPr lang="en-GB" sz="2600" dirty="0" smtClean="0">
                <a:solidFill>
                  <a:srgbClr val="0000FF"/>
                </a:solidFill>
              </a:rPr>
              <a:t>Properties of the new Higgs boson, precise determination of its characteristics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High mass reach for new particles and interactions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Precision measurements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Rare process</a:t>
            </a:r>
          </a:p>
        </p:txBody>
      </p:sp>
      <p:pic>
        <p:nvPicPr>
          <p:cNvPr id="4" name="Image 3" descr="Screen Shot 2013-06-09 at 6.46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66" y="3201312"/>
            <a:ext cx="6256834" cy="365668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533400" y="762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Physics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 Program: Key Topics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228600" y="-762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Prospects for Searches at 14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5-03-29 at 3.33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8991600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733800" y="1219200"/>
            <a:ext cx="51054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4495800"/>
            <a:ext cx="3048000" cy="2133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69988" y="1120914"/>
            <a:ext cx="512279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0.5-1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would be enough for first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analyses entering new territory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We should collect that during summer 2015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GB" dirty="0" smtClean="0"/>
              <a:t>High Luminosity LHC Precision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838200" y="6320135"/>
            <a:ext cx="749586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Determine the Higgs couplings to a few % precision…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Image 6" descr="Screen Shot 2014-02-09 at 1.09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610600" cy="5246628"/>
          </a:xfrm>
          <a:prstGeom prst="rect">
            <a:avLst/>
          </a:prstGeom>
        </p:spPr>
      </p:pic>
      <p:pic>
        <p:nvPicPr>
          <p:cNvPr id="8" name="Image 7" descr="Screen Shot 2014-02-09 at 1.10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914400"/>
            <a:ext cx="4800600" cy="3606755"/>
          </a:xfrm>
          <a:prstGeom prst="rect">
            <a:avLst/>
          </a:prstGeom>
        </p:spPr>
      </p:pic>
      <p:pic>
        <p:nvPicPr>
          <p:cNvPr id="6" name="Espace réservé du contenu 4" descr="Screen Shot 2014-03-15 at 7.42.05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1400" y="914401"/>
            <a:ext cx="5334000" cy="35401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382000" cy="904875"/>
          </a:xfrm>
        </p:spPr>
        <p:txBody>
          <a:bodyPr/>
          <a:lstStyle/>
          <a:p>
            <a:r>
              <a:rPr lang="en-GB" dirty="0" smtClean="0"/>
              <a:t>High Luminosity LHC Precision</a:t>
            </a:r>
            <a:endParaRPr lang="en-GB" dirty="0"/>
          </a:p>
        </p:txBody>
      </p:sp>
      <p:pic>
        <p:nvPicPr>
          <p:cNvPr id="4" name="Espace réservé du contenu 3" descr="Screen Shot 2014-01-30 at 6.20.5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660" y="1143000"/>
            <a:ext cx="7612679" cy="5105400"/>
          </a:xfrm>
        </p:spPr>
      </p:pic>
      <p:sp>
        <p:nvSpPr>
          <p:cNvPr id="5" name="ZoneTexte 4"/>
          <p:cNvSpPr txBox="1"/>
          <p:nvPr/>
        </p:nvSpPr>
        <p:spPr>
          <a:xfrm>
            <a:off x="1486127" y="833735"/>
            <a:ext cx="2857273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Higgs couplings: ….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8200" y="6320135"/>
            <a:ext cx="749586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Determine the Higgs couplings to a few % precision…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055077" y="5715000"/>
            <a:ext cx="6918816" cy="475883"/>
            <a:chOff x="374" y="5204"/>
            <a:chExt cx="3267" cy="433"/>
          </a:xfrm>
        </p:grpSpPr>
        <p:sp>
          <p:nvSpPr>
            <p:cNvPr id="832535" name="Text Box 23"/>
            <p:cNvSpPr txBox="1">
              <a:spLocks noChangeArrowheads="1"/>
            </p:cNvSpPr>
            <p:nvPr/>
          </p:nvSpPr>
          <p:spPr bwMode="auto">
            <a:xfrm>
              <a:off x="374" y="5204"/>
              <a:ext cx="3267" cy="420"/>
            </a:xfrm>
            <a:prstGeom prst="rect">
              <a:avLst/>
            </a:prstGeom>
            <a:solidFill>
              <a:schemeClr val="accent3"/>
            </a:solidFill>
            <a:ln w="476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dirty="0" err="1">
                  <a:solidFill>
                    <a:srgbClr val="FF0000"/>
                  </a:solidFill>
                  <a:latin typeface="Times New Roman" pitchFamily="-84" charset="0"/>
                </a:rPr>
                <a:t>Fermion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-84" charset="0"/>
                </a:rPr>
                <a:t> and boson loops cancel, provided  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-84" charset="0"/>
                </a:rPr>
                <a:t>m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-84" charset="0"/>
                </a:rPr>
                <a:t>  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-84" charset="0"/>
                  <a:sym typeface="Symbol" pitchFamily="-84" charset="2"/>
                </a:rPr>
                <a:t>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-84" charset="0"/>
                  <a:sym typeface="Symbol" pitchFamily="-84" charset="2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-84" charset="0"/>
                  <a:sym typeface="Symbol" pitchFamily="-84" charset="2"/>
                </a:rPr>
                <a:t>TeV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-84" charset="0"/>
                  <a:sym typeface="Symbol" pitchFamily="-84" charset="2"/>
                </a:rPr>
                <a:t>. </a:t>
              </a:r>
              <a:endParaRPr lang="en-US" sz="2400" dirty="0">
                <a:solidFill>
                  <a:srgbClr val="FF0000"/>
                </a:solidFill>
                <a:latin typeface="Times New Roman" pitchFamily="-84" charset="0"/>
              </a:endParaRPr>
            </a:p>
          </p:txBody>
        </p:sp>
        <p:graphicFrame>
          <p:nvGraphicFramePr>
            <p:cNvPr id="832536" name="Object 24"/>
            <p:cNvGraphicFramePr>
              <a:graphicFrameLocks noChangeAspect="1"/>
            </p:cNvGraphicFramePr>
            <p:nvPr/>
          </p:nvGraphicFramePr>
          <p:xfrm>
            <a:off x="3052" y="5481"/>
            <a:ext cx="98" cy="156"/>
          </p:xfrm>
          <a:graphic>
            <a:graphicData uri="http://schemas.openxmlformats.org/presentationml/2006/ole">
              <p:oleObj spid="_x0000_s361474" name="…quation" r:id="rId3" imgW="4876800" imgH="7721600" progId="Equation.3">
                <p:embed/>
              </p:oleObj>
            </a:graphicData>
          </a:graphic>
        </p:graphicFrame>
      </p:grpSp>
      <p:sp>
        <p:nvSpPr>
          <p:cNvPr id="832537" name="Rectangle 25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239000" cy="904875"/>
          </a:xfrm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Supersymmetry</a:t>
            </a:r>
            <a:endParaRPr lang="en-US" dirty="0"/>
          </a:p>
        </p:txBody>
      </p:sp>
      <p:sp>
        <p:nvSpPr>
          <p:cNvPr id="832538" name="Text Box 26"/>
          <p:cNvSpPr txBox="1">
            <a:spLocks noChangeArrowheads="1"/>
          </p:cNvSpPr>
          <p:nvPr/>
        </p:nvSpPr>
        <p:spPr bwMode="auto">
          <a:xfrm>
            <a:off x="337039" y="1008064"/>
            <a:ext cx="8595946" cy="1006475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000099"/>
                </a:solidFill>
                <a:sym typeface="Symbol" pitchFamily="-84" charset="2"/>
              </a:rPr>
              <a:t>Supersymmetry</a:t>
            </a:r>
            <a:r>
              <a:rPr lang="en-US" dirty="0">
                <a:solidFill>
                  <a:srgbClr val="000099"/>
                </a:solidFill>
                <a:sym typeface="Symbol" pitchFamily="-84" charset="2"/>
              </a:rPr>
              <a:t> (SUSY) </a:t>
            </a:r>
            <a:r>
              <a:rPr lang="en-US" dirty="0" err="1">
                <a:solidFill>
                  <a:srgbClr val="000099"/>
                </a:solidFill>
                <a:sym typeface="Symbol" pitchFamily="-84" charset="2"/>
              </a:rPr>
              <a:t></a:t>
            </a:r>
            <a:r>
              <a:rPr lang="en-US" dirty="0">
                <a:solidFill>
                  <a:srgbClr val="000099"/>
                </a:solidFill>
                <a:sym typeface="Symbol" pitchFamily="-84" charset="2"/>
              </a:rPr>
              <a:t> assumes a new hidden symmetry between the  bosons (</a:t>
            </a:r>
            <a:r>
              <a:rPr lang="en-US" dirty="0">
                <a:solidFill>
                  <a:schemeClr val="tx2"/>
                </a:solidFill>
                <a:sym typeface="Symbol" pitchFamily="-84" charset="2"/>
              </a:rPr>
              <a:t>particles with integer spin</a:t>
            </a:r>
            <a:r>
              <a:rPr lang="en-US" dirty="0">
                <a:solidFill>
                  <a:srgbClr val="000099"/>
                </a:solidFill>
                <a:sym typeface="Symbol" pitchFamily="-84" charset="2"/>
              </a:rPr>
              <a:t>) and fermions (</a:t>
            </a:r>
            <a:r>
              <a:rPr lang="en-US" dirty="0">
                <a:solidFill>
                  <a:schemeClr val="tx2"/>
                </a:solidFill>
                <a:sym typeface="Symbol" pitchFamily="-84" charset="2"/>
              </a:rPr>
              <a:t>particles with half integer spin</a:t>
            </a:r>
            <a:r>
              <a:rPr lang="en-US" dirty="0">
                <a:solidFill>
                  <a:srgbClr val="000099"/>
                </a:solidFill>
                <a:sym typeface="Symbol" pitchFamily="-84" charset="2"/>
              </a:rPr>
              <a:t>).</a:t>
            </a:r>
            <a:r>
              <a:rPr lang="en-US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en-US" dirty="0" smtClean="0">
                <a:solidFill>
                  <a:srgbClr val="000099"/>
                </a:solidFill>
                <a:sym typeface="Symbol" pitchFamily="-84" charset="2"/>
              </a:rPr>
              <a:t>Can </a:t>
            </a:r>
            <a:r>
              <a:rPr lang="en-US" dirty="0" err="1" smtClean="0">
                <a:solidFill>
                  <a:srgbClr val="000099"/>
                </a:solidFill>
                <a:sym typeface="Symbol" pitchFamily="-84" charset="2"/>
              </a:rPr>
              <a:t>s</a:t>
            </a:r>
            <a:r>
              <a:rPr lang="en-US" dirty="0" err="1" smtClean="0">
                <a:solidFill>
                  <a:srgbClr val="000099"/>
                </a:solidFill>
                <a:sym typeface="Symbol" pitchFamily="-84" charset="2"/>
              </a:rPr>
              <a:t>tabelize</a:t>
            </a:r>
            <a:r>
              <a:rPr lang="en-US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en-US" dirty="0">
                <a:solidFill>
                  <a:srgbClr val="000099"/>
                </a:solidFill>
                <a:sym typeface="Symbol" pitchFamily="-84" charset="2"/>
              </a:rPr>
              <a:t>the Higgs mass up to the Planck scale</a:t>
            </a:r>
            <a:endParaRPr lang="en-US" dirty="0"/>
          </a:p>
        </p:txBody>
      </p:sp>
      <p:pic>
        <p:nvPicPr>
          <p:cNvPr id="27" name="Image 26" descr="Screen Shot 2015-01-19 at 3.13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514600"/>
            <a:ext cx="6254798" cy="28157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170386</TotalTime>
  <Words>4057</Words>
  <Application>Microsoft PowerPoint</Application>
  <PresentationFormat>Présentation à l'écran (4:3)</PresentationFormat>
  <Paragraphs>626</Paragraphs>
  <Slides>84</Slides>
  <Notes>9</Notes>
  <HiddenSlides>6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84</vt:i4>
      </vt:variant>
    </vt:vector>
  </HeadingPairs>
  <TitlesOfParts>
    <vt:vector size="87" baseType="lpstr">
      <vt:lpstr>Reunion_17_01_03</vt:lpstr>
      <vt:lpstr>CorelPhotoPaint.Image.10</vt:lpstr>
      <vt:lpstr>…quation</vt:lpstr>
      <vt:lpstr>Diapositive 0</vt:lpstr>
      <vt:lpstr>Diapositive 1</vt:lpstr>
      <vt:lpstr>Diapositive 2</vt:lpstr>
      <vt:lpstr>Outline</vt:lpstr>
      <vt:lpstr>Physics Beyond the Standard Model?</vt:lpstr>
      <vt:lpstr>New Physics?</vt:lpstr>
      <vt:lpstr>Diapositive 6</vt:lpstr>
      <vt:lpstr>Diapositive 7</vt:lpstr>
      <vt:lpstr> Supersymmetry</vt:lpstr>
      <vt:lpstr>Why weak-scale SUSY  ?</vt:lpstr>
      <vt:lpstr>Diapositive 10</vt:lpstr>
      <vt:lpstr> Supersymmetry</vt:lpstr>
      <vt:lpstr>1993: Early Tevatron SUSY Searches</vt:lpstr>
      <vt:lpstr>SUSY Searches in 2009: Pre-LHC</vt:lpstr>
      <vt:lpstr>Playing with mSUGRA/CMSSM</vt:lpstr>
      <vt:lpstr>Diapositive 15</vt:lpstr>
      <vt:lpstr>Diapositive 16</vt:lpstr>
      <vt:lpstr>Detecting Supersymmetric Particles</vt:lpstr>
      <vt:lpstr>Missing Transverse Energy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Stop Searches @ 8/13 TeV</vt:lpstr>
      <vt:lpstr>Phenomenological MSSM analysis</vt:lpstr>
      <vt:lpstr>Diapositive 27</vt:lpstr>
      <vt:lpstr>Search in the Z+Jets+MET Channel</vt:lpstr>
      <vt:lpstr>Search in the Z+Jets+MET Channel</vt:lpstr>
      <vt:lpstr>Diapositive 30</vt:lpstr>
      <vt:lpstr>Many Other Searches for SUSY</vt:lpstr>
      <vt:lpstr>Diapositive 32</vt:lpstr>
      <vt:lpstr>Diapositive 33</vt:lpstr>
      <vt:lpstr> Summary of SUSY Searches</vt:lpstr>
      <vt:lpstr>Diapositive 35</vt:lpstr>
      <vt:lpstr>Dark Matter: Complementary Searches?  </vt:lpstr>
      <vt:lpstr>Diapositive 37</vt:lpstr>
      <vt:lpstr>Particle Dark Matter?</vt:lpstr>
      <vt:lpstr>WIMPs</vt:lpstr>
      <vt:lpstr>Dark Matter @ LHC?</vt:lpstr>
      <vt:lpstr>Direct Searches for Dark Matter</vt:lpstr>
      <vt:lpstr>The Generic Dark Matter Connection</vt:lpstr>
      <vt:lpstr>Dark Matter Searches</vt:lpstr>
      <vt:lpstr>Mono-object Searches @ LHC</vt:lpstr>
      <vt:lpstr>Some Recent Results (EFTs)</vt:lpstr>
      <vt:lpstr>Dark Matter Searches: Evolution</vt:lpstr>
      <vt:lpstr>Diapositive 47</vt:lpstr>
      <vt:lpstr>Discussions on Dark Matter Interpretation</vt:lpstr>
      <vt:lpstr>Diapositive 49</vt:lpstr>
      <vt:lpstr>Invisible Higgs Decay Channel </vt:lpstr>
      <vt:lpstr>Diapositive 51</vt:lpstr>
      <vt:lpstr>Invisible Channels Combination </vt:lpstr>
      <vt:lpstr>New: Invisible Higgs in VBF</vt:lpstr>
      <vt:lpstr>Searches for BSM Higgses </vt:lpstr>
      <vt:lpstr>Search for LFV Decays: H →μτ </vt:lpstr>
      <vt:lpstr>Looking Forward @ the LHC</vt:lpstr>
      <vt:lpstr>Run-I: We Observed Mild Deviations</vt:lpstr>
      <vt:lpstr>A Global View!</vt:lpstr>
      <vt:lpstr>Are we leaving no stone unturned?</vt:lpstr>
      <vt:lpstr>Diapositive 60</vt:lpstr>
      <vt:lpstr>Diapositive 61</vt:lpstr>
      <vt:lpstr>Diapositive 62</vt:lpstr>
      <vt:lpstr>Other New Physics Ideas…</vt:lpstr>
      <vt:lpstr>Diapositive 64</vt:lpstr>
      <vt:lpstr>The Future: Studying the Higgs…   </vt:lpstr>
      <vt:lpstr>LHC Outlook</vt:lpstr>
      <vt:lpstr>Diapositive 67</vt:lpstr>
      <vt:lpstr>Diapositive 68</vt:lpstr>
      <vt:lpstr>Can LHC answer all questions?: Likely not  Some/all New Particles out of mass range? Need for higher energies at colliders?  Higher precision measurements needed Need for higher luminosity or e+e-?   Measuring details of the Higgs? Need for a Higgs factory?  </vt:lpstr>
      <vt:lpstr>Summary: The Searches are on!</vt:lpstr>
      <vt:lpstr>End of Lecture V</vt:lpstr>
      <vt:lpstr>Diapositive 72</vt:lpstr>
      <vt:lpstr>MSSM Neutral Higgs   Tau Tau </vt:lpstr>
      <vt:lpstr>MSSM Neutral Higgs   Tau Tau </vt:lpstr>
      <vt:lpstr>MSSM Neutral Higgs   Tau Tau </vt:lpstr>
      <vt:lpstr>MSSM Neutral Higgs   bb </vt:lpstr>
      <vt:lpstr>Charged Higgs Search</vt:lpstr>
      <vt:lpstr>Search for LFV Decays: H →μτ </vt:lpstr>
      <vt:lpstr>Diapositive 79</vt:lpstr>
      <vt:lpstr>Diapositive 80</vt:lpstr>
      <vt:lpstr>Diapositive 81</vt:lpstr>
      <vt:lpstr>High Luminosity LHC Precision</vt:lpstr>
      <vt:lpstr>High Luminosity LHC Precision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5091</cp:revision>
  <cp:lastPrinted>2013-02-11T08:10:22Z</cp:lastPrinted>
  <dcterms:created xsi:type="dcterms:W3CDTF">2016-08-03T08:32:40Z</dcterms:created>
  <dcterms:modified xsi:type="dcterms:W3CDTF">2016-08-04T01:30:07Z</dcterms:modified>
</cp:coreProperties>
</file>