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8" r:id="rId3"/>
    <p:sldId id="302" r:id="rId4"/>
    <p:sldId id="318" r:id="rId5"/>
    <p:sldId id="346" r:id="rId6"/>
    <p:sldId id="347" r:id="rId7"/>
    <p:sldId id="263" r:id="rId8"/>
    <p:sldId id="326" r:id="rId9"/>
    <p:sldId id="348" r:id="rId10"/>
    <p:sldId id="350" r:id="rId11"/>
    <p:sldId id="349" r:id="rId12"/>
    <p:sldId id="351" r:id="rId13"/>
    <p:sldId id="357" r:id="rId14"/>
    <p:sldId id="352" r:id="rId15"/>
    <p:sldId id="353" r:id="rId16"/>
    <p:sldId id="361" r:id="rId17"/>
    <p:sldId id="355" r:id="rId18"/>
    <p:sldId id="356" r:id="rId19"/>
    <p:sldId id="358" r:id="rId20"/>
    <p:sldId id="359" r:id="rId21"/>
    <p:sldId id="360" r:id="rId22"/>
    <p:sldId id="267" r:id="rId23"/>
    <p:sldId id="268" r:id="rId24"/>
    <p:sldId id="269" r:id="rId25"/>
    <p:sldId id="270" r:id="rId26"/>
    <p:sldId id="271" r:id="rId27"/>
    <p:sldId id="280" r:id="rId28"/>
    <p:sldId id="341" r:id="rId29"/>
    <p:sldId id="342" r:id="rId30"/>
    <p:sldId id="282" r:id="rId31"/>
    <p:sldId id="316" r:id="rId32"/>
    <p:sldId id="283" r:id="rId33"/>
    <p:sldId id="343" r:id="rId34"/>
    <p:sldId id="344" r:id="rId35"/>
    <p:sldId id="313" r:id="rId36"/>
    <p:sldId id="314" r:id="rId37"/>
    <p:sldId id="315" r:id="rId38"/>
    <p:sldId id="286" r:id="rId39"/>
    <p:sldId id="304" r:id="rId40"/>
    <p:sldId id="364" r:id="rId41"/>
    <p:sldId id="382" r:id="rId42"/>
    <p:sldId id="383" r:id="rId43"/>
    <p:sldId id="384" r:id="rId44"/>
    <p:sldId id="368" r:id="rId45"/>
    <p:sldId id="371" r:id="rId46"/>
    <p:sldId id="372" r:id="rId47"/>
    <p:sldId id="373" r:id="rId48"/>
    <p:sldId id="370" r:id="rId49"/>
    <p:sldId id="287" r:id="rId50"/>
    <p:sldId id="337" r:id="rId51"/>
    <p:sldId id="325" r:id="rId52"/>
    <p:sldId id="336" r:id="rId53"/>
    <p:sldId id="386" r:id="rId54"/>
    <p:sldId id="387" r:id="rId55"/>
    <p:sldId id="385" r:id="rId56"/>
    <p:sldId id="288" r:id="rId57"/>
    <p:sldId id="289" r:id="rId58"/>
    <p:sldId id="376" r:id="rId59"/>
    <p:sldId id="369" r:id="rId60"/>
    <p:sldId id="374" r:id="rId61"/>
    <p:sldId id="375" r:id="rId62"/>
    <p:sldId id="305" r:id="rId63"/>
    <p:sldId id="306" r:id="rId64"/>
    <p:sldId id="307" r:id="rId65"/>
    <p:sldId id="308" r:id="rId66"/>
    <p:sldId id="309" r:id="rId67"/>
    <p:sldId id="310" r:id="rId68"/>
    <p:sldId id="362" r:id="rId69"/>
    <p:sldId id="311" r:id="rId70"/>
    <p:sldId id="312" r:id="rId71"/>
    <p:sldId id="290" r:id="rId72"/>
    <p:sldId id="291" r:id="rId73"/>
    <p:sldId id="292" r:id="rId74"/>
    <p:sldId id="293" r:id="rId75"/>
    <p:sldId id="294" r:id="rId76"/>
    <p:sldId id="295" r:id="rId77"/>
    <p:sldId id="296" r:id="rId78"/>
    <p:sldId id="297" r:id="rId79"/>
    <p:sldId id="298" r:id="rId80"/>
    <p:sldId id="299" r:id="rId81"/>
    <p:sldId id="300" r:id="rId82"/>
    <p:sldId id="301" r:id="rId83"/>
    <p:sldId id="319" r:id="rId84"/>
    <p:sldId id="377" r:id="rId85"/>
    <p:sldId id="378" r:id="rId86"/>
    <p:sldId id="379" r:id="rId87"/>
    <p:sldId id="380" r:id="rId88"/>
    <p:sldId id="322" r:id="rId89"/>
    <p:sldId id="321" r:id="rId90"/>
    <p:sldId id="320" r:id="rId91"/>
    <p:sldId id="345" r:id="rId92"/>
    <p:sldId id="381" r:id="rId9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61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2B05EA2E-5114-442F-845A-D2FD8ABC6F42}"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2B05EA2E-5114-442F-845A-D2FD8ABC6F42}" type="datetimeFigureOut">
              <a:rPr lang="en-US" smtClean="0"/>
              <a:pPr/>
              <a:t>7/30/2016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2B05EA2E-5114-442F-845A-D2FD8ABC6F42}" type="datetimeFigureOut">
              <a:rPr lang="en-US" smtClean="0"/>
              <a:pPr/>
              <a:t>7/30/2016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05EA2E-5114-442F-845A-D2FD8ABC6F42}" type="datetimeFigureOut">
              <a:rPr lang="en-US" smtClean="0"/>
              <a:pPr/>
              <a:t>7/30/2016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B05EA2E-5114-442F-845A-D2FD8ABC6F42}"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B05EA2E-5114-442F-845A-D2FD8ABC6F42}"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95D16D1-E5BB-4DDB-B767-99E4B2C315B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EA2E-5114-442F-845A-D2FD8ABC6F42}" type="datetimeFigureOut">
              <a:rPr lang="en-US" smtClean="0"/>
              <a:pPr/>
              <a:t>7/30/2016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D16D1-E5BB-4DDB-B767-99E4B2C315B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rigo@pd.infn.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cience20.com/quantum_diaries_surviv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8.bin"/><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6.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38.png"/><Relationship Id="rId5" Type="http://schemas.openxmlformats.org/officeDocument/2006/relationships/tags" Target="../tags/tag8.xml"/><Relationship Id="rId10" Type="http://schemas.openxmlformats.org/officeDocument/2006/relationships/image" Target="../media/image37.png"/><Relationship Id="rId4" Type="http://schemas.openxmlformats.org/officeDocument/2006/relationships/tags" Target="../tags/tag7.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10.bin"/><Relationship Id="rId4" Type="http://schemas.openxmlformats.org/officeDocument/2006/relationships/image" Target="../media/image40.wmf"/></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8.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46.wmf"/></Relationships>
</file>

<file path=ppt/slides/_rels/slide3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17.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5.png"/><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3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25.bin"/><Relationship Id="rId4" Type="http://schemas.openxmlformats.org/officeDocument/2006/relationships/image" Target="../media/image5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wmf"/><Relationship Id="rId5" Type="http://schemas.openxmlformats.org/officeDocument/2006/relationships/oleObject" Target="../embeddings/oleObject28.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32.bin"/><Relationship Id="rId4" Type="http://schemas.openxmlformats.org/officeDocument/2006/relationships/image" Target="../media/image72.wmf"/></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85.jpeg"/><Relationship Id="rId4" Type="http://schemas.openxmlformats.org/officeDocument/2006/relationships/image" Target="../media/image84.wmf"/></Relationships>
</file>

<file path=ppt/slides/_rels/slide57.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7.wmf"/><Relationship Id="rId5" Type="http://schemas.openxmlformats.org/officeDocument/2006/relationships/oleObject" Target="../embeddings/oleObject35.bin"/><Relationship Id="rId4" Type="http://schemas.openxmlformats.org/officeDocument/2006/relationships/image" Target="../media/image8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8.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8.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6.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89.wmf"/></Relationships>
</file>

<file path=ppt/slides/_rels/slide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3.wmf"/><Relationship Id="rId5" Type="http://schemas.openxmlformats.org/officeDocument/2006/relationships/oleObject" Target="../embeddings/oleObject43.bin"/><Relationship Id="rId4" Type="http://schemas.openxmlformats.org/officeDocument/2006/relationships/image" Target="../media/image9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95.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9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97.wmf"/></Relationships>
</file>

<file path=ppt/slides/_rels/slide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1.wmf"/><Relationship Id="rId5" Type="http://schemas.openxmlformats.org/officeDocument/2006/relationships/oleObject" Target="../embeddings/oleObject49.bin"/><Relationship Id="rId4" Type="http://schemas.openxmlformats.org/officeDocument/2006/relationships/image" Target="../media/image100.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3.wmf"/><Relationship Id="rId5" Type="http://schemas.openxmlformats.org/officeDocument/2006/relationships/oleObject" Target="../embeddings/oleObject51.bin"/><Relationship Id="rId4" Type="http://schemas.openxmlformats.org/officeDocument/2006/relationships/image" Target="../media/image102.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53.bin"/><Relationship Id="rId4" Type="http://schemas.openxmlformats.org/officeDocument/2006/relationships/image" Target="../media/image104.wmf"/></Relationships>
</file>

<file path=ppt/slides/_rels/slide74.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7.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57.bin"/><Relationship Id="rId14" Type="http://schemas.openxmlformats.org/officeDocument/2006/relationships/image" Target="../media/image111.wmf"/></Relationships>
</file>

<file path=ppt/slides/_rels/slide75.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3.wmf"/><Relationship Id="rId5" Type="http://schemas.openxmlformats.org/officeDocument/2006/relationships/oleObject" Target="../embeddings/oleObject61.bin"/><Relationship Id="rId4" Type="http://schemas.openxmlformats.org/officeDocument/2006/relationships/image" Target="../media/image112.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7.wmf"/><Relationship Id="rId5" Type="http://schemas.openxmlformats.org/officeDocument/2006/relationships/oleObject" Target="../embeddings/oleObject64.bin"/><Relationship Id="rId4" Type="http://schemas.openxmlformats.org/officeDocument/2006/relationships/image" Target="../media/image116.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18.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0.wmf"/><Relationship Id="rId5" Type="http://schemas.openxmlformats.org/officeDocument/2006/relationships/oleObject" Target="../embeddings/oleObject67.bin"/><Relationship Id="rId4" Type="http://schemas.openxmlformats.org/officeDocument/2006/relationships/image" Target="../media/image119.wmf"/></Relationships>
</file>

<file path=ppt/slides/_rels/slide8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22.wmf"/><Relationship Id="rId5" Type="http://schemas.openxmlformats.org/officeDocument/2006/relationships/oleObject" Target="../embeddings/oleObject69.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71.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25.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2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556792"/>
            <a:ext cx="7772400" cy="1614041"/>
          </a:xfrm>
        </p:spPr>
        <p:txBody>
          <a:bodyPr>
            <a:noAutofit/>
          </a:bodyPr>
          <a:lstStyle/>
          <a:p>
            <a:r>
              <a:rPr lang="en-US" sz="4800"/>
              <a:t>Statistics</a:t>
            </a:r>
            <a:r>
              <a:rPr lang="en-US" sz="4800" smtClean="0"/>
              <a:t> for HEP Data Analysis</a:t>
            </a:r>
            <a:br>
              <a:rPr lang="en-US" sz="4800" smtClean="0"/>
            </a:br>
            <a:r>
              <a:rPr lang="en-US" sz="4800" smtClean="0"/>
              <a:t/>
            </a:r>
            <a:br>
              <a:rPr lang="en-US" sz="4800" smtClean="0"/>
            </a:br>
            <a:endParaRPr lang="en-US" sz="4800"/>
          </a:p>
        </p:txBody>
      </p:sp>
      <p:sp>
        <p:nvSpPr>
          <p:cNvPr id="3" name="Sottotitolo 2"/>
          <p:cNvSpPr>
            <a:spLocks noGrp="1"/>
          </p:cNvSpPr>
          <p:nvPr>
            <p:ph type="subTitle" idx="1"/>
          </p:nvPr>
        </p:nvSpPr>
        <p:spPr>
          <a:xfrm>
            <a:off x="1907704" y="5805264"/>
            <a:ext cx="5544616" cy="1008112"/>
          </a:xfrm>
        </p:spPr>
        <p:txBody>
          <a:bodyPr>
            <a:normAutofit fontScale="77500" lnSpcReduction="20000"/>
          </a:bodyPr>
          <a:lstStyle/>
          <a:p>
            <a:r>
              <a:rPr lang="en-US" sz="3400" smtClean="0">
                <a:solidFill>
                  <a:srgbClr val="0070C0"/>
                </a:solidFill>
              </a:rPr>
              <a:t>Tommaso Dorigo</a:t>
            </a:r>
          </a:p>
          <a:p>
            <a:r>
              <a:rPr lang="it-IT" sz="2400" smtClean="0">
                <a:solidFill>
                  <a:srgbClr val="0070C0"/>
                </a:solidFill>
                <a:hlinkClick r:id="rId2"/>
              </a:rPr>
              <a:t>dorigo@pd.infn.it</a:t>
            </a:r>
            <a:endParaRPr lang="it-IT" sz="2400" smtClean="0">
              <a:solidFill>
                <a:srgbClr val="0070C0"/>
              </a:solidFill>
            </a:endParaRPr>
          </a:p>
          <a:p>
            <a:r>
              <a:rPr lang="it-IT" sz="2400" smtClean="0">
                <a:solidFill>
                  <a:srgbClr val="0070C0"/>
                </a:solidFill>
              </a:rPr>
              <a:t>http.//www.science20.com/quantum_diaries_survivor</a:t>
            </a:r>
          </a:p>
          <a:p>
            <a:endParaRPr lang="en-US" sz="2400" smtClean="0">
              <a:solidFill>
                <a:srgbClr val="0070C0"/>
              </a:solidFill>
            </a:endParaRPr>
          </a:p>
        </p:txBody>
      </p:sp>
      <p:sp>
        <p:nvSpPr>
          <p:cNvPr id="4" name="CasellaDiTesto 3"/>
          <p:cNvSpPr txBox="1"/>
          <p:nvPr/>
        </p:nvSpPr>
        <p:spPr>
          <a:xfrm>
            <a:off x="6300192" y="188640"/>
            <a:ext cx="2340513" cy="369332"/>
          </a:xfrm>
          <a:prstGeom prst="rect">
            <a:avLst/>
          </a:prstGeom>
          <a:noFill/>
        </p:spPr>
        <p:txBody>
          <a:bodyPr wrap="none" rtlCol="0">
            <a:spAutoFit/>
          </a:bodyPr>
          <a:lstStyle/>
          <a:p>
            <a:r>
              <a:rPr lang="en-US" b="1" smtClean="0"/>
              <a:t>Weihai, July 30th 2016</a:t>
            </a:r>
            <a:endParaRPr lang="en-US"/>
          </a:p>
        </p:txBody>
      </p:sp>
      <p:pic>
        <p:nvPicPr>
          <p:cNvPr id="99329" name="Picture 1"/>
          <p:cNvPicPr>
            <a:picLocks noChangeAspect="1" noChangeArrowheads="1"/>
          </p:cNvPicPr>
          <p:nvPr/>
        </p:nvPicPr>
        <p:blipFill>
          <a:blip r:embed="rId3" cstate="print"/>
          <a:srcRect/>
          <a:stretch>
            <a:fillRect/>
          </a:stretch>
        </p:blipFill>
        <p:spPr bwMode="auto">
          <a:xfrm>
            <a:off x="2195736" y="2204864"/>
            <a:ext cx="4635047" cy="3132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Probability</a:t>
            </a:r>
            <a:endParaRPr lang="en-US"/>
          </a:p>
        </p:txBody>
      </p:sp>
      <p:sp>
        <p:nvSpPr>
          <p:cNvPr id="3" name="Segnaposto contenuto 2"/>
          <p:cNvSpPr>
            <a:spLocks noGrp="1"/>
          </p:cNvSpPr>
          <p:nvPr>
            <p:ph idx="1"/>
          </p:nvPr>
        </p:nvSpPr>
        <p:spPr>
          <a:xfrm>
            <a:off x="0" y="1124744"/>
            <a:ext cx="7308304" cy="5733256"/>
          </a:xfrm>
        </p:spPr>
        <p:txBody>
          <a:bodyPr>
            <a:normAutofit fontScale="85000" lnSpcReduction="20000"/>
          </a:bodyPr>
          <a:lstStyle/>
          <a:p>
            <a:endParaRPr lang="en-US" smtClean="0"/>
          </a:p>
          <a:p>
            <a:r>
              <a:rPr lang="en-US" smtClean="0"/>
              <a:t>A mathematical definition of </a:t>
            </a:r>
            <a:r>
              <a:rPr lang="en-US" smtClean="0">
                <a:solidFill>
                  <a:srgbClr val="FF0000"/>
                </a:solidFill>
              </a:rPr>
              <a:t>Probability </a:t>
            </a:r>
            <a:r>
              <a:rPr lang="en-US" smtClean="0"/>
              <a:t>is due to Kolmogorov (1933) with three axioms. </a:t>
            </a:r>
          </a:p>
          <a:p>
            <a:r>
              <a:rPr lang="it-IT" smtClean="0"/>
              <a:t>We start by considering a sample space S containing a certain number of </a:t>
            </a:r>
            <a:r>
              <a:rPr lang="it-IT" u="sng" smtClean="0"/>
              <a:t>elements </a:t>
            </a:r>
            <a:r>
              <a:rPr lang="it-IT" smtClean="0"/>
              <a:t>("events") </a:t>
            </a:r>
            <a:endParaRPr lang="en-US"/>
          </a:p>
          <a:p>
            <a:pPr marL="0" indent="0">
              <a:buNone/>
            </a:pPr>
            <a:endParaRPr lang="en-US" smtClean="0"/>
          </a:p>
          <a:p>
            <a:endParaRPr lang="en-US" smtClean="0"/>
          </a:p>
          <a:p>
            <a:r>
              <a:rPr lang="en-US" smtClean="0"/>
              <a:t>Given the set of </a:t>
            </a:r>
            <a:r>
              <a:rPr lang="en-US" smtClean="0">
                <a:solidFill>
                  <a:srgbClr val="FF0000"/>
                </a:solidFill>
              </a:rPr>
              <a:t>all possible events X</a:t>
            </a:r>
            <a:r>
              <a:rPr lang="en-US" baseline="-25000" smtClean="0">
                <a:solidFill>
                  <a:srgbClr val="FF0000"/>
                </a:solidFill>
              </a:rPr>
              <a:t>i</a:t>
            </a:r>
            <a:r>
              <a:rPr lang="en-US" smtClean="0">
                <a:solidFill>
                  <a:srgbClr val="FF0000"/>
                </a:solidFill>
              </a:rPr>
              <a:t>, mutually exclusive</a:t>
            </a:r>
            <a:r>
              <a:rPr lang="en-US" smtClean="0"/>
              <a:t>, we define the </a:t>
            </a:r>
            <a:r>
              <a:rPr lang="en-US" i="1" smtClean="0"/>
              <a:t>probability of occurrence</a:t>
            </a:r>
            <a:r>
              <a:rPr lang="en-US" smtClean="0"/>
              <a:t> P(X</a:t>
            </a:r>
            <a:r>
              <a:rPr lang="en-US" baseline="-25000" smtClean="0"/>
              <a:t>i</a:t>
            </a:r>
            <a:r>
              <a:rPr lang="en-US" smtClean="0"/>
              <a:t>) as a real-valued function obeying the following three criteria:</a:t>
            </a:r>
          </a:p>
          <a:p>
            <a:pPr lvl="1"/>
            <a:r>
              <a:rPr lang="en-US" b="1" smtClean="0"/>
              <a:t>P(X</a:t>
            </a:r>
            <a:r>
              <a:rPr lang="en-US" b="1" baseline="-25000" smtClean="0"/>
              <a:t>i</a:t>
            </a:r>
            <a:r>
              <a:rPr lang="en-US" b="1" smtClean="0"/>
              <a:t>)&gt;=0 for all i</a:t>
            </a:r>
          </a:p>
          <a:p>
            <a:pPr lvl="1"/>
            <a:r>
              <a:rPr lang="en-US" b="1" smtClean="0"/>
              <a:t>P(X</a:t>
            </a:r>
            <a:r>
              <a:rPr lang="en-US" b="1" baseline="-25000" smtClean="0"/>
              <a:t>i</a:t>
            </a:r>
            <a:r>
              <a:rPr lang="en-US" b="1" smtClean="0"/>
              <a:t> or X</a:t>
            </a:r>
            <a:r>
              <a:rPr lang="en-US" b="1" baseline="-25000" smtClean="0"/>
              <a:t>j</a:t>
            </a:r>
            <a:r>
              <a:rPr lang="en-US" b="1" smtClean="0"/>
              <a:t>) = P(X</a:t>
            </a:r>
            <a:r>
              <a:rPr lang="en-US" b="1" baseline="-25000" smtClean="0"/>
              <a:t>i</a:t>
            </a:r>
            <a:r>
              <a:rPr lang="en-US" b="1" smtClean="0"/>
              <a:t>) + P(X</a:t>
            </a:r>
            <a:r>
              <a:rPr lang="en-US" b="1" baseline="-25000" smtClean="0"/>
              <a:t>j</a:t>
            </a:r>
            <a:r>
              <a:rPr lang="en-US" b="1" smtClean="0"/>
              <a:t>)</a:t>
            </a:r>
          </a:p>
          <a:p>
            <a:pPr lvl="1"/>
            <a:r>
              <a:rPr lang="en-US" b="1" smtClean="0">
                <a:latin typeface="Symbol" pitchFamily="18" charset="2"/>
              </a:rPr>
              <a:t>S</a:t>
            </a:r>
            <a:r>
              <a:rPr lang="en-US" b="1" baseline="-25000" smtClean="0"/>
              <a:t>i</a:t>
            </a:r>
            <a:r>
              <a:rPr lang="en-US" b="1" smtClean="0"/>
              <a:t>P(X</a:t>
            </a:r>
            <a:r>
              <a:rPr lang="en-US" b="1" baseline="-25000" smtClean="0"/>
              <a:t>i</a:t>
            </a:r>
            <a:r>
              <a:rPr lang="en-US" b="1" smtClean="0"/>
              <a:t>)=1</a:t>
            </a:r>
          </a:p>
        </p:txBody>
      </p:sp>
      <p:grpSp>
        <p:nvGrpSpPr>
          <p:cNvPr id="4" name="Gruppo 12"/>
          <p:cNvGrpSpPr/>
          <p:nvPr/>
        </p:nvGrpSpPr>
        <p:grpSpPr>
          <a:xfrm>
            <a:off x="7236296" y="3140968"/>
            <a:ext cx="1728192" cy="1440160"/>
            <a:chOff x="7236296" y="2924944"/>
            <a:chExt cx="1728192" cy="1440160"/>
          </a:xfrm>
        </p:grpSpPr>
        <p:sp>
          <p:nvSpPr>
            <p:cNvPr id="5" name="Rettangolo 4"/>
            <p:cNvSpPr/>
            <p:nvPr/>
          </p:nvSpPr>
          <p:spPr>
            <a:xfrm>
              <a:off x="7308304" y="2924944"/>
              <a:ext cx="1656184"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e 5"/>
            <p:cNvSpPr/>
            <p:nvPr/>
          </p:nvSpPr>
          <p:spPr>
            <a:xfrm>
              <a:off x="7596336" y="3212976"/>
              <a:ext cx="1224136" cy="57606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8244408" y="2996952"/>
              <a:ext cx="648072" cy="1296144"/>
            </a:xfrm>
            <a:prstGeom prst="ellipse">
              <a:avLst/>
            </a:prstGeom>
            <a:solidFill>
              <a:schemeClr val="accent5">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236296" y="3717032"/>
              <a:ext cx="1080120" cy="646331"/>
            </a:xfrm>
            <a:prstGeom prst="rect">
              <a:avLst/>
            </a:prstGeom>
            <a:noFill/>
          </p:spPr>
          <p:txBody>
            <a:bodyPr wrap="square" rtlCol="0">
              <a:spAutoFit/>
            </a:bodyPr>
            <a:lstStyle/>
            <a:p>
              <a:r>
                <a:rPr lang="en-US" smtClean="0"/>
                <a:t>Whole</a:t>
              </a:r>
            </a:p>
            <a:p>
              <a:r>
                <a:rPr lang="en-US"/>
                <a:t>s</a:t>
              </a:r>
              <a:r>
                <a:rPr lang="en-US" smtClean="0"/>
                <a:t>pace, S</a:t>
              </a:r>
              <a:endParaRPr lang="en-US"/>
            </a:p>
          </p:txBody>
        </p:sp>
        <p:sp>
          <p:nvSpPr>
            <p:cNvPr id="9" name="CasellaDiTesto 8"/>
            <p:cNvSpPr txBox="1"/>
            <p:nvPr/>
          </p:nvSpPr>
          <p:spPr>
            <a:xfrm>
              <a:off x="7812360" y="3356992"/>
              <a:ext cx="317716" cy="369332"/>
            </a:xfrm>
            <a:prstGeom prst="rect">
              <a:avLst/>
            </a:prstGeom>
            <a:noFill/>
          </p:spPr>
          <p:txBody>
            <a:bodyPr wrap="none" rtlCol="0">
              <a:spAutoFit/>
            </a:bodyPr>
            <a:lstStyle/>
            <a:p>
              <a:r>
                <a:rPr lang="en-US" smtClean="0"/>
                <a:t>A</a:t>
              </a:r>
              <a:endParaRPr lang="en-US"/>
            </a:p>
          </p:txBody>
        </p:sp>
        <p:sp>
          <p:nvSpPr>
            <p:cNvPr id="10" name="CasellaDiTesto 9"/>
            <p:cNvSpPr txBox="1"/>
            <p:nvPr/>
          </p:nvSpPr>
          <p:spPr>
            <a:xfrm>
              <a:off x="8460432" y="3861048"/>
              <a:ext cx="309700" cy="369332"/>
            </a:xfrm>
            <a:prstGeom prst="rect">
              <a:avLst/>
            </a:prstGeom>
            <a:noFill/>
          </p:spPr>
          <p:txBody>
            <a:bodyPr wrap="none" rtlCol="0">
              <a:spAutoFit/>
            </a:bodyPr>
            <a:lstStyle/>
            <a:p>
              <a:r>
                <a:rPr lang="en-US" smtClean="0"/>
                <a:t>B</a:t>
              </a:r>
              <a:endParaRPr lang="en-US"/>
            </a:p>
          </p:txBody>
        </p:sp>
        <p:sp>
          <p:nvSpPr>
            <p:cNvPr id="11" name="CasellaDiTesto 10"/>
            <p:cNvSpPr txBox="1"/>
            <p:nvPr/>
          </p:nvSpPr>
          <p:spPr>
            <a:xfrm>
              <a:off x="8220628" y="3284984"/>
              <a:ext cx="599844" cy="369332"/>
            </a:xfrm>
            <a:prstGeom prst="rect">
              <a:avLst/>
            </a:prstGeom>
            <a:noFill/>
          </p:spPr>
          <p:txBody>
            <a:bodyPr wrap="none" rtlCol="0">
              <a:spAutoFit/>
            </a:bodyPr>
            <a:lstStyle/>
            <a:p>
              <a:r>
                <a:rPr lang="en-US" smtClean="0"/>
                <a:t>A&amp;B</a:t>
              </a:r>
              <a:endParaRPr lang="en-US"/>
            </a:p>
          </p:txBody>
        </p:sp>
      </p:grpSp>
      <p:pic>
        <p:nvPicPr>
          <p:cNvPr id="12" name="Picture 1"/>
          <p:cNvPicPr>
            <a:picLocks noChangeAspect="1" noChangeArrowheads="1"/>
          </p:cNvPicPr>
          <p:nvPr/>
        </p:nvPicPr>
        <p:blipFill>
          <a:blip r:embed="rId2" cstate="print"/>
          <a:srcRect/>
          <a:stretch>
            <a:fillRect/>
          </a:stretch>
        </p:blipFill>
        <p:spPr bwMode="auto">
          <a:xfrm>
            <a:off x="7285899" y="0"/>
            <a:ext cx="1858101" cy="1484784"/>
          </a:xfrm>
          <a:prstGeom prst="rect">
            <a:avLst/>
          </a:prstGeom>
          <a:noFill/>
          <a:ln w="9525">
            <a:noFill/>
            <a:miter lim="800000"/>
            <a:headEnd/>
            <a:tailEnd/>
          </a:ln>
        </p:spPr>
      </p:pic>
      <p:cxnSp>
        <p:nvCxnSpPr>
          <p:cNvPr id="14" name="Connettore 2 13"/>
          <p:cNvCxnSpPr>
            <a:endCxn id="15" idx="1"/>
          </p:cNvCxnSpPr>
          <p:nvPr/>
        </p:nvCxnSpPr>
        <p:spPr>
          <a:xfrm flipV="1">
            <a:off x="1691680" y="3573016"/>
            <a:ext cx="1256795" cy="1006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948475" y="3249850"/>
            <a:ext cx="4000711" cy="646331"/>
          </a:xfrm>
          <a:prstGeom prst="rect">
            <a:avLst/>
          </a:prstGeom>
          <a:noFill/>
        </p:spPr>
        <p:txBody>
          <a:bodyPr wrap="none" rtlCol="0">
            <a:spAutoFit/>
          </a:bodyPr>
          <a:lstStyle/>
          <a:p>
            <a:r>
              <a:rPr lang="it-IT" smtClean="0"/>
              <a:t>If they are not, they can be broken down</a:t>
            </a:r>
          </a:p>
          <a:p>
            <a:r>
              <a:rPr lang="it-IT" smtClean="0"/>
              <a:t>In more </a:t>
            </a:r>
            <a:r>
              <a:rPr lang="it-IT" u="sng" smtClean="0"/>
              <a:t>elementary</a:t>
            </a:r>
            <a:r>
              <a:rPr lang="it-IT" smtClean="0"/>
              <a:t> ones</a:t>
            </a:r>
            <a:endParaRPr lang="en-US"/>
          </a:p>
        </p:txBody>
      </p:sp>
    </p:spTree>
    <p:extLst>
      <p:ext uri="{BB962C8B-B14F-4D97-AF65-F5344CB8AC3E}">
        <p14:creationId xmlns:p14="http://schemas.microsoft.com/office/powerpoint/2010/main" val="23146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More properties</a:t>
            </a:r>
            <a:endParaRPr lang="en-US"/>
          </a:p>
        </p:txBody>
      </p:sp>
      <p:sp>
        <p:nvSpPr>
          <p:cNvPr id="3" name="Segnaposto contenuto 2"/>
          <p:cNvSpPr>
            <a:spLocks noGrp="1"/>
          </p:cNvSpPr>
          <p:nvPr>
            <p:ph idx="1"/>
          </p:nvPr>
        </p:nvSpPr>
        <p:spPr>
          <a:xfrm>
            <a:off x="457200" y="1600200"/>
            <a:ext cx="8435280" cy="5069160"/>
          </a:xfrm>
        </p:spPr>
        <p:txBody>
          <a:bodyPr>
            <a:normAutofit fontScale="70000" lnSpcReduction="20000"/>
          </a:bodyPr>
          <a:lstStyle/>
          <a:p>
            <a:r>
              <a:rPr lang="en-US"/>
              <a:t>From the </a:t>
            </a:r>
            <a:r>
              <a:rPr lang="en-US" smtClean="0"/>
              <a:t>above three axioms we </a:t>
            </a:r>
            <a:r>
              <a:rPr lang="en-US"/>
              <a:t>may construct more properties of the probability. For example,</a:t>
            </a:r>
          </a:p>
          <a:p>
            <a:pPr lvl="1"/>
            <a:r>
              <a:rPr lang="en-US">
                <a:solidFill>
                  <a:srgbClr val="FF0000"/>
                </a:solidFill>
              </a:rPr>
              <a:t>If A and B are non-exclusive sets </a:t>
            </a:r>
            <a:r>
              <a:rPr lang="en-US" smtClean="0">
                <a:solidFill>
                  <a:srgbClr val="FF0000"/>
                </a:solidFill>
              </a:rPr>
              <a:t>A={X</a:t>
            </a:r>
            <a:r>
              <a:rPr lang="en-US" baseline="-25000" smtClean="0">
                <a:solidFill>
                  <a:srgbClr val="FF0000"/>
                </a:solidFill>
              </a:rPr>
              <a:t>i</a:t>
            </a:r>
            <a:r>
              <a:rPr lang="en-US">
                <a:solidFill>
                  <a:srgbClr val="FF0000"/>
                </a:solidFill>
              </a:rPr>
              <a:t>}, B={</a:t>
            </a:r>
            <a:r>
              <a:rPr lang="en-US" smtClean="0">
                <a:solidFill>
                  <a:srgbClr val="FF0000"/>
                </a:solidFill>
              </a:rPr>
              <a:t>X</a:t>
            </a:r>
            <a:r>
              <a:rPr lang="en-US" baseline="-25000" smtClean="0">
                <a:solidFill>
                  <a:srgbClr val="FF0000"/>
                </a:solidFill>
              </a:rPr>
              <a:t>j</a:t>
            </a:r>
            <a:r>
              <a:rPr lang="en-US" smtClean="0">
                <a:solidFill>
                  <a:srgbClr val="FF0000"/>
                </a:solidFill>
              </a:rPr>
              <a:t>} </a:t>
            </a:r>
            <a:r>
              <a:rPr lang="en-US"/>
              <a:t>of elementary events, we may define</a:t>
            </a:r>
          </a:p>
          <a:p>
            <a:pPr lvl="1">
              <a:buNone/>
            </a:pPr>
            <a:r>
              <a:rPr lang="en-US"/>
              <a:t>		</a:t>
            </a:r>
            <a:r>
              <a:rPr lang="en-US" b="1"/>
              <a:t>P(A or B) = P(A) + P(B) – P(A and B)</a:t>
            </a:r>
          </a:p>
          <a:p>
            <a:pPr lvl="1">
              <a:buNone/>
            </a:pPr>
            <a:r>
              <a:rPr lang="en-US"/>
              <a:t>	where “A or B” denotes the fact that an event X</a:t>
            </a:r>
            <a:r>
              <a:rPr lang="en-US" baseline="-25000"/>
              <a:t>i</a:t>
            </a:r>
            <a:r>
              <a:rPr lang="en-US"/>
              <a:t> belongs to either set; </a:t>
            </a:r>
          </a:p>
          <a:p>
            <a:pPr lvl="1">
              <a:buNone/>
            </a:pPr>
            <a:r>
              <a:rPr lang="en-US"/>
              <a:t>	and “A and B” that it belongs to both sets.</a:t>
            </a:r>
            <a:r>
              <a:rPr lang="it-IT"/>
              <a:t> </a:t>
            </a:r>
          </a:p>
          <a:p>
            <a:pPr lvl="1"/>
            <a:r>
              <a:rPr lang="it-IT" b="1"/>
              <a:t>P(!A)  = 1 – P(A) </a:t>
            </a:r>
          </a:p>
          <a:p>
            <a:pPr lvl="1"/>
            <a:r>
              <a:rPr lang="it-IT" b="1"/>
              <a:t>P(A or !A) = 1</a:t>
            </a:r>
          </a:p>
          <a:p>
            <a:pPr lvl="1"/>
            <a:r>
              <a:rPr lang="it-IT" b="1"/>
              <a:t>0 &lt;= P(A) &lt;= 1 </a:t>
            </a:r>
            <a:endParaRPr lang="en-US" b="1"/>
          </a:p>
          <a:p>
            <a:pPr lvl="1"/>
            <a:r>
              <a:rPr lang="en-US" smtClean="0"/>
              <a:t>The</a:t>
            </a:r>
            <a:r>
              <a:rPr lang="en-US" smtClean="0">
                <a:solidFill>
                  <a:srgbClr val="FF0000"/>
                </a:solidFill>
              </a:rPr>
              <a:t> conditional </a:t>
            </a:r>
            <a:r>
              <a:rPr lang="en-US">
                <a:solidFill>
                  <a:srgbClr val="FF0000"/>
                </a:solidFill>
              </a:rPr>
              <a:t>probability P(A|B) </a:t>
            </a:r>
            <a:r>
              <a:rPr lang="en-US"/>
              <a:t>can then be defined as the probability that an elementary event belonging to set B is also a member of set A:</a:t>
            </a:r>
          </a:p>
          <a:p>
            <a:pPr lvl="1">
              <a:buNone/>
            </a:pPr>
            <a:r>
              <a:rPr lang="en-US"/>
              <a:t>		</a:t>
            </a:r>
            <a:r>
              <a:rPr lang="en-US" b="1"/>
              <a:t>P(A|B) = P(A and B) / P(B</a:t>
            </a:r>
            <a:r>
              <a:rPr lang="en-US" b="1" smtClean="0"/>
              <a:t>)    </a:t>
            </a:r>
            <a:r>
              <a:rPr lang="en-US" smtClean="0"/>
              <a:t>(read P(A|B) as "p of A given B")</a:t>
            </a:r>
            <a:endParaRPr lang="en-US"/>
          </a:p>
          <a:p>
            <a:pPr lvl="1"/>
            <a:r>
              <a:rPr lang="en-US"/>
              <a:t>A and B are </a:t>
            </a:r>
            <a:r>
              <a:rPr lang="en-US">
                <a:solidFill>
                  <a:srgbClr val="FF0000"/>
                </a:solidFill>
              </a:rPr>
              <a:t>independent sets </a:t>
            </a:r>
            <a:r>
              <a:rPr lang="en-US"/>
              <a:t>if P(A|B)=</a:t>
            </a:r>
            <a:r>
              <a:rPr lang="en-US" smtClean="0"/>
              <a:t>P(A).  </a:t>
            </a:r>
            <a:r>
              <a:rPr lang="en-US">
                <a:solidFill>
                  <a:srgbClr val="FF0000"/>
                </a:solidFill>
              </a:rPr>
              <a:t>In that case, from the above follows </a:t>
            </a:r>
            <a:r>
              <a:rPr lang="en-US"/>
              <a:t>that </a:t>
            </a:r>
          </a:p>
          <a:p>
            <a:pPr lvl="1">
              <a:buNone/>
            </a:pPr>
            <a:r>
              <a:rPr lang="en-US"/>
              <a:t>				</a:t>
            </a:r>
            <a:r>
              <a:rPr lang="en-US" b="1" smtClean="0"/>
              <a:t>P(A </a:t>
            </a:r>
            <a:r>
              <a:rPr lang="en-US" b="1"/>
              <a:t>and B) = P(A) P(B</a:t>
            </a:r>
            <a:r>
              <a:rPr lang="en-US" b="1" smtClean="0"/>
              <a:t>)    for A,B independent</a:t>
            </a:r>
            <a:endParaRPr lang="en-US" b="1"/>
          </a:p>
          <a:p>
            <a:endParaRPr lang="en-US"/>
          </a:p>
          <a:p>
            <a:endParaRPr lang="en-US"/>
          </a:p>
        </p:txBody>
      </p:sp>
    </p:spTree>
    <p:extLst>
      <p:ext uri="{BB962C8B-B14F-4D97-AF65-F5344CB8AC3E}">
        <p14:creationId xmlns:p14="http://schemas.microsoft.com/office/powerpoint/2010/main" val="26680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lstStyle/>
          <a:p>
            <a:r>
              <a:rPr lang="en-US" smtClean="0"/>
              <a:t>Bayes Theorem</a:t>
            </a:r>
            <a:endParaRPr lang="en-US"/>
          </a:p>
        </p:txBody>
      </p:sp>
      <p:sp>
        <p:nvSpPr>
          <p:cNvPr id="3" name="Segnaposto contenuto 2"/>
          <p:cNvSpPr>
            <a:spLocks noGrp="1"/>
          </p:cNvSpPr>
          <p:nvPr>
            <p:ph idx="1"/>
          </p:nvPr>
        </p:nvSpPr>
        <p:spPr>
          <a:xfrm>
            <a:off x="35496" y="836712"/>
            <a:ext cx="9108504" cy="2448272"/>
          </a:xfrm>
        </p:spPr>
        <p:txBody>
          <a:bodyPr>
            <a:normAutofit fontScale="55000" lnSpcReduction="20000"/>
          </a:bodyPr>
          <a:lstStyle/>
          <a:p>
            <a:r>
              <a:rPr lang="en-US" smtClean="0"/>
              <a:t>The theorem linking P(A|B) to P(B|A) follows directly from the definition of conditional probability and the previously seen expression of P(A and B): </a:t>
            </a:r>
          </a:p>
          <a:p>
            <a:pPr lvl="1"/>
            <a:r>
              <a:rPr lang="en-US" smtClean="0"/>
              <a:t>P(A|B)=P(A and B)/P(B)</a:t>
            </a:r>
          </a:p>
          <a:p>
            <a:pPr lvl="1"/>
            <a:r>
              <a:rPr lang="en-US" smtClean="0"/>
              <a:t>P(A and B)=P(B|A) P(A)			</a:t>
            </a:r>
            <a:r>
              <a:rPr lang="en-US" b="1" smtClean="0">
                <a:sym typeface="Wingdings" pitchFamily="2" charset="2"/>
              </a:rPr>
              <a:t>P(A|B) P(B) = P(B|A) P(A)</a:t>
            </a:r>
            <a:endParaRPr lang="en-US" b="1"/>
          </a:p>
          <a:p>
            <a:pPr lvl="1">
              <a:buNone/>
            </a:pPr>
            <a:r>
              <a:rPr lang="en-US" smtClean="0">
                <a:sym typeface="Wingdings" pitchFamily="2" charset="2"/>
              </a:rPr>
              <a:t>					</a:t>
            </a:r>
          </a:p>
          <a:p>
            <a:r>
              <a:rPr lang="en-US" smtClean="0">
                <a:sym typeface="Wingdings" pitchFamily="2" charset="2"/>
              </a:rPr>
              <a:t>If one expresses the sample space as the sum of mutually exclusive, exhaustive sets A</a:t>
            </a:r>
            <a:r>
              <a:rPr lang="en-US" baseline="-25000" smtClean="0">
                <a:sym typeface="Wingdings" pitchFamily="2" charset="2"/>
              </a:rPr>
              <a:t>i</a:t>
            </a:r>
            <a:r>
              <a:rPr lang="en-US" smtClean="0">
                <a:sym typeface="Wingdings" pitchFamily="2" charset="2"/>
              </a:rPr>
              <a:t> [</a:t>
            </a:r>
            <a:r>
              <a:rPr lang="en-US" smtClean="0">
                <a:solidFill>
                  <a:srgbClr val="0070C0"/>
                </a:solidFill>
                <a:sym typeface="Wingdings" pitchFamily="2" charset="2"/>
              </a:rPr>
              <a:t>law of total probability: P(B)=</a:t>
            </a:r>
            <a:r>
              <a:rPr lang="en-US" smtClean="0">
                <a:solidFill>
                  <a:srgbClr val="0070C0"/>
                </a:solidFill>
                <a:latin typeface="Symbol" pitchFamily="18" charset="2"/>
                <a:sym typeface="Wingdings" pitchFamily="2" charset="2"/>
              </a:rPr>
              <a:t>S</a:t>
            </a:r>
            <a:r>
              <a:rPr lang="en-US" baseline="-25000" smtClean="0">
                <a:solidFill>
                  <a:srgbClr val="0070C0"/>
                </a:solidFill>
                <a:sym typeface="Wingdings" pitchFamily="2" charset="2"/>
              </a:rPr>
              <a:t>i</a:t>
            </a:r>
            <a:r>
              <a:rPr lang="en-US" smtClean="0">
                <a:solidFill>
                  <a:srgbClr val="0070C0"/>
                </a:solidFill>
                <a:sym typeface="Wingdings" pitchFamily="2" charset="2"/>
              </a:rPr>
              <a:t> P(B|A</a:t>
            </a:r>
            <a:r>
              <a:rPr lang="en-US" baseline="-25000" smtClean="0">
                <a:solidFill>
                  <a:srgbClr val="0070C0"/>
                </a:solidFill>
                <a:sym typeface="Wingdings" pitchFamily="2" charset="2"/>
              </a:rPr>
              <a:t>i</a:t>
            </a:r>
            <a:r>
              <a:rPr lang="en-US" smtClean="0">
                <a:solidFill>
                  <a:srgbClr val="0070C0"/>
                </a:solidFill>
                <a:sym typeface="Wingdings" pitchFamily="2" charset="2"/>
              </a:rPr>
              <a:t>)P(A</a:t>
            </a:r>
            <a:r>
              <a:rPr lang="en-US" baseline="-25000" smtClean="0">
                <a:solidFill>
                  <a:srgbClr val="0070C0"/>
                </a:solidFill>
                <a:sym typeface="Wingdings" pitchFamily="2" charset="2"/>
              </a:rPr>
              <a:t>i</a:t>
            </a:r>
            <a:r>
              <a:rPr lang="en-US" smtClean="0">
                <a:solidFill>
                  <a:srgbClr val="0070C0"/>
                </a:solidFill>
                <a:sym typeface="Wingdings" pitchFamily="2" charset="2"/>
              </a:rPr>
              <a:t>) </a:t>
            </a:r>
            <a:r>
              <a:rPr lang="en-US" smtClean="0">
                <a:sym typeface="Wingdings" pitchFamily="2" charset="2"/>
              </a:rPr>
              <a:t>], one can rewrite this as follows:</a:t>
            </a:r>
          </a:p>
          <a:p>
            <a:pPr>
              <a:buNone/>
            </a:pPr>
            <a:endParaRPr lang="en-US" smtClean="0">
              <a:sym typeface="Wingdings" pitchFamily="2" charset="2"/>
            </a:endParaRPr>
          </a:p>
          <a:p>
            <a:pPr lvl="1">
              <a:buNone/>
            </a:pPr>
            <a:r>
              <a:rPr lang="en-US" smtClean="0">
                <a:sym typeface="Wingdings" pitchFamily="2" charset="2"/>
              </a:rPr>
              <a:t>			</a:t>
            </a:r>
            <a:endParaRPr lang="en-US" smtClean="0"/>
          </a:p>
        </p:txBody>
      </p:sp>
      <p:graphicFrame>
        <p:nvGraphicFramePr>
          <p:cNvPr id="4" name="Oggetto 3"/>
          <p:cNvGraphicFramePr>
            <a:graphicFrameLocks noChangeAspect="1"/>
          </p:cNvGraphicFramePr>
          <p:nvPr/>
        </p:nvGraphicFramePr>
        <p:xfrm>
          <a:off x="467544" y="2636912"/>
          <a:ext cx="2592288" cy="750870"/>
        </p:xfrm>
        <a:graphic>
          <a:graphicData uri="http://schemas.openxmlformats.org/presentationml/2006/ole">
            <mc:AlternateContent xmlns:mc="http://schemas.openxmlformats.org/markup-compatibility/2006">
              <mc:Choice xmlns:v="urn:schemas-microsoft-com:vml" Requires="v">
                <p:oleObj spid="_x0000_s98344" name="Equazione" r:id="rId3" imgW="1841400" imgH="533160" progId="Equation.3">
                  <p:embed/>
                </p:oleObj>
              </mc:Choice>
              <mc:Fallback>
                <p:oleObj name="Equazione" r:id="rId3" imgW="184140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36912"/>
                        <a:ext cx="2592288" cy="750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8002" name="Picture 2"/>
          <p:cNvPicPr>
            <a:picLocks noChangeAspect="1" noChangeArrowheads="1"/>
          </p:cNvPicPr>
          <p:nvPr/>
        </p:nvPicPr>
        <p:blipFill>
          <a:blip r:embed="rId5" cstate="print"/>
          <a:srcRect/>
          <a:stretch>
            <a:fillRect/>
          </a:stretch>
        </p:blipFill>
        <p:spPr bwMode="auto">
          <a:xfrm>
            <a:off x="3374916" y="3000802"/>
            <a:ext cx="5769084" cy="3596550"/>
          </a:xfrm>
          <a:prstGeom prst="rect">
            <a:avLst/>
          </a:prstGeom>
          <a:noFill/>
          <a:ln w="9525">
            <a:noFill/>
            <a:miter lim="800000"/>
            <a:headEnd/>
            <a:tailEnd/>
          </a:ln>
        </p:spPr>
      </p:pic>
      <p:sp>
        <p:nvSpPr>
          <p:cNvPr id="6" name="CasellaDiTesto 5"/>
          <p:cNvSpPr txBox="1"/>
          <p:nvPr/>
        </p:nvSpPr>
        <p:spPr>
          <a:xfrm>
            <a:off x="-26268" y="6488668"/>
            <a:ext cx="9900591" cy="369332"/>
          </a:xfrm>
          <a:prstGeom prst="rect">
            <a:avLst/>
          </a:prstGeom>
          <a:noFill/>
        </p:spPr>
        <p:txBody>
          <a:bodyPr wrap="square" rtlCol="0">
            <a:spAutoFit/>
          </a:bodyPr>
          <a:lstStyle/>
          <a:p>
            <a:r>
              <a:rPr lang="en-US" smtClean="0"/>
              <a:t>(Graph courtesy B. Cousins)</a:t>
            </a:r>
            <a:endParaRPr lang="en-US"/>
          </a:p>
        </p:txBody>
      </p:sp>
      <p:sp>
        <p:nvSpPr>
          <p:cNvPr id="8" name="CasellaDiTesto 7"/>
          <p:cNvSpPr txBox="1"/>
          <p:nvPr/>
        </p:nvSpPr>
        <p:spPr>
          <a:xfrm>
            <a:off x="179512" y="3436545"/>
            <a:ext cx="3312368" cy="2800767"/>
          </a:xfrm>
          <a:prstGeom prst="rect">
            <a:avLst/>
          </a:prstGeom>
          <a:noFill/>
        </p:spPr>
        <p:txBody>
          <a:bodyPr wrap="square" rtlCol="0">
            <a:spAutoFit/>
          </a:bodyPr>
          <a:lstStyle/>
          <a:p>
            <a:r>
              <a:rPr lang="en-US" sz="1600" smtClean="0"/>
              <a:t>Note: for probabilities to be well-defined, </a:t>
            </a:r>
            <a:r>
              <a:rPr lang="en-US" sz="1600" smtClean="0">
                <a:solidFill>
                  <a:srgbClr val="FF0000"/>
                </a:solidFill>
              </a:rPr>
              <a:t>the “whole space” needs to be defined </a:t>
            </a:r>
          </a:p>
          <a:p>
            <a:endParaRPr lang="en-US" sz="1600">
              <a:solidFill>
                <a:srgbClr val="FF0000"/>
              </a:solidFill>
            </a:endParaRPr>
          </a:p>
          <a:p>
            <a:r>
              <a:rPr lang="en-US" sz="1600" smtClean="0"/>
              <a:t>The “whole space” should be considered </a:t>
            </a:r>
            <a:r>
              <a:rPr lang="en-US" sz="1600" i="1" smtClean="0"/>
              <a:t>conditional on the assumptions going into the model</a:t>
            </a:r>
          </a:p>
          <a:p>
            <a:pPr>
              <a:buFontTx/>
              <a:buChar char="-"/>
            </a:pPr>
            <a:r>
              <a:rPr lang="en-US" sz="1600" smtClean="0"/>
              <a:t> </a:t>
            </a:r>
            <a:r>
              <a:rPr lang="en-US" sz="1600" smtClean="0">
                <a:solidFill>
                  <a:srgbClr val="FF0000"/>
                </a:solidFill>
              </a:rPr>
              <a:t>Restricting the “whole space” to a relevant subspace often improves the quality of statistical inference </a:t>
            </a:r>
          </a:p>
          <a:p>
            <a:r>
              <a:rPr lang="en-US" sz="1600" smtClean="0"/>
              <a:t>(</a:t>
            </a:r>
            <a:r>
              <a:rPr lang="en-US" sz="1600" smtClean="0">
                <a:sym typeface="Wingdings" pitchFamily="2" charset="2"/>
              </a:rPr>
              <a:t> conditioning – will discuss later)</a:t>
            </a:r>
            <a:endParaRPr lang="en-US"/>
          </a:p>
        </p:txBody>
      </p:sp>
      <p:sp>
        <p:nvSpPr>
          <p:cNvPr id="9" name="Parentesi graffa chiusa 8"/>
          <p:cNvSpPr/>
          <p:nvPr/>
        </p:nvSpPr>
        <p:spPr>
          <a:xfrm>
            <a:off x="3059832" y="1340768"/>
            <a:ext cx="144016"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Connettore 2 10"/>
          <p:cNvCxnSpPr/>
          <p:nvPr/>
        </p:nvCxnSpPr>
        <p:spPr>
          <a:xfrm>
            <a:off x="3347864" y="1556792"/>
            <a:ext cx="10801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Random variables</a:t>
            </a:r>
            <a:endParaRPr lang="en-US"/>
          </a:p>
        </p:txBody>
      </p:sp>
      <p:sp>
        <p:nvSpPr>
          <p:cNvPr id="3" name="Segnaposto contenuto 2"/>
          <p:cNvSpPr>
            <a:spLocks noGrp="1"/>
          </p:cNvSpPr>
          <p:nvPr>
            <p:ph idx="1"/>
          </p:nvPr>
        </p:nvSpPr>
        <p:spPr>
          <a:xfrm>
            <a:off x="457200" y="1600200"/>
            <a:ext cx="8291264" cy="5069160"/>
          </a:xfrm>
        </p:spPr>
        <p:txBody>
          <a:bodyPr>
            <a:normAutofit fontScale="77500" lnSpcReduction="20000"/>
          </a:bodyPr>
          <a:lstStyle/>
          <a:p>
            <a:r>
              <a:rPr lang="it-IT" smtClean="0"/>
              <a:t>Formally, a </a:t>
            </a:r>
            <a:r>
              <a:rPr lang="it-IT" i="1" smtClean="0"/>
              <a:t>random variable </a:t>
            </a:r>
            <a:r>
              <a:rPr lang="it-IT" smtClean="0"/>
              <a:t>x is a variable which takes on a specific value for each element of the set S (the "sample space")</a:t>
            </a:r>
          </a:p>
          <a:p>
            <a:pPr lvl="1"/>
            <a:r>
              <a:rPr lang="it-IT"/>
              <a:t>X</a:t>
            </a:r>
            <a:r>
              <a:rPr lang="it-IT" smtClean="0"/>
              <a:t> can be single or multi-dimensional (i.e., a vector)</a:t>
            </a:r>
          </a:p>
          <a:p>
            <a:pPr lvl="1"/>
            <a:r>
              <a:rPr lang="it-IT" smtClean="0"/>
              <a:t>We can omit the separate concept of "elements of S" and "value of the random variable on the element" in the following – </a:t>
            </a:r>
            <a:r>
              <a:rPr lang="it-IT" smtClean="0">
                <a:solidFill>
                  <a:srgbClr val="FF0000"/>
                </a:solidFill>
              </a:rPr>
              <a:t>x takes values on S</a:t>
            </a:r>
            <a:r>
              <a:rPr lang="it-IT" smtClean="0"/>
              <a:t>; e.g. for continuous, unconstrained variables S is then the real axis; for discrete variables S may e.g. be the set of natural numbers.</a:t>
            </a:r>
          </a:p>
          <a:p>
            <a:r>
              <a:rPr lang="it-IT" smtClean="0"/>
              <a:t>Random variables can be </a:t>
            </a:r>
            <a:r>
              <a:rPr lang="it-IT" smtClean="0">
                <a:solidFill>
                  <a:srgbClr val="FF0000"/>
                </a:solidFill>
              </a:rPr>
              <a:t>independent </a:t>
            </a:r>
            <a:r>
              <a:rPr lang="it-IT" smtClean="0"/>
              <a:t>or</a:t>
            </a:r>
            <a:r>
              <a:rPr lang="it-IT" smtClean="0">
                <a:solidFill>
                  <a:srgbClr val="FF0000"/>
                </a:solidFill>
              </a:rPr>
              <a:t> dependent on other random variables</a:t>
            </a:r>
            <a:r>
              <a:rPr lang="it-IT" smtClean="0"/>
              <a:t>; we will see later how to formally define this. </a:t>
            </a:r>
          </a:p>
          <a:p>
            <a:r>
              <a:rPr lang="it-IT" smtClean="0"/>
              <a:t>The concept of </a:t>
            </a:r>
            <a:r>
              <a:rPr lang="it-IT" i="1" smtClean="0"/>
              <a:t>random variable </a:t>
            </a:r>
            <a:r>
              <a:rPr lang="it-IT" smtClean="0"/>
              <a:t>x is tightly intertwined with the one of </a:t>
            </a:r>
            <a:r>
              <a:rPr lang="it-IT" i="1" smtClean="0"/>
              <a:t>probability density function f(x) </a:t>
            </a:r>
            <a:r>
              <a:rPr lang="it-IT" smtClean="0"/>
              <a:t>– the function that describes the chance of observing different values of x  </a:t>
            </a:r>
          </a:p>
        </p:txBody>
      </p:sp>
    </p:spTree>
    <p:extLst>
      <p:ext uri="{BB962C8B-B14F-4D97-AF65-F5344CB8AC3E}">
        <p14:creationId xmlns:p14="http://schemas.microsoft.com/office/powerpoint/2010/main" val="38736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9488"/>
            <a:ext cx="8229600" cy="1143000"/>
          </a:xfrm>
        </p:spPr>
        <p:txBody>
          <a:bodyPr>
            <a:normAutofit fontScale="90000"/>
          </a:bodyPr>
          <a:lstStyle/>
          <a:p>
            <a:r>
              <a:rPr lang="it-IT" smtClean="0"/>
              <a:t>Probability density functions - basics</a:t>
            </a:r>
            <a:endParaRPr lang="en-US"/>
          </a:p>
        </p:txBody>
      </p:sp>
      <p:sp>
        <p:nvSpPr>
          <p:cNvPr id="3" name="Segnaposto contenuto 2"/>
          <p:cNvSpPr>
            <a:spLocks noGrp="1"/>
          </p:cNvSpPr>
          <p:nvPr>
            <p:ph idx="1"/>
          </p:nvPr>
        </p:nvSpPr>
        <p:spPr>
          <a:xfrm>
            <a:off x="107504" y="4293096"/>
            <a:ext cx="5400600" cy="2305472"/>
          </a:xfrm>
        </p:spPr>
        <p:txBody>
          <a:bodyPr>
            <a:normAutofit fontScale="70000" lnSpcReduction="20000"/>
          </a:bodyPr>
          <a:lstStyle/>
          <a:p>
            <a:r>
              <a:rPr lang="it-IT" smtClean="0"/>
              <a:t>If </a:t>
            </a:r>
            <a:r>
              <a:rPr lang="it-IT" i="1" smtClean="0"/>
              <a:t>x</a:t>
            </a:r>
            <a:r>
              <a:rPr lang="it-IT" smtClean="0"/>
              <a:t> is single-dimensional, we realize that a set of probability values as the one defined above can be effectively drawn as a histogram, if we define the width of the bins to be </a:t>
            </a:r>
            <a:r>
              <a:rPr lang="it-IT" i="1" smtClean="0"/>
              <a:t>dx</a:t>
            </a:r>
            <a:r>
              <a:rPr lang="it-IT" smtClean="0"/>
              <a:t>.</a:t>
            </a:r>
          </a:p>
          <a:p>
            <a:r>
              <a:rPr lang="it-IT" smtClean="0">
                <a:solidFill>
                  <a:srgbClr val="FF0000"/>
                </a:solidFill>
              </a:rPr>
              <a:t>By letting </a:t>
            </a:r>
            <a:r>
              <a:rPr lang="it-IT" i="1" smtClean="0">
                <a:solidFill>
                  <a:srgbClr val="FF0000"/>
                </a:solidFill>
              </a:rPr>
              <a:t>dx</a:t>
            </a:r>
            <a:r>
              <a:rPr lang="it-IT" smtClean="0">
                <a:solidFill>
                  <a:srgbClr val="FF0000"/>
                </a:solidFill>
              </a:rPr>
              <a:t> go to zero, we obtain the continuous function </a:t>
            </a:r>
            <a:r>
              <a:rPr lang="it-IT" i="1" smtClean="0">
                <a:solidFill>
                  <a:srgbClr val="FF0000"/>
                </a:solidFill>
              </a:rPr>
              <a:t>f(x)</a:t>
            </a:r>
            <a:r>
              <a:rPr lang="it-IT" smtClean="0">
                <a:solidFill>
                  <a:srgbClr val="FF0000"/>
                </a:solidFill>
              </a:rPr>
              <a:t>. This is called "probability density function" of </a:t>
            </a:r>
            <a:r>
              <a:rPr lang="it-IT" i="1" smtClean="0">
                <a:solidFill>
                  <a:srgbClr val="FF0000"/>
                </a:solidFill>
              </a:rPr>
              <a:t>x </a:t>
            </a:r>
            <a:r>
              <a:rPr lang="it-IT" smtClean="0">
                <a:solidFill>
                  <a:srgbClr val="FF0000"/>
                </a:solidFill>
              </a:rPr>
              <a:t>(PDF).</a:t>
            </a:r>
            <a:endParaRPr lang="en-US">
              <a:solidFill>
                <a:srgbClr val="FF0000"/>
              </a:solidFill>
            </a:endParaRPr>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65" y="4437112"/>
            <a:ext cx="3511674" cy="213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23528" y="1398835"/>
            <a:ext cx="8709257" cy="2462213"/>
          </a:xfrm>
          <a:prstGeom prst="rect">
            <a:avLst/>
          </a:prstGeom>
          <a:noFill/>
        </p:spPr>
        <p:txBody>
          <a:bodyPr wrap="square" rtlCol="0">
            <a:spAutoFit/>
          </a:bodyPr>
          <a:lstStyle/>
          <a:p>
            <a:pPr marL="342900" lvl="0" indent="-342900">
              <a:spcBef>
                <a:spcPct val="20000"/>
              </a:spcBef>
              <a:buFont typeface="Arial" pitchFamily="34" charset="0"/>
              <a:buChar char="•"/>
            </a:pPr>
            <a:r>
              <a:rPr lang="it-IT" sz="2200">
                <a:solidFill>
                  <a:prstClr val="black"/>
                </a:solidFill>
              </a:rPr>
              <a:t>Often a measurement of some observable quantity results in a continuous random variable. We can consider intervals in the possible values as subsets of the total sample space, and derive the probability that the measurement is included in them</a:t>
            </a:r>
          </a:p>
          <a:p>
            <a:pPr marL="742950" lvl="1" indent="-285750">
              <a:spcBef>
                <a:spcPct val="20000"/>
              </a:spcBef>
              <a:buFont typeface="Arial" pitchFamily="34" charset="0"/>
              <a:buChar char="–"/>
            </a:pPr>
            <a:r>
              <a:rPr lang="it-IT" sz="2000" i="1">
                <a:solidFill>
                  <a:prstClr val="black"/>
                </a:solidFill>
              </a:rPr>
              <a:t>P(x</a:t>
            </a:r>
            <a:r>
              <a:rPr lang="it-IT" sz="2000" i="1" baseline="-25000">
                <a:solidFill>
                  <a:prstClr val="black"/>
                </a:solidFill>
              </a:rPr>
              <a:t>meas</a:t>
            </a:r>
            <a:r>
              <a:rPr lang="it-IT" sz="2000" i="1">
                <a:solidFill>
                  <a:prstClr val="black"/>
                </a:solidFill>
              </a:rPr>
              <a:t> in [x, x+dx[) = f(x) dx</a:t>
            </a:r>
          </a:p>
          <a:p>
            <a:pPr marL="742950" lvl="1" indent="-285750">
              <a:spcBef>
                <a:spcPct val="20000"/>
              </a:spcBef>
              <a:buFont typeface="Arial" pitchFamily="34" charset="0"/>
              <a:buChar char="–"/>
            </a:pPr>
            <a:r>
              <a:rPr lang="it-IT" sz="2000">
                <a:solidFill>
                  <a:prstClr val="black"/>
                </a:solidFill>
              </a:rPr>
              <a:t>Of course this has no meaning unless </a:t>
            </a:r>
            <a:r>
              <a:rPr lang="it-IT" sz="2000" i="1">
                <a:solidFill>
                  <a:prstClr val="black"/>
                </a:solidFill>
              </a:rPr>
              <a:t>P(x in S)=1</a:t>
            </a:r>
          </a:p>
          <a:p>
            <a:endParaRPr lang="en-US"/>
          </a:p>
        </p:txBody>
      </p:sp>
    </p:spTree>
    <p:extLst>
      <p:ext uri="{BB962C8B-B14F-4D97-AF65-F5344CB8AC3E}">
        <p14:creationId xmlns:p14="http://schemas.microsoft.com/office/powerpoint/2010/main" val="20409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r>
              <a:rPr lang="it-IT" smtClean="0"/>
              <a:t>The cumulative distribution</a:t>
            </a:r>
            <a:endParaRPr lang="en-US"/>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600200"/>
                <a:ext cx="4762872" cy="5069160"/>
              </a:xfrm>
            </p:spPr>
            <p:txBody>
              <a:bodyPr>
                <a:normAutofit fontScale="62500" lnSpcReduction="20000"/>
              </a:bodyPr>
              <a:lstStyle/>
              <a:p>
                <a:r>
                  <a:rPr lang="it-IT" smtClean="0"/>
                  <a:t>For any single-dimensional PDF f(x) it is straightforward to define the cumulative distribution F(x) as</a:t>
                </a:r>
              </a:p>
              <a:p>
                <a:pPr marL="0" indent="0">
                  <a:buNone/>
                </a:pPr>
                <a14:m>
                  <m:oMathPara xmlns:m="http://schemas.openxmlformats.org/officeDocument/2006/math">
                    <m:oMathParaPr>
                      <m:jc m:val="centerGroup"/>
                    </m:oMathParaPr>
                    <m:oMath xmlns:m="http://schemas.openxmlformats.org/officeDocument/2006/math">
                      <m:r>
                        <a:rPr lang="it-IT" b="0" i="1" smtClean="0">
                          <a:latin typeface="Cambria Math"/>
                        </a:rPr>
                        <m:t>𝐹</m:t>
                      </m:r>
                      <m:d>
                        <m:dPr>
                          <m:ctrlPr>
                            <a:rPr lang="it-IT" b="0" i="1" smtClean="0">
                              <a:latin typeface="Cambria Math"/>
                            </a:rPr>
                          </m:ctrlPr>
                        </m:dPr>
                        <m:e>
                          <m:r>
                            <a:rPr lang="it-IT" b="0" i="1" smtClean="0">
                              <a:latin typeface="Cambria Math"/>
                            </a:rPr>
                            <m:t>𝑥</m:t>
                          </m:r>
                        </m:e>
                      </m:d>
                      <m:r>
                        <a:rPr lang="it-IT" b="0" i="1" smtClean="0">
                          <a:latin typeface="Cambria Math"/>
                        </a:rPr>
                        <m:t>=</m:t>
                      </m:r>
                      <m:nary>
                        <m:naryPr>
                          <m:ctrlPr>
                            <a:rPr lang="it-IT" b="0" i="1" smtClean="0">
                              <a:latin typeface="Cambria Math"/>
                            </a:rPr>
                          </m:ctrlPr>
                        </m:naryPr>
                        <m:sub>
                          <m:r>
                            <m:rPr>
                              <m:brk m:alnAt="23"/>
                            </m:rPr>
                            <a:rPr lang="it-IT" b="0" i="1" smtClean="0">
                              <a:latin typeface="Cambria Math"/>
                            </a:rPr>
                            <m:t>−</m:t>
                          </m:r>
                          <m:r>
                            <a:rPr lang="it-IT" b="0" i="1" smtClean="0">
                              <a:latin typeface="Cambria Math"/>
                              <a:ea typeface="Cambria Math"/>
                            </a:rPr>
                            <m:t>∞</m:t>
                          </m:r>
                        </m:sub>
                        <m:sup>
                          <m:r>
                            <a:rPr lang="it-IT" b="0" i="1" smtClean="0">
                              <a:latin typeface="Cambria Math"/>
                            </a:rPr>
                            <m:t>𝑥</m:t>
                          </m:r>
                        </m:sup>
                        <m:e>
                          <m:r>
                            <a:rPr lang="it-IT" b="0" i="1" smtClean="0">
                              <a:latin typeface="Cambria Math"/>
                            </a:rPr>
                            <m:t>𝑓</m:t>
                          </m:r>
                          <m:d>
                            <m:dPr>
                              <m:ctrlPr>
                                <a:rPr lang="it-IT" b="0" i="1" smtClean="0">
                                  <a:latin typeface="Cambria Math"/>
                                </a:rPr>
                              </m:ctrlPr>
                            </m:dPr>
                            <m:e>
                              <m:sSup>
                                <m:sSupPr>
                                  <m:ctrlPr>
                                    <a:rPr lang="it-IT" b="0" i="1" smtClean="0">
                                      <a:latin typeface="Cambria Math"/>
                                    </a:rPr>
                                  </m:ctrlPr>
                                </m:sSupPr>
                                <m:e>
                                  <m:r>
                                    <a:rPr lang="it-IT" b="0" i="1" smtClean="0">
                                      <a:latin typeface="Cambria Math"/>
                                    </a:rPr>
                                    <m:t>𝑥</m:t>
                                  </m:r>
                                </m:e>
                                <m:sup>
                                  <m:r>
                                    <a:rPr lang="it-IT" b="0" i="1" smtClean="0">
                                      <a:latin typeface="Cambria Math"/>
                                    </a:rPr>
                                    <m:t>′</m:t>
                                  </m:r>
                                </m:sup>
                              </m:sSup>
                            </m:e>
                          </m:d>
                          <m:r>
                            <a:rPr lang="it-IT" b="0" i="1" smtClean="0">
                              <a:latin typeface="Cambria Math"/>
                            </a:rPr>
                            <m:t>𝑑𝑥</m:t>
                          </m:r>
                          <m:r>
                            <a:rPr lang="it-IT" b="0" i="1" smtClean="0">
                              <a:latin typeface="Cambria Math"/>
                            </a:rPr>
                            <m:t>′</m:t>
                          </m:r>
                        </m:e>
                      </m:nary>
                    </m:oMath>
                  </m:oMathPara>
                </a14:m>
                <a:endParaRPr lang="it-IT"/>
              </a:p>
              <a:p>
                <a:r>
                  <a:rPr lang="it-IT" smtClean="0"/>
                  <a:t>The meaning of F(x) is that of the </a:t>
                </a:r>
                <a:r>
                  <a:rPr lang="it-IT" smtClean="0">
                    <a:solidFill>
                      <a:srgbClr val="FF0000"/>
                    </a:solidFill>
                  </a:rPr>
                  <a:t>probability to observe x' with a value smaller or equal to x</a:t>
                </a:r>
              </a:p>
              <a:p>
                <a:r>
                  <a:rPr lang="it-IT" smtClean="0"/>
                  <a:t>This leads to the concept of quantile x</a:t>
                </a:r>
                <a:r>
                  <a:rPr lang="el-GR" baseline="-25000" smtClean="0"/>
                  <a:t>α</a:t>
                </a:r>
                <a:r>
                  <a:rPr lang="it-IT" smtClean="0"/>
                  <a:t>, defined as value of x such that F(x</a:t>
                </a:r>
                <a:r>
                  <a:rPr lang="el-GR" baseline="-25000"/>
                  <a:t>α</a:t>
                </a:r>
                <a:r>
                  <a:rPr lang="it-IT" smtClean="0"/>
                  <a:t>)=</a:t>
                </a:r>
                <a:r>
                  <a:rPr lang="el-GR" smtClean="0"/>
                  <a:t>α</a:t>
                </a:r>
                <a:r>
                  <a:rPr lang="it-IT" smtClean="0"/>
                  <a:t>.</a:t>
                </a:r>
              </a:p>
              <a:p>
                <a:pPr lvl="1"/>
                <a:r>
                  <a:rPr lang="it-IT" smtClean="0"/>
                  <a:t>The special quantile with a name is the </a:t>
                </a:r>
                <a:r>
                  <a:rPr lang="it-IT" b="1" smtClean="0"/>
                  <a:t>median</a:t>
                </a:r>
                <a:r>
                  <a:rPr lang="it-IT" smtClean="0"/>
                  <a:t>, x</a:t>
                </a:r>
                <a:r>
                  <a:rPr lang="it-IT" baseline="-25000" smtClean="0"/>
                  <a:t>0.5</a:t>
                </a:r>
                <a:r>
                  <a:rPr lang="it-IT" smtClean="0"/>
                  <a:t>.</a:t>
                </a:r>
              </a:p>
              <a:p>
                <a:pPr lvl="1"/>
                <a:r>
                  <a:rPr lang="it-IT" smtClean="0"/>
                  <a:t>Other important quantiles: x</a:t>
                </a:r>
                <a:r>
                  <a:rPr lang="it-IT" baseline="-25000" smtClean="0"/>
                  <a:t>0.05</a:t>
                </a:r>
                <a:r>
                  <a:rPr lang="it-IT" smtClean="0"/>
                  <a:t>, x</a:t>
                </a:r>
                <a:r>
                  <a:rPr lang="it-IT" baseline="-25000" smtClean="0"/>
                  <a:t>0.95</a:t>
                </a:r>
                <a:r>
                  <a:rPr lang="it-IT" smtClean="0"/>
                  <a:t>, x</a:t>
                </a:r>
                <a:r>
                  <a:rPr lang="it-IT" baseline="-25000" smtClean="0"/>
                  <a:t>0.16</a:t>
                </a:r>
                <a:r>
                  <a:rPr lang="it-IT" smtClean="0"/>
                  <a:t>, x</a:t>
                </a:r>
                <a:r>
                  <a:rPr lang="it-IT" baseline="-25000" smtClean="0"/>
                  <a:t>0.84</a:t>
                </a:r>
                <a:r>
                  <a:rPr lang="it-IT" smtClean="0"/>
                  <a:t>.</a:t>
                </a:r>
              </a:p>
              <a:p>
                <a:r>
                  <a:rPr lang="it-IT" smtClean="0"/>
                  <a:t>The median, like the </a:t>
                </a:r>
                <a:r>
                  <a:rPr lang="it-IT" b="1" smtClean="0"/>
                  <a:t>mean</a:t>
                </a:r>
                <a:r>
                  <a:rPr lang="it-IT" smtClean="0"/>
                  <a:t> (see later) but unlike the </a:t>
                </a:r>
                <a:r>
                  <a:rPr lang="it-IT" b="1" smtClean="0"/>
                  <a:t>mode</a:t>
                </a:r>
                <a:r>
                  <a:rPr lang="it-IT" smtClean="0"/>
                  <a:t> [the most probable value of the distribution f(x)], </a:t>
                </a:r>
                <a:r>
                  <a:rPr lang="it-IT" smtClean="0">
                    <a:solidFill>
                      <a:srgbClr val="FF0000"/>
                    </a:solidFill>
                  </a:rPr>
                  <a:t>can be a value not belonging to S</a:t>
                </a:r>
                <a:endParaRPr lang="en-US">
                  <a:solidFill>
                    <a:srgbClr val="FF0000"/>
                  </a:solidFill>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600200"/>
                <a:ext cx="4762872" cy="5069160"/>
              </a:xfrm>
              <a:blipFill rotWithShape="1">
                <a:blip r:embed="rId2"/>
                <a:stretch>
                  <a:fillRect l="-1024" t="-1685" r="-1408"/>
                </a:stretch>
              </a:blipFill>
            </p:spPr>
            <p:txBody>
              <a:bodyPr/>
              <a:lstStyle/>
              <a:p>
                <a:r>
                  <a:rPr lang="en-US">
                    <a:noFill/>
                  </a:rPr>
                  <a:t> </a:t>
                </a:r>
              </a:p>
            </p:txBody>
          </p:sp>
        </mc:Fallback>
      </mc:AlternateContent>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72816"/>
            <a:ext cx="323215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a:endCxn id="106498" idx="0"/>
          </p:cNvCxnSpPr>
          <p:nvPr/>
        </p:nvCxnSpPr>
        <p:spPr>
          <a:xfrm flipV="1">
            <a:off x="4860032" y="1772816"/>
            <a:ext cx="2408163"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7268195" y="1484784"/>
            <a:ext cx="1882118" cy="923330"/>
          </a:xfrm>
          <a:prstGeom prst="rect">
            <a:avLst/>
          </a:prstGeom>
          <a:noFill/>
        </p:spPr>
        <p:txBody>
          <a:bodyPr wrap="none" rtlCol="0">
            <a:spAutoFit/>
          </a:bodyPr>
          <a:lstStyle/>
          <a:p>
            <a:r>
              <a:rPr lang="it-IT" smtClean="0"/>
              <a:t>We will use it</a:t>
            </a:r>
          </a:p>
          <a:p>
            <a:r>
              <a:rPr lang="it-IT" smtClean="0"/>
              <a:t>When we define</a:t>
            </a:r>
          </a:p>
          <a:p>
            <a:r>
              <a:rPr lang="it-IT" smtClean="0"/>
              <a:t>"tail probabilities"</a:t>
            </a:r>
            <a:endParaRPr lang="en-US"/>
          </a:p>
        </p:txBody>
      </p:sp>
    </p:spTree>
    <p:extLst>
      <p:ext uri="{BB962C8B-B14F-4D97-AF65-F5344CB8AC3E}">
        <p14:creationId xmlns:p14="http://schemas.microsoft.com/office/powerpoint/2010/main" val="37890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75563"/>
            <a:ext cx="8229600" cy="1143000"/>
          </a:xfrm>
        </p:spPr>
        <p:txBody>
          <a:bodyPr>
            <a:normAutofit fontScale="90000"/>
          </a:bodyPr>
          <a:lstStyle/>
          <a:p>
            <a:r>
              <a:rPr lang="it-IT" smtClean="0"/>
              <a:t>Graphical relation between </a:t>
            </a:r>
            <a:br>
              <a:rPr lang="it-IT" smtClean="0"/>
            </a:br>
            <a:r>
              <a:rPr lang="it-IT" smtClean="0"/>
              <a:t>f(x), F(x), F</a:t>
            </a:r>
            <a:r>
              <a:rPr lang="it-IT" baseline="30000" smtClean="0"/>
              <a:t>-1</a:t>
            </a:r>
            <a:r>
              <a:rPr lang="it-IT" smtClean="0"/>
              <a:t>(x), and the quantiles</a:t>
            </a:r>
            <a:endParaRPr lang="en-US"/>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46651"/>
            <a:ext cx="7912014" cy="541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1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80728"/>
          </a:xfrm>
        </p:spPr>
        <p:txBody>
          <a:bodyPr/>
          <a:lstStyle/>
          <a:p>
            <a:r>
              <a:rPr lang="en-US" smtClean="0"/>
              <a:t>E[.]: the Mean</a:t>
            </a:r>
            <a:endParaRPr lang="en-US"/>
          </a:p>
        </p:txBody>
      </p:sp>
      <p:sp>
        <p:nvSpPr>
          <p:cNvPr id="3" name="Segnaposto contenuto 2"/>
          <p:cNvSpPr>
            <a:spLocks noGrp="1"/>
          </p:cNvSpPr>
          <p:nvPr>
            <p:ph idx="1"/>
          </p:nvPr>
        </p:nvSpPr>
        <p:spPr>
          <a:xfrm>
            <a:off x="179512" y="1196752"/>
            <a:ext cx="8784976" cy="5328592"/>
          </a:xfrm>
        </p:spPr>
        <p:txBody>
          <a:bodyPr>
            <a:normAutofit/>
          </a:bodyPr>
          <a:lstStyle/>
          <a:p>
            <a:r>
              <a:rPr lang="en-US" sz="2000" smtClean="0"/>
              <a:t>The </a:t>
            </a:r>
            <a:r>
              <a:rPr lang="en-US" sz="2000" i="1" smtClean="0">
                <a:solidFill>
                  <a:srgbClr val="FF0000"/>
                </a:solidFill>
              </a:rPr>
              <a:t>probability density function </a:t>
            </a:r>
            <a:r>
              <a:rPr lang="en-US" sz="2000" smtClean="0"/>
              <a:t>(pdf) </a:t>
            </a:r>
            <a:r>
              <a:rPr lang="en-US" sz="2000" b="1" smtClean="0"/>
              <a:t>f(x) </a:t>
            </a:r>
            <a:r>
              <a:rPr lang="en-US" sz="2000" smtClean="0"/>
              <a:t>of a random variable x is a normalized function which describes the probability to find x in a given range: as already written before,		</a:t>
            </a:r>
          </a:p>
          <a:p>
            <a:pPr>
              <a:buNone/>
            </a:pPr>
            <a:r>
              <a:rPr lang="en-US" sz="2000" smtClean="0"/>
              <a:t>				P(x,x+dx) = f(x)dx</a:t>
            </a:r>
          </a:p>
          <a:p>
            <a:pPr lvl="1"/>
            <a:r>
              <a:rPr lang="en-US" sz="2000" smtClean="0"/>
              <a:t>This is defined for continuous variables. For discrete ones, e.g. P(n|</a:t>
            </a:r>
            <a:r>
              <a:rPr lang="en-US" sz="2000" smtClean="0">
                <a:latin typeface="Symbol" pitchFamily="18" charset="2"/>
              </a:rPr>
              <a:t>m</a:t>
            </a:r>
            <a:r>
              <a:rPr lang="en-US" sz="2000" smtClean="0"/>
              <a:t>)=e</a:t>
            </a:r>
            <a:r>
              <a:rPr lang="en-US" sz="2000" baseline="30000" smtClean="0"/>
              <a:t>-</a:t>
            </a:r>
            <a:r>
              <a:rPr lang="en-US" sz="2000" baseline="30000" smtClean="0">
                <a:latin typeface="Symbol" pitchFamily="18" charset="2"/>
              </a:rPr>
              <a:t>m</a:t>
            </a:r>
            <a:r>
              <a:rPr lang="en-US" sz="2000" smtClean="0">
                <a:latin typeface="Symbol" pitchFamily="18" charset="2"/>
              </a:rPr>
              <a:t>m</a:t>
            </a:r>
            <a:r>
              <a:rPr lang="en-US" sz="2000" baseline="30000" smtClean="0"/>
              <a:t>n</a:t>
            </a:r>
            <a:r>
              <a:rPr lang="en-US" sz="2000" smtClean="0"/>
              <a:t>/n!  , P is a probability tout-court.</a:t>
            </a:r>
          </a:p>
          <a:p>
            <a:r>
              <a:rPr lang="en-US" sz="2000" smtClean="0"/>
              <a:t>The </a:t>
            </a:r>
            <a:r>
              <a:rPr lang="en-US" sz="2000" i="1" smtClean="0">
                <a:solidFill>
                  <a:srgbClr val="FF0000"/>
                </a:solidFill>
              </a:rPr>
              <a:t>expectation value </a:t>
            </a:r>
            <a:r>
              <a:rPr lang="en-US" sz="2000" smtClean="0"/>
              <a:t>of the random variable x is then defined as</a:t>
            </a:r>
          </a:p>
          <a:p>
            <a:endParaRPr lang="it-IT" sz="2000"/>
          </a:p>
          <a:p>
            <a:endParaRPr lang="en-US" sz="2000" smtClean="0"/>
          </a:p>
          <a:p>
            <a:pPr>
              <a:buNone/>
            </a:pPr>
            <a:endParaRPr lang="en-US" sz="2000" smtClean="0"/>
          </a:p>
          <a:p>
            <a:r>
              <a:rPr lang="en-US" sz="2000" smtClean="0"/>
              <a:t>E[x], also called </a:t>
            </a:r>
            <a:r>
              <a:rPr lang="en-US" sz="2000" smtClean="0">
                <a:solidFill>
                  <a:srgbClr val="FF0000"/>
                </a:solidFill>
              </a:rPr>
              <a:t>population mean</a:t>
            </a:r>
            <a:r>
              <a:rPr lang="en-US" sz="2000" smtClean="0"/>
              <a:t> , or simply </a:t>
            </a:r>
            <a:r>
              <a:rPr lang="en-US" sz="2000" b="1" smtClean="0"/>
              <a:t>mean</a:t>
            </a:r>
            <a:r>
              <a:rPr lang="en-US" sz="2000" smtClean="0"/>
              <a:t>, of x, thus depends on the distribution f(x). </a:t>
            </a:r>
            <a:r>
              <a:rPr lang="en-US" sz="2000"/>
              <a:t> </a:t>
            </a:r>
            <a:r>
              <a:rPr lang="en-US" sz="2000" smtClean="0"/>
              <a:t>Note that E[x] is not a function of x, but it is rather a fixed quantity dependent on the form of the PDF f(x).</a:t>
            </a:r>
          </a:p>
          <a:p>
            <a:r>
              <a:rPr lang="it-IT" sz="2000" smtClean="0"/>
              <a:t>The formulation of the expectation value is useful to define other properties of the PDF, as shown in the following.</a:t>
            </a:r>
            <a:endParaRPr lang="en-US" sz="2000"/>
          </a:p>
        </p:txBody>
      </p:sp>
      <p:graphicFrame>
        <p:nvGraphicFramePr>
          <p:cNvPr id="4" name="Oggetto 3"/>
          <p:cNvGraphicFramePr>
            <a:graphicFrameLocks noChangeAspect="1"/>
          </p:cNvGraphicFramePr>
          <p:nvPr>
            <p:extLst>
              <p:ext uri="{D42A27DB-BD31-4B8C-83A1-F6EECF244321}">
                <p14:modId xmlns:p14="http://schemas.microsoft.com/office/powerpoint/2010/main" val="1101509658"/>
              </p:ext>
            </p:extLst>
          </p:nvPr>
        </p:nvGraphicFramePr>
        <p:xfrm>
          <a:off x="2843808" y="3573016"/>
          <a:ext cx="3048466" cy="1080120"/>
        </p:xfrm>
        <a:graphic>
          <a:graphicData uri="http://schemas.openxmlformats.org/presentationml/2006/ole">
            <mc:AlternateContent xmlns:mc="http://schemas.openxmlformats.org/markup-compatibility/2006">
              <mc:Choice xmlns:v="urn:schemas-microsoft-com:vml" Requires="v">
                <p:oleObj spid="_x0000_s100391" name="Equazione" r:id="rId3" imgW="1333440" imgH="469800" progId="Equation.3">
                  <p:embed/>
                </p:oleObj>
              </mc:Choice>
              <mc:Fallback>
                <p:oleObj name="Equazione" r:id="rId3" imgW="13334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73016"/>
                        <a:ext cx="3048466" cy="1080120"/>
                      </a:xfrm>
                      <a:prstGeom prst="rect">
                        <a:avLst/>
                      </a:prstGeom>
                      <a:noFill/>
                      <a:extLst/>
                    </p:spPr>
                  </p:pic>
                </p:oleObj>
              </mc:Fallback>
            </mc:AlternateContent>
          </a:graphicData>
        </a:graphic>
      </p:graphicFrame>
      <p:sp>
        <p:nvSpPr>
          <p:cNvPr id="5" name="CasellaDiTesto 4"/>
          <p:cNvSpPr txBox="1"/>
          <p:nvPr/>
        </p:nvSpPr>
        <p:spPr>
          <a:xfrm>
            <a:off x="7410977" y="3645024"/>
            <a:ext cx="1745991" cy="923330"/>
          </a:xfrm>
          <a:prstGeom prst="rect">
            <a:avLst/>
          </a:prstGeom>
          <a:noFill/>
        </p:spPr>
        <p:txBody>
          <a:bodyPr wrap="none" rtlCol="0">
            <a:spAutoFit/>
          </a:bodyPr>
          <a:lstStyle/>
          <a:p>
            <a:r>
              <a:rPr lang="it-IT">
                <a:solidFill>
                  <a:srgbClr val="0070C0"/>
                </a:solidFill>
              </a:rPr>
              <a:t>a</a:t>
            </a:r>
            <a:r>
              <a:rPr lang="it-IT" smtClean="0">
                <a:solidFill>
                  <a:srgbClr val="0070C0"/>
                </a:solidFill>
              </a:rPr>
              <a:t> function of the</a:t>
            </a:r>
          </a:p>
          <a:p>
            <a:r>
              <a:rPr lang="it-IT">
                <a:solidFill>
                  <a:srgbClr val="0070C0"/>
                </a:solidFill>
              </a:rPr>
              <a:t>p</a:t>
            </a:r>
            <a:r>
              <a:rPr lang="it-IT" smtClean="0">
                <a:solidFill>
                  <a:srgbClr val="0070C0"/>
                </a:solidFill>
              </a:rPr>
              <a:t>arameters of </a:t>
            </a:r>
          </a:p>
          <a:p>
            <a:r>
              <a:rPr lang="it-IT">
                <a:solidFill>
                  <a:srgbClr val="0070C0"/>
                </a:solidFill>
              </a:rPr>
              <a:t>t</a:t>
            </a:r>
            <a:r>
              <a:rPr lang="it-IT" smtClean="0">
                <a:solidFill>
                  <a:srgbClr val="0070C0"/>
                </a:solidFill>
              </a:rPr>
              <a:t>he model</a:t>
            </a:r>
            <a:endParaRPr lang="en-US">
              <a:solidFill>
                <a:srgbClr val="0070C0"/>
              </a:solidFill>
            </a:endParaRPr>
          </a:p>
        </p:txBody>
      </p:sp>
      <p:cxnSp>
        <p:nvCxnSpPr>
          <p:cNvPr id="7" name="Connettore 2 6"/>
          <p:cNvCxnSpPr/>
          <p:nvPr/>
        </p:nvCxnSpPr>
        <p:spPr>
          <a:xfrm flipH="1">
            <a:off x="6372200" y="4106689"/>
            <a:ext cx="10387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4624"/>
            <a:ext cx="8229600" cy="1143000"/>
          </a:xfrm>
        </p:spPr>
        <p:txBody>
          <a:bodyPr/>
          <a:lstStyle/>
          <a:p>
            <a:r>
              <a:rPr lang="it-IT" smtClean="0"/>
              <a:t>The variance</a:t>
            </a:r>
            <a:endParaRPr lang="en-US"/>
          </a:p>
        </p:txBody>
      </p:sp>
      <p:sp>
        <p:nvSpPr>
          <p:cNvPr id="3" name="Segnaposto contenuto 2"/>
          <p:cNvSpPr>
            <a:spLocks noGrp="1"/>
          </p:cNvSpPr>
          <p:nvPr>
            <p:ph idx="1"/>
          </p:nvPr>
        </p:nvSpPr>
        <p:spPr>
          <a:xfrm>
            <a:off x="457200" y="1600200"/>
            <a:ext cx="8229600" cy="5257800"/>
          </a:xfrm>
        </p:spPr>
        <p:txBody>
          <a:bodyPr>
            <a:normAutofit fontScale="77500" lnSpcReduction="20000"/>
          </a:bodyPr>
          <a:lstStyle/>
          <a:p>
            <a:r>
              <a:rPr lang="en-US"/>
              <a:t>Of crucial importance </a:t>
            </a:r>
            <a:r>
              <a:rPr lang="en-US" smtClean="0"/>
              <a:t>to determine the property of a distribution is </a:t>
            </a:r>
            <a:r>
              <a:rPr lang="en-US"/>
              <a:t>the “second central moment” of x</a:t>
            </a:r>
            <a:r>
              <a:rPr lang="en-US" smtClean="0"/>
              <a:t>,</a:t>
            </a:r>
          </a:p>
          <a:p>
            <a:endParaRPr lang="en-US"/>
          </a:p>
          <a:p>
            <a:pPr>
              <a:buNone/>
            </a:pPr>
            <a:endParaRPr lang="en-US"/>
          </a:p>
          <a:p>
            <a:pPr>
              <a:buNone/>
            </a:pPr>
            <a:endParaRPr lang="en-US"/>
          </a:p>
          <a:p>
            <a:pPr>
              <a:buNone/>
            </a:pPr>
            <a:r>
              <a:rPr lang="en-US"/>
              <a:t>	also called </a:t>
            </a:r>
            <a:r>
              <a:rPr lang="en-US" i="1">
                <a:solidFill>
                  <a:srgbClr val="FF0000"/>
                </a:solidFill>
              </a:rPr>
              <a:t>variance</a:t>
            </a:r>
            <a:r>
              <a:rPr lang="en-US"/>
              <a:t>. The variance </a:t>
            </a:r>
            <a:r>
              <a:rPr lang="en-US" smtClean="0"/>
              <a:t>describes the "spread" of the PDF around its expectation value. It enjoys </a:t>
            </a:r>
            <a:r>
              <a:rPr lang="en-US"/>
              <a:t>the property that </a:t>
            </a:r>
          </a:p>
          <a:p>
            <a:pPr>
              <a:buNone/>
            </a:pPr>
            <a:r>
              <a:rPr lang="en-US"/>
              <a:t>		</a:t>
            </a:r>
            <a:endParaRPr lang="en-US" smtClean="0"/>
          </a:p>
          <a:p>
            <a:pPr>
              <a:buNone/>
            </a:pPr>
            <a:r>
              <a:rPr lang="en-US"/>
              <a:t>		E[(x-E[x])</a:t>
            </a:r>
            <a:r>
              <a:rPr lang="en-US" baseline="30000"/>
              <a:t>2</a:t>
            </a:r>
            <a:r>
              <a:rPr lang="en-US"/>
              <a:t>] = E[x</a:t>
            </a:r>
            <a:r>
              <a:rPr lang="en-US" baseline="30000"/>
              <a:t>2</a:t>
            </a:r>
            <a:r>
              <a:rPr lang="en-US"/>
              <a:t>]-</a:t>
            </a:r>
            <a:r>
              <a:rPr lang="en-US">
                <a:latin typeface="Symbol" pitchFamily="18" charset="2"/>
              </a:rPr>
              <a:t>m</a:t>
            </a:r>
            <a:r>
              <a:rPr lang="en-US" baseline="30000"/>
              <a:t>2</a:t>
            </a:r>
            <a:r>
              <a:rPr lang="en-US"/>
              <a:t>, 	</a:t>
            </a:r>
            <a:endParaRPr lang="en-US" smtClean="0"/>
          </a:p>
          <a:p>
            <a:pPr>
              <a:buNone/>
            </a:pPr>
            <a:r>
              <a:rPr lang="en-US"/>
              <a:t>	</a:t>
            </a:r>
            <a:endParaRPr lang="en-US" smtClean="0"/>
          </a:p>
          <a:p>
            <a:pPr>
              <a:buNone/>
            </a:pPr>
            <a:r>
              <a:rPr lang="en-US">
                <a:solidFill>
                  <a:srgbClr val="00B050"/>
                </a:solidFill>
              </a:rPr>
              <a:t>	</a:t>
            </a:r>
            <a:r>
              <a:rPr lang="en-US" smtClean="0">
                <a:solidFill>
                  <a:srgbClr val="00B050"/>
                </a:solidFill>
              </a:rPr>
              <a:t>as it is </a:t>
            </a:r>
            <a:r>
              <a:rPr lang="en-US">
                <a:solidFill>
                  <a:srgbClr val="00B050"/>
                </a:solidFill>
              </a:rPr>
              <a:t>trivial to show</a:t>
            </a:r>
            <a:r>
              <a:rPr lang="en-US"/>
              <a:t>.</a:t>
            </a:r>
          </a:p>
          <a:p>
            <a:endParaRPr lang="en-US"/>
          </a:p>
          <a:p>
            <a:r>
              <a:rPr lang="en-US"/>
              <a:t>Also well-known is the </a:t>
            </a:r>
            <a:r>
              <a:rPr lang="en-US" i="1">
                <a:solidFill>
                  <a:srgbClr val="FF0000"/>
                </a:solidFill>
              </a:rPr>
              <a:t>standard deviation </a:t>
            </a:r>
            <a:r>
              <a:rPr lang="en-US">
                <a:latin typeface="Symbol" pitchFamily="18" charset="2"/>
              </a:rPr>
              <a:t>s </a:t>
            </a:r>
            <a:r>
              <a:rPr lang="en-US"/>
              <a:t>= sqrt(V[x]). </a:t>
            </a:r>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2543978311"/>
              </p:ext>
            </p:extLst>
          </p:nvPr>
        </p:nvGraphicFramePr>
        <p:xfrm>
          <a:off x="2195736" y="2348880"/>
          <a:ext cx="5586709" cy="1008112"/>
        </p:xfrm>
        <a:graphic>
          <a:graphicData uri="http://schemas.openxmlformats.org/presentationml/2006/ole">
            <mc:AlternateContent xmlns:mc="http://schemas.openxmlformats.org/markup-compatibility/2006">
              <mc:Choice xmlns:v="urn:schemas-microsoft-com:vml" Requires="v">
                <p:oleObj spid="_x0000_s101414" name="Equazione" r:id="rId3" imgW="2514600" imgH="469900" progId="Equation.3">
                  <p:embed/>
                </p:oleObj>
              </mc:Choice>
              <mc:Fallback>
                <p:oleObj name="Equazione" r:id="rId3" imgW="25146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348880"/>
                        <a:ext cx="5586709" cy="10081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4871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5832648" cy="980728"/>
          </a:xfrm>
        </p:spPr>
        <p:txBody>
          <a:bodyPr/>
          <a:lstStyle/>
          <a:p>
            <a:r>
              <a:rPr lang="it-IT" smtClean="0"/>
              <a:t>Common PDFs</a:t>
            </a:r>
            <a:endParaRPr lang="en-US"/>
          </a:p>
        </p:txBody>
      </p:sp>
      <p:sp>
        <p:nvSpPr>
          <p:cNvPr id="3" name="Segnaposto contenuto 2"/>
          <p:cNvSpPr>
            <a:spLocks noGrp="1"/>
          </p:cNvSpPr>
          <p:nvPr>
            <p:ph idx="1"/>
          </p:nvPr>
        </p:nvSpPr>
        <p:spPr>
          <a:xfrm>
            <a:off x="-180528" y="908720"/>
            <a:ext cx="6696744" cy="1224136"/>
          </a:xfrm>
        </p:spPr>
        <p:txBody>
          <a:bodyPr>
            <a:normAutofit fontScale="55000" lnSpcReduction="20000"/>
          </a:bodyPr>
          <a:lstStyle/>
          <a:p>
            <a:pPr>
              <a:buNone/>
            </a:pPr>
            <a:r>
              <a:rPr lang="en-US" smtClean="0"/>
              <a:t>	Let us review quickly the main properties of a few of the statistical distributions you are most likely to work with in data analysis</a:t>
            </a:r>
          </a:p>
          <a:p>
            <a:pPr>
              <a:buNone/>
            </a:pPr>
            <a:r>
              <a:rPr lang="en-US" smtClean="0"/>
              <a:t>	NB you find all needed info in any textbook (or even the PDG) – this is only a quick a summary</a:t>
            </a:r>
            <a:endParaRPr lang="en-US"/>
          </a:p>
        </p:txBody>
      </p:sp>
      <p:graphicFrame>
        <p:nvGraphicFramePr>
          <p:cNvPr id="4" name="Tabella 3"/>
          <p:cNvGraphicFramePr>
            <a:graphicFrameLocks noGrp="1"/>
          </p:cNvGraphicFramePr>
          <p:nvPr>
            <p:extLst>
              <p:ext uri="{D42A27DB-BD31-4B8C-83A1-F6EECF244321}">
                <p14:modId xmlns:p14="http://schemas.microsoft.com/office/powerpoint/2010/main" val="1844593242"/>
              </p:ext>
            </p:extLst>
          </p:nvPr>
        </p:nvGraphicFramePr>
        <p:xfrm>
          <a:off x="0" y="2005828"/>
          <a:ext cx="6372200" cy="4793639"/>
        </p:xfrm>
        <a:graphic>
          <a:graphicData uri="http://schemas.openxmlformats.org/drawingml/2006/table">
            <a:tbl>
              <a:tblPr firstRow="1" bandRow="1">
                <a:tableStyleId>{5C22544A-7EE6-4342-B048-85BDC9FD1C3A}</a:tableStyleId>
              </a:tblPr>
              <a:tblGrid>
                <a:gridCol w="1222066"/>
                <a:gridCol w="1658518"/>
                <a:gridCol w="872904"/>
                <a:gridCol w="986807"/>
                <a:gridCol w="1631905"/>
              </a:tblGrid>
              <a:tr h="577012">
                <a:tc>
                  <a:txBody>
                    <a:bodyPr/>
                    <a:lstStyle/>
                    <a:p>
                      <a:r>
                        <a:rPr lang="en-US" sz="1200" smtClean="0"/>
                        <a:t>Name</a:t>
                      </a:r>
                      <a:endParaRPr lang="en-US" sz="1200"/>
                    </a:p>
                  </a:txBody>
                  <a:tcPr/>
                </a:tc>
                <a:tc>
                  <a:txBody>
                    <a:bodyPr/>
                    <a:lstStyle/>
                    <a:p>
                      <a:pPr algn="ctr"/>
                      <a:r>
                        <a:rPr lang="en-US" sz="1200" smtClean="0"/>
                        <a:t>Expression</a:t>
                      </a:r>
                      <a:endParaRPr lang="en-US" sz="1200"/>
                    </a:p>
                  </a:txBody>
                  <a:tcPr/>
                </a:tc>
                <a:tc>
                  <a:txBody>
                    <a:bodyPr/>
                    <a:lstStyle/>
                    <a:p>
                      <a:pPr algn="ctr"/>
                      <a:r>
                        <a:rPr lang="en-US" sz="1200" smtClean="0"/>
                        <a:t>Mean</a:t>
                      </a:r>
                      <a:endParaRPr lang="en-US" sz="1200"/>
                    </a:p>
                  </a:txBody>
                  <a:tcPr/>
                </a:tc>
                <a:tc>
                  <a:txBody>
                    <a:bodyPr/>
                    <a:lstStyle/>
                    <a:p>
                      <a:pPr algn="ctr"/>
                      <a:r>
                        <a:rPr lang="en-US" sz="1200" smtClean="0"/>
                        <a:t>Variance</a:t>
                      </a:r>
                      <a:endParaRPr lang="en-US" sz="1200"/>
                    </a:p>
                  </a:txBody>
                  <a:tcPr/>
                </a:tc>
                <a:tc>
                  <a:txBody>
                    <a:bodyPr/>
                    <a:lstStyle/>
                    <a:p>
                      <a:pPr algn="ctr"/>
                      <a:r>
                        <a:rPr lang="it-IT" sz="1200" baseline="0" smtClean="0"/>
                        <a:t>Notable facts</a:t>
                      </a:r>
                      <a:endParaRPr lang="en-US" sz="1200"/>
                    </a:p>
                  </a:txBody>
                  <a:tcPr/>
                </a:tc>
              </a:tr>
              <a:tr h="1028384">
                <a:tc>
                  <a:txBody>
                    <a:bodyPr/>
                    <a:lstStyle/>
                    <a:p>
                      <a:r>
                        <a:rPr lang="en-US" sz="1200" smtClean="0"/>
                        <a:t>Gaussian f(x</a:t>
                      </a:r>
                      <a:r>
                        <a:rPr lang="it-IT" sz="1200" smtClean="0"/>
                        <a:t>;</a:t>
                      </a:r>
                      <a:r>
                        <a:rPr lang="el-GR" sz="1200" smtClean="0"/>
                        <a:t>μ,σ</a:t>
                      </a:r>
                      <a:r>
                        <a:rPr lang="en-US" sz="1200" smtClean="0"/>
                        <a:t>)=</a:t>
                      </a:r>
                      <a:endParaRPr lang="en-US" sz="1200"/>
                    </a:p>
                  </a:txBody>
                  <a:tcPr anchor="ctr"/>
                </a:tc>
                <a:tc>
                  <a:txBody>
                    <a:bodyPr/>
                    <a:lstStyle/>
                    <a:p>
                      <a:pPr algn="ctr"/>
                      <a:r>
                        <a:rPr lang="it-IT" sz="1200" smtClean="0"/>
                        <a:t>e</a:t>
                      </a:r>
                      <a:r>
                        <a:rPr lang="it-IT" sz="1200" baseline="30000" smtClean="0"/>
                        <a:t>-[(x-</a:t>
                      </a:r>
                      <a:r>
                        <a:rPr lang="el-GR" sz="1200" baseline="30000" smtClean="0"/>
                        <a:t>μ</a:t>
                      </a:r>
                      <a:r>
                        <a:rPr lang="it-IT" sz="1200" baseline="30000" smtClean="0"/>
                        <a:t>)</a:t>
                      </a:r>
                      <a:r>
                        <a:rPr lang="it-IT" sz="1200" baseline="60000" smtClean="0"/>
                        <a:t>2</a:t>
                      </a:r>
                      <a:r>
                        <a:rPr lang="it-IT" sz="1200" baseline="30000" smtClean="0"/>
                        <a:t>/2</a:t>
                      </a:r>
                      <a:r>
                        <a:rPr lang="el-GR" sz="1200" baseline="30000" smtClean="0"/>
                        <a:t>σ</a:t>
                      </a:r>
                      <a:r>
                        <a:rPr lang="it-IT" sz="1200" baseline="60000" smtClean="0"/>
                        <a:t>2</a:t>
                      </a:r>
                      <a:r>
                        <a:rPr lang="it-IT" sz="1200" baseline="30000" smtClean="0"/>
                        <a:t>]</a:t>
                      </a:r>
                      <a:r>
                        <a:rPr lang="it-IT" sz="1200" baseline="0" smtClean="0"/>
                        <a:t>/</a:t>
                      </a:r>
                    </a:p>
                    <a:p>
                      <a:pPr algn="ctr"/>
                      <a:r>
                        <a:rPr lang="it-IT" sz="1200" baseline="0" smtClean="0"/>
                        <a:t>(2</a:t>
                      </a:r>
                      <a:r>
                        <a:rPr lang="el-GR" sz="1200" baseline="0" smtClean="0"/>
                        <a:t>πσ</a:t>
                      </a:r>
                      <a:r>
                        <a:rPr lang="it-IT" sz="1200" baseline="30000" smtClean="0"/>
                        <a:t>2</a:t>
                      </a:r>
                      <a:r>
                        <a:rPr lang="it-IT" sz="1200" baseline="0" smtClean="0"/>
                        <a:t>)</a:t>
                      </a:r>
                      <a:r>
                        <a:rPr lang="it-IT" sz="1200" baseline="30000" smtClean="0"/>
                        <a:t>1/2</a:t>
                      </a:r>
                      <a:endParaRPr lang="en-US" sz="1200" baseline="30000"/>
                    </a:p>
                  </a:txBody>
                  <a:tcPr anchor="ctr"/>
                </a:tc>
                <a:tc>
                  <a:txBody>
                    <a:bodyPr/>
                    <a:lstStyle/>
                    <a:p>
                      <a:pPr algn="ctr"/>
                      <a:r>
                        <a:rPr lang="el-GR" sz="1200" smtClean="0"/>
                        <a:t>μ</a:t>
                      </a:r>
                      <a:endParaRPr lang="en-US" sz="1200"/>
                    </a:p>
                  </a:txBody>
                  <a:tcPr anchor="ctr"/>
                </a:tc>
                <a:tc>
                  <a:txBody>
                    <a:bodyPr/>
                    <a:lstStyle/>
                    <a:p>
                      <a:pPr algn="ctr"/>
                      <a:r>
                        <a:rPr lang="el-GR" sz="1200" smtClean="0"/>
                        <a:t>σ</a:t>
                      </a:r>
                      <a:r>
                        <a:rPr lang="el-GR" sz="1200" baseline="30000" smtClean="0"/>
                        <a:t>2</a:t>
                      </a:r>
                      <a:endParaRPr lang="en-US" sz="1200" baseline="30000"/>
                    </a:p>
                  </a:txBody>
                  <a:tcPr anchor="ctr"/>
                </a:tc>
                <a:tc>
                  <a:txBody>
                    <a:bodyPr/>
                    <a:lstStyle/>
                    <a:p>
                      <a:r>
                        <a:rPr lang="it-IT" sz="1200" smtClean="0"/>
                        <a:t>Limit</a:t>
                      </a:r>
                      <a:r>
                        <a:rPr lang="it-IT" sz="1200" baseline="0" smtClean="0"/>
                        <a:t> of sum of random vars is Gaussian distr. </a:t>
                      </a:r>
                      <a:endParaRPr lang="en-US" sz="1200"/>
                    </a:p>
                  </a:txBody>
                  <a:tcPr anchor="ctr"/>
                </a:tc>
              </a:tr>
              <a:tr h="577012">
                <a:tc>
                  <a:txBody>
                    <a:bodyPr/>
                    <a:lstStyle/>
                    <a:p>
                      <a:r>
                        <a:rPr lang="it-IT" sz="1200" smtClean="0"/>
                        <a:t>Negative Exponential f(x;</a:t>
                      </a:r>
                      <a:r>
                        <a:rPr lang="el-GR" sz="1200" smtClean="0"/>
                        <a:t>τ</a:t>
                      </a:r>
                      <a:r>
                        <a:rPr lang="it-IT" sz="1200" smtClean="0"/>
                        <a:t>)=</a:t>
                      </a:r>
                      <a:endParaRPr lang="en-US" sz="1200"/>
                    </a:p>
                  </a:txBody>
                  <a:tcPr anchor="ctr"/>
                </a:tc>
                <a:tc>
                  <a:txBody>
                    <a:bodyPr/>
                    <a:lstStyle/>
                    <a:p>
                      <a:pPr algn="ctr"/>
                      <a:r>
                        <a:rPr lang="it-IT" sz="1200" smtClean="0"/>
                        <a:t>e</a:t>
                      </a:r>
                      <a:r>
                        <a:rPr lang="it-IT" sz="1200" baseline="30000" smtClean="0"/>
                        <a:t>-x/</a:t>
                      </a:r>
                      <a:r>
                        <a:rPr lang="el-GR" sz="1200" baseline="30000" smtClean="0"/>
                        <a:t>τ</a:t>
                      </a:r>
                      <a:r>
                        <a:rPr lang="it-IT" sz="1200" smtClean="0"/>
                        <a:t>/</a:t>
                      </a:r>
                      <a:r>
                        <a:rPr lang="el-GR" sz="1200" smtClean="0"/>
                        <a:t>τ</a:t>
                      </a:r>
                      <a:endParaRPr lang="en-US" sz="1200"/>
                    </a:p>
                  </a:txBody>
                  <a:tcPr anchor="ctr"/>
                </a:tc>
                <a:tc>
                  <a:txBody>
                    <a:bodyPr/>
                    <a:lstStyle/>
                    <a:p>
                      <a:pPr algn="ctr"/>
                      <a:r>
                        <a:rPr lang="el-GR" sz="1200" smtClean="0"/>
                        <a:t>τ</a:t>
                      </a:r>
                      <a:endParaRPr lang="en-US" sz="1200"/>
                    </a:p>
                  </a:txBody>
                  <a:tcPr anchor="ctr"/>
                </a:tc>
                <a:tc>
                  <a:txBody>
                    <a:bodyPr/>
                    <a:lstStyle/>
                    <a:p>
                      <a:pPr algn="ctr"/>
                      <a:r>
                        <a:rPr lang="el-GR" sz="1200" smtClean="0"/>
                        <a:t>τ</a:t>
                      </a:r>
                      <a:r>
                        <a:rPr lang="el-GR" sz="1200" baseline="30000" smtClean="0"/>
                        <a:t>2</a:t>
                      </a:r>
                      <a:endParaRPr lang="en-US" sz="1200" baseline="30000"/>
                    </a:p>
                  </a:txBody>
                  <a:tcPr anchor="ctr"/>
                </a:tc>
                <a:tc>
                  <a:txBody>
                    <a:bodyPr/>
                    <a:lstStyle/>
                    <a:p>
                      <a:r>
                        <a:rPr lang="it-IT" sz="1200" smtClean="0"/>
                        <a:t>Useful</a:t>
                      </a:r>
                      <a:r>
                        <a:rPr lang="it-IT" sz="1200" baseline="0" smtClean="0"/>
                        <a:t> for particle decays; it is also a common prior in Bayesian calc's</a:t>
                      </a:r>
                      <a:endParaRPr lang="en-US" sz="1200"/>
                    </a:p>
                  </a:txBody>
                  <a:tcPr anchor="ctr"/>
                </a:tc>
              </a:tr>
              <a:tr h="1336899">
                <a:tc>
                  <a:txBody>
                    <a:bodyPr/>
                    <a:lstStyle/>
                    <a:p>
                      <a:r>
                        <a:rPr lang="it-IT" sz="1200" smtClean="0"/>
                        <a:t>Uniform f(x;</a:t>
                      </a:r>
                      <a:r>
                        <a:rPr lang="el-GR" sz="1200" smtClean="0"/>
                        <a:t>α,β</a:t>
                      </a:r>
                      <a:r>
                        <a:rPr lang="it-IT" sz="1200" smtClean="0"/>
                        <a:t>)=</a:t>
                      </a:r>
                      <a:endParaRPr lang="en-US" sz="1200"/>
                    </a:p>
                  </a:txBody>
                  <a:tcPr anchor="ctr"/>
                </a:tc>
                <a:tc>
                  <a:txBody>
                    <a:bodyPr/>
                    <a:lstStyle/>
                    <a:p>
                      <a:pPr algn="ctr"/>
                      <a:r>
                        <a:rPr lang="it-IT" sz="1200" smtClean="0"/>
                        <a:t>(</a:t>
                      </a:r>
                      <a:r>
                        <a:rPr lang="el-GR" sz="1200" smtClean="0"/>
                        <a:t>β</a:t>
                      </a:r>
                      <a:r>
                        <a:rPr lang="it-IT" sz="1200" smtClean="0"/>
                        <a:t>-</a:t>
                      </a:r>
                      <a:r>
                        <a:rPr lang="el-GR" sz="1200" smtClean="0"/>
                        <a:t>α</a:t>
                      </a:r>
                      <a:r>
                        <a:rPr lang="it-IT" sz="1200" smtClean="0"/>
                        <a:t>)/2</a:t>
                      </a:r>
                      <a:r>
                        <a:rPr lang="it-IT" sz="1200" baseline="0" smtClean="0"/>
                        <a:t> for </a:t>
                      </a:r>
                      <a:r>
                        <a:rPr lang="el-GR" sz="1200" baseline="0" smtClean="0"/>
                        <a:t>α&lt;</a:t>
                      </a:r>
                      <a:r>
                        <a:rPr lang="it-IT" sz="1200" baseline="0" smtClean="0"/>
                        <a:t>=x&lt;=</a:t>
                      </a:r>
                      <a:r>
                        <a:rPr lang="el-GR" sz="1200" baseline="0" smtClean="0"/>
                        <a:t>β</a:t>
                      </a:r>
                      <a:endParaRPr lang="it-IT" sz="1200" baseline="0" smtClean="0"/>
                    </a:p>
                    <a:p>
                      <a:pPr algn="ctr"/>
                      <a:r>
                        <a:rPr lang="el-GR" sz="1200" baseline="0" smtClean="0"/>
                        <a:t>0 </a:t>
                      </a:r>
                      <a:r>
                        <a:rPr lang="it-IT" sz="1200" baseline="0" smtClean="0"/>
                        <a:t>otherwise</a:t>
                      </a:r>
                      <a:endParaRPr lang="en-US" sz="1200"/>
                    </a:p>
                  </a:txBody>
                  <a:tcPr anchor="ctr"/>
                </a:tc>
                <a:tc>
                  <a:txBody>
                    <a:bodyPr/>
                    <a:lstStyle/>
                    <a:p>
                      <a:pPr algn="ctr"/>
                      <a:r>
                        <a:rPr lang="it-IT" sz="1200" smtClean="0"/>
                        <a:t>(</a:t>
                      </a:r>
                      <a:r>
                        <a:rPr lang="el-GR" sz="1200" smtClean="0"/>
                        <a:t>α</a:t>
                      </a:r>
                      <a:r>
                        <a:rPr lang="it-IT" sz="1200" smtClean="0"/>
                        <a:t>+</a:t>
                      </a:r>
                      <a:r>
                        <a:rPr lang="el-GR" sz="1200" smtClean="0"/>
                        <a:t>β</a:t>
                      </a:r>
                      <a:r>
                        <a:rPr lang="it-IT" sz="1200" smtClean="0"/>
                        <a:t>)/2</a:t>
                      </a:r>
                      <a:endParaRPr lang="en-US" sz="1200"/>
                    </a:p>
                  </a:txBody>
                  <a:tcPr anchor="ctr"/>
                </a:tc>
                <a:tc>
                  <a:txBody>
                    <a:bodyPr/>
                    <a:lstStyle/>
                    <a:p>
                      <a:pPr algn="ctr"/>
                      <a:r>
                        <a:rPr lang="it-IT" sz="1200" smtClean="0"/>
                        <a:t>(</a:t>
                      </a:r>
                      <a:r>
                        <a:rPr lang="el-GR" sz="1200" smtClean="0"/>
                        <a:t>β</a:t>
                      </a:r>
                      <a:r>
                        <a:rPr lang="it-IT" sz="1200" smtClean="0"/>
                        <a:t>-</a:t>
                      </a:r>
                      <a:r>
                        <a:rPr lang="el-GR" sz="1200" smtClean="0"/>
                        <a:t>α</a:t>
                      </a:r>
                      <a:r>
                        <a:rPr lang="it-IT" sz="1200" smtClean="0"/>
                        <a:t>)</a:t>
                      </a:r>
                      <a:r>
                        <a:rPr lang="it-IT" sz="1200" baseline="30000" smtClean="0"/>
                        <a:t>2</a:t>
                      </a:r>
                      <a:r>
                        <a:rPr lang="it-IT" sz="1200" smtClean="0"/>
                        <a:t>/12</a:t>
                      </a:r>
                      <a:endParaRPr lang="en-US" sz="1200"/>
                    </a:p>
                  </a:txBody>
                  <a:tcPr anchor="ctr"/>
                </a:tc>
                <a:tc>
                  <a:txBody>
                    <a:bodyPr/>
                    <a:lstStyle/>
                    <a:p>
                      <a:r>
                        <a:rPr lang="it-IT" sz="1200" smtClean="0"/>
                        <a:t>Any continuous r.v. can be easily transformed into uniform </a:t>
                      </a:r>
                    </a:p>
                    <a:p>
                      <a:r>
                        <a:rPr lang="it-IT" sz="1200" smtClean="0"/>
                        <a:t>(</a:t>
                      </a:r>
                      <a:r>
                        <a:rPr lang="it-IT" sz="1200" smtClean="0">
                          <a:sym typeface="Wingdings" panose="05000000000000000000" pitchFamily="2" charset="2"/>
                        </a:rPr>
                        <a:t> MC method !)</a:t>
                      </a:r>
                      <a:endParaRPr lang="en-US" sz="1200"/>
                    </a:p>
                  </a:txBody>
                  <a:tcPr anchor="ctr"/>
                </a:tc>
              </a:tr>
              <a:tr h="1028384">
                <a:tc>
                  <a:txBody>
                    <a:bodyPr/>
                    <a:lstStyle/>
                    <a:p>
                      <a:r>
                        <a:rPr lang="it-IT" sz="1200" smtClean="0"/>
                        <a:t>Poisson f(x;</a:t>
                      </a:r>
                      <a:r>
                        <a:rPr lang="el-GR" sz="1200" smtClean="0"/>
                        <a:t>μ</a:t>
                      </a:r>
                      <a:r>
                        <a:rPr lang="it-IT" sz="1200" smtClean="0"/>
                        <a:t>)=</a:t>
                      </a:r>
                      <a:endParaRPr lang="en-US" sz="1200"/>
                    </a:p>
                  </a:txBody>
                  <a:tcPr anchor="ctr"/>
                </a:tc>
                <a:tc>
                  <a:txBody>
                    <a:bodyPr/>
                    <a:lstStyle/>
                    <a:p>
                      <a:pPr algn="ctr"/>
                      <a:r>
                        <a:rPr lang="it-IT" sz="1200" smtClean="0"/>
                        <a:t>e</a:t>
                      </a:r>
                      <a:r>
                        <a:rPr lang="it-IT" sz="1200" baseline="30000" smtClean="0"/>
                        <a:t>-</a:t>
                      </a:r>
                      <a:r>
                        <a:rPr lang="el-GR" sz="1200" baseline="30000" smtClean="0"/>
                        <a:t>μ</a:t>
                      </a:r>
                      <a:r>
                        <a:rPr lang="el-GR" sz="1200" smtClean="0"/>
                        <a:t>μ</a:t>
                      </a:r>
                      <a:r>
                        <a:rPr lang="it-IT" sz="1200" baseline="30000" smtClean="0"/>
                        <a:t>N</a:t>
                      </a:r>
                      <a:r>
                        <a:rPr lang="it-IT" sz="1200" smtClean="0"/>
                        <a:t>/N!</a:t>
                      </a:r>
                      <a:endParaRPr lang="en-US" sz="1200"/>
                    </a:p>
                  </a:txBody>
                  <a:tcPr anchor="ctr"/>
                </a:tc>
                <a:tc>
                  <a:txBody>
                    <a:bodyPr/>
                    <a:lstStyle/>
                    <a:p>
                      <a:pPr algn="ctr"/>
                      <a:r>
                        <a:rPr lang="el-GR" sz="1200" smtClean="0"/>
                        <a:t>μ</a:t>
                      </a:r>
                      <a:endParaRPr lang="en-US" sz="1200"/>
                    </a:p>
                  </a:txBody>
                  <a:tcPr anchor="ctr"/>
                </a:tc>
                <a:tc>
                  <a:txBody>
                    <a:bodyPr/>
                    <a:lstStyle/>
                    <a:p>
                      <a:pPr algn="ctr"/>
                      <a:r>
                        <a:rPr lang="el-GR" sz="1200" smtClean="0"/>
                        <a:t>Μ</a:t>
                      </a:r>
                      <a:endParaRPr lang="en-US" sz="1200"/>
                    </a:p>
                  </a:txBody>
                  <a:tcPr anchor="ctr"/>
                </a:tc>
                <a:tc>
                  <a:txBody>
                    <a:bodyPr/>
                    <a:lstStyle/>
                    <a:p>
                      <a:r>
                        <a:rPr lang="it-IT" sz="1200" smtClean="0"/>
                        <a:t>Turns</a:t>
                      </a:r>
                      <a:r>
                        <a:rPr lang="it-IT" sz="1200" baseline="0" smtClean="0"/>
                        <a:t> into Gaussian for large </a:t>
                      </a:r>
                      <a:r>
                        <a:rPr lang="el-GR" sz="1200" baseline="0" smtClean="0"/>
                        <a:t>μ</a:t>
                      </a:r>
                      <a:endParaRPr lang="en-US" sz="1200"/>
                    </a:p>
                  </a:txBody>
                  <a:tcPr anchor="ctr"/>
                </a:tc>
              </a:tr>
            </a:tbl>
          </a:graphicData>
        </a:graphic>
      </p:graphicFrame>
      <p:pic>
        <p:nvPicPr>
          <p:cNvPr id="102402" name="Picture 2" descr="http://hyperphysics.phy-astr.gsu.edu/hbase/math/immath/gau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625"/>
            <a:ext cx="2514738" cy="1584175"/>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https://upload.wikimedia.org/wikipedia/commons/thumb/e/ec/Exponential_pdf.svg/325px-Exponential_pdf.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660423"/>
            <a:ext cx="2411760" cy="1929410"/>
          </a:xfrm>
          <a:prstGeom prst="rect">
            <a:avLst/>
          </a:prstGeom>
          <a:noFill/>
          <a:extLst>
            <a:ext uri="{909E8E84-426E-40DD-AFC4-6F175D3DCCD1}">
              <a14:hiddenFill xmlns:a14="http://schemas.microsoft.com/office/drawing/2010/main">
                <a:solidFill>
                  <a:srgbClr val="FFFFFF"/>
                </a:solidFill>
              </a14:hiddenFill>
            </a:ext>
          </a:extLst>
        </p:spPr>
      </p:pic>
      <p:pic>
        <p:nvPicPr>
          <p:cNvPr id="102406" name="Picture 6" descr="https://upload.wikimedia.org/wikipedia/commons/thumb/9/96/Uniform_Distribution_PDF_SVG.svg/2000px-Uniform_Distribution_PDF_SVG.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429000"/>
            <a:ext cx="2441564" cy="17444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inspirehep.net/record/868729/files/examples_Poisson_distribution.png"/>
          <p:cNvPicPr>
            <a:picLocks noChangeAspect="1" noChangeArrowheads="1"/>
          </p:cNvPicPr>
          <p:nvPr/>
        </p:nvPicPr>
        <p:blipFill>
          <a:blip r:embed="rId5" cstate="print"/>
          <a:srcRect/>
          <a:stretch>
            <a:fillRect/>
          </a:stretch>
        </p:blipFill>
        <p:spPr bwMode="auto">
          <a:xfrm>
            <a:off x="6876257" y="5157192"/>
            <a:ext cx="2267744" cy="1700808"/>
          </a:xfrm>
          <a:prstGeom prst="rect">
            <a:avLst/>
          </a:prstGeom>
          <a:noFill/>
        </p:spPr>
      </p:pic>
    </p:spTree>
    <p:extLst>
      <p:ext uri="{BB962C8B-B14F-4D97-AF65-F5344CB8AC3E}">
        <p14:creationId xmlns:p14="http://schemas.microsoft.com/office/powerpoint/2010/main" val="2762320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About your lecturer</a:t>
            </a:r>
            <a:endParaRPr lang="en-US"/>
          </a:p>
        </p:txBody>
      </p:sp>
      <p:sp>
        <p:nvSpPr>
          <p:cNvPr id="3" name="Segnaposto contenuto 2"/>
          <p:cNvSpPr>
            <a:spLocks noGrp="1"/>
          </p:cNvSpPr>
          <p:nvPr>
            <p:ph idx="1"/>
          </p:nvPr>
        </p:nvSpPr>
        <p:spPr/>
        <p:txBody>
          <a:bodyPr>
            <a:normAutofit fontScale="77500" lnSpcReduction="20000"/>
          </a:bodyPr>
          <a:lstStyle/>
          <a:p>
            <a:r>
              <a:rPr lang="it-IT" smtClean="0"/>
              <a:t>I am a INFN researcher, working in the CMS experiment at CERN since 2002</a:t>
            </a:r>
          </a:p>
          <a:p>
            <a:pPr lvl="1"/>
            <a:r>
              <a:rPr lang="it-IT" smtClean="0"/>
              <a:t>member of the CMS Statistics Committee, 2009- (and chair, 2012-2015)</a:t>
            </a:r>
          </a:p>
          <a:p>
            <a:r>
              <a:rPr lang="it-IT" smtClean="0"/>
              <a:t>Previously (1992-2010) have worked in the CDF experiment at the Tevatron</a:t>
            </a:r>
          </a:p>
          <a:p>
            <a:r>
              <a:rPr lang="it-IT" smtClean="0"/>
              <a:t>My interest in statistics dates back to early analyses in CDF. But becoming sapient in statistical matters is a lifelong task, and am still working on it!</a:t>
            </a:r>
          </a:p>
          <a:p>
            <a:r>
              <a:rPr lang="it-IT" smtClean="0"/>
              <a:t>Besides research, I do physics outreach in a blog since 2005. The blog is now at </a:t>
            </a:r>
            <a:r>
              <a:rPr lang="it-IT" smtClean="0">
                <a:hlinkClick r:id="rId2"/>
              </a:rPr>
              <a:t>http://www.science20.com/quantum_diaries_survivor</a:t>
            </a:r>
            <a:endParaRPr lang="it-IT" smtClean="0"/>
          </a:p>
          <a:p>
            <a:pPr lvl="1"/>
            <a:r>
              <a:rPr lang="it-IT" smtClean="0"/>
              <a:t>Come visit me there!!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5040560" cy="1143000"/>
          </a:xfrm>
        </p:spPr>
        <p:txBody>
          <a:bodyPr/>
          <a:lstStyle/>
          <a:p>
            <a:r>
              <a:rPr lang="it-IT" smtClean="0"/>
              <a:t>More distributions</a:t>
            </a:r>
            <a:endParaRPr lang="en-US"/>
          </a:p>
        </p:txBody>
      </p:sp>
      <mc:AlternateContent xmlns:mc="http://schemas.openxmlformats.org/markup-compatibility/2006" xmlns:a14="http://schemas.microsoft.com/office/drawing/2010/main">
        <mc:Choice Requires="a14">
          <p:graphicFrame>
            <p:nvGraphicFramePr>
              <p:cNvPr id="4" name="Segnaposto contenuto 3"/>
              <p:cNvGraphicFramePr>
                <a:graphicFrameLocks noGrp="1"/>
              </p:cNvGraphicFramePr>
              <p:nvPr>
                <p:ph idx="1"/>
                <p:extLst>
                  <p:ext uri="{D42A27DB-BD31-4B8C-83A1-F6EECF244321}">
                    <p14:modId xmlns:p14="http://schemas.microsoft.com/office/powerpoint/2010/main" val="1314874416"/>
                  </p:ext>
                </p:extLst>
              </p:nvPr>
            </p:nvGraphicFramePr>
            <p:xfrm>
              <a:off x="35496" y="1672207"/>
              <a:ext cx="5410944" cy="4947605"/>
            </p:xfrm>
            <a:graphic>
              <a:graphicData uri="http://schemas.openxmlformats.org/drawingml/2006/table">
                <a:tbl>
                  <a:tblPr firstRow="1" bandRow="1">
                    <a:tableStyleId>{5C22544A-7EE6-4342-B048-85BDC9FD1C3A}</a:tableStyleId>
                  </a:tblPr>
                  <a:tblGrid>
                    <a:gridCol w="872064"/>
                    <a:gridCol w="1786063"/>
                    <a:gridCol w="1031173"/>
                    <a:gridCol w="639455"/>
                    <a:gridCol w="1082189"/>
                  </a:tblGrid>
                  <a:tr h="895011">
                    <a:tc>
                      <a:txBody>
                        <a:bodyPr/>
                        <a:lstStyle/>
                        <a:p>
                          <a:r>
                            <a:rPr lang="en-US" sz="1200" smtClean="0"/>
                            <a:t>Name</a:t>
                          </a:r>
                          <a:endParaRPr lang="en-US" sz="1200"/>
                        </a:p>
                      </a:txBody>
                      <a:tcPr/>
                    </a:tc>
                    <a:tc>
                      <a:txBody>
                        <a:bodyPr/>
                        <a:lstStyle/>
                        <a:p>
                          <a:r>
                            <a:rPr lang="en-US" sz="1200" smtClean="0"/>
                            <a:t>Expression:</a:t>
                          </a:r>
                        </a:p>
                        <a:p>
                          <a:endParaRPr lang="en-US" sz="1200"/>
                        </a:p>
                      </a:txBody>
                      <a:tcPr/>
                    </a:tc>
                    <a:tc>
                      <a:txBody>
                        <a:bodyPr/>
                        <a:lstStyle/>
                        <a:p>
                          <a:pPr algn="ctr"/>
                          <a:r>
                            <a:rPr lang="en-US" sz="1200" smtClean="0"/>
                            <a:t>Mean</a:t>
                          </a:r>
                          <a:endParaRPr lang="en-US" sz="1200"/>
                        </a:p>
                      </a:txBody>
                      <a:tcPr/>
                    </a:tc>
                    <a:tc>
                      <a:txBody>
                        <a:bodyPr/>
                        <a:lstStyle/>
                        <a:p>
                          <a:pPr algn="ctr"/>
                          <a:r>
                            <a:rPr lang="en-US" sz="1200" smtClean="0"/>
                            <a:t>Variance</a:t>
                          </a:r>
                          <a:endParaRPr lang="en-US" sz="1200"/>
                        </a:p>
                      </a:txBody>
                      <a:tcPr/>
                    </a:tc>
                    <a:tc>
                      <a:txBody>
                        <a:bodyPr/>
                        <a:lstStyle/>
                        <a:p>
                          <a:r>
                            <a:rPr lang="it-IT" sz="1200" smtClean="0"/>
                            <a:t>Fun</a:t>
                          </a:r>
                          <a:r>
                            <a:rPr lang="it-IT" sz="1200" baseline="0" smtClean="0"/>
                            <a:t> facts</a:t>
                          </a:r>
                          <a:endParaRPr lang="en-US" sz="1200"/>
                        </a:p>
                      </a:txBody>
                      <a:tcPr/>
                    </a:tc>
                  </a:tr>
                  <a:tr h="1221822">
                    <a:tc>
                      <a:txBody>
                        <a:bodyPr/>
                        <a:lstStyle/>
                        <a:p>
                          <a:r>
                            <a:rPr lang="it-IT" sz="1200" smtClean="0"/>
                            <a:t>Binomial</a:t>
                          </a:r>
                        </a:p>
                        <a:p>
                          <a:r>
                            <a:rPr lang="it-IT" sz="1200" smtClean="0"/>
                            <a:t>f(r;N,p)= </a:t>
                          </a:r>
                          <a:endParaRPr lang="en-US" sz="1200"/>
                        </a:p>
                      </a:txBody>
                      <a:tcPr anchor="ctr"/>
                    </a:tc>
                    <a:tc>
                      <a:txBody>
                        <a:bodyPr/>
                        <a:lstStyle/>
                        <a:p>
                          <a:pPr algn="ctr"/>
                          <a:r>
                            <a:rPr lang="it-IT" sz="1200" smtClean="0"/>
                            <a:t>N! p</a:t>
                          </a:r>
                          <a:r>
                            <a:rPr lang="it-IT" sz="1200" baseline="30000" smtClean="0"/>
                            <a:t>r</a:t>
                          </a:r>
                          <a:r>
                            <a:rPr lang="it-IT" sz="1200" smtClean="0"/>
                            <a:t>(1-p)</a:t>
                          </a:r>
                          <a:r>
                            <a:rPr lang="it-IT" sz="1200" baseline="30000" smtClean="0"/>
                            <a:t>N-r</a:t>
                          </a:r>
                          <a:r>
                            <a:rPr lang="it-IT" sz="1200" smtClean="0"/>
                            <a:t>/[r!(N-r)!]</a:t>
                          </a:r>
                          <a:endParaRPr lang="en-US" sz="1200" baseline="30000"/>
                        </a:p>
                      </a:txBody>
                      <a:tcPr anchor="ctr"/>
                    </a:tc>
                    <a:tc>
                      <a:txBody>
                        <a:bodyPr/>
                        <a:lstStyle/>
                        <a:p>
                          <a:pPr algn="ctr"/>
                          <a:r>
                            <a:rPr lang="it-IT" sz="1200" smtClean="0"/>
                            <a:t>Np</a:t>
                          </a:r>
                          <a:endParaRPr lang="en-US" sz="1200"/>
                        </a:p>
                      </a:txBody>
                      <a:tcPr anchor="ctr"/>
                    </a:tc>
                    <a:tc>
                      <a:txBody>
                        <a:bodyPr/>
                        <a:lstStyle/>
                        <a:p>
                          <a:pPr algn="ctr"/>
                          <a:r>
                            <a:rPr lang="it-IT" sz="1200" smtClean="0"/>
                            <a:t>Npq</a:t>
                          </a:r>
                          <a:endParaRPr lang="en-US" sz="1200"/>
                        </a:p>
                      </a:txBody>
                      <a:tcPr anchor="ctr"/>
                    </a:tc>
                    <a:tc>
                      <a:txBody>
                        <a:bodyPr/>
                        <a:lstStyle/>
                        <a:p>
                          <a:endParaRPr lang="it-IT" sz="1200" smtClean="0"/>
                        </a:p>
                        <a:p>
                          <a:r>
                            <a:rPr lang="it-IT" sz="1200" smtClean="0"/>
                            <a:t>Special</a:t>
                          </a:r>
                          <a:r>
                            <a:rPr lang="it-IT" sz="1200" baseline="0" smtClean="0"/>
                            <a:t> case of Multinomial distribution</a:t>
                          </a:r>
                          <a:endParaRPr lang="en-US" sz="1200"/>
                        </a:p>
                      </a:txBody>
                      <a:tcPr/>
                    </a:tc>
                  </a:tr>
                  <a:tr h="1415386">
                    <a:tc>
                      <a:txBody>
                        <a:bodyPr/>
                        <a:lstStyle/>
                        <a:p>
                          <a:r>
                            <a:rPr lang="it-IT" sz="1200" smtClean="0"/>
                            <a:t>Chisquare </a:t>
                          </a:r>
                          <a:r>
                            <a:rPr lang="en-US" sz="1200" smtClean="0"/>
                            <a:t>f(x;N)=</a:t>
                          </a:r>
                          <a:endParaRPr lang="en-US" sz="1200"/>
                        </a:p>
                      </a:txBody>
                      <a:tcPr anchor="ctr"/>
                    </a:tc>
                    <a:tc>
                      <a:txBody>
                        <a:bodyPr/>
                        <a:lstStyle/>
                        <a:p>
                          <a:pPr algn="ctr"/>
                          <a:r>
                            <a:rPr lang="it-IT" sz="1200" smtClean="0"/>
                            <a:t>e</a:t>
                          </a:r>
                          <a:r>
                            <a:rPr lang="it-IT" sz="1200" baseline="30000" smtClean="0"/>
                            <a:t>-x/2</a:t>
                          </a:r>
                          <a:r>
                            <a:rPr lang="it-IT" sz="1200" smtClean="0"/>
                            <a:t> (x/2)</a:t>
                          </a:r>
                          <a:r>
                            <a:rPr lang="it-IT" sz="1200" baseline="30000" smtClean="0"/>
                            <a:t>N/2-1</a:t>
                          </a:r>
                          <a:r>
                            <a:rPr lang="it-IT" sz="1200" smtClean="0"/>
                            <a:t>/[2</a:t>
                          </a:r>
                          <a:r>
                            <a:rPr lang="el-GR" sz="1200" smtClean="0"/>
                            <a:t>Γ</a:t>
                          </a:r>
                          <a:r>
                            <a:rPr lang="it-IT" sz="1200" smtClean="0"/>
                            <a:t>(N/2)]</a:t>
                          </a:r>
                          <a:endParaRPr lang="en-US" sz="1200" baseline="30000"/>
                        </a:p>
                      </a:txBody>
                      <a:tcPr anchor="ctr"/>
                    </a:tc>
                    <a:tc>
                      <a:txBody>
                        <a:bodyPr/>
                        <a:lstStyle/>
                        <a:p>
                          <a:pPr algn="ctr"/>
                          <a:r>
                            <a:rPr lang="it-IT" sz="1200" smtClean="0"/>
                            <a:t>n</a:t>
                          </a:r>
                          <a:endParaRPr lang="en-US" sz="1200"/>
                        </a:p>
                      </a:txBody>
                      <a:tcPr anchor="ctr"/>
                    </a:tc>
                    <a:tc>
                      <a:txBody>
                        <a:bodyPr/>
                        <a:lstStyle/>
                        <a:p>
                          <a:pPr algn="ctr"/>
                          <a:r>
                            <a:rPr lang="it-IT" sz="1200" smtClean="0"/>
                            <a:t>2n</a:t>
                          </a:r>
                          <a:endParaRPr lang="en-US" sz="1200"/>
                        </a:p>
                      </a:txBody>
                      <a:tcPr anchor="ctr"/>
                    </a:tc>
                    <a:tc>
                      <a:txBody>
                        <a:bodyPr/>
                        <a:lstStyle/>
                        <a:p>
                          <a:endParaRPr lang="it-IT" sz="1200" smtClean="0"/>
                        </a:p>
                        <a:p>
                          <a:endParaRPr lang="it-IT" sz="1200" smtClean="0"/>
                        </a:p>
                        <a:p>
                          <a:r>
                            <a:rPr lang="it-IT" sz="1200" smtClean="0"/>
                            <a:t>Turns into Gaussian for</a:t>
                          </a:r>
                          <a:r>
                            <a:rPr lang="it-IT" sz="1200" baseline="0" smtClean="0"/>
                            <a:t> large n </a:t>
                          </a:r>
                        </a:p>
                        <a:p>
                          <a:r>
                            <a:rPr lang="it-IT" sz="1200" baseline="0" smtClean="0"/>
                            <a:t>(&gt;30 or so)</a:t>
                          </a:r>
                          <a:endParaRPr lang="en-US" sz="1200"/>
                        </a:p>
                      </a:txBody>
                      <a:tcPr/>
                    </a:tc>
                  </a:tr>
                  <a:tr h="1415386">
                    <a:tc>
                      <a:txBody>
                        <a:bodyPr/>
                        <a:lstStyle/>
                        <a:p>
                          <a:r>
                            <a:rPr lang="it-IT" sz="1200" smtClean="0"/>
                            <a:t> Cauchy</a:t>
                          </a:r>
                          <a:endParaRPr lang="it-IT" sz="1200" baseline="0" smtClean="0"/>
                        </a:p>
                        <a:p>
                          <a:r>
                            <a:rPr lang="it-IT" sz="1200" baseline="0" smtClean="0"/>
                            <a:t>f(x)=</a:t>
                          </a:r>
                          <a:endParaRPr lang="en-US" sz="1200"/>
                        </a:p>
                      </a:txBody>
                      <a:tcPr anchor="ctr"/>
                    </a:tc>
                    <a:tc>
                      <a:txBody>
                        <a:bodyPr/>
                        <a:lstStyle/>
                        <a:p>
                          <a:pPr algn="ctr"/>
                          <a:endParaRPr lang="it-IT" sz="1200" b="0" i="1" smtClean="0">
                            <a:latin typeface="Cambria Math"/>
                          </a:endParaRPr>
                        </a:p>
                        <a:p>
                          <a:pPr algn="ctr"/>
                          <a14:m>
                            <m:oMath xmlns:m="http://schemas.openxmlformats.org/officeDocument/2006/math">
                              <m:r>
                                <a:rPr lang="it-IT" sz="1200" b="0" i="1" smtClean="0">
                                  <a:latin typeface="Cambria Math"/>
                                </a:rPr>
                                <m:t>[</m:t>
                              </m:r>
                              <m:r>
                                <a:rPr lang="el-GR" sz="1200" b="0" i="1" smtClean="0">
                                  <a:latin typeface="Cambria Math"/>
                                </a:rPr>
                                <m:t>𝜋𝛾</m:t>
                              </m:r>
                              <m:r>
                                <a:rPr lang="it-IT" sz="1200" b="0" i="1" smtClean="0">
                                  <a:latin typeface="Cambria Math"/>
                                </a:rPr>
                                <m:t>(1+(</m:t>
                              </m:r>
                              <m:f>
                                <m:fPr>
                                  <m:ctrlPr>
                                    <a:rPr lang="it-IT" sz="1200" b="0" i="1" smtClean="0">
                                      <a:latin typeface="Cambria Math"/>
                                    </a:rPr>
                                  </m:ctrlPr>
                                </m:fPr>
                                <m:num>
                                  <m:r>
                                    <a:rPr lang="it-IT" sz="1200" b="0" i="1" smtClean="0">
                                      <a:latin typeface="Cambria Math"/>
                                    </a:rPr>
                                    <m:t>𝑥</m:t>
                                  </m:r>
                                  <m:r>
                                    <a:rPr lang="it-IT" sz="1200" b="0" i="1" smtClean="0">
                                      <a:latin typeface="Cambria Math"/>
                                    </a:rPr>
                                    <m:t>−</m:t>
                                  </m:r>
                                  <m:r>
                                    <a:rPr lang="it-IT" sz="1200" b="0" i="1" smtClean="0">
                                      <a:latin typeface="Cambria Math"/>
                                    </a:rPr>
                                    <m:t>𝑥</m:t>
                                  </m:r>
                                  <m:r>
                                    <a:rPr lang="it-IT" sz="1200" b="0" i="1" baseline="-25000" smtClean="0">
                                      <a:latin typeface="Cambria Math"/>
                                    </a:rPr>
                                    <m:t>0</m:t>
                                  </m:r>
                                  <m:r>
                                    <a:rPr lang="it-IT" sz="1200" b="0" i="1" smtClean="0">
                                      <a:latin typeface="Cambria Math"/>
                                    </a:rPr>
                                    <m:t> </m:t>
                                  </m:r>
                                </m:num>
                                <m:den>
                                  <m:r>
                                    <a:rPr lang="el-GR" sz="1200" b="0" i="1" smtClean="0">
                                      <a:latin typeface="Cambria Math"/>
                                    </a:rPr>
                                    <m:t>𝛾</m:t>
                                  </m:r>
                                </m:den>
                              </m:f>
                              <m:r>
                                <a:rPr lang="it-IT" sz="1200" b="0" i="1" smtClean="0">
                                  <a:latin typeface="Cambria Math"/>
                                </a:rPr>
                                <m:t>)</m:t>
                              </m:r>
                            </m:oMath>
                          </a14:m>
                          <a:r>
                            <a:rPr lang="it-IT" sz="1200" baseline="30000" smtClean="0"/>
                            <a:t>2</a:t>
                          </a:r>
                          <a:r>
                            <a:rPr lang="it-IT" sz="1200" baseline="0" smtClean="0"/>
                            <a:t>]</a:t>
                          </a:r>
                          <a:r>
                            <a:rPr lang="it-IT" sz="1200" baseline="30000" smtClean="0"/>
                            <a:t>-1</a:t>
                          </a:r>
                          <a:endParaRPr lang="en-US" sz="1200" baseline="30000"/>
                        </a:p>
                      </a:txBody>
                      <a:tcPr anchor="ctr"/>
                    </a:tc>
                    <a:tc>
                      <a:txBody>
                        <a:bodyPr/>
                        <a:lstStyle/>
                        <a:p>
                          <a:pPr algn="ctr"/>
                          <a:r>
                            <a:rPr lang="it-IT" sz="1200" smtClean="0"/>
                            <a:t>Undefined!</a:t>
                          </a:r>
                          <a:endParaRPr lang="en-US" sz="1200"/>
                        </a:p>
                      </a:txBody>
                      <a:tcPr anchor="ctr"/>
                    </a:tc>
                    <a:tc>
                      <a:txBody>
                        <a:bodyPr/>
                        <a:lstStyle/>
                        <a:p>
                          <a:pPr algn="ctr"/>
                          <a:r>
                            <a:rPr lang="it-IT" sz="1200" smtClean="0"/>
                            <a:t>Infinite</a:t>
                          </a:r>
                          <a:endParaRPr lang="en-US" sz="1200"/>
                        </a:p>
                      </a:txBody>
                      <a:tcPr anchor="ctr"/>
                    </a:tc>
                    <a:tc>
                      <a:txBody>
                        <a:bodyPr/>
                        <a:lstStyle/>
                        <a:p>
                          <a:r>
                            <a:rPr lang="it-IT" sz="1200" baseline="0" smtClean="0"/>
                            <a:t>AKA Breit-Wigner. </a:t>
                          </a:r>
                          <a:r>
                            <a:rPr lang="it-IT" sz="1200" smtClean="0"/>
                            <a:t>Can be manageable</a:t>
                          </a:r>
                          <a:r>
                            <a:rPr lang="it-IT" sz="1200" baseline="0" smtClean="0"/>
                            <a:t> if truncated</a:t>
                          </a:r>
                          <a:endParaRPr lang="en-US" sz="1200"/>
                        </a:p>
                      </a:txBody>
                      <a:tcPr/>
                    </a:tc>
                  </a:tr>
                </a:tbl>
              </a:graphicData>
            </a:graphic>
          </p:graphicFrame>
        </mc:Choice>
        <mc:Fallback xmlns="">
          <p:graphicFrame>
            <p:nvGraphicFramePr>
              <p:cNvPr id="4" name="Segnaposto contenuto 3"/>
              <p:cNvGraphicFramePr>
                <a:graphicFrameLocks noGrp="1"/>
              </p:cNvGraphicFramePr>
              <p:nvPr>
                <p:ph idx="1"/>
                <p:extLst>
                  <p:ext uri="{D42A27DB-BD31-4B8C-83A1-F6EECF244321}">
                    <p14:modId xmlns:p14="http://schemas.microsoft.com/office/powerpoint/2010/main" val="1314874416"/>
                  </p:ext>
                </p:extLst>
              </p:nvPr>
            </p:nvGraphicFramePr>
            <p:xfrm>
              <a:off x="35496" y="1672207"/>
              <a:ext cx="5410944" cy="4947605"/>
            </p:xfrm>
            <a:graphic>
              <a:graphicData uri="http://schemas.openxmlformats.org/drawingml/2006/table">
                <a:tbl>
                  <a:tblPr firstRow="1" bandRow="1">
                    <a:tableStyleId>{5C22544A-7EE6-4342-B048-85BDC9FD1C3A}</a:tableStyleId>
                  </a:tblPr>
                  <a:tblGrid>
                    <a:gridCol w="872064"/>
                    <a:gridCol w="1786063"/>
                    <a:gridCol w="1031173"/>
                    <a:gridCol w="639455"/>
                    <a:gridCol w="1082189"/>
                  </a:tblGrid>
                  <a:tr h="895011">
                    <a:tc>
                      <a:txBody>
                        <a:bodyPr/>
                        <a:lstStyle/>
                        <a:p>
                          <a:r>
                            <a:rPr lang="en-US" sz="1200" smtClean="0"/>
                            <a:t>Name</a:t>
                          </a:r>
                          <a:endParaRPr lang="en-US" sz="1200"/>
                        </a:p>
                      </a:txBody>
                      <a:tcPr/>
                    </a:tc>
                    <a:tc>
                      <a:txBody>
                        <a:bodyPr/>
                        <a:lstStyle/>
                        <a:p>
                          <a:r>
                            <a:rPr lang="en-US" sz="1200" smtClean="0"/>
                            <a:t>Expression:</a:t>
                          </a:r>
                        </a:p>
                        <a:p>
                          <a:endParaRPr lang="en-US" sz="1200"/>
                        </a:p>
                      </a:txBody>
                      <a:tcPr/>
                    </a:tc>
                    <a:tc>
                      <a:txBody>
                        <a:bodyPr/>
                        <a:lstStyle/>
                        <a:p>
                          <a:pPr algn="ctr"/>
                          <a:r>
                            <a:rPr lang="en-US" sz="1200" smtClean="0"/>
                            <a:t>Mean</a:t>
                          </a:r>
                          <a:endParaRPr lang="en-US" sz="1200"/>
                        </a:p>
                      </a:txBody>
                      <a:tcPr/>
                    </a:tc>
                    <a:tc>
                      <a:txBody>
                        <a:bodyPr/>
                        <a:lstStyle/>
                        <a:p>
                          <a:pPr algn="ctr"/>
                          <a:r>
                            <a:rPr lang="en-US" sz="1200" smtClean="0"/>
                            <a:t>Variance</a:t>
                          </a:r>
                          <a:endParaRPr lang="en-US" sz="1200"/>
                        </a:p>
                      </a:txBody>
                      <a:tcPr/>
                    </a:tc>
                    <a:tc>
                      <a:txBody>
                        <a:bodyPr/>
                        <a:lstStyle/>
                        <a:p>
                          <a:r>
                            <a:rPr lang="it-IT" sz="1200" smtClean="0"/>
                            <a:t>Fun</a:t>
                          </a:r>
                          <a:r>
                            <a:rPr lang="it-IT" sz="1200" baseline="0" smtClean="0"/>
                            <a:t> facts</a:t>
                          </a:r>
                          <a:endParaRPr lang="en-US" sz="1200"/>
                        </a:p>
                      </a:txBody>
                      <a:tcPr/>
                    </a:tc>
                  </a:tr>
                  <a:tr h="1221822">
                    <a:tc>
                      <a:txBody>
                        <a:bodyPr/>
                        <a:lstStyle/>
                        <a:p>
                          <a:r>
                            <a:rPr lang="it-IT" sz="1200" smtClean="0"/>
                            <a:t>Binomial</a:t>
                          </a:r>
                        </a:p>
                        <a:p>
                          <a:r>
                            <a:rPr lang="it-IT" sz="1200" smtClean="0"/>
                            <a:t>f(r;N,p)= </a:t>
                          </a:r>
                          <a:endParaRPr lang="en-US" sz="1200"/>
                        </a:p>
                      </a:txBody>
                      <a:tcPr anchor="ctr"/>
                    </a:tc>
                    <a:tc>
                      <a:txBody>
                        <a:bodyPr/>
                        <a:lstStyle/>
                        <a:p>
                          <a:pPr algn="ctr"/>
                          <a:r>
                            <a:rPr lang="it-IT" sz="1200" smtClean="0"/>
                            <a:t>N! p</a:t>
                          </a:r>
                          <a:r>
                            <a:rPr lang="it-IT" sz="1200" baseline="30000" smtClean="0"/>
                            <a:t>r</a:t>
                          </a:r>
                          <a:r>
                            <a:rPr lang="it-IT" sz="1200" smtClean="0"/>
                            <a:t>(1-p)</a:t>
                          </a:r>
                          <a:r>
                            <a:rPr lang="it-IT" sz="1200" baseline="30000" smtClean="0"/>
                            <a:t>N-r</a:t>
                          </a:r>
                          <a:r>
                            <a:rPr lang="it-IT" sz="1200" smtClean="0"/>
                            <a:t>/[r!(N-r)!]</a:t>
                          </a:r>
                          <a:endParaRPr lang="en-US" sz="1200" baseline="30000"/>
                        </a:p>
                      </a:txBody>
                      <a:tcPr anchor="ctr"/>
                    </a:tc>
                    <a:tc>
                      <a:txBody>
                        <a:bodyPr/>
                        <a:lstStyle/>
                        <a:p>
                          <a:pPr algn="ctr"/>
                          <a:r>
                            <a:rPr lang="it-IT" sz="1200" smtClean="0"/>
                            <a:t>Np</a:t>
                          </a:r>
                          <a:endParaRPr lang="en-US" sz="1200"/>
                        </a:p>
                      </a:txBody>
                      <a:tcPr anchor="ctr"/>
                    </a:tc>
                    <a:tc>
                      <a:txBody>
                        <a:bodyPr/>
                        <a:lstStyle/>
                        <a:p>
                          <a:pPr algn="ctr"/>
                          <a:r>
                            <a:rPr lang="it-IT" sz="1200" smtClean="0"/>
                            <a:t>Npq</a:t>
                          </a:r>
                          <a:endParaRPr lang="en-US" sz="1200"/>
                        </a:p>
                      </a:txBody>
                      <a:tcPr anchor="ctr"/>
                    </a:tc>
                    <a:tc>
                      <a:txBody>
                        <a:bodyPr/>
                        <a:lstStyle/>
                        <a:p>
                          <a:endParaRPr lang="it-IT" sz="1200" smtClean="0"/>
                        </a:p>
                        <a:p>
                          <a:r>
                            <a:rPr lang="it-IT" sz="1200" smtClean="0"/>
                            <a:t>Special</a:t>
                          </a:r>
                          <a:r>
                            <a:rPr lang="it-IT" sz="1200" baseline="0" smtClean="0"/>
                            <a:t> </a:t>
                          </a:r>
                          <a:r>
                            <a:rPr lang="it-IT" sz="1200" baseline="0" smtClean="0"/>
                            <a:t>case of Multinomial distribution</a:t>
                          </a:r>
                          <a:endParaRPr lang="en-US" sz="1200"/>
                        </a:p>
                      </a:txBody>
                      <a:tcPr/>
                    </a:tc>
                  </a:tr>
                  <a:tr h="1415386">
                    <a:tc>
                      <a:txBody>
                        <a:bodyPr/>
                        <a:lstStyle/>
                        <a:p>
                          <a:r>
                            <a:rPr lang="it-IT" sz="1200" smtClean="0"/>
                            <a:t>Chisquare </a:t>
                          </a:r>
                          <a:r>
                            <a:rPr lang="en-US" sz="1200" smtClean="0"/>
                            <a:t>f(x;N)=</a:t>
                          </a:r>
                          <a:endParaRPr lang="en-US" sz="1200"/>
                        </a:p>
                      </a:txBody>
                      <a:tcPr anchor="ctr"/>
                    </a:tc>
                    <a:tc>
                      <a:txBody>
                        <a:bodyPr/>
                        <a:lstStyle/>
                        <a:p>
                          <a:pPr algn="ctr"/>
                          <a:r>
                            <a:rPr lang="it-IT" sz="1200" smtClean="0"/>
                            <a:t>e</a:t>
                          </a:r>
                          <a:r>
                            <a:rPr lang="it-IT" sz="1200" baseline="30000" smtClean="0"/>
                            <a:t>-x/2</a:t>
                          </a:r>
                          <a:r>
                            <a:rPr lang="it-IT" sz="1200" smtClean="0"/>
                            <a:t> (x/2)</a:t>
                          </a:r>
                          <a:r>
                            <a:rPr lang="it-IT" sz="1200" baseline="30000" smtClean="0"/>
                            <a:t>N/2-1</a:t>
                          </a:r>
                          <a:r>
                            <a:rPr lang="it-IT" sz="1200" smtClean="0"/>
                            <a:t>/[2</a:t>
                          </a:r>
                          <a:r>
                            <a:rPr lang="el-GR" sz="1200" smtClean="0"/>
                            <a:t>Γ</a:t>
                          </a:r>
                          <a:r>
                            <a:rPr lang="it-IT" sz="1200" smtClean="0"/>
                            <a:t>(N/2)]</a:t>
                          </a:r>
                          <a:endParaRPr lang="en-US" sz="1200" baseline="30000"/>
                        </a:p>
                      </a:txBody>
                      <a:tcPr anchor="ctr"/>
                    </a:tc>
                    <a:tc>
                      <a:txBody>
                        <a:bodyPr/>
                        <a:lstStyle/>
                        <a:p>
                          <a:pPr algn="ctr"/>
                          <a:r>
                            <a:rPr lang="it-IT" sz="1200" smtClean="0"/>
                            <a:t>n</a:t>
                          </a:r>
                          <a:endParaRPr lang="en-US" sz="1200"/>
                        </a:p>
                      </a:txBody>
                      <a:tcPr anchor="ctr"/>
                    </a:tc>
                    <a:tc>
                      <a:txBody>
                        <a:bodyPr/>
                        <a:lstStyle/>
                        <a:p>
                          <a:pPr algn="ctr"/>
                          <a:r>
                            <a:rPr lang="it-IT" sz="1200" smtClean="0"/>
                            <a:t>2n</a:t>
                          </a:r>
                          <a:endParaRPr lang="en-US" sz="1200"/>
                        </a:p>
                      </a:txBody>
                      <a:tcPr anchor="ctr"/>
                    </a:tc>
                    <a:tc>
                      <a:txBody>
                        <a:bodyPr/>
                        <a:lstStyle/>
                        <a:p>
                          <a:endParaRPr lang="it-IT" sz="1200" smtClean="0"/>
                        </a:p>
                        <a:p>
                          <a:endParaRPr lang="it-IT" sz="1200" smtClean="0"/>
                        </a:p>
                        <a:p>
                          <a:r>
                            <a:rPr lang="it-IT" sz="1200" smtClean="0"/>
                            <a:t>Turns </a:t>
                          </a:r>
                          <a:r>
                            <a:rPr lang="it-IT" sz="1200" smtClean="0"/>
                            <a:t>into Gaussian for</a:t>
                          </a:r>
                          <a:r>
                            <a:rPr lang="it-IT" sz="1200" baseline="0" smtClean="0"/>
                            <a:t> </a:t>
                          </a:r>
                          <a:r>
                            <a:rPr lang="it-IT" sz="1200" baseline="0" smtClean="0"/>
                            <a:t>large n </a:t>
                          </a:r>
                        </a:p>
                        <a:p>
                          <a:r>
                            <a:rPr lang="it-IT" sz="1200" baseline="0" smtClean="0"/>
                            <a:t>(&gt;30 or so)</a:t>
                          </a:r>
                          <a:endParaRPr lang="en-US" sz="1200"/>
                        </a:p>
                      </a:txBody>
                      <a:tcPr/>
                    </a:tc>
                  </a:tr>
                  <a:tr h="1415386">
                    <a:tc>
                      <a:txBody>
                        <a:bodyPr/>
                        <a:lstStyle/>
                        <a:p>
                          <a:r>
                            <a:rPr lang="it-IT" sz="1200" smtClean="0"/>
                            <a:t> Cauchy</a:t>
                          </a:r>
                          <a:endParaRPr lang="it-IT" sz="1200" baseline="0" smtClean="0"/>
                        </a:p>
                        <a:p>
                          <a:r>
                            <a:rPr lang="it-IT" sz="1200" baseline="0" smtClean="0"/>
                            <a:t>f(x)=</a:t>
                          </a:r>
                          <a:endParaRPr lang="en-US" sz="1200"/>
                        </a:p>
                      </a:txBody>
                      <a:tcPr anchor="ctr"/>
                    </a:tc>
                    <a:tc>
                      <a:txBody>
                        <a:bodyPr/>
                        <a:lstStyle/>
                        <a:p>
                          <a:endParaRPr lang="en-US"/>
                        </a:p>
                      </a:txBody>
                      <a:tcPr anchor="ctr">
                        <a:blipFill rotWithShape="1">
                          <a:blip r:embed="rId2"/>
                          <a:stretch>
                            <a:fillRect l="-49147" t="-250000" r="-154266"/>
                          </a:stretch>
                        </a:blipFill>
                      </a:tcPr>
                    </a:tc>
                    <a:tc>
                      <a:txBody>
                        <a:bodyPr/>
                        <a:lstStyle/>
                        <a:p>
                          <a:pPr algn="ctr"/>
                          <a:r>
                            <a:rPr lang="it-IT" sz="1200" smtClean="0"/>
                            <a:t>Undefined!</a:t>
                          </a:r>
                          <a:endParaRPr lang="en-US" sz="1200"/>
                        </a:p>
                      </a:txBody>
                      <a:tcPr anchor="ctr"/>
                    </a:tc>
                    <a:tc>
                      <a:txBody>
                        <a:bodyPr/>
                        <a:lstStyle/>
                        <a:p>
                          <a:pPr algn="ctr"/>
                          <a:r>
                            <a:rPr lang="it-IT" sz="1200" smtClean="0"/>
                            <a:t>Infinite</a:t>
                          </a:r>
                          <a:endParaRPr lang="en-US" sz="1200"/>
                        </a:p>
                      </a:txBody>
                      <a:tcPr anchor="ctr"/>
                    </a:tc>
                    <a:tc>
                      <a:txBody>
                        <a:bodyPr/>
                        <a:lstStyle/>
                        <a:p>
                          <a:r>
                            <a:rPr lang="it-IT" sz="1200" baseline="0" smtClean="0"/>
                            <a:t>AKA Breit-Wigner. </a:t>
                          </a:r>
                          <a:r>
                            <a:rPr lang="it-IT" sz="1200" smtClean="0"/>
                            <a:t>Can be manageable</a:t>
                          </a:r>
                          <a:r>
                            <a:rPr lang="it-IT" sz="1200" baseline="0" smtClean="0"/>
                            <a:t> if truncated</a:t>
                          </a:r>
                          <a:endParaRPr lang="en-US" sz="1200"/>
                        </a:p>
                      </a:txBody>
                      <a:tcPr/>
                    </a:tc>
                  </a:tr>
                </a:tbl>
              </a:graphicData>
            </a:graphic>
          </p:graphicFrame>
        </mc:Fallback>
      </mc:AlternateContent>
      <p:pic>
        <p:nvPicPr>
          <p:cNvPr id="103426" name="Picture 2" descr="http://www.boost.org/doc/libs/1_52_0/libs/math/doc/sf_and_dist/graphs/binomial_pdf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084" y="133"/>
            <a:ext cx="3591004" cy="1916699"/>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https://upload.wikimedia.org/wikipedia/commons/thumb/3/35/Chi-square_pdf.svg/2000px-Chi-square_pdf.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132856"/>
            <a:ext cx="345724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https://upload.wikimedia.org/wikipedia/commons/thumb/8/8c/Cauchy_pdf.svg/300px-Cauchy_pdf.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868" y="4653136"/>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46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The central limit theorem</a:t>
            </a:r>
            <a:endParaRPr lang="en-US"/>
          </a:p>
        </p:txBody>
      </p:sp>
      <p:sp>
        <p:nvSpPr>
          <p:cNvPr id="3" name="Segnaposto contenuto 2"/>
          <p:cNvSpPr>
            <a:spLocks noGrp="1"/>
          </p:cNvSpPr>
          <p:nvPr>
            <p:ph idx="1"/>
          </p:nvPr>
        </p:nvSpPr>
        <p:spPr>
          <a:xfrm>
            <a:off x="394435" y="1196752"/>
            <a:ext cx="8229600" cy="4525963"/>
          </a:xfrm>
        </p:spPr>
        <p:txBody>
          <a:bodyPr>
            <a:normAutofit/>
          </a:bodyPr>
          <a:lstStyle/>
          <a:p>
            <a:pPr marL="0" indent="0">
              <a:buNone/>
            </a:pPr>
            <a:r>
              <a:rPr lang="it-IT" sz="2000" smtClean="0"/>
              <a:t>The sum of many random variables will tend to a Gaussian distribution!</a:t>
            </a:r>
          </a:p>
          <a:p>
            <a:pPr marL="0" indent="0">
              <a:buNone/>
            </a:pPr>
            <a:r>
              <a:rPr lang="it-IT" sz="2000" smtClean="0"/>
              <a:t>This is at the basis of MUCH of the statistics practice we do</a:t>
            </a:r>
            <a:endParaRPr lang="en-US" sz="2000"/>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36368"/>
            <a:ext cx="6719962" cy="45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 y="2308838"/>
            <a:ext cx="2183233" cy="96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394435" y="4293694"/>
            <a:ext cx="1873309" cy="1754326"/>
          </a:xfrm>
          <a:prstGeom prst="rect">
            <a:avLst/>
          </a:prstGeom>
          <a:noFill/>
        </p:spPr>
        <p:txBody>
          <a:bodyPr wrap="square" rtlCol="0">
            <a:spAutoFit/>
          </a:bodyPr>
          <a:lstStyle/>
          <a:p>
            <a:r>
              <a:rPr lang="it-IT" smtClean="0"/>
              <a:t>Here we take x</a:t>
            </a:r>
            <a:r>
              <a:rPr lang="it-IT" baseline="-25000" smtClean="0"/>
              <a:t>i</a:t>
            </a:r>
            <a:r>
              <a:rPr lang="it-IT" smtClean="0"/>
              <a:t> from a</a:t>
            </a:r>
          </a:p>
          <a:p>
            <a:r>
              <a:rPr lang="it-IT" smtClean="0"/>
              <a:t>Uniform distribution and plot z when N becomes large</a:t>
            </a:r>
            <a:endParaRPr lang="en-US"/>
          </a:p>
        </p:txBody>
      </p:sp>
    </p:spTree>
    <p:extLst>
      <p:ext uri="{BB962C8B-B14F-4D97-AF65-F5344CB8AC3E}">
        <p14:creationId xmlns:p14="http://schemas.microsoft.com/office/powerpoint/2010/main" val="269667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224136"/>
          </a:xfrm>
        </p:spPr>
        <p:txBody>
          <a:bodyPr>
            <a:normAutofit fontScale="90000"/>
          </a:bodyPr>
          <a:lstStyle/>
          <a:p>
            <a:r>
              <a:rPr lang="en-US" smtClean="0"/>
              <a:t>Warm-up example 1: Why it is crucial to know basic statistical distributions</a:t>
            </a:r>
            <a:endParaRPr lang="en-US"/>
          </a:p>
        </p:txBody>
      </p:sp>
      <p:sp>
        <p:nvSpPr>
          <p:cNvPr id="3" name="Segnaposto contenuto 2"/>
          <p:cNvSpPr>
            <a:spLocks noGrp="1"/>
          </p:cNvSpPr>
          <p:nvPr>
            <p:ph idx="1"/>
          </p:nvPr>
        </p:nvSpPr>
        <p:spPr>
          <a:xfrm>
            <a:off x="107504" y="1440160"/>
            <a:ext cx="8820472" cy="5445224"/>
          </a:xfrm>
        </p:spPr>
        <p:txBody>
          <a:bodyPr>
            <a:normAutofit fontScale="55000" lnSpcReduction="20000"/>
          </a:bodyPr>
          <a:lstStyle/>
          <a:p>
            <a:r>
              <a:rPr lang="en-US" smtClean="0"/>
              <a:t>It is common to know the expression, and at least the basic properties, of the following:</a:t>
            </a:r>
          </a:p>
          <a:p>
            <a:pPr lvl="1"/>
            <a:r>
              <a:rPr lang="en-US" smtClean="0"/>
              <a:t>Gaussian (AKA Normal) distribution</a:t>
            </a:r>
          </a:p>
          <a:p>
            <a:pPr lvl="1"/>
            <a:r>
              <a:rPr lang="en-US" smtClean="0"/>
              <a:t>Poisson distribution</a:t>
            </a:r>
          </a:p>
          <a:p>
            <a:pPr lvl="1"/>
            <a:r>
              <a:rPr lang="en-US" smtClean="0"/>
              <a:t>Exponential distribution</a:t>
            </a:r>
          </a:p>
          <a:p>
            <a:pPr lvl="1"/>
            <a:r>
              <a:rPr lang="en-US" smtClean="0"/>
              <a:t>Uniform distribution</a:t>
            </a:r>
          </a:p>
          <a:p>
            <a:pPr lvl="1"/>
            <a:r>
              <a:rPr lang="en-US" smtClean="0"/>
              <a:t>Binomial and Multinomial distribution</a:t>
            </a:r>
          </a:p>
          <a:p>
            <a:r>
              <a:rPr lang="en-US" smtClean="0"/>
              <a:t>A mediocre particle physicist can live a comfortable life without having other distributions at his or her fingertips. However, I argue </a:t>
            </a:r>
            <a:r>
              <a:rPr lang="en-US" i="1" smtClean="0">
                <a:solidFill>
                  <a:srgbClr val="FF0000"/>
                </a:solidFill>
              </a:rPr>
              <a:t>you should at the very least recognize and understand the properties of</a:t>
            </a:r>
            <a:r>
              <a:rPr lang="en-US" smtClean="0"/>
              <a:t> :</a:t>
            </a:r>
          </a:p>
          <a:p>
            <a:pPr lvl="1"/>
            <a:r>
              <a:rPr lang="en-US" smtClean="0"/>
              <a:t>Chisquare distribution</a:t>
            </a:r>
          </a:p>
          <a:p>
            <a:pPr lvl="1"/>
            <a:r>
              <a:rPr lang="en-US" smtClean="0"/>
              <a:t>Compound Poisson distribution</a:t>
            </a:r>
          </a:p>
          <a:p>
            <a:pPr lvl="1"/>
            <a:r>
              <a:rPr lang="en-US" smtClean="0"/>
              <a:t>Log-Normal distribution</a:t>
            </a:r>
          </a:p>
          <a:p>
            <a:pPr lvl="1"/>
            <a:r>
              <a:rPr lang="en-US" smtClean="0"/>
              <a:t>Gamma distribution</a:t>
            </a:r>
          </a:p>
          <a:p>
            <a:pPr lvl="1"/>
            <a:r>
              <a:rPr lang="en-US" smtClean="0"/>
              <a:t>Beta distribution</a:t>
            </a:r>
          </a:p>
          <a:p>
            <a:pPr lvl="1"/>
            <a:r>
              <a:rPr lang="en-US" smtClean="0"/>
              <a:t>Cauchy distribution (AKA Breit-Wigner)</a:t>
            </a:r>
          </a:p>
          <a:p>
            <a:pPr lvl="1"/>
            <a:r>
              <a:rPr lang="en-US" smtClean="0"/>
              <a:t>Laplace distribution</a:t>
            </a:r>
          </a:p>
          <a:p>
            <a:pPr lvl="1"/>
            <a:r>
              <a:rPr lang="en-US" smtClean="0"/>
              <a:t>Fisher-Snedecor distribution</a:t>
            </a:r>
            <a:endParaRPr lang="en-US"/>
          </a:p>
          <a:p>
            <a:r>
              <a:rPr lang="en-US" smtClean="0"/>
              <a:t>There are many other important distributions, but we can stop here…</a:t>
            </a:r>
          </a:p>
          <a:p>
            <a:pPr lvl="1"/>
            <a:endParaRPr lang="en-US" smtClean="0"/>
          </a:p>
          <a:p>
            <a:r>
              <a:rPr lang="en-US" smtClean="0"/>
              <a:t>Most</a:t>
            </a:r>
            <a:r>
              <a:rPr lang="en-US" smtClean="0">
                <a:solidFill>
                  <a:srgbClr val="FF0000"/>
                </a:solidFill>
              </a:rPr>
              <a:t> Statistics books discuss the above PDFs carefully, </a:t>
            </a:r>
            <a:r>
              <a:rPr lang="en-US" u="sng" smtClean="0">
                <a:solidFill>
                  <a:srgbClr val="FF0000"/>
                </a:solidFill>
              </a:rPr>
              <a:t>for a good reason</a:t>
            </a:r>
            <a:r>
              <a:rPr lang="en-US" smtClean="0">
                <a:solidFill>
                  <a:srgbClr val="FF0000"/>
                </a:solidFill>
              </a:rPr>
              <a:t>.</a:t>
            </a:r>
            <a:r>
              <a:rPr lang="en-US" smtClean="0"/>
              <a:t> </a:t>
            </a:r>
          </a:p>
          <a:p>
            <a:r>
              <a:rPr lang="en-US" smtClean="0"/>
              <a:t>We can make at least just an example of the </a:t>
            </a:r>
            <a:r>
              <a:rPr lang="en-US" smtClean="0">
                <a:solidFill>
                  <a:srgbClr val="0070C0"/>
                </a:solidFill>
              </a:rPr>
              <a:t>pitfalls you may avoid by knowing they exist!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 calcmode="lin" valueType="num">
                                      <p:cBhvr additive="base">
                                        <p:cTn id="3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 calcmode="lin" valueType="num">
                                      <p:cBhvr additive="base">
                                        <p:cTn id="3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 calcmode="lin" valueType="num">
                                      <p:cBhvr additive="base">
                                        <p:cTn id="4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 calcmode="lin" valueType="num">
                                      <p:cBhvr additive="base">
                                        <p:cTn id="5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4955232" cy="1143000"/>
          </a:xfrm>
        </p:spPr>
        <p:txBody>
          <a:bodyPr>
            <a:normAutofit fontScale="90000"/>
          </a:bodyPr>
          <a:lstStyle/>
          <a:p>
            <a:r>
              <a:rPr lang="en-US" smtClean="0"/>
              <a:t>The Poisson distribution</a:t>
            </a:r>
            <a:endParaRPr lang="en-US"/>
          </a:p>
        </p:txBody>
      </p:sp>
      <p:sp>
        <p:nvSpPr>
          <p:cNvPr id="3" name="Segnaposto contenuto 2"/>
          <p:cNvSpPr>
            <a:spLocks noGrp="1"/>
          </p:cNvSpPr>
          <p:nvPr>
            <p:ph idx="1"/>
          </p:nvPr>
        </p:nvSpPr>
        <p:spPr>
          <a:xfrm>
            <a:off x="86816" y="1600200"/>
            <a:ext cx="8229600" cy="4925144"/>
          </a:xfrm>
        </p:spPr>
        <p:txBody>
          <a:bodyPr>
            <a:normAutofit fontScale="62500" lnSpcReduction="20000"/>
          </a:bodyPr>
          <a:lstStyle/>
          <a:p>
            <a:r>
              <a:rPr lang="en-US" smtClean="0"/>
              <a:t>Let us recall again the Poisson PDF:</a:t>
            </a:r>
          </a:p>
          <a:p>
            <a:endParaRPr lang="en-US" smtClean="0"/>
          </a:p>
          <a:p>
            <a:endParaRPr lang="en-US" smtClean="0"/>
          </a:p>
          <a:p>
            <a:endParaRPr lang="en-US"/>
          </a:p>
          <a:p>
            <a:endParaRPr lang="en-US"/>
          </a:p>
          <a:p>
            <a:pPr lvl="1"/>
            <a:r>
              <a:rPr lang="en-US" smtClean="0"/>
              <a:t>The expectation value of a Poisson variable with mean </a:t>
            </a:r>
            <a:r>
              <a:rPr lang="el-GR" smtClean="0"/>
              <a:t>μ </a:t>
            </a:r>
            <a:r>
              <a:rPr lang="en-US" smtClean="0"/>
              <a:t>is E(n) = </a:t>
            </a:r>
            <a:r>
              <a:rPr lang="en-US" smtClean="0">
                <a:latin typeface="Symbol" pitchFamily="18" charset="2"/>
              </a:rPr>
              <a:t>m</a:t>
            </a:r>
          </a:p>
          <a:p>
            <a:pPr lvl="1"/>
            <a:r>
              <a:rPr lang="en-US" smtClean="0"/>
              <a:t>its variance is V(n) = </a:t>
            </a:r>
            <a:r>
              <a:rPr lang="en-US" smtClean="0">
                <a:latin typeface="Symbol" pitchFamily="18" charset="2"/>
              </a:rPr>
              <a:t>m</a:t>
            </a:r>
          </a:p>
          <a:p>
            <a:endParaRPr lang="en-US"/>
          </a:p>
          <a:p>
            <a:pPr lvl="1">
              <a:buNone/>
            </a:pPr>
            <a:r>
              <a:rPr lang="en-US" smtClean="0">
                <a:solidFill>
                  <a:srgbClr val="FF0000"/>
                </a:solidFill>
              </a:rPr>
              <a:t>	The Poisson is a discrete distribution. It describes the probability of getting exactly </a:t>
            </a:r>
            <a:r>
              <a:rPr lang="en-US" b="1" smtClean="0">
                <a:solidFill>
                  <a:srgbClr val="FF0000"/>
                </a:solidFill>
              </a:rPr>
              <a:t>n</a:t>
            </a:r>
            <a:r>
              <a:rPr lang="en-US" smtClean="0">
                <a:solidFill>
                  <a:srgbClr val="FF0000"/>
                </a:solidFill>
              </a:rPr>
              <a:t> events in a given time, if these occur independently and randomly at constant rate </a:t>
            </a:r>
            <a:r>
              <a:rPr lang="it-IT" smtClean="0">
                <a:solidFill>
                  <a:srgbClr val="FF0000"/>
                </a:solidFill>
              </a:rPr>
              <a:t>(in that given time) </a:t>
            </a:r>
            <a:r>
              <a:rPr lang="el-GR" b="1" smtClean="0">
                <a:solidFill>
                  <a:srgbClr val="FF0000"/>
                </a:solidFill>
              </a:rPr>
              <a:t>μ</a:t>
            </a:r>
            <a:endParaRPr lang="en-US" b="1" smtClean="0">
              <a:solidFill>
                <a:srgbClr val="FF0000"/>
              </a:solidFill>
            </a:endParaRPr>
          </a:p>
          <a:p>
            <a:pPr lvl="1">
              <a:buNone/>
            </a:pPr>
            <a:endParaRPr lang="en-US"/>
          </a:p>
          <a:p>
            <a:pPr lvl="1">
              <a:buNone/>
            </a:pPr>
            <a:r>
              <a:rPr lang="en-US" smtClean="0"/>
              <a:t>Other fun facts:</a:t>
            </a:r>
          </a:p>
          <a:p>
            <a:pPr lvl="1">
              <a:buNone/>
            </a:pPr>
            <a:endParaRPr lang="en-US" smtClean="0"/>
          </a:p>
          <a:p>
            <a:pPr lvl="1"/>
            <a:r>
              <a:rPr lang="en-US" smtClean="0"/>
              <a:t>it is a limiting case of the Binomial [                                    ]  for p</a:t>
            </a:r>
            <a:r>
              <a:rPr lang="en-US" smtClean="0">
                <a:sym typeface="Wingdings" pitchFamily="2" charset="2"/>
              </a:rPr>
              <a:t>0, in the limit of large N</a:t>
            </a:r>
          </a:p>
          <a:p>
            <a:pPr lvl="1"/>
            <a:r>
              <a:rPr lang="en-US" smtClean="0">
                <a:sym typeface="Wingdings" pitchFamily="2" charset="2"/>
              </a:rPr>
              <a:t>it converges to the Normal for large </a:t>
            </a:r>
            <a:r>
              <a:rPr lang="en-US" smtClean="0">
                <a:latin typeface="Symbol" pitchFamily="18" charset="2"/>
                <a:sym typeface="Wingdings" pitchFamily="2" charset="2"/>
              </a:rPr>
              <a:t>m</a:t>
            </a:r>
          </a:p>
          <a:p>
            <a:pPr marL="457200" lvl="1" indent="0">
              <a:buNone/>
            </a:pPr>
            <a:endParaRPr lang="en-US">
              <a:latin typeface="Symbol" pitchFamily="18" charset="2"/>
              <a:sym typeface="Wingdings" pitchFamily="2" charset="2"/>
            </a:endParaRPr>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2977145538"/>
              </p:ext>
            </p:extLst>
          </p:nvPr>
        </p:nvGraphicFramePr>
        <p:xfrm>
          <a:off x="1331640" y="2060848"/>
          <a:ext cx="2652712" cy="930275"/>
        </p:xfrm>
        <a:graphic>
          <a:graphicData uri="http://schemas.openxmlformats.org/presentationml/2006/ole">
            <mc:AlternateContent xmlns:mc="http://schemas.openxmlformats.org/markup-compatibility/2006">
              <mc:Choice xmlns:v="urn:schemas-microsoft-com:vml" Requires="v">
                <p:oleObj spid="_x0000_s4200" name="Equazione" r:id="rId3" imgW="1041120" imgH="419040" progId="Equation.3">
                  <p:embed/>
                </p:oleObj>
              </mc:Choice>
              <mc:Fallback>
                <p:oleObj name="Equazione" r:id="rId3" imgW="104112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60848"/>
                        <a:ext cx="265271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1563341330"/>
              </p:ext>
            </p:extLst>
          </p:nvPr>
        </p:nvGraphicFramePr>
        <p:xfrm>
          <a:off x="4211960" y="5373216"/>
          <a:ext cx="1888210" cy="576064"/>
        </p:xfrm>
        <a:graphic>
          <a:graphicData uri="http://schemas.openxmlformats.org/presentationml/2006/ole">
            <mc:AlternateContent xmlns:mc="http://schemas.openxmlformats.org/markup-compatibility/2006">
              <mc:Choice xmlns:v="urn:schemas-microsoft-com:vml" Requires="v">
                <p:oleObj spid="_x0000_s4201" name="Equazione" r:id="rId5" imgW="1498320" imgH="457200" progId="Equation.3">
                  <p:embed/>
                </p:oleObj>
              </mc:Choice>
              <mc:Fallback>
                <p:oleObj name="Equazione" r:id="rId5" imgW="14983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5373216"/>
                        <a:ext cx="1888210"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http://inspirehep.net/record/868729/files/examples_Poisson_distribution.png"/>
          <p:cNvPicPr>
            <a:picLocks noChangeAspect="1" noChangeArrowheads="1"/>
          </p:cNvPicPr>
          <p:nvPr/>
        </p:nvPicPr>
        <p:blipFill>
          <a:blip r:embed="rId7" cstate="print"/>
          <a:srcRect/>
          <a:stretch>
            <a:fillRect/>
          </a:stretch>
        </p:blipFill>
        <p:spPr bwMode="auto">
          <a:xfrm>
            <a:off x="5508104" y="-21863"/>
            <a:ext cx="3731568" cy="27986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1143000"/>
          </a:xfrm>
        </p:spPr>
        <p:txBody>
          <a:bodyPr>
            <a:normAutofit fontScale="90000"/>
          </a:bodyPr>
          <a:lstStyle/>
          <a:p>
            <a:r>
              <a:rPr lang="en-US" smtClean="0"/>
              <a:t>The Compound Poisson distribution</a:t>
            </a:r>
            <a:endParaRPr lang="en-US"/>
          </a:p>
        </p:txBody>
      </p:sp>
      <p:sp>
        <p:nvSpPr>
          <p:cNvPr id="3" name="Segnaposto contenuto 2"/>
          <p:cNvSpPr>
            <a:spLocks noGrp="1"/>
          </p:cNvSpPr>
          <p:nvPr>
            <p:ph idx="1"/>
          </p:nvPr>
        </p:nvSpPr>
        <p:spPr>
          <a:xfrm>
            <a:off x="0" y="1600200"/>
            <a:ext cx="8686800" cy="5257800"/>
          </a:xfrm>
        </p:spPr>
        <p:txBody>
          <a:bodyPr>
            <a:normAutofit fontScale="62500" lnSpcReduction="20000"/>
          </a:bodyPr>
          <a:lstStyle/>
          <a:p>
            <a:r>
              <a:rPr lang="en-US" smtClean="0"/>
              <a:t>Less known is the </a:t>
            </a:r>
            <a:r>
              <a:rPr lang="en-US" b="1" smtClean="0"/>
              <a:t>compound Poisson distribution</a:t>
            </a:r>
            <a:r>
              <a:rPr lang="en-US" smtClean="0"/>
              <a:t>, which </a:t>
            </a:r>
            <a:r>
              <a:rPr lang="en-US" smtClean="0">
                <a:solidFill>
                  <a:srgbClr val="FF0000"/>
                </a:solidFill>
              </a:rPr>
              <a:t>describes the </a:t>
            </a:r>
            <a:r>
              <a:rPr lang="en-US" b="1" smtClean="0">
                <a:solidFill>
                  <a:srgbClr val="FF0000"/>
                </a:solidFill>
              </a:rPr>
              <a:t>sum</a:t>
            </a:r>
            <a:r>
              <a:rPr lang="en-US" smtClean="0">
                <a:solidFill>
                  <a:srgbClr val="FF0000"/>
                </a:solidFill>
              </a:rPr>
              <a:t> of N Poisson variables, all of mean </a:t>
            </a:r>
            <a:r>
              <a:rPr lang="en-US" smtClean="0">
                <a:solidFill>
                  <a:srgbClr val="FF0000"/>
                </a:solidFill>
                <a:latin typeface="Symbol" pitchFamily="18" charset="2"/>
              </a:rPr>
              <a:t>m</a:t>
            </a:r>
            <a:r>
              <a:rPr lang="en-US" smtClean="0">
                <a:solidFill>
                  <a:srgbClr val="FF0000"/>
                </a:solidFill>
              </a:rPr>
              <a:t>, when </a:t>
            </a:r>
            <a:r>
              <a:rPr lang="en-US" u="sng" smtClean="0">
                <a:solidFill>
                  <a:srgbClr val="FF0000"/>
                </a:solidFill>
              </a:rPr>
              <a:t>N is also a Poisson variable</a:t>
            </a:r>
            <a:r>
              <a:rPr lang="en-US" smtClean="0">
                <a:solidFill>
                  <a:srgbClr val="FF0000"/>
                </a:solidFill>
              </a:rPr>
              <a:t> of mean </a:t>
            </a:r>
            <a:r>
              <a:rPr lang="en-US" smtClean="0">
                <a:solidFill>
                  <a:srgbClr val="FF0000"/>
                </a:solidFill>
                <a:latin typeface="Symbol" pitchFamily="18" charset="2"/>
              </a:rPr>
              <a:t>l</a:t>
            </a:r>
            <a:r>
              <a:rPr lang="en-US" smtClean="0"/>
              <a:t>:</a:t>
            </a:r>
          </a:p>
          <a:p>
            <a:endParaRPr lang="en-US" smtClean="0"/>
          </a:p>
          <a:p>
            <a:endParaRPr lang="en-US" smtClean="0"/>
          </a:p>
          <a:p>
            <a:endParaRPr lang="en-US"/>
          </a:p>
          <a:p>
            <a:endParaRPr lang="en-US" smtClean="0"/>
          </a:p>
          <a:p>
            <a:pPr lvl="1"/>
            <a:r>
              <a:rPr lang="en-US" smtClean="0"/>
              <a:t>Obviously the expectation value is </a:t>
            </a:r>
            <a:r>
              <a:rPr lang="en-US" b="1" smtClean="0"/>
              <a:t>E[n] = </a:t>
            </a:r>
            <a:r>
              <a:rPr lang="en-US" b="1" smtClean="0">
                <a:latin typeface="Symbol" pitchFamily="18" charset="2"/>
              </a:rPr>
              <a:t>lm</a:t>
            </a:r>
          </a:p>
          <a:p>
            <a:pPr lvl="1"/>
            <a:r>
              <a:rPr lang="en-US" smtClean="0"/>
              <a:t>The variance is </a:t>
            </a:r>
            <a:r>
              <a:rPr lang="en-US" b="1" smtClean="0"/>
              <a:t>V(n) = </a:t>
            </a:r>
            <a:r>
              <a:rPr lang="en-US" b="1" smtClean="0">
                <a:latin typeface="Symbol" pitchFamily="18" charset="2"/>
              </a:rPr>
              <a:t>lm</a:t>
            </a:r>
            <a:r>
              <a:rPr lang="en-US" b="1" smtClean="0"/>
              <a:t>(1+</a:t>
            </a:r>
            <a:r>
              <a:rPr lang="en-US" b="1" smtClean="0">
                <a:latin typeface="Symbol" pitchFamily="18" charset="2"/>
              </a:rPr>
              <a:t>m</a:t>
            </a:r>
            <a:r>
              <a:rPr lang="en-US" b="1" smtClean="0"/>
              <a:t>)</a:t>
            </a:r>
            <a:endParaRPr lang="en-US" b="1"/>
          </a:p>
          <a:p>
            <a:endParaRPr lang="en-US" smtClean="0"/>
          </a:p>
          <a:p>
            <a:r>
              <a:rPr lang="en-US" smtClean="0"/>
              <a:t>One seldom has to do with this distribution in practice. Yet I will make the point that </a:t>
            </a:r>
            <a:r>
              <a:rPr lang="en-US" u="sng" smtClean="0"/>
              <a:t>it is necessary for a physicist to know it exists</a:t>
            </a:r>
            <a:r>
              <a:rPr lang="en-US" smtClean="0"/>
              <a:t>, and to recognize it is different from the simple Poisson distribution.</a:t>
            </a:r>
          </a:p>
          <a:p>
            <a:endParaRPr lang="en-US"/>
          </a:p>
          <a:p>
            <a:pPr lvl="1">
              <a:buNone/>
            </a:pPr>
            <a:r>
              <a:rPr lang="en-US" smtClean="0"/>
              <a:t>				</a:t>
            </a:r>
            <a:r>
              <a:rPr lang="en-US" b="1" smtClean="0">
                <a:solidFill>
                  <a:srgbClr val="FF0000"/>
                </a:solidFill>
              </a:rPr>
              <a:t>Why ? Should you really care ?</a:t>
            </a:r>
          </a:p>
          <a:p>
            <a:pPr lvl="1">
              <a:buNone/>
            </a:pPr>
            <a:endParaRPr lang="en-US"/>
          </a:p>
          <a:p>
            <a:pPr lvl="1">
              <a:buNone/>
            </a:pPr>
            <a:r>
              <a:rPr lang="en-US" smtClean="0"/>
              <a:t>	Let me ask before we continue: </a:t>
            </a:r>
            <a:r>
              <a:rPr lang="en-US" b="1" smtClean="0"/>
              <a:t>how many of you knew about the existence of the compound Poisson distribution?</a:t>
            </a:r>
          </a:p>
          <a:p>
            <a:pPr lvl="1">
              <a:buNone/>
            </a:pPr>
            <a:r>
              <a:rPr lang="it-IT" b="1" smtClean="0"/>
              <a:t>	</a:t>
            </a:r>
            <a:r>
              <a:rPr lang="it-IT" b="1" smtClean="0">
                <a:solidFill>
                  <a:srgbClr val="FF0000"/>
                </a:solidFill>
              </a:rPr>
              <a:t>Don't feel forced to raise your hand – typically only 5% of PhDs in Physics know it</a:t>
            </a:r>
            <a:endParaRPr lang="en-US" b="1">
              <a:solidFill>
                <a:srgbClr val="FF0000"/>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73500292"/>
              </p:ext>
            </p:extLst>
          </p:nvPr>
        </p:nvGraphicFramePr>
        <p:xfrm>
          <a:off x="1331640" y="2326945"/>
          <a:ext cx="4425652" cy="886031"/>
        </p:xfrm>
        <a:graphic>
          <a:graphicData uri="http://schemas.openxmlformats.org/presentationml/2006/ole">
            <mc:AlternateContent xmlns:mc="http://schemas.openxmlformats.org/markup-compatibility/2006">
              <mc:Choice xmlns:v="urn:schemas-microsoft-com:vml" Requires="v">
                <p:oleObj spid="_x0000_s5173" name="Equazione" r:id="rId3" imgW="2197080" imgH="482400" progId="Equation.3">
                  <p:embed/>
                </p:oleObj>
              </mc:Choice>
              <mc:Fallback>
                <p:oleObj name="Equazione" r:id="rId3" imgW="21970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326945"/>
                        <a:ext cx="4425652" cy="886031"/>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22504" y="1422226"/>
            <a:ext cx="2286000" cy="539115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1" y="1"/>
            <a:ext cx="6804248" cy="1382536"/>
          </a:xfrm>
          <a:prstGeom prst="rect">
            <a:avLst/>
          </a:prstGeom>
          <a:solidFill>
            <a:schemeClr val="accent5">
              <a:lumMod val="40000"/>
              <a:lumOff val="60000"/>
            </a:schemeClr>
          </a:solidFill>
          <a:ln w="9525">
            <a:noFill/>
            <a:miter lim="800000"/>
            <a:headEnd/>
            <a:tailEnd/>
          </a:ln>
        </p:spPr>
      </p:pic>
      <p:sp>
        <p:nvSpPr>
          <p:cNvPr id="7" name="CasellaDiTesto 6"/>
          <p:cNvSpPr txBox="1"/>
          <p:nvPr/>
        </p:nvSpPr>
        <p:spPr>
          <a:xfrm>
            <a:off x="274186" y="1502688"/>
            <a:ext cx="6458054" cy="5355312"/>
          </a:xfrm>
          <a:prstGeom prst="rect">
            <a:avLst/>
          </a:prstGeom>
          <a:noFill/>
        </p:spPr>
        <p:txBody>
          <a:bodyPr wrap="square" rtlCol="0">
            <a:spAutoFit/>
          </a:bodyPr>
          <a:lstStyle/>
          <a:p>
            <a:r>
              <a:rPr lang="en-US" smtClean="0"/>
              <a:t>In 1968 the gentlemen named in the above clip observed four tracks in a Wilson chamber whose apparent ionization was </a:t>
            </a:r>
            <a:r>
              <a:rPr lang="en-US" smtClean="0">
                <a:solidFill>
                  <a:srgbClr val="FF0000"/>
                </a:solidFill>
              </a:rPr>
              <a:t>compatible with the one expected for particles of charge  </a:t>
            </a:r>
            <a:r>
              <a:rPr lang="en-US" baseline="30000" smtClean="0">
                <a:solidFill>
                  <a:srgbClr val="FF0000"/>
                </a:solidFill>
              </a:rPr>
              <a:t>2</a:t>
            </a:r>
            <a:r>
              <a:rPr lang="en-US" smtClean="0">
                <a:solidFill>
                  <a:srgbClr val="FF0000"/>
                </a:solidFill>
              </a:rPr>
              <a:t>/</a:t>
            </a:r>
            <a:r>
              <a:rPr lang="en-US" baseline="-25000" smtClean="0">
                <a:solidFill>
                  <a:srgbClr val="FF0000"/>
                </a:solidFill>
              </a:rPr>
              <a:t>3</a:t>
            </a:r>
            <a:r>
              <a:rPr lang="en-US" smtClean="0">
                <a:solidFill>
                  <a:srgbClr val="FF0000"/>
                </a:solidFill>
              </a:rPr>
              <a:t>e</a:t>
            </a:r>
            <a:r>
              <a:rPr lang="en-US" smtClean="0"/>
              <a:t>. </a:t>
            </a:r>
          </a:p>
          <a:p>
            <a:r>
              <a:rPr lang="en-US" smtClean="0"/>
              <a:t>Successively, they published a paper where they showed a track which could not be anything but a fractionary charge particle!</a:t>
            </a:r>
          </a:p>
          <a:p>
            <a:r>
              <a:rPr lang="en-US" smtClean="0"/>
              <a:t>In fact, it produced </a:t>
            </a:r>
            <a:r>
              <a:rPr lang="en-US" b="1" smtClean="0"/>
              <a:t>110 counted droplets </a:t>
            </a:r>
            <a:r>
              <a:rPr lang="en-US" smtClean="0"/>
              <a:t>per unit path length against an expectation of </a:t>
            </a:r>
            <a:r>
              <a:rPr lang="en-US" b="1" smtClean="0">
                <a:solidFill>
                  <a:srgbClr val="FF0000"/>
                </a:solidFill>
              </a:rPr>
              <a:t>229</a:t>
            </a:r>
            <a:r>
              <a:rPr lang="en-US" smtClean="0"/>
              <a:t> (from the </a:t>
            </a:r>
            <a:r>
              <a:rPr lang="en-US" b="1" smtClean="0"/>
              <a:t>55,000 observed tracks</a:t>
            </a:r>
            <a:r>
              <a:rPr lang="en-US" smtClean="0"/>
              <a:t>).</a:t>
            </a:r>
            <a:endParaRPr lang="en-US"/>
          </a:p>
          <a:p>
            <a:endParaRPr lang="en-US" smtClean="0"/>
          </a:p>
          <a:p>
            <a:r>
              <a:rPr lang="en-US" smtClean="0"/>
              <a:t>What is the probability to observe such a phenomenon ? </a:t>
            </a:r>
          </a:p>
          <a:p>
            <a:r>
              <a:rPr lang="en-US" smtClean="0"/>
              <a:t>We compute it in the following slide.</a:t>
            </a:r>
            <a:endParaRPr lang="en-US"/>
          </a:p>
          <a:p>
            <a:endParaRPr lang="en-US" smtClean="0"/>
          </a:p>
          <a:p>
            <a:r>
              <a:rPr lang="en-US" smtClean="0"/>
              <a:t>Note that if you are strong in nuclear physics and thermodynamics, </a:t>
            </a:r>
            <a:r>
              <a:rPr lang="en-US" smtClean="0">
                <a:solidFill>
                  <a:srgbClr val="FF0000"/>
                </a:solidFill>
              </a:rPr>
              <a:t>you may know that a scattering interaction produces on </a:t>
            </a:r>
          </a:p>
          <a:p>
            <a:r>
              <a:rPr lang="en-US" smtClean="0">
                <a:solidFill>
                  <a:srgbClr val="FF0000"/>
                </a:solidFill>
              </a:rPr>
              <a:t>average about four droplets</a:t>
            </a:r>
            <a:r>
              <a:rPr lang="en-US" smtClean="0"/>
              <a:t>. The scattering and the </a:t>
            </a:r>
          </a:p>
          <a:p>
            <a:r>
              <a:rPr lang="en-US" smtClean="0"/>
              <a:t>droplet formation are </a:t>
            </a:r>
            <a:r>
              <a:rPr lang="en-US" smtClean="0">
                <a:solidFill>
                  <a:srgbClr val="0070C0"/>
                </a:solidFill>
              </a:rPr>
              <a:t>independent Poisson processes</a:t>
            </a:r>
            <a:r>
              <a:rPr lang="en-US" smtClean="0"/>
              <a:t>.</a:t>
            </a:r>
            <a:endParaRPr lang="en-US"/>
          </a:p>
          <a:p>
            <a:r>
              <a:rPr lang="en-US" smtClean="0"/>
              <a:t>However, </a:t>
            </a:r>
            <a:r>
              <a:rPr lang="en-US" u="sng" smtClean="0"/>
              <a:t>if your knowledge of Statistics is poor, this observation </a:t>
            </a:r>
          </a:p>
          <a:p>
            <a:r>
              <a:rPr lang="en-US" u="sng" smtClean="0"/>
              <a:t>does not allow you to reach the right conclusion</a:t>
            </a:r>
            <a:r>
              <a:rPr lang="en-US" smtClean="0"/>
              <a:t>. </a:t>
            </a:r>
            <a:r>
              <a:rPr lang="en-US" smtClean="0">
                <a:solidFill>
                  <a:srgbClr val="0070C0"/>
                </a:solidFill>
              </a:rPr>
              <a:t>What is the </a:t>
            </a:r>
          </a:p>
          <a:p>
            <a:r>
              <a:rPr lang="en-US" smtClean="0">
                <a:solidFill>
                  <a:srgbClr val="0070C0"/>
                </a:solidFill>
              </a:rPr>
              <a:t>difference, after all, between a Poisson process and the </a:t>
            </a:r>
          </a:p>
          <a:p>
            <a:r>
              <a:rPr lang="en-US" smtClean="0">
                <a:solidFill>
                  <a:srgbClr val="0070C0"/>
                </a:solidFill>
              </a:rPr>
              <a:t>combination of two ?</a:t>
            </a:r>
          </a:p>
        </p:txBody>
      </p:sp>
      <p:sp>
        <p:nvSpPr>
          <p:cNvPr id="13" name="Rettangolo 12"/>
          <p:cNvSpPr/>
          <p:nvPr/>
        </p:nvSpPr>
        <p:spPr>
          <a:xfrm>
            <a:off x="7524328" y="1124744"/>
            <a:ext cx="144016" cy="5472608"/>
          </a:xfrm>
          <a:prstGeom prst="rect">
            <a:avLst/>
          </a:prstGeom>
          <a:noFill/>
          <a:ln>
            <a:solidFill>
              <a:srgbClr val="FF0000"/>
            </a:solidFill>
          </a:ln>
          <a:scene3d>
            <a:camera prst="orthographicFront">
              <a:rot lat="21593999" lon="0" rev="211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7164288" y="44624"/>
            <a:ext cx="1936749" cy="369332"/>
          </a:xfrm>
          <a:prstGeom prst="rect">
            <a:avLst/>
          </a:prstGeom>
          <a:noFill/>
        </p:spPr>
        <p:txBody>
          <a:bodyPr wrap="none" rtlCol="0">
            <a:spAutoFit/>
          </a:bodyPr>
          <a:lstStyle/>
          <a:p>
            <a:r>
              <a:rPr lang="en-US" smtClean="0">
                <a:solidFill>
                  <a:srgbClr val="0070C0"/>
                </a:solidFill>
              </a:rPr>
              <a:t>PRL 23, 658 (1969)</a:t>
            </a:r>
            <a:endParaRPr lang="en-US">
              <a:solidFill>
                <a:srgbClr val="0070C0"/>
              </a:solidFill>
            </a:endParaRPr>
          </a:p>
        </p:txBody>
      </p:sp>
      <p:sp>
        <p:nvSpPr>
          <p:cNvPr id="15" name="Rettangolo 14"/>
          <p:cNvSpPr/>
          <p:nvPr/>
        </p:nvSpPr>
        <p:spPr>
          <a:xfrm>
            <a:off x="0" y="0"/>
            <a:ext cx="6804248" cy="1412776"/>
          </a:xfrm>
          <a:prstGeom prst="rect">
            <a:avLst/>
          </a:prstGeom>
          <a:solidFill>
            <a:schemeClr val="tx2">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2 8"/>
          <p:cNvCxnSpPr/>
          <p:nvPr/>
        </p:nvCxnSpPr>
        <p:spPr>
          <a:xfrm>
            <a:off x="6804248" y="26064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US" smtClean="0"/>
              <a:t>Significance of the observation</a:t>
            </a:r>
            <a:endParaRPr lang="en-US"/>
          </a:p>
        </p:txBody>
      </p:sp>
      <p:sp>
        <p:nvSpPr>
          <p:cNvPr id="3" name="Segnaposto contenuto 2"/>
          <p:cNvSpPr>
            <a:spLocks noGrp="1"/>
          </p:cNvSpPr>
          <p:nvPr>
            <p:ph idx="1"/>
          </p:nvPr>
        </p:nvSpPr>
        <p:spPr>
          <a:xfrm>
            <a:off x="539552" y="1412776"/>
            <a:ext cx="8136904" cy="2016224"/>
          </a:xfrm>
        </p:spPr>
        <p:txBody>
          <a:bodyPr>
            <a:normAutofit fontScale="77500" lnSpcReduction="20000"/>
          </a:bodyPr>
          <a:lstStyle/>
          <a:p>
            <a:pPr>
              <a:buNone/>
            </a:pPr>
            <a:r>
              <a:rPr lang="en-US" sz="2300" smtClean="0"/>
              <a:t>Case A</a:t>
            </a:r>
            <a:r>
              <a:rPr lang="en-US" sz="2300" smtClean="0">
                <a:solidFill>
                  <a:srgbClr val="FF0000"/>
                </a:solidFill>
              </a:rPr>
              <a:t>: single Poisson process</a:t>
            </a:r>
            <a:r>
              <a:rPr lang="en-US" sz="2300" smtClean="0"/>
              <a:t>, with m=229:</a:t>
            </a:r>
          </a:p>
          <a:p>
            <a:pPr>
              <a:buNone/>
            </a:pPr>
            <a:endParaRPr lang="en-US" sz="2300" smtClean="0">
              <a:solidFill>
                <a:srgbClr val="FF0000"/>
              </a:solidFill>
            </a:endParaRPr>
          </a:p>
          <a:p>
            <a:endParaRPr lang="en-US" sz="2300" smtClean="0"/>
          </a:p>
          <a:p>
            <a:endParaRPr lang="en-US" sz="2300" smtClean="0"/>
          </a:p>
          <a:p>
            <a:endParaRPr lang="en-US" sz="2300"/>
          </a:p>
          <a:p>
            <a:pPr lvl="1">
              <a:buNone/>
            </a:pPr>
            <a:r>
              <a:rPr lang="en-US" sz="2300" smtClean="0"/>
              <a:t>Since they observed 55,000 tracks, seeing at least one track with P=1.6x10</a:t>
            </a:r>
            <a:r>
              <a:rPr lang="en-US" sz="2300" baseline="30000" smtClean="0"/>
              <a:t>-18</a:t>
            </a:r>
            <a:r>
              <a:rPr lang="en-US" sz="2300" smtClean="0"/>
              <a:t> has a chance of occurring of 1-(1-P)</a:t>
            </a:r>
            <a:r>
              <a:rPr lang="en-US" sz="2300" baseline="30000" smtClean="0"/>
              <a:t>55000</a:t>
            </a:r>
            <a:r>
              <a:rPr lang="en-US" sz="2300" smtClean="0"/>
              <a:t>, or about </a:t>
            </a:r>
            <a:r>
              <a:rPr lang="en-US" sz="2300" b="1" smtClean="0"/>
              <a:t>10</a:t>
            </a:r>
            <a:r>
              <a:rPr lang="en-US" sz="2300" b="1" baseline="30000" smtClean="0"/>
              <a:t>-13</a:t>
            </a:r>
          </a:p>
          <a:p>
            <a:pPr lvl="1">
              <a:buNone/>
            </a:pPr>
            <a:endParaRPr lang="en-US" smtClean="0"/>
          </a:p>
        </p:txBody>
      </p:sp>
      <p:graphicFrame>
        <p:nvGraphicFramePr>
          <p:cNvPr id="4" name="Oggetto 3"/>
          <p:cNvGraphicFramePr>
            <a:graphicFrameLocks noChangeAspect="1"/>
          </p:cNvGraphicFramePr>
          <p:nvPr>
            <p:extLst>
              <p:ext uri="{D42A27DB-BD31-4B8C-83A1-F6EECF244321}">
                <p14:modId xmlns:p14="http://schemas.microsoft.com/office/powerpoint/2010/main" val="3615857453"/>
              </p:ext>
            </p:extLst>
          </p:nvPr>
        </p:nvGraphicFramePr>
        <p:xfrm>
          <a:off x="1331640" y="1844824"/>
          <a:ext cx="4680520" cy="792088"/>
        </p:xfrm>
        <a:graphic>
          <a:graphicData uri="http://schemas.openxmlformats.org/presentationml/2006/ole">
            <mc:AlternateContent xmlns:mc="http://schemas.openxmlformats.org/markup-compatibility/2006">
              <mc:Choice xmlns:v="urn:schemas-microsoft-com:vml" Requires="v">
                <p:oleObj spid="_x0000_s6248" name="Equazione" r:id="rId3" imgW="2349360" imgH="444240" progId="Equation.3">
                  <p:embed/>
                </p:oleObj>
              </mc:Choice>
              <mc:Fallback>
                <p:oleObj name="Equazione" r:id="rId3" imgW="23493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44824"/>
                        <a:ext cx="4680520"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385582" y="5877272"/>
            <a:ext cx="8434890" cy="923330"/>
          </a:xfrm>
          <a:prstGeom prst="rect">
            <a:avLst/>
          </a:prstGeom>
          <a:noFill/>
        </p:spPr>
        <p:txBody>
          <a:bodyPr wrap="square" rtlCol="0">
            <a:spAutoFit/>
          </a:bodyPr>
          <a:lstStyle/>
          <a:p>
            <a:r>
              <a:rPr lang="en-US" b="1" smtClean="0"/>
              <a:t>Bottomline: </a:t>
            </a:r>
          </a:p>
          <a:p>
            <a:r>
              <a:rPr lang="en-US" b="1"/>
              <a:t>Y</a:t>
            </a:r>
            <a:r>
              <a:rPr lang="en-US" b="1" smtClean="0"/>
              <a:t>ou may know your detector and the underlying physics very well, but </a:t>
            </a:r>
            <a:r>
              <a:rPr lang="en-US" b="1" smtClean="0">
                <a:solidFill>
                  <a:srgbClr val="FF0000"/>
                </a:solidFill>
              </a:rPr>
              <a:t>only your knowledge of basic Statistics</a:t>
            </a:r>
            <a:r>
              <a:rPr lang="en-US" b="1" smtClean="0"/>
              <a:t> prevents you from being fooled !</a:t>
            </a:r>
            <a:endParaRPr lang="en-US" b="1"/>
          </a:p>
        </p:txBody>
      </p:sp>
      <p:grpSp>
        <p:nvGrpSpPr>
          <p:cNvPr id="8" name="Gruppo 7"/>
          <p:cNvGrpSpPr/>
          <p:nvPr/>
        </p:nvGrpSpPr>
        <p:grpSpPr>
          <a:xfrm>
            <a:off x="539552" y="3573016"/>
            <a:ext cx="7822343" cy="2952328"/>
            <a:chOff x="539552" y="3573016"/>
            <a:chExt cx="7822343" cy="2952328"/>
          </a:xfrm>
        </p:grpSpPr>
        <p:graphicFrame>
          <p:nvGraphicFramePr>
            <p:cNvPr id="5" name="Oggetto 4"/>
            <p:cNvGraphicFramePr>
              <a:graphicFrameLocks noChangeAspect="1"/>
            </p:cNvGraphicFramePr>
            <p:nvPr/>
          </p:nvGraphicFramePr>
          <p:xfrm>
            <a:off x="2699792" y="4149080"/>
            <a:ext cx="5662103" cy="864096"/>
          </p:xfrm>
          <a:graphic>
            <a:graphicData uri="http://schemas.openxmlformats.org/presentationml/2006/ole">
              <mc:AlternateContent xmlns:mc="http://schemas.openxmlformats.org/markup-compatibility/2006">
                <mc:Choice xmlns:v="urn:schemas-microsoft-com:vml" Requires="v">
                  <p:oleObj spid="_x0000_s6249" name="Equazione" r:id="rId5" imgW="3162240" imgH="482400" progId="Equation.3">
                    <p:embed/>
                  </p:oleObj>
                </mc:Choice>
                <mc:Fallback>
                  <p:oleObj name="Equazione" r:id="rId5" imgW="316224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4149080"/>
                          <a:ext cx="5662103"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539552" y="3573016"/>
              <a:ext cx="7776864" cy="2952328"/>
            </a:xfrm>
            <a:prstGeom prst="rect">
              <a:avLst/>
            </a:prstGeom>
            <a:noFill/>
          </p:spPr>
          <p:txBody>
            <a:bodyPr wrap="square" rtlCol="0">
              <a:spAutoFit/>
            </a:bodyPr>
            <a:lstStyle/>
            <a:p>
              <a:r>
                <a:rPr lang="en-US" smtClean="0"/>
                <a:t>Case B: </a:t>
              </a:r>
              <a:r>
                <a:rPr lang="en-US" smtClean="0">
                  <a:solidFill>
                    <a:srgbClr val="FF0000"/>
                  </a:solidFill>
                </a:rPr>
                <a:t>compound Poisson process</a:t>
              </a:r>
              <a:r>
                <a:rPr lang="en-US" smtClean="0"/>
                <a:t>, with </a:t>
              </a:r>
              <a:r>
                <a:rPr lang="en-US" smtClean="0">
                  <a:latin typeface="Symbol" pitchFamily="18" charset="2"/>
                </a:rPr>
                <a:t>lm</a:t>
              </a:r>
              <a:r>
                <a:rPr lang="en-US" smtClean="0"/>
                <a:t>=229, </a:t>
              </a:r>
              <a:r>
                <a:rPr lang="en-US" smtClean="0">
                  <a:latin typeface="Symbol" pitchFamily="18" charset="2"/>
                </a:rPr>
                <a:t>m</a:t>
              </a:r>
              <a:r>
                <a:rPr lang="en-US" smtClean="0"/>
                <a:t>=4:</a:t>
              </a:r>
            </a:p>
            <a:p>
              <a:pPr lvl="1">
                <a:buNone/>
              </a:pPr>
              <a:r>
                <a:rPr lang="en-US" smtClean="0"/>
                <a:t>One should rather compute</a:t>
              </a:r>
            </a:p>
            <a:p>
              <a:pPr lvl="1">
                <a:buNone/>
              </a:pPr>
              <a:endParaRPr lang="en-US" smtClean="0"/>
            </a:p>
            <a:p>
              <a:pPr lvl="1">
                <a:buNone/>
              </a:pPr>
              <a:endParaRPr lang="en-US" smtClean="0"/>
            </a:p>
            <a:p>
              <a:pPr lvl="1">
                <a:buNone/>
              </a:pPr>
              <a:endParaRPr lang="en-US" smtClean="0"/>
            </a:p>
            <a:p>
              <a:pPr lvl="1">
                <a:buNone/>
              </a:pPr>
              <a:endParaRPr lang="en-US" smtClean="0"/>
            </a:p>
            <a:p>
              <a:pPr lvl="1">
                <a:buNone/>
              </a:pPr>
              <a:r>
                <a:rPr lang="en-US" smtClean="0"/>
                <a:t>from which one gets that the probability of seeing at least one such track is rather 1-(1-P’)</a:t>
              </a:r>
              <a:r>
                <a:rPr lang="en-US" baseline="30000" smtClean="0"/>
                <a:t>55000</a:t>
              </a:r>
              <a:r>
                <a:rPr lang="en-US" smtClean="0"/>
                <a:t>, or </a:t>
              </a:r>
              <a:r>
                <a:rPr lang="en-US" b="1" smtClean="0">
                  <a:solidFill>
                    <a:srgbClr val="FF0000"/>
                  </a:solidFill>
                </a:rPr>
                <a:t>92.5%. Ooops!</a:t>
              </a:r>
            </a:p>
            <a:p>
              <a:pPr lvl="1">
                <a:buNone/>
              </a:pPr>
              <a:r>
                <a:rPr lang="en-US" smtClean="0"/>
                <a:t> </a:t>
              </a:r>
            </a:p>
            <a:p>
              <a:endParaRPr lang="en-US"/>
            </a:p>
          </p:txBody>
        </p:sp>
      </p:grpSp>
      <p:sp>
        <p:nvSpPr>
          <p:cNvPr id="9" name="CasellaDiTesto 8"/>
          <p:cNvSpPr txBox="1"/>
          <p:nvPr/>
        </p:nvSpPr>
        <p:spPr>
          <a:xfrm>
            <a:off x="6300192" y="1124744"/>
            <a:ext cx="2627784" cy="1200329"/>
          </a:xfrm>
          <a:prstGeom prst="rect">
            <a:avLst/>
          </a:prstGeom>
          <a:solidFill>
            <a:schemeClr val="accent1">
              <a:alpha val="50000"/>
            </a:schemeClr>
          </a:solidFill>
        </p:spPr>
        <p:txBody>
          <a:bodyPr wrap="square" rtlCol="0">
            <a:spAutoFit/>
          </a:bodyPr>
          <a:lstStyle/>
          <a:p>
            <a:r>
              <a:rPr lang="it-IT" smtClean="0"/>
              <a:t>We will get back to this</a:t>
            </a:r>
            <a:r>
              <a:rPr lang="en-US" smtClean="0"/>
              <a:t> kind of calculations later, so don't worry if you don't get the details now</a:t>
            </a:r>
            <a:endParaRPr lang="it-IT" smtClean="0"/>
          </a:p>
        </p:txBody>
      </p:sp>
      <p:sp>
        <p:nvSpPr>
          <p:cNvPr id="10" name="Ovale 9"/>
          <p:cNvSpPr/>
          <p:nvPr/>
        </p:nvSpPr>
        <p:spPr>
          <a:xfrm>
            <a:off x="4603027" y="2564904"/>
            <a:ext cx="2273229"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2771800" y="5157192"/>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r 11"/>
          <p:cNvSpPr/>
          <p:nvPr/>
        </p:nvSpPr>
        <p:spPr>
          <a:xfrm>
            <a:off x="4572000" y="1940932"/>
            <a:ext cx="2304256" cy="2400071"/>
          </a:xfrm>
          <a:prstGeom prst="mathMultiply">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normAutofit fontScale="90000"/>
          </a:bodyPr>
          <a:lstStyle/>
          <a:p>
            <a:r>
              <a:rPr lang="en-US" smtClean="0"/>
              <a:t>Point estimation:</a:t>
            </a:r>
            <a:br>
              <a:rPr lang="en-US" smtClean="0"/>
            </a:br>
            <a:r>
              <a:rPr lang="en-US" smtClean="0"/>
              <a:t>Combining Measurements and Fitting</a:t>
            </a:r>
            <a:endParaRPr lang="en-US"/>
          </a:p>
        </p:txBody>
      </p:sp>
      <p:sp>
        <p:nvSpPr>
          <p:cNvPr id="3" name="Segnaposto contenuto 2"/>
          <p:cNvSpPr>
            <a:spLocks noGrp="1"/>
          </p:cNvSpPr>
          <p:nvPr>
            <p:ph idx="1"/>
          </p:nvPr>
        </p:nvSpPr>
        <p:spPr>
          <a:xfrm>
            <a:off x="539552" y="1628800"/>
            <a:ext cx="8136904" cy="5040559"/>
          </a:xfrm>
        </p:spPr>
        <p:txBody>
          <a:bodyPr>
            <a:normAutofit fontScale="70000" lnSpcReduction="20000"/>
          </a:bodyPr>
          <a:lstStyle/>
          <a:p>
            <a:r>
              <a:rPr lang="it-IT" smtClean="0"/>
              <a:t>Perceived as two separate topics, but they really are the same thing (the former is a special case of the latter) – I will try to explain what I mean in the rest of this lesson</a:t>
            </a:r>
          </a:p>
          <a:p>
            <a:endParaRPr lang="en-US" smtClean="0"/>
          </a:p>
          <a:p>
            <a:r>
              <a:rPr lang="en-US" smtClean="0"/>
              <a:t>The problem of </a:t>
            </a:r>
            <a:r>
              <a:rPr lang="en-US" b="1" smtClean="0"/>
              <a:t>combining measurements</a:t>
            </a:r>
            <a:r>
              <a:rPr lang="en-US" smtClean="0"/>
              <a:t> arises quite commonly in data analysis and we should spend some time on it</a:t>
            </a:r>
          </a:p>
          <a:p>
            <a:pPr lvl="1"/>
            <a:r>
              <a:rPr lang="en-US" smtClean="0"/>
              <a:t>We will get eventually to the point of </a:t>
            </a:r>
            <a:r>
              <a:rPr lang="en-US" smtClean="0">
                <a:solidFill>
                  <a:srgbClr val="FF0000"/>
                </a:solidFill>
              </a:rPr>
              <a:t>spotting potential issues arising from </a:t>
            </a:r>
            <a:r>
              <a:rPr lang="en-US" i="1" smtClean="0">
                <a:solidFill>
                  <a:srgbClr val="FF0000"/>
                </a:solidFill>
              </a:rPr>
              <a:t>correlations</a:t>
            </a:r>
            <a:r>
              <a:rPr lang="en-US" smtClean="0"/>
              <a:t>. </a:t>
            </a:r>
          </a:p>
          <a:p>
            <a:pPr lvl="1"/>
            <a:r>
              <a:rPr lang="en-US" smtClean="0"/>
              <a:t>We should all become familiar with these issues, because for HEP physicists combining measurements is day-to-day stuff.</a:t>
            </a:r>
          </a:p>
          <a:p>
            <a:endParaRPr lang="it-IT" smtClean="0"/>
          </a:p>
          <a:p>
            <a:r>
              <a:rPr lang="it-IT" smtClean="0"/>
              <a:t>What we call in jargon </a:t>
            </a:r>
            <a:r>
              <a:rPr lang="it-IT" b="1" smtClean="0"/>
              <a:t>Data fitting </a:t>
            </a:r>
            <a:r>
              <a:rPr lang="it-IT" smtClean="0"/>
              <a:t>in Statistics is named “</a:t>
            </a:r>
            <a:r>
              <a:rPr lang="it-IT" smtClean="0">
                <a:solidFill>
                  <a:srgbClr val="FF0000"/>
                </a:solidFill>
              </a:rPr>
              <a:t>parameter estimation</a:t>
            </a:r>
            <a:r>
              <a:rPr lang="it-IT" smtClean="0"/>
              <a:t>” (which should be itself composed of two parts, “</a:t>
            </a:r>
            <a:r>
              <a:rPr lang="it-IT" smtClean="0">
                <a:solidFill>
                  <a:srgbClr val="FF0000"/>
                </a:solidFill>
              </a:rPr>
              <a:t>point estimation</a:t>
            </a:r>
            <a:r>
              <a:rPr lang="it-IT" smtClean="0"/>
              <a:t>” and “</a:t>
            </a:r>
            <a:r>
              <a:rPr lang="it-IT" smtClean="0">
                <a:solidFill>
                  <a:srgbClr val="FF0000"/>
                </a:solidFill>
              </a:rPr>
              <a:t>interval estimation</a:t>
            </a:r>
            <a:r>
              <a:rPr lang="it-IT" smtClean="0"/>
              <a:t>”). </a:t>
            </a:r>
          </a:p>
          <a:p>
            <a:r>
              <a:rPr lang="it-IT" smtClean="0"/>
              <a:t>One thus realizes that </a:t>
            </a:r>
            <a:r>
              <a:rPr lang="it-IT" smtClean="0">
                <a:solidFill>
                  <a:srgbClr val="0070C0"/>
                </a:solidFill>
              </a:rPr>
              <a:t>the issue of combining different estimates of the same parameter is a particular case of data fitting</a:t>
            </a:r>
            <a:r>
              <a:rPr lang="it-IT" smtClean="0"/>
              <a:t>, and in fact the tools we use are the same</a:t>
            </a:r>
            <a:endParaRPr lang="en-US" b="1" smtClean="0"/>
          </a:p>
          <a:p>
            <a:endParaRPr lang="en-US"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366712" y="349250"/>
            <a:ext cx="7949703" cy="454025"/>
          </a:xfrm>
        </p:spPr>
        <p:txBody>
          <a:bodyPr>
            <a:noAutofit/>
          </a:bodyPr>
          <a:lstStyle/>
          <a:p>
            <a:r>
              <a:rPr lang="en-GB" smtClean="0"/>
              <a:t>Parameter estimation: definitions</a:t>
            </a:r>
          </a:p>
        </p:txBody>
      </p:sp>
      <p:sp>
        <p:nvSpPr>
          <p:cNvPr id="20485" name="Text Box 5"/>
          <p:cNvSpPr txBox="1">
            <a:spLocks noChangeArrowheads="1"/>
          </p:cNvSpPr>
          <p:nvPr/>
        </p:nvSpPr>
        <p:spPr bwMode="auto">
          <a:xfrm>
            <a:off x="663575" y="2141538"/>
            <a:ext cx="184150" cy="457200"/>
          </a:xfrm>
          <a:prstGeom prst="rect">
            <a:avLst/>
          </a:prstGeom>
          <a:noFill/>
          <a:ln w="9525">
            <a:noFill/>
            <a:miter lim="800000"/>
            <a:headEnd/>
            <a:tailEnd/>
          </a:ln>
        </p:spPr>
        <p:txBody>
          <a:bodyPr wrap="none">
            <a:spAutoFit/>
          </a:bodyPr>
          <a:lstStyle/>
          <a:p>
            <a:endParaRPr lang="en-US"/>
          </a:p>
        </p:txBody>
      </p:sp>
      <p:sp>
        <p:nvSpPr>
          <p:cNvPr id="20486" name="Text Box 6"/>
          <p:cNvSpPr txBox="1">
            <a:spLocks noChangeArrowheads="1"/>
          </p:cNvSpPr>
          <p:nvPr/>
        </p:nvSpPr>
        <p:spPr bwMode="auto">
          <a:xfrm>
            <a:off x="467544" y="1166515"/>
            <a:ext cx="6826250" cy="822325"/>
          </a:xfrm>
          <a:prstGeom prst="rect">
            <a:avLst/>
          </a:prstGeom>
          <a:noFill/>
          <a:ln w="9525">
            <a:noFill/>
            <a:miter lim="800000"/>
            <a:headEnd/>
            <a:tailEnd/>
          </a:ln>
        </p:spPr>
        <p:txBody>
          <a:bodyPr wrap="none">
            <a:spAutoFit/>
          </a:bodyPr>
          <a:lstStyle/>
          <a:p>
            <a:r>
              <a:rPr lang="en-US"/>
              <a:t>The parameters of a pdf are constants that characterize</a:t>
            </a:r>
          </a:p>
          <a:p>
            <a:r>
              <a:rPr lang="en-US"/>
              <a:t> its shape, e.g.</a:t>
            </a:r>
          </a:p>
        </p:txBody>
      </p:sp>
      <p:sp>
        <p:nvSpPr>
          <p:cNvPr id="20488" name="Text Box 8"/>
          <p:cNvSpPr txBox="1">
            <a:spLocks noChangeArrowheads="1"/>
          </p:cNvSpPr>
          <p:nvPr/>
        </p:nvSpPr>
        <p:spPr bwMode="auto">
          <a:xfrm>
            <a:off x="463550" y="3275692"/>
            <a:ext cx="4578497" cy="369332"/>
          </a:xfrm>
          <a:prstGeom prst="rect">
            <a:avLst/>
          </a:prstGeom>
          <a:noFill/>
          <a:ln w="9525">
            <a:noFill/>
            <a:miter lim="800000"/>
            <a:headEnd/>
            <a:tailEnd/>
          </a:ln>
        </p:spPr>
        <p:txBody>
          <a:bodyPr wrap="none">
            <a:spAutoFit/>
          </a:bodyPr>
          <a:lstStyle/>
          <a:p>
            <a:r>
              <a:rPr lang="en-US"/>
              <a:t>Suppose we have </a:t>
            </a:r>
            <a:r>
              <a:rPr lang="en-US">
                <a:solidFill>
                  <a:srgbClr val="FF0000"/>
                </a:solidFill>
              </a:rPr>
              <a:t>a sample </a:t>
            </a:r>
            <a:r>
              <a:rPr lang="en-US"/>
              <a:t>of observed values:</a:t>
            </a:r>
          </a:p>
        </p:txBody>
      </p:sp>
      <p:pic>
        <p:nvPicPr>
          <p:cNvPr id="20489" name="Picture 9" descr="txp_fig"/>
          <p:cNvPicPr>
            <a:picLocks noChangeAspect="1" noChangeArrowheads="1"/>
          </p:cNvPicPr>
          <p:nvPr>
            <p:custDataLst>
              <p:tags r:id="rId1"/>
            </p:custDataLst>
          </p:nvPr>
        </p:nvPicPr>
        <p:blipFill>
          <a:blip r:embed="rId5" cstate="print"/>
          <a:srcRect/>
          <a:stretch>
            <a:fillRect/>
          </a:stretch>
        </p:blipFill>
        <p:spPr bwMode="auto">
          <a:xfrm>
            <a:off x="5292080" y="1484784"/>
            <a:ext cx="2666174" cy="733389"/>
          </a:xfrm>
          <a:prstGeom prst="rect">
            <a:avLst/>
          </a:prstGeom>
          <a:noFill/>
          <a:ln w="9525">
            <a:noFill/>
            <a:miter lim="800000"/>
            <a:headEnd/>
            <a:tailEnd/>
          </a:ln>
        </p:spPr>
      </p:pic>
      <p:sp>
        <p:nvSpPr>
          <p:cNvPr id="20490" name="Text Box 10"/>
          <p:cNvSpPr txBox="1">
            <a:spLocks noChangeArrowheads="1"/>
          </p:cNvSpPr>
          <p:nvPr/>
        </p:nvSpPr>
        <p:spPr bwMode="auto">
          <a:xfrm>
            <a:off x="539552" y="2383445"/>
            <a:ext cx="4846453" cy="646331"/>
          </a:xfrm>
          <a:prstGeom prst="rect">
            <a:avLst/>
          </a:prstGeom>
          <a:noFill/>
          <a:ln w="9525">
            <a:noFill/>
            <a:miter lim="800000"/>
            <a:headEnd/>
            <a:tailEnd/>
          </a:ln>
        </p:spPr>
        <p:txBody>
          <a:bodyPr wrap="square">
            <a:spAutoFit/>
          </a:bodyPr>
          <a:lstStyle/>
          <a:p>
            <a:r>
              <a:rPr lang="en-US" smtClean="0">
                <a:solidFill>
                  <a:srgbClr val="FF0000"/>
                </a:solidFill>
              </a:rPr>
              <a:t>x is a random variable, theta is a parameter. If you change theta, you get a different PDF</a:t>
            </a:r>
            <a:endParaRPr lang="en-US">
              <a:solidFill>
                <a:srgbClr val="FF0000"/>
              </a:solidFill>
            </a:endParaRPr>
          </a:p>
        </p:txBody>
      </p:sp>
      <p:pic>
        <p:nvPicPr>
          <p:cNvPr id="20493" name="Picture 13" descr="txp_fig"/>
          <p:cNvPicPr>
            <a:picLocks noChangeAspect="1" noChangeArrowheads="1"/>
          </p:cNvPicPr>
          <p:nvPr>
            <p:custDataLst>
              <p:tags r:id="rId2"/>
            </p:custDataLst>
          </p:nvPr>
        </p:nvPicPr>
        <p:blipFill>
          <a:blip r:embed="rId6" cstate="print"/>
          <a:srcRect/>
          <a:stretch>
            <a:fillRect/>
          </a:stretch>
        </p:blipFill>
        <p:spPr bwMode="auto">
          <a:xfrm>
            <a:off x="5292080" y="3303862"/>
            <a:ext cx="2880320" cy="377570"/>
          </a:xfrm>
          <a:prstGeom prst="rect">
            <a:avLst/>
          </a:prstGeom>
          <a:noFill/>
          <a:ln w="9525">
            <a:noFill/>
            <a:miter lim="800000"/>
            <a:headEnd/>
            <a:tailEnd/>
          </a:ln>
        </p:spPr>
      </p:pic>
      <p:sp>
        <p:nvSpPr>
          <p:cNvPr id="20494" name="Text Box 14"/>
          <p:cNvSpPr txBox="1">
            <a:spLocks noChangeArrowheads="1"/>
          </p:cNvSpPr>
          <p:nvPr/>
        </p:nvSpPr>
        <p:spPr bwMode="auto">
          <a:xfrm>
            <a:off x="466725" y="3813175"/>
            <a:ext cx="6211765" cy="646331"/>
          </a:xfrm>
          <a:prstGeom prst="rect">
            <a:avLst/>
          </a:prstGeom>
          <a:noFill/>
          <a:ln w="9525">
            <a:noFill/>
            <a:miter lim="800000"/>
            <a:headEnd/>
            <a:tailEnd/>
          </a:ln>
        </p:spPr>
        <p:txBody>
          <a:bodyPr wrap="none">
            <a:spAutoFit/>
          </a:bodyPr>
          <a:lstStyle/>
          <a:p>
            <a:r>
              <a:rPr lang="en-US"/>
              <a:t>We </a:t>
            </a:r>
            <a:r>
              <a:rPr lang="it-IT" smtClean="0"/>
              <a:t>often </a:t>
            </a:r>
            <a:r>
              <a:rPr lang="en-US" smtClean="0"/>
              <a:t>want </a:t>
            </a:r>
            <a:r>
              <a:rPr lang="en-US"/>
              <a:t>to find some function of the data to </a:t>
            </a:r>
            <a:r>
              <a:rPr lang="en-US">
                <a:solidFill>
                  <a:srgbClr val="FF0000"/>
                </a:solidFill>
              </a:rPr>
              <a:t>estimate</a:t>
            </a:r>
            <a:r>
              <a:rPr lang="en-US"/>
              <a:t> the </a:t>
            </a:r>
          </a:p>
          <a:p>
            <a:r>
              <a:rPr lang="en-US"/>
              <a:t>parameter(s):</a:t>
            </a:r>
          </a:p>
        </p:txBody>
      </p:sp>
      <p:pic>
        <p:nvPicPr>
          <p:cNvPr id="20495" name="Picture 15" descr="txp_fig"/>
          <p:cNvPicPr>
            <a:picLocks noChangeAspect="1" noChangeArrowheads="1"/>
          </p:cNvPicPr>
          <p:nvPr>
            <p:custDataLst>
              <p:tags r:id="rId3"/>
            </p:custDataLst>
          </p:nvPr>
        </p:nvPicPr>
        <p:blipFill>
          <a:blip r:embed="rId7" cstate="print"/>
          <a:srcRect/>
          <a:stretch>
            <a:fillRect/>
          </a:stretch>
        </p:blipFill>
        <p:spPr bwMode="auto">
          <a:xfrm>
            <a:off x="2755298" y="4581128"/>
            <a:ext cx="892599" cy="504056"/>
          </a:xfrm>
          <a:prstGeom prst="rect">
            <a:avLst/>
          </a:prstGeom>
          <a:noFill/>
          <a:ln w="9525">
            <a:noFill/>
            <a:miter lim="800000"/>
            <a:headEnd/>
            <a:tailEnd/>
          </a:ln>
        </p:spPr>
      </p:pic>
      <p:sp>
        <p:nvSpPr>
          <p:cNvPr id="20497" name="Text Box 17"/>
          <p:cNvSpPr txBox="1">
            <a:spLocks noChangeArrowheads="1"/>
          </p:cNvSpPr>
          <p:nvPr/>
        </p:nvSpPr>
        <p:spPr bwMode="auto">
          <a:xfrm>
            <a:off x="4067944" y="4725144"/>
            <a:ext cx="4200574" cy="369332"/>
          </a:xfrm>
          <a:prstGeom prst="rect">
            <a:avLst/>
          </a:prstGeom>
          <a:noFill/>
          <a:ln w="9525">
            <a:noFill/>
            <a:miter lim="800000"/>
            <a:headEnd/>
            <a:tailEnd/>
          </a:ln>
        </p:spPr>
        <p:txBody>
          <a:bodyPr wrap="none">
            <a:spAutoFit/>
          </a:bodyPr>
          <a:lstStyle/>
          <a:p>
            <a:r>
              <a:rPr lang="en-US" smtClean="0">
                <a:solidFill>
                  <a:srgbClr val="FF0000"/>
                </a:solidFill>
                <a:cs typeface="Times New Roman" pitchFamily="18" charset="0"/>
              </a:rPr>
              <a:t>Note:</a:t>
            </a:r>
            <a:r>
              <a:rPr lang="en-US" smtClean="0">
                <a:solidFill>
                  <a:srgbClr val="CC3300"/>
                </a:solidFill>
                <a:cs typeface="Times New Roman" pitchFamily="18" charset="0"/>
              </a:rPr>
              <a:t> </a:t>
            </a:r>
            <a:r>
              <a:rPr lang="en-US" smtClean="0">
                <a:cs typeface="Times New Roman" pitchFamily="18" charset="0"/>
              </a:rPr>
              <a:t>the estimator gets written </a:t>
            </a:r>
            <a:r>
              <a:rPr lang="en-US">
                <a:cs typeface="Times New Roman" pitchFamily="18" charset="0"/>
              </a:rPr>
              <a:t>with a hat</a:t>
            </a:r>
          </a:p>
        </p:txBody>
      </p:sp>
      <p:sp>
        <p:nvSpPr>
          <p:cNvPr id="20498" name="Text Box 18"/>
          <p:cNvSpPr txBox="1">
            <a:spLocks noChangeArrowheads="1"/>
          </p:cNvSpPr>
          <p:nvPr/>
        </p:nvSpPr>
        <p:spPr bwMode="auto">
          <a:xfrm>
            <a:off x="323528" y="5336048"/>
            <a:ext cx="8766695" cy="1477328"/>
          </a:xfrm>
          <a:prstGeom prst="rect">
            <a:avLst/>
          </a:prstGeom>
          <a:noFill/>
          <a:ln w="9525">
            <a:noFill/>
            <a:miter lim="800000"/>
            <a:headEnd/>
            <a:tailEnd/>
          </a:ln>
        </p:spPr>
        <p:txBody>
          <a:bodyPr wrap="none">
            <a:spAutoFit/>
          </a:bodyPr>
          <a:lstStyle/>
          <a:p>
            <a:r>
              <a:rPr lang="en-US" smtClean="0"/>
              <a:t>Usually </a:t>
            </a:r>
            <a:r>
              <a:rPr lang="en-US"/>
              <a:t>we say </a:t>
            </a:r>
            <a:r>
              <a:rPr lang="en-US" altLang="en-US"/>
              <a:t>‘</a:t>
            </a:r>
            <a:r>
              <a:rPr lang="en-US"/>
              <a:t>estimator</a:t>
            </a:r>
            <a:r>
              <a:rPr lang="en-US" altLang="en-US"/>
              <a:t>’</a:t>
            </a:r>
            <a:r>
              <a:rPr lang="en-US"/>
              <a:t> for the function of </a:t>
            </a:r>
            <a:r>
              <a:rPr lang="en-US" i="1"/>
              <a:t>x</a:t>
            </a:r>
            <a:r>
              <a:rPr lang="en-US" baseline="-25000"/>
              <a:t>1</a:t>
            </a:r>
            <a:r>
              <a:rPr lang="en-US"/>
              <a:t>, ..., </a:t>
            </a:r>
            <a:r>
              <a:rPr lang="en-US" i="1"/>
              <a:t>x</a:t>
            </a:r>
            <a:r>
              <a:rPr lang="en-US" i="1" baseline="-25000"/>
              <a:t>n</a:t>
            </a:r>
            <a:r>
              <a:rPr lang="en-US"/>
              <a:t>;</a:t>
            </a:r>
          </a:p>
          <a:p>
            <a:r>
              <a:rPr lang="en-US" altLang="en-US"/>
              <a:t>‘</a:t>
            </a:r>
            <a:r>
              <a:rPr lang="en-US"/>
              <a:t>estimate</a:t>
            </a:r>
            <a:r>
              <a:rPr lang="en-US" altLang="en-US"/>
              <a:t>’</a:t>
            </a:r>
            <a:r>
              <a:rPr lang="en-US"/>
              <a:t> for the value of the estimator with a particular data set</a:t>
            </a:r>
            <a:r>
              <a:rPr lang="en-US" smtClean="0"/>
              <a:t>.</a:t>
            </a:r>
          </a:p>
          <a:p>
            <a:endParaRPr lang="it-IT"/>
          </a:p>
          <a:p>
            <a:r>
              <a:rPr lang="it-IT" smtClean="0"/>
              <a:t>Also, note that when we say we "measure" physical quantities, statisticians really talk</a:t>
            </a:r>
          </a:p>
          <a:p>
            <a:r>
              <a:rPr lang="it-IT"/>
              <a:t>a</a:t>
            </a:r>
            <a:r>
              <a:rPr lang="it-IT" smtClean="0"/>
              <a:t>bout us "estimating" them. An estimate is a measurement. A measurement is an estimate. </a:t>
            </a:r>
            <a:endParaRPr lang="en-US"/>
          </a:p>
        </p:txBody>
      </p:sp>
    </p:spTree>
    <p:extLst>
      <p:ext uri="{BB962C8B-B14F-4D97-AF65-F5344CB8AC3E}">
        <p14:creationId xmlns:p14="http://schemas.microsoft.com/office/powerpoint/2010/main" val="3430771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descr="goft"/>
          <p:cNvPicPr>
            <a:picLocks noChangeAspect="1" noChangeArrowheads="1"/>
          </p:cNvPicPr>
          <p:nvPr/>
        </p:nvPicPr>
        <p:blipFill>
          <a:blip r:embed="rId7" cstate="print"/>
          <a:srcRect/>
          <a:stretch>
            <a:fillRect/>
          </a:stretch>
        </p:blipFill>
        <p:spPr bwMode="auto">
          <a:xfrm>
            <a:off x="2411834" y="2197100"/>
            <a:ext cx="3816350" cy="1682750"/>
          </a:xfrm>
          <a:prstGeom prst="rect">
            <a:avLst/>
          </a:prstGeom>
          <a:noFill/>
          <a:ln w="9525">
            <a:noFill/>
            <a:miter lim="800000"/>
            <a:headEnd/>
            <a:tailEnd/>
          </a:ln>
        </p:spPr>
      </p:pic>
      <p:sp>
        <p:nvSpPr>
          <p:cNvPr id="21509" name="Rectangle 3"/>
          <p:cNvSpPr>
            <a:spLocks noGrp="1" noChangeArrowheads="1"/>
          </p:cNvSpPr>
          <p:nvPr>
            <p:ph type="title"/>
          </p:nvPr>
        </p:nvSpPr>
        <p:spPr>
          <a:xfrm>
            <a:off x="468312" y="349250"/>
            <a:ext cx="7488063" cy="454025"/>
          </a:xfrm>
        </p:spPr>
        <p:txBody>
          <a:bodyPr>
            <a:noAutofit/>
          </a:bodyPr>
          <a:lstStyle/>
          <a:p>
            <a:r>
              <a:rPr lang="en-GB" smtClean="0"/>
              <a:t>Two properties of estimators</a:t>
            </a:r>
          </a:p>
        </p:txBody>
      </p:sp>
      <p:sp>
        <p:nvSpPr>
          <p:cNvPr id="21510" name="Text Box 6"/>
          <p:cNvSpPr txBox="1">
            <a:spLocks noChangeArrowheads="1"/>
          </p:cNvSpPr>
          <p:nvPr/>
        </p:nvSpPr>
        <p:spPr bwMode="auto">
          <a:xfrm>
            <a:off x="539552" y="1166515"/>
            <a:ext cx="7634078" cy="646331"/>
          </a:xfrm>
          <a:prstGeom prst="rect">
            <a:avLst/>
          </a:prstGeom>
          <a:noFill/>
          <a:ln w="9525">
            <a:noFill/>
            <a:miter lim="800000"/>
            <a:headEnd/>
            <a:tailEnd/>
          </a:ln>
        </p:spPr>
        <p:txBody>
          <a:bodyPr wrap="none">
            <a:spAutoFit/>
          </a:bodyPr>
          <a:lstStyle/>
          <a:p>
            <a:r>
              <a:rPr lang="en-US"/>
              <a:t>If we were to </a:t>
            </a:r>
            <a:r>
              <a:rPr lang="en-US">
                <a:solidFill>
                  <a:srgbClr val="0070C0"/>
                </a:solidFill>
              </a:rPr>
              <a:t>repeat the entire </a:t>
            </a:r>
            <a:r>
              <a:rPr lang="en-US" smtClean="0">
                <a:solidFill>
                  <a:srgbClr val="0070C0"/>
                </a:solidFill>
              </a:rPr>
              <a:t>measurement many times</a:t>
            </a:r>
            <a:r>
              <a:rPr lang="en-US" smtClean="0"/>
              <a:t>, </a:t>
            </a:r>
            <a:r>
              <a:rPr lang="en-US"/>
              <a:t>the </a:t>
            </a:r>
            <a:r>
              <a:rPr lang="en-US" smtClean="0"/>
              <a:t>estimates we get</a:t>
            </a:r>
            <a:endParaRPr lang="en-US"/>
          </a:p>
          <a:p>
            <a:r>
              <a:rPr lang="en-US"/>
              <a:t>from each would follow a pdf:</a:t>
            </a:r>
          </a:p>
        </p:txBody>
      </p:sp>
      <p:sp>
        <p:nvSpPr>
          <p:cNvPr id="21511" name="Line 7"/>
          <p:cNvSpPr>
            <a:spLocks noChangeShapeType="1"/>
          </p:cNvSpPr>
          <p:nvPr/>
        </p:nvSpPr>
        <p:spPr bwMode="auto">
          <a:xfrm flipV="1">
            <a:off x="2171700" y="2133600"/>
            <a:ext cx="0" cy="1663700"/>
          </a:xfrm>
          <a:prstGeom prst="line">
            <a:avLst/>
          </a:prstGeom>
          <a:noFill/>
          <a:ln w="9525">
            <a:solidFill>
              <a:schemeClr val="bg2"/>
            </a:solidFill>
            <a:round/>
            <a:headEnd/>
            <a:tailEnd type="triangle" w="med" len="med"/>
          </a:ln>
        </p:spPr>
        <p:txBody>
          <a:bodyPr/>
          <a:lstStyle/>
          <a:p>
            <a:endParaRPr lang="en-US"/>
          </a:p>
        </p:txBody>
      </p:sp>
      <p:sp>
        <p:nvSpPr>
          <p:cNvPr id="21512" name="Line 8"/>
          <p:cNvSpPr>
            <a:spLocks noChangeShapeType="1"/>
          </p:cNvSpPr>
          <p:nvPr/>
        </p:nvSpPr>
        <p:spPr bwMode="auto">
          <a:xfrm>
            <a:off x="2171700" y="3784600"/>
            <a:ext cx="4191000" cy="0"/>
          </a:xfrm>
          <a:prstGeom prst="line">
            <a:avLst/>
          </a:prstGeom>
          <a:noFill/>
          <a:ln w="9525">
            <a:solidFill>
              <a:schemeClr val="bg2"/>
            </a:solidFill>
            <a:round/>
            <a:headEnd/>
            <a:tailEnd type="triangle" w="med" len="med"/>
          </a:ln>
        </p:spPr>
        <p:txBody>
          <a:bodyPr/>
          <a:lstStyle/>
          <a:p>
            <a:endParaRPr lang="en-US"/>
          </a:p>
        </p:txBody>
      </p:sp>
      <p:pic>
        <p:nvPicPr>
          <p:cNvPr id="21513" name="Picture 9" descr="txp_fig"/>
          <p:cNvPicPr>
            <a:picLocks noChangeAspect="1" noChangeArrowheads="1"/>
          </p:cNvPicPr>
          <p:nvPr>
            <p:custDataLst>
              <p:tags r:id="rId1"/>
            </p:custDataLst>
          </p:nvPr>
        </p:nvPicPr>
        <p:blipFill>
          <a:blip r:embed="rId8" cstate="print"/>
          <a:srcRect/>
          <a:stretch>
            <a:fillRect/>
          </a:stretch>
        </p:blipFill>
        <p:spPr bwMode="auto">
          <a:xfrm>
            <a:off x="1116013" y="2230438"/>
            <a:ext cx="831850" cy="304800"/>
          </a:xfrm>
          <a:prstGeom prst="rect">
            <a:avLst/>
          </a:prstGeom>
          <a:noFill/>
          <a:ln w="9525">
            <a:noFill/>
            <a:miter lim="800000"/>
            <a:headEnd/>
            <a:tailEnd/>
          </a:ln>
        </p:spPr>
      </p:pic>
      <p:pic>
        <p:nvPicPr>
          <p:cNvPr id="21514" name="Picture 10" descr="txp_fig"/>
          <p:cNvPicPr>
            <a:picLocks noChangeAspect="1" noChangeArrowheads="1"/>
          </p:cNvPicPr>
          <p:nvPr>
            <p:custDataLst>
              <p:tags r:id="rId2"/>
            </p:custDataLst>
          </p:nvPr>
        </p:nvPicPr>
        <p:blipFill>
          <a:blip r:embed="rId9" cstate="print"/>
          <a:srcRect/>
          <a:stretch>
            <a:fillRect/>
          </a:stretch>
        </p:blipFill>
        <p:spPr bwMode="auto">
          <a:xfrm>
            <a:off x="6608763" y="3635375"/>
            <a:ext cx="166687" cy="263525"/>
          </a:xfrm>
          <a:prstGeom prst="rect">
            <a:avLst/>
          </a:prstGeom>
          <a:noFill/>
          <a:ln w="9525">
            <a:noFill/>
            <a:miter lim="800000"/>
            <a:headEnd/>
            <a:tailEnd/>
          </a:ln>
        </p:spPr>
      </p:pic>
      <p:pic>
        <p:nvPicPr>
          <p:cNvPr id="21515" name="Picture 11" descr="txp_fig"/>
          <p:cNvPicPr>
            <a:picLocks noChangeAspect="1" noChangeArrowheads="1"/>
          </p:cNvPicPr>
          <p:nvPr>
            <p:custDataLst>
              <p:tags r:id="rId3"/>
            </p:custDataLst>
          </p:nvPr>
        </p:nvPicPr>
        <p:blipFill>
          <a:blip r:embed="rId10" cstate="print"/>
          <a:srcRect/>
          <a:stretch>
            <a:fillRect/>
          </a:stretch>
        </p:blipFill>
        <p:spPr bwMode="auto">
          <a:xfrm>
            <a:off x="4214813" y="4102100"/>
            <a:ext cx="139700" cy="209550"/>
          </a:xfrm>
          <a:prstGeom prst="rect">
            <a:avLst/>
          </a:prstGeom>
          <a:noFill/>
          <a:ln w="9525">
            <a:noFill/>
            <a:miter lim="800000"/>
            <a:headEnd/>
            <a:tailEnd/>
          </a:ln>
        </p:spPr>
      </p:pic>
      <p:sp>
        <p:nvSpPr>
          <p:cNvPr id="21516" name="Line 12"/>
          <p:cNvSpPr>
            <a:spLocks noChangeShapeType="1"/>
          </p:cNvSpPr>
          <p:nvPr/>
        </p:nvSpPr>
        <p:spPr bwMode="auto">
          <a:xfrm flipV="1">
            <a:off x="4279900" y="3797300"/>
            <a:ext cx="0" cy="203200"/>
          </a:xfrm>
          <a:prstGeom prst="line">
            <a:avLst/>
          </a:prstGeom>
          <a:noFill/>
          <a:ln w="9525">
            <a:solidFill>
              <a:schemeClr val="bg2"/>
            </a:solidFill>
            <a:round/>
            <a:headEnd/>
            <a:tailEnd type="triangle" w="med" len="med"/>
          </a:ln>
        </p:spPr>
        <p:txBody>
          <a:bodyPr/>
          <a:lstStyle/>
          <a:p>
            <a:endParaRPr lang="en-US"/>
          </a:p>
        </p:txBody>
      </p:sp>
      <p:sp>
        <p:nvSpPr>
          <p:cNvPr id="21519" name="Text Box 15"/>
          <p:cNvSpPr txBox="1">
            <a:spLocks noChangeArrowheads="1"/>
          </p:cNvSpPr>
          <p:nvPr/>
        </p:nvSpPr>
        <p:spPr bwMode="auto">
          <a:xfrm>
            <a:off x="5148064" y="2924944"/>
            <a:ext cx="797013" cy="369332"/>
          </a:xfrm>
          <a:prstGeom prst="rect">
            <a:avLst/>
          </a:prstGeom>
          <a:noFill/>
          <a:ln w="9525">
            <a:noFill/>
            <a:miter lim="800000"/>
            <a:headEnd/>
            <a:tailEnd/>
          </a:ln>
        </p:spPr>
        <p:txBody>
          <a:bodyPr wrap="none">
            <a:spAutoFit/>
          </a:bodyPr>
          <a:lstStyle/>
          <a:p>
            <a:r>
              <a:rPr lang="en-US">
                <a:solidFill>
                  <a:srgbClr val="FF0000"/>
                </a:solidFill>
              </a:rPr>
              <a:t>biased</a:t>
            </a:r>
          </a:p>
        </p:txBody>
      </p:sp>
      <p:sp>
        <p:nvSpPr>
          <p:cNvPr id="21520" name="Text Box 16"/>
          <p:cNvSpPr txBox="1">
            <a:spLocks noChangeArrowheads="1"/>
          </p:cNvSpPr>
          <p:nvPr/>
        </p:nvSpPr>
        <p:spPr bwMode="auto">
          <a:xfrm>
            <a:off x="2555776" y="2924944"/>
            <a:ext cx="974754" cy="646331"/>
          </a:xfrm>
          <a:prstGeom prst="rect">
            <a:avLst/>
          </a:prstGeom>
          <a:noFill/>
          <a:ln w="9525">
            <a:noFill/>
            <a:miter lim="800000"/>
            <a:headEnd/>
            <a:tailEnd/>
          </a:ln>
        </p:spPr>
        <p:txBody>
          <a:bodyPr wrap="none">
            <a:spAutoFit/>
          </a:bodyPr>
          <a:lstStyle/>
          <a:p>
            <a:r>
              <a:rPr lang="en-US">
                <a:solidFill>
                  <a:srgbClr val="00B050"/>
                </a:solidFill>
              </a:rPr>
              <a:t>large</a:t>
            </a:r>
          </a:p>
          <a:p>
            <a:r>
              <a:rPr lang="en-US">
                <a:solidFill>
                  <a:srgbClr val="00B050"/>
                </a:solidFill>
              </a:rPr>
              <a:t>variance</a:t>
            </a:r>
          </a:p>
        </p:txBody>
      </p:sp>
      <p:sp>
        <p:nvSpPr>
          <p:cNvPr id="21521" name="Line 17"/>
          <p:cNvSpPr>
            <a:spLocks noChangeShapeType="1"/>
          </p:cNvSpPr>
          <p:nvPr/>
        </p:nvSpPr>
        <p:spPr bwMode="auto">
          <a:xfrm flipH="1">
            <a:off x="4419600" y="2120900"/>
            <a:ext cx="215900" cy="228600"/>
          </a:xfrm>
          <a:prstGeom prst="line">
            <a:avLst/>
          </a:prstGeom>
          <a:noFill/>
          <a:ln w="9525">
            <a:solidFill>
              <a:schemeClr val="bg1"/>
            </a:solidFill>
            <a:round/>
            <a:headEnd/>
            <a:tailEnd type="triangle" w="med" len="med"/>
          </a:ln>
        </p:spPr>
        <p:txBody>
          <a:bodyPr/>
          <a:lstStyle/>
          <a:p>
            <a:endParaRPr lang="en-US"/>
          </a:p>
        </p:txBody>
      </p:sp>
      <p:sp>
        <p:nvSpPr>
          <p:cNvPr id="21522" name="Text Box 18"/>
          <p:cNvSpPr txBox="1">
            <a:spLocks noChangeArrowheads="1"/>
          </p:cNvSpPr>
          <p:nvPr/>
        </p:nvSpPr>
        <p:spPr bwMode="auto">
          <a:xfrm>
            <a:off x="4082256" y="1925638"/>
            <a:ext cx="586058" cy="369332"/>
          </a:xfrm>
          <a:prstGeom prst="rect">
            <a:avLst/>
          </a:prstGeom>
          <a:noFill/>
          <a:ln w="9525">
            <a:noFill/>
            <a:miter lim="800000"/>
            <a:headEnd/>
            <a:tailEnd/>
          </a:ln>
        </p:spPr>
        <p:txBody>
          <a:bodyPr wrap="none">
            <a:spAutoFit/>
          </a:bodyPr>
          <a:lstStyle/>
          <a:p>
            <a:r>
              <a:rPr lang="en-US">
                <a:solidFill>
                  <a:srgbClr val="0070C0"/>
                </a:solidFill>
              </a:rPr>
              <a:t>best</a:t>
            </a:r>
          </a:p>
        </p:txBody>
      </p:sp>
      <p:sp>
        <p:nvSpPr>
          <p:cNvPr id="21523" name="Text Box 19"/>
          <p:cNvSpPr txBox="1">
            <a:spLocks noChangeArrowheads="1"/>
          </p:cNvSpPr>
          <p:nvPr/>
        </p:nvSpPr>
        <p:spPr bwMode="auto">
          <a:xfrm>
            <a:off x="179512" y="4365104"/>
            <a:ext cx="6679906" cy="369332"/>
          </a:xfrm>
          <a:prstGeom prst="rect">
            <a:avLst/>
          </a:prstGeom>
          <a:noFill/>
          <a:ln w="9525">
            <a:noFill/>
            <a:miter lim="800000"/>
            <a:headEnd/>
            <a:tailEnd/>
          </a:ln>
        </p:spPr>
        <p:txBody>
          <a:bodyPr wrap="none">
            <a:spAutoFit/>
          </a:bodyPr>
          <a:lstStyle/>
          <a:p>
            <a:r>
              <a:rPr lang="en-US" smtClean="0"/>
              <a:t>We usually (not always!!!) want </a:t>
            </a:r>
            <a:r>
              <a:rPr lang="en-US"/>
              <a:t>small (or zero) bias (systematic error):</a:t>
            </a:r>
          </a:p>
        </p:txBody>
      </p:sp>
      <p:pic>
        <p:nvPicPr>
          <p:cNvPr id="21524" name="Picture 20" descr="txp_fig"/>
          <p:cNvPicPr>
            <a:picLocks noChangeAspect="1" noChangeArrowheads="1"/>
          </p:cNvPicPr>
          <p:nvPr>
            <p:custDataLst>
              <p:tags r:id="rId4"/>
            </p:custDataLst>
          </p:nvPr>
        </p:nvPicPr>
        <p:blipFill>
          <a:blip r:embed="rId11" cstate="print"/>
          <a:srcRect/>
          <a:stretch>
            <a:fillRect/>
          </a:stretch>
        </p:blipFill>
        <p:spPr bwMode="auto">
          <a:xfrm>
            <a:off x="6999827" y="4370407"/>
            <a:ext cx="1892653" cy="358726"/>
          </a:xfrm>
          <a:prstGeom prst="rect">
            <a:avLst/>
          </a:prstGeom>
          <a:noFill/>
          <a:ln w="9525">
            <a:noFill/>
            <a:miter lim="800000"/>
            <a:headEnd/>
            <a:tailEnd/>
          </a:ln>
        </p:spPr>
      </p:pic>
      <p:sp>
        <p:nvSpPr>
          <p:cNvPr id="21525" name="Text Box 21"/>
          <p:cNvSpPr txBox="1">
            <a:spLocks noChangeArrowheads="1"/>
          </p:cNvSpPr>
          <p:nvPr/>
        </p:nvSpPr>
        <p:spPr bwMode="auto">
          <a:xfrm>
            <a:off x="529674" y="4867275"/>
            <a:ext cx="7592848" cy="369332"/>
          </a:xfrm>
          <a:prstGeom prst="rect">
            <a:avLst/>
          </a:prstGeom>
          <a:noFill/>
          <a:ln w="9525">
            <a:noFill/>
            <a:miter lim="800000"/>
            <a:headEnd/>
            <a:tailEnd/>
          </a:ln>
        </p:spPr>
        <p:txBody>
          <a:bodyPr wrap="none">
            <a:spAutoFit/>
          </a:bodyPr>
          <a:lstStyle/>
          <a:p>
            <a:r>
              <a:rPr lang="en-US" smtClean="0">
                <a:solidFill>
                  <a:srgbClr val="FF0000"/>
                </a:solidFill>
                <a:cs typeface="Times New Roman" pitchFamily="18" charset="0"/>
              </a:rPr>
              <a:t>this way, the average </a:t>
            </a:r>
            <a:r>
              <a:rPr lang="en-US">
                <a:solidFill>
                  <a:srgbClr val="FF0000"/>
                </a:solidFill>
                <a:cs typeface="Times New Roman" pitchFamily="18" charset="0"/>
              </a:rPr>
              <a:t>of repeated measurements should tend </a:t>
            </a:r>
            <a:r>
              <a:rPr lang="en-US" smtClean="0">
                <a:solidFill>
                  <a:srgbClr val="FF0000"/>
                </a:solidFill>
                <a:cs typeface="Times New Roman" pitchFamily="18" charset="0"/>
              </a:rPr>
              <a:t>to the </a:t>
            </a:r>
            <a:r>
              <a:rPr lang="en-US">
                <a:solidFill>
                  <a:srgbClr val="FF0000"/>
                </a:solidFill>
                <a:cs typeface="Times New Roman" pitchFamily="18" charset="0"/>
              </a:rPr>
              <a:t>true value.</a:t>
            </a:r>
          </a:p>
        </p:txBody>
      </p:sp>
      <p:sp>
        <p:nvSpPr>
          <p:cNvPr id="21526" name="Text Box 22"/>
          <p:cNvSpPr txBox="1">
            <a:spLocks noChangeArrowheads="1"/>
          </p:cNvSpPr>
          <p:nvPr/>
        </p:nvSpPr>
        <p:spPr bwMode="auto">
          <a:xfrm>
            <a:off x="179512" y="5387975"/>
            <a:ext cx="6042025" cy="457200"/>
          </a:xfrm>
          <a:prstGeom prst="rect">
            <a:avLst/>
          </a:prstGeom>
          <a:noFill/>
          <a:ln w="9525">
            <a:noFill/>
            <a:miter lim="800000"/>
            <a:headEnd/>
            <a:tailEnd/>
          </a:ln>
        </p:spPr>
        <p:txBody>
          <a:bodyPr wrap="none">
            <a:spAutoFit/>
          </a:bodyPr>
          <a:lstStyle/>
          <a:p>
            <a:r>
              <a:rPr lang="en-US"/>
              <a:t>And we want a small variance (statistical error):</a:t>
            </a:r>
          </a:p>
        </p:txBody>
      </p:sp>
      <p:pic>
        <p:nvPicPr>
          <p:cNvPr id="21527" name="Picture 23" descr="txp_fig"/>
          <p:cNvPicPr>
            <a:picLocks noChangeAspect="1" noChangeArrowheads="1"/>
          </p:cNvPicPr>
          <p:nvPr>
            <p:custDataLst>
              <p:tags r:id="rId5"/>
            </p:custDataLst>
          </p:nvPr>
        </p:nvPicPr>
        <p:blipFill>
          <a:blip r:embed="rId12" cstate="print"/>
          <a:srcRect/>
          <a:stretch>
            <a:fillRect/>
          </a:stretch>
        </p:blipFill>
        <p:spPr bwMode="auto">
          <a:xfrm>
            <a:off x="5148065" y="5404742"/>
            <a:ext cx="648072" cy="374789"/>
          </a:xfrm>
          <a:prstGeom prst="rect">
            <a:avLst/>
          </a:prstGeom>
          <a:noFill/>
          <a:ln w="9525">
            <a:noFill/>
            <a:miter lim="800000"/>
            <a:headEnd/>
            <a:tailEnd/>
          </a:ln>
        </p:spPr>
      </p:pic>
      <p:sp>
        <p:nvSpPr>
          <p:cNvPr id="21528" name="Text Box 24"/>
          <p:cNvSpPr txBox="1">
            <a:spLocks noChangeArrowheads="1"/>
          </p:cNvSpPr>
          <p:nvPr/>
        </p:nvSpPr>
        <p:spPr bwMode="auto">
          <a:xfrm>
            <a:off x="529674" y="6021288"/>
            <a:ext cx="7500451" cy="646331"/>
          </a:xfrm>
          <a:prstGeom prst="rect">
            <a:avLst/>
          </a:prstGeom>
          <a:noFill/>
          <a:ln w="9525">
            <a:noFill/>
            <a:miter lim="800000"/>
            <a:headEnd/>
            <a:tailEnd/>
          </a:ln>
        </p:spPr>
        <p:txBody>
          <a:bodyPr wrap="none">
            <a:spAutoFit/>
          </a:bodyPr>
          <a:lstStyle/>
          <a:p>
            <a:r>
              <a:rPr lang="en-US" smtClean="0">
                <a:solidFill>
                  <a:srgbClr val="FF0000"/>
                </a:solidFill>
                <a:cs typeface="Times New Roman" pitchFamily="18" charset="0"/>
              </a:rPr>
              <a:t>Note: small </a:t>
            </a:r>
            <a:r>
              <a:rPr lang="en-US">
                <a:solidFill>
                  <a:srgbClr val="FF0000"/>
                </a:solidFill>
                <a:cs typeface="Times New Roman" pitchFamily="18" charset="0"/>
              </a:rPr>
              <a:t>bias &amp; </a:t>
            </a:r>
            <a:r>
              <a:rPr lang="en-US" smtClean="0">
                <a:solidFill>
                  <a:srgbClr val="FF0000"/>
                </a:solidFill>
                <a:cs typeface="Times New Roman" pitchFamily="18" charset="0"/>
              </a:rPr>
              <a:t>small variance </a:t>
            </a:r>
            <a:r>
              <a:rPr lang="en-US">
                <a:solidFill>
                  <a:srgbClr val="FF0000"/>
                </a:solidFill>
                <a:cs typeface="Times New Roman" pitchFamily="18" charset="0"/>
              </a:rPr>
              <a:t>are in general conflicting </a:t>
            </a:r>
            <a:r>
              <a:rPr lang="en-US" smtClean="0">
                <a:solidFill>
                  <a:srgbClr val="FF0000"/>
                </a:solidFill>
                <a:cs typeface="Times New Roman" pitchFamily="18" charset="0"/>
              </a:rPr>
              <a:t>criteria. </a:t>
            </a:r>
            <a:r>
              <a:rPr lang="en-US" smtClean="0">
                <a:solidFill>
                  <a:srgbClr val="0070C0"/>
                </a:solidFill>
                <a:cs typeface="Times New Roman" pitchFamily="18" charset="0"/>
              </a:rPr>
              <a:t>You know</a:t>
            </a:r>
          </a:p>
          <a:p>
            <a:r>
              <a:rPr lang="it-IT">
                <a:solidFill>
                  <a:srgbClr val="0070C0"/>
                </a:solidFill>
                <a:cs typeface="Times New Roman" pitchFamily="18" charset="0"/>
              </a:rPr>
              <a:t>t</a:t>
            </a:r>
            <a:r>
              <a:rPr lang="it-IT" smtClean="0">
                <a:solidFill>
                  <a:srgbClr val="0070C0"/>
                </a:solidFill>
                <a:cs typeface="Times New Roman" pitchFamily="18" charset="0"/>
              </a:rPr>
              <a:t>his from your experimental physics practice, but in Statistics this is a </a:t>
            </a:r>
            <a:r>
              <a:rPr lang="it-IT" b="1" smtClean="0">
                <a:solidFill>
                  <a:srgbClr val="0070C0"/>
                </a:solidFill>
                <a:cs typeface="Times New Roman" pitchFamily="18" charset="0"/>
              </a:rPr>
              <a:t>rule</a:t>
            </a:r>
            <a:endParaRPr lang="en-US" b="1">
              <a:solidFill>
                <a:srgbClr val="0070C0"/>
              </a:solidFill>
              <a:cs typeface="Times New Roman" pitchFamily="18" charset="0"/>
            </a:endParaRPr>
          </a:p>
        </p:txBody>
      </p:sp>
      <p:sp>
        <p:nvSpPr>
          <p:cNvPr id="23" name="CasellaDiTesto 22"/>
          <p:cNvSpPr txBox="1"/>
          <p:nvPr/>
        </p:nvSpPr>
        <p:spPr>
          <a:xfrm>
            <a:off x="6584004" y="5435932"/>
            <a:ext cx="2559996" cy="369332"/>
          </a:xfrm>
          <a:prstGeom prst="rect">
            <a:avLst/>
          </a:prstGeom>
          <a:noFill/>
        </p:spPr>
        <p:txBody>
          <a:bodyPr wrap="none" rtlCol="0">
            <a:spAutoFit/>
          </a:bodyPr>
          <a:lstStyle/>
          <a:p>
            <a:r>
              <a:rPr lang="it-IT" smtClean="0"/>
              <a:t>(will define better below)</a:t>
            </a:r>
            <a:endParaRPr lang="en-US"/>
          </a:p>
        </p:txBody>
      </p:sp>
      <p:cxnSp>
        <p:nvCxnSpPr>
          <p:cNvPr id="25" name="Connettore 1 24"/>
          <p:cNvCxnSpPr>
            <a:stCxn id="21516" idx="0"/>
          </p:cNvCxnSpPr>
          <p:nvPr/>
        </p:nvCxnSpPr>
        <p:spPr>
          <a:xfrm flipV="1">
            <a:off x="4279900" y="2636912"/>
            <a:ext cx="4068" cy="1363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205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t>Contents of first part (lessons 1 and 2)</a:t>
            </a:r>
            <a:endParaRPr lang="en-US"/>
          </a:p>
        </p:txBody>
      </p:sp>
      <p:sp>
        <p:nvSpPr>
          <p:cNvPr id="3" name="Segnaposto contenuto 2"/>
          <p:cNvSpPr>
            <a:spLocks noGrp="1"/>
          </p:cNvSpPr>
          <p:nvPr>
            <p:ph idx="1"/>
          </p:nvPr>
        </p:nvSpPr>
        <p:spPr>
          <a:xfrm>
            <a:off x="1115616" y="1916832"/>
            <a:ext cx="6923112" cy="4525963"/>
          </a:xfrm>
        </p:spPr>
        <p:txBody>
          <a:bodyPr>
            <a:normAutofit fontScale="62500" lnSpcReduction="20000"/>
          </a:bodyPr>
          <a:lstStyle/>
          <a:p>
            <a:r>
              <a:rPr lang="it-IT" b="1" smtClean="0"/>
              <a:t>Basic concepts</a:t>
            </a:r>
            <a:r>
              <a:rPr lang="it-IT" smtClean="0"/>
              <a:t>: random variables, PDFs, mean and variance, expectation values</a:t>
            </a:r>
          </a:p>
          <a:p>
            <a:r>
              <a:rPr lang="it-IT" smtClean="0"/>
              <a:t>An example: why statistics matters, i.e. </a:t>
            </a:r>
            <a:r>
              <a:rPr lang="it-IT" smtClean="0">
                <a:solidFill>
                  <a:srgbClr val="FF0000"/>
                </a:solidFill>
              </a:rPr>
              <a:t>how knowing the basic statistical distributions saves you from horrible pitfalls</a:t>
            </a:r>
            <a:endParaRPr lang="it-IT" smtClean="0"/>
          </a:p>
          <a:p>
            <a:r>
              <a:rPr lang="it-IT" smtClean="0"/>
              <a:t>The nuts and bolts of </a:t>
            </a:r>
            <a:r>
              <a:rPr lang="it-IT" b="1" smtClean="0"/>
              <a:t>error propagation</a:t>
            </a:r>
          </a:p>
          <a:p>
            <a:pPr lvl="1"/>
            <a:r>
              <a:rPr lang="it-IT" smtClean="0">
                <a:solidFill>
                  <a:srgbClr val="FF0000"/>
                </a:solidFill>
              </a:rPr>
              <a:t>how understanding error propagation makes you a better physicist</a:t>
            </a:r>
          </a:p>
          <a:p>
            <a:r>
              <a:rPr lang="it-IT" b="1" smtClean="0"/>
              <a:t>Estimators</a:t>
            </a:r>
            <a:r>
              <a:rPr lang="it-IT" smtClean="0"/>
              <a:t> and their properties</a:t>
            </a:r>
          </a:p>
          <a:p>
            <a:r>
              <a:rPr lang="it-IT" smtClean="0"/>
              <a:t>The </a:t>
            </a:r>
            <a:r>
              <a:rPr lang="el-GR" smtClean="0"/>
              <a:t>χ</a:t>
            </a:r>
            <a:r>
              <a:rPr lang="it-IT" baseline="30000" smtClean="0"/>
              <a:t>2</a:t>
            </a:r>
            <a:r>
              <a:rPr lang="it-IT" smtClean="0"/>
              <a:t> method</a:t>
            </a:r>
          </a:p>
          <a:p>
            <a:r>
              <a:rPr lang="it-IT" smtClean="0"/>
              <a:t>The Maximum Likelihood method</a:t>
            </a:r>
          </a:p>
          <a:p>
            <a:pPr lvl="1"/>
            <a:r>
              <a:rPr lang="it-IT" smtClean="0">
                <a:solidFill>
                  <a:srgbClr val="FF0000"/>
                </a:solidFill>
              </a:rPr>
              <a:t>how knowing the properties of your estimators allows you to not be fooled nor fool yourself</a:t>
            </a:r>
          </a:p>
          <a:p>
            <a:r>
              <a:rPr lang="it-IT" smtClean="0"/>
              <a:t>Covariance matrix, error ellipse</a:t>
            </a:r>
          </a:p>
          <a:p>
            <a:r>
              <a:rPr lang="it-IT" smtClean="0"/>
              <a:t>A “simple” case: the </a:t>
            </a:r>
            <a:r>
              <a:rPr lang="it-IT" b="1" smtClean="0"/>
              <a:t>weighted average of two measurements</a:t>
            </a:r>
            <a:r>
              <a:rPr lang="it-IT" smtClean="0"/>
              <a:t>, in case there is a correlation</a:t>
            </a:r>
          </a:p>
          <a:p>
            <a:pPr lvl="1"/>
            <a:r>
              <a:rPr lang="it-IT" smtClean="0"/>
              <a:t>Beware, not simple at all!</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lstStyle/>
          <a:p>
            <a:r>
              <a:rPr lang="en-US" smtClean="0"/>
              <a:t>Covariance and correlation</a:t>
            </a:r>
            <a:endParaRPr lang="en-US"/>
          </a:p>
        </p:txBody>
      </p:sp>
      <p:sp>
        <p:nvSpPr>
          <p:cNvPr id="3" name="Segnaposto contenuto 2"/>
          <p:cNvSpPr>
            <a:spLocks noGrp="1"/>
          </p:cNvSpPr>
          <p:nvPr>
            <p:ph idx="1"/>
          </p:nvPr>
        </p:nvSpPr>
        <p:spPr>
          <a:xfrm>
            <a:off x="179512" y="908720"/>
            <a:ext cx="8784976" cy="5949280"/>
          </a:xfrm>
        </p:spPr>
        <p:txBody>
          <a:bodyPr>
            <a:normAutofit fontScale="55000" lnSpcReduction="20000"/>
          </a:bodyPr>
          <a:lstStyle/>
          <a:p>
            <a:endParaRPr lang="en-US" smtClean="0"/>
          </a:p>
          <a:p>
            <a:r>
              <a:rPr lang="en-US" smtClean="0"/>
              <a:t>If you have two random variables x,y you can also define their </a:t>
            </a:r>
            <a:r>
              <a:rPr lang="en-US" i="1" smtClean="0">
                <a:solidFill>
                  <a:srgbClr val="FF0000"/>
                </a:solidFill>
              </a:rPr>
              <a:t>covariance</a:t>
            </a:r>
            <a:r>
              <a:rPr lang="en-US" smtClean="0"/>
              <a:t>, defined as</a:t>
            </a:r>
          </a:p>
          <a:p>
            <a:endParaRPr lang="en-US" smtClean="0"/>
          </a:p>
          <a:p>
            <a:endParaRPr lang="en-US" smtClean="0"/>
          </a:p>
          <a:p>
            <a:endParaRPr lang="en-US" smtClean="0"/>
          </a:p>
          <a:p>
            <a:endParaRPr lang="en-US" smtClean="0"/>
          </a:p>
          <a:p>
            <a:endParaRPr lang="en-US" smtClean="0"/>
          </a:p>
          <a:p>
            <a:r>
              <a:rPr lang="en-US" smtClean="0"/>
              <a:t>This allows us to construct a </a:t>
            </a:r>
            <a:r>
              <a:rPr lang="en-US" smtClean="0">
                <a:solidFill>
                  <a:srgbClr val="FF0000"/>
                </a:solidFill>
              </a:rPr>
              <a:t>covariance matrix</a:t>
            </a:r>
            <a:r>
              <a:rPr lang="en-US" smtClean="0"/>
              <a:t> </a:t>
            </a:r>
            <a:r>
              <a:rPr lang="en-US" b="1" smtClean="0"/>
              <a:t>V</a:t>
            </a:r>
            <a:r>
              <a:rPr lang="en-US" smtClean="0"/>
              <a:t>, symmetric, and with positive-defined diagonal elements, the individual variances </a:t>
            </a:r>
            <a:r>
              <a:rPr lang="en-US" smtClean="0">
                <a:latin typeface="Symbol" pitchFamily="18" charset="2"/>
              </a:rPr>
              <a:t>s</a:t>
            </a:r>
            <a:r>
              <a:rPr lang="en-US" baseline="-25000" smtClean="0"/>
              <a:t>x</a:t>
            </a:r>
            <a:r>
              <a:rPr lang="en-US" baseline="30000" smtClean="0"/>
              <a:t>2</a:t>
            </a:r>
            <a:r>
              <a:rPr lang="en-US" smtClean="0"/>
              <a:t>,</a:t>
            </a:r>
            <a:r>
              <a:rPr lang="en-US" smtClean="0">
                <a:latin typeface="Symbol" pitchFamily="18" charset="2"/>
              </a:rPr>
              <a:t>s</a:t>
            </a:r>
            <a:r>
              <a:rPr lang="en-US" baseline="-25000" smtClean="0"/>
              <a:t>y</a:t>
            </a:r>
            <a:r>
              <a:rPr lang="en-US" baseline="30000" smtClean="0"/>
              <a:t>2</a:t>
            </a:r>
            <a:r>
              <a:rPr lang="en-US" smtClean="0"/>
              <a:t>:</a:t>
            </a:r>
          </a:p>
          <a:p>
            <a:endParaRPr lang="en-US" smtClean="0"/>
          </a:p>
          <a:p>
            <a:endParaRPr lang="en-US"/>
          </a:p>
          <a:p>
            <a:pPr marL="0" indent="0">
              <a:buNone/>
            </a:pPr>
            <a:endParaRPr lang="en-US" smtClean="0"/>
          </a:p>
          <a:p>
            <a:r>
              <a:rPr lang="en-US" smtClean="0"/>
              <a:t>A measure of how x and y are correlated is given by the </a:t>
            </a:r>
            <a:r>
              <a:rPr lang="en-US" smtClean="0">
                <a:solidFill>
                  <a:srgbClr val="FF0000"/>
                </a:solidFill>
              </a:rPr>
              <a:t>correlation coefficient r:</a:t>
            </a:r>
          </a:p>
          <a:p>
            <a:pPr>
              <a:buNone/>
            </a:pPr>
            <a:endParaRPr lang="en-US" smtClean="0"/>
          </a:p>
          <a:p>
            <a:pPr>
              <a:buNone/>
            </a:pPr>
            <a:endParaRPr lang="en-US" smtClean="0"/>
          </a:p>
          <a:p>
            <a:endParaRPr lang="en-US" smtClean="0"/>
          </a:p>
          <a:p>
            <a:r>
              <a:rPr lang="en-US" smtClean="0"/>
              <a:t>Note that if two variables are independent,   f(x,y) = f</a:t>
            </a:r>
            <a:r>
              <a:rPr lang="en-US" baseline="-25000" smtClean="0"/>
              <a:t>x</a:t>
            </a:r>
            <a:r>
              <a:rPr lang="en-US" smtClean="0"/>
              <a:t>(x) f</a:t>
            </a:r>
            <a:r>
              <a:rPr lang="en-US" baseline="-25000" smtClean="0"/>
              <a:t>y</a:t>
            </a:r>
            <a:r>
              <a:rPr lang="en-US" smtClean="0"/>
              <a:t>(y), then r = V</a:t>
            </a:r>
            <a:r>
              <a:rPr lang="en-US" baseline="-25000" smtClean="0"/>
              <a:t>xy </a:t>
            </a:r>
            <a:r>
              <a:rPr lang="en-US" smtClean="0"/>
              <a:t>= 0 and </a:t>
            </a:r>
          </a:p>
          <a:p>
            <a:pPr>
              <a:buNone/>
            </a:pPr>
            <a:r>
              <a:rPr lang="en-US"/>
              <a:t>	</a:t>
            </a:r>
            <a:r>
              <a:rPr lang="en-US" smtClean="0"/>
              <a:t>E[xy] = E[x]E[y] = </a:t>
            </a:r>
            <a:r>
              <a:rPr lang="en-US" smtClean="0">
                <a:latin typeface="Symbol" pitchFamily="18" charset="2"/>
              </a:rPr>
              <a:t>m</a:t>
            </a:r>
            <a:r>
              <a:rPr lang="en-US" baseline="-25000" smtClean="0"/>
              <a:t>x</a:t>
            </a:r>
            <a:r>
              <a:rPr lang="en-US" smtClean="0">
                <a:latin typeface="Symbol" pitchFamily="18" charset="2"/>
              </a:rPr>
              <a:t>m</a:t>
            </a:r>
            <a:r>
              <a:rPr lang="en-US" baseline="-25000" smtClean="0"/>
              <a:t>y</a:t>
            </a:r>
            <a:r>
              <a:rPr lang="en-US" smtClean="0"/>
              <a:t>. </a:t>
            </a:r>
          </a:p>
          <a:p>
            <a:pPr>
              <a:buNone/>
            </a:pPr>
            <a:endParaRPr lang="en-US" smtClean="0">
              <a:solidFill>
                <a:srgbClr val="FF0000"/>
              </a:solidFill>
            </a:endParaRPr>
          </a:p>
          <a:p>
            <a:pPr>
              <a:buNone/>
            </a:pPr>
            <a:r>
              <a:rPr lang="en-US">
                <a:solidFill>
                  <a:srgbClr val="FF0000"/>
                </a:solidFill>
              </a:rPr>
              <a:t>	</a:t>
            </a:r>
            <a:r>
              <a:rPr lang="en-US" smtClean="0">
                <a:solidFill>
                  <a:srgbClr val="FF0000"/>
                </a:solidFill>
              </a:rPr>
              <a:t>However, E[xy]=E[x]E[y] is not sufficient for x and y be independent</a:t>
            </a:r>
            <a:r>
              <a:rPr lang="en-US" smtClean="0"/>
              <a:t>! In everyday usage one speaks of “uncorrelated variables” meaning “independent”. In statistical terms,</a:t>
            </a:r>
            <a:r>
              <a:rPr lang="en-US" smtClean="0">
                <a:solidFill>
                  <a:srgbClr val="0070C0"/>
                </a:solidFill>
              </a:rPr>
              <a:t>uncorrelated is much weaker than independent!</a:t>
            </a:r>
            <a:endParaRPr lang="en-US" smtClean="0"/>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1117975703"/>
              </p:ext>
            </p:extLst>
          </p:nvPr>
        </p:nvGraphicFramePr>
        <p:xfrm>
          <a:off x="1881188" y="1589088"/>
          <a:ext cx="5222875" cy="1192212"/>
        </p:xfrm>
        <a:graphic>
          <a:graphicData uri="http://schemas.openxmlformats.org/presentationml/2006/ole">
            <mc:AlternateContent xmlns:mc="http://schemas.openxmlformats.org/markup-compatibility/2006">
              <mc:Choice xmlns:v="urn:schemas-microsoft-com:vml" Requires="v">
                <p:oleObj spid="_x0000_s12443" name="Equazione" r:id="rId3" imgW="3136680" imgH="711000" progId="Equation.3">
                  <p:embed/>
                </p:oleObj>
              </mc:Choice>
              <mc:Fallback>
                <p:oleObj name="Equazione" r:id="rId3" imgW="3136680" imgH="711000" progId="Equation.3">
                  <p:embed/>
                  <p:pic>
                    <p:nvPicPr>
                      <p:cNvPr id="0" name="Picture 2"/>
                      <p:cNvPicPr>
                        <a:picLocks noChangeAspect="1" noChangeArrowheads="1"/>
                      </p:cNvPicPr>
                      <p:nvPr/>
                    </p:nvPicPr>
                    <p:blipFill>
                      <a:blip r:embed="rId4"/>
                      <a:srcRect/>
                      <a:stretch>
                        <a:fillRect/>
                      </a:stretch>
                    </p:blipFill>
                    <p:spPr bwMode="auto">
                      <a:xfrm>
                        <a:off x="1881188" y="1589088"/>
                        <a:ext cx="5222875" cy="1192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2280329739"/>
              </p:ext>
            </p:extLst>
          </p:nvPr>
        </p:nvGraphicFramePr>
        <p:xfrm>
          <a:off x="2335063" y="3327326"/>
          <a:ext cx="3533081" cy="826391"/>
        </p:xfrm>
        <a:graphic>
          <a:graphicData uri="http://schemas.openxmlformats.org/presentationml/2006/ole">
            <mc:AlternateContent xmlns:mc="http://schemas.openxmlformats.org/markup-compatibility/2006">
              <mc:Choice xmlns:v="urn:schemas-microsoft-com:vml" Requires="v">
                <p:oleObj spid="_x0000_s12444" name="Equazione" r:id="rId5" imgW="2171520" imgH="507960" progId="Equation.3">
                  <p:embed/>
                </p:oleObj>
              </mc:Choice>
              <mc:Fallback>
                <p:oleObj name="Equazione" r:id="rId5" imgW="217152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063" y="3327326"/>
                        <a:ext cx="3533081" cy="826391"/>
                      </a:xfrm>
                      <a:prstGeom prst="rect">
                        <a:avLst/>
                      </a:prstGeom>
                      <a:noFill/>
                      <a:ex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386359644"/>
              </p:ext>
            </p:extLst>
          </p:nvPr>
        </p:nvGraphicFramePr>
        <p:xfrm>
          <a:off x="2195736" y="4437112"/>
          <a:ext cx="1080120" cy="832593"/>
        </p:xfrm>
        <a:graphic>
          <a:graphicData uri="http://schemas.openxmlformats.org/presentationml/2006/ole">
            <mc:AlternateContent xmlns:mc="http://schemas.openxmlformats.org/markup-compatibility/2006">
              <mc:Choice xmlns:v="urn:schemas-microsoft-com:vml" Requires="v">
                <p:oleObj spid="_x0000_s12445" name="Equazione" r:id="rId7" imgW="609480" imgH="469800" progId="Equation.3">
                  <p:embed/>
                </p:oleObj>
              </mc:Choice>
              <mc:Fallback>
                <p:oleObj name="Equazione" r:id="rId7" imgW="60948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36" y="4437112"/>
                        <a:ext cx="1080120" cy="832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ttangolo 6"/>
          <p:cNvSpPr/>
          <p:nvPr/>
        </p:nvSpPr>
        <p:spPr>
          <a:xfrm>
            <a:off x="467544" y="6021288"/>
            <a:ext cx="8352928" cy="792088"/>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 calcmode="lin" valueType="num">
                                      <p:cBhvr additive="base">
                                        <p:cTn id="2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 calcmode="lin" valueType="num">
                                      <p:cBhvr additive="base">
                                        <p:cTn id="3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anim calcmode="lin" valueType="num">
                                      <p:cBhvr additive="base">
                                        <p:cTn id="3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Uncorrelated vs Independent</a:t>
            </a:r>
            <a:endParaRPr lang="en-US"/>
          </a:p>
        </p:txBody>
      </p:sp>
      <p:sp>
        <p:nvSpPr>
          <p:cNvPr id="3" name="Segnaposto contenuto 2"/>
          <p:cNvSpPr>
            <a:spLocks noGrp="1"/>
          </p:cNvSpPr>
          <p:nvPr>
            <p:ph idx="1"/>
          </p:nvPr>
        </p:nvSpPr>
        <p:spPr>
          <a:xfrm>
            <a:off x="457200" y="1600201"/>
            <a:ext cx="8003232" cy="1252736"/>
          </a:xfrm>
        </p:spPr>
        <p:txBody>
          <a:bodyPr>
            <a:normAutofit fontScale="55000" lnSpcReduction="20000"/>
          </a:bodyPr>
          <a:lstStyle/>
          <a:p>
            <a:pPr>
              <a:buNone/>
            </a:pPr>
            <a:r>
              <a:rPr lang="it-IT" smtClean="0"/>
              <a:t>	</a:t>
            </a:r>
            <a:r>
              <a:rPr lang="it-IT" b="1" smtClean="0"/>
              <a:t>Uncorrelated &lt;&lt; Independent: </a:t>
            </a:r>
          </a:p>
          <a:p>
            <a:pPr>
              <a:buNone/>
            </a:pPr>
            <a:r>
              <a:rPr lang="it-IT"/>
              <a:t>	</a:t>
            </a:r>
            <a:r>
              <a:rPr lang="it-IT" smtClean="0">
                <a:solidFill>
                  <a:srgbClr val="FF0000"/>
                </a:solidFill>
              </a:rPr>
              <a:t>r=0 is a very weak condition; r only describes the tendency of the data to “line up” in a certain (any) direction.</a:t>
            </a:r>
            <a:r>
              <a:rPr lang="it-IT" smtClean="0"/>
              <a:t> Many strictly dependent pairs of variables fulfil it. E.g. the abscissa and ordinate of the data points in the last row below.</a:t>
            </a:r>
            <a:endParaRPr lang="en-US"/>
          </a:p>
        </p:txBody>
      </p:sp>
      <p:pic>
        <p:nvPicPr>
          <p:cNvPr id="56322" name="Picture 2"/>
          <p:cNvPicPr>
            <a:picLocks noChangeAspect="1" noChangeArrowheads="1"/>
          </p:cNvPicPr>
          <p:nvPr/>
        </p:nvPicPr>
        <p:blipFill>
          <a:blip r:embed="rId2" cstate="print"/>
          <a:srcRect/>
          <a:stretch>
            <a:fillRect/>
          </a:stretch>
        </p:blipFill>
        <p:spPr bwMode="auto">
          <a:xfrm>
            <a:off x="971600" y="3284984"/>
            <a:ext cx="6933459" cy="3126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980728"/>
          </a:xfrm>
        </p:spPr>
        <p:txBody>
          <a:bodyPr/>
          <a:lstStyle/>
          <a:p>
            <a:r>
              <a:rPr lang="en-US" smtClean="0"/>
              <a:t>The Error Ellipse</a:t>
            </a:r>
            <a:endParaRPr lang="en-US"/>
          </a:p>
        </p:txBody>
      </p:sp>
      <p:sp>
        <p:nvSpPr>
          <p:cNvPr id="3" name="Segnaposto contenuto 2"/>
          <p:cNvSpPr>
            <a:spLocks noGrp="1"/>
          </p:cNvSpPr>
          <p:nvPr>
            <p:ph idx="1"/>
          </p:nvPr>
        </p:nvSpPr>
        <p:spPr>
          <a:xfrm>
            <a:off x="0" y="980728"/>
            <a:ext cx="8820472" cy="2448272"/>
          </a:xfrm>
        </p:spPr>
        <p:txBody>
          <a:bodyPr>
            <a:normAutofit fontScale="55000" lnSpcReduction="20000"/>
          </a:bodyPr>
          <a:lstStyle/>
          <a:p>
            <a:pPr>
              <a:buNone/>
            </a:pPr>
            <a:r>
              <a:rPr lang="en-US" smtClean="0"/>
              <a:t>	When one measures two correlated parameters </a:t>
            </a:r>
            <a:r>
              <a:rPr lang="en-US" b="1" smtClean="0">
                <a:latin typeface="Symbol" pitchFamily="18" charset="2"/>
              </a:rPr>
              <a:t>q </a:t>
            </a:r>
            <a:r>
              <a:rPr lang="en-US" smtClean="0"/>
              <a:t>= (</a:t>
            </a:r>
            <a:r>
              <a:rPr lang="en-US" smtClean="0">
                <a:latin typeface="Symbol" pitchFamily="18" charset="2"/>
              </a:rPr>
              <a:t>q</a:t>
            </a:r>
            <a:r>
              <a:rPr lang="en-US" baseline="-25000" smtClean="0"/>
              <a:t>1</a:t>
            </a:r>
            <a:r>
              <a:rPr lang="en-US" smtClean="0"/>
              <a:t>,</a:t>
            </a:r>
            <a:r>
              <a:rPr lang="en-US" smtClean="0">
                <a:latin typeface="Symbol" pitchFamily="18" charset="2"/>
              </a:rPr>
              <a:t>q</a:t>
            </a:r>
            <a:r>
              <a:rPr lang="en-US" baseline="-25000" smtClean="0"/>
              <a:t>2</a:t>
            </a:r>
            <a:r>
              <a:rPr lang="en-US" smtClean="0"/>
              <a:t>), in the large-sample limit their estimators will be distributed according to a </a:t>
            </a:r>
            <a:r>
              <a:rPr lang="en-US" smtClean="0">
                <a:solidFill>
                  <a:srgbClr val="0070C0"/>
                </a:solidFill>
              </a:rPr>
              <a:t>two-dimensional Gaussian centered on </a:t>
            </a:r>
            <a:r>
              <a:rPr lang="en-US" b="1" smtClean="0">
                <a:solidFill>
                  <a:srgbClr val="0070C0"/>
                </a:solidFill>
                <a:latin typeface="Symbol" pitchFamily="18" charset="2"/>
              </a:rPr>
              <a:t>q</a:t>
            </a:r>
            <a:r>
              <a:rPr lang="en-US" smtClean="0"/>
              <a:t>. One can thus draw an “error ellipse” as the locus of points where </a:t>
            </a:r>
            <a:r>
              <a:rPr lang="en-US" smtClean="0">
                <a:solidFill>
                  <a:srgbClr val="FF0000"/>
                </a:solidFill>
              </a:rPr>
              <a:t>the </a:t>
            </a:r>
            <a:r>
              <a:rPr lang="en-US" smtClean="0">
                <a:solidFill>
                  <a:srgbClr val="FF0000"/>
                </a:solidFill>
                <a:latin typeface="Symbol" pitchFamily="18" charset="2"/>
              </a:rPr>
              <a:t>c</a:t>
            </a:r>
            <a:r>
              <a:rPr lang="en-US" baseline="30000" smtClean="0">
                <a:solidFill>
                  <a:srgbClr val="FF0000"/>
                </a:solidFill>
              </a:rPr>
              <a:t>2</a:t>
            </a:r>
            <a:r>
              <a:rPr lang="en-US" smtClean="0">
                <a:solidFill>
                  <a:srgbClr val="FF0000"/>
                </a:solidFill>
              </a:rPr>
              <a:t> is one unit away from its minimum value</a:t>
            </a:r>
            <a:r>
              <a:rPr lang="en-US" smtClean="0"/>
              <a:t> (or the log-likelihood equals ln (L</a:t>
            </a:r>
            <a:r>
              <a:rPr lang="en-US" baseline="-25000" smtClean="0"/>
              <a:t>max</a:t>
            </a:r>
            <a:r>
              <a:rPr lang="en-US" smtClean="0"/>
              <a:t>)-0.5).</a:t>
            </a:r>
          </a:p>
          <a:p>
            <a:endParaRPr lang="en-US" smtClean="0"/>
          </a:p>
          <a:p>
            <a:pPr>
              <a:buNone/>
            </a:pPr>
            <a:r>
              <a:rPr lang="en-US" smtClean="0"/>
              <a:t>	The location of the tangents to the axes provide the standard </a:t>
            </a:r>
          </a:p>
          <a:p>
            <a:pPr>
              <a:buNone/>
            </a:pPr>
            <a:r>
              <a:rPr lang="en-US" smtClean="0"/>
              <a:t>	deviation of the estimators. The angle </a:t>
            </a:r>
            <a:r>
              <a:rPr lang="en-US" smtClean="0">
                <a:latin typeface="Symbol" pitchFamily="18" charset="2"/>
              </a:rPr>
              <a:t>f</a:t>
            </a:r>
            <a:r>
              <a:rPr lang="en-US" smtClean="0"/>
              <a:t> is given by</a:t>
            </a:r>
          </a:p>
          <a:p>
            <a:endParaRPr lang="en-US" smtClean="0"/>
          </a:p>
          <a:p>
            <a:pPr>
              <a:buNone/>
            </a:pPr>
            <a:r>
              <a:rPr lang="en-US" smtClean="0"/>
              <a:t> </a:t>
            </a:r>
          </a:p>
          <a:p>
            <a:endParaRPr lang="en-US" smtClean="0"/>
          </a:p>
          <a:p>
            <a:endParaRPr lang="en-US" smtClean="0"/>
          </a:p>
        </p:txBody>
      </p:sp>
      <p:pic>
        <p:nvPicPr>
          <p:cNvPr id="49154" name="Picture 2"/>
          <p:cNvPicPr>
            <a:picLocks noChangeAspect="1" noChangeArrowheads="1"/>
          </p:cNvPicPr>
          <p:nvPr/>
        </p:nvPicPr>
        <p:blipFill>
          <a:blip r:embed="rId3" cstate="print"/>
          <a:srcRect/>
          <a:stretch>
            <a:fillRect/>
          </a:stretch>
        </p:blipFill>
        <p:spPr bwMode="auto">
          <a:xfrm>
            <a:off x="3347864" y="3847208"/>
            <a:ext cx="5796136" cy="3010791"/>
          </a:xfrm>
          <a:prstGeom prst="rect">
            <a:avLst/>
          </a:prstGeom>
          <a:noFill/>
          <a:ln w="9525">
            <a:noFill/>
            <a:miter lim="800000"/>
            <a:headEnd/>
            <a:tailEnd/>
          </a:ln>
        </p:spPr>
      </p:pic>
      <p:sp>
        <p:nvSpPr>
          <p:cNvPr id="5" name="CasellaDiTesto 4"/>
          <p:cNvSpPr txBox="1"/>
          <p:nvPr/>
        </p:nvSpPr>
        <p:spPr>
          <a:xfrm>
            <a:off x="72008" y="2924944"/>
            <a:ext cx="3203848" cy="2585323"/>
          </a:xfrm>
          <a:prstGeom prst="rect">
            <a:avLst/>
          </a:prstGeom>
          <a:noFill/>
        </p:spPr>
        <p:txBody>
          <a:bodyPr wrap="square" rtlCol="0">
            <a:spAutoFit/>
          </a:bodyPr>
          <a:lstStyle/>
          <a:p>
            <a:r>
              <a:rPr lang="en-US" smtClean="0">
                <a:solidFill>
                  <a:srgbClr val="FF0000"/>
                </a:solidFill>
              </a:rPr>
              <a:t>A measurement of one parameter at a given value of the other is determined by the intercept on the line connecting the two tangent points. </a:t>
            </a:r>
          </a:p>
          <a:p>
            <a:r>
              <a:rPr lang="en-US" smtClean="0"/>
              <a:t>The uncertainty of that single measurement, at a fixed value of the other parameter, is </a:t>
            </a:r>
          </a:p>
          <a:p>
            <a:endParaRPr lang="en-US"/>
          </a:p>
        </p:txBody>
      </p:sp>
      <p:sp>
        <p:nvSpPr>
          <p:cNvPr id="6" name="CasellaDiTesto 5"/>
          <p:cNvSpPr txBox="1"/>
          <p:nvPr/>
        </p:nvSpPr>
        <p:spPr>
          <a:xfrm>
            <a:off x="5508104" y="2804735"/>
            <a:ext cx="3419302" cy="1200329"/>
          </a:xfrm>
          <a:prstGeom prst="rect">
            <a:avLst/>
          </a:prstGeom>
          <a:noFill/>
          <a:ln w="6350">
            <a:solidFill>
              <a:srgbClr val="FF0000"/>
            </a:solidFill>
          </a:ln>
        </p:spPr>
        <p:txBody>
          <a:bodyPr wrap="square" rtlCol="0">
            <a:spAutoFit/>
          </a:bodyPr>
          <a:lstStyle/>
          <a:p>
            <a:r>
              <a:rPr lang="en-US" smtClean="0"/>
              <a:t>The correlation coefficient </a:t>
            </a:r>
            <a:r>
              <a:rPr lang="en-US" smtClean="0">
                <a:latin typeface="Symbol" pitchFamily="18" charset="2"/>
              </a:rPr>
              <a:t>r</a:t>
            </a:r>
            <a:r>
              <a:rPr lang="en-US" smtClean="0"/>
              <a:t> is the distance of each axis from the tangent point, in units of the corresponding standard deviation </a:t>
            </a:r>
          </a:p>
        </p:txBody>
      </p:sp>
      <p:cxnSp>
        <p:nvCxnSpPr>
          <p:cNvPr id="29" name="Connettore 2 28"/>
          <p:cNvCxnSpPr/>
          <p:nvPr/>
        </p:nvCxnSpPr>
        <p:spPr>
          <a:xfrm flipH="1">
            <a:off x="7884368" y="4005064"/>
            <a:ext cx="79208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ggetto 30"/>
          <p:cNvGraphicFramePr>
            <a:graphicFrameLocks noChangeAspect="1"/>
          </p:cNvGraphicFramePr>
          <p:nvPr/>
        </p:nvGraphicFramePr>
        <p:xfrm>
          <a:off x="3338587" y="2708920"/>
          <a:ext cx="2025501" cy="739775"/>
        </p:xfrm>
        <a:graphic>
          <a:graphicData uri="http://schemas.openxmlformats.org/presentationml/2006/ole">
            <mc:AlternateContent xmlns:mc="http://schemas.openxmlformats.org/markup-compatibility/2006">
              <mc:Choice xmlns:v="urn:schemas-microsoft-com:vml" Requires="v">
                <p:oleObj spid="_x0000_s13518" name="Equazione" r:id="rId4" imgW="1130040" imgH="469800" progId="Equation.3">
                  <p:embed/>
                </p:oleObj>
              </mc:Choice>
              <mc:Fallback>
                <p:oleObj name="Equazione" r:id="rId4" imgW="113004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87" y="2708920"/>
                        <a:ext cx="2025501"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ggetto 31"/>
          <p:cNvGraphicFramePr>
            <a:graphicFrameLocks noChangeAspect="1"/>
          </p:cNvGraphicFramePr>
          <p:nvPr/>
        </p:nvGraphicFramePr>
        <p:xfrm>
          <a:off x="683568" y="5157193"/>
          <a:ext cx="1849439" cy="504056"/>
        </p:xfrm>
        <a:graphic>
          <a:graphicData uri="http://schemas.openxmlformats.org/presentationml/2006/ole">
            <mc:AlternateContent xmlns:mc="http://schemas.openxmlformats.org/markup-compatibility/2006">
              <mc:Choice xmlns:v="urn:schemas-microsoft-com:vml" Requires="v">
                <p:oleObj spid="_x0000_s13519" name="Equazione" r:id="rId6" imgW="1117440" imgH="304560" progId="Equation.3">
                  <p:embed/>
                </p:oleObj>
              </mc:Choice>
              <mc:Fallback>
                <p:oleObj name="Equazione" r:id="rId6" imgW="1117440" imgH="3045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5157193"/>
                        <a:ext cx="1849439"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Connettore 1 36"/>
          <p:cNvCxnSpPr/>
          <p:nvPr/>
        </p:nvCxnSpPr>
        <p:spPr>
          <a:xfrm>
            <a:off x="3347864" y="3645024"/>
            <a:ext cx="5616624" cy="28803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0" y="5877272"/>
            <a:ext cx="2824684" cy="646331"/>
          </a:xfrm>
          <a:prstGeom prst="rect">
            <a:avLst/>
          </a:prstGeom>
          <a:noFill/>
        </p:spPr>
        <p:txBody>
          <a:bodyPr wrap="none" rtlCol="0">
            <a:spAutoFit/>
          </a:bodyPr>
          <a:lstStyle/>
          <a:p>
            <a:r>
              <a:rPr lang="en-US" smtClean="0"/>
              <a:t>In that case one may report </a:t>
            </a:r>
          </a:p>
          <a:p>
            <a:r>
              <a:rPr lang="en-US" smtClean="0"/>
              <a:t>and the slope</a:t>
            </a:r>
            <a:endParaRPr lang="en-US"/>
          </a:p>
        </p:txBody>
      </p:sp>
      <p:graphicFrame>
        <p:nvGraphicFramePr>
          <p:cNvPr id="14" name="Oggetto 13"/>
          <p:cNvGraphicFramePr>
            <a:graphicFrameLocks noChangeAspect="1"/>
          </p:cNvGraphicFramePr>
          <p:nvPr/>
        </p:nvGraphicFramePr>
        <p:xfrm>
          <a:off x="2771800" y="5877272"/>
          <a:ext cx="432048" cy="378042"/>
        </p:xfrm>
        <a:graphic>
          <a:graphicData uri="http://schemas.openxmlformats.org/presentationml/2006/ole">
            <mc:AlternateContent xmlns:mc="http://schemas.openxmlformats.org/markup-compatibility/2006">
              <mc:Choice xmlns:v="urn:schemas-microsoft-com:vml" Requires="v">
                <p:oleObj spid="_x0000_s13520" name="Equazione" r:id="rId8" imgW="406080" imgH="266400" progId="Equation.3">
                  <p:embed/>
                </p:oleObj>
              </mc:Choice>
              <mc:Fallback>
                <p:oleObj name="Equazione" r:id="rId8" imgW="406080" imgH="26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5877272"/>
                        <a:ext cx="432048" cy="378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ggetto 14"/>
          <p:cNvGraphicFramePr>
            <a:graphicFrameLocks noChangeAspect="1"/>
          </p:cNvGraphicFramePr>
          <p:nvPr/>
        </p:nvGraphicFramePr>
        <p:xfrm>
          <a:off x="1475656" y="6192688"/>
          <a:ext cx="1061703" cy="620688"/>
        </p:xfrm>
        <a:graphic>
          <a:graphicData uri="http://schemas.openxmlformats.org/presentationml/2006/ole">
            <mc:AlternateContent xmlns:mc="http://schemas.openxmlformats.org/markup-compatibility/2006">
              <mc:Choice xmlns:v="urn:schemas-microsoft-com:vml" Requires="v">
                <p:oleObj spid="_x0000_s13521" name="Equazione" r:id="rId10" imgW="825480" imgH="482400" progId="Equation.3">
                  <p:embed/>
                </p:oleObj>
              </mc:Choice>
              <mc:Fallback>
                <p:oleObj name="Equazione" r:id="rId10" imgW="825480" imgH="4824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5656" y="6192688"/>
                        <a:ext cx="1061703" cy="6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ttangolo 6"/>
          <p:cNvSpPr/>
          <p:nvPr/>
        </p:nvSpPr>
        <p:spPr>
          <a:xfrm>
            <a:off x="611560" y="1844824"/>
            <a:ext cx="7920880" cy="3147739"/>
          </a:xfrm>
          <a:prstGeom prst="rect">
            <a:avLst/>
          </a:prstGeom>
          <a:solidFill>
            <a:schemeClr val="accent1">
              <a:alpha val="50000"/>
            </a:schemeClr>
          </a:solidFill>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smtClean="0">
                <a:solidFill>
                  <a:srgbClr val="FF0000"/>
                </a:solidFill>
              </a:rPr>
              <a:t>Will discuss later (we have not defined chisquare and likelihood)… This is just to say that when one speaks of correlated measurements one will usually end up with error ellipses</a:t>
            </a:r>
            <a:r>
              <a:rPr lang="it-IT" sz="3200" smtClean="0"/>
              <a:t>.</a:t>
            </a:r>
            <a:endParaRPr lang="en-US" sz="3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Error propagation</a:t>
            </a:r>
            <a:endParaRPr lang="en-US"/>
          </a:p>
        </p:txBody>
      </p:sp>
      <p:sp>
        <p:nvSpPr>
          <p:cNvPr id="3" name="Segnaposto contenuto 2"/>
          <p:cNvSpPr>
            <a:spLocks noGrp="1"/>
          </p:cNvSpPr>
          <p:nvPr>
            <p:ph idx="1"/>
          </p:nvPr>
        </p:nvSpPr>
        <p:spPr>
          <a:xfrm>
            <a:off x="0" y="980728"/>
            <a:ext cx="9144000" cy="6480720"/>
          </a:xfrm>
        </p:spPr>
        <p:txBody>
          <a:bodyPr>
            <a:normAutofit fontScale="40000" lnSpcReduction="20000"/>
          </a:bodyPr>
          <a:lstStyle/>
          <a:p>
            <a:pPr>
              <a:buNone/>
            </a:pPr>
            <a:r>
              <a:rPr lang="en-US" sz="4500" smtClean="0"/>
              <a:t>	Imagine you have n variables x</a:t>
            </a:r>
            <a:r>
              <a:rPr lang="en-US" sz="4500" baseline="-25000" smtClean="0"/>
              <a:t>i</a:t>
            </a:r>
            <a:r>
              <a:rPr lang="en-US" sz="4500" smtClean="0"/>
              <a:t>, and you do not know their pdf. </a:t>
            </a:r>
          </a:p>
          <a:p>
            <a:pPr>
              <a:buNone/>
            </a:pPr>
            <a:r>
              <a:rPr lang="en-US" sz="4500" smtClean="0"/>
              <a:t>	You may compute their mean and covariance matrix.  Now say there is </a:t>
            </a:r>
            <a:r>
              <a:rPr lang="en-US" sz="4500" b="1" smtClean="0"/>
              <a:t>a function y of the x</a:t>
            </a:r>
            <a:r>
              <a:rPr lang="en-US" sz="4500" b="1" baseline="-25000" smtClean="0"/>
              <a:t>i</a:t>
            </a:r>
            <a:r>
              <a:rPr lang="en-US" sz="4500" b="1" smtClean="0"/>
              <a:t> </a:t>
            </a:r>
            <a:r>
              <a:rPr lang="en-US" sz="4500" smtClean="0"/>
              <a:t>and you wish to determine the pdf of y: you </a:t>
            </a:r>
            <a:r>
              <a:rPr lang="en-US" sz="4500" smtClean="0">
                <a:solidFill>
                  <a:srgbClr val="0070C0"/>
                </a:solidFill>
              </a:rPr>
              <a:t>can expand it in a Taylor series around the means</a:t>
            </a:r>
            <a:r>
              <a:rPr lang="en-US" sz="4500" smtClean="0"/>
              <a:t>, </a:t>
            </a:r>
            <a:r>
              <a:rPr lang="en-US" sz="4500" smtClean="0">
                <a:solidFill>
                  <a:srgbClr val="FF0000"/>
                </a:solidFill>
              </a:rPr>
              <a:t>stopping at first order</a:t>
            </a:r>
            <a:r>
              <a:rPr lang="en-US" sz="4500" smtClean="0"/>
              <a:t>:</a:t>
            </a:r>
          </a:p>
          <a:p>
            <a:pPr>
              <a:buNone/>
            </a:pPr>
            <a:endParaRPr lang="en-US" sz="4500" smtClean="0"/>
          </a:p>
          <a:p>
            <a:pPr marL="0" indent="0">
              <a:buNone/>
            </a:pPr>
            <a:endParaRPr lang="en-US" sz="4500" smtClean="0"/>
          </a:p>
          <a:p>
            <a:pPr>
              <a:buNone/>
            </a:pPr>
            <a:r>
              <a:rPr lang="en-US" sz="4500" smtClean="0"/>
              <a:t>	From this </a:t>
            </a:r>
            <a:r>
              <a:rPr lang="en-US" sz="4500" smtClean="0">
                <a:solidFill>
                  <a:srgbClr val="00B050"/>
                </a:solidFill>
              </a:rPr>
              <a:t>one can show </a:t>
            </a:r>
            <a:r>
              <a:rPr lang="en-US" sz="4500" smtClean="0"/>
              <a:t>that the expectation values of y and y</a:t>
            </a:r>
            <a:r>
              <a:rPr lang="en-US" sz="4500" baseline="30000" smtClean="0"/>
              <a:t>2</a:t>
            </a:r>
            <a:r>
              <a:rPr lang="en-US" sz="4500" smtClean="0"/>
              <a:t> are, to first order,</a:t>
            </a:r>
          </a:p>
          <a:p>
            <a:pPr>
              <a:buNone/>
            </a:pPr>
            <a:endParaRPr lang="it-IT" sz="4500" smtClean="0"/>
          </a:p>
          <a:p>
            <a:pPr>
              <a:buNone/>
            </a:pPr>
            <a:endParaRPr lang="en-US" sz="4500" smtClean="0"/>
          </a:p>
          <a:p>
            <a:pPr>
              <a:buNone/>
            </a:pPr>
            <a:r>
              <a:rPr lang="en-US" sz="4500" smtClean="0"/>
              <a:t>							and </a:t>
            </a:r>
            <a:r>
              <a:rPr lang="en-US" sz="4500" u="sng" smtClean="0"/>
              <a:t>the variance of y is then the </a:t>
            </a:r>
            <a:r>
              <a:rPr lang="en-US" sz="4500" smtClean="0"/>
              <a:t>						</a:t>
            </a:r>
            <a:r>
              <a:rPr lang="en-US" sz="4500" u="sng" smtClean="0"/>
              <a:t>second  term in this expression</a:t>
            </a:r>
            <a:r>
              <a:rPr lang="en-US" sz="4500" smtClean="0"/>
              <a:t>.</a:t>
            </a:r>
          </a:p>
          <a:p>
            <a:pPr>
              <a:buNone/>
            </a:pPr>
            <a:r>
              <a:rPr lang="en-US" sz="4500" smtClean="0"/>
              <a:t>	</a:t>
            </a:r>
            <a:r>
              <a:rPr lang="en-US" sz="4500"/>
              <a:t>	</a:t>
            </a:r>
            <a:r>
              <a:rPr lang="en-US" sz="4500" smtClean="0"/>
              <a:t>					(</a:t>
            </a:r>
            <a:r>
              <a:rPr lang="en-US" sz="4500" smtClean="0">
                <a:solidFill>
                  <a:srgbClr val="00B050"/>
                </a:solidFill>
              </a:rPr>
              <a:t>see backup</a:t>
            </a:r>
            <a:r>
              <a:rPr lang="en-US" sz="4500" smtClean="0"/>
              <a:t>)	</a:t>
            </a:r>
          </a:p>
          <a:p>
            <a:pPr>
              <a:buNone/>
            </a:pPr>
            <a:r>
              <a:rPr lang="en-US" sz="4500"/>
              <a:t>	</a:t>
            </a:r>
            <a:r>
              <a:rPr lang="en-US" sz="4500" smtClean="0"/>
              <a:t>In case you have </a:t>
            </a:r>
            <a:r>
              <a:rPr lang="en-US" sz="4500" b="1" smtClean="0"/>
              <a:t>a set </a:t>
            </a:r>
            <a:r>
              <a:rPr lang="en-US" sz="4500" smtClean="0"/>
              <a:t>of m functions </a:t>
            </a:r>
            <a:r>
              <a:rPr lang="en-US" sz="4500" b="1" smtClean="0"/>
              <a:t>y</a:t>
            </a:r>
            <a:r>
              <a:rPr lang="en-US" sz="4500" b="1" baseline="-25000" smtClean="0"/>
              <a:t>i</a:t>
            </a:r>
            <a:r>
              <a:rPr lang="en-US" sz="4500" b="1" smtClean="0"/>
              <a:t>(x)</a:t>
            </a:r>
            <a:r>
              <a:rPr lang="en-US" sz="4500" smtClean="0"/>
              <a:t>, you can build their own covariance matrix</a:t>
            </a:r>
          </a:p>
          <a:p>
            <a:pPr>
              <a:buNone/>
            </a:pPr>
            <a:endParaRPr lang="en-US" sz="4500" smtClean="0"/>
          </a:p>
          <a:p>
            <a:pPr lvl="1">
              <a:buNone/>
            </a:pPr>
            <a:endParaRPr lang="en-US" sz="4500" smtClean="0"/>
          </a:p>
          <a:p>
            <a:pPr lvl="1">
              <a:buNone/>
            </a:pPr>
            <a:endParaRPr lang="en-US" sz="4500"/>
          </a:p>
          <a:p>
            <a:pPr>
              <a:buNone/>
            </a:pPr>
            <a:r>
              <a:rPr lang="en-US" sz="4500" smtClean="0"/>
              <a:t>	This is often expressed in matrix form once one </a:t>
            </a:r>
          </a:p>
          <a:p>
            <a:pPr>
              <a:buNone/>
            </a:pPr>
            <a:r>
              <a:rPr lang="en-US" sz="4500" smtClean="0"/>
              <a:t>	defines a matrix of derivatives A,</a:t>
            </a:r>
          </a:p>
          <a:p>
            <a:pPr>
              <a:buNone/>
            </a:pPr>
            <a:endParaRPr lang="en-US" sz="4500"/>
          </a:p>
          <a:p>
            <a:pPr>
              <a:buNone/>
            </a:pPr>
            <a:r>
              <a:rPr lang="en-US" sz="4500" smtClean="0"/>
              <a:t>	</a:t>
            </a:r>
            <a:r>
              <a:rPr lang="en-US" sz="4500" smtClean="0">
                <a:solidFill>
                  <a:srgbClr val="FF0000"/>
                </a:solidFill>
              </a:rPr>
              <a:t>The above formulas allow one to “propagate” the variances from the x</a:t>
            </a:r>
            <a:r>
              <a:rPr lang="en-US" sz="4500" baseline="-25000" smtClean="0">
                <a:solidFill>
                  <a:srgbClr val="FF0000"/>
                </a:solidFill>
              </a:rPr>
              <a:t>i</a:t>
            </a:r>
            <a:r>
              <a:rPr lang="en-US" sz="4500" smtClean="0">
                <a:solidFill>
                  <a:srgbClr val="FF0000"/>
                </a:solidFill>
              </a:rPr>
              <a:t> to the y</a:t>
            </a:r>
            <a:r>
              <a:rPr lang="en-US" sz="4500" baseline="-25000" smtClean="0">
                <a:solidFill>
                  <a:srgbClr val="FF0000"/>
                </a:solidFill>
              </a:rPr>
              <a:t>j</a:t>
            </a:r>
            <a:r>
              <a:rPr lang="en-US" sz="4500" smtClean="0">
                <a:solidFill>
                  <a:srgbClr val="FF0000"/>
                </a:solidFill>
              </a:rPr>
              <a:t>, but </a:t>
            </a:r>
            <a:r>
              <a:rPr lang="en-US" sz="4500" b="1" smtClean="0">
                <a:solidFill>
                  <a:srgbClr val="FF0000"/>
                </a:solidFill>
              </a:rPr>
              <a:t>this is only valid if it is meaningful to expand linearly around the mean</a:t>
            </a:r>
            <a:r>
              <a:rPr lang="en-US" sz="4500" smtClean="0">
                <a:solidFill>
                  <a:srgbClr val="FF0000"/>
                </a:solidFill>
              </a:rPr>
              <a:t>!  </a:t>
            </a:r>
          </a:p>
          <a:p>
            <a:pPr>
              <a:buNone/>
            </a:pPr>
            <a:r>
              <a:rPr lang="en-US" sz="4500" smtClean="0"/>
              <a:t>			</a:t>
            </a:r>
            <a:r>
              <a:rPr lang="en-US" sz="4500" u="sng" smtClean="0"/>
              <a:t>Beware of routine use of these formulas in non-trivial cases</a:t>
            </a:r>
            <a:r>
              <a:rPr lang="en-US" sz="3800" u="sng" smtClean="0"/>
              <a:t>.</a:t>
            </a:r>
          </a:p>
        </p:txBody>
      </p:sp>
      <p:graphicFrame>
        <p:nvGraphicFramePr>
          <p:cNvPr id="4" name="Oggetto 3"/>
          <p:cNvGraphicFramePr>
            <a:graphicFrameLocks noChangeAspect="1"/>
          </p:cNvGraphicFramePr>
          <p:nvPr>
            <p:extLst>
              <p:ext uri="{D42A27DB-BD31-4B8C-83A1-F6EECF244321}">
                <p14:modId xmlns:p14="http://schemas.microsoft.com/office/powerpoint/2010/main" val="948399999"/>
              </p:ext>
            </p:extLst>
          </p:nvPr>
        </p:nvGraphicFramePr>
        <p:xfrm>
          <a:off x="3491880" y="1772816"/>
          <a:ext cx="3312368" cy="719137"/>
        </p:xfrm>
        <a:graphic>
          <a:graphicData uri="http://schemas.openxmlformats.org/presentationml/2006/ole">
            <mc:AlternateContent xmlns:mc="http://schemas.openxmlformats.org/markup-compatibility/2006">
              <mc:Choice xmlns:v="urn:schemas-microsoft-com:vml" Requires="v">
                <p:oleObj spid="_x0000_s95410" name="Equazione" r:id="rId3" imgW="2108160" imgH="507960" progId="Equation.3">
                  <p:embed/>
                </p:oleObj>
              </mc:Choice>
              <mc:Fallback>
                <p:oleObj name="Equazione" r:id="rId3" imgW="21081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772816"/>
                        <a:ext cx="3312368"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nvGraphicFramePr>
        <p:xfrm>
          <a:off x="1691680" y="2924944"/>
          <a:ext cx="3672408" cy="1038804"/>
        </p:xfrm>
        <a:graphic>
          <a:graphicData uri="http://schemas.openxmlformats.org/presentationml/2006/ole">
            <mc:AlternateContent xmlns:mc="http://schemas.openxmlformats.org/markup-compatibility/2006">
              <mc:Choice xmlns:v="urn:schemas-microsoft-com:vml" Requires="v">
                <p:oleObj spid="_x0000_s95411" name="Equazione" r:id="rId5" imgW="2323800" imgH="761760" progId="Equation.3">
                  <p:embed/>
                </p:oleObj>
              </mc:Choice>
              <mc:Fallback>
                <p:oleObj name="Equazione" r:id="rId5" imgW="2323800" imgH="761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924944"/>
                        <a:ext cx="3672408" cy="1038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ggetto 5"/>
          <p:cNvGraphicFramePr>
            <a:graphicFrameLocks noChangeAspect="1"/>
          </p:cNvGraphicFramePr>
          <p:nvPr/>
        </p:nvGraphicFramePr>
        <p:xfrm>
          <a:off x="1691680" y="4394754"/>
          <a:ext cx="2448272" cy="762438"/>
        </p:xfrm>
        <a:graphic>
          <a:graphicData uri="http://schemas.openxmlformats.org/presentationml/2006/ole">
            <mc:AlternateContent xmlns:mc="http://schemas.openxmlformats.org/markup-compatibility/2006">
              <mc:Choice xmlns:v="urn:schemas-microsoft-com:vml" Requires="v">
                <p:oleObj spid="_x0000_s95412" name="Equazione" r:id="rId7" imgW="1511280" imgH="533160" progId="Equation.3">
                  <p:embed/>
                </p:oleObj>
              </mc:Choice>
              <mc:Fallback>
                <p:oleObj name="Equazione" r:id="rId7" imgW="1511280" imgH="533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4394754"/>
                        <a:ext cx="2448272" cy="76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ggetto 6"/>
          <p:cNvGraphicFramePr>
            <a:graphicFrameLocks noChangeAspect="1"/>
          </p:cNvGraphicFramePr>
          <p:nvPr/>
        </p:nvGraphicFramePr>
        <p:xfrm>
          <a:off x="5148064" y="5002889"/>
          <a:ext cx="2808312" cy="802375"/>
        </p:xfrm>
        <a:graphic>
          <a:graphicData uri="http://schemas.openxmlformats.org/presentationml/2006/ole">
            <mc:AlternateContent xmlns:mc="http://schemas.openxmlformats.org/markup-compatibility/2006">
              <mc:Choice xmlns:v="urn:schemas-microsoft-com:vml" Requires="v">
                <p:oleObj spid="_x0000_s95413" name="Equazione" r:id="rId9" imgW="1777680" imgH="507960" progId="Equation.3">
                  <p:embed/>
                </p:oleObj>
              </mc:Choice>
              <mc:Fallback>
                <p:oleObj name="Equazione" r:id="rId9" imgW="1777680" imgH="507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5002889"/>
                        <a:ext cx="2808312" cy="80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5724128" y="2924944"/>
            <a:ext cx="3224152" cy="369332"/>
          </a:xfrm>
          <a:prstGeom prst="rect">
            <a:avLst/>
          </a:prstGeom>
          <a:ln w="3175">
            <a:solidFill>
              <a:schemeClr val="tx1"/>
            </a:solidFill>
          </a:ln>
        </p:spPr>
        <p:txBody>
          <a:bodyPr wrap="none">
            <a:spAutoFit/>
          </a:bodyPr>
          <a:lstStyle/>
          <a:p>
            <a:r>
              <a:rPr lang="en-US" smtClean="0">
                <a:solidFill>
                  <a:srgbClr val="FF0000"/>
                </a:solidFill>
              </a:rPr>
              <a:t>remember: E[(x-E[x])</a:t>
            </a:r>
            <a:r>
              <a:rPr lang="en-US" baseline="30000" smtClean="0">
                <a:solidFill>
                  <a:srgbClr val="FF0000"/>
                </a:solidFill>
              </a:rPr>
              <a:t>2</a:t>
            </a:r>
            <a:r>
              <a:rPr lang="en-US" smtClean="0">
                <a:solidFill>
                  <a:srgbClr val="FF0000"/>
                </a:solidFill>
              </a:rPr>
              <a:t>] = E[x</a:t>
            </a:r>
            <a:r>
              <a:rPr lang="en-US" baseline="30000" smtClean="0">
                <a:solidFill>
                  <a:srgbClr val="FF0000"/>
                </a:solidFill>
              </a:rPr>
              <a:t>2</a:t>
            </a:r>
            <a:r>
              <a:rPr lang="en-US" smtClean="0">
                <a:solidFill>
                  <a:srgbClr val="FF0000"/>
                </a:solidFill>
              </a:rPr>
              <a:t>]-</a:t>
            </a:r>
            <a:r>
              <a:rPr lang="en-US" smtClean="0">
                <a:solidFill>
                  <a:srgbClr val="FF0000"/>
                </a:solidFill>
                <a:latin typeface="Symbol" pitchFamily="18" charset="2"/>
              </a:rPr>
              <a:t>m</a:t>
            </a:r>
            <a:r>
              <a:rPr lang="en-US" baseline="30000" smtClean="0">
                <a:solidFill>
                  <a:srgbClr val="FF0000"/>
                </a:solidFill>
              </a:rPr>
              <a:t>2</a:t>
            </a:r>
            <a:endParaRPr lang="en-US">
              <a:solidFill>
                <a:srgbClr val="FF0000"/>
              </a:solidFill>
            </a:endParaRPr>
          </a:p>
        </p:txBody>
      </p:sp>
      <p:cxnSp>
        <p:nvCxnSpPr>
          <p:cNvPr id="10" name="Connettore 2 9"/>
          <p:cNvCxnSpPr>
            <a:stCxn id="8" idx="1"/>
          </p:cNvCxnSpPr>
          <p:nvPr/>
        </p:nvCxnSpPr>
        <p:spPr>
          <a:xfrm flipH="1">
            <a:off x="5292080" y="3109610"/>
            <a:ext cx="432048" cy="103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4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 calcmode="lin" valueType="num">
                                      <p:cBhvr additive="base">
                                        <p:cTn id="4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 calcmode="lin" valueType="num">
                                      <p:cBhvr additive="base">
                                        <p:cTn id="4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 calcmode="lin" valueType="num">
                                      <p:cBhvr additive="base">
                                        <p:cTn id="4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lstStyle/>
          <a:p>
            <a:r>
              <a:rPr lang="en-US" smtClean="0"/>
              <a:t>How it works</a:t>
            </a:r>
            <a:endParaRPr lang="en-US"/>
          </a:p>
        </p:txBody>
      </p:sp>
      <p:sp>
        <p:nvSpPr>
          <p:cNvPr id="3" name="Segnaposto contenuto 2"/>
          <p:cNvSpPr>
            <a:spLocks noGrp="1"/>
          </p:cNvSpPr>
          <p:nvPr>
            <p:ph idx="1"/>
          </p:nvPr>
        </p:nvSpPr>
        <p:spPr>
          <a:xfrm>
            <a:off x="395536" y="1412776"/>
            <a:ext cx="8229600" cy="5112568"/>
          </a:xfrm>
        </p:spPr>
        <p:txBody>
          <a:bodyPr>
            <a:normAutofit fontScale="62500" lnSpcReduction="20000"/>
          </a:bodyPr>
          <a:lstStyle/>
          <a:p>
            <a:r>
              <a:rPr lang="en-US" sz="2900" smtClean="0"/>
              <a:t>To see how standard error propagation works, let us use the formula for the variance of a single y(x)</a:t>
            </a:r>
          </a:p>
          <a:p>
            <a:endParaRPr lang="en-US" smtClean="0"/>
          </a:p>
          <a:p>
            <a:endParaRPr lang="en-US" smtClean="0"/>
          </a:p>
          <a:p>
            <a:endParaRPr lang="en-US"/>
          </a:p>
          <a:p>
            <a:endParaRPr lang="en-US" smtClean="0"/>
          </a:p>
          <a:p>
            <a:endParaRPr lang="en-US" smtClean="0"/>
          </a:p>
          <a:p>
            <a:endParaRPr lang="en-US" smtClean="0"/>
          </a:p>
          <a:p>
            <a:endParaRPr lang="en-US"/>
          </a:p>
          <a:p>
            <a:endParaRPr lang="en-US"/>
          </a:p>
          <a:p>
            <a:endParaRPr lang="en-US" smtClean="0"/>
          </a:p>
          <a:p>
            <a:endParaRPr lang="en-US"/>
          </a:p>
          <a:p>
            <a:endParaRPr lang="en-US"/>
          </a:p>
          <a:p>
            <a:endParaRPr lang="en-US" smtClean="0"/>
          </a:p>
          <a:p>
            <a:r>
              <a:rPr lang="en-US" sz="2900" smtClean="0"/>
              <a:t>One thus sees that</a:t>
            </a:r>
            <a:r>
              <a:rPr lang="en-US" sz="2900" smtClean="0">
                <a:solidFill>
                  <a:srgbClr val="0070C0"/>
                </a:solidFill>
              </a:rPr>
              <a:t> for uncorrelated variables x</a:t>
            </a:r>
            <a:r>
              <a:rPr lang="en-US" sz="2900" baseline="-25000" smtClean="0">
                <a:solidFill>
                  <a:srgbClr val="0070C0"/>
                </a:solidFill>
              </a:rPr>
              <a:t>1</a:t>
            </a:r>
            <a:r>
              <a:rPr lang="en-US" sz="2900" smtClean="0">
                <a:solidFill>
                  <a:srgbClr val="0070C0"/>
                </a:solidFill>
              </a:rPr>
              <a:t>,x</a:t>
            </a:r>
            <a:r>
              <a:rPr lang="en-US" sz="2900" baseline="-25000" smtClean="0">
                <a:solidFill>
                  <a:srgbClr val="0070C0"/>
                </a:solidFill>
              </a:rPr>
              <a:t>2</a:t>
            </a:r>
            <a:r>
              <a:rPr lang="en-US" sz="2900" smtClean="0">
                <a:solidFill>
                  <a:srgbClr val="0070C0"/>
                </a:solidFill>
              </a:rPr>
              <a:t> (V</a:t>
            </a:r>
            <a:r>
              <a:rPr lang="en-US" sz="2900" baseline="-25000" smtClean="0">
                <a:solidFill>
                  <a:srgbClr val="0070C0"/>
                </a:solidFill>
              </a:rPr>
              <a:t>12</a:t>
            </a:r>
            <a:r>
              <a:rPr lang="en-US" sz="2900" smtClean="0">
                <a:solidFill>
                  <a:srgbClr val="0070C0"/>
                </a:solidFill>
              </a:rPr>
              <a:t>=0), the </a:t>
            </a:r>
            <a:r>
              <a:rPr lang="en-US" sz="2900" u="sng" smtClean="0">
                <a:solidFill>
                  <a:srgbClr val="FF0000"/>
                </a:solidFill>
              </a:rPr>
              <a:t>variances</a:t>
            </a:r>
            <a:r>
              <a:rPr lang="en-US" sz="2900" u="sng" smtClean="0">
                <a:solidFill>
                  <a:srgbClr val="0070C0"/>
                </a:solidFill>
              </a:rPr>
              <a:t> of their sum </a:t>
            </a:r>
            <a:r>
              <a:rPr lang="en-US" sz="2900" u="sng" smtClean="0">
                <a:solidFill>
                  <a:srgbClr val="FF0000"/>
                </a:solidFill>
              </a:rPr>
              <a:t>add linearly</a:t>
            </a:r>
            <a:r>
              <a:rPr lang="en-US" sz="2900" smtClean="0">
                <a:solidFill>
                  <a:srgbClr val="0070C0"/>
                </a:solidFill>
              </a:rPr>
              <a:t>, while </a:t>
            </a:r>
            <a:r>
              <a:rPr lang="en-US" sz="2900" u="sng" smtClean="0">
                <a:solidFill>
                  <a:srgbClr val="0070C0"/>
                </a:solidFill>
              </a:rPr>
              <a:t>for the product it is the </a:t>
            </a:r>
            <a:r>
              <a:rPr lang="en-US" sz="2900" u="sng" smtClean="0">
                <a:solidFill>
                  <a:srgbClr val="FF0000"/>
                </a:solidFill>
              </a:rPr>
              <a:t>relative variances </a:t>
            </a:r>
            <a:r>
              <a:rPr lang="en-US" sz="2900" u="sng" smtClean="0">
                <a:solidFill>
                  <a:srgbClr val="0070C0"/>
                </a:solidFill>
              </a:rPr>
              <a:t>which </a:t>
            </a:r>
            <a:r>
              <a:rPr lang="en-US" sz="2900" u="sng" smtClean="0">
                <a:solidFill>
                  <a:srgbClr val="FF0000"/>
                </a:solidFill>
              </a:rPr>
              <a:t>add linearly</a:t>
            </a:r>
            <a:r>
              <a:rPr lang="en-US" sz="2900" smtClean="0">
                <a:solidFill>
                  <a:srgbClr val="FF0000"/>
                </a:solidFill>
              </a:rPr>
              <a:t>.</a:t>
            </a:r>
          </a:p>
          <a:p>
            <a:endParaRPr lang="en-US"/>
          </a:p>
          <a:p>
            <a:endParaRPr lang="en-US"/>
          </a:p>
        </p:txBody>
      </p:sp>
      <p:graphicFrame>
        <p:nvGraphicFramePr>
          <p:cNvPr id="4" name="Oggetto 3"/>
          <p:cNvGraphicFramePr>
            <a:graphicFrameLocks noChangeAspect="1"/>
          </p:cNvGraphicFramePr>
          <p:nvPr/>
        </p:nvGraphicFramePr>
        <p:xfrm>
          <a:off x="1259632" y="2132856"/>
          <a:ext cx="4830822" cy="3089765"/>
        </p:xfrm>
        <a:graphic>
          <a:graphicData uri="http://schemas.openxmlformats.org/presentationml/2006/ole">
            <mc:AlternateContent xmlns:mc="http://schemas.openxmlformats.org/markup-compatibility/2006">
              <mc:Choice xmlns:v="urn:schemas-microsoft-com:vml" Requires="v">
                <p:oleObj spid="_x0000_s96302" name="Equazione" r:id="rId3" imgW="2501640" imgH="1600200" progId="Equation.3">
                  <p:embed/>
                </p:oleObj>
              </mc:Choice>
              <mc:Fallback>
                <p:oleObj name="Equazione" r:id="rId3" imgW="2501640" imgH="160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132856"/>
                        <a:ext cx="4830822" cy="3089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4932040" y="3258850"/>
            <a:ext cx="2225225" cy="1754326"/>
          </a:xfrm>
          <a:prstGeom prst="rect">
            <a:avLst/>
          </a:prstGeom>
          <a:noFill/>
        </p:spPr>
        <p:txBody>
          <a:bodyPr wrap="none" rtlCol="0">
            <a:spAutoFit/>
          </a:bodyPr>
          <a:lstStyle/>
          <a:p>
            <a:r>
              <a:rPr lang="en-US" smtClean="0">
                <a:solidFill>
                  <a:srgbClr val="FF0000"/>
                </a:solidFill>
              </a:rPr>
              <a:t>                 for the sum,</a:t>
            </a:r>
          </a:p>
          <a:p>
            <a:endParaRPr lang="en-US" smtClean="0"/>
          </a:p>
          <a:p>
            <a:endParaRPr lang="en-US" smtClean="0"/>
          </a:p>
          <a:p>
            <a:endParaRPr lang="en-US" smtClean="0"/>
          </a:p>
          <a:p>
            <a:endParaRPr lang="en-US" smtClean="0"/>
          </a:p>
          <a:p>
            <a:r>
              <a:rPr lang="en-US" smtClean="0">
                <a:solidFill>
                  <a:srgbClr val="FF0000"/>
                </a:solidFill>
              </a:rPr>
              <a:t>for the product.</a:t>
            </a:r>
            <a:endParaRPr lang="en-US">
              <a:solidFill>
                <a:srgbClr val="FF0000"/>
              </a:solidFill>
            </a:endParaRPr>
          </a:p>
        </p:txBody>
      </p:sp>
      <p:sp>
        <p:nvSpPr>
          <p:cNvPr id="6" name="CasellaDiTesto 5"/>
          <p:cNvSpPr txBox="1"/>
          <p:nvPr/>
        </p:nvSpPr>
        <p:spPr>
          <a:xfrm>
            <a:off x="4499992" y="2060848"/>
            <a:ext cx="3816424" cy="923330"/>
          </a:xfrm>
          <a:prstGeom prst="rect">
            <a:avLst/>
          </a:prstGeom>
          <a:noFill/>
        </p:spPr>
        <p:txBody>
          <a:bodyPr wrap="square" rtlCol="0">
            <a:spAutoFit/>
          </a:bodyPr>
          <a:lstStyle/>
          <a:p>
            <a:r>
              <a:rPr lang="en-US" smtClean="0"/>
              <a:t>and consider the simplest examples with two variables x</a:t>
            </a:r>
            <a:r>
              <a:rPr lang="en-US" baseline="-25000" smtClean="0"/>
              <a:t>1</a:t>
            </a:r>
            <a:r>
              <a:rPr lang="en-US" smtClean="0"/>
              <a:t>,x</a:t>
            </a:r>
            <a:r>
              <a:rPr lang="en-US" baseline="-25000" smtClean="0"/>
              <a:t>2</a:t>
            </a:r>
            <a:r>
              <a:rPr lang="en-US" smtClean="0"/>
              <a:t>: their sum and product.</a:t>
            </a:r>
            <a:endParaRPr lang="en-US"/>
          </a:p>
        </p:txBody>
      </p:sp>
    </p:spTree>
    <p:extLst>
      <p:ext uri="{BB962C8B-B14F-4D97-AF65-F5344CB8AC3E}">
        <p14:creationId xmlns:p14="http://schemas.microsoft.com/office/powerpoint/2010/main" val="34871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normAutofit fontScale="90000"/>
          </a:bodyPr>
          <a:lstStyle/>
          <a:p>
            <a:r>
              <a:rPr lang="en-US" smtClean="0"/>
              <a:t>Example 2: why we need to</a:t>
            </a:r>
            <a:br>
              <a:rPr lang="en-US" smtClean="0"/>
            </a:br>
            <a:r>
              <a:rPr lang="en-US" i="1" smtClean="0"/>
              <a:t>understand</a:t>
            </a:r>
            <a:r>
              <a:rPr lang="en-US" smtClean="0"/>
              <a:t> error propagation</a:t>
            </a:r>
            <a:endParaRPr lang="en-US"/>
          </a:p>
        </p:txBody>
      </p:sp>
      <p:sp>
        <p:nvSpPr>
          <p:cNvPr id="3" name="Segnaposto contenuto 2"/>
          <p:cNvSpPr>
            <a:spLocks noGrp="1"/>
          </p:cNvSpPr>
          <p:nvPr>
            <p:ph idx="1"/>
          </p:nvPr>
        </p:nvSpPr>
        <p:spPr>
          <a:xfrm>
            <a:off x="0" y="1412776"/>
            <a:ext cx="8229600" cy="5616624"/>
          </a:xfrm>
        </p:spPr>
        <p:txBody>
          <a:bodyPr>
            <a:normAutofit fontScale="55000" lnSpcReduction="20000"/>
          </a:bodyPr>
          <a:lstStyle/>
          <a:p>
            <a:r>
              <a:rPr lang="en-US" smtClean="0"/>
              <a:t>We  have seen how to propagate uncertainties from some measurements (random variables!) x</a:t>
            </a:r>
            <a:r>
              <a:rPr lang="en-US" baseline="-25000" smtClean="0"/>
              <a:t>i</a:t>
            </a:r>
            <a:r>
              <a:rPr lang="en-US" smtClean="0"/>
              <a:t> to a derived quantity y = f(</a:t>
            </a:r>
            <a:r>
              <a:rPr lang="en-US" b="1" smtClean="0"/>
              <a:t>x</a:t>
            </a:r>
            <a:r>
              <a:rPr lang="en-US" smtClean="0"/>
              <a:t>): </a:t>
            </a:r>
          </a:p>
          <a:p>
            <a:endParaRPr lang="en-US" smtClean="0"/>
          </a:p>
          <a:p>
            <a:pPr>
              <a:buNone/>
            </a:pPr>
            <a:endParaRPr lang="en-US" smtClean="0"/>
          </a:p>
          <a:p>
            <a:pPr>
              <a:buNone/>
            </a:pPr>
            <a:endParaRPr lang="en-US"/>
          </a:p>
          <a:p>
            <a:pPr>
              <a:buNone/>
            </a:pPr>
            <a:r>
              <a:rPr lang="en-US" smtClean="0"/>
              <a:t>	this is just standard error propagation, for </a:t>
            </a:r>
            <a:r>
              <a:rPr lang="en-US" i="1" smtClean="0"/>
              <a:t>uncorrelated random variables </a:t>
            </a:r>
            <a:r>
              <a:rPr lang="en-US" b="1" smtClean="0"/>
              <a:t>x</a:t>
            </a:r>
            <a:r>
              <a:rPr lang="en-US" b="1" baseline="-25000" smtClean="0"/>
              <a:t>i</a:t>
            </a:r>
            <a:r>
              <a:rPr lang="en-US" smtClean="0"/>
              <a:t>. </a:t>
            </a:r>
          </a:p>
          <a:p>
            <a:endParaRPr lang="en-US" smtClean="0"/>
          </a:p>
          <a:p>
            <a:pPr>
              <a:buNone/>
            </a:pPr>
            <a:r>
              <a:rPr lang="en-US" smtClean="0"/>
              <a:t>	What we neglect to do sometimes is to </a:t>
            </a:r>
            <a:r>
              <a:rPr lang="en-US" b="1" smtClean="0">
                <a:solidFill>
                  <a:srgbClr val="0070C0"/>
                </a:solidFill>
              </a:rPr>
              <a:t>stop and think </a:t>
            </a:r>
          </a:p>
          <a:p>
            <a:pPr>
              <a:buNone/>
            </a:pPr>
            <a:r>
              <a:rPr lang="en-US" smtClean="0">
                <a:solidFill>
                  <a:srgbClr val="0070C0"/>
                </a:solidFill>
              </a:rPr>
              <a:t>	at the consequences of that simple formula</a:t>
            </a:r>
            <a:r>
              <a:rPr lang="en-US" smtClean="0"/>
              <a:t>, in the </a:t>
            </a:r>
          </a:p>
          <a:p>
            <a:pPr>
              <a:buNone/>
            </a:pPr>
            <a:r>
              <a:rPr lang="en-US" smtClean="0"/>
              <a:t>	specific cases to which we apply it. That is because we </a:t>
            </a:r>
          </a:p>
          <a:p>
            <a:pPr>
              <a:buNone/>
            </a:pPr>
            <a:r>
              <a:rPr lang="en-US" smtClean="0"/>
              <a:t>	have </a:t>
            </a:r>
            <a:r>
              <a:rPr lang="en-US" i="1" smtClean="0"/>
              <a:t>not understood well enough </a:t>
            </a:r>
            <a:r>
              <a:rPr lang="en-US" smtClean="0"/>
              <a:t>what it </a:t>
            </a:r>
            <a:r>
              <a:rPr lang="en-US" smtClean="0">
                <a:solidFill>
                  <a:srgbClr val="0070C0"/>
                </a:solidFill>
              </a:rPr>
              <a:t>really means</a:t>
            </a:r>
            <a:r>
              <a:rPr lang="en-US" smtClean="0"/>
              <a:t>.</a:t>
            </a:r>
          </a:p>
          <a:p>
            <a:endParaRPr lang="en-US" smtClean="0"/>
          </a:p>
          <a:p>
            <a:r>
              <a:rPr lang="en-US" smtClean="0"/>
              <a:t>Let us take the problem of weighting two objects  A and B </a:t>
            </a:r>
          </a:p>
          <a:p>
            <a:pPr>
              <a:buNone/>
            </a:pPr>
            <a:r>
              <a:rPr lang="en-US" smtClean="0"/>
              <a:t>	with a two-arm scale offering a </a:t>
            </a:r>
            <a:r>
              <a:rPr lang="en-US" b="1" smtClean="0"/>
              <a:t>constant accuracy</a:t>
            </a:r>
            <a:r>
              <a:rPr lang="en-US" smtClean="0"/>
              <a:t>, say </a:t>
            </a:r>
          </a:p>
          <a:p>
            <a:pPr>
              <a:buNone/>
            </a:pPr>
            <a:r>
              <a:rPr lang="en-US" smtClean="0"/>
              <a:t>	1 gram. </a:t>
            </a:r>
            <a:r>
              <a:rPr lang="en-US" smtClean="0">
                <a:solidFill>
                  <a:srgbClr val="FF0000"/>
                </a:solidFill>
              </a:rPr>
              <a:t>You have time for two weight measurements. </a:t>
            </a:r>
          </a:p>
          <a:p>
            <a:pPr>
              <a:buNone/>
            </a:pPr>
            <a:r>
              <a:rPr lang="en-US">
                <a:solidFill>
                  <a:srgbClr val="FF0000"/>
                </a:solidFill>
              </a:rPr>
              <a:t>	</a:t>
            </a:r>
            <a:endParaRPr lang="en-US" smtClean="0">
              <a:solidFill>
                <a:srgbClr val="FF0000"/>
              </a:solidFill>
            </a:endParaRPr>
          </a:p>
          <a:p>
            <a:pPr>
              <a:buNone/>
            </a:pPr>
            <a:r>
              <a:rPr lang="en-US" smtClean="0">
                <a:solidFill>
                  <a:srgbClr val="FF0000"/>
                </a:solidFill>
              </a:rPr>
              <a:t>	What do you do ?</a:t>
            </a:r>
          </a:p>
          <a:p>
            <a:pPr lvl="1"/>
            <a:r>
              <a:rPr lang="en-US" sz="3300" smtClean="0"/>
              <a:t>weight A, then weight B</a:t>
            </a:r>
          </a:p>
          <a:p>
            <a:pPr lvl="1"/>
            <a:r>
              <a:rPr lang="en-US" sz="3300" b="1" smtClean="0"/>
              <a:t>something else ? Who has a better idea ?</a:t>
            </a:r>
            <a:endParaRPr lang="en-US" sz="3300" b="1"/>
          </a:p>
        </p:txBody>
      </p:sp>
      <p:graphicFrame>
        <p:nvGraphicFramePr>
          <p:cNvPr id="4" name="Oggetto 3"/>
          <p:cNvGraphicFramePr>
            <a:graphicFrameLocks noChangeAspect="1"/>
          </p:cNvGraphicFramePr>
          <p:nvPr/>
        </p:nvGraphicFramePr>
        <p:xfrm>
          <a:off x="4499992" y="1736812"/>
          <a:ext cx="2520280" cy="900100"/>
        </p:xfrm>
        <a:graphic>
          <a:graphicData uri="http://schemas.openxmlformats.org/presentationml/2006/ole">
            <mc:AlternateContent xmlns:mc="http://schemas.openxmlformats.org/markup-compatibility/2006">
              <mc:Choice xmlns:v="urn:schemas-microsoft-com:vml" Requires="v">
                <p:oleObj spid="_x0000_s53301" name="Equazione" r:id="rId3" imgW="1422360" imgH="507960" progId="Equation.3">
                  <p:embed/>
                </p:oleObj>
              </mc:Choice>
              <mc:Fallback>
                <p:oleObj name="Equazione" r:id="rId3" imgW="142236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36812"/>
                        <a:ext cx="2520280" cy="9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7" name="Picture 3"/>
          <p:cNvPicPr>
            <a:picLocks noChangeAspect="1" noChangeArrowheads="1"/>
          </p:cNvPicPr>
          <p:nvPr/>
        </p:nvPicPr>
        <p:blipFill>
          <a:blip r:embed="rId5" cstate="print"/>
          <a:srcRect/>
          <a:stretch>
            <a:fillRect/>
          </a:stretch>
        </p:blipFill>
        <p:spPr bwMode="auto">
          <a:xfrm>
            <a:off x="5940152" y="3834228"/>
            <a:ext cx="3203848" cy="3023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 calcmode="lin" valueType="num">
                                      <p:cBhvr additive="base">
                                        <p:cTn id="2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 calcmode="lin" valueType="num">
                                      <p:cBhvr additive="base">
                                        <p:cTn id="2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anim calcmode="lin" valueType="num">
                                      <p:cBhvr additive="base">
                                        <p:cTn id="3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7"/>
                                        </p:tgtEl>
                                        <p:attrNameLst>
                                          <p:attrName>style.visibility</p:attrName>
                                        </p:attrNameLst>
                                      </p:cBhvr>
                                      <p:to>
                                        <p:strVal val="visible"/>
                                      </p:to>
                                    </p:set>
                                    <p:anim calcmode="lin" valueType="num">
                                      <p:cBhvr additive="base">
                                        <p:cTn id="35" dur="500" fill="hold"/>
                                        <p:tgtEl>
                                          <p:spTgt spid="11267"/>
                                        </p:tgtEl>
                                        <p:attrNameLst>
                                          <p:attrName>ppt_x</p:attrName>
                                        </p:attrNameLst>
                                      </p:cBhvr>
                                      <p:tavLst>
                                        <p:tav tm="0">
                                          <p:val>
                                            <p:strVal val="#ppt_x"/>
                                          </p:val>
                                        </p:tav>
                                        <p:tav tm="100000">
                                          <p:val>
                                            <p:strVal val="#ppt_x"/>
                                          </p:val>
                                        </p:tav>
                                      </p:tavLst>
                                    </p:anim>
                                    <p:anim calcmode="lin" valueType="num">
                                      <p:cBhvr additive="base">
                                        <p:cTn id="36"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Smart weighting</a:t>
            </a:r>
            <a:endParaRPr lang="en-US"/>
          </a:p>
        </p:txBody>
      </p:sp>
      <p:sp>
        <p:nvSpPr>
          <p:cNvPr id="3" name="Segnaposto contenuto 2"/>
          <p:cNvSpPr>
            <a:spLocks noGrp="1"/>
          </p:cNvSpPr>
          <p:nvPr>
            <p:ph idx="1"/>
          </p:nvPr>
        </p:nvSpPr>
        <p:spPr>
          <a:xfrm>
            <a:off x="457200" y="1600200"/>
            <a:ext cx="8229600" cy="4853136"/>
          </a:xfrm>
        </p:spPr>
        <p:txBody>
          <a:bodyPr>
            <a:normAutofit fontScale="62500" lnSpcReduction="20000"/>
          </a:bodyPr>
          <a:lstStyle/>
          <a:p>
            <a:r>
              <a:rPr lang="en-US" smtClean="0"/>
              <a:t>If you weight separately A and B, your results will be affected by the stated accuracy of the scale</a:t>
            </a:r>
            <a:r>
              <a:rPr lang="en-US" b="1" smtClean="0"/>
              <a:t>: </a:t>
            </a:r>
            <a:r>
              <a:rPr lang="en-US" b="1" smtClean="0">
                <a:latin typeface="Symbol" pitchFamily="18" charset="2"/>
              </a:rPr>
              <a:t>s</a:t>
            </a:r>
            <a:r>
              <a:rPr lang="en-US" b="1" baseline="-25000" smtClean="0"/>
              <a:t>A </a:t>
            </a:r>
            <a:r>
              <a:rPr lang="en-US" b="1" smtClean="0"/>
              <a:t>= </a:t>
            </a:r>
            <a:r>
              <a:rPr lang="en-US" b="1" smtClean="0">
                <a:latin typeface="Symbol" pitchFamily="18" charset="2"/>
              </a:rPr>
              <a:t>s </a:t>
            </a:r>
            <a:r>
              <a:rPr lang="en-US" b="1" smtClean="0"/>
              <a:t>= 1g </a:t>
            </a:r>
            <a:r>
              <a:rPr lang="en-US" smtClean="0"/>
              <a:t>, </a:t>
            </a:r>
            <a:r>
              <a:rPr lang="en-US" b="1" smtClean="0">
                <a:latin typeface="Symbol" pitchFamily="18" charset="2"/>
              </a:rPr>
              <a:t>s</a:t>
            </a:r>
            <a:r>
              <a:rPr lang="en-US" b="1" baseline="-25000" smtClean="0"/>
              <a:t>B </a:t>
            </a:r>
            <a:r>
              <a:rPr lang="en-US" b="1" smtClean="0"/>
              <a:t>= </a:t>
            </a:r>
            <a:r>
              <a:rPr lang="en-US" b="1" smtClean="0">
                <a:latin typeface="Symbol" pitchFamily="18" charset="2"/>
              </a:rPr>
              <a:t>s </a:t>
            </a:r>
            <a:r>
              <a:rPr lang="en-US" b="1" smtClean="0"/>
              <a:t>= 1g</a:t>
            </a:r>
            <a:r>
              <a:rPr lang="en-US" smtClean="0"/>
              <a:t>.</a:t>
            </a:r>
          </a:p>
          <a:p>
            <a:endParaRPr lang="en-US" smtClean="0"/>
          </a:p>
          <a:p>
            <a:r>
              <a:rPr lang="en-US" smtClean="0"/>
              <a:t>But if you instead weighted </a:t>
            </a:r>
            <a:r>
              <a:rPr lang="en-US" smtClean="0">
                <a:solidFill>
                  <a:srgbClr val="0070C0"/>
                </a:solidFill>
              </a:rPr>
              <a:t>S=A+B</a:t>
            </a:r>
            <a:r>
              <a:rPr lang="en-US" smtClean="0"/>
              <a:t>, and then weighted </a:t>
            </a:r>
            <a:r>
              <a:rPr lang="en-US" smtClean="0">
                <a:solidFill>
                  <a:srgbClr val="0070C0"/>
                </a:solidFill>
              </a:rPr>
              <a:t>D=B-A </a:t>
            </a:r>
            <a:r>
              <a:rPr lang="en-US" smtClean="0"/>
              <a:t>by putting them on different dishes, you would be able to obtain</a:t>
            </a:r>
          </a:p>
          <a:p>
            <a:endParaRPr lang="en-US" smtClean="0"/>
          </a:p>
          <a:p>
            <a:endParaRPr lang="en-US"/>
          </a:p>
          <a:p>
            <a:endParaRPr lang="en-US" smtClean="0"/>
          </a:p>
          <a:p>
            <a:endParaRPr lang="en-US"/>
          </a:p>
          <a:p>
            <a:endParaRPr lang="en-US" smtClean="0"/>
          </a:p>
          <a:p>
            <a:endParaRPr lang="it-IT" smtClean="0"/>
          </a:p>
          <a:p>
            <a:endParaRPr lang="en-US"/>
          </a:p>
          <a:p>
            <a:pPr>
              <a:buNone/>
            </a:pPr>
            <a:r>
              <a:rPr lang="en-US" smtClean="0">
                <a:solidFill>
                  <a:srgbClr val="FF0000"/>
                </a:solidFill>
              </a:rPr>
              <a:t>	Your uncertainties on A and B have become </a:t>
            </a:r>
            <a:r>
              <a:rPr lang="en-US" b="1" smtClean="0">
                <a:solidFill>
                  <a:srgbClr val="FF0000"/>
                </a:solidFill>
              </a:rPr>
              <a:t>1.41 times </a:t>
            </a:r>
            <a:r>
              <a:rPr lang="en-US" smtClean="0">
                <a:solidFill>
                  <a:srgbClr val="FF0000"/>
                </a:solidFill>
              </a:rPr>
              <a:t>smaller!</a:t>
            </a:r>
            <a:r>
              <a:rPr lang="en-US" smtClean="0"/>
              <a:t> This is the result of having made the best out of your measurements, by making </a:t>
            </a:r>
            <a:r>
              <a:rPr lang="en-US" smtClean="0">
                <a:solidFill>
                  <a:srgbClr val="0070C0"/>
                </a:solidFill>
              </a:rPr>
              <a:t>optimal use of the information available</a:t>
            </a:r>
            <a:r>
              <a:rPr lang="en-US" smtClean="0"/>
              <a:t>. </a:t>
            </a:r>
            <a:r>
              <a:rPr lang="en-US" u="sng" smtClean="0"/>
              <a:t>When you placed one object on a dish, the other one was left on the table, begging to participate</a:t>
            </a:r>
            <a:r>
              <a:rPr lang="en-US" smtClean="0"/>
              <a:t>!</a:t>
            </a:r>
            <a:endParaRPr lang="en-US"/>
          </a:p>
        </p:txBody>
      </p:sp>
      <p:graphicFrame>
        <p:nvGraphicFramePr>
          <p:cNvPr id="4" name="Oggetto 3"/>
          <p:cNvGraphicFramePr>
            <a:graphicFrameLocks noChangeAspect="1"/>
          </p:cNvGraphicFramePr>
          <p:nvPr/>
        </p:nvGraphicFramePr>
        <p:xfrm>
          <a:off x="2483768" y="3052316"/>
          <a:ext cx="4138705" cy="1600820"/>
        </p:xfrm>
        <a:graphic>
          <a:graphicData uri="http://schemas.openxmlformats.org/presentationml/2006/ole">
            <mc:AlternateContent xmlns:mc="http://schemas.openxmlformats.org/markup-compatibility/2006">
              <mc:Choice xmlns:v="urn:schemas-microsoft-com:vml" Requires="v">
                <p:oleObj spid="_x0000_s54325" name="Equazione" r:id="rId3" imgW="2692080" imgH="1041120" progId="Equation.3">
                  <p:embed/>
                </p:oleObj>
              </mc:Choice>
              <mc:Fallback>
                <p:oleObj name="Equazione" r:id="rId3" imgW="2692080" imgH="1041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052316"/>
                        <a:ext cx="4138705" cy="1600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7020272" y="3717032"/>
            <a:ext cx="1657377" cy="400110"/>
          </a:xfrm>
          <a:prstGeom prst="rect">
            <a:avLst/>
          </a:prstGeom>
          <a:noFill/>
        </p:spPr>
        <p:txBody>
          <a:bodyPr wrap="none" rtlCol="0">
            <a:spAutoFit/>
          </a:bodyPr>
          <a:lstStyle/>
          <a:p>
            <a:r>
              <a:rPr lang="it-IT" sz="2000" smtClean="0"/>
              <a:t>= 0.71 grams !</a:t>
            </a:r>
            <a:endParaRPr lang="en-US" sz="2000"/>
          </a:p>
        </p:txBody>
      </p:sp>
      <p:sp>
        <p:nvSpPr>
          <p:cNvPr id="6" name="Parentesi graffa chiusa 5"/>
          <p:cNvSpPr/>
          <p:nvPr/>
        </p:nvSpPr>
        <p:spPr>
          <a:xfrm>
            <a:off x="6804248" y="3284984"/>
            <a:ext cx="144016"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Addendum: fixed % error</a:t>
            </a:r>
            <a:endParaRPr lang="en-US"/>
          </a:p>
        </p:txBody>
      </p:sp>
      <p:sp>
        <p:nvSpPr>
          <p:cNvPr id="3" name="Segnaposto contenuto 2"/>
          <p:cNvSpPr>
            <a:spLocks noGrp="1"/>
          </p:cNvSpPr>
          <p:nvPr>
            <p:ph idx="1"/>
          </p:nvPr>
        </p:nvSpPr>
        <p:spPr>
          <a:xfrm>
            <a:off x="457200" y="1340768"/>
            <a:ext cx="8507288" cy="5517232"/>
          </a:xfrm>
        </p:spPr>
        <p:txBody>
          <a:bodyPr>
            <a:normAutofit fontScale="55000" lnSpcReduction="20000"/>
          </a:bodyPr>
          <a:lstStyle/>
          <a:p>
            <a:r>
              <a:rPr lang="en-US" smtClean="0"/>
              <a:t>What happens to the previous problem if instead of a constant error of 1 gram, the balance provides measurements with </a:t>
            </a:r>
            <a:r>
              <a:rPr lang="en-US" b="1" smtClean="0"/>
              <a:t>accuracy of k% </a:t>
            </a:r>
            <a:r>
              <a:rPr lang="en-US" smtClean="0"/>
              <a:t>?</a:t>
            </a:r>
          </a:p>
          <a:p>
            <a:r>
              <a:rPr lang="en-US" smtClean="0"/>
              <a:t>If we do separate weightings, of course we get </a:t>
            </a:r>
            <a:r>
              <a:rPr lang="en-US" b="1" smtClean="0">
                <a:latin typeface="Symbol" pitchFamily="18" charset="2"/>
              </a:rPr>
              <a:t>s</a:t>
            </a:r>
            <a:r>
              <a:rPr lang="en-US" b="1" baseline="-25000" smtClean="0"/>
              <a:t>A</a:t>
            </a:r>
            <a:r>
              <a:rPr lang="en-US" b="1" smtClean="0"/>
              <a:t>=kA</a:t>
            </a:r>
            <a:r>
              <a:rPr lang="en-US" smtClean="0"/>
              <a:t>, </a:t>
            </a:r>
            <a:r>
              <a:rPr lang="en-US" b="1" smtClean="0">
                <a:latin typeface="Symbol" pitchFamily="18" charset="2"/>
              </a:rPr>
              <a:t>s</a:t>
            </a:r>
            <a:r>
              <a:rPr lang="en-US" b="1" baseline="-25000" smtClean="0"/>
              <a:t>B</a:t>
            </a:r>
            <a:r>
              <a:rPr lang="en-US" b="1" smtClean="0"/>
              <a:t>=kB</a:t>
            </a:r>
            <a:r>
              <a:rPr lang="en-US" smtClean="0"/>
              <a:t>. But if we rather weight </a:t>
            </a:r>
            <a:r>
              <a:rPr lang="en-US" smtClean="0">
                <a:solidFill>
                  <a:srgbClr val="0070C0"/>
                </a:solidFill>
              </a:rPr>
              <a:t>S = B+A </a:t>
            </a:r>
            <a:r>
              <a:rPr lang="en-US" smtClean="0"/>
              <a:t>and </a:t>
            </a:r>
            <a:r>
              <a:rPr lang="en-US" smtClean="0">
                <a:solidFill>
                  <a:srgbClr val="0070C0"/>
                </a:solidFill>
              </a:rPr>
              <a:t>D = B-A</a:t>
            </a:r>
            <a:r>
              <a:rPr lang="en-US" smtClean="0"/>
              <a:t>, what we get is (as A=(S-D)/2, B=(D-S)/2)</a:t>
            </a:r>
          </a:p>
          <a:p>
            <a:endParaRPr lang="en-US" smtClean="0"/>
          </a:p>
          <a:p>
            <a:endParaRPr lang="en-US"/>
          </a:p>
          <a:p>
            <a:endParaRPr lang="en-US" smtClean="0"/>
          </a:p>
          <a:p>
            <a:endParaRPr lang="en-US"/>
          </a:p>
          <a:p>
            <a:endParaRPr lang="en-US" smtClean="0"/>
          </a:p>
          <a:p>
            <a:endParaRPr lang="en-US" smtClean="0"/>
          </a:p>
          <a:p>
            <a:endParaRPr lang="en-US" smtClean="0"/>
          </a:p>
          <a:p>
            <a:endParaRPr lang="en-US"/>
          </a:p>
          <a:p>
            <a:r>
              <a:rPr lang="en-US" smtClean="0"/>
              <a:t>The procedure has </a:t>
            </a:r>
            <a:r>
              <a:rPr lang="en-US" smtClean="0">
                <a:solidFill>
                  <a:srgbClr val="0070C0"/>
                </a:solidFill>
              </a:rPr>
              <a:t>shared democratically the uncertainty in the weight of the two objects</a:t>
            </a:r>
            <a:r>
              <a:rPr lang="en-US" smtClean="0"/>
              <a:t>.</a:t>
            </a:r>
            <a:r>
              <a:rPr lang="en-US" smtClean="0">
                <a:solidFill>
                  <a:srgbClr val="FF0000"/>
                </a:solidFill>
              </a:rPr>
              <a:t> </a:t>
            </a:r>
            <a:r>
              <a:rPr lang="en-US" smtClean="0"/>
              <a:t>If A=B we do not gain anything from our “trick” of measuring S and D: both </a:t>
            </a:r>
            <a:r>
              <a:rPr lang="en-US" b="1" smtClean="0">
                <a:latin typeface="Symbol" pitchFamily="18" charset="2"/>
              </a:rPr>
              <a:t>s</a:t>
            </a:r>
            <a:r>
              <a:rPr lang="en-US" b="1" baseline="-25000" smtClean="0"/>
              <a:t>A</a:t>
            </a:r>
            <a:r>
              <a:rPr lang="en-US" b="1" smtClean="0"/>
              <a:t>=kA</a:t>
            </a:r>
            <a:r>
              <a:rPr lang="en-US" smtClean="0"/>
              <a:t> and </a:t>
            </a:r>
            <a:r>
              <a:rPr lang="en-US" b="1" smtClean="0">
                <a:latin typeface="Symbol" pitchFamily="18" charset="2"/>
              </a:rPr>
              <a:t>s</a:t>
            </a:r>
            <a:r>
              <a:rPr lang="en-US" b="1" baseline="-25000" smtClean="0"/>
              <a:t>B</a:t>
            </a:r>
            <a:r>
              <a:rPr lang="en-US" b="1" smtClean="0"/>
              <a:t>=kB</a:t>
            </a:r>
            <a:r>
              <a:rPr lang="en-US" smtClean="0"/>
              <a:t> are the same as if you had measured A and B separately. But </a:t>
            </a:r>
            <a:r>
              <a:rPr lang="en-US" smtClean="0">
                <a:solidFill>
                  <a:srgbClr val="FF0000"/>
                </a:solidFill>
              </a:rPr>
              <a:t>if they are different, we gain accuracy on the heavier one at expense of the uncertainty on the lighter one!</a:t>
            </a:r>
          </a:p>
          <a:p>
            <a:endParaRPr lang="en-US"/>
          </a:p>
          <a:p>
            <a:r>
              <a:rPr lang="en-US" smtClean="0"/>
              <a:t>Of course the limiting case of A&gt;&gt;B corresponds instead to a very inefficient measurement of B, while </a:t>
            </a:r>
            <a:r>
              <a:rPr lang="en-US" smtClean="0">
                <a:solidFill>
                  <a:srgbClr val="FF0000"/>
                </a:solidFill>
              </a:rPr>
              <a:t>the uncertainty on A converges to what you would get if you weighted it </a:t>
            </a:r>
            <a:r>
              <a:rPr lang="en-US" b="1" smtClean="0">
                <a:solidFill>
                  <a:srgbClr val="FF0000"/>
                </a:solidFill>
              </a:rPr>
              <a:t>twice</a:t>
            </a:r>
            <a:r>
              <a:rPr lang="en-US" smtClean="0"/>
              <a:t>.</a:t>
            </a:r>
            <a:endParaRPr lang="en-US"/>
          </a:p>
        </p:txBody>
      </p:sp>
      <p:graphicFrame>
        <p:nvGraphicFramePr>
          <p:cNvPr id="4" name="Oggetto 3"/>
          <p:cNvGraphicFramePr>
            <a:graphicFrameLocks noChangeAspect="1"/>
          </p:cNvGraphicFramePr>
          <p:nvPr/>
        </p:nvGraphicFramePr>
        <p:xfrm>
          <a:off x="1333963" y="2780928"/>
          <a:ext cx="6478397" cy="2049289"/>
        </p:xfrm>
        <a:graphic>
          <a:graphicData uri="http://schemas.openxmlformats.org/presentationml/2006/ole">
            <mc:AlternateContent xmlns:mc="http://schemas.openxmlformats.org/markup-compatibility/2006">
              <mc:Choice xmlns:v="urn:schemas-microsoft-com:vml" Requires="v">
                <p:oleObj spid="_x0000_s55349" name="Equazione" r:id="rId3" imgW="3733560" imgH="1180800" progId="Equation.3">
                  <p:embed/>
                </p:oleObj>
              </mc:Choice>
              <mc:Fallback>
                <p:oleObj name="Equazione" r:id="rId3" imgW="3733560" imgH="1180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963" y="2780928"/>
                        <a:ext cx="6478397" cy="2049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 calcmode="lin" valueType="num">
                                      <p:cBhvr additive="base">
                                        <p:cTn id="1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Estimators: a few more definitions</a:t>
            </a:r>
            <a:endParaRPr lang="en-US"/>
          </a:p>
        </p:txBody>
      </p:sp>
      <p:sp>
        <p:nvSpPr>
          <p:cNvPr id="3" name="Segnaposto contenuto 2"/>
          <p:cNvSpPr>
            <a:spLocks noGrp="1"/>
          </p:cNvSpPr>
          <p:nvPr>
            <p:ph idx="1"/>
          </p:nvPr>
        </p:nvSpPr>
        <p:spPr>
          <a:xfrm>
            <a:off x="323528" y="980728"/>
            <a:ext cx="8568952" cy="5877272"/>
          </a:xfrm>
        </p:spPr>
        <p:txBody>
          <a:bodyPr>
            <a:normAutofit fontScale="55000" lnSpcReduction="20000"/>
          </a:bodyPr>
          <a:lstStyle/>
          <a:p>
            <a:r>
              <a:rPr lang="en-US" smtClean="0"/>
              <a:t>Given a sample {x</a:t>
            </a:r>
            <a:r>
              <a:rPr lang="en-US" baseline="-25000" smtClean="0"/>
              <a:t>i</a:t>
            </a:r>
            <a:r>
              <a:rPr lang="en-US" smtClean="0"/>
              <a:t>} of n observations of a random variable x, drawn from a pdf f(x), one may construct a </a:t>
            </a:r>
            <a:r>
              <a:rPr lang="en-US" i="1" smtClean="0">
                <a:solidFill>
                  <a:srgbClr val="FF0000"/>
                </a:solidFill>
              </a:rPr>
              <a:t>statistic</a:t>
            </a:r>
            <a:r>
              <a:rPr lang="en-US" smtClean="0"/>
              <a:t>: a </a:t>
            </a:r>
            <a:r>
              <a:rPr lang="en-US" smtClean="0">
                <a:solidFill>
                  <a:srgbClr val="0070C0"/>
                </a:solidFill>
              </a:rPr>
              <a:t>function of {x</a:t>
            </a:r>
            <a:r>
              <a:rPr lang="en-US" baseline="-25000" smtClean="0">
                <a:solidFill>
                  <a:srgbClr val="0070C0"/>
                </a:solidFill>
              </a:rPr>
              <a:t>i</a:t>
            </a:r>
            <a:r>
              <a:rPr lang="en-US" smtClean="0">
                <a:solidFill>
                  <a:srgbClr val="0070C0"/>
                </a:solidFill>
              </a:rPr>
              <a:t>} containing no unknown parameters</a:t>
            </a:r>
            <a:r>
              <a:rPr lang="en-US" smtClean="0"/>
              <a:t>. An </a:t>
            </a:r>
            <a:r>
              <a:rPr lang="en-US" i="1" smtClean="0">
                <a:solidFill>
                  <a:srgbClr val="FF0000"/>
                </a:solidFill>
              </a:rPr>
              <a:t>estimator</a:t>
            </a:r>
            <a:r>
              <a:rPr lang="en-US" smtClean="0"/>
              <a:t> is a statistic used to estimate some property of a pdf. Using it on a set of data provides an </a:t>
            </a:r>
            <a:r>
              <a:rPr lang="en-US" i="1" smtClean="0">
                <a:solidFill>
                  <a:srgbClr val="FF0000"/>
                </a:solidFill>
              </a:rPr>
              <a:t>estimate</a:t>
            </a:r>
            <a:r>
              <a:rPr lang="en-US" smtClean="0"/>
              <a:t> of the parameter.</a:t>
            </a:r>
          </a:p>
          <a:p>
            <a:r>
              <a:rPr lang="en-US" smtClean="0"/>
              <a:t>Estimators are labeled with a hat (will also use the * sign here) to distinguish them from the respective true, unknown value, when they have the same symbol.</a:t>
            </a:r>
          </a:p>
          <a:p>
            <a:r>
              <a:rPr lang="en-US" smtClean="0"/>
              <a:t>Estimators are </a:t>
            </a:r>
            <a:r>
              <a:rPr lang="en-US" i="1" smtClean="0">
                <a:solidFill>
                  <a:srgbClr val="FF0000"/>
                </a:solidFill>
              </a:rPr>
              <a:t>consistent</a:t>
            </a:r>
            <a:r>
              <a:rPr lang="en-US" smtClean="0"/>
              <a:t> if they </a:t>
            </a:r>
            <a:r>
              <a:rPr lang="en-US" smtClean="0">
                <a:solidFill>
                  <a:srgbClr val="0070C0"/>
                </a:solidFill>
              </a:rPr>
              <a:t>converge to the true value for large n</a:t>
            </a:r>
            <a:r>
              <a:rPr lang="en-US" smtClean="0"/>
              <a:t>.</a:t>
            </a:r>
          </a:p>
          <a:p>
            <a:r>
              <a:rPr lang="en-US" smtClean="0"/>
              <a:t>The expectation value of an estimator </a:t>
            </a:r>
            <a:r>
              <a:rPr lang="el-GR" smtClean="0"/>
              <a:t>θ</a:t>
            </a:r>
            <a:r>
              <a:rPr lang="en-US" smtClean="0"/>
              <a:t>* having a sampling distribution H(</a:t>
            </a:r>
            <a:r>
              <a:rPr lang="en-US" smtClean="0">
                <a:latin typeface="Symbol" pitchFamily="18" charset="2"/>
              </a:rPr>
              <a:t>q</a:t>
            </a:r>
            <a:r>
              <a:rPr lang="en-US" smtClean="0"/>
              <a:t>*;</a:t>
            </a:r>
            <a:r>
              <a:rPr lang="en-US" smtClean="0">
                <a:latin typeface="Symbol" pitchFamily="18" charset="2"/>
              </a:rPr>
              <a:t>q</a:t>
            </a:r>
            <a:r>
              <a:rPr lang="en-US" smtClean="0"/>
              <a:t>) is</a:t>
            </a:r>
          </a:p>
          <a:p>
            <a:endParaRPr lang="en-US" smtClean="0"/>
          </a:p>
          <a:p>
            <a:endParaRPr lang="en-US" smtClean="0"/>
          </a:p>
          <a:p>
            <a:r>
              <a:rPr lang="en-US" smtClean="0"/>
              <a:t>Simple example of day-to-day estimators: the sample mean and the sample variance</a:t>
            </a:r>
          </a:p>
          <a:p>
            <a:endParaRPr lang="en-US" smtClean="0"/>
          </a:p>
          <a:p>
            <a:endParaRPr lang="en-US" smtClean="0"/>
          </a:p>
          <a:p>
            <a:endParaRPr lang="en-US" smtClean="0"/>
          </a:p>
          <a:p>
            <a:r>
              <a:rPr lang="en-US" smtClean="0"/>
              <a:t>The </a:t>
            </a:r>
            <a:r>
              <a:rPr lang="en-US" i="1" smtClean="0">
                <a:solidFill>
                  <a:srgbClr val="FF0000"/>
                </a:solidFill>
              </a:rPr>
              <a:t>bias </a:t>
            </a:r>
            <a:r>
              <a:rPr lang="en-US" smtClean="0"/>
              <a:t>of an estimator is b=E[</a:t>
            </a:r>
            <a:r>
              <a:rPr lang="en-US" smtClean="0">
                <a:latin typeface="Symbol" pitchFamily="18" charset="2"/>
              </a:rPr>
              <a:t>q</a:t>
            </a:r>
            <a:r>
              <a:rPr lang="en-US" smtClean="0"/>
              <a:t>*]-</a:t>
            </a:r>
            <a:r>
              <a:rPr lang="en-US" smtClean="0">
                <a:latin typeface="Symbol" pitchFamily="18" charset="2"/>
              </a:rPr>
              <a:t>q</a:t>
            </a:r>
            <a:r>
              <a:rPr lang="en-US" smtClean="0"/>
              <a:t>. </a:t>
            </a:r>
            <a:r>
              <a:rPr lang="el-GR" smtClean="0"/>
              <a:t>   </a:t>
            </a:r>
            <a:r>
              <a:rPr lang="en-US" u="sng" smtClean="0">
                <a:solidFill>
                  <a:srgbClr val="00B050"/>
                </a:solidFill>
              </a:rPr>
              <a:t>An estimator can be consistent even if biased</a:t>
            </a:r>
            <a:r>
              <a:rPr lang="en-US" smtClean="0"/>
              <a:t>: </a:t>
            </a:r>
            <a:r>
              <a:rPr lang="en-US" smtClean="0">
                <a:solidFill>
                  <a:srgbClr val="0070C0"/>
                </a:solidFill>
              </a:rPr>
              <a:t>the average of an infinite replica of experiments with </a:t>
            </a:r>
            <a:r>
              <a:rPr lang="en-US" b="1" smtClean="0">
                <a:solidFill>
                  <a:srgbClr val="0070C0"/>
                </a:solidFill>
              </a:rPr>
              <a:t>finite n</a:t>
            </a:r>
            <a:r>
              <a:rPr lang="en-US" smtClean="0">
                <a:solidFill>
                  <a:srgbClr val="0070C0"/>
                </a:solidFill>
              </a:rPr>
              <a:t> will not in general converge to the true value, even if E[</a:t>
            </a:r>
            <a:r>
              <a:rPr lang="en-US" smtClean="0">
                <a:solidFill>
                  <a:srgbClr val="0070C0"/>
                </a:solidFill>
                <a:latin typeface="Symbol" pitchFamily="18" charset="2"/>
              </a:rPr>
              <a:t>q</a:t>
            </a:r>
            <a:r>
              <a:rPr lang="en-US" smtClean="0">
                <a:solidFill>
                  <a:srgbClr val="0070C0"/>
                </a:solidFill>
              </a:rPr>
              <a:t>*] will tend to </a:t>
            </a:r>
            <a:r>
              <a:rPr lang="en-US" smtClean="0">
                <a:solidFill>
                  <a:srgbClr val="0070C0"/>
                </a:solidFill>
                <a:latin typeface="Symbol" pitchFamily="18" charset="2"/>
              </a:rPr>
              <a:t>q</a:t>
            </a:r>
            <a:r>
              <a:rPr lang="en-US" smtClean="0">
                <a:solidFill>
                  <a:srgbClr val="0070C0"/>
                </a:solidFill>
              </a:rPr>
              <a:t> as n tends to infinity.</a:t>
            </a:r>
          </a:p>
          <a:p>
            <a:r>
              <a:rPr lang="en-US" smtClean="0"/>
              <a:t>Other important properties of estimators (among which usually there are tradeoffs):</a:t>
            </a:r>
          </a:p>
          <a:p>
            <a:pPr lvl="1"/>
            <a:r>
              <a:rPr lang="en-US" smtClean="0">
                <a:solidFill>
                  <a:srgbClr val="FF0000"/>
                </a:solidFill>
              </a:rPr>
              <a:t>efficiency</a:t>
            </a:r>
            <a:r>
              <a:rPr lang="en-US" smtClean="0"/>
              <a:t>:  an efficient estimator (within some class) is the one with </a:t>
            </a:r>
            <a:r>
              <a:rPr lang="en-US" b="1" smtClean="0"/>
              <a:t>minimum variance</a:t>
            </a:r>
            <a:endParaRPr lang="en-US" smtClean="0"/>
          </a:p>
          <a:p>
            <a:pPr lvl="1"/>
            <a:r>
              <a:rPr lang="en-US" smtClean="0">
                <a:solidFill>
                  <a:srgbClr val="FF0000"/>
                </a:solidFill>
              </a:rPr>
              <a:t>robustness</a:t>
            </a:r>
            <a:r>
              <a:rPr lang="en-US" smtClean="0"/>
              <a:t>: the estimate is  less dependent on the unknown true distribution f(x) for a more robust estimator (see example on OPERA later)</a:t>
            </a:r>
          </a:p>
          <a:p>
            <a:pPr lvl="1"/>
            <a:r>
              <a:rPr lang="en-US" smtClean="0">
                <a:solidFill>
                  <a:srgbClr val="FF0000"/>
                </a:solidFill>
              </a:rPr>
              <a:t>simplicity</a:t>
            </a:r>
            <a:r>
              <a:rPr lang="en-US" smtClean="0"/>
              <a:t>:  a generic property of estimators which produce unbiased, Normally distributed results, uncorrelated with other estimates.</a:t>
            </a:r>
          </a:p>
          <a:p>
            <a:pPr lvl="1"/>
            <a:endParaRPr lang="en-US" smtClean="0"/>
          </a:p>
          <a:p>
            <a:endParaRPr lang="en-US"/>
          </a:p>
        </p:txBody>
      </p:sp>
      <p:graphicFrame>
        <p:nvGraphicFramePr>
          <p:cNvPr id="4" name="Oggetto 3"/>
          <p:cNvGraphicFramePr>
            <a:graphicFrameLocks noChangeAspect="1"/>
          </p:cNvGraphicFramePr>
          <p:nvPr/>
        </p:nvGraphicFramePr>
        <p:xfrm>
          <a:off x="971600" y="3861048"/>
          <a:ext cx="1224136" cy="730186"/>
        </p:xfrm>
        <a:graphic>
          <a:graphicData uri="http://schemas.openxmlformats.org/presentationml/2006/ole">
            <mc:AlternateContent xmlns:mc="http://schemas.openxmlformats.org/markup-compatibility/2006">
              <mc:Choice xmlns:v="urn:schemas-microsoft-com:vml" Requires="v">
                <p:oleObj spid="_x0000_s16539" name="Equazione" r:id="rId3" imgW="723600" imgH="431640" progId="Equation.3">
                  <p:embed/>
                </p:oleObj>
              </mc:Choice>
              <mc:Fallback>
                <p:oleObj name="Equazione" r:id="rId3" imgW="7236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861048"/>
                        <a:ext cx="1224136" cy="730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nvGraphicFramePr>
        <p:xfrm>
          <a:off x="2483768" y="3861048"/>
          <a:ext cx="2244956" cy="720080"/>
        </p:xfrm>
        <a:graphic>
          <a:graphicData uri="http://schemas.openxmlformats.org/presentationml/2006/ole">
            <mc:AlternateContent xmlns:mc="http://schemas.openxmlformats.org/markup-compatibility/2006">
              <mc:Choice xmlns:v="urn:schemas-microsoft-com:vml" Requires="v">
                <p:oleObj spid="_x0000_s16540" name="Equazione" r:id="rId5" imgW="1346040" imgH="431640" progId="Equation.3">
                  <p:embed/>
                </p:oleObj>
              </mc:Choice>
              <mc:Fallback>
                <p:oleObj name="Equazione" r:id="rId5" imgW="13460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3861048"/>
                        <a:ext cx="2244956"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ggetto 5"/>
          <p:cNvGraphicFramePr>
            <a:graphicFrameLocks noChangeAspect="1"/>
          </p:cNvGraphicFramePr>
          <p:nvPr/>
        </p:nvGraphicFramePr>
        <p:xfrm>
          <a:off x="2483768" y="3029512"/>
          <a:ext cx="3168352" cy="539188"/>
        </p:xfrm>
        <a:graphic>
          <a:graphicData uri="http://schemas.openxmlformats.org/presentationml/2006/ole">
            <mc:AlternateContent xmlns:mc="http://schemas.openxmlformats.org/markup-compatibility/2006">
              <mc:Choice xmlns:v="urn:schemas-microsoft-com:vml" Requires="v">
                <p:oleObj spid="_x0000_s16541" name="Equazione" r:id="rId7" imgW="1460160" imgH="279360" progId="Equation.3">
                  <p:embed/>
                </p:oleObj>
              </mc:Choice>
              <mc:Fallback>
                <p:oleObj name="Equazione" r:id="rId7" imgW="1460160" imgH="2793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3029512"/>
                        <a:ext cx="3168352" cy="53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5220072" y="3933057"/>
            <a:ext cx="3240360" cy="646331"/>
          </a:xfrm>
          <a:prstGeom prst="rect">
            <a:avLst/>
          </a:prstGeom>
          <a:noFill/>
          <a:ln>
            <a:solidFill>
              <a:schemeClr val="accent1"/>
            </a:solidFill>
          </a:ln>
        </p:spPr>
        <p:txBody>
          <a:bodyPr wrap="square" rtlCol="0">
            <a:spAutoFit/>
          </a:bodyPr>
          <a:lstStyle/>
          <a:p>
            <a:r>
              <a:rPr lang="it-IT" smtClean="0"/>
              <a:t>Unbiased estimators of population mean and variance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fontScale="90000"/>
          </a:bodyPr>
          <a:lstStyle/>
          <a:p>
            <a:r>
              <a:rPr lang="it-IT" smtClean="0"/>
              <a:t>More properties of estimators </a:t>
            </a:r>
            <a:br>
              <a:rPr lang="it-IT" smtClean="0"/>
            </a:br>
            <a:r>
              <a:rPr lang="it-IT" smtClean="0"/>
              <a:t>and notes</a:t>
            </a:r>
            <a:endParaRPr lang="en-US"/>
          </a:p>
        </p:txBody>
      </p:sp>
      <p:sp>
        <p:nvSpPr>
          <p:cNvPr id="3" name="Segnaposto contenuto 2"/>
          <p:cNvSpPr>
            <a:spLocks noGrp="1"/>
          </p:cNvSpPr>
          <p:nvPr>
            <p:ph idx="1"/>
          </p:nvPr>
        </p:nvSpPr>
        <p:spPr>
          <a:xfrm>
            <a:off x="457200" y="1340768"/>
            <a:ext cx="8435280" cy="5517231"/>
          </a:xfrm>
        </p:spPr>
        <p:txBody>
          <a:bodyPr>
            <a:normAutofit fontScale="55000" lnSpcReduction="20000"/>
          </a:bodyPr>
          <a:lstStyle/>
          <a:p>
            <a:r>
              <a:rPr lang="it-IT" smtClean="0">
                <a:solidFill>
                  <a:srgbClr val="FF0000"/>
                </a:solidFill>
              </a:rPr>
              <a:t>Mean-square error</a:t>
            </a:r>
            <a:r>
              <a:rPr lang="it-IT" smtClean="0"/>
              <a:t>: MSE=V[x*]+b</a:t>
            </a:r>
            <a:r>
              <a:rPr lang="it-IT" baseline="30000" smtClean="0"/>
              <a:t>2</a:t>
            </a:r>
          </a:p>
          <a:p>
            <a:pPr>
              <a:buNone/>
            </a:pPr>
            <a:r>
              <a:rPr lang="it-IT" smtClean="0"/>
              <a:t>	it is the sum of variance and bias, and thus gives useful information on the “total” error that one commits in the estimate, by using a biased estimator. Given the usual trade-off between bias and variance of estimators, the MSE is a good choice for the quantity to really try and minimize, by experimental design and by choice of test statistic.</a:t>
            </a:r>
          </a:p>
          <a:p>
            <a:pPr>
              <a:buNone/>
            </a:pPr>
            <a:r>
              <a:rPr lang="it-IT" smtClean="0"/>
              <a:t>	</a:t>
            </a:r>
            <a:r>
              <a:rPr lang="it-IT" smtClean="0">
                <a:solidFill>
                  <a:srgbClr val="FF0000"/>
                </a:solidFill>
                <a:sym typeface="Wingdings" pitchFamily="2" charset="2"/>
              </a:rPr>
              <a:t> later we will show a practical example of this</a:t>
            </a:r>
            <a:endParaRPr lang="it-IT" smtClean="0">
              <a:solidFill>
                <a:srgbClr val="FF0000"/>
              </a:solidFill>
            </a:endParaRPr>
          </a:p>
          <a:p>
            <a:endParaRPr lang="it-IT" smtClean="0"/>
          </a:p>
          <a:p>
            <a:r>
              <a:rPr lang="it-IT" smtClean="0"/>
              <a:t>An equation called</a:t>
            </a:r>
            <a:r>
              <a:rPr lang="it-IT" smtClean="0">
                <a:solidFill>
                  <a:srgbClr val="FF0000"/>
                </a:solidFill>
              </a:rPr>
              <a:t> RCF bound </a:t>
            </a:r>
            <a:r>
              <a:rPr lang="it-IT" smtClean="0"/>
              <a:t>gives a lower limit to the variance of biased estimators so one can take that into account in choosing an estimator (see next slide)</a:t>
            </a:r>
          </a:p>
          <a:p>
            <a:endParaRPr lang="it-IT" smtClean="0"/>
          </a:p>
          <a:p>
            <a:r>
              <a:rPr lang="it-IT" smtClean="0">
                <a:solidFill>
                  <a:srgbClr val="FF0000"/>
                </a:solidFill>
              </a:rPr>
              <a:t>Consistency is an </a:t>
            </a:r>
            <a:r>
              <a:rPr lang="it-IT" b="1" smtClean="0">
                <a:solidFill>
                  <a:srgbClr val="FF0000"/>
                </a:solidFill>
              </a:rPr>
              <a:t>asymptotic</a:t>
            </a:r>
            <a:r>
              <a:rPr lang="it-IT" smtClean="0">
                <a:solidFill>
                  <a:srgbClr val="FF0000"/>
                </a:solidFill>
              </a:rPr>
              <a:t> property</a:t>
            </a:r>
            <a:r>
              <a:rPr lang="it-IT" smtClean="0"/>
              <a:t>; e.g. it does not imply that adding </a:t>
            </a:r>
            <a:r>
              <a:rPr lang="it-IT" i="1" smtClean="0"/>
              <a:t>some</a:t>
            </a:r>
            <a:r>
              <a:rPr lang="it-IT" smtClean="0"/>
              <a:t> more data will </a:t>
            </a:r>
            <a:r>
              <a:rPr lang="en-US" smtClean="0"/>
              <a:t>by force an </a:t>
            </a:r>
            <a:r>
              <a:rPr lang="it-IT" smtClean="0"/>
              <a:t>increase the precision! Beware.</a:t>
            </a:r>
          </a:p>
          <a:p>
            <a:r>
              <a:rPr lang="it-IT" smtClean="0">
                <a:solidFill>
                  <a:srgbClr val="FF0000"/>
                </a:solidFill>
              </a:rPr>
              <a:t>Bias and consistency are independent properties</a:t>
            </a:r>
            <a:r>
              <a:rPr lang="it-IT" smtClean="0"/>
              <a:t> – there are inconsistent estimators which are unbiased, and consistent estimators which are biased.</a:t>
            </a:r>
          </a:p>
          <a:p>
            <a:r>
              <a:rPr lang="it-IT" smtClean="0"/>
              <a:t>Notable estimators: the MLE  and the least-square estimate. We will define them later.</a:t>
            </a:r>
          </a:p>
          <a:p>
            <a:r>
              <a:rPr lang="it-IT" smtClean="0"/>
              <a:t>Asymptotically most estimators are unbiased and Normally distributed, but </a:t>
            </a:r>
            <a:r>
              <a:rPr lang="it-IT" smtClean="0">
                <a:solidFill>
                  <a:srgbClr val="0066FF"/>
                </a:solidFill>
              </a:rPr>
              <a:t>the question is how far is asymptopia</a:t>
            </a:r>
            <a:r>
              <a:rPr lang="it-IT" smtClean="0"/>
              <a:t>. Hints may come from the </a:t>
            </a:r>
            <a:r>
              <a:rPr lang="it-IT" smtClean="0">
                <a:solidFill>
                  <a:srgbClr val="FF0000"/>
                </a:solidFill>
              </a:rPr>
              <a:t>non-parabolic nature of the Likelihood at minimum</a:t>
            </a:r>
            <a:r>
              <a:rPr lang="it-IT" smtClean="0"/>
              <a:t>, or by the fact that two asymptotically efficient estimators that provide significantly different results. </a:t>
            </a:r>
          </a:p>
          <a:p>
            <a:endParaRPr lang="it-IT" smtClean="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1751"/>
            <a:ext cx="8229600" cy="1143000"/>
          </a:xfrm>
        </p:spPr>
        <p:txBody>
          <a:bodyPr/>
          <a:lstStyle/>
          <a:p>
            <a:r>
              <a:rPr lang="it-IT" smtClean="0"/>
              <a:t>A suggestion and a few notes</a:t>
            </a:r>
            <a:endParaRPr lang="en-US"/>
          </a:p>
        </p:txBody>
      </p:sp>
      <p:sp>
        <p:nvSpPr>
          <p:cNvPr id="3" name="Segnaposto contenuto 2"/>
          <p:cNvSpPr>
            <a:spLocks noGrp="1"/>
          </p:cNvSpPr>
          <p:nvPr>
            <p:ph idx="1"/>
          </p:nvPr>
        </p:nvSpPr>
        <p:spPr>
          <a:xfrm>
            <a:off x="457200" y="1340768"/>
            <a:ext cx="8229600" cy="5328592"/>
          </a:xfrm>
        </p:spPr>
        <p:txBody>
          <a:bodyPr>
            <a:normAutofit fontScale="62500" lnSpcReduction="20000"/>
          </a:bodyPr>
          <a:lstStyle/>
          <a:p>
            <a:r>
              <a:rPr lang="it-IT" b="1" smtClean="0">
                <a:solidFill>
                  <a:srgbClr val="FF0000"/>
                </a:solidFill>
              </a:rPr>
              <a:t>Interrupt often!  </a:t>
            </a:r>
            <a:r>
              <a:rPr lang="it-IT" smtClean="0"/>
              <a:t>You might chance to ask a good question…</a:t>
            </a:r>
          </a:p>
          <a:p>
            <a:pPr lvl="1"/>
            <a:r>
              <a:rPr lang="it-IT" smtClean="0"/>
              <a:t>the answer might show your question was silly </a:t>
            </a:r>
            <a:r>
              <a:rPr lang="it-IT" smtClean="0">
                <a:sym typeface="Wingdings" pitchFamily="2" charset="2"/>
              </a:rPr>
              <a:t> no worry! – you just made sure you understood the matter! Remember, </a:t>
            </a:r>
            <a:r>
              <a:rPr lang="it-IT" b="1" smtClean="0">
                <a:sym typeface="Wingdings" pitchFamily="2" charset="2"/>
              </a:rPr>
              <a:t>I am here for you…</a:t>
            </a:r>
          </a:p>
          <a:p>
            <a:pPr lvl="1"/>
            <a:endParaRPr lang="it-IT" smtClean="0">
              <a:sym typeface="Wingdings" pitchFamily="2" charset="2"/>
            </a:endParaRPr>
          </a:p>
          <a:p>
            <a:r>
              <a:rPr lang="it-IT" smtClean="0"/>
              <a:t>I do not expect you to follow all the maths – </a:t>
            </a:r>
            <a:r>
              <a:rPr lang="it-IT" b="1" smtClean="0"/>
              <a:t>sometimes I will go fast </a:t>
            </a:r>
            <a:r>
              <a:rPr lang="it-IT" smtClean="0"/>
              <a:t>and I will usually neglect to prove the claimed equations</a:t>
            </a:r>
          </a:p>
          <a:p>
            <a:endParaRPr lang="it-IT" smtClean="0"/>
          </a:p>
          <a:p>
            <a:pPr lvl="1"/>
            <a:r>
              <a:rPr lang="it-IT" smtClean="0"/>
              <a:t>the good thing for you is that you can try to make sense of them by yourself at home; this is a very good way to learn more and ensure you understood the topic </a:t>
            </a:r>
          </a:p>
          <a:p>
            <a:pPr lvl="1"/>
            <a:r>
              <a:rPr lang="it-IT" smtClean="0"/>
              <a:t>Suggested exercises are (when I remembered to change their color) in </a:t>
            </a:r>
            <a:r>
              <a:rPr lang="it-IT" smtClean="0">
                <a:solidFill>
                  <a:srgbClr val="00B050"/>
                </a:solidFill>
              </a:rPr>
              <a:t>green</a:t>
            </a:r>
            <a:r>
              <a:rPr lang="it-IT" smtClean="0"/>
              <a:t>. </a:t>
            </a:r>
          </a:p>
          <a:p>
            <a:pPr lvl="1"/>
            <a:endParaRPr lang="it-IT" smtClean="0"/>
          </a:p>
          <a:p>
            <a:pPr lvl="1"/>
            <a:r>
              <a:rPr lang="it-IT" smtClean="0"/>
              <a:t>we will rather focus on the concepts; the slides are available for offline consumption so </a:t>
            </a:r>
            <a:r>
              <a:rPr lang="it-IT" smtClean="0">
                <a:solidFill>
                  <a:srgbClr val="FF0000"/>
                </a:solidFill>
              </a:rPr>
              <a:t>you can check the details later</a:t>
            </a:r>
          </a:p>
          <a:p>
            <a:pPr lvl="1"/>
            <a:endParaRPr lang="it-IT" smtClean="0">
              <a:solidFill>
                <a:srgbClr val="FF0000"/>
              </a:solidFill>
            </a:endParaRPr>
          </a:p>
          <a:p>
            <a:pPr lvl="1"/>
            <a:r>
              <a:rPr lang="it-IT" smtClean="0">
                <a:solidFill>
                  <a:srgbClr val="FF0000"/>
                </a:solidFill>
              </a:rPr>
              <a:t>For this reason, the slides contain a lot of text. They are designed to be usable later even if you fell asleep halfway during the </a:t>
            </a:r>
            <a:r>
              <a:rPr lang="it-IT" smtClean="0">
                <a:solidFill>
                  <a:srgbClr val="FF0000"/>
                </a:solidFill>
              </a:rPr>
              <a:t>lesson, or if our common language barrier made things too hard.</a:t>
            </a:r>
            <a:endParaRPr lang="en-US" smtClean="0">
              <a:solidFill>
                <a:srgbClr val="FF0000"/>
              </a:solidFill>
            </a:endParaRPr>
          </a:p>
          <a:p>
            <a:pPr lvl="1">
              <a:buNone/>
            </a:pPr>
            <a:endParaRPr lang="it-IT" smtClean="0">
              <a:solidFill>
                <a:srgbClr val="FF0000"/>
              </a:solidFill>
            </a:endParaRPr>
          </a:p>
          <a:p>
            <a:pPr lvl="1">
              <a:buNone/>
            </a:pPr>
            <a:r>
              <a:rPr lang="it-IT" smtClean="0">
                <a:solidFill>
                  <a:srgbClr val="FF0000"/>
                </a:solidFill>
              </a:rPr>
              <a:t>	</a:t>
            </a:r>
            <a:endParaRPr lang="it-IT"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3513"/>
            <a:ext cx="8229600" cy="1143000"/>
          </a:xfrm>
        </p:spPr>
        <p:txBody>
          <a:bodyPr>
            <a:normAutofit/>
          </a:bodyPr>
          <a:lstStyle/>
          <a:p>
            <a:r>
              <a:rPr lang="en-US" smtClean="0"/>
              <a:t>UMVU, Efficiency</a:t>
            </a:r>
            <a:r>
              <a:rPr lang="en-US"/>
              <a:t>, Robustness, </a:t>
            </a:r>
            <a:endParaRPr lang="en-US"/>
          </a:p>
        </p:txBody>
      </p:sp>
      <p:sp>
        <p:nvSpPr>
          <p:cNvPr id="3" name="Segnaposto contenuto 2"/>
          <p:cNvSpPr>
            <a:spLocks noGrp="1"/>
          </p:cNvSpPr>
          <p:nvPr>
            <p:ph idx="1"/>
          </p:nvPr>
        </p:nvSpPr>
        <p:spPr>
          <a:xfrm>
            <a:off x="107504" y="1052736"/>
            <a:ext cx="8928992" cy="5805264"/>
          </a:xfrm>
        </p:spPr>
        <p:txBody>
          <a:bodyPr>
            <a:normAutofit fontScale="62500" lnSpcReduction="20000"/>
          </a:bodyPr>
          <a:lstStyle/>
          <a:p>
            <a:r>
              <a:rPr lang="en-US"/>
              <a:t>A </a:t>
            </a:r>
            <a:r>
              <a:rPr lang="en-US" i="1"/>
              <a:t>uniformly minimum variance unbiased estimator </a:t>
            </a:r>
            <a:r>
              <a:rPr lang="en-US"/>
              <a:t>(UMVU) for a parameter is the one which has the minimum variance possible, </a:t>
            </a:r>
            <a:r>
              <a:rPr lang="en-US" b="1"/>
              <a:t>for any value</a:t>
            </a:r>
            <a:r>
              <a:rPr lang="en-US"/>
              <a:t> of the unknown parameter it estimates.</a:t>
            </a:r>
          </a:p>
          <a:p>
            <a:pPr marL="742950" lvl="2" indent="-342900"/>
            <a:r>
              <a:rPr lang="en-US" sz="2900">
                <a:solidFill>
                  <a:srgbClr val="FF0000"/>
                </a:solidFill>
              </a:rPr>
              <a:t>The form of the UMVU estimator depends on the distribution of the </a:t>
            </a:r>
            <a:r>
              <a:rPr lang="en-US" sz="2900">
                <a:solidFill>
                  <a:srgbClr val="FF0000"/>
                </a:solidFill>
              </a:rPr>
              <a:t>parameter</a:t>
            </a:r>
            <a:r>
              <a:rPr lang="en-US" sz="2900" smtClean="0">
                <a:solidFill>
                  <a:srgbClr val="FF0000"/>
                </a:solidFill>
              </a:rPr>
              <a:t>!</a:t>
            </a:r>
            <a:endParaRPr lang="en-US" smtClean="0"/>
          </a:p>
          <a:p>
            <a:r>
              <a:rPr lang="en-US" smtClean="0"/>
              <a:t>Two </a:t>
            </a:r>
            <a:r>
              <a:rPr lang="en-US"/>
              <a:t>related properties of estimators are </a:t>
            </a:r>
            <a:r>
              <a:rPr lang="en-US">
                <a:solidFill>
                  <a:srgbClr val="FF0000"/>
                </a:solidFill>
              </a:rPr>
              <a:t>efficiency</a:t>
            </a:r>
            <a:r>
              <a:rPr lang="en-US"/>
              <a:t> and </a:t>
            </a:r>
            <a:r>
              <a:rPr lang="en-US">
                <a:solidFill>
                  <a:srgbClr val="FF0000"/>
                </a:solidFill>
              </a:rPr>
              <a:t>robustness</a:t>
            </a:r>
            <a:r>
              <a:rPr lang="en-US"/>
              <a:t>.</a:t>
            </a:r>
          </a:p>
          <a:p>
            <a:pPr lvl="1"/>
            <a:r>
              <a:rPr lang="en-US" b="1"/>
              <a:t>Efficiency</a:t>
            </a:r>
            <a:r>
              <a:rPr lang="en-US"/>
              <a:t>: the ratio of the variance to the </a:t>
            </a:r>
            <a:r>
              <a:rPr lang="en-US" i="1"/>
              <a:t>minimum variance </a:t>
            </a:r>
            <a:r>
              <a:rPr lang="en-US" i="1" smtClean="0"/>
              <a:t>bound (defined later).</a:t>
            </a:r>
            <a:endParaRPr lang="en-US" i="1"/>
          </a:p>
          <a:p>
            <a:pPr lvl="1">
              <a:buNone/>
            </a:pPr>
            <a:r>
              <a:rPr lang="en-US"/>
              <a:t>	The smaller the variance of an </a:t>
            </a:r>
            <a:r>
              <a:rPr lang="en-US" smtClean="0"/>
              <a:t>estimator, the </a:t>
            </a:r>
            <a:r>
              <a:rPr lang="en-US"/>
              <a:t>better it is, since we can then expect the estimator to be the closest to the true value of the parameter (if there is no bias)</a:t>
            </a:r>
          </a:p>
          <a:p>
            <a:pPr lvl="1"/>
            <a:r>
              <a:rPr lang="en-US" b="1"/>
              <a:t>Robustness</a:t>
            </a:r>
            <a:r>
              <a:rPr lang="en-US"/>
              <a:t>: more robust estimators are </a:t>
            </a:r>
            <a:r>
              <a:rPr lang="en-US">
                <a:solidFill>
                  <a:srgbClr val="FF0000"/>
                </a:solidFill>
              </a:rPr>
              <a:t>less dependent </a:t>
            </a:r>
            <a:r>
              <a:rPr lang="en-US"/>
              <a:t>on deviations from the assumed underlying pdf </a:t>
            </a:r>
            <a:endParaRPr lang="en-US" smtClean="0"/>
          </a:p>
          <a:p>
            <a:pPr lvl="1"/>
            <a:endParaRPr lang="en-US"/>
          </a:p>
          <a:p>
            <a:r>
              <a:rPr lang="en-US"/>
              <a:t>Simple examples:</a:t>
            </a:r>
          </a:p>
          <a:p>
            <a:pPr lvl="1"/>
            <a:r>
              <a:rPr lang="en-US">
                <a:solidFill>
                  <a:srgbClr val="FF0000"/>
                </a:solidFill>
              </a:rPr>
              <a:t>Sample mean</a:t>
            </a:r>
            <a:r>
              <a:rPr lang="en-US"/>
              <a:t>: most used estimator for centre of a distribution - it is the UMVU estimator of the mean, if the distribution is Normal; however, for non-Gaussian distributions it may not be the best choice. </a:t>
            </a:r>
          </a:p>
          <a:p>
            <a:pPr lvl="1"/>
            <a:r>
              <a:rPr lang="en-US">
                <a:solidFill>
                  <a:srgbClr val="FF0000"/>
                </a:solidFill>
              </a:rPr>
              <a:t>Sample mid-range </a:t>
            </a:r>
            <a:r>
              <a:rPr lang="en-US"/>
              <a:t>(</a:t>
            </a:r>
            <a:r>
              <a:rPr lang="en-US" smtClean="0"/>
              <a:t>definition </a:t>
            </a:r>
            <a:r>
              <a:rPr lang="en-US"/>
              <a:t>in next slide): UMVU estimator of the mean of a </a:t>
            </a:r>
            <a:r>
              <a:rPr lang="en-US" i="1"/>
              <a:t>uniform distribution</a:t>
            </a:r>
          </a:p>
          <a:p>
            <a:r>
              <a:rPr lang="en-US"/>
              <a:t>S</a:t>
            </a:r>
            <a:r>
              <a:rPr lang="en-US" smtClean="0"/>
              <a:t>ample </a:t>
            </a:r>
            <a:r>
              <a:rPr lang="en-US"/>
              <a:t>mean and sample mid-range are efficient </a:t>
            </a:r>
            <a:r>
              <a:rPr lang="en-US" smtClean="0"/>
              <a:t>for </a:t>
            </a:r>
            <a:r>
              <a:rPr lang="en-US"/>
              <a:t>the quoted distribution (Gaussian and </a:t>
            </a:r>
            <a:r>
              <a:rPr lang="en-US" smtClean="0"/>
              <a:t>Box</a:t>
            </a:r>
            <a:r>
              <a:rPr lang="en-US"/>
              <a:t>, respectively). But for others, they are not</a:t>
            </a:r>
            <a:r>
              <a:rPr lang="en-US" smtClean="0"/>
              <a:t>.</a:t>
            </a:r>
          </a:p>
          <a:p>
            <a:pPr marL="0" indent="0">
              <a:buNone/>
            </a:pPr>
            <a:r>
              <a:rPr lang="en-US" smtClean="0"/>
              <a:t> </a:t>
            </a:r>
            <a:endParaRPr lang="en-US" smtClean="0"/>
          </a:p>
          <a:p>
            <a:r>
              <a:rPr lang="en-US" smtClean="0">
                <a:solidFill>
                  <a:srgbClr val="0070C0"/>
                </a:solidFill>
              </a:rPr>
              <a:t>Robust </a:t>
            </a:r>
            <a:r>
              <a:rPr lang="en-US">
                <a:solidFill>
                  <a:srgbClr val="0070C0"/>
                </a:solidFill>
              </a:rPr>
              <a:t>estimators have efficiency less dependent on </a:t>
            </a:r>
            <a:r>
              <a:rPr lang="en-US" smtClean="0">
                <a:solidFill>
                  <a:srgbClr val="0070C0"/>
                </a:solidFill>
              </a:rPr>
              <a:t>distribution</a:t>
            </a:r>
            <a:endParaRPr lang="en-US" smtClean="0"/>
          </a:p>
          <a:p>
            <a:endParaRPr lang="en-US"/>
          </a:p>
          <a:p>
            <a:endParaRPr lang="en-US">
              <a:solidFill>
                <a:srgbClr val="0070C0"/>
              </a:solidFill>
            </a:endParaRPr>
          </a:p>
          <a:p>
            <a:endParaRPr lang="en-US"/>
          </a:p>
        </p:txBody>
      </p:sp>
    </p:spTree>
    <p:extLst>
      <p:ext uri="{BB962C8B-B14F-4D97-AF65-F5344CB8AC3E}">
        <p14:creationId xmlns:p14="http://schemas.microsoft.com/office/powerpoint/2010/main" val="749884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384"/>
            <a:ext cx="8676456" cy="1143000"/>
          </a:xfrm>
        </p:spPr>
        <p:txBody>
          <a:bodyPr>
            <a:normAutofit/>
          </a:bodyPr>
          <a:lstStyle/>
          <a:p>
            <a:r>
              <a:rPr lang="en-US" smtClean="0"/>
              <a:t>An example from a real experiment</a:t>
            </a:r>
            <a:endParaRPr lang="en-US"/>
          </a:p>
        </p:txBody>
      </p:sp>
      <p:sp>
        <p:nvSpPr>
          <p:cNvPr id="3" name="Segnaposto contenuto 2"/>
          <p:cNvSpPr>
            <a:spLocks noGrp="1"/>
          </p:cNvSpPr>
          <p:nvPr>
            <p:ph idx="1"/>
          </p:nvPr>
        </p:nvSpPr>
        <p:spPr>
          <a:xfrm>
            <a:off x="-252536" y="2636912"/>
            <a:ext cx="5040560" cy="4032448"/>
          </a:xfrm>
        </p:spPr>
        <p:txBody>
          <a:bodyPr>
            <a:normAutofit fontScale="55000" lnSpcReduction="20000"/>
          </a:bodyPr>
          <a:lstStyle/>
          <a:p>
            <a:pPr>
              <a:buNone/>
            </a:pPr>
            <a:r>
              <a:rPr lang="en-US" smtClean="0"/>
              <a:t>	OPERA quoted its best estimate of the </a:t>
            </a:r>
            <a:r>
              <a:rPr lang="en-US" smtClean="0">
                <a:latin typeface="Symbol" pitchFamily="18" charset="2"/>
              </a:rPr>
              <a:t>d</a:t>
            </a:r>
            <a:r>
              <a:rPr lang="en-US" smtClean="0"/>
              <a:t>t as the </a:t>
            </a:r>
            <a:r>
              <a:rPr lang="en-US" b="1" smtClean="0"/>
              <a:t>sample mean</a:t>
            </a:r>
            <a:r>
              <a:rPr lang="en-US" smtClean="0"/>
              <a:t> of the measurements</a:t>
            </a:r>
          </a:p>
          <a:p>
            <a:pPr>
              <a:buNone/>
            </a:pPr>
            <a:endParaRPr lang="en-US" smtClean="0"/>
          </a:p>
          <a:p>
            <a:pPr lvl="1"/>
            <a:r>
              <a:rPr lang="en-US" smtClean="0">
                <a:solidFill>
                  <a:srgbClr val="FF0000"/>
                </a:solidFill>
              </a:rPr>
              <a:t>This is </a:t>
            </a:r>
            <a:r>
              <a:rPr lang="en-US" b="1" smtClean="0">
                <a:solidFill>
                  <a:srgbClr val="FF0000"/>
                </a:solidFill>
              </a:rPr>
              <a:t>NOT the best choice </a:t>
            </a:r>
            <a:r>
              <a:rPr lang="en-US" smtClean="0">
                <a:solidFill>
                  <a:srgbClr val="FF0000"/>
                </a:solidFill>
              </a:rPr>
              <a:t>of estimator for the location of the center of a square distribution!</a:t>
            </a:r>
          </a:p>
          <a:p>
            <a:pPr lvl="1"/>
            <a:r>
              <a:rPr lang="en-US" smtClean="0">
                <a:solidFill>
                  <a:srgbClr val="FF0000"/>
                </a:solidFill>
              </a:rPr>
              <a:t>OPERA quotes the following result:</a:t>
            </a:r>
          </a:p>
          <a:p>
            <a:pPr lvl="1">
              <a:buNone/>
            </a:pPr>
            <a:r>
              <a:rPr lang="en-US" smtClean="0">
                <a:solidFill>
                  <a:srgbClr val="FF0000"/>
                </a:solidFill>
              </a:rPr>
              <a:t>		</a:t>
            </a:r>
            <a:r>
              <a:rPr lang="en-US" b="1" smtClean="0">
                <a:solidFill>
                  <a:srgbClr val="FF0000"/>
                </a:solidFill>
              </a:rPr>
              <a:t>&lt;</a:t>
            </a:r>
            <a:r>
              <a:rPr lang="en-US" b="1" smtClean="0">
                <a:solidFill>
                  <a:srgbClr val="FF0000"/>
                </a:solidFill>
                <a:latin typeface="Symbol" pitchFamily="18" charset="2"/>
              </a:rPr>
              <a:t>d</a:t>
            </a:r>
            <a:r>
              <a:rPr lang="en-US" b="1" smtClean="0">
                <a:solidFill>
                  <a:srgbClr val="FF0000"/>
                </a:solidFill>
              </a:rPr>
              <a:t>t&gt; = 62.1 +- 3.7 ns</a:t>
            </a:r>
          </a:p>
          <a:p>
            <a:pPr lvl="1"/>
            <a:endParaRPr lang="en-US" b="1" smtClean="0"/>
          </a:p>
          <a:p>
            <a:pPr lvl="1"/>
            <a:r>
              <a:rPr lang="en-US" b="1" smtClean="0"/>
              <a:t>The UMVU estimator for the Box is the mid-range,  	</a:t>
            </a:r>
            <a:r>
              <a:rPr lang="en-US" b="1" smtClean="0">
                <a:latin typeface="Symbol" pitchFamily="18" charset="2"/>
              </a:rPr>
              <a:t>d</a:t>
            </a:r>
            <a:r>
              <a:rPr lang="en-US" b="1" smtClean="0"/>
              <a:t>t=(t</a:t>
            </a:r>
            <a:r>
              <a:rPr lang="en-US" b="1" baseline="-25000" smtClean="0"/>
              <a:t>max</a:t>
            </a:r>
            <a:r>
              <a:rPr lang="en-US" b="1" smtClean="0"/>
              <a:t>+t</a:t>
            </a:r>
            <a:r>
              <a:rPr lang="en-US" b="1" baseline="-25000" smtClean="0"/>
              <a:t>min</a:t>
            </a:r>
            <a:r>
              <a:rPr lang="en-US" b="1" smtClean="0"/>
              <a:t>)/2</a:t>
            </a:r>
          </a:p>
          <a:p>
            <a:pPr lvl="1"/>
            <a:endParaRPr lang="en-US" smtClean="0"/>
          </a:p>
          <a:p>
            <a:pPr lvl="1"/>
            <a:r>
              <a:rPr lang="en-US" smtClean="0"/>
              <a:t>You may understand why sample mid-range is better than sample mean: </a:t>
            </a:r>
            <a:r>
              <a:rPr lang="en-US" i="1" smtClean="0">
                <a:solidFill>
                  <a:srgbClr val="0070C0"/>
                </a:solidFill>
              </a:rPr>
              <a:t>once you pick the extrema, the rest of the data carries no information on the center</a:t>
            </a:r>
            <a:r>
              <a:rPr lang="en-US" smtClean="0">
                <a:solidFill>
                  <a:srgbClr val="0070C0"/>
                </a:solidFill>
              </a:rPr>
              <a:t>!!!</a:t>
            </a:r>
            <a:r>
              <a:rPr lang="en-US" smtClean="0"/>
              <a:t> It only adds noise to the estimate of the average!</a:t>
            </a:r>
          </a:p>
          <a:p>
            <a:pPr lvl="1"/>
            <a:r>
              <a:rPr lang="en-US" smtClean="0"/>
              <a:t>The larger N is, the larger the disadvantage of the sample mean.  </a:t>
            </a:r>
            <a:endParaRPr lang="en-US" b="1" smtClean="0">
              <a:solidFill>
                <a:srgbClr val="0070C0"/>
              </a:solidFill>
            </a:endParaRPr>
          </a:p>
        </p:txBody>
      </p:sp>
      <p:pic>
        <p:nvPicPr>
          <p:cNvPr id="4" name="Immagine 3" descr="opera_timing.jpg"/>
          <p:cNvPicPr>
            <a:picLocks noChangeAspect="1"/>
          </p:cNvPicPr>
          <p:nvPr/>
        </p:nvPicPr>
        <p:blipFill>
          <a:blip r:embed="rId2" cstate="print"/>
          <a:stretch>
            <a:fillRect/>
          </a:stretch>
        </p:blipFill>
        <p:spPr>
          <a:xfrm>
            <a:off x="4743450" y="3068960"/>
            <a:ext cx="4400550" cy="3733800"/>
          </a:xfrm>
          <a:prstGeom prst="rect">
            <a:avLst/>
          </a:prstGeom>
        </p:spPr>
      </p:pic>
      <p:sp>
        <p:nvSpPr>
          <p:cNvPr id="5" name="CasellaDiTesto 4"/>
          <p:cNvSpPr txBox="1"/>
          <p:nvPr/>
        </p:nvSpPr>
        <p:spPr>
          <a:xfrm>
            <a:off x="107504" y="1052736"/>
            <a:ext cx="8964488" cy="1754326"/>
          </a:xfrm>
          <a:prstGeom prst="rect">
            <a:avLst/>
          </a:prstGeom>
          <a:noFill/>
        </p:spPr>
        <p:txBody>
          <a:bodyPr wrap="square" rtlCol="0">
            <a:spAutoFit/>
          </a:bodyPr>
          <a:lstStyle/>
          <a:p>
            <a:r>
              <a:rPr lang="en-US" smtClean="0"/>
              <a:t>I assume you are all familiar with the OPERA measurement of neutrino velocities</a:t>
            </a:r>
          </a:p>
          <a:p>
            <a:r>
              <a:rPr lang="en-US" smtClean="0"/>
              <a:t>You may also have seen the graph below, which shows the distribution of </a:t>
            </a:r>
            <a:r>
              <a:rPr lang="en-US" smtClean="0">
                <a:latin typeface="Symbol" pitchFamily="18" charset="2"/>
              </a:rPr>
              <a:t>d</a:t>
            </a:r>
            <a:r>
              <a:rPr lang="en-US" smtClean="0"/>
              <a:t>t (in nanoseconds) for individual neutrinos sent from narrow bunches at the end of October 2011</a:t>
            </a:r>
          </a:p>
          <a:p>
            <a:r>
              <a:rPr lang="en-US" smtClean="0"/>
              <a:t>Because times are subject to random offset (jitter from GPS clock), you might expect this to be a Box distribution</a:t>
            </a:r>
          </a:p>
          <a:p>
            <a:endParaRPr lang="en-US"/>
          </a:p>
        </p:txBody>
      </p:sp>
    </p:spTree>
    <p:extLst>
      <p:ext uri="{BB962C8B-B14F-4D97-AF65-F5344CB8AC3E}">
        <p14:creationId xmlns:p14="http://schemas.microsoft.com/office/powerpoint/2010/main" val="37867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5580112" cy="1143000"/>
          </a:xfrm>
        </p:spPr>
        <p:txBody>
          <a:bodyPr>
            <a:noAutofit/>
          </a:bodyPr>
          <a:lstStyle/>
          <a:p>
            <a:r>
              <a:rPr lang="en-US" sz="3600" smtClean="0"/>
              <a:t>Expected uncertainty </a:t>
            </a:r>
            <a:br>
              <a:rPr lang="en-US" sz="3600" smtClean="0"/>
            </a:br>
            <a:r>
              <a:rPr lang="en-US" sz="3600" smtClean="0"/>
              <a:t>on mid-range and average</a:t>
            </a:r>
            <a:endParaRPr lang="en-US" sz="3600"/>
          </a:p>
        </p:txBody>
      </p:sp>
      <p:sp>
        <p:nvSpPr>
          <p:cNvPr id="3" name="Segnaposto contenuto 2"/>
          <p:cNvSpPr>
            <a:spLocks noGrp="1"/>
          </p:cNvSpPr>
          <p:nvPr>
            <p:ph idx="1"/>
          </p:nvPr>
        </p:nvSpPr>
        <p:spPr>
          <a:xfrm>
            <a:off x="0" y="1340768"/>
            <a:ext cx="5148064" cy="5517232"/>
          </a:xfrm>
        </p:spPr>
        <p:txBody>
          <a:bodyPr>
            <a:normAutofit fontScale="55000" lnSpcReduction="20000"/>
          </a:bodyPr>
          <a:lstStyle/>
          <a:p>
            <a:r>
              <a:rPr lang="en-US" smtClean="0"/>
              <a:t>100,000  n=20-entries histograms, with data distributed uniformly in [-25:25] ns</a:t>
            </a:r>
          </a:p>
          <a:p>
            <a:endParaRPr lang="en-US" smtClean="0"/>
          </a:p>
          <a:p>
            <a:pPr lvl="1"/>
            <a:r>
              <a:rPr lang="en-US" smtClean="0"/>
              <a:t>Average is asymptotically distributed as a Gaussian; for 20 events this is already </a:t>
            </a:r>
            <a:r>
              <a:rPr lang="en-US" b="1" smtClean="0"/>
              <a:t>a good approximation</a:t>
            </a:r>
            <a:r>
              <a:rPr lang="en-US" smtClean="0"/>
              <a:t>. Expected width is </a:t>
            </a:r>
            <a:r>
              <a:rPr lang="en-US" b="1" smtClean="0">
                <a:solidFill>
                  <a:srgbClr val="FF0000"/>
                </a:solidFill>
              </a:rPr>
              <a:t>3.24 ns</a:t>
            </a:r>
          </a:p>
          <a:p>
            <a:pPr lvl="1"/>
            <a:r>
              <a:rPr lang="en-US" smtClean="0"/>
              <a:t>Uncertainty on average consistent with Opera result</a:t>
            </a:r>
          </a:p>
          <a:p>
            <a:pPr lvl="1"/>
            <a:r>
              <a:rPr lang="en-US" smtClean="0"/>
              <a:t>Mid-point has expected uncertainty of </a:t>
            </a:r>
            <a:r>
              <a:rPr lang="en-US" b="1" smtClean="0">
                <a:solidFill>
                  <a:srgbClr val="FF0000"/>
                </a:solidFill>
              </a:rPr>
              <a:t>1.66 ns</a:t>
            </a:r>
            <a:endParaRPr lang="en-US" smtClean="0"/>
          </a:p>
          <a:p>
            <a:pPr lvl="1"/>
            <a:r>
              <a:rPr lang="en-US" smtClean="0"/>
              <a:t>if </a:t>
            </a:r>
            <a:r>
              <a:rPr lang="en-US" b="1" smtClean="0">
                <a:latin typeface="Symbol" pitchFamily="18" charset="2"/>
              </a:rPr>
              <a:t>d</a:t>
            </a:r>
            <a:r>
              <a:rPr lang="en-US" b="1" smtClean="0"/>
              <a:t>t=(t</a:t>
            </a:r>
            <a:r>
              <a:rPr lang="en-US" b="1" baseline="-25000" smtClean="0"/>
              <a:t>max</a:t>
            </a:r>
            <a:r>
              <a:rPr lang="en-US" b="1" smtClean="0"/>
              <a:t>+t</a:t>
            </a:r>
            <a:r>
              <a:rPr lang="en-US" b="1" baseline="-25000" smtClean="0"/>
              <a:t>min</a:t>
            </a:r>
            <a:r>
              <a:rPr lang="en-US" b="1" smtClean="0"/>
              <a:t>)/2</a:t>
            </a:r>
            <a:r>
              <a:rPr lang="en-US" smtClean="0"/>
              <a:t>, mid-point distribution P(n</a:t>
            </a:r>
            <a:r>
              <a:rPr lang="en-US" b="1" smtClean="0">
                <a:latin typeface="Symbol" pitchFamily="18" charset="2"/>
              </a:rPr>
              <a:t> </a:t>
            </a:r>
            <a:r>
              <a:rPr lang="en-US" smtClean="0">
                <a:latin typeface="Symbol" pitchFamily="18" charset="2"/>
              </a:rPr>
              <a:t>d</a:t>
            </a:r>
            <a:r>
              <a:rPr lang="en-US" smtClean="0"/>
              <a:t>t) is asymptotically a Laplace distribution; again 20 events are seen to already be </a:t>
            </a:r>
            <a:r>
              <a:rPr lang="en-US" b="1" smtClean="0"/>
              <a:t>close to asymptotic behaviour </a:t>
            </a:r>
            <a:r>
              <a:rPr lang="en-US" smtClean="0"/>
              <a:t>(but note departures at large values)</a:t>
            </a:r>
          </a:p>
          <a:p>
            <a:pPr lvl="1"/>
            <a:endParaRPr lang="en-US" smtClean="0"/>
          </a:p>
          <a:p>
            <a:pPr lvl="1"/>
            <a:r>
              <a:rPr lang="en-US" b="1" smtClean="0">
                <a:solidFill>
                  <a:srgbClr val="FF0000"/>
                </a:solidFill>
              </a:rPr>
              <a:t>If OPERA had used the mid-point, they would have halved their statistical uncertainty:</a:t>
            </a:r>
          </a:p>
          <a:p>
            <a:pPr lvl="1"/>
            <a:r>
              <a:rPr lang="en-US" b="1" smtClean="0"/>
              <a:t>&lt;</a:t>
            </a:r>
            <a:r>
              <a:rPr lang="en-US" b="1" smtClean="0">
                <a:latin typeface="Symbol" pitchFamily="18" charset="2"/>
              </a:rPr>
              <a:t>d</a:t>
            </a:r>
            <a:r>
              <a:rPr lang="en-US" b="1" smtClean="0"/>
              <a:t>t&gt; = 62.1 +- 3.7 ns </a:t>
            </a:r>
            <a:r>
              <a:rPr lang="en-US" b="1" smtClean="0">
                <a:sym typeface="Wingdings" pitchFamily="2" charset="2"/>
              </a:rPr>
              <a:t> </a:t>
            </a:r>
            <a:r>
              <a:rPr lang="en-US" b="1" smtClean="0"/>
              <a:t>&lt;</a:t>
            </a:r>
            <a:r>
              <a:rPr lang="en-US" b="1" smtClean="0">
                <a:latin typeface="Symbol" pitchFamily="18" charset="2"/>
              </a:rPr>
              <a:t>d</a:t>
            </a:r>
            <a:r>
              <a:rPr lang="en-US" b="1" smtClean="0"/>
              <a:t>t&gt; = 65.2+-1.7 ns </a:t>
            </a:r>
          </a:p>
          <a:p>
            <a:pPr lvl="1"/>
            <a:endParaRPr lang="en-US" b="1" smtClean="0">
              <a:solidFill>
                <a:srgbClr val="0070C0"/>
              </a:solidFill>
            </a:endParaRPr>
          </a:p>
          <a:p>
            <a:pPr lvl="1">
              <a:buNone/>
            </a:pPr>
            <a:r>
              <a:rPr lang="en-US" b="1" smtClean="0"/>
              <a:t>NB If you were asking yourselves what is a Laplace distribution:</a:t>
            </a:r>
          </a:p>
          <a:p>
            <a:pPr lvl="2">
              <a:buNone/>
            </a:pPr>
            <a:r>
              <a:rPr lang="en-US" b="1" smtClean="0"/>
              <a:t>	</a:t>
            </a:r>
          </a:p>
          <a:p>
            <a:pPr lvl="2">
              <a:buNone/>
            </a:pPr>
            <a:r>
              <a:rPr lang="en-US" b="1" smtClean="0"/>
              <a:t>	</a:t>
            </a:r>
            <a:r>
              <a:rPr lang="en-US" sz="2900" b="1" smtClean="0"/>
              <a:t>f(x) = 1/2b exp(-|x-</a:t>
            </a:r>
            <a:r>
              <a:rPr lang="en-US" sz="2900" b="1" smtClean="0">
                <a:latin typeface="Symbol" pitchFamily="18" charset="2"/>
              </a:rPr>
              <a:t>m</a:t>
            </a:r>
            <a:r>
              <a:rPr lang="en-US" sz="2900" b="1" smtClean="0"/>
              <a:t>|/b)</a:t>
            </a:r>
          </a:p>
        </p:txBody>
      </p:sp>
      <p:pic>
        <p:nvPicPr>
          <p:cNvPr id="4" name="Immagine 3" descr="box_robust.jpg"/>
          <p:cNvPicPr>
            <a:picLocks noChangeAspect="1"/>
          </p:cNvPicPr>
          <p:nvPr/>
        </p:nvPicPr>
        <p:blipFill>
          <a:blip r:embed="rId2" cstate="print"/>
          <a:stretch>
            <a:fillRect/>
          </a:stretch>
        </p:blipFill>
        <p:spPr>
          <a:xfrm>
            <a:off x="5489594" y="0"/>
            <a:ext cx="3654406" cy="3528392"/>
          </a:xfrm>
          <a:prstGeom prst="rect">
            <a:avLst/>
          </a:prstGeom>
        </p:spPr>
      </p:pic>
      <p:pic>
        <p:nvPicPr>
          <p:cNvPr id="5" name="Immagine 4" descr="Laplace.jpg"/>
          <p:cNvPicPr>
            <a:picLocks noChangeAspect="1"/>
          </p:cNvPicPr>
          <p:nvPr/>
        </p:nvPicPr>
        <p:blipFill>
          <a:blip r:embed="rId3" cstate="print"/>
          <a:stretch>
            <a:fillRect/>
          </a:stretch>
        </p:blipFill>
        <p:spPr>
          <a:xfrm>
            <a:off x="5341640" y="4772835"/>
            <a:ext cx="3802359" cy="2085164"/>
          </a:xfrm>
          <a:prstGeom prst="rect">
            <a:avLst/>
          </a:prstGeom>
        </p:spPr>
      </p:pic>
      <p:cxnSp>
        <p:nvCxnSpPr>
          <p:cNvPr id="7" name="Connettore 2 6"/>
          <p:cNvCxnSpPr/>
          <p:nvPr/>
        </p:nvCxnSpPr>
        <p:spPr>
          <a:xfrm>
            <a:off x="4572000" y="3789040"/>
            <a:ext cx="216024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067944" y="1268760"/>
            <a:ext cx="3456384"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2987824" y="908720"/>
            <a:ext cx="374441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1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728" y="0"/>
            <a:ext cx="4824536" cy="908720"/>
          </a:xfrm>
        </p:spPr>
        <p:txBody>
          <a:bodyPr/>
          <a:lstStyle/>
          <a:p>
            <a:r>
              <a:rPr lang="en-US" smtClean="0"/>
              <a:t>However…</a:t>
            </a:r>
            <a:endParaRPr lang="en-US"/>
          </a:p>
        </p:txBody>
      </p:sp>
      <p:sp>
        <p:nvSpPr>
          <p:cNvPr id="3" name="Segnaposto contenuto 2"/>
          <p:cNvSpPr>
            <a:spLocks noGrp="1"/>
          </p:cNvSpPr>
          <p:nvPr>
            <p:ph idx="1"/>
          </p:nvPr>
        </p:nvSpPr>
        <p:spPr>
          <a:xfrm>
            <a:off x="179512" y="836712"/>
            <a:ext cx="8712968" cy="2808312"/>
          </a:xfrm>
        </p:spPr>
        <p:txBody>
          <a:bodyPr>
            <a:normAutofit fontScale="55000" lnSpcReduction="20000"/>
          </a:bodyPr>
          <a:lstStyle/>
          <a:p>
            <a:r>
              <a:rPr lang="en-US" smtClean="0"/>
              <a:t>Although the conclusions above are correct if the underlying pdf of the data is exactly a box distribution, </a:t>
            </a:r>
            <a:r>
              <a:rPr lang="en-US" smtClean="0">
                <a:solidFill>
                  <a:srgbClr val="FF0000"/>
                </a:solidFill>
              </a:rPr>
              <a:t>things change rapidly if we look at the real problem in more detail</a:t>
            </a:r>
          </a:p>
          <a:p>
            <a:r>
              <a:rPr lang="en-US" smtClean="0"/>
              <a:t>Each timing measurement, before the +-25 ns random offset, is not exactly equal to the others, due to additional random smearings:</a:t>
            </a:r>
          </a:p>
          <a:p>
            <a:pPr lvl="2"/>
            <a:r>
              <a:rPr lang="en-US" smtClean="0"/>
              <a:t>the proton bunch has a peaked shape with 3ns FWHM</a:t>
            </a:r>
          </a:p>
          <a:p>
            <a:pPr lvl="2"/>
            <a:r>
              <a:rPr lang="en-US" smtClean="0"/>
              <a:t>other effects contribute to smear randomly each timing measurement</a:t>
            </a:r>
          </a:p>
          <a:p>
            <a:pPr lvl="1"/>
            <a:r>
              <a:rPr lang="en-US" smtClean="0"/>
              <a:t>of course there may also be biases –fixed offsets due to imprecise corrections made to the delta t determination; these systematic uncertainties do not affect our conclusions, because they do not change the shape of the p.d.f</a:t>
            </a:r>
          </a:p>
          <a:p>
            <a:r>
              <a:rPr lang="en-US" smtClean="0">
                <a:solidFill>
                  <a:srgbClr val="FF0000"/>
                </a:solidFill>
              </a:rPr>
              <a:t>The random smearings do affect our conclusions regarding the least variance estimator, since they change the p.d.f. !</a:t>
            </a:r>
          </a:p>
        </p:txBody>
      </p:sp>
      <p:sp>
        <p:nvSpPr>
          <p:cNvPr id="4" name="Segnaposto contenuto 2"/>
          <p:cNvSpPr txBox="1">
            <a:spLocks/>
          </p:cNvSpPr>
          <p:nvPr/>
        </p:nvSpPr>
        <p:spPr>
          <a:xfrm>
            <a:off x="179512" y="3356992"/>
            <a:ext cx="4824536" cy="3501008"/>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One may assume that the smearings are Gaussian. The real p.d.f. from which the 20 timing measurements are drawn is then a convolution of a Gaussian with a Box distribution.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Inserting that modification in the generation of toys one can study the effect: it transpires that, with 20-event samples, a Gaussian smearing with 6ns sigma is enough to make the expected variance equal for the two estimators; </a:t>
            </a:r>
            <a:r>
              <a:rPr kumimoji="0" lang="en-US" sz="3200" b="0" i="0" u="none" strike="noStrike" kern="1200" cap="none" spc="0" normalizeH="0" baseline="0" noProof="0" smtClean="0">
                <a:ln>
                  <a:noFill/>
                </a:ln>
                <a:solidFill>
                  <a:srgbClr val="0070C0"/>
                </a:solidFill>
                <a:effectLst/>
                <a:uLnTx/>
                <a:uFillTx/>
                <a:latin typeface="+mn-lt"/>
                <a:ea typeface="+mn-ea"/>
                <a:cs typeface="+mn-cs"/>
              </a:rPr>
              <a:t>for larger smearing, one should use the sample mean</a:t>
            </a:r>
            <a:r>
              <a:rPr kumimoji="0" lang="en-US" sz="320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Timing smearings in Opera are likely larger than 6ns </a:t>
            </a:r>
            <a:r>
              <a:rPr kumimoji="0" lang="en-US" sz="3200" b="0" i="0" u="none" strike="noStrike" kern="1200" cap="none" spc="0" normalizeH="0" baseline="0" noProof="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smtClean="0">
                <a:ln>
                  <a:noFill/>
                </a:ln>
                <a:solidFill>
                  <a:srgbClr val="FF0000"/>
                </a:solidFill>
                <a:effectLst/>
                <a:uLnTx/>
                <a:uFillTx/>
                <a:latin typeface="+mn-lt"/>
                <a:ea typeface="+mn-ea"/>
                <a:cs typeface="+mn-cs"/>
                <a:sym typeface="Wingdings" pitchFamily="2" charset="2"/>
              </a:rPr>
              <a:t>They</a:t>
            </a:r>
            <a:r>
              <a:rPr kumimoji="0" lang="en-US" sz="3200" b="0" i="0" u="none" strike="noStrike" kern="1200" cap="none" spc="0" normalizeH="0" baseline="0" noProof="0" smtClean="0">
                <a:ln>
                  <a:noFill/>
                </a:ln>
                <a:solidFill>
                  <a:srgbClr val="FF0000"/>
                </a:solidFill>
                <a:effectLst/>
                <a:uLnTx/>
                <a:uFillTx/>
                <a:latin typeface="+mn-lt"/>
                <a:ea typeface="+mn-ea"/>
                <a:cs typeface="+mn-cs"/>
              </a:rPr>
              <a:t> did well in using the sample mean after all !</a:t>
            </a:r>
          </a:p>
        </p:txBody>
      </p:sp>
      <p:grpSp>
        <p:nvGrpSpPr>
          <p:cNvPr id="10" name="Gruppo 16"/>
          <p:cNvGrpSpPr/>
          <p:nvPr/>
        </p:nvGrpSpPr>
        <p:grpSpPr>
          <a:xfrm>
            <a:off x="5379479" y="3331052"/>
            <a:ext cx="3771900" cy="3543300"/>
            <a:chOff x="5372100" y="3314700"/>
            <a:chExt cx="3771900" cy="3543300"/>
          </a:xfrm>
        </p:grpSpPr>
        <p:pic>
          <p:nvPicPr>
            <p:cNvPr id="5" name="Immagine 4" descr="box_smear.jpg"/>
            <p:cNvPicPr>
              <a:picLocks noChangeAspect="1"/>
            </p:cNvPicPr>
            <p:nvPr/>
          </p:nvPicPr>
          <p:blipFill>
            <a:blip r:embed="rId2" cstate="print"/>
            <a:stretch>
              <a:fillRect/>
            </a:stretch>
          </p:blipFill>
          <p:spPr>
            <a:xfrm>
              <a:off x="5372100" y="3314700"/>
              <a:ext cx="3771900" cy="3543300"/>
            </a:xfrm>
            <a:prstGeom prst="rect">
              <a:avLst/>
            </a:prstGeom>
          </p:spPr>
        </p:pic>
        <p:sp>
          <p:nvSpPr>
            <p:cNvPr id="9" name="CasellaDiTesto 8"/>
            <p:cNvSpPr txBox="1"/>
            <p:nvPr/>
          </p:nvSpPr>
          <p:spPr>
            <a:xfrm>
              <a:off x="5940152" y="3861048"/>
              <a:ext cx="1444626" cy="369332"/>
            </a:xfrm>
            <a:prstGeom prst="rect">
              <a:avLst/>
            </a:prstGeom>
            <a:noFill/>
            <a:ln w="3175">
              <a:solidFill>
                <a:srgbClr val="0070C0"/>
              </a:solidFill>
            </a:ln>
          </p:spPr>
          <p:txBody>
            <a:bodyPr wrap="none" rtlCol="0">
              <a:spAutoFit/>
            </a:bodyPr>
            <a:lstStyle/>
            <a:p>
              <a:r>
                <a:rPr lang="en-US" smtClean="0">
                  <a:solidFill>
                    <a:srgbClr val="0070C0"/>
                  </a:solidFill>
                </a:rPr>
                <a:t>sample mean</a:t>
              </a:r>
              <a:endParaRPr lang="en-US">
                <a:solidFill>
                  <a:srgbClr val="0070C0"/>
                </a:solidFill>
              </a:endParaRPr>
            </a:p>
          </p:txBody>
        </p:sp>
        <p:cxnSp>
          <p:nvCxnSpPr>
            <p:cNvPr id="11" name="Connettore 2 10"/>
            <p:cNvCxnSpPr>
              <a:stCxn id="9" idx="2"/>
            </p:cNvCxnSpPr>
            <p:nvPr/>
          </p:nvCxnSpPr>
          <p:spPr>
            <a:xfrm flipH="1">
              <a:off x="6660232" y="4230380"/>
              <a:ext cx="2233"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8" idx="0"/>
            </p:cNvCxnSpPr>
            <p:nvPr/>
          </p:nvCxnSpPr>
          <p:spPr>
            <a:xfrm flipH="1" flipV="1">
              <a:off x="6948264" y="5229200"/>
              <a:ext cx="252848"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300192" y="5733256"/>
              <a:ext cx="1801840" cy="369332"/>
            </a:xfrm>
            <a:prstGeom prst="rect">
              <a:avLst/>
            </a:prstGeom>
            <a:solidFill>
              <a:schemeClr val="bg1"/>
            </a:solidFill>
            <a:ln w="3175">
              <a:solidFill>
                <a:srgbClr val="FF0000"/>
              </a:solidFill>
            </a:ln>
          </p:spPr>
          <p:txBody>
            <a:bodyPr wrap="none" rtlCol="0">
              <a:spAutoFit/>
            </a:bodyPr>
            <a:lstStyle/>
            <a:p>
              <a:r>
                <a:rPr lang="en-US" smtClean="0">
                  <a:solidFill>
                    <a:srgbClr val="FF0000"/>
                  </a:solidFill>
                </a:rPr>
                <a:t>sample midrange</a:t>
              </a:r>
              <a:endParaRPr lang="en-US">
                <a:solidFill>
                  <a:srgbClr val="FF0000"/>
                </a:solidFill>
              </a:endParaRPr>
            </a:p>
          </p:txBody>
        </p:sp>
      </p:grpSp>
      <p:cxnSp>
        <p:nvCxnSpPr>
          <p:cNvPr id="18" name="Connettore 2 17"/>
          <p:cNvCxnSpPr/>
          <p:nvPr/>
        </p:nvCxnSpPr>
        <p:spPr>
          <a:xfrm>
            <a:off x="7452320" y="616530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7452320" y="4797152"/>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380312" y="6597353"/>
            <a:ext cx="1656184" cy="276999"/>
          </a:xfrm>
          <a:prstGeom prst="rect">
            <a:avLst/>
          </a:prstGeom>
          <a:noFill/>
        </p:spPr>
        <p:txBody>
          <a:bodyPr wrap="square" rtlCol="0">
            <a:spAutoFit/>
          </a:bodyPr>
          <a:lstStyle/>
          <a:p>
            <a:r>
              <a:rPr lang="it-IT" sz="1200" smtClean="0"/>
              <a:t>Gaussian smearing (ns)</a:t>
            </a:r>
            <a:endParaRPr lang="en-US" sz="1200"/>
          </a:p>
        </p:txBody>
      </p:sp>
      <p:sp>
        <p:nvSpPr>
          <p:cNvPr id="23" name="CasellaDiTesto 22"/>
          <p:cNvSpPr txBox="1"/>
          <p:nvPr/>
        </p:nvSpPr>
        <p:spPr>
          <a:xfrm rot="-5400000">
            <a:off x="4352850" y="4589034"/>
            <a:ext cx="2299476" cy="276999"/>
          </a:xfrm>
          <a:prstGeom prst="rect">
            <a:avLst/>
          </a:prstGeom>
          <a:noFill/>
        </p:spPr>
        <p:txBody>
          <a:bodyPr wrap="none" rtlCol="0">
            <a:spAutoFit/>
          </a:bodyPr>
          <a:lstStyle/>
          <a:p>
            <a:r>
              <a:rPr lang="it-IT" sz="1200" smtClean="0"/>
              <a:t>Total expected error on mean (ns)</a:t>
            </a:r>
            <a:endParaRPr lang="en-US" sz="1200"/>
          </a:p>
        </p:txBody>
      </p:sp>
      <p:sp>
        <p:nvSpPr>
          <p:cNvPr id="12" name="Rettangolo 11"/>
          <p:cNvSpPr/>
          <p:nvPr/>
        </p:nvSpPr>
        <p:spPr>
          <a:xfrm>
            <a:off x="755576" y="1772816"/>
            <a:ext cx="7452828" cy="3168352"/>
          </a:xfrm>
          <a:prstGeom prst="rect">
            <a:avLst/>
          </a:prstGeom>
          <a:solidFill>
            <a:schemeClr val="accent1">
              <a:alpha val="75000"/>
            </a:schemeClr>
          </a:solidFill>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smtClean="0">
                <a:solidFill>
                  <a:srgbClr val="FF0000"/>
                </a:solidFill>
              </a:rPr>
              <a:t>In conclusion: Opera chose the right estimator. The question of whether they did this by chance or after a very careful study of the statistical properties of the possible estimators is a different one…</a:t>
            </a:r>
            <a:endParaRPr lang="en-US" sz="3200">
              <a:solidFill>
                <a:srgbClr val="FF0000"/>
              </a:solidFill>
            </a:endParaRPr>
          </a:p>
        </p:txBody>
      </p:sp>
    </p:spTree>
    <p:extLst>
      <p:ext uri="{BB962C8B-B14F-4D97-AF65-F5344CB8AC3E}">
        <p14:creationId xmlns:p14="http://schemas.microsoft.com/office/powerpoint/2010/main" val="225074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22" grpId="0"/>
      <p:bldP spid="23"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normAutofit/>
          </a:bodyPr>
          <a:lstStyle/>
          <a:p>
            <a:r>
              <a:rPr lang="en-US" smtClean="0"/>
              <a:t>A robust estimator</a:t>
            </a:r>
            <a:r>
              <a:rPr lang="it-IT" smtClean="0"/>
              <a:t>: </a:t>
            </a:r>
            <a:r>
              <a:rPr lang="it-IT" smtClean="0"/>
              <a:t>Trimmed</a:t>
            </a:r>
            <a:r>
              <a:rPr lang="it-IT" smtClean="0"/>
              <a:t> </a:t>
            </a:r>
            <a:r>
              <a:rPr lang="it-IT" smtClean="0"/>
              <a:t>mean</a:t>
            </a:r>
            <a:endParaRPr lang="en-US"/>
          </a:p>
        </p:txBody>
      </p:sp>
      <p:sp>
        <p:nvSpPr>
          <p:cNvPr id="3" name="Segnaposto contenuto 2"/>
          <p:cNvSpPr>
            <a:spLocks noGrp="1"/>
          </p:cNvSpPr>
          <p:nvPr>
            <p:ph idx="1"/>
          </p:nvPr>
        </p:nvSpPr>
        <p:spPr>
          <a:xfrm>
            <a:off x="323528" y="1567089"/>
            <a:ext cx="8604448" cy="5257800"/>
          </a:xfrm>
        </p:spPr>
        <p:txBody>
          <a:bodyPr>
            <a:normAutofit fontScale="85000" lnSpcReduction="10000"/>
          </a:bodyPr>
          <a:lstStyle/>
          <a:p>
            <a:r>
              <a:rPr lang="it-IT" smtClean="0"/>
              <a:t>Often we have a sample of measurements, most of which are drawn from a narrow PDF, but we know that there is some "background" that follows a wider distribution</a:t>
            </a:r>
          </a:p>
          <a:p>
            <a:pPr lvl="1"/>
            <a:r>
              <a:rPr lang="it-IT" smtClean="0"/>
              <a:t>Simple example: a Z</a:t>
            </a:r>
            <a:r>
              <a:rPr lang="it-IT" smtClean="0">
                <a:sym typeface="Wingdings" panose="05000000000000000000" pitchFamily="2" charset="2"/>
              </a:rPr>
              <a:t>ee peak from collider data</a:t>
            </a:r>
          </a:p>
          <a:p>
            <a:pPr lvl="1"/>
            <a:endParaRPr lang="en-US" smtClean="0">
              <a:sym typeface="Wingdings" panose="05000000000000000000" pitchFamily="2" charset="2"/>
            </a:endParaRPr>
          </a:p>
          <a:p>
            <a:r>
              <a:rPr lang="it-IT" smtClean="0">
                <a:sym typeface="Wingdings" panose="05000000000000000000" pitchFamily="2" charset="2"/>
              </a:rPr>
              <a:t>We might want to quickly estimate the mean of the narrow "signal" PDF using our data </a:t>
            </a:r>
            <a:endParaRPr lang="it-IT">
              <a:sym typeface="Wingdings" panose="05000000000000000000" pitchFamily="2" charset="2"/>
            </a:endParaRPr>
          </a:p>
          <a:p>
            <a:r>
              <a:rPr lang="it-IT" smtClean="0">
                <a:sym typeface="Wingdings" panose="05000000000000000000" pitchFamily="2" charset="2"/>
              </a:rPr>
              <a:t>If we take the sample mean, we may err because we do not know the overall distribution and events in the tails ruin the accuracy of our estimate</a:t>
            </a:r>
          </a:p>
          <a:p>
            <a:pPr marL="457200" lvl="1" indent="0">
              <a:buNone/>
            </a:pPr>
            <a:r>
              <a:rPr lang="it-IT" smtClean="0">
                <a:sym typeface="Wingdings" panose="05000000000000000000" pitchFamily="2" charset="2"/>
              </a:rPr>
              <a:t> </a:t>
            </a:r>
            <a:r>
              <a:rPr lang="it-IT" smtClean="0">
                <a:solidFill>
                  <a:srgbClr val="FF0000"/>
                </a:solidFill>
                <a:sym typeface="Wingdings" panose="05000000000000000000" pitchFamily="2" charset="2"/>
              </a:rPr>
              <a:t>Use a </a:t>
            </a:r>
            <a:r>
              <a:rPr lang="it-IT" smtClean="0">
                <a:solidFill>
                  <a:srgbClr val="FF0000"/>
                </a:solidFill>
                <a:sym typeface="Wingdings" panose="05000000000000000000" pitchFamily="2" charset="2"/>
              </a:rPr>
              <a:t>"Trimmed </a:t>
            </a:r>
            <a:r>
              <a:rPr lang="it-IT" smtClean="0">
                <a:solidFill>
                  <a:srgbClr val="FF0000"/>
                </a:solidFill>
                <a:sym typeface="Wingdings" panose="05000000000000000000" pitchFamily="2" charset="2"/>
              </a:rPr>
              <a:t>mean": take the sample mean from the central quantiles of the data.</a:t>
            </a:r>
          </a:p>
          <a:p>
            <a:pPr marL="457200" lvl="1" indent="0">
              <a:buNone/>
            </a:pPr>
            <a:r>
              <a:rPr lang="it-IT" smtClean="0">
                <a:sym typeface="Wingdings" panose="05000000000000000000" pitchFamily="2" charset="2"/>
              </a:rPr>
              <a:t>The estimate becomes less dependent on random outliers</a:t>
            </a:r>
          </a:p>
        </p:txBody>
      </p:sp>
    </p:spTree>
    <p:extLst>
      <p:ext uri="{BB962C8B-B14F-4D97-AF65-F5344CB8AC3E}">
        <p14:creationId xmlns:p14="http://schemas.microsoft.com/office/powerpoint/2010/main" val="1396198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4624"/>
            <a:ext cx="8229600" cy="1143000"/>
          </a:xfrm>
        </p:spPr>
        <p:txBody>
          <a:bodyPr>
            <a:normAutofit fontScale="90000"/>
          </a:bodyPr>
          <a:lstStyle/>
          <a:p>
            <a:r>
              <a:rPr lang="it-IT" smtClean="0"/>
              <a:t>Digression: </a:t>
            </a:r>
            <a:br>
              <a:rPr lang="it-IT" smtClean="0"/>
            </a:br>
            <a:r>
              <a:rPr lang="it-IT" smtClean="0"/>
              <a:t>the toy Monte Carlo technique</a:t>
            </a:r>
            <a:endParaRPr lang="en-US"/>
          </a:p>
        </p:txBody>
      </p:sp>
      <p:sp>
        <p:nvSpPr>
          <p:cNvPr id="3" name="Segnaposto contenuto 2"/>
          <p:cNvSpPr>
            <a:spLocks noGrp="1"/>
          </p:cNvSpPr>
          <p:nvPr>
            <p:ph idx="1"/>
          </p:nvPr>
        </p:nvSpPr>
        <p:spPr>
          <a:xfrm>
            <a:off x="467544" y="1556792"/>
            <a:ext cx="8229600" cy="5301208"/>
          </a:xfrm>
        </p:spPr>
        <p:txBody>
          <a:bodyPr>
            <a:normAutofit fontScale="62500" lnSpcReduction="20000"/>
          </a:bodyPr>
          <a:lstStyle/>
          <a:p>
            <a:r>
              <a:rPr lang="it-IT" smtClean="0"/>
              <a:t>We often need to check the properties of our estimators in the specific conditions of our experiment – two examples will be given later</a:t>
            </a:r>
          </a:p>
          <a:p>
            <a:pPr lvl="1"/>
            <a:r>
              <a:rPr lang="it-IT" smtClean="0"/>
              <a:t>For instance, we want to see if they are better than others, or if they depend on a tunable parameter we want to optimize it (</a:t>
            </a:r>
            <a:r>
              <a:rPr lang="it-IT" smtClean="0">
                <a:sym typeface="Wingdings" panose="05000000000000000000" pitchFamily="2" charset="2"/>
              </a:rPr>
              <a:t>get best M.S.E.)</a:t>
            </a:r>
          </a:p>
          <a:p>
            <a:pPr lvl="1"/>
            <a:endParaRPr lang="it-IT" smtClean="0"/>
          </a:p>
          <a:p>
            <a:r>
              <a:rPr lang="it-IT" smtClean="0"/>
              <a:t>Usually these details cannot be calculated algebrically, but we can use the Toy Monte Carlo technique:</a:t>
            </a:r>
          </a:p>
          <a:p>
            <a:pPr lvl="1"/>
            <a:r>
              <a:rPr lang="it-IT" smtClean="0">
                <a:solidFill>
                  <a:srgbClr val="0070C0"/>
                </a:solidFill>
              </a:rPr>
              <a:t>Simulate experimental data with random generators</a:t>
            </a:r>
          </a:p>
          <a:p>
            <a:pPr lvl="1"/>
            <a:r>
              <a:rPr lang="it-IT" smtClean="0">
                <a:solidFill>
                  <a:srgbClr val="0070C0"/>
                </a:solidFill>
              </a:rPr>
              <a:t>Repeat many times, each time extracting properties under study (optionally as a function of parameter to be optimized)</a:t>
            </a:r>
          </a:p>
          <a:p>
            <a:pPr lvl="1"/>
            <a:r>
              <a:rPr lang="it-IT" smtClean="0">
                <a:solidFill>
                  <a:srgbClr val="0070C0"/>
                </a:solidFill>
              </a:rPr>
              <a:t>Study properties of estimators as f(tunable parameters)</a:t>
            </a:r>
          </a:p>
          <a:p>
            <a:pPr lvl="1"/>
            <a:r>
              <a:rPr lang="it-IT" smtClean="0"/>
              <a:t>I give two examples in the next few slides</a:t>
            </a:r>
          </a:p>
          <a:p>
            <a:r>
              <a:rPr lang="it-IT" smtClean="0"/>
              <a:t>To generate pseudo-data one may rely on built-in functions in statistics package (root, R, etc.) or work one's way from scratch from pseudo-random generator</a:t>
            </a:r>
          </a:p>
          <a:p>
            <a:pPr lvl="1"/>
            <a:r>
              <a:rPr lang="it-IT" smtClean="0"/>
              <a:t>We are spoiled by these built-in functions! We need to remember how to do the basic things by ourselves…</a:t>
            </a:r>
          </a:p>
          <a:p>
            <a:pPr lvl="1"/>
            <a:r>
              <a:rPr lang="it-IT" smtClean="0"/>
              <a:t>One important part is to know how to generate data according to f(x). To do this one needs to  find the cumulative F(x) and invert it. See next slide</a:t>
            </a:r>
          </a:p>
          <a:p>
            <a:pPr marL="914400" lvl="2" indent="0">
              <a:buNone/>
            </a:pPr>
            <a:endParaRPr lang="en-US"/>
          </a:p>
        </p:txBody>
      </p:sp>
    </p:spTree>
    <p:extLst>
      <p:ext uri="{BB962C8B-B14F-4D97-AF65-F5344CB8AC3E}">
        <p14:creationId xmlns:p14="http://schemas.microsoft.com/office/powerpoint/2010/main" val="361855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r>
              <a:rPr lang="en-US" smtClean="0"/>
              <a:t>E.g</a:t>
            </a:r>
            <a:r>
              <a:rPr lang="en-US"/>
              <a:t>. </a:t>
            </a:r>
            <a:r>
              <a:rPr lang="en-US">
                <a:solidFill>
                  <a:srgbClr val="00B050"/>
                </a:solidFill>
              </a:rPr>
              <a:t>How to get data distributed </a:t>
            </a:r>
            <a:r>
              <a:rPr lang="en-US" smtClean="0">
                <a:solidFill>
                  <a:srgbClr val="00B050"/>
                </a:solidFill>
              </a:rPr>
              <a:t>as </a:t>
            </a:r>
            <a:r>
              <a:rPr lang="en-US">
                <a:solidFill>
                  <a:srgbClr val="00B050"/>
                </a:solidFill>
              </a:rPr>
              <a:t>f(x)=exp(-x) ?</a:t>
            </a:r>
            <a:r>
              <a:rPr lang="en-US"/>
              <a:t/>
            </a:r>
            <a:br>
              <a:rPr lang="en-US"/>
            </a:br>
            <a:endParaRPr lang="en-US"/>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23528" y="2204864"/>
                <a:ext cx="8592822" cy="4165923"/>
              </a:xfrm>
            </p:spPr>
            <p:txBody>
              <a:bodyPr>
                <a:normAutofit fontScale="77500" lnSpcReduction="20000"/>
              </a:bodyPr>
              <a:lstStyle/>
              <a:p>
                <a:r>
                  <a:rPr lang="it-IT" smtClean="0"/>
                  <a:t>First obtain F(x), the cumulative function:</a:t>
                </a:r>
              </a:p>
              <a:p>
                <a:pPr lvl="2"/>
                <a14:m>
                  <m:oMath xmlns:m="http://schemas.openxmlformats.org/officeDocument/2006/math">
                    <m:r>
                      <a:rPr lang="it-IT" b="0" i="1" smtClean="0">
                        <a:latin typeface="Cambria Math"/>
                      </a:rPr>
                      <m:t>𝐹</m:t>
                    </m:r>
                    <m:d>
                      <m:dPr>
                        <m:ctrlPr>
                          <a:rPr lang="it-IT" b="0" i="1" smtClean="0">
                            <a:latin typeface="Cambria Math"/>
                          </a:rPr>
                        </m:ctrlPr>
                      </m:dPr>
                      <m:e>
                        <m:r>
                          <a:rPr lang="it-IT" b="0" i="1" smtClean="0">
                            <a:latin typeface="Cambria Math"/>
                          </a:rPr>
                          <m:t>𝑥</m:t>
                        </m:r>
                      </m:e>
                    </m:d>
                    <m:r>
                      <a:rPr lang="it-IT" b="0" i="1" smtClean="0">
                        <a:latin typeface="Cambria Math"/>
                      </a:rPr>
                      <m:t>=</m:t>
                    </m:r>
                    <m:nary>
                      <m:naryPr>
                        <m:ctrlPr>
                          <a:rPr lang="it-IT" b="0" i="1" smtClean="0">
                            <a:latin typeface="Cambria Math"/>
                          </a:rPr>
                        </m:ctrlPr>
                      </m:naryPr>
                      <m:sub>
                        <m:r>
                          <m:rPr>
                            <m:brk m:alnAt="23"/>
                          </m:rPr>
                          <a:rPr lang="it-IT" b="0" i="1" smtClean="0">
                            <a:latin typeface="Cambria Math"/>
                          </a:rPr>
                          <m:t>0</m:t>
                        </m:r>
                      </m:sub>
                      <m:sup>
                        <m:r>
                          <a:rPr lang="it-IT" b="0" i="1" smtClean="0">
                            <a:latin typeface="Cambria Math"/>
                          </a:rPr>
                          <m:t>𝑥</m:t>
                        </m:r>
                      </m:sup>
                      <m:e>
                        <m:r>
                          <a:rPr lang="it-IT" b="0" i="1" smtClean="0">
                            <a:latin typeface="Cambria Math"/>
                          </a:rPr>
                          <m:t>𝑓</m:t>
                        </m:r>
                        <m:d>
                          <m:dPr>
                            <m:ctrlPr>
                              <a:rPr lang="it-IT" b="0" i="1" smtClean="0">
                                <a:latin typeface="Cambria Math"/>
                              </a:rPr>
                            </m:ctrlPr>
                          </m:dPr>
                          <m:e>
                            <m:sSup>
                              <m:sSupPr>
                                <m:ctrlPr>
                                  <a:rPr lang="it-IT" b="0" i="1" smtClean="0">
                                    <a:latin typeface="Cambria Math"/>
                                  </a:rPr>
                                </m:ctrlPr>
                              </m:sSupPr>
                              <m:e>
                                <m:r>
                                  <a:rPr lang="it-IT" b="0" i="1" smtClean="0">
                                    <a:latin typeface="Cambria Math"/>
                                  </a:rPr>
                                  <m:t>𝑥</m:t>
                                </m:r>
                              </m:e>
                              <m:sup>
                                <m:r>
                                  <a:rPr lang="it-IT" b="0" i="1" smtClean="0">
                                    <a:latin typeface="Cambria Math"/>
                                  </a:rPr>
                                  <m:t>′</m:t>
                                </m:r>
                              </m:sup>
                            </m:sSup>
                          </m:e>
                        </m:d>
                        <m:r>
                          <a:rPr lang="it-IT" b="0" i="1" smtClean="0">
                            <a:latin typeface="Cambria Math"/>
                          </a:rPr>
                          <m:t>𝑑</m:t>
                        </m:r>
                        <m:sSup>
                          <m:sSupPr>
                            <m:ctrlPr>
                              <a:rPr lang="it-IT" b="0" i="1" smtClean="0">
                                <a:latin typeface="Cambria Math"/>
                              </a:rPr>
                            </m:ctrlPr>
                          </m:sSupPr>
                          <m:e>
                            <m:r>
                              <a:rPr lang="it-IT" b="0" i="1" smtClean="0">
                                <a:latin typeface="Cambria Math"/>
                              </a:rPr>
                              <m:t>𝑥</m:t>
                            </m:r>
                          </m:e>
                          <m:sup>
                            <m:r>
                              <a:rPr lang="it-IT" b="0" i="1" smtClean="0">
                                <a:latin typeface="Cambria Math"/>
                              </a:rPr>
                              <m:t>′</m:t>
                            </m:r>
                          </m:sup>
                        </m:sSup>
                        <m:r>
                          <a:rPr lang="it-IT" b="0" i="1" smtClean="0">
                            <a:latin typeface="Cambria Math"/>
                          </a:rPr>
                          <m:t>=</m:t>
                        </m:r>
                        <m:nary>
                          <m:naryPr>
                            <m:ctrlPr>
                              <a:rPr lang="it-IT" b="0" i="1" smtClean="0">
                                <a:latin typeface="Cambria Math"/>
                              </a:rPr>
                            </m:ctrlPr>
                          </m:naryPr>
                          <m:sub>
                            <m:r>
                              <m:rPr>
                                <m:brk m:alnAt="23"/>
                              </m:rPr>
                              <a:rPr lang="it-IT" b="0" i="1" smtClean="0">
                                <a:latin typeface="Cambria Math"/>
                              </a:rPr>
                              <m:t>0</m:t>
                            </m:r>
                          </m:sub>
                          <m:sup>
                            <m:r>
                              <a:rPr lang="it-IT" b="0" i="1" smtClean="0">
                                <a:latin typeface="Cambria Math"/>
                              </a:rPr>
                              <m:t>𝑥</m:t>
                            </m:r>
                          </m:sup>
                          <m:e>
                            <m:sSup>
                              <m:sSupPr>
                                <m:ctrlPr>
                                  <a:rPr lang="it-IT" b="0" i="1" smtClean="0">
                                    <a:latin typeface="Cambria Math"/>
                                  </a:rPr>
                                </m:ctrlPr>
                              </m:sSupPr>
                              <m:e>
                                <m:r>
                                  <a:rPr lang="it-IT" b="0" i="1" smtClean="0">
                                    <a:latin typeface="Cambria Math"/>
                                  </a:rPr>
                                  <m:t>𝑒</m:t>
                                </m:r>
                              </m:e>
                              <m:sup>
                                <m:r>
                                  <a:rPr lang="it-IT" b="0" i="1" smtClean="0">
                                    <a:latin typeface="Cambria Math"/>
                                  </a:rPr>
                                  <m:t>−</m:t>
                                </m:r>
                                <m:r>
                                  <a:rPr lang="it-IT" b="0" i="1" smtClean="0">
                                    <a:latin typeface="Cambria Math"/>
                                  </a:rPr>
                                  <m:t>𝑥</m:t>
                                </m:r>
                              </m:sup>
                            </m:sSup>
                          </m:e>
                        </m:nary>
                      </m:e>
                    </m:nary>
                    <m:r>
                      <a:rPr lang="it-IT" b="0" i="1" smtClean="0">
                        <a:latin typeface="Cambria Math"/>
                      </a:rPr>
                      <m:t>𝑑𝑥</m:t>
                    </m:r>
                    <m:r>
                      <a:rPr lang="it-IT" b="0" i="1" smtClean="0">
                        <a:latin typeface="Cambria Math"/>
                      </a:rPr>
                      <m:t>=1−</m:t>
                    </m:r>
                    <m:sSup>
                      <m:sSupPr>
                        <m:ctrlPr>
                          <a:rPr lang="it-IT" b="0" i="1" smtClean="0">
                            <a:latin typeface="Cambria Math"/>
                          </a:rPr>
                        </m:ctrlPr>
                      </m:sSupPr>
                      <m:e>
                        <m:r>
                          <a:rPr lang="it-IT" b="0" i="1" smtClean="0">
                            <a:latin typeface="Cambria Math"/>
                          </a:rPr>
                          <m:t>𝑒</m:t>
                        </m:r>
                      </m:e>
                      <m:sup>
                        <m:r>
                          <a:rPr lang="it-IT" b="0" i="1" smtClean="0">
                            <a:latin typeface="Cambria Math"/>
                          </a:rPr>
                          <m:t>−</m:t>
                        </m:r>
                        <m:r>
                          <a:rPr lang="it-IT" b="0" i="1" smtClean="0">
                            <a:latin typeface="Cambria Math"/>
                          </a:rPr>
                          <m:t>𝑥</m:t>
                        </m:r>
                      </m:sup>
                    </m:sSup>
                    <m:r>
                      <a:rPr lang="it-IT" b="0" i="1" smtClean="0">
                        <a:latin typeface="Cambria Math"/>
                      </a:rPr>
                      <m:t>=</m:t>
                    </m:r>
                    <m:r>
                      <a:rPr lang="it-IT" b="0" i="1" smtClean="0">
                        <a:latin typeface="Cambria Math"/>
                      </a:rPr>
                      <m:t>𝑦</m:t>
                    </m:r>
                  </m:oMath>
                </a14:m>
                <a:endParaRPr lang="it-IT" b="0" smtClean="0"/>
              </a:p>
              <a:p>
                <a:r>
                  <a:rPr lang="it-IT" smtClean="0"/>
                  <a:t>Next, invert it:</a:t>
                </a:r>
              </a:p>
              <a:p>
                <a:pPr lvl="2"/>
                <a14:m>
                  <m:oMath xmlns:m="http://schemas.openxmlformats.org/officeDocument/2006/math">
                    <m:r>
                      <a:rPr lang="it-IT" b="0" i="1" smtClean="0">
                        <a:latin typeface="Cambria Math"/>
                      </a:rPr>
                      <m:t>𝑥</m:t>
                    </m:r>
                    <m:r>
                      <a:rPr lang="it-IT" b="0" i="1" smtClean="0">
                        <a:latin typeface="Cambria Math"/>
                      </a:rPr>
                      <m:t>=</m:t>
                    </m:r>
                    <m:func>
                      <m:funcPr>
                        <m:ctrlPr>
                          <a:rPr lang="it-IT" b="0" i="1" smtClean="0">
                            <a:latin typeface="Cambria Math"/>
                          </a:rPr>
                        </m:ctrlPr>
                      </m:funcPr>
                      <m:fName>
                        <m:r>
                          <a:rPr lang="it-IT" b="0" i="0" smtClean="0">
                            <a:latin typeface="Cambria Math"/>
                          </a:rPr>
                          <m:t>−</m:t>
                        </m:r>
                        <m:r>
                          <m:rPr>
                            <m:sty m:val="p"/>
                          </m:rPr>
                          <a:rPr lang="it-IT" b="0" i="0" smtClean="0">
                            <a:latin typeface="Cambria Math"/>
                          </a:rPr>
                          <m:t>log</m:t>
                        </m:r>
                      </m:fName>
                      <m:e>
                        <m:r>
                          <a:rPr lang="it-IT" b="0" i="1" smtClean="0">
                            <a:latin typeface="Cambria Math"/>
                          </a:rPr>
                          <m:t>(1−</m:t>
                        </m:r>
                        <m:r>
                          <a:rPr lang="it-IT" b="0" i="1" smtClean="0">
                            <a:latin typeface="Cambria Math"/>
                          </a:rPr>
                          <m:t>𝑦</m:t>
                        </m:r>
                        <m:r>
                          <a:rPr lang="it-IT" b="0" i="1" smtClean="0">
                            <a:latin typeface="Cambria Math"/>
                          </a:rPr>
                          <m:t>)</m:t>
                        </m:r>
                      </m:e>
                    </m:func>
                  </m:oMath>
                </a14:m>
                <a:endParaRPr lang="it-IT" b="0" smtClean="0"/>
              </a:p>
              <a:p>
                <a:r>
                  <a:rPr lang="it-IT" smtClean="0"/>
                  <a:t>Finally, account for the range of x you wish to generate, e.g. [0, x</a:t>
                </a:r>
                <a:r>
                  <a:rPr lang="it-IT" baseline="-25000" smtClean="0"/>
                  <a:t>max</a:t>
                </a:r>
                <a:r>
                  <a:rPr lang="it-IT" smtClean="0"/>
                  <a:t>]:</a:t>
                </a:r>
              </a:p>
              <a:p>
                <a:pPr lvl="2"/>
                <a14:m>
                  <m:oMath xmlns:m="http://schemas.openxmlformats.org/officeDocument/2006/math">
                    <m:r>
                      <a:rPr lang="it-IT" b="0" i="1" smtClean="0">
                        <a:latin typeface="Cambria Math"/>
                      </a:rPr>
                      <m:t>𝑥</m:t>
                    </m:r>
                    <m:r>
                      <a:rPr lang="it-IT" b="0" i="1" smtClean="0">
                        <a:latin typeface="Cambria Math"/>
                      </a:rPr>
                      <m:t>=−</m:t>
                    </m:r>
                    <m:func>
                      <m:funcPr>
                        <m:ctrlPr>
                          <a:rPr lang="it-IT" b="0" i="1" smtClean="0">
                            <a:latin typeface="Cambria Math"/>
                          </a:rPr>
                        </m:ctrlPr>
                      </m:funcPr>
                      <m:fName>
                        <m:r>
                          <m:rPr>
                            <m:sty m:val="p"/>
                          </m:rPr>
                          <a:rPr lang="it-IT" b="0" i="0" smtClean="0">
                            <a:latin typeface="Cambria Math"/>
                          </a:rPr>
                          <m:t>log</m:t>
                        </m:r>
                      </m:fName>
                      <m:e>
                        <m:r>
                          <a:rPr lang="it-IT" b="0" i="1" smtClean="0">
                            <a:latin typeface="Cambria Math"/>
                          </a:rPr>
                          <m:t>[1−</m:t>
                        </m:r>
                        <m:r>
                          <a:rPr lang="it-IT" b="0" i="1" smtClean="0">
                            <a:latin typeface="Cambria Math"/>
                          </a:rPr>
                          <m:t>𝑦</m:t>
                        </m:r>
                        <m:d>
                          <m:dPr>
                            <m:ctrlPr>
                              <a:rPr lang="it-IT" b="0" i="1" smtClean="0">
                                <a:latin typeface="Cambria Math"/>
                              </a:rPr>
                            </m:ctrlPr>
                          </m:dPr>
                          <m:e>
                            <m:r>
                              <a:rPr lang="it-IT" b="0" i="1" smtClean="0">
                                <a:latin typeface="Cambria Math"/>
                              </a:rPr>
                              <m:t>1−</m:t>
                            </m:r>
                            <m:sSup>
                              <m:sSupPr>
                                <m:ctrlPr>
                                  <a:rPr lang="it-IT" b="0" i="1" smtClean="0">
                                    <a:latin typeface="Cambria Math"/>
                                  </a:rPr>
                                </m:ctrlPr>
                              </m:sSupPr>
                              <m:e>
                                <m:r>
                                  <a:rPr lang="it-IT" b="0" i="1" smtClean="0">
                                    <a:latin typeface="Cambria Math"/>
                                  </a:rPr>
                                  <m:t>𝑒</m:t>
                                </m:r>
                              </m:e>
                              <m:sup>
                                <m:r>
                                  <a:rPr lang="it-IT" b="0" i="1" smtClean="0">
                                    <a:latin typeface="Cambria Math"/>
                                  </a:rPr>
                                  <m:t>−</m:t>
                                </m:r>
                                <m:sSub>
                                  <m:sSubPr>
                                    <m:ctrlPr>
                                      <a:rPr lang="it-IT" b="0" i="1" smtClean="0">
                                        <a:latin typeface="Cambria Math"/>
                                      </a:rPr>
                                    </m:ctrlPr>
                                  </m:sSubPr>
                                  <m:e>
                                    <m:r>
                                      <a:rPr lang="it-IT" b="0" i="1" smtClean="0">
                                        <a:latin typeface="Cambria Math"/>
                                      </a:rPr>
                                      <m:t>𝑥</m:t>
                                    </m:r>
                                  </m:e>
                                  <m:sub>
                                    <m:r>
                                      <a:rPr lang="it-IT" b="0" i="1" smtClean="0">
                                        <a:latin typeface="Cambria Math"/>
                                      </a:rPr>
                                      <m:t>𝑚𝑎𝑥</m:t>
                                    </m:r>
                                  </m:sub>
                                </m:sSub>
                              </m:sup>
                            </m:sSup>
                          </m:e>
                        </m:d>
                        <m:r>
                          <a:rPr lang="it-IT" b="0" i="1" smtClean="0">
                            <a:latin typeface="Cambria Math"/>
                          </a:rPr>
                          <m:t>]</m:t>
                        </m:r>
                      </m:e>
                    </m:func>
                  </m:oMath>
                </a14:m>
                <a:r>
                  <a:rPr lang="en-US" smtClean="0"/>
                  <a:t> </a:t>
                </a:r>
              </a:p>
              <a:p>
                <a:r>
                  <a:rPr lang="it-IT" smtClean="0"/>
                  <a:t>Voila – </a:t>
                </a:r>
                <a:r>
                  <a:rPr lang="it-IT" smtClean="0">
                    <a:solidFill>
                      <a:srgbClr val="FF0000"/>
                    </a:solidFill>
                  </a:rPr>
                  <a:t>if y is uniformly distributed in [0,1], x as computed above is distributed as </a:t>
                </a:r>
                <a14:m>
                  <m:oMath xmlns:m="http://schemas.openxmlformats.org/officeDocument/2006/math">
                    <m:r>
                      <a:rPr lang="it-IT" b="0" i="1" smtClean="0">
                        <a:solidFill>
                          <a:srgbClr val="FF0000"/>
                        </a:solidFill>
                        <a:latin typeface="Cambria Math"/>
                      </a:rPr>
                      <m:t>𝑓</m:t>
                    </m:r>
                    <m:d>
                      <m:dPr>
                        <m:ctrlPr>
                          <a:rPr lang="it-IT" b="0" i="1" smtClean="0">
                            <a:solidFill>
                              <a:srgbClr val="FF0000"/>
                            </a:solidFill>
                            <a:latin typeface="Cambria Math"/>
                          </a:rPr>
                        </m:ctrlPr>
                      </m:dPr>
                      <m:e>
                        <m:r>
                          <a:rPr lang="it-IT" b="0" i="1" smtClean="0">
                            <a:solidFill>
                              <a:srgbClr val="FF0000"/>
                            </a:solidFill>
                            <a:latin typeface="Cambria Math"/>
                          </a:rPr>
                          <m:t>𝑥</m:t>
                        </m:r>
                      </m:e>
                    </m:d>
                    <m:r>
                      <a:rPr lang="it-IT" b="0" i="1" smtClean="0">
                        <a:solidFill>
                          <a:srgbClr val="FF0000"/>
                        </a:solidFill>
                        <a:latin typeface="Cambria Math"/>
                      </a:rPr>
                      <m:t>=</m:t>
                    </m:r>
                    <m:sSup>
                      <m:sSupPr>
                        <m:ctrlPr>
                          <a:rPr lang="it-IT" b="0" i="1" smtClean="0">
                            <a:solidFill>
                              <a:srgbClr val="FF0000"/>
                            </a:solidFill>
                            <a:latin typeface="Cambria Math"/>
                          </a:rPr>
                        </m:ctrlPr>
                      </m:sSupPr>
                      <m:e>
                        <m:r>
                          <a:rPr lang="it-IT" b="0" i="1" smtClean="0">
                            <a:solidFill>
                              <a:srgbClr val="FF0000"/>
                            </a:solidFill>
                            <a:latin typeface="Cambria Math"/>
                          </a:rPr>
                          <m:t>𝑒</m:t>
                        </m:r>
                      </m:e>
                      <m:sup>
                        <m:r>
                          <a:rPr lang="it-IT" b="0" i="1" smtClean="0">
                            <a:solidFill>
                              <a:srgbClr val="FF0000"/>
                            </a:solidFill>
                            <a:latin typeface="Cambria Math"/>
                          </a:rPr>
                          <m:t>−</m:t>
                        </m:r>
                        <m:r>
                          <a:rPr lang="it-IT" b="0" i="1" smtClean="0">
                            <a:solidFill>
                              <a:srgbClr val="FF0000"/>
                            </a:solidFill>
                            <a:latin typeface="Cambria Math"/>
                          </a:rPr>
                          <m:t>𝑥</m:t>
                        </m:r>
                      </m:sup>
                    </m:sSup>
                  </m:oMath>
                </a14:m>
                <a:r>
                  <a:rPr lang="it-IT" smtClean="0">
                    <a:solidFill>
                      <a:srgbClr val="FF0000"/>
                    </a:solidFill>
                  </a:rPr>
                  <a:t> in [0, x</a:t>
                </a:r>
                <a:r>
                  <a:rPr lang="it-IT" baseline="-25000" smtClean="0">
                    <a:solidFill>
                      <a:srgbClr val="FF0000"/>
                    </a:solidFill>
                  </a:rPr>
                  <a:t>max</a:t>
                </a:r>
                <a:r>
                  <a:rPr lang="it-IT" smtClean="0">
                    <a:solidFill>
                      <a:srgbClr val="FF0000"/>
                    </a:solidFill>
                  </a:rPr>
                  <a:t>] !</a:t>
                </a:r>
              </a:p>
              <a:p>
                <a:endParaRPr lang="it-IT">
                  <a:solidFill>
                    <a:srgbClr val="FF0000"/>
                  </a:solidFill>
                </a:endParaRPr>
              </a:p>
              <a:p>
                <a:pPr lvl="1"/>
                <a:r>
                  <a:rPr lang="it-IT" smtClean="0"/>
                  <a:t>Try it at home:</a:t>
                </a:r>
                <a:r>
                  <a:rPr lang="it-IT" smtClean="0">
                    <a:solidFill>
                      <a:srgbClr val="FF0000"/>
                    </a:solidFill>
                  </a:rPr>
                  <a:t> </a:t>
                </a:r>
                <a:r>
                  <a:rPr lang="it-IT" smtClean="0">
                    <a:solidFill>
                      <a:srgbClr val="00B050"/>
                    </a:solidFill>
                  </a:rPr>
                  <a:t>derive recipe to get f(x)=x</a:t>
                </a:r>
                <a:r>
                  <a:rPr lang="it-IT" baseline="30000" smtClean="0">
                    <a:solidFill>
                      <a:srgbClr val="00B050"/>
                    </a:solidFill>
                  </a:rPr>
                  <a:t>2</a:t>
                </a:r>
                <a:endParaRPr lang="en-US" baseline="30000">
                  <a:solidFill>
                    <a:srgbClr val="00B050"/>
                  </a:solidFill>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23528" y="2204864"/>
                <a:ext cx="8592822" cy="4165923"/>
              </a:xfrm>
              <a:blipFill rotWithShape="1">
                <a:blip r:embed="rId2"/>
                <a:stretch>
                  <a:fillRect l="-993" t="-3807" r="-1915"/>
                </a:stretch>
              </a:blipFill>
            </p:spPr>
            <p:txBody>
              <a:bodyPr/>
              <a:lstStyle/>
              <a:p>
                <a:r>
                  <a:rPr lang="en-US">
                    <a:noFill/>
                  </a:rPr>
                  <a:t> </a:t>
                </a:r>
              </a:p>
            </p:txBody>
          </p:sp>
        </mc:Fallback>
      </mc:AlternateContent>
    </p:spTree>
    <p:extLst>
      <p:ext uri="{BB962C8B-B14F-4D97-AF65-F5344CB8AC3E}">
        <p14:creationId xmlns:p14="http://schemas.microsoft.com/office/powerpoint/2010/main" val="1024277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439"/>
            <a:ext cx="8229600" cy="1143000"/>
          </a:xfrm>
        </p:spPr>
        <p:txBody>
          <a:bodyPr/>
          <a:lstStyle/>
          <a:p>
            <a:r>
              <a:rPr lang="it-IT" smtClean="0"/>
              <a:t>Result</a:t>
            </a:r>
            <a:endParaRPr lang="en-US"/>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0013"/>
            <a:ext cx="6543675"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423770"/>
            <a:ext cx="5511505" cy="543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580112" y="2708920"/>
            <a:ext cx="2761718" cy="646331"/>
          </a:xfrm>
          <a:prstGeom prst="rect">
            <a:avLst/>
          </a:prstGeom>
          <a:noFill/>
        </p:spPr>
        <p:txBody>
          <a:bodyPr wrap="none" rtlCol="0">
            <a:spAutoFit/>
          </a:bodyPr>
          <a:lstStyle/>
          <a:p>
            <a:r>
              <a:rPr lang="it-IT" smtClean="0"/>
              <a:t>Original distribution of y </a:t>
            </a:r>
          </a:p>
          <a:p>
            <a:r>
              <a:rPr lang="it-IT" smtClean="0"/>
              <a:t>From gRandom</a:t>
            </a:r>
            <a:r>
              <a:rPr lang="it-IT" smtClean="0">
                <a:sym typeface="Wingdings" panose="05000000000000000000" pitchFamily="2" charset="2"/>
              </a:rPr>
              <a:t>Uniform()</a:t>
            </a:r>
            <a:endParaRPr lang="en-US"/>
          </a:p>
        </p:txBody>
      </p:sp>
      <p:sp>
        <p:nvSpPr>
          <p:cNvPr id="6" name="CasellaDiTesto 5"/>
          <p:cNvSpPr txBox="1"/>
          <p:nvPr/>
        </p:nvSpPr>
        <p:spPr>
          <a:xfrm>
            <a:off x="5796136" y="5157192"/>
            <a:ext cx="2260812" cy="646331"/>
          </a:xfrm>
          <a:prstGeom prst="rect">
            <a:avLst/>
          </a:prstGeom>
          <a:noFill/>
        </p:spPr>
        <p:txBody>
          <a:bodyPr wrap="none" rtlCol="0">
            <a:spAutoFit/>
          </a:bodyPr>
          <a:lstStyle/>
          <a:p>
            <a:r>
              <a:rPr lang="it-IT" smtClean="0"/>
              <a:t>Resulting transformed</a:t>
            </a:r>
          </a:p>
          <a:p>
            <a:r>
              <a:rPr lang="it-IT" smtClean="0"/>
              <a:t>distribution</a:t>
            </a:r>
            <a:endParaRPr lang="en-US"/>
          </a:p>
        </p:txBody>
      </p:sp>
    </p:spTree>
    <p:extLst>
      <p:ext uri="{BB962C8B-B14F-4D97-AF65-F5344CB8AC3E}">
        <p14:creationId xmlns:p14="http://schemas.microsoft.com/office/powerpoint/2010/main" val="23923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8985" y="-20101"/>
            <a:ext cx="8229600" cy="1143000"/>
          </a:xfrm>
        </p:spPr>
        <p:txBody>
          <a:bodyPr>
            <a:normAutofit fontScale="90000"/>
          </a:bodyPr>
          <a:lstStyle/>
          <a:p>
            <a:r>
              <a:rPr lang="it-IT" smtClean="0"/>
              <a:t>Trimmed </a:t>
            </a:r>
            <a:r>
              <a:rPr lang="it-IT" smtClean="0"/>
              <a:t>mean example: </a:t>
            </a:r>
            <a:br>
              <a:rPr lang="it-IT" smtClean="0"/>
            </a:br>
            <a:r>
              <a:rPr lang="it-IT" smtClean="0"/>
              <a:t>Z</a:t>
            </a:r>
            <a:r>
              <a:rPr lang="it-IT" smtClean="0">
                <a:sym typeface="Wingdings" panose="05000000000000000000" pitchFamily="2" charset="2"/>
              </a:rPr>
              <a:t>ee mass distribution</a:t>
            </a:r>
            <a:endParaRPr lang="en-US"/>
          </a:p>
        </p:txBody>
      </p:sp>
      <p:sp>
        <p:nvSpPr>
          <p:cNvPr id="3" name="Segnaposto contenuto 2"/>
          <p:cNvSpPr>
            <a:spLocks noGrp="1"/>
          </p:cNvSpPr>
          <p:nvPr>
            <p:ph idx="1"/>
          </p:nvPr>
        </p:nvSpPr>
        <p:spPr>
          <a:xfrm>
            <a:off x="-36512" y="1340768"/>
            <a:ext cx="3707904" cy="5760640"/>
          </a:xfrm>
        </p:spPr>
        <p:txBody>
          <a:bodyPr>
            <a:normAutofit/>
          </a:bodyPr>
          <a:lstStyle/>
          <a:p>
            <a:pPr marL="0" indent="0">
              <a:buNone/>
            </a:pPr>
            <a:r>
              <a:rPr lang="it-IT" sz="1800" smtClean="0"/>
              <a:t>Here we</a:t>
            </a:r>
            <a:r>
              <a:rPr lang="en-US" sz="1800" smtClean="0"/>
              <a:t> have 100 Z</a:t>
            </a:r>
            <a:r>
              <a:rPr lang="en-US" sz="1800" smtClean="0">
                <a:sym typeface="Wingdings" panose="05000000000000000000" pitchFamily="2" charset="2"/>
              </a:rPr>
              <a:t>ee candidates, and want a quick-and-dirty check of the energy scale in the EM calorimeter</a:t>
            </a:r>
          </a:p>
          <a:p>
            <a:pPr marL="0" indent="0">
              <a:buNone/>
            </a:pPr>
            <a:r>
              <a:rPr lang="it-IT" sz="1800" smtClean="0">
                <a:sym typeface="Wingdings" panose="05000000000000000000" pitchFamily="2" charset="2"/>
              </a:rPr>
              <a:t>There is obviously some background, distributed at random values</a:t>
            </a:r>
          </a:p>
          <a:p>
            <a:pPr marL="0" indent="0">
              <a:buNone/>
            </a:pPr>
            <a:r>
              <a:rPr lang="it-IT" sz="1800" smtClean="0">
                <a:sym typeface="Wingdings" panose="05000000000000000000" pitchFamily="2" charset="2"/>
              </a:rPr>
              <a:t>To get the peak position we could fit the distribution, but a quicker way is to take the </a:t>
            </a:r>
            <a:r>
              <a:rPr lang="it-IT" sz="1800" smtClean="0">
                <a:solidFill>
                  <a:srgbClr val="FF0000"/>
                </a:solidFill>
                <a:sym typeface="Wingdings" panose="05000000000000000000" pitchFamily="2" charset="2"/>
              </a:rPr>
              <a:t>trimmed </a:t>
            </a:r>
            <a:r>
              <a:rPr lang="it-IT" sz="1800" smtClean="0">
                <a:solidFill>
                  <a:srgbClr val="FF0000"/>
                </a:solidFill>
                <a:sym typeface="Wingdings" panose="05000000000000000000" pitchFamily="2" charset="2"/>
              </a:rPr>
              <a:t>mean.</a:t>
            </a:r>
          </a:p>
          <a:p>
            <a:pPr marL="0" indent="0">
              <a:buNone/>
            </a:pPr>
            <a:r>
              <a:rPr lang="it-IT" sz="1800" smtClean="0">
                <a:sym typeface="Wingdings" panose="05000000000000000000" pitchFamily="2" charset="2"/>
              </a:rPr>
              <a:t>Average error of estimate indicates we should not average all data</a:t>
            </a:r>
          </a:p>
          <a:p>
            <a:pPr marL="0" indent="0">
              <a:buNone/>
            </a:pPr>
            <a:endParaRPr lang="it-IT" sz="1800">
              <a:sym typeface="Wingdings" panose="05000000000000000000" pitchFamily="2" charset="2"/>
            </a:endParaRPr>
          </a:p>
          <a:p>
            <a:pPr marL="0" indent="0">
              <a:buNone/>
            </a:pPr>
            <a:r>
              <a:rPr lang="it-IT" sz="1800" smtClean="0">
                <a:sym typeface="Wingdings" panose="05000000000000000000" pitchFamily="2" charset="2"/>
              </a:rPr>
              <a:t>In this case, </a:t>
            </a:r>
            <a:r>
              <a:rPr lang="it-IT" sz="1800" smtClean="0">
                <a:solidFill>
                  <a:srgbClr val="FF0000"/>
                </a:solidFill>
                <a:sym typeface="Wingdings" panose="05000000000000000000" pitchFamily="2" charset="2"/>
              </a:rPr>
              <a:t>for r&lt;0.8 we are insensitive to the background noise! </a:t>
            </a:r>
            <a:endParaRPr lang="it-IT" sz="1800" smtClean="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431" y="1189087"/>
            <a:ext cx="5373175" cy="555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a destra 4"/>
          <p:cNvSpPr/>
          <p:nvPr/>
        </p:nvSpPr>
        <p:spPr>
          <a:xfrm>
            <a:off x="4139952" y="1988840"/>
            <a:ext cx="108012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a destra 5"/>
          <p:cNvSpPr/>
          <p:nvPr/>
        </p:nvSpPr>
        <p:spPr>
          <a:xfrm>
            <a:off x="6804248" y="1988840"/>
            <a:ext cx="1872208" cy="1368152"/>
          </a:xfrm>
          <a:prstGeom prst="rightArrow">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796136" y="3707740"/>
            <a:ext cx="3069751" cy="369332"/>
          </a:xfrm>
          <a:prstGeom prst="rect">
            <a:avLst/>
          </a:prstGeom>
          <a:noFill/>
        </p:spPr>
        <p:txBody>
          <a:bodyPr wrap="none" rtlCol="0">
            <a:spAutoFit/>
          </a:bodyPr>
          <a:lstStyle/>
          <a:p>
            <a:r>
              <a:rPr lang="it-IT" smtClean="0"/>
              <a:t>Reconstructed dielectron mass</a:t>
            </a:r>
            <a:endParaRPr lang="en-US"/>
          </a:p>
        </p:txBody>
      </p:sp>
      <p:sp>
        <p:nvSpPr>
          <p:cNvPr id="8" name="CasellaDiTesto 7"/>
          <p:cNvSpPr txBox="1"/>
          <p:nvPr/>
        </p:nvSpPr>
        <p:spPr>
          <a:xfrm>
            <a:off x="5113595" y="6516052"/>
            <a:ext cx="3760838" cy="369332"/>
          </a:xfrm>
          <a:prstGeom prst="rect">
            <a:avLst/>
          </a:prstGeom>
          <a:noFill/>
        </p:spPr>
        <p:txBody>
          <a:bodyPr wrap="none" rtlCol="0">
            <a:spAutoFit/>
          </a:bodyPr>
          <a:lstStyle/>
          <a:p>
            <a:r>
              <a:rPr lang="it-IT" smtClean="0"/>
              <a:t>Fraction of data considered in average</a:t>
            </a:r>
            <a:endParaRPr lang="en-US"/>
          </a:p>
        </p:txBody>
      </p:sp>
      <p:sp>
        <p:nvSpPr>
          <p:cNvPr id="9" name="CasellaDiTesto 8"/>
          <p:cNvSpPr txBox="1"/>
          <p:nvPr/>
        </p:nvSpPr>
        <p:spPr>
          <a:xfrm>
            <a:off x="2267744" y="5147900"/>
            <a:ext cx="3051156" cy="369332"/>
          </a:xfrm>
          <a:prstGeom prst="rect">
            <a:avLst/>
          </a:prstGeom>
          <a:noFill/>
          <a:scene3d>
            <a:camera prst="orthographicFront">
              <a:rot lat="0" lon="0" rev="5400000"/>
            </a:camera>
            <a:lightRig rig="threePt" dir="t"/>
          </a:scene3d>
        </p:spPr>
        <p:txBody>
          <a:bodyPr wrap="none" rtlCol="0">
            <a:spAutoFit/>
          </a:bodyPr>
          <a:lstStyle/>
          <a:p>
            <a:r>
              <a:rPr lang="it-IT" smtClean="0"/>
              <a:t>Average error on peak location</a:t>
            </a:r>
            <a:endParaRPr lang="en-US"/>
          </a:p>
        </p:txBody>
      </p:sp>
      <p:sp>
        <p:nvSpPr>
          <p:cNvPr id="10" name="Freccia in giù 9"/>
          <p:cNvSpPr/>
          <p:nvPr/>
        </p:nvSpPr>
        <p:spPr>
          <a:xfrm>
            <a:off x="6804248" y="4941168"/>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44431" y="5949280"/>
            <a:ext cx="3861250" cy="923330"/>
          </a:xfrm>
          <a:prstGeom prst="rect">
            <a:avLst/>
          </a:prstGeom>
          <a:noFill/>
        </p:spPr>
        <p:txBody>
          <a:bodyPr wrap="none" rtlCol="0">
            <a:spAutoFit/>
          </a:bodyPr>
          <a:lstStyle/>
          <a:p>
            <a:r>
              <a:rPr lang="it-IT" i="1" smtClean="0"/>
              <a:t>One obviously needs to find the proper</a:t>
            </a:r>
          </a:p>
          <a:p>
            <a:r>
              <a:rPr lang="it-IT" i="1"/>
              <a:t>w</a:t>
            </a:r>
            <a:r>
              <a:rPr lang="it-IT" i="1" smtClean="0"/>
              <a:t>orking point for one's own problem</a:t>
            </a:r>
          </a:p>
          <a:p>
            <a:r>
              <a:rPr lang="it-IT" i="1" smtClean="0">
                <a:sym typeface="Wingdings" panose="05000000000000000000" pitchFamily="2" charset="2"/>
              </a:rPr>
              <a:t> Use toy MC technique!</a:t>
            </a:r>
            <a:endParaRPr lang="en-US" i="1"/>
          </a:p>
        </p:txBody>
      </p:sp>
      <p:sp>
        <p:nvSpPr>
          <p:cNvPr id="12" name="CasellaDiTesto 11"/>
          <p:cNvSpPr txBox="1"/>
          <p:nvPr/>
        </p:nvSpPr>
        <p:spPr>
          <a:xfrm>
            <a:off x="6083510" y="1342509"/>
            <a:ext cx="2017540" cy="646331"/>
          </a:xfrm>
          <a:prstGeom prst="rect">
            <a:avLst/>
          </a:prstGeom>
          <a:noFill/>
        </p:spPr>
        <p:txBody>
          <a:bodyPr wrap="none" rtlCol="0">
            <a:spAutoFit/>
          </a:bodyPr>
          <a:lstStyle/>
          <a:p>
            <a:r>
              <a:rPr lang="it-IT"/>
              <a:t>S</a:t>
            </a:r>
            <a:r>
              <a:rPr lang="it-IT" smtClean="0"/>
              <a:t>ample distribution</a:t>
            </a:r>
          </a:p>
          <a:p>
            <a:r>
              <a:rPr lang="it-IT" smtClean="0"/>
              <a:t>of 100 mass values</a:t>
            </a:r>
            <a:endParaRPr lang="en-US"/>
          </a:p>
        </p:txBody>
      </p:sp>
      <p:sp>
        <p:nvSpPr>
          <p:cNvPr id="13" name="CasellaDiTesto 12"/>
          <p:cNvSpPr txBox="1"/>
          <p:nvPr/>
        </p:nvSpPr>
        <p:spPr>
          <a:xfrm>
            <a:off x="4499992" y="4294837"/>
            <a:ext cx="3094373" cy="646331"/>
          </a:xfrm>
          <a:prstGeom prst="rect">
            <a:avLst/>
          </a:prstGeom>
          <a:noFill/>
        </p:spPr>
        <p:txBody>
          <a:bodyPr wrap="none" rtlCol="0">
            <a:spAutoFit/>
          </a:bodyPr>
          <a:lstStyle/>
          <a:p>
            <a:r>
              <a:rPr lang="it-IT" smtClean="0"/>
              <a:t>Study of error on peak location</a:t>
            </a:r>
          </a:p>
          <a:p>
            <a:r>
              <a:rPr lang="it-IT" smtClean="0"/>
              <a:t>with toy Monte Carlo</a:t>
            </a:r>
          </a:p>
        </p:txBody>
      </p:sp>
    </p:spTree>
    <p:extLst>
      <p:ext uri="{BB962C8B-B14F-4D97-AF65-F5344CB8AC3E}">
        <p14:creationId xmlns:p14="http://schemas.microsoft.com/office/powerpoint/2010/main" val="801728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fontScale="90000"/>
          </a:bodyPr>
          <a:lstStyle/>
          <a:p>
            <a:r>
              <a:rPr lang="en-US" smtClean="0"/>
              <a:t>The method of Maximum Likelihood</a:t>
            </a:r>
            <a:endParaRPr lang="en-US"/>
          </a:p>
        </p:txBody>
      </p:sp>
      <p:sp>
        <p:nvSpPr>
          <p:cNvPr id="3" name="Segnaposto contenuto 2"/>
          <p:cNvSpPr>
            <a:spLocks noGrp="1"/>
          </p:cNvSpPr>
          <p:nvPr>
            <p:ph idx="1"/>
          </p:nvPr>
        </p:nvSpPr>
        <p:spPr>
          <a:xfrm>
            <a:off x="107504" y="1124744"/>
            <a:ext cx="8856984" cy="6264696"/>
          </a:xfrm>
        </p:spPr>
        <p:txBody>
          <a:bodyPr>
            <a:normAutofit/>
          </a:bodyPr>
          <a:lstStyle/>
          <a:p>
            <a:r>
              <a:rPr lang="en-US" sz="1800" smtClean="0"/>
              <a:t>Take a pdf for a random variable x, </a:t>
            </a:r>
            <a:r>
              <a:rPr lang="en-US" sz="1800" b="1" smtClean="0"/>
              <a:t>f(x; </a:t>
            </a:r>
            <a:r>
              <a:rPr lang="en-US" sz="1800" b="1" smtClean="0">
                <a:latin typeface="Symbol" pitchFamily="18" charset="2"/>
              </a:rPr>
              <a:t>q</a:t>
            </a:r>
            <a:r>
              <a:rPr lang="en-US" sz="1800" b="1" smtClean="0"/>
              <a:t>) </a:t>
            </a:r>
            <a:r>
              <a:rPr lang="en-US" sz="1800" smtClean="0"/>
              <a:t>which is analytically known, but for which the value of m parameters </a:t>
            </a:r>
            <a:r>
              <a:rPr lang="en-US" sz="1800" b="1" smtClean="0">
                <a:latin typeface="Symbol" pitchFamily="18" charset="2"/>
              </a:rPr>
              <a:t>q</a:t>
            </a:r>
            <a:r>
              <a:rPr lang="en-US" sz="1800" smtClean="0"/>
              <a:t> is unknown. </a:t>
            </a:r>
            <a:r>
              <a:rPr lang="en-US" sz="1800" smtClean="0">
                <a:solidFill>
                  <a:srgbClr val="FF0000"/>
                </a:solidFill>
              </a:rPr>
              <a:t>The </a:t>
            </a:r>
            <a:r>
              <a:rPr lang="en-US" sz="1800" i="1" smtClean="0">
                <a:solidFill>
                  <a:srgbClr val="FF0000"/>
                </a:solidFill>
              </a:rPr>
              <a:t>method of maximum likelihood</a:t>
            </a:r>
            <a:r>
              <a:rPr lang="en-US" sz="1800" smtClean="0">
                <a:solidFill>
                  <a:srgbClr val="FF0000"/>
                </a:solidFill>
              </a:rPr>
              <a:t> allows us to estimate the parameters </a:t>
            </a:r>
            <a:r>
              <a:rPr lang="en-US" sz="1800" b="1" smtClean="0">
                <a:solidFill>
                  <a:srgbClr val="FF0000"/>
                </a:solidFill>
                <a:latin typeface="Symbol" pitchFamily="18" charset="2"/>
              </a:rPr>
              <a:t>q</a:t>
            </a:r>
            <a:r>
              <a:rPr lang="en-US" sz="1800" smtClean="0">
                <a:solidFill>
                  <a:srgbClr val="FF0000"/>
                </a:solidFill>
              </a:rPr>
              <a:t> if we have a set of data x</a:t>
            </a:r>
            <a:r>
              <a:rPr lang="en-US" sz="1800" baseline="-25000" smtClean="0">
                <a:solidFill>
                  <a:srgbClr val="FF0000"/>
                </a:solidFill>
              </a:rPr>
              <a:t>i</a:t>
            </a:r>
            <a:r>
              <a:rPr lang="en-US" sz="1800" smtClean="0">
                <a:solidFill>
                  <a:srgbClr val="FF0000"/>
                </a:solidFill>
              </a:rPr>
              <a:t> distributed according to </a:t>
            </a:r>
            <a:r>
              <a:rPr lang="en-US" sz="1800" b="1" smtClean="0">
                <a:solidFill>
                  <a:srgbClr val="FF0000"/>
                </a:solidFill>
              </a:rPr>
              <a:t>f</a:t>
            </a:r>
            <a:r>
              <a:rPr lang="en-US" sz="1800" smtClean="0"/>
              <a:t>.</a:t>
            </a:r>
          </a:p>
          <a:p>
            <a:r>
              <a:rPr lang="en-US" sz="1800" smtClean="0"/>
              <a:t>The probability of our observed set </a:t>
            </a:r>
            <a:r>
              <a:rPr lang="en-US" sz="1800" b="1" smtClean="0"/>
              <a:t>{x</a:t>
            </a:r>
            <a:r>
              <a:rPr lang="en-US" sz="1800" b="1" baseline="-25000" smtClean="0"/>
              <a:t>i</a:t>
            </a:r>
            <a:r>
              <a:rPr lang="en-US" sz="1800" b="1" smtClean="0"/>
              <a:t>} </a:t>
            </a:r>
            <a:r>
              <a:rPr lang="en-US" sz="1800" smtClean="0"/>
              <a:t>depends on the distribution of the pdf. Assuming that the measurements are independent, we have </a:t>
            </a:r>
          </a:p>
          <a:p>
            <a:pPr marL="0" indent="0">
              <a:buNone/>
            </a:pPr>
            <a:endParaRPr lang="en-US" sz="1800" smtClean="0"/>
          </a:p>
          <a:p>
            <a:r>
              <a:rPr lang="en-US" sz="1800" smtClean="0"/>
              <a:t>The likelihood function </a:t>
            </a:r>
          </a:p>
          <a:p>
            <a:pPr>
              <a:buNone/>
            </a:pPr>
            <a:r>
              <a:rPr lang="en-US" sz="1800"/>
              <a:t>	</a:t>
            </a:r>
            <a:endParaRPr lang="en-US" sz="1800" smtClean="0"/>
          </a:p>
          <a:p>
            <a:pPr>
              <a:buNone/>
            </a:pPr>
            <a:r>
              <a:rPr lang="en-US" sz="1800"/>
              <a:t>	</a:t>
            </a:r>
            <a:r>
              <a:rPr lang="en-US" sz="1800" smtClean="0"/>
              <a:t>is then a </a:t>
            </a:r>
            <a:r>
              <a:rPr lang="en-US" sz="1800" smtClean="0">
                <a:solidFill>
                  <a:srgbClr val="FF0000"/>
                </a:solidFill>
              </a:rPr>
              <a:t>function of the parameters </a:t>
            </a:r>
            <a:r>
              <a:rPr lang="en-US" sz="1800" b="1" smtClean="0">
                <a:solidFill>
                  <a:srgbClr val="FF0000"/>
                </a:solidFill>
                <a:latin typeface="Symbol" pitchFamily="18" charset="2"/>
              </a:rPr>
              <a:t>q</a:t>
            </a:r>
            <a:r>
              <a:rPr lang="en-US" sz="1800" smtClean="0"/>
              <a:t> only. It is written as the joint pdf of the x</a:t>
            </a:r>
            <a:r>
              <a:rPr lang="en-US" sz="1800" baseline="-25000" smtClean="0"/>
              <a:t>i</a:t>
            </a:r>
            <a:r>
              <a:rPr lang="en-US" sz="1800" smtClean="0"/>
              <a:t>, but </a:t>
            </a:r>
            <a:r>
              <a:rPr lang="en-US" sz="1800" i="1" smtClean="0"/>
              <a:t>we treat those as fixed</a:t>
            </a:r>
            <a:r>
              <a:rPr lang="en-US" sz="1800" smtClean="0"/>
              <a:t>.  </a:t>
            </a:r>
            <a:r>
              <a:rPr lang="en-US" sz="1800" u="sng" smtClean="0"/>
              <a:t>L is not a pdf</a:t>
            </a:r>
            <a:r>
              <a:rPr lang="en-US" sz="1800" smtClean="0"/>
              <a:t>!  NOTE! </a:t>
            </a:r>
            <a:r>
              <a:rPr lang="en-US" sz="1800" smtClean="0">
                <a:solidFill>
                  <a:srgbClr val="0070C0"/>
                </a:solidFill>
              </a:rPr>
              <a:t>The integral under L is MEANINGLESS.</a:t>
            </a:r>
          </a:p>
          <a:p>
            <a:pPr>
              <a:buNone/>
            </a:pPr>
            <a:endParaRPr lang="en-US" sz="1800" smtClean="0"/>
          </a:p>
          <a:p>
            <a:r>
              <a:rPr lang="en-US" sz="1800" smtClean="0"/>
              <a:t>Using L(</a:t>
            </a:r>
            <a:r>
              <a:rPr lang="en-US" sz="1800" smtClean="0">
                <a:latin typeface="Symbol" pitchFamily="18" charset="2"/>
              </a:rPr>
              <a:t>q</a:t>
            </a:r>
            <a:r>
              <a:rPr lang="en-US" sz="1800" smtClean="0"/>
              <a:t>) one can define “maximum likelihood estimators” for the parameters </a:t>
            </a:r>
            <a:r>
              <a:rPr lang="en-US" sz="1800" b="1" smtClean="0">
                <a:latin typeface="Symbol" pitchFamily="18" charset="2"/>
              </a:rPr>
              <a:t>q</a:t>
            </a:r>
            <a:r>
              <a:rPr lang="en-US" sz="1800" smtClean="0"/>
              <a:t> as the </a:t>
            </a:r>
            <a:r>
              <a:rPr lang="en-US" sz="1800" smtClean="0">
                <a:solidFill>
                  <a:srgbClr val="FF0000"/>
                </a:solidFill>
              </a:rPr>
              <a:t>values which maximize the likelihood</a:t>
            </a:r>
            <a:r>
              <a:rPr lang="en-US" sz="1800" smtClean="0"/>
              <a:t>, i.e. the solutions 		   of the equation</a:t>
            </a:r>
          </a:p>
          <a:p>
            <a:pPr>
              <a:buNone/>
            </a:pPr>
            <a:r>
              <a:rPr lang="en-US" sz="1800"/>
              <a:t>	</a:t>
            </a:r>
            <a:r>
              <a:rPr lang="en-US" sz="1800" smtClean="0"/>
              <a:t>								</a:t>
            </a:r>
          </a:p>
          <a:p>
            <a:pPr>
              <a:buNone/>
            </a:pPr>
            <a:r>
              <a:rPr lang="en-US" sz="1800" smtClean="0"/>
              <a:t>				for j=1…m</a:t>
            </a:r>
            <a:endParaRPr lang="en-US" sz="1800"/>
          </a:p>
        </p:txBody>
      </p:sp>
      <p:graphicFrame>
        <p:nvGraphicFramePr>
          <p:cNvPr id="5" name="Oggetto 4"/>
          <p:cNvGraphicFramePr>
            <a:graphicFrameLocks noChangeAspect="1"/>
          </p:cNvGraphicFramePr>
          <p:nvPr>
            <p:extLst>
              <p:ext uri="{D42A27DB-BD31-4B8C-83A1-F6EECF244321}">
                <p14:modId xmlns:p14="http://schemas.microsoft.com/office/powerpoint/2010/main" val="1914365726"/>
              </p:ext>
            </p:extLst>
          </p:nvPr>
        </p:nvGraphicFramePr>
        <p:xfrm>
          <a:off x="4572000" y="2451291"/>
          <a:ext cx="2016224" cy="761685"/>
        </p:xfrm>
        <a:graphic>
          <a:graphicData uri="http://schemas.openxmlformats.org/presentationml/2006/ole">
            <mc:AlternateContent xmlns:mc="http://schemas.openxmlformats.org/markup-compatibility/2006">
              <mc:Choice xmlns:v="urn:schemas-microsoft-com:vml" Requires="v">
                <p:oleObj spid="_x0000_s17610" name="Equazione" r:id="rId3" imgW="1143000" imgH="431640" progId="Equation.3">
                  <p:embed/>
                </p:oleObj>
              </mc:Choice>
              <mc:Fallback>
                <p:oleObj name="Equazione" r:id="rId3" imgW="11430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51291"/>
                        <a:ext cx="2016224" cy="761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350625235"/>
              </p:ext>
            </p:extLst>
          </p:nvPr>
        </p:nvGraphicFramePr>
        <p:xfrm>
          <a:off x="2771800" y="2996952"/>
          <a:ext cx="1944216" cy="726410"/>
        </p:xfrm>
        <a:graphic>
          <a:graphicData uri="http://schemas.openxmlformats.org/presentationml/2006/ole">
            <mc:AlternateContent xmlns:mc="http://schemas.openxmlformats.org/markup-compatibility/2006">
              <mc:Choice xmlns:v="urn:schemas-microsoft-com:vml" Requires="v">
                <p:oleObj spid="_x0000_s17611" name="Equazione" r:id="rId5" imgW="1155600" imgH="431640" progId="Equation.3">
                  <p:embed/>
                </p:oleObj>
              </mc:Choice>
              <mc:Fallback>
                <p:oleObj name="Equazione" r:id="rId5" imgW="11556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996952"/>
                        <a:ext cx="1944216" cy="7264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111582814"/>
              </p:ext>
            </p:extLst>
          </p:nvPr>
        </p:nvGraphicFramePr>
        <p:xfrm>
          <a:off x="899592" y="5229200"/>
          <a:ext cx="1728192" cy="919363"/>
        </p:xfrm>
        <a:graphic>
          <a:graphicData uri="http://schemas.openxmlformats.org/presentationml/2006/ole">
            <mc:AlternateContent xmlns:mc="http://schemas.openxmlformats.org/markup-compatibility/2006">
              <mc:Choice xmlns:v="urn:schemas-microsoft-com:vml" Requires="v">
                <p:oleObj spid="_x0000_s17612" name="Equazione" r:id="rId7" imgW="977760" imgH="520560" progId="Equation.3">
                  <p:embed/>
                </p:oleObj>
              </mc:Choice>
              <mc:Fallback>
                <p:oleObj name="Equazione" r:id="rId7" imgW="977760" imgH="520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5229200"/>
                        <a:ext cx="1728192" cy="919363"/>
                      </a:xfrm>
                      <a:prstGeom prst="rect">
                        <a:avLst/>
                      </a:prstGeom>
                      <a:noFill/>
                      <a:extLst/>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361414292"/>
              </p:ext>
            </p:extLst>
          </p:nvPr>
        </p:nvGraphicFramePr>
        <p:xfrm>
          <a:off x="5670529" y="4869160"/>
          <a:ext cx="1003300" cy="254000"/>
        </p:xfrm>
        <a:graphic>
          <a:graphicData uri="http://schemas.openxmlformats.org/presentationml/2006/ole">
            <mc:AlternateContent xmlns:mc="http://schemas.openxmlformats.org/markup-compatibility/2006">
              <mc:Choice xmlns:v="urn:schemas-microsoft-com:vml" Requires="v">
                <p:oleObj spid="_x0000_s17613" name="Equazione" r:id="rId9" imgW="1002960" imgH="253800" progId="Equation.3">
                  <p:embed/>
                </p:oleObj>
              </mc:Choice>
              <mc:Fallback>
                <p:oleObj name="Equazione" r:id="rId9" imgW="100296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0529" y="4869160"/>
                        <a:ext cx="1003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sellaDiTesto 8"/>
          <p:cNvSpPr txBox="1"/>
          <p:nvPr/>
        </p:nvSpPr>
        <p:spPr>
          <a:xfrm>
            <a:off x="4788024" y="6021288"/>
            <a:ext cx="3771610" cy="646331"/>
          </a:xfrm>
          <a:prstGeom prst="rect">
            <a:avLst/>
          </a:prstGeom>
          <a:noFill/>
          <a:ln w="6350">
            <a:solidFill>
              <a:srgbClr val="FF0000"/>
            </a:solidFill>
          </a:ln>
        </p:spPr>
        <p:txBody>
          <a:bodyPr wrap="none" rtlCol="0">
            <a:spAutoFit/>
          </a:bodyPr>
          <a:lstStyle/>
          <a:p>
            <a:r>
              <a:rPr lang="en-US" smtClean="0"/>
              <a:t>Note: The ML requires (</a:t>
            </a:r>
            <a:r>
              <a:rPr lang="en-US" b="1" smtClean="0"/>
              <a:t>and exploits</a:t>
            </a:r>
            <a:r>
              <a:rPr lang="en-US" smtClean="0"/>
              <a:t>!)</a:t>
            </a:r>
          </a:p>
          <a:p>
            <a:r>
              <a:rPr lang="en-US" smtClean="0"/>
              <a:t>the </a:t>
            </a:r>
            <a:r>
              <a:rPr lang="en-US" i="1" smtClean="0"/>
              <a:t>full knowledge </a:t>
            </a:r>
            <a:r>
              <a:rPr lang="en-US" smtClean="0"/>
              <a:t>of the distributions</a:t>
            </a:r>
            <a:endParaRPr lang="en-US"/>
          </a:p>
        </p:txBody>
      </p:sp>
      <p:sp>
        <p:nvSpPr>
          <p:cNvPr id="10" name="CasellaDiTesto 9"/>
          <p:cNvSpPr txBox="1"/>
          <p:nvPr/>
        </p:nvSpPr>
        <p:spPr>
          <a:xfrm>
            <a:off x="6732240" y="2636912"/>
            <a:ext cx="2126864" cy="369332"/>
          </a:xfrm>
          <a:prstGeom prst="rect">
            <a:avLst/>
          </a:prstGeom>
          <a:noFill/>
        </p:spPr>
        <p:txBody>
          <a:bodyPr wrap="none" rtlCol="0">
            <a:spAutoFit/>
          </a:bodyPr>
          <a:lstStyle/>
          <a:p>
            <a:r>
              <a:rPr lang="it-IT" smtClean="0"/>
              <a:t>to find x</a:t>
            </a:r>
            <a:r>
              <a:rPr lang="it-IT" baseline="-25000" smtClean="0"/>
              <a:t>i</a:t>
            </a:r>
            <a:r>
              <a:rPr lang="it-IT" smtClean="0"/>
              <a:t> in [x</a:t>
            </a:r>
            <a:r>
              <a:rPr lang="it-IT" baseline="-25000" smtClean="0"/>
              <a:t>i</a:t>
            </a:r>
            <a:r>
              <a:rPr lang="it-IT" smtClean="0"/>
              <a:t>,x</a:t>
            </a:r>
            <a:r>
              <a:rPr lang="it-IT" baseline="-25000" smtClean="0"/>
              <a:t>i</a:t>
            </a:r>
            <a:r>
              <a:rPr lang="it-IT" smtClean="0"/>
              <a:t>+dx</a:t>
            </a:r>
            <a:r>
              <a:rPr lang="it-IT" baseline="-25000" smtClean="0"/>
              <a:t>i</a:t>
            </a:r>
            <a:r>
              <a:rPr lang="it-IT" smtClean="0"/>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Suggested reading</a:t>
            </a:r>
            <a:endParaRPr lang="en-US"/>
          </a:p>
        </p:txBody>
      </p:sp>
      <p:sp>
        <p:nvSpPr>
          <p:cNvPr id="3" name="Segnaposto contenuto 2"/>
          <p:cNvSpPr>
            <a:spLocks noGrp="1"/>
          </p:cNvSpPr>
          <p:nvPr>
            <p:ph idx="1"/>
          </p:nvPr>
        </p:nvSpPr>
        <p:spPr>
          <a:xfrm>
            <a:off x="755576" y="2060848"/>
            <a:ext cx="7499176" cy="3921299"/>
          </a:xfrm>
        </p:spPr>
        <p:txBody>
          <a:bodyPr>
            <a:normAutofit fontScale="70000" lnSpcReduction="20000"/>
          </a:bodyPr>
          <a:lstStyle/>
          <a:p>
            <a:r>
              <a:rPr lang="it-IT" smtClean="0"/>
              <a:t>There are heaps of good books </a:t>
            </a:r>
            <a:r>
              <a:rPr lang="it-IT"/>
              <a:t>out </a:t>
            </a:r>
            <a:r>
              <a:rPr lang="it-IT" smtClean="0"/>
              <a:t>there about statistics for physicists, statistics for HEP, statistics for data analysis</a:t>
            </a:r>
          </a:p>
          <a:p>
            <a:endParaRPr lang="it-IT" smtClean="0"/>
          </a:p>
          <a:p>
            <a:r>
              <a:rPr lang="it-IT" smtClean="0"/>
              <a:t>I can give you my personal advice, but your taste might differ from mine (the way each of us learns is different)</a:t>
            </a:r>
          </a:p>
          <a:p>
            <a:endParaRPr lang="it-IT" smtClean="0"/>
          </a:p>
          <a:p>
            <a:r>
              <a:rPr lang="it-IT" smtClean="0"/>
              <a:t>That said, in the following page there are a few </a:t>
            </a:r>
            <a:r>
              <a:rPr lang="it-IT" smtClean="0"/>
              <a:t>suggestions</a:t>
            </a:r>
          </a:p>
          <a:p>
            <a:endParaRPr lang="it-IT"/>
          </a:p>
          <a:p>
            <a:r>
              <a:rPr lang="it-IT" smtClean="0"/>
              <a:t>More bibliographical notes are given after the end of each part</a:t>
            </a:r>
            <a:endParaRPr lang="it-IT" smtClean="0"/>
          </a:p>
          <a:p>
            <a:pPr marL="0" indent="0">
              <a:buNone/>
            </a:pPr>
            <a:endParaRPr lang="en-US"/>
          </a:p>
        </p:txBody>
      </p:sp>
    </p:spTree>
    <p:extLst>
      <p:ext uri="{BB962C8B-B14F-4D97-AF65-F5344CB8AC3E}">
        <p14:creationId xmlns:p14="http://schemas.microsoft.com/office/powerpoint/2010/main" val="66554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Variance of the MLE</a:t>
            </a:r>
            <a:endParaRPr lang="en-US"/>
          </a:p>
        </p:txBody>
      </p:sp>
      <p:sp>
        <p:nvSpPr>
          <p:cNvPr id="3" name="Segnaposto contenuto 2"/>
          <p:cNvSpPr>
            <a:spLocks noGrp="1"/>
          </p:cNvSpPr>
          <p:nvPr>
            <p:ph idx="1"/>
          </p:nvPr>
        </p:nvSpPr>
        <p:spPr>
          <a:xfrm>
            <a:off x="323528" y="1412776"/>
            <a:ext cx="8229600" cy="4525963"/>
          </a:xfrm>
        </p:spPr>
        <p:txBody>
          <a:bodyPr>
            <a:normAutofit fontScale="70000" lnSpcReduction="20000"/>
          </a:bodyPr>
          <a:lstStyle/>
          <a:p>
            <a:r>
              <a:rPr lang="it-IT" smtClean="0"/>
              <a:t>In the simplest cases, i.e. when one has unbiased estimates and Gaussian distributed data, one can estimate the variance of the maximum likelihood estimate with the simple formula</a:t>
            </a:r>
          </a:p>
          <a:p>
            <a:pPr>
              <a:buNone/>
            </a:pPr>
            <a:r>
              <a:rPr lang="it-IT" smtClean="0"/>
              <a:t>	</a:t>
            </a:r>
          </a:p>
          <a:p>
            <a:pPr>
              <a:buNone/>
            </a:pPr>
            <a:endParaRPr lang="it-IT" smtClean="0"/>
          </a:p>
          <a:p>
            <a:pPr>
              <a:buNone/>
            </a:pPr>
            <a:endParaRPr lang="it-IT" smtClean="0"/>
          </a:p>
          <a:p>
            <a:pPr>
              <a:buNone/>
            </a:pPr>
            <a:r>
              <a:rPr lang="it-IT" smtClean="0"/>
              <a:t>	This is also the default used by Migrad to return the uncertainty of a MLE from a fit.</a:t>
            </a:r>
          </a:p>
          <a:p>
            <a:pPr>
              <a:buNone/>
            </a:pPr>
            <a:r>
              <a:rPr lang="it-IT" smtClean="0"/>
              <a:t>	</a:t>
            </a:r>
          </a:p>
          <a:p>
            <a:pPr>
              <a:buNone/>
            </a:pPr>
            <a:r>
              <a:rPr lang="it-IT" smtClean="0"/>
              <a:t>	However, note that this is only a lower limit of the variance in conditions when errors are not Gaussian and when the ML estimator is unbiased. A general formula called the </a:t>
            </a:r>
            <a:r>
              <a:rPr lang="it-IT" smtClean="0">
                <a:solidFill>
                  <a:srgbClr val="FF0000"/>
                </a:solidFill>
              </a:rPr>
              <a:t>Rao-Cramer-Frechet inequality </a:t>
            </a:r>
            <a:r>
              <a:rPr lang="it-IT" smtClean="0"/>
              <a:t>gives this lower bound as</a:t>
            </a:r>
          </a:p>
          <a:p>
            <a:pPr>
              <a:buNone/>
            </a:pPr>
            <a:endParaRPr lang="it-IT" smtClean="0"/>
          </a:p>
          <a:p>
            <a:pPr>
              <a:buNone/>
            </a:pPr>
            <a:endParaRPr lang="it-IT" smtClean="0"/>
          </a:p>
          <a:p>
            <a:pPr>
              <a:buNone/>
            </a:pPr>
            <a:endParaRPr lang="it-IT" smtClean="0"/>
          </a:p>
          <a:p>
            <a:endParaRPr lang="it-IT" smtClean="0"/>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148910809"/>
              </p:ext>
            </p:extLst>
          </p:nvPr>
        </p:nvGraphicFramePr>
        <p:xfrm>
          <a:off x="2771800" y="2314933"/>
          <a:ext cx="2736304" cy="970051"/>
        </p:xfrm>
        <a:graphic>
          <a:graphicData uri="http://schemas.openxmlformats.org/presentationml/2006/ole">
            <mc:AlternateContent xmlns:mc="http://schemas.openxmlformats.org/markup-compatibility/2006">
              <mc:Choice xmlns:v="urn:schemas-microsoft-com:vml" Requires="v">
                <p:oleObj spid="_x0000_s94310" name="Equazione" r:id="rId3" imgW="1447560" imgH="533160" progId="Equation.3">
                  <p:embed/>
                </p:oleObj>
              </mc:Choice>
              <mc:Fallback>
                <p:oleObj name="Equazione" r:id="rId3" imgW="1447560" imgH="533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14933"/>
                        <a:ext cx="2736304" cy="970051"/>
                      </a:xfrm>
                      <a:prstGeom prst="rect">
                        <a:avLst/>
                      </a:prstGeom>
                      <a:noFill/>
                      <a:extLst/>
                    </p:spPr>
                  </p:pic>
                </p:oleObj>
              </mc:Fallback>
            </mc:AlternateContent>
          </a:graphicData>
        </a:graphic>
      </p:graphicFrame>
      <p:graphicFrame>
        <p:nvGraphicFramePr>
          <p:cNvPr id="94211" name="Object 3"/>
          <p:cNvGraphicFramePr>
            <a:graphicFrameLocks noChangeAspect="1"/>
          </p:cNvGraphicFramePr>
          <p:nvPr/>
        </p:nvGraphicFramePr>
        <p:xfrm>
          <a:off x="899592" y="5589240"/>
          <a:ext cx="3965575" cy="979487"/>
        </p:xfrm>
        <a:graphic>
          <a:graphicData uri="http://schemas.openxmlformats.org/presentationml/2006/ole">
            <mc:AlternateContent xmlns:mc="http://schemas.openxmlformats.org/markup-compatibility/2006">
              <mc:Choice xmlns:v="urn:schemas-microsoft-com:vml" Requires="v">
                <p:oleObj spid="_x0000_s94311" name="Equazione" r:id="rId5" imgW="1930320" imgH="495000" progId="Equation.3">
                  <p:embed/>
                </p:oleObj>
              </mc:Choice>
              <mc:Fallback>
                <p:oleObj name="Equazione" r:id="rId5" imgW="1930320" imgH="495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589240"/>
                        <a:ext cx="3965575"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5102983" y="6453336"/>
            <a:ext cx="3933513" cy="369332"/>
          </a:xfrm>
          <a:prstGeom prst="rect">
            <a:avLst/>
          </a:prstGeom>
          <a:noFill/>
        </p:spPr>
        <p:txBody>
          <a:bodyPr wrap="none" rtlCol="0">
            <a:spAutoFit/>
          </a:bodyPr>
          <a:lstStyle/>
          <a:p>
            <a:r>
              <a:rPr lang="it-IT" smtClean="0"/>
              <a:t>(b is the bias, E is the expectation value)</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1560" y="0"/>
            <a:ext cx="8229600" cy="1143000"/>
          </a:xfrm>
        </p:spPr>
        <p:txBody>
          <a:bodyPr/>
          <a:lstStyle/>
          <a:p>
            <a:r>
              <a:rPr lang="it-IT" smtClean="0"/>
              <a:t>Example 3: the loaded die</a:t>
            </a:r>
            <a:endParaRPr lang="en-US"/>
          </a:p>
        </p:txBody>
      </p:sp>
      <p:sp>
        <p:nvSpPr>
          <p:cNvPr id="3" name="Segnaposto contenuto 2"/>
          <p:cNvSpPr>
            <a:spLocks noGrp="1"/>
          </p:cNvSpPr>
          <p:nvPr>
            <p:ph idx="1"/>
          </p:nvPr>
        </p:nvSpPr>
        <p:spPr>
          <a:xfrm>
            <a:off x="-252536" y="1052736"/>
            <a:ext cx="7992888" cy="648072"/>
          </a:xfrm>
        </p:spPr>
        <p:txBody>
          <a:bodyPr>
            <a:normAutofit fontScale="55000" lnSpcReduction="20000"/>
          </a:bodyPr>
          <a:lstStyle/>
          <a:p>
            <a:pPr>
              <a:buNone/>
            </a:pPr>
            <a:r>
              <a:rPr lang="it-IT" smtClean="0"/>
              <a:t>	Imagine you want to test whether a die is loaded. Your </a:t>
            </a:r>
            <a:r>
              <a:rPr lang="it-IT" b="1" smtClean="0"/>
              <a:t>hypothesis</a:t>
            </a:r>
            <a:r>
              <a:rPr lang="it-IT" smtClean="0"/>
              <a:t> might be that the probabilities of the six occurrences are </a:t>
            </a:r>
            <a:r>
              <a:rPr lang="it-IT" b="1" smtClean="0"/>
              <a:t>not </a:t>
            </a:r>
            <a:r>
              <a:rPr lang="it-IT" smtClean="0"/>
              <a:t>equal, but rather that</a:t>
            </a:r>
            <a:endParaRPr lang="en-US"/>
          </a:p>
        </p:txBody>
      </p:sp>
      <p:pic>
        <p:nvPicPr>
          <p:cNvPr id="61442" name="Picture 2"/>
          <p:cNvPicPr>
            <a:picLocks noChangeAspect="1" noChangeArrowheads="1"/>
          </p:cNvPicPr>
          <p:nvPr/>
        </p:nvPicPr>
        <p:blipFill>
          <a:blip r:embed="rId2" cstate="print"/>
          <a:srcRect/>
          <a:stretch>
            <a:fillRect/>
          </a:stretch>
        </p:blipFill>
        <p:spPr bwMode="auto">
          <a:xfrm>
            <a:off x="683568" y="1567820"/>
            <a:ext cx="4176464" cy="865393"/>
          </a:xfrm>
          <a:prstGeom prst="rect">
            <a:avLst/>
          </a:prstGeom>
          <a:noFill/>
          <a:ln w="9525">
            <a:noFill/>
            <a:miter lim="800000"/>
            <a:headEnd/>
            <a:tailEnd/>
          </a:ln>
        </p:spPr>
      </p:pic>
      <p:sp>
        <p:nvSpPr>
          <p:cNvPr id="5" name="CasellaDiTesto 4"/>
          <p:cNvSpPr txBox="1"/>
          <p:nvPr/>
        </p:nvSpPr>
        <p:spPr>
          <a:xfrm>
            <a:off x="136590" y="2420888"/>
            <a:ext cx="7353616" cy="369332"/>
          </a:xfrm>
          <a:prstGeom prst="rect">
            <a:avLst/>
          </a:prstGeom>
          <a:noFill/>
        </p:spPr>
        <p:txBody>
          <a:bodyPr wrap="none" rtlCol="0">
            <a:spAutoFit/>
          </a:bodyPr>
          <a:lstStyle/>
          <a:p>
            <a:r>
              <a:rPr lang="it-IT" smtClean="0"/>
              <a:t>Your data comes from </a:t>
            </a:r>
            <a:r>
              <a:rPr lang="it-IT" smtClean="0">
                <a:solidFill>
                  <a:srgbClr val="FF0000"/>
                </a:solidFill>
              </a:rPr>
              <a:t>N=20 repeated throws </a:t>
            </a:r>
            <a:r>
              <a:rPr lang="it-IT" smtClean="0"/>
              <a:t>of the die, whereupon you get:</a:t>
            </a:r>
            <a:endParaRPr lang="en-US"/>
          </a:p>
        </p:txBody>
      </p:sp>
      <p:pic>
        <p:nvPicPr>
          <p:cNvPr id="61443" name="Picture 3"/>
          <p:cNvPicPr>
            <a:picLocks noChangeAspect="1" noChangeArrowheads="1"/>
          </p:cNvPicPr>
          <p:nvPr/>
        </p:nvPicPr>
        <p:blipFill>
          <a:blip r:embed="rId3" cstate="print"/>
          <a:srcRect/>
          <a:stretch>
            <a:fillRect/>
          </a:stretch>
        </p:blipFill>
        <p:spPr bwMode="auto">
          <a:xfrm>
            <a:off x="611560" y="2708920"/>
            <a:ext cx="2612955" cy="1093465"/>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611560" y="3913656"/>
            <a:ext cx="6984776" cy="1027512"/>
          </a:xfrm>
          <a:prstGeom prst="rect">
            <a:avLst/>
          </a:prstGeom>
          <a:noFill/>
          <a:ln w="9525">
            <a:noFill/>
            <a:miter lim="800000"/>
            <a:headEnd/>
            <a:tailEnd/>
          </a:ln>
        </p:spPr>
      </p:pic>
      <p:sp>
        <p:nvSpPr>
          <p:cNvPr id="8" name="CasellaDiTesto 7"/>
          <p:cNvSpPr txBox="1"/>
          <p:nvPr/>
        </p:nvSpPr>
        <p:spPr>
          <a:xfrm>
            <a:off x="189434" y="3645024"/>
            <a:ext cx="7262886" cy="369332"/>
          </a:xfrm>
          <a:prstGeom prst="rect">
            <a:avLst/>
          </a:prstGeom>
          <a:noFill/>
        </p:spPr>
        <p:txBody>
          <a:bodyPr wrap="none" rtlCol="0">
            <a:spAutoFit/>
          </a:bodyPr>
          <a:lstStyle/>
          <a:p>
            <a:r>
              <a:rPr lang="it-IT" smtClean="0"/>
              <a:t>The likelihood is the product of probabilities, so to estimate t you write L as</a:t>
            </a:r>
            <a:endParaRPr lang="en-US"/>
          </a:p>
        </p:txBody>
      </p:sp>
      <p:pic>
        <p:nvPicPr>
          <p:cNvPr id="61445" name="Picture 5"/>
          <p:cNvPicPr>
            <a:picLocks noChangeAspect="1" noChangeArrowheads="1"/>
          </p:cNvPicPr>
          <p:nvPr/>
        </p:nvPicPr>
        <p:blipFill>
          <a:blip r:embed="rId5" cstate="print"/>
          <a:srcRect/>
          <a:stretch>
            <a:fillRect/>
          </a:stretch>
        </p:blipFill>
        <p:spPr bwMode="auto">
          <a:xfrm>
            <a:off x="683568" y="5229200"/>
            <a:ext cx="2160240" cy="388358"/>
          </a:xfrm>
          <a:prstGeom prst="rect">
            <a:avLst/>
          </a:prstGeom>
          <a:noFill/>
          <a:ln w="9525">
            <a:noFill/>
            <a:miter lim="800000"/>
            <a:headEnd/>
            <a:tailEnd/>
          </a:ln>
        </p:spPr>
      </p:pic>
      <p:sp>
        <p:nvSpPr>
          <p:cNvPr id="10" name="CasellaDiTesto 9"/>
          <p:cNvSpPr txBox="1"/>
          <p:nvPr/>
        </p:nvSpPr>
        <p:spPr>
          <a:xfrm>
            <a:off x="251520" y="4869160"/>
            <a:ext cx="6775894" cy="369332"/>
          </a:xfrm>
          <a:prstGeom prst="rect">
            <a:avLst/>
          </a:prstGeom>
          <a:noFill/>
        </p:spPr>
        <p:txBody>
          <a:bodyPr wrap="none" rtlCol="0">
            <a:spAutoFit/>
          </a:bodyPr>
          <a:lstStyle/>
          <a:p>
            <a:r>
              <a:rPr lang="it-IT" smtClean="0"/>
              <a:t>Setting the derivative wrt t to zero of –logL yields a quadratic equation:</a:t>
            </a:r>
            <a:endParaRPr lang="en-US"/>
          </a:p>
        </p:txBody>
      </p:sp>
      <p:sp>
        <p:nvSpPr>
          <p:cNvPr id="11" name="CasellaDiTesto 10"/>
          <p:cNvSpPr txBox="1"/>
          <p:nvPr/>
        </p:nvSpPr>
        <p:spPr>
          <a:xfrm>
            <a:off x="251386" y="5674022"/>
            <a:ext cx="8868197" cy="1200329"/>
          </a:xfrm>
          <a:prstGeom prst="rect">
            <a:avLst/>
          </a:prstGeom>
          <a:noFill/>
        </p:spPr>
        <p:txBody>
          <a:bodyPr wrap="none" rtlCol="0">
            <a:spAutoFit/>
          </a:bodyPr>
          <a:lstStyle/>
          <a:p>
            <a:r>
              <a:rPr lang="it-IT" smtClean="0"/>
              <a:t>This has one solution in the allowed range for t, </a:t>
            </a:r>
            <a:r>
              <a:rPr lang="it-IT" smtClean="0">
                <a:solidFill>
                  <a:srgbClr val="FF0000"/>
                </a:solidFill>
              </a:rPr>
              <a:t>[-1/6,1/3]</a:t>
            </a:r>
            <a:r>
              <a:rPr lang="it-IT" smtClean="0"/>
              <a:t>: t=0.072. Its uncertainty can be</a:t>
            </a:r>
          </a:p>
          <a:p>
            <a:r>
              <a:rPr lang="it-IT" smtClean="0"/>
              <a:t>obtained by the variance, computed as the inverse of the second derivative of the likelihood.</a:t>
            </a:r>
          </a:p>
          <a:p>
            <a:r>
              <a:rPr lang="it-IT" smtClean="0"/>
              <a:t>This amounts to +-0.084. </a:t>
            </a:r>
            <a:r>
              <a:rPr lang="it-IT" smtClean="0">
                <a:solidFill>
                  <a:srgbClr val="0070C0"/>
                </a:solidFill>
              </a:rPr>
              <a:t>The point estimate of the “load”, the MLE, is different from zero, </a:t>
            </a:r>
          </a:p>
          <a:p>
            <a:r>
              <a:rPr lang="it-IT" smtClean="0">
                <a:solidFill>
                  <a:srgbClr val="0070C0"/>
                </a:solidFill>
              </a:rPr>
              <a:t>but compatible with it. We conclude that the data cannot establish the presence of a bias.</a:t>
            </a:r>
            <a:endParaRPr lang="en-US">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5"/>
                                        </p:tgtEl>
                                        <p:attrNameLst>
                                          <p:attrName>style.visibility</p:attrName>
                                        </p:attrNameLst>
                                      </p:cBhvr>
                                      <p:to>
                                        <p:strVal val="visible"/>
                                      </p:to>
                                    </p:set>
                                    <p:anim calcmode="lin" valueType="num">
                                      <p:cBhvr additive="base">
                                        <p:cTn id="17" dur="500" fill="hold"/>
                                        <p:tgtEl>
                                          <p:spTgt spid="61445"/>
                                        </p:tgtEl>
                                        <p:attrNameLst>
                                          <p:attrName>ppt_x</p:attrName>
                                        </p:attrNameLst>
                                      </p:cBhvr>
                                      <p:tavLst>
                                        <p:tav tm="0">
                                          <p:val>
                                            <p:strVal val="#ppt_x"/>
                                          </p:val>
                                        </p:tav>
                                        <p:tav tm="100000">
                                          <p:val>
                                            <p:strVal val="#ppt_x"/>
                                          </p:val>
                                        </p:tav>
                                      </p:tavLst>
                                    </p:anim>
                                    <p:anim calcmode="lin" valueType="num">
                                      <p:cBhvr additive="base">
                                        <p:cTn id="1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1143000"/>
          </a:xfrm>
        </p:spPr>
        <p:txBody>
          <a:bodyPr/>
          <a:lstStyle/>
          <a:p>
            <a:r>
              <a:rPr lang="en-US" smtClean="0">
                <a:solidFill>
                  <a:srgbClr val="00B050"/>
                </a:solidFill>
              </a:rPr>
              <a:t>Exercise with root</a:t>
            </a:r>
            <a:endParaRPr lang="en-US">
              <a:solidFill>
                <a:srgbClr val="00B050"/>
              </a:solidFill>
            </a:endParaRPr>
          </a:p>
        </p:txBody>
      </p:sp>
      <p:sp>
        <p:nvSpPr>
          <p:cNvPr id="3" name="Segnaposto contenuto 2"/>
          <p:cNvSpPr>
            <a:spLocks noGrp="1"/>
          </p:cNvSpPr>
          <p:nvPr>
            <p:ph idx="1"/>
          </p:nvPr>
        </p:nvSpPr>
        <p:spPr>
          <a:xfrm>
            <a:off x="323528" y="1268760"/>
            <a:ext cx="8229600" cy="5069160"/>
          </a:xfrm>
        </p:spPr>
        <p:txBody>
          <a:bodyPr>
            <a:normAutofit fontScale="55000" lnSpcReduction="20000"/>
          </a:bodyPr>
          <a:lstStyle/>
          <a:p>
            <a:pPr>
              <a:buNone/>
            </a:pPr>
            <a:r>
              <a:rPr lang="en-US" smtClean="0"/>
              <a:t>	Write a root macro that determines, using the likelihood of the previous slide, the value of the bias, t, and its uncertainty, given a random set of N (unbiased) die throws.</a:t>
            </a:r>
          </a:p>
          <a:p>
            <a:pPr>
              <a:buNone/>
            </a:pPr>
            <a:endParaRPr lang="en-US" smtClean="0"/>
          </a:p>
          <a:p>
            <a:pPr>
              <a:buNone/>
            </a:pPr>
            <a:r>
              <a:rPr lang="en-US" smtClean="0"/>
              <a:t>	Directions:</a:t>
            </a:r>
          </a:p>
          <a:p>
            <a:pPr marL="514350" indent="-514350">
              <a:buAutoNum type="arabicParenR"/>
            </a:pPr>
            <a:r>
              <a:rPr lang="en-US" smtClean="0"/>
              <a:t>Your macro will be called “Die.C” and it will have a function called “void Die(int N) {}”</a:t>
            </a:r>
          </a:p>
          <a:p>
            <a:pPr marL="514350" indent="-514350">
              <a:buAutoNum type="arabicParenR"/>
            </a:pPr>
            <a:r>
              <a:rPr lang="en-US" smtClean="0"/>
              <a:t>Produce a set of N throws of the die by looping i=0...N-1 and storing the result of (int)(1+gRandom-&gt;Uniform(0.,6.)); </a:t>
            </a:r>
          </a:p>
          <a:p>
            <a:pPr marL="514350" indent="-514350">
              <a:buAutoNum type="arabicParenR"/>
            </a:pPr>
            <a:r>
              <a:rPr lang="en-US" smtClean="0"/>
              <a:t>Call N</a:t>
            </a:r>
            <a:r>
              <a:rPr lang="en-US" baseline="-25000" smtClean="0"/>
              <a:t>1</a:t>
            </a:r>
            <a:r>
              <a:rPr lang="en-US" smtClean="0"/>
              <a:t>=number of occurrence of 1; N</a:t>
            </a:r>
            <a:r>
              <a:rPr lang="en-US" baseline="-25000" smtClean="0"/>
              <a:t>3</a:t>
            </a:r>
            <a:r>
              <a:rPr lang="en-US" smtClean="0"/>
              <a:t>=occurrences of 6; N</a:t>
            </a:r>
            <a:r>
              <a:rPr lang="en-US" baseline="-25000" smtClean="0"/>
              <a:t>2</a:t>
            </a:r>
            <a:r>
              <a:rPr lang="en-US" smtClean="0"/>
              <a:t>=other results.</a:t>
            </a:r>
          </a:p>
          <a:p>
            <a:pPr marL="514350" indent="-514350">
              <a:buAutoNum type="arabicParenR"/>
            </a:pPr>
            <a:r>
              <a:rPr lang="en-US" smtClean="0">
                <a:solidFill>
                  <a:srgbClr val="0070C0"/>
                </a:solidFill>
              </a:rPr>
              <a:t>With paper and pencil, derive the coefficients of the quadratic equation in t for the likelihood maximum as a function of N</a:t>
            </a:r>
            <a:r>
              <a:rPr lang="en-US" baseline="-25000" smtClean="0">
                <a:solidFill>
                  <a:srgbClr val="0070C0"/>
                </a:solidFill>
              </a:rPr>
              <a:t>1</a:t>
            </a:r>
            <a:r>
              <a:rPr lang="en-US" smtClean="0">
                <a:solidFill>
                  <a:srgbClr val="0070C0"/>
                </a:solidFill>
              </a:rPr>
              <a:t>, N</a:t>
            </a:r>
            <a:r>
              <a:rPr lang="en-US" baseline="-25000" smtClean="0">
                <a:solidFill>
                  <a:srgbClr val="0070C0"/>
                </a:solidFill>
              </a:rPr>
              <a:t>2</a:t>
            </a:r>
            <a:r>
              <a:rPr lang="en-US" smtClean="0">
                <a:solidFill>
                  <a:srgbClr val="0070C0"/>
                </a:solidFill>
              </a:rPr>
              <a:t>, N</a:t>
            </a:r>
            <a:r>
              <a:rPr lang="en-US" baseline="-25000" smtClean="0">
                <a:solidFill>
                  <a:srgbClr val="0070C0"/>
                </a:solidFill>
              </a:rPr>
              <a:t>3</a:t>
            </a:r>
            <a:r>
              <a:rPr lang="en-US" smtClean="0">
                <a:solidFill>
                  <a:srgbClr val="0070C0"/>
                </a:solidFill>
              </a:rPr>
              <a:t>.</a:t>
            </a:r>
          </a:p>
          <a:p>
            <a:pPr marL="514350" indent="-514350">
              <a:buAutoNum type="arabicParenR"/>
            </a:pPr>
            <a:r>
              <a:rPr lang="en-US" smtClean="0">
                <a:solidFill>
                  <a:srgbClr val="0070C0"/>
                </a:solidFill>
              </a:rPr>
              <a:t>Also derive the expression of –d</a:t>
            </a:r>
            <a:r>
              <a:rPr lang="en-US" baseline="30000" smtClean="0">
                <a:solidFill>
                  <a:srgbClr val="0070C0"/>
                </a:solidFill>
              </a:rPr>
              <a:t>2</a:t>
            </a:r>
            <a:r>
              <a:rPr lang="en-US" smtClean="0">
                <a:solidFill>
                  <a:srgbClr val="0070C0"/>
                </a:solidFill>
              </a:rPr>
              <a:t>lnL/dt</a:t>
            </a:r>
            <a:r>
              <a:rPr lang="en-US" baseline="30000" smtClean="0">
                <a:solidFill>
                  <a:srgbClr val="0070C0"/>
                </a:solidFill>
              </a:rPr>
              <a:t>2</a:t>
            </a:r>
            <a:r>
              <a:rPr lang="en-US" smtClean="0">
                <a:solidFill>
                  <a:srgbClr val="0070C0"/>
                </a:solidFill>
              </a:rPr>
              <a:t> as a function of t and N</a:t>
            </a:r>
            <a:r>
              <a:rPr lang="en-US" baseline="-25000" smtClean="0">
                <a:solidFill>
                  <a:srgbClr val="0070C0"/>
                </a:solidFill>
              </a:rPr>
              <a:t>1</a:t>
            </a:r>
            <a:r>
              <a:rPr lang="en-US" smtClean="0">
                <a:solidFill>
                  <a:srgbClr val="0070C0"/>
                </a:solidFill>
              </a:rPr>
              <a:t>,N</a:t>
            </a:r>
            <a:r>
              <a:rPr lang="en-US" baseline="-25000" smtClean="0">
                <a:solidFill>
                  <a:srgbClr val="0070C0"/>
                </a:solidFill>
              </a:rPr>
              <a:t>2</a:t>
            </a:r>
            <a:r>
              <a:rPr lang="en-US" smtClean="0">
                <a:solidFill>
                  <a:srgbClr val="0070C0"/>
                </a:solidFill>
              </a:rPr>
              <a:t>,N</a:t>
            </a:r>
            <a:r>
              <a:rPr lang="en-US" baseline="-25000" smtClean="0">
                <a:solidFill>
                  <a:srgbClr val="0070C0"/>
                </a:solidFill>
              </a:rPr>
              <a:t>3</a:t>
            </a:r>
            <a:r>
              <a:rPr lang="en-US" smtClean="0">
                <a:solidFill>
                  <a:srgbClr val="0070C0"/>
                </a:solidFill>
              </a:rPr>
              <a:t>.</a:t>
            </a:r>
          </a:p>
          <a:p>
            <a:pPr marL="514350" indent="-514350">
              <a:buAutoNum type="arabicParenR"/>
            </a:pPr>
            <a:r>
              <a:rPr lang="en-US" smtClean="0"/>
              <a:t>Insert the obtained formulas in the code to compute t* and its uncertainty </a:t>
            </a:r>
            <a:r>
              <a:rPr lang="el-GR" smtClean="0"/>
              <a:t>σ</a:t>
            </a:r>
            <a:r>
              <a:rPr lang="it-IT" smtClean="0"/>
              <a:t>(t*).</a:t>
            </a:r>
          </a:p>
          <a:p>
            <a:pPr marL="514350" indent="-514350">
              <a:buAutoNum type="arabicParenR"/>
            </a:pPr>
            <a:r>
              <a:rPr lang="it-IT" smtClean="0"/>
              <a:t>Print out the result of t in the allowed range [-1/6,1/3] and its uncertainty. If there are two solutions in that interval, print the result away from the boundary.</a:t>
            </a:r>
          </a:p>
          <a:p>
            <a:pPr marL="514350" indent="-514350">
              <a:buAutoNum type="arabicParenR"/>
            </a:pPr>
            <a:r>
              <a:rPr lang="it-IT" smtClean="0">
                <a:solidFill>
                  <a:srgbClr val="0070C0"/>
                </a:solidFill>
              </a:rPr>
              <a:t>How frequently do you get a result for t less than one standard deviation away from 0?</a:t>
            </a:r>
            <a:endParaRPr lang="en-US" smtClean="0">
              <a:solidFill>
                <a:srgbClr val="0070C0"/>
              </a:solidFill>
            </a:endParaRPr>
          </a:p>
          <a:p>
            <a:pPr marL="514350" indent="-514350">
              <a:buAutoNum type="arabicParen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204864"/>
            <a:ext cx="2088232" cy="1143000"/>
          </a:xfrm>
        </p:spPr>
        <p:txBody>
          <a:bodyPr/>
          <a:lstStyle/>
          <a:p>
            <a:r>
              <a:rPr lang="it-IT" smtClean="0"/>
              <a:t> Die.C</a:t>
            </a:r>
            <a:endParaRPr lang="en-US"/>
          </a:p>
        </p:txBody>
      </p:sp>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7679"/>
            <a:ext cx="6543402" cy="680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391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56343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537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If we had root on this PC…</a:t>
            </a:r>
            <a:endParaRPr lang="en-US"/>
          </a:p>
        </p:txBody>
      </p:sp>
      <p:sp>
        <p:nvSpPr>
          <p:cNvPr id="3" name="Segnaposto contenuto 2"/>
          <p:cNvSpPr>
            <a:spLocks noGrp="1"/>
          </p:cNvSpPr>
          <p:nvPr>
            <p:ph idx="1"/>
          </p:nvPr>
        </p:nvSpPr>
        <p:spPr>
          <a:xfrm>
            <a:off x="467544" y="1124745"/>
            <a:ext cx="8229600" cy="1296143"/>
          </a:xfrm>
        </p:spPr>
        <p:txBody>
          <a:bodyPr>
            <a:normAutofit fontScale="85000" lnSpcReduction="10000"/>
          </a:bodyPr>
          <a:lstStyle/>
          <a:p>
            <a:r>
              <a:rPr lang="it-IT" smtClean="0"/>
              <a:t>I had prepared the macro to run with you and play with it – but I cannot connect my PC to the screen!</a:t>
            </a:r>
          </a:p>
          <a:p>
            <a:r>
              <a:rPr lang="it-IT" smtClean="0"/>
              <a:t>So here's what we'd be doing</a:t>
            </a:r>
            <a:endParaRPr lang="en-US"/>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5143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854846"/>
            <a:ext cx="5067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293096"/>
            <a:ext cx="51911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4543425"/>
            <a:ext cx="52197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5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ppt_x"/>
                                          </p:val>
                                        </p:tav>
                                        <p:tav tm="100000">
                                          <p:val>
                                            <p:strVal val="#ppt_x"/>
                                          </p:val>
                                        </p:tav>
                                      </p:tavLst>
                                    </p:anim>
                                    <p:anim calcmode="lin" valueType="num">
                                      <p:cBhvr additive="base">
                                        <p:cTn id="14" dur="500" fill="hold"/>
                                        <p:tgtEl>
                                          <p:spTgt spid="1187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9"/>
                                        </p:tgtEl>
                                        <p:attrNameLst>
                                          <p:attrName>style.visibility</p:attrName>
                                        </p:attrNameLst>
                                      </p:cBhvr>
                                      <p:to>
                                        <p:strVal val="visible"/>
                                      </p:to>
                                    </p:set>
                                    <p:anim calcmode="lin" valueType="num">
                                      <p:cBhvr additive="base">
                                        <p:cTn id="19" dur="500" fill="hold"/>
                                        <p:tgtEl>
                                          <p:spTgt spid="118789"/>
                                        </p:tgtEl>
                                        <p:attrNameLst>
                                          <p:attrName>ppt_x</p:attrName>
                                        </p:attrNameLst>
                                      </p:cBhvr>
                                      <p:tavLst>
                                        <p:tav tm="0">
                                          <p:val>
                                            <p:strVal val="#ppt_x"/>
                                          </p:val>
                                        </p:tav>
                                        <p:tav tm="100000">
                                          <p:val>
                                            <p:strVal val="#ppt_x"/>
                                          </p:val>
                                        </p:tav>
                                      </p:tavLst>
                                    </p:anim>
                                    <p:anim calcmode="lin" valueType="num">
                                      <p:cBhvr additive="base">
                                        <p:cTn id="20"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The method of least squares</a:t>
            </a:r>
            <a:endParaRPr lang="en-US"/>
          </a:p>
        </p:txBody>
      </p:sp>
      <p:sp>
        <p:nvSpPr>
          <p:cNvPr id="3" name="Segnaposto contenuto 2"/>
          <p:cNvSpPr>
            <a:spLocks noGrp="1"/>
          </p:cNvSpPr>
          <p:nvPr>
            <p:ph idx="1"/>
          </p:nvPr>
        </p:nvSpPr>
        <p:spPr>
          <a:xfrm>
            <a:off x="179512" y="1124744"/>
            <a:ext cx="8244408" cy="1927186"/>
          </a:xfrm>
        </p:spPr>
        <p:txBody>
          <a:bodyPr>
            <a:normAutofit fontScale="62500" lnSpcReduction="20000"/>
          </a:bodyPr>
          <a:lstStyle/>
          <a:p>
            <a:pPr marL="0" indent="0">
              <a:buNone/>
            </a:pPr>
            <a:r>
              <a:rPr lang="en-US" sz="3300" smtClean="0"/>
              <a:t>Imagine you have a set of n independent </a:t>
            </a:r>
            <a:r>
              <a:rPr lang="en-US" sz="3300" b="1" smtClean="0"/>
              <a:t>measurements y</a:t>
            </a:r>
            <a:r>
              <a:rPr lang="en-US" sz="3300" b="1" baseline="-25000" smtClean="0"/>
              <a:t>i </a:t>
            </a:r>
            <a:r>
              <a:rPr lang="en-US" sz="3300" smtClean="0"/>
              <a:t>–Gaussian random variables– taken at different </a:t>
            </a:r>
            <a:r>
              <a:rPr lang="en-US" sz="3300" b="1" smtClean="0"/>
              <a:t>x</a:t>
            </a:r>
            <a:r>
              <a:rPr lang="en-US" sz="3300" b="1" baseline="-25000" smtClean="0"/>
              <a:t>i</a:t>
            </a:r>
            <a:r>
              <a:rPr lang="en-US" sz="3300" smtClean="0"/>
              <a:t>. Let the y</a:t>
            </a:r>
            <a:r>
              <a:rPr lang="en-US" sz="3300" baseline="-25000" smtClean="0"/>
              <a:t>i</a:t>
            </a:r>
            <a:r>
              <a:rPr lang="en-US" sz="3300" smtClean="0"/>
              <a:t> have different </a:t>
            </a:r>
            <a:r>
              <a:rPr lang="en-US" sz="3300" smtClean="0">
                <a:solidFill>
                  <a:srgbClr val="FF0000"/>
                </a:solidFill>
              </a:rPr>
              <a:t>unknown means </a:t>
            </a:r>
            <a:r>
              <a:rPr lang="en-US" sz="3300" smtClean="0">
                <a:solidFill>
                  <a:srgbClr val="FF0000"/>
                </a:solidFill>
                <a:latin typeface="Symbol" pitchFamily="18" charset="2"/>
              </a:rPr>
              <a:t>l</a:t>
            </a:r>
            <a:r>
              <a:rPr lang="en-US" sz="3300" baseline="-25000" smtClean="0">
                <a:solidFill>
                  <a:srgbClr val="FF0000"/>
                </a:solidFill>
              </a:rPr>
              <a:t>i</a:t>
            </a:r>
            <a:r>
              <a:rPr lang="en-US" sz="3300" smtClean="0"/>
              <a:t> and </a:t>
            </a:r>
            <a:r>
              <a:rPr lang="en-US" sz="3300" smtClean="0">
                <a:solidFill>
                  <a:srgbClr val="FF0000"/>
                </a:solidFill>
              </a:rPr>
              <a:t>known variances </a:t>
            </a:r>
            <a:r>
              <a:rPr lang="en-US" sz="3300" smtClean="0">
                <a:solidFill>
                  <a:srgbClr val="FF0000"/>
                </a:solidFill>
                <a:latin typeface="Symbol" pitchFamily="18" charset="2"/>
              </a:rPr>
              <a:t>s</a:t>
            </a:r>
            <a:r>
              <a:rPr lang="en-US" sz="3300" baseline="-25000" smtClean="0">
                <a:solidFill>
                  <a:srgbClr val="FF0000"/>
                </a:solidFill>
              </a:rPr>
              <a:t>i</a:t>
            </a:r>
            <a:r>
              <a:rPr lang="en-US" sz="3300" baseline="30000" smtClean="0">
                <a:solidFill>
                  <a:srgbClr val="FF0000"/>
                </a:solidFill>
              </a:rPr>
              <a:t>2</a:t>
            </a:r>
            <a:r>
              <a:rPr lang="en-US" sz="3300" smtClean="0"/>
              <a:t>. The y</a:t>
            </a:r>
            <a:r>
              <a:rPr lang="en-US" sz="3300" baseline="-25000" smtClean="0"/>
              <a:t>i</a:t>
            </a:r>
            <a:r>
              <a:rPr lang="en-US" sz="3300" smtClean="0"/>
              <a:t> can be considered a vector having a joint pdf which is the product of n Gaussians:</a:t>
            </a:r>
          </a:p>
          <a:p>
            <a:pPr>
              <a:buNone/>
            </a:pPr>
            <a:endParaRPr lang="en-US" sz="3300" smtClean="0"/>
          </a:p>
          <a:p>
            <a:pPr>
              <a:buNone/>
            </a:pPr>
            <a:r>
              <a:rPr lang="en-US" sz="3300" smtClean="0"/>
              <a:t>	</a:t>
            </a:r>
            <a:endParaRPr lang="en-US" sz="3300"/>
          </a:p>
          <a:p>
            <a:endParaRPr lang="en-US" sz="3300" smtClean="0"/>
          </a:p>
          <a:p>
            <a:endParaRPr lang="en-US" smtClean="0"/>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4223178746"/>
              </p:ext>
            </p:extLst>
          </p:nvPr>
        </p:nvGraphicFramePr>
        <p:xfrm>
          <a:off x="251519" y="2177050"/>
          <a:ext cx="6952805" cy="1107934"/>
        </p:xfrm>
        <a:graphic>
          <a:graphicData uri="http://schemas.openxmlformats.org/presentationml/2006/ole">
            <mc:AlternateContent xmlns:mc="http://schemas.openxmlformats.org/markup-compatibility/2006">
              <mc:Choice xmlns:v="urn:schemas-microsoft-com:vml" Requires="v">
                <p:oleObj spid="_x0000_s18570" name="Equazione" r:id="rId3" imgW="3187440" imgH="507960" progId="Equation.3">
                  <p:embed/>
                </p:oleObj>
              </mc:Choice>
              <mc:Fallback>
                <p:oleObj name="Equazione" r:id="rId3" imgW="318744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177050"/>
                        <a:ext cx="6952805" cy="1107934"/>
                      </a:xfrm>
                      <a:prstGeom prst="rect">
                        <a:avLst/>
                      </a:prstGeom>
                      <a:noFill/>
                      <a:extLst/>
                    </p:spPr>
                  </p:pic>
                </p:oleObj>
              </mc:Fallback>
            </mc:AlternateContent>
          </a:graphicData>
        </a:graphic>
      </p:graphicFrame>
      <p:pic>
        <p:nvPicPr>
          <p:cNvPr id="7" name="Immagine 6" descr="overfit_p2.jpg"/>
          <p:cNvPicPr>
            <a:picLocks noChangeAspect="1"/>
          </p:cNvPicPr>
          <p:nvPr/>
        </p:nvPicPr>
        <p:blipFill>
          <a:blip r:embed="rId5" cstate="print"/>
          <a:stretch>
            <a:fillRect/>
          </a:stretch>
        </p:blipFill>
        <p:spPr>
          <a:xfrm>
            <a:off x="5220072" y="3123938"/>
            <a:ext cx="3923928" cy="3734061"/>
          </a:xfrm>
          <a:prstGeom prst="rect">
            <a:avLst/>
          </a:prstGeom>
        </p:spPr>
      </p:pic>
      <p:cxnSp>
        <p:nvCxnSpPr>
          <p:cNvPr id="8" name="Connettore 2 7"/>
          <p:cNvCxnSpPr/>
          <p:nvPr/>
        </p:nvCxnSpPr>
        <p:spPr>
          <a:xfrm>
            <a:off x="6388479" y="4014356"/>
            <a:ext cx="271753" cy="1214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220072" y="3068960"/>
            <a:ext cx="288862" cy="369332"/>
          </a:xfrm>
          <a:prstGeom prst="rect">
            <a:avLst/>
          </a:prstGeom>
          <a:noFill/>
        </p:spPr>
        <p:txBody>
          <a:bodyPr wrap="none" rtlCol="0">
            <a:spAutoFit/>
          </a:bodyPr>
          <a:lstStyle/>
          <a:p>
            <a:r>
              <a:rPr lang="it-IT" smtClean="0"/>
              <a:t>y</a:t>
            </a:r>
            <a:endParaRPr lang="en-US"/>
          </a:p>
        </p:txBody>
      </p:sp>
      <p:sp>
        <p:nvSpPr>
          <p:cNvPr id="10" name="CasellaDiTesto 9"/>
          <p:cNvSpPr txBox="1"/>
          <p:nvPr/>
        </p:nvSpPr>
        <p:spPr>
          <a:xfrm>
            <a:off x="8676456" y="6488668"/>
            <a:ext cx="284052" cy="369332"/>
          </a:xfrm>
          <a:prstGeom prst="rect">
            <a:avLst/>
          </a:prstGeom>
          <a:noFill/>
        </p:spPr>
        <p:txBody>
          <a:bodyPr wrap="none" rtlCol="0">
            <a:spAutoFit/>
          </a:bodyPr>
          <a:lstStyle/>
          <a:p>
            <a:r>
              <a:rPr lang="it-IT" smtClean="0"/>
              <a:t>x</a:t>
            </a:r>
            <a:endParaRPr lang="en-US"/>
          </a:p>
        </p:txBody>
      </p:sp>
      <p:sp>
        <p:nvSpPr>
          <p:cNvPr id="11" name="CasellaDiTesto 10"/>
          <p:cNvSpPr txBox="1"/>
          <p:nvPr/>
        </p:nvSpPr>
        <p:spPr>
          <a:xfrm>
            <a:off x="5868144" y="3645024"/>
            <a:ext cx="1040670" cy="369332"/>
          </a:xfrm>
          <a:prstGeom prst="rect">
            <a:avLst/>
          </a:prstGeom>
          <a:noFill/>
        </p:spPr>
        <p:txBody>
          <a:bodyPr wrap="none" rtlCol="0">
            <a:spAutoFit/>
          </a:bodyPr>
          <a:lstStyle/>
          <a:p>
            <a:r>
              <a:rPr lang="el-GR" smtClean="0"/>
              <a:t>λ</a:t>
            </a:r>
            <a:r>
              <a:rPr lang="it-IT" smtClean="0"/>
              <a:t>(x;a,b,c)</a:t>
            </a:r>
            <a:endParaRPr lang="en-US"/>
          </a:p>
        </p:txBody>
      </p:sp>
      <p:sp>
        <p:nvSpPr>
          <p:cNvPr id="12" name="CasellaDiTesto 11"/>
          <p:cNvSpPr txBox="1"/>
          <p:nvPr/>
        </p:nvSpPr>
        <p:spPr>
          <a:xfrm>
            <a:off x="79095" y="4014356"/>
            <a:ext cx="5140977" cy="2031325"/>
          </a:xfrm>
          <a:prstGeom prst="rect">
            <a:avLst/>
          </a:prstGeom>
          <a:noFill/>
        </p:spPr>
        <p:txBody>
          <a:bodyPr wrap="square" rtlCol="0">
            <a:spAutoFit/>
          </a:bodyPr>
          <a:lstStyle/>
          <a:p>
            <a:r>
              <a:rPr lang="en-US"/>
              <a:t>Let also </a:t>
            </a:r>
            <a:r>
              <a:rPr lang="el-GR"/>
              <a:t>λ </a:t>
            </a:r>
            <a:r>
              <a:rPr lang="en-US"/>
              <a:t>be a function of x and a set of m parameters </a:t>
            </a:r>
            <a:r>
              <a:rPr lang="en-US">
                <a:latin typeface="Symbol" pitchFamily="18" charset="2"/>
              </a:rPr>
              <a:t>q</a:t>
            </a:r>
            <a:r>
              <a:rPr lang="en-US"/>
              <a:t>, </a:t>
            </a:r>
            <a:r>
              <a:rPr lang="en-US">
                <a:latin typeface="Symbol" pitchFamily="18" charset="2"/>
              </a:rPr>
              <a:t>l</a:t>
            </a:r>
            <a:r>
              <a:rPr lang="en-US"/>
              <a:t>(x;</a:t>
            </a:r>
            <a:r>
              <a:rPr lang="en-US">
                <a:latin typeface="Symbol" pitchFamily="18" charset="2"/>
              </a:rPr>
              <a:t>q</a:t>
            </a:r>
            <a:r>
              <a:rPr lang="en-US" baseline="-25000"/>
              <a:t>1</a:t>
            </a:r>
            <a:r>
              <a:rPr lang="en-US"/>
              <a:t>…</a:t>
            </a:r>
            <a:r>
              <a:rPr lang="en-US">
                <a:latin typeface="Symbol" pitchFamily="18" charset="2"/>
              </a:rPr>
              <a:t>q</a:t>
            </a:r>
            <a:r>
              <a:rPr lang="en-US" baseline="-25000"/>
              <a:t>m</a:t>
            </a:r>
            <a:r>
              <a:rPr lang="en-US"/>
              <a:t>). In other words, </a:t>
            </a:r>
            <a:r>
              <a:rPr lang="el-GR">
                <a:solidFill>
                  <a:srgbClr val="0070C0"/>
                </a:solidFill>
              </a:rPr>
              <a:t>λ</a:t>
            </a:r>
            <a:r>
              <a:rPr lang="en-US">
                <a:solidFill>
                  <a:srgbClr val="0070C0"/>
                </a:solidFill>
              </a:rPr>
              <a:t> is the model you want to fit to your data points y(x).</a:t>
            </a:r>
          </a:p>
          <a:p>
            <a:pPr>
              <a:buNone/>
            </a:pPr>
            <a:r>
              <a:rPr lang="en-US" b="1"/>
              <a:t>	</a:t>
            </a:r>
            <a:endParaRPr lang="en-US" b="1" smtClean="0"/>
          </a:p>
          <a:p>
            <a:pPr>
              <a:buNone/>
            </a:pPr>
            <a:endParaRPr lang="en-US" b="1"/>
          </a:p>
          <a:p>
            <a:pPr>
              <a:buNone/>
            </a:pPr>
            <a:r>
              <a:rPr lang="en-US" b="1" smtClean="0"/>
              <a:t>	We </a:t>
            </a:r>
            <a:r>
              <a:rPr lang="en-US" b="1"/>
              <a:t>want to find estimates of </a:t>
            </a:r>
            <a:r>
              <a:rPr lang="en-US" b="1">
                <a:latin typeface="Symbol" pitchFamily="18" charset="2"/>
              </a:rPr>
              <a:t>q</a:t>
            </a:r>
            <a:r>
              <a:rPr lang="en-US"/>
              <a:t>.</a:t>
            </a:r>
          </a:p>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2319" y="1988840"/>
            <a:ext cx="8435280" cy="2664296"/>
          </a:xfrm>
        </p:spPr>
        <p:txBody>
          <a:bodyPr>
            <a:normAutofit fontScale="55000" lnSpcReduction="20000"/>
          </a:bodyPr>
          <a:lstStyle/>
          <a:p>
            <a:r>
              <a:rPr lang="en-US" smtClean="0">
                <a:solidFill>
                  <a:srgbClr val="0070C0"/>
                </a:solidFill>
              </a:rPr>
              <a:t>The expression</a:t>
            </a:r>
            <a:r>
              <a:rPr lang="el-GR" smtClean="0">
                <a:solidFill>
                  <a:srgbClr val="0070C0"/>
                </a:solidFill>
              </a:rPr>
              <a:t> </a:t>
            </a:r>
            <a:r>
              <a:rPr lang="en-US" smtClean="0">
                <a:solidFill>
                  <a:srgbClr val="0070C0"/>
                </a:solidFill>
              </a:rPr>
              <a:t>written above near the minimum follows a </a:t>
            </a:r>
            <a:r>
              <a:rPr lang="en-US" smtClean="0">
                <a:solidFill>
                  <a:srgbClr val="0070C0"/>
                </a:solidFill>
                <a:latin typeface="Symbol" pitchFamily="18" charset="2"/>
              </a:rPr>
              <a:t>c</a:t>
            </a:r>
            <a:r>
              <a:rPr lang="en-US" baseline="30000" smtClean="0">
                <a:solidFill>
                  <a:srgbClr val="0070C0"/>
                </a:solidFill>
              </a:rPr>
              <a:t>2</a:t>
            </a:r>
            <a:r>
              <a:rPr lang="en-US" smtClean="0">
                <a:solidFill>
                  <a:srgbClr val="0070C0"/>
                </a:solidFill>
              </a:rPr>
              <a:t> distribution only if the function </a:t>
            </a:r>
            <a:r>
              <a:rPr lang="en-US" smtClean="0">
                <a:solidFill>
                  <a:srgbClr val="0070C0"/>
                </a:solidFill>
                <a:latin typeface="Symbol" pitchFamily="18" charset="2"/>
              </a:rPr>
              <a:t>l</a:t>
            </a:r>
            <a:r>
              <a:rPr lang="en-US" smtClean="0">
                <a:solidFill>
                  <a:srgbClr val="0070C0"/>
                </a:solidFill>
              </a:rPr>
              <a:t>(x;</a:t>
            </a:r>
            <a:r>
              <a:rPr lang="en-US" smtClean="0">
                <a:solidFill>
                  <a:srgbClr val="0070C0"/>
                </a:solidFill>
                <a:latin typeface="Symbol" pitchFamily="18" charset="2"/>
              </a:rPr>
              <a:t>q</a:t>
            </a:r>
            <a:r>
              <a:rPr lang="en-US" smtClean="0">
                <a:solidFill>
                  <a:srgbClr val="0070C0"/>
                </a:solidFill>
              </a:rPr>
              <a:t>) is linear in the parameters </a:t>
            </a:r>
            <a:r>
              <a:rPr lang="en-US" smtClean="0">
                <a:solidFill>
                  <a:srgbClr val="0070C0"/>
                </a:solidFill>
                <a:latin typeface="Symbol" pitchFamily="18" charset="2"/>
              </a:rPr>
              <a:t>q</a:t>
            </a:r>
            <a:r>
              <a:rPr lang="en-US" smtClean="0">
                <a:solidFill>
                  <a:srgbClr val="0070C0"/>
                </a:solidFill>
              </a:rPr>
              <a:t> </a:t>
            </a:r>
            <a:r>
              <a:rPr lang="en-US" b="1" smtClean="0">
                <a:solidFill>
                  <a:srgbClr val="0070C0"/>
                </a:solidFill>
              </a:rPr>
              <a:t>and</a:t>
            </a:r>
            <a:r>
              <a:rPr lang="en-US" smtClean="0">
                <a:solidFill>
                  <a:srgbClr val="0070C0"/>
                </a:solidFill>
              </a:rPr>
              <a:t> if it is the true form from which the y</a:t>
            </a:r>
            <a:r>
              <a:rPr lang="en-US" baseline="-25000" smtClean="0">
                <a:solidFill>
                  <a:srgbClr val="0070C0"/>
                </a:solidFill>
              </a:rPr>
              <a:t>i</a:t>
            </a:r>
            <a:r>
              <a:rPr lang="en-US" smtClean="0">
                <a:solidFill>
                  <a:srgbClr val="0070C0"/>
                </a:solidFill>
              </a:rPr>
              <a:t> were drawn</a:t>
            </a:r>
            <a:r>
              <a:rPr lang="en-US" smtClean="0"/>
              <a:t>.</a:t>
            </a:r>
          </a:p>
          <a:p>
            <a:endParaRPr lang="it-IT" smtClean="0"/>
          </a:p>
          <a:p>
            <a:r>
              <a:rPr lang="it-IT" smtClean="0"/>
              <a:t>The method of least squares given above “</a:t>
            </a:r>
            <a:r>
              <a:rPr lang="it-IT" b="1" smtClean="0"/>
              <a:t>works</a:t>
            </a:r>
            <a:r>
              <a:rPr lang="it-IT" smtClean="0"/>
              <a:t>” also for non-Gaussian errors </a:t>
            </a:r>
            <a:r>
              <a:rPr lang="el-GR" smtClean="0"/>
              <a:t>σ</a:t>
            </a:r>
            <a:r>
              <a:rPr lang="it-IT" baseline="-25000" smtClean="0"/>
              <a:t>i</a:t>
            </a:r>
            <a:r>
              <a:rPr lang="it-IT" smtClean="0"/>
              <a:t>, as long as the y</a:t>
            </a:r>
            <a:r>
              <a:rPr lang="it-IT" baseline="-25000" smtClean="0"/>
              <a:t>i</a:t>
            </a:r>
            <a:r>
              <a:rPr lang="it-IT" smtClean="0"/>
              <a:t> are independent. </a:t>
            </a:r>
            <a:r>
              <a:rPr lang="it-IT" smtClean="0">
                <a:solidFill>
                  <a:srgbClr val="FF0000"/>
                </a:solidFill>
              </a:rPr>
              <a:t>But it may have worse properties than a full likelihood.</a:t>
            </a:r>
          </a:p>
          <a:p>
            <a:endParaRPr lang="en-US" smtClean="0"/>
          </a:p>
          <a:p>
            <a:r>
              <a:rPr lang="en-US" smtClean="0"/>
              <a:t>If the measurements are not independent, the joint pdf will be a n-dimensional Gaussian. In that case the following generalization holds:</a:t>
            </a:r>
            <a:endParaRPr lang="en-US"/>
          </a:p>
        </p:txBody>
      </p:sp>
      <p:graphicFrame>
        <p:nvGraphicFramePr>
          <p:cNvPr id="333826" name="Object 2"/>
          <p:cNvGraphicFramePr>
            <a:graphicFrameLocks noChangeAspect="1"/>
          </p:cNvGraphicFramePr>
          <p:nvPr>
            <p:extLst>
              <p:ext uri="{D42A27DB-BD31-4B8C-83A1-F6EECF244321}">
                <p14:modId xmlns:p14="http://schemas.microsoft.com/office/powerpoint/2010/main" val="3158774636"/>
              </p:ext>
            </p:extLst>
          </p:nvPr>
        </p:nvGraphicFramePr>
        <p:xfrm>
          <a:off x="611560" y="4540530"/>
          <a:ext cx="4824412" cy="765175"/>
        </p:xfrm>
        <a:graphic>
          <a:graphicData uri="http://schemas.openxmlformats.org/presentationml/2006/ole">
            <mc:AlternateContent xmlns:mc="http://schemas.openxmlformats.org/markup-compatibility/2006">
              <mc:Choice xmlns:v="urn:schemas-microsoft-com:vml" Requires="v">
                <p:oleObj spid="_x0000_s19526" name="Equazione" r:id="rId3" imgW="2806560" imgH="444240" progId="Equation.3">
                  <p:embed/>
                </p:oleObj>
              </mc:Choice>
              <mc:Fallback>
                <p:oleObj name="Equazione" r:id="rId3" imgW="28065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40530"/>
                        <a:ext cx="4824412"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3995936" y="5617019"/>
            <a:ext cx="4932040" cy="1200329"/>
          </a:xfrm>
          <a:prstGeom prst="rect">
            <a:avLst/>
          </a:prstGeom>
          <a:noFill/>
          <a:ln w="6350">
            <a:solidFill>
              <a:srgbClr val="FF0000"/>
            </a:solidFill>
          </a:ln>
        </p:spPr>
        <p:txBody>
          <a:bodyPr wrap="square" rtlCol="0">
            <a:spAutoFit/>
          </a:bodyPr>
          <a:lstStyle/>
          <a:p>
            <a:r>
              <a:rPr lang="en-US" smtClean="0"/>
              <a:t>Note that unlike the ML, writing the </a:t>
            </a:r>
            <a:r>
              <a:rPr lang="en-US" smtClean="0">
                <a:latin typeface="Symbol" pitchFamily="18" charset="2"/>
              </a:rPr>
              <a:t>c</a:t>
            </a:r>
            <a:r>
              <a:rPr lang="en-US" baseline="30000" smtClean="0"/>
              <a:t>2</a:t>
            </a:r>
            <a:r>
              <a:rPr lang="en-US" smtClean="0"/>
              <a:t> only requires a unbiased estimate of the </a:t>
            </a:r>
            <a:r>
              <a:rPr lang="en-US" b="1" smtClean="0"/>
              <a:t>variance</a:t>
            </a:r>
            <a:r>
              <a:rPr lang="en-US" smtClean="0"/>
              <a:t> of a distribution to work! (It makes a Gaussian approximation)</a:t>
            </a:r>
            <a:endParaRPr lang="en-US"/>
          </a:p>
        </p:txBody>
      </p:sp>
      <p:sp>
        <p:nvSpPr>
          <p:cNvPr id="10" name="CasellaDiTesto 9"/>
          <p:cNvSpPr txBox="1"/>
          <p:nvPr/>
        </p:nvSpPr>
        <p:spPr>
          <a:xfrm>
            <a:off x="15512" y="6462628"/>
            <a:ext cx="3711016" cy="369332"/>
          </a:xfrm>
          <a:prstGeom prst="rect">
            <a:avLst/>
          </a:prstGeom>
          <a:noFill/>
          <a:ln>
            <a:solidFill>
              <a:schemeClr val="accent1"/>
            </a:solidFill>
          </a:ln>
        </p:spPr>
        <p:txBody>
          <a:bodyPr wrap="none" rtlCol="0">
            <a:spAutoFit/>
          </a:bodyPr>
          <a:lstStyle/>
          <a:p>
            <a:r>
              <a:rPr lang="it-IT" smtClean="0"/>
              <a:t>Both a nice and a devaluing property!</a:t>
            </a:r>
            <a:endParaRPr lang="en-US"/>
          </a:p>
        </p:txBody>
      </p:sp>
      <p:cxnSp>
        <p:nvCxnSpPr>
          <p:cNvPr id="17" name="Connettore 2 16"/>
          <p:cNvCxnSpPr>
            <a:stCxn id="10" idx="0"/>
          </p:cNvCxnSpPr>
          <p:nvPr/>
        </p:nvCxnSpPr>
        <p:spPr>
          <a:xfrm flipV="1">
            <a:off x="1871020" y="6093296"/>
            <a:ext cx="1855508"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218861" y="188640"/>
            <a:ext cx="4572000" cy="1754326"/>
          </a:xfrm>
          <a:prstGeom prst="rect">
            <a:avLst/>
          </a:prstGeom>
        </p:spPr>
        <p:txBody>
          <a:bodyPr>
            <a:spAutoFit/>
          </a:bodyPr>
          <a:lstStyle/>
          <a:p>
            <a:pPr>
              <a:buNone/>
            </a:pPr>
            <a:r>
              <a:rPr lang="en-US"/>
              <a:t>If we take the logarithm of the joint pdf we get the log-likelihood function,</a:t>
            </a:r>
          </a:p>
          <a:p>
            <a:pPr>
              <a:buNone/>
            </a:pPr>
            <a:endParaRPr lang="en-US"/>
          </a:p>
          <a:p>
            <a:pPr>
              <a:buNone/>
            </a:pPr>
            <a:r>
              <a:rPr lang="en-US"/>
              <a:t>	which is maximized by finding </a:t>
            </a:r>
            <a:r>
              <a:rPr lang="en-US">
                <a:latin typeface="Symbol" pitchFamily="18" charset="2"/>
              </a:rPr>
              <a:t>q</a:t>
            </a:r>
            <a:r>
              <a:rPr lang="en-US"/>
              <a:t> such that the following quantity is minimized:</a:t>
            </a:r>
          </a:p>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1018231582"/>
              </p:ext>
            </p:extLst>
          </p:nvPr>
        </p:nvGraphicFramePr>
        <p:xfrm>
          <a:off x="5220072" y="188640"/>
          <a:ext cx="3498850" cy="792163"/>
        </p:xfrm>
        <a:graphic>
          <a:graphicData uri="http://schemas.openxmlformats.org/presentationml/2006/ole">
            <mc:AlternateContent xmlns:mc="http://schemas.openxmlformats.org/markup-compatibility/2006">
              <mc:Choice xmlns:v="urn:schemas-microsoft-com:vml" Requires="v">
                <p:oleObj spid="_x0000_s19527" name="Equazione" r:id="rId5" imgW="2019300" imgH="457200" progId="Equation.3">
                  <p:embed/>
                </p:oleObj>
              </mc:Choice>
              <mc:Fallback>
                <p:oleObj name="Equazione" r:id="rId5" imgW="2019300" imgH="457200" progId="Equation.3">
                  <p:embed/>
                  <p:pic>
                    <p:nvPicPr>
                      <p:cNvPr id="0" name="Oggetto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88640"/>
                        <a:ext cx="34988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3227746533"/>
              </p:ext>
            </p:extLst>
          </p:nvPr>
        </p:nvGraphicFramePr>
        <p:xfrm>
          <a:off x="5220072" y="1030560"/>
          <a:ext cx="2973387" cy="817562"/>
        </p:xfrm>
        <a:graphic>
          <a:graphicData uri="http://schemas.openxmlformats.org/presentationml/2006/ole">
            <mc:AlternateContent xmlns:mc="http://schemas.openxmlformats.org/markup-compatibility/2006">
              <mc:Choice xmlns:v="urn:schemas-microsoft-com:vml" Requires="v">
                <p:oleObj spid="_x0000_s19528" name="Equazione" r:id="rId7" imgW="1663700" imgH="457200" progId="Equation.3">
                  <p:embed/>
                </p:oleObj>
              </mc:Choice>
              <mc:Fallback>
                <p:oleObj name="Equazione" r:id="rId7" imgW="1663700" imgH="457200" progId="Equation.3">
                  <p:embed/>
                  <p:pic>
                    <p:nvPicPr>
                      <p:cNvPr id="0" name="Oggetto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1030560"/>
                        <a:ext cx="29733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3513"/>
            <a:ext cx="8229600" cy="1143000"/>
          </a:xfrm>
        </p:spPr>
        <p:txBody>
          <a:bodyPr/>
          <a:lstStyle/>
          <a:p>
            <a:r>
              <a:rPr lang="it-IT" smtClean="0"/>
              <a:t>Some notes on the chisquare</a:t>
            </a:r>
            <a:endParaRPr lang="en-US"/>
          </a:p>
        </p:txBody>
      </p:sp>
      <p:sp>
        <p:nvSpPr>
          <p:cNvPr id="3" name="Segnaposto contenuto 2"/>
          <p:cNvSpPr>
            <a:spLocks noGrp="1"/>
          </p:cNvSpPr>
          <p:nvPr>
            <p:ph idx="1"/>
          </p:nvPr>
        </p:nvSpPr>
        <p:spPr>
          <a:xfrm>
            <a:off x="251520" y="1600200"/>
            <a:ext cx="8568952" cy="5257800"/>
          </a:xfrm>
        </p:spPr>
        <p:txBody>
          <a:bodyPr>
            <a:normAutofit fontScale="62500" lnSpcReduction="20000"/>
          </a:bodyPr>
          <a:lstStyle/>
          <a:p>
            <a:r>
              <a:rPr lang="it-IT" smtClean="0"/>
              <a:t>The </a:t>
            </a:r>
            <a:r>
              <a:rPr lang="it-IT" smtClean="0"/>
              <a:t>chisquare distribution is important as it </a:t>
            </a:r>
            <a:r>
              <a:rPr lang="it-IT" smtClean="0">
                <a:solidFill>
                  <a:srgbClr val="FF0000"/>
                </a:solidFill>
              </a:rPr>
              <a:t>describes the outcomes of a chisquare fitting to some data, IF the data comes from the fitted </a:t>
            </a:r>
            <a:r>
              <a:rPr lang="it-IT" smtClean="0">
                <a:solidFill>
                  <a:srgbClr val="FF0000"/>
                </a:solidFill>
              </a:rPr>
              <a:t>model</a:t>
            </a:r>
          </a:p>
          <a:p>
            <a:endParaRPr lang="it-IT" smtClean="0">
              <a:solidFill>
                <a:srgbClr val="FF0000"/>
              </a:solidFill>
            </a:endParaRPr>
          </a:p>
          <a:p>
            <a:r>
              <a:rPr lang="it-IT" smtClean="0"/>
              <a:t>Later we will discuss the concept of "tail probability" and how this can be used to make inference on the validity of a model. In the case of a chisquare, there is a commodity useful to check whether one's model is appropriate to some data: </a:t>
            </a:r>
            <a:r>
              <a:rPr lang="it-IT" b="1" smtClean="0"/>
              <a:t>TMath::Prob(chi2,Ndof)</a:t>
            </a:r>
          </a:p>
          <a:p>
            <a:r>
              <a:rPr lang="it-IT" smtClean="0"/>
              <a:t>The function returns the </a:t>
            </a:r>
            <a:r>
              <a:rPr lang="it-IT" i="1" smtClean="0">
                <a:solidFill>
                  <a:srgbClr val="0070C0"/>
                </a:solidFill>
              </a:rPr>
              <a:t>probability that data at least as discrepant with the fitted model is observed, IF the model is correct </a:t>
            </a:r>
            <a:r>
              <a:rPr lang="it-IT" smtClean="0"/>
              <a:t>(i.e. if the data are sampled from it)</a:t>
            </a:r>
          </a:p>
          <a:p>
            <a:endParaRPr lang="it-IT"/>
          </a:p>
          <a:p>
            <a:r>
              <a:rPr lang="it-IT" smtClean="0"/>
              <a:t>Recall: the expectation value of a chisquare, for N degrees of freedom, is N</a:t>
            </a:r>
          </a:p>
          <a:p>
            <a:endParaRPr lang="it-IT"/>
          </a:p>
          <a:p>
            <a:r>
              <a:rPr lang="it-IT" smtClean="0"/>
              <a:t>If you fit some data to a model and </a:t>
            </a:r>
            <a:r>
              <a:rPr lang="it-IT" smtClean="0"/>
              <a:t>get</a:t>
            </a:r>
            <a:r>
              <a:rPr lang="el-GR" smtClean="0"/>
              <a:t> </a:t>
            </a:r>
            <a:r>
              <a:rPr lang="el-GR" b="1" smtClean="0"/>
              <a:t>χ</a:t>
            </a:r>
            <a:r>
              <a:rPr lang="it-IT" b="1" baseline="30000" smtClean="0"/>
              <a:t>2</a:t>
            </a:r>
            <a:r>
              <a:rPr lang="it-IT" b="1" smtClean="0"/>
              <a:t>&gt;&gt;N</a:t>
            </a:r>
            <a:r>
              <a:rPr lang="it-IT" smtClean="0"/>
              <a:t>, should you throw your model away </a:t>
            </a:r>
            <a:r>
              <a:rPr lang="it-IT" smtClean="0"/>
              <a:t>? It depends</a:t>
            </a:r>
          </a:p>
          <a:p>
            <a:pPr lvl="1"/>
            <a:r>
              <a:rPr lang="it-IT" smtClean="0"/>
              <a:t>Model may be correct but data affected by some additional systematic error</a:t>
            </a:r>
          </a:p>
          <a:p>
            <a:pPr lvl="1"/>
            <a:r>
              <a:rPr lang="it-IT" smtClean="0"/>
              <a:t>p(</a:t>
            </a:r>
            <a:r>
              <a:rPr lang="el-GR" b="1"/>
              <a:t>χ</a:t>
            </a:r>
            <a:r>
              <a:rPr lang="it-IT" b="1" baseline="30000"/>
              <a:t>2 </a:t>
            </a:r>
            <a:r>
              <a:rPr lang="it-IT" smtClean="0"/>
              <a:t>,N) depends not only on </a:t>
            </a:r>
            <a:r>
              <a:rPr lang="el-GR" b="1"/>
              <a:t>χ</a:t>
            </a:r>
            <a:r>
              <a:rPr lang="it-IT" b="1" baseline="30000"/>
              <a:t>2 </a:t>
            </a:r>
            <a:r>
              <a:rPr lang="it-IT" smtClean="0"/>
              <a:t>/N but also on N</a:t>
            </a:r>
            <a:endParaRPr lang="en-US"/>
          </a:p>
        </p:txBody>
      </p:sp>
    </p:spTree>
    <p:extLst>
      <p:ext uri="{BB962C8B-B14F-4D97-AF65-F5344CB8AC3E}">
        <p14:creationId xmlns:p14="http://schemas.microsoft.com/office/powerpoint/2010/main" val="34856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980728"/>
          </a:xfrm>
        </p:spPr>
        <p:txBody>
          <a:bodyPr/>
          <a:lstStyle/>
          <a:p>
            <a:r>
              <a:rPr lang="en-US" smtClean="0"/>
              <a:t>The Error Ellipse</a:t>
            </a:r>
            <a:endParaRPr lang="en-US"/>
          </a:p>
        </p:txBody>
      </p:sp>
      <p:sp>
        <p:nvSpPr>
          <p:cNvPr id="3" name="Segnaposto contenuto 2"/>
          <p:cNvSpPr>
            <a:spLocks noGrp="1"/>
          </p:cNvSpPr>
          <p:nvPr>
            <p:ph idx="1"/>
          </p:nvPr>
        </p:nvSpPr>
        <p:spPr>
          <a:xfrm>
            <a:off x="0" y="980728"/>
            <a:ext cx="8820472" cy="2448272"/>
          </a:xfrm>
        </p:spPr>
        <p:txBody>
          <a:bodyPr>
            <a:normAutofit fontScale="55000" lnSpcReduction="20000"/>
          </a:bodyPr>
          <a:lstStyle/>
          <a:p>
            <a:pPr>
              <a:buNone/>
            </a:pPr>
            <a:r>
              <a:rPr lang="en-US" smtClean="0"/>
              <a:t>	When one measures two correlated parameters </a:t>
            </a:r>
            <a:r>
              <a:rPr lang="en-US" b="1" smtClean="0">
                <a:latin typeface="Symbol" pitchFamily="18" charset="2"/>
              </a:rPr>
              <a:t>q </a:t>
            </a:r>
            <a:r>
              <a:rPr lang="en-US" smtClean="0"/>
              <a:t>= (</a:t>
            </a:r>
            <a:r>
              <a:rPr lang="en-US" smtClean="0">
                <a:latin typeface="Symbol" pitchFamily="18" charset="2"/>
              </a:rPr>
              <a:t>q</a:t>
            </a:r>
            <a:r>
              <a:rPr lang="en-US" baseline="-25000" smtClean="0"/>
              <a:t>1</a:t>
            </a:r>
            <a:r>
              <a:rPr lang="en-US" smtClean="0"/>
              <a:t>,</a:t>
            </a:r>
            <a:r>
              <a:rPr lang="en-US" smtClean="0">
                <a:latin typeface="Symbol" pitchFamily="18" charset="2"/>
              </a:rPr>
              <a:t>q</a:t>
            </a:r>
            <a:r>
              <a:rPr lang="en-US" baseline="-25000" smtClean="0"/>
              <a:t>2</a:t>
            </a:r>
            <a:r>
              <a:rPr lang="en-US" smtClean="0"/>
              <a:t>), in the large-sample limit their estimators will be distributed according to a </a:t>
            </a:r>
            <a:r>
              <a:rPr lang="en-US" smtClean="0">
                <a:solidFill>
                  <a:srgbClr val="0070C0"/>
                </a:solidFill>
              </a:rPr>
              <a:t>two-dimensional Gaussian centered on </a:t>
            </a:r>
            <a:r>
              <a:rPr lang="en-US" b="1" smtClean="0">
                <a:solidFill>
                  <a:srgbClr val="0070C0"/>
                </a:solidFill>
                <a:latin typeface="Symbol" pitchFamily="18" charset="2"/>
              </a:rPr>
              <a:t>q</a:t>
            </a:r>
            <a:r>
              <a:rPr lang="en-US" smtClean="0"/>
              <a:t>. One can thus draw an “error ellipse” as the locus of points where </a:t>
            </a:r>
            <a:r>
              <a:rPr lang="en-US" smtClean="0">
                <a:solidFill>
                  <a:srgbClr val="FF0000"/>
                </a:solidFill>
              </a:rPr>
              <a:t>the </a:t>
            </a:r>
            <a:r>
              <a:rPr lang="en-US" smtClean="0">
                <a:solidFill>
                  <a:srgbClr val="FF0000"/>
                </a:solidFill>
                <a:latin typeface="Symbol" pitchFamily="18" charset="2"/>
              </a:rPr>
              <a:t>c</a:t>
            </a:r>
            <a:r>
              <a:rPr lang="en-US" baseline="30000" smtClean="0">
                <a:solidFill>
                  <a:srgbClr val="FF0000"/>
                </a:solidFill>
              </a:rPr>
              <a:t>2</a:t>
            </a:r>
            <a:r>
              <a:rPr lang="en-US" smtClean="0">
                <a:solidFill>
                  <a:srgbClr val="FF0000"/>
                </a:solidFill>
              </a:rPr>
              <a:t> is one unit away from its minimum value</a:t>
            </a:r>
            <a:r>
              <a:rPr lang="en-US" smtClean="0"/>
              <a:t> (or the log-likelihood equals ln (L</a:t>
            </a:r>
            <a:r>
              <a:rPr lang="en-US" baseline="-25000" smtClean="0"/>
              <a:t>max</a:t>
            </a:r>
            <a:r>
              <a:rPr lang="en-US" smtClean="0"/>
              <a:t>)-0.5).</a:t>
            </a:r>
          </a:p>
          <a:p>
            <a:endParaRPr lang="en-US" smtClean="0"/>
          </a:p>
          <a:p>
            <a:pPr>
              <a:buNone/>
            </a:pPr>
            <a:r>
              <a:rPr lang="en-US" smtClean="0"/>
              <a:t>	The location of the tangents to the axes provide the standard </a:t>
            </a:r>
          </a:p>
          <a:p>
            <a:pPr>
              <a:buNone/>
            </a:pPr>
            <a:r>
              <a:rPr lang="en-US" smtClean="0"/>
              <a:t>	deviation of the estimators. The angle </a:t>
            </a:r>
            <a:r>
              <a:rPr lang="en-US" smtClean="0">
                <a:latin typeface="Symbol" pitchFamily="18" charset="2"/>
              </a:rPr>
              <a:t>f</a:t>
            </a:r>
            <a:r>
              <a:rPr lang="en-US" smtClean="0"/>
              <a:t> is given by</a:t>
            </a:r>
          </a:p>
          <a:p>
            <a:endParaRPr lang="en-US" smtClean="0"/>
          </a:p>
          <a:p>
            <a:pPr>
              <a:buNone/>
            </a:pPr>
            <a:r>
              <a:rPr lang="en-US" smtClean="0"/>
              <a:t> </a:t>
            </a:r>
          </a:p>
          <a:p>
            <a:endParaRPr lang="en-US" smtClean="0"/>
          </a:p>
          <a:p>
            <a:endParaRPr lang="en-US" smtClean="0"/>
          </a:p>
        </p:txBody>
      </p:sp>
      <p:pic>
        <p:nvPicPr>
          <p:cNvPr id="49154" name="Picture 2"/>
          <p:cNvPicPr>
            <a:picLocks noChangeAspect="1" noChangeArrowheads="1"/>
          </p:cNvPicPr>
          <p:nvPr/>
        </p:nvPicPr>
        <p:blipFill>
          <a:blip r:embed="rId3" cstate="print"/>
          <a:srcRect/>
          <a:stretch>
            <a:fillRect/>
          </a:stretch>
        </p:blipFill>
        <p:spPr bwMode="auto">
          <a:xfrm>
            <a:off x="3347864" y="3847208"/>
            <a:ext cx="5796136" cy="3010791"/>
          </a:xfrm>
          <a:prstGeom prst="rect">
            <a:avLst/>
          </a:prstGeom>
          <a:noFill/>
          <a:ln w="9525">
            <a:noFill/>
            <a:miter lim="800000"/>
            <a:headEnd/>
            <a:tailEnd/>
          </a:ln>
        </p:spPr>
      </p:pic>
      <p:sp>
        <p:nvSpPr>
          <p:cNvPr id="5" name="CasellaDiTesto 4"/>
          <p:cNvSpPr txBox="1"/>
          <p:nvPr/>
        </p:nvSpPr>
        <p:spPr>
          <a:xfrm>
            <a:off x="72008" y="2924944"/>
            <a:ext cx="3203848" cy="2585323"/>
          </a:xfrm>
          <a:prstGeom prst="rect">
            <a:avLst/>
          </a:prstGeom>
          <a:noFill/>
        </p:spPr>
        <p:txBody>
          <a:bodyPr wrap="square" rtlCol="0">
            <a:spAutoFit/>
          </a:bodyPr>
          <a:lstStyle/>
          <a:p>
            <a:r>
              <a:rPr lang="en-US" smtClean="0">
                <a:solidFill>
                  <a:srgbClr val="FF0000"/>
                </a:solidFill>
              </a:rPr>
              <a:t>A measurement of one parameter at a given value of the other is determined by the intercept on the line connecting the two tangent points. </a:t>
            </a:r>
          </a:p>
          <a:p>
            <a:r>
              <a:rPr lang="en-US" smtClean="0"/>
              <a:t>The uncertainty of that single measurement, at a fixed value of the other parameter, is </a:t>
            </a:r>
          </a:p>
          <a:p>
            <a:endParaRPr lang="en-US"/>
          </a:p>
        </p:txBody>
      </p:sp>
      <p:sp>
        <p:nvSpPr>
          <p:cNvPr id="6" name="CasellaDiTesto 5"/>
          <p:cNvSpPr txBox="1"/>
          <p:nvPr/>
        </p:nvSpPr>
        <p:spPr>
          <a:xfrm>
            <a:off x="5508104" y="2804735"/>
            <a:ext cx="3419302" cy="1200329"/>
          </a:xfrm>
          <a:prstGeom prst="rect">
            <a:avLst/>
          </a:prstGeom>
          <a:noFill/>
          <a:ln w="6350">
            <a:solidFill>
              <a:srgbClr val="FF0000"/>
            </a:solidFill>
          </a:ln>
        </p:spPr>
        <p:txBody>
          <a:bodyPr wrap="square" rtlCol="0">
            <a:spAutoFit/>
          </a:bodyPr>
          <a:lstStyle/>
          <a:p>
            <a:r>
              <a:rPr lang="en-US" smtClean="0"/>
              <a:t>The correlation coefficient </a:t>
            </a:r>
            <a:r>
              <a:rPr lang="en-US" smtClean="0">
                <a:latin typeface="Symbol" pitchFamily="18" charset="2"/>
              </a:rPr>
              <a:t>r</a:t>
            </a:r>
            <a:r>
              <a:rPr lang="en-US" smtClean="0"/>
              <a:t> is the distance of each axis from the tangent point, in units of the corresponding standard deviation </a:t>
            </a:r>
          </a:p>
        </p:txBody>
      </p:sp>
      <p:cxnSp>
        <p:nvCxnSpPr>
          <p:cNvPr id="29" name="Connettore 2 28"/>
          <p:cNvCxnSpPr/>
          <p:nvPr/>
        </p:nvCxnSpPr>
        <p:spPr>
          <a:xfrm flipH="1">
            <a:off x="7884368" y="4005064"/>
            <a:ext cx="79208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ggetto 30"/>
          <p:cNvGraphicFramePr>
            <a:graphicFrameLocks noChangeAspect="1"/>
          </p:cNvGraphicFramePr>
          <p:nvPr/>
        </p:nvGraphicFramePr>
        <p:xfrm>
          <a:off x="3338587" y="2708920"/>
          <a:ext cx="2025501" cy="739775"/>
        </p:xfrm>
        <a:graphic>
          <a:graphicData uri="http://schemas.openxmlformats.org/presentationml/2006/ole">
            <mc:AlternateContent xmlns:mc="http://schemas.openxmlformats.org/markup-compatibility/2006">
              <mc:Choice xmlns:v="urn:schemas-microsoft-com:vml" Requires="v">
                <p:oleObj spid="_x0000_s110690" name="Equazione" r:id="rId4" imgW="1130040" imgH="469800" progId="Equation.3">
                  <p:embed/>
                </p:oleObj>
              </mc:Choice>
              <mc:Fallback>
                <p:oleObj name="Equazione" r:id="rId4" imgW="113004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87" y="2708920"/>
                        <a:ext cx="2025501"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ggetto 31"/>
          <p:cNvGraphicFramePr>
            <a:graphicFrameLocks noChangeAspect="1"/>
          </p:cNvGraphicFramePr>
          <p:nvPr/>
        </p:nvGraphicFramePr>
        <p:xfrm>
          <a:off x="683568" y="5157193"/>
          <a:ext cx="1849439" cy="504056"/>
        </p:xfrm>
        <a:graphic>
          <a:graphicData uri="http://schemas.openxmlformats.org/presentationml/2006/ole">
            <mc:AlternateContent xmlns:mc="http://schemas.openxmlformats.org/markup-compatibility/2006">
              <mc:Choice xmlns:v="urn:schemas-microsoft-com:vml" Requires="v">
                <p:oleObj spid="_x0000_s110691" name="Equazione" r:id="rId6" imgW="1117440" imgH="304560" progId="Equation.3">
                  <p:embed/>
                </p:oleObj>
              </mc:Choice>
              <mc:Fallback>
                <p:oleObj name="Equazione" r:id="rId6" imgW="111744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5157193"/>
                        <a:ext cx="1849439"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Connettore 1 36"/>
          <p:cNvCxnSpPr/>
          <p:nvPr/>
        </p:nvCxnSpPr>
        <p:spPr>
          <a:xfrm>
            <a:off x="3347864" y="3645024"/>
            <a:ext cx="5616624" cy="28803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0" y="5877272"/>
            <a:ext cx="2824684" cy="646331"/>
          </a:xfrm>
          <a:prstGeom prst="rect">
            <a:avLst/>
          </a:prstGeom>
          <a:noFill/>
        </p:spPr>
        <p:txBody>
          <a:bodyPr wrap="none" rtlCol="0">
            <a:spAutoFit/>
          </a:bodyPr>
          <a:lstStyle/>
          <a:p>
            <a:r>
              <a:rPr lang="en-US" smtClean="0"/>
              <a:t>In that case one may report </a:t>
            </a:r>
          </a:p>
          <a:p>
            <a:r>
              <a:rPr lang="en-US" smtClean="0"/>
              <a:t>and the slope</a:t>
            </a:r>
            <a:endParaRPr lang="en-US"/>
          </a:p>
        </p:txBody>
      </p:sp>
      <p:graphicFrame>
        <p:nvGraphicFramePr>
          <p:cNvPr id="14" name="Oggetto 13"/>
          <p:cNvGraphicFramePr>
            <a:graphicFrameLocks noChangeAspect="1"/>
          </p:cNvGraphicFramePr>
          <p:nvPr/>
        </p:nvGraphicFramePr>
        <p:xfrm>
          <a:off x="2771800" y="5877272"/>
          <a:ext cx="432048" cy="378042"/>
        </p:xfrm>
        <a:graphic>
          <a:graphicData uri="http://schemas.openxmlformats.org/presentationml/2006/ole">
            <mc:AlternateContent xmlns:mc="http://schemas.openxmlformats.org/markup-compatibility/2006">
              <mc:Choice xmlns:v="urn:schemas-microsoft-com:vml" Requires="v">
                <p:oleObj spid="_x0000_s110692" name="Equazione" r:id="rId8" imgW="406080" imgH="266400" progId="Equation.3">
                  <p:embed/>
                </p:oleObj>
              </mc:Choice>
              <mc:Fallback>
                <p:oleObj name="Equazione" r:id="rId8" imgW="40608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5877272"/>
                        <a:ext cx="432048" cy="378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ggetto 14"/>
          <p:cNvGraphicFramePr>
            <a:graphicFrameLocks noChangeAspect="1"/>
          </p:cNvGraphicFramePr>
          <p:nvPr/>
        </p:nvGraphicFramePr>
        <p:xfrm>
          <a:off x="1475656" y="6192688"/>
          <a:ext cx="1061703" cy="620688"/>
        </p:xfrm>
        <a:graphic>
          <a:graphicData uri="http://schemas.openxmlformats.org/presentationml/2006/ole">
            <mc:AlternateContent xmlns:mc="http://schemas.openxmlformats.org/markup-compatibility/2006">
              <mc:Choice xmlns:v="urn:schemas-microsoft-com:vml" Requires="v">
                <p:oleObj spid="_x0000_s110693" name="Equazione" r:id="rId10" imgW="825480" imgH="482400" progId="Equation.3">
                  <p:embed/>
                </p:oleObj>
              </mc:Choice>
              <mc:Fallback>
                <p:oleObj name="Equazione" r:id="rId10" imgW="825480" imgH="48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5656" y="6192688"/>
                        <a:ext cx="1061703" cy="6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8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8594"/>
            <a:ext cx="6539858" cy="1143000"/>
          </a:xfrm>
        </p:spPr>
        <p:txBody>
          <a:bodyPr/>
          <a:lstStyle/>
          <a:p>
            <a:r>
              <a:rPr lang="it-IT"/>
              <a:t>B</a:t>
            </a:r>
            <a:r>
              <a:rPr lang="it-IT" smtClean="0"/>
              <a:t>ooks</a:t>
            </a:r>
            <a:endParaRPr lang="en-US"/>
          </a:p>
        </p:txBody>
      </p:sp>
      <p:sp>
        <p:nvSpPr>
          <p:cNvPr id="3" name="Segnaposto contenuto 2"/>
          <p:cNvSpPr>
            <a:spLocks noGrp="1"/>
          </p:cNvSpPr>
          <p:nvPr>
            <p:ph idx="1"/>
          </p:nvPr>
        </p:nvSpPr>
        <p:spPr>
          <a:xfrm>
            <a:off x="612775" y="1628800"/>
            <a:ext cx="6059016" cy="4525963"/>
          </a:xfrm>
        </p:spPr>
        <p:txBody>
          <a:bodyPr>
            <a:normAutofit fontScale="62500" lnSpcReduction="20000"/>
          </a:bodyPr>
          <a:lstStyle/>
          <a:p>
            <a:r>
              <a:rPr lang="it-IT" smtClean="0"/>
              <a:t>Glen Cowan, "</a:t>
            </a:r>
            <a:r>
              <a:rPr lang="it-IT" i="1" smtClean="0"/>
              <a:t>Statistical Data Analysis</a:t>
            </a:r>
            <a:r>
              <a:rPr lang="it-IT" smtClean="0"/>
              <a:t>", Oxford Science Publications 1998</a:t>
            </a:r>
          </a:p>
          <a:p>
            <a:pPr lvl="1"/>
            <a:r>
              <a:rPr lang="it-IT" smtClean="0"/>
              <a:t>Easy, clear, concise. Provides basic understanding on all the common topics, but lacks in-depth treatment of some advanced material important for HEP (e.g. MVA)</a:t>
            </a:r>
          </a:p>
          <a:p>
            <a:pPr lvl="1"/>
            <a:endParaRPr lang="it-IT" smtClean="0"/>
          </a:p>
          <a:p>
            <a:r>
              <a:rPr lang="it-IT" smtClean="0"/>
              <a:t>F. James, "</a:t>
            </a:r>
            <a:r>
              <a:rPr lang="it-IT" i="1" smtClean="0"/>
              <a:t>Statistical Methods in Experimental Physics</a:t>
            </a:r>
            <a:r>
              <a:rPr lang="it-IT" smtClean="0"/>
              <a:t>", 2nd ed., World Scientific 2002</a:t>
            </a:r>
          </a:p>
          <a:p>
            <a:pPr lvl="1"/>
            <a:r>
              <a:rPr lang="it-IT" smtClean="0"/>
              <a:t>A serious handbook which contains advanced treatment of many important problems for HEP. Also not complete.</a:t>
            </a:r>
          </a:p>
          <a:p>
            <a:pPr lvl="1"/>
            <a:endParaRPr lang="it-IT" smtClean="0"/>
          </a:p>
          <a:p>
            <a:r>
              <a:rPr lang="it-IT" smtClean="0"/>
              <a:t>I. Narsky, F. Porter, "</a:t>
            </a:r>
            <a:r>
              <a:rPr lang="it-IT" i="1" smtClean="0"/>
              <a:t>Statistical Analysis Techniques in Particle Physics</a:t>
            </a:r>
            <a:r>
              <a:rPr lang="it-IT" smtClean="0"/>
              <a:t>", Wiley 2014</a:t>
            </a:r>
          </a:p>
          <a:p>
            <a:pPr lvl="1"/>
            <a:r>
              <a:rPr lang="it-IT" smtClean="0"/>
              <a:t>A sharp focus on Multivariate Analysis techniques and their applications to HEP. Aimed at problem solving and extensive, although concise on any given topic.</a:t>
            </a:r>
            <a:endParaRPr lang="it-IT"/>
          </a:p>
          <a:p>
            <a:pPr marL="57150" indent="0">
              <a:buNone/>
            </a:pPr>
            <a:endParaRPr lang="en-US"/>
          </a:p>
        </p:txBody>
      </p:sp>
      <p:sp>
        <p:nvSpPr>
          <p:cNvPr id="4" name="AutoShape 2" descr="Image result for Statistical Data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tatistical Data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7286" name="Picture 6" descr="http://t1.gstatic.com/images?q=tbn:ANd9GcQjREAABVYv5xDAKecdLbKREAUz1Ci07nXj5lLlE977gNessMz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6520" y="17065"/>
            <a:ext cx="1457479" cy="2187799"/>
          </a:xfrm>
          <a:prstGeom prst="rect">
            <a:avLst/>
          </a:prstGeom>
          <a:noFill/>
          <a:extLst>
            <a:ext uri="{909E8E84-426E-40DD-AFC4-6F175D3DCCD1}">
              <a14:hiddenFill xmlns:a14="http://schemas.microsoft.com/office/drawing/2010/main">
                <a:solidFill>
                  <a:srgbClr val="FFFFFF"/>
                </a:solidFill>
              </a14:hiddenFill>
            </a:ext>
          </a:extLst>
        </p:spPr>
      </p:pic>
      <p:pic>
        <p:nvPicPr>
          <p:cNvPr id="97288" name="Picture 8" descr="http://t3.gstatic.com/images?q=tbn:ANd9GcRNrhAAD2mOOCMps44Dl0YFyotJTBYDWlm06f8erKf9Pq7T4V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519" y="2420888"/>
            <a:ext cx="1457480" cy="2181171"/>
          </a:xfrm>
          <a:prstGeom prst="rect">
            <a:avLst/>
          </a:prstGeom>
          <a:noFill/>
          <a:extLst>
            <a:ext uri="{909E8E84-426E-40DD-AFC4-6F175D3DCCD1}">
              <a14:hiddenFill xmlns:a14="http://schemas.microsoft.com/office/drawing/2010/main">
                <a:solidFill>
                  <a:srgbClr val="FFFFFF"/>
                </a:solidFill>
              </a14:hiddenFill>
            </a:ext>
          </a:extLst>
        </p:spPr>
      </p:pic>
      <p:pic>
        <p:nvPicPr>
          <p:cNvPr id="97290" name="Picture 10" descr="http://t0.gstatic.com/images?q=tbn:ANd9GcS6sZyoLR-Ik6LRzGJSxgSrCPLa81D3GThR-x1zUepsaFXSwv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1739" y="4841776"/>
            <a:ext cx="142703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97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80928"/>
            <a:ext cx="8229600" cy="1143000"/>
          </a:xfrm>
        </p:spPr>
        <p:txBody>
          <a:bodyPr>
            <a:normAutofit/>
          </a:bodyPr>
          <a:lstStyle/>
          <a:p>
            <a:r>
              <a:rPr lang="it-IT" smtClean="0"/>
              <a:t>Chapter 2 – Weighted average</a:t>
            </a:r>
            <a:endParaRPr lang="en-US"/>
          </a:p>
        </p:txBody>
      </p:sp>
    </p:spTree>
    <p:extLst>
      <p:ext uri="{BB962C8B-B14F-4D97-AF65-F5344CB8AC3E}">
        <p14:creationId xmlns:p14="http://schemas.microsoft.com/office/powerpoint/2010/main" val="1927551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80920" cy="980728"/>
          </a:xfrm>
        </p:spPr>
        <p:txBody>
          <a:bodyPr>
            <a:normAutofit/>
          </a:bodyPr>
          <a:lstStyle/>
          <a:p>
            <a:r>
              <a:rPr lang="it-IT" smtClean="0"/>
              <a:t>Weighted average: the basics </a:t>
            </a:r>
            <a:endParaRPr lang="en-US"/>
          </a:p>
        </p:txBody>
      </p:sp>
      <p:sp>
        <p:nvSpPr>
          <p:cNvPr id="3" name="Segnaposto contenuto 2"/>
          <p:cNvSpPr>
            <a:spLocks noGrp="1"/>
          </p:cNvSpPr>
          <p:nvPr>
            <p:ph idx="1"/>
          </p:nvPr>
        </p:nvSpPr>
        <p:spPr>
          <a:xfrm>
            <a:off x="323528" y="1052736"/>
            <a:ext cx="8424936" cy="2592288"/>
          </a:xfrm>
        </p:spPr>
        <p:txBody>
          <a:bodyPr>
            <a:normAutofit fontScale="62500" lnSpcReduction="20000"/>
          </a:bodyPr>
          <a:lstStyle/>
          <a:p>
            <a:r>
              <a:rPr lang="it-IT"/>
              <a:t>S</a:t>
            </a:r>
            <a:r>
              <a:rPr lang="it-IT" smtClean="0"/>
              <a:t>uppose we need to </a:t>
            </a:r>
            <a:r>
              <a:rPr lang="it-IT" smtClean="0">
                <a:solidFill>
                  <a:srgbClr val="FF0000"/>
                </a:solidFill>
              </a:rPr>
              <a:t>combine two different, independent measurements </a:t>
            </a:r>
            <a:r>
              <a:rPr lang="it-IT" smtClean="0"/>
              <a:t>with variances</a:t>
            </a:r>
            <a:r>
              <a:rPr lang="it-IT" smtClean="0">
                <a:solidFill>
                  <a:srgbClr val="FF0000"/>
                </a:solidFill>
              </a:rPr>
              <a:t> </a:t>
            </a:r>
            <a:r>
              <a:rPr lang="el-GR" smtClean="0"/>
              <a:t>σ</a:t>
            </a:r>
            <a:r>
              <a:rPr lang="it-IT" baseline="-25000" smtClean="0"/>
              <a:t>1</a:t>
            </a:r>
            <a:r>
              <a:rPr lang="it-IT" smtClean="0"/>
              <a:t>,</a:t>
            </a:r>
            <a:r>
              <a:rPr lang="el-GR" smtClean="0"/>
              <a:t>σ</a:t>
            </a:r>
            <a:r>
              <a:rPr lang="it-IT" baseline="-25000" smtClean="0"/>
              <a:t>2</a:t>
            </a:r>
            <a:r>
              <a:rPr lang="it-IT" smtClean="0"/>
              <a:t> of the same physical quantity x</a:t>
            </a:r>
            <a:r>
              <a:rPr lang="it-IT" baseline="-25000" smtClean="0"/>
              <a:t>0</a:t>
            </a:r>
            <a:r>
              <a:rPr lang="it-IT" smtClean="0"/>
              <a:t>: </a:t>
            </a:r>
          </a:p>
          <a:p>
            <a:pPr lvl="1"/>
            <a:r>
              <a:rPr lang="it-IT" smtClean="0"/>
              <a:t>we denote them with </a:t>
            </a:r>
            <a:endParaRPr lang="it-IT"/>
          </a:p>
          <a:p>
            <a:pPr marL="457200" lvl="1" indent="0">
              <a:buNone/>
            </a:pPr>
            <a:r>
              <a:rPr lang="it-IT" b="1" smtClean="0"/>
              <a:t>			x</a:t>
            </a:r>
            <a:r>
              <a:rPr lang="it-IT" b="1" baseline="-25000" smtClean="0"/>
              <a:t>1</a:t>
            </a:r>
            <a:r>
              <a:rPr lang="it-IT" b="1" smtClean="0"/>
              <a:t>(x</a:t>
            </a:r>
            <a:r>
              <a:rPr lang="it-IT" b="1" baseline="-25000" smtClean="0"/>
              <a:t>0</a:t>
            </a:r>
            <a:r>
              <a:rPr lang="it-IT" b="1" smtClean="0"/>
              <a:t>,</a:t>
            </a:r>
            <a:r>
              <a:rPr lang="el-GR" b="1" smtClean="0"/>
              <a:t>σ</a:t>
            </a:r>
            <a:r>
              <a:rPr lang="it-IT" b="1" baseline="-25000" smtClean="0"/>
              <a:t>1</a:t>
            </a:r>
            <a:r>
              <a:rPr lang="it-IT" b="1" smtClean="0"/>
              <a:t>)</a:t>
            </a:r>
            <a:r>
              <a:rPr lang="en-US" smtClean="0"/>
              <a:t>, </a:t>
            </a:r>
            <a:r>
              <a:rPr lang="en-US" b="1" smtClean="0"/>
              <a:t>x</a:t>
            </a:r>
            <a:r>
              <a:rPr lang="en-US" b="1" baseline="-25000" smtClean="0"/>
              <a:t>2</a:t>
            </a:r>
            <a:r>
              <a:rPr lang="en-US" b="1" smtClean="0"/>
              <a:t>(x</a:t>
            </a:r>
            <a:r>
              <a:rPr lang="en-US" b="1" baseline="-25000" smtClean="0"/>
              <a:t>0</a:t>
            </a:r>
            <a:r>
              <a:rPr lang="en-US" b="1" smtClean="0"/>
              <a:t>,</a:t>
            </a:r>
            <a:r>
              <a:rPr lang="el-GR" b="1" smtClean="0"/>
              <a:t>σ</a:t>
            </a:r>
            <a:r>
              <a:rPr lang="it-IT" b="1" baseline="-25000" smtClean="0"/>
              <a:t>2</a:t>
            </a:r>
            <a:r>
              <a:rPr lang="it-IT" b="1" smtClean="0"/>
              <a:t>)  		</a:t>
            </a:r>
            <a:r>
              <a:rPr lang="it-IT" b="1" smtClean="0">
                <a:sym typeface="Wingdings" pitchFamily="2" charset="2"/>
              </a:rPr>
              <a:t> the PDFs are G(</a:t>
            </a:r>
            <a:r>
              <a:rPr lang="en-US" b="1" smtClean="0"/>
              <a:t>x</a:t>
            </a:r>
            <a:r>
              <a:rPr lang="en-US" b="1" baseline="-25000" smtClean="0"/>
              <a:t>0</a:t>
            </a:r>
            <a:r>
              <a:rPr lang="en-US" b="1" smtClean="0"/>
              <a:t>,</a:t>
            </a:r>
            <a:r>
              <a:rPr lang="el-GR" b="1" smtClean="0"/>
              <a:t>σ</a:t>
            </a:r>
            <a:r>
              <a:rPr lang="it-IT" b="1" baseline="-25000" smtClean="0"/>
              <a:t>i</a:t>
            </a:r>
            <a:r>
              <a:rPr lang="it-IT" b="1" smtClean="0">
                <a:sym typeface="Wingdings" pitchFamily="2" charset="2"/>
              </a:rPr>
              <a:t>)</a:t>
            </a:r>
            <a:endParaRPr lang="it-IT" b="1" smtClean="0"/>
          </a:p>
          <a:p>
            <a:pPr lvl="1"/>
            <a:endParaRPr lang="it-IT" smtClean="0"/>
          </a:p>
          <a:p>
            <a:r>
              <a:rPr lang="it-IT" smtClean="0"/>
              <a:t>Let us </a:t>
            </a:r>
            <a:r>
              <a:rPr lang="it-IT" smtClean="0"/>
              <a:t>combine them linearly to get the result with the smallest possible variance,</a:t>
            </a:r>
          </a:p>
          <a:p>
            <a:pPr marL="457200" lvl="1" indent="0">
              <a:buNone/>
            </a:pPr>
            <a:r>
              <a:rPr lang="it-IT" b="1" smtClean="0"/>
              <a:t>	x = cx</a:t>
            </a:r>
            <a:r>
              <a:rPr lang="it-IT" b="1" baseline="-25000" smtClean="0"/>
              <a:t>1</a:t>
            </a:r>
            <a:r>
              <a:rPr lang="it-IT" b="1" smtClean="0"/>
              <a:t>+dx</a:t>
            </a:r>
            <a:r>
              <a:rPr lang="it-IT" b="1" baseline="-25000" smtClean="0"/>
              <a:t>2</a:t>
            </a:r>
          </a:p>
          <a:p>
            <a:pPr lvl="1">
              <a:buNone/>
            </a:pPr>
            <a:r>
              <a:rPr lang="it-IT" smtClean="0"/>
              <a:t>			    </a:t>
            </a:r>
            <a:r>
              <a:rPr lang="it-IT" smtClean="0">
                <a:sym typeface="Wingdings" pitchFamily="2" charset="2"/>
              </a:rPr>
              <a:t>    </a:t>
            </a:r>
            <a:r>
              <a:rPr lang="it-IT" smtClean="0">
                <a:solidFill>
                  <a:srgbClr val="FF0000"/>
                </a:solidFill>
              </a:rPr>
              <a:t>What are c, d such that </a:t>
            </a:r>
            <a:r>
              <a:rPr lang="el-GR" smtClean="0">
                <a:solidFill>
                  <a:srgbClr val="FF0000"/>
                </a:solidFill>
              </a:rPr>
              <a:t>σ</a:t>
            </a:r>
            <a:r>
              <a:rPr lang="it-IT" baseline="-25000" smtClean="0">
                <a:solidFill>
                  <a:srgbClr val="FF0000"/>
                </a:solidFill>
              </a:rPr>
              <a:t>F</a:t>
            </a:r>
            <a:r>
              <a:rPr lang="it-IT" smtClean="0">
                <a:solidFill>
                  <a:srgbClr val="FF0000"/>
                </a:solidFill>
              </a:rPr>
              <a:t> is smallest ?</a:t>
            </a:r>
          </a:p>
          <a:p>
            <a:pPr>
              <a:buNone/>
            </a:pPr>
            <a:endParaRPr lang="it-IT" smtClean="0"/>
          </a:p>
        </p:txBody>
      </p:sp>
      <p:grpSp>
        <p:nvGrpSpPr>
          <p:cNvPr id="6" name="Gruppo 5"/>
          <p:cNvGrpSpPr/>
          <p:nvPr/>
        </p:nvGrpSpPr>
        <p:grpSpPr>
          <a:xfrm>
            <a:off x="539552" y="3633405"/>
            <a:ext cx="8280920" cy="3323987"/>
            <a:chOff x="539552" y="3633405"/>
            <a:chExt cx="8280920" cy="3323987"/>
          </a:xfrm>
        </p:grpSpPr>
        <p:sp>
          <p:nvSpPr>
            <p:cNvPr id="4" name="CasellaDiTesto 3"/>
            <p:cNvSpPr txBox="1"/>
            <p:nvPr/>
          </p:nvSpPr>
          <p:spPr>
            <a:xfrm>
              <a:off x="539552" y="3633405"/>
              <a:ext cx="8280920" cy="3323987"/>
            </a:xfrm>
            <a:prstGeom prst="rect">
              <a:avLst/>
            </a:prstGeom>
            <a:noFill/>
          </p:spPr>
          <p:txBody>
            <a:bodyPr wrap="square" rtlCol="0">
              <a:spAutoFit/>
            </a:bodyPr>
            <a:lstStyle/>
            <a:p>
              <a:r>
                <a:rPr lang="it-IT" b="1" smtClean="0"/>
                <a:t>Answer: </a:t>
              </a:r>
              <a:r>
                <a:rPr lang="it-IT" smtClean="0"/>
                <a:t>we first of all note that </a:t>
              </a:r>
              <a:r>
                <a:rPr lang="it-IT" b="1" smtClean="0"/>
                <a:t>d=1-c</a:t>
              </a:r>
              <a:r>
                <a:rPr lang="it-IT" smtClean="0"/>
                <a:t> if we want </a:t>
              </a:r>
              <a:r>
                <a:rPr lang="it-IT" b="1" smtClean="0"/>
                <a:t>&lt;x&gt;=x</a:t>
              </a:r>
              <a:r>
                <a:rPr lang="it-IT" b="1" baseline="-25000" smtClean="0"/>
                <a:t>0</a:t>
              </a:r>
              <a:r>
                <a:rPr lang="it-IT" b="1" smtClean="0"/>
                <a:t>  </a:t>
              </a:r>
              <a:r>
                <a:rPr lang="it-IT" i="1" smtClean="0"/>
                <a:t>(reason with expectation values to convince yourself of this)</a:t>
              </a:r>
              <a:r>
                <a:rPr lang="it-IT" smtClean="0"/>
                <a:t>. Then, we </a:t>
              </a:r>
              <a:r>
                <a:rPr lang="it-IT" smtClean="0"/>
                <a:t>express the </a:t>
              </a:r>
              <a:r>
                <a:rPr lang="it-IT" smtClean="0"/>
                <a:t>variance of x in terms of the variance of x</a:t>
              </a:r>
              <a:r>
                <a:rPr lang="it-IT" baseline="-25000" smtClean="0"/>
                <a:t>1</a:t>
              </a:r>
              <a:r>
                <a:rPr lang="it-IT" smtClean="0"/>
                <a:t> and x</a:t>
              </a:r>
              <a:r>
                <a:rPr lang="it-IT" baseline="-25000" smtClean="0"/>
                <a:t>2</a:t>
              </a:r>
              <a:endParaRPr lang="it-IT" smtClean="0"/>
            </a:p>
            <a:p>
              <a:endParaRPr lang="it-IT" smtClean="0"/>
            </a:p>
            <a:p>
              <a:endParaRPr lang="it-IT" smtClean="0"/>
            </a:p>
            <a:p>
              <a:r>
                <a:rPr lang="it-IT" smtClean="0"/>
                <a:t>		           , and </a:t>
              </a:r>
              <a:r>
                <a:rPr lang="it-IT" smtClean="0">
                  <a:solidFill>
                    <a:srgbClr val="FF0000"/>
                  </a:solidFill>
                </a:rPr>
                <a:t>find c which minimizes the expression</a:t>
              </a:r>
              <a:r>
                <a:rPr lang="it-IT" smtClean="0"/>
                <a:t>. This yields:</a:t>
              </a:r>
            </a:p>
            <a:p>
              <a:endParaRPr lang="it-IT" smtClean="0"/>
            </a:p>
            <a:p>
              <a:r>
                <a:rPr lang="it-IT" smtClean="0"/>
                <a:t>					</a:t>
              </a:r>
            </a:p>
            <a:p>
              <a:r>
                <a:rPr lang="it-IT" smtClean="0"/>
                <a:t>			</a:t>
              </a:r>
              <a:r>
                <a:rPr lang="it-IT" smtClean="0">
                  <a:solidFill>
                    <a:srgbClr val="00B050"/>
                  </a:solidFill>
                </a:rPr>
                <a:t>The generalization of these 						formulas to N measurements is 					trivial</a:t>
              </a:r>
            </a:p>
            <a:p>
              <a:endParaRPr lang="en-US" baseline="-25000"/>
            </a:p>
          </p:txBody>
        </p:sp>
        <p:graphicFrame>
          <p:nvGraphicFramePr>
            <p:cNvPr id="5" name="Oggetto 4"/>
            <p:cNvGraphicFramePr>
              <a:graphicFrameLocks noChangeAspect="1"/>
            </p:cNvGraphicFramePr>
            <p:nvPr>
              <p:extLst>
                <p:ext uri="{D42A27DB-BD31-4B8C-83A1-F6EECF244321}">
                  <p14:modId xmlns:p14="http://schemas.microsoft.com/office/powerpoint/2010/main" val="3240123970"/>
                </p:ext>
              </p:extLst>
            </p:nvPr>
          </p:nvGraphicFramePr>
          <p:xfrm>
            <a:off x="888132" y="4641832"/>
            <a:ext cx="1955676" cy="2171544"/>
          </p:xfrm>
          <a:graphic>
            <a:graphicData uri="http://schemas.openxmlformats.org/presentationml/2006/ole">
              <mc:AlternateContent xmlns:mc="http://schemas.openxmlformats.org/markup-compatibility/2006">
                <mc:Choice xmlns:v="urn:schemas-microsoft-com:vml" Requires="v">
                  <p:oleObj spid="_x0000_s113676" name="Equazione" r:id="rId3" imgW="1333440" imgH="1371600" progId="Equation.3">
                    <p:embed/>
                  </p:oleObj>
                </mc:Choice>
                <mc:Fallback>
                  <p:oleObj name="Equazione" r:id="rId3" imgW="1333440" imgH="1371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32" y="4641832"/>
                          <a:ext cx="1955676" cy="2171544"/>
                        </a:xfrm>
                        <a:prstGeom prst="rect">
                          <a:avLst/>
                        </a:prstGeom>
                        <a:noFill/>
                        <a:extLst/>
                      </p:spPr>
                    </p:pic>
                  </p:oleObj>
                </mc:Fallback>
              </mc:AlternateContent>
            </a:graphicData>
          </a:graphic>
        </p:graphicFrame>
      </p:grpSp>
      <p:sp>
        <p:nvSpPr>
          <p:cNvPr id="7" name="CasellaDiTesto 6"/>
          <p:cNvSpPr txBox="1"/>
          <p:nvPr/>
        </p:nvSpPr>
        <p:spPr>
          <a:xfrm>
            <a:off x="6804248" y="2998693"/>
            <a:ext cx="2117824" cy="646331"/>
          </a:xfrm>
          <a:prstGeom prst="rect">
            <a:avLst/>
          </a:prstGeom>
          <a:noFill/>
        </p:spPr>
        <p:txBody>
          <a:bodyPr wrap="none" rtlCol="0">
            <a:spAutoFit/>
          </a:bodyPr>
          <a:lstStyle/>
          <a:p>
            <a:r>
              <a:rPr lang="it-IT" smtClean="0">
                <a:solidFill>
                  <a:srgbClr val="00B050"/>
                </a:solidFill>
              </a:rPr>
              <a:t>Let us try this simple</a:t>
            </a:r>
          </a:p>
          <a:p>
            <a:r>
              <a:rPr lang="it-IT" smtClean="0">
                <a:solidFill>
                  <a:srgbClr val="00B050"/>
                </a:solidFill>
              </a:rPr>
              <a:t>exercise</a:t>
            </a:r>
            <a:endParaRPr lang="en-US">
              <a:solidFill>
                <a:srgbClr val="00B050"/>
              </a:solidFill>
            </a:endParaRPr>
          </a:p>
        </p:txBody>
      </p:sp>
    </p:spTree>
    <p:extLst>
      <p:ext uri="{BB962C8B-B14F-4D97-AF65-F5344CB8AC3E}">
        <p14:creationId xmlns:p14="http://schemas.microsoft.com/office/powerpoint/2010/main" val="20371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US" smtClean="0"/>
              <a:t>Average of Poisson data</a:t>
            </a:r>
            <a:endParaRPr lang="en-US"/>
          </a:p>
        </p:txBody>
      </p:sp>
      <p:sp>
        <p:nvSpPr>
          <p:cNvPr id="3" name="Segnaposto contenuto 2"/>
          <p:cNvSpPr>
            <a:spLocks noGrp="1"/>
          </p:cNvSpPr>
          <p:nvPr>
            <p:ph idx="1"/>
          </p:nvPr>
        </p:nvSpPr>
        <p:spPr>
          <a:xfrm>
            <a:off x="457200" y="1728192"/>
            <a:ext cx="8363272" cy="5013176"/>
          </a:xfrm>
        </p:spPr>
        <p:txBody>
          <a:bodyPr>
            <a:normAutofit fontScale="70000" lnSpcReduction="20000"/>
          </a:bodyPr>
          <a:lstStyle/>
          <a:p>
            <a:r>
              <a:rPr lang="en-US" smtClean="0"/>
              <a:t>Issues (and errors hard to trace) may arise in the simplest of calculations, if you do not know the properties of the tools you </a:t>
            </a:r>
            <a:r>
              <a:rPr lang="en-US" smtClean="0"/>
              <a:t>use</a:t>
            </a:r>
            <a:endParaRPr lang="en-US" smtClean="0"/>
          </a:p>
          <a:p>
            <a:pPr>
              <a:buNone/>
            </a:pPr>
            <a:endParaRPr lang="en-US" smtClean="0"/>
          </a:p>
          <a:p>
            <a:r>
              <a:rPr lang="en-US" smtClean="0"/>
              <a:t>Take the simple problem of combining three measurements of the </a:t>
            </a:r>
            <a:r>
              <a:rPr lang="en-US" i="1" smtClean="0"/>
              <a:t>same quantity</a:t>
            </a:r>
            <a:r>
              <a:rPr lang="en-US" smtClean="0"/>
              <a:t>. Make these be counting rates, i.e. with Poisson uncertainties:</a:t>
            </a:r>
          </a:p>
          <a:p>
            <a:endParaRPr lang="en-US" smtClean="0"/>
          </a:p>
          <a:p>
            <a:pPr lvl="1"/>
            <a:r>
              <a:rPr lang="en-US" smtClean="0"/>
              <a:t>A</a:t>
            </a:r>
            <a:r>
              <a:rPr lang="en-US" baseline="-25000" smtClean="0"/>
              <a:t>1</a:t>
            </a:r>
            <a:r>
              <a:rPr lang="en-US"/>
              <a:t> </a:t>
            </a:r>
            <a:r>
              <a:rPr lang="en-US" smtClean="0"/>
              <a:t>= 100</a:t>
            </a:r>
          </a:p>
          <a:p>
            <a:pPr lvl="1"/>
            <a:r>
              <a:rPr lang="en-US" smtClean="0"/>
              <a:t>A</a:t>
            </a:r>
            <a:r>
              <a:rPr lang="en-US" baseline="-25000" smtClean="0"/>
              <a:t>2</a:t>
            </a:r>
            <a:r>
              <a:rPr lang="en-US" smtClean="0"/>
              <a:t> = 90</a:t>
            </a:r>
          </a:p>
          <a:p>
            <a:pPr lvl="1"/>
            <a:r>
              <a:rPr lang="en-US" smtClean="0"/>
              <a:t>A</a:t>
            </a:r>
            <a:r>
              <a:rPr lang="en-US" baseline="-25000" smtClean="0"/>
              <a:t>3</a:t>
            </a:r>
            <a:r>
              <a:rPr lang="en-US" smtClean="0"/>
              <a:t> = 110</a:t>
            </a:r>
          </a:p>
          <a:p>
            <a:pPr lvl="1"/>
            <a:endParaRPr lang="en-US" smtClean="0"/>
          </a:p>
          <a:p>
            <a:pPr lvl="1">
              <a:buNone/>
            </a:pPr>
            <a:r>
              <a:rPr lang="en-US" smtClean="0"/>
              <a:t>	These measurements are </a:t>
            </a:r>
            <a:r>
              <a:rPr lang="en-US" b="1" smtClean="0"/>
              <a:t>fully compatible with each other</a:t>
            </a:r>
            <a:r>
              <a:rPr lang="en-US" smtClean="0"/>
              <a:t>, given that the estimates of their uncertainties are sqrt(A</a:t>
            </a:r>
            <a:r>
              <a:rPr lang="en-US" baseline="-25000" smtClean="0"/>
              <a:t>i</a:t>
            </a:r>
            <a:r>
              <a:rPr lang="en-US" smtClean="0"/>
              <a:t>)={10, 9.5, 10.5} respectively. We may thus proceed to </a:t>
            </a:r>
            <a:r>
              <a:rPr lang="en-US" smtClean="0">
                <a:solidFill>
                  <a:srgbClr val="FF0000"/>
                </a:solidFill>
              </a:rPr>
              <a:t>average </a:t>
            </a:r>
            <a:r>
              <a:rPr lang="en-US" smtClean="0"/>
              <a:t>them, obtaining </a:t>
            </a:r>
          </a:p>
          <a:p>
            <a:pPr lvl="1">
              <a:buNone/>
            </a:pPr>
            <a:r>
              <a:rPr lang="en-US" b="1"/>
              <a:t>	</a:t>
            </a:r>
            <a:endParaRPr lang="en-US" b="1" smtClean="0"/>
          </a:p>
          <a:p>
            <a:pPr lvl="1">
              <a:buNone/>
            </a:pPr>
            <a:r>
              <a:rPr lang="en-US" b="1" smtClean="0"/>
              <a:t>&lt;</a:t>
            </a:r>
            <a:r>
              <a:rPr lang="en-US" b="1" smtClean="0"/>
              <a:t>A&gt; = 100.0+-5.77</a:t>
            </a:r>
            <a:endParaRPr lang="en-US" b="1"/>
          </a:p>
        </p:txBody>
      </p:sp>
      <p:pic>
        <p:nvPicPr>
          <p:cNvPr id="34817" name="Picture 1"/>
          <p:cNvPicPr>
            <a:picLocks noChangeAspect="1" noChangeArrowheads="1"/>
          </p:cNvPicPr>
          <p:nvPr/>
        </p:nvPicPr>
        <p:blipFill>
          <a:blip r:embed="rId2" cstate="print"/>
          <a:srcRect/>
          <a:stretch>
            <a:fillRect/>
          </a:stretch>
        </p:blipFill>
        <p:spPr bwMode="auto">
          <a:xfrm>
            <a:off x="5397710" y="3418406"/>
            <a:ext cx="1816423" cy="1450754"/>
          </a:xfrm>
          <a:prstGeom prst="rect">
            <a:avLst/>
          </a:prstGeom>
          <a:noFill/>
          <a:ln w="9525">
            <a:noFill/>
            <a:miter lim="800000"/>
            <a:headEnd/>
            <a:tailEnd/>
          </a:ln>
        </p:spPr>
      </p:pic>
      <p:cxnSp>
        <p:nvCxnSpPr>
          <p:cNvPr id="6" name="Connettore 2 5"/>
          <p:cNvCxnSpPr/>
          <p:nvPr/>
        </p:nvCxnSpPr>
        <p:spPr>
          <a:xfrm flipV="1">
            <a:off x="7092280" y="4365104"/>
            <a:ext cx="64807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7380312" y="3717032"/>
            <a:ext cx="1627048" cy="646331"/>
          </a:xfrm>
          <a:prstGeom prst="rect">
            <a:avLst/>
          </a:prstGeom>
          <a:noFill/>
          <a:ln>
            <a:solidFill>
              <a:schemeClr val="accent1"/>
            </a:solidFill>
          </a:ln>
        </p:spPr>
        <p:txBody>
          <a:bodyPr wrap="none" rtlCol="0">
            <a:spAutoFit/>
          </a:bodyPr>
          <a:lstStyle/>
          <a:p>
            <a:r>
              <a:rPr lang="it-IT" smtClean="0"/>
              <a:t>If they aren’t,</a:t>
            </a:r>
          </a:p>
          <a:p>
            <a:r>
              <a:rPr lang="it-IT" smtClean="0"/>
              <a:t>don’t combine!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8640"/>
            <a:ext cx="8460432" cy="1440160"/>
          </a:xfrm>
        </p:spPr>
        <p:txBody>
          <a:bodyPr>
            <a:normAutofit fontScale="62500" lnSpcReduction="20000"/>
          </a:bodyPr>
          <a:lstStyle/>
          <a:p>
            <a:pPr>
              <a:buNone/>
            </a:pPr>
            <a:r>
              <a:rPr lang="en-US" smtClean="0"/>
              <a:t>	Now imagine, for the sake of argument, that we were on a lazy mood, and rather than do the math we </a:t>
            </a:r>
            <a:r>
              <a:rPr lang="en-US" smtClean="0">
                <a:solidFill>
                  <a:srgbClr val="FF0000"/>
                </a:solidFill>
              </a:rPr>
              <a:t>used a </a:t>
            </a:r>
            <a:r>
              <a:rPr lang="en-US" smtClean="0">
                <a:solidFill>
                  <a:srgbClr val="FF0000"/>
                </a:solidFill>
                <a:latin typeface="Symbol" pitchFamily="18" charset="2"/>
              </a:rPr>
              <a:t>c</a:t>
            </a:r>
            <a:r>
              <a:rPr lang="en-US" baseline="30000" smtClean="0">
                <a:solidFill>
                  <a:srgbClr val="FF0000"/>
                </a:solidFill>
              </a:rPr>
              <a:t>2</a:t>
            </a:r>
            <a:r>
              <a:rPr lang="en-US" smtClean="0">
                <a:solidFill>
                  <a:srgbClr val="FF0000"/>
                </a:solidFill>
              </a:rPr>
              <a:t> fit</a:t>
            </a:r>
            <a:r>
              <a:rPr lang="en-US" smtClean="0"/>
              <a:t> to evaluate &lt;A&gt;. </a:t>
            </a:r>
          </a:p>
          <a:p>
            <a:pPr>
              <a:buNone/>
            </a:pPr>
            <a:r>
              <a:rPr lang="en-US" smtClean="0"/>
              <a:t>	</a:t>
            </a:r>
          </a:p>
          <a:p>
            <a:pPr>
              <a:buNone/>
            </a:pPr>
            <a:r>
              <a:rPr lang="en-US"/>
              <a:t>	</a:t>
            </a:r>
            <a:r>
              <a:rPr lang="en-US" smtClean="0"/>
              <a:t>Surely we would find the same answer as the simple average of the three numbers, right? </a:t>
            </a:r>
          </a:p>
          <a:p>
            <a:pPr>
              <a:buNone/>
            </a:pPr>
            <a:endParaRPr lang="en-US"/>
          </a:p>
          <a:p>
            <a:pPr>
              <a:buNone/>
            </a:pPr>
            <a:endParaRPr lang="en-US" smtClean="0"/>
          </a:p>
        </p:txBody>
      </p:sp>
      <p:grpSp>
        <p:nvGrpSpPr>
          <p:cNvPr id="14" name="Gruppo 13"/>
          <p:cNvGrpSpPr/>
          <p:nvPr/>
        </p:nvGrpSpPr>
        <p:grpSpPr>
          <a:xfrm>
            <a:off x="0" y="1916832"/>
            <a:ext cx="9288016" cy="4941168"/>
            <a:chOff x="0" y="1916832"/>
            <a:chExt cx="9288016" cy="4941168"/>
          </a:xfrm>
        </p:grpSpPr>
        <p:sp>
          <p:nvSpPr>
            <p:cNvPr id="5" name="CasellaDiTesto 4"/>
            <p:cNvSpPr txBox="1"/>
            <p:nvPr/>
          </p:nvSpPr>
          <p:spPr>
            <a:xfrm>
              <a:off x="4499992" y="4874384"/>
              <a:ext cx="4788024" cy="1938992"/>
            </a:xfrm>
            <a:prstGeom prst="rect">
              <a:avLst/>
            </a:prstGeom>
            <a:noFill/>
          </p:spPr>
          <p:txBody>
            <a:bodyPr wrap="square" rtlCol="0">
              <a:spAutoFit/>
            </a:bodyPr>
            <a:lstStyle/>
            <a:p>
              <a:r>
                <a:rPr lang="en-US" sz="2000" smtClean="0"/>
                <a:t>In general, a </a:t>
              </a:r>
              <a:r>
                <a:rPr lang="en-US" sz="2000" smtClean="0">
                  <a:latin typeface="Symbol" pitchFamily="18" charset="2"/>
                </a:rPr>
                <a:t>c</a:t>
              </a:r>
              <a:r>
                <a:rPr lang="en-US" sz="2000" baseline="30000" smtClean="0"/>
                <a:t>2 </a:t>
              </a:r>
              <a:r>
                <a:rPr lang="en-US" sz="2000" smtClean="0"/>
                <a:t> statistic results from a </a:t>
              </a:r>
            </a:p>
            <a:p>
              <a:r>
                <a:rPr lang="en-US" sz="2000" b="1" smtClean="0"/>
                <a:t>weighted sum of squares</a:t>
              </a:r>
              <a:r>
                <a:rPr lang="en-US" sz="2000" smtClean="0"/>
                <a:t>; the </a:t>
              </a:r>
              <a:r>
                <a:rPr lang="en-US" sz="2000" i="1" smtClean="0"/>
                <a:t>weights should be the inverse variances of the true values. </a:t>
              </a:r>
            </a:p>
            <a:p>
              <a:r>
                <a:rPr lang="en-US" sz="2000" smtClean="0">
                  <a:solidFill>
                    <a:srgbClr val="0070C0"/>
                  </a:solidFill>
                </a:rPr>
                <a:t>Unfortunately, </a:t>
              </a:r>
              <a:r>
                <a:rPr lang="en-US" sz="2000" u="sng" smtClean="0">
                  <a:solidFill>
                    <a:srgbClr val="0070C0"/>
                  </a:solidFill>
                </a:rPr>
                <a:t>we do not know the latter</a:t>
              </a:r>
              <a:r>
                <a:rPr lang="en-US" sz="2000" smtClean="0">
                  <a:solidFill>
                    <a:srgbClr val="0070C0"/>
                  </a:solidFill>
                </a:rPr>
                <a:t>!</a:t>
              </a:r>
            </a:p>
            <a:p>
              <a:endParaRPr lang="en-US" sz="2000"/>
            </a:p>
          </p:txBody>
        </p:sp>
        <p:grpSp>
          <p:nvGrpSpPr>
            <p:cNvPr id="2" name="Gruppo 11"/>
            <p:cNvGrpSpPr/>
            <p:nvPr/>
          </p:nvGrpSpPr>
          <p:grpSpPr>
            <a:xfrm>
              <a:off x="0" y="2708921"/>
              <a:ext cx="4360050" cy="4149079"/>
              <a:chOff x="4783950" y="2708920"/>
              <a:chExt cx="4360050" cy="4149079"/>
            </a:xfrm>
          </p:grpSpPr>
          <p:pic>
            <p:nvPicPr>
              <p:cNvPr id="4" name="Immagine 3" descr="average_fit.gif"/>
              <p:cNvPicPr>
                <a:picLocks noChangeAspect="1"/>
              </p:cNvPicPr>
              <p:nvPr/>
            </p:nvPicPr>
            <p:blipFill>
              <a:blip r:embed="rId2" cstate="print"/>
              <a:stretch>
                <a:fillRect/>
              </a:stretch>
            </p:blipFill>
            <p:spPr>
              <a:xfrm>
                <a:off x="4783950" y="2708920"/>
                <a:ext cx="4360050" cy="4149079"/>
              </a:xfrm>
              <a:prstGeom prst="rect">
                <a:avLst/>
              </a:prstGeom>
            </p:spPr>
          </p:pic>
          <p:sp>
            <p:nvSpPr>
              <p:cNvPr id="6" name="CasellaDiTesto 5"/>
              <p:cNvSpPr txBox="1"/>
              <p:nvPr/>
            </p:nvSpPr>
            <p:spPr>
              <a:xfrm>
                <a:off x="5292080" y="4725144"/>
                <a:ext cx="3452163" cy="369332"/>
              </a:xfrm>
              <a:prstGeom prst="rect">
                <a:avLst/>
              </a:prstGeom>
              <a:noFill/>
            </p:spPr>
            <p:txBody>
              <a:bodyPr wrap="none" rtlCol="0">
                <a:spAutoFit/>
              </a:bodyPr>
              <a:lstStyle/>
              <a:p>
                <a:r>
                  <a:rPr lang="en-US" smtClean="0">
                    <a:solidFill>
                      <a:srgbClr val="FF0000"/>
                    </a:solidFill>
                    <a:latin typeface="Symbol" pitchFamily="18" charset="2"/>
                  </a:rPr>
                  <a:t>c</a:t>
                </a:r>
                <a:r>
                  <a:rPr lang="en-US" baseline="30000" smtClean="0">
                    <a:solidFill>
                      <a:srgbClr val="FF0000"/>
                    </a:solidFill>
                  </a:rPr>
                  <a:t>2</a:t>
                </a:r>
                <a:r>
                  <a:rPr lang="en-US" smtClean="0">
                    <a:solidFill>
                      <a:srgbClr val="FF0000"/>
                    </a:solidFill>
                  </a:rPr>
                  <a:t> fit	  	    Likelihood fit</a:t>
                </a:r>
                <a:endParaRPr lang="en-US">
                  <a:solidFill>
                    <a:srgbClr val="FF0000"/>
                  </a:solidFill>
                </a:endParaRPr>
              </a:p>
            </p:txBody>
          </p:sp>
          <p:sp>
            <p:nvSpPr>
              <p:cNvPr id="7" name="Ovale 6"/>
              <p:cNvSpPr/>
              <p:nvPr/>
            </p:nvSpPr>
            <p:spPr>
              <a:xfrm>
                <a:off x="5364088" y="5661248"/>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asellaDiTesto 7"/>
            <p:cNvSpPr txBox="1"/>
            <p:nvPr/>
          </p:nvSpPr>
          <p:spPr>
            <a:xfrm>
              <a:off x="4465796" y="3717032"/>
              <a:ext cx="4678204" cy="1015663"/>
            </a:xfrm>
            <a:prstGeom prst="rect">
              <a:avLst/>
            </a:prstGeom>
            <a:noFill/>
          </p:spPr>
          <p:txBody>
            <a:bodyPr wrap="none" rtlCol="0">
              <a:spAutoFit/>
            </a:bodyPr>
            <a:lstStyle/>
            <a:p>
              <a:r>
                <a:rPr lang="en-US" sz="2000" smtClean="0"/>
                <a:t>Let us dig a little bit into this matter. This</a:t>
              </a:r>
            </a:p>
            <a:p>
              <a:r>
                <a:rPr lang="en-US" sz="2000" smtClean="0"/>
                <a:t>requires us to </a:t>
              </a:r>
              <a:r>
                <a:rPr lang="en-US" sz="2000" smtClean="0">
                  <a:solidFill>
                    <a:srgbClr val="FF0000"/>
                  </a:solidFill>
                </a:rPr>
                <a:t>study the detailed definition </a:t>
              </a:r>
            </a:p>
            <a:p>
              <a:r>
                <a:rPr lang="en-US" sz="2000" smtClean="0"/>
                <a:t>of the test statistics we employ in our fits.</a:t>
              </a:r>
              <a:endParaRPr lang="en-US" sz="2000"/>
            </a:p>
          </p:txBody>
        </p:sp>
        <p:cxnSp>
          <p:nvCxnSpPr>
            <p:cNvPr id="10" name="Connettore 2 9"/>
            <p:cNvCxnSpPr/>
            <p:nvPr/>
          </p:nvCxnSpPr>
          <p:spPr>
            <a:xfrm flipH="1">
              <a:off x="1763688" y="2708920"/>
              <a:ext cx="180020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563888" y="2060848"/>
              <a:ext cx="3226461" cy="646331"/>
            </a:xfrm>
            <a:prstGeom prst="rect">
              <a:avLst/>
            </a:prstGeom>
            <a:noFill/>
            <a:ln>
              <a:solidFill>
                <a:srgbClr val="0070C0"/>
              </a:solidFill>
            </a:ln>
          </p:spPr>
          <p:txBody>
            <a:bodyPr wrap="none" rtlCol="0">
              <a:spAutoFit/>
            </a:bodyPr>
            <a:lstStyle/>
            <a:p>
              <a:r>
                <a:rPr lang="en-US" smtClean="0"/>
                <a:t>the </a:t>
              </a:r>
              <a:r>
                <a:rPr lang="en-US" smtClean="0">
                  <a:latin typeface="Symbol" pitchFamily="18" charset="2"/>
                </a:rPr>
                <a:t>c</a:t>
              </a:r>
              <a:r>
                <a:rPr lang="en-US" baseline="30000" smtClean="0"/>
                <a:t>2</a:t>
              </a:r>
              <a:r>
                <a:rPr lang="en-US" smtClean="0"/>
                <a:t> fit does not “preserve</a:t>
              </a:r>
            </a:p>
            <a:p>
              <a:r>
                <a:rPr lang="en-US" smtClean="0"/>
                <a:t>the area” of the fitted histogram</a:t>
              </a:r>
              <a:endParaRPr lang="en-US"/>
            </a:p>
          </p:txBody>
        </p:sp>
        <p:sp>
          <p:nvSpPr>
            <p:cNvPr id="12" name="CasellaDiTesto 11"/>
            <p:cNvSpPr txBox="1"/>
            <p:nvPr/>
          </p:nvSpPr>
          <p:spPr>
            <a:xfrm>
              <a:off x="4788024" y="2924944"/>
              <a:ext cx="3744416" cy="584775"/>
            </a:xfrm>
            <a:prstGeom prst="rect">
              <a:avLst/>
            </a:prstGeom>
            <a:noFill/>
          </p:spPr>
          <p:txBody>
            <a:bodyPr wrap="square" rtlCol="0">
              <a:spAutoFit/>
            </a:bodyPr>
            <a:lstStyle/>
            <a:p>
              <a:r>
                <a:rPr lang="it-IT" sz="3200" b="1" smtClean="0"/>
                <a:t>What is going on ??</a:t>
              </a:r>
              <a:endParaRPr lang="en-US" sz="3200" b="1"/>
            </a:p>
          </p:txBody>
        </p:sp>
        <p:sp>
          <p:nvSpPr>
            <p:cNvPr id="13" name="Rettangolo 12"/>
            <p:cNvSpPr/>
            <p:nvPr/>
          </p:nvSpPr>
          <p:spPr>
            <a:xfrm>
              <a:off x="1547664" y="1916832"/>
              <a:ext cx="1114921" cy="369332"/>
            </a:xfrm>
            <a:prstGeom prst="rect">
              <a:avLst/>
            </a:prstGeom>
          </p:spPr>
          <p:txBody>
            <a:bodyPr wrap="none">
              <a:spAutoFit/>
            </a:bodyPr>
            <a:lstStyle/>
            <a:p>
              <a:r>
                <a:rPr lang="en-US" b="1" smtClean="0"/>
                <a:t>… Wrong!</a:t>
              </a:r>
              <a:endParaRPr lang="en-US"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Two chisquareds and a Likelihood</a:t>
            </a:r>
            <a:endParaRPr lang="en-US"/>
          </a:p>
        </p:txBody>
      </p:sp>
      <p:sp>
        <p:nvSpPr>
          <p:cNvPr id="3" name="Segnaposto contenuto 2"/>
          <p:cNvSpPr>
            <a:spLocks noGrp="1"/>
          </p:cNvSpPr>
          <p:nvPr>
            <p:ph idx="1"/>
          </p:nvPr>
        </p:nvSpPr>
        <p:spPr>
          <a:xfrm>
            <a:off x="467544" y="1052736"/>
            <a:ext cx="8424936" cy="5805264"/>
          </a:xfrm>
        </p:spPr>
        <p:txBody>
          <a:bodyPr>
            <a:normAutofit fontScale="47500" lnSpcReduction="20000"/>
          </a:bodyPr>
          <a:lstStyle/>
          <a:p>
            <a:r>
              <a:rPr lang="en-US" sz="3600" smtClean="0"/>
              <a:t>The “standard” definition is called  “Pearson’s </a:t>
            </a:r>
            <a:r>
              <a:rPr lang="en-US" sz="3600" smtClean="0">
                <a:latin typeface="Symbol" pitchFamily="18" charset="2"/>
              </a:rPr>
              <a:t>c</a:t>
            </a:r>
            <a:r>
              <a:rPr lang="en-US" sz="3600" baseline="30000" smtClean="0"/>
              <a:t>2</a:t>
            </a:r>
            <a:r>
              <a:rPr lang="en-US" sz="3600" smtClean="0"/>
              <a:t>”, which </a:t>
            </a:r>
            <a:r>
              <a:rPr lang="en-US" sz="3600" b="1" smtClean="0"/>
              <a:t>for Poisson data</a:t>
            </a:r>
            <a:r>
              <a:rPr lang="en-US" sz="3600" smtClean="0"/>
              <a:t> we write as</a:t>
            </a:r>
          </a:p>
          <a:p>
            <a:pPr>
              <a:buNone/>
            </a:pPr>
            <a:endParaRPr lang="en-US" sz="3600" smtClean="0"/>
          </a:p>
          <a:p>
            <a:endParaRPr lang="en-US" sz="3600" smtClean="0"/>
          </a:p>
          <a:p>
            <a:endParaRPr lang="en-US" sz="3600" smtClean="0"/>
          </a:p>
          <a:p>
            <a:endParaRPr lang="en-US" sz="3600" smtClean="0"/>
          </a:p>
          <a:p>
            <a:r>
              <a:rPr lang="en-US" sz="3600" smtClean="0"/>
              <a:t>The other (AKA “modified” </a:t>
            </a:r>
            <a:r>
              <a:rPr lang="en-US" sz="3600" smtClean="0">
                <a:latin typeface="Symbol" pitchFamily="18" charset="2"/>
              </a:rPr>
              <a:t>c</a:t>
            </a:r>
            <a:r>
              <a:rPr lang="en-US" sz="3600" baseline="30000" smtClean="0"/>
              <a:t>2</a:t>
            </a:r>
            <a:r>
              <a:rPr lang="en-US" sz="3600" smtClean="0"/>
              <a:t>) is called “Neyman’s </a:t>
            </a:r>
            <a:r>
              <a:rPr lang="en-US" sz="3600" smtClean="0">
                <a:latin typeface="Symbol" pitchFamily="18" charset="2"/>
              </a:rPr>
              <a:t>c</a:t>
            </a:r>
            <a:r>
              <a:rPr lang="en-US" sz="3600" baseline="30000" smtClean="0"/>
              <a:t>2</a:t>
            </a:r>
            <a:r>
              <a:rPr lang="en-US" sz="3600" smtClean="0"/>
              <a:t>”:</a:t>
            </a:r>
          </a:p>
          <a:p>
            <a:pPr>
              <a:buNone/>
            </a:pPr>
            <a:endParaRPr lang="en-US" sz="3600" smtClean="0"/>
          </a:p>
          <a:p>
            <a:endParaRPr lang="en-US" sz="3600" smtClean="0"/>
          </a:p>
          <a:p>
            <a:endParaRPr lang="en-US" sz="3600" smtClean="0"/>
          </a:p>
          <a:p>
            <a:endParaRPr lang="en-US" sz="3600"/>
          </a:p>
          <a:p>
            <a:r>
              <a:rPr lang="en-US" sz="3600" smtClean="0"/>
              <a:t>While </a:t>
            </a:r>
            <a:r>
              <a:rPr lang="en-US" sz="3600" smtClean="0">
                <a:latin typeface="Symbol" pitchFamily="18" charset="2"/>
              </a:rPr>
              <a:t>c</a:t>
            </a:r>
            <a:r>
              <a:rPr lang="en-US" sz="3600" baseline="30000" smtClean="0"/>
              <a:t>2</a:t>
            </a:r>
            <a:r>
              <a:rPr lang="en-US" sz="3600" baseline="-25000" smtClean="0"/>
              <a:t>P</a:t>
            </a:r>
            <a:r>
              <a:rPr lang="en-US" sz="3600" smtClean="0"/>
              <a:t> uses the best-fit variances at the denominator, </a:t>
            </a:r>
            <a:r>
              <a:rPr lang="en-US" sz="3600" smtClean="0">
                <a:latin typeface="Symbol" pitchFamily="18" charset="2"/>
              </a:rPr>
              <a:t>c</a:t>
            </a:r>
            <a:r>
              <a:rPr lang="en-US" sz="3600" baseline="30000" smtClean="0"/>
              <a:t>2</a:t>
            </a:r>
            <a:r>
              <a:rPr lang="en-US" sz="3600" baseline="-25000" smtClean="0"/>
              <a:t>N</a:t>
            </a:r>
            <a:r>
              <a:rPr lang="en-US" sz="3600" smtClean="0"/>
              <a:t> uses the individual </a:t>
            </a:r>
            <a:r>
              <a:rPr lang="en-US" sz="3600" smtClean="0">
                <a:solidFill>
                  <a:srgbClr val="0070C0"/>
                </a:solidFill>
              </a:rPr>
              <a:t>estimated variances. </a:t>
            </a:r>
            <a:r>
              <a:rPr lang="en-US" sz="3600" smtClean="0"/>
              <a:t>Although both of these least-square estimators have asymptotically a </a:t>
            </a:r>
            <a:r>
              <a:rPr lang="en-US" sz="3600" smtClean="0">
                <a:latin typeface="Symbol" pitchFamily="18" charset="2"/>
              </a:rPr>
              <a:t>c</a:t>
            </a:r>
            <a:r>
              <a:rPr lang="en-US" sz="3600" baseline="30000" smtClean="0"/>
              <a:t>2</a:t>
            </a:r>
            <a:r>
              <a:rPr lang="en-US" sz="3600" smtClean="0"/>
              <a:t> distribution, and display </a:t>
            </a:r>
            <a:r>
              <a:rPr lang="en-US" sz="3600" b="1" smtClean="0"/>
              <a:t>optimal properties</a:t>
            </a:r>
            <a:r>
              <a:rPr lang="en-US" sz="3600" smtClean="0"/>
              <a:t>, they use </a:t>
            </a:r>
            <a:r>
              <a:rPr lang="en-US" sz="3600" b="1" smtClean="0">
                <a:solidFill>
                  <a:srgbClr val="FF0000"/>
                </a:solidFill>
              </a:rPr>
              <a:t>approximated weights</a:t>
            </a:r>
            <a:r>
              <a:rPr lang="en-US" sz="3600" smtClean="0"/>
              <a:t>.</a:t>
            </a:r>
          </a:p>
          <a:p>
            <a:pPr>
              <a:buNone/>
            </a:pPr>
            <a:r>
              <a:rPr lang="en-US" sz="3600"/>
              <a:t>	</a:t>
            </a:r>
            <a:r>
              <a:rPr lang="en-US" sz="3800" smtClean="0"/>
              <a:t>The result is a pathology:  </a:t>
            </a:r>
            <a:r>
              <a:rPr lang="en-US" sz="3800" u="sng" smtClean="0"/>
              <a:t>neither definition </a:t>
            </a:r>
            <a:r>
              <a:rPr lang="en-US" sz="3800" i="1" u="sng" smtClean="0"/>
              <a:t>preserves the area </a:t>
            </a:r>
            <a:r>
              <a:rPr lang="en-US" sz="3800" u="sng" smtClean="0"/>
              <a:t>in a fit!</a:t>
            </a:r>
          </a:p>
          <a:p>
            <a:pPr>
              <a:buNone/>
            </a:pPr>
            <a:r>
              <a:rPr lang="en-US" sz="3800" smtClean="0">
                <a:solidFill>
                  <a:srgbClr val="FF0000"/>
                </a:solidFill>
                <a:latin typeface="Symbol" pitchFamily="18" charset="2"/>
              </a:rPr>
              <a:t>	c</a:t>
            </a:r>
            <a:r>
              <a:rPr lang="en-US" sz="3800" baseline="30000" smtClean="0">
                <a:solidFill>
                  <a:srgbClr val="FF0000"/>
                </a:solidFill>
              </a:rPr>
              <a:t>2</a:t>
            </a:r>
            <a:r>
              <a:rPr lang="en-US" sz="3800" baseline="-25000" smtClean="0">
                <a:solidFill>
                  <a:srgbClr val="FF0000"/>
                </a:solidFill>
              </a:rPr>
              <a:t>P</a:t>
            </a:r>
            <a:r>
              <a:rPr lang="en-US" sz="3800" smtClean="0">
                <a:solidFill>
                  <a:srgbClr val="FF0000"/>
                </a:solidFill>
              </a:rPr>
              <a:t> overestimates the area, </a:t>
            </a:r>
            <a:r>
              <a:rPr lang="en-US" sz="3800" smtClean="0">
                <a:solidFill>
                  <a:srgbClr val="FF0000"/>
                </a:solidFill>
                <a:latin typeface="Symbol" pitchFamily="18" charset="2"/>
              </a:rPr>
              <a:t>c</a:t>
            </a:r>
            <a:r>
              <a:rPr lang="en-US" sz="3800" baseline="30000" smtClean="0">
                <a:solidFill>
                  <a:srgbClr val="FF0000"/>
                </a:solidFill>
              </a:rPr>
              <a:t>2</a:t>
            </a:r>
            <a:r>
              <a:rPr lang="en-US" sz="3800" baseline="-25000" smtClean="0">
                <a:solidFill>
                  <a:srgbClr val="FF0000"/>
                </a:solidFill>
              </a:rPr>
              <a:t>N</a:t>
            </a:r>
            <a:r>
              <a:rPr lang="en-US" sz="3800" smtClean="0">
                <a:solidFill>
                  <a:srgbClr val="FF0000"/>
                </a:solidFill>
              </a:rPr>
              <a:t> underestimates it</a:t>
            </a:r>
            <a:r>
              <a:rPr lang="en-US" sz="3800" smtClean="0"/>
              <a:t>. In other words, neither works to make a simple weighted average !</a:t>
            </a:r>
          </a:p>
          <a:p>
            <a:endParaRPr lang="en-US" sz="3600" smtClean="0"/>
          </a:p>
          <a:p>
            <a:r>
              <a:rPr lang="en-US" sz="3600" smtClean="0"/>
              <a:t>The maximization of  the Poisson maximum likelihood,</a:t>
            </a:r>
            <a:endParaRPr lang="en-US" sz="3600"/>
          </a:p>
          <a:p>
            <a:endParaRPr lang="en-US" sz="3600" smtClean="0"/>
          </a:p>
          <a:p>
            <a:endParaRPr lang="en-US" sz="3600" smtClean="0"/>
          </a:p>
          <a:p>
            <a:pPr>
              <a:buNone/>
            </a:pPr>
            <a:r>
              <a:rPr lang="en-US" sz="3600"/>
              <a:t>	</a:t>
            </a:r>
            <a:r>
              <a:rPr lang="en-US" sz="3600" smtClean="0"/>
              <a:t> instead preserves the area, and </a:t>
            </a:r>
            <a:r>
              <a:rPr lang="en-US" sz="3600" smtClean="0">
                <a:solidFill>
                  <a:srgbClr val="FF0000"/>
                </a:solidFill>
              </a:rPr>
              <a:t>obtains exactly the result of the simple average</a:t>
            </a:r>
            <a:r>
              <a:rPr lang="en-US" sz="3600" smtClean="0"/>
              <a:t>.</a:t>
            </a:r>
          </a:p>
          <a:p>
            <a:pPr>
              <a:buNone/>
            </a:pPr>
            <a:r>
              <a:rPr lang="en-US" sz="3600" smtClean="0"/>
              <a:t>					</a:t>
            </a:r>
            <a:r>
              <a:rPr lang="en-US" sz="3600" u="sng" smtClean="0">
                <a:solidFill>
                  <a:srgbClr val="00B050"/>
                </a:solidFill>
              </a:rPr>
              <a:t>Proofs in the next slides</a:t>
            </a:r>
            <a:r>
              <a:rPr lang="en-US" sz="3600" smtClean="0"/>
              <a:t>.</a:t>
            </a:r>
          </a:p>
          <a:p>
            <a:endParaRPr lang="en-US" smtClean="0"/>
          </a:p>
          <a:p>
            <a:endParaRPr lang="en-US"/>
          </a:p>
        </p:txBody>
      </p:sp>
      <p:graphicFrame>
        <p:nvGraphicFramePr>
          <p:cNvPr id="5" name="Oggetto 4"/>
          <p:cNvGraphicFramePr>
            <a:graphicFrameLocks noChangeAspect="1"/>
          </p:cNvGraphicFramePr>
          <p:nvPr/>
        </p:nvGraphicFramePr>
        <p:xfrm>
          <a:off x="3347863" y="1412776"/>
          <a:ext cx="2014167" cy="792088"/>
        </p:xfrm>
        <a:graphic>
          <a:graphicData uri="http://schemas.openxmlformats.org/presentationml/2006/ole">
            <mc:AlternateContent xmlns:mc="http://schemas.openxmlformats.org/markup-compatibility/2006">
              <mc:Choice xmlns:v="urn:schemas-microsoft-com:vml" Requires="v">
                <p:oleObj spid="_x0000_s49301" name="Equazione" r:id="rId3" imgW="1130040" imgH="444240" progId="Equation.3">
                  <p:embed/>
                </p:oleObj>
              </mc:Choice>
              <mc:Fallback>
                <p:oleObj name="Equazione" r:id="rId3" imgW="11300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3" y="1412776"/>
                        <a:ext cx="2014167"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3336925" y="2708920"/>
          <a:ext cx="2036763" cy="814387"/>
        </p:xfrm>
        <a:graphic>
          <a:graphicData uri="http://schemas.openxmlformats.org/presentationml/2006/ole">
            <mc:AlternateContent xmlns:mc="http://schemas.openxmlformats.org/markup-compatibility/2006">
              <mc:Choice xmlns:v="urn:schemas-microsoft-com:vml" Requires="v">
                <p:oleObj spid="_x0000_s49302" name="Equazione" r:id="rId5" imgW="1143000" imgH="457200" progId="Equation.3">
                  <p:embed/>
                </p:oleObj>
              </mc:Choice>
              <mc:Fallback>
                <p:oleObj name="Equazione" r:id="rId5" imgW="114300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925" y="2708920"/>
                        <a:ext cx="2036763"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5796136" y="1556792"/>
            <a:ext cx="2743700" cy="646331"/>
          </a:xfrm>
          <a:prstGeom prst="rect">
            <a:avLst/>
          </a:prstGeom>
          <a:noFill/>
        </p:spPr>
        <p:txBody>
          <a:bodyPr wrap="none" rtlCol="0">
            <a:spAutoFit/>
          </a:bodyPr>
          <a:lstStyle/>
          <a:p>
            <a:r>
              <a:rPr lang="en-US" smtClean="0"/>
              <a:t>(here </a:t>
            </a:r>
            <a:r>
              <a:rPr lang="en-US" b="1" smtClean="0"/>
              <a:t>n</a:t>
            </a:r>
            <a:r>
              <a:rPr lang="en-US" smtClean="0"/>
              <a:t> is the best fit value,</a:t>
            </a:r>
          </a:p>
          <a:p>
            <a:r>
              <a:rPr lang="en-US" b="1" smtClean="0"/>
              <a:t>N</a:t>
            </a:r>
            <a:r>
              <a:rPr lang="en-US" b="1" baseline="-25000" smtClean="0"/>
              <a:t>i</a:t>
            </a:r>
            <a:r>
              <a:rPr lang="en-US" smtClean="0"/>
              <a:t> are the measurements)</a:t>
            </a:r>
          </a:p>
        </p:txBody>
      </p:sp>
      <p:graphicFrame>
        <p:nvGraphicFramePr>
          <p:cNvPr id="8" name="Oggetto 7"/>
          <p:cNvGraphicFramePr>
            <a:graphicFrameLocks noChangeAspect="1"/>
          </p:cNvGraphicFramePr>
          <p:nvPr/>
        </p:nvGraphicFramePr>
        <p:xfrm>
          <a:off x="6084168" y="5157192"/>
          <a:ext cx="1766405" cy="825852"/>
        </p:xfrm>
        <a:graphic>
          <a:graphicData uri="http://schemas.openxmlformats.org/presentationml/2006/ole">
            <mc:AlternateContent xmlns:mc="http://schemas.openxmlformats.org/markup-compatibility/2006">
              <mc:Choice xmlns:v="urn:schemas-microsoft-com:vml" Requires="v">
                <p:oleObj spid="_x0000_s49303" name="Equazione" r:id="rId7" imgW="977760" imgH="457200" progId="Equation.3">
                  <p:embed/>
                </p:oleObj>
              </mc:Choice>
              <mc:Fallback>
                <p:oleObj name="Equazione" r:id="rId7" imgW="97776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5157192"/>
                        <a:ext cx="1766405" cy="825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 calcmode="lin" valueType="num">
                                      <p:cBhvr additive="base">
                                        <p:cTn id="2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anim calcmode="lin" valueType="num">
                                      <p:cBhvr additive="base">
                                        <p:cTn id="2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8" end="18"/>
                                            </p:txEl>
                                          </p:spTgt>
                                        </p:tgtEl>
                                        <p:attrNameLst>
                                          <p:attrName>style.visibility</p:attrName>
                                        </p:attrNameLst>
                                      </p:cBhvr>
                                      <p:to>
                                        <p:strVal val="visible"/>
                                      </p:to>
                                    </p:set>
                                    <p:anim calcmode="lin" valueType="num">
                                      <p:cBhvr additive="base">
                                        <p:cTn id="2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Proofs – 1: Pearson’s </a:t>
            </a:r>
            <a:r>
              <a:rPr lang="en-US" smtClean="0">
                <a:latin typeface="Symbol" pitchFamily="18" charset="2"/>
              </a:rPr>
              <a:t>c</a:t>
            </a:r>
            <a:r>
              <a:rPr lang="en-US" baseline="30000" smtClean="0"/>
              <a:t>2</a:t>
            </a:r>
            <a:endParaRPr lang="en-US" baseline="30000"/>
          </a:p>
        </p:txBody>
      </p:sp>
      <p:sp>
        <p:nvSpPr>
          <p:cNvPr id="3" name="Segnaposto contenuto 2"/>
          <p:cNvSpPr>
            <a:spLocks noGrp="1"/>
          </p:cNvSpPr>
          <p:nvPr>
            <p:ph idx="1"/>
          </p:nvPr>
        </p:nvSpPr>
        <p:spPr>
          <a:xfrm>
            <a:off x="395536" y="1307901"/>
            <a:ext cx="8229600" cy="5073427"/>
          </a:xfrm>
        </p:spPr>
        <p:txBody>
          <a:bodyPr>
            <a:normAutofit fontScale="70000" lnSpcReduction="20000"/>
          </a:bodyPr>
          <a:lstStyle/>
          <a:p>
            <a:r>
              <a:rPr lang="en-US" smtClean="0"/>
              <a:t>Let us compute </a:t>
            </a:r>
            <a:r>
              <a:rPr lang="en-US" b="1" smtClean="0"/>
              <a:t>n</a:t>
            </a:r>
            <a:r>
              <a:rPr lang="en-US" smtClean="0"/>
              <a:t> from the minimum of </a:t>
            </a:r>
            <a:r>
              <a:rPr lang="en-US" smtClean="0">
                <a:latin typeface="Symbol" pitchFamily="18" charset="2"/>
              </a:rPr>
              <a:t>c</a:t>
            </a:r>
            <a:r>
              <a:rPr lang="en-US" baseline="30000" smtClean="0"/>
              <a:t>2</a:t>
            </a:r>
            <a:r>
              <a:rPr lang="en-US" baseline="-25000" smtClean="0"/>
              <a:t>P</a:t>
            </a:r>
            <a:r>
              <a:rPr lang="en-US" smtClean="0"/>
              <a:t>:</a:t>
            </a:r>
          </a:p>
          <a:p>
            <a:pPr>
              <a:buNone/>
            </a:pPr>
            <a:endParaRPr lang="en-US" smtClean="0"/>
          </a:p>
          <a:p>
            <a:pPr>
              <a:buNone/>
            </a:pPr>
            <a:endParaRPr lang="en-US"/>
          </a:p>
          <a:p>
            <a:pPr>
              <a:buNone/>
            </a:pPr>
            <a:endParaRPr lang="en-US" smtClean="0"/>
          </a:p>
          <a:p>
            <a:pPr>
              <a:buNone/>
            </a:pPr>
            <a:endParaRPr lang="en-US"/>
          </a:p>
          <a:p>
            <a:pPr>
              <a:buNone/>
            </a:pPr>
            <a:endParaRPr lang="en-US" smtClean="0"/>
          </a:p>
          <a:p>
            <a:pPr>
              <a:buNone/>
            </a:pPr>
            <a:endParaRPr lang="en-US"/>
          </a:p>
          <a:p>
            <a:pPr>
              <a:buNone/>
            </a:pPr>
            <a:endParaRPr lang="en-US" smtClean="0"/>
          </a:p>
          <a:p>
            <a:pPr>
              <a:buNone/>
            </a:pPr>
            <a:endParaRPr lang="en-US" smtClean="0"/>
          </a:p>
          <a:p>
            <a:pPr>
              <a:buNone/>
            </a:pPr>
            <a:endParaRPr lang="en-US"/>
          </a:p>
          <a:p>
            <a:pPr>
              <a:buNone/>
            </a:pPr>
            <a:endParaRPr lang="en-US" smtClean="0"/>
          </a:p>
          <a:p>
            <a:pPr>
              <a:buNone/>
            </a:pPr>
            <a:endParaRPr lang="en-US"/>
          </a:p>
          <a:p>
            <a:pPr>
              <a:buNone/>
            </a:pPr>
            <a:endParaRPr lang="en-US" smtClean="0"/>
          </a:p>
          <a:p>
            <a:pPr>
              <a:buNone/>
            </a:pPr>
            <a:r>
              <a:rPr lang="en-US" smtClean="0"/>
              <a:t>	n is found to be the </a:t>
            </a:r>
            <a:r>
              <a:rPr lang="en-US" i="1" smtClean="0"/>
              <a:t>square root of the average of squares</a:t>
            </a:r>
            <a:r>
              <a:rPr lang="en-US" smtClean="0"/>
              <a:t>, and is thus by force an </a:t>
            </a:r>
            <a:r>
              <a:rPr lang="en-US" smtClean="0">
                <a:solidFill>
                  <a:srgbClr val="FF0000"/>
                </a:solidFill>
              </a:rPr>
              <a:t>overestimate of the area</a:t>
            </a:r>
            <a:r>
              <a:rPr lang="en-US" smtClean="0"/>
              <a:t>!</a:t>
            </a:r>
          </a:p>
          <a:p>
            <a:pPr>
              <a:buNone/>
            </a:pPr>
            <a:endParaRPr lang="en-US" smtClean="0"/>
          </a:p>
        </p:txBody>
      </p:sp>
      <p:graphicFrame>
        <p:nvGraphicFramePr>
          <p:cNvPr id="4" name="Oggetto 3"/>
          <p:cNvGraphicFramePr>
            <a:graphicFrameLocks noChangeAspect="1"/>
          </p:cNvGraphicFramePr>
          <p:nvPr/>
        </p:nvGraphicFramePr>
        <p:xfrm>
          <a:off x="2627784" y="1841533"/>
          <a:ext cx="3672408" cy="3315659"/>
        </p:xfrm>
        <a:graphic>
          <a:graphicData uri="http://schemas.openxmlformats.org/presentationml/2006/ole">
            <mc:AlternateContent xmlns:mc="http://schemas.openxmlformats.org/markup-compatibility/2006">
              <mc:Choice xmlns:v="urn:schemas-microsoft-com:vml" Requires="v">
                <p:oleObj spid="_x0000_s50227" name="Equazione" r:id="rId3" imgW="2222280" imgH="2006280" progId="Equation.3">
                  <p:embed/>
                </p:oleObj>
              </mc:Choice>
              <mc:Fallback>
                <p:oleObj name="Equazione" r:id="rId3" imgW="2222280" imgH="2006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841533"/>
                        <a:ext cx="3672408" cy="3315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nettore 2 5"/>
          <p:cNvCxnSpPr/>
          <p:nvPr/>
        </p:nvCxnSpPr>
        <p:spPr>
          <a:xfrm flipH="1">
            <a:off x="4211960" y="2060848"/>
            <a:ext cx="165618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5868144" y="1844824"/>
            <a:ext cx="2478114" cy="369332"/>
          </a:xfrm>
          <a:prstGeom prst="rect">
            <a:avLst/>
          </a:prstGeom>
          <a:noFill/>
        </p:spPr>
        <p:txBody>
          <a:bodyPr wrap="none" rtlCol="0">
            <a:spAutoFit/>
          </a:bodyPr>
          <a:lstStyle/>
          <a:p>
            <a:r>
              <a:rPr lang="en-US" smtClean="0"/>
              <a:t>note: a variable weight!</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en-US" smtClean="0"/>
              <a:t>2 – Neyman’s </a:t>
            </a:r>
            <a:r>
              <a:rPr lang="en-US" smtClean="0">
                <a:latin typeface="Symbol" pitchFamily="18" charset="2"/>
              </a:rPr>
              <a:t>c</a:t>
            </a:r>
            <a:r>
              <a:rPr lang="en-US" baseline="30000" smtClean="0"/>
              <a:t>2</a:t>
            </a:r>
            <a:endParaRPr lang="en-US" baseline="30000"/>
          </a:p>
        </p:txBody>
      </p:sp>
      <p:sp>
        <p:nvSpPr>
          <p:cNvPr id="3" name="Segnaposto contenuto 2"/>
          <p:cNvSpPr>
            <a:spLocks noGrp="1"/>
          </p:cNvSpPr>
          <p:nvPr>
            <p:ph idx="1"/>
          </p:nvPr>
        </p:nvSpPr>
        <p:spPr>
          <a:xfrm>
            <a:off x="457200" y="1052736"/>
            <a:ext cx="8229600" cy="5616624"/>
          </a:xfrm>
        </p:spPr>
        <p:txBody>
          <a:bodyPr>
            <a:normAutofit fontScale="55000" lnSpcReduction="20000"/>
          </a:bodyPr>
          <a:lstStyle/>
          <a:p>
            <a:r>
              <a:rPr lang="en-US" smtClean="0"/>
              <a:t>If we minimize </a:t>
            </a:r>
            <a:r>
              <a:rPr lang="en-US" smtClean="0">
                <a:latin typeface="Symbol" pitchFamily="18" charset="2"/>
              </a:rPr>
              <a:t>c</a:t>
            </a:r>
            <a:r>
              <a:rPr lang="en-US" baseline="30000" smtClean="0"/>
              <a:t>2</a:t>
            </a:r>
            <a:r>
              <a:rPr lang="en-US" baseline="-25000" smtClean="0"/>
              <a:t>N </a:t>
            </a:r>
            <a:r>
              <a:rPr lang="en-US" smtClean="0"/>
              <a:t>,</a:t>
            </a:r>
          </a:p>
          <a:p>
            <a:pPr>
              <a:buNone/>
            </a:pPr>
            <a:r>
              <a:rPr lang="en-US"/>
              <a:t>	</a:t>
            </a:r>
            <a:endParaRPr lang="en-US" smtClean="0"/>
          </a:p>
          <a:p>
            <a:pPr>
              <a:buNone/>
            </a:pPr>
            <a:endParaRPr lang="en-US" smtClean="0"/>
          </a:p>
          <a:p>
            <a:pPr>
              <a:buNone/>
            </a:pPr>
            <a:endParaRPr lang="en-US"/>
          </a:p>
          <a:p>
            <a:pPr>
              <a:buNone/>
            </a:pPr>
            <a:r>
              <a:rPr lang="en-US"/>
              <a:t>	</a:t>
            </a:r>
            <a:r>
              <a:rPr lang="en-US" smtClean="0"/>
              <a:t>we have:</a:t>
            </a:r>
          </a:p>
          <a:p>
            <a:pPr>
              <a:buNone/>
            </a:pPr>
            <a:endParaRPr lang="en-US" smtClean="0"/>
          </a:p>
          <a:p>
            <a:endParaRPr lang="en-US" smtClean="0"/>
          </a:p>
          <a:p>
            <a:endParaRPr lang="en-US" smtClean="0"/>
          </a:p>
          <a:p>
            <a:endParaRPr lang="en-US"/>
          </a:p>
          <a:p>
            <a:endParaRPr lang="en-US" smtClean="0"/>
          </a:p>
          <a:p>
            <a:endParaRPr lang="en-US"/>
          </a:p>
          <a:p>
            <a:endParaRPr lang="en-US" smtClean="0"/>
          </a:p>
          <a:p>
            <a:endParaRPr lang="en-US" smtClean="0"/>
          </a:p>
          <a:p>
            <a:endParaRPr lang="en-US" smtClean="0"/>
          </a:p>
          <a:p>
            <a:pPr>
              <a:buNone/>
            </a:pPr>
            <a:r>
              <a:rPr lang="en-US" smtClean="0"/>
              <a:t>	</a:t>
            </a:r>
          </a:p>
          <a:p>
            <a:pPr>
              <a:buNone/>
            </a:pPr>
            <a:endParaRPr lang="en-US"/>
          </a:p>
          <a:p>
            <a:pPr>
              <a:buNone/>
            </a:pPr>
            <a:endParaRPr lang="en-US" smtClean="0"/>
          </a:p>
          <a:p>
            <a:pPr>
              <a:buNone/>
            </a:pPr>
            <a:endParaRPr lang="en-US"/>
          </a:p>
          <a:p>
            <a:pPr>
              <a:buNone/>
            </a:pPr>
            <a:r>
              <a:rPr lang="en-US"/>
              <a:t>	</a:t>
            </a:r>
            <a:r>
              <a:rPr lang="en-US" smtClean="0"/>
              <a:t>the minimum is found for </a:t>
            </a:r>
            <a:r>
              <a:rPr lang="en-US" b="1" smtClean="0"/>
              <a:t>n</a:t>
            </a:r>
            <a:r>
              <a:rPr lang="en-US" smtClean="0"/>
              <a:t> equal to the </a:t>
            </a:r>
            <a:r>
              <a:rPr lang="en-US" u="sng" smtClean="0"/>
              <a:t>harmonic mean of the inputs </a:t>
            </a:r>
            <a:r>
              <a:rPr lang="en-US" smtClean="0"/>
              <a:t>– which is an </a:t>
            </a:r>
            <a:r>
              <a:rPr lang="en-US" smtClean="0">
                <a:solidFill>
                  <a:srgbClr val="FF0000"/>
                </a:solidFill>
              </a:rPr>
              <a:t>underestimate of the arithmetic mean</a:t>
            </a:r>
            <a:r>
              <a:rPr lang="en-US" smtClean="0"/>
              <a:t>!</a:t>
            </a:r>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1061928343"/>
              </p:ext>
            </p:extLst>
          </p:nvPr>
        </p:nvGraphicFramePr>
        <p:xfrm>
          <a:off x="3563888" y="1124744"/>
          <a:ext cx="4992688" cy="4632325"/>
        </p:xfrm>
        <a:graphic>
          <a:graphicData uri="http://schemas.openxmlformats.org/presentationml/2006/ole">
            <mc:AlternateContent xmlns:mc="http://schemas.openxmlformats.org/markup-compatibility/2006">
              <mc:Choice xmlns:v="urn:schemas-microsoft-com:vml" Requires="v">
                <p:oleObj spid="_x0000_s51251" name="Equazione" r:id="rId3" imgW="3009600" imgH="2793960" progId="Equation.3">
                  <p:embed/>
                </p:oleObj>
              </mc:Choice>
              <mc:Fallback>
                <p:oleObj name="Equazione" r:id="rId3" imgW="3009600" imgH="2793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124744"/>
                        <a:ext cx="4992688" cy="463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nettore 2 5"/>
          <p:cNvCxnSpPr/>
          <p:nvPr/>
        </p:nvCxnSpPr>
        <p:spPr>
          <a:xfrm flipH="1">
            <a:off x="5004048" y="1484784"/>
            <a:ext cx="158417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555622" y="1259468"/>
            <a:ext cx="2336858" cy="369332"/>
          </a:xfrm>
          <a:prstGeom prst="rect">
            <a:avLst/>
          </a:prstGeom>
          <a:noFill/>
        </p:spPr>
        <p:txBody>
          <a:bodyPr wrap="none" rtlCol="0">
            <a:spAutoFit/>
          </a:bodyPr>
          <a:lstStyle/>
          <a:p>
            <a:r>
              <a:rPr lang="en-US" smtClean="0"/>
              <a:t>again a variable weight</a:t>
            </a:r>
            <a:endParaRPr lang="en-US"/>
          </a:p>
        </p:txBody>
      </p:sp>
      <p:sp>
        <p:nvSpPr>
          <p:cNvPr id="8" name="CasellaDiTesto 7"/>
          <p:cNvSpPr txBox="1"/>
          <p:nvPr/>
        </p:nvSpPr>
        <p:spPr>
          <a:xfrm>
            <a:off x="790491" y="2636912"/>
            <a:ext cx="2125325" cy="646331"/>
          </a:xfrm>
          <a:prstGeom prst="rect">
            <a:avLst/>
          </a:prstGeom>
          <a:noFill/>
        </p:spPr>
        <p:txBody>
          <a:bodyPr wrap="none" rtlCol="0">
            <a:spAutoFit/>
          </a:bodyPr>
          <a:lstStyle/>
          <a:p>
            <a:r>
              <a:rPr lang="en-US" smtClean="0"/>
              <a:t>Just developing </a:t>
            </a:r>
          </a:p>
          <a:p>
            <a:r>
              <a:rPr lang="en-US" smtClean="0"/>
              <a:t>the fraction leads to </a:t>
            </a:r>
            <a:endParaRPr lang="en-US"/>
          </a:p>
        </p:txBody>
      </p:sp>
      <p:sp>
        <p:nvSpPr>
          <p:cNvPr id="9" name="CasellaDiTesto 8"/>
          <p:cNvSpPr txBox="1"/>
          <p:nvPr/>
        </p:nvSpPr>
        <p:spPr>
          <a:xfrm>
            <a:off x="795616" y="3707740"/>
            <a:ext cx="1904176" cy="369332"/>
          </a:xfrm>
          <a:prstGeom prst="rect">
            <a:avLst/>
          </a:prstGeom>
          <a:noFill/>
        </p:spPr>
        <p:txBody>
          <a:bodyPr wrap="none" rtlCol="0">
            <a:spAutoFit/>
          </a:bodyPr>
          <a:lstStyle/>
          <a:p>
            <a:r>
              <a:rPr lang="en-US" smtClean="0"/>
              <a:t>which implies that</a:t>
            </a:r>
            <a:endParaRPr lang="en-US"/>
          </a:p>
        </p:txBody>
      </p:sp>
      <p:sp>
        <p:nvSpPr>
          <p:cNvPr id="10" name="CasellaDiTesto 9"/>
          <p:cNvSpPr txBox="1"/>
          <p:nvPr/>
        </p:nvSpPr>
        <p:spPr>
          <a:xfrm>
            <a:off x="827584" y="4859868"/>
            <a:ext cx="2604303" cy="369332"/>
          </a:xfrm>
          <a:prstGeom prst="rect">
            <a:avLst/>
          </a:prstGeom>
          <a:noFill/>
        </p:spPr>
        <p:txBody>
          <a:bodyPr wrap="none" rtlCol="0">
            <a:spAutoFit/>
          </a:bodyPr>
          <a:lstStyle/>
          <a:p>
            <a:r>
              <a:rPr lang="en-US" smtClean="0"/>
              <a:t>from which we finally get </a:t>
            </a:r>
            <a:endParaRPr lang="en-US"/>
          </a:p>
        </p:txBody>
      </p:sp>
      <p:sp>
        <p:nvSpPr>
          <p:cNvPr id="11" name="CasellaDiTesto 10"/>
          <p:cNvSpPr txBox="1"/>
          <p:nvPr/>
        </p:nvSpPr>
        <p:spPr>
          <a:xfrm>
            <a:off x="6613110" y="5041950"/>
            <a:ext cx="2432012" cy="646331"/>
          </a:xfrm>
          <a:prstGeom prst="rect">
            <a:avLst/>
          </a:prstGeom>
          <a:noFill/>
          <a:ln>
            <a:solidFill>
              <a:schemeClr val="accent1"/>
            </a:solidFill>
          </a:ln>
        </p:spPr>
        <p:txBody>
          <a:bodyPr wrap="none" rtlCol="0">
            <a:spAutoFit/>
          </a:bodyPr>
          <a:lstStyle/>
          <a:p>
            <a:r>
              <a:rPr lang="en-US" smtClean="0">
                <a:solidFill>
                  <a:srgbClr val="0070C0"/>
                </a:solidFill>
              </a:rPr>
              <a:t>(ALTERNATIVELY, </a:t>
            </a:r>
          </a:p>
          <a:p>
            <a:r>
              <a:rPr lang="en-US" smtClean="0">
                <a:solidFill>
                  <a:srgbClr val="0070C0"/>
                </a:solidFill>
              </a:rPr>
              <a:t>just </a:t>
            </a:r>
            <a:r>
              <a:rPr lang="en-US" smtClean="0">
                <a:solidFill>
                  <a:srgbClr val="0070C0"/>
                </a:solidFill>
              </a:rPr>
              <a:t>solve for </a:t>
            </a:r>
            <a:r>
              <a:rPr lang="en-US" smtClean="0">
                <a:solidFill>
                  <a:srgbClr val="0070C0"/>
                </a:solidFill>
              </a:rPr>
              <a:t>n this one)</a:t>
            </a:r>
            <a:endParaRPr lang="en-US">
              <a:solidFill>
                <a:srgbClr val="0070C0"/>
              </a:solidFill>
            </a:endParaRPr>
          </a:p>
        </p:txBody>
      </p:sp>
      <p:cxnSp>
        <p:nvCxnSpPr>
          <p:cNvPr id="12" name="Connettore 2 11"/>
          <p:cNvCxnSpPr/>
          <p:nvPr/>
        </p:nvCxnSpPr>
        <p:spPr>
          <a:xfrm flipH="1" flipV="1">
            <a:off x="6012160" y="2492896"/>
            <a:ext cx="1816956" cy="2549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3 – The Poisson Likelihood L</a:t>
            </a:r>
            <a:r>
              <a:rPr lang="en-US" baseline="-25000" smtClean="0"/>
              <a:t>P</a:t>
            </a:r>
            <a:endParaRPr lang="en-US" baseline="-25000"/>
          </a:p>
        </p:txBody>
      </p:sp>
      <p:sp>
        <p:nvSpPr>
          <p:cNvPr id="3" name="Segnaposto contenuto 2"/>
          <p:cNvSpPr>
            <a:spLocks noGrp="1"/>
          </p:cNvSpPr>
          <p:nvPr>
            <p:ph idx="1"/>
          </p:nvPr>
        </p:nvSpPr>
        <p:spPr>
          <a:xfrm>
            <a:off x="395536" y="1196752"/>
            <a:ext cx="8229600" cy="5472608"/>
          </a:xfrm>
        </p:spPr>
        <p:txBody>
          <a:bodyPr>
            <a:normAutofit fontScale="62500" lnSpcReduction="20000"/>
          </a:bodyPr>
          <a:lstStyle/>
          <a:p>
            <a:r>
              <a:rPr lang="en-US" smtClean="0"/>
              <a:t>We minimize L</a:t>
            </a:r>
            <a:r>
              <a:rPr lang="en-US" baseline="-25000" smtClean="0"/>
              <a:t>P</a:t>
            </a:r>
            <a:r>
              <a:rPr lang="en-US" smtClean="0"/>
              <a:t> by first taking its logarithm, and find:</a:t>
            </a:r>
          </a:p>
          <a:p>
            <a:endParaRPr lang="en-US"/>
          </a:p>
          <a:p>
            <a:endParaRPr lang="en-US" smtClean="0"/>
          </a:p>
          <a:p>
            <a:endParaRPr lang="en-US"/>
          </a:p>
          <a:p>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smtClean="0"/>
          </a:p>
          <a:p>
            <a:endParaRPr lang="en-US" smtClean="0"/>
          </a:p>
          <a:p>
            <a:endParaRPr lang="en-US"/>
          </a:p>
          <a:p>
            <a:pPr>
              <a:buNone/>
            </a:pPr>
            <a:r>
              <a:rPr lang="en-US" smtClean="0"/>
              <a:t>	As predicted, the result for </a:t>
            </a:r>
            <a:r>
              <a:rPr lang="en-US" b="1" smtClean="0">
                <a:solidFill>
                  <a:srgbClr val="FF0000"/>
                </a:solidFill>
              </a:rPr>
              <a:t>n</a:t>
            </a:r>
            <a:r>
              <a:rPr lang="en-US" smtClean="0">
                <a:solidFill>
                  <a:srgbClr val="FF0000"/>
                </a:solidFill>
              </a:rPr>
              <a:t> is the arithmetic mean</a:t>
            </a:r>
            <a:r>
              <a:rPr lang="en-US" smtClean="0"/>
              <a:t>. Likelihood fitting preserves the area!</a:t>
            </a:r>
            <a:endParaRPr lang="en-US"/>
          </a:p>
        </p:txBody>
      </p:sp>
      <p:graphicFrame>
        <p:nvGraphicFramePr>
          <p:cNvPr id="4" name="Oggetto 3"/>
          <p:cNvGraphicFramePr>
            <a:graphicFrameLocks noChangeAspect="1"/>
          </p:cNvGraphicFramePr>
          <p:nvPr/>
        </p:nvGraphicFramePr>
        <p:xfrm>
          <a:off x="2555776" y="1772816"/>
          <a:ext cx="5016986" cy="3726904"/>
        </p:xfrm>
        <a:graphic>
          <a:graphicData uri="http://schemas.openxmlformats.org/presentationml/2006/ole">
            <mc:AlternateContent xmlns:mc="http://schemas.openxmlformats.org/markup-compatibility/2006">
              <mc:Choice xmlns:v="urn:schemas-microsoft-com:vml" Requires="v">
                <p:oleObj spid="_x0000_s52275" name="Equazione" r:id="rId3" imgW="2666880" imgH="1981080" progId="Equation.3">
                  <p:embed/>
                </p:oleObj>
              </mc:Choice>
              <mc:Fallback>
                <p:oleObj name="Equazione" r:id="rId3" imgW="2666880" imgH="1981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772816"/>
                        <a:ext cx="5016986" cy="3726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256"/>
            <a:ext cx="8229600" cy="1143000"/>
          </a:xfrm>
        </p:spPr>
        <p:txBody>
          <a:bodyPr/>
          <a:lstStyle/>
          <a:p>
            <a:r>
              <a:rPr lang="it-IT" smtClean="0"/>
              <a:t>Putting it together</a:t>
            </a:r>
            <a:endParaRPr lang="en-US"/>
          </a:p>
        </p:txBody>
      </p:sp>
      <p:sp>
        <p:nvSpPr>
          <p:cNvPr id="3" name="Segnaposto contenuto 2"/>
          <p:cNvSpPr>
            <a:spLocks noGrp="1"/>
          </p:cNvSpPr>
          <p:nvPr>
            <p:ph idx="1"/>
          </p:nvPr>
        </p:nvSpPr>
        <p:spPr>
          <a:xfrm>
            <a:off x="1763" y="1361832"/>
            <a:ext cx="4762872" cy="5257800"/>
          </a:xfrm>
        </p:spPr>
        <p:txBody>
          <a:bodyPr>
            <a:normAutofit fontScale="62500" lnSpcReduction="20000"/>
          </a:bodyPr>
          <a:lstStyle/>
          <a:p>
            <a:r>
              <a:rPr lang="it-IT" smtClean="0"/>
              <a:t>To check the behavior of the three fitting methods (remember: we are just considering them as ways to determine a </a:t>
            </a:r>
            <a:r>
              <a:rPr lang="it-IT" smtClean="0">
                <a:solidFill>
                  <a:srgbClr val="FF0000"/>
                </a:solidFill>
              </a:rPr>
              <a:t>weighted average </a:t>
            </a:r>
            <a:r>
              <a:rPr lang="it-IT" smtClean="0"/>
              <a:t>here), we study a histogram with 100 bins</a:t>
            </a:r>
          </a:p>
          <a:p>
            <a:endParaRPr lang="it-IT" smtClean="0"/>
          </a:p>
          <a:p>
            <a:r>
              <a:rPr lang="it-IT" smtClean="0"/>
              <a:t>Each </a:t>
            </a:r>
            <a:r>
              <a:rPr lang="it-IT" smtClean="0"/>
              <a:t>bin is filled with </a:t>
            </a:r>
            <a:r>
              <a:rPr lang="it-IT" smtClean="0"/>
              <a:t>N </a:t>
            </a:r>
            <a:r>
              <a:rPr lang="it-IT" smtClean="0"/>
              <a:t>sampled from a Poisson(N|</a:t>
            </a:r>
            <a:r>
              <a:rPr lang="el-GR" smtClean="0"/>
              <a:t>μ</a:t>
            </a:r>
            <a:r>
              <a:rPr lang="it-IT" smtClean="0"/>
              <a:t>) </a:t>
            </a:r>
            <a:endParaRPr lang="it-IT" smtClean="0"/>
          </a:p>
          <a:p>
            <a:endParaRPr lang="it-IT"/>
          </a:p>
          <a:p>
            <a:r>
              <a:rPr lang="en-US" smtClean="0"/>
              <a:t>We </a:t>
            </a:r>
            <a:r>
              <a:rPr lang="en-US" smtClean="0"/>
              <a:t>then fit the histogram </a:t>
            </a:r>
            <a:r>
              <a:rPr lang="en-US"/>
              <a:t>to a constant by minimizing </a:t>
            </a:r>
            <a:r>
              <a:rPr lang="en-US">
                <a:latin typeface="Symbol" pitchFamily="18" charset="2"/>
              </a:rPr>
              <a:t>c</a:t>
            </a:r>
            <a:r>
              <a:rPr lang="en-US" baseline="30000"/>
              <a:t>2</a:t>
            </a:r>
            <a:r>
              <a:rPr lang="en-US" baseline="-25000"/>
              <a:t>P </a:t>
            </a:r>
            <a:r>
              <a:rPr lang="en-US"/>
              <a:t>, </a:t>
            </a:r>
            <a:r>
              <a:rPr lang="en-US">
                <a:latin typeface="Symbol" pitchFamily="18" charset="2"/>
              </a:rPr>
              <a:t>c</a:t>
            </a:r>
            <a:r>
              <a:rPr lang="en-US" baseline="30000"/>
              <a:t>2</a:t>
            </a:r>
            <a:r>
              <a:rPr lang="en-US" baseline="-25000"/>
              <a:t>N </a:t>
            </a:r>
            <a:r>
              <a:rPr lang="en-US"/>
              <a:t>, -2ln(L</a:t>
            </a:r>
            <a:r>
              <a:rPr lang="en-US" baseline="-25000"/>
              <a:t>P</a:t>
            </a:r>
            <a:r>
              <a:rPr lang="en-US"/>
              <a:t>)  in turn</a:t>
            </a:r>
          </a:p>
          <a:p>
            <a:endParaRPr lang="en-US" smtClean="0"/>
          </a:p>
          <a:p>
            <a:r>
              <a:rPr lang="en-US" smtClean="0"/>
              <a:t>We </a:t>
            </a:r>
            <a:r>
              <a:rPr lang="en-US" smtClean="0"/>
              <a:t>repeat </a:t>
            </a:r>
            <a:r>
              <a:rPr lang="en-US"/>
              <a:t>many times, </a:t>
            </a:r>
            <a:r>
              <a:rPr lang="en-US" smtClean="0"/>
              <a:t>getting the average result for each fitting method</a:t>
            </a:r>
          </a:p>
          <a:p>
            <a:endParaRPr lang="en-US" smtClean="0"/>
          </a:p>
          <a:p>
            <a:r>
              <a:rPr lang="en-US" smtClean="0"/>
              <a:t>We </a:t>
            </a:r>
            <a:r>
              <a:rPr lang="en-US" smtClean="0"/>
              <a:t>can then also study the ratio between the </a:t>
            </a:r>
            <a:r>
              <a:rPr lang="en-US"/>
              <a:t>average result </a:t>
            </a:r>
            <a:r>
              <a:rPr lang="en-US" smtClean="0"/>
              <a:t>and the </a:t>
            </a:r>
            <a:r>
              <a:rPr lang="en-US"/>
              <a:t>true </a:t>
            </a:r>
            <a:r>
              <a:rPr lang="en-US" b="1">
                <a:latin typeface="Symbol" pitchFamily="18" charset="2"/>
              </a:rPr>
              <a:t>m</a:t>
            </a:r>
            <a:r>
              <a:rPr lang="en-US"/>
              <a:t> as a function of </a:t>
            </a:r>
            <a:r>
              <a:rPr lang="en-US" b="1">
                <a:latin typeface="Symbol" pitchFamily="18" charset="2"/>
              </a:rPr>
              <a:t>m</a:t>
            </a:r>
          </a:p>
          <a:p>
            <a:endParaRPr lang="it-IT" smtClean="0"/>
          </a:p>
          <a:p>
            <a:endParaRPr lang="en-US"/>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837" y="1340768"/>
            <a:ext cx="4059163" cy="379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644249" y="5301208"/>
            <a:ext cx="4463338" cy="1477328"/>
          </a:xfrm>
          <a:prstGeom prst="rect">
            <a:avLst/>
          </a:prstGeom>
          <a:noFill/>
        </p:spPr>
        <p:txBody>
          <a:bodyPr wrap="none" rtlCol="0">
            <a:spAutoFit/>
          </a:bodyPr>
          <a:lstStyle/>
          <a:p>
            <a:r>
              <a:rPr lang="it-IT" smtClean="0"/>
              <a:t>By the way, it's four lines of code:</a:t>
            </a:r>
          </a:p>
          <a:p>
            <a:r>
              <a:rPr lang="it-IT" smtClean="0">
                <a:solidFill>
                  <a:srgbClr val="00B050"/>
                </a:solidFill>
              </a:rPr>
              <a:t>TH1D * A = new TH1D("A","",100, 0., 100.);</a:t>
            </a:r>
          </a:p>
          <a:p>
            <a:r>
              <a:rPr lang="it-IT" smtClean="0">
                <a:solidFill>
                  <a:srgbClr val="00B050"/>
                </a:solidFill>
              </a:rPr>
              <a:t>For (int i=1; i&lt;101; i++) { </a:t>
            </a:r>
          </a:p>
          <a:p>
            <a:r>
              <a:rPr lang="it-IT" smtClean="0">
                <a:solidFill>
                  <a:srgbClr val="00B050"/>
                </a:solidFill>
              </a:rPr>
              <a:t>A-&gt;SetBinContent(i,gRandom-&gt;Poisson(50.));}</a:t>
            </a:r>
          </a:p>
          <a:p>
            <a:r>
              <a:rPr lang="it-IT" smtClean="0">
                <a:solidFill>
                  <a:srgbClr val="00B050"/>
                </a:solidFill>
              </a:rPr>
              <a:t>A-&gt;Fit("pol0"); // for Neyman's chi2</a:t>
            </a:r>
            <a:endParaRPr lang="en-US">
              <a:solidFill>
                <a:srgbClr val="00B050"/>
              </a:solidFill>
            </a:endParaRPr>
          </a:p>
        </p:txBody>
      </p:sp>
    </p:spTree>
    <p:extLst>
      <p:ext uri="{BB962C8B-B14F-4D97-AF65-F5344CB8AC3E}">
        <p14:creationId xmlns:p14="http://schemas.microsoft.com/office/powerpoint/2010/main" val="256630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536504" cy="1143000"/>
          </a:xfrm>
        </p:spPr>
        <p:txBody>
          <a:bodyPr/>
          <a:lstStyle/>
          <a:p>
            <a:r>
              <a:rPr lang="it-IT" smtClean="0"/>
              <a:t>Comparison vs </a:t>
            </a:r>
            <a:r>
              <a:rPr lang="el-GR" smtClean="0"/>
              <a:t>μ</a:t>
            </a:r>
            <a:endParaRPr lang="en-US"/>
          </a:p>
        </p:txBody>
      </p:sp>
      <p:sp>
        <p:nvSpPr>
          <p:cNvPr id="3" name="Segnaposto contenuto 2"/>
          <p:cNvSpPr>
            <a:spLocks noGrp="1"/>
          </p:cNvSpPr>
          <p:nvPr>
            <p:ph idx="1"/>
          </p:nvPr>
        </p:nvSpPr>
        <p:spPr>
          <a:xfrm>
            <a:off x="5724128" y="1484784"/>
            <a:ext cx="3419872" cy="5112568"/>
          </a:xfrm>
        </p:spPr>
        <p:txBody>
          <a:bodyPr>
            <a:noAutofit/>
          </a:bodyPr>
          <a:lstStyle/>
          <a:p>
            <a:pPr>
              <a:buNone/>
            </a:pPr>
            <a:endParaRPr lang="en-US" sz="2000" smtClean="0"/>
          </a:p>
          <a:p>
            <a:r>
              <a:rPr lang="en-US" sz="2000" smtClean="0"/>
              <a:t>One observes that </a:t>
            </a:r>
            <a:r>
              <a:rPr lang="en-US" sz="2000" smtClean="0">
                <a:solidFill>
                  <a:srgbClr val="FF0000"/>
                </a:solidFill>
              </a:rPr>
              <a:t>the convergence is slowest for Neyman’s </a:t>
            </a:r>
            <a:r>
              <a:rPr lang="en-US" sz="2000" smtClean="0">
                <a:solidFill>
                  <a:srgbClr val="FF0000"/>
                </a:solidFill>
                <a:latin typeface="Symbol" pitchFamily="18" charset="2"/>
              </a:rPr>
              <a:t>c</a:t>
            </a:r>
            <a:r>
              <a:rPr lang="en-US" sz="2000" baseline="30000" smtClean="0">
                <a:solidFill>
                  <a:srgbClr val="FF0000"/>
                </a:solidFill>
              </a:rPr>
              <a:t>2</a:t>
            </a:r>
            <a:r>
              <a:rPr lang="en-US" sz="2000" smtClean="0"/>
              <a:t>, but the bias is significant also for </a:t>
            </a:r>
            <a:r>
              <a:rPr lang="en-US" sz="2000" smtClean="0">
                <a:latin typeface="Symbol" pitchFamily="18" charset="2"/>
              </a:rPr>
              <a:t>c</a:t>
            </a:r>
            <a:r>
              <a:rPr lang="en-US" sz="2000" baseline="30000" smtClean="0"/>
              <a:t>2</a:t>
            </a:r>
            <a:r>
              <a:rPr lang="en-US" sz="2000" baseline="-25000" smtClean="0"/>
              <a:t>P</a:t>
            </a:r>
            <a:r>
              <a:rPr lang="en-US" sz="2000" smtClean="0"/>
              <a:t> </a:t>
            </a:r>
          </a:p>
          <a:p>
            <a:pPr lvl="1"/>
            <a:r>
              <a:rPr lang="en-US" sz="1600" smtClean="0"/>
              <a:t>This result depends only marginally on the number of bins  </a:t>
            </a:r>
          </a:p>
          <a:p>
            <a:endParaRPr lang="en-US" sz="2000" u="sng" smtClean="0"/>
          </a:p>
          <a:p>
            <a:r>
              <a:rPr lang="en-US" sz="2000" u="sng" smtClean="0"/>
              <a:t>Keep </a:t>
            </a:r>
            <a:r>
              <a:rPr lang="en-US" sz="2000" u="sng" smtClean="0"/>
              <a:t>that in mind when you fit a histogram! </a:t>
            </a:r>
          </a:p>
          <a:p>
            <a:endParaRPr lang="en-US" sz="2000" smtClean="0">
              <a:solidFill>
                <a:srgbClr val="0070C0"/>
              </a:solidFill>
            </a:endParaRPr>
          </a:p>
          <a:p>
            <a:r>
              <a:rPr lang="en-US" sz="2000" smtClean="0">
                <a:solidFill>
                  <a:srgbClr val="0070C0"/>
                </a:solidFill>
              </a:rPr>
              <a:t>Standard </a:t>
            </a:r>
            <a:r>
              <a:rPr lang="en-US" sz="2000" smtClean="0">
                <a:solidFill>
                  <a:srgbClr val="0070C0"/>
                </a:solidFill>
              </a:rPr>
              <a:t>ROOT fitting uses V=N</a:t>
            </a:r>
            <a:r>
              <a:rPr lang="en-US" sz="2000" baseline="-25000" smtClean="0">
                <a:solidFill>
                  <a:srgbClr val="0070C0"/>
                </a:solidFill>
              </a:rPr>
              <a:t>i</a:t>
            </a:r>
            <a:r>
              <a:rPr lang="en-US" sz="2000" smtClean="0">
                <a:solidFill>
                  <a:srgbClr val="0070C0"/>
                </a:solidFill>
              </a:rPr>
              <a:t> </a:t>
            </a:r>
            <a:r>
              <a:rPr lang="en-US" sz="2000" smtClean="0">
                <a:solidFill>
                  <a:srgbClr val="0070C0"/>
                </a:solidFill>
                <a:sym typeface="Wingdings" pitchFamily="2" charset="2"/>
              </a:rPr>
              <a:t> Neyman’s definition!</a:t>
            </a:r>
            <a:endParaRPr lang="en-US" sz="2000" smtClean="0">
              <a:solidFill>
                <a:srgbClr val="0070C0"/>
              </a:solidFill>
            </a:endParaRPr>
          </a:p>
          <a:p>
            <a:endParaRPr lang="en-US" sz="2000" smtClean="0"/>
          </a:p>
          <a:p>
            <a:endParaRPr lang="en-US" sz="2000" smtClean="0"/>
          </a:p>
        </p:txBody>
      </p:sp>
      <p:pic>
        <p:nvPicPr>
          <p:cNvPr id="4" name="Immagine 3" descr="Area_preservation.jpg"/>
          <p:cNvPicPr>
            <a:picLocks noChangeAspect="1"/>
          </p:cNvPicPr>
          <p:nvPr/>
        </p:nvPicPr>
        <p:blipFill>
          <a:blip r:embed="rId2" cstate="print"/>
          <a:stretch>
            <a:fillRect/>
          </a:stretch>
        </p:blipFill>
        <p:spPr>
          <a:xfrm>
            <a:off x="0" y="1410846"/>
            <a:ext cx="5724128" cy="5447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052736"/>
          </a:xfrm>
        </p:spPr>
        <p:txBody>
          <a:bodyPr/>
          <a:lstStyle/>
          <a:p>
            <a:r>
              <a:rPr lang="en-US" smtClean="0"/>
              <a:t>Statistics </a:t>
            </a:r>
            <a:r>
              <a:rPr lang="en-US" u="sng" smtClean="0"/>
              <a:t>matters!</a:t>
            </a:r>
            <a:endParaRPr lang="en-US" u="sng"/>
          </a:p>
        </p:txBody>
      </p:sp>
      <p:sp>
        <p:nvSpPr>
          <p:cNvPr id="3" name="Segnaposto contenuto 2"/>
          <p:cNvSpPr>
            <a:spLocks noGrp="1"/>
          </p:cNvSpPr>
          <p:nvPr>
            <p:ph idx="1"/>
          </p:nvPr>
        </p:nvSpPr>
        <p:spPr>
          <a:xfrm>
            <a:off x="323528" y="1484784"/>
            <a:ext cx="8712968" cy="5733256"/>
          </a:xfrm>
        </p:spPr>
        <p:txBody>
          <a:bodyPr>
            <a:normAutofit fontScale="62500" lnSpcReduction="20000"/>
          </a:bodyPr>
          <a:lstStyle/>
          <a:p>
            <a:r>
              <a:rPr lang="en-US" smtClean="0"/>
              <a:t>To be a good physicist,</a:t>
            </a:r>
            <a:r>
              <a:rPr lang="en-US" smtClean="0">
                <a:solidFill>
                  <a:srgbClr val="FF0000"/>
                </a:solidFill>
              </a:rPr>
              <a:t> one MUST understand Statistics:</a:t>
            </a:r>
          </a:p>
          <a:p>
            <a:endParaRPr lang="en-US"/>
          </a:p>
          <a:p>
            <a:pPr lvl="1"/>
            <a:r>
              <a:rPr lang="it-IT" smtClean="0"/>
              <a:t>“</a:t>
            </a:r>
            <a:r>
              <a:rPr lang="it-IT" i="1" smtClean="0"/>
              <a:t>Our results were inconclusive, so we had to use Statistics</a:t>
            </a:r>
            <a:r>
              <a:rPr lang="it-IT" smtClean="0"/>
              <a:t>”</a:t>
            </a:r>
          </a:p>
          <a:p>
            <a:pPr lvl="1">
              <a:buNone/>
            </a:pPr>
            <a:r>
              <a:rPr lang="it-IT" smtClean="0"/>
              <a:t>	</a:t>
            </a:r>
            <a:r>
              <a:rPr lang="it-IT" smtClean="0">
                <a:solidFill>
                  <a:srgbClr val="FF0000"/>
                </a:solidFill>
              </a:rPr>
              <a:t>We are quite often in that situation in HEP !</a:t>
            </a:r>
            <a:endParaRPr lang="en-US" smtClean="0">
              <a:solidFill>
                <a:srgbClr val="FF0000"/>
              </a:solidFill>
            </a:endParaRPr>
          </a:p>
          <a:p>
            <a:pPr lvl="1"/>
            <a:r>
              <a:rPr lang="en-US" smtClean="0"/>
              <a:t>A good knowledge of Statistics allows you to make </a:t>
            </a:r>
            <a:r>
              <a:rPr lang="en-US" b="1" smtClean="0"/>
              <a:t>optimal use </a:t>
            </a:r>
            <a:r>
              <a:rPr lang="en-US" smtClean="0"/>
              <a:t>of your  measurements, </a:t>
            </a:r>
            <a:r>
              <a:rPr lang="en-US" i="1" smtClean="0"/>
              <a:t>obtaining more precise results than your colleagues, </a:t>
            </a:r>
            <a:r>
              <a:rPr lang="en-US" smtClean="0"/>
              <a:t>other things being equal</a:t>
            </a:r>
          </a:p>
          <a:p>
            <a:pPr lvl="1"/>
            <a:r>
              <a:rPr lang="en-US" smtClean="0"/>
              <a:t>It is </a:t>
            </a:r>
            <a:r>
              <a:rPr lang="en-US" smtClean="0">
                <a:solidFill>
                  <a:srgbClr val="FF0000"/>
                </a:solidFill>
              </a:rPr>
              <a:t>very easy to draw </a:t>
            </a:r>
            <a:r>
              <a:rPr lang="en-US" b="1" smtClean="0">
                <a:solidFill>
                  <a:srgbClr val="FF0000"/>
                </a:solidFill>
              </a:rPr>
              <a:t>wrong</a:t>
            </a:r>
            <a:r>
              <a:rPr lang="en-US" smtClean="0">
                <a:solidFill>
                  <a:srgbClr val="FF0000"/>
                </a:solidFill>
              </a:rPr>
              <a:t> inferences from your data</a:t>
            </a:r>
            <a:r>
              <a:rPr lang="en-US" smtClean="0"/>
              <a:t>, if you lack some basic knowledge on Statistics (it is easy regardless!)</a:t>
            </a:r>
          </a:p>
          <a:p>
            <a:pPr lvl="1"/>
            <a:endParaRPr lang="en-US" smtClean="0"/>
          </a:p>
          <a:p>
            <a:pPr lvl="1"/>
            <a:r>
              <a:rPr lang="en-US" smtClean="0"/>
              <a:t>Foundational Statistics issues </a:t>
            </a:r>
            <a:r>
              <a:rPr lang="en-US" smtClean="0">
                <a:solidFill>
                  <a:srgbClr val="0070C0"/>
                </a:solidFill>
              </a:rPr>
              <a:t>play a role </a:t>
            </a:r>
            <a:r>
              <a:rPr lang="en-US" smtClean="0"/>
              <a:t>in our measurements, because </a:t>
            </a:r>
            <a:r>
              <a:rPr lang="en-US" smtClean="0">
                <a:solidFill>
                  <a:srgbClr val="FF0000"/>
                </a:solidFill>
              </a:rPr>
              <a:t>different statistical approaches provide different results</a:t>
            </a:r>
          </a:p>
          <a:p>
            <a:pPr lvl="2"/>
            <a:r>
              <a:rPr lang="en-US" smtClean="0"/>
              <a:t>There is nothing wrong with this: the different results just </a:t>
            </a:r>
            <a:r>
              <a:rPr lang="en-US" smtClean="0">
                <a:solidFill>
                  <a:srgbClr val="0070C0"/>
                </a:solidFill>
              </a:rPr>
              <a:t>answer different questions</a:t>
            </a:r>
          </a:p>
          <a:p>
            <a:pPr lvl="2"/>
            <a:r>
              <a:rPr lang="en-US" smtClean="0"/>
              <a:t>The problem usually is, </a:t>
            </a:r>
            <a:r>
              <a:rPr lang="en-US" u="sng" smtClean="0"/>
              <a:t>what is the question we should be asking ? </a:t>
            </a:r>
            <a:endParaRPr lang="en-US" smtClean="0">
              <a:sym typeface="Wingdings" pitchFamily="2" charset="2"/>
            </a:endParaRPr>
          </a:p>
          <a:p>
            <a:pPr lvl="2">
              <a:buFont typeface="Wingdings" pitchFamily="-109" charset="2"/>
              <a:buChar char="à"/>
            </a:pPr>
            <a:r>
              <a:rPr lang="en-US" smtClean="0">
                <a:sym typeface="Wingdings" pitchFamily="2" charset="2"/>
              </a:rPr>
              <a:t>Not always trivial to decide!</a:t>
            </a:r>
          </a:p>
          <a:p>
            <a:pPr lvl="2">
              <a:buFont typeface="Wingdings" pitchFamily="-109" charset="2"/>
              <a:buChar char="à"/>
            </a:pPr>
            <a:endParaRPr lang="en-US" smtClean="0"/>
          </a:p>
          <a:p>
            <a:r>
              <a:rPr lang="it-IT" smtClean="0"/>
              <a:t>We also as scientists have a </a:t>
            </a:r>
            <a:r>
              <a:rPr lang="it-IT" smtClean="0">
                <a:solidFill>
                  <a:srgbClr val="0070C0"/>
                </a:solidFill>
              </a:rPr>
              <a:t>responsibility for the way we communicate our results</a:t>
            </a:r>
            <a:r>
              <a:rPr lang="it-IT" smtClean="0"/>
              <a:t>. Sloppy jargon, imprecise claims, probability-inversion statements are bad. </a:t>
            </a:r>
            <a:r>
              <a:rPr lang="it-IT" b="1" smtClean="0"/>
              <a:t>Who talks bad thinks bad ! </a:t>
            </a:r>
            <a:r>
              <a:rPr lang="it-IT" smtClean="0"/>
              <a:t>In the next slide I will make some examples.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Discussion</a:t>
            </a:r>
            <a:endParaRPr lang="en-US"/>
          </a:p>
        </p:txBody>
      </p:sp>
      <p:sp>
        <p:nvSpPr>
          <p:cNvPr id="3" name="Segnaposto contenuto 2"/>
          <p:cNvSpPr>
            <a:spLocks noGrp="1"/>
          </p:cNvSpPr>
          <p:nvPr>
            <p:ph idx="1"/>
          </p:nvPr>
        </p:nvSpPr>
        <p:spPr>
          <a:xfrm>
            <a:off x="0" y="1052736"/>
            <a:ext cx="9144000" cy="5805264"/>
          </a:xfrm>
        </p:spPr>
        <p:txBody>
          <a:bodyPr>
            <a:noAutofit/>
          </a:bodyPr>
          <a:lstStyle/>
          <a:p>
            <a:r>
              <a:rPr lang="en-US" sz="1600" smtClean="0"/>
              <a:t>What we are doing when we fit a constant through a set of </a:t>
            </a:r>
            <a:r>
              <a:rPr lang="en-US" sz="1600" b="1" smtClean="0"/>
              <a:t>k</a:t>
            </a:r>
            <a:r>
              <a:rPr lang="en-US" sz="1600" smtClean="0"/>
              <a:t> bin contents is to </a:t>
            </a:r>
            <a:r>
              <a:rPr lang="en-US" sz="1600" smtClean="0">
                <a:solidFill>
                  <a:srgbClr val="0070C0"/>
                </a:solidFill>
              </a:rPr>
              <a:t>extract the common, unknown, true value </a:t>
            </a:r>
            <a:r>
              <a:rPr lang="en-US" sz="1600" b="1" smtClean="0">
                <a:solidFill>
                  <a:srgbClr val="0070C0"/>
                </a:solidFill>
                <a:latin typeface="Symbol" pitchFamily="18" charset="2"/>
              </a:rPr>
              <a:t>m</a:t>
            </a:r>
            <a:r>
              <a:rPr lang="en-US" sz="1600" smtClean="0">
                <a:solidFill>
                  <a:srgbClr val="0070C0"/>
                </a:solidFill>
              </a:rPr>
              <a:t> from which the entries were generated, by combining the </a:t>
            </a:r>
            <a:r>
              <a:rPr lang="en-US" sz="1600" b="1" smtClean="0">
                <a:solidFill>
                  <a:srgbClr val="0070C0"/>
                </a:solidFill>
              </a:rPr>
              <a:t>k</a:t>
            </a:r>
            <a:r>
              <a:rPr lang="en-US" sz="1600" smtClean="0">
                <a:solidFill>
                  <a:srgbClr val="0070C0"/>
                </a:solidFill>
              </a:rPr>
              <a:t> measurements</a:t>
            </a:r>
          </a:p>
          <a:p>
            <a:endParaRPr lang="en-US" sz="1600" smtClean="0"/>
          </a:p>
        </p:txBody>
      </p:sp>
      <p:sp>
        <p:nvSpPr>
          <p:cNvPr id="4" name="Rettangolo 3"/>
          <p:cNvSpPr/>
          <p:nvPr/>
        </p:nvSpPr>
        <p:spPr>
          <a:xfrm>
            <a:off x="179512" y="1916832"/>
            <a:ext cx="8820472" cy="830997"/>
          </a:xfrm>
          <a:prstGeom prst="rect">
            <a:avLst/>
          </a:prstGeom>
        </p:spPr>
        <p:txBody>
          <a:bodyPr wrap="square">
            <a:spAutoFit/>
          </a:bodyPr>
          <a:lstStyle/>
          <a:p>
            <a:r>
              <a:rPr lang="en-US" sz="1600" smtClean="0"/>
              <a:t>We have </a:t>
            </a:r>
            <a:r>
              <a:rPr lang="en-US" sz="1600" b="1" smtClean="0"/>
              <a:t>k</a:t>
            </a:r>
            <a:r>
              <a:rPr lang="en-US" sz="1600" smtClean="0"/>
              <a:t> Poisson measurement of this true value. </a:t>
            </a:r>
            <a:r>
              <a:rPr lang="en-US" sz="1600" smtClean="0">
                <a:solidFill>
                  <a:srgbClr val="FF0000"/>
                </a:solidFill>
              </a:rPr>
              <a:t>Each equivalent measurement </a:t>
            </a:r>
            <a:r>
              <a:rPr lang="en-US" sz="1600" u="sng" smtClean="0">
                <a:solidFill>
                  <a:srgbClr val="FF0000"/>
                </a:solidFill>
              </a:rPr>
              <a:t>should have the same weight in the combination</a:t>
            </a:r>
            <a:r>
              <a:rPr lang="en-US" sz="1600" smtClean="0"/>
              <a:t>, because each is drawn from a Poisson of mean </a:t>
            </a:r>
            <a:r>
              <a:rPr lang="en-US" sz="1600" b="1" smtClean="0">
                <a:latin typeface="Symbol" pitchFamily="18" charset="2"/>
              </a:rPr>
              <a:t>m</a:t>
            </a:r>
            <a:r>
              <a:rPr lang="en-US" sz="1600" smtClean="0"/>
              <a:t>, whose true variance is </a:t>
            </a:r>
            <a:r>
              <a:rPr lang="en-US" sz="1600" b="1" smtClean="0">
                <a:latin typeface="Symbol" pitchFamily="18" charset="2"/>
              </a:rPr>
              <a:t>m</a:t>
            </a:r>
            <a:r>
              <a:rPr lang="en-US" sz="1600" smtClean="0"/>
              <a:t>.</a:t>
            </a:r>
          </a:p>
          <a:p>
            <a:endParaRPr lang="en-US" sz="1600" smtClean="0"/>
          </a:p>
        </p:txBody>
      </p:sp>
      <p:sp>
        <p:nvSpPr>
          <p:cNvPr id="5" name="Rettangolo 4"/>
          <p:cNvSpPr/>
          <p:nvPr/>
        </p:nvSpPr>
        <p:spPr>
          <a:xfrm>
            <a:off x="179512" y="2780928"/>
            <a:ext cx="8748464" cy="830997"/>
          </a:xfrm>
          <a:prstGeom prst="rect">
            <a:avLst/>
          </a:prstGeom>
        </p:spPr>
        <p:txBody>
          <a:bodyPr wrap="square">
            <a:spAutoFit/>
          </a:bodyPr>
          <a:lstStyle/>
          <a:p>
            <a:r>
              <a:rPr lang="en-US" sz="1600" smtClean="0"/>
              <a:t>But having no </a:t>
            </a:r>
            <a:r>
              <a:rPr lang="en-US" sz="1600" b="1" smtClean="0">
                <a:latin typeface="Symbol" pitchFamily="18" charset="2"/>
              </a:rPr>
              <a:t>m</a:t>
            </a:r>
            <a:r>
              <a:rPr lang="en-US" sz="1600" smtClean="0"/>
              <a:t> to start with, we must use </a:t>
            </a:r>
            <a:r>
              <a:rPr lang="en-US" sz="1600" i="1" smtClean="0">
                <a:solidFill>
                  <a:srgbClr val="FF0000"/>
                </a:solidFill>
              </a:rPr>
              <a:t>estimates</a:t>
            </a:r>
            <a:r>
              <a:rPr lang="en-US" sz="1600" smtClean="0"/>
              <a:t> of the variance as a (inverse) weight. So the </a:t>
            </a:r>
            <a:r>
              <a:rPr lang="en-US" sz="1600" smtClean="0">
                <a:latin typeface="Symbol" pitchFamily="18" charset="2"/>
              </a:rPr>
              <a:t>c</a:t>
            </a:r>
            <a:r>
              <a:rPr lang="en-US" sz="1600" baseline="30000" smtClean="0"/>
              <a:t>2</a:t>
            </a:r>
            <a:r>
              <a:rPr lang="en-US" sz="1600" baseline="-25000" smtClean="0"/>
              <a:t>N</a:t>
            </a:r>
            <a:r>
              <a:rPr lang="en-US" sz="1600" smtClean="0"/>
              <a:t> gives the different observations different weights </a:t>
            </a:r>
            <a:r>
              <a:rPr lang="en-US" sz="1600" b="1" smtClean="0"/>
              <a:t>1/N</a:t>
            </a:r>
            <a:r>
              <a:rPr lang="en-US" sz="1600" b="1" baseline="-25000" smtClean="0"/>
              <a:t>i</a:t>
            </a:r>
            <a:r>
              <a:rPr lang="en-US" sz="1600" smtClean="0"/>
              <a:t>. Since negative fluctuations (</a:t>
            </a:r>
            <a:r>
              <a:rPr lang="en-US" sz="1600" b="1" smtClean="0"/>
              <a:t>N</a:t>
            </a:r>
            <a:r>
              <a:rPr lang="en-US" sz="1600" b="1" baseline="-25000" smtClean="0"/>
              <a:t>i</a:t>
            </a:r>
            <a:r>
              <a:rPr lang="en-US" sz="1600" b="1" smtClean="0"/>
              <a:t> &lt; </a:t>
            </a:r>
            <a:r>
              <a:rPr lang="en-US" sz="1600" b="1" smtClean="0">
                <a:latin typeface="Symbol" pitchFamily="18" charset="2"/>
              </a:rPr>
              <a:t>m</a:t>
            </a:r>
            <a:r>
              <a:rPr lang="en-US" sz="1600" smtClean="0"/>
              <a:t>) have larger weights, the result is downward biased!</a:t>
            </a:r>
            <a:endParaRPr lang="en-US" sz="1600" b="1" smtClean="0">
              <a:solidFill>
                <a:srgbClr val="FF0000"/>
              </a:solidFill>
            </a:endParaRPr>
          </a:p>
        </p:txBody>
      </p:sp>
      <p:sp>
        <p:nvSpPr>
          <p:cNvPr id="6" name="Rettangolo 5"/>
          <p:cNvSpPr/>
          <p:nvPr/>
        </p:nvSpPr>
        <p:spPr>
          <a:xfrm>
            <a:off x="179512" y="3573016"/>
            <a:ext cx="8748464" cy="2554545"/>
          </a:xfrm>
          <a:prstGeom prst="rect">
            <a:avLst/>
          </a:prstGeom>
        </p:spPr>
        <p:txBody>
          <a:bodyPr wrap="square">
            <a:spAutoFit/>
          </a:bodyPr>
          <a:lstStyle/>
          <a:p>
            <a:endParaRPr lang="en-US" sz="1600" smtClean="0"/>
          </a:p>
          <a:p>
            <a:r>
              <a:rPr lang="en-US" sz="1600" smtClean="0"/>
              <a:t>What </a:t>
            </a:r>
            <a:r>
              <a:rPr lang="en-US" sz="1600" smtClean="0">
                <a:latin typeface="Symbol" pitchFamily="18" charset="2"/>
              </a:rPr>
              <a:t>c</a:t>
            </a:r>
            <a:r>
              <a:rPr lang="en-US" sz="1600" baseline="30000" smtClean="0"/>
              <a:t>2</a:t>
            </a:r>
            <a:r>
              <a:rPr lang="en-US" sz="1600" baseline="-25000" smtClean="0"/>
              <a:t>P</a:t>
            </a:r>
            <a:r>
              <a:rPr lang="en-US" sz="1600" smtClean="0"/>
              <a:t> does is different: it uses a </a:t>
            </a:r>
            <a:r>
              <a:rPr lang="en-US" sz="1600" smtClean="0">
                <a:solidFill>
                  <a:srgbClr val="0070C0"/>
                </a:solidFill>
              </a:rPr>
              <a:t>common weight for all measurements</a:t>
            </a:r>
            <a:r>
              <a:rPr lang="en-US" sz="1600" smtClean="0"/>
              <a:t>, </a:t>
            </a:r>
            <a:r>
              <a:rPr lang="en-US" sz="1600" smtClean="0"/>
              <a:t>the </a:t>
            </a:r>
            <a:r>
              <a:rPr lang="en-US" sz="1600" smtClean="0"/>
              <a:t>fit result for the average, </a:t>
            </a:r>
            <a:r>
              <a:rPr lang="en-US" sz="1600" b="1" smtClean="0">
                <a:latin typeface="Symbol" pitchFamily="18" charset="2"/>
              </a:rPr>
              <a:t>m</a:t>
            </a:r>
            <a:r>
              <a:rPr lang="en-US" sz="1600" b="1" smtClean="0"/>
              <a:t>*</a:t>
            </a:r>
            <a:r>
              <a:rPr lang="en-US" sz="1600" smtClean="0"/>
              <a:t>. Since we minimize </a:t>
            </a:r>
            <a:r>
              <a:rPr lang="en-US" sz="1600" smtClean="0">
                <a:latin typeface="Symbol" pitchFamily="18" charset="2"/>
              </a:rPr>
              <a:t>c</a:t>
            </a:r>
            <a:r>
              <a:rPr lang="en-US" sz="1600" baseline="30000" smtClean="0"/>
              <a:t>2</a:t>
            </a:r>
            <a:r>
              <a:rPr lang="en-US" sz="1600" baseline="-25000" smtClean="0"/>
              <a:t>P</a:t>
            </a:r>
            <a:r>
              <a:rPr lang="en-US" sz="1600" smtClean="0"/>
              <a:t> to find </a:t>
            </a:r>
            <a:r>
              <a:rPr lang="en-US" sz="1600" b="1" smtClean="0">
                <a:latin typeface="Symbol" pitchFamily="18" charset="2"/>
              </a:rPr>
              <a:t>m</a:t>
            </a:r>
            <a:r>
              <a:rPr lang="en-US" sz="1600" b="1" smtClean="0"/>
              <a:t>*</a:t>
            </a:r>
            <a:r>
              <a:rPr lang="en-US" sz="1600" smtClean="0"/>
              <a:t>, larger denominators get </a:t>
            </a:r>
            <a:r>
              <a:rPr lang="en-US" sz="1600" smtClean="0"/>
              <a:t>preferred</a:t>
            </a:r>
            <a:r>
              <a:rPr lang="en-US" sz="1600"/>
              <a:t> </a:t>
            </a:r>
            <a:r>
              <a:rPr lang="en-US" sz="1600" smtClean="0">
                <a:sym typeface="Wingdings" panose="05000000000000000000" pitchFamily="2" charset="2"/>
              </a:rPr>
              <a:t></a:t>
            </a:r>
            <a:r>
              <a:rPr lang="en-US" sz="1600" smtClean="0"/>
              <a:t> </a:t>
            </a:r>
            <a:r>
              <a:rPr lang="en-US" sz="1600" smtClean="0"/>
              <a:t>positive bias: </a:t>
            </a:r>
            <a:r>
              <a:rPr lang="en-US" sz="1600" b="1" smtClean="0">
                <a:latin typeface="Symbol" pitchFamily="18" charset="2"/>
              </a:rPr>
              <a:t>m</a:t>
            </a:r>
            <a:r>
              <a:rPr lang="en-US" sz="1600" b="1" smtClean="0"/>
              <a:t>* &gt; </a:t>
            </a:r>
            <a:r>
              <a:rPr lang="en-US" sz="1600" b="1" smtClean="0">
                <a:latin typeface="Symbol" pitchFamily="18" charset="2"/>
              </a:rPr>
              <a:t>m</a:t>
            </a:r>
            <a:r>
              <a:rPr lang="en-US" sz="1600" smtClean="0"/>
              <a:t>!</a:t>
            </a:r>
          </a:p>
          <a:p>
            <a:endParaRPr lang="en-US" sz="1600" smtClean="0"/>
          </a:p>
          <a:p>
            <a:r>
              <a:rPr lang="en-US" sz="1600" smtClean="0"/>
              <a:t>All methods have optimal asymptotic properties: consistency, minimum variance. However, </a:t>
            </a:r>
            <a:r>
              <a:rPr lang="en-US" sz="1600" smtClean="0">
                <a:solidFill>
                  <a:srgbClr val="FF0000"/>
                </a:solidFill>
              </a:rPr>
              <a:t>one seldom is in that regime</a:t>
            </a:r>
            <a:r>
              <a:rPr lang="en-US" sz="1600" smtClean="0"/>
              <a:t>. </a:t>
            </a:r>
            <a:r>
              <a:rPr lang="en-US" sz="1600" smtClean="0">
                <a:latin typeface="Symbol" pitchFamily="18" charset="2"/>
              </a:rPr>
              <a:t>c</a:t>
            </a:r>
            <a:r>
              <a:rPr lang="en-US" sz="1600" baseline="30000" smtClean="0"/>
              <a:t>2</a:t>
            </a:r>
            <a:r>
              <a:rPr lang="en-US" sz="1600" baseline="-25000" smtClean="0"/>
              <a:t>P </a:t>
            </a:r>
            <a:r>
              <a:rPr lang="en-US" sz="1600" smtClean="0"/>
              <a:t> and </a:t>
            </a:r>
            <a:r>
              <a:rPr lang="en-US" sz="1600" smtClean="0">
                <a:latin typeface="Symbol" pitchFamily="18" charset="2"/>
              </a:rPr>
              <a:t>c</a:t>
            </a:r>
            <a:r>
              <a:rPr lang="en-US" sz="1600" baseline="30000" smtClean="0"/>
              <a:t>2</a:t>
            </a:r>
            <a:r>
              <a:rPr lang="en-US" sz="1600" baseline="-25000" smtClean="0"/>
              <a:t>N</a:t>
            </a:r>
            <a:r>
              <a:rPr lang="en-US" sz="1600" smtClean="0"/>
              <a:t> </a:t>
            </a:r>
            <a:r>
              <a:rPr lang="en-US" sz="1600" smtClean="0"/>
              <a:t>have </a:t>
            </a:r>
            <a:r>
              <a:rPr lang="en-US" sz="1600" smtClean="0"/>
              <a:t>problems when </a:t>
            </a:r>
            <a:r>
              <a:rPr lang="en-US" sz="1600" b="1" smtClean="0"/>
              <a:t>N</a:t>
            </a:r>
            <a:r>
              <a:rPr lang="en-US" sz="1600" b="1" baseline="-25000" smtClean="0"/>
              <a:t>i</a:t>
            </a:r>
            <a:r>
              <a:rPr lang="en-US" sz="1600" smtClean="0"/>
              <a:t> is </a:t>
            </a:r>
            <a:r>
              <a:rPr lang="en-US" sz="1600" smtClean="0"/>
              <a:t>small. </a:t>
            </a:r>
            <a:r>
              <a:rPr lang="en-US" sz="1600" smtClean="0">
                <a:sym typeface="Wingdings" pitchFamily="2" charset="2"/>
              </a:rPr>
              <a:t>These </a:t>
            </a:r>
            <a:r>
              <a:rPr lang="en-US" sz="1600" smtClean="0">
                <a:solidFill>
                  <a:srgbClr val="0070C0"/>
                </a:solidFill>
                <a:sym typeface="Wingdings" pitchFamily="2" charset="2"/>
              </a:rPr>
              <a:t>drawbacks are solved by grouping bins, at the expense of </a:t>
            </a:r>
            <a:r>
              <a:rPr lang="en-US" sz="1600" i="1" smtClean="0">
                <a:solidFill>
                  <a:srgbClr val="0070C0"/>
                </a:solidFill>
                <a:sym typeface="Wingdings" pitchFamily="2" charset="2"/>
              </a:rPr>
              <a:t>loss of information</a:t>
            </a:r>
            <a:r>
              <a:rPr lang="en-US" sz="1600" smtClean="0">
                <a:solidFill>
                  <a:srgbClr val="0070C0"/>
                </a:solidFill>
                <a:sym typeface="Wingdings" pitchFamily="2" charset="2"/>
              </a:rPr>
              <a:t>.</a:t>
            </a:r>
          </a:p>
          <a:p>
            <a:endParaRPr lang="en-US" sz="1600" smtClean="0"/>
          </a:p>
          <a:p>
            <a:r>
              <a:rPr lang="en-US" sz="1600" smtClean="0"/>
              <a:t>L</a:t>
            </a:r>
            <a:r>
              <a:rPr lang="en-US" sz="1600" baseline="-25000" smtClean="0"/>
              <a:t>P</a:t>
            </a:r>
            <a:r>
              <a:rPr lang="en-US" sz="1600" smtClean="0"/>
              <a:t> does not have the approximations of the two sums of squares, and it has in general better properties.  Cases when the use of a LL yields problems are rare. </a:t>
            </a:r>
            <a:r>
              <a:rPr lang="en-US" sz="1600" b="1" smtClean="0">
                <a:solidFill>
                  <a:srgbClr val="FF0000"/>
                </a:solidFill>
              </a:rPr>
              <a:t>Whenever possible, use a Likelihood!</a:t>
            </a:r>
          </a:p>
        </p:txBody>
      </p:sp>
      <p:sp>
        <p:nvSpPr>
          <p:cNvPr id="7" name="CasellaDiTesto 6"/>
          <p:cNvSpPr txBox="1"/>
          <p:nvPr/>
        </p:nvSpPr>
        <p:spPr>
          <a:xfrm>
            <a:off x="701316" y="1515556"/>
            <a:ext cx="7776864" cy="3785652"/>
          </a:xfrm>
          <a:prstGeom prst="rect">
            <a:avLst/>
          </a:prstGeom>
          <a:solidFill>
            <a:schemeClr val="accent1">
              <a:alpha val="60000"/>
            </a:schemeClr>
          </a:solidFill>
          <a:scene3d>
            <a:camera prst="orthographicFront">
              <a:rot lat="0" lon="0" rev="1200000"/>
            </a:camera>
            <a:lightRig rig="threePt" dir="t"/>
          </a:scene3d>
        </p:spPr>
        <p:txBody>
          <a:bodyPr wrap="square" rtlCol="0">
            <a:spAutoFit/>
          </a:bodyPr>
          <a:lstStyle/>
          <a:p>
            <a:r>
              <a:rPr lang="en-US" sz="8000" b="1" smtClean="0">
                <a:solidFill>
                  <a:srgbClr val="FF0000"/>
                </a:solidFill>
              </a:rPr>
              <a:t>Whenever possible, use a Likelihood!</a:t>
            </a:r>
            <a:endParaRPr lang="en-US" sz="8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en-US" smtClean="0"/>
              <a:t>Linearization and correlation</a:t>
            </a:r>
            <a:endParaRPr lang="en-US"/>
          </a:p>
        </p:txBody>
      </p:sp>
      <p:sp>
        <p:nvSpPr>
          <p:cNvPr id="3" name="Segnaposto contenuto 2"/>
          <p:cNvSpPr>
            <a:spLocks noGrp="1"/>
          </p:cNvSpPr>
          <p:nvPr>
            <p:ph idx="1"/>
          </p:nvPr>
        </p:nvSpPr>
        <p:spPr>
          <a:xfrm>
            <a:off x="179512" y="1196752"/>
            <a:ext cx="8712968" cy="2304256"/>
          </a:xfrm>
        </p:spPr>
        <p:txBody>
          <a:bodyPr>
            <a:normAutofit fontScale="77500" lnSpcReduction="20000"/>
          </a:bodyPr>
          <a:lstStyle/>
          <a:p>
            <a:pPr>
              <a:buNone/>
            </a:pPr>
            <a:r>
              <a:rPr lang="en-US" sz="2600" smtClean="0"/>
              <a:t>	</a:t>
            </a:r>
            <a:r>
              <a:rPr lang="en-US" sz="2600"/>
              <a:t>I</a:t>
            </a:r>
            <a:r>
              <a:rPr lang="en-US" sz="2600" smtClean="0"/>
              <a:t>n </a:t>
            </a:r>
            <a:r>
              <a:rPr lang="en-US" sz="2600" smtClean="0"/>
              <a:t>the method of LS </a:t>
            </a:r>
            <a:r>
              <a:rPr lang="en-US" sz="2600" i="1" smtClean="0"/>
              <a:t>the linear approximation in the covariance </a:t>
            </a:r>
            <a:r>
              <a:rPr lang="en-US" sz="2600" i="1" smtClean="0"/>
              <a:t>(Taylor series expansion to first order) may </a:t>
            </a:r>
            <a:r>
              <a:rPr lang="en-US" sz="2600" i="1" smtClean="0"/>
              <a:t>lead to strange results </a:t>
            </a:r>
            <a:endParaRPr lang="en-US" sz="2600" i="1" smtClean="0"/>
          </a:p>
          <a:p>
            <a:pPr>
              <a:buNone/>
            </a:pPr>
            <a:r>
              <a:rPr lang="en-US" sz="2600" i="1"/>
              <a:t>	</a:t>
            </a:r>
            <a:r>
              <a:rPr lang="en-US" sz="2600" smtClean="0"/>
              <a:t>Let </a:t>
            </a:r>
            <a:r>
              <a:rPr lang="en-US" sz="2600" smtClean="0"/>
              <a:t>us consider </a:t>
            </a:r>
            <a:r>
              <a:rPr lang="en-US" sz="2600" smtClean="0">
                <a:solidFill>
                  <a:srgbClr val="0070C0"/>
                </a:solidFill>
              </a:rPr>
              <a:t>the LS minimization of a combination of two measurements of the same physical quantity </a:t>
            </a:r>
            <a:r>
              <a:rPr lang="en-US" sz="2600" b="1" smtClean="0">
                <a:solidFill>
                  <a:srgbClr val="0070C0"/>
                </a:solidFill>
              </a:rPr>
              <a:t>k</a:t>
            </a:r>
            <a:r>
              <a:rPr lang="en-US" sz="2600" smtClean="0"/>
              <a:t>, for which the covariance terms be all known. </a:t>
            </a:r>
          </a:p>
          <a:p>
            <a:pPr>
              <a:buNone/>
            </a:pPr>
            <a:r>
              <a:rPr lang="en-US" sz="2600" smtClean="0"/>
              <a:t>	In the </a:t>
            </a:r>
            <a:r>
              <a:rPr lang="en-US" sz="2600" b="1" smtClean="0"/>
              <a:t>first case </a:t>
            </a:r>
            <a:r>
              <a:rPr lang="en-US" sz="2600" smtClean="0"/>
              <a:t>let there be a </a:t>
            </a:r>
            <a:r>
              <a:rPr lang="en-US" sz="2600" smtClean="0">
                <a:solidFill>
                  <a:srgbClr val="FF0000"/>
                </a:solidFill>
              </a:rPr>
              <a:t>common offset error </a:t>
            </a:r>
            <a:r>
              <a:rPr lang="en-US" sz="2600" smtClean="0">
                <a:solidFill>
                  <a:srgbClr val="FF0000"/>
                </a:solidFill>
                <a:latin typeface="Symbol" pitchFamily="18" charset="2"/>
              </a:rPr>
              <a:t>s</a:t>
            </a:r>
            <a:r>
              <a:rPr lang="en-US" sz="2600" baseline="-25000" smtClean="0">
                <a:solidFill>
                  <a:srgbClr val="FF0000"/>
                </a:solidFill>
              </a:rPr>
              <a:t>c</a:t>
            </a:r>
            <a:r>
              <a:rPr lang="en-US" sz="2600" smtClean="0">
                <a:solidFill>
                  <a:srgbClr val="FF0000"/>
                </a:solidFill>
              </a:rPr>
              <a:t> </a:t>
            </a:r>
            <a:r>
              <a:rPr lang="en-US" sz="2600" smtClean="0"/>
              <a:t>. We may combine the two measurements x</a:t>
            </a:r>
            <a:r>
              <a:rPr lang="en-US" sz="2600" baseline="-25000" smtClean="0"/>
              <a:t>1</a:t>
            </a:r>
            <a:r>
              <a:rPr lang="en-US" sz="2600" smtClean="0"/>
              <a:t>, x</a:t>
            </a:r>
            <a:r>
              <a:rPr lang="en-US" sz="2600" baseline="-25000" smtClean="0"/>
              <a:t>2</a:t>
            </a:r>
            <a:r>
              <a:rPr lang="en-US" sz="2600" smtClean="0"/>
              <a:t> with LS by computing the inverse of the covariance matrix:</a:t>
            </a:r>
          </a:p>
          <a:p>
            <a:pPr>
              <a:buNone/>
            </a:pPr>
            <a:endParaRPr lang="en-US" smtClean="0"/>
          </a:p>
          <a:p>
            <a:endParaRPr lang="en-US" smtClean="0"/>
          </a:p>
        </p:txBody>
      </p:sp>
      <p:graphicFrame>
        <p:nvGraphicFramePr>
          <p:cNvPr id="4" name="Oggetto 3"/>
          <p:cNvGraphicFramePr>
            <a:graphicFrameLocks noChangeAspect="1"/>
          </p:cNvGraphicFramePr>
          <p:nvPr/>
        </p:nvGraphicFramePr>
        <p:xfrm>
          <a:off x="941388" y="3141663"/>
          <a:ext cx="7627937" cy="1582737"/>
        </p:xfrm>
        <a:graphic>
          <a:graphicData uri="http://schemas.openxmlformats.org/presentationml/2006/ole">
            <mc:AlternateContent xmlns:mc="http://schemas.openxmlformats.org/markup-compatibility/2006">
              <mc:Choice xmlns:v="urn:schemas-microsoft-com:vml" Requires="v">
                <p:oleObj spid="_x0000_s20582" name="Equazione" r:id="rId3" imgW="4647960" imgH="965160" progId="Equation.3">
                  <p:embed/>
                </p:oleObj>
              </mc:Choice>
              <mc:Fallback>
                <p:oleObj name="Equazione" r:id="rId3" imgW="4647960" imgH="965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3141663"/>
                        <a:ext cx="7627937" cy="158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323528" y="4797152"/>
            <a:ext cx="6236772" cy="646331"/>
          </a:xfrm>
          <a:prstGeom prst="rect">
            <a:avLst/>
          </a:prstGeom>
          <a:noFill/>
        </p:spPr>
        <p:txBody>
          <a:bodyPr wrap="none" rtlCol="0">
            <a:spAutoFit/>
          </a:bodyPr>
          <a:lstStyle/>
          <a:p>
            <a:r>
              <a:rPr lang="en-US" smtClean="0"/>
              <a:t>The minimization of the above expression leads to the following</a:t>
            </a:r>
          </a:p>
          <a:p>
            <a:r>
              <a:rPr lang="en-US" smtClean="0"/>
              <a:t>expressions for the best estimate of k and its standard deviation:</a:t>
            </a:r>
            <a:endParaRPr lang="en-US"/>
          </a:p>
        </p:txBody>
      </p:sp>
      <p:graphicFrame>
        <p:nvGraphicFramePr>
          <p:cNvPr id="6" name="Oggetto 5"/>
          <p:cNvGraphicFramePr>
            <a:graphicFrameLocks noChangeAspect="1"/>
          </p:cNvGraphicFramePr>
          <p:nvPr/>
        </p:nvGraphicFramePr>
        <p:xfrm>
          <a:off x="6804248" y="4725144"/>
          <a:ext cx="2088232" cy="1405166"/>
        </p:xfrm>
        <a:graphic>
          <a:graphicData uri="http://schemas.openxmlformats.org/presentationml/2006/ole">
            <mc:AlternateContent xmlns:mc="http://schemas.openxmlformats.org/markup-compatibility/2006">
              <mc:Choice xmlns:v="urn:schemas-microsoft-com:vml" Requires="v">
                <p:oleObj spid="_x0000_s20583" name="Equazione" r:id="rId5" imgW="1358640" imgH="914400" progId="Equation.3">
                  <p:embed/>
                </p:oleObj>
              </mc:Choice>
              <mc:Fallback>
                <p:oleObj name="Equazione" r:id="rId5" imgW="1358640" imgH="914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4725144"/>
                        <a:ext cx="2088232" cy="1405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323528" y="5589240"/>
            <a:ext cx="5688632" cy="1200329"/>
          </a:xfrm>
          <a:prstGeom prst="rect">
            <a:avLst/>
          </a:prstGeom>
          <a:noFill/>
        </p:spPr>
        <p:txBody>
          <a:bodyPr wrap="square" rtlCol="0">
            <a:spAutoFit/>
          </a:bodyPr>
          <a:lstStyle/>
          <a:p>
            <a:r>
              <a:rPr lang="en-US" smtClean="0"/>
              <a:t>The best fit value does not depend on </a:t>
            </a:r>
            <a:r>
              <a:rPr lang="en-US" smtClean="0">
                <a:latin typeface="Symbol" pitchFamily="18" charset="2"/>
              </a:rPr>
              <a:t>s</a:t>
            </a:r>
            <a:r>
              <a:rPr lang="en-US" baseline="-25000" smtClean="0"/>
              <a:t>c</a:t>
            </a:r>
            <a:r>
              <a:rPr lang="en-US" smtClean="0"/>
              <a:t>, and </a:t>
            </a:r>
            <a:r>
              <a:rPr lang="en-US" smtClean="0">
                <a:solidFill>
                  <a:srgbClr val="0070C0"/>
                </a:solidFill>
              </a:rPr>
              <a:t>corresponds</a:t>
            </a:r>
          </a:p>
          <a:p>
            <a:r>
              <a:rPr lang="en-US" smtClean="0">
                <a:solidFill>
                  <a:srgbClr val="0070C0"/>
                </a:solidFill>
              </a:rPr>
              <a:t>to the weighted average of the results when the individual variances </a:t>
            </a:r>
            <a:r>
              <a:rPr lang="en-US" smtClean="0">
                <a:solidFill>
                  <a:srgbClr val="0070C0"/>
                </a:solidFill>
                <a:latin typeface="Symbol" pitchFamily="18" charset="2"/>
              </a:rPr>
              <a:t>s</a:t>
            </a:r>
            <a:r>
              <a:rPr lang="en-US" baseline="-25000" smtClean="0">
                <a:solidFill>
                  <a:srgbClr val="0070C0"/>
                </a:solidFill>
              </a:rPr>
              <a:t>1</a:t>
            </a:r>
            <a:r>
              <a:rPr lang="en-US" baseline="30000" smtClean="0">
                <a:solidFill>
                  <a:srgbClr val="0070C0"/>
                </a:solidFill>
              </a:rPr>
              <a:t>2</a:t>
            </a:r>
            <a:r>
              <a:rPr lang="en-US" smtClean="0">
                <a:solidFill>
                  <a:srgbClr val="0070C0"/>
                </a:solidFill>
              </a:rPr>
              <a:t> and </a:t>
            </a:r>
            <a:r>
              <a:rPr lang="en-US" smtClean="0">
                <a:solidFill>
                  <a:srgbClr val="0070C0"/>
                </a:solidFill>
                <a:latin typeface="Symbol" pitchFamily="18" charset="2"/>
              </a:rPr>
              <a:t>s</a:t>
            </a:r>
            <a:r>
              <a:rPr lang="en-US" baseline="-25000" smtClean="0">
                <a:solidFill>
                  <a:srgbClr val="0070C0"/>
                </a:solidFill>
              </a:rPr>
              <a:t>2</a:t>
            </a:r>
            <a:r>
              <a:rPr lang="en-US" baseline="30000" smtClean="0">
                <a:solidFill>
                  <a:srgbClr val="0070C0"/>
                </a:solidFill>
              </a:rPr>
              <a:t>2</a:t>
            </a:r>
            <a:r>
              <a:rPr lang="en-US" smtClean="0">
                <a:solidFill>
                  <a:srgbClr val="0070C0"/>
                </a:solidFill>
              </a:rPr>
              <a:t> are used</a:t>
            </a:r>
            <a:r>
              <a:rPr lang="en-US" smtClean="0"/>
              <a:t>.</a:t>
            </a:r>
          </a:p>
          <a:p>
            <a:r>
              <a:rPr lang="en-US" smtClean="0">
                <a:solidFill>
                  <a:srgbClr val="FF0000"/>
                </a:solidFill>
              </a:rPr>
              <a:t>This result is what we expected, and all is good here</a:t>
            </a:r>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fontScale="90000"/>
          </a:bodyPr>
          <a:lstStyle/>
          <a:p>
            <a:r>
              <a:rPr lang="en-US" smtClean="0"/>
              <a:t>Normalization error: </a:t>
            </a:r>
            <a:r>
              <a:rPr lang="en-US" i="1" smtClean="0"/>
              <a:t>Hic sunt leones</a:t>
            </a:r>
            <a:endParaRPr lang="en-US" i="1"/>
          </a:p>
        </p:txBody>
      </p:sp>
      <p:sp>
        <p:nvSpPr>
          <p:cNvPr id="3" name="Segnaposto contenuto 2"/>
          <p:cNvSpPr>
            <a:spLocks noGrp="1"/>
          </p:cNvSpPr>
          <p:nvPr>
            <p:ph idx="1"/>
          </p:nvPr>
        </p:nvSpPr>
        <p:spPr>
          <a:xfrm>
            <a:off x="72008" y="1268760"/>
            <a:ext cx="8532440" cy="792088"/>
          </a:xfrm>
        </p:spPr>
        <p:txBody>
          <a:bodyPr>
            <a:noAutofit/>
          </a:bodyPr>
          <a:lstStyle/>
          <a:p>
            <a:pPr>
              <a:buNone/>
            </a:pPr>
            <a:r>
              <a:rPr lang="en-US" sz="2000" smtClean="0"/>
              <a:t>	</a:t>
            </a:r>
            <a:r>
              <a:rPr lang="en-US" sz="1800" smtClean="0"/>
              <a:t>In the </a:t>
            </a:r>
            <a:r>
              <a:rPr lang="en-US" sz="1800" b="1" smtClean="0"/>
              <a:t>second case </a:t>
            </a:r>
            <a:r>
              <a:rPr lang="en-US" sz="1800" smtClean="0"/>
              <a:t>we take two measurements of k having a </a:t>
            </a:r>
            <a:r>
              <a:rPr lang="en-US" sz="1800" smtClean="0">
                <a:solidFill>
                  <a:srgbClr val="FF0000"/>
                </a:solidFill>
              </a:rPr>
              <a:t>common scale error.</a:t>
            </a:r>
            <a:r>
              <a:rPr lang="en-US" sz="1800" smtClean="0"/>
              <a:t> </a:t>
            </a:r>
          </a:p>
          <a:p>
            <a:pPr>
              <a:buNone/>
            </a:pPr>
            <a:r>
              <a:rPr lang="en-US" sz="1800" smtClean="0"/>
              <a:t>	</a:t>
            </a:r>
            <a:endParaRPr lang="en-US" sz="1800"/>
          </a:p>
        </p:txBody>
      </p:sp>
      <p:graphicFrame>
        <p:nvGraphicFramePr>
          <p:cNvPr id="44034" name="Object 2"/>
          <p:cNvGraphicFramePr>
            <a:graphicFrameLocks noChangeAspect="1"/>
          </p:cNvGraphicFramePr>
          <p:nvPr/>
        </p:nvGraphicFramePr>
        <p:xfrm>
          <a:off x="611560" y="1929449"/>
          <a:ext cx="8228946" cy="1518411"/>
        </p:xfrm>
        <a:graphic>
          <a:graphicData uri="http://schemas.openxmlformats.org/presentationml/2006/ole">
            <mc:AlternateContent xmlns:mc="http://schemas.openxmlformats.org/markup-compatibility/2006">
              <mc:Choice xmlns:v="urn:schemas-microsoft-com:vml" Requires="v">
                <p:oleObj spid="_x0000_s21606" name="Equazione" r:id="rId3" imgW="5499000" imgH="1015920" progId="Equation.3">
                  <p:embed/>
                </p:oleObj>
              </mc:Choice>
              <mc:Fallback>
                <p:oleObj name="Equazione" r:id="rId3" imgW="5499000" imgH="1015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29449"/>
                        <a:ext cx="8228946" cy="15184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374185" y="3573016"/>
            <a:ext cx="4904035" cy="646331"/>
          </a:xfrm>
          <a:prstGeom prst="rect">
            <a:avLst/>
          </a:prstGeom>
          <a:noFill/>
        </p:spPr>
        <p:txBody>
          <a:bodyPr wrap="none" rtlCol="0">
            <a:spAutoFit/>
          </a:bodyPr>
          <a:lstStyle/>
          <a:p>
            <a:r>
              <a:rPr lang="en-US" smtClean="0"/>
              <a:t>This time the minimization produces these results </a:t>
            </a:r>
          </a:p>
          <a:p>
            <a:r>
              <a:rPr lang="en-US" smtClean="0"/>
              <a:t>for the best estimate and its variance:</a:t>
            </a:r>
            <a:endParaRPr lang="en-US"/>
          </a:p>
        </p:txBody>
      </p:sp>
      <p:graphicFrame>
        <p:nvGraphicFramePr>
          <p:cNvPr id="6" name="Oggetto 5"/>
          <p:cNvGraphicFramePr>
            <a:graphicFrameLocks noChangeAspect="1"/>
          </p:cNvGraphicFramePr>
          <p:nvPr/>
        </p:nvGraphicFramePr>
        <p:xfrm>
          <a:off x="539552" y="4365104"/>
          <a:ext cx="3282996" cy="1512168"/>
        </p:xfrm>
        <a:graphic>
          <a:graphicData uri="http://schemas.openxmlformats.org/presentationml/2006/ole">
            <mc:AlternateContent xmlns:mc="http://schemas.openxmlformats.org/markup-compatibility/2006">
              <mc:Choice xmlns:v="urn:schemas-microsoft-com:vml" Requires="v">
                <p:oleObj spid="_x0000_s21607" name="Equazione" r:id="rId5" imgW="2095200" imgH="965160" progId="Equation.3">
                  <p:embed/>
                </p:oleObj>
              </mc:Choice>
              <mc:Fallback>
                <p:oleObj name="Equazione" r:id="rId5" imgW="2095200" imgH="965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365104"/>
                        <a:ext cx="3282996"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4767766" y="4300061"/>
            <a:ext cx="4329327" cy="1754326"/>
          </a:xfrm>
          <a:prstGeom prst="rect">
            <a:avLst/>
          </a:prstGeom>
          <a:noFill/>
        </p:spPr>
        <p:txBody>
          <a:bodyPr wrap="none" rtlCol="0">
            <a:spAutoFit/>
          </a:bodyPr>
          <a:lstStyle/>
          <a:p>
            <a:r>
              <a:rPr lang="en-US" smtClean="0"/>
              <a:t>Before we discuss these formulas, let us test</a:t>
            </a:r>
          </a:p>
          <a:p>
            <a:r>
              <a:rPr lang="en-US" smtClean="0"/>
              <a:t>them on a simple case:</a:t>
            </a:r>
          </a:p>
          <a:p>
            <a:r>
              <a:rPr lang="en-US" smtClean="0"/>
              <a:t>	x</a:t>
            </a:r>
            <a:r>
              <a:rPr lang="en-US" baseline="-25000" smtClean="0"/>
              <a:t>1</a:t>
            </a:r>
            <a:r>
              <a:rPr lang="en-US" smtClean="0"/>
              <a:t>=10+-0.5, 	</a:t>
            </a:r>
          </a:p>
          <a:p>
            <a:r>
              <a:rPr lang="en-US" smtClean="0"/>
              <a:t>	x</a:t>
            </a:r>
            <a:r>
              <a:rPr lang="en-US" baseline="-25000" smtClean="0"/>
              <a:t>2</a:t>
            </a:r>
            <a:r>
              <a:rPr lang="en-US" smtClean="0"/>
              <a:t>=11+-0.5, </a:t>
            </a:r>
          </a:p>
          <a:p>
            <a:r>
              <a:rPr lang="en-US" smtClean="0"/>
              <a:t>	</a:t>
            </a:r>
            <a:r>
              <a:rPr lang="en-US" smtClean="0">
                <a:latin typeface="Symbol" pitchFamily="18" charset="2"/>
              </a:rPr>
              <a:t>s</a:t>
            </a:r>
            <a:r>
              <a:rPr lang="en-US" baseline="-25000" smtClean="0"/>
              <a:t>f</a:t>
            </a:r>
            <a:r>
              <a:rPr lang="en-US" smtClean="0"/>
              <a:t>=20%</a:t>
            </a:r>
          </a:p>
          <a:p>
            <a:endParaRPr lang="en-US"/>
          </a:p>
        </p:txBody>
      </p:sp>
      <p:sp>
        <p:nvSpPr>
          <p:cNvPr id="8" name="CasellaDiTesto 7"/>
          <p:cNvSpPr txBox="1"/>
          <p:nvPr/>
        </p:nvSpPr>
        <p:spPr>
          <a:xfrm>
            <a:off x="6372200" y="3429000"/>
            <a:ext cx="2319994" cy="646331"/>
          </a:xfrm>
          <a:prstGeom prst="rect">
            <a:avLst/>
          </a:prstGeom>
          <a:noFill/>
        </p:spPr>
        <p:txBody>
          <a:bodyPr wrap="none" rtlCol="0">
            <a:spAutoFit/>
          </a:bodyPr>
          <a:lstStyle/>
          <a:p>
            <a:r>
              <a:rPr lang="it-IT" smtClean="0">
                <a:solidFill>
                  <a:srgbClr val="00B050"/>
                </a:solidFill>
              </a:rPr>
              <a:t>Try this at home to see</a:t>
            </a:r>
          </a:p>
          <a:p>
            <a:r>
              <a:rPr lang="it-IT" smtClean="0">
                <a:solidFill>
                  <a:srgbClr val="00B050"/>
                </a:solidFill>
              </a:rPr>
              <a:t>how it works!</a:t>
            </a:r>
            <a:endParaRPr lang="en-US">
              <a:solidFill>
                <a:srgbClr val="00B050"/>
              </a:solidFill>
            </a:endParaRPr>
          </a:p>
        </p:txBody>
      </p:sp>
      <p:sp>
        <p:nvSpPr>
          <p:cNvPr id="9" name="CasellaDiTesto 8"/>
          <p:cNvSpPr txBox="1"/>
          <p:nvPr/>
        </p:nvSpPr>
        <p:spPr>
          <a:xfrm>
            <a:off x="4161367" y="5757063"/>
            <a:ext cx="4083041" cy="1200329"/>
          </a:xfrm>
          <a:prstGeom prst="rect">
            <a:avLst/>
          </a:prstGeom>
          <a:noFill/>
        </p:spPr>
        <p:txBody>
          <a:bodyPr wrap="none" rtlCol="0">
            <a:spAutoFit/>
          </a:bodyPr>
          <a:lstStyle/>
          <a:p>
            <a:r>
              <a:rPr lang="en-US" smtClean="0">
                <a:solidFill>
                  <a:srgbClr val="FF0000"/>
                </a:solidFill>
              </a:rPr>
              <a:t>This yields the following disturbing result:</a:t>
            </a:r>
          </a:p>
          <a:p>
            <a:r>
              <a:rPr lang="en-US" smtClean="0">
                <a:solidFill>
                  <a:srgbClr val="FF0000"/>
                </a:solidFill>
              </a:rPr>
              <a:t>	k = 8.90+-2.92 !</a:t>
            </a:r>
          </a:p>
          <a:p>
            <a:r>
              <a:rPr lang="en-US" b="1" smtClean="0">
                <a:solidFill>
                  <a:srgbClr val="FF0000"/>
                </a:solidFill>
              </a:rPr>
              <a:t>What is going on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4624"/>
            <a:ext cx="6120680" cy="1143000"/>
          </a:xfrm>
        </p:spPr>
        <p:txBody>
          <a:bodyPr>
            <a:normAutofit fontScale="90000"/>
          </a:bodyPr>
          <a:lstStyle/>
          <a:p>
            <a:r>
              <a:rPr lang="en-US" smtClean="0"/>
              <a:t>Shedding some light </a:t>
            </a:r>
            <a:br>
              <a:rPr lang="en-US" smtClean="0"/>
            </a:br>
            <a:r>
              <a:rPr lang="en-US" smtClean="0"/>
              <a:t>on the disturbing result</a:t>
            </a:r>
            <a:endParaRPr lang="en-US"/>
          </a:p>
        </p:txBody>
      </p:sp>
      <p:sp>
        <p:nvSpPr>
          <p:cNvPr id="3" name="Segnaposto contenuto 2"/>
          <p:cNvSpPr>
            <a:spLocks noGrp="1"/>
          </p:cNvSpPr>
          <p:nvPr>
            <p:ph idx="1"/>
          </p:nvPr>
        </p:nvSpPr>
        <p:spPr>
          <a:xfrm>
            <a:off x="35496" y="1556792"/>
            <a:ext cx="5616624" cy="1728192"/>
          </a:xfrm>
        </p:spPr>
        <p:txBody>
          <a:bodyPr>
            <a:normAutofit fontScale="70000" lnSpcReduction="20000"/>
          </a:bodyPr>
          <a:lstStyle/>
          <a:p>
            <a:r>
              <a:rPr lang="en-US" smtClean="0"/>
              <a:t>The fact that </a:t>
            </a:r>
            <a:r>
              <a:rPr lang="en-US" smtClean="0"/>
              <a:t>we get a </a:t>
            </a:r>
            <a:r>
              <a:rPr lang="en-US" smtClean="0"/>
              <a:t>result outside </a:t>
            </a:r>
            <a:r>
              <a:rPr lang="en-US" smtClean="0"/>
              <a:t>the </a:t>
            </a:r>
            <a:r>
              <a:rPr lang="en-US" smtClean="0"/>
              <a:t>range </a:t>
            </a:r>
            <a:r>
              <a:rPr lang="en-US" smtClean="0"/>
              <a:t>of inputs requires </a:t>
            </a:r>
            <a:r>
              <a:rPr lang="en-US" smtClean="0"/>
              <a:t>investigation.</a:t>
            </a:r>
          </a:p>
          <a:p>
            <a:r>
              <a:rPr lang="en-US">
                <a:solidFill>
                  <a:srgbClr val="0070C0"/>
                </a:solidFill>
              </a:rPr>
              <a:t>R</a:t>
            </a:r>
            <a:r>
              <a:rPr lang="en-US" smtClean="0">
                <a:solidFill>
                  <a:srgbClr val="0070C0"/>
                </a:solidFill>
              </a:rPr>
              <a:t>ewrite </a:t>
            </a:r>
            <a:r>
              <a:rPr lang="en-US" smtClean="0">
                <a:solidFill>
                  <a:srgbClr val="0070C0"/>
                </a:solidFill>
              </a:rPr>
              <a:t>the result by dividing it by the weighted average result obtained ignoring the scale correlation:</a:t>
            </a:r>
            <a:endParaRPr lang="en-US">
              <a:solidFill>
                <a:srgbClr val="0070C0"/>
              </a:solidFill>
            </a:endParaRPr>
          </a:p>
        </p:txBody>
      </p:sp>
      <p:graphicFrame>
        <p:nvGraphicFramePr>
          <p:cNvPr id="5" name="Oggetto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630" name="Equazione" r:id="rId3" imgW="114120" imgH="215640" progId="Equation.3">
                  <p:embed/>
                </p:oleObj>
              </mc:Choice>
              <mc:Fallback>
                <p:oleObj name="Equazione"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6141789" y="1170682"/>
          <a:ext cx="2606675" cy="2546350"/>
        </p:xfrm>
        <a:graphic>
          <a:graphicData uri="http://schemas.openxmlformats.org/presentationml/2006/ole">
            <mc:AlternateContent xmlns:mc="http://schemas.openxmlformats.org/markup-compatibility/2006">
              <mc:Choice xmlns:v="urn:schemas-microsoft-com:vml" Requires="v">
                <p:oleObj spid="_x0000_s22631" name="Equazione" r:id="rId5" imgW="1663560" imgH="1625400" progId="Equation.3">
                  <p:embed/>
                </p:oleObj>
              </mc:Choice>
              <mc:Fallback>
                <p:oleObj name="Equazione" r:id="rId5" imgW="1663560" imgH="1625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789" y="1170682"/>
                        <a:ext cx="2606675" cy="254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sellaDiTesto 7"/>
          <p:cNvSpPr txBox="1"/>
          <p:nvPr/>
        </p:nvSpPr>
        <p:spPr>
          <a:xfrm>
            <a:off x="145727" y="3591014"/>
            <a:ext cx="8818761" cy="3139321"/>
          </a:xfrm>
          <a:prstGeom prst="rect">
            <a:avLst/>
          </a:prstGeom>
          <a:noFill/>
        </p:spPr>
        <p:txBody>
          <a:bodyPr wrap="none" rtlCol="0">
            <a:spAutoFit/>
          </a:bodyPr>
          <a:lstStyle/>
          <a:p>
            <a:r>
              <a:rPr lang="en-US" smtClean="0"/>
              <a:t>If the two measurements differ, their </a:t>
            </a:r>
          </a:p>
          <a:p>
            <a:r>
              <a:rPr lang="en-US" smtClean="0"/>
              <a:t>squared difference divided by the sum of the individual </a:t>
            </a:r>
          </a:p>
          <a:p>
            <a:r>
              <a:rPr lang="en-US" smtClean="0"/>
              <a:t>variances plays a role in the denominator. In that case </a:t>
            </a:r>
            <a:r>
              <a:rPr lang="en-US" smtClean="0">
                <a:solidFill>
                  <a:srgbClr val="FF0000"/>
                </a:solidFill>
              </a:rPr>
              <a:t>the LS fit “squeezes the scale” </a:t>
            </a:r>
          </a:p>
          <a:p>
            <a:r>
              <a:rPr lang="en-US" smtClean="0">
                <a:solidFill>
                  <a:srgbClr val="FF0000"/>
                </a:solidFill>
              </a:rPr>
              <a:t>by an amount allowed by </a:t>
            </a:r>
            <a:r>
              <a:rPr lang="en-US" smtClean="0">
                <a:solidFill>
                  <a:srgbClr val="FF0000"/>
                </a:solidFill>
                <a:latin typeface="Symbol" pitchFamily="18" charset="2"/>
              </a:rPr>
              <a:t>s</a:t>
            </a:r>
            <a:r>
              <a:rPr lang="en-US" baseline="-25000" smtClean="0">
                <a:solidFill>
                  <a:srgbClr val="FF0000"/>
                </a:solidFill>
              </a:rPr>
              <a:t>f</a:t>
            </a:r>
            <a:r>
              <a:rPr lang="en-US" smtClean="0">
                <a:solidFill>
                  <a:srgbClr val="FF0000"/>
                </a:solidFill>
              </a:rPr>
              <a:t> in order to minimize the </a:t>
            </a:r>
            <a:r>
              <a:rPr lang="en-US" smtClean="0">
                <a:solidFill>
                  <a:srgbClr val="FF0000"/>
                </a:solidFill>
                <a:latin typeface="Symbol" pitchFamily="18" charset="2"/>
              </a:rPr>
              <a:t>c</a:t>
            </a:r>
            <a:r>
              <a:rPr lang="en-US" baseline="30000" smtClean="0">
                <a:solidFill>
                  <a:srgbClr val="FF0000"/>
                </a:solidFill>
              </a:rPr>
              <a:t>2</a:t>
            </a:r>
            <a:r>
              <a:rPr lang="en-US" smtClean="0"/>
              <a:t>.</a:t>
            </a:r>
          </a:p>
          <a:p>
            <a:r>
              <a:rPr lang="en-US" smtClean="0"/>
              <a:t>This is </a:t>
            </a:r>
            <a:r>
              <a:rPr lang="en-US" smtClean="0"/>
              <a:t>because </a:t>
            </a:r>
            <a:r>
              <a:rPr lang="en-US" i="1" smtClean="0"/>
              <a:t>the </a:t>
            </a:r>
            <a:r>
              <a:rPr lang="en-US" i="1" smtClean="0"/>
              <a:t>LS expression </a:t>
            </a:r>
            <a:r>
              <a:rPr lang="en-US" i="1" smtClean="0"/>
              <a:t>uses </a:t>
            </a:r>
            <a:r>
              <a:rPr lang="en-US" i="1" smtClean="0"/>
              <a:t>only first derivatives of the covariance</a:t>
            </a:r>
            <a:r>
              <a:rPr lang="en-US" smtClean="0"/>
              <a:t>:</a:t>
            </a:r>
          </a:p>
          <a:p>
            <a:r>
              <a:rPr lang="en-US" smtClean="0"/>
              <a:t>the individual variances </a:t>
            </a:r>
            <a:r>
              <a:rPr lang="en-US" smtClean="0">
                <a:latin typeface="Symbol" pitchFamily="18" charset="2"/>
              </a:rPr>
              <a:t>s</a:t>
            </a:r>
            <a:r>
              <a:rPr lang="en-US" baseline="-25000" smtClean="0"/>
              <a:t>1</a:t>
            </a:r>
            <a:r>
              <a:rPr lang="en-US" smtClean="0"/>
              <a:t>, </a:t>
            </a:r>
            <a:r>
              <a:rPr lang="en-US" smtClean="0">
                <a:latin typeface="Symbol" pitchFamily="18" charset="2"/>
              </a:rPr>
              <a:t>s</a:t>
            </a:r>
            <a:r>
              <a:rPr lang="en-US" baseline="-25000" smtClean="0"/>
              <a:t>2</a:t>
            </a:r>
            <a:r>
              <a:rPr lang="en-US" smtClean="0"/>
              <a:t> do not get rescaled when the normalization factor is lowered,</a:t>
            </a:r>
          </a:p>
          <a:p>
            <a:r>
              <a:rPr lang="en-US" smtClean="0"/>
              <a:t>but the </a:t>
            </a:r>
            <a:r>
              <a:rPr lang="en-US" u="sng" smtClean="0"/>
              <a:t>points get closer</a:t>
            </a:r>
            <a:r>
              <a:rPr lang="en-US" smtClean="0"/>
              <a:t>. </a:t>
            </a:r>
          </a:p>
          <a:p>
            <a:endParaRPr lang="en-US" smtClean="0"/>
          </a:p>
          <a:p>
            <a:r>
              <a:rPr lang="en-US" smtClean="0"/>
              <a:t>This may be seen as a shortcoming of the linear approximation of the covariance, but it</a:t>
            </a:r>
          </a:p>
          <a:p>
            <a:r>
              <a:rPr lang="en-US" smtClean="0"/>
              <a:t>might also be viewed as a </a:t>
            </a:r>
            <a:r>
              <a:rPr lang="en-US" i="1" smtClean="0"/>
              <a:t>careless definition of the covariance matrix itself </a:t>
            </a:r>
            <a:r>
              <a:rPr lang="en-US" smtClean="0"/>
              <a:t>instead</a:t>
            </a:r>
          </a:p>
          <a:p>
            <a:r>
              <a:rPr lang="en-US" smtClean="0"/>
              <a:t>(see next slide) !</a:t>
            </a:r>
            <a:endParaRPr lang="en-US"/>
          </a:p>
        </p:txBody>
      </p:sp>
      <p:cxnSp>
        <p:nvCxnSpPr>
          <p:cNvPr id="12" name="Connettore 2 11"/>
          <p:cNvCxnSpPr/>
          <p:nvPr/>
        </p:nvCxnSpPr>
        <p:spPr>
          <a:xfrm>
            <a:off x="3347864" y="2996952"/>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012160" y="2636912"/>
            <a:ext cx="2520280" cy="108012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260648"/>
            <a:ext cx="8229600" cy="6597352"/>
          </a:xfrm>
        </p:spPr>
        <p:txBody>
          <a:bodyPr>
            <a:normAutofit fontScale="55000" lnSpcReduction="20000"/>
          </a:bodyPr>
          <a:lstStyle/>
          <a:p>
            <a:r>
              <a:rPr lang="en-US" smtClean="0"/>
              <a:t>In fact, let us try again. We had defined earlier the covariance matrix as</a:t>
            </a:r>
          </a:p>
          <a:p>
            <a:endParaRPr lang="en-US" smtClean="0"/>
          </a:p>
          <a:p>
            <a:endParaRPr lang="en-US" smtClean="0"/>
          </a:p>
          <a:p>
            <a:endParaRPr lang="en-US" smtClean="0"/>
          </a:p>
          <a:p>
            <a:r>
              <a:rPr lang="en-US" smtClean="0"/>
              <a:t>The expression above </a:t>
            </a:r>
            <a:r>
              <a:rPr lang="en-US" u="sng" smtClean="0"/>
              <a:t>contains the </a:t>
            </a:r>
            <a:r>
              <a:rPr lang="en-US" u="sng" smtClean="0">
                <a:solidFill>
                  <a:srgbClr val="0070C0"/>
                </a:solidFill>
              </a:rPr>
              <a:t>estimates</a:t>
            </a:r>
            <a:r>
              <a:rPr lang="en-US" u="sng" smtClean="0"/>
              <a:t> of the true value, not the true value itself</a:t>
            </a:r>
            <a:r>
              <a:rPr lang="en-US" smtClean="0"/>
              <a:t>. We have learned to </a:t>
            </a:r>
            <a:r>
              <a:rPr lang="en-US" smtClean="0">
                <a:solidFill>
                  <a:srgbClr val="FF0000"/>
                </a:solidFill>
              </a:rPr>
              <a:t>beware </a:t>
            </a:r>
            <a:r>
              <a:rPr lang="en-US" smtClean="0"/>
              <a:t>of this earlier… What happens if we instead try using the following ?</a:t>
            </a:r>
          </a:p>
          <a:p>
            <a:endParaRPr lang="en-US" smtClean="0"/>
          </a:p>
          <a:p>
            <a:endParaRPr lang="en-US" smtClean="0"/>
          </a:p>
          <a:p>
            <a:pPr>
              <a:buNone/>
            </a:pPr>
            <a:r>
              <a:rPr lang="en-US" smtClean="0"/>
              <a:t>	The minimization of the resulting </a:t>
            </a:r>
            <a:r>
              <a:rPr lang="en-US" smtClean="0">
                <a:latin typeface="Symbol" pitchFamily="18" charset="2"/>
              </a:rPr>
              <a:t>c</a:t>
            </a:r>
            <a:r>
              <a:rPr lang="en-US" baseline="30000" smtClean="0"/>
              <a:t>2</a:t>
            </a:r>
            <a:r>
              <a:rPr lang="en-US" smtClean="0"/>
              <a:t>,</a:t>
            </a:r>
          </a:p>
          <a:p>
            <a:endParaRPr lang="en-US" smtClean="0"/>
          </a:p>
          <a:p>
            <a:endParaRPr lang="en-US" smtClean="0"/>
          </a:p>
          <a:p>
            <a:pPr>
              <a:buNone/>
            </a:pPr>
            <a:r>
              <a:rPr lang="en-US" smtClean="0"/>
              <a:t>	</a:t>
            </a:r>
          </a:p>
          <a:p>
            <a:pPr>
              <a:buNone/>
            </a:pPr>
            <a:r>
              <a:rPr lang="en-US" smtClean="0"/>
              <a:t>	</a:t>
            </a:r>
            <a:r>
              <a:rPr lang="en-US" smtClean="0">
                <a:solidFill>
                  <a:srgbClr val="FF0000"/>
                </a:solidFill>
              </a:rPr>
              <a:t>produces as result the weighted average </a:t>
            </a:r>
          </a:p>
          <a:p>
            <a:pPr>
              <a:buNone/>
            </a:pPr>
            <a:endParaRPr lang="en-US" smtClean="0">
              <a:solidFill>
                <a:srgbClr val="FF0000"/>
              </a:solidFill>
            </a:endParaRPr>
          </a:p>
          <a:p>
            <a:pPr>
              <a:buNone/>
            </a:pPr>
            <a:endParaRPr lang="en-US" smtClean="0">
              <a:solidFill>
                <a:srgbClr val="FF0000"/>
              </a:solidFill>
            </a:endParaRPr>
          </a:p>
          <a:p>
            <a:r>
              <a:rPr lang="en-US" smtClean="0"/>
              <a:t>The same would be obtained by maximizing the likelihood</a:t>
            </a:r>
          </a:p>
          <a:p>
            <a:endParaRPr lang="en-US" smtClean="0"/>
          </a:p>
          <a:p>
            <a:endParaRPr lang="en-US" smtClean="0"/>
          </a:p>
          <a:p>
            <a:pPr>
              <a:buNone/>
            </a:pPr>
            <a:r>
              <a:rPr lang="en-US" smtClean="0"/>
              <a:t>	or even minimizing the </a:t>
            </a:r>
            <a:r>
              <a:rPr lang="en-US" smtClean="0">
                <a:latin typeface="Symbol" pitchFamily="18" charset="2"/>
              </a:rPr>
              <a:t>c</a:t>
            </a:r>
            <a:r>
              <a:rPr lang="en-US" baseline="30000" smtClean="0"/>
              <a:t>2</a:t>
            </a:r>
            <a:r>
              <a:rPr lang="en-US" smtClean="0"/>
              <a:t> defined as </a:t>
            </a:r>
          </a:p>
          <a:p>
            <a:pPr>
              <a:buNone/>
            </a:pPr>
            <a:endParaRPr lang="en-US" smtClean="0"/>
          </a:p>
          <a:p>
            <a:pPr>
              <a:buNone/>
            </a:pPr>
            <a:endParaRPr lang="en-US" smtClean="0"/>
          </a:p>
          <a:p>
            <a:pPr>
              <a:buNone/>
            </a:pPr>
            <a:endParaRPr lang="en-US" smtClean="0"/>
          </a:p>
          <a:p>
            <a:pPr>
              <a:buNone/>
            </a:pPr>
            <a:r>
              <a:rPr lang="en-US" smtClean="0"/>
              <a:t>	Note that </a:t>
            </a:r>
            <a:r>
              <a:rPr lang="en-US" smtClean="0">
                <a:solidFill>
                  <a:srgbClr val="0070C0"/>
                </a:solidFill>
              </a:rPr>
              <a:t>the latter corresponds to “averaging first, dealing with the scale later</a:t>
            </a:r>
            <a:r>
              <a:rPr lang="en-US" smtClean="0"/>
              <a:t>”.</a:t>
            </a:r>
          </a:p>
        </p:txBody>
      </p:sp>
      <p:graphicFrame>
        <p:nvGraphicFramePr>
          <p:cNvPr id="48130" name="Object 2"/>
          <p:cNvGraphicFramePr>
            <a:graphicFrameLocks noChangeAspect="1"/>
          </p:cNvGraphicFramePr>
          <p:nvPr/>
        </p:nvGraphicFramePr>
        <p:xfrm>
          <a:off x="990600" y="5732611"/>
          <a:ext cx="3581400" cy="720725"/>
        </p:xfrm>
        <a:graphic>
          <a:graphicData uri="http://schemas.openxmlformats.org/presentationml/2006/ole">
            <mc:AlternateContent xmlns:mc="http://schemas.openxmlformats.org/markup-compatibility/2006">
              <mc:Choice xmlns:v="urn:schemas-microsoft-com:vml" Requires="v">
                <p:oleObj spid="_x0000_s23848" name="Equazione" r:id="rId3" imgW="2336760" imgH="469800" progId="Equation.3">
                  <p:embed/>
                </p:oleObj>
              </mc:Choice>
              <mc:Fallback>
                <p:oleObj name="Equazione" r:id="rId3" imgW="233676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732611"/>
                        <a:ext cx="35814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1331640" y="620688"/>
          <a:ext cx="2736850" cy="758825"/>
        </p:xfrm>
        <a:graphic>
          <a:graphicData uri="http://schemas.openxmlformats.org/presentationml/2006/ole">
            <mc:AlternateContent xmlns:mc="http://schemas.openxmlformats.org/markup-compatibility/2006">
              <mc:Choice xmlns:v="urn:schemas-microsoft-com:vml" Requires="v">
                <p:oleObj spid="_x0000_s23849" name="Equazione" r:id="rId5" imgW="1828800" imgH="507960" progId="Equation.3">
                  <p:embed/>
                </p:oleObj>
              </mc:Choice>
              <mc:Fallback>
                <p:oleObj name="Equazione" r:id="rId5" imgW="182880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620688"/>
                        <a:ext cx="273685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3995936" y="1916832"/>
          <a:ext cx="2754313" cy="758825"/>
        </p:xfrm>
        <a:graphic>
          <a:graphicData uri="http://schemas.openxmlformats.org/presentationml/2006/ole">
            <mc:AlternateContent xmlns:mc="http://schemas.openxmlformats.org/markup-compatibility/2006">
              <mc:Choice xmlns:v="urn:schemas-microsoft-com:vml" Requires="v">
                <p:oleObj spid="_x0000_s23850" name="Equazione" r:id="rId7" imgW="1841400" imgH="507960" progId="Equation.3">
                  <p:embed/>
                </p:oleObj>
              </mc:Choice>
              <mc:Fallback>
                <p:oleObj name="Equazione" r:id="rId7" imgW="184140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1916832"/>
                        <a:ext cx="2754313"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1043608" y="2996952"/>
          <a:ext cx="6670675" cy="720725"/>
        </p:xfrm>
        <a:graphic>
          <a:graphicData uri="http://schemas.openxmlformats.org/presentationml/2006/ole">
            <mc:AlternateContent xmlns:mc="http://schemas.openxmlformats.org/markup-compatibility/2006">
              <mc:Choice xmlns:v="urn:schemas-microsoft-com:vml" Requires="v">
                <p:oleObj spid="_x0000_s23851" name="Equazione" r:id="rId9" imgW="4457520" imgH="482400" progId="Equation.3">
                  <p:embed/>
                </p:oleObj>
              </mc:Choice>
              <mc:Fallback>
                <p:oleObj name="Equazione" r:id="rId9" imgW="445752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2996952"/>
                        <a:ext cx="66706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ggetto 7"/>
          <p:cNvGraphicFramePr>
            <a:graphicFrameLocks noChangeAspect="1"/>
          </p:cNvGraphicFramePr>
          <p:nvPr/>
        </p:nvGraphicFramePr>
        <p:xfrm>
          <a:off x="4283521" y="4776788"/>
          <a:ext cx="4752975" cy="833437"/>
        </p:xfrm>
        <a:graphic>
          <a:graphicData uri="http://schemas.openxmlformats.org/presentationml/2006/ole">
            <mc:AlternateContent xmlns:mc="http://schemas.openxmlformats.org/markup-compatibility/2006">
              <mc:Choice xmlns:v="urn:schemas-microsoft-com:vml" Requires="v">
                <p:oleObj spid="_x0000_s23852" name="Equazione" r:id="rId11" imgW="2895480" imgH="507960" progId="Equation.3">
                  <p:embed/>
                </p:oleObj>
              </mc:Choice>
              <mc:Fallback>
                <p:oleObj name="Equazione" r:id="rId11" imgW="2895480" imgH="5079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521" y="4776788"/>
                        <a:ext cx="475297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ggetto 8"/>
          <p:cNvGraphicFramePr>
            <a:graphicFrameLocks noChangeAspect="1"/>
          </p:cNvGraphicFramePr>
          <p:nvPr/>
        </p:nvGraphicFramePr>
        <p:xfrm>
          <a:off x="5859463" y="3736975"/>
          <a:ext cx="1687512" cy="750888"/>
        </p:xfrm>
        <a:graphic>
          <a:graphicData uri="http://schemas.openxmlformats.org/presentationml/2006/ole">
            <mc:AlternateContent xmlns:mc="http://schemas.openxmlformats.org/markup-compatibility/2006">
              <mc:Choice xmlns:v="urn:schemas-microsoft-com:vml" Requires="v">
                <p:oleObj spid="_x0000_s23853" name="Equazione" r:id="rId13" imgW="1028520" imgH="457200" progId="Equation.3">
                  <p:embed/>
                </p:oleObj>
              </mc:Choice>
              <mc:Fallback>
                <p:oleObj name="Equazione" r:id="rId13" imgW="1028520" imgH="457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9463" y="3736975"/>
                        <a:ext cx="1687512"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3752"/>
            <a:ext cx="8229600" cy="1143000"/>
          </a:xfrm>
        </p:spPr>
        <p:txBody>
          <a:bodyPr>
            <a:normAutofit fontScale="90000"/>
          </a:bodyPr>
          <a:lstStyle/>
          <a:p>
            <a:r>
              <a:rPr lang="en-US" smtClean="0"/>
              <a:t>When do results outside bounds make sense ?</a:t>
            </a:r>
            <a:endParaRPr lang="en-US"/>
          </a:p>
        </p:txBody>
      </p:sp>
      <p:sp>
        <p:nvSpPr>
          <p:cNvPr id="3" name="Segnaposto contenuto 2"/>
          <p:cNvSpPr>
            <a:spLocks noGrp="1"/>
          </p:cNvSpPr>
          <p:nvPr>
            <p:ph idx="1"/>
          </p:nvPr>
        </p:nvSpPr>
        <p:spPr>
          <a:xfrm>
            <a:off x="0" y="1340768"/>
            <a:ext cx="9144000" cy="5517232"/>
          </a:xfrm>
        </p:spPr>
        <p:txBody>
          <a:bodyPr>
            <a:normAutofit fontScale="55000" lnSpcReduction="20000"/>
          </a:bodyPr>
          <a:lstStyle/>
          <a:p>
            <a:r>
              <a:rPr lang="en-US" smtClean="0"/>
              <a:t>Let us now go back to the general case of taking the average of two correlated measurements, when the correlation terms are expressed in the general form :</a:t>
            </a:r>
          </a:p>
          <a:p>
            <a:endParaRPr lang="it-IT" smtClean="0"/>
          </a:p>
          <a:p>
            <a:endParaRPr lang="en-US" smtClean="0"/>
          </a:p>
          <a:p>
            <a:endParaRPr lang="en-US" smtClean="0"/>
          </a:p>
          <a:p>
            <a:r>
              <a:rPr lang="en-US" smtClean="0"/>
              <a:t>The LS estimators provide the following result for the weighted average </a:t>
            </a:r>
            <a:r>
              <a:rPr lang="it-IT" smtClean="0"/>
              <a:t>[</a:t>
            </a:r>
            <a:r>
              <a:rPr lang="en-US" smtClean="0"/>
              <a:t>Cowan 1998]:</a:t>
            </a:r>
          </a:p>
          <a:p>
            <a:endParaRPr lang="en-US" smtClean="0"/>
          </a:p>
          <a:p>
            <a:endParaRPr lang="en-US" smtClean="0"/>
          </a:p>
          <a:p>
            <a:pPr>
              <a:buNone/>
            </a:pPr>
            <a:r>
              <a:rPr lang="en-US" smtClean="0"/>
              <a:t>	whose (inverse) variance is</a:t>
            </a:r>
          </a:p>
          <a:p>
            <a:pPr>
              <a:buNone/>
            </a:pPr>
            <a:endParaRPr lang="en-US" smtClean="0"/>
          </a:p>
          <a:p>
            <a:pPr>
              <a:buNone/>
            </a:pPr>
            <a:endParaRPr lang="en-US" smtClean="0"/>
          </a:p>
          <a:p>
            <a:pPr>
              <a:buNone/>
            </a:pPr>
            <a:endParaRPr lang="en-US" smtClean="0"/>
          </a:p>
          <a:p>
            <a:pPr>
              <a:buNone/>
            </a:pPr>
            <a:r>
              <a:rPr lang="en-US" smtClean="0"/>
              <a:t>	From the above we see that once we take a measurement of x of variance </a:t>
            </a:r>
            <a:r>
              <a:rPr lang="en-US" smtClean="0">
                <a:latin typeface="Symbol" pitchFamily="18" charset="2"/>
              </a:rPr>
              <a:t>s</a:t>
            </a:r>
            <a:r>
              <a:rPr lang="en-US" baseline="-25000" smtClean="0"/>
              <a:t>1</a:t>
            </a:r>
            <a:r>
              <a:rPr lang="en-US" baseline="30000" smtClean="0"/>
              <a:t>2</a:t>
            </a:r>
            <a:r>
              <a:rPr lang="en-US" smtClean="0"/>
              <a:t>, </a:t>
            </a:r>
            <a:r>
              <a:rPr lang="en-US" smtClean="0">
                <a:solidFill>
                  <a:srgbClr val="002060"/>
                </a:solidFill>
              </a:rPr>
              <a:t>a second measurement of the same quantity </a:t>
            </a:r>
            <a:r>
              <a:rPr lang="en-US" smtClean="0">
                <a:solidFill>
                  <a:srgbClr val="0070C0"/>
                </a:solidFill>
              </a:rPr>
              <a:t>will reduce the variance of the average </a:t>
            </a:r>
            <a:r>
              <a:rPr lang="en-US" b="1" smtClean="0">
                <a:solidFill>
                  <a:srgbClr val="0070C0"/>
                </a:solidFill>
              </a:rPr>
              <a:t>unless </a:t>
            </a:r>
            <a:r>
              <a:rPr lang="en-US" b="1" smtClean="0">
                <a:solidFill>
                  <a:srgbClr val="0070C0"/>
                </a:solidFill>
                <a:latin typeface="Symbol" pitchFamily="18" charset="2"/>
              </a:rPr>
              <a:t>r=s</a:t>
            </a:r>
            <a:r>
              <a:rPr lang="en-US" b="1" baseline="-25000" smtClean="0">
                <a:solidFill>
                  <a:srgbClr val="0070C0"/>
                </a:solidFill>
              </a:rPr>
              <a:t>1</a:t>
            </a:r>
            <a:r>
              <a:rPr lang="en-US" b="1" smtClean="0">
                <a:solidFill>
                  <a:srgbClr val="0070C0"/>
                </a:solidFill>
                <a:latin typeface="Symbol" pitchFamily="18" charset="2"/>
              </a:rPr>
              <a:t>/s</a:t>
            </a:r>
            <a:r>
              <a:rPr lang="en-US" b="1" baseline="-25000" smtClean="0">
                <a:solidFill>
                  <a:srgbClr val="0070C0"/>
                </a:solidFill>
              </a:rPr>
              <a:t>2</a:t>
            </a:r>
            <a:r>
              <a:rPr lang="en-US" smtClean="0"/>
              <a:t>.</a:t>
            </a:r>
          </a:p>
          <a:p>
            <a:pPr>
              <a:buNone/>
            </a:pPr>
            <a:r>
              <a:rPr lang="en-US" smtClean="0"/>
              <a:t>	But what happens if </a:t>
            </a:r>
            <a:r>
              <a:rPr lang="en-US" smtClean="0">
                <a:latin typeface="Symbol" pitchFamily="18" charset="2"/>
              </a:rPr>
              <a:t>r&gt;s</a:t>
            </a:r>
            <a:r>
              <a:rPr lang="en-US" baseline="-25000" smtClean="0"/>
              <a:t>1</a:t>
            </a:r>
            <a:r>
              <a:rPr lang="en-US" smtClean="0">
                <a:latin typeface="Symbol" pitchFamily="18" charset="2"/>
              </a:rPr>
              <a:t>/s</a:t>
            </a:r>
            <a:r>
              <a:rPr lang="en-US" baseline="-25000" smtClean="0"/>
              <a:t>2</a:t>
            </a:r>
            <a:r>
              <a:rPr lang="en-US" smtClean="0"/>
              <a:t> ? In that case the weight w gets negative, </a:t>
            </a:r>
            <a:r>
              <a:rPr lang="en-US" smtClean="0">
                <a:solidFill>
                  <a:srgbClr val="FF0000"/>
                </a:solidFill>
              </a:rPr>
              <a:t>and the average goes outside the “psychological” bound [x</a:t>
            </a:r>
            <a:r>
              <a:rPr lang="en-US" baseline="-25000" smtClean="0">
                <a:solidFill>
                  <a:srgbClr val="FF0000"/>
                </a:solidFill>
              </a:rPr>
              <a:t>1</a:t>
            </a:r>
            <a:r>
              <a:rPr lang="en-US" smtClean="0">
                <a:solidFill>
                  <a:srgbClr val="FF0000"/>
                </a:solidFill>
              </a:rPr>
              <a:t>,x</a:t>
            </a:r>
            <a:r>
              <a:rPr lang="en-US" baseline="-25000" smtClean="0">
                <a:solidFill>
                  <a:srgbClr val="FF0000"/>
                </a:solidFill>
              </a:rPr>
              <a:t>2</a:t>
            </a:r>
            <a:r>
              <a:rPr lang="en-US" smtClean="0">
                <a:solidFill>
                  <a:srgbClr val="FF0000"/>
                </a:solidFill>
              </a:rPr>
              <a:t>]</a:t>
            </a:r>
            <a:r>
              <a:rPr lang="en-US" smtClean="0"/>
              <a:t>.</a:t>
            </a:r>
          </a:p>
          <a:p>
            <a:pPr>
              <a:buNone/>
            </a:pPr>
            <a:endParaRPr lang="en-US" smtClean="0"/>
          </a:p>
          <a:p>
            <a:pPr>
              <a:buNone/>
            </a:pPr>
            <a:r>
              <a:rPr lang="en-US" smtClean="0"/>
              <a:t>	</a:t>
            </a:r>
            <a:r>
              <a:rPr lang="en-US" smtClean="0">
                <a:solidFill>
                  <a:srgbClr val="FF0000"/>
                </a:solidFill>
              </a:rPr>
              <a:t>The reason for this behaviour is that </a:t>
            </a:r>
            <a:r>
              <a:rPr lang="en-US" u="sng" smtClean="0">
                <a:solidFill>
                  <a:srgbClr val="FF0000"/>
                </a:solidFill>
              </a:rPr>
              <a:t>with a large positive correlation the two results are likely to lie on the same side of the true value</a:t>
            </a:r>
            <a:r>
              <a:rPr lang="en-US" smtClean="0">
                <a:solidFill>
                  <a:srgbClr val="FF0000"/>
                </a:solidFill>
              </a:rPr>
              <a:t>! </a:t>
            </a:r>
            <a:r>
              <a:rPr lang="en-US" smtClean="0"/>
              <a:t>On which side they are predicted to be by the LS minimization depends on which result has the smallest variance.</a:t>
            </a:r>
          </a:p>
        </p:txBody>
      </p:sp>
      <p:graphicFrame>
        <p:nvGraphicFramePr>
          <p:cNvPr id="52227" name="Object 3"/>
          <p:cNvGraphicFramePr>
            <a:graphicFrameLocks noChangeAspect="1"/>
          </p:cNvGraphicFramePr>
          <p:nvPr/>
        </p:nvGraphicFramePr>
        <p:xfrm>
          <a:off x="1476375" y="1863725"/>
          <a:ext cx="3386138" cy="752475"/>
        </p:xfrm>
        <a:graphic>
          <a:graphicData uri="http://schemas.openxmlformats.org/presentationml/2006/ole">
            <mc:AlternateContent xmlns:mc="http://schemas.openxmlformats.org/markup-compatibility/2006">
              <mc:Choice xmlns:v="urn:schemas-microsoft-com:vml" Requires="v">
                <p:oleObj spid="_x0000_s24725" name="Equazione" r:id="rId3" imgW="2171520" imgH="482400" progId="Equation.3">
                  <p:embed/>
                </p:oleObj>
              </mc:Choice>
              <mc:Fallback>
                <p:oleObj name="Equazione" r:id="rId3" imgW="217152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863725"/>
                        <a:ext cx="33861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ggetto 5"/>
          <p:cNvGraphicFramePr>
            <a:graphicFrameLocks noChangeAspect="1"/>
          </p:cNvGraphicFramePr>
          <p:nvPr/>
        </p:nvGraphicFramePr>
        <p:xfrm>
          <a:off x="1547664" y="2912368"/>
          <a:ext cx="6329334" cy="732656"/>
        </p:xfrm>
        <a:graphic>
          <a:graphicData uri="http://schemas.openxmlformats.org/presentationml/2006/ole">
            <mc:AlternateContent xmlns:mc="http://schemas.openxmlformats.org/markup-compatibility/2006">
              <mc:Choice xmlns:v="urn:schemas-microsoft-com:vml" Requires="v">
                <p:oleObj spid="_x0000_s24726" name="Equazione" r:id="rId5" imgW="3949560" imgH="457200" progId="Equation.3">
                  <p:embed/>
                </p:oleObj>
              </mc:Choice>
              <mc:Fallback>
                <p:oleObj name="Equazione" r:id="rId5" imgW="394956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912368"/>
                        <a:ext cx="6329334" cy="73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ggetto 6"/>
          <p:cNvGraphicFramePr>
            <a:graphicFrameLocks noChangeAspect="1"/>
          </p:cNvGraphicFramePr>
          <p:nvPr/>
        </p:nvGraphicFramePr>
        <p:xfrm>
          <a:off x="1619672" y="3717032"/>
          <a:ext cx="5732462" cy="833437"/>
        </p:xfrm>
        <a:graphic>
          <a:graphicData uri="http://schemas.openxmlformats.org/presentationml/2006/ole">
            <mc:AlternateContent xmlns:mc="http://schemas.openxmlformats.org/markup-compatibility/2006">
              <mc:Choice xmlns:v="urn:schemas-microsoft-com:vml" Requires="v">
                <p:oleObj spid="_x0000_s24727" name="Equazione" r:id="rId7" imgW="3492360" imgH="507960" progId="Equation.3">
                  <p:embed/>
                </p:oleObj>
              </mc:Choice>
              <mc:Fallback>
                <p:oleObj name="Equazione" r:id="rId7" imgW="349236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3717032"/>
                        <a:ext cx="5732462"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Connettore 2 8"/>
          <p:cNvCxnSpPr/>
          <p:nvPr/>
        </p:nvCxnSpPr>
        <p:spPr>
          <a:xfrm flipH="1" flipV="1">
            <a:off x="4499992" y="3284984"/>
            <a:ext cx="108012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flipV="1">
            <a:off x="6660232" y="4077072"/>
            <a:ext cx="172819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anim calcmode="lin" valueType="num">
                                      <p:cBhvr additive="base">
                                        <p:cTn id="1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en-US" smtClean="0"/>
              <a:t>How can that be ?</a:t>
            </a:r>
            <a:endParaRPr lang="en-US"/>
          </a:p>
        </p:txBody>
      </p:sp>
      <p:sp>
        <p:nvSpPr>
          <p:cNvPr id="3" name="Segnaposto contenuto 2"/>
          <p:cNvSpPr>
            <a:spLocks noGrp="1"/>
          </p:cNvSpPr>
          <p:nvPr>
            <p:ph idx="1"/>
          </p:nvPr>
        </p:nvSpPr>
        <p:spPr>
          <a:xfrm>
            <a:off x="251520" y="1600200"/>
            <a:ext cx="8568952" cy="2476872"/>
          </a:xfrm>
        </p:spPr>
        <p:txBody>
          <a:bodyPr>
            <a:normAutofit fontScale="62500" lnSpcReduction="20000"/>
          </a:bodyPr>
          <a:lstStyle/>
          <a:p>
            <a:pPr>
              <a:buNone/>
            </a:pPr>
            <a:r>
              <a:rPr lang="en-US" smtClean="0"/>
              <a:t>	It seems a paradox, but it is not. Again, </a:t>
            </a:r>
            <a:r>
              <a:rPr lang="en-US" u="sng" smtClean="0"/>
              <a:t>the reason why we cannot digest the fact that the best estimate of the true value </a:t>
            </a:r>
            <a:r>
              <a:rPr lang="en-US" u="sng" smtClean="0">
                <a:latin typeface="Symbol" pitchFamily="18" charset="2"/>
              </a:rPr>
              <a:t>m</a:t>
            </a:r>
            <a:r>
              <a:rPr lang="en-US" u="sng" smtClean="0"/>
              <a:t> be outside of the range of the two measurements is our incapability of understanding intuitively the mechanism of large correlation</a:t>
            </a:r>
            <a:r>
              <a:rPr lang="en-US" smtClean="0"/>
              <a:t> between our measurements.</a:t>
            </a:r>
          </a:p>
          <a:p>
            <a:endParaRPr lang="en-US" smtClean="0"/>
          </a:p>
          <a:p>
            <a:r>
              <a:rPr lang="en-US" b="1" smtClean="0"/>
              <a:t>John</a:t>
            </a:r>
            <a:r>
              <a:rPr lang="en-US" smtClean="0"/>
              <a:t>: “I took a measurement, got x</a:t>
            </a:r>
            <a:r>
              <a:rPr lang="en-US" baseline="-25000" smtClean="0"/>
              <a:t>1</a:t>
            </a:r>
            <a:r>
              <a:rPr lang="en-US" smtClean="0"/>
              <a:t>. </a:t>
            </a:r>
            <a:r>
              <a:rPr lang="en-US" smtClean="0">
                <a:solidFill>
                  <a:srgbClr val="FF0000"/>
                </a:solidFill>
              </a:rPr>
              <a:t>I now am going to take a second measurement x</a:t>
            </a:r>
            <a:r>
              <a:rPr lang="en-US" baseline="-25000" smtClean="0">
                <a:solidFill>
                  <a:srgbClr val="FF0000"/>
                </a:solidFill>
              </a:rPr>
              <a:t>2</a:t>
            </a:r>
            <a:r>
              <a:rPr lang="en-US" smtClean="0">
                <a:solidFill>
                  <a:srgbClr val="FF0000"/>
                </a:solidFill>
              </a:rPr>
              <a:t> which has a larger variance than the first. Do you mean to say I will more likely get x</a:t>
            </a:r>
            <a:r>
              <a:rPr lang="en-US" baseline="-25000" smtClean="0">
                <a:solidFill>
                  <a:srgbClr val="FF0000"/>
                </a:solidFill>
              </a:rPr>
              <a:t>2</a:t>
            </a:r>
            <a:r>
              <a:rPr lang="en-US" smtClean="0">
                <a:solidFill>
                  <a:srgbClr val="FF0000"/>
                </a:solidFill>
              </a:rPr>
              <a:t>&gt;x</a:t>
            </a:r>
            <a:r>
              <a:rPr lang="en-US" baseline="-25000" smtClean="0">
                <a:solidFill>
                  <a:srgbClr val="FF0000"/>
                </a:solidFill>
              </a:rPr>
              <a:t>1</a:t>
            </a:r>
            <a:r>
              <a:rPr lang="en-US" smtClean="0">
                <a:solidFill>
                  <a:srgbClr val="FF0000"/>
                </a:solidFill>
              </a:rPr>
              <a:t> if </a:t>
            </a:r>
            <a:r>
              <a:rPr lang="en-US" smtClean="0">
                <a:solidFill>
                  <a:srgbClr val="FF0000"/>
                </a:solidFill>
                <a:latin typeface="Symbol" pitchFamily="18" charset="2"/>
              </a:rPr>
              <a:t>m</a:t>
            </a:r>
            <a:r>
              <a:rPr lang="en-US" smtClean="0">
                <a:solidFill>
                  <a:srgbClr val="FF0000"/>
                </a:solidFill>
              </a:rPr>
              <a:t>&lt;x</a:t>
            </a:r>
            <a:r>
              <a:rPr lang="en-US" baseline="-25000" smtClean="0">
                <a:solidFill>
                  <a:srgbClr val="FF0000"/>
                </a:solidFill>
              </a:rPr>
              <a:t>1</a:t>
            </a:r>
            <a:r>
              <a:rPr lang="en-US" smtClean="0">
                <a:solidFill>
                  <a:srgbClr val="FF0000"/>
                </a:solidFill>
              </a:rPr>
              <a:t>, and x</a:t>
            </a:r>
            <a:r>
              <a:rPr lang="en-US" baseline="-25000" smtClean="0">
                <a:solidFill>
                  <a:srgbClr val="FF0000"/>
                </a:solidFill>
              </a:rPr>
              <a:t>2</a:t>
            </a:r>
            <a:r>
              <a:rPr lang="en-US" smtClean="0">
                <a:solidFill>
                  <a:srgbClr val="FF0000"/>
                </a:solidFill>
              </a:rPr>
              <a:t>&lt;x</a:t>
            </a:r>
            <a:r>
              <a:rPr lang="en-US" baseline="-25000" smtClean="0">
                <a:solidFill>
                  <a:srgbClr val="FF0000"/>
                </a:solidFill>
              </a:rPr>
              <a:t>1</a:t>
            </a:r>
            <a:r>
              <a:rPr lang="en-US" smtClean="0">
                <a:solidFill>
                  <a:srgbClr val="FF0000"/>
                </a:solidFill>
              </a:rPr>
              <a:t> if </a:t>
            </a:r>
            <a:r>
              <a:rPr lang="en-US" smtClean="0">
                <a:solidFill>
                  <a:srgbClr val="FF0000"/>
                </a:solidFill>
                <a:latin typeface="Symbol" pitchFamily="18" charset="2"/>
              </a:rPr>
              <a:t>m</a:t>
            </a:r>
            <a:r>
              <a:rPr lang="en-US" smtClean="0">
                <a:solidFill>
                  <a:srgbClr val="FF0000"/>
                </a:solidFill>
              </a:rPr>
              <a:t>&gt;x</a:t>
            </a:r>
            <a:r>
              <a:rPr lang="en-US" baseline="-25000" smtClean="0">
                <a:solidFill>
                  <a:srgbClr val="FF0000"/>
                </a:solidFill>
              </a:rPr>
              <a:t>1</a:t>
            </a:r>
            <a:r>
              <a:rPr lang="en-US" smtClean="0">
                <a:solidFill>
                  <a:srgbClr val="FF0000"/>
                </a:solidFill>
              </a:rPr>
              <a:t> ??</a:t>
            </a:r>
            <a:r>
              <a:rPr lang="en-US" smtClean="0"/>
              <a:t>”</a:t>
            </a:r>
          </a:p>
        </p:txBody>
      </p:sp>
      <p:sp>
        <p:nvSpPr>
          <p:cNvPr id="4" name="CasellaDiTesto 3"/>
          <p:cNvSpPr txBox="1"/>
          <p:nvPr/>
        </p:nvSpPr>
        <p:spPr>
          <a:xfrm>
            <a:off x="611560" y="3861048"/>
            <a:ext cx="8280920" cy="2554545"/>
          </a:xfrm>
          <a:prstGeom prst="rect">
            <a:avLst/>
          </a:prstGeom>
          <a:noFill/>
        </p:spPr>
        <p:txBody>
          <a:bodyPr wrap="square" rtlCol="0">
            <a:spAutoFit/>
          </a:bodyPr>
          <a:lstStyle/>
          <a:p>
            <a:r>
              <a:rPr lang="en-US" sz="2000" b="1" smtClean="0"/>
              <a:t>Jane</a:t>
            </a:r>
            <a:r>
              <a:rPr lang="en-US" sz="2000" smtClean="0"/>
              <a:t>: “That is correct. Your second measurement ‘goes along’ with the first, because your experimental conditions made the two highly correlated and x</a:t>
            </a:r>
            <a:r>
              <a:rPr lang="en-US" sz="2000" baseline="-25000" smtClean="0"/>
              <a:t>1</a:t>
            </a:r>
            <a:r>
              <a:rPr lang="en-US" sz="2000" smtClean="0"/>
              <a:t> is more precise.”</a:t>
            </a:r>
          </a:p>
          <a:p>
            <a:r>
              <a:rPr lang="en-US" sz="2000" b="1" smtClean="0"/>
              <a:t>John</a:t>
            </a:r>
            <a:r>
              <a:rPr lang="en-US" sz="2000" smtClean="0"/>
              <a:t>: “But that means my second measurement is </a:t>
            </a:r>
            <a:r>
              <a:rPr lang="en-US" sz="2000" smtClean="0">
                <a:solidFill>
                  <a:srgbClr val="0070C0"/>
                </a:solidFill>
              </a:rPr>
              <a:t>utterly useless</a:t>
            </a:r>
            <a:r>
              <a:rPr lang="en-US" sz="2000" smtClean="0"/>
              <a:t>!”</a:t>
            </a:r>
          </a:p>
          <a:p>
            <a:r>
              <a:rPr lang="en-US" sz="2000" b="1" smtClean="0"/>
              <a:t>Jane</a:t>
            </a:r>
            <a:r>
              <a:rPr lang="en-US" sz="2000" smtClean="0"/>
              <a:t>: “Wrong. It will in general </a:t>
            </a:r>
            <a:r>
              <a:rPr lang="en-US" sz="2000" i="1" smtClean="0">
                <a:solidFill>
                  <a:srgbClr val="0070C0"/>
                </a:solidFill>
              </a:rPr>
              <a:t>reduce</a:t>
            </a:r>
            <a:r>
              <a:rPr lang="en-US" sz="2000" smtClean="0">
                <a:solidFill>
                  <a:srgbClr val="0070C0"/>
                </a:solidFill>
              </a:rPr>
              <a:t> the combined variance</a:t>
            </a:r>
            <a:r>
              <a:rPr lang="en-US" sz="2000" smtClean="0"/>
              <a:t>. Except for the very special case of </a:t>
            </a:r>
            <a:r>
              <a:rPr lang="en-US" sz="2000" smtClean="0">
                <a:latin typeface="Symbol" pitchFamily="18" charset="2"/>
              </a:rPr>
              <a:t>r=s</a:t>
            </a:r>
            <a:r>
              <a:rPr lang="en-US" sz="2000" baseline="-25000" smtClean="0">
                <a:latin typeface="Symbol" pitchFamily="18" charset="2"/>
              </a:rPr>
              <a:t>1</a:t>
            </a:r>
            <a:r>
              <a:rPr lang="en-US" sz="2000" smtClean="0">
                <a:latin typeface="Symbol" pitchFamily="18" charset="2"/>
              </a:rPr>
              <a:t>/s</a:t>
            </a:r>
            <a:r>
              <a:rPr lang="en-US" sz="2000" baseline="-25000" smtClean="0">
                <a:latin typeface="Symbol" pitchFamily="18" charset="2"/>
              </a:rPr>
              <a:t>2</a:t>
            </a:r>
            <a:r>
              <a:rPr lang="en-US" sz="2000" smtClean="0"/>
              <a:t>,  the weighted average will converge to the true </a:t>
            </a:r>
            <a:r>
              <a:rPr lang="en-US" sz="2000" smtClean="0">
                <a:latin typeface="Symbol" pitchFamily="18" charset="2"/>
              </a:rPr>
              <a:t>m. </a:t>
            </a:r>
            <a:r>
              <a:rPr lang="en-US" sz="2000" smtClean="0">
                <a:solidFill>
                  <a:srgbClr val="0070C0"/>
                </a:solidFill>
              </a:rPr>
              <a:t>LS estimators are consistent !!</a:t>
            </a:r>
            <a:r>
              <a:rPr lang="en-US" sz="2000" smtClean="0"/>
              <a:t>”.</a:t>
            </a:r>
          </a:p>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en-US" smtClean="0"/>
              <a:t>Jane vs John, round 1</a:t>
            </a:r>
            <a:endParaRPr lang="en-US"/>
          </a:p>
        </p:txBody>
      </p:sp>
      <p:grpSp>
        <p:nvGrpSpPr>
          <p:cNvPr id="3" name="Gruppo 13"/>
          <p:cNvGrpSpPr/>
          <p:nvPr/>
        </p:nvGrpSpPr>
        <p:grpSpPr>
          <a:xfrm>
            <a:off x="5220072" y="1916832"/>
            <a:ext cx="3600400" cy="1584176"/>
            <a:chOff x="5220072" y="1916832"/>
            <a:chExt cx="3600400" cy="1584176"/>
          </a:xfrm>
        </p:grpSpPr>
        <p:sp>
          <p:nvSpPr>
            <p:cNvPr id="4" name="Ovale 3"/>
            <p:cNvSpPr/>
            <p:nvPr/>
          </p:nvSpPr>
          <p:spPr>
            <a:xfrm>
              <a:off x="5220072" y="2348880"/>
              <a:ext cx="3600400" cy="720080"/>
            </a:xfrm>
            <a:prstGeom prst="ellipse">
              <a:avLst/>
            </a:prstGeom>
            <a:noFill/>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7020272" y="1916832"/>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5292080" y="2708920"/>
              <a:ext cx="345638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uppo 30"/>
          <p:cNvGrpSpPr/>
          <p:nvPr/>
        </p:nvGrpSpPr>
        <p:grpSpPr>
          <a:xfrm>
            <a:off x="5724128" y="2204864"/>
            <a:ext cx="2592288" cy="1008112"/>
            <a:chOff x="5652120" y="4221088"/>
            <a:chExt cx="2592288" cy="1008112"/>
          </a:xfrm>
        </p:grpSpPr>
        <p:sp>
          <p:nvSpPr>
            <p:cNvPr id="20" name="Ovale 19"/>
            <p:cNvSpPr/>
            <p:nvPr/>
          </p:nvSpPr>
          <p:spPr>
            <a:xfrm>
              <a:off x="56521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e 20"/>
            <p:cNvSpPr/>
            <p:nvPr/>
          </p:nvSpPr>
          <p:spPr>
            <a:xfrm>
              <a:off x="6228184" y="48691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6460976" y="45811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e 22"/>
            <p:cNvSpPr/>
            <p:nvPr/>
          </p:nvSpPr>
          <p:spPr>
            <a:xfrm>
              <a:off x="7308304" y="46062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p:cNvSpPr/>
            <p:nvPr/>
          </p:nvSpPr>
          <p:spPr>
            <a:xfrm>
              <a:off x="6765776" y="47586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7956376"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p:cNvSpPr/>
            <p:nvPr/>
          </p:nvSpPr>
          <p:spPr>
            <a:xfrm>
              <a:off x="7070576" y="45811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e 26"/>
            <p:cNvSpPr/>
            <p:nvPr/>
          </p:nvSpPr>
          <p:spPr>
            <a:xfrm>
              <a:off x="8172400"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7452320"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6372200"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po 36"/>
          <p:cNvGrpSpPr/>
          <p:nvPr/>
        </p:nvGrpSpPr>
        <p:grpSpPr>
          <a:xfrm>
            <a:off x="5292080" y="1916832"/>
            <a:ext cx="3456384" cy="1584176"/>
            <a:chOff x="5292080" y="4077072"/>
            <a:chExt cx="3456384" cy="1584176"/>
          </a:xfrm>
        </p:grpSpPr>
        <p:sp>
          <p:nvSpPr>
            <p:cNvPr id="32" name="Rettangolo 31"/>
            <p:cNvSpPr/>
            <p:nvPr/>
          </p:nvSpPr>
          <p:spPr>
            <a:xfrm>
              <a:off x="5292080" y="4077072"/>
              <a:ext cx="1728192" cy="792088"/>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p:cNvSpPr/>
            <p:nvPr/>
          </p:nvSpPr>
          <p:spPr>
            <a:xfrm>
              <a:off x="7020272" y="4869160"/>
              <a:ext cx="1728192" cy="792088"/>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7020272" y="4077072"/>
              <a:ext cx="1728192" cy="79208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5292080" y="4869160"/>
              <a:ext cx="1728192" cy="79208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asellaDiTesto 37"/>
          <p:cNvSpPr txBox="1"/>
          <p:nvPr/>
        </p:nvSpPr>
        <p:spPr>
          <a:xfrm>
            <a:off x="251520" y="5048016"/>
            <a:ext cx="8640960" cy="1477328"/>
          </a:xfrm>
          <a:prstGeom prst="rect">
            <a:avLst/>
          </a:prstGeom>
          <a:noFill/>
        </p:spPr>
        <p:txBody>
          <a:bodyPr wrap="square" rtlCol="0">
            <a:spAutoFit/>
          </a:bodyPr>
          <a:lstStyle/>
          <a:p>
            <a:pPr>
              <a:buNone/>
            </a:pPr>
            <a:r>
              <a:rPr lang="en-US" b="1" smtClean="0"/>
              <a:t>Jane</a:t>
            </a:r>
            <a:r>
              <a:rPr lang="en-US" smtClean="0"/>
              <a:t>: “Now please tell me whether they are mostly on the same side (orange rectangles) or on different sides (pink rectangles) of the true value.”</a:t>
            </a:r>
          </a:p>
          <a:p>
            <a:pPr>
              <a:buNone/>
            </a:pPr>
            <a:r>
              <a:rPr lang="en-US" b="1" smtClean="0"/>
              <a:t>John</a:t>
            </a:r>
            <a:r>
              <a:rPr lang="en-US" smtClean="0"/>
              <a:t>: “Ah! Sure, all but one are on orange areas”.</a:t>
            </a:r>
          </a:p>
          <a:p>
            <a:pPr>
              <a:buNone/>
            </a:pPr>
            <a:r>
              <a:rPr lang="en-US" b="1" smtClean="0"/>
              <a:t>Jane</a:t>
            </a:r>
            <a:r>
              <a:rPr lang="en-US" smtClean="0"/>
              <a:t>: “That’s because their correlation makes them likely to “go along” with one another.” </a:t>
            </a:r>
          </a:p>
          <a:p>
            <a:endParaRPr lang="en-US"/>
          </a:p>
        </p:txBody>
      </p:sp>
      <p:sp>
        <p:nvSpPr>
          <p:cNvPr id="39" name="CasellaDiTesto 38"/>
          <p:cNvSpPr txBox="1"/>
          <p:nvPr/>
        </p:nvSpPr>
        <p:spPr>
          <a:xfrm>
            <a:off x="251520" y="3524815"/>
            <a:ext cx="4680520" cy="1200329"/>
          </a:xfrm>
          <a:prstGeom prst="rect">
            <a:avLst/>
          </a:prstGeom>
          <a:noFill/>
        </p:spPr>
        <p:txBody>
          <a:bodyPr wrap="square" rtlCol="0">
            <a:spAutoFit/>
          </a:bodyPr>
          <a:lstStyle/>
          <a:p>
            <a:pPr>
              <a:buNone/>
            </a:pPr>
            <a:r>
              <a:rPr lang="en-US" b="1" smtClean="0"/>
              <a:t>John</a:t>
            </a:r>
            <a:r>
              <a:rPr lang="en-US" smtClean="0"/>
              <a:t>: “Okay, so ?”</a:t>
            </a:r>
          </a:p>
          <a:p>
            <a:pPr>
              <a:buNone/>
            </a:pPr>
            <a:r>
              <a:rPr lang="en-US" b="1" smtClean="0"/>
              <a:t>Jane:</a:t>
            </a:r>
            <a:r>
              <a:rPr lang="en-US" smtClean="0"/>
              <a:t> “Please, would you pick a few points at random within the ellipse?” </a:t>
            </a:r>
          </a:p>
          <a:p>
            <a:r>
              <a:rPr lang="en-US" b="1" smtClean="0"/>
              <a:t>John</a:t>
            </a:r>
            <a:r>
              <a:rPr lang="en-US" smtClean="0"/>
              <a:t>: “Done. Now what ?”</a:t>
            </a:r>
          </a:p>
        </p:txBody>
      </p:sp>
      <p:sp>
        <p:nvSpPr>
          <p:cNvPr id="40" name="CasellaDiTesto 39"/>
          <p:cNvSpPr txBox="1"/>
          <p:nvPr/>
        </p:nvSpPr>
        <p:spPr>
          <a:xfrm>
            <a:off x="251520" y="1131709"/>
            <a:ext cx="4464496" cy="2585323"/>
          </a:xfrm>
          <a:prstGeom prst="rect">
            <a:avLst/>
          </a:prstGeom>
          <a:noFill/>
        </p:spPr>
        <p:txBody>
          <a:bodyPr wrap="square" rtlCol="0">
            <a:spAutoFit/>
          </a:bodyPr>
          <a:lstStyle/>
          <a:p>
            <a:r>
              <a:rPr lang="en-US" b="1" smtClean="0"/>
              <a:t>John</a:t>
            </a:r>
            <a:r>
              <a:rPr lang="en-US" smtClean="0"/>
              <a:t>: “I still can’t figure out how on </a:t>
            </a:r>
          </a:p>
          <a:p>
            <a:r>
              <a:rPr lang="en-US" smtClean="0"/>
              <a:t>earth the average of two numbers can be ouside of their range. It just fights with my common sense.”</a:t>
            </a:r>
          </a:p>
          <a:p>
            <a:r>
              <a:rPr lang="en-US" b="1" smtClean="0"/>
              <a:t>Jane</a:t>
            </a:r>
            <a:r>
              <a:rPr lang="en-US" smtClean="0"/>
              <a:t>: “You need to think in probabilistic terms. Look at this error ellipse: it is thin and tilted (high correlation, large difference in variances).”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lide(fromLef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slide(fromBottom)">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en-US" smtClean="0"/>
              <a:t>Round 2: a geometric construction</a:t>
            </a:r>
            <a:endParaRPr lang="en-US"/>
          </a:p>
        </p:txBody>
      </p:sp>
      <p:sp>
        <p:nvSpPr>
          <p:cNvPr id="3" name="Segnaposto contenuto 2"/>
          <p:cNvSpPr>
            <a:spLocks noGrp="1"/>
          </p:cNvSpPr>
          <p:nvPr>
            <p:ph idx="1"/>
          </p:nvPr>
        </p:nvSpPr>
        <p:spPr>
          <a:xfrm>
            <a:off x="0" y="1052736"/>
            <a:ext cx="9144000" cy="3600400"/>
          </a:xfrm>
        </p:spPr>
        <p:txBody>
          <a:bodyPr>
            <a:normAutofit fontScale="55000" lnSpcReduction="20000"/>
          </a:bodyPr>
          <a:lstStyle/>
          <a:p>
            <a:endParaRPr lang="en-US" smtClean="0"/>
          </a:p>
          <a:p>
            <a:pPr>
              <a:buNone/>
            </a:pPr>
            <a:r>
              <a:rPr lang="en-US" smtClean="0"/>
              <a:t>	</a:t>
            </a:r>
            <a:r>
              <a:rPr lang="en-US" b="1" smtClean="0"/>
              <a:t>Jane</a:t>
            </a:r>
            <a:r>
              <a:rPr lang="en-US" smtClean="0"/>
              <a:t>: “And I can actually make it even easier for you. Take a two-dimensional plane, draw axes, draw the bisector: the latter represents the possible values of </a:t>
            </a:r>
            <a:r>
              <a:rPr lang="en-US" smtClean="0">
                <a:latin typeface="Symbol" pitchFamily="18" charset="2"/>
              </a:rPr>
              <a:t>m</a:t>
            </a:r>
            <a:r>
              <a:rPr lang="en-US" smtClean="0"/>
              <a:t>. Now draw the error ellipse around a  point of the diagonal. Any point, we’ll move it later.”</a:t>
            </a:r>
          </a:p>
          <a:p>
            <a:pPr>
              <a:buNone/>
            </a:pPr>
            <a:r>
              <a:rPr lang="en-US" smtClean="0"/>
              <a:t>	</a:t>
            </a:r>
            <a:r>
              <a:rPr lang="en-US" b="1" smtClean="0"/>
              <a:t>John</a:t>
            </a:r>
            <a:r>
              <a:rPr lang="en-US" smtClean="0"/>
              <a:t>: “Done. Now what ?”</a:t>
            </a:r>
          </a:p>
          <a:p>
            <a:pPr>
              <a:buNone/>
            </a:pPr>
            <a:r>
              <a:rPr lang="en-US" smtClean="0"/>
              <a:t>	</a:t>
            </a:r>
          </a:p>
          <a:p>
            <a:pPr>
              <a:buNone/>
            </a:pPr>
            <a:r>
              <a:rPr lang="en-US" smtClean="0"/>
              <a:t>	</a:t>
            </a:r>
            <a:r>
              <a:rPr lang="en-US" b="1" smtClean="0"/>
              <a:t>Jane</a:t>
            </a:r>
            <a:r>
              <a:rPr lang="en-US" smtClean="0"/>
              <a:t>: “Now enter your measurements x=a, y=b. That corresponds to picking a point P(a,b) in the plane. Suppose you got a&gt;b: you are on the lower right triangle of the plane. To find the best estimate of </a:t>
            </a:r>
            <a:r>
              <a:rPr lang="en-US" smtClean="0">
                <a:latin typeface="Symbol" pitchFamily="18" charset="2"/>
              </a:rPr>
              <a:t>m</a:t>
            </a:r>
            <a:r>
              <a:rPr lang="en-US" smtClean="0"/>
              <a:t>, move the ellipse by keeping its center along the diagonal, and try to scale it also, such that you intercept the measurement point P.”</a:t>
            </a:r>
          </a:p>
          <a:p>
            <a:pPr>
              <a:buNone/>
            </a:pPr>
            <a:r>
              <a:rPr lang="en-US" smtClean="0"/>
              <a:t>	</a:t>
            </a:r>
            <a:r>
              <a:rPr lang="en-US" b="1" smtClean="0"/>
              <a:t>John</a:t>
            </a:r>
            <a:r>
              <a:rPr lang="en-US" smtClean="0"/>
              <a:t>: “But there’s an infinity of ellipses that fulfil that requirement”.</a:t>
            </a:r>
          </a:p>
          <a:p>
            <a:pPr>
              <a:buNone/>
            </a:pPr>
            <a:r>
              <a:rPr lang="en-US" smtClean="0"/>
              <a:t>	</a:t>
            </a:r>
          </a:p>
          <a:p>
            <a:pPr>
              <a:buNone/>
            </a:pPr>
            <a:r>
              <a:rPr lang="en-US" smtClean="0"/>
              <a:t>	</a:t>
            </a:r>
            <a:endParaRPr lang="en-US"/>
          </a:p>
        </p:txBody>
      </p:sp>
      <p:sp>
        <p:nvSpPr>
          <p:cNvPr id="4" name="Rettangolo 3"/>
          <p:cNvSpPr/>
          <p:nvPr/>
        </p:nvSpPr>
        <p:spPr>
          <a:xfrm>
            <a:off x="395536" y="3645024"/>
            <a:ext cx="8712968" cy="3139321"/>
          </a:xfrm>
          <a:prstGeom prst="rect">
            <a:avLst/>
          </a:prstGeom>
        </p:spPr>
        <p:txBody>
          <a:bodyPr wrap="square">
            <a:spAutoFit/>
          </a:bodyPr>
          <a:lstStyle/>
          <a:p>
            <a:pPr>
              <a:buNone/>
            </a:pPr>
            <a:endParaRPr lang="en-US" smtClean="0"/>
          </a:p>
          <a:p>
            <a:pPr>
              <a:buNone/>
            </a:pPr>
            <a:r>
              <a:rPr lang="en-US" b="1" smtClean="0"/>
              <a:t>Jane</a:t>
            </a:r>
            <a:r>
              <a:rPr lang="en-US" smtClean="0"/>
              <a:t>: “That’s correct. But </a:t>
            </a:r>
            <a:r>
              <a:rPr lang="en-US" smtClean="0">
                <a:solidFill>
                  <a:srgbClr val="FF0000"/>
                </a:solidFill>
              </a:rPr>
              <a:t>we are only interested in the smallest ellipse</a:t>
            </a:r>
            <a:r>
              <a:rPr lang="en-US" smtClean="0"/>
              <a:t>! Its center will give us the best estimate of </a:t>
            </a:r>
            <a:r>
              <a:rPr lang="en-US" smtClean="0">
                <a:latin typeface="Symbol" pitchFamily="18" charset="2"/>
              </a:rPr>
              <a:t>m</a:t>
            </a:r>
            <a:r>
              <a:rPr lang="en-US" smtClean="0"/>
              <a:t>, given (a,b), the ratio of their variances, and their correlation.”</a:t>
            </a:r>
          </a:p>
          <a:p>
            <a:pPr>
              <a:buNone/>
            </a:pPr>
            <a:r>
              <a:rPr lang="en-US" smtClean="0"/>
              <a:t>	</a:t>
            </a:r>
          </a:p>
          <a:p>
            <a:pPr>
              <a:buNone/>
            </a:pPr>
            <a:r>
              <a:rPr lang="en-US" b="1" smtClean="0"/>
              <a:t>John</a:t>
            </a:r>
            <a:r>
              <a:rPr lang="en-US" smtClean="0"/>
              <a:t>: “Oooh! Now I see it! It is bound to be outside of the interval!”</a:t>
            </a:r>
          </a:p>
          <a:p>
            <a:pPr>
              <a:buNone/>
            </a:pPr>
            <a:r>
              <a:rPr lang="en-US" smtClean="0"/>
              <a:t>	</a:t>
            </a:r>
          </a:p>
          <a:p>
            <a:pPr>
              <a:buNone/>
            </a:pPr>
            <a:r>
              <a:rPr lang="en-US" b="1" smtClean="0"/>
              <a:t>Jane</a:t>
            </a:r>
            <a:r>
              <a:rPr lang="en-US" smtClean="0"/>
              <a:t>: “Well, that is not true</a:t>
            </a:r>
            <a:r>
              <a:rPr lang="en-US" smtClean="0">
                <a:solidFill>
                  <a:srgbClr val="0070C0"/>
                </a:solidFill>
              </a:rPr>
              <a:t>: it is outside of the interval only because the ellipse you have drawn is thin and its angle with the diagonal is significant</a:t>
            </a:r>
            <a:r>
              <a:rPr lang="en-US" smtClean="0"/>
              <a:t>. In general, the result depends on how correlated the measurements are (how thin is the ellipse) as well as on how different the variances are (how  big is the angle of its major axis with the diagonal). Note also that in order for the “result outside bounds” to occur, the correlation must be positive!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2 4"/>
          <p:cNvCxnSpPr/>
          <p:nvPr/>
        </p:nvCxnSpPr>
        <p:spPr>
          <a:xfrm flipV="1">
            <a:off x="827584" y="332656"/>
            <a:ext cx="0" cy="5472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827584" y="5805264"/>
            <a:ext cx="61206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80528" y="3356992"/>
            <a:ext cx="7056784" cy="0"/>
          </a:xfrm>
          <a:prstGeom prst="line">
            <a:avLst/>
          </a:prstGeom>
          <a:ln w="25400">
            <a:solidFill>
              <a:srgbClr val="FF0000"/>
            </a:solidFill>
            <a:prstDash val="sysDash"/>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4499992" y="30689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6512" y="3501008"/>
            <a:ext cx="4824536" cy="1440160"/>
          </a:xfrm>
          <a:prstGeom prst="ellipse">
            <a:avLst/>
          </a:prstGeom>
          <a:noFill/>
          <a:ln>
            <a:solidFill>
              <a:schemeClr val="tx2">
                <a:lumMod val="40000"/>
                <a:lumOff val="60000"/>
              </a:schemeClr>
            </a:solidFill>
          </a:ln>
          <a:scene3d>
            <a:camera prst="orthographicFront">
              <a:rot lat="0" lon="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15" name="Ovale 14"/>
          <p:cNvSpPr/>
          <p:nvPr/>
        </p:nvSpPr>
        <p:spPr>
          <a:xfrm>
            <a:off x="1403648" y="3068960"/>
            <a:ext cx="3528392" cy="864096"/>
          </a:xfrm>
          <a:prstGeom prst="ellipse">
            <a:avLst/>
          </a:prstGeom>
          <a:noFill/>
          <a:scene3d>
            <a:camera prst="orthographicFront">
              <a:rot lat="0" lon="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1835696" y="1412776"/>
            <a:ext cx="5112568" cy="1728192"/>
          </a:xfrm>
          <a:prstGeom prst="ellipse">
            <a:avLst/>
          </a:prstGeom>
          <a:noFill/>
          <a:ln>
            <a:solidFill>
              <a:schemeClr val="tx2">
                <a:lumMod val="20000"/>
                <a:lumOff val="80000"/>
              </a:schemeClr>
            </a:solidFill>
          </a:ln>
          <a:scene3d>
            <a:camera prst="orthographicFront">
              <a:rot lat="0" lon="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ella a 5 punte 19"/>
          <p:cNvSpPr/>
          <p:nvPr/>
        </p:nvSpPr>
        <p:spPr>
          <a:xfrm>
            <a:off x="3131840" y="342900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1 21"/>
          <p:cNvCxnSpPr/>
          <p:nvPr/>
        </p:nvCxnSpPr>
        <p:spPr>
          <a:xfrm flipV="1">
            <a:off x="4572000" y="2132856"/>
            <a:ext cx="0" cy="367240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H="1">
            <a:off x="827584" y="3140968"/>
            <a:ext cx="374441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Stella a 5 punte 26"/>
          <p:cNvSpPr/>
          <p:nvPr/>
        </p:nvSpPr>
        <p:spPr>
          <a:xfrm>
            <a:off x="2483768" y="4077072"/>
            <a:ext cx="144016" cy="144016"/>
          </a:xfrm>
          <a:prstGeom prst="star5">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8" name="Stella a 5 punte 27"/>
          <p:cNvSpPr/>
          <p:nvPr/>
        </p:nvSpPr>
        <p:spPr>
          <a:xfrm>
            <a:off x="4355976" y="2204864"/>
            <a:ext cx="144016" cy="144016"/>
          </a:xfrm>
          <a:prstGeom prst="star5">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ttore 1 28"/>
          <p:cNvCxnSpPr/>
          <p:nvPr/>
        </p:nvCxnSpPr>
        <p:spPr>
          <a:xfrm flipV="1">
            <a:off x="3563888" y="3140968"/>
            <a:ext cx="0" cy="2664296"/>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827584" y="2132856"/>
            <a:ext cx="3744416" cy="0"/>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3203848" y="3501008"/>
            <a:ext cx="0" cy="2304256"/>
          </a:xfrm>
          <a:prstGeom prst="line">
            <a:avLst/>
          </a:prstGeom>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4788024" y="1187460"/>
            <a:ext cx="655949" cy="369332"/>
          </a:xfrm>
          <a:prstGeom prst="rect">
            <a:avLst/>
          </a:prstGeom>
          <a:noFill/>
          <a:scene3d>
            <a:camera prst="orthographicFront">
              <a:rot lat="0" lon="0" rev="2700000"/>
            </a:camera>
            <a:lightRig rig="threePt" dir="t"/>
          </a:scene3d>
        </p:spPr>
        <p:txBody>
          <a:bodyPr wrap="none" rtlCol="0">
            <a:spAutoFit/>
          </a:bodyPr>
          <a:lstStyle/>
          <a:p>
            <a:r>
              <a:rPr lang="en-US" smtClean="0"/>
              <a:t>x</a:t>
            </a:r>
            <a:r>
              <a:rPr lang="en-US" baseline="-25000" smtClean="0"/>
              <a:t>1</a:t>
            </a:r>
            <a:r>
              <a:rPr lang="en-US" smtClean="0"/>
              <a:t>=x</a:t>
            </a:r>
            <a:r>
              <a:rPr lang="en-US" baseline="-25000" smtClean="0"/>
              <a:t>2</a:t>
            </a:r>
            <a:endParaRPr lang="en-US" baseline="-25000"/>
          </a:p>
        </p:txBody>
      </p:sp>
      <p:sp>
        <p:nvSpPr>
          <p:cNvPr id="39" name="CasellaDiTesto 38"/>
          <p:cNvSpPr txBox="1"/>
          <p:nvPr/>
        </p:nvSpPr>
        <p:spPr>
          <a:xfrm>
            <a:off x="323528" y="467380"/>
            <a:ext cx="461986" cy="523220"/>
          </a:xfrm>
          <a:prstGeom prst="rect">
            <a:avLst/>
          </a:prstGeom>
          <a:noFill/>
          <a:scene3d>
            <a:camera prst="orthographicFront">
              <a:rot lat="0" lon="0" rev="5400000"/>
            </a:camera>
            <a:lightRig rig="threePt" dir="t"/>
          </a:scene3d>
        </p:spPr>
        <p:txBody>
          <a:bodyPr wrap="none" rtlCol="0">
            <a:spAutoFit/>
          </a:bodyPr>
          <a:lstStyle/>
          <a:p>
            <a:r>
              <a:rPr lang="en-US" sz="2800" smtClean="0"/>
              <a:t>x</a:t>
            </a:r>
            <a:r>
              <a:rPr lang="en-US" sz="2800" baseline="-25000" smtClean="0"/>
              <a:t>2</a:t>
            </a:r>
            <a:endParaRPr lang="en-US" sz="2800" baseline="-25000"/>
          </a:p>
        </p:txBody>
      </p:sp>
      <p:sp>
        <p:nvSpPr>
          <p:cNvPr id="40" name="CasellaDiTesto 39"/>
          <p:cNvSpPr txBox="1"/>
          <p:nvPr/>
        </p:nvSpPr>
        <p:spPr>
          <a:xfrm>
            <a:off x="4640305" y="3068960"/>
            <a:ext cx="734496" cy="369332"/>
          </a:xfrm>
          <a:prstGeom prst="rect">
            <a:avLst/>
          </a:prstGeom>
          <a:noFill/>
        </p:spPr>
        <p:txBody>
          <a:bodyPr wrap="none" rtlCol="0">
            <a:spAutoFit/>
          </a:bodyPr>
          <a:lstStyle/>
          <a:p>
            <a:r>
              <a:rPr lang="en-US" smtClean="0"/>
              <a:t>P(a,b)</a:t>
            </a:r>
            <a:endParaRPr lang="en-US"/>
          </a:p>
        </p:txBody>
      </p:sp>
      <p:sp>
        <p:nvSpPr>
          <p:cNvPr id="41" name="CasellaDiTesto 40"/>
          <p:cNvSpPr txBox="1"/>
          <p:nvPr/>
        </p:nvSpPr>
        <p:spPr>
          <a:xfrm>
            <a:off x="4427984" y="5714092"/>
            <a:ext cx="356188" cy="523220"/>
          </a:xfrm>
          <a:prstGeom prst="rect">
            <a:avLst/>
          </a:prstGeom>
          <a:noFill/>
        </p:spPr>
        <p:txBody>
          <a:bodyPr wrap="none" rtlCol="0">
            <a:spAutoFit/>
          </a:bodyPr>
          <a:lstStyle/>
          <a:p>
            <a:r>
              <a:rPr lang="en-US" sz="2800" smtClean="0"/>
              <a:t>a</a:t>
            </a:r>
            <a:endParaRPr lang="en-US" sz="2800" baseline="-25000"/>
          </a:p>
        </p:txBody>
      </p:sp>
      <p:sp>
        <p:nvSpPr>
          <p:cNvPr id="44" name="CasellaDiTesto 43"/>
          <p:cNvSpPr txBox="1"/>
          <p:nvPr/>
        </p:nvSpPr>
        <p:spPr>
          <a:xfrm>
            <a:off x="6516216" y="5714092"/>
            <a:ext cx="461986" cy="523220"/>
          </a:xfrm>
          <a:prstGeom prst="rect">
            <a:avLst/>
          </a:prstGeom>
          <a:noFill/>
        </p:spPr>
        <p:txBody>
          <a:bodyPr wrap="none" rtlCol="0">
            <a:spAutoFit/>
          </a:bodyPr>
          <a:lstStyle/>
          <a:p>
            <a:r>
              <a:rPr lang="en-US" sz="2800" smtClean="0"/>
              <a:t>x</a:t>
            </a:r>
            <a:r>
              <a:rPr lang="en-US" sz="2800" baseline="-25000" smtClean="0"/>
              <a:t>1</a:t>
            </a:r>
            <a:endParaRPr lang="en-US" sz="2800" baseline="-25000"/>
          </a:p>
        </p:txBody>
      </p:sp>
      <p:sp>
        <p:nvSpPr>
          <p:cNvPr id="45" name="CasellaDiTesto 44"/>
          <p:cNvSpPr txBox="1"/>
          <p:nvPr/>
        </p:nvSpPr>
        <p:spPr>
          <a:xfrm>
            <a:off x="381756" y="2924944"/>
            <a:ext cx="373820" cy="523220"/>
          </a:xfrm>
          <a:prstGeom prst="rect">
            <a:avLst/>
          </a:prstGeom>
          <a:noFill/>
          <a:scene3d>
            <a:camera prst="orthographicFront">
              <a:rot lat="0" lon="0" rev="5400000"/>
            </a:camera>
            <a:lightRig rig="threePt" dir="t"/>
          </a:scene3d>
        </p:spPr>
        <p:txBody>
          <a:bodyPr wrap="none" rtlCol="0">
            <a:spAutoFit/>
          </a:bodyPr>
          <a:lstStyle/>
          <a:p>
            <a:r>
              <a:rPr lang="en-US" sz="2800" smtClean="0"/>
              <a:t>b</a:t>
            </a:r>
            <a:endParaRPr lang="en-US" sz="2800"/>
          </a:p>
        </p:txBody>
      </p:sp>
      <p:sp>
        <p:nvSpPr>
          <p:cNvPr id="46" name="CasellaDiTesto 45"/>
          <p:cNvSpPr txBox="1"/>
          <p:nvPr/>
        </p:nvSpPr>
        <p:spPr>
          <a:xfrm>
            <a:off x="5148064" y="3717032"/>
            <a:ext cx="3723455" cy="1754326"/>
          </a:xfrm>
          <a:prstGeom prst="rect">
            <a:avLst/>
          </a:prstGeom>
          <a:noFill/>
        </p:spPr>
        <p:txBody>
          <a:bodyPr wrap="none" rtlCol="0">
            <a:spAutoFit/>
          </a:bodyPr>
          <a:lstStyle/>
          <a:p>
            <a:r>
              <a:rPr lang="en-US" b="1" smtClean="0">
                <a:solidFill>
                  <a:srgbClr val="FF0000"/>
                </a:solidFill>
              </a:rPr>
              <a:t>When a large positive correlation</a:t>
            </a:r>
          </a:p>
          <a:p>
            <a:r>
              <a:rPr lang="en-US" b="1" smtClean="0">
                <a:solidFill>
                  <a:srgbClr val="FF0000"/>
                </a:solidFill>
              </a:rPr>
              <a:t>exists between the measurements</a:t>
            </a:r>
          </a:p>
          <a:p>
            <a:r>
              <a:rPr lang="en-US" b="1" smtClean="0">
                <a:solidFill>
                  <a:srgbClr val="FF0000"/>
                </a:solidFill>
              </a:rPr>
              <a:t>and the uncertainties differ, the best </a:t>
            </a:r>
          </a:p>
          <a:p>
            <a:r>
              <a:rPr lang="en-US" b="1" smtClean="0">
                <a:solidFill>
                  <a:srgbClr val="FF0000"/>
                </a:solidFill>
              </a:rPr>
              <a:t>estimate of the unknown </a:t>
            </a:r>
            <a:r>
              <a:rPr lang="en-US" b="1" smtClean="0">
                <a:solidFill>
                  <a:srgbClr val="FF0000"/>
                </a:solidFill>
                <a:latin typeface="Symbol" pitchFamily="18" charset="2"/>
              </a:rPr>
              <a:t>m</a:t>
            </a:r>
            <a:r>
              <a:rPr lang="en-US" b="1" smtClean="0">
                <a:solidFill>
                  <a:srgbClr val="FF0000"/>
                </a:solidFill>
              </a:rPr>
              <a:t> may lie</a:t>
            </a:r>
          </a:p>
          <a:p>
            <a:r>
              <a:rPr lang="en-US" b="1" smtClean="0">
                <a:solidFill>
                  <a:srgbClr val="FF0000"/>
                </a:solidFill>
              </a:rPr>
              <a:t>outside of the range of the two </a:t>
            </a:r>
          </a:p>
          <a:p>
            <a:r>
              <a:rPr lang="en-US" b="1" smtClean="0">
                <a:solidFill>
                  <a:srgbClr val="FF0000"/>
                </a:solidFill>
              </a:rPr>
              <a:t>measurements [a,b]</a:t>
            </a:r>
          </a:p>
        </p:txBody>
      </p:sp>
      <p:cxnSp>
        <p:nvCxnSpPr>
          <p:cNvPr id="48" name="Connettore 2 47"/>
          <p:cNvCxnSpPr>
            <a:stCxn id="49" idx="0"/>
          </p:cNvCxnSpPr>
          <p:nvPr/>
        </p:nvCxnSpPr>
        <p:spPr>
          <a:xfrm flipV="1">
            <a:off x="3198540" y="6021288"/>
            <a:ext cx="53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2329135" y="6444044"/>
            <a:ext cx="1738809" cy="369332"/>
          </a:xfrm>
          <a:prstGeom prst="rect">
            <a:avLst/>
          </a:prstGeom>
          <a:noFill/>
          <a:ln w="12700">
            <a:solidFill>
              <a:schemeClr val="tx1"/>
            </a:solidFill>
          </a:ln>
        </p:spPr>
        <p:txBody>
          <a:bodyPr wrap="none" rtlCol="0">
            <a:spAutoFit/>
          </a:bodyPr>
          <a:lstStyle/>
          <a:p>
            <a:r>
              <a:rPr lang="en-US" smtClean="0"/>
              <a:t>LS estimate of </a:t>
            </a:r>
            <a:r>
              <a:rPr lang="en-US" smtClean="0">
                <a:latin typeface="Symbol" pitchFamily="18" charset="2"/>
              </a:rPr>
              <a:t>m</a:t>
            </a:r>
            <a:endParaRPr lang="en-US">
              <a:latin typeface="Symbol" pitchFamily="18" charset="2"/>
            </a:endParaRPr>
          </a:p>
        </p:txBody>
      </p:sp>
      <p:cxnSp>
        <p:nvCxnSpPr>
          <p:cNvPr id="52" name="Connettore 2 51"/>
          <p:cNvCxnSpPr/>
          <p:nvPr/>
        </p:nvCxnSpPr>
        <p:spPr>
          <a:xfrm flipH="1">
            <a:off x="5004048" y="2420888"/>
            <a:ext cx="21602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7208406" y="1772816"/>
            <a:ext cx="1733744" cy="1077218"/>
          </a:xfrm>
          <a:prstGeom prst="rect">
            <a:avLst/>
          </a:prstGeom>
          <a:noFill/>
        </p:spPr>
        <p:txBody>
          <a:bodyPr wrap="none" rtlCol="0">
            <a:spAutoFit/>
          </a:bodyPr>
          <a:lstStyle/>
          <a:p>
            <a:r>
              <a:rPr lang="en-US" sz="1600" smtClean="0"/>
              <a:t>Tangent in P to</a:t>
            </a:r>
          </a:p>
          <a:p>
            <a:r>
              <a:rPr lang="en-US" sz="1600" smtClean="0"/>
              <a:t>minimum ellipse is</a:t>
            </a:r>
          </a:p>
          <a:p>
            <a:r>
              <a:rPr lang="en-US" sz="1600" smtClean="0"/>
              <a:t>parallel to </a:t>
            </a:r>
          </a:p>
          <a:p>
            <a:r>
              <a:rPr lang="en-US" sz="1600" smtClean="0"/>
              <a:t>bisector</a:t>
            </a:r>
            <a:endParaRPr 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052736"/>
            <a:ext cx="8229600" cy="648072"/>
          </a:xfrm>
        </p:spPr>
        <p:txBody>
          <a:bodyPr>
            <a:normAutofit/>
          </a:bodyPr>
          <a:lstStyle/>
          <a:p>
            <a:pPr>
              <a:buNone/>
            </a:pPr>
            <a:r>
              <a:rPr lang="it-IT" sz="1800" smtClean="0"/>
              <a:t>“The measurement is 0.120+-0.003, so the effect is a 40-sigma proof of a non-null value.”</a:t>
            </a:r>
          </a:p>
          <a:p>
            <a:endParaRPr lang="en-US"/>
          </a:p>
        </p:txBody>
      </p:sp>
      <p:sp>
        <p:nvSpPr>
          <p:cNvPr id="4" name="CasellaDiTesto 3"/>
          <p:cNvSpPr txBox="1"/>
          <p:nvPr/>
        </p:nvSpPr>
        <p:spPr>
          <a:xfrm>
            <a:off x="179512" y="5657671"/>
            <a:ext cx="8496944" cy="1477328"/>
          </a:xfrm>
          <a:prstGeom prst="rect">
            <a:avLst/>
          </a:prstGeom>
          <a:noFill/>
        </p:spPr>
        <p:txBody>
          <a:bodyPr wrap="square" rtlCol="0">
            <a:spAutoFit/>
          </a:bodyPr>
          <a:lstStyle/>
          <a:p>
            <a:r>
              <a:rPr lang="it-IT" smtClean="0"/>
              <a:t>The statements are all wrong/misstated/inconsistent. If you learn what is wrong with them during my lectures, you won’t have wasted your time (and I won't have, either).</a:t>
            </a:r>
          </a:p>
          <a:p>
            <a:endParaRPr lang="it-IT" smtClean="0">
              <a:solidFill>
                <a:srgbClr val="FF0000"/>
              </a:solidFill>
            </a:endParaRPr>
          </a:p>
          <a:p>
            <a:r>
              <a:rPr lang="it-IT" smtClean="0">
                <a:solidFill>
                  <a:srgbClr val="FF0000"/>
                </a:solidFill>
              </a:rPr>
              <a:t>One additional note: </a:t>
            </a:r>
            <a:r>
              <a:rPr lang="it-IT" b="1" smtClean="0">
                <a:solidFill>
                  <a:srgbClr val="FF0000"/>
                </a:solidFill>
              </a:rPr>
              <a:t>in the country of blindmen, the one-eyed guy is a king!</a:t>
            </a:r>
            <a:endParaRPr lang="en-US" b="1" smtClean="0">
              <a:solidFill>
                <a:srgbClr val="FF0000"/>
              </a:solidFill>
            </a:endParaRPr>
          </a:p>
          <a:p>
            <a:endParaRPr lang="en-US"/>
          </a:p>
        </p:txBody>
      </p:sp>
      <p:sp>
        <p:nvSpPr>
          <p:cNvPr id="5" name="Rettangolo 4"/>
          <p:cNvSpPr/>
          <p:nvPr/>
        </p:nvSpPr>
        <p:spPr>
          <a:xfrm>
            <a:off x="467544" y="1785590"/>
            <a:ext cx="8424936" cy="923330"/>
          </a:xfrm>
          <a:prstGeom prst="rect">
            <a:avLst/>
          </a:prstGeom>
        </p:spPr>
        <p:txBody>
          <a:bodyPr wrap="square">
            <a:spAutoFit/>
          </a:bodyPr>
          <a:lstStyle/>
          <a:p>
            <a:r>
              <a:rPr lang="it-IT" smtClean="0"/>
              <a:t>“This is a 3-sigma result. So the probability that the standard model is correct, given the observed data, is 0.0017.”</a:t>
            </a:r>
          </a:p>
          <a:p>
            <a:pPr>
              <a:buNone/>
            </a:pPr>
            <a:r>
              <a:rPr lang="it-IT" smtClean="0"/>
              <a:t>	</a:t>
            </a:r>
            <a:endParaRPr lang="en-US"/>
          </a:p>
        </p:txBody>
      </p:sp>
      <p:sp>
        <p:nvSpPr>
          <p:cNvPr id="6" name="Rettangolo 5"/>
          <p:cNvSpPr/>
          <p:nvPr/>
        </p:nvSpPr>
        <p:spPr>
          <a:xfrm>
            <a:off x="467544" y="2361654"/>
            <a:ext cx="7992888" cy="923330"/>
          </a:xfrm>
          <a:prstGeom prst="rect">
            <a:avLst/>
          </a:prstGeom>
        </p:spPr>
        <p:txBody>
          <a:bodyPr wrap="square">
            <a:spAutoFit/>
          </a:bodyPr>
          <a:lstStyle/>
          <a:p>
            <a:endParaRPr lang="it-IT" smtClean="0"/>
          </a:p>
          <a:p>
            <a:r>
              <a:rPr lang="it-IT" smtClean="0"/>
              <a:t>“I expected 100 +-10 events from backgrounds, but saw 130. The probability that these events are all background ones is thus 0.0017.”</a:t>
            </a:r>
          </a:p>
        </p:txBody>
      </p:sp>
      <p:sp>
        <p:nvSpPr>
          <p:cNvPr id="7" name="Rettangolo 6"/>
          <p:cNvSpPr/>
          <p:nvPr/>
        </p:nvSpPr>
        <p:spPr>
          <a:xfrm>
            <a:off x="485800" y="3430741"/>
            <a:ext cx="7470576" cy="646331"/>
          </a:xfrm>
          <a:prstGeom prst="rect">
            <a:avLst/>
          </a:prstGeom>
        </p:spPr>
        <p:txBody>
          <a:bodyPr wrap="square">
            <a:spAutoFit/>
          </a:bodyPr>
          <a:lstStyle/>
          <a:p>
            <a:r>
              <a:rPr lang="it-IT" smtClean="0"/>
              <a:t>“The article says that the cross section is measured to be </a:t>
            </a:r>
            <a:r>
              <a:rPr lang="el-GR" smtClean="0"/>
              <a:t>σ</a:t>
            </a:r>
            <a:r>
              <a:rPr lang="it-IT" smtClean="0"/>
              <a:t>=1.5+-0.5 pb, so this must be a three-sigma evidence of the process.”</a:t>
            </a:r>
          </a:p>
        </p:txBody>
      </p:sp>
      <p:sp>
        <p:nvSpPr>
          <p:cNvPr id="8" name="Rettangolo 7"/>
          <p:cNvSpPr/>
          <p:nvPr/>
        </p:nvSpPr>
        <p:spPr>
          <a:xfrm>
            <a:off x="467544" y="3934797"/>
            <a:ext cx="8352928" cy="646331"/>
          </a:xfrm>
          <a:prstGeom prst="rect">
            <a:avLst/>
          </a:prstGeom>
        </p:spPr>
        <p:txBody>
          <a:bodyPr wrap="square">
            <a:spAutoFit/>
          </a:bodyPr>
          <a:lstStyle/>
          <a:p>
            <a:endParaRPr lang="it-IT" smtClean="0"/>
          </a:p>
          <a:p>
            <a:r>
              <a:rPr lang="it-IT" smtClean="0"/>
              <a:t>“I tuned my selection by maximizing Q=S/sqrt(B), so it is optimized for discovery.”</a:t>
            </a:r>
          </a:p>
        </p:txBody>
      </p:sp>
      <p:sp>
        <p:nvSpPr>
          <p:cNvPr id="9" name="Rettangolo 8"/>
          <p:cNvSpPr/>
          <p:nvPr/>
        </p:nvSpPr>
        <p:spPr>
          <a:xfrm>
            <a:off x="539552" y="4797152"/>
            <a:ext cx="7704856" cy="648072"/>
          </a:xfrm>
          <a:prstGeom prst="rect">
            <a:avLst/>
          </a:prstGeom>
        </p:spPr>
        <p:txBody>
          <a:bodyPr wrap="square">
            <a:spAutoFit/>
          </a:bodyPr>
          <a:lstStyle/>
          <a:p>
            <a:r>
              <a:rPr lang="it-IT" smtClean="0"/>
              <a:t>“The upper 95% limit is taken as the point where the cumulative of the Likelihood function reaches the value of 0.95.” </a:t>
            </a:r>
          </a:p>
        </p:txBody>
      </p:sp>
      <p:sp>
        <p:nvSpPr>
          <p:cNvPr id="11" name="CasellaDiTesto 10"/>
          <p:cNvSpPr txBox="1"/>
          <p:nvPr/>
        </p:nvSpPr>
        <p:spPr>
          <a:xfrm>
            <a:off x="251520" y="27320"/>
            <a:ext cx="7984750" cy="646331"/>
          </a:xfrm>
          <a:prstGeom prst="rect">
            <a:avLst/>
          </a:prstGeom>
          <a:noFill/>
        </p:spPr>
        <p:txBody>
          <a:bodyPr wrap="none" rtlCol="0">
            <a:spAutoFit/>
          </a:bodyPr>
          <a:lstStyle/>
          <a:p>
            <a:r>
              <a:rPr lang="it-IT" smtClean="0">
                <a:solidFill>
                  <a:srgbClr val="FF0000"/>
                </a:solidFill>
              </a:rPr>
              <a:t>Can you recognize anything wrong or smelling fishy</a:t>
            </a:r>
            <a:r>
              <a:rPr lang="it-IT">
                <a:solidFill>
                  <a:srgbClr val="FF0000"/>
                </a:solidFill>
              </a:rPr>
              <a:t> </a:t>
            </a:r>
            <a:r>
              <a:rPr lang="it-IT" smtClean="0">
                <a:solidFill>
                  <a:srgbClr val="FF0000"/>
                </a:solidFill>
              </a:rPr>
              <a:t>in any of the sentences below? </a:t>
            </a:r>
          </a:p>
          <a:p>
            <a:r>
              <a:rPr lang="it-IT" smtClean="0">
                <a:solidFill>
                  <a:srgbClr val="FF0000"/>
                </a:solidFill>
              </a:rPr>
              <a:t>How many of these would you criticize ?</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Trivia – Try it at home</a:t>
            </a:r>
            <a:endParaRPr lang="en-US"/>
          </a:p>
        </p:txBody>
      </p:sp>
      <p:sp>
        <p:nvSpPr>
          <p:cNvPr id="3" name="Segnaposto contenuto 2"/>
          <p:cNvSpPr>
            <a:spLocks noGrp="1"/>
          </p:cNvSpPr>
          <p:nvPr>
            <p:ph idx="1"/>
          </p:nvPr>
        </p:nvSpPr>
        <p:spPr>
          <a:xfrm>
            <a:off x="0" y="1196752"/>
            <a:ext cx="2267744" cy="4176464"/>
          </a:xfrm>
        </p:spPr>
        <p:txBody>
          <a:bodyPr>
            <a:normAutofit/>
          </a:bodyPr>
          <a:lstStyle/>
          <a:p>
            <a:pPr>
              <a:spcBef>
                <a:spcPts val="0"/>
              </a:spcBef>
              <a:buNone/>
            </a:pPr>
            <a:r>
              <a:rPr lang="en-US" smtClean="0"/>
              <a:t>	</a:t>
            </a:r>
            <a:r>
              <a:rPr lang="en-US" sz="1800" smtClean="0"/>
              <a:t>Here is a simple arrangement with which you can test whether or not a significant correlation between two measurements  causes the effect we have been discussing.</a:t>
            </a:r>
            <a:endParaRPr lang="en-US" sz="1800"/>
          </a:p>
        </p:txBody>
      </p:sp>
      <p:sp>
        <p:nvSpPr>
          <p:cNvPr id="60" name="Parentesi graffa aperta 59"/>
          <p:cNvSpPr/>
          <p:nvPr/>
        </p:nvSpPr>
        <p:spPr>
          <a:xfrm>
            <a:off x="6804248" y="3356992"/>
            <a:ext cx="288032" cy="360040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CasellaDiTesto 60"/>
          <p:cNvSpPr txBox="1"/>
          <p:nvPr/>
        </p:nvSpPr>
        <p:spPr>
          <a:xfrm>
            <a:off x="6804248" y="4859868"/>
            <a:ext cx="288862" cy="369332"/>
          </a:xfrm>
          <a:prstGeom prst="rect">
            <a:avLst/>
          </a:prstGeom>
          <a:noFill/>
        </p:spPr>
        <p:txBody>
          <a:bodyPr wrap="none" rtlCol="0">
            <a:spAutoFit/>
          </a:bodyPr>
          <a:lstStyle/>
          <a:p>
            <a:r>
              <a:rPr lang="en-US" smtClean="0"/>
              <a:t>y</a:t>
            </a:r>
            <a:endParaRPr lang="en-US"/>
          </a:p>
        </p:txBody>
      </p:sp>
      <p:grpSp>
        <p:nvGrpSpPr>
          <p:cNvPr id="67" name="Gruppo 66"/>
          <p:cNvGrpSpPr/>
          <p:nvPr/>
        </p:nvGrpSpPr>
        <p:grpSpPr>
          <a:xfrm>
            <a:off x="2267744" y="1124744"/>
            <a:ext cx="6480720" cy="3816424"/>
            <a:chOff x="2267744" y="1700808"/>
            <a:chExt cx="6480720" cy="3816424"/>
          </a:xfrm>
        </p:grpSpPr>
        <p:sp>
          <p:nvSpPr>
            <p:cNvPr id="7" name="Rettangolo 6"/>
            <p:cNvSpPr/>
            <p:nvPr/>
          </p:nvSpPr>
          <p:spPr>
            <a:xfrm>
              <a:off x="2267744" y="1700808"/>
              <a:ext cx="6480720" cy="381642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5148064" y="2636912"/>
              <a:ext cx="144016" cy="2880320"/>
            </a:xfrm>
            <a:prstGeom prst="rect">
              <a:avLst/>
            </a:prstGeom>
            <a:solidFill>
              <a:srgbClr val="FF0000"/>
            </a:solidFill>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ttangolo 11"/>
            <p:cNvSpPr/>
            <p:nvPr/>
          </p:nvSpPr>
          <p:spPr>
            <a:xfrm>
              <a:off x="5220072" y="4725144"/>
              <a:ext cx="2232248"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364088" y="2924944"/>
              <a:ext cx="2232248"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o 35"/>
            <p:cNvGrpSpPr/>
            <p:nvPr/>
          </p:nvGrpSpPr>
          <p:grpSpPr>
            <a:xfrm>
              <a:off x="6012160" y="4797152"/>
              <a:ext cx="2736304" cy="288032"/>
              <a:chOff x="6012160" y="5877272"/>
              <a:chExt cx="2736304" cy="288032"/>
            </a:xfrm>
          </p:grpSpPr>
          <p:sp>
            <p:nvSpPr>
              <p:cNvPr id="14" name="Rettangolo 13"/>
              <p:cNvSpPr/>
              <p:nvPr/>
            </p:nvSpPr>
            <p:spPr>
              <a:xfrm>
                <a:off x="6012160" y="5877272"/>
                <a:ext cx="273630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po 24"/>
              <p:cNvGrpSpPr/>
              <p:nvPr/>
            </p:nvGrpSpPr>
            <p:grpSpPr>
              <a:xfrm>
                <a:off x="6156176" y="5877272"/>
                <a:ext cx="1152128" cy="216024"/>
                <a:chOff x="6156176" y="5877272"/>
                <a:chExt cx="1152128" cy="216024"/>
              </a:xfrm>
            </p:grpSpPr>
            <p:cxnSp>
              <p:nvCxnSpPr>
                <p:cNvPr id="16" name="Connettore 1 15"/>
                <p:cNvCxnSpPr/>
                <p:nvPr/>
              </p:nvCxnSpPr>
              <p:spPr>
                <a:xfrm>
                  <a:off x="615617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630019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644420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6588224"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6732240"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87625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702027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716428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7308304" y="587727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uppo 25"/>
              <p:cNvGrpSpPr/>
              <p:nvPr/>
            </p:nvGrpSpPr>
            <p:grpSpPr>
              <a:xfrm>
                <a:off x="7452320" y="5877272"/>
                <a:ext cx="1152128" cy="216024"/>
                <a:chOff x="6156176" y="5877272"/>
                <a:chExt cx="1152128" cy="216024"/>
              </a:xfrm>
            </p:grpSpPr>
            <p:cxnSp>
              <p:nvCxnSpPr>
                <p:cNvPr id="27" name="Connettore 1 26"/>
                <p:cNvCxnSpPr/>
                <p:nvPr/>
              </p:nvCxnSpPr>
              <p:spPr>
                <a:xfrm>
                  <a:off x="615617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630019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644420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6588224"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6732240"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687625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702027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716428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7308304" y="587727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 name="Gruppo 37"/>
            <p:cNvGrpSpPr/>
            <p:nvPr/>
          </p:nvGrpSpPr>
          <p:grpSpPr>
            <a:xfrm>
              <a:off x="6012160" y="2996952"/>
              <a:ext cx="2736304" cy="288032"/>
              <a:chOff x="6012160" y="5877272"/>
              <a:chExt cx="2736304" cy="288032"/>
            </a:xfrm>
          </p:grpSpPr>
          <p:sp>
            <p:nvSpPr>
              <p:cNvPr id="39" name="Rettangolo 38"/>
              <p:cNvSpPr/>
              <p:nvPr/>
            </p:nvSpPr>
            <p:spPr>
              <a:xfrm>
                <a:off x="6012160" y="5877272"/>
                <a:ext cx="273630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po 24"/>
              <p:cNvGrpSpPr/>
              <p:nvPr/>
            </p:nvGrpSpPr>
            <p:grpSpPr>
              <a:xfrm>
                <a:off x="6156176" y="5877272"/>
                <a:ext cx="1152128" cy="216024"/>
                <a:chOff x="6156176" y="5877272"/>
                <a:chExt cx="1152128" cy="216024"/>
              </a:xfrm>
            </p:grpSpPr>
            <p:cxnSp>
              <p:nvCxnSpPr>
                <p:cNvPr id="51" name="Connettore 1 50"/>
                <p:cNvCxnSpPr/>
                <p:nvPr/>
              </p:nvCxnSpPr>
              <p:spPr>
                <a:xfrm>
                  <a:off x="615617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a:off x="630019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644420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6588224"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6732240"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687625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702027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716428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7308304" y="587727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uppo 25"/>
              <p:cNvGrpSpPr/>
              <p:nvPr/>
            </p:nvGrpSpPr>
            <p:grpSpPr>
              <a:xfrm>
                <a:off x="7452320" y="5877272"/>
                <a:ext cx="1152128" cy="216024"/>
                <a:chOff x="6156176" y="5877272"/>
                <a:chExt cx="1152128" cy="216024"/>
              </a:xfrm>
            </p:grpSpPr>
            <p:cxnSp>
              <p:nvCxnSpPr>
                <p:cNvPr id="42" name="Connettore 1 41"/>
                <p:cNvCxnSpPr/>
                <p:nvPr/>
              </p:nvCxnSpPr>
              <p:spPr>
                <a:xfrm>
                  <a:off x="615617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30019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644420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6588224"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6732240"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6876256"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7020272"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7164288" y="58772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7308304" y="587727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2" name="CasellaDiTesto 61"/>
            <p:cNvSpPr txBox="1"/>
            <p:nvPr/>
          </p:nvSpPr>
          <p:spPr>
            <a:xfrm>
              <a:off x="7884368" y="4005064"/>
              <a:ext cx="385042" cy="369332"/>
            </a:xfrm>
            <a:prstGeom prst="rect">
              <a:avLst/>
            </a:prstGeom>
            <a:noFill/>
          </p:spPr>
          <p:txBody>
            <a:bodyPr wrap="none" rtlCol="0">
              <a:spAutoFit/>
            </a:bodyPr>
            <a:lstStyle/>
            <a:p>
              <a:r>
                <a:rPr lang="en-US" smtClean="0"/>
                <a:t>d</a:t>
              </a:r>
              <a:r>
                <a:rPr lang="en-US" baseline="-25000" smtClean="0"/>
                <a:t>1</a:t>
              </a:r>
              <a:endParaRPr lang="en-US" baseline="-25000"/>
            </a:p>
          </p:txBody>
        </p:sp>
        <p:sp>
          <p:nvSpPr>
            <p:cNvPr id="63" name="CasellaDiTesto 62"/>
            <p:cNvSpPr txBox="1"/>
            <p:nvPr/>
          </p:nvSpPr>
          <p:spPr>
            <a:xfrm>
              <a:off x="8003382" y="2276872"/>
              <a:ext cx="385042" cy="369332"/>
            </a:xfrm>
            <a:prstGeom prst="rect">
              <a:avLst/>
            </a:prstGeom>
            <a:noFill/>
          </p:spPr>
          <p:txBody>
            <a:bodyPr wrap="none" rtlCol="0">
              <a:spAutoFit/>
            </a:bodyPr>
            <a:lstStyle/>
            <a:p>
              <a:r>
                <a:rPr lang="en-US" smtClean="0"/>
                <a:t>d</a:t>
              </a:r>
              <a:r>
                <a:rPr lang="en-US" baseline="-25000" smtClean="0"/>
                <a:t>2</a:t>
              </a:r>
              <a:endParaRPr lang="en-US" baseline="-25000"/>
            </a:p>
          </p:txBody>
        </p:sp>
        <p:sp>
          <p:nvSpPr>
            <p:cNvPr id="64" name="Parentesi graffa aperta 63"/>
            <p:cNvSpPr/>
            <p:nvPr/>
          </p:nvSpPr>
          <p:spPr>
            <a:xfrm>
              <a:off x="8100392" y="2204864"/>
              <a:ext cx="216024" cy="1152128"/>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Parentesi graffa aperta 65"/>
            <p:cNvSpPr/>
            <p:nvPr/>
          </p:nvSpPr>
          <p:spPr>
            <a:xfrm>
              <a:off x="7956376" y="3861048"/>
              <a:ext cx="288032" cy="1296144"/>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5" name="CasellaDiTesto 64"/>
          <p:cNvSpPr txBox="1"/>
          <p:nvPr/>
        </p:nvSpPr>
        <p:spPr>
          <a:xfrm>
            <a:off x="0" y="5499809"/>
            <a:ext cx="9144000" cy="1169551"/>
          </a:xfrm>
          <a:prstGeom prst="rect">
            <a:avLst/>
          </a:prstGeom>
          <a:noFill/>
        </p:spPr>
        <p:txBody>
          <a:bodyPr wrap="square" rtlCol="0">
            <a:spAutoFit/>
          </a:bodyPr>
          <a:lstStyle/>
          <a:p>
            <a:r>
              <a:rPr lang="en-US" sz="1400" smtClean="0"/>
              <a:t>Here we measure y with a ruler shorter than y, by taking d1 and d2 and using the yellow stick</a:t>
            </a:r>
          </a:p>
          <a:p>
            <a:r>
              <a:rPr lang="en-US" sz="1400" smtClean="0"/>
              <a:t>as an offset. The arrangement is such that we set the yellow stick from the edge of the red bar, and the red bar may have an angle error WRT the orthogonal to y. The non-zero angle causes a correlation between the two measurements d1 and d2. It turns out that y1=d1+a and y2=d2+a (a being the length of the yellow stick) will be on the same side of the true value of y, if the angle error is larger than the other uncertainties in the measurements. </a:t>
            </a:r>
            <a:endParaRPr lang="en-US" sz="1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08720"/>
            <a:ext cx="3995936" cy="1800200"/>
          </a:xfrm>
        </p:spPr>
        <p:txBody>
          <a:bodyPr>
            <a:normAutofit fontScale="92500" lnSpcReduction="20000"/>
          </a:bodyPr>
          <a:lstStyle/>
          <a:p>
            <a:pPr>
              <a:buNone/>
            </a:pPr>
            <a:r>
              <a:rPr lang="en-US" smtClean="0"/>
              <a:t>	</a:t>
            </a:r>
            <a:r>
              <a:rPr lang="en-US" sz="2000" smtClean="0"/>
              <a:t>Which of the PDF (parton distribution functions!) models shown in the graph is a best fit to the data: </a:t>
            </a:r>
          </a:p>
          <a:p>
            <a:pPr>
              <a:buNone/>
            </a:pPr>
            <a:r>
              <a:rPr lang="en-US" sz="2000"/>
              <a:t>	</a:t>
            </a:r>
            <a:r>
              <a:rPr lang="en-US" sz="2000" smtClean="0"/>
              <a:t>CTEQ4M (horizontal line at 0.0) or MRST (dotted curve) ?</a:t>
            </a:r>
          </a:p>
        </p:txBody>
      </p:sp>
      <p:pic>
        <p:nvPicPr>
          <p:cNvPr id="16386" name="Picture 2"/>
          <p:cNvPicPr>
            <a:picLocks noChangeAspect="1" noChangeArrowheads="1"/>
          </p:cNvPicPr>
          <p:nvPr/>
        </p:nvPicPr>
        <p:blipFill>
          <a:blip r:embed="rId2" cstate="print"/>
          <a:srcRect/>
          <a:stretch>
            <a:fillRect/>
          </a:stretch>
        </p:blipFill>
        <p:spPr bwMode="auto">
          <a:xfrm>
            <a:off x="4211960" y="1052736"/>
            <a:ext cx="4932040" cy="4762501"/>
          </a:xfrm>
          <a:prstGeom prst="rect">
            <a:avLst/>
          </a:prstGeom>
          <a:noFill/>
          <a:ln w="9525">
            <a:noFill/>
            <a:miter lim="800000"/>
            <a:headEnd/>
            <a:tailEnd/>
          </a:ln>
        </p:spPr>
      </p:pic>
      <p:sp>
        <p:nvSpPr>
          <p:cNvPr id="4" name="CasellaDiTesto 3"/>
          <p:cNvSpPr txBox="1"/>
          <p:nvPr/>
        </p:nvSpPr>
        <p:spPr>
          <a:xfrm>
            <a:off x="1979712" y="0"/>
            <a:ext cx="5407058" cy="769441"/>
          </a:xfrm>
          <a:prstGeom prst="rect">
            <a:avLst/>
          </a:prstGeom>
          <a:noFill/>
        </p:spPr>
        <p:txBody>
          <a:bodyPr wrap="none" rtlCol="0">
            <a:spAutoFit/>
          </a:bodyPr>
          <a:lstStyle/>
          <a:p>
            <a:r>
              <a:rPr lang="en-US" sz="4400" smtClean="0"/>
              <a:t>When chi-by-eye fails !</a:t>
            </a:r>
            <a:endParaRPr lang="en-US" sz="4400"/>
          </a:p>
        </p:txBody>
      </p:sp>
      <p:sp>
        <p:nvSpPr>
          <p:cNvPr id="5" name="CasellaDiTesto 4"/>
          <p:cNvSpPr txBox="1"/>
          <p:nvPr/>
        </p:nvSpPr>
        <p:spPr>
          <a:xfrm>
            <a:off x="4818713" y="5733256"/>
            <a:ext cx="4325287" cy="1077218"/>
          </a:xfrm>
          <a:prstGeom prst="rect">
            <a:avLst/>
          </a:prstGeom>
          <a:noFill/>
        </p:spPr>
        <p:txBody>
          <a:bodyPr wrap="none" rtlCol="0">
            <a:spAutoFit/>
          </a:bodyPr>
          <a:lstStyle/>
          <a:p>
            <a:r>
              <a:rPr lang="en-US" sz="1600" i="1" smtClean="0"/>
              <a:t>Source: 1998 CDF measurement of the differential</a:t>
            </a:r>
          </a:p>
          <a:p>
            <a:r>
              <a:rPr lang="en-US" sz="1600" i="1" smtClean="0"/>
              <a:t>dijet mass cross section using 85/pb of Run I data,</a:t>
            </a:r>
          </a:p>
          <a:p>
            <a:r>
              <a:rPr lang="it-IT" sz="1600" smtClean="0">
                <a:solidFill>
                  <a:srgbClr val="0070C0"/>
                </a:solidFill>
              </a:rPr>
              <a:t>F. Abe et al., The CDF Collaboration, </a:t>
            </a:r>
          </a:p>
          <a:p>
            <a:r>
              <a:rPr lang="it-IT" sz="1600" smtClean="0">
                <a:solidFill>
                  <a:srgbClr val="0070C0"/>
                </a:solidFill>
              </a:rPr>
              <a:t>Phys. Rev. Lett. 77, 438 (1996)</a:t>
            </a:r>
            <a:endParaRPr lang="en-US" sz="1600" i="1">
              <a:solidFill>
                <a:srgbClr val="0070C0"/>
              </a:solidFill>
            </a:endParaRPr>
          </a:p>
        </p:txBody>
      </p:sp>
      <p:sp>
        <p:nvSpPr>
          <p:cNvPr id="6" name="Rettangolo 5"/>
          <p:cNvSpPr/>
          <p:nvPr/>
        </p:nvSpPr>
        <p:spPr>
          <a:xfrm>
            <a:off x="0" y="2780928"/>
            <a:ext cx="4427984" cy="3693319"/>
          </a:xfrm>
          <a:prstGeom prst="rect">
            <a:avLst/>
          </a:prstGeom>
        </p:spPr>
        <p:txBody>
          <a:bodyPr wrap="square">
            <a:spAutoFit/>
          </a:bodyPr>
          <a:lstStyle/>
          <a:p>
            <a:pPr>
              <a:buNone/>
            </a:pPr>
            <a:r>
              <a:rPr lang="en-US" b="1" i="1" smtClean="0"/>
              <a:t>You cannot tell by eye</a:t>
            </a:r>
            <a:r>
              <a:rPr lang="en-US" b="1" smtClean="0"/>
              <a:t>!!!</a:t>
            </a:r>
          </a:p>
          <a:p>
            <a:pPr>
              <a:buNone/>
            </a:pPr>
            <a:r>
              <a:rPr lang="en-US" smtClean="0"/>
              <a:t>	The presence of large correlations makes the normalization much less important than the shape.</a:t>
            </a:r>
          </a:p>
          <a:p>
            <a:pPr>
              <a:buNone/>
            </a:pPr>
            <a:r>
              <a:rPr lang="en-US" smtClean="0"/>
              <a:t>	p-value(</a:t>
            </a:r>
            <a:r>
              <a:rPr lang="en-US" smtClean="0">
                <a:latin typeface="Symbol" pitchFamily="18" charset="2"/>
              </a:rPr>
              <a:t>c</a:t>
            </a:r>
            <a:r>
              <a:rPr lang="en-US" baseline="30000" smtClean="0"/>
              <a:t>2</a:t>
            </a:r>
            <a:r>
              <a:rPr lang="en-US" smtClean="0"/>
              <a:t> CTEQ4M)=1.1E-4, </a:t>
            </a:r>
          </a:p>
          <a:p>
            <a:pPr>
              <a:buNone/>
            </a:pPr>
            <a:r>
              <a:rPr lang="en-US" smtClean="0"/>
              <a:t>	p-value(</a:t>
            </a:r>
            <a:r>
              <a:rPr lang="en-US" smtClean="0">
                <a:latin typeface="Symbol" pitchFamily="18" charset="2"/>
              </a:rPr>
              <a:t>c</a:t>
            </a:r>
            <a:r>
              <a:rPr lang="en-US" baseline="30000" smtClean="0"/>
              <a:t>2</a:t>
            </a:r>
            <a:r>
              <a:rPr lang="en-US" smtClean="0"/>
              <a:t> MRST) = 3.2E-3 : </a:t>
            </a:r>
          </a:p>
          <a:p>
            <a:pPr>
              <a:buNone/>
            </a:pPr>
            <a:r>
              <a:rPr lang="en-US" smtClean="0">
                <a:solidFill>
                  <a:srgbClr val="0070C0"/>
                </a:solidFill>
                <a:sym typeface="Wingdings" pitchFamily="2" charset="2"/>
              </a:rPr>
              <a:t>The MRST fit has a 30 times higher p-value than the CTEQ4M fit !</a:t>
            </a:r>
          </a:p>
          <a:p>
            <a:pPr>
              <a:buNone/>
            </a:pPr>
            <a:r>
              <a:rPr lang="en-US" smtClean="0">
                <a:solidFill>
                  <a:srgbClr val="FF0000"/>
                </a:solidFill>
                <a:sym typeface="Wingdings" pitchFamily="2" charset="2"/>
              </a:rPr>
              <a:t>	</a:t>
            </a:r>
            <a:r>
              <a:rPr lang="en-US" smtClean="0">
                <a:sym typeface="Wingdings" pitchFamily="2" charset="2"/>
              </a:rPr>
              <a:t>Take-home lessons:</a:t>
            </a:r>
          </a:p>
          <a:p>
            <a:pPr>
              <a:buNone/>
            </a:pPr>
            <a:r>
              <a:rPr lang="en-US" smtClean="0">
                <a:solidFill>
                  <a:srgbClr val="FF0000"/>
                </a:solidFill>
                <a:sym typeface="Wingdings" pitchFamily="2" charset="2"/>
              </a:rPr>
              <a:t>- Be careful with LS fits in the presence of large common systematics!</a:t>
            </a:r>
          </a:p>
          <a:p>
            <a:pPr>
              <a:buNone/>
            </a:pPr>
            <a:r>
              <a:rPr lang="en-US" smtClean="0">
                <a:solidFill>
                  <a:srgbClr val="FF0000"/>
                </a:solidFill>
                <a:sym typeface="Wingdings" pitchFamily="2" charset="2"/>
              </a:rPr>
              <a:t>- Do not trust your eye when data points carry significant bin-to-bin correlations!</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Drawing home a few lessons</a:t>
            </a:r>
            <a:endParaRPr lang="en-US"/>
          </a:p>
        </p:txBody>
      </p:sp>
      <p:sp>
        <p:nvSpPr>
          <p:cNvPr id="3" name="Segnaposto contenuto 2"/>
          <p:cNvSpPr>
            <a:spLocks noGrp="1"/>
          </p:cNvSpPr>
          <p:nvPr>
            <p:ph idx="1"/>
          </p:nvPr>
        </p:nvSpPr>
        <p:spPr>
          <a:xfrm>
            <a:off x="457200" y="1600200"/>
            <a:ext cx="8291264" cy="4205063"/>
          </a:xfrm>
        </p:spPr>
        <p:txBody>
          <a:bodyPr>
            <a:normAutofit fontScale="77500" lnSpcReduction="20000"/>
          </a:bodyPr>
          <a:lstStyle/>
          <a:p>
            <a:r>
              <a:rPr lang="en-US" smtClean="0"/>
              <a:t>If I managed to thoroughly confuse you, I have reached my goal! There are a number of lessons to take home from this:</a:t>
            </a:r>
          </a:p>
          <a:p>
            <a:endParaRPr lang="en-US" smtClean="0"/>
          </a:p>
          <a:p>
            <a:pPr lvl="1"/>
            <a:r>
              <a:rPr lang="en-US" smtClean="0"/>
              <a:t>Even the simplest problems can be easily mishandled if we do not pay a lot of attention…</a:t>
            </a:r>
          </a:p>
          <a:p>
            <a:pPr lvl="1"/>
            <a:r>
              <a:rPr lang="en-US" smtClean="0">
                <a:solidFill>
                  <a:srgbClr val="0070C0"/>
                </a:solidFill>
              </a:rPr>
              <a:t>Correlations may produce surprising results</a:t>
            </a:r>
            <a:r>
              <a:rPr lang="en-US" smtClean="0"/>
              <a:t>. The average of highly-correlated measurements is an especially dangerous case, because a small error in the covariance leads to large errors in the point estimate.</a:t>
            </a:r>
          </a:p>
          <a:p>
            <a:pPr lvl="1"/>
            <a:r>
              <a:rPr lang="it-IT" smtClean="0"/>
              <a:t>Knowing the PDF your data are drawn from is CRUCIAL (but you then have to use that information correctly!)</a:t>
            </a:r>
            <a:endParaRPr lang="en-US" smtClean="0"/>
          </a:p>
          <a:p>
            <a:pPr lvl="1"/>
            <a:r>
              <a:rPr lang="en-US" smtClean="0">
                <a:solidFill>
                  <a:srgbClr val="FF0000"/>
                </a:solidFill>
              </a:rPr>
              <a:t>Statistics is hard! Pay attention to it if you want to get correct results !</a:t>
            </a:r>
            <a:endParaRPr lang="en-US">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08920"/>
            <a:ext cx="8229600" cy="1143000"/>
          </a:xfrm>
        </p:spPr>
        <p:txBody>
          <a:bodyPr/>
          <a:lstStyle/>
          <a:p>
            <a:r>
              <a:rPr lang="it-IT" smtClean="0"/>
              <a:t>Backup and proofs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en-US" smtClean="0"/>
              <a:t>More notes on the </a:t>
            </a:r>
            <a:br>
              <a:rPr lang="en-US" smtClean="0"/>
            </a:br>
            <a:r>
              <a:rPr lang="en-US" smtClean="0"/>
              <a:t>Method of Maximum Likelihood</a:t>
            </a:r>
            <a:endParaRPr lang="en-US"/>
          </a:p>
        </p:txBody>
      </p:sp>
      <p:sp>
        <p:nvSpPr>
          <p:cNvPr id="3" name="Segnaposto contenuto 2"/>
          <p:cNvSpPr>
            <a:spLocks noGrp="1"/>
          </p:cNvSpPr>
          <p:nvPr>
            <p:ph idx="1"/>
          </p:nvPr>
        </p:nvSpPr>
        <p:spPr>
          <a:xfrm>
            <a:off x="457200" y="1600200"/>
            <a:ext cx="8229600" cy="5069160"/>
          </a:xfrm>
        </p:spPr>
        <p:txBody>
          <a:bodyPr>
            <a:normAutofit fontScale="55000" lnSpcReduction="20000"/>
          </a:bodyPr>
          <a:lstStyle/>
          <a:p>
            <a:r>
              <a:rPr lang="en-US" smtClean="0"/>
              <a:t>We discussed the ML method earlier; let's make some further points about it.</a:t>
            </a:r>
            <a:endParaRPr lang="en-US"/>
          </a:p>
          <a:p>
            <a:r>
              <a:rPr lang="en-US" smtClean="0"/>
              <a:t>Take a random variable x with PDF f(x|</a:t>
            </a:r>
            <a:r>
              <a:rPr lang="en-US" smtClean="0">
                <a:latin typeface="Symbol" pitchFamily="18" charset="2"/>
              </a:rPr>
              <a:t>q</a:t>
            </a:r>
            <a:r>
              <a:rPr lang="en-US" smtClean="0"/>
              <a:t>). </a:t>
            </a:r>
            <a:r>
              <a:rPr lang="en-US" smtClean="0">
                <a:solidFill>
                  <a:srgbClr val="0070C0"/>
                </a:solidFill>
              </a:rPr>
              <a:t>We assume we know the form of f() </a:t>
            </a:r>
            <a:r>
              <a:rPr lang="en-US" smtClean="0"/>
              <a:t>but we do not know </a:t>
            </a:r>
            <a:r>
              <a:rPr lang="en-US" smtClean="0">
                <a:latin typeface="Symbol" pitchFamily="18" charset="2"/>
              </a:rPr>
              <a:t>q</a:t>
            </a:r>
            <a:r>
              <a:rPr lang="en-US" smtClean="0"/>
              <a:t> (a single parameter here, but extension to a vector of parameters is trivial).</a:t>
            </a:r>
          </a:p>
          <a:p>
            <a:pPr>
              <a:buNone/>
            </a:pPr>
            <a:r>
              <a:rPr lang="en-US" smtClean="0"/>
              <a:t>	</a:t>
            </a:r>
            <a:r>
              <a:rPr lang="en-US" smtClean="0">
                <a:solidFill>
                  <a:srgbClr val="FF0000"/>
                </a:solidFill>
              </a:rPr>
              <a:t>Using a sample {x} of measurements of x we want to estimate </a:t>
            </a:r>
            <a:r>
              <a:rPr lang="en-US" smtClean="0">
                <a:solidFill>
                  <a:srgbClr val="FF0000"/>
                </a:solidFill>
                <a:latin typeface="Symbol" pitchFamily="18" charset="2"/>
              </a:rPr>
              <a:t>q</a:t>
            </a:r>
            <a:endParaRPr lang="en-US" smtClean="0">
              <a:solidFill>
                <a:srgbClr val="FF0000"/>
              </a:solidFill>
            </a:endParaRPr>
          </a:p>
          <a:p>
            <a:r>
              <a:rPr lang="en-US" smtClean="0"/>
              <a:t>If measurements are independent, the probability to obtain the set {x} within a given set of small intervals {dx</a:t>
            </a:r>
            <a:r>
              <a:rPr lang="en-US" baseline="-25000" smtClean="0"/>
              <a:t>i</a:t>
            </a:r>
            <a:r>
              <a:rPr lang="en-US" smtClean="0"/>
              <a:t>} is the product</a:t>
            </a:r>
          </a:p>
          <a:p>
            <a:endParaRPr lang="en-US" smtClean="0"/>
          </a:p>
          <a:p>
            <a:endParaRPr lang="en-US" smtClean="0"/>
          </a:p>
          <a:p>
            <a:endParaRPr lang="en-US" smtClean="0"/>
          </a:p>
          <a:p>
            <a:pPr>
              <a:buNone/>
            </a:pPr>
            <a:r>
              <a:rPr lang="en-US" smtClean="0"/>
              <a:t>	This product formally describes how the set {x} we measure is more or less likely, given f and depending on the value of </a:t>
            </a:r>
            <a:r>
              <a:rPr lang="en-US" smtClean="0">
                <a:latin typeface="Symbol" pitchFamily="18" charset="2"/>
              </a:rPr>
              <a:t>q</a:t>
            </a:r>
            <a:endParaRPr lang="en-US" smtClean="0"/>
          </a:p>
          <a:p>
            <a:r>
              <a:rPr lang="en-US" smtClean="0"/>
              <a:t>If we assume that the intervals dx</a:t>
            </a:r>
            <a:r>
              <a:rPr lang="en-US" baseline="-25000" smtClean="0"/>
              <a:t>i</a:t>
            </a:r>
            <a:r>
              <a:rPr lang="en-US" smtClean="0"/>
              <a:t> do not depend on </a:t>
            </a:r>
            <a:r>
              <a:rPr lang="en-US" smtClean="0">
                <a:latin typeface="Symbol" pitchFamily="18" charset="2"/>
              </a:rPr>
              <a:t>q</a:t>
            </a:r>
            <a:r>
              <a:rPr lang="en-US" smtClean="0"/>
              <a:t>, we obtain the maximum likelihood estimate of the parameter, as the one for which the likelihood function</a:t>
            </a:r>
          </a:p>
          <a:p>
            <a:endParaRPr lang="en-US" smtClean="0"/>
          </a:p>
          <a:p>
            <a:endParaRPr lang="en-US" smtClean="0"/>
          </a:p>
          <a:p>
            <a:pPr>
              <a:buNone/>
            </a:pPr>
            <a:r>
              <a:rPr lang="en-US" smtClean="0"/>
              <a:t>	is maximized.</a:t>
            </a:r>
          </a:p>
          <a:p>
            <a:pPr>
              <a:buNone/>
            </a:pPr>
            <a:r>
              <a:rPr lang="en-US" smtClean="0"/>
              <a:t>	Pretty please, NOTE: </a:t>
            </a:r>
            <a:r>
              <a:rPr lang="en-US" b="1" smtClean="0"/>
              <a:t>L is a function of the parameter </a:t>
            </a:r>
            <a:r>
              <a:rPr lang="en-US" b="1" smtClean="0">
                <a:latin typeface="Symbol" pitchFamily="18" charset="2"/>
              </a:rPr>
              <a:t>q</a:t>
            </a:r>
            <a:r>
              <a:rPr lang="en-US" b="1" smtClean="0"/>
              <a:t>, NOT OF THE DATA x! </a:t>
            </a:r>
          </a:p>
          <a:p>
            <a:pPr>
              <a:buNone/>
            </a:pPr>
            <a:r>
              <a:rPr lang="en-US" b="1">
                <a:solidFill>
                  <a:srgbClr val="0070C0"/>
                </a:solidFill>
              </a:rPr>
              <a:t>	</a:t>
            </a:r>
            <a:r>
              <a:rPr lang="en-US" b="1" smtClean="0">
                <a:solidFill>
                  <a:srgbClr val="0070C0"/>
                </a:solidFill>
              </a:rPr>
              <a:t>		</a:t>
            </a:r>
            <a:r>
              <a:rPr lang="en-US" smtClean="0">
                <a:solidFill>
                  <a:srgbClr val="0070C0"/>
                </a:solidFill>
              </a:rPr>
              <a:t>L is not defined until you have terminated your data-taking.</a:t>
            </a:r>
          </a:p>
          <a:p>
            <a:pPr>
              <a:buNone/>
            </a:pPr>
            <a:endParaRPr lang="en-US" smtClean="0"/>
          </a:p>
          <a:p>
            <a:pPr>
              <a:buNone/>
            </a:pPr>
            <a:endParaRPr lang="en-US" smtClean="0"/>
          </a:p>
        </p:txBody>
      </p:sp>
      <p:graphicFrame>
        <p:nvGraphicFramePr>
          <p:cNvPr id="4" name="Oggetto 3"/>
          <p:cNvGraphicFramePr>
            <a:graphicFrameLocks noChangeAspect="1"/>
          </p:cNvGraphicFramePr>
          <p:nvPr/>
        </p:nvGraphicFramePr>
        <p:xfrm>
          <a:off x="1763689" y="3429000"/>
          <a:ext cx="4561918" cy="720080"/>
        </p:xfrm>
        <a:graphic>
          <a:graphicData uri="http://schemas.openxmlformats.org/presentationml/2006/ole">
            <mc:AlternateContent xmlns:mc="http://schemas.openxmlformats.org/markup-compatibility/2006">
              <mc:Choice xmlns:v="urn:schemas-microsoft-com:vml" Requires="v">
                <p:oleObj spid="_x0000_s114702" name="Equazione" r:id="rId3" imgW="2476440" imgH="431640" progId="Equation.3">
                  <p:embed/>
                </p:oleObj>
              </mc:Choice>
              <mc:Fallback>
                <p:oleObj name="Equazione" r:id="rId3" imgW="2476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9" y="3429000"/>
                        <a:ext cx="456191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nvGraphicFramePr>
        <p:xfrm>
          <a:off x="2627783" y="5157192"/>
          <a:ext cx="2016225" cy="753315"/>
        </p:xfrm>
        <a:graphic>
          <a:graphicData uri="http://schemas.openxmlformats.org/presentationml/2006/ole">
            <mc:AlternateContent xmlns:mc="http://schemas.openxmlformats.org/markup-compatibility/2006">
              <mc:Choice xmlns:v="urn:schemas-microsoft-com:vml" Requires="v">
                <p:oleObj spid="_x0000_s114703" name="Equazione" r:id="rId5" imgW="1155600" imgH="431640" progId="Equation.3">
                  <p:embed/>
                </p:oleObj>
              </mc:Choice>
              <mc:Fallback>
                <p:oleObj name="Equazione" r:id="rId5" imgW="1155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3" y="5157192"/>
                        <a:ext cx="2016225" cy="753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91502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352928" cy="6192688"/>
          </a:xfrm>
        </p:spPr>
        <p:txBody>
          <a:bodyPr>
            <a:normAutofit fontScale="55000" lnSpcReduction="20000"/>
          </a:bodyPr>
          <a:lstStyle/>
          <a:p>
            <a:r>
              <a:rPr lang="en-US" smtClean="0"/>
              <a:t>The ML estimate of a parameter </a:t>
            </a:r>
            <a:r>
              <a:rPr lang="en-US" smtClean="0">
                <a:latin typeface="Symbol" pitchFamily="18" charset="2"/>
              </a:rPr>
              <a:t>q </a:t>
            </a:r>
            <a:r>
              <a:rPr lang="en-US" smtClean="0"/>
              <a:t>can be obtained by setting the derivative of L wrt </a:t>
            </a:r>
            <a:r>
              <a:rPr lang="en-US" smtClean="0">
                <a:latin typeface="Symbol" pitchFamily="18" charset="2"/>
              </a:rPr>
              <a:t>q</a:t>
            </a:r>
            <a:r>
              <a:rPr lang="en-US" smtClean="0"/>
              <a:t> equal to zero. </a:t>
            </a:r>
          </a:p>
          <a:p>
            <a:r>
              <a:rPr lang="en-US" smtClean="0"/>
              <a:t>A few notes:</a:t>
            </a:r>
          </a:p>
          <a:p>
            <a:pPr lvl="1"/>
            <a:r>
              <a:rPr lang="en-US" smtClean="0"/>
              <a:t>usually one minimizes –lnL instead, obviously equivalent and in most instances simpler </a:t>
            </a:r>
          </a:p>
          <a:p>
            <a:pPr lvl="2"/>
            <a:r>
              <a:rPr lang="en-US" smtClean="0"/>
              <a:t>additivity</a:t>
            </a:r>
          </a:p>
          <a:p>
            <a:pPr lvl="2"/>
            <a:r>
              <a:rPr lang="en-US" smtClean="0"/>
              <a:t>for Gaussian PDFs  one gets sums of square factors</a:t>
            </a:r>
          </a:p>
          <a:p>
            <a:pPr lvl="1"/>
            <a:r>
              <a:rPr lang="en-US" b="1" smtClean="0"/>
              <a:t>if more local maxima exist, </a:t>
            </a:r>
            <a:r>
              <a:rPr lang="en-US" b="1" smtClean="0">
                <a:solidFill>
                  <a:srgbClr val="FF0000"/>
                </a:solidFill>
              </a:rPr>
              <a:t>take the one of highest L</a:t>
            </a:r>
          </a:p>
          <a:p>
            <a:pPr lvl="1"/>
            <a:r>
              <a:rPr lang="en-US" smtClean="0"/>
              <a:t>L needs to be differentiable in </a:t>
            </a:r>
            <a:r>
              <a:rPr lang="en-US" smtClean="0">
                <a:latin typeface="Symbol" pitchFamily="18" charset="2"/>
              </a:rPr>
              <a:t>q</a:t>
            </a:r>
            <a:r>
              <a:rPr lang="en-US" smtClean="0"/>
              <a:t> (of course!). Also its derivative needs to.</a:t>
            </a:r>
          </a:p>
          <a:p>
            <a:pPr lvl="1"/>
            <a:r>
              <a:rPr lang="en-US" smtClean="0"/>
              <a:t>the maximum needs to be away from the boundary of the support, lest results make little sense (more on this later).</a:t>
            </a:r>
          </a:p>
          <a:p>
            <a:r>
              <a:rPr lang="en-US" smtClean="0"/>
              <a:t>It turns out that the ML estimate has in most cases several attractive features. As with any other statistic, the judgement on whether it is the thing to use depends on </a:t>
            </a:r>
            <a:r>
              <a:rPr lang="en-US" smtClean="0">
                <a:solidFill>
                  <a:srgbClr val="FF0000"/>
                </a:solidFill>
              </a:rPr>
              <a:t>variance</a:t>
            </a:r>
            <a:r>
              <a:rPr lang="en-US" smtClean="0"/>
              <a:t> and </a:t>
            </a:r>
            <a:r>
              <a:rPr lang="en-US" smtClean="0">
                <a:solidFill>
                  <a:srgbClr val="FF0000"/>
                </a:solidFill>
              </a:rPr>
              <a:t>bias</a:t>
            </a:r>
            <a:r>
              <a:rPr lang="en-US" smtClean="0"/>
              <a:t>, as well as the other desirable properties.</a:t>
            </a:r>
          </a:p>
          <a:p>
            <a:endParaRPr lang="en-US" smtClean="0"/>
          </a:p>
          <a:p>
            <a:r>
              <a:rPr lang="en-US" smtClean="0"/>
              <a:t>Among the appealing properties of the maximum likelihood, an important one is its </a:t>
            </a:r>
            <a:r>
              <a:rPr lang="en-US" smtClean="0">
                <a:solidFill>
                  <a:srgbClr val="0070C0"/>
                </a:solidFill>
              </a:rPr>
              <a:t>transformation invariance</a:t>
            </a:r>
            <a:r>
              <a:rPr lang="en-US" smtClean="0"/>
              <a:t>: if G(</a:t>
            </a:r>
            <a:r>
              <a:rPr lang="en-US" smtClean="0">
                <a:latin typeface="Symbol" pitchFamily="18" charset="2"/>
              </a:rPr>
              <a:t>q</a:t>
            </a:r>
            <a:r>
              <a:rPr lang="en-US" smtClean="0"/>
              <a:t>) is a function of the parameter </a:t>
            </a:r>
            <a:r>
              <a:rPr lang="en-US" smtClean="0">
                <a:latin typeface="Symbol" pitchFamily="18" charset="2"/>
              </a:rPr>
              <a:t>q</a:t>
            </a:r>
            <a:r>
              <a:rPr lang="en-US" smtClean="0"/>
              <a:t>,  then</a:t>
            </a:r>
          </a:p>
          <a:p>
            <a:endParaRPr lang="en-US" smtClean="0"/>
          </a:p>
          <a:p>
            <a:endParaRPr lang="en-US" smtClean="0"/>
          </a:p>
          <a:p>
            <a:endParaRPr lang="en-US" smtClean="0"/>
          </a:p>
          <a:p>
            <a:pPr>
              <a:buNone/>
            </a:pPr>
            <a:r>
              <a:rPr lang="en-US" smtClean="0"/>
              <a:t>	which, by setting both members to zero, implies that if </a:t>
            </a:r>
            <a:r>
              <a:rPr lang="en-US" smtClean="0">
                <a:latin typeface="Symbol" pitchFamily="18" charset="2"/>
              </a:rPr>
              <a:t>q</a:t>
            </a:r>
            <a:r>
              <a:rPr lang="en-US" baseline="30000" smtClean="0"/>
              <a:t>*</a:t>
            </a:r>
            <a:r>
              <a:rPr lang="en-US" smtClean="0"/>
              <a:t> is the ML estimate of </a:t>
            </a:r>
            <a:r>
              <a:rPr lang="en-US" smtClean="0">
                <a:latin typeface="Symbol" pitchFamily="18" charset="2"/>
              </a:rPr>
              <a:t>q</a:t>
            </a:r>
            <a:r>
              <a:rPr lang="en-US" smtClean="0"/>
              <a:t>, then the ML estimate of G is G</a:t>
            </a:r>
            <a:r>
              <a:rPr lang="en-US" baseline="30000" smtClean="0"/>
              <a:t>*</a:t>
            </a:r>
            <a:r>
              <a:rPr lang="en-US" smtClean="0"/>
              <a:t>=G(</a:t>
            </a:r>
            <a:r>
              <a:rPr lang="en-US" smtClean="0">
                <a:latin typeface="Symbol" pitchFamily="18" charset="2"/>
              </a:rPr>
              <a:t>q</a:t>
            </a:r>
            <a:r>
              <a:rPr lang="en-US" baseline="30000" smtClean="0"/>
              <a:t>*</a:t>
            </a:r>
            <a:r>
              <a:rPr lang="en-US" smtClean="0"/>
              <a:t>), unless dG/d</a:t>
            </a:r>
            <a:r>
              <a:rPr lang="en-US" smtClean="0">
                <a:latin typeface="Symbol" pitchFamily="18" charset="2"/>
              </a:rPr>
              <a:t>q</a:t>
            </a:r>
            <a:r>
              <a:rPr lang="en-US" smtClean="0"/>
              <a:t>=0.</a:t>
            </a:r>
          </a:p>
          <a:p>
            <a:pPr>
              <a:buNone/>
            </a:pPr>
            <a:endParaRPr lang="en-US" smtClean="0"/>
          </a:p>
          <a:p>
            <a:pPr>
              <a:buNone/>
            </a:pPr>
            <a:r>
              <a:rPr lang="en-US" smtClean="0"/>
              <a:t>	</a:t>
            </a:r>
            <a:r>
              <a:rPr lang="en-US" smtClean="0">
                <a:solidFill>
                  <a:srgbClr val="FF0000"/>
                </a:solidFill>
              </a:rPr>
              <a:t>This is a very useful property</a:t>
            </a:r>
            <a:r>
              <a:rPr lang="en-US" smtClean="0"/>
              <a:t>! However, note that even when </a:t>
            </a:r>
            <a:r>
              <a:rPr lang="en-US" smtClean="0">
                <a:latin typeface="Symbol" pitchFamily="18" charset="2"/>
              </a:rPr>
              <a:t>q</a:t>
            </a:r>
            <a:r>
              <a:rPr lang="en-US" baseline="30000" smtClean="0"/>
              <a:t>*</a:t>
            </a:r>
            <a:r>
              <a:rPr lang="en-US" smtClean="0"/>
              <a:t> is a unbiased estimate of </a:t>
            </a:r>
            <a:r>
              <a:rPr lang="en-US" smtClean="0">
                <a:latin typeface="Symbol" pitchFamily="18" charset="2"/>
              </a:rPr>
              <a:t>q</a:t>
            </a:r>
            <a:r>
              <a:rPr lang="en-US" smtClean="0"/>
              <a:t> for any n, </a:t>
            </a:r>
            <a:r>
              <a:rPr lang="en-US" smtClean="0">
                <a:solidFill>
                  <a:srgbClr val="0066FF"/>
                </a:solidFill>
              </a:rPr>
              <a:t>G</a:t>
            </a:r>
            <a:r>
              <a:rPr lang="en-US" baseline="30000" smtClean="0">
                <a:solidFill>
                  <a:srgbClr val="0066FF"/>
                </a:solidFill>
              </a:rPr>
              <a:t>*</a:t>
            </a:r>
            <a:r>
              <a:rPr lang="en-US" smtClean="0">
                <a:solidFill>
                  <a:srgbClr val="0066FF"/>
                </a:solidFill>
              </a:rPr>
              <a:t> need not be unbiased. </a:t>
            </a:r>
          </a:p>
          <a:p>
            <a:endParaRPr lang="en-US" smtClean="0"/>
          </a:p>
          <a:p>
            <a:endParaRPr lang="en-US" smtClean="0"/>
          </a:p>
          <a:p>
            <a:pPr>
              <a:buNone/>
            </a:pPr>
            <a:endParaRPr lang="en-US" smtClean="0"/>
          </a:p>
          <a:p>
            <a:pPr lvl="1"/>
            <a:endParaRPr lang="en-US" smtClean="0"/>
          </a:p>
          <a:p>
            <a:endParaRPr lang="en-US" smtClean="0"/>
          </a:p>
          <a:p>
            <a:endParaRPr lang="en-US" smtClean="0"/>
          </a:p>
          <a:p>
            <a:endParaRPr lang="en-US" smtClean="0"/>
          </a:p>
        </p:txBody>
      </p:sp>
      <p:graphicFrame>
        <p:nvGraphicFramePr>
          <p:cNvPr id="8" name="Oggetto 7"/>
          <p:cNvGraphicFramePr>
            <a:graphicFrameLocks noChangeAspect="1"/>
          </p:cNvGraphicFramePr>
          <p:nvPr/>
        </p:nvGraphicFramePr>
        <p:xfrm>
          <a:off x="3563888" y="4293096"/>
          <a:ext cx="1377950" cy="647700"/>
        </p:xfrm>
        <a:graphic>
          <a:graphicData uri="http://schemas.openxmlformats.org/presentationml/2006/ole">
            <mc:AlternateContent xmlns:mc="http://schemas.openxmlformats.org/markup-compatibility/2006">
              <mc:Choice xmlns:v="urn:schemas-microsoft-com:vml" Requires="v">
                <p:oleObj spid="_x0000_s115720" name="Equazione" r:id="rId3" imgW="838080" imgH="393480" progId="Equation.3">
                  <p:embed/>
                </p:oleObj>
              </mc:Choice>
              <mc:Fallback>
                <p:oleObj name="Equazione" r:id="rId3" imgW="838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293096"/>
                        <a:ext cx="13779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52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anim calcmode="lin" valueType="num">
                                      <p:cBhvr additive="base">
                                        <p:cTn id="1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anim calcmode="lin" valueType="num">
                                      <p:cBhvr additive="base">
                                        <p:cTn id="1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t>Maximum Likelihood for Gaussian pdf</a:t>
            </a:r>
            <a:endParaRPr lang="en-US"/>
          </a:p>
        </p:txBody>
      </p:sp>
      <p:sp>
        <p:nvSpPr>
          <p:cNvPr id="3" name="Segnaposto contenuto 2"/>
          <p:cNvSpPr>
            <a:spLocks noGrp="1"/>
          </p:cNvSpPr>
          <p:nvPr>
            <p:ph idx="1"/>
          </p:nvPr>
        </p:nvSpPr>
        <p:spPr>
          <a:xfrm>
            <a:off x="323528" y="1412776"/>
            <a:ext cx="8291264" cy="2952328"/>
          </a:xfrm>
        </p:spPr>
        <p:txBody>
          <a:bodyPr>
            <a:normAutofit fontScale="55000" lnSpcReduction="20000"/>
          </a:bodyPr>
          <a:lstStyle/>
          <a:p>
            <a:r>
              <a:rPr lang="en-US" smtClean="0"/>
              <a:t>Let us take n measurements of a random variable distributed according to a Gaussian PDF with </a:t>
            </a:r>
            <a:r>
              <a:rPr lang="en-US" smtClean="0">
                <a:latin typeface="Symbol" pitchFamily="18" charset="2"/>
              </a:rPr>
              <a:t>m, s</a:t>
            </a:r>
            <a:r>
              <a:rPr lang="en-US" smtClean="0"/>
              <a:t> unknown parameters. We want to use our data {x</a:t>
            </a:r>
            <a:r>
              <a:rPr lang="en-US" baseline="-25000" smtClean="0"/>
              <a:t>i</a:t>
            </a:r>
            <a:r>
              <a:rPr lang="en-US" smtClean="0"/>
              <a:t>} to estimate the Gaussian parameters with the ML method. </a:t>
            </a:r>
          </a:p>
          <a:p>
            <a:endParaRPr lang="en-US" smtClean="0"/>
          </a:p>
          <a:p>
            <a:endParaRPr lang="en-US" smtClean="0"/>
          </a:p>
          <a:p>
            <a:r>
              <a:rPr lang="en-US" smtClean="0"/>
              <a:t>The log-likelihood is</a:t>
            </a:r>
          </a:p>
          <a:p>
            <a:endParaRPr lang="en-US" smtClean="0"/>
          </a:p>
          <a:p>
            <a:endParaRPr lang="en-US" smtClean="0"/>
          </a:p>
          <a:p>
            <a:endParaRPr lang="en-US" smtClean="0"/>
          </a:p>
          <a:p>
            <a:r>
              <a:rPr lang="en-US" smtClean="0"/>
              <a:t>The MLE of </a:t>
            </a:r>
            <a:r>
              <a:rPr lang="en-US" smtClean="0">
                <a:latin typeface="Symbol" pitchFamily="18" charset="2"/>
              </a:rPr>
              <a:t>m</a:t>
            </a:r>
            <a:r>
              <a:rPr lang="en-US" smtClean="0"/>
              <a:t> is the value for which dlnL/d</a:t>
            </a:r>
            <a:r>
              <a:rPr lang="en-US" smtClean="0">
                <a:latin typeface="Symbol" pitchFamily="18" charset="2"/>
              </a:rPr>
              <a:t>m</a:t>
            </a:r>
            <a:r>
              <a:rPr lang="en-US" smtClean="0"/>
              <a:t>=0:</a:t>
            </a:r>
          </a:p>
          <a:p>
            <a:pPr>
              <a:buNone/>
            </a:pPr>
            <a:r>
              <a:rPr lang="en-US" smtClean="0"/>
              <a:t>	</a:t>
            </a:r>
            <a:endParaRPr lang="en-US"/>
          </a:p>
        </p:txBody>
      </p:sp>
      <p:graphicFrame>
        <p:nvGraphicFramePr>
          <p:cNvPr id="97282" name="Object 2"/>
          <p:cNvGraphicFramePr>
            <a:graphicFrameLocks noChangeAspect="1"/>
          </p:cNvGraphicFramePr>
          <p:nvPr/>
        </p:nvGraphicFramePr>
        <p:xfrm>
          <a:off x="971600" y="2996307"/>
          <a:ext cx="6235700" cy="720725"/>
        </p:xfrm>
        <a:graphic>
          <a:graphicData uri="http://schemas.openxmlformats.org/presentationml/2006/ole">
            <mc:AlternateContent xmlns:mc="http://schemas.openxmlformats.org/markup-compatibility/2006">
              <mc:Choice xmlns:v="urn:schemas-microsoft-com:vml" Requires="v">
                <p:oleObj spid="_x0000_s116750" name="Equazione" r:id="rId3" imgW="4178160" imgH="482400" progId="Equation.3">
                  <p:embed/>
                </p:oleObj>
              </mc:Choice>
              <mc:Fallback>
                <p:oleObj name="Equazione" r:id="rId3" imgW="41781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96307"/>
                        <a:ext cx="62357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3" name="Object 3"/>
          <p:cNvGraphicFramePr>
            <a:graphicFrameLocks noChangeAspect="1"/>
          </p:cNvGraphicFramePr>
          <p:nvPr>
            <p:extLst>
              <p:ext uri="{D42A27DB-BD31-4B8C-83A1-F6EECF244321}">
                <p14:modId xmlns:p14="http://schemas.microsoft.com/office/powerpoint/2010/main" val="2899113366"/>
              </p:ext>
            </p:extLst>
          </p:nvPr>
        </p:nvGraphicFramePr>
        <p:xfrm>
          <a:off x="1027113" y="4292600"/>
          <a:ext cx="2049462" cy="1936750"/>
        </p:xfrm>
        <a:graphic>
          <a:graphicData uri="http://schemas.openxmlformats.org/presentationml/2006/ole">
            <mc:AlternateContent xmlns:mc="http://schemas.openxmlformats.org/markup-compatibility/2006">
              <mc:Choice xmlns:v="urn:schemas-microsoft-com:vml" Requires="v">
                <p:oleObj spid="_x0000_s116751" name="Equazione" r:id="rId5" imgW="1396800" imgH="1320480" progId="Equation.3">
                  <p:embed/>
                </p:oleObj>
              </mc:Choice>
              <mc:Fallback>
                <p:oleObj name="Equazione" r:id="rId5" imgW="1396800" imgH="1320480" progId="Equation.3">
                  <p:embed/>
                  <p:pic>
                    <p:nvPicPr>
                      <p:cNvPr id="0" name=""/>
                      <p:cNvPicPr>
                        <a:picLocks noChangeAspect="1" noChangeArrowheads="1"/>
                      </p:cNvPicPr>
                      <p:nvPr/>
                    </p:nvPicPr>
                    <p:blipFill>
                      <a:blip r:embed="rId6"/>
                      <a:srcRect/>
                      <a:stretch>
                        <a:fillRect/>
                      </a:stretch>
                    </p:blipFill>
                    <p:spPr bwMode="auto">
                      <a:xfrm>
                        <a:off x="1027113" y="4292600"/>
                        <a:ext cx="2049462" cy="1936750"/>
                      </a:xfrm>
                      <a:prstGeom prst="rect">
                        <a:avLst/>
                      </a:prstGeom>
                      <a:solidFill>
                        <a:schemeClr val="accent1">
                          <a:alpha val="44000"/>
                        </a:schemeClr>
                      </a:solidFill>
                      <a:extLst/>
                    </p:spPr>
                  </p:pic>
                </p:oleObj>
              </mc:Fallback>
            </mc:AlternateContent>
          </a:graphicData>
        </a:graphic>
      </p:graphicFrame>
      <p:sp>
        <p:nvSpPr>
          <p:cNvPr id="6" name="CasellaDiTesto 5"/>
          <p:cNvSpPr txBox="1"/>
          <p:nvPr/>
        </p:nvSpPr>
        <p:spPr>
          <a:xfrm>
            <a:off x="3419872" y="5661248"/>
            <a:ext cx="3836435" cy="646331"/>
          </a:xfrm>
          <a:prstGeom prst="rect">
            <a:avLst/>
          </a:prstGeom>
          <a:noFill/>
        </p:spPr>
        <p:txBody>
          <a:bodyPr wrap="none" rtlCol="0">
            <a:spAutoFit/>
          </a:bodyPr>
          <a:lstStyle/>
          <a:p>
            <a:r>
              <a:rPr lang="en-US" smtClean="0"/>
              <a:t>So we see that </a:t>
            </a:r>
            <a:r>
              <a:rPr lang="en-US" smtClean="0">
                <a:solidFill>
                  <a:srgbClr val="FF0000"/>
                </a:solidFill>
              </a:rPr>
              <a:t>the ML estimator of the</a:t>
            </a:r>
          </a:p>
          <a:p>
            <a:r>
              <a:rPr lang="en-US" smtClean="0">
                <a:solidFill>
                  <a:srgbClr val="FF0000"/>
                </a:solidFill>
              </a:rPr>
              <a:t>Gaussian mean is the sample mean</a:t>
            </a:r>
            <a:r>
              <a:rPr lang="en-US" smtClean="0"/>
              <a:t>.</a:t>
            </a:r>
            <a:endParaRPr lang="en-US"/>
          </a:p>
        </p:txBody>
      </p:sp>
    </p:spTree>
    <p:extLst>
      <p:ext uri="{BB962C8B-B14F-4D97-AF65-F5344CB8AC3E}">
        <p14:creationId xmlns:p14="http://schemas.microsoft.com/office/powerpoint/2010/main" val="7646639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32656"/>
            <a:ext cx="7704856" cy="576063"/>
          </a:xfrm>
        </p:spPr>
        <p:txBody>
          <a:bodyPr>
            <a:normAutofit fontScale="55000" lnSpcReduction="20000"/>
          </a:bodyPr>
          <a:lstStyle/>
          <a:p>
            <a:pPr>
              <a:buNone/>
            </a:pPr>
            <a:r>
              <a:rPr lang="en-US" smtClean="0"/>
              <a:t>	We can easily prove that </a:t>
            </a:r>
            <a:r>
              <a:rPr lang="en-US" smtClean="0">
                <a:solidFill>
                  <a:srgbClr val="FF0000"/>
                </a:solidFill>
              </a:rPr>
              <a:t>the sample mean is a </a:t>
            </a:r>
            <a:r>
              <a:rPr lang="en-US" u="sng" smtClean="0">
                <a:solidFill>
                  <a:srgbClr val="FF0000"/>
                </a:solidFill>
              </a:rPr>
              <a:t>unbiased</a:t>
            </a:r>
            <a:r>
              <a:rPr lang="en-US" smtClean="0">
                <a:solidFill>
                  <a:srgbClr val="FF0000"/>
                </a:solidFill>
              </a:rPr>
              <a:t> estimator of the Gaussian </a:t>
            </a:r>
            <a:r>
              <a:rPr lang="en-US" smtClean="0">
                <a:solidFill>
                  <a:srgbClr val="FF0000"/>
                </a:solidFill>
                <a:latin typeface="Symbol" pitchFamily="18" charset="2"/>
              </a:rPr>
              <a:t>m</a:t>
            </a:r>
            <a:r>
              <a:rPr lang="en-US" smtClean="0"/>
              <a:t>, since its expectation value is indeed </a:t>
            </a:r>
            <a:r>
              <a:rPr lang="el-GR" smtClean="0"/>
              <a:t>μ</a:t>
            </a:r>
            <a:r>
              <a:rPr lang="it-IT" smtClean="0"/>
              <a:t>:</a:t>
            </a:r>
            <a:endParaRPr lang="en-US" smtClean="0"/>
          </a:p>
          <a:p>
            <a:pPr>
              <a:buNone/>
            </a:pPr>
            <a:endParaRPr lang="en-US"/>
          </a:p>
        </p:txBody>
      </p:sp>
      <p:graphicFrame>
        <p:nvGraphicFramePr>
          <p:cNvPr id="69633" name="Object 1"/>
          <p:cNvGraphicFramePr>
            <a:graphicFrameLocks noChangeAspect="1"/>
          </p:cNvGraphicFramePr>
          <p:nvPr/>
        </p:nvGraphicFramePr>
        <p:xfrm>
          <a:off x="683568" y="980728"/>
          <a:ext cx="4896543" cy="2676990"/>
        </p:xfrm>
        <a:graphic>
          <a:graphicData uri="http://schemas.openxmlformats.org/presentationml/2006/ole">
            <mc:AlternateContent xmlns:mc="http://schemas.openxmlformats.org/markup-compatibility/2006">
              <mc:Choice xmlns:v="urn:schemas-microsoft-com:vml" Requires="v">
                <p:oleObj spid="_x0000_s117786" name="Equazione" r:id="rId3" imgW="3390840" imgH="1854000" progId="Equation.3">
                  <p:embed/>
                </p:oleObj>
              </mc:Choice>
              <mc:Fallback>
                <p:oleObj name="Equazione" r:id="rId3" imgW="3390840" imgH="18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80728"/>
                        <a:ext cx="4896543" cy="2676990"/>
                      </a:xfrm>
                      <a:prstGeom prst="rect">
                        <a:avLst/>
                      </a:prstGeom>
                      <a:solidFill>
                        <a:srgbClr val="CCFFFF"/>
                      </a:solidFill>
                    </p:spPr>
                  </p:pic>
                </p:oleObj>
              </mc:Fallback>
            </mc:AlternateContent>
          </a:graphicData>
        </a:graphic>
      </p:graphicFrame>
      <p:sp>
        <p:nvSpPr>
          <p:cNvPr id="5" name="CasellaDiTesto 4"/>
          <p:cNvSpPr txBox="1"/>
          <p:nvPr/>
        </p:nvSpPr>
        <p:spPr>
          <a:xfrm>
            <a:off x="467544" y="3717032"/>
            <a:ext cx="4664290" cy="369332"/>
          </a:xfrm>
          <a:prstGeom prst="rect">
            <a:avLst/>
          </a:prstGeom>
          <a:noFill/>
        </p:spPr>
        <p:txBody>
          <a:bodyPr wrap="none" rtlCol="0">
            <a:spAutoFit/>
          </a:bodyPr>
          <a:lstStyle/>
          <a:p>
            <a:r>
              <a:rPr lang="en-US" smtClean="0"/>
              <a:t>The same is </a:t>
            </a:r>
            <a:r>
              <a:rPr lang="en-US" smtClean="0">
                <a:solidFill>
                  <a:srgbClr val="FF0000"/>
                </a:solidFill>
              </a:rPr>
              <a:t>not true </a:t>
            </a:r>
            <a:r>
              <a:rPr lang="en-US" smtClean="0"/>
              <a:t>of the ML estimate of </a:t>
            </a:r>
            <a:r>
              <a:rPr lang="en-US" smtClean="0">
                <a:latin typeface="Symbol" pitchFamily="18" charset="2"/>
              </a:rPr>
              <a:t>s</a:t>
            </a:r>
            <a:r>
              <a:rPr lang="en-US" baseline="30000" smtClean="0"/>
              <a:t>2</a:t>
            </a:r>
            <a:r>
              <a:rPr lang="en-US" smtClean="0"/>
              <a:t>,   </a:t>
            </a:r>
            <a:endParaRPr lang="en-US"/>
          </a:p>
        </p:txBody>
      </p:sp>
      <p:graphicFrame>
        <p:nvGraphicFramePr>
          <p:cNvPr id="69634" name="Object 2"/>
          <p:cNvGraphicFramePr>
            <a:graphicFrameLocks noChangeAspect="1"/>
          </p:cNvGraphicFramePr>
          <p:nvPr/>
        </p:nvGraphicFramePr>
        <p:xfrm>
          <a:off x="5940425" y="2708920"/>
          <a:ext cx="3203575" cy="2011362"/>
        </p:xfrm>
        <a:graphic>
          <a:graphicData uri="http://schemas.openxmlformats.org/presentationml/2006/ole">
            <mc:AlternateContent xmlns:mc="http://schemas.openxmlformats.org/markup-compatibility/2006">
              <mc:Choice xmlns:v="urn:schemas-microsoft-com:vml" Requires="v">
                <p:oleObj spid="_x0000_s117787" name="Equazione" r:id="rId5" imgW="2184120" imgH="1371600" progId="Equation.3">
                  <p:embed/>
                </p:oleObj>
              </mc:Choice>
              <mc:Fallback>
                <p:oleObj name="Equazione" r:id="rId5" imgW="2184120" imgH="1371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2708920"/>
                        <a:ext cx="3203575" cy="2011362"/>
                      </a:xfrm>
                      <a:prstGeom prst="rect">
                        <a:avLst/>
                      </a:prstGeom>
                      <a:solidFill>
                        <a:srgbClr val="CCFFFF"/>
                      </a:solidFill>
                    </p:spPr>
                  </p:pic>
                </p:oleObj>
              </mc:Fallback>
            </mc:AlternateContent>
          </a:graphicData>
        </a:graphic>
      </p:graphicFrame>
      <p:sp>
        <p:nvSpPr>
          <p:cNvPr id="7" name="CasellaDiTesto 6"/>
          <p:cNvSpPr txBox="1"/>
          <p:nvPr/>
        </p:nvSpPr>
        <p:spPr>
          <a:xfrm>
            <a:off x="395536" y="4854059"/>
            <a:ext cx="7776864" cy="1754326"/>
          </a:xfrm>
          <a:prstGeom prst="rect">
            <a:avLst/>
          </a:prstGeom>
          <a:noFill/>
        </p:spPr>
        <p:txBody>
          <a:bodyPr wrap="square" rtlCol="0">
            <a:spAutoFit/>
          </a:bodyPr>
          <a:lstStyle/>
          <a:p>
            <a:r>
              <a:rPr lang="en-US" smtClean="0"/>
              <a:t>since one can find (see backup) that</a:t>
            </a:r>
          </a:p>
          <a:p>
            <a:endParaRPr lang="en-US" smtClean="0"/>
          </a:p>
          <a:p>
            <a:r>
              <a:rPr lang="en-US" smtClean="0">
                <a:solidFill>
                  <a:srgbClr val="0070C0"/>
                </a:solidFill>
              </a:rPr>
              <a:t>The bias vanishes for large n</a:t>
            </a:r>
            <a:r>
              <a:rPr lang="en-US" smtClean="0"/>
              <a:t>. Note that a unbiased </a:t>
            </a:r>
          </a:p>
          <a:p>
            <a:r>
              <a:rPr lang="en-US" smtClean="0"/>
              <a:t>estimator of the Gaussian </a:t>
            </a:r>
            <a:r>
              <a:rPr lang="en-US" smtClean="0">
                <a:latin typeface="Symbol" pitchFamily="18" charset="2"/>
              </a:rPr>
              <a:t>s</a:t>
            </a:r>
            <a:r>
              <a:rPr lang="en-US" smtClean="0"/>
              <a:t>  exists: it is the </a:t>
            </a:r>
            <a:r>
              <a:rPr lang="en-US" smtClean="0">
                <a:solidFill>
                  <a:srgbClr val="0070C0"/>
                </a:solidFill>
              </a:rPr>
              <a:t>sample variance</a:t>
            </a:r>
          </a:p>
          <a:p>
            <a:endParaRPr lang="en-US" smtClean="0"/>
          </a:p>
          <a:p>
            <a:r>
              <a:rPr lang="en-US" smtClean="0"/>
              <a:t>which is a unbiased estimator of the variance for any pdf. </a:t>
            </a:r>
            <a:r>
              <a:rPr lang="en-US" smtClean="0">
                <a:solidFill>
                  <a:srgbClr val="0066FF"/>
                </a:solidFill>
              </a:rPr>
              <a:t>But it is not the ML one.</a:t>
            </a:r>
            <a:endParaRPr lang="en-US">
              <a:solidFill>
                <a:srgbClr val="0066FF"/>
              </a:solidFill>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3242277980"/>
              </p:ext>
            </p:extLst>
          </p:nvPr>
        </p:nvGraphicFramePr>
        <p:xfrm>
          <a:off x="3995936" y="4725144"/>
          <a:ext cx="1512168" cy="578731"/>
        </p:xfrm>
        <a:graphic>
          <a:graphicData uri="http://schemas.openxmlformats.org/presentationml/2006/ole">
            <mc:AlternateContent xmlns:mc="http://schemas.openxmlformats.org/markup-compatibility/2006">
              <mc:Choice xmlns:v="urn:schemas-microsoft-com:vml" Requires="v">
                <p:oleObj spid="_x0000_s117788" name="Equazione" r:id="rId7" imgW="1028520" imgH="393480" progId="Equation.3">
                  <p:embed/>
                </p:oleObj>
              </mc:Choice>
              <mc:Fallback>
                <p:oleObj name="Equazione" r:id="rId7" imgW="10285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4725144"/>
                        <a:ext cx="1512168" cy="5787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6" name="Object 4"/>
          <p:cNvGraphicFramePr>
            <a:graphicFrameLocks noChangeAspect="1"/>
          </p:cNvGraphicFramePr>
          <p:nvPr/>
        </p:nvGraphicFramePr>
        <p:xfrm>
          <a:off x="6372200" y="5589240"/>
          <a:ext cx="1978025" cy="635000"/>
        </p:xfrm>
        <a:graphic>
          <a:graphicData uri="http://schemas.openxmlformats.org/presentationml/2006/ole">
            <mc:AlternateContent xmlns:mc="http://schemas.openxmlformats.org/markup-compatibility/2006">
              <mc:Choice xmlns:v="urn:schemas-microsoft-com:vml" Requires="v">
                <p:oleObj spid="_x0000_s117789" name="Equazione" r:id="rId9" imgW="1346040" imgH="431640" progId="Equation.3">
                  <p:embed/>
                </p:oleObj>
              </mc:Choice>
              <mc:Fallback>
                <p:oleObj name="Equazione" r:id="rId9" imgW="13460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5589240"/>
                        <a:ext cx="1978025"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Connettore 2 10"/>
          <p:cNvCxnSpPr/>
          <p:nvPr/>
        </p:nvCxnSpPr>
        <p:spPr>
          <a:xfrm>
            <a:off x="4860032" y="3861048"/>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8269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fontScale="90000"/>
          </a:bodyPr>
          <a:lstStyle/>
          <a:p>
            <a:r>
              <a:rPr lang="it-IT" smtClean="0"/>
              <a:t>Expression of covariance matrix of a function y of data x</a:t>
            </a:r>
            <a:r>
              <a:rPr lang="it-IT" baseline="-25000" smtClean="0"/>
              <a:t>i</a:t>
            </a:r>
            <a:endParaRPr lang="en-US" baseline="-25000"/>
          </a:p>
        </p:txBody>
      </p:sp>
      <p:sp>
        <p:nvSpPr>
          <p:cNvPr id="3" name="Segnaposto contenuto 2"/>
          <p:cNvSpPr>
            <a:spLocks noGrp="1"/>
          </p:cNvSpPr>
          <p:nvPr>
            <p:ph idx="1"/>
          </p:nvPr>
        </p:nvSpPr>
        <p:spPr>
          <a:xfrm>
            <a:off x="457200" y="1600201"/>
            <a:ext cx="8147248" cy="676672"/>
          </a:xfrm>
        </p:spPr>
        <p:txBody>
          <a:bodyPr>
            <a:normAutofit fontScale="77500" lnSpcReduction="20000"/>
          </a:bodyPr>
          <a:lstStyle/>
          <a:p>
            <a:pPr>
              <a:buNone/>
            </a:pPr>
            <a:r>
              <a:rPr lang="it-IT" smtClean="0"/>
              <a:t>We take a function y(x) of n random variables x</a:t>
            </a:r>
            <a:r>
              <a:rPr lang="it-IT" baseline="-25000" smtClean="0"/>
              <a:t>i</a:t>
            </a:r>
            <a:r>
              <a:rPr lang="it-IT" smtClean="0"/>
              <a:t> and calculate</a:t>
            </a:r>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3684432372"/>
              </p:ext>
            </p:extLst>
          </p:nvPr>
        </p:nvGraphicFramePr>
        <p:xfrm>
          <a:off x="899592" y="2060848"/>
          <a:ext cx="5187900" cy="4523849"/>
        </p:xfrm>
        <a:graphic>
          <a:graphicData uri="http://schemas.openxmlformats.org/presentationml/2006/ole">
            <mc:AlternateContent xmlns:mc="http://schemas.openxmlformats.org/markup-compatibility/2006">
              <mc:Choice xmlns:v="urn:schemas-microsoft-com:vml" Requires="v">
                <p:oleObj spid="_x0000_s59444" name="Equazione" r:id="rId3" imgW="3174840" imgH="2768400" progId="Equation.3">
                  <p:embed/>
                </p:oleObj>
              </mc:Choice>
              <mc:Fallback>
                <p:oleObj name="Equazione" r:id="rId3" imgW="3174840" imgH="2768400" progId="Equation.3">
                  <p:embed/>
                  <p:pic>
                    <p:nvPicPr>
                      <p:cNvPr id="0" name="Picture 2"/>
                      <p:cNvPicPr>
                        <a:picLocks noChangeAspect="1" noChangeArrowheads="1"/>
                      </p:cNvPicPr>
                      <p:nvPr/>
                    </p:nvPicPr>
                    <p:blipFill>
                      <a:blip r:embed="rId4"/>
                      <a:srcRect/>
                      <a:stretch>
                        <a:fillRect/>
                      </a:stretch>
                    </p:blipFill>
                    <p:spPr bwMode="auto">
                      <a:xfrm>
                        <a:off x="899592" y="2060848"/>
                        <a:ext cx="5187900" cy="45238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5508104" y="2276872"/>
            <a:ext cx="3125343" cy="369332"/>
          </a:xfrm>
          <a:prstGeom prst="rect">
            <a:avLst/>
          </a:prstGeom>
          <a:noFill/>
        </p:spPr>
        <p:txBody>
          <a:bodyPr wrap="none" rtlCol="0">
            <a:spAutoFit/>
          </a:bodyPr>
          <a:lstStyle/>
          <a:p>
            <a:r>
              <a:rPr lang="it-IT" smtClean="0"/>
              <a:t>(Taylor expansion to first order)</a:t>
            </a:r>
            <a:endParaRPr lang="en-US"/>
          </a:p>
        </p:txBody>
      </p:sp>
      <p:sp>
        <p:nvSpPr>
          <p:cNvPr id="7" name="CasellaDiTesto 6"/>
          <p:cNvSpPr txBox="1"/>
          <p:nvPr/>
        </p:nvSpPr>
        <p:spPr>
          <a:xfrm>
            <a:off x="6948264" y="2924944"/>
            <a:ext cx="1717137" cy="369332"/>
          </a:xfrm>
          <a:prstGeom prst="rect">
            <a:avLst/>
          </a:prstGeom>
          <a:noFill/>
        </p:spPr>
        <p:txBody>
          <a:bodyPr wrap="none" rtlCol="0">
            <a:spAutoFit/>
          </a:bodyPr>
          <a:lstStyle/>
          <a:p>
            <a:r>
              <a:rPr lang="it-IT" smtClean="0"/>
              <a:t>(as E[y(x)]=y(</a:t>
            </a:r>
            <a:r>
              <a:rPr lang="el-GR" smtClean="0"/>
              <a:t>μ</a:t>
            </a:r>
            <a:r>
              <a:rPr lang="it-IT" smtClean="0"/>
              <a:t>) )</a:t>
            </a:r>
            <a:endParaRPr lang="en-US"/>
          </a:p>
        </p:txBody>
      </p:sp>
      <p:sp>
        <p:nvSpPr>
          <p:cNvPr id="8" name="CasellaDiTesto 7"/>
          <p:cNvSpPr txBox="1"/>
          <p:nvPr/>
        </p:nvSpPr>
        <p:spPr>
          <a:xfrm>
            <a:off x="4427984" y="5157192"/>
            <a:ext cx="4463401" cy="369332"/>
          </a:xfrm>
          <a:prstGeom prst="rect">
            <a:avLst/>
          </a:prstGeom>
          <a:noFill/>
        </p:spPr>
        <p:txBody>
          <a:bodyPr wrap="none" rtlCol="0">
            <a:spAutoFit/>
          </a:bodyPr>
          <a:lstStyle/>
          <a:p>
            <a:r>
              <a:rPr lang="it-IT" smtClean="0"/>
              <a:t>Now, as E[y(x)]=y(</a:t>
            </a:r>
            <a:r>
              <a:rPr lang="el-GR" smtClean="0"/>
              <a:t>μ), Ε</a:t>
            </a:r>
            <a:r>
              <a:rPr lang="it-IT" smtClean="0"/>
              <a:t>[y(x)</a:t>
            </a:r>
            <a:r>
              <a:rPr lang="it-IT" baseline="30000" smtClean="0"/>
              <a:t>2</a:t>
            </a:r>
            <a:r>
              <a:rPr lang="it-IT" smtClean="0"/>
              <a:t>]=y(</a:t>
            </a:r>
            <a:r>
              <a:rPr lang="el-GR" smtClean="0"/>
              <a:t>μ</a:t>
            </a:r>
            <a:r>
              <a:rPr lang="it-IT" smtClean="0"/>
              <a:t>)</a:t>
            </a:r>
            <a:r>
              <a:rPr lang="it-IT" baseline="30000" smtClean="0"/>
              <a:t>2</a:t>
            </a:r>
            <a:r>
              <a:rPr lang="it-IT" smtClean="0"/>
              <a:t>, it follows:</a:t>
            </a:r>
            <a:endParaRPr lang="en-US" baseline="300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The sample mean is a unbiased estimator of the population mean </a:t>
            </a:r>
            <a:r>
              <a:rPr lang="el-GR" smtClean="0"/>
              <a:t>μ</a:t>
            </a:r>
            <a:r>
              <a:rPr lang="it-IT" smtClean="0"/>
              <a:t>:</a:t>
            </a:r>
            <a:endParaRPr lang="en-US"/>
          </a:p>
        </p:txBody>
      </p:sp>
      <p:graphicFrame>
        <p:nvGraphicFramePr>
          <p:cNvPr id="4" name="Oggetto 3"/>
          <p:cNvGraphicFramePr>
            <a:graphicFrameLocks noChangeAspect="1"/>
          </p:cNvGraphicFramePr>
          <p:nvPr/>
        </p:nvGraphicFramePr>
        <p:xfrm>
          <a:off x="1907704" y="1772816"/>
          <a:ext cx="5040560" cy="4674486"/>
        </p:xfrm>
        <a:graphic>
          <a:graphicData uri="http://schemas.openxmlformats.org/presentationml/2006/ole">
            <mc:AlternateContent xmlns:mc="http://schemas.openxmlformats.org/markup-compatibility/2006">
              <mc:Choice xmlns:v="urn:schemas-microsoft-com:vml" Requires="v">
                <p:oleObj spid="_x0000_s58419" name="Equazione" r:id="rId3" imgW="2273040" imgH="2108160" progId="Equation.3">
                  <p:embed/>
                </p:oleObj>
              </mc:Choice>
              <mc:Fallback>
                <p:oleObj name="Equazione" r:id="rId3" imgW="2273040" imgH="2108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772816"/>
                        <a:ext cx="5040560" cy="4674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1043608" y="3933056"/>
            <a:ext cx="5263364" cy="1477328"/>
          </a:xfrm>
          <a:prstGeom prst="rect">
            <a:avLst/>
          </a:prstGeom>
          <a:noFill/>
        </p:spPr>
        <p:txBody>
          <a:bodyPr wrap="none" rtlCol="0">
            <a:spAutoFit/>
          </a:bodyPr>
          <a:lstStyle/>
          <a:p>
            <a:r>
              <a:rPr lang="it-IT" smtClean="0"/>
              <a:t>since, for the definition of expectation value, we have </a:t>
            </a:r>
          </a:p>
          <a:p>
            <a:endParaRPr lang="it-IT" smtClean="0"/>
          </a:p>
          <a:p>
            <a:endParaRPr lang="it-IT" smtClean="0"/>
          </a:p>
          <a:p>
            <a:endParaRPr lang="it-IT" smtClean="0"/>
          </a:p>
          <a:p>
            <a:r>
              <a:rPr lang="it-IT" smtClean="0"/>
              <a:t>it follows that the sample mean is unbiased: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80928"/>
            <a:ext cx="8229600" cy="1143000"/>
          </a:xfrm>
        </p:spPr>
        <p:txBody>
          <a:bodyPr>
            <a:normAutofit/>
          </a:bodyPr>
          <a:lstStyle/>
          <a:p>
            <a:r>
              <a:rPr lang="it-IT" smtClean="0"/>
              <a:t>Chapter 1 - Basic concepts</a:t>
            </a:r>
            <a:endParaRPr lang="en-US"/>
          </a:p>
        </p:txBody>
      </p:sp>
    </p:spTree>
    <p:extLst>
      <p:ext uri="{BB962C8B-B14F-4D97-AF65-F5344CB8AC3E}">
        <p14:creationId xmlns:p14="http://schemas.microsoft.com/office/powerpoint/2010/main" val="10911037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Expectation value of sample variance</a:t>
            </a:r>
            <a:endParaRPr lang="en-US"/>
          </a:p>
        </p:txBody>
      </p:sp>
      <p:pic>
        <p:nvPicPr>
          <p:cNvPr id="57346" name="Picture 2"/>
          <p:cNvPicPr>
            <a:picLocks noChangeAspect="1" noChangeArrowheads="1"/>
          </p:cNvPicPr>
          <p:nvPr/>
        </p:nvPicPr>
        <p:blipFill>
          <a:blip r:embed="rId2" cstate="print"/>
          <a:srcRect/>
          <a:stretch>
            <a:fillRect/>
          </a:stretch>
        </p:blipFill>
        <p:spPr bwMode="auto">
          <a:xfrm>
            <a:off x="1115616" y="1268760"/>
            <a:ext cx="6638925" cy="3162300"/>
          </a:xfrm>
          <a:prstGeom prst="rect">
            <a:avLst/>
          </a:prstGeom>
          <a:noFill/>
          <a:ln w="9525">
            <a:noFill/>
            <a:miter lim="800000"/>
            <a:headEnd/>
            <a:tailEnd/>
          </a:ln>
        </p:spPr>
      </p:pic>
      <p:sp>
        <p:nvSpPr>
          <p:cNvPr id="5" name="CasellaDiTesto 4"/>
          <p:cNvSpPr txBox="1"/>
          <p:nvPr/>
        </p:nvSpPr>
        <p:spPr>
          <a:xfrm>
            <a:off x="683568" y="4869160"/>
            <a:ext cx="8059770" cy="2031325"/>
          </a:xfrm>
          <a:prstGeom prst="rect">
            <a:avLst/>
          </a:prstGeom>
          <a:noFill/>
        </p:spPr>
        <p:txBody>
          <a:bodyPr wrap="none" rtlCol="0">
            <a:spAutoFit/>
          </a:bodyPr>
          <a:lstStyle/>
          <a:p>
            <a:r>
              <a:rPr lang="it-IT" smtClean="0"/>
              <a:t>That is the reason for the (n-1) factor in the expression of the sample variance,</a:t>
            </a:r>
          </a:p>
          <a:p>
            <a:endParaRPr lang="it-IT" smtClean="0"/>
          </a:p>
          <a:p>
            <a:endParaRPr lang="it-IT" smtClean="0"/>
          </a:p>
          <a:p>
            <a:endParaRPr lang="it-IT" smtClean="0"/>
          </a:p>
          <a:p>
            <a:r>
              <a:rPr lang="it-IT" smtClean="0"/>
              <a:t>which is called “Bessel correction”. Note that this makes it unbiased, but there </a:t>
            </a:r>
          </a:p>
          <a:p>
            <a:r>
              <a:rPr lang="it-IT" smtClean="0"/>
              <a:t>are other expressions (one which minimizes the MSE for Gaussian data is (n+1)!, but</a:t>
            </a:r>
          </a:p>
          <a:p>
            <a:r>
              <a:rPr lang="it-IT" smtClean="0"/>
              <a:t>it is a biased estimator of the population variance!)</a:t>
            </a:r>
            <a:endParaRPr lang="en-US"/>
          </a:p>
        </p:txBody>
      </p:sp>
      <p:pic>
        <p:nvPicPr>
          <p:cNvPr id="57347" name="Picture 3"/>
          <p:cNvPicPr>
            <a:picLocks noChangeAspect="1" noChangeArrowheads="1"/>
          </p:cNvPicPr>
          <p:nvPr/>
        </p:nvPicPr>
        <p:blipFill>
          <a:blip r:embed="rId3" cstate="print"/>
          <a:srcRect/>
          <a:stretch>
            <a:fillRect/>
          </a:stretch>
        </p:blipFill>
        <p:spPr bwMode="auto">
          <a:xfrm>
            <a:off x="1547664" y="5301208"/>
            <a:ext cx="2057400"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80728"/>
          </a:xfrm>
        </p:spPr>
        <p:txBody>
          <a:bodyPr/>
          <a:lstStyle/>
          <a:p>
            <a:r>
              <a:rPr lang="en-US" smtClean="0"/>
              <a:t>Optimization</a:t>
            </a:r>
            <a:endParaRPr lang="en-US"/>
          </a:p>
        </p:txBody>
      </p:sp>
      <p:sp>
        <p:nvSpPr>
          <p:cNvPr id="3" name="Segnaposto contenuto 2"/>
          <p:cNvSpPr>
            <a:spLocks noGrp="1"/>
          </p:cNvSpPr>
          <p:nvPr>
            <p:ph idx="1"/>
          </p:nvPr>
        </p:nvSpPr>
        <p:spPr>
          <a:xfrm>
            <a:off x="0" y="980728"/>
            <a:ext cx="9144000" cy="5976664"/>
          </a:xfrm>
        </p:spPr>
        <p:txBody>
          <a:bodyPr>
            <a:normAutofit fontScale="62500" lnSpcReduction="20000"/>
          </a:bodyPr>
          <a:lstStyle/>
          <a:p>
            <a:r>
              <a:rPr lang="en-US" smtClean="0"/>
              <a:t>We all-too-often see analyses blindly optimizing on S/sqrt(B) or S/sqrt(B+S) even in cases when the signal region is going to contain a small number of entries</a:t>
            </a:r>
          </a:p>
          <a:p>
            <a:endParaRPr lang="en-US" smtClean="0"/>
          </a:p>
          <a:p>
            <a:r>
              <a:rPr lang="en-US" smtClean="0">
                <a:solidFill>
                  <a:srgbClr val="0070C0"/>
                </a:solidFill>
              </a:rPr>
              <a:t>One real-life example (recently seen): </a:t>
            </a:r>
            <a:r>
              <a:rPr lang="en-US" b="1" smtClean="0">
                <a:solidFill>
                  <a:srgbClr val="0070C0"/>
                </a:solidFill>
              </a:rPr>
              <a:t>a great cut keeps 20% bgr, 60% signal</a:t>
            </a:r>
          </a:p>
          <a:p>
            <a:pPr lvl="1"/>
            <a:r>
              <a:rPr lang="en-US" smtClean="0"/>
              <a:t>at preselection, expect 8 signal, 1 background: </a:t>
            </a:r>
            <a:r>
              <a:rPr lang="en-US" b="1" smtClean="0">
                <a:solidFill>
                  <a:srgbClr val="FF0000"/>
                </a:solidFill>
              </a:rPr>
              <a:t>S/sqrt(B)=8; S/sqrt(B+S)=0.89</a:t>
            </a:r>
          </a:p>
          <a:p>
            <a:pPr lvl="1"/>
            <a:r>
              <a:rPr lang="en-US" smtClean="0"/>
              <a:t>after selection, expect 4.8 signal, 0.2 background: </a:t>
            </a:r>
            <a:r>
              <a:rPr lang="en-US" b="1" smtClean="0">
                <a:solidFill>
                  <a:srgbClr val="FF0000"/>
                </a:solidFill>
              </a:rPr>
              <a:t>S/sqrt(B)=10.7, S/sqrt(B+S)=0.96</a:t>
            </a:r>
          </a:p>
          <a:p>
            <a:pPr lvl="1"/>
            <a:r>
              <a:rPr lang="it-IT" b="1" smtClean="0">
                <a:solidFill>
                  <a:srgbClr val="FF0000"/>
                </a:solidFill>
              </a:rPr>
              <a:t>Is it a good idea ?</a:t>
            </a:r>
            <a:endParaRPr lang="en-US" b="1" smtClean="0">
              <a:solidFill>
                <a:srgbClr val="FF0000"/>
              </a:solidFill>
            </a:endParaRPr>
          </a:p>
          <a:p>
            <a:pPr lvl="1"/>
            <a:r>
              <a:rPr lang="en-US" smtClean="0"/>
              <a:t>Median of B-only p-value distribution for observing N=8+1=9 in the first case is p</a:t>
            </a:r>
            <a:r>
              <a:rPr lang="en-US" baseline="-25000" smtClean="0"/>
              <a:t>m</a:t>
            </a:r>
            <a:r>
              <a:rPr lang="en-US" smtClean="0"/>
              <a:t>=1.1*10</a:t>
            </a:r>
            <a:r>
              <a:rPr lang="en-US" baseline="30000" smtClean="0"/>
              <a:t>-6</a:t>
            </a:r>
            <a:r>
              <a:rPr lang="en-US" smtClean="0"/>
              <a:t> </a:t>
            </a:r>
            <a:r>
              <a:rPr lang="en-US" b="1" smtClean="0"/>
              <a:t>, twice smaller </a:t>
            </a:r>
            <a:r>
              <a:rPr lang="en-US" smtClean="0"/>
              <a:t>than median p-value for observing N = 4.8+0.2 = 5 (p</a:t>
            </a:r>
            <a:r>
              <a:rPr lang="en-US" baseline="-25000" smtClean="0"/>
              <a:t>m</a:t>
            </a:r>
            <a:r>
              <a:rPr lang="en-US" smtClean="0"/>
              <a:t>=2.6*10</a:t>
            </a:r>
            <a:r>
              <a:rPr lang="en-US" baseline="30000" smtClean="0"/>
              <a:t>-6</a:t>
            </a:r>
            <a:r>
              <a:rPr lang="en-US" smtClean="0"/>
              <a:t>)  </a:t>
            </a:r>
            <a:r>
              <a:rPr lang="en-US" b="1" smtClean="0">
                <a:solidFill>
                  <a:srgbClr val="0070C0"/>
                </a:solidFill>
                <a:sym typeface="Wingdings" pitchFamily="2" charset="2"/>
              </a:rPr>
              <a:t> we worsened the expected p-value by a factor of 2 !!!</a:t>
            </a:r>
            <a:endParaRPr lang="en-US" b="1" smtClean="0">
              <a:solidFill>
                <a:srgbClr val="0070C0"/>
              </a:solidFill>
            </a:endParaRPr>
          </a:p>
          <a:p>
            <a:pPr lvl="1">
              <a:buNone/>
            </a:pPr>
            <a:endParaRPr lang="it-IT" smtClean="0"/>
          </a:p>
          <a:p>
            <a:r>
              <a:rPr lang="it-IT" smtClean="0"/>
              <a:t>If you really need a quick-and-dirty answer please use: </a:t>
            </a:r>
            <a:r>
              <a:rPr lang="it-IT" b="1" smtClean="0">
                <a:solidFill>
                  <a:srgbClr val="FF0000"/>
                </a:solidFill>
              </a:rPr>
              <a:t>Q=2[(S+B)</a:t>
            </a:r>
            <a:r>
              <a:rPr lang="it-IT" b="1" baseline="30000" smtClean="0">
                <a:solidFill>
                  <a:srgbClr val="FF0000"/>
                </a:solidFill>
              </a:rPr>
              <a:t>0.5</a:t>
            </a:r>
            <a:r>
              <a:rPr lang="it-IT" b="1" smtClean="0">
                <a:solidFill>
                  <a:srgbClr val="FF0000"/>
                </a:solidFill>
              </a:rPr>
              <a:t>-B</a:t>
            </a:r>
            <a:r>
              <a:rPr lang="it-IT" b="1" baseline="30000" smtClean="0">
                <a:solidFill>
                  <a:srgbClr val="FF0000"/>
                </a:solidFill>
              </a:rPr>
              <a:t>0.5</a:t>
            </a:r>
            <a:r>
              <a:rPr lang="it-IT" b="1" smtClean="0">
                <a:solidFill>
                  <a:srgbClr val="FF0000"/>
                </a:solidFill>
              </a:rPr>
              <a:t>] </a:t>
            </a:r>
            <a:r>
              <a:rPr lang="it-IT" smtClean="0"/>
              <a:t>which has better properties (case above: </a:t>
            </a:r>
            <a:r>
              <a:rPr lang="it-IT" b="1" smtClean="0">
                <a:solidFill>
                  <a:srgbClr val="FF0000"/>
                </a:solidFill>
              </a:rPr>
              <a:t>Q</a:t>
            </a:r>
            <a:r>
              <a:rPr lang="it-IT" b="1" baseline="-25000" smtClean="0">
                <a:solidFill>
                  <a:srgbClr val="FF0000"/>
                </a:solidFill>
              </a:rPr>
              <a:t>presel</a:t>
            </a:r>
            <a:r>
              <a:rPr lang="it-IT" b="1" smtClean="0">
                <a:solidFill>
                  <a:srgbClr val="FF0000"/>
                </a:solidFill>
              </a:rPr>
              <a:t>=4; Q</a:t>
            </a:r>
            <a:r>
              <a:rPr lang="it-IT" b="1" baseline="-25000" smtClean="0">
                <a:solidFill>
                  <a:srgbClr val="FF0000"/>
                </a:solidFill>
              </a:rPr>
              <a:t>sel</a:t>
            </a:r>
            <a:r>
              <a:rPr lang="it-IT" b="1" smtClean="0">
                <a:solidFill>
                  <a:srgbClr val="FF0000"/>
                </a:solidFill>
              </a:rPr>
              <a:t>=3.58</a:t>
            </a:r>
            <a:r>
              <a:rPr lang="it-IT" smtClean="0"/>
              <a:t>)</a:t>
            </a:r>
          </a:p>
          <a:p>
            <a:r>
              <a:rPr lang="it-IT" smtClean="0"/>
              <a:t>In general </a:t>
            </a:r>
            <a:r>
              <a:rPr lang="it-IT" smtClean="0">
                <a:solidFill>
                  <a:srgbClr val="FF0000"/>
                </a:solidFill>
              </a:rPr>
              <a:t>“optimization” is a word used recklessly</a:t>
            </a:r>
            <a:r>
              <a:rPr lang="it-IT" smtClean="0"/>
              <a:t>. </a:t>
            </a:r>
            <a:r>
              <a:rPr lang="it-IT" b="1" smtClean="0"/>
              <a:t>A full optimization is seldom seen in HEP analyses</a:t>
            </a:r>
            <a:r>
              <a:rPr lang="it-IT" smtClean="0"/>
              <a:t>. This however should not discourage you from trying!</a:t>
            </a:r>
          </a:p>
          <a:p>
            <a:pPr>
              <a:buNone/>
            </a:pPr>
            <a:r>
              <a:rPr lang="it-IT" smtClean="0"/>
              <a:t>	 </a:t>
            </a:r>
          </a:p>
          <a:p>
            <a:pPr lvl="1">
              <a:buNone/>
            </a:pPr>
            <a:r>
              <a:rPr lang="it-IT" smtClean="0">
                <a:sym typeface="Wingdings" pitchFamily="2" charset="2"/>
              </a:rPr>
              <a:t></a:t>
            </a:r>
            <a:r>
              <a:rPr lang="it-IT" smtClean="0"/>
              <a:t>When possible, </a:t>
            </a:r>
            <a:r>
              <a:rPr lang="it-IT" b="1" smtClean="0">
                <a:solidFill>
                  <a:srgbClr val="FF0000"/>
                </a:solidFill>
              </a:rPr>
              <a:t>optimize on final result</a:t>
            </a:r>
            <a:r>
              <a:rPr lang="it-IT" smtClean="0">
                <a:solidFill>
                  <a:srgbClr val="FF0000"/>
                </a:solidFill>
              </a:rPr>
              <a:t>, not on “intermediate step” </a:t>
            </a:r>
            <a:r>
              <a:rPr lang="it-IT" smtClean="0"/>
              <a:t>(systematics may wash out your gain if you disregard them while optimizing); </a:t>
            </a:r>
            <a:r>
              <a:rPr lang="it-IT" b="1" smtClean="0"/>
              <a:t>use median H0 p-value</a:t>
            </a:r>
            <a:r>
              <a:rPr lang="it-IT" smtClean="0"/>
              <a:t>.</a:t>
            </a:r>
          </a:p>
          <a:p>
            <a:pPr lvl="1"/>
            <a:endParaRPr lang="en-US"/>
          </a:p>
        </p:txBody>
      </p:sp>
      <p:sp>
        <p:nvSpPr>
          <p:cNvPr id="4" name="Rettangolo 3"/>
          <p:cNvSpPr/>
          <p:nvPr/>
        </p:nvSpPr>
        <p:spPr>
          <a:xfrm>
            <a:off x="395536" y="2996952"/>
            <a:ext cx="79208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ANSWER IS HERE</a:t>
            </a:r>
            <a:endParaRPr lang="en-US"/>
          </a:p>
        </p:txBody>
      </p:sp>
      <p:sp>
        <p:nvSpPr>
          <p:cNvPr id="5" name="Rettangolo 4"/>
          <p:cNvSpPr/>
          <p:nvPr/>
        </p:nvSpPr>
        <p:spPr>
          <a:xfrm>
            <a:off x="0" y="980728"/>
            <a:ext cx="914400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0" y="3861048"/>
            <a:ext cx="9144000" cy="2708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8" presetClass="exit" presetSubtype="16" fill="hold" grpId="0" nodeType="withEffect">
                                  <p:stCondLst>
                                    <p:cond delay="0"/>
                                  </p:stCondLst>
                                  <p:childTnLst>
                                    <p:animEffect transition="out" filter="diamond(in)">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697144" cy="1143000"/>
          </a:xfrm>
        </p:spPr>
        <p:txBody>
          <a:bodyPr>
            <a:normAutofit fontScale="90000"/>
          </a:bodyPr>
          <a:lstStyle/>
          <a:p>
            <a:r>
              <a:rPr lang="en-US" smtClean="0"/>
              <a:t>Two </a:t>
            </a:r>
            <a:r>
              <a:rPr lang="en-US"/>
              <a:t>m</a:t>
            </a:r>
            <a:r>
              <a:rPr lang="en-US" smtClean="0"/>
              <a:t>ore definitions for</a:t>
            </a:r>
            <a:br>
              <a:rPr lang="en-US" smtClean="0"/>
            </a:br>
            <a:r>
              <a:rPr lang="en-US" smtClean="0"/>
              <a:t>point </a:t>
            </a:r>
            <a:r>
              <a:rPr lang="en-US" smtClean="0"/>
              <a:t>estimation: </a:t>
            </a:r>
            <a:r>
              <a:rPr lang="en-US" smtClean="0"/>
              <a:t>UMVU </a:t>
            </a:r>
            <a:r>
              <a:rPr lang="en-US" smtClean="0"/>
              <a:t>and RCF bound</a:t>
            </a:r>
            <a:endParaRPr lang="en-US"/>
          </a:p>
        </p:txBody>
      </p:sp>
      <p:sp>
        <p:nvSpPr>
          <p:cNvPr id="3" name="Segnaposto contenuto 2"/>
          <p:cNvSpPr>
            <a:spLocks noGrp="1"/>
          </p:cNvSpPr>
          <p:nvPr>
            <p:ph idx="1"/>
          </p:nvPr>
        </p:nvSpPr>
        <p:spPr>
          <a:xfrm>
            <a:off x="323528" y="1628800"/>
            <a:ext cx="8352928" cy="5184576"/>
          </a:xfrm>
        </p:spPr>
        <p:txBody>
          <a:bodyPr>
            <a:normAutofit fontScale="77500" lnSpcReduction="20000"/>
          </a:bodyPr>
          <a:lstStyle/>
          <a:p>
            <a:r>
              <a:rPr lang="en-US" smtClean="0"/>
              <a:t>A </a:t>
            </a:r>
            <a:r>
              <a:rPr lang="en-US" i="1" smtClean="0"/>
              <a:t>uniformly minimum variance unbiased estimator </a:t>
            </a:r>
            <a:r>
              <a:rPr lang="en-US" smtClean="0"/>
              <a:t>(UMVU) for a parameter is the one which has the minimum variance possible, </a:t>
            </a:r>
            <a:r>
              <a:rPr lang="en-US" b="1" smtClean="0"/>
              <a:t>for any value</a:t>
            </a:r>
            <a:r>
              <a:rPr lang="en-US" smtClean="0"/>
              <a:t> of the unknown parameter it estimates.</a:t>
            </a:r>
          </a:p>
          <a:p>
            <a:endParaRPr lang="en-US" smtClean="0"/>
          </a:p>
          <a:p>
            <a:pPr marL="742950" lvl="2" indent="-342900"/>
            <a:r>
              <a:rPr lang="en-US" sz="2900" smtClean="0">
                <a:solidFill>
                  <a:srgbClr val="FF0000"/>
                </a:solidFill>
              </a:rPr>
              <a:t>The form of the UMVU estimator depends on the distribution of the parameter!</a:t>
            </a:r>
            <a:endParaRPr lang="en-US" sz="2900" smtClean="0"/>
          </a:p>
          <a:p>
            <a:endParaRPr lang="en-US" smtClean="0"/>
          </a:p>
          <a:p>
            <a:r>
              <a:rPr lang="en-US" smtClean="0"/>
              <a:t> </a:t>
            </a:r>
            <a:r>
              <a:rPr lang="en-US" b="1" smtClean="0"/>
              <a:t>Minimum variance bound</a:t>
            </a:r>
            <a:r>
              <a:rPr lang="en-US" smtClean="0"/>
              <a:t>: it is given by the RCF inequality</a:t>
            </a:r>
          </a:p>
          <a:p>
            <a:endParaRPr lang="en-US" smtClean="0"/>
          </a:p>
          <a:p>
            <a:endParaRPr lang="en-US" smtClean="0"/>
          </a:p>
          <a:p>
            <a:endParaRPr lang="en-US" smtClean="0"/>
          </a:p>
          <a:p>
            <a:pPr lvl="1">
              <a:buFont typeface="Wingdings"/>
              <a:buChar char="à"/>
            </a:pPr>
            <a:r>
              <a:rPr lang="en-US" smtClean="0"/>
              <a:t>A unbiased estimator (b=0) may have a variance as small as the inverse of the second derivative of the  likelihood function, but not smaller. </a:t>
            </a:r>
          </a:p>
        </p:txBody>
      </p:sp>
      <p:graphicFrame>
        <p:nvGraphicFramePr>
          <p:cNvPr id="4" name="Oggetto 3"/>
          <p:cNvGraphicFramePr>
            <a:graphicFrameLocks noChangeAspect="1"/>
          </p:cNvGraphicFramePr>
          <p:nvPr>
            <p:extLst>
              <p:ext uri="{D42A27DB-BD31-4B8C-83A1-F6EECF244321}">
                <p14:modId xmlns:p14="http://schemas.microsoft.com/office/powerpoint/2010/main" val="3117069761"/>
              </p:ext>
            </p:extLst>
          </p:nvPr>
        </p:nvGraphicFramePr>
        <p:xfrm>
          <a:off x="2627784" y="4788681"/>
          <a:ext cx="3240360" cy="800559"/>
        </p:xfrm>
        <a:graphic>
          <a:graphicData uri="http://schemas.openxmlformats.org/presentationml/2006/ole">
            <mc:AlternateContent xmlns:mc="http://schemas.openxmlformats.org/markup-compatibility/2006">
              <mc:Choice xmlns:v="urn:schemas-microsoft-com:vml" Requires="v">
                <p:oleObj spid="_x0000_s119812" name="Equazione" r:id="rId3" imgW="2158920" imgH="533160" progId="Equation.3">
                  <p:embed/>
                </p:oleObj>
              </mc:Choice>
              <mc:Fallback>
                <p:oleObj name="Equazione" r:id="rId3" imgW="215892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788681"/>
                        <a:ext cx="3240360" cy="800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2065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f(x ; \theta) = \frac{1}{\theta} e^{-x / \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60"/>
  <p:tag name="PICTUREFILESIZE" val="1559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ue}&#10;&#10;\[&#10;\vec{x} = (x_1, \ldots, x_n)&#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53"/>
  <p:tag name="PICTUREFILESIZE" val="963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hat{ \theta } (\vec{x})&#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39"/>
  <p:tag name="PICTUREFILESIZE" val="548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g(\hat{\theta}; \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60"/>
  <p:tag name="PICTUREFILESIZE" val="6837"/>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hat{\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2"/>
  <p:tag name="PICTUREFILESIZE" val="2290"/>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0"/>
  <p:tag name="PICTUREFILESIZE" val="1849"/>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b = E[\hat{\theta}] - \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116"/>
  <p:tag name="PICTUREFILESIZE" val="904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dvips]{color}&#10;\begin{document}&#10;\color{black}&#10;&#10;\[&#10;V[\hat{\theta}]&#10;\]&#10;&#10;\end{document}&#10;"/>
  <p:tag name="EXTERNALNAME" val="txp_fig"/>
  <p:tag name="BLEND" val="False"/>
  <p:tag name="TRANSPARENT" val="False"/>
  <p:tag name="KEEPFILES" val="False"/>
  <p:tag name="DEBUGPAUSE" val="False"/>
  <p:tag name="RESOLUTION" val="1200"/>
  <p:tag name="TIMEOUT" val="(none)"/>
  <p:tag name="BOXWIDTH" val="380"/>
  <p:tag name="BOXHEIGHT" val="292"/>
  <p:tag name="BOXFONT" val="10"/>
  <p:tag name="BOXWRAP" val="False"/>
  <p:tag name="WORKAROUNDTRANSPARENCYBUG" val="False"/>
  <p:tag name="ALLOWFONTSUBSTITUTION" val="False"/>
  <p:tag name="BITMAPFORMAT" val="png256"/>
  <p:tag name="ORIGWIDTH" val="38"/>
  <p:tag name="PICTUREFILESIZE" val="497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22675</TotalTime>
  <Words>8524</Words>
  <Application>Microsoft Office PowerPoint</Application>
  <PresentationFormat>Presentazione su schermo (4:3)</PresentationFormat>
  <Paragraphs>1134</Paragraphs>
  <Slides>92</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92</vt:i4>
      </vt:variant>
    </vt:vector>
  </HeadingPairs>
  <TitlesOfParts>
    <vt:vector size="94" baseType="lpstr">
      <vt:lpstr>Tema di Office</vt:lpstr>
      <vt:lpstr>Equazione</vt:lpstr>
      <vt:lpstr>Statistics for HEP Data Analysis  </vt:lpstr>
      <vt:lpstr>About your lecturer</vt:lpstr>
      <vt:lpstr>Contents of first part (lessons 1 and 2)</vt:lpstr>
      <vt:lpstr>A suggestion and a few notes</vt:lpstr>
      <vt:lpstr>Suggested reading</vt:lpstr>
      <vt:lpstr>Books</vt:lpstr>
      <vt:lpstr>Statistics matters!</vt:lpstr>
      <vt:lpstr>Presentazione standard di PowerPoint</vt:lpstr>
      <vt:lpstr>Chapter 1 - Basic concepts</vt:lpstr>
      <vt:lpstr>Probability</vt:lpstr>
      <vt:lpstr>More properties</vt:lpstr>
      <vt:lpstr>Bayes Theorem</vt:lpstr>
      <vt:lpstr>Random variables</vt:lpstr>
      <vt:lpstr>Probability density functions - basics</vt:lpstr>
      <vt:lpstr>The cumulative distribution</vt:lpstr>
      <vt:lpstr>Graphical relation between  f(x), F(x), F-1(x), and the quantiles</vt:lpstr>
      <vt:lpstr>E[.]: the Mean</vt:lpstr>
      <vt:lpstr>The variance</vt:lpstr>
      <vt:lpstr>Common PDFs</vt:lpstr>
      <vt:lpstr>More distributions</vt:lpstr>
      <vt:lpstr>The central limit theorem</vt:lpstr>
      <vt:lpstr>Warm-up example 1: Why it is crucial to know basic statistical distributions</vt:lpstr>
      <vt:lpstr>The Poisson distribution</vt:lpstr>
      <vt:lpstr>The Compound Poisson distribution</vt:lpstr>
      <vt:lpstr>Presentazione standard di PowerPoint</vt:lpstr>
      <vt:lpstr>Significance of the observation</vt:lpstr>
      <vt:lpstr>Point estimation: Combining Measurements and Fitting</vt:lpstr>
      <vt:lpstr>Parameter estimation: definitions</vt:lpstr>
      <vt:lpstr>Two properties of estimators</vt:lpstr>
      <vt:lpstr>Covariance and correlation</vt:lpstr>
      <vt:lpstr>Uncorrelated vs Independent</vt:lpstr>
      <vt:lpstr>The Error Ellipse</vt:lpstr>
      <vt:lpstr>Error propagation</vt:lpstr>
      <vt:lpstr>How it works</vt:lpstr>
      <vt:lpstr>Example 2: why we need to understand error propagation</vt:lpstr>
      <vt:lpstr>Smart weighting</vt:lpstr>
      <vt:lpstr>Addendum: fixed % error</vt:lpstr>
      <vt:lpstr>Estimators: a few more definitions</vt:lpstr>
      <vt:lpstr>More properties of estimators  and notes</vt:lpstr>
      <vt:lpstr>UMVU, Efficiency, Robustness, </vt:lpstr>
      <vt:lpstr>An example from a real experiment</vt:lpstr>
      <vt:lpstr>Expected uncertainty  on mid-range and average</vt:lpstr>
      <vt:lpstr>However…</vt:lpstr>
      <vt:lpstr>A robust estimator: Trimmed mean</vt:lpstr>
      <vt:lpstr>Digression:  the toy Monte Carlo technique</vt:lpstr>
      <vt:lpstr>E.g. How to get data distributed as f(x)=exp(-x) ? </vt:lpstr>
      <vt:lpstr>Result</vt:lpstr>
      <vt:lpstr>Trimmed mean example:  Zee mass distribution</vt:lpstr>
      <vt:lpstr>The method of Maximum Likelihood</vt:lpstr>
      <vt:lpstr>Variance of the MLE</vt:lpstr>
      <vt:lpstr>Example 3: the loaded die</vt:lpstr>
      <vt:lpstr>Exercise with root</vt:lpstr>
      <vt:lpstr> Die.C</vt:lpstr>
      <vt:lpstr>Presentazione standard di PowerPoint</vt:lpstr>
      <vt:lpstr>If we had root on this PC…</vt:lpstr>
      <vt:lpstr>The method of least squares</vt:lpstr>
      <vt:lpstr>Presentazione standard di PowerPoint</vt:lpstr>
      <vt:lpstr>Some notes on the chisquare</vt:lpstr>
      <vt:lpstr>The Error Ellipse</vt:lpstr>
      <vt:lpstr>Chapter 2 – Weighted average</vt:lpstr>
      <vt:lpstr>Weighted average: the basics </vt:lpstr>
      <vt:lpstr>Average of Poisson data</vt:lpstr>
      <vt:lpstr>Presentazione standard di PowerPoint</vt:lpstr>
      <vt:lpstr>Two chisquareds and a Likelihood</vt:lpstr>
      <vt:lpstr>Proofs – 1: Pearson’s c2</vt:lpstr>
      <vt:lpstr>2 – Neyman’s c2</vt:lpstr>
      <vt:lpstr>3 – The Poisson Likelihood LP</vt:lpstr>
      <vt:lpstr>Putting it together</vt:lpstr>
      <vt:lpstr>Comparison vs μ</vt:lpstr>
      <vt:lpstr>Discussion</vt:lpstr>
      <vt:lpstr>Linearization and correlation</vt:lpstr>
      <vt:lpstr>Normalization error: Hic sunt leones</vt:lpstr>
      <vt:lpstr>Shedding some light  on the disturbing result</vt:lpstr>
      <vt:lpstr>Presentazione standard di PowerPoint</vt:lpstr>
      <vt:lpstr>When do results outside bounds make sense ?</vt:lpstr>
      <vt:lpstr>How can that be ?</vt:lpstr>
      <vt:lpstr>Jane vs John, round 1</vt:lpstr>
      <vt:lpstr>Round 2: a geometric construction</vt:lpstr>
      <vt:lpstr>Presentazione standard di PowerPoint</vt:lpstr>
      <vt:lpstr>Trivia – Try it at home</vt:lpstr>
      <vt:lpstr>Presentazione standard di PowerPoint</vt:lpstr>
      <vt:lpstr>Drawing home a few lessons</vt:lpstr>
      <vt:lpstr>Backup and proofs</vt:lpstr>
      <vt:lpstr>More notes on the  Method of Maximum Likelihood</vt:lpstr>
      <vt:lpstr>Presentazione standard di PowerPoint</vt:lpstr>
      <vt:lpstr>Maximum Likelihood for Gaussian pdf</vt:lpstr>
      <vt:lpstr>Presentazione standard di PowerPoint</vt:lpstr>
      <vt:lpstr>Expression of covariance matrix of a function y of data xi</vt:lpstr>
      <vt:lpstr>The sample mean is a unbiased estimator of the population mean μ:</vt:lpstr>
      <vt:lpstr>Expectation value of sample variance</vt:lpstr>
      <vt:lpstr>Optimization</vt:lpstr>
      <vt:lpstr>Two more definitions for point estimation: UMVU and RCF bound</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Topics for Data Analysis in Particle Physics: an Introduction</dc:title>
  <dc:creator>Sezione di Padova</dc:creator>
  <cp:lastModifiedBy>Tommaso</cp:lastModifiedBy>
  <cp:revision>106</cp:revision>
  <dcterms:created xsi:type="dcterms:W3CDTF">2012-01-24T17:13:00Z</dcterms:created>
  <dcterms:modified xsi:type="dcterms:W3CDTF">2016-07-31T01:26:14Z</dcterms:modified>
</cp:coreProperties>
</file>