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sldIdLst>
    <p:sldId id="256" r:id="rId2"/>
    <p:sldId id="413" r:id="rId3"/>
    <p:sldId id="397" r:id="rId4"/>
    <p:sldId id="398" r:id="rId5"/>
    <p:sldId id="414" r:id="rId6"/>
    <p:sldId id="399" r:id="rId7"/>
    <p:sldId id="400" r:id="rId8"/>
    <p:sldId id="415" r:id="rId9"/>
    <p:sldId id="401" r:id="rId10"/>
    <p:sldId id="402" r:id="rId11"/>
    <p:sldId id="403" r:id="rId12"/>
    <p:sldId id="404" r:id="rId13"/>
    <p:sldId id="405" r:id="rId14"/>
    <p:sldId id="406" r:id="rId15"/>
    <p:sldId id="407" r:id="rId16"/>
    <p:sldId id="408" r:id="rId17"/>
    <p:sldId id="409" r:id="rId18"/>
    <p:sldId id="410" r:id="rId19"/>
    <p:sldId id="411" r:id="rId20"/>
    <p:sldId id="385" r:id="rId21"/>
    <p:sldId id="312" r:id="rId22"/>
    <p:sldId id="313" r:id="rId23"/>
    <p:sldId id="314" r:id="rId24"/>
    <p:sldId id="395" r:id="rId25"/>
    <p:sldId id="396" r:id="rId26"/>
    <p:sldId id="315" r:id="rId27"/>
    <p:sldId id="316" r:id="rId28"/>
    <p:sldId id="317" r:id="rId29"/>
    <p:sldId id="318" r:id="rId30"/>
    <p:sldId id="319" r:id="rId31"/>
    <p:sldId id="320" r:id="rId32"/>
    <p:sldId id="321" r:id="rId33"/>
    <p:sldId id="322" r:id="rId34"/>
    <p:sldId id="323" r:id="rId35"/>
    <p:sldId id="324" r:id="rId36"/>
    <p:sldId id="387" r:id="rId37"/>
    <p:sldId id="388" r:id="rId38"/>
    <p:sldId id="389" r:id="rId39"/>
    <p:sldId id="390" r:id="rId40"/>
    <p:sldId id="391" r:id="rId41"/>
    <p:sldId id="392" r:id="rId42"/>
    <p:sldId id="393" r:id="rId43"/>
    <p:sldId id="339" r:id="rId44"/>
    <p:sldId id="342" r:id="rId45"/>
    <p:sldId id="343" r:id="rId46"/>
    <p:sldId id="344" r:id="rId47"/>
    <p:sldId id="345" r:id="rId48"/>
    <p:sldId id="346" r:id="rId49"/>
    <p:sldId id="347" r:id="rId50"/>
    <p:sldId id="348" r:id="rId51"/>
    <p:sldId id="349" r:id="rId52"/>
    <p:sldId id="350" r:id="rId53"/>
    <p:sldId id="351" r:id="rId54"/>
    <p:sldId id="352" r:id="rId55"/>
    <p:sldId id="353" r:id="rId56"/>
    <p:sldId id="354" r:id="rId57"/>
    <p:sldId id="355" r:id="rId58"/>
    <p:sldId id="356" r:id="rId59"/>
    <p:sldId id="357" r:id="rId60"/>
    <p:sldId id="358" r:id="rId61"/>
    <p:sldId id="359" r:id="rId62"/>
    <p:sldId id="360" r:id="rId63"/>
    <p:sldId id="361" r:id="rId64"/>
    <p:sldId id="362" r:id="rId65"/>
    <p:sldId id="363" r:id="rId66"/>
    <p:sldId id="364" r:id="rId67"/>
    <p:sldId id="365" r:id="rId68"/>
    <p:sldId id="366" r:id="rId69"/>
    <p:sldId id="367" r:id="rId70"/>
    <p:sldId id="368" r:id="rId71"/>
    <p:sldId id="369" r:id="rId72"/>
    <p:sldId id="370" r:id="rId73"/>
    <p:sldId id="371" r:id="rId74"/>
    <p:sldId id="372" r:id="rId75"/>
    <p:sldId id="373" r:id="rId76"/>
    <p:sldId id="374" r:id="rId77"/>
    <p:sldId id="375" r:id="rId78"/>
    <p:sldId id="376" r:id="rId79"/>
    <p:sldId id="377" r:id="rId80"/>
    <p:sldId id="378" r:id="rId81"/>
    <p:sldId id="379" r:id="rId82"/>
    <p:sldId id="380" r:id="rId83"/>
    <p:sldId id="381" r:id="rId84"/>
    <p:sldId id="382" r:id="rId85"/>
    <p:sldId id="383" r:id="rId86"/>
    <p:sldId id="384" r:id="rId87"/>
    <p:sldId id="412" r:id="rId88"/>
    <p:sldId id="284" r:id="rId89"/>
    <p:sldId id="285" r:id="rId90"/>
    <p:sldId id="286" r:id="rId91"/>
    <p:sldId id="287" r:id="rId92"/>
    <p:sldId id="288" r:id="rId9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25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16" autoAdjust="0"/>
    <p:restoredTop sz="94660"/>
  </p:normalViewPr>
  <p:slideViewPr>
    <p:cSldViewPr>
      <p:cViewPr varScale="1">
        <p:scale>
          <a:sx n="77" d="100"/>
          <a:sy n="77" d="100"/>
        </p:scale>
        <p:origin x="-1296"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023EE6-467D-47C6-A277-E8D5A6D80994}" type="datetimeFigureOut">
              <a:rPr lang="en-US" smtClean="0"/>
              <a:t>7/30/2016</a:t>
            </a:fld>
            <a:endParaRPr lang="en-US"/>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19C707-E307-4C45-A502-B76C9E13D221}" type="slidenum">
              <a:rPr lang="en-US" smtClean="0"/>
              <a:t>‹N›</a:t>
            </a:fld>
            <a:endParaRPr lang="en-US"/>
          </a:p>
        </p:txBody>
      </p:sp>
    </p:spTree>
    <p:extLst>
      <p:ext uri="{BB962C8B-B14F-4D97-AF65-F5344CB8AC3E}">
        <p14:creationId xmlns:p14="http://schemas.microsoft.com/office/powerpoint/2010/main" val="2371364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US"/>
          </a:p>
        </p:txBody>
      </p:sp>
      <p:sp>
        <p:nvSpPr>
          <p:cNvPr id="4" name="Segnaposto numero diapositiva 3"/>
          <p:cNvSpPr>
            <a:spLocks noGrp="1"/>
          </p:cNvSpPr>
          <p:nvPr>
            <p:ph type="sldNum" sz="quarter" idx="10"/>
          </p:nvPr>
        </p:nvSpPr>
        <p:spPr/>
        <p:txBody>
          <a:bodyPr/>
          <a:lstStyle/>
          <a:p>
            <a:fld id="{88B9578D-7E21-4D9D-8936-AB71655CB9A8}" type="slidenum">
              <a:rPr lang="en-US" smtClean="0"/>
              <a:pPr/>
              <a:t>30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a:p>
        </p:txBody>
      </p:sp>
      <p:sp>
        <p:nvSpPr>
          <p:cNvPr id="4" name="Segnaposto data 3"/>
          <p:cNvSpPr>
            <a:spLocks noGrp="1"/>
          </p:cNvSpPr>
          <p:nvPr>
            <p:ph type="dt" sz="half" idx="10"/>
          </p:nvPr>
        </p:nvSpPr>
        <p:spPr/>
        <p:txBody>
          <a:bodyPr/>
          <a:lstStyle/>
          <a:p>
            <a:fld id="{3A6C77CE-CC53-4D83-B541-A52BACDC51BF}" type="datetimeFigureOut">
              <a:rPr lang="en-US" smtClean="0"/>
              <a:pPr/>
              <a:t>7/30/2016</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8C667593-E88A-4456-84C3-57FD4B17EA99}"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3A6C77CE-CC53-4D83-B541-A52BACDC51BF}" type="datetimeFigureOut">
              <a:rPr lang="en-US" smtClean="0"/>
              <a:pPr/>
              <a:t>7/30/2016</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8C667593-E88A-4456-84C3-57FD4B17EA99}"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3A6C77CE-CC53-4D83-B541-A52BACDC51BF}" type="datetimeFigureOut">
              <a:rPr lang="en-US" smtClean="0"/>
              <a:pPr/>
              <a:t>7/30/2016</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8C667593-E88A-4456-84C3-57FD4B17EA99}"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3A6C77CE-CC53-4D83-B541-A52BACDC51BF}" type="datetimeFigureOut">
              <a:rPr lang="en-US" smtClean="0"/>
              <a:pPr/>
              <a:t>7/30/2016</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8C667593-E88A-4456-84C3-57FD4B17EA99}"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3A6C77CE-CC53-4D83-B541-A52BACDC51BF}" type="datetimeFigureOut">
              <a:rPr lang="en-US" smtClean="0"/>
              <a:pPr/>
              <a:t>7/30/2016</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8C667593-E88A-4456-84C3-57FD4B17EA99}"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p>
            <a:fld id="{3A6C77CE-CC53-4D83-B541-A52BACDC51BF}" type="datetimeFigureOut">
              <a:rPr lang="en-US" smtClean="0"/>
              <a:pPr/>
              <a:t>7/30/2016</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8C667593-E88A-4456-84C3-57FD4B17EA99}"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p>
            <a:fld id="{3A6C77CE-CC53-4D83-B541-A52BACDC51BF}" type="datetimeFigureOut">
              <a:rPr lang="en-US" smtClean="0"/>
              <a:pPr/>
              <a:t>7/30/2016</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8C667593-E88A-4456-84C3-57FD4B17EA99}"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p>
            <a:fld id="{3A6C77CE-CC53-4D83-B541-A52BACDC51BF}" type="datetimeFigureOut">
              <a:rPr lang="en-US" smtClean="0"/>
              <a:pPr/>
              <a:t>7/30/2016</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8C667593-E88A-4456-84C3-57FD4B17EA99}"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A6C77CE-CC53-4D83-B541-A52BACDC51BF}" type="datetimeFigureOut">
              <a:rPr lang="en-US" smtClean="0"/>
              <a:pPr/>
              <a:t>7/30/2016</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8C667593-E88A-4456-84C3-57FD4B17EA99}"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A6C77CE-CC53-4D83-B541-A52BACDC51BF}" type="datetimeFigureOut">
              <a:rPr lang="en-US" smtClean="0"/>
              <a:pPr/>
              <a:t>7/30/2016</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8C667593-E88A-4456-84C3-57FD4B17EA99}"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A6C77CE-CC53-4D83-B541-A52BACDC51BF}" type="datetimeFigureOut">
              <a:rPr lang="en-US" smtClean="0"/>
              <a:pPr/>
              <a:t>7/30/2016</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8C667593-E88A-4456-84C3-57FD4B17EA99}"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en-US"/>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6C77CE-CC53-4D83-B541-A52BACDC51BF}" type="datetimeFigureOut">
              <a:rPr lang="en-US" smtClean="0"/>
              <a:pPr/>
              <a:t>7/30/2016</a:t>
            </a:fld>
            <a:endParaRPr lang="en-US"/>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67593-E88A-4456-84C3-57FD4B17EA99}"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arxiv.org/PS_cache/arxiv/pdf/0905/0905.3831v2.pdf" TargetMode="Externa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8.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9.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1.wmf"/><Relationship Id="rId5" Type="http://schemas.openxmlformats.org/officeDocument/2006/relationships/oleObject" Target="../embeddings/oleObject4.bin"/><Relationship Id="rId10" Type="http://schemas.openxmlformats.org/officeDocument/2006/relationships/image" Target="../media/image33.wmf"/><Relationship Id="rId4" Type="http://schemas.openxmlformats.org/officeDocument/2006/relationships/image" Target="../media/image30.wmf"/><Relationship Id="rId9" Type="http://schemas.openxmlformats.org/officeDocument/2006/relationships/oleObject" Target="../embeddings/oleObject6.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6.png"/><Relationship Id="rId4" Type="http://schemas.openxmlformats.org/officeDocument/2006/relationships/image" Target="../media/image35.wmf"/></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37.wmf"/><Relationship Id="rId4" Type="http://schemas.openxmlformats.org/officeDocument/2006/relationships/oleObject" Target="../embeddings/oleObject8.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7.wmf"/></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1.wmf"/><Relationship Id="rId5" Type="http://schemas.openxmlformats.org/officeDocument/2006/relationships/oleObject" Target="../embeddings/oleObject11.bin"/><Relationship Id="rId4" Type="http://schemas.openxmlformats.org/officeDocument/2006/relationships/image" Target="../media/image40.wmf"/></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44.wmf"/><Relationship Id="rId4" Type="http://schemas.openxmlformats.org/officeDocument/2006/relationships/oleObject" Target="../embeddings/oleObject13.bin"/></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6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6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65.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 Id="rId5" Type="http://schemas.openxmlformats.org/officeDocument/2006/relationships/image" Target="../media/image91.png"/><Relationship Id="rId4" Type="http://schemas.openxmlformats.org/officeDocument/2006/relationships/image" Target="../media/image90.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w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95.w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100.png"/><Relationship Id="rId5" Type="http://schemas.openxmlformats.org/officeDocument/2006/relationships/image" Target="../media/image98.wmf"/><Relationship Id="rId4" Type="http://schemas.openxmlformats.org/officeDocument/2006/relationships/oleObject" Target="../embeddings/oleObject16.bin"/></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indico.cern.ch/conferenceDisplay.py?confId=197461" TargetMode="External"/><Relationship Id="rId2" Type="http://schemas.openxmlformats.org/officeDocument/2006/relationships/hyperlink" Target="http://cds.cern.ch/record/1459565" TargetMode="Externa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8" Type="http://schemas.openxmlformats.org/officeDocument/2006/relationships/hyperlink" Target="http://www.pd.infn.it/~dorigo/Coverage.C" TargetMode="External"/><Relationship Id="rId3" Type="http://schemas.openxmlformats.org/officeDocument/2006/relationships/hyperlink" Target="http://www.pd.infn.it/~dorigo/Poisson_prob_fluct.C" TargetMode="External"/><Relationship Id="rId7" Type="http://schemas.openxmlformats.org/officeDocument/2006/relationships/hyperlink" Target="http://www.pd.infn.it/~dorigo/FlipFlop.C" TargetMode="External"/><Relationship Id="rId2" Type="http://schemas.openxmlformats.org/officeDocument/2006/relationships/hyperlink" Target="http://www.pd.infn.it/~dorigo/Poisson_prob_fix.C" TargetMode="External"/><Relationship Id="rId1" Type="http://schemas.openxmlformats.org/officeDocument/2006/relationships/slideLayout" Target="../slideLayouts/slideLayout2.xml"/><Relationship Id="rId6" Type="http://schemas.openxmlformats.org/officeDocument/2006/relationships/hyperlink" Target="http://www.pd.infn.it/~dorigo/FlipFlop_exercise.C" TargetMode="External"/><Relationship Id="rId5" Type="http://schemas.openxmlformats.org/officeDocument/2006/relationships/hyperlink" Target="http://www.pd.infn.it/~dorigo/F_test_commented.C" TargetMode="External"/><Relationship Id="rId4" Type="http://schemas.openxmlformats.org/officeDocument/2006/relationships/hyperlink" Target="http://www.pd.infn.it/~dorigo/F_test_commented_exercise.C" TargetMode="External"/><Relationship Id="rId9" Type="http://schemas.openxmlformats.org/officeDocument/2006/relationships/hyperlink" Target="http://www.pd.infn.ig/~dorigo/Die3.C" TargetMode="Externa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27584" y="836712"/>
            <a:ext cx="7772400" cy="1470025"/>
          </a:xfrm>
        </p:spPr>
        <p:txBody>
          <a:bodyPr/>
          <a:lstStyle/>
          <a:p>
            <a:r>
              <a:rPr lang="it-IT" smtClean="0"/>
              <a:t>Statistics for HEP data analysis</a:t>
            </a:r>
            <a:br>
              <a:rPr lang="it-IT" smtClean="0"/>
            </a:br>
            <a:r>
              <a:rPr lang="it-IT" sz="2800" smtClean="0"/>
              <a:t>Part 2, with root exercises</a:t>
            </a:r>
            <a:endParaRPr lang="en-US" sz="2800"/>
          </a:p>
        </p:txBody>
      </p:sp>
      <p:sp>
        <p:nvSpPr>
          <p:cNvPr id="3" name="Sottotitolo 2"/>
          <p:cNvSpPr>
            <a:spLocks noGrp="1"/>
          </p:cNvSpPr>
          <p:nvPr>
            <p:ph type="subTitle" idx="1"/>
          </p:nvPr>
        </p:nvSpPr>
        <p:spPr>
          <a:xfrm>
            <a:off x="1475656" y="5661248"/>
            <a:ext cx="6400800" cy="960512"/>
          </a:xfrm>
        </p:spPr>
        <p:txBody>
          <a:bodyPr>
            <a:normAutofit fontScale="92500" lnSpcReduction="20000"/>
          </a:bodyPr>
          <a:lstStyle/>
          <a:p>
            <a:r>
              <a:rPr lang="it-IT" smtClean="0">
                <a:solidFill>
                  <a:schemeClr val="tx1"/>
                </a:solidFill>
              </a:rPr>
              <a:t>Tommaso Dorigo</a:t>
            </a:r>
          </a:p>
          <a:p>
            <a:r>
              <a:rPr lang="it-IT" smtClean="0">
                <a:solidFill>
                  <a:schemeClr val="tx1"/>
                </a:solidFill>
              </a:rPr>
              <a:t>INFN Padova</a:t>
            </a:r>
            <a:endParaRPr lang="en-US">
              <a:solidFill>
                <a:schemeClr val="tx1"/>
              </a:solidFill>
            </a:endParaRPr>
          </a:p>
        </p:txBody>
      </p:sp>
      <p:sp>
        <p:nvSpPr>
          <p:cNvPr id="4" name="CasellaDiTesto 3"/>
          <p:cNvSpPr txBox="1"/>
          <p:nvPr/>
        </p:nvSpPr>
        <p:spPr>
          <a:xfrm>
            <a:off x="5940152" y="265923"/>
            <a:ext cx="2450543" cy="369332"/>
          </a:xfrm>
          <a:prstGeom prst="rect">
            <a:avLst/>
          </a:prstGeom>
          <a:noFill/>
        </p:spPr>
        <p:txBody>
          <a:bodyPr wrap="none" rtlCol="0">
            <a:spAutoFit/>
          </a:bodyPr>
          <a:lstStyle/>
          <a:p>
            <a:r>
              <a:rPr lang="it-IT" smtClean="0"/>
              <a:t>Weihai, August 1</a:t>
            </a:r>
            <a:r>
              <a:rPr lang="it-IT" baseline="30000" smtClean="0"/>
              <a:t>st</a:t>
            </a:r>
            <a:r>
              <a:rPr lang="it-IT" smtClean="0"/>
              <a:t> 2016</a:t>
            </a:r>
            <a:endParaRPr lang="en-US"/>
          </a:p>
        </p:txBody>
      </p:sp>
      <p:pic>
        <p:nvPicPr>
          <p:cNvPr id="33794" name="Picture 2" descr="http://www.personal.psu.edu/afr3/blogs/siowfa13/graphic_brain-exercises-as-activities-for-seniors.jpg"/>
          <p:cNvPicPr>
            <a:picLocks noChangeAspect="1" noChangeArrowheads="1"/>
          </p:cNvPicPr>
          <p:nvPr/>
        </p:nvPicPr>
        <p:blipFill>
          <a:blip r:embed="rId2" cstate="print"/>
          <a:srcRect/>
          <a:stretch>
            <a:fillRect/>
          </a:stretch>
        </p:blipFill>
        <p:spPr bwMode="auto">
          <a:xfrm>
            <a:off x="2483768" y="2419934"/>
            <a:ext cx="4248472" cy="316821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071" y="0"/>
            <a:ext cx="2948887" cy="3501008"/>
          </a:xfrm>
        </p:spPr>
        <p:txBody>
          <a:bodyPr>
            <a:normAutofit/>
          </a:bodyPr>
          <a:lstStyle/>
          <a:p>
            <a:r>
              <a:rPr lang="it-IT" smtClean="0"/>
              <a:t>Wilson Score Interval </a:t>
            </a:r>
            <a:br>
              <a:rPr lang="it-IT" smtClean="0"/>
            </a:br>
            <a:r>
              <a:rPr lang="it-IT" smtClean="0"/>
              <a:t>for Binomial</a:t>
            </a:r>
            <a:endParaRPr lang="en-US"/>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2279" y="-19229"/>
            <a:ext cx="6147378" cy="3670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sellaDiTesto 3"/>
          <p:cNvSpPr txBox="1"/>
          <p:nvPr/>
        </p:nvSpPr>
        <p:spPr>
          <a:xfrm>
            <a:off x="0" y="3286725"/>
            <a:ext cx="3184013" cy="646331"/>
          </a:xfrm>
          <a:prstGeom prst="rect">
            <a:avLst/>
          </a:prstGeom>
          <a:noFill/>
        </p:spPr>
        <p:txBody>
          <a:bodyPr wrap="none" rtlCol="0">
            <a:spAutoFit/>
          </a:bodyPr>
          <a:lstStyle/>
          <a:p>
            <a:pPr lvl="0"/>
            <a:r>
              <a:rPr lang="en-US" smtClean="0">
                <a:solidFill>
                  <a:prstClr val="black"/>
                </a:solidFill>
                <a:sym typeface="Wingdings" pitchFamily="2" charset="2"/>
                <a:hlinkClick r:id="rId3"/>
              </a:rPr>
              <a:t>Cousins </a:t>
            </a:r>
            <a:r>
              <a:rPr lang="en-US">
                <a:solidFill>
                  <a:prstClr val="black"/>
                </a:solidFill>
                <a:sym typeface="Wingdings" pitchFamily="2" charset="2"/>
                <a:hlinkClick r:id="rId3"/>
              </a:rPr>
              <a:t>and Tucker, 0905.3831 </a:t>
            </a:r>
            <a:endParaRPr lang="en-US">
              <a:solidFill>
                <a:prstClr val="black"/>
              </a:solidFill>
              <a:sym typeface="Wingdings" pitchFamily="2" charset="2"/>
            </a:endParaRPr>
          </a:p>
          <a:p>
            <a:endParaRPr lang="en-US"/>
          </a:p>
        </p:txBody>
      </p:sp>
      <p:cxnSp>
        <p:nvCxnSpPr>
          <p:cNvPr id="6" name="Connettore 1 5"/>
          <p:cNvCxnSpPr/>
          <p:nvPr/>
        </p:nvCxnSpPr>
        <p:spPr>
          <a:xfrm>
            <a:off x="5724128" y="692696"/>
            <a:ext cx="122413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389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78424"/>
            <a:ext cx="4716016" cy="297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3789040"/>
            <a:ext cx="3172122" cy="290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sellaDiTesto 7"/>
          <p:cNvSpPr txBox="1"/>
          <p:nvPr/>
        </p:nvSpPr>
        <p:spPr>
          <a:xfrm>
            <a:off x="6365932" y="5733256"/>
            <a:ext cx="1935338" cy="646331"/>
          </a:xfrm>
          <a:prstGeom prst="rect">
            <a:avLst/>
          </a:prstGeom>
          <a:noFill/>
        </p:spPr>
        <p:txBody>
          <a:bodyPr wrap="none" rtlCol="0">
            <a:spAutoFit/>
          </a:bodyPr>
          <a:lstStyle/>
          <a:p>
            <a:r>
              <a:rPr lang="it-IT" smtClean="0"/>
              <a:t>N=10; red=Wilson;</a:t>
            </a:r>
          </a:p>
          <a:p>
            <a:r>
              <a:rPr lang="it-IT" smtClean="0"/>
              <a:t>Black=Wald</a:t>
            </a:r>
            <a:endParaRPr lang="en-US"/>
          </a:p>
        </p:txBody>
      </p:sp>
    </p:spTree>
    <p:extLst>
      <p:ext uri="{BB962C8B-B14F-4D97-AF65-F5344CB8AC3E}">
        <p14:creationId xmlns:p14="http://schemas.microsoft.com/office/powerpoint/2010/main" val="29148969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lstStyle/>
          <a:p>
            <a:r>
              <a:rPr lang="it-IT" smtClean="0"/>
              <a:t>On Undercoverage</a:t>
            </a:r>
            <a:endParaRPr lang="en-US"/>
          </a:p>
        </p:txBody>
      </p:sp>
      <p:sp>
        <p:nvSpPr>
          <p:cNvPr id="3" name="Segnaposto contenuto 2"/>
          <p:cNvSpPr>
            <a:spLocks noGrp="1"/>
          </p:cNvSpPr>
          <p:nvPr>
            <p:ph idx="1"/>
          </p:nvPr>
        </p:nvSpPr>
        <p:spPr>
          <a:xfrm>
            <a:off x="0" y="1196752"/>
            <a:ext cx="8532440" cy="5661248"/>
          </a:xfrm>
        </p:spPr>
        <p:txBody>
          <a:bodyPr>
            <a:normAutofit fontScale="70000" lnSpcReduction="20000"/>
          </a:bodyPr>
          <a:lstStyle/>
          <a:p>
            <a:r>
              <a:rPr lang="it-IT" b="1" smtClean="0"/>
              <a:t>It is BAD. </a:t>
            </a:r>
            <a:r>
              <a:rPr lang="it-IT" smtClean="0"/>
              <a:t>A frequentist shouldn’t allow it.</a:t>
            </a:r>
          </a:p>
          <a:p>
            <a:r>
              <a:rPr lang="it-IT" b="1" smtClean="0"/>
              <a:t>E.g: if you state a limit or an interval at 95% CL and it turns out that, for the true value </a:t>
            </a:r>
            <a:r>
              <a:rPr lang="el-GR" b="1" smtClean="0"/>
              <a:t>μ</a:t>
            </a:r>
            <a:r>
              <a:rPr lang="it-IT" b="1" smtClean="0"/>
              <a:t>, the coverage is actually 85%, </a:t>
            </a:r>
            <a:r>
              <a:rPr lang="it-IT" b="1" smtClean="0">
                <a:solidFill>
                  <a:srgbClr val="FF0000"/>
                </a:solidFill>
              </a:rPr>
              <a:t>you have underestimated the uncertainty bars of your measurement by a significant factor !!!</a:t>
            </a:r>
            <a:endParaRPr lang="en-US" b="1" smtClean="0">
              <a:solidFill>
                <a:srgbClr val="FF0000"/>
              </a:solidFill>
            </a:endParaRPr>
          </a:p>
          <a:p>
            <a:endParaRPr lang="it-IT" smtClean="0"/>
          </a:p>
          <a:p>
            <a:r>
              <a:rPr lang="it-IT" smtClean="0"/>
              <a:t>Undercoverage results from approximate expressions for the variance, or from other specific aspects of the problem </a:t>
            </a:r>
            <a:endParaRPr lang="it-IT" smtClean="0"/>
          </a:p>
          <a:p>
            <a:pPr lvl="1"/>
            <a:r>
              <a:rPr lang="it-IT" smtClean="0"/>
              <a:t>See example of likelihood of loaded die</a:t>
            </a:r>
            <a:endParaRPr lang="it-IT" smtClean="0"/>
          </a:p>
          <a:p>
            <a:endParaRPr lang="it-IT"/>
          </a:p>
          <a:p>
            <a:endParaRPr lang="it-IT" smtClean="0"/>
          </a:p>
          <a:p>
            <a:r>
              <a:rPr lang="it-IT" smtClean="0"/>
              <a:t>Undercoverage </a:t>
            </a:r>
            <a:r>
              <a:rPr lang="it-IT" smtClean="0"/>
              <a:t>can also results from </a:t>
            </a:r>
            <a:r>
              <a:rPr lang="it-IT" smtClean="0">
                <a:solidFill>
                  <a:srgbClr val="0070C0"/>
                </a:solidFill>
              </a:rPr>
              <a:t>apparently innocuous procedures </a:t>
            </a:r>
            <a:r>
              <a:rPr lang="it-IT" smtClean="0"/>
              <a:t>in the derivation of our results, like</a:t>
            </a:r>
          </a:p>
          <a:p>
            <a:pPr lvl="1"/>
            <a:r>
              <a:rPr lang="it-IT" smtClean="0"/>
              <a:t>deciding whether to quote a limit or a confidence interval a posteriori</a:t>
            </a:r>
          </a:p>
          <a:p>
            <a:pPr lvl="1"/>
            <a:r>
              <a:rPr lang="it-IT" smtClean="0"/>
              <a:t>modifying details of analysis “because something does not look right” in your background estimate</a:t>
            </a:r>
          </a:p>
          <a:p>
            <a:pPr lvl="1"/>
            <a:r>
              <a:rPr lang="it-IT" smtClean="0"/>
              <a:t>Not publishing results that are controversial ! </a:t>
            </a:r>
            <a:endParaRPr lang="en-US"/>
          </a:p>
        </p:txBody>
      </p:sp>
    </p:spTree>
    <p:extLst>
      <p:ext uri="{BB962C8B-B14F-4D97-AF65-F5344CB8AC3E}">
        <p14:creationId xmlns:p14="http://schemas.microsoft.com/office/powerpoint/2010/main" val="39369725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5724128" y="4132659"/>
            <a:ext cx="2524125" cy="2320677"/>
          </a:xfrm>
          <a:prstGeom prst="rect">
            <a:avLst/>
          </a:prstGeom>
          <a:noFill/>
          <a:ln w="9525">
            <a:noFill/>
            <a:miter lim="800000"/>
            <a:headEnd/>
            <a:tailEnd/>
          </a:ln>
        </p:spPr>
      </p:pic>
      <p:sp>
        <p:nvSpPr>
          <p:cNvPr id="2" name="Titolo 1"/>
          <p:cNvSpPr>
            <a:spLocks noGrp="1"/>
          </p:cNvSpPr>
          <p:nvPr>
            <p:ph type="title"/>
          </p:nvPr>
        </p:nvSpPr>
        <p:spPr>
          <a:xfrm>
            <a:off x="467544" y="0"/>
            <a:ext cx="8229600" cy="1143000"/>
          </a:xfrm>
        </p:spPr>
        <p:txBody>
          <a:bodyPr>
            <a:normAutofit fontScale="90000"/>
          </a:bodyPr>
          <a:lstStyle/>
          <a:p>
            <a:r>
              <a:rPr lang="it-IT" smtClean="0"/>
              <a:t>Confidence Intervals and Flip-Flopping</a:t>
            </a:r>
            <a:endParaRPr lang="en-US"/>
          </a:p>
        </p:txBody>
      </p:sp>
      <p:sp>
        <p:nvSpPr>
          <p:cNvPr id="3" name="Segnaposto contenuto 2"/>
          <p:cNvSpPr>
            <a:spLocks noGrp="1"/>
          </p:cNvSpPr>
          <p:nvPr>
            <p:ph idx="1"/>
          </p:nvPr>
        </p:nvSpPr>
        <p:spPr>
          <a:xfrm>
            <a:off x="0" y="1556792"/>
            <a:ext cx="8229600" cy="3960440"/>
          </a:xfrm>
        </p:spPr>
        <p:txBody>
          <a:bodyPr>
            <a:normAutofit fontScale="62500" lnSpcReduction="20000"/>
          </a:bodyPr>
          <a:lstStyle/>
          <a:p>
            <a:r>
              <a:rPr lang="it-IT" smtClean="0"/>
              <a:t>Here we want to understand a couple of issues that the Neyman construction can run into, for a very common case: the </a:t>
            </a:r>
            <a:r>
              <a:rPr lang="it-IT" smtClean="0">
                <a:solidFill>
                  <a:srgbClr val="FF0000"/>
                </a:solidFill>
              </a:rPr>
              <a:t>measurement of a bounded parameter</a:t>
            </a:r>
            <a:r>
              <a:rPr lang="it-IT" smtClean="0"/>
              <a:t> and the derivation of upper limits on its value</a:t>
            </a:r>
          </a:p>
          <a:p>
            <a:endParaRPr lang="it-IT" smtClean="0"/>
          </a:p>
          <a:p>
            <a:r>
              <a:rPr lang="it-IT" smtClean="0"/>
              <a:t>Typical observables falling in this category: cross section for a new phenomenon; or neutrino mass</a:t>
            </a:r>
          </a:p>
          <a:p>
            <a:endParaRPr lang="it-IT" smtClean="0"/>
          </a:p>
          <a:p>
            <a:r>
              <a:rPr lang="it-IT" smtClean="0"/>
              <a:t>We take the simplifying assumption that we do </a:t>
            </a:r>
          </a:p>
          <a:p>
            <a:pPr>
              <a:buNone/>
            </a:pPr>
            <a:r>
              <a:rPr lang="it-IT" smtClean="0"/>
              <a:t>	a </a:t>
            </a:r>
            <a:r>
              <a:rPr lang="it-IT" smtClean="0">
                <a:solidFill>
                  <a:srgbClr val="0070C0"/>
                </a:solidFill>
              </a:rPr>
              <a:t>unbiased Gaussian-resolution measurement</a:t>
            </a:r>
            <a:r>
              <a:rPr lang="it-IT" smtClean="0"/>
              <a:t>; </a:t>
            </a:r>
          </a:p>
          <a:p>
            <a:pPr>
              <a:buNone/>
            </a:pPr>
            <a:r>
              <a:rPr lang="it-IT" smtClean="0"/>
              <a:t>	we also renormalize measured values such that </a:t>
            </a:r>
          </a:p>
          <a:p>
            <a:pPr>
              <a:buNone/>
            </a:pPr>
            <a:r>
              <a:rPr lang="it-IT" smtClean="0"/>
              <a:t>	the variance is 1.0. In that case if </a:t>
            </a:r>
            <a:r>
              <a:rPr lang="el-GR" smtClean="0"/>
              <a:t>μ</a:t>
            </a:r>
            <a:r>
              <a:rPr lang="it-IT" smtClean="0"/>
              <a:t> is the true </a:t>
            </a:r>
          </a:p>
          <a:p>
            <a:pPr>
              <a:buNone/>
            </a:pPr>
            <a:r>
              <a:rPr lang="it-IT" smtClean="0"/>
              <a:t>	value, our experiment will return a value x which </a:t>
            </a:r>
          </a:p>
          <a:p>
            <a:pPr>
              <a:buNone/>
            </a:pPr>
            <a:r>
              <a:rPr lang="it-IT" smtClean="0"/>
              <a:t>	is distributed as </a:t>
            </a:r>
          </a:p>
        </p:txBody>
      </p:sp>
      <p:pic>
        <p:nvPicPr>
          <p:cNvPr id="5123" name="Picture 3"/>
          <p:cNvPicPr>
            <a:picLocks noChangeAspect="1" noChangeArrowheads="1"/>
          </p:cNvPicPr>
          <p:nvPr/>
        </p:nvPicPr>
        <p:blipFill>
          <a:blip r:embed="rId3" cstate="print"/>
          <a:srcRect/>
          <a:stretch>
            <a:fillRect/>
          </a:stretch>
        </p:blipFill>
        <p:spPr bwMode="auto">
          <a:xfrm>
            <a:off x="2195736" y="5013176"/>
            <a:ext cx="3714750" cy="819150"/>
          </a:xfrm>
          <a:prstGeom prst="rect">
            <a:avLst/>
          </a:prstGeom>
          <a:noFill/>
          <a:ln w="9525">
            <a:noFill/>
            <a:miter lim="800000"/>
            <a:headEnd/>
            <a:tailEnd/>
          </a:ln>
        </p:spPr>
      </p:pic>
      <p:cxnSp>
        <p:nvCxnSpPr>
          <p:cNvPr id="8" name="Connettore 2 7"/>
          <p:cNvCxnSpPr/>
          <p:nvPr/>
        </p:nvCxnSpPr>
        <p:spPr>
          <a:xfrm flipV="1">
            <a:off x="6012160" y="3429000"/>
            <a:ext cx="0" cy="30243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a:off x="6012160" y="6453336"/>
            <a:ext cx="29523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flipV="1">
            <a:off x="6012160" y="3429000"/>
            <a:ext cx="2808312" cy="30243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7164288" y="6093296"/>
            <a:ext cx="1760547" cy="369332"/>
          </a:xfrm>
          <a:prstGeom prst="rect">
            <a:avLst/>
          </a:prstGeom>
          <a:noFill/>
        </p:spPr>
        <p:txBody>
          <a:bodyPr wrap="none" rtlCol="0">
            <a:spAutoFit/>
          </a:bodyPr>
          <a:lstStyle/>
          <a:p>
            <a:r>
              <a:rPr lang="it-IT" smtClean="0"/>
              <a:t>observed value x</a:t>
            </a:r>
            <a:endParaRPr lang="en-US"/>
          </a:p>
        </p:txBody>
      </p:sp>
      <p:sp>
        <p:nvSpPr>
          <p:cNvPr id="16" name="CasellaDiTesto 15"/>
          <p:cNvSpPr txBox="1"/>
          <p:nvPr/>
        </p:nvSpPr>
        <p:spPr>
          <a:xfrm rot="-5400000">
            <a:off x="5108284" y="3900828"/>
            <a:ext cx="1312988" cy="369332"/>
          </a:xfrm>
          <a:prstGeom prst="rect">
            <a:avLst/>
          </a:prstGeom>
          <a:noFill/>
        </p:spPr>
        <p:txBody>
          <a:bodyPr wrap="none" rtlCol="0">
            <a:spAutoFit/>
          </a:bodyPr>
          <a:lstStyle/>
          <a:p>
            <a:r>
              <a:rPr lang="it-IT" smtClean="0"/>
              <a:t>true value </a:t>
            </a:r>
            <a:r>
              <a:rPr lang="el-GR" smtClean="0"/>
              <a:t>μ</a:t>
            </a:r>
            <a:endParaRPr lang="en-US"/>
          </a:p>
        </p:txBody>
      </p:sp>
      <p:sp>
        <p:nvSpPr>
          <p:cNvPr id="20" name="Freccia a destra 19"/>
          <p:cNvSpPr/>
          <p:nvPr/>
        </p:nvSpPr>
        <p:spPr>
          <a:xfrm>
            <a:off x="4788024" y="6021288"/>
            <a:ext cx="936104" cy="576064"/>
          </a:xfrm>
          <a:prstGeom prst="rightArrow">
            <a:avLst/>
          </a:prstGeom>
          <a:solidFill>
            <a:schemeClr val="accent1">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asellaDiTesto 20"/>
          <p:cNvSpPr txBox="1"/>
          <p:nvPr/>
        </p:nvSpPr>
        <p:spPr>
          <a:xfrm>
            <a:off x="539552" y="6093296"/>
            <a:ext cx="4164986" cy="369332"/>
          </a:xfrm>
          <a:prstGeom prst="rect">
            <a:avLst/>
          </a:prstGeom>
          <a:noFill/>
        </p:spPr>
        <p:txBody>
          <a:bodyPr wrap="none" rtlCol="0">
            <a:spAutoFit/>
          </a:bodyPr>
          <a:lstStyle/>
          <a:p>
            <a:r>
              <a:rPr lang="it-IT" smtClean="0">
                <a:solidFill>
                  <a:srgbClr val="FF0000"/>
                </a:solidFill>
              </a:rPr>
              <a:t>Nota bene: x may assume negative values!</a:t>
            </a:r>
            <a:endParaRPr lang="en-US">
              <a:solidFill>
                <a:srgbClr val="FF0000"/>
              </a:solidFill>
            </a:endParaRPr>
          </a:p>
        </p:txBody>
      </p:sp>
    </p:spTree>
    <p:extLst>
      <p:ext uri="{BB962C8B-B14F-4D97-AF65-F5344CB8AC3E}">
        <p14:creationId xmlns:p14="http://schemas.microsoft.com/office/powerpoint/2010/main" val="9250940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2008"/>
            <a:ext cx="8686800" cy="908720"/>
          </a:xfrm>
        </p:spPr>
        <p:txBody>
          <a:bodyPr>
            <a:normAutofit fontScale="90000"/>
          </a:bodyPr>
          <a:lstStyle/>
          <a:p>
            <a:r>
              <a:rPr lang="en-US" smtClean="0"/>
              <a:t>Neyman construction for bounded parameter</a:t>
            </a:r>
            <a:endParaRPr lang="en-US"/>
          </a:p>
        </p:txBody>
      </p:sp>
      <p:sp>
        <p:nvSpPr>
          <p:cNvPr id="3" name="Segnaposto contenuto 2"/>
          <p:cNvSpPr>
            <a:spLocks noGrp="1"/>
          </p:cNvSpPr>
          <p:nvPr>
            <p:ph idx="1"/>
          </p:nvPr>
        </p:nvSpPr>
        <p:spPr>
          <a:xfrm>
            <a:off x="0" y="1340769"/>
            <a:ext cx="6372200" cy="3816423"/>
          </a:xfrm>
        </p:spPr>
        <p:txBody>
          <a:bodyPr>
            <a:normAutofit fontScale="70000" lnSpcReduction="20000"/>
          </a:bodyPr>
          <a:lstStyle/>
          <a:p>
            <a:r>
              <a:rPr lang="en-US" smtClean="0"/>
              <a:t>Gaussian measurement with known sigma (</a:t>
            </a:r>
            <a:r>
              <a:rPr lang="el-GR" smtClean="0"/>
              <a:t>σ</a:t>
            </a:r>
            <a:r>
              <a:rPr lang="en-US" smtClean="0"/>
              <a:t>=1 assumed in graph) of </a:t>
            </a:r>
            <a:r>
              <a:rPr lang="en-US" b="1" smtClean="0"/>
              <a:t>bounded parameter </a:t>
            </a:r>
            <a:r>
              <a:rPr lang="el-GR" smtClean="0"/>
              <a:t>μ&gt;</a:t>
            </a:r>
            <a:r>
              <a:rPr lang="it-IT" smtClean="0"/>
              <a:t>=</a:t>
            </a:r>
            <a:r>
              <a:rPr lang="el-GR" smtClean="0"/>
              <a:t>0</a:t>
            </a:r>
            <a:endParaRPr lang="it-IT" smtClean="0"/>
          </a:p>
          <a:p>
            <a:r>
              <a:rPr lang="it-IT" smtClean="0"/>
              <a:t>Classical method for </a:t>
            </a:r>
            <a:r>
              <a:rPr lang="el-GR" smtClean="0"/>
              <a:t>α</a:t>
            </a:r>
            <a:r>
              <a:rPr lang="it-IT" smtClean="0"/>
              <a:t>=0.05 produces upper limit </a:t>
            </a:r>
            <a:r>
              <a:rPr lang="el-GR" smtClean="0"/>
              <a:t>μ&lt;</a:t>
            </a:r>
            <a:r>
              <a:rPr lang="en-US" smtClean="0"/>
              <a:t>x</a:t>
            </a:r>
            <a:r>
              <a:rPr lang="it-IT" smtClean="0"/>
              <a:t>+1.64</a:t>
            </a:r>
            <a:r>
              <a:rPr lang="el-GR" smtClean="0"/>
              <a:t>σ</a:t>
            </a:r>
            <a:r>
              <a:rPr lang="en-US" smtClean="0"/>
              <a:t>  </a:t>
            </a:r>
            <a:r>
              <a:rPr lang="it-IT" smtClean="0"/>
              <a:t>(or </a:t>
            </a:r>
            <a:r>
              <a:rPr lang="el-GR" smtClean="0"/>
              <a:t>μ</a:t>
            </a:r>
            <a:r>
              <a:rPr lang="it-IT" smtClean="0"/>
              <a:t>&lt;x+1.28</a:t>
            </a:r>
            <a:r>
              <a:rPr lang="el-GR" smtClean="0"/>
              <a:t>σ</a:t>
            </a:r>
            <a:r>
              <a:rPr lang="en-US" smtClean="0"/>
              <a:t> for </a:t>
            </a:r>
            <a:r>
              <a:rPr lang="el-GR" smtClean="0"/>
              <a:t>α</a:t>
            </a:r>
            <a:r>
              <a:rPr lang="it-IT" smtClean="0"/>
              <a:t>=0.1) (</a:t>
            </a:r>
            <a:r>
              <a:rPr lang="it-IT" smtClean="0">
                <a:solidFill>
                  <a:srgbClr val="0070C0"/>
                </a:solidFill>
              </a:rPr>
              <a:t>blue lines</a:t>
            </a:r>
            <a:r>
              <a:rPr lang="it-IT" smtClean="0"/>
              <a:t>)</a:t>
            </a:r>
            <a:endParaRPr lang="el-GR" smtClean="0"/>
          </a:p>
          <a:p>
            <a:pPr lvl="1"/>
            <a:r>
              <a:rPr lang="en-US" smtClean="0">
                <a:solidFill>
                  <a:srgbClr val="FF0000"/>
                </a:solidFill>
              </a:rPr>
              <a:t>for x</a:t>
            </a:r>
            <a:r>
              <a:rPr lang="it-IT" smtClean="0">
                <a:solidFill>
                  <a:srgbClr val="FF0000"/>
                </a:solidFill>
              </a:rPr>
              <a:t>&lt;-1.64 this results in the </a:t>
            </a:r>
            <a:r>
              <a:rPr lang="it-IT" b="1" smtClean="0">
                <a:solidFill>
                  <a:srgbClr val="FF0000"/>
                </a:solidFill>
              </a:rPr>
              <a:t>empty set</a:t>
            </a:r>
            <a:r>
              <a:rPr lang="it-IT" smtClean="0"/>
              <a:t>!</a:t>
            </a:r>
          </a:p>
          <a:p>
            <a:pPr lvl="2"/>
            <a:r>
              <a:rPr lang="it-IT" smtClean="0"/>
              <a:t>in violation of one of Neyman’s own demands (confidence set does not contains empty sets)</a:t>
            </a:r>
          </a:p>
          <a:p>
            <a:pPr lvl="1"/>
            <a:r>
              <a:rPr lang="it-IT" smtClean="0"/>
              <a:t>Also note: x&lt;&lt;0 casts doubt on </a:t>
            </a:r>
            <a:r>
              <a:rPr lang="el-GR" smtClean="0"/>
              <a:t>σ</a:t>
            </a:r>
            <a:r>
              <a:rPr lang="it-IT" smtClean="0"/>
              <a:t>=1 hypothesis </a:t>
            </a:r>
            <a:r>
              <a:rPr lang="it-IT" smtClean="0">
                <a:sym typeface="Wingdings" pitchFamily="2" charset="2"/>
              </a:rPr>
              <a:t> rather than telling about value of </a:t>
            </a:r>
            <a:r>
              <a:rPr lang="el-GR" smtClean="0">
                <a:sym typeface="Wingdings" pitchFamily="2" charset="2"/>
              </a:rPr>
              <a:t>μ</a:t>
            </a:r>
            <a:r>
              <a:rPr lang="it-IT" smtClean="0">
                <a:sym typeface="Wingdings" pitchFamily="2" charset="2"/>
              </a:rPr>
              <a:t> </a:t>
            </a:r>
            <a:r>
              <a:rPr lang="it-IT" smtClean="0">
                <a:solidFill>
                  <a:srgbClr val="0070C0"/>
                </a:solidFill>
                <a:sym typeface="Wingdings" pitchFamily="2" charset="2"/>
              </a:rPr>
              <a:t>the result </a:t>
            </a:r>
            <a:r>
              <a:rPr lang="en-US" smtClean="0">
                <a:solidFill>
                  <a:srgbClr val="0070C0"/>
                </a:solidFill>
                <a:sym typeface="Wingdings" pitchFamily="2" charset="2"/>
              </a:rPr>
              <a:t>could be viewed as</a:t>
            </a:r>
            <a:r>
              <a:rPr lang="it-IT" smtClean="0">
                <a:solidFill>
                  <a:srgbClr val="0070C0"/>
                </a:solidFill>
                <a:sym typeface="Wingdings" pitchFamily="2" charset="2"/>
              </a:rPr>
              <a:t> a GoF </a:t>
            </a:r>
            <a:r>
              <a:rPr lang="it-IT" smtClean="0">
                <a:solidFill>
                  <a:srgbClr val="0070C0"/>
                </a:solidFill>
                <a:sym typeface="Wingdings" pitchFamily="2" charset="2"/>
              </a:rPr>
              <a:t>test</a:t>
            </a:r>
            <a:r>
              <a:rPr lang="it-IT" smtClean="0">
                <a:sym typeface="Wingdings" pitchFamily="2" charset="2"/>
              </a:rPr>
              <a:t>. </a:t>
            </a:r>
            <a:r>
              <a:rPr lang="it-IT" smtClean="0">
                <a:sym typeface="Wingdings" pitchFamily="2" charset="2"/>
              </a:rPr>
              <a:t>Another possibility is to widen the model to allow </a:t>
            </a:r>
            <a:r>
              <a:rPr lang="el-GR" smtClean="0">
                <a:sym typeface="Wingdings" pitchFamily="2" charset="2"/>
              </a:rPr>
              <a:t>σ</a:t>
            </a:r>
            <a:r>
              <a:rPr lang="it-IT" smtClean="0">
                <a:sym typeface="Wingdings" pitchFamily="2" charset="2"/>
              </a:rPr>
              <a:t>&gt;1</a:t>
            </a:r>
            <a:endParaRPr lang="it-IT" smtClean="0"/>
          </a:p>
        </p:txBody>
      </p:sp>
      <p:pic>
        <p:nvPicPr>
          <p:cNvPr id="160769" name="Picture 1"/>
          <p:cNvPicPr>
            <a:picLocks noChangeAspect="1" noChangeArrowheads="1"/>
          </p:cNvPicPr>
          <p:nvPr/>
        </p:nvPicPr>
        <p:blipFill>
          <a:blip r:embed="rId2" cstate="print"/>
          <a:srcRect/>
          <a:stretch>
            <a:fillRect/>
          </a:stretch>
        </p:blipFill>
        <p:spPr bwMode="auto">
          <a:xfrm>
            <a:off x="6298598" y="1365292"/>
            <a:ext cx="2845401" cy="2783788"/>
          </a:xfrm>
          <a:prstGeom prst="rect">
            <a:avLst/>
          </a:prstGeom>
          <a:noFill/>
          <a:ln w="9525">
            <a:noFill/>
            <a:miter lim="800000"/>
            <a:headEnd/>
            <a:tailEnd/>
          </a:ln>
        </p:spPr>
      </p:pic>
      <p:sp>
        <p:nvSpPr>
          <p:cNvPr id="13" name="CasellaDiTesto 12"/>
          <p:cNvSpPr txBox="1"/>
          <p:nvPr/>
        </p:nvSpPr>
        <p:spPr>
          <a:xfrm>
            <a:off x="323528" y="5013176"/>
            <a:ext cx="8640960" cy="1200329"/>
          </a:xfrm>
          <a:prstGeom prst="rect">
            <a:avLst/>
          </a:prstGeom>
          <a:noFill/>
        </p:spPr>
        <p:txBody>
          <a:bodyPr wrap="square" rtlCol="0">
            <a:spAutoFit/>
          </a:bodyPr>
          <a:lstStyle/>
          <a:p>
            <a:r>
              <a:rPr lang="en-US" b="1" smtClean="0"/>
              <a:t>Flip-flopping</a:t>
            </a:r>
            <a:r>
              <a:rPr lang="en-US" smtClean="0"/>
              <a:t>: “</a:t>
            </a:r>
            <a:r>
              <a:rPr lang="en-US" i="1" smtClean="0"/>
              <a:t>since we observe no significant signal, we proceed to derive upper limits…”</a:t>
            </a:r>
          </a:p>
          <a:p>
            <a:r>
              <a:rPr lang="it-IT" smtClean="0"/>
              <a:t>As a result, the upper limits undercover ! (</a:t>
            </a:r>
            <a:r>
              <a:rPr lang="it-IT" smtClean="0">
                <a:solidFill>
                  <a:srgbClr val="FF0000"/>
                </a:solidFill>
              </a:rPr>
              <a:t>Unified approach by Feldman and Cousins</a:t>
            </a:r>
            <a:r>
              <a:rPr lang="it-IT" smtClean="0"/>
              <a:t> solves the </a:t>
            </a:r>
            <a:r>
              <a:rPr lang="it-IT" smtClean="0"/>
              <a:t>issue)</a:t>
            </a:r>
            <a:endParaRPr lang="it-IT" b="1" smtClean="0"/>
          </a:p>
          <a:p>
            <a:endParaRPr lang="en-US"/>
          </a:p>
        </p:txBody>
      </p:sp>
      <p:sp>
        <p:nvSpPr>
          <p:cNvPr id="16" name="CasellaDiTesto 15"/>
          <p:cNvSpPr txBox="1"/>
          <p:nvPr/>
        </p:nvSpPr>
        <p:spPr>
          <a:xfrm>
            <a:off x="6828049" y="1619508"/>
            <a:ext cx="840295" cy="369332"/>
          </a:xfrm>
          <a:prstGeom prst="rect">
            <a:avLst/>
          </a:prstGeom>
          <a:solidFill>
            <a:schemeClr val="bg1"/>
          </a:solidFill>
        </p:spPr>
        <p:txBody>
          <a:bodyPr wrap="none" rtlCol="0">
            <a:spAutoFit/>
          </a:bodyPr>
          <a:lstStyle/>
          <a:p>
            <a:r>
              <a:rPr lang="el-GR" smtClean="0"/>
              <a:t>α</a:t>
            </a:r>
            <a:r>
              <a:rPr lang="it-IT" smtClean="0"/>
              <a:t>=0.05</a:t>
            </a:r>
            <a:endParaRPr lang="en-US"/>
          </a:p>
        </p:txBody>
      </p:sp>
      <p:sp>
        <p:nvSpPr>
          <p:cNvPr id="5" name="CasellaDiTesto 4"/>
          <p:cNvSpPr txBox="1"/>
          <p:nvPr/>
        </p:nvSpPr>
        <p:spPr>
          <a:xfrm>
            <a:off x="7404113" y="2204864"/>
            <a:ext cx="1416359" cy="369332"/>
          </a:xfrm>
          <a:prstGeom prst="rect">
            <a:avLst/>
          </a:prstGeom>
          <a:solidFill>
            <a:schemeClr val="bg1"/>
          </a:solidFill>
          <a:scene3d>
            <a:camera prst="orthographicFront">
              <a:rot lat="0" lon="0" rev="2700000"/>
            </a:camera>
            <a:lightRig rig="threePt" dir="t"/>
          </a:scene3d>
        </p:spPr>
        <p:txBody>
          <a:bodyPr wrap="square" rtlCol="0">
            <a:spAutoFit/>
          </a:bodyPr>
          <a:lstStyle/>
          <a:p>
            <a:r>
              <a:rPr lang="el-GR" smtClean="0"/>
              <a:t>μ</a:t>
            </a:r>
            <a:r>
              <a:rPr lang="it-IT" smtClean="0"/>
              <a:t> = </a:t>
            </a:r>
            <a:r>
              <a:rPr lang="en-US" smtClean="0"/>
              <a:t>x</a:t>
            </a:r>
            <a:r>
              <a:rPr lang="it-IT"/>
              <a:t>+1.64</a:t>
            </a:r>
            <a:r>
              <a:rPr lang="el-GR"/>
              <a:t>σ</a:t>
            </a:r>
            <a:endParaRPr lang="en-US"/>
          </a:p>
        </p:txBody>
      </p:sp>
    </p:spTree>
    <p:extLst>
      <p:ext uri="{BB962C8B-B14F-4D97-AF65-F5344CB8AC3E}">
        <p14:creationId xmlns:p14="http://schemas.microsoft.com/office/powerpoint/2010/main" val="29272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txBox="1">
            <a:spLocks noGrp="1"/>
          </p:cNvSpPr>
          <p:nvPr>
            <p:ph idx="1"/>
          </p:nvPr>
        </p:nvSpPr>
        <p:spPr>
          <a:xfrm>
            <a:off x="0" y="0"/>
            <a:ext cx="5724128" cy="3354765"/>
          </a:xfrm>
          <a:prstGeom prst="rect">
            <a:avLst/>
          </a:prstGeom>
          <a:noFill/>
        </p:spPr>
        <p:txBody>
          <a:bodyPr wrap="square" rtlCol="0">
            <a:spAutoFit/>
          </a:bodyPr>
          <a:lstStyle/>
          <a:p>
            <a:pPr>
              <a:buNone/>
            </a:pPr>
            <a:r>
              <a:rPr lang="it-IT" smtClean="0"/>
              <a:t>	</a:t>
            </a:r>
            <a:r>
              <a:rPr lang="it-IT" sz="1800" smtClean="0"/>
              <a:t>The attitude that one might take, upon measuring, say, a higgs cross section which is negative (say if your backgrounds fluctuated up such that N</a:t>
            </a:r>
            <a:r>
              <a:rPr lang="it-IT" sz="1800" baseline="-25000" smtClean="0"/>
              <a:t>obs</a:t>
            </a:r>
            <a:r>
              <a:rPr lang="it-IT" sz="1800" smtClean="0"/>
              <a:t>&lt;B</a:t>
            </a:r>
            <a:r>
              <a:rPr lang="it-IT" sz="1800" baseline="-25000" smtClean="0"/>
              <a:t>exp</a:t>
            </a:r>
            <a:r>
              <a:rPr lang="it-IT" sz="1800" smtClean="0"/>
              <a:t>), is to </a:t>
            </a:r>
            <a:r>
              <a:rPr lang="it-IT" sz="1800" b="1" smtClean="0"/>
              <a:t>quote zero, and report an upper limit</a:t>
            </a:r>
            <a:r>
              <a:rPr lang="it-IT" sz="1800" smtClean="0"/>
              <a:t> which, in units of sigma, is </a:t>
            </a:r>
          </a:p>
          <a:p>
            <a:pPr>
              <a:buNone/>
            </a:pPr>
            <a:r>
              <a:rPr lang="it-IT" sz="1800" b="1" smtClean="0">
                <a:solidFill>
                  <a:srgbClr val="FF0000"/>
                </a:solidFill>
              </a:rPr>
              <a:t>	x</a:t>
            </a:r>
            <a:r>
              <a:rPr lang="it-IT" sz="1800" b="1" baseline="30000" smtClean="0">
                <a:solidFill>
                  <a:srgbClr val="FF0000"/>
                </a:solidFill>
              </a:rPr>
              <a:t>up</a:t>
            </a:r>
            <a:r>
              <a:rPr lang="it-IT" sz="1800" b="1" smtClean="0">
                <a:solidFill>
                  <a:srgbClr val="FF0000"/>
                </a:solidFill>
              </a:rPr>
              <a:t>=sqrt(2)*ErfInverse(1-2</a:t>
            </a:r>
            <a:r>
              <a:rPr lang="el-GR" sz="1800" b="1" smtClean="0">
                <a:solidFill>
                  <a:srgbClr val="FF0000"/>
                </a:solidFill>
              </a:rPr>
              <a:t>α</a:t>
            </a:r>
            <a:r>
              <a:rPr lang="it-IT" sz="1800" b="1" smtClean="0">
                <a:solidFill>
                  <a:srgbClr val="FF0000"/>
                </a:solidFill>
              </a:rPr>
              <a:t>)</a:t>
            </a:r>
            <a:endParaRPr lang="it-IT" sz="1800" smtClean="0"/>
          </a:p>
          <a:p>
            <a:pPr>
              <a:buNone/>
            </a:pPr>
            <a:r>
              <a:rPr lang="it-IT" sz="1800" smtClean="0"/>
              <a:t>	where </a:t>
            </a:r>
            <a:r>
              <a:rPr lang="el-GR" sz="1800" smtClean="0"/>
              <a:t>α</a:t>
            </a:r>
            <a:r>
              <a:rPr lang="it-IT" sz="1800" smtClean="0"/>
              <a:t> </a:t>
            </a:r>
            <a:r>
              <a:rPr lang="en-US" sz="1800" smtClean="0"/>
              <a:t>is the desired confidence level. </a:t>
            </a:r>
            <a:r>
              <a:rPr lang="en-US" sz="1800" smtClean="0">
                <a:solidFill>
                  <a:srgbClr val="0070C0"/>
                </a:solidFill>
              </a:rPr>
              <a:t>X</a:t>
            </a:r>
            <a:r>
              <a:rPr lang="en-US" sz="1800" baseline="30000" smtClean="0">
                <a:solidFill>
                  <a:srgbClr val="0070C0"/>
                </a:solidFill>
              </a:rPr>
              <a:t>up</a:t>
            </a:r>
            <a:r>
              <a:rPr lang="en-US" sz="1800" smtClean="0">
                <a:solidFill>
                  <a:srgbClr val="0070C0"/>
                </a:solidFill>
              </a:rPr>
              <a:t> is such that the integral of the Gaussian from </a:t>
            </a:r>
            <a:r>
              <a:rPr lang="it-IT" sz="1800" smtClean="0">
                <a:solidFill>
                  <a:srgbClr val="0070C0"/>
                </a:solidFill>
              </a:rPr>
              <a:t>minus infinity to x</a:t>
            </a:r>
            <a:r>
              <a:rPr lang="it-IT" sz="1800" baseline="30000" smtClean="0">
                <a:solidFill>
                  <a:srgbClr val="0070C0"/>
                </a:solidFill>
              </a:rPr>
              <a:t>up</a:t>
            </a:r>
            <a:r>
              <a:rPr lang="it-IT" sz="1800" smtClean="0">
                <a:solidFill>
                  <a:srgbClr val="0070C0"/>
                </a:solidFill>
              </a:rPr>
              <a:t> is 1-</a:t>
            </a:r>
            <a:r>
              <a:rPr lang="el-GR" sz="1800" smtClean="0">
                <a:solidFill>
                  <a:srgbClr val="0070C0"/>
                </a:solidFill>
              </a:rPr>
              <a:t>α </a:t>
            </a:r>
            <a:r>
              <a:rPr lang="it-IT" sz="1800" smtClean="0">
                <a:solidFill>
                  <a:srgbClr val="0070C0"/>
                </a:solidFill>
              </a:rPr>
              <a:t>(one-tailed test).</a:t>
            </a:r>
          </a:p>
          <a:p>
            <a:pPr>
              <a:buNone/>
            </a:pPr>
            <a:r>
              <a:rPr lang="it-IT" sz="1800"/>
              <a:t>	</a:t>
            </a:r>
            <a:endParaRPr lang="it-IT" sz="1800" smtClean="0"/>
          </a:p>
        </p:txBody>
      </p:sp>
      <p:sp>
        <p:nvSpPr>
          <p:cNvPr id="5" name="CasellaDiTesto 4"/>
          <p:cNvSpPr txBox="1"/>
          <p:nvPr/>
        </p:nvSpPr>
        <p:spPr>
          <a:xfrm>
            <a:off x="323528" y="2976041"/>
            <a:ext cx="4824536" cy="3693319"/>
          </a:xfrm>
          <a:prstGeom prst="rect">
            <a:avLst/>
          </a:prstGeom>
          <a:noFill/>
        </p:spPr>
        <p:txBody>
          <a:bodyPr wrap="square" rtlCol="0">
            <a:spAutoFit/>
          </a:bodyPr>
          <a:lstStyle/>
          <a:p>
            <a:pPr>
              <a:buNone/>
            </a:pPr>
            <a:r>
              <a:rPr lang="it-IT"/>
              <a:t>If, however, one finds x&gt;D, where D is one’s discovery threshold (say, 3-sigma or 5-sigma), one feels entitled to say one has “measured” a non-zero value of the parameter – a discovery of the Higgs, or a measurement of a non-zero neutrino mass. What the physicist will then report is rather</a:t>
            </a:r>
            <a:r>
              <a:rPr lang="en-US"/>
              <a:t> an interval: to be consistent with the chosen test size </a:t>
            </a:r>
            <a:r>
              <a:rPr lang="el-GR"/>
              <a:t>α,</a:t>
            </a:r>
            <a:r>
              <a:rPr lang="it-IT"/>
              <a:t> he will then quote central intervals which cover at the same level:  </a:t>
            </a:r>
            <a:r>
              <a:rPr lang="it-IT" b="1">
                <a:solidFill>
                  <a:srgbClr val="FF0000"/>
                </a:solidFill>
              </a:rPr>
              <a:t>x</a:t>
            </a:r>
            <a:r>
              <a:rPr lang="it-IT" b="1" baseline="-25000">
                <a:solidFill>
                  <a:srgbClr val="FF0000"/>
                </a:solidFill>
              </a:rPr>
              <a:t>meas</a:t>
            </a:r>
            <a:r>
              <a:rPr lang="it-IT" b="1">
                <a:solidFill>
                  <a:srgbClr val="FF0000"/>
                </a:solidFill>
              </a:rPr>
              <a:t>+-E(</a:t>
            </a:r>
            <a:r>
              <a:rPr lang="el-GR" b="1" smtClean="0">
                <a:solidFill>
                  <a:srgbClr val="FF0000"/>
                </a:solidFill>
              </a:rPr>
              <a:t>α</a:t>
            </a:r>
            <a:r>
              <a:rPr lang="it-IT" b="1" smtClean="0">
                <a:solidFill>
                  <a:srgbClr val="FF0000"/>
                </a:solidFill>
              </a:rPr>
              <a:t>/2)</a:t>
            </a:r>
            <a:r>
              <a:rPr lang="it-IT" smtClean="0"/>
              <a:t>,</a:t>
            </a:r>
            <a:r>
              <a:rPr lang="it-IT" smtClean="0">
                <a:solidFill>
                  <a:srgbClr val="FF0000"/>
                </a:solidFill>
              </a:rPr>
              <a:t> </a:t>
            </a:r>
            <a:r>
              <a:rPr lang="it-IT"/>
              <a:t>with</a:t>
            </a:r>
          </a:p>
          <a:p>
            <a:pPr>
              <a:buNone/>
            </a:pPr>
            <a:r>
              <a:rPr lang="it-IT"/>
              <a:t>	</a:t>
            </a:r>
            <a:r>
              <a:rPr lang="it-IT" b="1">
                <a:solidFill>
                  <a:srgbClr val="FF0000"/>
                </a:solidFill>
              </a:rPr>
              <a:t>E(</a:t>
            </a:r>
            <a:r>
              <a:rPr lang="el-GR" b="1">
                <a:solidFill>
                  <a:srgbClr val="FF0000"/>
                </a:solidFill>
              </a:rPr>
              <a:t>α</a:t>
            </a:r>
            <a:r>
              <a:rPr lang="it-IT" b="1">
                <a:solidFill>
                  <a:srgbClr val="FF0000"/>
                </a:solidFill>
              </a:rPr>
              <a:t>) = sqrt(2)*ErfInverse(1-2*</a:t>
            </a:r>
            <a:r>
              <a:rPr lang="el-GR" b="1">
                <a:solidFill>
                  <a:srgbClr val="FF0000"/>
                </a:solidFill>
              </a:rPr>
              <a:t>α</a:t>
            </a:r>
            <a:r>
              <a:rPr lang="it-IT" b="1">
                <a:solidFill>
                  <a:srgbClr val="FF0000"/>
                </a:solidFill>
              </a:rPr>
              <a:t>). </a:t>
            </a:r>
            <a:endParaRPr lang="it-IT" b="1" smtClean="0">
              <a:solidFill>
                <a:srgbClr val="FF0000"/>
              </a:solidFill>
            </a:endParaRPr>
          </a:p>
          <a:p>
            <a:pPr>
              <a:buNone/>
            </a:pPr>
            <a:r>
              <a:rPr lang="it-IT" smtClean="0"/>
              <a:t>The </a:t>
            </a:r>
            <a:r>
              <a:rPr lang="it-IT"/>
              <a:t>confidence belt may then take the form shown on the graph on the right.</a:t>
            </a:r>
          </a:p>
          <a:p>
            <a:endParaRPr lang="en-US"/>
          </a:p>
        </p:txBody>
      </p:sp>
      <p:grpSp>
        <p:nvGrpSpPr>
          <p:cNvPr id="11" name="Gruppo 10"/>
          <p:cNvGrpSpPr/>
          <p:nvPr/>
        </p:nvGrpSpPr>
        <p:grpSpPr>
          <a:xfrm>
            <a:off x="5508104" y="3229567"/>
            <a:ext cx="3456384" cy="3583809"/>
            <a:chOff x="5508104" y="3229567"/>
            <a:chExt cx="3456384" cy="3583809"/>
          </a:xfrm>
        </p:grpSpPr>
        <p:pic>
          <p:nvPicPr>
            <p:cNvPr id="6" name="Picture 2"/>
            <p:cNvPicPr>
              <a:picLocks noChangeAspect="1" noChangeArrowheads="1"/>
            </p:cNvPicPr>
            <p:nvPr/>
          </p:nvPicPr>
          <p:blipFill>
            <a:blip r:embed="rId3" cstate="print"/>
            <a:srcRect/>
            <a:stretch>
              <a:fillRect/>
            </a:stretch>
          </p:blipFill>
          <p:spPr bwMode="auto">
            <a:xfrm>
              <a:off x="5508104" y="3229567"/>
              <a:ext cx="3456384" cy="3583809"/>
            </a:xfrm>
            <a:prstGeom prst="rect">
              <a:avLst/>
            </a:prstGeom>
            <a:noFill/>
            <a:ln w="9525">
              <a:noFill/>
              <a:miter lim="800000"/>
              <a:headEnd/>
              <a:tailEnd/>
            </a:ln>
          </p:spPr>
        </p:pic>
        <p:cxnSp>
          <p:nvCxnSpPr>
            <p:cNvPr id="7" name="Connettore 1 6"/>
            <p:cNvCxnSpPr/>
            <p:nvPr/>
          </p:nvCxnSpPr>
          <p:spPr>
            <a:xfrm flipH="1">
              <a:off x="6516216" y="3861048"/>
              <a:ext cx="2376264" cy="2448272"/>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6084168" y="3501008"/>
              <a:ext cx="1512168" cy="923330"/>
            </a:xfrm>
            <a:prstGeom prst="rect">
              <a:avLst/>
            </a:prstGeom>
            <a:solidFill>
              <a:schemeClr val="bg1"/>
            </a:solidFill>
          </p:spPr>
          <p:txBody>
            <a:bodyPr wrap="square" rtlCol="0">
              <a:spAutoFit/>
            </a:bodyPr>
            <a:lstStyle/>
            <a:p>
              <a:r>
                <a:rPr lang="el-GR" smtClean="0"/>
                <a:t>α</a:t>
              </a:r>
              <a:r>
                <a:rPr lang="it-IT" smtClean="0"/>
                <a:t>=0.10,</a:t>
              </a:r>
            </a:p>
            <a:p>
              <a:r>
                <a:rPr lang="it-IT" smtClean="0"/>
                <a:t>Z&gt;5 discovery</a:t>
              </a:r>
            </a:p>
            <a:p>
              <a:r>
                <a:rPr lang="it-IT" smtClean="0"/>
                <a:t>threshold</a:t>
              </a:r>
              <a:endParaRPr lang="en-US"/>
            </a:p>
          </p:txBody>
        </p:sp>
      </p:grpSp>
      <p:graphicFrame>
        <p:nvGraphicFramePr>
          <p:cNvPr id="10" name="Oggetto 9"/>
          <p:cNvGraphicFramePr>
            <a:graphicFrameLocks noChangeAspect="1"/>
          </p:cNvGraphicFramePr>
          <p:nvPr/>
        </p:nvGraphicFramePr>
        <p:xfrm>
          <a:off x="6267896" y="84460"/>
          <a:ext cx="2768600" cy="2984500"/>
        </p:xfrm>
        <a:graphic>
          <a:graphicData uri="http://schemas.openxmlformats.org/presentationml/2006/ole">
            <mc:AlternateContent xmlns:mc="http://schemas.openxmlformats.org/markup-compatibility/2006">
              <mc:Choice xmlns:v="urn:schemas-microsoft-com:vml" Requires="v">
                <p:oleObj spid="_x0000_s52236" name="Equazione" r:id="rId4" imgW="1790640" imgH="1930320" progId="Equation.3">
                  <p:embed/>
                </p:oleObj>
              </mc:Choice>
              <mc:Fallback>
                <p:oleObj name="Equazione" r:id="rId4" imgW="1790640" imgH="193032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7896" y="84460"/>
                        <a:ext cx="2768600" cy="298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3" name="Connettore 2 12"/>
          <p:cNvCxnSpPr/>
          <p:nvPr/>
        </p:nvCxnSpPr>
        <p:spPr>
          <a:xfrm>
            <a:off x="3347864" y="1844824"/>
            <a:ext cx="2448272" cy="40324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flipV="1">
            <a:off x="4499992" y="4365104"/>
            <a:ext cx="3888432"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852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0"/>
            <a:ext cx="8229600" cy="1143000"/>
          </a:xfrm>
        </p:spPr>
        <p:txBody>
          <a:bodyPr>
            <a:normAutofit fontScale="90000"/>
          </a:bodyPr>
          <a:lstStyle/>
          <a:p>
            <a:r>
              <a:rPr lang="it-IT" smtClean="0"/>
              <a:t>Coverage of flip-flopping experiment</a:t>
            </a:r>
            <a:endParaRPr lang="en-US"/>
          </a:p>
        </p:txBody>
      </p:sp>
      <p:sp>
        <p:nvSpPr>
          <p:cNvPr id="3" name="Segnaposto contenuto 2"/>
          <p:cNvSpPr>
            <a:spLocks noGrp="1"/>
          </p:cNvSpPr>
          <p:nvPr>
            <p:ph idx="1"/>
          </p:nvPr>
        </p:nvSpPr>
        <p:spPr>
          <a:xfrm>
            <a:off x="467544" y="980728"/>
            <a:ext cx="8229600" cy="1440160"/>
          </a:xfrm>
        </p:spPr>
        <p:txBody>
          <a:bodyPr>
            <a:normAutofit fontScale="55000" lnSpcReduction="20000"/>
          </a:bodyPr>
          <a:lstStyle/>
          <a:p>
            <a:r>
              <a:rPr lang="it-IT" smtClean="0"/>
              <a:t>We want to write a routine that determines the true coverage of the procedure discussed above for a Gaussian measurement of a bounded parameter:</a:t>
            </a:r>
          </a:p>
          <a:p>
            <a:pPr lvl="1"/>
            <a:r>
              <a:rPr lang="it-IT" smtClean="0"/>
              <a:t>x</a:t>
            </a:r>
            <a:r>
              <a:rPr lang="it-IT" baseline="-25000" smtClean="0"/>
              <a:t>meas</a:t>
            </a:r>
            <a:r>
              <a:rPr lang="it-IT" smtClean="0"/>
              <a:t>&lt;0 </a:t>
            </a:r>
            <a:r>
              <a:rPr lang="it-IT" smtClean="0">
                <a:sym typeface="Wingdings" pitchFamily="2" charset="2"/>
              </a:rPr>
              <a:t> quote size-</a:t>
            </a:r>
            <a:r>
              <a:rPr lang="el-GR" smtClean="0">
                <a:sym typeface="Wingdings" pitchFamily="2" charset="2"/>
              </a:rPr>
              <a:t>α </a:t>
            </a:r>
            <a:r>
              <a:rPr lang="it-IT" smtClean="0">
                <a:sym typeface="Wingdings" pitchFamily="2" charset="2"/>
              </a:rPr>
              <a:t>upper limit as if x</a:t>
            </a:r>
            <a:r>
              <a:rPr lang="it-IT" baseline="-25000" smtClean="0">
                <a:sym typeface="Wingdings" pitchFamily="2" charset="2"/>
              </a:rPr>
              <a:t>meas</a:t>
            </a:r>
            <a:r>
              <a:rPr lang="it-IT" smtClean="0">
                <a:sym typeface="Wingdings" pitchFamily="2" charset="2"/>
              </a:rPr>
              <a:t>=0, </a:t>
            </a:r>
            <a:r>
              <a:rPr lang="it-IT" b="1" smtClean="0">
                <a:solidFill>
                  <a:srgbClr val="FF0000"/>
                </a:solidFill>
              </a:rPr>
              <a:t>x</a:t>
            </a:r>
            <a:r>
              <a:rPr lang="it-IT" b="1" baseline="30000" smtClean="0">
                <a:solidFill>
                  <a:srgbClr val="FF0000"/>
                </a:solidFill>
              </a:rPr>
              <a:t>up</a:t>
            </a:r>
            <a:r>
              <a:rPr lang="it-IT" b="1" smtClean="0">
                <a:solidFill>
                  <a:srgbClr val="FF0000"/>
                </a:solidFill>
              </a:rPr>
              <a:t>=sqrt(2)*ErfInverse(1-2</a:t>
            </a:r>
            <a:r>
              <a:rPr lang="el-GR" b="1" smtClean="0">
                <a:solidFill>
                  <a:srgbClr val="FF0000"/>
                </a:solidFill>
              </a:rPr>
              <a:t>α</a:t>
            </a:r>
            <a:r>
              <a:rPr lang="it-IT" b="1" smtClean="0">
                <a:solidFill>
                  <a:srgbClr val="FF0000"/>
                </a:solidFill>
              </a:rPr>
              <a:t>)</a:t>
            </a:r>
            <a:endParaRPr lang="it-IT" smtClean="0">
              <a:sym typeface="Wingdings" pitchFamily="2" charset="2"/>
            </a:endParaRPr>
          </a:p>
          <a:p>
            <a:pPr lvl="1"/>
            <a:r>
              <a:rPr lang="it-IT" smtClean="0">
                <a:sym typeface="Wingdings" pitchFamily="2" charset="2"/>
              </a:rPr>
              <a:t>0&lt;=x</a:t>
            </a:r>
            <a:r>
              <a:rPr lang="it-IT" baseline="-25000" smtClean="0">
                <a:sym typeface="Wingdings" pitchFamily="2" charset="2"/>
              </a:rPr>
              <a:t>meas</a:t>
            </a:r>
            <a:r>
              <a:rPr lang="it-IT" smtClean="0">
                <a:sym typeface="Wingdings" pitchFamily="2" charset="2"/>
              </a:rPr>
              <a:t>&lt;D quote size-</a:t>
            </a:r>
            <a:r>
              <a:rPr lang="el-GR" smtClean="0">
                <a:sym typeface="Wingdings" pitchFamily="2" charset="2"/>
              </a:rPr>
              <a:t>α </a:t>
            </a:r>
            <a:r>
              <a:rPr lang="it-IT" smtClean="0">
                <a:sym typeface="Wingdings" pitchFamily="2" charset="2"/>
              </a:rPr>
              <a:t>upper limit, </a:t>
            </a:r>
            <a:r>
              <a:rPr lang="it-IT" b="1" smtClean="0">
                <a:solidFill>
                  <a:srgbClr val="FF0000"/>
                </a:solidFill>
              </a:rPr>
              <a:t>x</a:t>
            </a:r>
            <a:r>
              <a:rPr lang="it-IT" b="1" baseline="30000" smtClean="0">
                <a:solidFill>
                  <a:srgbClr val="FF0000"/>
                </a:solidFill>
              </a:rPr>
              <a:t>up</a:t>
            </a:r>
            <a:r>
              <a:rPr lang="it-IT" b="1" smtClean="0">
                <a:solidFill>
                  <a:srgbClr val="FF0000"/>
                </a:solidFill>
              </a:rPr>
              <a:t>=sqrt(2)*ErfInverse(1-2</a:t>
            </a:r>
            <a:r>
              <a:rPr lang="el-GR" b="1" smtClean="0">
                <a:solidFill>
                  <a:srgbClr val="FF0000"/>
                </a:solidFill>
              </a:rPr>
              <a:t>α</a:t>
            </a:r>
            <a:r>
              <a:rPr lang="it-IT" b="1" smtClean="0">
                <a:solidFill>
                  <a:srgbClr val="FF0000"/>
                </a:solidFill>
              </a:rPr>
              <a:t>) + x</a:t>
            </a:r>
            <a:r>
              <a:rPr lang="it-IT" b="1" baseline="-25000" smtClean="0">
                <a:solidFill>
                  <a:srgbClr val="FF0000"/>
                </a:solidFill>
              </a:rPr>
              <a:t>meas</a:t>
            </a:r>
            <a:endParaRPr lang="it-IT" baseline="-25000" smtClean="0">
              <a:sym typeface="Wingdings" pitchFamily="2" charset="2"/>
            </a:endParaRPr>
          </a:p>
          <a:p>
            <a:pPr lvl="1"/>
            <a:r>
              <a:rPr lang="it-IT" smtClean="0">
                <a:sym typeface="Wingdings" pitchFamily="2" charset="2"/>
              </a:rPr>
              <a:t>x</a:t>
            </a:r>
            <a:r>
              <a:rPr lang="it-IT" baseline="-25000" smtClean="0">
                <a:sym typeface="Wingdings" pitchFamily="2" charset="2"/>
              </a:rPr>
              <a:t>meas</a:t>
            </a:r>
            <a:r>
              <a:rPr lang="it-IT" smtClean="0">
                <a:sym typeface="Wingdings" pitchFamily="2" charset="2"/>
              </a:rPr>
              <a:t>&gt;=D  quote central value +-</a:t>
            </a:r>
            <a:r>
              <a:rPr lang="el-GR" smtClean="0">
                <a:sym typeface="Wingdings" pitchFamily="2" charset="2"/>
              </a:rPr>
              <a:t>α</a:t>
            </a:r>
            <a:r>
              <a:rPr lang="it-IT" smtClean="0">
                <a:sym typeface="Wingdings" pitchFamily="2" charset="2"/>
              </a:rPr>
              <a:t>/2 error bars, </a:t>
            </a:r>
            <a:r>
              <a:rPr lang="it-IT" b="1" smtClean="0">
                <a:solidFill>
                  <a:srgbClr val="FF0000"/>
                </a:solidFill>
                <a:sym typeface="Wingdings" pitchFamily="2" charset="2"/>
              </a:rPr>
              <a:t>x</a:t>
            </a:r>
            <a:r>
              <a:rPr lang="it-IT" b="1" baseline="-25000" smtClean="0">
                <a:solidFill>
                  <a:srgbClr val="FF0000"/>
                </a:solidFill>
                <a:sym typeface="Wingdings" pitchFamily="2" charset="2"/>
              </a:rPr>
              <a:t>meas</a:t>
            </a:r>
            <a:r>
              <a:rPr lang="it-IT" b="1" smtClean="0">
                <a:solidFill>
                  <a:srgbClr val="FF0000"/>
                </a:solidFill>
                <a:sym typeface="Wingdings" pitchFamily="2" charset="2"/>
              </a:rPr>
              <a:t>+-</a:t>
            </a:r>
            <a:r>
              <a:rPr lang="it-IT" b="1" smtClean="0">
                <a:solidFill>
                  <a:srgbClr val="FF0000"/>
                </a:solidFill>
              </a:rPr>
              <a:t>sqrt(2)*ErfInverse(1-</a:t>
            </a:r>
            <a:r>
              <a:rPr lang="el-GR" b="1" smtClean="0">
                <a:solidFill>
                  <a:srgbClr val="FF0000"/>
                </a:solidFill>
              </a:rPr>
              <a:t>α</a:t>
            </a:r>
            <a:r>
              <a:rPr lang="it-IT" b="1" smtClean="0">
                <a:solidFill>
                  <a:srgbClr val="FF0000"/>
                </a:solidFill>
              </a:rPr>
              <a:t>)</a:t>
            </a:r>
            <a:endParaRPr lang="en-US"/>
          </a:p>
        </p:txBody>
      </p:sp>
      <p:sp>
        <p:nvSpPr>
          <p:cNvPr id="4" name="CasellaDiTesto 3"/>
          <p:cNvSpPr txBox="1"/>
          <p:nvPr/>
        </p:nvSpPr>
        <p:spPr>
          <a:xfrm>
            <a:off x="1043608" y="2708920"/>
            <a:ext cx="7200800" cy="3754874"/>
          </a:xfrm>
          <a:prstGeom prst="rect">
            <a:avLst/>
          </a:prstGeom>
          <a:noFill/>
        </p:spPr>
        <p:txBody>
          <a:bodyPr wrap="square" rtlCol="0">
            <a:spAutoFit/>
          </a:bodyPr>
          <a:lstStyle/>
          <a:p>
            <a:r>
              <a:rPr lang="it-IT" sz="1400" smtClean="0"/>
              <a:t>Guidelines:</a:t>
            </a:r>
            <a:endParaRPr lang="en-US" sz="1400" smtClean="0"/>
          </a:p>
          <a:p>
            <a:pPr marL="342900" indent="-342900">
              <a:buFont typeface="+mj-lt"/>
              <a:buAutoNum type="arabicPeriod"/>
            </a:pPr>
            <a:r>
              <a:rPr lang="it-IT" sz="1400" smtClean="0"/>
              <a:t>insert proper includes (we want to compile it or it’ll be too slow)</a:t>
            </a:r>
          </a:p>
          <a:p>
            <a:pPr marL="342900" indent="-342900">
              <a:buFont typeface="+mj-lt"/>
              <a:buAutoNum type="arabicPeriod"/>
            </a:pPr>
            <a:r>
              <a:rPr lang="it-IT" sz="1400" smtClean="0"/>
              <a:t>header: pass through it alpha, D, and N_pexp</a:t>
            </a:r>
          </a:p>
          <a:p>
            <a:pPr marL="342900" indent="-342900">
              <a:buFont typeface="+mj-lt"/>
              <a:buAutoNum type="arabicPeriod"/>
            </a:pPr>
            <a:r>
              <a:rPr lang="it-IT" sz="1400" smtClean="0"/>
              <a:t>define useful variables and histogram containing coverage values</a:t>
            </a:r>
          </a:p>
          <a:p>
            <a:pPr marL="342900" indent="-342900">
              <a:buFont typeface="+mj-lt"/>
              <a:buAutoNum type="arabicPeriod"/>
            </a:pPr>
            <a:r>
              <a:rPr lang="it-IT" sz="1400" smtClean="0"/>
              <a:t>loop on x_true values from 0 to 10 in 0.1 steps </a:t>
            </a:r>
            <a:r>
              <a:rPr lang="it-IT" sz="1400" smtClean="0">
                <a:sym typeface="Wingdings" pitchFamily="2" charset="2"/>
              </a:rPr>
              <a:t> i=0...&lt;100 steps, x_true=0.05+0.1*i</a:t>
            </a:r>
          </a:p>
          <a:p>
            <a:pPr marL="342900" indent="-342900">
              <a:buFont typeface="+mj-lt"/>
              <a:buAutoNum type="arabicPeriod"/>
            </a:pPr>
            <a:r>
              <a:rPr lang="it-IT" sz="1400" smtClean="0">
                <a:sym typeface="Wingdings" pitchFamily="2" charset="2"/>
              </a:rPr>
              <a:t>for each x_true:	</a:t>
            </a:r>
          </a:p>
          <a:p>
            <a:pPr marL="800100" lvl="1" indent="-342900">
              <a:buFont typeface="+mj-lt"/>
              <a:buAutoNum type="arabicPeriod"/>
            </a:pPr>
            <a:r>
              <a:rPr lang="it-IT" sz="1400" smtClean="0">
                <a:sym typeface="Wingdings" pitchFamily="2" charset="2"/>
              </a:rPr>
              <a:t>zero a counter C</a:t>
            </a:r>
          </a:p>
          <a:p>
            <a:pPr marL="800100" lvl="1" indent="-342900">
              <a:buFont typeface="+mj-lt"/>
              <a:buAutoNum type="arabicPeriod"/>
            </a:pPr>
            <a:r>
              <a:rPr lang="it-IT" sz="1400" smtClean="0">
                <a:sym typeface="Wingdings" pitchFamily="2" charset="2"/>
              </a:rPr>
              <a:t>loop many times (eg. N_pexp, defined in header)</a:t>
            </a:r>
          </a:p>
          <a:p>
            <a:pPr marL="800100" lvl="1" indent="-342900">
              <a:buFont typeface="+mj-lt"/>
              <a:buAutoNum type="arabicPeriod"/>
            </a:pPr>
            <a:r>
              <a:rPr lang="it-IT" sz="1400" smtClean="0">
                <a:sym typeface="Wingdings" pitchFamily="2" charset="2"/>
              </a:rPr>
              <a:t>throw x_meas = gRandom-&gt;Gaus(x_true,1.)</a:t>
            </a:r>
          </a:p>
          <a:p>
            <a:pPr marL="800100" lvl="1" indent="-342900">
              <a:buFont typeface="+mj-lt"/>
              <a:buAutoNum type="arabicPeriod"/>
            </a:pPr>
            <a:r>
              <a:rPr lang="it-IT" sz="1400" smtClean="0">
                <a:sym typeface="Wingdings" pitchFamily="2" charset="2"/>
              </a:rPr>
              <a:t>derive x_down and x_up depending on x_meas:</a:t>
            </a:r>
          </a:p>
          <a:p>
            <a:pPr marL="1257300" lvl="2" indent="-342900">
              <a:buFont typeface="+mj-lt"/>
              <a:buAutoNum type="arabicPeriod"/>
            </a:pPr>
            <a:r>
              <a:rPr lang="it-IT" sz="1400" smtClean="0">
                <a:sym typeface="Wingdings" pitchFamily="2" charset="2"/>
              </a:rPr>
              <a:t>if x_meas&lt;0  then x_down=0 and x_up = sqrt(2)*ErfInverse(1-2*alpha)</a:t>
            </a:r>
          </a:p>
          <a:p>
            <a:pPr marL="1257300" lvl="2" indent="-342900">
              <a:buFont typeface="+mj-lt"/>
              <a:buAutoNum type="arabicPeriod"/>
            </a:pPr>
            <a:r>
              <a:rPr lang="it-IT" sz="1400" smtClean="0">
                <a:sym typeface="Wingdings" pitchFamily="2" charset="2"/>
              </a:rPr>
              <a:t>if 0&lt;=x_meas&lt;D then x_down=0 and x_up=x_meas+sqrt(2)*EI(1-2*alpha)</a:t>
            </a:r>
          </a:p>
          <a:p>
            <a:pPr marL="1257300" lvl="2" indent="-342900">
              <a:buFont typeface="+mj-lt"/>
              <a:buAutoNum type="arabicPeriod"/>
            </a:pPr>
            <a:r>
              <a:rPr lang="it-IT" sz="1400" smtClean="0">
                <a:sym typeface="Wingdings" pitchFamily="2" charset="2"/>
              </a:rPr>
              <a:t>if x_meas&gt;=D then x_down,up = x_meas +- sqrt(2)*EI(1-alpha)</a:t>
            </a:r>
          </a:p>
          <a:p>
            <a:pPr marL="800100" lvl="1" indent="-342900">
              <a:buFont typeface="+mj-lt"/>
              <a:buAutoNum type="arabicPeriod"/>
            </a:pPr>
            <a:r>
              <a:rPr lang="it-IT" sz="1400" smtClean="0">
                <a:sym typeface="Wingdings" pitchFamily="2" charset="2"/>
              </a:rPr>
              <a:t>if x_true is in [x_down,x_up] C++</a:t>
            </a:r>
          </a:p>
          <a:p>
            <a:pPr marL="342900" indent="-342900">
              <a:buFont typeface="+mj-lt"/>
              <a:buAutoNum type="arabicPeriod"/>
            </a:pPr>
            <a:r>
              <a:rPr lang="it-IT" sz="1400" smtClean="0">
                <a:sym typeface="Wingdings" pitchFamily="2" charset="2"/>
              </a:rPr>
              <a:t>fill histogram of coverage at x_true with C/N_pexp</a:t>
            </a:r>
          </a:p>
          <a:p>
            <a:pPr marL="342900" indent="-342900">
              <a:buFont typeface="+mj-lt"/>
              <a:buAutoNum type="arabicPeriod"/>
            </a:pPr>
            <a:r>
              <a:rPr lang="it-IT" sz="1400" smtClean="0">
                <a:sym typeface="Wingdings" pitchFamily="2" charset="2"/>
              </a:rPr>
              <a:t>plot and enjoy</a:t>
            </a:r>
          </a:p>
          <a:p>
            <a:pPr marL="800100" lvl="1" indent="-342900">
              <a:buFont typeface="+mj-lt"/>
              <a:buAutoNum type="arabicPeriod"/>
            </a:pPr>
            <a:endParaRPr lang="it-IT" sz="1400" smtClean="0"/>
          </a:p>
        </p:txBody>
      </p:sp>
    </p:spTree>
    <p:extLst>
      <p:ext uri="{BB962C8B-B14F-4D97-AF65-F5344CB8AC3E}">
        <p14:creationId xmlns:p14="http://schemas.microsoft.com/office/powerpoint/2010/main" val="39737972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4" name="Picture 6"/>
          <p:cNvPicPr>
            <a:picLocks noChangeAspect="1" noChangeArrowheads="1"/>
          </p:cNvPicPr>
          <p:nvPr/>
        </p:nvPicPr>
        <p:blipFill>
          <a:blip r:embed="rId2" cstate="print"/>
          <a:srcRect/>
          <a:stretch>
            <a:fillRect/>
          </a:stretch>
        </p:blipFill>
        <p:spPr bwMode="auto">
          <a:xfrm>
            <a:off x="5596312" y="3384376"/>
            <a:ext cx="3547688" cy="3501008"/>
          </a:xfrm>
          <a:prstGeom prst="rect">
            <a:avLst/>
          </a:prstGeom>
          <a:noFill/>
          <a:ln w="9525">
            <a:noFill/>
            <a:miter lim="800000"/>
            <a:headEnd/>
            <a:tailEnd/>
          </a:ln>
        </p:spPr>
      </p:pic>
      <p:sp>
        <p:nvSpPr>
          <p:cNvPr id="2" name="Titolo 1"/>
          <p:cNvSpPr>
            <a:spLocks noGrp="1"/>
          </p:cNvSpPr>
          <p:nvPr>
            <p:ph type="title"/>
          </p:nvPr>
        </p:nvSpPr>
        <p:spPr>
          <a:xfrm>
            <a:off x="467544" y="0"/>
            <a:ext cx="8229600" cy="1143000"/>
          </a:xfrm>
        </p:spPr>
        <p:txBody>
          <a:bodyPr/>
          <a:lstStyle/>
          <a:p>
            <a:r>
              <a:rPr lang="it-IT" smtClean="0"/>
              <a:t>Results</a:t>
            </a:r>
            <a:endParaRPr lang="en-US"/>
          </a:p>
        </p:txBody>
      </p:sp>
      <p:sp>
        <p:nvSpPr>
          <p:cNvPr id="3" name="Segnaposto contenuto 2"/>
          <p:cNvSpPr>
            <a:spLocks noGrp="1"/>
          </p:cNvSpPr>
          <p:nvPr>
            <p:ph idx="1"/>
          </p:nvPr>
        </p:nvSpPr>
        <p:spPr>
          <a:xfrm>
            <a:off x="0" y="1268760"/>
            <a:ext cx="5076056" cy="720080"/>
          </a:xfrm>
        </p:spPr>
        <p:txBody>
          <a:bodyPr>
            <a:normAutofit fontScale="55000" lnSpcReduction="20000"/>
          </a:bodyPr>
          <a:lstStyle/>
          <a:p>
            <a:r>
              <a:rPr lang="it-IT" smtClean="0"/>
              <a:t>Interesting typical case: alpha=0.05 – 0.1, D=4-5</a:t>
            </a:r>
          </a:p>
          <a:p>
            <a:r>
              <a:rPr lang="it-IT" smtClean="0"/>
              <a:t>E.g. alpha=0.05, D=4.5, with N_pexp=100000:</a:t>
            </a:r>
            <a:endParaRPr lang="en-US"/>
          </a:p>
        </p:txBody>
      </p:sp>
      <p:pic>
        <p:nvPicPr>
          <p:cNvPr id="37890" name="Picture 2"/>
          <p:cNvPicPr>
            <a:picLocks noChangeAspect="1" noChangeArrowheads="1"/>
          </p:cNvPicPr>
          <p:nvPr/>
        </p:nvPicPr>
        <p:blipFill>
          <a:blip r:embed="rId3" cstate="print"/>
          <a:srcRect/>
          <a:stretch>
            <a:fillRect/>
          </a:stretch>
        </p:blipFill>
        <p:spPr bwMode="auto">
          <a:xfrm>
            <a:off x="683568" y="2438400"/>
            <a:ext cx="4381500" cy="4419600"/>
          </a:xfrm>
          <a:prstGeom prst="rect">
            <a:avLst/>
          </a:prstGeom>
          <a:noFill/>
          <a:ln w="9525">
            <a:noFill/>
            <a:miter lim="800000"/>
            <a:headEnd/>
            <a:tailEnd/>
          </a:ln>
        </p:spPr>
      </p:pic>
      <p:pic>
        <p:nvPicPr>
          <p:cNvPr id="37891" name="Picture 3"/>
          <p:cNvPicPr>
            <a:picLocks noChangeAspect="1" noChangeArrowheads="1"/>
          </p:cNvPicPr>
          <p:nvPr/>
        </p:nvPicPr>
        <p:blipFill>
          <a:blip r:embed="rId4" cstate="print"/>
          <a:srcRect/>
          <a:stretch>
            <a:fillRect/>
          </a:stretch>
        </p:blipFill>
        <p:spPr bwMode="auto">
          <a:xfrm>
            <a:off x="395536" y="2420888"/>
            <a:ext cx="4855707" cy="4437112"/>
          </a:xfrm>
          <a:prstGeom prst="rect">
            <a:avLst/>
          </a:prstGeom>
          <a:noFill/>
          <a:ln w="9525">
            <a:noFill/>
            <a:miter lim="800000"/>
            <a:headEnd/>
            <a:tailEnd/>
          </a:ln>
        </p:spPr>
      </p:pic>
      <p:sp>
        <p:nvSpPr>
          <p:cNvPr id="6" name="CasellaDiTesto 5"/>
          <p:cNvSpPr txBox="1"/>
          <p:nvPr/>
        </p:nvSpPr>
        <p:spPr>
          <a:xfrm>
            <a:off x="5583560" y="1556792"/>
            <a:ext cx="3236912" cy="1754326"/>
          </a:xfrm>
          <a:prstGeom prst="rect">
            <a:avLst/>
          </a:prstGeom>
          <a:noFill/>
        </p:spPr>
        <p:txBody>
          <a:bodyPr wrap="none" rtlCol="0">
            <a:spAutoFit/>
          </a:bodyPr>
          <a:lstStyle/>
          <a:p>
            <a:r>
              <a:rPr lang="it-IT" smtClean="0"/>
              <a:t>The coverage, for this special</a:t>
            </a:r>
          </a:p>
          <a:p>
            <a:r>
              <a:rPr lang="it-IT" smtClean="0"/>
              <a:t>case, can actually be computed</a:t>
            </a:r>
          </a:p>
          <a:p>
            <a:r>
              <a:rPr lang="it-IT" smtClean="0"/>
              <a:t>analytically...</a:t>
            </a:r>
          </a:p>
          <a:p>
            <a:r>
              <a:rPr lang="it-IT" smtClean="0"/>
              <a:t>Just determine the integral of </a:t>
            </a:r>
          </a:p>
          <a:p>
            <a:r>
              <a:rPr lang="it-IT" smtClean="0"/>
              <a:t>the covered area for each region</a:t>
            </a:r>
          </a:p>
          <a:p>
            <a:r>
              <a:rPr lang="it-IT" smtClean="0"/>
              <a:t>of the belt – see next slide</a:t>
            </a:r>
            <a:endParaRPr lang="en-US"/>
          </a:p>
        </p:txBody>
      </p:sp>
      <p:cxnSp>
        <p:nvCxnSpPr>
          <p:cNvPr id="10" name="Connettore 2 9"/>
          <p:cNvCxnSpPr/>
          <p:nvPr/>
        </p:nvCxnSpPr>
        <p:spPr>
          <a:xfrm>
            <a:off x="5580112" y="6381328"/>
            <a:ext cx="23042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flipV="1">
            <a:off x="1259632" y="3068960"/>
            <a:ext cx="0" cy="35283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flipV="1">
            <a:off x="5580112" y="6158753"/>
            <a:ext cx="2286417" cy="65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ttore 2 15"/>
          <p:cNvCxnSpPr/>
          <p:nvPr/>
        </p:nvCxnSpPr>
        <p:spPr>
          <a:xfrm flipV="1">
            <a:off x="1691680" y="3068960"/>
            <a:ext cx="0" cy="35283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Connettore 2 23"/>
          <p:cNvCxnSpPr/>
          <p:nvPr/>
        </p:nvCxnSpPr>
        <p:spPr>
          <a:xfrm>
            <a:off x="7092280" y="6021288"/>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Connettore 2 26"/>
          <p:cNvCxnSpPr/>
          <p:nvPr/>
        </p:nvCxnSpPr>
        <p:spPr>
          <a:xfrm flipV="1">
            <a:off x="2051720" y="5229200"/>
            <a:ext cx="0"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Connettore 2 28"/>
          <p:cNvCxnSpPr/>
          <p:nvPr/>
        </p:nvCxnSpPr>
        <p:spPr>
          <a:xfrm>
            <a:off x="7596336" y="5589240"/>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Connettore 2 30"/>
          <p:cNvCxnSpPr/>
          <p:nvPr/>
        </p:nvCxnSpPr>
        <p:spPr>
          <a:xfrm flipV="1">
            <a:off x="3059832" y="5589240"/>
            <a:ext cx="0"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Connettore 2 32"/>
          <p:cNvCxnSpPr/>
          <p:nvPr/>
        </p:nvCxnSpPr>
        <p:spPr>
          <a:xfrm>
            <a:off x="7884368" y="5301208"/>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Connettore 2 34"/>
          <p:cNvCxnSpPr/>
          <p:nvPr/>
        </p:nvCxnSpPr>
        <p:spPr>
          <a:xfrm flipV="1">
            <a:off x="3779912" y="5157192"/>
            <a:ext cx="0" cy="14401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Connettore 2 36"/>
          <p:cNvCxnSpPr/>
          <p:nvPr/>
        </p:nvCxnSpPr>
        <p:spPr>
          <a:xfrm>
            <a:off x="8100392" y="5085184"/>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Connettore 2 38"/>
          <p:cNvCxnSpPr/>
          <p:nvPr/>
        </p:nvCxnSpPr>
        <p:spPr>
          <a:xfrm flipV="1">
            <a:off x="4283968" y="4725144"/>
            <a:ext cx="0" cy="18722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Freccia in giù 39"/>
          <p:cNvSpPr/>
          <p:nvPr/>
        </p:nvSpPr>
        <p:spPr>
          <a:xfrm>
            <a:off x="1547664" y="2204864"/>
            <a:ext cx="1872208" cy="1296144"/>
          </a:xfrm>
          <a:prstGeom prst="downArrow">
            <a:avLst>
              <a:gd name="adj1" fmla="val 80700"/>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mtClean="0"/>
              <a:t>Under</a:t>
            </a:r>
          </a:p>
          <a:p>
            <a:pPr algn="ctr"/>
            <a:r>
              <a:rPr lang="it-IT" smtClean="0"/>
              <a:t>coverage!</a:t>
            </a:r>
            <a:endParaRPr lang="en-US"/>
          </a:p>
        </p:txBody>
      </p:sp>
      <p:cxnSp>
        <p:nvCxnSpPr>
          <p:cNvPr id="42" name="Connettore 1 41"/>
          <p:cNvCxnSpPr/>
          <p:nvPr/>
        </p:nvCxnSpPr>
        <p:spPr>
          <a:xfrm>
            <a:off x="0" y="5013176"/>
            <a:ext cx="5508104"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805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nodeType="clickEffect">
                                  <p:stCondLst>
                                    <p:cond delay="0"/>
                                  </p:stCondLst>
                                  <p:childTnLst>
                                    <p:animEffect transition="out" filter="diamond(in)">
                                      <p:cBhvr>
                                        <p:cTn id="6" dur="2000"/>
                                        <p:tgtEl>
                                          <p:spTgt spid="37891"/>
                                        </p:tgtEl>
                                      </p:cBhvr>
                                    </p:animEffect>
                                    <p:set>
                                      <p:cBhvr>
                                        <p:cTn id="7" dur="1" fill="hold">
                                          <p:stCondLst>
                                            <p:cond delay="1999"/>
                                          </p:stCondLst>
                                        </p:cTn>
                                        <p:tgtEl>
                                          <p:spTgt spid="37891"/>
                                        </p:tgtEl>
                                        <p:attrNameLst>
                                          <p:attrName>style.visibility</p:attrName>
                                        </p:attrNameLst>
                                      </p:cBhvr>
                                      <p:to>
                                        <p:strVal val="hidden"/>
                                      </p:to>
                                    </p:set>
                                  </p:childTnLst>
                                </p:cTn>
                              </p:par>
                              <p:par>
                                <p:cTn id="8" presetID="1" presetClass="exit" presetSubtype="0" fill="hold" nodeType="withEffect">
                                  <p:stCondLst>
                                    <p:cond delay="0"/>
                                  </p:stCondLst>
                                  <p:childTnLst>
                                    <p:set>
                                      <p:cBhvr>
                                        <p:cTn id="9" dur="1" fill="hold">
                                          <p:stCondLst>
                                            <p:cond delay="0"/>
                                          </p:stCondLst>
                                        </p:cTn>
                                        <p:tgtEl>
                                          <p:spTgt spid="42"/>
                                        </p:tgtEl>
                                        <p:attrNameLst>
                                          <p:attrName>style.visibility</p:attrName>
                                        </p:attrNameLst>
                                      </p:cBhvr>
                                      <p:to>
                                        <p:strVal val="hidden"/>
                                      </p:to>
                                    </p:set>
                                  </p:childTnLst>
                                </p:cTn>
                              </p:par>
                              <p:par>
                                <p:cTn id="10" presetID="1" presetClass="exit" presetSubtype="0" fill="hold" grpId="0" nodeType="withEffect">
                                  <p:stCondLst>
                                    <p:cond delay="0"/>
                                  </p:stCondLst>
                                  <p:childTnLst>
                                    <p:set>
                                      <p:cBhvr>
                                        <p:cTn id="11" dur="1" fill="hold">
                                          <p:stCondLst>
                                            <p:cond delay="0"/>
                                          </p:stCondLst>
                                        </p:cTn>
                                        <p:tgtEl>
                                          <p:spTgt spid="40"/>
                                        </p:tgtEl>
                                        <p:attrNameLst>
                                          <p:attrName>style.visibility</p:attrName>
                                        </p:attrNameLst>
                                      </p:cBhvr>
                                      <p:to>
                                        <p:strVal val="hidden"/>
                                      </p:to>
                                    </p:set>
                                  </p:childTnLst>
                                </p:cTn>
                              </p:par>
                              <p:par>
                                <p:cTn id="12" presetID="5" presetClass="entr" presetSubtype="10" fill="hold" nodeType="withEffect">
                                  <p:stCondLst>
                                    <p:cond delay="0"/>
                                  </p:stCondLst>
                                  <p:childTnLst>
                                    <p:set>
                                      <p:cBhvr>
                                        <p:cTn id="13" dur="1" fill="hold">
                                          <p:stCondLst>
                                            <p:cond delay="0"/>
                                          </p:stCondLst>
                                        </p:cTn>
                                        <p:tgtEl>
                                          <p:spTgt spid="37890"/>
                                        </p:tgtEl>
                                        <p:attrNameLst>
                                          <p:attrName>style.visibility</p:attrName>
                                        </p:attrNameLst>
                                      </p:cBhvr>
                                      <p:to>
                                        <p:strVal val="visible"/>
                                      </p:to>
                                    </p:set>
                                    <p:animEffect transition="in" filter="checkerboard(across)">
                                      <p:cBhvr>
                                        <p:cTn id="14" dur="500"/>
                                        <p:tgtEl>
                                          <p:spTgt spid="37890"/>
                                        </p:tgtEl>
                                      </p:cBhvr>
                                    </p:animEffect>
                                  </p:childTnLst>
                                </p:cTn>
                              </p:par>
                              <p:par>
                                <p:cTn id="15" presetID="2" presetClass="entr" presetSubtype="4" fill="hold" nodeType="withEffect">
                                  <p:stCondLst>
                                    <p:cond delay="0"/>
                                  </p:stCondLst>
                                  <p:childTnLst>
                                    <p:set>
                                      <p:cBhvr>
                                        <p:cTn id="16" dur="1" fill="hold">
                                          <p:stCondLst>
                                            <p:cond delay="0"/>
                                          </p:stCondLst>
                                        </p:cTn>
                                        <p:tgtEl>
                                          <p:spTgt spid="37894"/>
                                        </p:tgtEl>
                                        <p:attrNameLst>
                                          <p:attrName>style.visibility</p:attrName>
                                        </p:attrNameLst>
                                      </p:cBhvr>
                                      <p:to>
                                        <p:strVal val="visible"/>
                                      </p:to>
                                    </p:set>
                                    <p:anim calcmode="lin" valueType="num">
                                      <p:cBhvr additive="base">
                                        <p:cTn id="17" dur="500" fill="hold"/>
                                        <p:tgtEl>
                                          <p:spTgt spid="37894"/>
                                        </p:tgtEl>
                                        <p:attrNameLst>
                                          <p:attrName>ppt_x</p:attrName>
                                        </p:attrNameLst>
                                      </p:cBhvr>
                                      <p:tavLst>
                                        <p:tav tm="0">
                                          <p:val>
                                            <p:strVal val="#ppt_x"/>
                                          </p:val>
                                        </p:tav>
                                        <p:tav tm="100000">
                                          <p:val>
                                            <p:strVal val="#ppt_x"/>
                                          </p:val>
                                        </p:tav>
                                      </p:tavLst>
                                    </p:anim>
                                    <p:anim calcmode="lin" valueType="num">
                                      <p:cBhvr additive="base">
                                        <p:cTn id="18" dur="500" fill="hold"/>
                                        <p:tgtEl>
                                          <p:spTgt spid="3789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ppt_x"/>
                                          </p:val>
                                        </p:tav>
                                        <p:tav tm="100000">
                                          <p:val>
                                            <p:strVal val="#ppt_x"/>
                                          </p:val>
                                        </p:tav>
                                      </p:tavLst>
                                    </p:anim>
                                    <p:anim calcmode="lin" valueType="num">
                                      <p:cBhvr additive="base">
                                        <p:cTn id="5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ppt_x"/>
                                          </p:val>
                                        </p:tav>
                                        <p:tav tm="100000">
                                          <p:val>
                                            <p:strVal val="#ppt_x"/>
                                          </p:val>
                                        </p:tav>
                                      </p:tavLst>
                                    </p:anim>
                                    <p:anim calcmode="lin" valueType="num">
                                      <p:cBhvr additive="base">
                                        <p:cTn id="6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additive="base">
                                        <p:cTn id="67" dur="500" fill="hold"/>
                                        <p:tgtEl>
                                          <p:spTgt spid="33"/>
                                        </p:tgtEl>
                                        <p:attrNameLst>
                                          <p:attrName>ppt_x</p:attrName>
                                        </p:attrNameLst>
                                      </p:cBhvr>
                                      <p:tavLst>
                                        <p:tav tm="0">
                                          <p:val>
                                            <p:strVal val="#ppt_x"/>
                                          </p:val>
                                        </p:tav>
                                        <p:tav tm="100000">
                                          <p:val>
                                            <p:strVal val="#ppt_x"/>
                                          </p:val>
                                        </p:tav>
                                      </p:tavLst>
                                    </p:anim>
                                    <p:anim calcmode="lin" valueType="num">
                                      <p:cBhvr additive="base">
                                        <p:cTn id="68" dur="500" fill="hold"/>
                                        <p:tgtEl>
                                          <p:spTgt spid="33"/>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ppt_x"/>
                                          </p:val>
                                        </p:tav>
                                        <p:tav tm="100000">
                                          <p:val>
                                            <p:strVal val="#ppt_x"/>
                                          </p:val>
                                        </p:tav>
                                      </p:tavLst>
                                    </p:anim>
                                    <p:anim calcmode="lin" valueType="num">
                                      <p:cBhvr additive="base">
                                        <p:cTn id="7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ppt_x"/>
                                          </p:val>
                                        </p:tav>
                                        <p:tav tm="100000">
                                          <p:val>
                                            <p:strVal val="#ppt_x"/>
                                          </p:val>
                                        </p:tav>
                                      </p:tavLst>
                                    </p:anim>
                                    <p:anim calcmode="lin" valueType="num">
                                      <p:cBhvr additive="base">
                                        <p:cTn id="78" dur="500" fill="hold"/>
                                        <p:tgtEl>
                                          <p:spTgt spid="37"/>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additive="base">
                                        <p:cTn id="81" dur="500" fill="hold"/>
                                        <p:tgtEl>
                                          <p:spTgt spid="39"/>
                                        </p:tgtEl>
                                        <p:attrNameLst>
                                          <p:attrName>ppt_x</p:attrName>
                                        </p:attrNameLst>
                                      </p:cBhvr>
                                      <p:tavLst>
                                        <p:tav tm="0">
                                          <p:val>
                                            <p:strVal val="#ppt_x"/>
                                          </p:val>
                                        </p:tav>
                                        <p:tav tm="100000">
                                          <p:val>
                                            <p:strVal val="#ppt_x"/>
                                          </p:val>
                                        </p:tav>
                                      </p:tavLst>
                                    </p:anim>
                                    <p:anim calcmode="lin" valueType="num">
                                      <p:cBhvr additive="base">
                                        <p:cTn id="8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4536504" cy="1143000"/>
          </a:xfrm>
        </p:spPr>
        <p:txBody>
          <a:bodyPr/>
          <a:lstStyle/>
          <a:p>
            <a:r>
              <a:rPr lang="it-IT" smtClean="0"/>
              <a:t>Coverage.C</a:t>
            </a:r>
            <a:endParaRPr lang="en-US"/>
          </a:p>
        </p:txBody>
      </p:sp>
      <p:sp>
        <p:nvSpPr>
          <p:cNvPr id="4" name="Segnaposto contenuto 3"/>
          <p:cNvSpPr>
            <a:spLocks noGrp="1"/>
          </p:cNvSpPr>
          <p:nvPr>
            <p:ph sz="half" idx="1"/>
          </p:nvPr>
        </p:nvSpPr>
        <p:spPr>
          <a:xfrm>
            <a:off x="0" y="1628800"/>
            <a:ext cx="4788024" cy="5229200"/>
          </a:xfrm>
        </p:spPr>
        <p:txBody>
          <a:bodyPr>
            <a:normAutofit fontScale="25000" lnSpcReduction="20000"/>
          </a:bodyPr>
          <a:lstStyle/>
          <a:p>
            <a:r>
              <a:rPr lang="en-US" sz="4200" smtClean="0"/>
              <a:t>void Coverage (double alpha, double disc_threshold=5.) {</a:t>
            </a:r>
          </a:p>
          <a:p>
            <a:r>
              <a:rPr lang="en-US" sz="3800" smtClean="0"/>
              <a:t>// Only valid for the following:</a:t>
            </a:r>
          </a:p>
          <a:p>
            <a:r>
              <a:rPr lang="en-US" sz="4200" smtClean="0"/>
              <a:t>// -----------------------------</a:t>
            </a:r>
          </a:p>
          <a:p>
            <a:r>
              <a:rPr lang="en-US" sz="4200" smtClean="0"/>
              <a:t>  if (disc_threshold-sqrt(2)*ErfInverse(1.-2*alpha/2.)&lt;</a:t>
            </a:r>
          </a:p>
          <a:p>
            <a:r>
              <a:rPr lang="en-US" sz="4200" smtClean="0"/>
              <a:t>      sqrt(2)*ErfInverse(1.-2*alpha)) {</a:t>
            </a:r>
          </a:p>
          <a:p>
            <a:r>
              <a:rPr lang="en-US" sz="4200" smtClean="0"/>
              <a:t>    cout &lt;&lt; "Too low discovery threshold, code not suitable. " &lt;&lt; endl;</a:t>
            </a:r>
          </a:p>
          <a:p>
            <a:r>
              <a:rPr lang="en-US" sz="4200" smtClean="0"/>
              <a:t>    cout &lt;&lt; "Try a larger threshold" &lt;&lt; endl;</a:t>
            </a:r>
          </a:p>
          <a:p>
            <a:r>
              <a:rPr lang="en-US" sz="4200" smtClean="0"/>
              <a:t>    return;</a:t>
            </a:r>
          </a:p>
          <a:p>
            <a:r>
              <a:rPr lang="en-US" sz="4200" smtClean="0"/>
              <a:t>  }</a:t>
            </a:r>
          </a:p>
          <a:p>
            <a:r>
              <a:rPr lang="en-US" sz="4200" smtClean="0"/>
              <a:t>  char title[100];</a:t>
            </a:r>
          </a:p>
          <a:p>
            <a:r>
              <a:rPr lang="en-US" sz="4200" smtClean="0"/>
              <a:t>  int idisc_threshold=disc_threshold;</a:t>
            </a:r>
          </a:p>
          <a:p>
            <a:r>
              <a:rPr lang="en-US" sz="4200" smtClean="0"/>
              <a:t>  int fracdiscthresh =10*(disc_threshold-idisc_threshold);</a:t>
            </a:r>
          </a:p>
          <a:p>
            <a:r>
              <a:rPr lang="en-US" sz="4200" smtClean="0"/>
              <a:t>  if (alpha&gt;=0.1) {</a:t>
            </a:r>
          </a:p>
          <a:p>
            <a:r>
              <a:rPr lang="en-US" sz="4200" smtClean="0"/>
              <a:t>    sprintf (title, "Coverage for #alpha=0.%d with Flip-Flopping at %d.%d-sigma",  (int)(10.*alpha),idisc_threshold, fracdiscthresh);</a:t>
            </a:r>
          </a:p>
          <a:p>
            <a:r>
              <a:rPr lang="en-US" sz="4200" smtClean="0"/>
              <a:t>  } else {</a:t>
            </a:r>
          </a:p>
          <a:p>
            <a:r>
              <a:rPr lang="en-US" sz="4200" smtClean="0"/>
              <a:t>    sprintf (title, "Coverage for #alpha=0.0%d with Flip-Flopping at %d.%d-  	sigma",  (int)(100.*alpha),idisc_threshold, fracdiscthresh);</a:t>
            </a:r>
          </a:p>
          <a:p>
            <a:r>
              <a:rPr lang="en-US" sz="4200" smtClean="0"/>
              <a:t>  }</a:t>
            </a:r>
          </a:p>
          <a:p>
            <a:r>
              <a:rPr lang="en-US" sz="4200" smtClean="0"/>
              <a:t>  TH1D * Cov = new TH1D ("Cov", title, 1000, 0., 2.*disc_threshold);</a:t>
            </a:r>
          </a:p>
          <a:p>
            <a:r>
              <a:rPr lang="en-US" sz="4200" smtClean="0"/>
              <a:t>  Cov-&gt;SetXTitle("True value of #mu (in #sigma units)");</a:t>
            </a:r>
          </a:p>
          <a:p>
            <a:endParaRPr lang="en-US" sz="4200" smtClean="0"/>
          </a:p>
          <a:p>
            <a:r>
              <a:rPr lang="en-US" sz="4200" smtClean="0"/>
              <a:t> // Int Gaus-1:+1 sigma is TMath::Erf(1./sqrt(2.))</a:t>
            </a:r>
          </a:p>
          <a:p>
            <a:r>
              <a:rPr lang="en-US" sz="4200" smtClean="0"/>
              <a:t>  // To get 90% percentile (1.28): sqrt(2)*ErfInverse(1.-2*0.1) </a:t>
            </a:r>
          </a:p>
          <a:p>
            <a:r>
              <a:rPr lang="en-US" sz="4200" smtClean="0"/>
              <a:t>  // To get 95% percentile (1.64): sqrt(2)*ErfInverse(1.-2*0.05)</a:t>
            </a:r>
          </a:p>
          <a:p>
            <a:r>
              <a:rPr lang="en-US" sz="4400" smtClean="0"/>
              <a:t> double cov;</a:t>
            </a:r>
          </a:p>
          <a:p>
            <a:r>
              <a:rPr lang="en-US" sz="4400" smtClean="0"/>
              <a:t>  for (int i=0; i&lt;1000; i++) {</a:t>
            </a:r>
          </a:p>
          <a:p>
            <a:r>
              <a:rPr lang="en-US" sz="4400" smtClean="0"/>
              <a:t>    double mu = (double)i/(1000./(2*disc_threshold))+</a:t>
            </a:r>
          </a:p>
          <a:p>
            <a:r>
              <a:rPr lang="en-US" sz="4400" smtClean="0"/>
              <a:t>      0.5*(2*disc_threshold/1000);</a:t>
            </a:r>
            <a:endParaRPr lang="en-US" sz="4200" smtClean="0"/>
          </a:p>
          <a:p>
            <a:endParaRPr lang="en-US" smtClean="0"/>
          </a:p>
        </p:txBody>
      </p:sp>
      <p:sp>
        <p:nvSpPr>
          <p:cNvPr id="5" name="Segnaposto contenuto 4"/>
          <p:cNvSpPr>
            <a:spLocks noGrp="1"/>
          </p:cNvSpPr>
          <p:nvPr>
            <p:ph sz="half" idx="2"/>
          </p:nvPr>
        </p:nvSpPr>
        <p:spPr>
          <a:xfrm>
            <a:off x="4648200" y="0"/>
            <a:ext cx="4495800" cy="5073427"/>
          </a:xfrm>
        </p:spPr>
        <p:txBody>
          <a:bodyPr>
            <a:noAutofit/>
          </a:bodyPr>
          <a:lstStyle/>
          <a:p>
            <a:endParaRPr lang="en-US" sz="1050" smtClean="0"/>
          </a:p>
          <a:p>
            <a:r>
              <a:rPr lang="en-US" sz="1050" smtClean="0"/>
              <a:t>if (mu&lt;sqrt(2)*ErfInverse(1.-2*alpha)) { // 1.28, so mu within upper 90% CL</a:t>
            </a:r>
          </a:p>
          <a:p>
            <a:r>
              <a:rPr lang="en-US" sz="1050" smtClean="0"/>
              <a:t>      cov = 0.5*(1+TMath::Erf((disc_threshold-mu)/sqrt(2.)));</a:t>
            </a:r>
          </a:p>
          <a:p>
            <a:r>
              <a:rPr lang="en-US" sz="1050" smtClean="0"/>
              <a:t>    } else if (mu&lt; disc_threshold-sqrt(2)*ErfInverse(1.-2*alpha/2.)) { // &lt;3.36 </a:t>
            </a:r>
          </a:p>
          <a:p>
            <a:r>
              <a:rPr lang="en-US" sz="1050" smtClean="0"/>
              <a:t>      cov = 1.-alpha-0.5*(1.-TMath::Erf((disc_threshold-mu)/sqrt(2.)));</a:t>
            </a:r>
          </a:p>
          <a:p>
            <a:r>
              <a:rPr lang="en-US" sz="1050" smtClean="0"/>
              <a:t>    } else if (mu&lt;disc_threshold+</a:t>
            </a:r>
          </a:p>
          <a:p>
            <a:r>
              <a:rPr lang="en-US" sz="1050" smtClean="0"/>
              <a:t>	       sqrt(2)*ErfInverse(1.-2*alpha)) { // 6.28</a:t>
            </a:r>
          </a:p>
          <a:p>
            <a:r>
              <a:rPr lang="en-US" sz="1050" smtClean="0"/>
              <a:t>      cov = 1.-1.5*alpha;</a:t>
            </a:r>
          </a:p>
          <a:p>
            <a:r>
              <a:rPr lang="en-US" sz="1050" smtClean="0"/>
              <a:t>    } else if (mu&lt;disc_threshold+sqrt(2)*ErfInverse(1.-2*alpha/2.) ) { // 6.64) {</a:t>
            </a:r>
          </a:p>
          <a:p>
            <a:r>
              <a:rPr lang="en-US" sz="1050" smtClean="0"/>
              <a:t>      cov = 1.-alpha/2.-0.5*(1+TMath::Erf((disc_threshold-mu)/sqrt(2.)));</a:t>
            </a:r>
          </a:p>
          <a:p>
            <a:r>
              <a:rPr lang="en-US" sz="1050" smtClean="0"/>
              <a:t>    } else { cov = 1.-alpha; }</a:t>
            </a:r>
          </a:p>
          <a:p>
            <a:r>
              <a:rPr lang="en-US" sz="1050" smtClean="0"/>
              <a:t>    Cov-&gt;Fill(mu,cov);</a:t>
            </a:r>
          </a:p>
          <a:p>
            <a:r>
              <a:rPr lang="en-US" sz="1050" smtClean="0"/>
              <a:t>  }</a:t>
            </a:r>
          </a:p>
          <a:p>
            <a:r>
              <a:rPr lang="en-US" sz="1050" smtClean="0"/>
              <a:t>  char filename[40];</a:t>
            </a:r>
          </a:p>
          <a:p>
            <a:r>
              <a:rPr lang="en-US" sz="1050" smtClean="0"/>
              <a:t>  if (alpha&gt;=0.1) {</a:t>
            </a:r>
          </a:p>
          <a:p>
            <a:r>
              <a:rPr lang="en-US" sz="1050" smtClean="0"/>
              <a:t>    sprintf(filename,"Coverage_alpha_0.%d_obs_at_%d_sigma.eps", (int)(10.*alpha),idisc_threshold);</a:t>
            </a:r>
          </a:p>
          <a:p>
            <a:r>
              <a:rPr lang="en-US" sz="1050" smtClean="0"/>
              <a:t>  } else {</a:t>
            </a:r>
          </a:p>
          <a:p>
            <a:r>
              <a:rPr lang="en-US" sz="1050" smtClean="0"/>
              <a:t>    sprintf(filename,"Coverage_alpha_0.0%d_obs_at_%d_sigma.eps", (int)(100.*alpha),idisc_threshold);</a:t>
            </a:r>
          </a:p>
          <a:p>
            <a:r>
              <a:rPr lang="en-US" sz="1050" smtClean="0"/>
              <a:t>  }</a:t>
            </a:r>
          </a:p>
          <a:p>
            <a:r>
              <a:rPr lang="en-US" sz="1050" smtClean="0"/>
              <a:t>  TCanvas * C = new TCanvas ("C","Coverage", 500,500);</a:t>
            </a:r>
          </a:p>
          <a:p>
            <a:r>
              <a:rPr lang="en-US" sz="1050" smtClean="0"/>
              <a:t>  C-&gt;cd();</a:t>
            </a:r>
          </a:p>
          <a:p>
            <a:r>
              <a:rPr lang="en-US" sz="1050" smtClean="0"/>
              <a:t>  Cov-&gt;SetMinimum(1.-2*alpha);</a:t>
            </a:r>
          </a:p>
          <a:p>
            <a:r>
              <a:rPr lang="en-US" sz="1050" smtClean="0"/>
              <a:t>  Cov-&gt;SetLineWidth(3);</a:t>
            </a:r>
          </a:p>
          <a:p>
            <a:r>
              <a:rPr lang="en-US" sz="1050" smtClean="0"/>
              <a:t>  Cov-&gt;Draw();</a:t>
            </a:r>
          </a:p>
          <a:p>
            <a:r>
              <a:rPr lang="en-US" sz="1050" smtClean="0"/>
              <a:t>  C-&gt;Print(filename);</a:t>
            </a:r>
          </a:p>
          <a:p>
            <a:endParaRPr lang="en-US" sz="1050" smtClean="0"/>
          </a:p>
          <a:p>
            <a:r>
              <a:rPr lang="en-US" sz="1050" smtClean="0"/>
              <a:t>  // Now plot confidence belt</a:t>
            </a:r>
          </a:p>
          <a:p>
            <a:r>
              <a:rPr lang="en-US" sz="1050" smtClean="0"/>
              <a:t>  // ------------------------</a:t>
            </a:r>
          </a:p>
          <a:p>
            <a:endParaRPr lang="en-US" sz="1050" smtClean="0"/>
          </a:p>
          <a:p>
            <a:r>
              <a:rPr lang="en-US" sz="1050" smtClean="0"/>
              <a:t>}</a:t>
            </a:r>
            <a:endParaRPr lang="en-US" sz="1050"/>
          </a:p>
        </p:txBody>
      </p:sp>
      <p:sp>
        <p:nvSpPr>
          <p:cNvPr id="6" name="CasellaDiTesto 5"/>
          <p:cNvSpPr txBox="1"/>
          <p:nvPr/>
        </p:nvSpPr>
        <p:spPr>
          <a:xfrm>
            <a:off x="386920" y="908720"/>
            <a:ext cx="3889334" cy="646331"/>
          </a:xfrm>
          <a:prstGeom prst="rect">
            <a:avLst/>
          </a:prstGeom>
          <a:noFill/>
        </p:spPr>
        <p:txBody>
          <a:bodyPr wrap="none" rtlCol="0">
            <a:spAutoFit/>
          </a:bodyPr>
          <a:lstStyle/>
          <a:p>
            <a:r>
              <a:rPr lang="it-IT" smtClean="0"/>
              <a:t>(</a:t>
            </a:r>
            <a:r>
              <a:rPr lang="it-IT" smtClean="0">
                <a:solidFill>
                  <a:srgbClr val="FF0000"/>
                </a:solidFill>
              </a:rPr>
              <a:t>add at the top the #include commands</a:t>
            </a:r>
          </a:p>
          <a:p>
            <a:r>
              <a:rPr lang="it-IT" smtClean="0">
                <a:solidFill>
                  <a:srgbClr val="FF0000"/>
                </a:solidFill>
              </a:rPr>
              <a:t>needed to compile it</a:t>
            </a:r>
            <a:r>
              <a:rPr lang="it-IT" smtClean="0"/>
              <a:t>)</a:t>
            </a:r>
            <a:endParaRPr lang="en-US"/>
          </a:p>
        </p:txBody>
      </p:sp>
    </p:spTree>
    <p:extLst>
      <p:ext uri="{BB962C8B-B14F-4D97-AF65-F5344CB8AC3E}">
        <p14:creationId xmlns:p14="http://schemas.microsoft.com/office/powerpoint/2010/main" val="16801146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3974177" y="1412776"/>
            <a:ext cx="5169823" cy="5283696"/>
          </a:xfrm>
          <a:prstGeom prst="rect">
            <a:avLst/>
          </a:prstGeom>
          <a:noFill/>
          <a:ln w="9525">
            <a:noFill/>
            <a:miter lim="800000"/>
            <a:headEnd/>
            <a:tailEnd/>
          </a:ln>
        </p:spPr>
      </p:pic>
      <p:sp>
        <p:nvSpPr>
          <p:cNvPr id="6" name="CasellaDiTesto 5"/>
          <p:cNvSpPr txBox="1"/>
          <p:nvPr/>
        </p:nvSpPr>
        <p:spPr>
          <a:xfrm>
            <a:off x="467544" y="1556792"/>
            <a:ext cx="2952328" cy="2585323"/>
          </a:xfrm>
          <a:prstGeom prst="rect">
            <a:avLst/>
          </a:prstGeom>
          <a:noFill/>
        </p:spPr>
        <p:txBody>
          <a:bodyPr wrap="square" rtlCol="0">
            <a:spAutoFit/>
          </a:bodyPr>
          <a:lstStyle/>
          <a:p>
            <a:r>
              <a:rPr lang="it-IT" smtClean="0"/>
              <a:t>Here is e.g. the exact calculation of coverage for flip-flopping at 4-sigma and a test size alpha=0.05</a:t>
            </a:r>
          </a:p>
          <a:p>
            <a:endParaRPr lang="it-IT" smtClean="0"/>
          </a:p>
          <a:p>
            <a:r>
              <a:rPr lang="it-IT" smtClean="0"/>
              <a:t>Can get it by running:</a:t>
            </a:r>
          </a:p>
          <a:p>
            <a:endParaRPr lang="it-IT" smtClean="0"/>
          </a:p>
          <a:p>
            <a:r>
              <a:rPr lang="it-IT" smtClean="0"/>
              <a:t>root&gt; .L Coverage.C+;</a:t>
            </a:r>
          </a:p>
          <a:p>
            <a:r>
              <a:rPr lang="it-IT" smtClean="0"/>
              <a:t>root&gt; Coverage(0.05,4.);</a:t>
            </a:r>
            <a:endParaRPr lang="en-US"/>
          </a:p>
        </p:txBody>
      </p:sp>
    </p:spTree>
    <p:extLst>
      <p:ext uri="{BB962C8B-B14F-4D97-AF65-F5344CB8AC3E}">
        <p14:creationId xmlns:p14="http://schemas.microsoft.com/office/powerpoint/2010/main" val="8023312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lstStyle/>
          <a:p>
            <a:r>
              <a:rPr lang="it-IT" smtClean="0"/>
              <a:t>One further example of coverage</a:t>
            </a:r>
            <a:endParaRPr lang="en-US"/>
          </a:p>
        </p:txBody>
      </p:sp>
      <p:sp>
        <p:nvSpPr>
          <p:cNvPr id="3" name="Segnaposto contenuto 2"/>
          <p:cNvSpPr>
            <a:spLocks noGrp="1"/>
          </p:cNvSpPr>
          <p:nvPr>
            <p:ph idx="1"/>
          </p:nvPr>
        </p:nvSpPr>
        <p:spPr>
          <a:xfrm>
            <a:off x="395536" y="1340768"/>
            <a:ext cx="8229600" cy="1108719"/>
          </a:xfrm>
        </p:spPr>
        <p:txBody>
          <a:bodyPr>
            <a:normAutofit fontScale="77500" lnSpcReduction="20000"/>
          </a:bodyPr>
          <a:lstStyle/>
          <a:p>
            <a:r>
              <a:rPr lang="it-IT" smtClean="0"/>
              <a:t>Do you remember the program </a:t>
            </a:r>
            <a:r>
              <a:rPr lang="it-IT" smtClean="0"/>
              <a:t>"Die.C" from lesson 2 </a:t>
            </a:r>
            <a:r>
              <a:rPr lang="it-IT" smtClean="0"/>
              <a:t>?</a:t>
            </a:r>
          </a:p>
          <a:p>
            <a:r>
              <a:rPr lang="it-IT" smtClean="0"/>
              <a:t>You may modify it to compute the coverage of the likelihood intervals. </a:t>
            </a:r>
            <a:r>
              <a:rPr lang="it-IT" smtClean="0">
                <a:sym typeface="Wingdings" panose="05000000000000000000" pitchFamily="2" charset="2"/>
              </a:rPr>
              <a:t> Die3a.C</a:t>
            </a:r>
            <a:endParaRPr lang="it-IT" smtClean="0"/>
          </a:p>
        </p:txBody>
      </p:sp>
      <p:pic>
        <p:nvPicPr>
          <p:cNvPr id="35842" name="Picture 2"/>
          <p:cNvPicPr>
            <a:picLocks noChangeAspect="1" noChangeArrowheads="1"/>
          </p:cNvPicPr>
          <p:nvPr/>
        </p:nvPicPr>
        <p:blipFill>
          <a:blip r:embed="rId2" cstate="print"/>
          <a:srcRect/>
          <a:stretch>
            <a:fillRect/>
          </a:stretch>
        </p:blipFill>
        <p:spPr bwMode="auto">
          <a:xfrm>
            <a:off x="5004048" y="2891449"/>
            <a:ext cx="4139952" cy="3966551"/>
          </a:xfrm>
          <a:prstGeom prst="rect">
            <a:avLst/>
          </a:prstGeom>
          <a:noFill/>
          <a:ln w="9525">
            <a:noFill/>
            <a:miter lim="800000"/>
            <a:headEnd/>
            <a:tailEnd/>
          </a:ln>
        </p:spPr>
      </p:pic>
      <p:sp>
        <p:nvSpPr>
          <p:cNvPr id="5" name="CasellaDiTesto 4"/>
          <p:cNvSpPr txBox="1"/>
          <p:nvPr/>
        </p:nvSpPr>
        <p:spPr>
          <a:xfrm>
            <a:off x="0" y="4826675"/>
            <a:ext cx="4920258" cy="2031325"/>
          </a:xfrm>
          <a:prstGeom prst="rect">
            <a:avLst/>
          </a:prstGeom>
          <a:noFill/>
        </p:spPr>
        <p:txBody>
          <a:bodyPr wrap="none" rtlCol="0">
            <a:spAutoFit/>
          </a:bodyPr>
          <a:lstStyle/>
          <a:p>
            <a:r>
              <a:rPr lang="it-IT" smtClean="0"/>
              <a:t>By running it you will find that the coverage is only</a:t>
            </a:r>
          </a:p>
          <a:p>
            <a:r>
              <a:rPr lang="it-IT" smtClean="0"/>
              <a:t>approximate for small number of throws,</a:t>
            </a:r>
          </a:p>
          <a:p>
            <a:r>
              <a:rPr lang="it-IT" smtClean="0"/>
              <a:t>especially when your true value of the </a:t>
            </a:r>
          </a:p>
          <a:p>
            <a:r>
              <a:rPr lang="it-IT" smtClean="0"/>
              <a:t>parameter t (the “increase in probability” </a:t>
            </a:r>
          </a:p>
          <a:p>
            <a:r>
              <a:rPr lang="it-IT" smtClean="0"/>
              <a:t>of throws giving a 6)  lies close to the </a:t>
            </a:r>
          </a:p>
          <a:p>
            <a:r>
              <a:rPr lang="it-IT" smtClean="0"/>
              <a:t>boundaries -1/6, 1/3.</a:t>
            </a:r>
          </a:p>
          <a:p>
            <a:endParaRPr lang="en-US"/>
          </a:p>
        </p:txBody>
      </p:sp>
      <p:sp>
        <p:nvSpPr>
          <p:cNvPr id="6" name="CasellaDiTesto 5"/>
          <p:cNvSpPr txBox="1"/>
          <p:nvPr/>
        </p:nvSpPr>
        <p:spPr>
          <a:xfrm>
            <a:off x="395536" y="2564904"/>
            <a:ext cx="4392488" cy="2308324"/>
          </a:xfrm>
          <a:prstGeom prst="rect">
            <a:avLst/>
          </a:prstGeom>
          <a:noFill/>
        </p:spPr>
        <p:txBody>
          <a:bodyPr wrap="square" rtlCol="0">
            <a:spAutoFit/>
          </a:bodyPr>
          <a:lstStyle/>
          <a:p>
            <a:r>
              <a:rPr lang="it-IT" smtClean="0"/>
              <a:t>Just add a TH1D* called “Coverage” and a cycle on the true parameter values, taking</a:t>
            </a:r>
          </a:p>
          <a:p>
            <a:r>
              <a:rPr lang="it-IT" smtClean="0"/>
              <a:t>care of simulating the die throws correctly</a:t>
            </a:r>
          </a:p>
          <a:p>
            <a:r>
              <a:rPr lang="it-IT" smtClean="0"/>
              <a:t>taking into account the bias t. Then you</a:t>
            </a:r>
          </a:p>
          <a:p>
            <a:r>
              <a:rPr lang="it-IT" smtClean="0"/>
              <a:t>count how often the likelihood has the true</a:t>
            </a:r>
          </a:p>
          <a:p>
            <a:r>
              <a:rPr lang="it-IT" smtClean="0"/>
              <a:t>value within its interval, as a function of the true value.</a:t>
            </a:r>
          </a:p>
          <a:p>
            <a:endParaRPr lang="en-US"/>
          </a:p>
        </p:txBody>
      </p:sp>
    </p:spTree>
    <p:extLst>
      <p:ext uri="{BB962C8B-B14F-4D97-AF65-F5344CB8AC3E}">
        <p14:creationId xmlns:p14="http://schemas.microsoft.com/office/powerpoint/2010/main" val="2927677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Contents of lessons 3 and 4</a:t>
            </a:r>
            <a:endParaRPr lang="en-US"/>
          </a:p>
        </p:txBody>
      </p:sp>
      <p:sp>
        <p:nvSpPr>
          <p:cNvPr id="3" name="Segnaposto contenuto 2"/>
          <p:cNvSpPr>
            <a:spLocks noGrp="1"/>
          </p:cNvSpPr>
          <p:nvPr>
            <p:ph idx="1"/>
          </p:nvPr>
        </p:nvSpPr>
        <p:spPr>
          <a:xfrm>
            <a:off x="683568" y="1988840"/>
            <a:ext cx="7992888" cy="3777283"/>
          </a:xfrm>
        </p:spPr>
        <p:txBody>
          <a:bodyPr>
            <a:normAutofit fontScale="92500" lnSpcReduction="10000"/>
          </a:bodyPr>
          <a:lstStyle/>
          <a:p>
            <a:r>
              <a:rPr lang="it-IT" smtClean="0"/>
              <a:t>Beyond point estimation: confidence intervals</a:t>
            </a:r>
          </a:p>
          <a:p>
            <a:pPr lvl="1"/>
            <a:r>
              <a:rPr lang="it-IT" smtClean="0"/>
              <a:t>And the crucial concept of </a:t>
            </a:r>
            <a:r>
              <a:rPr lang="it-IT" i="1" smtClean="0"/>
              <a:t>coverage</a:t>
            </a:r>
          </a:p>
          <a:p>
            <a:r>
              <a:rPr lang="it-IT" smtClean="0"/>
              <a:t>Hypothesis testing and goodness of fit</a:t>
            </a:r>
          </a:p>
          <a:p>
            <a:pPr lvl="1"/>
            <a:r>
              <a:rPr lang="it-IT" smtClean="0"/>
              <a:t>Plus some practical examples</a:t>
            </a:r>
          </a:p>
          <a:p>
            <a:r>
              <a:rPr lang="it-IT" smtClean="0"/>
              <a:t>Statistical significance and the 5-sigma criterion</a:t>
            </a:r>
          </a:p>
          <a:p>
            <a:pPr lvl="1"/>
            <a:r>
              <a:rPr lang="it-IT" smtClean="0"/>
              <a:t>The history</a:t>
            </a:r>
          </a:p>
          <a:p>
            <a:pPr lvl="1"/>
            <a:r>
              <a:rPr lang="it-IT" smtClean="0"/>
              <a:t>The rationale</a:t>
            </a:r>
          </a:p>
          <a:p>
            <a:pPr lvl="1"/>
            <a:r>
              <a:rPr lang="it-IT" smtClean="0"/>
              <a:t>The drawbacks</a:t>
            </a:r>
          </a:p>
          <a:p>
            <a:endParaRPr lang="en-US"/>
          </a:p>
        </p:txBody>
      </p:sp>
    </p:spTree>
    <p:extLst>
      <p:ext uri="{BB962C8B-B14F-4D97-AF65-F5344CB8AC3E}">
        <p14:creationId xmlns:p14="http://schemas.microsoft.com/office/powerpoint/2010/main" val="12299284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Hypothesis Testing and GOF</a:t>
            </a:r>
            <a:endParaRPr lang="en-US"/>
          </a:p>
        </p:txBody>
      </p:sp>
      <p:sp>
        <p:nvSpPr>
          <p:cNvPr id="3" name="Segnaposto contenuto 2"/>
          <p:cNvSpPr>
            <a:spLocks noGrp="1"/>
          </p:cNvSpPr>
          <p:nvPr>
            <p:ph idx="1"/>
          </p:nvPr>
        </p:nvSpPr>
        <p:spPr>
          <a:xfrm>
            <a:off x="1619672" y="2348880"/>
            <a:ext cx="6851104" cy="3345235"/>
          </a:xfrm>
        </p:spPr>
        <p:txBody>
          <a:bodyPr/>
          <a:lstStyle/>
          <a:p>
            <a:r>
              <a:rPr lang="it-IT" smtClean="0"/>
              <a:t>A few basic definitions</a:t>
            </a:r>
          </a:p>
          <a:p>
            <a:r>
              <a:rPr lang="it-IT" smtClean="0"/>
              <a:t>Statistical significance: what is it ?</a:t>
            </a:r>
          </a:p>
          <a:p>
            <a:r>
              <a:rPr lang="it-IT" smtClean="0"/>
              <a:t>The Neyman-Pearsons lemma</a:t>
            </a:r>
          </a:p>
          <a:p>
            <a:r>
              <a:rPr lang="it-IT" smtClean="0"/>
              <a:t>Goodness-of-Fit tests</a:t>
            </a:r>
          </a:p>
          <a:p>
            <a:r>
              <a:rPr lang="it-IT" smtClean="0"/>
              <a:t>Some examples</a:t>
            </a:r>
          </a:p>
          <a:p>
            <a:endParaRPr lang="en-US"/>
          </a:p>
        </p:txBody>
      </p:sp>
    </p:spTree>
    <p:extLst>
      <p:ext uri="{BB962C8B-B14F-4D97-AF65-F5344CB8AC3E}">
        <p14:creationId xmlns:p14="http://schemas.microsoft.com/office/powerpoint/2010/main" val="37702263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268760"/>
          </a:xfrm>
        </p:spPr>
        <p:txBody>
          <a:bodyPr/>
          <a:lstStyle/>
          <a:p>
            <a:r>
              <a:rPr lang="en-US" smtClean="0"/>
              <a:t>Hypothesis testing: generalities</a:t>
            </a:r>
            <a:endParaRPr lang="en-US"/>
          </a:p>
        </p:txBody>
      </p:sp>
      <p:pic>
        <p:nvPicPr>
          <p:cNvPr id="147459" name="Picture 3"/>
          <p:cNvPicPr>
            <a:picLocks noChangeAspect="1" noChangeArrowheads="1"/>
          </p:cNvPicPr>
          <p:nvPr/>
        </p:nvPicPr>
        <p:blipFill>
          <a:blip r:embed="rId2" cstate="print"/>
          <a:srcRect/>
          <a:stretch>
            <a:fillRect/>
          </a:stretch>
        </p:blipFill>
        <p:spPr bwMode="auto">
          <a:xfrm>
            <a:off x="4823358" y="3426823"/>
            <a:ext cx="4320641" cy="3242538"/>
          </a:xfrm>
          <a:prstGeom prst="rect">
            <a:avLst/>
          </a:prstGeom>
          <a:noFill/>
          <a:ln w="9525">
            <a:noFill/>
            <a:miter lim="800000"/>
            <a:headEnd/>
            <a:tailEnd/>
          </a:ln>
        </p:spPr>
      </p:pic>
      <p:sp>
        <p:nvSpPr>
          <p:cNvPr id="6" name="CasellaDiTesto 5"/>
          <p:cNvSpPr txBox="1"/>
          <p:nvPr/>
        </p:nvSpPr>
        <p:spPr>
          <a:xfrm>
            <a:off x="323528" y="1124744"/>
            <a:ext cx="8522461" cy="5632311"/>
          </a:xfrm>
          <a:prstGeom prst="rect">
            <a:avLst/>
          </a:prstGeom>
          <a:noFill/>
        </p:spPr>
        <p:txBody>
          <a:bodyPr wrap="none" rtlCol="0">
            <a:spAutoFit/>
          </a:bodyPr>
          <a:lstStyle/>
          <a:p>
            <a:r>
              <a:rPr lang="en-US" smtClean="0"/>
              <a:t>We are often concerned with </a:t>
            </a:r>
            <a:r>
              <a:rPr lang="en-US" smtClean="0">
                <a:solidFill>
                  <a:srgbClr val="FF0000"/>
                </a:solidFill>
              </a:rPr>
              <a:t>proving or disproving a theory</a:t>
            </a:r>
            <a:r>
              <a:rPr lang="en-US" smtClean="0"/>
              <a:t>, or comparing and</a:t>
            </a:r>
          </a:p>
          <a:p>
            <a:r>
              <a:rPr lang="en-US" smtClean="0">
                <a:solidFill>
                  <a:srgbClr val="FF0000"/>
                </a:solidFill>
              </a:rPr>
              <a:t>choosing between different hypotheses</a:t>
            </a:r>
            <a:r>
              <a:rPr lang="en-US" smtClean="0"/>
              <a:t>.</a:t>
            </a:r>
          </a:p>
          <a:p>
            <a:endParaRPr lang="en-US" smtClean="0"/>
          </a:p>
          <a:p>
            <a:r>
              <a:rPr lang="en-US" smtClean="0"/>
              <a:t>In general this is a different problem than that of estimating a parameter, but the two</a:t>
            </a:r>
          </a:p>
          <a:p>
            <a:r>
              <a:rPr lang="en-US" smtClean="0"/>
              <a:t>are tightly connected.</a:t>
            </a:r>
          </a:p>
          <a:p>
            <a:endParaRPr lang="en-US" smtClean="0"/>
          </a:p>
          <a:p>
            <a:r>
              <a:rPr lang="en-US" smtClean="0"/>
              <a:t>If nothing is known a priori about a parameter, naturally one uses the data to </a:t>
            </a:r>
            <a:r>
              <a:rPr lang="en-US" b="1" smtClean="0"/>
              <a:t>estimate</a:t>
            </a:r>
            <a:r>
              <a:rPr lang="en-US" smtClean="0"/>
              <a:t> it;</a:t>
            </a:r>
          </a:p>
          <a:p>
            <a:r>
              <a:rPr lang="en-US" smtClean="0"/>
              <a:t>if however a theoretical prediction exists on a particular value, the problem is more</a:t>
            </a:r>
          </a:p>
          <a:p>
            <a:r>
              <a:rPr lang="en-US" smtClean="0"/>
              <a:t>proficuously formulated as a </a:t>
            </a:r>
            <a:r>
              <a:rPr lang="en-US" b="1" smtClean="0"/>
              <a:t>test of hypothesis</a:t>
            </a:r>
            <a:r>
              <a:rPr lang="en-US" smtClean="0"/>
              <a:t>.</a:t>
            </a:r>
          </a:p>
          <a:p>
            <a:endParaRPr lang="en-US" smtClean="0"/>
          </a:p>
          <a:p>
            <a:r>
              <a:rPr lang="en-US" smtClean="0"/>
              <a:t>Within the idea of hypothesis testing one</a:t>
            </a:r>
          </a:p>
          <a:p>
            <a:r>
              <a:rPr lang="en-US" smtClean="0"/>
              <a:t>must also consider </a:t>
            </a:r>
            <a:r>
              <a:rPr lang="en-US" b="1" smtClean="0"/>
              <a:t>goodness-of-fit tests</a:t>
            </a:r>
            <a:r>
              <a:rPr lang="en-US" smtClean="0"/>
              <a:t>:</a:t>
            </a:r>
          </a:p>
          <a:p>
            <a:r>
              <a:rPr lang="en-US" smtClean="0">
                <a:solidFill>
                  <a:srgbClr val="FF0000"/>
                </a:solidFill>
              </a:rPr>
              <a:t>in that case there is only one hypothesis</a:t>
            </a:r>
          </a:p>
          <a:p>
            <a:r>
              <a:rPr lang="en-US" smtClean="0"/>
              <a:t>to test (e.g. a particular value of a parameter </a:t>
            </a:r>
          </a:p>
          <a:p>
            <a:r>
              <a:rPr lang="en-US" smtClean="0"/>
              <a:t>as opposed to any other value), so some of the </a:t>
            </a:r>
          </a:p>
          <a:p>
            <a:r>
              <a:rPr lang="en-US" smtClean="0"/>
              <a:t>possible techniques are not applicable</a:t>
            </a:r>
          </a:p>
          <a:p>
            <a:endParaRPr lang="en-US" smtClean="0"/>
          </a:p>
          <a:p>
            <a:r>
              <a:rPr lang="en-US" smtClean="0"/>
              <a:t>A hypothesis is </a:t>
            </a:r>
            <a:r>
              <a:rPr lang="en-US" b="1" smtClean="0"/>
              <a:t>simple</a:t>
            </a:r>
            <a:r>
              <a:rPr lang="en-US" smtClean="0"/>
              <a:t> if it is completely</a:t>
            </a:r>
          </a:p>
          <a:p>
            <a:r>
              <a:rPr lang="en-US" smtClean="0"/>
              <a:t>specified; otherwise (e.g. if depending on</a:t>
            </a:r>
          </a:p>
          <a:p>
            <a:r>
              <a:rPr lang="en-US" smtClean="0"/>
              <a:t>the unknown value of a parameter) it is called </a:t>
            </a:r>
            <a:r>
              <a:rPr lang="en-US" b="1" smtClean="0"/>
              <a:t>composite</a:t>
            </a:r>
            <a:r>
              <a:rPr lang="en-US" smtClean="0"/>
              <a:t>.</a:t>
            </a:r>
          </a:p>
        </p:txBody>
      </p:sp>
    </p:spTree>
    <p:extLst>
      <p:ext uri="{BB962C8B-B14F-4D97-AF65-F5344CB8AC3E}">
        <p14:creationId xmlns:p14="http://schemas.microsoft.com/office/powerpoint/2010/main" val="23895435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0"/>
            <a:ext cx="8229600" cy="1143000"/>
          </a:xfrm>
        </p:spPr>
        <p:txBody>
          <a:bodyPr>
            <a:normAutofit fontScale="90000"/>
          </a:bodyPr>
          <a:lstStyle/>
          <a:p>
            <a:r>
              <a:rPr lang="en-US" smtClean="0"/>
              <a:t>Nuts and bolts of Hypothesis testing</a:t>
            </a:r>
            <a:endParaRPr lang="en-US"/>
          </a:p>
        </p:txBody>
      </p:sp>
      <p:sp>
        <p:nvSpPr>
          <p:cNvPr id="3" name="Segnaposto contenuto 2"/>
          <p:cNvSpPr>
            <a:spLocks noGrp="1"/>
          </p:cNvSpPr>
          <p:nvPr>
            <p:ph idx="1"/>
          </p:nvPr>
        </p:nvSpPr>
        <p:spPr>
          <a:xfrm>
            <a:off x="143000" y="980728"/>
            <a:ext cx="8389440" cy="2952328"/>
          </a:xfrm>
        </p:spPr>
        <p:txBody>
          <a:bodyPr>
            <a:normAutofit fontScale="62500" lnSpcReduction="20000"/>
          </a:bodyPr>
          <a:lstStyle/>
          <a:p>
            <a:r>
              <a:rPr lang="en-US" smtClean="0"/>
              <a:t>H</a:t>
            </a:r>
            <a:r>
              <a:rPr lang="en-US" baseline="-25000" smtClean="0"/>
              <a:t>0</a:t>
            </a:r>
            <a:r>
              <a:rPr lang="en-US" smtClean="0"/>
              <a:t>: null hypothesis </a:t>
            </a:r>
          </a:p>
          <a:p>
            <a:r>
              <a:rPr lang="en-US" smtClean="0"/>
              <a:t>H</a:t>
            </a:r>
            <a:r>
              <a:rPr lang="en-US" baseline="-25000" smtClean="0"/>
              <a:t>1</a:t>
            </a:r>
            <a:r>
              <a:rPr lang="en-US" smtClean="0"/>
              <a:t>: alternate hypothesis</a:t>
            </a:r>
          </a:p>
          <a:p>
            <a:r>
              <a:rPr lang="en-US" smtClean="0"/>
              <a:t>Three main parameters in the game:</a:t>
            </a:r>
          </a:p>
          <a:p>
            <a:pPr lvl="1"/>
            <a:r>
              <a:rPr lang="en-US" smtClean="0">
                <a:latin typeface="Symbol" pitchFamily="18" charset="2"/>
              </a:rPr>
              <a:t>a</a:t>
            </a:r>
            <a:r>
              <a:rPr lang="en-US" smtClean="0"/>
              <a:t>: </a:t>
            </a:r>
            <a:r>
              <a:rPr lang="en-US" b="1" smtClean="0"/>
              <a:t>type-I error rate</a:t>
            </a:r>
            <a:r>
              <a:rPr lang="en-US" smtClean="0"/>
              <a:t>; probability that H</a:t>
            </a:r>
            <a:r>
              <a:rPr lang="en-US" baseline="-25000" smtClean="0"/>
              <a:t>0</a:t>
            </a:r>
            <a:r>
              <a:rPr lang="en-US" smtClean="0"/>
              <a:t> is true although you accept the alternative hypothesis</a:t>
            </a:r>
          </a:p>
          <a:p>
            <a:pPr lvl="1"/>
            <a:r>
              <a:rPr lang="en-US" smtClean="0">
                <a:latin typeface="Symbol" pitchFamily="18" charset="2"/>
              </a:rPr>
              <a:t>b</a:t>
            </a:r>
            <a:r>
              <a:rPr lang="en-US" smtClean="0"/>
              <a:t>: </a:t>
            </a:r>
            <a:r>
              <a:rPr lang="en-US" b="1" smtClean="0"/>
              <a:t>type-II error rate</a:t>
            </a:r>
            <a:r>
              <a:rPr lang="en-US" smtClean="0"/>
              <a:t>; probability that you fail to claim a discovery (accept H</a:t>
            </a:r>
            <a:r>
              <a:rPr lang="en-US" baseline="-25000" smtClean="0"/>
              <a:t>0</a:t>
            </a:r>
            <a:r>
              <a:rPr lang="en-US" smtClean="0"/>
              <a:t>) when in fact H</a:t>
            </a:r>
            <a:r>
              <a:rPr lang="en-US" baseline="-25000" smtClean="0"/>
              <a:t>1</a:t>
            </a:r>
            <a:r>
              <a:rPr lang="en-US" smtClean="0"/>
              <a:t> is true</a:t>
            </a:r>
          </a:p>
          <a:p>
            <a:pPr lvl="1"/>
            <a:r>
              <a:rPr lang="en-US" smtClean="0">
                <a:latin typeface="Symbol" pitchFamily="18" charset="2"/>
              </a:rPr>
              <a:t>q</a:t>
            </a:r>
            <a:r>
              <a:rPr lang="en-US" smtClean="0"/>
              <a:t>, parameter of interest (describes a continuous hypothesis, for which H</a:t>
            </a:r>
            <a:r>
              <a:rPr lang="en-US" baseline="-25000" smtClean="0"/>
              <a:t>0</a:t>
            </a:r>
            <a:r>
              <a:rPr lang="en-US" smtClean="0"/>
              <a:t> is a particular value). E.g. </a:t>
            </a:r>
            <a:r>
              <a:rPr lang="en-US" smtClean="0">
                <a:latin typeface="Symbol" pitchFamily="18" charset="2"/>
              </a:rPr>
              <a:t>q</a:t>
            </a:r>
            <a:r>
              <a:rPr lang="en-US" smtClean="0"/>
              <a:t>=0 might be a zero cross section for a new particle</a:t>
            </a:r>
          </a:p>
          <a:p>
            <a:r>
              <a:rPr lang="en-US" smtClean="0"/>
              <a:t>Common for H</a:t>
            </a:r>
            <a:r>
              <a:rPr lang="en-US" baseline="-25000" smtClean="0"/>
              <a:t>0</a:t>
            </a:r>
            <a:r>
              <a:rPr lang="en-US" smtClean="0"/>
              <a:t> to be nested in H</a:t>
            </a:r>
            <a:r>
              <a:rPr lang="en-US" baseline="-25000" smtClean="0"/>
              <a:t>1</a:t>
            </a:r>
          </a:p>
        </p:txBody>
      </p:sp>
      <p:pic>
        <p:nvPicPr>
          <p:cNvPr id="146434" name="Picture 2"/>
          <p:cNvPicPr>
            <a:picLocks noChangeAspect="1" noChangeArrowheads="1"/>
          </p:cNvPicPr>
          <p:nvPr/>
        </p:nvPicPr>
        <p:blipFill>
          <a:blip r:embed="rId2" cstate="print"/>
          <a:srcRect/>
          <a:stretch>
            <a:fillRect/>
          </a:stretch>
        </p:blipFill>
        <p:spPr bwMode="auto">
          <a:xfrm>
            <a:off x="5868144" y="3501008"/>
            <a:ext cx="3203347" cy="2160240"/>
          </a:xfrm>
          <a:prstGeom prst="rect">
            <a:avLst/>
          </a:prstGeom>
          <a:noFill/>
          <a:ln w="9525">
            <a:noFill/>
            <a:miter lim="800000"/>
            <a:headEnd/>
            <a:tailEnd/>
          </a:ln>
        </p:spPr>
      </p:pic>
      <p:sp>
        <p:nvSpPr>
          <p:cNvPr id="5" name="CasellaDiTesto 4"/>
          <p:cNvSpPr txBox="1"/>
          <p:nvPr/>
        </p:nvSpPr>
        <p:spPr>
          <a:xfrm>
            <a:off x="251520" y="3933056"/>
            <a:ext cx="5796136" cy="2769989"/>
          </a:xfrm>
          <a:prstGeom prst="rect">
            <a:avLst/>
          </a:prstGeom>
          <a:noFill/>
        </p:spPr>
        <p:txBody>
          <a:bodyPr wrap="square" rtlCol="0">
            <a:spAutoFit/>
          </a:bodyPr>
          <a:lstStyle/>
          <a:p>
            <a:r>
              <a:rPr lang="en-US" smtClean="0"/>
              <a:t>Can compare different methods by plotting </a:t>
            </a:r>
            <a:r>
              <a:rPr lang="en-US" smtClean="0">
                <a:latin typeface="Symbol" pitchFamily="18" charset="2"/>
              </a:rPr>
              <a:t>a</a:t>
            </a:r>
            <a:r>
              <a:rPr lang="en-US" smtClean="0"/>
              <a:t> vs </a:t>
            </a:r>
            <a:r>
              <a:rPr lang="en-US" smtClean="0">
                <a:latin typeface="Symbol" pitchFamily="18" charset="2"/>
              </a:rPr>
              <a:t>b</a:t>
            </a:r>
            <a:r>
              <a:rPr lang="en-US" smtClean="0"/>
              <a:t> vs the parameter of interest</a:t>
            </a:r>
          </a:p>
          <a:p>
            <a:pPr lvl="1"/>
            <a:r>
              <a:rPr lang="en-US" smtClean="0"/>
              <a:t>- </a:t>
            </a:r>
            <a:r>
              <a:rPr lang="en-US" sz="1600" smtClean="0"/>
              <a:t>Usually there is a tradeoff between </a:t>
            </a:r>
            <a:r>
              <a:rPr lang="en-US" sz="1600" smtClean="0">
                <a:latin typeface="Symbol" pitchFamily="18" charset="2"/>
              </a:rPr>
              <a:t>a</a:t>
            </a:r>
            <a:r>
              <a:rPr lang="en-US" sz="1600" smtClean="0"/>
              <a:t> and </a:t>
            </a:r>
            <a:r>
              <a:rPr lang="en-US" sz="1600" smtClean="0">
                <a:latin typeface="Symbol" pitchFamily="18" charset="2"/>
              </a:rPr>
              <a:t>b</a:t>
            </a:r>
            <a:r>
              <a:rPr lang="en-US" sz="1600" smtClean="0"/>
              <a:t>; often a </a:t>
            </a:r>
            <a:r>
              <a:rPr lang="en-US" sz="1600" smtClean="0">
                <a:solidFill>
                  <a:srgbClr val="FF0000"/>
                </a:solidFill>
              </a:rPr>
              <a:t>subjective decision, involving cost</a:t>
            </a:r>
            <a:r>
              <a:rPr lang="en-US" sz="1600" smtClean="0"/>
              <a:t> of the two different errors. </a:t>
            </a:r>
          </a:p>
          <a:p>
            <a:pPr lvl="1"/>
            <a:r>
              <a:rPr lang="en-US" sz="1600" smtClean="0"/>
              <a:t>- Tests may be more powerful in specific regions of an interval (e.g. a Higgs mass)</a:t>
            </a:r>
          </a:p>
          <a:p>
            <a:r>
              <a:rPr lang="en-US" smtClean="0"/>
              <a:t>There is </a:t>
            </a:r>
            <a:r>
              <a:rPr lang="en-US" smtClean="0">
                <a:solidFill>
                  <a:srgbClr val="FF0000"/>
                </a:solidFill>
              </a:rPr>
              <a:t>a 1-to-1 correspondence between hypothesis tests and interval construction </a:t>
            </a:r>
            <a:endParaRPr lang="en-US" smtClean="0"/>
          </a:p>
          <a:p>
            <a:r>
              <a:rPr lang="en-US" smtClean="0"/>
              <a:t>In classical hypothesis testing, </a:t>
            </a:r>
            <a:r>
              <a:rPr lang="en-US" smtClean="0">
                <a:solidFill>
                  <a:srgbClr val="0070C0"/>
                </a:solidFill>
              </a:rPr>
              <a:t>test of </a:t>
            </a:r>
            <a:r>
              <a:rPr lang="en-US" smtClean="0">
                <a:solidFill>
                  <a:srgbClr val="0070C0"/>
                </a:solidFill>
                <a:latin typeface="Symbol" pitchFamily="18" charset="2"/>
              </a:rPr>
              <a:t>s</a:t>
            </a:r>
            <a:r>
              <a:rPr lang="en-US" smtClean="0">
                <a:solidFill>
                  <a:srgbClr val="0070C0"/>
                </a:solidFill>
              </a:rPr>
              <a:t>=0 for the Higgs equates to asking whether </a:t>
            </a:r>
            <a:r>
              <a:rPr lang="en-US" smtClean="0">
                <a:solidFill>
                  <a:srgbClr val="0070C0"/>
                </a:solidFill>
                <a:latin typeface="Symbol" pitchFamily="18" charset="2"/>
              </a:rPr>
              <a:t>s</a:t>
            </a:r>
            <a:r>
              <a:rPr lang="en-US" smtClean="0">
                <a:solidFill>
                  <a:srgbClr val="0070C0"/>
                </a:solidFill>
              </a:rPr>
              <a:t>=0 is in the confidence interval</a:t>
            </a:r>
            <a:r>
              <a:rPr lang="en-US" smtClean="0"/>
              <a:t>. </a:t>
            </a:r>
          </a:p>
        </p:txBody>
      </p:sp>
      <p:sp>
        <p:nvSpPr>
          <p:cNvPr id="6" name="CasellaDiTesto 5"/>
          <p:cNvSpPr txBox="1"/>
          <p:nvPr/>
        </p:nvSpPr>
        <p:spPr>
          <a:xfrm>
            <a:off x="6408712" y="5733256"/>
            <a:ext cx="2483768" cy="954107"/>
          </a:xfrm>
          <a:prstGeom prst="rect">
            <a:avLst/>
          </a:prstGeom>
          <a:noFill/>
        </p:spPr>
        <p:txBody>
          <a:bodyPr wrap="square" rtlCol="0">
            <a:spAutoFit/>
          </a:bodyPr>
          <a:lstStyle/>
          <a:p>
            <a:r>
              <a:rPr lang="en-US" sz="1400" smtClean="0"/>
              <a:t>Above, a smaller </a:t>
            </a:r>
            <a:r>
              <a:rPr lang="en-US" sz="1400" smtClean="0">
                <a:latin typeface="Symbol" pitchFamily="18" charset="2"/>
              </a:rPr>
              <a:t>a</a:t>
            </a:r>
            <a:r>
              <a:rPr lang="en-US" sz="1400" smtClean="0"/>
              <a:t> is paid </a:t>
            </a:r>
          </a:p>
          <a:p>
            <a:r>
              <a:rPr lang="en-US" sz="1400" smtClean="0"/>
              <a:t>with a larger type-II error</a:t>
            </a:r>
          </a:p>
          <a:p>
            <a:r>
              <a:rPr lang="en-US" sz="1400" smtClean="0"/>
              <a:t>rate (yellow area) </a:t>
            </a:r>
          </a:p>
          <a:p>
            <a:r>
              <a:rPr lang="en-US" sz="1400" smtClean="0">
                <a:sym typeface="Wingdings" pitchFamily="2" charset="2"/>
              </a:rPr>
              <a:t> smaller power 1-</a:t>
            </a:r>
            <a:r>
              <a:rPr lang="en-US" sz="1400" smtClean="0">
                <a:latin typeface="Symbol" pitchFamily="18" charset="2"/>
                <a:sym typeface="Wingdings" pitchFamily="2" charset="2"/>
              </a:rPr>
              <a:t>b</a:t>
            </a:r>
            <a:endParaRPr lang="en-US" sz="1400" smtClean="0">
              <a:latin typeface="Symbol" pitchFamily="18" charset="2"/>
            </a:endParaRPr>
          </a:p>
        </p:txBody>
      </p:sp>
    </p:spTree>
    <p:extLst>
      <p:ext uri="{BB962C8B-B14F-4D97-AF65-F5344CB8AC3E}">
        <p14:creationId xmlns:p14="http://schemas.microsoft.com/office/powerpoint/2010/main" val="37569107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0"/>
            <a:ext cx="4618856" cy="1354162"/>
          </a:xfrm>
        </p:spPr>
        <p:txBody>
          <a:bodyPr>
            <a:normAutofit fontScale="90000"/>
          </a:bodyPr>
          <a:lstStyle/>
          <a:p>
            <a:r>
              <a:rPr lang="en-US" smtClean="0"/>
              <a:t>Alpha vs Beta and power graphs</a:t>
            </a:r>
            <a:endParaRPr lang="en-US"/>
          </a:p>
        </p:txBody>
      </p:sp>
      <p:sp>
        <p:nvSpPr>
          <p:cNvPr id="3" name="Segnaposto contenuto 2"/>
          <p:cNvSpPr>
            <a:spLocks noGrp="1"/>
          </p:cNvSpPr>
          <p:nvPr>
            <p:ph idx="1"/>
          </p:nvPr>
        </p:nvSpPr>
        <p:spPr>
          <a:xfrm>
            <a:off x="35496" y="1556792"/>
            <a:ext cx="5328592" cy="2520280"/>
          </a:xfrm>
        </p:spPr>
        <p:txBody>
          <a:bodyPr>
            <a:normAutofit fontScale="92500" lnSpcReduction="10000"/>
          </a:bodyPr>
          <a:lstStyle/>
          <a:p>
            <a:r>
              <a:rPr lang="en-US" sz="1800" smtClean="0"/>
              <a:t>Very general framework of classification</a:t>
            </a:r>
          </a:p>
          <a:p>
            <a:r>
              <a:rPr lang="en-US" sz="1800" smtClean="0">
                <a:solidFill>
                  <a:srgbClr val="FF0000"/>
                </a:solidFill>
              </a:rPr>
              <a:t>Choice of </a:t>
            </a:r>
            <a:r>
              <a:rPr lang="en-US" sz="1800" smtClean="0">
                <a:solidFill>
                  <a:srgbClr val="FF0000"/>
                </a:solidFill>
                <a:latin typeface="Symbol" pitchFamily="18" charset="2"/>
              </a:rPr>
              <a:t>a</a:t>
            </a:r>
            <a:r>
              <a:rPr lang="en-US" sz="1800" smtClean="0">
                <a:solidFill>
                  <a:srgbClr val="FF0000"/>
                </a:solidFill>
              </a:rPr>
              <a:t> and </a:t>
            </a:r>
            <a:r>
              <a:rPr lang="en-US" sz="1800" smtClean="0">
                <a:solidFill>
                  <a:srgbClr val="FF0000"/>
                </a:solidFill>
                <a:latin typeface="Symbol" pitchFamily="18" charset="2"/>
              </a:rPr>
              <a:t>b</a:t>
            </a:r>
            <a:r>
              <a:rPr lang="en-US" sz="1800" smtClean="0">
                <a:solidFill>
                  <a:srgbClr val="FF0000"/>
                </a:solidFill>
              </a:rPr>
              <a:t> is conflicting</a:t>
            </a:r>
            <a:r>
              <a:rPr lang="en-US" sz="1800" smtClean="0"/>
              <a:t>: where to stay in the curve provided by your analysis method highly depends on habits in your field</a:t>
            </a:r>
          </a:p>
          <a:p>
            <a:r>
              <a:rPr lang="en-US" sz="1800" smtClean="0"/>
              <a:t>What makes a difference is the </a:t>
            </a:r>
            <a:r>
              <a:rPr lang="en-US" sz="1800" smtClean="0">
                <a:solidFill>
                  <a:srgbClr val="FF0000"/>
                </a:solidFill>
              </a:rPr>
              <a:t>test statistics</a:t>
            </a:r>
            <a:r>
              <a:rPr lang="en-US" sz="1800" smtClean="0"/>
              <a:t>: note how the N-P likelihood-ratio test outperforms others in the figure  [James 2006] – reason is N-P lemma</a:t>
            </a:r>
          </a:p>
          <a:p>
            <a:r>
              <a:rPr lang="en-US" sz="1800" smtClean="0">
                <a:solidFill>
                  <a:srgbClr val="0070C0"/>
                </a:solidFill>
              </a:rPr>
              <a:t>As data size increases, power curve becomes closer to step function</a:t>
            </a:r>
            <a:endParaRPr lang="en-US" sz="1800">
              <a:solidFill>
                <a:srgbClr val="0070C0"/>
              </a:solidFill>
            </a:endParaRPr>
          </a:p>
        </p:txBody>
      </p:sp>
      <p:pic>
        <p:nvPicPr>
          <p:cNvPr id="150530" name="Picture 2"/>
          <p:cNvPicPr>
            <a:picLocks noChangeAspect="1" noChangeArrowheads="1"/>
          </p:cNvPicPr>
          <p:nvPr/>
        </p:nvPicPr>
        <p:blipFill>
          <a:blip r:embed="rId2" cstate="print"/>
          <a:srcRect/>
          <a:stretch>
            <a:fillRect/>
          </a:stretch>
        </p:blipFill>
        <p:spPr bwMode="auto">
          <a:xfrm>
            <a:off x="5634709" y="0"/>
            <a:ext cx="3509291" cy="3212976"/>
          </a:xfrm>
          <a:prstGeom prst="rect">
            <a:avLst/>
          </a:prstGeom>
          <a:noFill/>
          <a:ln w="9525">
            <a:noFill/>
            <a:miter lim="800000"/>
            <a:headEnd/>
            <a:tailEnd/>
          </a:ln>
        </p:spPr>
      </p:pic>
      <p:pic>
        <p:nvPicPr>
          <p:cNvPr id="150531" name="Picture 3"/>
          <p:cNvPicPr>
            <a:picLocks noChangeAspect="1" noChangeArrowheads="1"/>
          </p:cNvPicPr>
          <p:nvPr/>
        </p:nvPicPr>
        <p:blipFill>
          <a:blip r:embed="rId3" cstate="print"/>
          <a:srcRect/>
          <a:stretch>
            <a:fillRect/>
          </a:stretch>
        </p:blipFill>
        <p:spPr bwMode="auto">
          <a:xfrm>
            <a:off x="0" y="3935114"/>
            <a:ext cx="5436096" cy="2922886"/>
          </a:xfrm>
          <a:prstGeom prst="rect">
            <a:avLst/>
          </a:prstGeom>
          <a:noFill/>
          <a:ln w="9525">
            <a:noFill/>
            <a:miter lim="800000"/>
            <a:headEnd/>
            <a:tailEnd/>
          </a:ln>
        </p:spPr>
      </p:pic>
      <p:sp>
        <p:nvSpPr>
          <p:cNvPr id="6" name="CasellaDiTesto 5"/>
          <p:cNvSpPr txBox="1"/>
          <p:nvPr/>
        </p:nvSpPr>
        <p:spPr>
          <a:xfrm>
            <a:off x="5652120" y="4077072"/>
            <a:ext cx="3312368" cy="2031325"/>
          </a:xfrm>
          <a:prstGeom prst="rect">
            <a:avLst/>
          </a:prstGeom>
          <a:noFill/>
        </p:spPr>
        <p:txBody>
          <a:bodyPr wrap="square" rtlCol="0">
            <a:spAutoFit/>
          </a:bodyPr>
          <a:lstStyle/>
          <a:p>
            <a:r>
              <a:rPr lang="en-US" smtClean="0"/>
              <a:t>The power of a test usually also</a:t>
            </a:r>
          </a:p>
          <a:p>
            <a:r>
              <a:rPr lang="en-US" smtClean="0"/>
              <a:t>depends on the parameter of interest: different methods may have better performance in different parameter space points</a:t>
            </a:r>
          </a:p>
          <a:p>
            <a:r>
              <a:rPr lang="en-US" smtClean="0"/>
              <a:t>UMP (</a:t>
            </a:r>
            <a:r>
              <a:rPr lang="en-US" smtClean="0">
                <a:solidFill>
                  <a:srgbClr val="FF0000"/>
                </a:solidFill>
              </a:rPr>
              <a:t>uniformly most powerful</a:t>
            </a:r>
            <a:r>
              <a:rPr lang="en-US" smtClean="0"/>
              <a:t>):</a:t>
            </a:r>
          </a:p>
          <a:p>
            <a:r>
              <a:rPr lang="en-US" smtClean="0"/>
              <a:t>has the highest power for any </a:t>
            </a:r>
            <a:r>
              <a:rPr lang="en-US" smtClean="0">
                <a:latin typeface="Symbol" pitchFamily="18" charset="2"/>
              </a:rPr>
              <a:t>q</a:t>
            </a:r>
            <a:endParaRPr lang="en-US">
              <a:latin typeface="Symbol" pitchFamily="18" charset="2"/>
            </a:endParaRPr>
          </a:p>
        </p:txBody>
      </p:sp>
    </p:spTree>
    <p:extLst>
      <p:ext uri="{BB962C8B-B14F-4D97-AF65-F5344CB8AC3E}">
        <p14:creationId xmlns:p14="http://schemas.microsoft.com/office/powerpoint/2010/main" val="13242241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Statistical significance: What it is</a:t>
            </a:r>
            <a:endParaRPr lang="en-US"/>
          </a:p>
        </p:txBody>
      </p:sp>
      <p:sp>
        <p:nvSpPr>
          <p:cNvPr id="3" name="Segnaposto contenuto 2"/>
          <p:cNvSpPr>
            <a:spLocks noGrp="1"/>
          </p:cNvSpPr>
          <p:nvPr>
            <p:ph idx="1"/>
          </p:nvPr>
        </p:nvSpPr>
        <p:spPr>
          <a:xfrm>
            <a:off x="179512" y="1600200"/>
            <a:ext cx="8784976" cy="5257800"/>
          </a:xfrm>
        </p:spPr>
        <p:txBody>
          <a:bodyPr>
            <a:normAutofit fontScale="55000" lnSpcReduction="20000"/>
          </a:bodyPr>
          <a:lstStyle/>
          <a:p>
            <a:r>
              <a:rPr lang="en-US" smtClean="0"/>
              <a:t>Statistical significance is a way to report the probability that an experiment obtains data </a:t>
            </a:r>
            <a:r>
              <a:rPr lang="en-US" smtClean="0">
                <a:solidFill>
                  <a:srgbClr val="FF0000"/>
                </a:solidFill>
              </a:rPr>
              <a:t>at least as discrepant as </a:t>
            </a:r>
            <a:r>
              <a:rPr lang="en-US" smtClean="0"/>
              <a:t>those actually observed, under a given "null hypothesis“ H</a:t>
            </a:r>
            <a:r>
              <a:rPr lang="en-US" baseline="-25000" smtClean="0"/>
              <a:t>0</a:t>
            </a:r>
          </a:p>
          <a:p>
            <a:endParaRPr lang="en-US" baseline="-25000" smtClean="0"/>
          </a:p>
          <a:p>
            <a:r>
              <a:rPr lang="en-US" smtClean="0"/>
              <a:t>In physics H</a:t>
            </a:r>
            <a:r>
              <a:rPr lang="en-US" baseline="-25000" smtClean="0"/>
              <a:t>0</a:t>
            </a:r>
            <a:r>
              <a:rPr lang="en-US" smtClean="0"/>
              <a:t> usually describes the currently accepted and established theory (but there are exceptions). </a:t>
            </a:r>
          </a:p>
          <a:p>
            <a:endParaRPr lang="it-IT" smtClean="0"/>
          </a:p>
          <a:p>
            <a:r>
              <a:rPr lang="it-IT" smtClean="0"/>
              <a:t>One starts with the </a:t>
            </a:r>
            <a:r>
              <a:rPr lang="it-IT" b="1" smtClean="0">
                <a:solidFill>
                  <a:srgbClr val="FF0000"/>
                </a:solidFill>
              </a:rPr>
              <a:t>p</a:t>
            </a:r>
            <a:r>
              <a:rPr lang="it-IT" smtClean="0"/>
              <a:t>-value, i.e. the </a:t>
            </a:r>
            <a:r>
              <a:rPr lang="it-IT" smtClean="0">
                <a:solidFill>
                  <a:srgbClr val="0070C0"/>
                </a:solidFill>
              </a:rPr>
              <a:t>probability of obtaining a</a:t>
            </a:r>
            <a:r>
              <a:rPr lang="it-IT" smtClean="0"/>
              <a:t> </a:t>
            </a:r>
            <a:r>
              <a:rPr lang="it-IT" smtClean="0">
                <a:solidFill>
                  <a:srgbClr val="0070C0"/>
                </a:solidFill>
              </a:rPr>
              <a:t>test statistic </a:t>
            </a:r>
            <a:r>
              <a:rPr lang="it-IT" smtClean="0"/>
              <a:t>(a function of the data) </a:t>
            </a:r>
            <a:r>
              <a:rPr lang="it-IT" smtClean="0">
                <a:solidFill>
                  <a:srgbClr val="0070C0"/>
                </a:solidFill>
              </a:rPr>
              <a:t>at least as extreme as the one observed</a:t>
            </a:r>
            <a:r>
              <a:rPr lang="it-IT" smtClean="0"/>
              <a:t>, if H</a:t>
            </a:r>
            <a:r>
              <a:rPr lang="it-IT" baseline="-25000" smtClean="0"/>
              <a:t>0</a:t>
            </a:r>
            <a:r>
              <a:rPr lang="it-IT" smtClean="0"/>
              <a:t> is true.  </a:t>
            </a:r>
            <a:endParaRPr lang="en-US" smtClean="0"/>
          </a:p>
          <a:p>
            <a:pPr>
              <a:buNone/>
            </a:pPr>
            <a:r>
              <a:rPr lang="en-US" smtClean="0"/>
              <a:t>	</a:t>
            </a:r>
          </a:p>
          <a:p>
            <a:pPr>
              <a:buNone/>
            </a:pPr>
            <a:r>
              <a:rPr lang="en-US" smtClean="0"/>
              <a:t>	</a:t>
            </a:r>
            <a:r>
              <a:rPr lang="en-US" b="1" smtClean="0">
                <a:solidFill>
                  <a:srgbClr val="FF0000"/>
                </a:solidFill>
              </a:rPr>
              <a:t>p</a:t>
            </a:r>
            <a:r>
              <a:rPr lang="en-US" smtClean="0"/>
              <a:t> can be converted into the corresponding number of "sigma," i.e. standard deviation units from a Gaussian mean. This is done by finding </a:t>
            </a:r>
            <a:r>
              <a:rPr lang="en-US" b="1" smtClean="0">
                <a:solidFill>
                  <a:srgbClr val="FF0000"/>
                </a:solidFill>
              </a:rPr>
              <a:t>x</a:t>
            </a:r>
            <a:r>
              <a:rPr lang="en-US" smtClean="0"/>
              <a:t> such that the integral from </a:t>
            </a:r>
            <a:r>
              <a:rPr lang="en-US" b="1" smtClean="0">
                <a:solidFill>
                  <a:srgbClr val="FF0000"/>
                </a:solidFill>
              </a:rPr>
              <a:t>x</a:t>
            </a:r>
            <a:r>
              <a:rPr lang="en-US" smtClean="0"/>
              <a:t> to infinity of a unit Gaussian G(0,1) equals </a:t>
            </a:r>
            <a:r>
              <a:rPr lang="en-US" b="1" smtClean="0">
                <a:solidFill>
                  <a:srgbClr val="FF0000"/>
                </a:solidFill>
              </a:rPr>
              <a:t>p</a:t>
            </a:r>
            <a:r>
              <a:rPr lang="en-US" smtClean="0"/>
              <a:t>:</a:t>
            </a:r>
          </a:p>
          <a:p>
            <a:endParaRPr lang="en-US" smtClean="0"/>
          </a:p>
          <a:p>
            <a:pPr>
              <a:buNone/>
            </a:pPr>
            <a:r>
              <a:rPr lang="en-US" smtClean="0"/>
              <a:t>	 </a:t>
            </a:r>
          </a:p>
          <a:p>
            <a:pPr>
              <a:buNone/>
            </a:pPr>
            <a:endParaRPr lang="it-IT" smtClean="0"/>
          </a:p>
          <a:p>
            <a:pPr>
              <a:buNone/>
            </a:pPr>
            <a:endParaRPr lang="en-US" smtClean="0"/>
          </a:p>
          <a:p>
            <a:endParaRPr lang="en-US" smtClean="0"/>
          </a:p>
          <a:p>
            <a:r>
              <a:rPr lang="en-US" smtClean="0"/>
              <a:t>According to the above recipe, a </a:t>
            </a:r>
            <a:r>
              <a:rPr lang="en-US" b="1" smtClean="0"/>
              <a:t>15.9%</a:t>
            </a:r>
            <a:r>
              <a:rPr lang="en-US" smtClean="0"/>
              <a:t> probability is a one-standard-deviation effect; a </a:t>
            </a:r>
            <a:r>
              <a:rPr lang="en-US" b="1" smtClean="0"/>
              <a:t>0.135%</a:t>
            </a:r>
            <a:r>
              <a:rPr lang="en-US" smtClean="0"/>
              <a:t> probability is a three-standard-deviation effect; and a </a:t>
            </a:r>
            <a:r>
              <a:rPr lang="en-US" b="1" smtClean="0"/>
              <a:t>0.0000285%</a:t>
            </a:r>
            <a:r>
              <a:rPr lang="en-US" smtClean="0"/>
              <a:t> probability corresponds to five standard deviations - "</a:t>
            </a:r>
            <a:r>
              <a:rPr lang="en-US" b="1" smtClean="0"/>
              <a:t>five sigma</a:t>
            </a:r>
            <a:r>
              <a:rPr lang="en-US" smtClean="0"/>
              <a:t>" for insiders.</a:t>
            </a:r>
            <a:endParaRPr lang="en-US"/>
          </a:p>
        </p:txBody>
      </p:sp>
      <p:graphicFrame>
        <p:nvGraphicFramePr>
          <p:cNvPr id="4" name="Oggetto 3"/>
          <p:cNvGraphicFramePr>
            <a:graphicFrameLocks noChangeAspect="1"/>
          </p:cNvGraphicFramePr>
          <p:nvPr/>
        </p:nvGraphicFramePr>
        <p:xfrm>
          <a:off x="3522663" y="4725988"/>
          <a:ext cx="2243137" cy="922337"/>
        </p:xfrm>
        <a:graphic>
          <a:graphicData uri="http://schemas.openxmlformats.org/presentationml/2006/ole">
            <mc:AlternateContent xmlns:mc="http://schemas.openxmlformats.org/markup-compatibility/2006">
              <mc:Choice xmlns:v="urn:schemas-microsoft-com:vml" Requires="v">
                <p:oleObj spid="_x0000_s53259" name="Equazione" r:id="rId3" imgW="1143000" imgH="469800" progId="Equation.3">
                  <p:embed/>
                </p:oleObj>
              </mc:Choice>
              <mc:Fallback>
                <p:oleObj name="Equazione" r:id="rId3" imgW="1143000" imgH="469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2663" y="4725988"/>
                        <a:ext cx="2243137" cy="922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2079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 calcmode="lin" valueType="num">
                                      <p:cBhvr additive="base">
                                        <p:cTn id="1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anim calcmode="lin" valueType="num">
                                      <p:cBhvr additive="base">
                                        <p:cTn id="1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lstStyle/>
          <a:p>
            <a:r>
              <a:rPr lang="it-IT" smtClean="0"/>
              <a:t>Notes</a:t>
            </a:r>
            <a:endParaRPr lang="en-US"/>
          </a:p>
        </p:txBody>
      </p:sp>
      <p:sp>
        <p:nvSpPr>
          <p:cNvPr id="3" name="Segnaposto contenuto 2"/>
          <p:cNvSpPr>
            <a:spLocks noGrp="1"/>
          </p:cNvSpPr>
          <p:nvPr>
            <p:ph idx="1"/>
          </p:nvPr>
        </p:nvSpPr>
        <p:spPr>
          <a:xfrm>
            <a:off x="0" y="1124744"/>
            <a:ext cx="9144000" cy="5733256"/>
          </a:xfrm>
        </p:spPr>
        <p:txBody>
          <a:bodyPr>
            <a:normAutofit fontScale="62500" lnSpcReduction="20000"/>
          </a:bodyPr>
          <a:lstStyle/>
          <a:p>
            <a:pPr>
              <a:buNone/>
            </a:pPr>
            <a:r>
              <a:rPr lang="it-IT" smtClean="0"/>
              <a:t>	The alert observer will no doubt notice a few facts:</a:t>
            </a:r>
          </a:p>
          <a:p>
            <a:endParaRPr lang="it-IT" smtClean="0"/>
          </a:p>
          <a:p>
            <a:pPr lvl="1"/>
            <a:r>
              <a:rPr lang="it-IT" smtClean="0"/>
              <a:t>the convention is to use a </a:t>
            </a:r>
            <a:r>
              <a:rPr lang="it-IT" smtClean="0">
                <a:solidFill>
                  <a:srgbClr val="FF0000"/>
                </a:solidFill>
              </a:rPr>
              <a:t>“one-tailed” Gaussian</a:t>
            </a:r>
            <a:r>
              <a:rPr lang="it-IT" smtClean="0"/>
              <a:t>: we do not consider departures of x from the mean in the uninteresting direction</a:t>
            </a:r>
          </a:p>
          <a:p>
            <a:pPr lvl="2"/>
            <a:r>
              <a:rPr lang="it-IT" smtClean="0"/>
              <a:t>Hence “negative significances” are mathematically well defined, but not interesting</a:t>
            </a:r>
          </a:p>
          <a:p>
            <a:pPr lvl="1"/>
            <a:endParaRPr lang="it-IT" smtClean="0"/>
          </a:p>
          <a:p>
            <a:pPr lvl="1"/>
            <a:r>
              <a:rPr lang="it-IT" smtClean="0"/>
              <a:t>the conversion of p into </a:t>
            </a:r>
            <a:r>
              <a:rPr lang="el-GR" smtClean="0"/>
              <a:t>σ</a:t>
            </a:r>
            <a:r>
              <a:rPr lang="en-US" smtClean="0"/>
              <a:t> is fixed and independent of experimental detail. As such, </a:t>
            </a:r>
            <a:r>
              <a:rPr lang="en-US" smtClean="0">
                <a:solidFill>
                  <a:srgbClr val="0070C0"/>
                </a:solidFill>
              </a:rPr>
              <a:t>using </a:t>
            </a:r>
            <a:r>
              <a:rPr lang="el-GR" smtClean="0">
                <a:solidFill>
                  <a:srgbClr val="0070C0"/>
                </a:solidFill>
              </a:rPr>
              <a:t>Νσ</a:t>
            </a:r>
            <a:r>
              <a:rPr lang="it-IT" smtClean="0">
                <a:solidFill>
                  <a:srgbClr val="0070C0"/>
                </a:solidFill>
              </a:rPr>
              <a:t> rather than p is </a:t>
            </a:r>
            <a:r>
              <a:rPr lang="it-IT" b="1" smtClean="0">
                <a:solidFill>
                  <a:srgbClr val="0070C0"/>
                </a:solidFill>
              </a:rPr>
              <a:t>just a shortcut </a:t>
            </a:r>
            <a:r>
              <a:rPr lang="it-IT" smtClean="0">
                <a:solidFill>
                  <a:srgbClr val="0070C0"/>
                </a:solidFill>
              </a:rPr>
              <a:t>to avoid handling numbers with many digits</a:t>
            </a:r>
            <a:r>
              <a:rPr lang="it-IT" smtClean="0"/>
              <a:t>: </a:t>
            </a:r>
          </a:p>
          <a:p>
            <a:pPr lvl="1">
              <a:buNone/>
            </a:pPr>
            <a:r>
              <a:rPr lang="it-IT" smtClean="0"/>
              <a:t>	we prefer to say “5</a:t>
            </a:r>
            <a:r>
              <a:rPr lang="el-GR" smtClean="0"/>
              <a:t>σ</a:t>
            </a:r>
            <a:r>
              <a:rPr lang="it-IT" smtClean="0"/>
              <a:t>” than “0.00000029” just as we prefer to say “a nanometer” instead than “0.000000001 meters” or “a Petabyte” instead than “1000000000000 bytes”</a:t>
            </a:r>
          </a:p>
          <a:p>
            <a:pPr lvl="1"/>
            <a:endParaRPr lang="it-IT" smtClean="0"/>
          </a:p>
          <a:p>
            <a:pPr lvl="1"/>
            <a:r>
              <a:rPr lang="it-IT" smtClean="0"/>
              <a:t>The whole construction rests on a proper definition of the p-value. </a:t>
            </a:r>
            <a:r>
              <a:rPr lang="it-IT" smtClean="0">
                <a:solidFill>
                  <a:srgbClr val="FF0000"/>
                </a:solidFill>
              </a:rPr>
              <a:t>Any shortcoming of the properties of p </a:t>
            </a:r>
            <a:r>
              <a:rPr lang="it-IT" smtClean="0"/>
              <a:t>(e.g. a tiny non-flatness of its PDF under the null hypothesis) </a:t>
            </a:r>
            <a:r>
              <a:rPr lang="it-IT" smtClean="0">
                <a:solidFill>
                  <a:srgbClr val="FF0000"/>
                </a:solidFill>
              </a:rPr>
              <a:t>totally invalidates the meaning of the derived N</a:t>
            </a:r>
            <a:r>
              <a:rPr lang="el-GR" smtClean="0">
                <a:solidFill>
                  <a:srgbClr val="FF0000"/>
                </a:solidFill>
              </a:rPr>
              <a:t>σ</a:t>
            </a:r>
            <a:endParaRPr lang="it-IT" smtClean="0">
              <a:solidFill>
                <a:srgbClr val="FF0000"/>
              </a:solidFill>
            </a:endParaRPr>
          </a:p>
          <a:p>
            <a:pPr lvl="2"/>
            <a:r>
              <a:rPr lang="it-IT" smtClean="0"/>
              <a:t>In particular, using “sigma” units does in no way mean we are espousing some kind of Gaussian approximation for our test statistic or in other parts of our problem. </a:t>
            </a:r>
          </a:p>
          <a:p>
            <a:pPr lvl="2">
              <a:buNone/>
            </a:pPr>
            <a:r>
              <a:rPr lang="it-IT" smtClean="0"/>
              <a:t>	</a:t>
            </a:r>
            <a:r>
              <a:rPr lang="it-IT" b="1" smtClean="0"/>
              <a:t>Beware – this has led many to confusion</a:t>
            </a:r>
          </a:p>
          <a:p>
            <a:pPr lvl="1"/>
            <a:endParaRPr lang="it-IT" smtClean="0"/>
          </a:p>
          <a:p>
            <a:pPr lvl="1"/>
            <a:r>
              <a:rPr lang="it-IT" u="sng" smtClean="0"/>
              <a:t>The “</a:t>
            </a:r>
            <a:r>
              <a:rPr lang="it-IT" i="1" u="sng" smtClean="0"/>
              <a:t>probability of the data</a:t>
            </a:r>
            <a:r>
              <a:rPr lang="it-IT" u="sng" smtClean="0"/>
              <a:t>” has no bearing on the concept</a:t>
            </a:r>
            <a:r>
              <a:rPr lang="it-IT" smtClean="0"/>
              <a:t>, and is not used. What is used is  the probability of a subset of the possible outcomes of the experiment, defined by the outcome actually observed (</a:t>
            </a:r>
            <a:r>
              <a:rPr lang="it-IT" smtClean="0">
                <a:solidFill>
                  <a:srgbClr val="0070C0"/>
                </a:solidFill>
              </a:rPr>
              <a:t>as much or more extreme</a:t>
            </a:r>
            <a:r>
              <a:rPr lang="it-IT" smtClean="0"/>
              <a:t>)</a:t>
            </a:r>
          </a:p>
          <a:p>
            <a:pPr lvl="1">
              <a:buNone/>
            </a:pPr>
            <a:endParaRPr lang="it-IT" smtClean="0"/>
          </a:p>
        </p:txBody>
      </p:sp>
    </p:spTree>
    <p:extLst>
      <p:ext uri="{BB962C8B-B14F-4D97-AF65-F5344CB8AC3E}">
        <p14:creationId xmlns:p14="http://schemas.microsoft.com/office/powerpoint/2010/main" val="394561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 calcmode="lin" valueType="num">
                                      <p:cBhvr additive="base">
                                        <p:cTn id="3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 calcmode="lin" valueType="num">
                                      <p:cBhvr additive="base">
                                        <p:cTn id="4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normAutofit/>
          </a:bodyPr>
          <a:lstStyle/>
          <a:p>
            <a:r>
              <a:rPr lang="en-US" smtClean="0"/>
              <a:t>The Neyman-Pearson Lemma</a:t>
            </a:r>
            <a:endParaRPr lang="en-US"/>
          </a:p>
        </p:txBody>
      </p:sp>
      <p:sp>
        <p:nvSpPr>
          <p:cNvPr id="3" name="Segnaposto contenuto 2"/>
          <p:cNvSpPr>
            <a:spLocks noGrp="1"/>
          </p:cNvSpPr>
          <p:nvPr>
            <p:ph idx="1"/>
          </p:nvPr>
        </p:nvSpPr>
        <p:spPr>
          <a:xfrm>
            <a:off x="0" y="1052736"/>
            <a:ext cx="8532440" cy="5805264"/>
          </a:xfrm>
        </p:spPr>
        <p:txBody>
          <a:bodyPr>
            <a:normAutofit fontScale="55000" lnSpcReduction="20000"/>
          </a:bodyPr>
          <a:lstStyle/>
          <a:p>
            <a:r>
              <a:rPr lang="en-US" smtClean="0"/>
              <a:t>For </a:t>
            </a:r>
            <a:r>
              <a:rPr lang="en-US" smtClean="0">
                <a:solidFill>
                  <a:srgbClr val="FF0000"/>
                </a:solidFill>
              </a:rPr>
              <a:t>simple</a:t>
            </a:r>
            <a:r>
              <a:rPr lang="en-US" smtClean="0"/>
              <a:t> hypothesis testing there is a recipe to find the </a:t>
            </a:r>
            <a:r>
              <a:rPr lang="en-US" smtClean="0">
                <a:solidFill>
                  <a:srgbClr val="0070C0"/>
                </a:solidFill>
              </a:rPr>
              <a:t>most powerful test</a:t>
            </a:r>
            <a:r>
              <a:rPr lang="en-US" smtClean="0"/>
              <a:t>. It is based on the likelihood ratio</a:t>
            </a:r>
            <a:r>
              <a:rPr lang="el-GR" smtClean="0"/>
              <a:t>.</a:t>
            </a:r>
            <a:endParaRPr lang="en-US" smtClean="0"/>
          </a:p>
          <a:p>
            <a:r>
              <a:rPr lang="en-US" smtClean="0"/>
              <a:t>Take data X={X</a:t>
            </a:r>
            <a:r>
              <a:rPr lang="en-US" baseline="-25000" smtClean="0"/>
              <a:t>1</a:t>
            </a:r>
            <a:r>
              <a:rPr lang="en-US" smtClean="0"/>
              <a:t>…X</a:t>
            </a:r>
            <a:r>
              <a:rPr lang="en-US" baseline="-25000" smtClean="0"/>
              <a:t>N</a:t>
            </a:r>
            <a:r>
              <a:rPr lang="en-US" smtClean="0"/>
              <a:t>} and two hypotheses depending on </a:t>
            </a:r>
          </a:p>
          <a:p>
            <a:pPr>
              <a:buNone/>
            </a:pPr>
            <a:r>
              <a:rPr lang="en-US" smtClean="0"/>
              <a:t>	the values of a discrete parameter: H</a:t>
            </a:r>
            <a:r>
              <a:rPr lang="en-US" baseline="-25000" smtClean="0"/>
              <a:t>0</a:t>
            </a:r>
            <a:r>
              <a:rPr lang="en-US" smtClean="0"/>
              <a:t>={</a:t>
            </a:r>
            <a:r>
              <a:rPr lang="el-GR" smtClean="0"/>
              <a:t>θ</a:t>
            </a:r>
            <a:r>
              <a:rPr lang="en-US" smtClean="0"/>
              <a:t>=</a:t>
            </a:r>
            <a:r>
              <a:rPr lang="el-GR" smtClean="0"/>
              <a:t>θ</a:t>
            </a:r>
            <a:r>
              <a:rPr lang="en-US" baseline="-25000" smtClean="0"/>
              <a:t>0</a:t>
            </a:r>
            <a:r>
              <a:rPr lang="en-US" smtClean="0"/>
              <a:t>} vs H</a:t>
            </a:r>
            <a:r>
              <a:rPr lang="it-IT" baseline="-25000" smtClean="0"/>
              <a:t>1</a:t>
            </a:r>
            <a:r>
              <a:rPr lang="en-US" smtClean="0"/>
              <a:t>{</a:t>
            </a:r>
            <a:r>
              <a:rPr lang="el-GR" smtClean="0"/>
              <a:t>θ</a:t>
            </a:r>
            <a:r>
              <a:rPr lang="en-US" smtClean="0"/>
              <a:t>=</a:t>
            </a:r>
            <a:r>
              <a:rPr lang="el-GR" smtClean="0"/>
              <a:t>θ</a:t>
            </a:r>
            <a:r>
              <a:rPr lang="en-US" baseline="-25000" smtClean="0"/>
              <a:t>1</a:t>
            </a:r>
            <a:r>
              <a:rPr lang="en-US" smtClean="0"/>
              <a:t>}. </a:t>
            </a:r>
          </a:p>
          <a:p>
            <a:pPr>
              <a:buNone/>
            </a:pPr>
            <a:r>
              <a:rPr lang="en-US" smtClean="0"/>
              <a:t>	If we write the expressions of size</a:t>
            </a:r>
            <a:r>
              <a:rPr lang="el-GR" smtClean="0"/>
              <a:t> α</a:t>
            </a:r>
            <a:r>
              <a:rPr lang="en-US" smtClean="0"/>
              <a:t> and power </a:t>
            </a:r>
            <a:r>
              <a:rPr lang="el-GR" smtClean="0"/>
              <a:t>1</a:t>
            </a:r>
            <a:r>
              <a:rPr lang="it-IT" smtClean="0"/>
              <a:t>-</a:t>
            </a:r>
            <a:r>
              <a:rPr lang="el-GR" smtClean="0"/>
              <a:t>β </a:t>
            </a:r>
            <a:r>
              <a:rPr lang="en-US" smtClean="0"/>
              <a:t>we have</a:t>
            </a:r>
          </a:p>
          <a:p>
            <a:endParaRPr lang="it-IT" smtClean="0"/>
          </a:p>
          <a:p>
            <a:endParaRPr lang="en-US" smtClean="0"/>
          </a:p>
          <a:p>
            <a:pPr>
              <a:buNone/>
            </a:pPr>
            <a:r>
              <a:rPr lang="en-US" smtClean="0"/>
              <a:t>	The problem is then to find the critical region w</a:t>
            </a:r>
            <a:r>
              <a:rPr lang="el-GR" baseline="-25000" smtClean="0"/>
              <a:t>α</a:t>
            </a:r>
            <a:r>
              <a:rPr lang="en-US" smtClean="0"/>
              <a:t> such that </a:t>
            </a:r>
            <a:r>
              <a:rPr lang="el-GR" smtClean="0"/>
              <a:t>1</a:t>
            </a:r>
            <a:r>
              <a:rPr lang="it-IT" smtClean="0"/>
              <a:t>-</a:t>
            </a:r>
            <a:r>
              <a:rPr lang="el-GR" smtClean="0"/>
              <a:t>β</a:t>
            </a:r>
            <a:r>
              <a:rPr lang="en-US" smtClean="0"/>
              <a:t> is maximized, given </a:t>
            </a:r>
            <a:r>
              <a:rPr lang="el-GR" smtClean="0"/>
              <a:t>α</a:t>
            </a:r>
            <a:r>
              <a:rPr lang="en-US" smtClean="0"/>
              <a:t>. We rewrite the expression for power as</a:t>
            </a:r>
            <a:endParaRPr lang="it-IT" smtClean="0"/>
          </a:p>
          <a:p>
            <a:pPr>
              <a:buNone/>
            </a:pPr>
            <a:endParaRPr lang="it-IT" smtClean="0"/>
          </a:p>
          <a:p>
            <a:pPr>
              <a:buNone/>
            </a:pPr>
            <a:endParaRPr lang="it-IT" smtClean="0"/>
          </a:p>
          <a:p>
            <a:pPr>
              <a:buNone/>
            </a:pPr>
            <a:r>
              <a:rPr lang="it-IT" smtClean="0"/>
              <a:t>	which is an expectation value:</a:t>
            </a:r>
          </a:p>
          <a:p>
            <a:pPr>
              <a:buNone/>
            </a:pPr>
            <a:endParaRPr lang="it-IT" smtClean="0"/>
          </a:p>
          <a:p>
            <a:pPr>
              <a:buNone/>
            </a:pPr>
            <a:r>
              <a:rPr lang="it-IT" smtClean="0"/>
              <a:t>	This is maximized if we accept in w</a:t>
            </a:r>
            <a:r>
              <a:rPr lang="el-GR" baseline="-25000" smtClean="0"/>
              <a:t>α</a:t>
            </a:r>
            <a:r>
              <a:rPr lang="it-IT" smtClean="0"/>
              <a:t> all the values for which</a:t>
            </a:r>
          </a:p>
          <a:p>
            <a:pPr>
              <a:buNone/>
            </a:pPr>
            <a:endParaRPr lang="it-IT" smtClean="0"/>
          </a:p>
          <a:p>
            <a:pPr>
              <a:buNone/>
            </a:pPr>
            <a:r>
              <a:rPr lang="it-IT" smtClean="0"/>
              <a:t>	So one chooses H</a:t>
            </a:r>
            <a:r>
              <a:rPr lang="it-IT" baseline="-25000" smtClean="0"/>
              <a:t>0</a:t>
            </a:r>
            <a:r>
              <a:rPr lang="it-IT" smtClean="0"/>
              <a:t> if  </a:t>
            </a:r>
          </a:p>
          <a:p>
            <a:pPr>
              <a:buNone/>
            </a:pPr>
            <a:r>
              <a:rPr lang="it-IT" smtClean="0"/>
              <a:t>	and H</a:t>
            </a:r>
            <a:r>
              <a:rPr lang="it-IT" baseline="-25000" smtClean="0"/>
              <a:t>1</a:t>
            </a:r>
            <a:r>
              <a:rPr lang="it-IT" smtClean="0"/>
              <a:t> if instead</a:t>
            </a:r>
          </a:p>
          <a:p>
            <a:pPr>
              <a:buNone/>
            </a:pPr>
            <a:endParaRPr lang="it-IT" smtClean="0"/>
          </a:p>
          <a:p>
            <a:pPr>
              <a:buNone/>
            </a:pPr>
            <a:r>
              <a:rPr lang="it-IT" smtClean="0"/>
              <a:t>	In order for this to work, the likelihood ratio must </a:t>
            </a:r>
            <a:r>
              <a:rPr lang="it-IT" u="sng" smtClean="0"/>
              <a:t>be defined in all space</a:t>
            </a:r>
            <a:r>
              <a:rPr lang="it-IT" smtClean="0"/>
              <a:t>; hypotheses must be </a:t>
            </a:r>
            <a:r>
              <a:rPr lang="it-IT" b="1" smtClean="0"/>
              <a:t>simple</a:t>
            </a:r>
            <a:r>
              <a:rPr lang="it-IT" smtClean="0"/>
              <a:t>. The test above is called </a:t>
            </a:r>
            <a:r>
              <a:rPr lang="it-IT" smtClean="0">
                <a:solidFill>
                  <a:srgbClr val="FF0000"/>
                </a:solidFill>
              </a:rPr>
              <a:t>Neyman-Pearson test</a:t>
            </a:r>
            <a:r>
              <a:rPr lang="it-IT" smtClean="0"/>
              <a:t>, and a test with such properties is the </a:t>
            </a:r>
            <a:r>
              <a:rPr lang="it-IT" b="1" smtClean="0"/>
              <a:t>most powerful</a:t>
            </a:r>
            <a:r>
              <a:rPr lang="it-IT" smtClean="0"/>
              <a:t>.</a:t>
            </a:r>
            <a:endParaRPr lang="en-US" smtClean="0"/>
          </a:p>
        </p:txBody>
      </p:sp>
      <p:graphicFrame>
        <p:nvGraphicFramePr>
          <p:cNvPr id="4" name="Oggetto 3"/>
          <p:cNvGraphicFramePr>
            <a:graphicFrameLocks noChangeAspect="1"/>
          </p:cNvGraphicFramePr>
          <p:nvPr/>
        </p:nvGraphicFramePr>
        <p:xfrm>
          <a:off x="6340696" y="1661531"/>
          <a:ext cx="2047728" cy="1191405"/>
        </p:xfrm>
        <a:graphic>
          <a:graphicData uri="http://schemas.openxmlformats.org/presentationml/2006/ole">
            <mc:AlternateContent xmlns:mc="http://schemas.openxmlformats.org/markup-compatibility/2006">
              <mc:Choice xmlns:v="urn:schemas-microsoft-com:vml" Requires="v">
                <p:oleObj spid="_x0000_s38966" name="Equazione" r:id="rId3" imgW="1396800" imgH="812520" progId="Equation.3">
                  <p:embed/>
                </p:oleObj>
              </mc:Choice>
              <mc:Fallback>
                <p:oleObj name="Equazione" r:id="rId3" imgW="1396800" imgH="8125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0696" y="1661531"/>
                        <a:ext cx="2047728" cy="11914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8356" name="Object 4"/>
          <p:cNvGraphicFramePr>
            <a:graphicFrameLocks noChangeAspect="1"/>
          </p:cNvGraphicFramePr>
          <p:nvPr>
            <p:extLst>
              <p:ext uri="{D42A27DB-BD31-4B8C-83A1-F6EECF244321}">
                <p14:modId xmlns:p14="http://schemas.microsoft.com/office/powerpoint/2010/main" val="288289108"/>
              </p:ext>
            </p:extLst>
          </p:nvPr>
        </p:nvGraphicFramePr>
        <p:xfrm>
          <a:off x="4312393" y="3212976"/>
          <a:ext cx="2625449" cy="1224136"/>
        </p:xfrm>
        <a:graphic>
          <a:graphicData uri="http://schemas.openxmlformats.org/presentationml/2006/ole">
            <mc:AlternateContent xmlns:mc="http://schemas.openxmlformats.org/markup-compatibility/2006">
              <mc:Choice xmlns:v="urn:schemas-microsoft-com:vml" Requires="v">
                <p:oleObj spid="_x0000_s38967" name="Equazione" r:id="rId5" imgW="2070000" imgH="965160" progId="Equation.3">
                  <p:embed/>
                </p:oleObj>
              </mc:Choice>
              <mc:Fallback>
                <p:oleObj name="Equazione" r:id="rId5" imgW="2070000" imgH="965160" progId="Equation.3">
                  <p:embed/>
                  <p:pic>
                    <p:nvPicPr>
                      <p:cNvPr id="0" name=""/>
                      <p:cNvPicPr>
                        <a:picLocks noChangeAspect="1" noChangeArrowheads="1"/>
                      </p:cNvPicPr>
                      <p:nvPr/>
                    </p:nvPicPr>
                    <p:blipFill>
                      <a:blip r:embed="rId6"/>
                      <a:srcRect/>
                      <a:stretch>
                        <a:fillRect/>
                      </a:stretch>
                    </p:blipFill>
                    <p:spPr bwMode="auto">
                      <a:xfrm>
                        <a:off x="4312393" y="3212976"/>
                        <a:ext cx="2625449" cy="12241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8357" name="Object 5"/>
          <p:cNvGraphicFramePr>
            <a:graphicFrameLocks noChangeAspect="1"/>
          </p:cNvGraphicFramePr>
          <p:nvPr/>
        </p:nvGraphicFramePr>
        <p:xfrm>
          <a:off x="6275139" y="4505747"/>
          <a:ext cx="2473325" cy="579437"/>
        </p:xfrm>
        <a:graphic>
          <a:graphicData uri="http://schemas.openxmlformats.org/presentationml/2006/ole">
            <mc:AlternateContent xmlns:mc="http://schemas.openxmlformats.org/markup-compatibility/2006">
              <mc:Choice xmlns:v="urn:schemas-microsoft-com:vml" Requires="v">
                <p:oleObj spid="_x0000_s38968" name="Equazione" r:id="rId7" imgW="1841400" imgH="431640" progId="Equation.3">
                  <p:embed/>
                </p:oleObj>
              </mc:Choice>
              <mc:Fallback>
                <p:oleObj name="Equazione" r:id="rId7" imgW="1841400" imgH="431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75139" y="4505747"/>
                        <a:ext cx="2473325" cy="579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8358" name="Object 6"/>
          <p:cNvGraphicFramePr>
            <a:graphicFrameLocks noChangeAspect="1"/>
          </p:cNvGraphicFramePr>
          <p:nvPr/>
        </p:nvGraphicFramePr>
        <p:xfrm>
          <a:off x="2579886" y="5085184"/>
          <a:ext cx="1416050" cy="614363"/>
        </p:xfrm>
        <a:graphic>
          <a:graphicData uri="http://schemas.openxmlformats.org/presentationml/2006/ole">
            <mc:AlternateContent xmlns:mc="http://schemas.openxmlformats.org/markup-compatibility/2006">
              <mc:Choice xmlns:v="urn:schemas-microsoft-com:vml" Requires="v">
                <p:oleObj spid="_x0000_s38969" name="Equazione" r:id="rId9" imgW="1054080" imgH="457200" progId="Equation.3">
                  <p:embed/>
                </p:oleObj>
              </mc:Choice>
              <mc:Fallback>
                <p:oleObj name="Equazione" r:id="rId9" imgW="1054080" imgH="457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79886" y="5085184"/>
                        <a:ext cx="1416050" cy="614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171720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0"/>
            <a:ext cx="8229600" cy="980728"/>
          </a:xfrm>
        </p:spPr>
        <p:txBody>
          <a:bodyPr>
            <a:normAutofit fontScale="90000"/>
          </a:bodyPr>
          <a:lstStyle/>
          <a:p>
            <a:r>
              <a:rPr lang="en-US" smtClean="0"/>
              <a:t>Treatment of Systematic Uncertainties</a:t>
            </a:r>
            <a:endParaRPr lang="en-US"/>
          </a:p>
        </p:txBody>
      </p:sp>
      <p:sp>
        <p:nvSpPr>
          <p:cNvPr id="3" name="Segnaposto contenuto 2"/>
          <p:cNvSpPr>
            <a:spLocks noGrp="1"/>
          </p:cNvSpPr>
          <p:nvPr>
            <p:ph idx="1"/>
          </p:nvPr>
        </p:nvSpPr>
        <p:spPr>
          <a:xfrm>
            <a:off x="72008" y="1169368"/>
            <a:ext cx="8964488" cy="5644008"/>
          </a:xfrm>
        </p:spPr>
        <p:txBody>
          <a:bodyPr>
            <a:normAutofit fontScale="55000" lnSpcReduction="20000"/>
          </a:bodyPr>
          <a:lstStyle/>
          <a:p>
            <a:r>
              <a:rPr lang="en-US" smtClean="0"/>
              <a:t>Statisticians call these </a:t>
            </a:r>
            <a:r>
              <a:rPr lang="en-US" i="1" smtClean="0">
                <a:solidFill>
                  <a:srgbClr val="FF0000"/>
                </a:solidFill>
              </a:rPr>
              <a:t>nuisance parameters</a:t>
            </a:r>
          </a:p>
          <a:p>
            <a:r>
              <a:rPr lang="en-US" smtClean="0"/>
              <a:t>Any measurement in HEP is affected by them: the turning of an observation into a measurement requires </a:t>
            </a:r>
            <a:r>
              <a:rPr lang="en-US" smtClean="0">
                <a:solidFill>
                  <a:srgbClr val="0070C0"/>
                </a:solidFill>
              </a:rPr>
              <a:t>assumptions about parameters </a:t>
            </a:r>
            <a:r>
              <a:rPr lang="en-US" smtClean="0"/>
              <a:t>and other quantities whose exact value is not perfectly known </a:t>
            </a:r>
            <a:r>
              <a:rPr lang="en-US" smtClean="0">
                <a:sym typeface="Wingdings" pitchFamily="2" charset="2"/>
              </a:rPr>
              <a:t> their uncertainty affects the main measurement</a:t>
            </a:r>
          </a:p>
          <a:p>
            <a:pPr lvl="1"/>
            <a:r>
              <a:rPr lang="en-US" smtClean="0">
                <a:sym typeface="Wingdings" pitchFamily="2" charset="2"/>
              </a:rPr>
              <a:t>Going from a event count to a cross section requires knowing N</a:t>
            </a:r>
            <a:r>
              <a:rPr lang="en-US" baseline="-25000" smtClean="0">
                <a:sym typeface="Wingdings" pitchFamily="2" charset="2"/>
              </a:rPr>
              <a:t>b</a:t>
            </a:r>
            <a:r>
              <a:rPr lang="en-US" smtClean="0">
                <a:sym typeface="Wingdings" pitchFamily="2" charset="2"/>
              </a:rPr>
              <a:t>, L, </a:t>
            </a:r>
            <a:r>
              <a:rPr lang="en-US" smtClean="0">
                <a:latin typeface="Symbol" pitchFamily="18" charset="2"/>
                <a:sym typeface="Wingdings" pitchFamily="2" charset="2"/>
              </a:rPr>
              <a:t>e</a:t>
            </a:r>
            <a:r>
              <a:rPr lang="en-US" baseline="-25000" smtClean="0">
                <a:sym typeface="Wingdings" pitchFamily="2" charset="2"/>
              </a:rPr>
              <a:t>sel</a:t>
            </a:r>
            <a:r>
              <a:rPr lang="en-US" smtClean="0">
                <a:sym typeface="Wingdings" pitchFamily="2" charset="2"/>
              </a:rPr>
              <a:t>, </a:t>
            </a:r>
            <a:r>
              <a:rPr lang="en-US" smtClean="0">
                <a:latin typeface="Symbol" pitchFamily="18" charset="2"/>
                <a:sym typeface="Wingdings" pitchFamily="2" charset="2"/>
              </a:rPr>
              <a:t>e</a:t>
            </a:r>
            <a:r>
              <a:rPr lang="en-US" baseline="-25000" smtClean="0">
                <a:sym typeface="Wingdings" pitchFamily="2" charset="2"/>
              </a:rPr>
              <a:t>trig</a:t>
            </a:r>
            <a:r>
              <a:rPr lang="en-US" smtClean="0">
                <a:sym typeface="Wingdings" pitchFamily="2" charset="2"/>
              </a:rPr>
              <a:t> …</a:t>
            </a:r>
          </a:p>
          <a:p>
            <a:pPr lvl="1"/>
            <a:r>
              <a:rPr lang="en-US" smtClean="0">
                <a:solidFill>
                  <a:srgbClr val="0070C0"/>
                </a:solidFill>
                <a:sym typeface="Wingdings" pitchFamily="2" charset="2"/>
              </a:rPr>
              <a:t>measurements which are subsidiary to the main result</a:t>
            </a:r>
          </a:p>
          <a:p>
            <a:pPr lvl="1"/>
            <a:endParaRPr lang="en-US" smtClean="0">
              <a:solidFill>
                <a:srgbClr val="0070C0"/>
              </a:solidFill>
            </a:endParaRPr>
          </a:p>
          <a:p>
            <a:r>
              <a:rPr lang="en-US" smtClean="0"/>
              <a:t>Inclusion of effect of nuisances in interval estimation and hypothesis testing introduces complications. Each of the methods has recipes, but not universal nor always applicable</a:t>
            </a:r>
          </a:p>
          <a:p>
            <a:pPr lvl="1"/>
            <a:r>
              <a:rPr lang="en-US" b="1" smtClean="0"/>
              <a:t>Bayesian treatment</a:t>
            </a:r>
            <a:r>
              <a:rPr lang="en-US" smtClean="0"/>
              <a:t>: one constructs the multi-dimensional prior pdf p(</a:t>
            </a:r>
            <a:r>
              <a:rPr lang="en-US" smtClean="0">
                <a:latin typeface="Symbol" pitchFamily="18" charset="2"/>
              </a:rPr>
              <a:t>q</a:t>
            </a:r>
            <a:r>
              <a:rPr lang="en-US" smtClean="0"/>
              <a:t>)</a:t>
            </a:r>
            <a:r>
              <a:rPr lang="en-US" smtClean="0">
                <a:latin typeface="Symbol" pitchFamily="18" charset="2"/>
              </a:rPr>
              <a:t>P</a:t>
            </a:r>
            <a:r>
              <a:rPr lang="en-US" baseline="-25000" smtClean="0"/>
              <a:t>i</a:t>
            </a:r>
            <a:r>
              <a:rPr lang="en-US" smtClean="0"/>
              <a:t>p(</a:t>
            </a:r>
            <a:r>
              <a:rPr lang="en-US" smtClean="0">
                <a:latin typeface="Symbol" pitchFamily="18" charset="2"/>
              </a:rPr>
              <a:t>l</a:t>
            </a:r>
            <a:r>
              <a:rPr lang="en-US" baseline="-25000" smtClean="0"/>
              <a:t>i</a:t>
            </a:r>
            <a:r>
              <a:rPr lang="en-US" smtClean="0"/>
              <a:t>) including all the parameters </a:t>
            </a:r>
            <a:r>
              <a:rPr lang="en-US" smtClean="0">
                <a:latin typeface="Symbol" pitchFamily="18" charset="2"/>
              </a:rPr>
              <a:t>l</a:t>
            </a:r>
            <a:r>
              <a:rPr lang="en-US" baseline="-25000" smtClean="0"/>
              <a:t>i</a:t>
            </a:r>
            <a:r>
              <a:rPr lang="en-US" smtClean="0"/>
              <a:t>, multiplies by p(X</a:t>
            </a:r>
            <a:r>
              <a:rPr lang="en-US" baseline="-25000" smtClean="0"/>
              <a:t>0</a:t>
            </a:r>
            <a:r>
              <a:rPr lang="en-US" smtClean="0"/>
              <a:t>|</a:t>
            </a:r>
            <a:r>
              <a:rPr lang="en-US" smtClean="0">
                <a:latin typeface="Symbol" pitchFamily="18" charset="2"/>
              </a:rPr>
              <a:t>q,l</a:t>
            </a:r>
            <a:r>
              <a:rPr lang="en-US" smtClean="0"/>
              <a:t>), and integrates all of the nuisances out, remaining with p(</a:t>
            </a:r>
            <a:r>
              <a:rPr lang="en-US" smtClean="0">
                <a:latin typeface="Symbol" pitchFamily="18" charset="2"/>
              </a:rPr>
              <a:t>q</a:t>
            </a:r>
            <a:r>
              <a:rPr lang="en-US" smtClean="0"/>
              <a:t>|X</a:t>
            </a:r>
            <a:r>
              <a:rPr lang="en-US" baseline="-25000" smtClean="0"/>
              <a:t>0</a:t>
            </a:r>
            <a:r>
              <a:rPr lang="en-US" smtClean="0"/>
              <a:t>)</a:t>
            </a:r>
          </a:p>
          <a:p>
            <a:pPr lvl="1"/>
            <a:r>
              <a:rPr lang="en-US" b="1" smtClean="0"/>
              <a:t>Classical frequentist treatment</a:t>
            </a:r>
            <a:r>
              <a:rPr lang="en-US" smtClean="0"/>
              <a:t>: scan the space of nuisance parameters; for each point do Neyman construction, obtaining multi-dimensional confidence region; project on parameter of interest</a:t>
            </a:r>
          </a:p>
          <a:p>
            <a:pPr lvl="1"/>
            <a:r>
              <a:rPr lang="en-US" b="1" smtClean="0"/>
              <a:t>Likelihood ratio</a:t>
            </a:r>
            <a:r>
              <a:rPr lang="en-US" smtClean="0"/>
              <a:t>: for each value of the parameter of interest </a:t>
            </a:r>
            <a:r>
              <a:rPr lang="en-US" smtClean="0">
                <a:latin typeface="Symbol" pitchFamily="18" charset="2"/>
              </a:rPr>
              <a:t>q</a:t>
            </a:r>
            <a:r>
              <a:rPr lang="en-US" smtClean="0"/>
              <a:t>*, one finds the value of nuisances that globally maximizes the likelihood, and the corresponding L(</a:t>
            </a:r>
            <a:r>
              <a:rPr lang="en-US" smtClean="0">
                <a:latin typeface="Symbol" pitchFamily="18" charset="2"/>
              </a:rPr>
              <a:t>q</a:t>
            </a:r>
            <a:r>
              <a:rPr lang="en-US" smtClean="0"/>
              <a:t>*). The set of such likelihoods is called the </a:t>
            </a:r>
            <a:r>
              <a:rPr lang="en-US" b="1" smtClean="0">
                <a:solidFill>
                  <a:srgbClr val="FF0000"/>
                </a:solidFill>
              </a:rPr>
              <a:t>profile likelihood.</a:t>
            </a:r>
          </a:p>
          <a:p>
            <a:pPr lvl="1"/>
            <a:endParaRPr lang="en-US" smtClean="0"/>
          </a:p>
          <a:p>
            <a:r>
              <a:rPr lang="en-US" smtClean="0"/>
              <a:t>Each “method” has problems  (B: multi-D priors; C: overcoverage and intractability; L: undercoverage) – will not discuss them here, but note that this is a topic at the forefront of research, for which no general recipe is valid. </a:t>
            </a:r>
          </a:p>
          <a:p>
            <a:r>
              <a:rPr lang="en-US" smtClean="0"/>
              <a:t>Often used are “hybrid” methods for integrating nuisance parameters out: for instance,</a:t>
            </a:r>
            <a:r>
              <a:rPr lang="en-US" b="1" smtClean="0"/>
              <a:t> </a:t>
            </a:r>
            <a:r>
              <a:rPr lang="en-US" smtClean="0"/>
              <a:t>treat nuisance parameters in a Bayesian way while treating the parameter of interest in a frequentist way, or “profile away” the nuisance parameters and then use any method. Also possible is using Bayesian techniques and then evaluate their coverage properties.</a:t>
            </a:r>
          </a:p>
          <a:p>
            <a:endParaRPr lang="en-US" smtClean="0"/>
          </a:p>
        </p:txBody>
      </p:sp>
    </p:spTree>
    <p:extLst>
      <p:ext uri="{BB962C8B-B14F-4D97-AF65-F5344CB8AC3E}">
        <p14:creationId xmlns:p14="http://schemas.microsoft.com/office/powerpoint/2010/main" val="36843500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lstStyle/>
          <a:p>
            <a:r>
              <a:rPr lang="en-US" smtClean="0"/>
              <a:t>Notes on Goodness-of-fit tests</a:t>
            </a:r>
            <a:endParaRPr lang="en-US"/>
          </a:p>
        </p:txBody>
      </p:sp>
      <p:sp>
        <p:nvSpPr>
          <p:cNvPr id="3" name="Segnaposto contenuto 2"/>
          <p:cNvSpPr>
            <a:spLocks noGrp="1"/>
          </p:cNvSpPr>
          <p:nvPr>
            <p:ph idx="1"/>
          </p:nvPr>
        </p:nvSpPr>
        <p:spPr>
          <a:xfrm>
            <a:off x="179512" y="980728"/>
            <a:ext cx="8507288" cy="5877272"/>
          </a:xfrm>
        </p:spPr>
        <p:txBody>
          <a:bodyPr>
            <a:normAutofit fontScale="62500" lnSpcReduction="20000"/>
          </a:bodyPr>
          <a:lstStyle/>
          <a:p>
            <a:endParaRPr lang="en-US" smtClean="0"/>
          </a:p>
          <a:p>
            <a:r>
              <a:rPr lang="en-US" smtClean="0"/>
              <a:t>If H</a:t>
            </a:r>
            <a:r>
              <a:rPr lang="en-US" baseline="-25000" smtClean="0"/>
              <a:t>0</a:t>
            </a:r>
            <a:r>
              <a:rPr lang="en-US" smtClean="0"/>
              <a:t> is specified but the alternative H</a:t>
            </a:r>
            <a:r>
              <a:rPr lang="en-US" baseline="-25000" smtClean="0"/>
              <a:t>1</a:t>
            </a:r>
            <a:r>
              <a:rPr lang="en-US" smtClean="0"/>
              <a:t> is not, then only the Type I error rate α can be calculated, since </a:t>
            </a:r>
            <a:r>
              <a:rPr lang="en-US" smtClean="0">
                <a:solidFill>
                  <a:srgbClr val="0070C0"/>
                </a:solidFill>
              </a:rPr>
              <a:t>the Type II error rate β depends on having specified a particular H</a:t>
            </a:r>
            <a:r>
              <a:rPr lang="en-US" baseline="-25000" smtClean="0">
                <a:solidFill>
                  <a:srgbClr val="0070C0"/>
                </a:solidFill>
              </a:rPr>
              <a:t>1</a:t>
            </a:r>
            <a:r>
              <a:rPr lang="en-US" smtClean="0"/>
              <a:t>. </a:t>
            </a:r>
          </a:p>
          <a:p>
            <a:pPr>
              <a:buNone/>
            </a:pPr>
            <a:r>
              <a:rPr lang="en-US" smtClean="0"/>
              <a:t>	In this case the test is called a test for </a:t>
            </a:r>
            <a:r>
              <a:rPr lang="en-US" i="1" smtClean="0"/>
              <a:t>goodness-of-fit (to H</a:t>
            </a:r>
            <a:r>
              <a:rPr lang="en-US" i="1" baseline="-25000" smtClean="0"/>
              <a:t>0</a:t>
            </a:r>
            <a:r>
              <a:rPr lang="en-US" i="1" smtClean="0"/>
              <a:t>).</a:t>
            </a:r>
          </a:p>
          <a:p>
            <a:endParaRPr lang="en-US" i="1" smtClean="0"/>
          </a:p>
          <a:p>
            <a:r>
              <a:rPr lang="en-US" smtClean="0"/>
              <a:t>Hence the question “</a:t>
            </a:r>
            <a:r>
              <a:rPr lang="en-US" smtClean="0">
                <a:solidFill>
                  <a:srgbClr val="FF0000"/>
                </a:solidFill>
              </a:rPr>
              <a:t>Which g.o.f. test is best?</a:t>
            </a:r>
            <a:r>
              <a:rPr lang="en-US" smtClean="0"/>
              <a:t>” is ill-posed, since the power depends on the alternative hypothesis, which is not given. </a:t>
            </a:r>
          </a:p>
          <a:p>
            <a:endParaRPr lang="en-US" smtClean="0"/>
          </a:p>
          <a:p>
            <a:r>
              <a:rPr lang="en-US" smtClean="0"/>
              <a:t>In spite of the popularity of tests which give a statistic which one may directly connect with the size α (in particular χ</a:t>
            </a:r>
            <a:r>
              <a:rPr lang="en-US" baseline="30000" smtClean="0"/>
              <a:t>2 </a:t>
            </a:r>
            <a:r>
              <a:rPr lang="en-US" smtClean="0"/>
              <a:t>and Kolomogorov tests), their ability to discriminate against variations with respect to H</a:t>
            </a:r>
            <a:r>
              <a:rPr lang="en-US" baseline="-25000" smtClean="0"/>
              <a:t>0</a:t>
            </a:r>
            <a:r>
              <a:rPr lang="en-US" smtClean="0"/>
              <a:t> may be poor, i.e. they may have  small power (1-β) against relevant alternative hypotheses</a:t>
            </a:r>
          </a:p>
          <a:p>
            <a:pPr lvl="1"/>
            <a:r>
              <a:rPr lang="en-US" smtClean="0"/>
              <a:t>χ</a:t>
            </a:r>
            <a:r>
              <a:rPr lang="en-US" baseline="30000" smtClean="0"/>
              <a:t>2  </a:t>
            </a:r>
            <a:r>
              <a:rPr lang="en-US" smtClean="0"/>
              <a:t>throws away information (sign, ordering)</a:t>
            </a:r>
          </a:p>
          <a:p>
            <a:pPr lvl="1"/>
            <a:r>
              <a:rPr lang="en-US" smtClean="0"/>
              <a:t>Kolmogorov –Smirnov test only sensitive to biases, not to shape variations, and has terrible performance on tails</a:t>
            </a:r>
          </a:p>
          <a:p>
            <a:endParaRPr lang="en-US" smtClean="0"/>
          </a:p>
          <a:p>
            <a:r>
              <a:rPr lang="en-US" smtClean="0"/>
              <a:t>It is in general hard to define what is random and what is not. Imagine you get three p-values: would you like to see them evenly spaced in [0,1] ? Would it induce you to doubt of the null if they all came out within 0.01 of 0.5 ? What if they are all close to 0.624 ? Or all close to zero ?</a:t>
            </a:r>
          </a:p>
          <a:p>
            <a:endParaRPr lang="en-US" smtClean="0"/>
          </a:p>
          <a:p>
            <a:endParaRPr lang="en-US"/>
          </a:p>
        </p:txBody>
      </p:sp>
    </p:spTree>
    <p:extLst>
      <p:ext uri="{BB962C8B-B14F-4D97-AF65-F5344CB8AC3E}">
        <p14:creationId xmlns:p14="http://schemas.microsoft.com/office/powerpoint/2010/main" val="289281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 calcmode="lin" valueType="num">
                                      <p:cBhvr additive="base">
                                        <p:cTn id="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More on GoF</a:t>
            </a:r>
            <a:endParaRPr lang="en-US"/>
          </a:p>
        </p:txBody>
      </p:sp>
      <p:sp>
        <p:nvSpPr>
          <p:cNvPr id="3" name="Segnaposto contenuto 2"/>
          <p:cNvSpPr>
            <a:spLocks noGrp="1"/>
          </p:cNvSpPr>
          <p:nvPr>
            <p:ph idx="1"/>
          </p:nvPr>
        </p:nvSpPr>
        <p:spPr/>
        <p:txBody>
          <a:bodyPr>
            <a:normAutofit fontScale="70000" lnSpcReduction="20000"/>
          </a:bodyPr>
          <a:lstStyle/>
          <a:p>
            <a:r>
              <a:rPr lang="en-US" smtClean="0">
                <a:solidFill>
                  <a:srgbClr val="0070C0"/>
                </a:solidFill>
              </a:rPr>
              <a:t>Note the duality with confidence intervals: one might test the hypothesis </a:t>
            </a:r>
            <a:r>
              <a:rPr lang="en-US" smtClean="0">
                <a:solidFill>
                  <a:srgbClr val="0070C0"/>
                </a:solidFill>
                <a:latin typeface="Symbol" pitchFamily="18" charset="2"/>
              </a:rPr>
              <a:t>q</a:t>
            </a:r>
            <a:r>
              <a:rPr lang="en-US" smtClean="0">
                <a:solidFill>
                  <a:srgbClr val="0070C0"/>
                </a:solidFill>
              </a:rPr>
              <a:t>=</a:t>
            </a:r>
            <a:r>
              <a:rPr lang="en-US" smtClean="0">
                <a:solidFill>
                  <a:srgbClr val="0070C0"/>
                </a:solidFill>
                <a:latin typeface="Symbol" pitchFamily="18" charset="2"/>
              </a:rPr>
              <a:t>q</a:t>
            </a:r>
            <a:r>
              <a:rPr lang="en-US" baseline="-25000" smtClean="0">
                <a:solidFill>
                  <a:srgbClr val="0070C0"/>
                </a:solidFill>
              </a:rPr>
              <a:t>test</a:t>
            </a:r>
            <a:r>
              <a:rPr lang="en-US" smtClean="0">
                <a:solidFill>
                  <a:srgbClr val="0070C0"/>
                </a:solidFill>
              </a:rPr>
              <a:t> using </a:t>
            </a:r>
            <a:r>
              <a:rPr lang="en-US" smtClean="0">
                <a:solidFill>
                  <a:srgbClr val="0070C0"/>
                </a:solidFill>
                <a:latin typeface="Symbol" pitchFamily="18" charset="2"/>
              </a:rPr>
              <a:t>q</a:t>
            </a:r>
            <a:r>
              <a:rPr lang="en-US" baseline="30000" smtClean="0">
                <a:solidFill>
                  <a:srgbClr val="0070C0"/>
                </a:solidFill>
              </a:rPr>
              <a:t>*</a:t>
            </a:r>
            <a:r>
              <a:rPr lang="en-US" smtClean="0">
                <a:solidFill>
                  <a:srgbClr val="0070C0"/>
                </a:solidFill>
              </a:rPr>
              <a:t> as test statistic. If we define the region </a:t>
            </a:r>
            <a:r>
              <a:rPr lang="en-US" smtClean="0">
                <a:solidFill>
                  <a:srgbClr val="0070C0"/>
                </a:solidFill>
                <a:latin typeface="Symbol" pitchFamily="18" charset="2"/>
              </a:rPr>
              <a:t>q</a:t>
            </a:r>
            <a:r>
              <a:rPr lang="en-US" baseline="30000" smtClean="0">
                <a:solidFill>
                  <a:srgbClr val="0070C0"/>
                </a:solidFill>
              </a:rPr>
              <a:t>*</a:t>
            </a:r>
            <a:r>
              <a:rPr lang="en-US" smtClean="0">
                <a:solidFill>
                  <a:srgbClr val="0070C0"/>
                </a:solidFill>
              </a:rPr>
              <a:t>&gt;=</a:t>
            </a:r>
            <a:r>
              <a:rPr lang="en-US" smtClean="0">
                <a:solidFill>
                  <a:srgbClr val="0070C0"/>
                </a:solidFill>
                <a:latin typeface="Symbol" pitchFamily="18" charset="2"/>
              </a:rPr>
              <a:t>q</a:t>
            </a:r>
            <a:r>
              <a:rPr lang="en-US" baseline="30000" smtClean="0">
                <a:solidFill>
                  <a:srgbClr val="0070C0"/>
                </a:solidFill>
              </a:rPr>
              <a:t>*</a:t>
            </a:r>
            <a:r>
              <a:rPr lang="en-US" baseline="-25000" smtClean="0">
                <a:solidFill>
                  <a:srgbClr val="0070C0"/>
                </a:solidFill>
              </a:rPr>
              <a:t>obs</a:t>
            </a:r>
            <a:r>
              <a:rPr lang="en-US" smtClean="0">
                <a:solidFill>
                  <a:srgbClr val="0070C0"/>
                </a:solidFill>
              </a:rPr>
              <a:t> as having equal or less agreement with the hypothesis than the result obtained, then the p-value of the test is </a:t>
            </a:r>
            <a:r>
              <a:rPr lang="en-US" smtClean="0">
                <a:solidFill>
                  <a:srgbClr val="0070C0"/>
                </a:solidFill>
                <a:latin typeface="Symbol" pitchFamily="18" charset="2"/>
              </a:rPr>
              <a:t>a</a:t>
            </a:r>
            <a:r>
              <a:rPr lang="en-US" smtClean="0">
                <a:solidFill>
                  <a:srgbClr val="0070C0"/>
                </a:solidFill>
              </a:rPr>
              <a:t>.</a:t>
            </a:r>
          </a:p>
          <a:p>
            <a:pPr lvl="1"/>
            <a:r>
              <a:rPr lang="en-US" smtClean="0">
                <a:solidFill>
                  <a:srgbClr val="0070C0"/>
                </a:solidFill>
              </a:rPr>
              <a:t>but for the c.i. the probability </a:t>
            </a:r>
            <a:r>
              <a:rPr lang="en-US" smtClean="0">
                <a:solidFill>
                  <a:srgbClr val="0070C0"/>
                </a:solidFill>
                <a:latin typeface="Symbol" pitchFamily="18" charset="2"/>
              </a:rPr>
              <a:t>a</a:t>
            </a:r>
            <a:r>
              <a:rPr lang="en-US" smtClean="0">
                <a:solidFill>
                  <a:srgbClr val="0070C0"/>
                </a:solidFill>
              </a:rPr>
              <a:t> is specified first, and the value </a:t>
            </a:r>
            <a:r>
              <a:rPr lang="en-US" smtClean="0">
                <a:solidFill>
                  <a:srgbClr val="0070C0"/>
                </a:solidFill>
                <a:latin typeface="Symbol" pitchFamily="18" charset="2"/>
              </a:rPr>
              <a:t>q</a:t>
            </a:r>
            <a:r>
              <a:rPr lang="en-US" baseline="-25000" smtClean="0">
                <a:solidFill>
                  <a:srgbClr val="0070C0"/>
                </a:solidFill>
              </a:rPr>
              <a:t>test</a:t>
            </a:r>
            <a:r>
              <a:rPr lang="en-US" smtClean="0">
                <a:solidFill>
                  <a:srgbClr val="0070C0"/>
                </a:solidFill>
              </a:rPr>
              <a:t> is the random variable (depends on data); in a G.o.F. test for </a:t>
            </a:r>
            <a:r>
              <a:rPr lang="en-US" smtClean="0">
                <a:solidFill>
                  <a:srgbClr val="0070C0"/>
                </a:solidFill>
                <a:latin typeface="Symbol" pitchFamily="18" charset="2"/>
              </a:rPr>
              <a:t>q</a:t>
            </a:r>
            <a:r>
              <a:rPr lang="en-US" baseline="-25000" smtClean="0">
                <a:solidFill>
                  <a:srgbClr val="0070C0"/>
                </a:solidFill>
              </a:rPr>
              <a:t>test</a:t>
            </a:r>
            <a:r>
              <a:rPr lang="en-US" smtClean="0">
                <a:solidFill>
                  <a:srgbClr val="0070C0"/>
                </a:solidFill>
              </a:rPr>
              <a:t>, we specify </a:t>
            </a:r>
            <a:r>
              <a:rPr lang="en-US" smtClean="0">
                <a:solidFill>
                  <a:srgbClr val="0070C0"/>
                </a:solidFill>
                <a:latin typeface="Symbol" pitchFamily="18" charset="2"/>
              </a:rPr>
              <a:t>q</a:t>
            </a:r>
            <a:r>
              <a:rPr lang="en-US" baseline="-25000" smtClean="0">
                <a:solidFill>
                  <a:srgbClr val="0070C0"/>
                </a:solidFill>
              </a:rPr>
              <a:t>test </a:t>
            </a:r>
            <a:r>
              <a:rPr lang="en-US" smtClean="0">
                <a:solidFill>
                  <a:srgbClr val="0070C0"/>
                </a:solidFill>
              </a:rPr>
              <a:t>and the p-value is the result.</a:t>
            </a:r>
          </a:p>
          <a:p>
            <a:pPr lvl="1"/>
            <a:endParaRPr lang="en-US" smtClean="0"/>
          </a:p>
          <a:p>
            <a:r>
              <a:rPr lang="en-US" smtClean="0"/>
              <a:t>In HEP, despite their limitations, Goodness-of-Fit tests are useful for a number of applications:</a:t>
            </a:r>
          </a:p>
          <a:p>
            <a:pPr lvl="1"/>
            <a:r>
              <a:rPr lang="en-US" smtClean="0"/>
              <a:t>consistency checks</a:t>
            </a:r>
          </a:p>
          <a:p>
            <a:pPr lvl="1"/>
            <a:r>
              <a:rPr lang="en-US" smtClean="0"/>
              <a:t>defining a control region</a:t>
            </a:r>
          </a:p>
          <a:p>
            <a:pPr lvl="1"/>
            <a:r>
              <a:rPr lang="en-US" smtClean="0"/>
              <a:t>model testing</a:t>
            </a:r>
          </a:p>
          <a:p>
            <a:r>
              <a:rPr lang="en-US" smtClean="0"/>
              <a:t>The job of the experimenter is to find a suitable test statistic, </a:t>
            </a:r>
            <a:r>
              <a:rPr lang="en-US" i="1" smtClean="0"/>
              <a:t>and</a:t>
            </a:r>
            <a:r>
              <a:rPr lang="en-US" smtClean="0"/>
              <a:t> a </a:t>
            </a:r>
            <a:r>
              <a:rPr lang="en-US" smtClean="0">
                <a:solidFill>
                  <a:srgbClr val="FF0000"/>
                </a:solidFill>
              </a:rPr>
              <a:t>region of interest </a:t>
            </a:r>
            <a:r>
              <a:rPr lang="en-US" smtClean="0"/>
              <a:t>of the latter. An example will clarify matters.</a:t>
            </a:r>
          </a:p>
          <a:p>
            <a:endParaRPr lang="en-US"/>
          </a:p>
        </p:txBody>
      </p:sp>
    </p:spTree>
    <p:extLst>
      <p:ext uri="{BB962C8B-B14F-4D97-AF65-F5344CB8AC3E}">
        <p14:creationId xmlns:p14="http://schemas.microsoft.com/office/powerpoint/2010/main" val="835562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6156176" cy="1143000"/>
          </a:xfrm>
        </p:spPr>
        <p:txBody>
          <a:bodyPr/>
          <a:lstStyle/>
          <a:p>
            <a:r>
              <a:rPr lang="en-US" smtClean="0"/>
              <a:t>Confidence intervals</a:t>
            </a:r>
            <a:endParaRPr lang="en-US"/>
          </a:p>
        </p:txBody>
      </p:sp>
      <p:pic>
        <p:nvPicPr>
          <p:cNvPr id="244737" name="Picture 1"/>
          <p:cNvPicPr>
            <a:picLocks noChangeAspect="1" noChangeArrowheads="1"/>
          </p:cNvPicPr>
          <p:nvPr/>
        </p:nvPicPr>
        <p:blipFill>
          <a:blip r:embed="rId2" cstate="print"/>
          <a:srcRect/>
          <a:stretch>
            <a:fillRect/>
          </a:stretch>
        </p:blipFill>
        <p:spPr bwMode="auto">
          <a:xfrm>
            <a:off x="3835946" y="2816802"/>
            <a:ext cx="5308054" cy="4041198"/>
          </a:xfrm>
          <a:prstGeom prst="rect">
            <a:avLst/>
          </a:prstGeom>
          <a:noFill/>
          <a:ln w="9525">
            <a:noFill/>
            <a:miter lim="800000"/>
            <a:headEnd/>
            <a:tailEnd/>
          </a:ln>
        </p:spPr>
      </p:pic>
      <p:pic>
        <p:nvPicPr>
          <p:cNvPr id="244738" name="Picture 2"/>
          <p:cNvPicPr>
            <a:picLocks noChangeAspect="1" noChangeArrowheads="1"/>
          </p:cNvPicPr>
          <p:nvPr/>
        </p:nvPicPr>
        <p:blipFill>
          <a:blip r:embed="rId3" cstate="print"/>
          <a:srcRect/>
          <a:stretch>
            <a:fillRect/>
          </a:stretch>
        </p:blipFill>
        <p:spPr bwMode="auto">
          <a:xfrm>
            <a:off x="6229350" y="0"/>
            <a:ext cx="2914650" cy="4029075"/>
          </a:xfrm>
          <a:prstGeom prst="rect">
            <a:avLst/>
          </a:prstGeom>
          <a:noFill/>
          <a:ln w="9525">
            <a:noFill/>
            <a:miter lim="800000"/>
            <a:headEnd/>
            <a:tailEnd/>
          </a:ln>
        </p:spPr>
      </p:pic>
      <p:pic>
        <p:nvPicPr>
          <p:cNvPr id="29697" name="Picture 1"/>
          <p:cNvPicPr>
            <a:picLocks noChangeAspect="1" noChangeArrowheads="1"/>
          </p:cNvPicPr>
          <p:nvPr/>
        </p:nvPicPr>
        <p:blipFill>
          <a:blip r:embed="rId4" cstate="print"/>
          <a:srcRect/>
          <a:stretch>
            <a:fillRect/>
          </a:stretch>
        </p:blipFill>
        <p:spPr bwMode="auto">
          <a:xfrm>
            <a:off x="0" y="1340768"/>
            <a:ext cx="5364088" cy="3289299"/>
          </a:xfrm>
          <a:prstGeom prst="rect">
            <a:avLst/>
          </a:prstGeom>
          <a:noFill/>
          <a:ln w="9525">
            <a:noFill/>
            <a:miter lim="800000"/>
            <a:headEnd/>
            <a:tailEnd/>
          </a:ln>
        </p:spPr>
      </p:pic>
      <p:pic>
        <p:nvPicPr>
          <p:cNvPr id="29699" name="Picture 3" descr="http://i.telegraph.co.uk/multimedia/archive/02110/cruise-disaster_2110914c.jpg"/>
          <p:cNvPicPr>
            <a:picLocks noChangeAspect="1" noChangeArrowheads="1"/>
          </p:cNvPicPr>
          <p:nvPr/>
        </p:nvPicPr>
        <p:blipFill>
          <a:blip r:embed="rId5" cstate="print"/>
          <a:srcRect/>
          <a:stretch>
            <a:fillRect/>
          </a:stretch>
        </p:blipFill>
        <p:spPr bwMode="auto">
          <a:xfrm>
            <a:off x="0" y="4319956"/>
            <a:ext cx="4067944" cy="2538044"/>
          </a:xfrm>
          <a:prstGeom prst="rect">
            <a:avLst/>
          </a:prstGeom>
          <a:noFill/>
        </p:spPr>
      </p:pic>
    </p:spTree>
    <p:extLst>
      <p:ext uri="{BB962C8B-B14F-4D97-AF65-F5344CB8AC3E}">
        <p14:creationId xmlns:p14="http://schemas.microsoft.com/office/powerpoint/2010/main" val="21703550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0"/>
            <a:ext cx="8229600" cy="1143000"/>
          </a:xfrm>
        </p:spPr>
        <p:txBody>
          <a:bodyPr/>
          <a:lstStyle/>
          <a:p>
            <a:r>
              <a:rPr lang="en-US" smtClean="0"/>
              <a:t>Choosing the region of interest</a:t>
            </a:r>
            <a:endParaRPr lang="en-US"/>
          </a:p>
        </p:txBody>
      </p:sp>
      <p:sp>
        <p:nvSpPr>
          <p:cNvPr id="3" name="Segnaposto contenuto 2"/>
          <p:cNvSpPr>
            <a:spLocks noGrp="1"/>
          </p:cNvSpPr>
          <p:nvPr>
            <p:ph idx="1"/>
          </p:nvPr>
        </p:nvSpPr>
        <p:spPr>
          <a:xfrm>
            <a:off x="0" y="1052736"/>
            <a:ext cx="6444208" cy="6552728"/>
          </a:xfrm>
        </p:spPr>
        <p:txBody>
          <a:bodyPr>
            <a:normAutofit fontScale="62500" lnSpcReduction="20000"/>
          </a:bodyPr>
          <a:lstStyle/>
          <a:p>
            <a:r>
              <a:rPr lang="en-US" smtClean="0"/>
              <a:t>Feynman’s example: </a:t>
            </a:r>
          </a:p>
          <a:p>
            <a:pPr lvl="1">
              <a:buNone/>
            </a:pPr>
            <a:r>
              <a:rPr lang="en-US" smtClean="0"/>
              <a:t>	“</a:t>
            </a:r>
            <a:r>
              <a:rPr lang="en-US" i="1" smtClean="0"/>
              <a:t>Upon walking here this morning, the strangest thing ever happened to me. A car passed by, and I could read the plate</a:t>
            </a:r>
            <a:r>
              <a:rPr lang="en-US" b="1" i="1" smtClean="0"/>
              <a:t>: JKZ 0533</a:t>
            </a:r>
            <a:r>
              <a:rPr lang="en-US" i="1" smtClean="0"/>
              <a:t>. How weird is that ??! The probability that I saw such a combination of letters and numbers (assuming they are all used in this country) is one in 10000*26</a:t>
            </a:r>
            <a:r>
              <a:rPr lang="en-US" i="1" baseline="30000" smtClean="0"/>
              <a:t>3</a:t>
            </a:r>
            <a:r>
              <a:rPr lang="en-US" i="1" smtClean="0"/>
              <a:t>, or one in eighty-eight millions!</a:t>
            </a:r>
            <a:r>
              <a:rPr lang="en-US" smtClean="0"/>
              <a:t>”</a:t>
            </a:r>
          </a:p>
          <a:p>
            <a:pPr>
              <a:buNone/>
            </a:pPr>
            <a:r>
              <a:rPr lang="en-US" smtClean="0"/>
              <a:t>	</a:t>
            </a:r>
            <a:r>
              <a:rPr lang="en-US" smtClean="0">
                <a:solidFill>
                  <a:srgbClr val="FF0000"/>
                </a:solidFill>
              </a:rPr>
              <a:t>Correct… The paradox arises from not having defined beforehand the </a:t>
            </a:r>
            <a:r>
              <a:rPr lang="en-US" u="sng" smtClean="0">
                <a:solidFill>
                  <a:srgbClr val="FF0000"/>
                </a:solidFill>
              </a:rPr>
              <a:t>region of interest</a:t>
            </a:r>
            <a:r>
              <a:rPr lang="en-US" smtClean="0">
                <a:solidFill>
                  <a:srgbClr val="FF0000"/>
                </a:solidFill>
              </a:rPr>
              <a:t>!</a:t>
            </a:r>
          </a:p>
          <a:p>
            <a:r>
              <a:rPr lang="en-US" smtClean="0"/>
              <a:t>A more common one: you have a counting experiment where background is predicted to be 100 events. You observe  80 events. How rare is that ?</a:t>
            </a:r>
          </a:p>
          <a:p>
            <a:endParaRPr lang="en-US" smtClean="0"/>
          </a:p>
          <a:p>
            <a:pPr lvl="1"/>
            <a:r>
              <a:rPr lang="en-US" b="1" smtClean="0"/>
              <a:t>Ill-posed question </a:t>
            </a:r>
            <a:r>
              <a:rPr lang="en-US" smtClean="0"/>
              <a:t>! Depends, to say the least, on whether you are interested only in excesses or in absolute departures! </a:t>
            </a:r>
          </a:p>
          <a:p>
            <a:pPr lvl="1"/>
            <a:r>
              <a:rPr lang="en-US" smtClean="0"/>
              <a:t>In the first case the </a:t>
            </a:r>
            <a:r>
              <a:rPr lang="en-US" smtClean="0">
                <a:solidFill>
                  <a:srgbClr val="0070C0"/>
                </a:solidFill>
              </a:rPr>
              <a:t>region of interest is N&gt;=x</a:t>
            </a:r>
            <a:r>
              <a:rPr lang="en-US" smtClean="0"/>
              <a:t>, which, for x=80, corresponds to a fractional area p = 0.977. </a:t>
            </a:r>
          </a:p>
          <a:p>
            <a:pPr lvl="1"/>
            <a:r>
              <a:rPr lang="en-US" smtClean="0"/>
              <a:t>In the second case, the </a:t>
            </a:r>
            <a:r>
              <a:rPr lang="en-US" smtClean="0">
                <a:solidFill>
                  <a:srgbClr val="FF0000"/>
                </a:solidFill>
              </a:rPr>
              <a:t>region of interest is |N-100|&gt;=|x-100| </a:t>
            </a:r>
            <a:r>
              <a:rPr lang="en-US" smtClean="0"/>
              <a:t>which for x=80 has an integral p = 0.0455.</a:t>
            </a:r>
          </a:p>
          <a:p>
            <a:pPr lvl="1"/>
            <a:endParaRPr lang="en-US" smtClean="0"/>
          </a:p>
          <a:p>
            <a:pPr lvl="1"/>
            <a:r>
              <a:rPr lang="en-US" smtClean="0"/>
              <a:t>And one might imagine other ways to answer – a no-brainer being p=e</a:t>
            </a:r>
            <a:r>
              <a:rPr lang="en-US" baseline="30000" smtClean="0"/>
              <a:t>-100</a:t>
            </a:r>
            <a:r>
              <a:rPr lang="en-US" smtClean="0"/>
              <a:t> 100</a:t>
            </a:r>
            <a:r>
              <a:rPr lang="en-US" baseline="30000" smtClean="0"/>
              <a:t>80</a:t>
            </a:r>
            <a:r>
              <a:rPr lang="en-US" smtClean="0"/>
              <a:t>/80! </a:t>
            </a:r>
            <a:endParaRPr lang="en-US"/>
          </a:p>
        </p:txBody>
      </p:sp>
      <p:pic>
        <p:nvPicPr>
          <p:cNvPr id="73730" name="Picture 2"/>
          <p:cNvPicPr>
            <a:picLocks noChangeAspect="1" noChangeArrowheads="1"/>
          </p:cNvPicPr>
          <p:nvPr/>
        </p:nvPicPr>
        <p:blipFill>
          <a:blip r:embed="rId3" cstate="print"/>
          <a:srcRect/>
          <a:stretch>
            <a:fillRect/>
          </a:stretch>
        </p:blipFill>
        <p:spPr bwMode="auto">
          <a:xfrm>
            <a:off x="6300192" y="1714500"/>
            <a:ext cx="2790825" cy="5143500"/>
          </a:xfrm>
          <a:prstGeom prst="rect">
            <a:avLst/>
          </a:prstGeom>
          <a:noFill/>
          <a:ln w="9525">
            <a:noFill/>
            <a:miter lim="800000"/>
            <a:headEnd/>
            <a:tailEnd/>
          </a:ln>
        </p:spPr>
      </p:pic>
    </p:spTree>
    <p:extLst>
      <p:ext uri="{BB962C8B-B14F-4D97-AF65-F5344CB8AC3E}">
        <p14:creationId xmlns:p14="http://schemas.microsoft.com/office/powerpoint/2010/main" val="1596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additive="base">
                                        <p:cTn id="1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0"/>
            <a:ext cx="8229600" cy="1143000"/>
          </a:xfrm>
        </p:spPr>
        <p:txBody>
          <a:bodyPr/>
          <a:lstStyle/>
          <a:p>
            <a:r>
              <a:rPr lang="en-US" smtClean="0"/>
              <a:t>The Kolmogorov Test: an example</a:t>
            </a:r>
            <a:endParaRPr lang="en-US"/>
          </a:p>
        </p:txBody>
      </p:sp>
      <p:sp>
        <p:nvSpPr>
          <p:cNvPr id="4" name="Segnaposto contenuto 2"/>
          <p:cNvSpPr>
            <a:spLocks noGrp="1"/>
          </p:cNvSpPr>
          <p:nvPr>
            <p:ph idx="1"/>
          </p:nvPr>
        </p:nvSpPr>
        <p:spPr>
          <a:xfrm>
            <a:off x="179512" y="1313384"/>
            <a:ext cx="6408712" cy="5544616"/>
          </a:xfrm>
        </p:spPr>
        <p:txBody>
          <a:bodyPr>
            <a:normAutofit fontScale="62500" lnSpcReduction="20000"/>
          </a:bodyPr>
          <a:lstStyle/>
          <a:p>
            <a:r>
              <a:rPr lang="en-US" smtClean="0"/>
              <a:t>CDF, circa 2000: 13 weird events identified in a subset of sample used to extract top quark cross section</a:t>
            </a:r>
          </a:p>
          <a:p>
            <a:pPr lvl="1"/>
            <a:r>
              <a:rPr lang="en-US" smtClean="0">
                <a:solidFill>
                  <a:srgbClr val="FF0000"/>
                </a:solidFill>
              </a:rPr>
              <a:t>contain a “superjet”: a jet with a b-quark tag also containing a soft-lepton tag</a:t>
            </a:r>
          </a:p>
          <a:p>
            <a:pPr lvl="1"/>
            <a:r>
              <a:rPr lang="en-US" smtClean="0"/>
              <a:t>expected 4.4 +-0.6 events from background sources</a:t>
            </a:r>
          </a:p>
          <a:p>
            <a:pPr lvl="1"/>
            <a:r>
              <a:rPr lang="it-IT" smtClean="0"/>
              <a:t>P(&gt;=13|4.4+-0.6)=0.001</a:t>
            </a:r>
            <a:endParaRPr lang="en-US" smtClean="0"/>
          </a:p>
          <a:p>
            <a:pPr lvl="1"/>
            <a:r>
              <a:rPr lang="en-US" smtClean="0"/>
              <a:t>Kinematic characteristics found in stark disagreement with expectation from SM sources</a:t>
            </a:r>
          </a:p>
          <a:p>
            <a:r>
              <a:rPr lang="en-US" smtClean="0"/>
              <a:t>Have no alternative model to compare </a:t>
            </a:r>
            <a:r>
              <a:rPr lang="en-US" smtClean="0">
                <a:sym typeface="Wingdings" pitchFamily="2" charset="2"/>
              </a:rPr>
              <a:t> try a Goodness-of-Fit test</a:t>
            </a:r>
          </a:p>
          <a:p>
            <a:endParaRPr lang="it-IT" smtClean="0">
              <a:sym typeface="Wingdings" pitchFamily="2" charset="2"/>
            </a:endParaRPr>
          </a:p>
          <a:p>
            <a:r>
              <a:rPr lang="it-IT" smtClean="0">
                <a:sym typeface="Wingdings" pitchFamily="2" charset="2"/>
              </a:rPr>
              <a:t>Kolmogorov-Smirnov test: compare cumulative distributions of data and model f(x); find largest difference</a:t>
            </a:r>
          </a:p>
          <a:p>
            <a:endParaRPr lang="it-IT" smtClean="0">
              <a:sym typeface="Wingdings" pitchFamily="2" charset="2"/>
            </a:endParaRPr>
          </a:p>
          <a:p>
            <a:endParaRPr lang="it-IT" smtClean="0">
              <a:sym typeface="Wingdings" pitchFamily="2" charset="2"/>
            </a:endParaRPr>
          </a:p>
          <a:p>
            <a:endParaRPr lang="it-IT" smtClean="0">
              <a:sym typeface="Wingdings" pitchFamily="2" charset="2"/>
            </a:endParaRPr>
          </a:p>
          <a:p>
            <a:pPr>
              <a:buNone/>
            </a:pPr>
            <a:r>
              <a:rPr lang="it-IT" smtClean="0"/>
              <a:t>	Value of d</a:t>
            </a:r>
            <a:r>
              <a:rPr lang="it-IT" baseline="-25000" smtClean="0"/>
              <a:t>KS</a:t>
            </a:r>
            <a:r>
              <a:rPr lang="it-IT" smtClean="0"/>
              <a:t> can then be used to extract a p-value, given data size.</a:t>
            </a:r>
            <a:endParaRPr lang="en-US" smtClean="0"/>
          </a:p>
          <a:p>
            <a:endParaRPr lang="en-US" smtClean="0">
              <a:sym typeface="Wingdings" pitchFamily="2" charset="2"/>
            </a:endParaRPr>
          </a:p>
          <a:p>
            <a:pPr>
              <a:buNone/>
            </a:pPr>
            <a:endParaRPr lang="it-IT" smtClean="0">
              <a:sym typeface="Wingdings" pitchFamily="2" charset="2"/>
            </a:endParaRPr>
          </a:p>
          <a:p>
            <a:pPr>
              <a:buNone/>
            </a:pPr>
            <a:endParaRPr lang="it-IT" smtClean="0">
              <a:sym typeface="Wingdings" pitchFamily="2" charset="2"/>
            </a:endParaRPr>
          </a:p>
          <a:p>
            <a:pPr>
              <a:buNone/>
            </a:pPr>
            <a:endParaRPr lang="it-IT" smtClean="0">
              <a:sym typeface="Wingdings" pitchFamily="2" charset="2"/>
            </a:endParaRPr>
          </a:p>
          <a:p>
            <a:pPr>
              <a:buNone/>
            </a:pPr>
            <a:endParaRPr lang="it-IT" smtClean="0">
              <a:sym typeface="Wingdings" pitchFamily="2" charset="2"/>
            </a:endParaRPr>
          </a:p>
          <a:p>
            <a:pPr>
              <a:buNone/>
            </a:pPr>
            <a:endParaRPr lang="en-US" smtClean="0">
              <a:sym typeface="Wingdings" pitchFamily="2" charset="2"/>
            </a:endParaRPr>
          </a:p>
          <a:p>
            <a:pPr lvl="1">
              <a:buNone/>
            </a:pPr>
            <a:endParaRPr lang="en-US"/>
          </a:p>
        </p:txBody>
      </p:sp>
      <p:graphicFrame>
        <p:nvGraphicFramePr>
          <p:cNvPr id="5" name="Oggetto 4"/>
          <p:cNvGraphicFramePr>
            <a:graphicFrameLocks noChangeAspect="1"/>
          </p:cNvGraphicFramePr>
          <p:nvPr/>
        </p:nvGraphicFramePr>
        <p:xfrm>
          <a:off x="1979712" y="4869160"/>
          <a:ext cx="4056450" cy="1008112"/>
        </p:xfrm>
        <a:graphic>
          <a:graphicData uri="http://schemas.openxmlformats.org/presentationml/2006/ole">
            <mc:AlternateContent xmlns:mc="http://schemas.openxmlformats.org/markup-compatibility/2006">
              <mc:Choice xmlns:v="urn:schemas-microsoft-com:vml" Requires="v">
                <p:oleObj spid="_x0000_s39951" name="Equazione" r:id="rId3" imgW="2145960" imgH="533160" progId="Equation.3">
                  <p:embed/>
                </p:oleObj>
              </mc:Choice>
              <mc:Fallback>
                <p:oleObj name="Equazione" r:id="rId3" imgW="2145960" imgH="5331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4869160"/>
                        <a:ext cx="4056450" cy="1008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7396" name="Picture 4"/>
          <p:cNvPicPr>
            <a:picLocks noChangeAspect="1" noChangeArrowheads="1"/>
          </p:cNvPicPr>
          <p:nvPr/>
        </p:nvPicPr>
        <p:blipFill>
          <a:blip r:embed="rId5" cstate="print"/>
          <a:srcRect/>
          <a:stretch>
            <a:fillRect/>
          </a:stretch>
        </p:blipFill>
        <p:spPr bwMode="auto">
          <a:xfrm>
            <a:off x="6657975" y="1194395"/>
            <a:ext cx="2486025" cy="5114925"/>
          </a:xfrm>
          <a:prstGeom prst="rect">
            <a:avLst/>
          </a:prstGeom>
          <a:noFill/>
          <a:ln w="9525">
            <a:noFill/>
            <a:miter lim="800000"/>
            <a:headEnd/>
            <a:tailEnd/>
          </a:ln>
        </p:spPr>
      </p:pic>
    </p:spTree>
    <p:extLst>
      <p:ext uri="{BB962C8B-B14F-4D97-AF65-F5344CB8AC3E}">
        <p14:creationId xmlns:p14="http://schemas.microsoft.com/office/powerpoint/2010/main" val="16063837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052736"/>
          </a:xfrm>
        </p:spPr>
        <p:txBody>
          <a:bodyPr>
            <a:normAutofit/>
          </a:bodyPr>
          <a:lstStyle/>
          <a:p>
            <a:r>
              <a:rPr lang="it-IT" smtClean="0"/>
              <a:t>Global P from set of p-values</a:t>
            </a:r>
            <a:endParaRPr lang="en-US"/>
          </a:p>
        </p:txBody>
      </p:sp>
      <p:sp>
        <p:nvSpPr>
          <p:cNvPr id="6" name="CasellaDiTesto 5"/>
          <p:cNvSpPr txBox="1"/>
          <p:nvPr/>
        </p:nvSpPr>
        <p:spPr>
          <a:xfrm>
            <a:off x="360040" y="5013176"/>
            <a:ext cx="8388424" cy="1754326"/>
          </a:xfrm>
          <a:prstGeom prst="rect">
            <a:avLst/>
          </a:prstGeom>
          <a:noFill/>
        </p:spPr>
        <p:txBody>
          <a:bodyPr wrap="square" rtlCol="0">
            <a:spAutoFit/>
          </a:bodyPr>
          <a:lstStyle/>
          <a:p>
            <a:pPr>
              <a:buNone/>
            </a:pPr>
            <a:r>
              <a:rPr lang="en-US" smtClean="0">
                <a:sym typeface="Wingdings" pitchFamily="2" charset="2"/>
              </a:rPr>
              <a:t>The real nature of events remained mysterious; at heated meetings, famous physicist argued that it was </a:t>
            </a:r>
            <a:r>
              <a:rPr lang="en-US" smtClean="0">
                <a:solidFill>
                  <a:srgbClr val="0070C0"/>
                </a:solidFill>
                <a:sym typeface="Wingdings" pitchFamily="2" charset="2"/>
              </a:rPr>
              <a:t>wrong to draw statistical inferences based on extreme values of some of the kinematical quantities</a:t>
            </a:r>
          </a:p>
          <a:p>
            <a:pPr>
              <a:buNone/>
            </a:pPr>
            <a:endParaRPr lang="en-US" smtClean="0">
              <a:sym typeface="Wingdings" pitchFamily="2" charset="2"/>
            </a:endParaRPr>
          </a:p>
          <a:p>
            <a:pPr>
              <a:buNone/>
            </a:pPr>
            <a:r>
              <a:rPr lang="en-US" smtClean="0">
                <a:sym typeface="Wingdings" pitchFamily="2" charset="2"/>
              </a:rPr>
              <a:t>But </a:t>
            </a:r>
            <a:r>
              <a:rPr lang="en-US" smtClean="0">
                <a:solidFill>
                  <a:srgbClr val="FF0000"/>
                </a:solidFill>
                <a:sym typeface="Wingdings" pitchFamily="2" charset="2"/>
              </a:rPr>
              <a:t>the KS test is </a:t>
            </a:r>
            <a:r>
              <a:rPr lang="en-US" b="1" smtClean="0">
                <a:solidFill>
                  <a:srgbClr val="FF0000"/>
                </a:solidFill>
                <a:sym typeface="Wingdings" pitchFamily="2" charset="2"/>
              </a:rPr>
              <a:t>especially unsuited </a:t>
            </a:r>
            <a:r>
              <a:rPr lang="en-US" smtClean="0">
                <a:solidFill>
                  <a:srgbClr val="FF0000"/>
                </a:solidFill>
                <a:sym typeface="Wingdings" pitchFamily="2" charset="2"/>
              </a:rPr>
              <a:t>to spot those</a:t>
            </a:r>
            <a:r>
              <a:rPr lang="en-US" smtClean="0">
                <a:sym typeface="Wingdings" pitchFamily="2" charset="2"/>
              </a:rPr>
              <a:t>! In fact, one can move events in the tails back to center of distribution without p(KS) changing at all !!</a:t>
            </a:r>
            <a:endParaRPr lang="en-US" smtClean="0"/>
          </a:p>
        </p:txBody>
      </p:sp>
      <p:sp>
        <p:nvSpPr>
          <p:cNvPr id="7" name="Segnaposto contenuto 6"/>
          <p:cNvSpPr>
            <a:spLocks noGrp="1"/>
          </p:cNvSpPr>
          <p:nvPr>
            <p:ph idx="1"/>
          </p:nvPr>
        </p:nvSpPr>
        <p:spPr>
          <a:xfrm>
            <a:off x="0" y="1124744"/>
            <a:ext cx="5580112" cy="3816424"/>
          </a:xfrm>
        </p:spPr>
        <p:txBody>
          <a:bodyPr>
            <a:noAutofit/>
          </a:bodyPr>
          <a:lstStyle/>
          <a:p>
            <a:r>
              <a:rPr lang="en-US" sz="1800" kern="0" smtClean="0">
                <a:sym typeface="Wingdings" pitchFamily="2" charset="2"/>
              </a:rPr>
              <a:t>Authors of CDF “superjet” analysis  tested a “complete set” of kinematical quantities; then computed global P of set of KS p-values using </a:t>
            </a:r>
          </a:p>
          <a:p>
            <a:pPr>
              <a:buNone/>
            </a:pPr>
            <a:r>
              <a:rPr lang="en-US" sz="1800" kern="0" smtClean="0">
                <a:sym typeface="Wingdings" pitchFamily="2" charset="2"/>
              </a:rPr>
              <a:t>	formula of combining p-values (assumed sampled from a Uniform distribution):</a:t>
            </a:r>
          </a:p>
          <a:p>
            <a:endParaRPr lang="en-US" sz="1800" kern="0" smtClean="0">
              <a:sym typeface="Wingdings" pitchFamily="2" charset="2"/>
            </a:endParaRPr>
          </a:p>
          <a:p>
            <a:pPr lvl="1">
              <a:buNone/>
            </a:pPr>
            <a:endParaRPr lang="en-US" sz="1800" kern="0" smtClean="0">
              <a:sym typeface="Wingdings" pitchFamily="2" charset="2"/>
            </a:endParaRPr>
          </a:p>
          <a:p>
            <a:pPr lvl="1">
              <a:buNone/>
            </a:pPr>
            <a:r>
              <a:rPr lang="en-US" sz="1800" kern="0" smtClean="0">
                <a:sym typeface="Wingdings" pitchFamily="2" charset="2"/>
              </a:rPr>
              <a:t>	  </a:t>
            </a:r>
            <a:r>
              <a:rPr lang="en-US" sz="1800" kern="0" smtClean="0">
                <a:solidFill>
                  <a:srgbClr val="FF0000"/>
                </a:solidFill>
                <a:sym typeface="Wingdings" pitchFamily="2" charset="2"/>
              </a:rPr>
              <a:t>&gt;6-sigma result!</a:t>
            </a:r>
          </a:p>
          <a:p>
            <a:pPr lvl="1">
              <a:buNone/>
            </a:pPr>
            <a:r>
              <a:rPr lang="en-US" sz="1800" kern="0" smtClean="0">
                <a:sym typeface="Wingdings" pitchFamily="2" charset="2"/>
              </a:rPr>
              <a:t>… But in absence of an alternate model </a:t>
            </a:r>
          </a:p>
          <a:p>
            <a:pPr lvl="1">
              <a:buNone/>
            </a:pPr>
            <a:r>
              <a:rPr lang="en-US" sz="1800" kern="0" smtClean="0">
                <a:sym typeface="Wingdings" pitchFamily="2" charset="2"/>
              </a:rPr>
              <a:t>(really hard to cook given the weird </a:t>
            </a:r>
          </a:p>
          <a:p>
            <a:pPr lvl="1">
              <a:buNone/>
            </a:pPr>
            <a:r>
              <a:rPr lang="en-US" sz="1800" kern="0" smtClean="0">
                <a:sym typeface="Wingdings" pitchFamily="2" charset="2"/>
              </a:rPr>
              <a:t>kinematic properties of the set) </a:t>
            </a:r>
          </a:p>
          <a:p>
            <a:pPr lvl="1">
              <a:buNone/>
            </a:pPr>
            <a:r>
              <a:rPr lang="en-US" sz="1800" kern="0" smtClean="0">
                <a:sym typeface="Wingdings" pitchFamily="2" charset="2"/>
              </a:rPr>
              <a:t>one cannot thus “disprove” the Standard Model…</a:t>
            </a:r>
          </a:p>
        </p:txBody>
      </p:sp>
      <p:pic>
        <p:nvPicPr>
          <p:cNvPr id="186371" name="Picture 3"/>
          <p:cNvPicPr>
            <a:picLocks noChangeAspect="1" noChangeArrowheads="1"/>
          </p:cNvPicPr>
          <p:nvPr/>
        </p:nvPicPr>
        <p:blipFill>
          <a:blip r:embed="rId3" cstate="print"/>
          <a:srcRect/>
          <a:stretch>
            <a:fillRect/>
          </a:stretch>
        </p:blipFill>
        <p:spPr bwMode="auto">
          <a:xfrm>
            <a:off x="5522748" y="836712"/>
            <a:ext cx="3621252" cy="3848497"/>
          </a:xfrm>
          <a:prstGeom prst="rect">
            <a:avLst/>
          </a:prstGeom>
          <a:noFill/>
          <a:ln w="9525">
            <a:noFill/>
            <a:miter lim="800000"/>
            <a:headEnd/>
            <a:tailEnd/>
          </a:ln>
        </p:spPr>
      </p:pic>
      <p:graphicFrame>
        <p:nvGraphicFramePr>
          <p:cNvPr id="95234" name="Object 2"/>
          <p:cNvGraphicFramePr>
            <a:graphicFrameLocks noChangeAspect="1"/>
          </p:cNvGraphicFramePr>
          <p:nvPr/>
        </p:nvGraphicFramePr>
        <p:xfrm>
          <a:off x="1835696" y="2564904"/>
          <a:ext cx="2738437" cy="792163"/>
        </p:xfrm>
        <a:graphic>
          <a:graphicData uri="http://schemas.openxmlformats.org/presentationml/2006/ole">
            <mc:AlternateContent xmlns:mc="http://schemas.openxmlformats.org/markup-compatibility/2006">
              <mc:Choice xmlns:v="urn:schemas-microsoft-com:vml" Requires="v">
                <p:oleObj spid="_x0000_s40975" name="Equazione" r:id="rId4" imgW="1536480" imgH="444240" progId="Equation.3">
                  <p:embed/>
                </p:oleObj>
              </mc:Choice>
              <mc:Fallback>
                <p:oleObj name="Equazione" r:id="rId4" imgW="1536480" imgH="444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96" y="2564904"/>
                        <a:ext cx="2738437" cy="792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3003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5234"/>
                                        </p:tgtEl>
                                        <p:attrNameLst>
                                          <p:attrName>style.visibility</p:attrName>
                                        </p:attrNameLst>
                                      </p:cBhvr>
                                      <p:to>
                                        <p:strVal val="visible"/>
                                      </p:to>
                                    </p:set>
                                    <p:anim calcmode="lin" valueType="num">
                                      <p:cBhvr additive="base">
                                        <p:cTn id="7" dur="500" fill="hold"/>
                                        <p:tgtEl>
                                          <p:spTgt spid="95234"/>
                                        </p:tgtEl>
                                        <p:attrNameLst>
                                          <p:attrName>ppt_x</p:attrName>
                                        </p:attrNameLst>
                                      </p:cBhvr>
                                      <p:tavLst>
                                        <p:tav tm="0">
                                          <p:val>
                                            <p:strVal val="#ppt_x"/>
                                          </p:val>
                                        </p:tav>
                                        <p:tav tm="100000">
                                          <p:val>
                                            <p:strVal val="#ppt_x"/>
                                          </p:val>
                                        </p:tav>
                                      </p:tavLst>
                                    </p:anim>
                                    <p:anim calcmode="lin" valueType="num">
                                      <p:cBhvr additive="base">
                                        <p:cTn id="8" dur="500" fill="hold"/>
                                        <p:tgtEl>
                                          <p:spTgt spid="952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normAutofit fontScale="90000"/>
          </a:bodyPr>
          <a:lstStyle/>
          <a:p>
            <a:r>
              <a:rPr lang="it-IT" smtClean="0"/>
              <a:t>Intermezzo: combination of p-values</a:t>
            </a:r>
            <a:endParaRPr lang="en-US"/>
          </a:p>
        </p:txBody>
      </p:sp>
      <p:sp>
        <p:nvSpPr>
          <p:cNvPr id="3" name="Segnaposto contenuto 2"/>
          <p:cNvSpPr>
            <a:spLocks noGrp="1"/>
          </p:cNvSpPr>
          <p:nvPr>
            <p:ph idx="1"/>
          </p:nvPr>
        </p:nvSpPr>
        <p:spPr>
          <a:xfrm>
            <a:off x="457200" y="1268760"/>
            <a:ext cx="8229600" cy="5328592"/>
          </a:xfrm>
        </p:spPr>
        <p:txBody>
          <a:bodyPr>
            <a:normAutofit fontScale="55000" lnSpcReduction="20000"/>
          </a:bodyPr>
          <a:lstStyle/>
          <a:p>
            <a:r>
              <a:rPr lang="it-IT" smtClean="0"/>
              <a:t>Suppose you have several p-values, derived from different, independent tests. You may ask yourself several questions with them.</a:t>
            </a:r>
          </a:p>
          <a:p>
            <a:pPr lvl="1"/>
            <a:r>
              <a:rPr lang="it-IT" smtClean="0"/>
              <a:t>What is the probability that the smallest of them is as small as the one I got ?</a:t>
            </a:r>
          </a:p>
          <a:p>
            <a:pPr lvl="1"/>
            <a:r>
              <a:rPr lang="it-IT" smtClean="0"/>
              <a:t>What is the probability that the largest one is as small as the largest I observed ?</a:t>
            </a:r>
          </a:p>
          <a:p>
            <a:pPr lvl="1"/>
            <a:r>
              <a:rPr lang="it-IT" smtClean="0"/>
              <a:t>What is the probability that the product is as small as the one I can compute with these N values ?</a:t>
            </a:r>
          </a:p>
          <a:p>
            <a:r>
              <a:rPr lang="it-IT" smtClean="0"/>
              <a:t>Please note! Your inference on the data at hand </a:t>
            </a:r>
            <a:r>
              <a:rPr lang="it-IT" b="1" smtClean="0"/>
              <a:t>strongly</a:t>
            </a:r>
            <a:r>
              <a:rPr lang="it-IT" smtClean="0"/>
              <a:t> depends on what test you perform, for a given set of data. In other words, </a:t>
            </a:r>
            <a:r>
              <a:rPr lang="it-IT" smtClean="0">
                <a:solidFill>
                  <a:srgbClr val="FF0000"/>
                </a:solidFill>
              </a:rPr>
              <a:t>you cannot choose which test to run only upon seeing the data</a:t>
            </a:r>
            <a:r>
              <a:rPr lang="it-IT" smtClean="0"/>
              <a:t>…</a:t>
            </a:r>
          </a:p>
          <a:p>
            <a:endParaRPr lang="it-IT" smtClean="0"/>
          </a:p>
          <a:p>
            <a:r>
              <a:rPr lang="it-IT" smtClean="0"/>
              <a:t>Suppose anyway you believe that each p-value tells something about the null hypothesis you are testing, so you do not want to discard any of them. Then the reasonable (not the optimal!) thing to do is to use the product of the N values. The formula providing the cumulative distribution of the density of x=</a:t>
            </a:r>
            <a:r>
              <a:rPr lang="el-GR" smtClean="0"/>
              <a:t>Π</a:t>
            </a:r>
            <a:r>
              <a:rPr lang="it-IT" smtClean="0"/>
              <a:t>x</a:t>
            </a:r>
            <a:r>
              <a:rPr lang="it-IT" baseline="-25000" smtClean="0"/>
              <a:t>i</a:t>
            </a:r>
            <a:r>
              <a:rPr lang="it-IT" smtClean="0"/>
              <a:t> can be derived by induction (see [Roe 1992], p.129) and is</a:t>
            </a:r>
          </a:p>
          <a:p>
            <a:endParaRPr lang="el-GR" smtClean="0"/>
          </a:p>
          <a:p>
            <a:endParaRPr lang="it-IT" smtClean="0"/>
          </a:p>
          <a:p>
            <a:endParaRPr lang="el-GR" smtClean="0"/>
          </a:p>
          <a:p>
            <a:pPr>
              <a:buNone/>
            </a:pPr>
            <a:r>
              <a:rPr lang="it-IT" smtClean="0"/>
              <a:t>	This accounts for the speed with which the product of N numbers in [0,1] tends to zero as N grows. </a:t>
            </a:r>
            <a:endParaRPr lang="en-US"/>
          </a:p>
        </p:txBody>
      </p:sp>
      <p:graphicFrame>
        <p:nvGraphicFramePr>
          <p:cNvPr id="4" name="Oggetto 3"/>
          <p:cNvGraphicFramePr>
            <a:graphicFrameLocks noChangeAspect="1"/>
          </p:cNvGraphicFramePr>
          <p:nvPr/>
        </p:nvGraphicFramePr>
        <p:xfrm>
          <a:off x="2699791" y="4797152"/>
          <a:ext cx="2738361" cy="792088"/>
        </p:xfrm>
        <a:graphic>
          <a:graphicData uri="http://schemas.openxmlformats.org/presentationml/2006/ole">
            <mc:AlternateContent xmlns:mc="http://schemas.openxmlformats.org/markup-compatibility/2006">
              <mc:Choice xmlns:v="urn:schemas-microsoft-com:vml" Requires="v">
                <p:oleObj spid="_x0000_s41999" name="Equazione" r:id="rId3" imgW="1536480" imgH="444240" progId="Equation.3">
                  <p:embed/>
                </p:oleObj>
              </mc:Choice>
              <mc:Fallback>
                <p:oleObj name="Equazione" r:id="rId3" imgW="1536480" imgH="4442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1" y="4797152"/>
                        <a:ext cx="2738361" cy="792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6652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anim calcmode="lin" valueType="num">
                                      <p:cBhvr additive="base">
                                        <p:cTn id="1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188640"/>
            <a:ext cx="3765104" cy="1143000"/>
          </a:xfrm>
        </p:spPr>
        <p:txBody>
          <a:bodyPr/>
          <a:lstStyle/>
          <a:p>
            <a:r>
              <a:rPr lang="it-IT" smtClean="0"/>
              <a:t>Some examples</a:t>
            </a:r>
            <a:endParaRPr lang="en-US"/>
          </a:p>
        </p:txBody>
      </p:sp>
      <p:sp>
        <p:nvSpPr>
          <p:cNvPr id="3" name="Segnaposto contenuto 2"/>
          <p:cNvSpPr>
            <a:spLocks noGrp="1"/>
          </p:cNvSpPr>
          <p:nvPr>
            <p:ph idx="1"/>
          </p:nvPr>
        </p:nvSpPr>
        <p:spPr>
          <a:xfrm>
            <a:off x="4139952" y="1152128"/>
            <a:ext cx="5004048" cy="5949280"/>
          </a:xfrm>
        </p:spPr>
        <p:txBody>
          <a:bodyPr>
            <a:normAutofit fontScale="55000" lnSpcReduction="20000"/>
          </a:bodyPr>
          <a:lstStyle/>
          <a:p>
            <a:pPr>
              <a:buNone/>
            </a:pPr>
            <a:r>
              <a:rPr lang="it-IT" smtClean="0"/>
              <a:t>	To start let us take five </a:t>
            </a:r>
            <a:r>
              <a:rPr lang="it-IT" i="1" smtClean="0"/>
              <a:t>really uniformly </a:t>
            </a:r>
            <a:r>
              <a:rPr lang="it-IT" smtClean="0"/>
              <a:t>distributed p-values, x</a:t>
            </a:r>
            <a:r>
              <a:rPr lang="it-IT" baseline="-25000" smtClean="0"/>
              <a:t>1</a:t>
            </a:r>
            <a:r>
              <a:rPr lang="it-IT" smtClean="0"/>
              <a:t>=0.1, x</a:t>
            </a:r>
            <a:r>
              <a:rPr lang="it-IT" baseline="-25000" smtClean="0"/>
              <a:t>2</a:t>
            </a:r>
            <a:r>
              <a:rPr lang="it-IT" smtClean="0"/>
              <a:t>=0.3, x</a:t>
            </a:r>
            <a:r>
              <a:rPr lang="it-IT" baseline="-25000" smtClean="0"/>
              <a:t>3</a:t>
            </a:r>
            <a:r>
              <a:rPr lang="it-IT" smtClean="0"/>
              <a:t>=0.5, x</a:t>
            </a:r>
            <a:r>
              <a:rPr lang="it-IT" baseline="-25000" smtClean="0"/>
              <a:t>4</a:t>
            </a:r>
            <a:r>
              <a:rPr lang="it-IT" smtClean="0"/>
              <a:t>=0.7, x</a:t>
            </a:r>
            <a:r>
              <a:rPr lang="it-IT" baseline="-25000" smtClean="0"/>
              <a:t>5</a:t>
            </a:r>
            <a:r>
              <a:rPr lang="it-IT" smtClean="0"/>
              <a:t>=0.9.  Their product is 0.00945, and with the formula just seen we get P(0.00945)=0.5017. As expected.</a:t>
            </a:r>
          </a:p>
          <a:p>
            <a:endParaRPr lang="it-IT" smtClean="0"/>
          </a:p>
          <a:p>
            <a:r>
              <a:rPr lang="it-IT" smtClean="0"/>
              <a:t>And what if instead x</a:t>
            </a:r>
            <a:r>
              <a:rPr lang="it-IT" baseline="-25000" smtClean="0"/>
              <a:t>1</a:t>
            </a:r>
            <a:r>
              <a:rPr lang="it-IT" smtClean="0"/>
              <a:t>=0.00001, x</a:t>
            </a:r>
            <a:r>
              <a:rPr lang="it-IT" baseline="-25000" smtClean="0"/>
              <a:t>2</a:t>
            </a:r>
            <a:r>
              <a:rPr lang="it-IT" smtClean="0"/>
              <a:t>=0.3, x</a:t>
            </a:r>
            <a:r>
              <a:rPr lang="it-IT" baseline="-25000" smtClean="0"/>
              <a:t>3</a:t>
            </a:r>
            <a:r>
              <a:rPr lang="it-IT" smtClean="0"/>
              <a:t>=0.5, x</a:t>
            </a:r>
            <a:r>
              <a:rPr lang="it-IT" baseline="-25000" smtClean="0"/>
              <a:t>4</a:t>
            </a:r>
            <a:r>
              <a:rPr lang="it-IT" smtClean="0"/>
              <a:t>=0.7, x</a:t>
            </a:r>
            <a:r>
              <a:rPr lang="it-IT" baseline="-25000" smtClean="0"/>
              <a:t>5</a:t>
            </a:r>
            <a:r>
              <a:rPr lang="it-IT" smtClean="0"/>
              <a:t>=0.9 ? The result is P(9.45*10</a:t>
            </a:r>
            <a:r>
              <a:rPr lang="it-IT" baseline="30000" smtClean="0"/>
              <a:t>-7</a:t>
            </a:r>
            <a:r>
              <a:rPr lang="it-IT" smtClean="0"/>
              <a:t>) =0.00123, which is rather large: one might think that the chance of getting one in five numbers as small as 10</a:t>
            </a:r>
            <a:r>
              <a:rPr lang="it-IT" baseline="30000" smtClean="0"/>
              <a:t>-5</a:t>
            </a:r>
            <a:r>
              <a:rPr lang="it-IT" smtClean="0"/>
              <a:t> must occur only a few times in 10</a:t>
            </a:r>
            <a:r>
              <a:rPr lang="it-IT" baseline="30000" smtClean="0"/>
              <a:t>-5</a:t>
            </a:r>
            <a:r>
              <a:rPr lang="it-IT" smtClean="0"/>
              <a:t>. But we are testing the product, not the smallest of the five numbers !</a:t>
            </a:r>
          </a:p>
          <a:p>
            <a:endParaRPr lang="it-IT" smtClean="0"/>
          </a:p>
          <a:p>
            <a:r>
              <a:rPr lang="it-IT" smtClean="0"/>
              <a:t>And if now we let x</a:t>
            </a:r>
            <a:r>
              <a:rPr lang="it-IT" baseline="-25000" smtClean="0"/>
              <a:t>1</a:t>
            </a:r>
            <a:r>
              <a:rPr lang="it-IT" smtClean="0"/>
              <a:t>=0.05, x</a:t>
            </a:r>
            <a:r>
              <a:rPr lang="it-IT" baseline="-25000" smtClean="0"/>
              <a:t>2</a:t>
            </a:r>
            <a:r>
              <a:rPr lang="it-IT" smtClean="0"/>
              <a:t>=0.10, x</a:t>
            </a:r>
            <a:r>
              <a:rPr lang="it-IT" baseline="-25000" smtClean="0"/>
              <a:t>3</a:t>
            </a:r>
            <a:r>
              <a:rPr lang="it-IT" smtClean="0"/>
              <a:t>=0.15, x</a:t>
            </a:r>
            <a:r>
              <a:rPr lang="it-IT" baseline="-25000" smtClean="0"/>
              <a:t>4</a:t>
            </a:r>
            <a:r>
              <a:rPr lang="it-IT" smtClean="0"/>
              <a:t>=0.20, x</a:t>
            </a:r>
            <a:r>
              <a:rPr lang="it-IT" baseline="-25000" smtClean="0"/>
              <a:t>5</a:t>
            </a:r>
            <a:r>
              <a:rPr lang="it-IT" smtClean="0"/>
              <a:t>=0.25, the test for the product yields P(3.75*10</a:t>
            </a:r>
            <a:r>
              <a:rPr lang="it-IT" baseline="30000" smtClean="0"/>
              <a:t>-5</a:t>
            </a:r>
            <a:r>
              <a:rPr lang="it-IT" smtClean="0"/>
              <a:t>)=0.0258 (see picture on the right). </a:t>
            </a:r>
          </a:p>
          <a:p>
            <a:pPr>
              <a:buNone/>
            </a:pPr>
            <a:r>
              <a:rPr lang="it-IT" smtClean="0"/>
              <a:t>	Also not a compelling rejection of the null… </a:t>
            </a:r>
          </a:p>
          <a:p>
            <a:pPr>
              <a:buNone/>
            </a:pPr>
            <a:r>
              <a:rPr lang="it-IT" smtClean="0"/>
              <a:t>	Compare with what you would get if you had asked “</a:t>
            </a:r>
            <a:r>
              <a:rPr lang="it-IT" i="1" smtClean="0"/>
              <a:t>what is the chance that five numbers are all smaller than 0.25 ?</a:t>
            </a:r>
            <a:r>
              <a:rPr lang="it-IT" smtClean="0"/>
              <a:t>”, whose answer is (0.25)</a:t>
            </a:r>
            <a:r>
              <a:rPr lang="it-IT" baseline="30000" smtClean="0"/>
              <a:t>5</a:t>
            </a:r>
            <a:r>
              <a:rPr lang="it-IT" smtClean="0"/>
              <a:t>=0.00098. This demonstrates that </a:t>
            </a:r>
            <a:r>
              <a:rPr lang="it-IT" smtClean="0">
                <a:solidFill>
                  <a:srgbClr val="FF0000"/>
                </a:solidFill>
              </a:rPr>
              <a:t>the a-posteriori choice of the test is to be avoided </a:t>
            </a:r>
            <a:r>
              <a:rPr lang="it-IT" smtClean="0"/>
              <a:t>!</a:t>
            </a:r>
          </a:p>
          <a:p>
            <a:endParaRPr lang="it-IT" smtClean="0"/>
          </a:p>
          <a:p>
            <a:endParaRPr lang="en-US"/>
          </a:p>
        </p:txBody>
      </p:sp>
      <p:pic>
        <p:nvPicPr>
          <p:cNvPr id="286722" name="Picture 2"/>
          <p:cNvPicPr>
            <a:picLocks noChangeAspect="1" noChangeArrowheads="1"/>
          </p:cNvPicPr>
          <p:nvPr/>
        </p:nvPicPr>
        <p:blipFill>
          <a:blip r:embed="rId2" cstate="print"/>
          <a:srcRect/>
          <a:stretch>
            <a:fillRect/>
          </a:stretch>
        </p:blipFill>
        <p:spPr bwMode="auto">
          <a:xfrm>
            <a:off x="0" y="2492896"/>
            <a:ext cx="4340255" cy="4365104"/>
          </a:xfrm>
          <a:prstGeom prst="rect">
            <a:avLst/>
          </a:prstGeom>
          <a:noFill/>
          <a:ln w="9525">
            <a:noFill/>
            <a:miter lim="800000"/>
            <a:headEnd/>
            <a:tailEnd/>
          </a:ln>
        </p:spPr>
      </p:pic>
      <p:sp>
        <p:nvSpPr>
          <p:cNvPr id="6" name="CasellaDiTesto 5"/>
          <p:cNvSpPr txBox="1"/>
          <p:nvPr/>
        </p:nvSpPr>
        <p:spPr>
          <a:xfrm>
            <a:off x="2267744" y="2852936"/>
            <a:ext cx="1567549" cy="369332"/>
          </a:xfrm>
          <a:prstGeom prst="rect">
            <a:avLst/>
          </a:prstGeom>
          <a:noFill/>
        </p:spPr>
        <p:txBody>
          <a:bodyPr wrap="square" rtlCol="0">
            <a:spAutoFit/>
          </a:bodyPr>
          <a:lstStyle/>
          <a:p>
            <a:r>
              <a:rPr lang="it-IT" smtClean="0"/>
              <a:t>pdf of f(</a:t>
            </a:r>
            <a:r>
              <a:rPr lang="el-GR" smtClean="0"/>
              <a:t>Π</a:t>
            </a:r>
            <a:r>
              <a:rPr lang="it-IT" smtClean="0"/>
              <a:t>x</a:t>
            </a:r>
            <a:r>
              <a:rPr lang="it-IT" sz="2000" baseline="-25000" smtClean="0"/>
              <a:t>i</a:t>
            </a:r>
            <a:r>
              <a:rPr lang="it-IT" smtClean="0"/>
              <a:t>)</a:t>
            </a:r>
            <a:endParaRPr lang="en-US"/>
          </a:p>
        </p:txBody>
      </p:sp>
      <p:sp>
        <p:nvSpPr>
          <p:cNvPr id="7" name="CasellaDiTesto 6"/>
          <p:cNvSpPr txBox="1"/>
          <p:nvPr/>
        </p:nvSpPr>
        <p:spPr>
          <a:xfrm>
            <a:off x="251520" y="4941168"/>
            <a:ext cx="2770759" cy="369332"/>
          </a:xfrm>
          <a:prstGeom prst="rect">
            <a:avLst/>
          </a:prstGeom>
          <a:noFill/>
        </p:spPr>
        <p:txBody>
          <a:bodyPr wrap="none" rtlCol="0">
            <a:spAutoFit/>
          </a:bodyPr>
          <a:lstStyle/>
          <a:p>
            <a:r>
              <a:rPr lang="it-IT" smtClean="0"/>
              <a:t>Cumulative of the pdf f(</a:t>
            </a:r>
            <a:r>
              <a:rPr lang="el-GR" smtClean="0"/>
              <a:t>Π</a:t>
            </a:r>
            <a:r>
              <a:rPr lang="it-IT" smtClean="0"/>
              <a:t>x</a:t>
            </a:r>
            <a:r>
              <a:rPr lang="it-IT" sz="2000" baseline="-25000" smtClean="0"/>
              <a:t>i</a:t>
            </a:r>
            <a:r>
              <a:rPr lang="it-IT" smtClean="0"/>
              <a:t>)</a:t>
            </a:r>
            <a:endParaRPr lang="en-US"/>
          </a:p>
        </p:txBody>
      </p:sp>
    </p:spTree>
    <p:extLst>
      <p:ext uri="{BB962C8B-B14F-4D97-AF65-F5344CB8AC3E}">
        <p14:creationId xmlns:p14="http://schemas.microsoft.com/office/powerpoint/2010/main" val="429005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lstStyle/>
          <a:p>
            <a:r>
              <a:rPr lang="en-US" smtClean="0"/>
              <a:t>GoF tests with Max Likelihood</a:t>
            </a:r>
            <a:endParaRPr lang="en-US"/>
          </a:p>
        </p:txBody>
      </p:sp>
      <p:sp>
        <p:nvSpPr>
          <p:cNvPr id="3" name="Segnaposto contenuto 2"/>
          <p:cNvSpPr>
            <a:spLocks noGrp="1"/>
          </p:cNvSpPr>
          <p:nvPr>
            <p:ph idx="1"/>
          </p:nvPr>
        </p:nvSpPr>
        <p:spPr>
          <a:xfrm>
            <a:off x="457200" y="1196752"/>
            <a:ext cx="8229600" cy="5661248"/>
          </a:xfrm>
        </p:spPr>
        <p:txBody>
          <a:bodyPr>
            <a:normAutofit fontScale="62500" lnSpcReduction="20000"/>
          </a:bodyPr>
          <a:lstStyle/>
          <a:p>
            <a:r>
              <a:rPr lang="en-US" smtClean="0"/>
              <a:t>The maximum likelihood is a powerful method to estimate parameters, but </a:t>
            </a:r>
            <a:r>
              <a:rPr lang="en-US" b="1" smtClean="0"/>
              <a:t>no measure of GoF is given</a:t>
            </a:r>
            <a:r>
              <a:rPr lang="en-US" smtClean="0"/>
              <a:t>, because the expected value of L at maximum is not known, even under the hypothesis that the data are indeed sampled from the pdf model used in the fit</a:t>
            </a:r>
          </a:p>
          <a:p>
            <a:r>
              <a:rPr lang="en-US" smtClean="0"/>
              <a:t>The distribution of L</a:t>
            </a:r>
            <a:r>
              <a:rPr lang="en-US" baseline="-25000" smtClean="0"/>
              <a:t>max</a:t>
            </a:r>
            <a:r>
              <a:rPr lang="en-US" smtClean="0"/>
              <a:t> can be studied with toy MC </a:t>
            </a:r>
            <a:r>
              <a:rPr lang="en-US" smtClean="0">
                <a:sym typeface="Wingdings" pitchFamily="2" charset="2"/>
              </a:rPr>
              <a:t> one derives a p-value that a value as small as the one observed in the data arises, under the given assumptions</a:t>
            </a:r>
          </a:p>
          <a:p>
            <a:r>
              <a:rPr lang="en-US" smtClean="0">
                <a:sym typeface="Wingdings" pitchFamily="2" charset="2"/>
              </a:rPr>
              <a:t>Alternatively, one can bin the data, obtaining estimated mean values of entries per bin from the ML fit: </a:t>
            </a:r>
          </a:p>
          <a:p>
            <a:pPr>
              <a:buNone/>
            </a:pPr>
            <a:r>
              <a:rPr lang="en-US" smtClean="0">
                <a:sym typeface="Wingdings" pitchFamily="2" charset="2"/>
              </a:rPr>
              <a:t>	</a:t>
            </a:r>
          </a:p>
          <a:p>
            <a:pPr>
              <a:buNone/>
            </a:pPr>
            <a:endParaRPr lang="en-US" smtClean="0">
              <a:sym typeface="Wingdings" pitchFamily="2" charset="2"/>
            </a:endParaRPr>
          </a:p>
          <a:p>
            <a:pPr>
              <a:buNone/>
            </a:pPr>
            <a:r>
              <a:rPr lang="en-US" smtClean="0">
                <a:sym typeface="Wingdings" pitchFamily="2" charset="2"/>
              </a:rPr>
              <a:t>	Then one can derive a </a:t>
            </a:r>
            <a:r>
              <a:rPr lang="en-US" smtClean="0">
                <a:latin typeface="Symbol" pitchFamily="18" charset="2"/>
                <a:sym typeface="Wingdings" pitchFamily="2" charset="2"/>
              </a:rPr>
              <a:t>c</a:t>
            </a:r>
            <a:r>
              <a:rPr lang="en-US" baseline="30000" smtClean="0">
                <a:sym typeface="Wingdings" pitchFamily="2" charset="2"/>
              </a:rPr>
              <a:t>2</a:t>
            </a:r>
            <a:r>
              <a:rPr lang="en-US" baseline="-25000" smtClean="0">
                <a:sym typeface="Wingdings" pitchFamily="2" charset="2"/>
              </a:rPr>
              <a:t>L</a:t>
            </a:r>
            <a:r>
              <a:rPr lang="en-US" smtClean="0">
                <a:sym typeface="Wingdings" pitchFamily="2" charset="2"/>
              </a:rPr>
              <a:t> statistic using the ratio of likelihoods </a:t>
            </a:r>
          </a:p>
          <a:p>
            <a:endParaRPr lang="en-US" smtClean="0">
              <a:sym typeface="Wingdings" pitchFamily="2" charset="2"/>
            </a:endParaRPr>
          </a:p>
          <a:p>
            <a:pPr>
              <a:buNone/>
            </a:pPr>
            <a:r>
              <a:rPr lang="en-US" smtClean="0">
                <a:sym typeface="Wingdings" pitchFamily="2" charset="2"/>
              </a:rPr>
              <a:t>	and computing </a:t>
            </a:r>
          </a:p>
          <a:p>
            <a:pPr>
              <a:buNone/>
            </a:pPr>
            <a:r>
              <a:rPr lang="en-US" smtClean="0">
                <a:sym typeface="Wingdings" pitchFamily="2" charset="2"/>
              </a:rPr>
              <a:t>	</a:t>
            </a:r>
          </a:p>
          <a:p>
            <a:pPr>
              <a:buNone/>
            </a:pPr>
            <a:r>
              <a:rPr lang="en-US" smtClean="0">
                <a:sym typeface="Wingdings" pitchFamily="2" charset="2"/>
              </a:rPr>
              <a:t>	since in this case the latter follows a </a:t>
            </a:r>
            <a:r>
              <a:rPr lang="en-US" smtClean="0">
                <a:latin typeface="Symbol" pitchFamily="18" charset="2"/>
                <a:sym typeface="Wingdings" pitchFamily="2" charset="2"/>
              </a:rPr>
              <a:t>c</a:t>
            </a:r>
            <a:r>
              <a:rPr lang="en-US" baseline="30000" smtClean="0">
                <a:sym typeface="Wingdings" pitchFamily="2" charset="2"/>
              </a:rPr>
              <a:t>2</a:t>
            </a:r>
            <a:r>
              <a:rPr lang="en-US" smtClean="0">
                <a:sym typeface="Wingdings" pitchFamily="2" charset="2"/>
              </a:rPr>
              <a:t> distribution. </a:t>
            </a:r>
          </a:p>
          <a:p>
            <a:pPr>
              <a:buNone/>
            </a:pPr>
            <a:r>
              <a:rPr lang="en-US" smtClean="0">
                <a:sym typeface="Wingdings" pitchFamily="2" charset="2"/>
              </a:rPr>
              <a:t>	</a:t>
            </a:r>
          </a:p>
          <a:p>
            <a:pPr>
              <a:buNone/>
            </a:pPr>
            <a:r>
              <a:rPr lang="en-US" smtClean="0">
                <a:sym typeface="Wingdings" pitchFamily="2" charset="2"/>
              </a:rPr>
              <a:t>	The quantity </a:t>
            </a:r>
            <a:r>
              <a:rPr lang="en-US" smtClean="0">
                <a:latin typeface="Symbol" pitchFamily="18" charset="2"/>
                <a:sym typeface="Wingdings" pitchFamily="2" charset="2"/>
              </a:rPr>
              <a:t>l</a:t>
            </a:r>
            <a:r>
              <a:rPr lang="en-US" smtClean="0">
                <a:sym typeface="Wingdings" pitchFamily="2" charset="2"/>
              </a:rPr>
              <a:t>(</a:t>
            </a:r>
            <a:r>
              <a:rPr lang="en-US" smtClean="0">
                <a:latin typeface="Symbol" pitchFamily="18" charset="2"/>
                <a:sym typeface="Wingdings" pitchFamily="2" charset="2"/>
              </a:rPr>
              <a:t>n</a:t>
            </a:r>
            <a:r>
              <a:rPr lang="en-US" smtClean="0">
                <a:sym typeface="Wingdings" pitchFamily="2" charset="2"/>
              </a:rPr>
              <a:t>)=L(n|</a:t>
            </a:r>
            <a:r>
              <a:rPr lang="en-US" smtClean="0">
                <a:latin typeface="Symbol" pitchFamily="18" charset="2"/>
                <a:sym typeface="Wingdings" pitchFamily="2" charset="2"/>
              </a:rPr>
              <a:t>n</a:t>
            </a:r>
            <a:r>
              <a:rPr lang="en-US" smtClean="0">
                <a:sym typeface="Wingdings" pitchFamily="2" charset="2"/>
              </a:rPr>
              <a:t>)/L(n|n) differs from the likelihood function by a normalization factor, and can thus be used for both parameter estimation and Goodness of fit.</a:t>
            </a:r>
          </a:p>
          <a:p>
            <a:endParaRPr lang="en-US"/>
          </a:p>
        </p:txBody>
      </p:sp>
      <p:graphicFrame>
        <p:nvGraphicFramePr>
          <p:cNvPr id="4" name="Oggetto 3"/>
          <p:cNvGraphicFramePr>
            <a:graphicFrameLocks noChangeAspect="1"/>
          </p:cNvGraphicFramePr>
          <p:nvPr/>
        </p:nvGraphicFramePr>
        <p:xfrm>
          <a:off x="4283968" y="3212976"/>
          <a:ext cx="1944216" cy="850595"/>
        </p:xfrm>
        <a:graphic>
          <a:graphicData uri="http://schemas.openxmlformats.org/presentationml/2006/ole">
            <mc:AlternateContent xmlns:mc="http://schemas.openxmlformats.org/markup-compatibility/2006">
              <mc:Choice xmlns:v="urn:schemas-microsoft-com:vml" Requires="v">
                <p:oleObj spid="_x0000_s43049" name="Equazione" r:id="rId3" imgW="1218960" imgH="533160" progId="Equation.3">
                  <p:embed/>
                </p:oleObj>
              </mc:Choice>
              <mc:Fallback>
                <p:oleObj name="Equazione" r:id="rId3" imgW="1218960" imgH="5331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3212976"/>
                        <a:ext cx="1944216" cy="8505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ggetto 4"/>
          <p:cNvGraphicFramePr>
            <a:graphicFrameLocks noChangeAspect="1"/>
          </p:cNvGraphicFramePr>
          <p:nvPr/>
        </p:nvGraphicFramePr>
        <p:xfrm>
          <a:off x="7503417" y="3933056"/>
          <a:ext cx="1389063" cy="763588"/>
        </p:xfrm>
        <a:graphic>
          <a:graphicData uri="http://schemas.openxmlformats.org/presentationml/2006/ole">
            <mc:AlternateContent xmlns:mc="http://schemas.openxmlformats.org/markup-compatibility/2006">
              <mc:Choice xmlns:v="urn:schemas-microsoft-com:vml" Requires="v">
                <p:oleObj spid="_x0000_s43050" name="Equazione" r:id="rId5" imgW="761760" imgH="419040" progId="Equation.3">
                  <p:embed/>
                </p:oleObj>
              </mc:Choice>
              <mc:Fallback>
                <p:oleObj name="Equazione" r:id="rId5" imgW="761760" imgH="419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3417" y="3933056"/>
                        <a:ext cx="1389063" cy="763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ggetto 5"/>
          <p:cNvGraphicFramePr>
            <a:graphicFrameLocks noChangeAspect="1"/>
          </p:cNvGraphicFramePr>
          <p:nvPr/>
        </p:nvGraphicFramePr>
        <p:xfrm>
          <a:off x="2843808" y="4718790"/>
          <a:ext cx="1656184" cy="438402"/>
        </p:xfrm>
        <a:graphic>
          <a:graphicData uri="http://schemas.openxmlformats.org/presentationml/2006/ole">
            <mc:AlternateContent xmlns:mc="http://schemas.openxmlformats.org/markup-compatibility/2006">
              <mc:Choice xmlns:v="urn:schemas-microsoft-com:vml" Requires="v">
                <p:oleObj spid="_x0000_s43051" name="Equazione" r:id="rId7" imgW="863280" imgH="228600" progId="Equation.3">
                  <p:embed/>
                </p:oleObj>
              </mc:Choice>
              <mc:Fallback>
                <p:oleObj name="Equazione" r:id="rId7" imgW="86328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3808" y="4718790"/>
                        <a:ext cx="1656184" cy="4384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86349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solidFill>
                  <a:srgbClr val="00B050"/>
                </a:solidFill>
              </a:rPr>
              <a:t>Exercise: probabilities of Poisson data</a:t>
            </a:r>
            <a:endParaRPr lang="en-US">
              <a:solidFill>
                <a:srgbClr val="00B050"/>
              </a:solidFill>
            </a:endParaRPr>
          </a:p>
        </p:txBody>
      </p:sp>
      <p:pic>
        <p:nvPicPr>
          <p:cNvPr id="36866" name="Picture 2"/>
          <p:cNvPicPr>
            <a:picLocks noChangeAspect="1" noChangeArrowheads="1"/>
          </p:cNvPicPr>
          <p:nvPr/>
        </p:nvPicPr>
        <p:blipFill>
          <a:blip r:embed="rId2" cstate="print"/>
          <a:srcRect/>
          <a:stretch>
            <a:fillRect/>
          </a:stretch>
        </p:blipFill>
        <p:spPr bwMode="auto">
          <a:xfrm>
            <a:off x="1187624" y="1844824"/>
            <a:ext cx="6838950" cy="4476750"/>
          </a:xfrm>
          <a:prstGeom prst="rect">
            <a:avLst/>
          </a:prstGeom>
          <a:noFill/>
          <a:ln w="9525">
            <a:noFill/>
            <a:miter lim="800000"/>
            <a:headEnd/>
            <a:tailEnd/>
          </a:ln>
        </p:spPr>
      </p:pic>
    </p:spTree>
    <p:extLst>
      <p:ext uri="{BB962C8B-B14F-4D97-AF65-F5344CB8AC3E}">
        <p14:creationId xmlns:p14="http://schemas.microsoft.com/office/powerpoint/2010/main" val="4346058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0"/>
            <a:ext cx="8229600" cy="1143000"/>
          </a:xfrm>
        </p:spPr>
        <p:txBody>
          <a:bodyPr/>
          <a:lstStyle/>
          <a:p>
            <a:r>
              <a:rPr lang="it-IT" smtClean="0"/>
              <a:t>Poisson probabilities</a:t>
            </a:r>
            <a:endParaRPr lang="en-US"/>
          </a:p>
        </p:txBody>
      </p:sp>
      <p:sp>
        <p:nvSpPr>
          <p:cNvPr id="3" name="Segnaposto contenuto 2"/>
          <p:cNvSpPr>
            <a:spLocks noGrp="1"/>
          </p:cNvSpPr>
          <p:nvPr>
            <p:ph idx="1"/>
          </p:nvPr>
        </p:nvSpPr>
        <p:spPr>
          <a:xfrm>
            <a:off x="0" y="1052736"/>
            <a:ext cx="8229600" cy="1540767"/>
          </a:xfrm>
        </p:spPr>
        <p:txBody>
          <a:bodyPr>
            <a:normAutofit fontScale="70000" lnSpcReduction="20000"/>
          </a:bodyPr>
          <a:lstStyle/>
          <a:p>
            <a:pPr>
              <a:buNone/>
            </a:pPr>
            <a:r>
              <a:rPr lang="it-IT" smtClean="0"/>
              <a:t>	We want to write a root macro that inputs expected background counts B (with no error) and observed events N, and computes the probability of observing at least N, and the corresponding number of sigma Z for a Gaussian one-tailed test.</a:t>
            </a:r>
            <a:endParaRPr lang="en-US"/>
          </a:p>
        </p:txBody>
      </p:sp>
      <p:sp>
        <p:nvSpPr>
          <p:cNvPr id="4" name="CasellaDiTesto 3"/>
          <p:cNvSpPr txBox="1"/>
          <p:nvPr/>
        </p:nvSpPr>
        <p:spPr>
          <a:xfrm>
            <a:off x="231310" y="2492896"/>
            <a:ext cx="5348802" cy="1200329"/>
          </a:xfrm>
          <a:prstGeom prst="rect">
            <a:avLst/>
          </a:prstGeom>
          <a:noFill/>
        </p:spPr>
        <p:txBody>
          <a:bodyPr wrap="square" rtlCol="0">
            <a:spAutoFit/>
          </a:bodyPr>
          <a:lstStyle/>
          <a:p>
            <a:r>
              <a:rPr lang="it-IT" smtClean="0"/>
              <a:t>The p-value calculation should be straightforward: just sum from 0 to N-1 the values of the Poisson (computing the factorial as you go along in the cycle), and derive p as 1-sum.</a:t>
            </a:r>
            <a:endParaRPr lang="en-US"/>
          </a:p>
        </p:txBody>
      </p:sp>
      <p:sp>
        <p:nvSpPr>
          <p:cNvPr id="5" name="CasellaDiTesto 4"/>
          <p:cNvSpPr txBox="1"/>
          <p:nvPr/>
        </p:nvSpPr>
        <p:spPr>
          <a:xfrm>
            <a:off x="216024" y="3717032"/>
            <a:ext cx="5508104" cy="1477328"/>
          </a:xfrm>
          <a:prstGeom prst="rect">
            <a:avLst/>
          </a:prstGeom>
          <a:noFill/>
        </p:spPr>
        <p:txBody>
          <a:bodyPr wrap="square" rtlCol="0">
            <a:spAutoFit/>
          </a:bodyPr>
          <a:lstStyle/>
          <a:p>
            <a:r>
              <a:rPr lang="it-IT" smtClean="0"/>
              <a:t>Deriving the number of sigmas that p corresponds to requires the inverse </a:t>
            </a:r>
          </a:p>
          <a:p>
            <a:r>
              <a:rPr lang="it-IT" smtClean="0"/>
              <a:t>error function ErfInverse(x) as </a:t>
            </a:r>
          </a:p>
          <a:p>
            <a:r>
              <a:rPr lang="it-IT" b="1" smtClean="0"/>
              <a:t>Z = sqrt(2) * ErfInverse(1-2p)</a:t>
            </a:r>
          </a:p>
          <a:p>
            <a:r>
              <a:rPr lang="it-IT" smtClean="0">
                <a:solidFill>
                  <a:srgbClr val="FF0000"/>
                </a:solidFill>
              </a:rPr>
              <a:t>(it should be available as TMath::ErfInverse(double) )</a:t>
            </a:r>
            <a:endParaRPr lang="en-US">
              <a:solidFill>
                <a:srgbClr val="FF0000"/>
              </a:solidFill>
            </a:endParaRPr>
          </a:p>
        </p:txBody>
      </p:sp>
      <p:sp>
        <p:nvSpPr>
          <p:cNvPr id="6" name="CasellaDiTesto 5"/>
          <p:cNvSpPr txBox="1"/>
          <p:nvPr/>
        </p:nvSpPr>
        <p:spPr>
          <a:xfrm>
            <a:off x="179512" y="5380672"/>
            <a:ext cx="5364088" cy="1477328"/>
          </a:xfrm>
          <a:prstGeom prst="rect">
            <a:avLst/>
          </a:prstGeom>
          <a:noFill/>
        </p:spPr>
        <p:txBody>
          <a:bodyPr wrap="square" rtlCol="0">
            <a:spAutoFit/>
          </a:bodyPr>
          <a:lstStyle/>
          <a:p>
            <a:r>
              <a:rPr lang="it-IT" smtClean="0"/>
              <a:t>You can also fill two distributions, one with the Poisson(B), the other with </a:t>
            </a:r>
            <a:r>
              <a:rPr lang="it-IT" smtClean="0">
                <a:solidFill>
                  <a:srgbClr val="0070C0"/>
                </a:solidFill>
              </a:rPr>
              <a:t>only the bins &gt;=N filled </a:t>
            </a:r>
            <a:r>
              <a:rPr lang="it-IT" smtClean="0"/>
              <a:t>(and with SetFillColor(kBlue) or something) and plot</a:t>
            </a:r>
          </a:p>
          <a:p>
            <a:r>
              <a:rPr lang="it-IT" smtClean="0"/>
              <a:t>them overimposed, to get something like the graph on the right (top: linear y scale; bottom: log y scale)</a:t>
            </a:r>
            <a:endParaRPr lang="en-US"/>
          </a:p>
        </p:txBody>
      </p:sp>
      <p:pic>
        <p:nvPicPr>
          <p:cNvPr id="1026" name="Picture 2"/>
          <p:cNvPicPr>
            <a:picLocks noChangeAspect="1" noChangeArrowheads="1"/>
          </p:cNvPicPr>
          <p:nvPr/>
        </p:nvPicPr>
        <p:blipFill>
          <a:blip r:embed="rId3" cstate="print"/>
          <a:srcRect/>
          <a:stretch>
            <a:fillRect/>
          </a:stretch>
        </p:blipFill>
        <p:spPr bwMode="auto">
          <a:xfrm>
            <a:off x="5796560" y="3645024"/>
            <a:ext cx="3347440" cy="3212976"/>
          </a:xfrm>
          <a:prstGeom prst="rect">
            <a:avLst/>
          </a:prstGeom>
          <a:noFill/>
          <a:ln w="9525">
            <a:noFill/>
            <a:miter lim="800000"/>
            <a:headEnd/>
            <a:tailEnd/>
          </a:ln>
        </p:spPr>
      </p:pic>
      <p:graphicFrame>
        <p:nvGraphicFramePr>
          <p:cNvPr id="1027" name="Object 3"/>
          <p:cNvGraphicFramePr>
            <a:graphicFrameLocks noChangeAspect="1"/>
          </p:cNvGraphicFramePr>
          <p:nvPr/>
        </p:nvGraphicFramePr>
        <p:xfrm>
          <a:off x="6156176" y="2636912"/>
          <a:ext cx="2652712" cy="858565"/>
        </p:xfrm>
        <a:graphic>
          <a:graphicData uri="http://schemas.openxmlformats.org/presentationml/2006/ole">
            <mc:AlternateContent xmlns:mc="http://schemas.openxmlformats.org/markup-compatibility/2006">
              <mc:Choice xmlns:v="urn:schemas-microsoft-com:vml" Requires="v">
                <p:oleObj spid="_x0000_s54283" name="Equazione" r:id="rId4" imgW="1041120" imgH="419040" progId="Equation.3">
                  <p:embed/>
                </p:oleObj>
              </mc:Choice>
              <mc:Fallback>
                <p:oleObj name="Equazione" r:id="rId4" imgW="1041120" imgH="419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2636912"/>
                        <a:ext cx="2652712" cy="8585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CasellaDiTesto 8"/>
          <p:cNvSpPr txBox="1"/>
          <p:nvPr/>
        </p:nvSpPr>
        <p:spPr>
          <a:xfrm>
            <a:off x="6228184" y="2420888"/>
            <a:ext cx="933782" cy="369332"/>
          </a:xfrm>
          <a:prstGeom prst="rect">
            <a:avLst/>
          </a:prstGeom>
          <a:noFill/>
        </p:spPr>
        <p:txBody>
          <a:bodyPr wrap="none" rtlCol="0">
            <a:spAutoFit/>
          </a:bodyPr>
          <a:lstStyle/>
          <a:p>
            <a:r>
              <a:rPr lang="it-IT" smtClean="0"/>
              <a:t>RECALL:</a:t>
            </a:r>
            <a:endParaRPr lang="en-US"/>
          </a:p>
        </p:txBody>
      </p:sp>
    </p:spTree>
    <p:extLst>
      <p:ext uri="{BB962C8B-B14F-4D97-AF65-F5344CB8AC3E}">
        <p14:creationId xmlns:p14="http://schemas.microsoft.com/office/powerpoint/2010/main" val="155859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lstStyle/>
          <a:p>
            <a:r>
              <a:rPr lang="it-IT" smtClean="0"/>
              <a:t>Parenthesis – Erf and ErfInverse</a:t>
            </a:r>
            <a:endParaRPr lang="en-US"/>
          </a:p>
        </p:txBody>
      </p:sp>
      <p:sp>
        <p:nvSpPr>
          <p:cNvPr id="3" name="Segnaposto contenuto 2"/>
          <p:cNvSpPr>
            <a:spLocks noGrp="1"/>
          </p:cNvSpPr>
          <p:nvPr>
            <p:ph idx="1"/>
          </p:nvPr>
        </p:nvSpPr>
        <p:spPr>
          <a:xfrm>
            <a:off x="179512" y="2420888"/>
            <a:ext cx="4896544" cy="1296144"/>
          </a:xfrm>
        </p:spPr>
        <p:txBody>
          <a:bodyPr>
            <a:normAutofit fontScale="55000" lnSpcReduction="20000"/>
          </a:bodyPr>
          <a:lstStyle/>
          <a:p>
            <a:r>
              <a:rPr lang="it-IT" smtClean="0"/>
              <a:t>The error function and its inverse are useful tools in statistical calculations – you will encounter them frequently.</a:t>
            </a:r>
          </a:p>
          <a:p>
            <a:r>
              <a:rPr lang="it-IT" smtClean="0"/>
              <a:t>The Erf can be used to obtain the integral of a Gaussian as </a:t>
            </a:r>
          </a:p>
        </p:txBody>
      </p:sp>
      <p:pic>
        <p:nvPicPr>
          <p:cNvPr id="36866" name="Picture 2"/>
          <p:cNvPicPr>
            <a:picLocks noChangeAspect="1" noChangeArrowheads="1"/>
          </p:cNvPicPr>
          <p:nvPr/>
        </p:nvPicPr>
        <p:blipFill>
          <a:blip r:embed="rId2" cstate="print"/>
          <a:srcRect/>
          <a:stretch>
            <a:fillRect/>
          </a:stretch>
        </p:blipFill>
        <p:spPr bwMode="auto">
          <a:xfrm>
            <a:off x="5521399" y="944245"/>
            <a:ext cx="3587105" cy="2484755"/>
          </a:xfrm>
          <a:prstGeom prst="rect">
            <a:avLst/>
          </a:prstGeom>
          <a:noFill/>
          <a:ln w="9525">
            <a:noFill/>
            <a:miter lim="800000"/>
            <a:headEnd/>
            <a:tailEnd/>
          </a:ln>
        </p:spPr>
      </p:pic>
      <p:pic>
        <p:nvPicPr>
          <p:cNvPr id="36867" name="Picture 3"/>
          <p:cNvPicPr>
            <a:picLocks noChangeAspect="1" noChangeArrowheads="1"/>
          </p:cNvPicPr>
          <p:nvPr/>
        </p:nvPicPr>
        <p:blipFill>
          <a:blip r:embed="rId3" cstate="print"/>
          <a:srcRect/>
          <a:stretch>
            <a:fillRect/>
          </a:stretch>
        </p:blipFill>
        <p:spPr bwMode="auto">
          <a:xfrm>
            <a:off x="2055982" y="1124744"/>
            <a:ext cx="3290991" cy="936104"/>
          </a:xfrm>
          <a:prstGeom prst="rect">
            <a:avLst/>
          </a:prstGeom>
          <a:noFill/>
          <a:ln w="9525">
            <a:noFill/>
            <a:miter lim="800000"/>
            <a:headEnd/>
            <a:tailEnd/>
          </a:ln>
        </p:spPr>
      </p:pic>
      <p:pic>
        <p:nvPicPr>
          <p:cNvPr id="36869" name="Picture 5"/>
          <p:cNvPicPr>
            <a:picLocks noChangeAspect="1" noChangeArrowheads="1"/>
          </p:cNvPicPr>
          <p:nvPr/>
        </p:nvPicPr>
        <p:blipFill>
          <a:blip r:embed="rId4" cstate="print"/>
          <a:srcRect/>
          <a:stretch>
            <a:fillRect/>
          </a:stretch>
        </p:blipFill>
        <p:spPr bwMode="auto">
          <a:xfrm>
            <a:off x="1979712" y="3429000"/>
            <a:ext cx="5142286" cy="792088"/>
          </a:xfrm>
          <a:prstGeom prst="rect">
            <a:avLst/>
          </a:prstGeom>
          <a:noFill/>
          <a:ln w="9525">
            <a:noFill/>
            <a:miter lim="800000"/>
            <a:headEnd/>
            <a:tailEnd/>
          </a:ln>
        </p:spPr>
      </p:pic>
      <p:pic>
        <p:nvPicPr>
          <p:cNvPr id="36870" name="Picture 6"/>
          <p:cNvPicPr>
            <a:picLocks noChangeAspect="1" noChangeArrowheads="1"/>
          </p:cNvPicPr>
          <p:nvPr/>
        </p:nvPicPr>
        <p:blipFill>
          <a:blip r:embed="rId5" cstate="print"/>
          <a:srcRect/>
          <a:stretch>
            <a:fillRect/>
          </a:stretch>
        </p:blipFill>
        <p:spPr bwMode="auto">
          <a:xfrm>
            <a:off x="5940152" y="4355186"/>
            <a:ext cx="3203848" cy="2502814"/>
          </a:xfrm>
          <a:prstGeom prst="rect">
            <a:avLst/>
          </a:prstGeom>
          <a:noFill/>
          <a:ln w="9525">
            <a:noFill/>
            <a:miter lim="800000"/>
            <a:headEnd/>
            <a:tailEnd/>
          </a:ln>
        </p:spPr>
      </p:pic>
      <p:sp>
        <p:nvSpPr>
          <p:cNvPr id="9" name="CasellaDiTesto 8"/>
          <p:cNvSpPr txBox="1"/>
          <p:nvPr/>
        </p:nvSpPr>
        <p:spPr>
          <a:xfrm>
            <a:off x="683568" y="5229200"/>
            <a:ext cx="5038752" cy="923330"/>
          </a:xfrm>
          <a:prstGeom prst="rect">
            <a:avLst/>
          </a:prstGeom>
          <a:noFill/>
        </p:spPr>
        <p:txBody>
          <a:bodyPr wrap="none" rtlCol="0">
            <a:spAutoFit/>
          </a:bodyPr>
          <a:lstStyle/>
          <a:p>
            <a:r>
              <a:rPr lang="it-IT" smtClean="0"/>
              <a:t>The erfinverse function is used to convert alpha</a:t>
            </a:r>
          </a:p>
          <a:p>
            <a:r>
              <a:rPr lang="it-IT" smtClean="0"/>
              <a:t>values into number of sigmas. We will see examples</a:t>
            </a:r>
          </a:p>
          <a:p>
            <a:r>
              <a:rPr lang="it-IT" smtClean="0"/>
              <a:t>of that later on.</a:t>
            </a:r>
            <a:endParaRPr lang="en-US"/>
          </a:p>
        </p:txBody>
      </p:sp>
    </p:spTree>
    <p:extLst>
      <p:ext uri="{BB962C8B-B14F-4D97-AF65-F5344CB8AC3E}">
        <p14:creationId xmlns:p14="http://schemas.microsoft.com/office/powerpoint/2010/main" val="15753153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lstStyle/>
          <a:p>
            <a:r>
              <a:rPr lang="it-IT" smtClean="0"/>
              <a:t>One possible implementation</a:t>
            </a:r>
            <a:endParaRPr lang="en-US"/>
          </a:p>
        </p:txBody>
      </p:sp>
      <p:sp>
        <p:nvSpPr>
          <p:cNvPr id="4" name="Segnaposto contenuto 3"/>
          <p:cNvSpPr>
            <a:spLocks noGrp="1"/>
          </p:cNvSpPr>
          <p:nvPr>
            <p:ph sz="half" idx="1"/>
          </p:nvPr>
        </p:nvSpPr>
        <p:spPr>
          <a:xfrm>
            <a:off x="0" y="1340768"/>
            <a:ext cx="4499992" cy="5517232"/>
          </a:xfrm>
        </p:spPr>
        <p:txBody>
          <a:bodyPr>
            <a:normAutofit fontScale="40000" lnSpcReduction="20000"/>
          </a:bodyPr>
          <a:lstStyle/>
          <a:p>
            <a:endParaRPr lang="en-US" smtClean="0"/>
          </a:p>
          <a:p>
            <a:r>
              <a:rPr lang="en-US" sz="3500" smtClean="0">
                <a:solidFill>
                  <a:srgbClr val="0070C0"/>
                </a:solidFill>
              </a:rPr>
              <a:t>// Macro that computes p-value and Z-value </a:t>
            </a:r>
          </a:p>
          <a:p>
            <a:r>
              <a:rPr lang="en-US" sz="3500" smtClean="0">
                <a:solidFill>
                  <a:srgbClr val="0070C0"/>
                </a:solidFill>
              </a:rPr>
              <a:t>// of N observed vs B predicted Poisson counts</a:t>
            </a:r>
          </a:p>
          <a:p>
            <a:r>
              <a:rPr lang="en-US" sz="3500" smtClean="0">
                <a:solidFill>
                  <a:srgbClr val="0070C0"/>
                </a:solidFill>
              </a:rPr>
              <a:t>// --------------------------------------------------------------------</a:t>
            </a:r>
          </a:p>
          <a:p>
            <a:r>
              <a:rPr lang="en-US" sz="3500" smtClean="0"/>
              <a:t>void Poisson_prob_fix (double B, double N) {</a:t>
            </a:r>
          </a:p>
          <a:p>
            <a:endParaRPr lang="en-US" sz="3500" smtClean="0"/>
          </a:p>
          <a:p>
            <a:r>
              <a:rPr lang="en-US" sz="3500" smtClean="0"/>
              <a:t>  int maxN = N*3/2; </a:t>
            </a:r>
            <a:r>
              <a:rPr lang="en-US" sz="3500" smtClean="0">
                <a:solidFill>
                  <a:srgbClr val="0070C0"/>
                </a:solidFill>
              </a:rPr>
              <a:t>// extension of x axis</a:t>
            </a:r>
          </a:p>
          <a:p>
            <a:r>
              <a:rPr lang="en-US" sz="3500" smtClean="0"/>
              <a:t>  if (N&lt;20) maxN=2*N;</a:t>
            </a:r>
          </a:p>
          <a:p>
            <a:r>
              <a:rPr lang="en-US" sz="3500" smtClean="0"/>
              <a:t>  TH1D * Pois = new TH1D ("Pois", "", maxN, -0.5, maxN-0.5);</a:t>
            </a:r>
          </a:p>
          <a:p>
            <a:r>
              <a:rPr lang="en-US" sz="3500" smtClean="0"/>
              <a:t>  TH1D * PoisGt = new TH1D ("PoisGt", "", maxN, -0.5, maxN-0.5); </a:t>
            </a:r>
            <a:r>
              <a:rPr lang="en-US" sz="3500" smtClean="0">
                <a:solidFill>
                  <a:srgbClr val="0070C0"/>
                </a:solidFill>
              </a:rPr>
              <a:t>// we also fill a “highlighted” portion</a:t>
            </a:r>
          </a:p>
          <a:p>
            <a:endParaRPr lang="en-US" sz="3500" smtClean="0"/>
          </a:p>
          <a:p>
            <a:r>
              <a:rPr lang="en-US" sz="3500" smtClean="0"/>
              <a:t>  double sum=0.;</a:t>
            </a:r>
          </a:p>
          <a:p>
            <a:r>
              <a:rPr lang="en-US" sz="3500" smtClean="0"/>
              <a:t>  double fact=1.;</a:t>
            </a:r>
          </a:p>
          <a:p>
            <a:r>
              <a:rPr lang="en-US" sz="3500" smtClean="0"/>
              <a:t>  for (int i=0; i&lt;maxN; i++) {</a:t>
            </a:r>
          </a:p>
          <a:p>
            <a:r>
              <a:rPr lang="en-US" sz="3500" smtClean="0"/>
              <a:t>    if (i&gt;1) fact*=i;  </a:t>
            </a:r>
            <a:r>
              <a:rPr lang="en-US" sz="3500" smtClean="0">
                <a:solidFill>
                  <a:srgbClr val="0070C0"/>
                </a:solidFill>
              </a:rPr>
              <a:t>// calculate factorial</a:t>
            </a:r>
          </a:p>
          <a:p>
            <a:r>
              <a:rPr lang="en-US" sz="3500" smtClean="0"/>
              <a:t>    poisson = exp(-B)*pow(B,i)/fact;</a:t>
            </a:r>
          </a:p>
          <a:p>
            <a:r>
              <a:rPr lang="en-US" sz="3500" smtClean="0"/>
              <a:t>    if (i&lt;N) sum+= poisson; </a:t>
            </a:r>
            <a:r>
              <a:rPr lang="en-US" sz="3500" smtClean="0">
                <a:solidFill>
                  <a:srgbClr val="0070C0"/>
                </a:solidFill>
              </a:rPr>
              <a:t>// calculate 1-tail integral</a:t>
            </a:r>
          </a:p>
          <a:p>
            <a:r>
              <a:rPr lang="en-US" sz="3500" smtClean="0"/>
              <a:t>    Pois-&gt;SetBinContent(i+1,poisson);</a:t>
            </a:r>
          </a:p>
          <a:p>
            <a:r>
              <a:rPr lang="en-US" sz="3500" smtClean="0"/>
              <a:t>    if (i&gt;=N) PoisGt-&gt;SetBinContent(i+1,poisson);</a:t>
            </a:r>
          </a:p>
          <a:p>
            <a:r>
              <a:rPr lang="en-US" sz="3500" smtClean="0"/>
              <a:t>  }</a:t>
            </a:r>
          </a:p>
          <a:p>
            <a:r>
              <a:rPr lang="en-US" sz="3500" smtClean="0"/>
              <a:t>  double P=1-sum;  </a:t>
            </a:r>
            <a:r>
              <a:rPr lang="en-US" sz="3500" smtClean="0">
                <a:solidFill>
                  <a:srgbClr val="0070C0"/>
                </a:solidFill>
              </a:rPr>
              <a:t>// get probability of &gt;=N counts</a:t>
            </a:r>
          </a:p>
          <a:p>
            <a:r>
              <a:rPr lang="en-US" sz="3500" smtClean="0"/>
              <a:t>  double Z = sqrt(2) * TMath::ErfInverse(1-2*P);</a:t>
            </a:r>
          </a:p>
          <a:p>
            <a:endParaRPr lang="en-US" sz="3500"/>
          </a:p>
        </p:txBody>
      </p:sp>
      <p:sp>
        <p:nvSpPr>
          <p:cNvPr id="5" name="Segnaposto contenuto 4"/>
          <p:cNvSpPr>
            <a:spLocks noGrp="1"/>
          </p:cNvSpPr>
          <p:nvPr>
            <p:ph sz="half" idx="2"/>
          </p:nvPr>
        </p:nvSpPr>
        <p:spPr/>
        <p:txBody>
          <a:bodyPr>
            <a:noAutofit/>
          </a:bodyPr>
          <a:lstStyle/>
          <a:p>
            <a:r>
              <a:rPr lang="en-US" sz="1400" smtClean="0"/>
              <a:t> cout &lt;&lt; "P of observing N=" &lt;&lt; N &lt;&lt; " or more events if B="  &lt;&lt; B &lt;&lt; " : P= " &lt;&lt; 1-sum &lt;&lt; endl;</a:t>
            </a:r>
          </a:p>
          <a:p>
            <a:r>
              <a:rPr lang="en-US" sz="1400" smtClean="0"/>
              <a:t>  cout &lt;&lt; "This corresponds to " &lt;&lt; Z &lt;&lt; " sigma for a Gaussian one-tailed test." &lt;&lt; endl;</a:t>
            </a:r>
          </a:p>
          <a:p>
            <a:endParaRPr lang="en-US" sz="1400" smtClean="0"/>
          </a:p>
          <a:p>
            <a:r>
              <a:rPr lang="en-US" sz="1400" smtClean="0"/>
              <a:t>  Pois-&gt;SetLineWidth(3);</a:t>
            </a:r>
          </a:p>
          <a:p>
            <a:r>
              <a:rPr lang="en-US" sz="1400" smtClean="0"/>
              <a:t>  PoisGt-&gt;SetFillColor(kBlue);</a:t>
            </a:r>
          </a:p>
          <a:p>
            <a:r>
              <a:rPr lang="en-US" sz="1400" smtClean="0"/>
              <a:t>  TCanvas* T = new TCanvas ("T","Poisson distribution", 500, 500);</a:t>
            </a:r>
          </a:p>
          <a:p>
            <a:r>
              <a:rPr lang="it-IT" sz="1400" smtClean="0">
                <a:solidFill>
                  <a:srgbClr val="0070C0"/>
                </a:solidFill>
              </a:rPr>
              <a:t>// Plot the stuff</a:t>
            </a:r>
            <a:endParaRPr lang="en-US" sz="1400" smtClean="0">
              <a:solidFill>
                <a:srgbClr val="0070C0"/>
              </a:solidFill>
            </a:endParaRPr>
          </a:p>
          <a:p>
            <a:r>
              <a:rPr lang="en-US" sz="1400" smtClean="0"/>
              <a:t>  T-&gt;Divide(1,2);</a:t>
            </a:r>
          </a:p>
          <a:p>
            <a:r>
              <a:rPr lang="en-US" sz="1400" smtClean="0"/>
              <a:t>  T-&gt;cd(1);</a:t>
            </a:r>
          </a:p>
          <a:p>
            <a:r>
              <a:rPr lang="en-US" sz="1400" smtClean="0"/>
              <a:t>  Pois-&gt;Draw();</a:t>
            </a:r>
          </a:p>
          <a:p>
            <a:r>
              <a:rPr lang="en-US" sz="1400" smtClean="0"/>
              <a:t>  PoisGt-&gt;Draw("SAME");</a:t>
            </a:r>
          </a:p>
          <a:p>
            <a:r>
              <a:rPr lang="en-US" sz="1400" smtClean="0"/>
              <a:t>  T-&gt;cd(2);</a:t>
            </a:r>
          </a:p>
          <a:p>
            <a:r>
              <a:rPr lang="en-US" sz="1400" smtClean="0"/>
              <a:t>  T-&gt;GetPad(2)-&gt;SetLogy();</a:t>
            </a:r>
          </a:p>
          <a:p>
            <a:r>
              <a:rPr lang="en-US" sz="1400" smtClean="0"/>
              <a:t>  Pois-&gt;Draw();</a:t>
            </a:r>
          </a:p>
          <a:p>
            <a:r>
              <a:rPr lang="en-US" sz="1400" smtClean="0"/>
              <a:t>  PoisGt-&gt;Draw("SAME");</a:t>
            </a:r>
          </a:p>
          <a:p>
            <a:r>
              <a:rPr lang="en-US" sz="1400" smtClean="0"/>
              <a:t>}</a:t>
            </a:r>
            <a:endParaRPr lang="en-US" sz="1400"/>
          </a:p>
        </p:txBody>
      </p:sp>
    </p:spTree>
    <p:extLst>
      <p:ext uri="{BB962C8B-B14F-4D97-AF65-F5344CB8AC3E}">
        <p14:creationId xmlns:p14="http://schemas.microsoft.com/office/powerpoint/2010/main" val="398759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smtClean="0"/>
              <a:t>The simplest confidence interval: </a:t>
            </a:r>
            <a:br>
              <a:rPr lang="en-US" smtClean="0"/>
            </a:br>
            <a:r>
              <a:rPr lang="en-US" smtClean="0"/>
              <a:t>+- 1 standard error</a:t>
            </a:r>
            <a:endParaRPr lang="en-US"/>
          </a:p>
        </p:txBody>
      </p:sp>
      <p:sp>
        <p:nvSpPr>
          <p:cNvPr id="3" name="Segnaposto contenuto 2"/>
          <p:cNvSpPr>
            <a:spLocks noGrp="1"/>
          </p:cNvSpPr>
          <p:nvPr>
            <p:ph idx="1"/>
          </p:nvPr>
        </p:nvSpPr>
        <p:spPr>
          <a:xfrm>
            <a:off x="950912" y="1843608"/>
            <a:ext cx="8229600" cy="5257800"/>
          </a:xfrm>
        </p:spPr>
        <p:txBody>
          <a:bodyPr>
            <a:normAutofit fontScale="62500" lnSpcReduction="20000"/>
          </a:bodyPr>
          <a:lstStyle/>
          <a:p>
            <a:r>
              <a:rPr lang="en-US" smtClean="0"/>
              <a:t>The </a:t>
            </a:r>
            <a:r>
              <a:rPr lang="en-US" b="1" smtClean="0"/>
              <a:t>standard deviation</a:t>
            </a:r>
            <a:r>
              <a:rPr lang="en-US" smtClean="0"/>
              <a:t> is used in most simple applications as a </a:t>
            </a:r>
            <a:r>
              <a:rPr lang="en-US" i="1" smtClean="0"/>
              <a:t>measure of the uncertainty of a point estimate</a:t>
            </a:r>
          </a:p>
          <a:p>
            <a:r>
              <a:rPr lang="en-US" smtClean="0"/>
              <a:t>For example: N observations {x</a:t>
            </a:r>
            <a:r>
              <a:rPr lang="en-US" baseline="-25000" smtClean="0"/>
              <a:t>i</a:t>
            </a:r>
            <a:r>
              <a:rPr lang="en-US" smtClean="0"/>
              <a:t>} of random variable x with hypothesized pdf f(x;</a:t>
            </a:r>
            <a:r>
              <a:rPr lang="en-US" smtClean="0">
                <a:latin typeface="Symbol" pitchFamily="18" charset="2"/>
              </a:rPr>
              <a:t>q</a:t>
            </a:r>
            <a:r>
              <a:rPr lang="en-US" smtClean="0"/>
              <a:t>), with </a:t>
            </a:r>
            <a:r>
              <a:rPr lang="en-US" smtClean="0">
                <a:solidFill>
                  <a:srgbClr val="FF0000"/>
                </a:solidFill>
                <a:latin typeface="Symbol" pitchFamily="18" charset="2"/>
              </a:rPr>
              <a:t>q</a:t>
            </a:r>
            <a:r>
              <a:rPr lang="en-US" smtClean="0">
                <a:solidFill>
                  <a:srgbClr val="FF0000"/>
                </a:solidFill>
              </a:rPr>
              <a:t> unknown</a:t>
            </a:r>
            <a:r>
              <a:rPr lang="en-US" smtClean="0"/>
              <a:t>. </a:t>
            </a:r>
            <a:r>
              <a:rPr lang="en-US" smtClean="0"/>
              <a:t> </a:t>
            </a:r>
            <a:r>
              <a:rPr lang="en-US" smtClean="0"/>
              <a:t>X={x</a:t>
            </a:r>
            <a:r>
              <a:rPr lang="en-US" baseline="-25000" smtClean="0"/>
              <a:t>i</a:t>
            </a:r>
            <a:r>
              <a:rPr lang="en-US" smtClean="0"/>
              <a:t>} allows to construct an estimator </a:t>
            </a:r>
            <a:r>
              <a:rPr lang="en-US" smtClean="0">
                <a:latin typeface="Symbol" pitchFamily="18" charset="2"/>
              </a:rPr>
              <a:t>q</a:t>
            </a:r>
            <a:r>
              <a:rPr lang="en-US" baseline="30000" smtClean="0"/>
              <a:t>*</a:t>
            </a:r>
            <a:r>
              <a:rPr lang="en-US" smtClean="0"/>
              <a:t>(X)</a:t>
            </a:r>
          </a:p>
          <a:p>
            <a:endParaRPr lang="en-US" smtClean="0"/>
          </a:p>
          <a:p>
            <a:r>
              <a:rPr lang="en-US" smtClean="0"/>
              <a:t>Using </a:t>
            </a:r>
            <a:r>
              <a:rPr lang="en-US" smtClean="0"/>
              <a:t>an analytic method, or the RCF bound, or a MC sampling, one can estimate the standard deviation of </a:t>
            </a:r>
            <a:r>
              <a:rPr lang="en-US" smtClean="0">
                <a:latin typeface="Symbol" pitchFamily="18" charset="2"/>
              </a:rPr>
              <a:t>q</a:t>
            </a:r>
            <a:r>
              <a:rPr lang="en-US" baseline="30000" smtClean="0"/>
              <a:t>*</a:t>
            </a:r>
          </a:p>
          <a:p>
            <a:r>
              <a:rPr lang="en-US" smtClean="0"/>
              <a:t>The value </a:t>
            </a:r>
            <a:r>
              <a:rPr lang="en-US" b="1" smtClean="0">
                <a:solidFill>
                  <a:srgbClr val="FF0000"/>
                </a:solidFill>
                <a:latin typeface="Symbol" pitchFamily="18" charset="2"/>
              </a:rPr>
              <a:t>q</a:t>
            </a:r>
            <a:r>
              <a:rPr lang="en-US" b="1" baseline="30000" smtClean="0">
                <a:solidFill>
                  <a:srgbClr val="FF0000"/>
                </a:solidFill>
              </a:rPr>
              <a:t>*</a:t>
            </a:r>
            <a:r>
              <a:rPr lang="en-US" b="1" smtClean="0">
                <a:solidFill>
                  <a:srgbClr val="FF0000"/>
                </a:solidFill>
              </a:rPr>
              <a:t>+- </a:t>
            </a:r>
            <a:r>
              <a:rPr lang="en-US" b="1" smtClean="0">
                <a:solidFill>
                  <a:srgbClr val="FF0000"/>
                </a:solidFill>
                <a:latin typeface="Symbol" pitchFamily="18" charset="2"/>
              </a:rPr>
              <a:t>s</a:t>
            </a:r>
            <a:r>
              <a:rPr lang="en-US" b="1" baseline="30000" smtClean="0">
                <a:solidFill>
                  <a:srgbClr val="FF0000"/>
                </a:solidFill>
              </a:rPr>
              <a:t>*</a:t>
            </a:r>
            <a:r>
              <a:rPr lang="en-US" b="1" baseline="-25000" smtClean="0">
                <a:solidFill>
                  <a:srgbClr val="FF0000"/>
                </a:solidFill>
                <a:latin typeface="Symbol" pitchFamily="18" charset="2"/>
              </a:rPr>
              <a:t>q</a:t>
            </a:r>
            <a:r>
              <a:rPr lang="en-US" b="1" baseline="-25000" smtClean="0">
                <a:solidFill>
                  <a:srgbClr val="FF0000"/>
                </a:solidFill>
              </a:rPr>
              <a:t>*</a:t>
            </a:r>
            <a:r>
              <a:rPr lang="en-US" b="1" smtClean="0">
                <a:solidFill>
                  <a:srgbClr val="FF0000"/>
                </a:solidFill>
              </a:rPr>
              <a:t> </a:t>
            </a:r>
            <a:r>
              <a:rPr lang="en-US" smtClean="0"/>
              <a:t>is then reported. What does this mean ?</a:t>
            </a:r>
          </a:p>
          <a:p>
            <a:r>
              <a:rPr lang="en-US" smtClean="0"/>
              <a:t>It means that </a:t>
            </a:r>
            <a:r>
              <a:rPr lang="en-US" smtClean="0">
                <a:solidFill>
                  <a:srgbClr val="FF0000"/>
                </a:solidFill>
              </a:rPr>
              <a:t>in repeated estimates based on the same number N of observations of x, </a:t>
            </a:r>
            <a:r>
              <a:rPr lang="en-US" smtClean="0">
                <a:solidFill>
                  <a:srgbClr val="FF0000"/>
                </a:solidFill>
                <a:latin typeface="Symbol" pitchFamily="18" charset="2"/>
              </a:rPr>
              <a:t>q</a:t>
            </a:r>
            <a:r>
              <a:rPr lang="en-US" baseline="30000" smtClean="0">
                <a:solidFill>
                  <a:srgbClr val="FF0000"/>
                </a:solidFill>
              </a:rPr>
              <a:t>*</a:t>
            </a:r>
            <a:r>
              <a:rPr lang="en-US" smtClean="0">
                <a:solidFill>
                  <a:srgbClr val="FF0000"/>
                </a:solidFill>
              </a:rPr>
              <a:t> would distribute according to a pdf G(</a:t>
            </a:r>
            <a:r>
              <a:rPr lang="en-US" smtClean="0">
                <a:solidFill>
                  <a:srgbClr val="FF0000"/>
                </a:solidFill>
                <a:latin typeface="Symbol" pitchFamily="18" charset="2"/>
              </a:rPr>
              <a:t>q</a:t>
            </a:r>
            <a:r>
              <a:rPr lang="en-US" baseline="30000" smtClean="0">
                <a:solidFill>
                  <a:srgbClr val="FF0000"/>
                </a:solidFill>
              </a:rPr>
              <a:t>*</a:t>
            </a:r>
            <a:r>
              <a:rPr lang="en-US" smtClean="0">
                <a:solidFill>
                  <a:srgbClr val="FF0000"/>
                </a:solidFill>
              </a:rPr>
              <a:t>) centered around a true value </a:t>
            </a:r>
            <a:r>
              <a:rPr lang="en-US" smtClean="0">
                <a:solidFill>
                  <a:srgbClr val="FF0000"/>
                </a:solidFill>
                <a:latin typeface="Symbol" pitchFamily="18" charset="2"/>
              </a:rPr>
              <a:t>q</a:t>
            </a:r>
            <a:r>
              <a:rPr lang="en-US" smtClean="0">
                <a:solidFill>
                  <a:srgbClr val="FF0000"/>
                </a:solidFill>
              </a:rPr>
              <a:t> with a true standard deviation </a:t>
            </a:r>
            <a:r>
              <a:rPr lang="en-US" smtClean="0">
                <a:solidFill>
                  <a:srgbClr val="FF0000"/>
                </a:solidFill>
                <a:latin typeface="Symbol" pitchFamily="18" charset="2"/>
              </a:rPr>
              <a:t>s</a:t>
            </a:r>
            <a:r>
              <a:rPr lang="en-US" baseline="-25000" smtClean="0">
                <a:solidFill>
                  <a:srgbClr val="FF0000"/>
                </a:solidFill>
                <a:latin typeface="Symbol" pitchFamily="18" charset="2"/>
              </a:rPr>
              <a:t>q</a:t>
            </a:r>
            <a:r>
              <a:rPr lang="en-US" baseline="-25000" smtClean="0">
                <a:solidFill>
                  <a:srgbClr val="FF0000"/>
                </a:solidFill>
              </a:rPr>
              <a:t>*</a:t>
            </a:r>
            <a:r>
              <a:rPr lang="en-US" smtClean="0">
                <a:solidFill>
                  <a:srgbClr val="FF0000"/>
                </a:solidFill>
              </a:rPr>
              <a:t>, </a:t>
            </a:r>
            <a:r>
              <a:rPr lang="en-US" b="1" smtClean="0">
                <a:solidFill>
                  <a:srgbClr val="FF0000"/>
                </a:solidFill>
              </a:rPr>
              <a:t>respectively estimated </a:t>
            </a:r>
            <a:r>
              <a:rPr lang="en-US" smtClean="0">
                <a:solidFill>
                  <a:srgbClr val="FF0000"/>
                </a:solidFill>
              </a:rPr>
              <a:t>by </a:t>
            </a:r>
            <a:r>
              <a:rPr lang="en-US" smtClean="0">
                <a:solidFill>
                  <a:srgbClr val="FF0000"/>
                </a:solidFill>
                <a:latin typeface="Symbol" pitchFamily="18" charset="2"/>
              </a:rPr>
              <a:t>q</a:t>
            </a:r>
            <a:r>
              <a:rPr lang="en-US" baseline="30000" smtClean="0">
                <a:solidFill>
                  <a:srgbClr val="FF0000"/>
                </a:solidFill>
              </a:rPr>
              <a:t>*</a:t>
            </a:r>
            <a:r>
              <a:rPr lang="en-US" smtClean="0">
                <a:solidFill>
                  <a:srgbClr val="FF0000"/>
                </a:solidFill>
              </a:rPr>
              <a:t> and </a:t>
            </a:r>
            <a:r>
              <a:rPr lang="en-US" smtClean="0">
                <a:solidFill>
                  <a:srgbClr val="FF0000"/>
                </a:solidFill>
                <a:latin typeface="Symbol" pitchFamily="18" charset="2"/>
              </a:rPr>
              <a:t>s</a:t>
            </a:r>
            <a:r>
              <a:rPr lang="en-US" baseline="30000" smtClean="0">
                <a:solidFill>
                  <a:srgbClr val="FF0000"/>
                </a:solidFill>
              </a:rPr>
              <a:t>*</a:t>
            </a:r>
            <a:r>
              <a:rPr lang="en-US" baseline="-25000" smtClean="0">
                <a:solidFill>
                  <a:srgbClr val="FF0000"/>
                </a:solidFill>
                <a:latin typeface="Symbol" pitchFamily="18" charset="2"/>
              </a:rPr>
              <a:t>q</a:t>
            </a:r>
            <a:r>
              <a:rPr lang="en-US" baseline="-25000" smtClean="0">
                <a:solidFill>
                  <a:srgbClr val="FF0000"/>
                </a:solidFill>
              </a:rPr>
              <a:t>*</a:t>
            </a:r>
            <a:endParaRPr lang="en-US" smtClean="0">
              <a:solidFill>
                <a:srgbClr val="FF0000"/>
              </a:solidFill>
            </a:endParaRPr>
          </a:p>
          <a:p>
            <a:r>
              <a:rPr lang="en-US" i="1" smtClean="0"/>
              <a:t>In the large sample limit G() is a (multi-dimensional) Gaussian function</a:t>
            </a:r>
          </a:p>
          <a:p>
            <a:r>
              <a:rPr lang="en-US" smtClean="0"/>
              <a:t>In most interesting cases for physics G() is not Gaussian, the large sample limit does not hold, 1-sigma intervals do not cover 68.3% of the time the true parameter, and we have better be a bit more tidy in constructing intervals. But </a:t>
            </a:r>
            <a:r>
              <a:rPr lang="en-US" smtClean="0">
                <a:solidFill>
                  <a:srgbClr val="0070C0"/>
                </a:solidFill>
              </a:rPr>
              <a:t>we need to have a hunch of the pdf f(x;</a:t>
            </a:r>
            <a:r>
              <a:rPr lang="en-US" smtClean="0">
                <a:solidFill>
                  <a:srgbClr val="0070C0"/>
                </a:solidFill>
                <a:latin typeface="Symbol" pitchFamily="18" charset="2"/>
              </a:rPr>
              <a:t>q</a:t>
            </a:r>
            <a:r>
              <a:rPr lang="en-US" smtClean="0">
                <a:solidFill>
                  <a:srgbClr val="0070C0"/>
                </a:solidFill>
              </a:rPr>
              <a:t>) </a:t>
            </a:r>
            <a:r>
              <a:rPr lang="en-US" smtClean="0"/>
              <a:t>to start with!</a:t>
            </a:r>
          </a:p>
          <a:p>
            <a:pPr>
              <a:buNone/>
            </a:pPr>
            <a:endParaRPr lang="en-US" smtClean="0"/>
          </a:p>
          <a:p>
            <a:endParaRPr lang="en-US"/>
          </a:p>
        </p:txBody>
      </p:sp>
      <p:sp>
        <p:nvSpPr>
          <p:cNvPr id="4" name="Freccia a destra 3"/>
          <p:cNvSpPr/>
          <p:nvPr/>
        </p:nvSpPr>
        <p:spPr>
          <a:xfrm>
            <a:off x="0" y="4221088"/>
            <a:ext cx="1187624"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mtClean="0"/>
              <a:t>Pay att'n</a:t>
            </a:r>
            <a:endParaRPr lang="en-US"/>
          </a:p>
        </p:txBody>
      </p:sp>
    </p:spTree>
    <p:extLst>
      <p:ext uri="{BB962C8B-B14F-4D97-AF65-F5344CB8AC3E}">
        <p14:creationId xmlns:p14="http://schemas.microsoft.com/office/powerpoint/2010/main" val="21805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additive="base">
                                        <p:cTn id="2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0"/>
            <a:ext cx="8229600" cy="1143000"/>
          </a:xfrm>
        </p:spPr>
        <p:txBody>
          <a:bodyPr/>
          <a:lstStyle/>
          <a:p>
            <a:r>
              <a:rPr lang="it-IT" smtClean="0"/>
              <a:t>Adding a nuisance</a:t>
            </a:r>
            <a:endParaRPr lang="en-US"/>
          </a:p>
        </p:txBody>
      </p:sp>
      <p:sp>
        <p:nvSpPr>
          <p:cNvPr id="3" name="Segnaposto contenuto 2"/>
          <p:cNvSpPr>
            <a:spLocks noGrp="1"/>
          </p:cNvSpPr>
          <p:nvPr>
            <p:ph idx="1"/>
          </p:nvPr>
        </p:nvSpPr>
        <p:spPr>
          <a:xfrm>
            <a:off x="539552" y="1052736"/>
            <a:ext cx="8229600" cy="1468760"/>
          </a:xfrm>
        </p:spPr>
        <p:txBody>
          <a:bodyPr>
            <a:normAutofit fontScale="85000" lnSpcReduction="10000"/>
          </a:bodyPr>
          <a:lstStyle/>
          <a:p>
            <a:r>
              <a:rPr lang="it-IT" smtClean="0"/>
              <a:t>Let us assume now that </a:t>
            </a:r>
            <a:r>
              <a:rPr lang="it-IT" smtClean="0">
                <a:solidFill>
                  <a:srgbClr val="FF0000"/>
                </a:solidFill>
              </a:rPr>
              <a:t>B’ is not fixed</a:t>
            </a:r>
            <a:r>
              <a:rPr lang="it-IT" smtClean="0"/>
              <a:t>, but known to some accuracy </a:t>
            </a:r>
            <a:r>
              <a:rPr lang="el-GR" smtClean="0"/>
              <a:t>σ</a:t>
            </a:r>
            <a:r>
              <a:rPr lang="it-IT" baseline="-25000" smtClean="0"/>
              <a:t>B</a:t>
            </a:r>
            <a:r>
              <a:rPr lang="it-IT" smtClean="0"/>
              <a:t>. We want to add that functionality to our macro. </a:t>
            </a:r>
            <a:r>
              <a:rPr lang="en-US" smtClean="0"/>
              <a:t>We can start with a Gaussian uncertainty.</a:t>
            </a:r>
            <a:endParaRPr lang="it-IT" smtClean="0"/>
          </a:p>
        </p:txBody>
      </p:sp>
      <p:sp>
        <p:nvSpPr>
          <p:cNvPr id="4" name="CasellaDiTesto 3"/>
          <p:cNvSpPr txBox="1"/>
          <p:nvPr/>
        </p:nvSpPr>
        <p:spPr>
          <a:xfrm>
            <a:off x="391417" y="2710660"/>
            <a:ext cx="4108575" cy="3970318"/>
          </a:xfrm>
          <a:prstGeom prst="rect">
            <a:avLst/>
          </a:prstGeom>
          <a:noFill/>
        </p:spPr>
        <p:txBody>
          <a:bodyPr wrap="square" rtlCol="0">
            <a:spAutoFit/>
          </a:bodyPr>
          <a:lstStyle/>
          <a:p>
            <a:r>
              <a:rPr lang="it-IT" smtClean="0"/>
              <a:t>You just have to throw a random number B=G(B’,</a:t>
            </a:r>
            <a:r>
              <a:rPr lang="el-GR" smtClean="0"/>
              <a:t>σ</a:t>
            </a:r>
            <a:r>
              <a:rPr lang="it-IT" baseline="-25000" smtClean="0"/>
              <a:t>B</a:t>
            </a:r>
            <a:r>
              <a:rPr lang="it-IT" smtClean="0"/>
              <a:t>) to set B, and collect a large number (say 10k) of p-values as before, then </a:t>
            </a:r>
            <a:r>
              <a:rPr lang="it-IT" smtClean="0">
                <a:solidFill>
                  <a:srgbClr val="FF0000"/>
                </a:solidFill>
              </a:rPr>
              <a:t>take the average </a:t>
            </a:r>
            <a:r>
              <a:rPr lang="it-IT" smtClean="0"/>
              <a:t>of them.</a:t>
            </a:r>
          </a:p>
          <a:p>
            <a:r>
              <a:rPr lang="it-IT" smtClean="0">
                <a:solidFill>
                  <a:srgbClr val="0070C0"/>
                </a:solidFill>
              </a:rPr>
              <a:t>(why the average ? Would the median be better ?)</a:t>
            </a:r>
          </a:p>
          <a:p>
            <a:endParaRPr lang="it-IT"/>
          </a:p>
          <a:p>
            <a:r>
              <a:rPr lang="it-IT" smtClean="0"/>
              <a:t>Upon testing it, you will discover that </a:t>
            </a:r>
            <a:r>
              <a:rPr lang="it-IT" smtClean="0">
                <a:solidFill>
                  <a:srgbClr val="FF0000"/>
                </a:solidFill>
              </a:rPr>
              <a:t>you need to enforce that B be non-negative</a:t>
            </a:r>
            <a:r>
              <a:rPr lang="it-IT" smtClean="0"/>
              <a:t>. </a:t>
            </a:r>
          </a:p>
          <a:p>
            <a:r>
              <a:rPr lang="it-IT" u="sng" smtClean="0"/>
              <a:t>What we do with the negative B determines the result we get</a:t>
            </a:r>
            <a:r>
              <a:rPr lang="it-IT" smtClean="0"/>
              <a:t>, so we have to be careful, and ask ourselves what exactly do we mean when we say, e.g., “B=2.0+-1.0”</a:t>
            </a:r>
            <a:endParaRPr lang="en-US"/>
          </a:p>
        </p:txBody>
      </p:sp>
      <p:pic>
        <p:nvPicPr>
          <p:cNvPr id="2050" name="Picture 2"/>
          <p:cNvPicPr>
            <a:picLocks noChangeAspect="1" noChangeArrowheads="1"/>
          </p:cNvPicPr>
          <p:nvPr/>
        </p:nvPicPr>
        <p:blipFill>
          <a:blip r:embed="rId2" cstate="print"/>
          <a:srcRect/>
          <a:stretch>
            <a:fillRect/>
          </a:stretch>
        </p:blipFill>
        <p:spPr bwMode="auto">
          <a:xfrm>
            <a:off x="4932040" y="2830312"/>
            <a:ext cx="4211960" cy="4027687"/>
          </a:xfrm>
          <a:prstGeom prst="rect">
            <a:avLst/>
          </a:prstGeom>
          <a:noFill/>
          <a:ln w="9525">
            <a:noFill/>
            <a:miter lim="800000"/>
            <a:headEnd/>
            <a:tailEnd/>
          </a:ln>
        </p:spPr>
      </p:pic>
      <p:sp>
        <p:nvSpPr>
          <p:cNvPr id="6" name="CasellaDiTesto 5"/>
          <p:cNvSpPr txBox="1"/>
          <p:nvPr/>
        </p:nvSpPr>
        <p:spPr>
          <a:xfrm>
            <a:off x="5220072" y="2492896"/>
            <a:ext cx="2991268" cy="369332"/>
          </a:xfrm>
          <a:prstGeom prst="rect">
            <a:avLst/>
          </a:prstGeom>
          <a:noFill/>
        </p:spPr>
        <p:txBody>
          <a:bodyPr wrap="none" rtlCol="0">
            <a:spAutoFit/>
          </a:bodyPr>
          <a:lstStyle/>
          <a:p>
            <a:r>
              <a:rPr lang="it-IT" smtClean="0"/>
              <a:t>Example below: B=5+-4, N=12</a:t>
            </a:r>
            <a:endParaRPr lang="en-US"/>
          </a:p>
        </p:txBody>
      </p:sp>
    </p:spTree>
    <p:extLst>
      <p:ext uri="{BB962C8B-B14F-4D97-AF65-F5344CB8AC3E}">
        <p14:creationId xmlns:p14="http://schemas.microsoft.com/office/powerpoint/2010/main" val="390440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 calcmode="lin" valueType="num">
                                      <p:cBhvr additive="base">
                                        <p:cTn id="1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908720"/>
          </a:xfrm>
        </p:spPr>
        <p:txBody>
          <a:bodyPr/>
          <a:lstStyle/>
          <a:p>
            <a:r>
              <a:rPr lang="it-IT" smtClean="0"/>
              <a:t>Possible implementation</a:t>
            </a:r>
            <a:endParaRPr lang="en-US"/>
          </a:p>
        </p:txBody>
      </p:sp>
      <p:sp>
        <p:nvSpPr>
          <p:cNvPr id="6" name="Segnaposto contenuto 5"/>
          <p:cNvSpPr>
            <a:spLocks noGrp="1"/>
          </p:cNvSpPr>
          <p:nvPr>
            <p:ph sz="half" idx="1"/>
          </p:nvPr>
        </p:nvSpPr>
        <p:spPr>
          <a:xfrm>
            <a:off x="0" y="908720"/>
            <a:ext cx="4495800" cy="5589240"/>
          </a:xfrm>
        </p:spPr>
        <p:txBody>
          <a:bodyPr>
            <a:noAutofit/>
          </a:bodyPr>
          <a:lstStyle/>
          <a:p>
            <a:pPr>
              <a:buNone/>
            </a:pPr>
            <a:r>
              <a:rPr lang="en-US" sz="1200" smtClean="0"/>
              <a:t>void Poisson_prob_fluct (double B, double SB, double N) {</a:t>
            </a:r>
          </a:p>
          <a:p>
            <a:pPr>
              <a:buNone/>
            </a:pPr>
            <a:r>
              <a:rPr lang="en-US" sz="1200" smtClean="0"/>
              <a:t>  double Niter=10000;</a:t>
            </a:r>
          </a:p>
          <a:p>
            <a:pPr>
              <a:buNone/>
            </a:pPr>
            <a:r>
              <a:rPr lang="en-US" sz="1200" smtClean="0"/>
              <a:t>  int maxN = N*3/2;</a:t>
            </a:r>
          </a:p>
          <a:p>
            <a:pPr>
              <a:buNone/>
            </a:pPr>
            <a:r>
              <a:rPr lang="en-US" sz="1200" smtClean="0"/>
              <a:t>  if (N&lt;20) maxN=2*N;</a:t>
            </a:r>
          </a:p>
          <a:p>
            <a:pPr>
              <a:buNone/>
            </a:pPr>
            <a:r>
              <a:rPr lang="en-US" sz="1200" smtClean="0"/>
              <a:t>  TH1D * Pois = new TH1D ("Pois", "", maxN, -0.5, maxN-0.5);</a:t>
            </a:r>
          </a:p>
          <a:p>
            <a:pPr>
              <a:buNone/>
            </a:pPr>
            <a:r>
              <a:rPr lang="en-US" sz="1200" smtClean="0"/>
              <a:t>  TH1D * PoisGt = new TH1D ("PoisGt", "", maxN, -0.5, maxN-0.5);</a:t>
            </a:r>
          </a:p>
          <a:p>
            <a:pPr>
              <a:buNone/>
            </a:pPr>
            <a:r>
              <a:rPr lang="en-US" sz="1200" smtClean="0"/>
              <a:t>  </a:t>
            </a:r>
            <a:r>
              <a:rPr lang="en-US" sz="1200" smtClean="0">
                <a:solidFill>
                  <a:srgbClr val="0070C0"/>
                </a:solidFill>
              </a:rPr>
              <a:t>// We throw a random Gaussian smearing SB to B, compute P,</a:t>
            </a:r>
          </a:p>
          <a:p>
            <a:pPr>
              <a:buNone/>
            </a:pPr>
            <a:r>
              <a:rPr lang="en-US" sz="1200" smtClean="0">
                <a:solidFill>
                  <a:srgbClr val="0070C0"/>
                </a:solidFill>
              </a:rPr>
              <a:t>  // and iterate Niter times; we then study the distribution</a:t>
            </a:r>
          </a:p>
          <a:p>
            <a:pPr>
              <a:buNone/>
            </a:pPr>
            <a:r>
              <a:rPr lang="en-US" sz="1200" smtClean="0">
                <a:solidFill>
                  <a:srgbClr val="0070C0"/>
                </a:solidFill>
              </a:rPr>
              <a:t>  // of p-values, extracting the average </a:t>
            </a:r>
            <a:endParaRPr lang="en-US" sz="1200" smtClean="0"/>
          </a:p>
          <a:p>
            <a:pPr>
              <a:buNone/>
            </a:pPr>
            <a:r>
              <a:rPr lang="en-US" sz="1200" smtClean="0"/>
              <a:t>  double Psum=0;</a:t>
            </a:r>
          </a:p>
          <a:p>
            <a:pPr>
              <a:buNone/>
            </a:pPr>
            <a:r>
              <a:rPr lang="en-US" sz="1200" smtClean="0"/>
              <a:t>  TH1D * Pdistr = new TH1D ("Pdistr", "", 100, -10., 0.);</a:t>
            </a:r>
          </a:p>
          <a:p>
            <a:pPr>
              <a:buNone/>
            </a:pPr>
            <a:r>
              <a:rPr lang="en-US" sz="1200" smtClean="0"/>
              <a:t>  TH1D * TB = new TH1D ("TB", "",100, B-5*SB,B+5*SB);</a:t>
            </a:r>
          </a:p>
          <a:p>
            <a:pPr>
              <a:buNone/>
            </a:pPr>
            <a:r>
              <a:rPr lang="en-US" sz="1200" smtClean="0"/>
              <a:t>  cout &lt;&lt; "Start of cycle" &lt;&lt; endl;</a:t>
            </a:r>
          </a:p>
          <a:p>
            <a:pPr>
              <a:buNone/>
            </a:pPr>
            <a:r>
              <a:rPr lang="en-US" sz="1200" smtClean="0"/>
              <a:t>  for (int iter=0; iter&lt;Niter; iter++) {</a:t>
            </a:r>
          </a:p>
          <a:p>
            <a:pPr>
              <a:buNone/>
            </a:pPr>
            <a:r>
              <a:rPr lang="en-US" sz="1200" smtClean="0"/>
              <a:t>    </a:t>
            </a:r>
            <a:r>
              <a:rPr lang="en-US" sz="1200" smtClean="0">
                <a:solidFill>
                  <a:srgbClr val="0070C0"/>
                </a:solidFill>
              </a:rPr>
              <a:t>// Extract B from G(B,SB)</a:t>
            </a:r>
          </a:p>
          <a:p>
            <a:pPr>
              <a:buNone/>
            </a:pPr>
            <a:r>
              <a:rPr lang="en-US" sz="1200" smtClean="0"/>
              <a:t>    double thisB = gRandom-&gt;Gaus(B,SB);</a:t>
            </a:r>
          </a:p>
          <a:p>
            <a:pPr>
              <a:buNone/>
            </a:pPr>
            <a:r>
              <a:rPr lang="en-US" sz="1200" smtClean="0"/>
              <a:t>    TB-&gt;Fill(thisB);  </a:t>
            </a:r>
            <a:r>
              <a:rPr lang="en-US" sz="1200" smtClean="0">
                <a:solidFill>
                  <a:srgbClr val="0070C0"/>
                </a:solidFill>
              </a:rPr>
              <a:t>// We keep track of the pdf of the background</a:t>
            </a:r>
          </a:p>
          <a:p>
            <a:pPr>
              <a:buNone/>
            </a:pPr>
            <a:r>
              <a:rPr lang="en-US" sz="1200" smtClean="0"/>
              <a:t>    if (thisB&lt;=0) thisB=0.; </a:t>
            </a:r>
            <a:r>
              <a:rPr lang="en-US" sz="1200" smtClean="0">
                <a:solidFill>
                  <a:srgbClr val="0070C0"/>
                </a:solidFill>
              </a:rPr>
              <a:t>// Note this – what if we had rethrown it ?</a:t>
            </a:r>
          </a:p>
          <a:p>
            <a:pPr>
              <a:buNone/>
            </a:pPr>
            <a:r>
              <a:rPr lang="en-US" sz="1200" smtClean="0"/>
              <a:t>    double sum=0.;</a:t>
            </a:r>
          </a:p>
          <a:p>
            <a:pPr>
              <a:buNone/>
            </a:pPr>
            <a:r>
              <a:rPr lang="en-US" sz="1200" smtClean="0"/>
              <a:t>    double fact=1.;</a:t>
            </a:r>
          </a:p>
          <a:p>
            <a:pPr>
              <a:buNone/>
            </a:pPr>
            <a:r>
              <a:rPr lang="en-US" sz="1200" smtClean="0"/>
              <a:t>    for (int i=0; i&lt;maxN; i++) {</a:t>
            </a:r>
          </a:p>
          <a:p>
            <a:pPr>
              <a:buNone/>
            </a:pPr>
            <a:r>
              <a:rPr lang="en-US" sz="1200" smtClean="0"/>
              <a:t>      if (i&gt;1) fact*=i;</a:t>
            </a:r>
          </a:p>
          <a:p>
            <a:pPr>
              <a:buNone/>
            </a:pPr>
            <a:r>
              <a:rPr lang="en-US" sz="1200" smtClean="0"/>
              <a:t>      double poisson = exp(-thisB)*pow(thisB,i)/fact;</a:t>
            </a:r>
          </a:p>
          <a:p>
            <a:pPr>
              <a:buNone/>
            </a:pPr>
            <a:r>
              <a:rPr lang="en-US" sz="1200" smtClean="0"/>
              <a:t>      if (i&lt;N) sum+= poisson;</a:t>
            </a:r>
          </a:p>
          <a:p>
            <a:pPr>
              <a:buNone/>
            </a:pPr>
            <a:r>
              <a:rPr lang="en-US" sz="1200" smtClean="0"/>
              <a:t>      Pois-&gt;Fill((double)i,poisson);</a:t>
            </a:r>
          </a:p>
          <a:p>
            <a:pPr>
              <a:buNone/>
            </a:pPr>
            <a:r>
              <a:rPr lang="en-US" sz="1200" smtClean="0"/>
              <a:t>      if (i&gt;=N) PoisGt-&gt;Fill((double)i,poisson);</a:t>
            </a:r>
          </a:p>
          <a:p>
            <a:pPr>
              <a:buNone/>
            </a:pPr>
            <a:r>
              <a:rPr lang="en-US" sz="1200" smtClean="0"/>
              <a:t>    }</a:t>
            </a:r>
          </a:p>
          <a:p>
            <a:pPr>
              <a:buNone/>
            </a:pPr>
            <a:endParaRPr lang="en-US" sz="1200"/>
          </a:p>
        </p:txBody>
      </p:sp>
      <p:sp>
        <p:nvSpPr>
          <p:cNvPr id="7" name="Segnaposto contenuto 6"/>
          <p:cNvSpPr>
            <a:spLocks noGrp="1"/>
          </p:cNvSpPr>
          <p:nvPr>
            <p:ph sz="half" idx="2"/>
          </p:nvPr>
        </p:nvSpPr>
        <p:spPr>
          <a:xfrm>
            <a:off x="4648200" y="936104"/>
            <a:ext cx="4495800" cy="5589240"/>
          </a:xfrm>
        </p:spPr>
        <p:txBody>
          <a:bodyPr>
            <a:normAutofit fontScale="40000" lnSpcReduction="20000"/>
          </a:bodyPr>
          <a:lstStyle/>
          <a:p>
            <a:pPr>
              <a:buNone/>
            </a:pPr>
            <a:r>
              <a:rPr lang="en-US" smtClean="0"/>
              <a:t>    </a:t>
            </a:r>
            <a:r>
              <a:rPr lang="en-US" sz="3000" smtClean="0"/>
              <a:t>double thisP=1-sum;</a:t>
            </a:r>
          </a:p>
          <a:p>
            <a:pPr>
              <a:buNone/>
            </a:pPr>
            <a:r>
              <a:rPr lang="en-US" sz="3000" smtClean="0"/>
              <a:t>    if (thisP&gt;0) Pdistr-&gt;Fill(log(thisP));</a:t>
            </a:r>
          </a:p>
          <a:p>
            <a:pPr>
              <a:buNone/>
            </a:pPr>
            <a:r>
              <a:rPr lang="en-US" sz="3000" smtClean="0"/>
              <a:t>    Psum+=thisP;</a:t>
            </a:r>
          </a:p>
          <a:p>
            <a:pPr>
              <a:buNone/>
            </a:pPr>
            <a:r>
              <a:rPr lang="en-US" sz="3000" smtClean="0"/>
              <a:t>  }</a:t>
            </a:r>
          </a:p>
          <a:p>
            <a:pPr>
              <a:buNone/>
            </a:pPr>
            <a:r>
              <a:rPr lang="en-US" sz="3000" smtClean="0"/>
              <a:t>  double P = Psum/Niter; </a:t>
            </a:r>
            <a:r>
              <a:rPr lang="en-US" sz="3000" smtClean="0">
                <a:solidFill>
                  <a:srgbClr val="0070C0"/>
                </a:solidFill>
              </a:rPr>
              <a:t>// we use the average for our inference here</a:t>
            </a:r>
          </a:p>
          <a:p>
            <a:pPr>
              <a:buNone/>
            </a:pPr>
            <a:r>
              <a:rPr lang="en-US" sz="3000" smtClean="0"/>
              <a:t>  double Z = sqrt(2) * ErfInverse(1-2*P);</a:t>
            </a:r>
          </a:p>
          <a:p>
            <a:pPr>
              <a:buNone/>
            </a:pPr>
            <a:r>
              <a:rPr lang="en-US" sz="3000" smtClean="0"/>
              <a:t>  cout &lt;&lt; "Expected P of observing N=" &lt;&lt; N &lt;&lt; " or more events if B=" </a:t>
            </a:r>
          </a:p>
          <a:p>
            <a:pPr>
              <a:buNone/>
            </a:pPr>
            <a:r>
              <a:rPr lang="en-US" sz="3000" smtClean="0"/>
              <a:t>       &lt;&lt; B &lt;&lt; "+-" &lt;&lt; SB &lt;&lt; " : P= " &lt;&lt; P &lt;&lt; endl;</a:t>
            </a:r>
          </a:p>
          <a:p>
            <a:pPr>
              <a:buNone/>
            </a:pPr>
            <a:r>
              <a:rPr lang="en-US" sz="3000" smtClean="0"/>
              <a:t>  cout &lt;&lt; "This corresponds to " &lt;&lt; Z &lt;&lt; " sigma for a Gaussian one-tailed test." &lt;&lt; endl;</a:t>
            </a:r>
          </a:p>
          <a:p>
            <a:pPr>
              <a:buNone/>
            </a:pPr>
            <a:r>
              <a:rPr lang="it-IT" sz="3000" smtClean="0">
                <a:solidFill>
                  <a:srgbClr val="0070C0"/>
                </a:solidFill>
              </a:rPr>
              <a:t>  </a:t>
            </a:r>
          </a:p>
          <a:p>
            <a:pPr>
              <a:buNone/>
            </a:pPr>
            <a:r>
              <a:rPr lang="it-IT" sz="3000" smtClean="0">
                <a:solidFill>
                  <a:srgbClr val="0070C0"/>
                </a:solidFill>
              </a:rPr>
              <a:t>  // Plot the stuff</a:t>
            </a:r>
            <a:endParaRPr lang="en-US" sz="3000" smtClean="0">
              <a:solidFill>
                <a:srgbClr val="0070C0"/>
              </a:solidFill>
            </a:endParaRPr>
          </a:p>
          <a:p>
            <a:pPr>
              <a:buNone/>
            </a:pPr>
            <a:r>
              <a:rPr lang="en-US" sz="3000" smtClean="0"/>
              <a:t>  Pois-&gt;SetLineWidth(3);</a:t>
            </a:r>
          </a:p>
          <a:p>
            <a:pPr>
              <a:buNone/>
            </a:pPr>
            <a:r>
              <a:rPr lang="en-US" sz="3000" smtClean="0"/>
              <a:t>  PoisGt-&gt;SetFillColor(kBlue);</a:t>
            </a:r>
          </a:p>
          <a:p>
            <a:pPr>
              <a:buNone/>
            </a:pPr>
            <a:r>
              <a:rPr lang="en-US" sz="3000" smtClean="0"/>
              <a:t>  TCanvas* T = new TCanvas ("T","Poisson distribution", 500, 500);</a:t>
            </a:r>
          </a:p>
          <a:p>
            <a:pPr>
              <a:buNone/>
            </a:pPr>
            <a:r>
              <a:rPr lang="en-US" sz="3000" smtClean="0"/>
              <a:t>  T-&gt;Divide(2,2);</a:t>
            </a:r>
          </a:p>
          <a:p>
            <a:pPr>
              <a:buNone/>
            </a:pPr>
            <a:r>
              <a:rPr lang="en-US" sz="3000" smtClean="0"/>
              <a:t>  T-&gt;cd(1);</a:t>
            </a:r>
          </a:p>
          <a:p>
            <a:pPr>
              <a:buNone/>
            </a:pPr>
            <a:r>
              <a:rPr lang="en-US" sz="3000" smtClean="0"/>
              <a:t>  Pois-&gt;DrawClone();</a:t>
            </a:r>
          </a:p>
          <a:p>
            <a:pPr>
              <a:buNone/>
            </a:pPr>
            <a:r>
              <a:rPr lang="en-US" sz="3000" smtClean="0"/>
              <a:t>  PoisGt-&gt;DrawClone("SAME");</a:t>
            </a:r>
          </a:p>
          <a:p>
            <a:pPr>
              <a:buNone/>
            </a:pPr>
            <a:r>
              <a:rPr lang="en-US" sz="3000" smtClean="0"/>
              <a:t>  T-&gt;cd(2);</a:t>
            </a:r>
          </a:p>
          <a:p>
            <a:pPr>
              <a:buNone/>
            </a:pPr>
            <a:r>
              <a:rPr lang="en-US" sz="3000" smtClean="0"/>
              <a:t>  T-&gt;GetPad(2)-&gt;SetLogy();</a:t>
            </a:r>
          </a:p>
          <a:p>
            <a:pPr>
              <a:buNone/>
            </a:pPr>
            <a:r>
              <a:rPr lang="en-US" sz="3000" smtClean="0"/>
              <a:t>  Pois-&gt;DrawClone();</a:t>
            </a:r>
          </a:p>
          <a:p>
            <a:pPr>
              <a:buNone/>
            </a:pPr>
            <a:r>
              <a:rPr lang="en-US" sz="3000" smtClean="0"/>
              <a:t>  PoisGt-&gt;DrawClone("SAME");</a:t>
            </a:r>
          </a:p>
          <a:p>
            <a:pPr>
              <a:buNone/>
            </a:pPr>
            <a:r>
              <a:rPr lang="en-US" sz="3000" smtClean="0"/>
              <a:t>  T-&gt;cd(3);</a:t>
            </a:r>
          </a:p>
          <a:p>
            <a:pPr>
              <a:buNone/>
            </a:pPr>
            <a:r>
              <a:rPr lang="en-US" sz="3000" smtClean="0"/>
              <a:t>  Pdistr-&gt;DrawClone();</a:t>
            </a:r>
          </a:p>
          <a:p>
            <a:pPr>
              <a:buNone/>
            </a:pPr>
            <a:r>
              <a:rPr lang="en-US" sz="3000" smtClean="0"/>
              <a:t>  T-&gt;cd(4);</a:t>
            </a:r>
          </a:p>
          <a:p>
            <a:pPr>
              <a:buNone/>
            </a:pPr>
            <a:r>
              <a:rPr lang="en-US" sz="3000" smtClean="0"/>
              <a:t>  TB-&gt;Draw();</a:t>
            </a:r>
          </a:p>
          <a:p>
            <a:pPr>
              <a:buNone/>
            </a:pPr>
            <a:r>
              <a:rPr lang="en-US" sz="3000" smtClean="0"/>
              <a:t>}</a:t>
            </a:r>
            <a:endParaRPr lang="en-US" sz="3000"/>
          </a:p>
        </p:txBody>
      </p:sp>
    </p:spTree>
    <p:extLst>
      <p:ext uri="{BB962C8B-B14F-4D97-AF65-F5344CB8AC3E}">
        <p14:creationId xmlns:p14="http://schemas.microsoft.com/office/powerpoint/2010/main" val="5659409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5544616" cy="1143000"/>
          </a:xfrm>
        </p:spPr>
        <p:txBody>
          <a:bodyPr>
            <a:normAutofit fontScale="90000"/>
          </a:bodyPr>
          <a:lstStyle/>
          <a:p>
            <a:r>
              <a:rPr lang="it-IT"/>
              <a:t>H</a:t>
            </a:r>
            <a:r>
              <a:rPr lang="it-IT" smtClean="0"/>
              <a:t>omework assignment: </a:t>
            </a:r>
            <a:br>
              <a:rPr lang="it-IT" smtClean="0"/>
            </a:br>
            <a:r>
              <a:rPr lang="it-IT" smtClean="0"/>
              <a:t>change to log-normal</a:t>
            </a:r>
            <a:endParaRPr lang="en-US"/>
          </a:p>
        </p:txBody>
      </p:sp>
      <p:sp>
        <p:nvSpPr>
          <p:cNvPr id="5" name="Segnaposto contenuto 4"/>
          <p:cNvSpPr>
            <a:spLocks noGrp="1"/>
          </p:cNvSpPr>
          <p:nvPr>
            <p:ph idx="1"/>
          </p:nvPr>
        </p:nvSpPr>
        <p:spPr>
          <a:xfrm>
            <a:off x="0" y="1412776"/>
            <a:ext cx="6156176" cy="2952328"/>
          </a:xfrm>
        </p:spPr>
        <p:txBody>
          <a:bodyPr>
            <a:normAutofit fontScale="55000" lnSpcReduction="20000"/>
          </a:bodyPr>
          <a:lstStyle/>
          <a:p>
            <a:pPr>
              <a:buNone/>
            </a:pPr>
            <a:r>
              <a:rPr lang="it-IT" smtClean="0"/>
              <a:t>	Substitute the gRandom-&gt;Gaus() call such that you get a B distributed with a log-Normal pdf, </a:t>
            </a:r>
            <a:r>
              <a:rPr lang="it-IT" smtClean="0">
                <a:solidFill>
                  <a:srgbClr val="0070C0"/>
                </a:solidFill>
              </a:rPr>
              <a:t>being careful to plug in the variance you really want</a:t>
            </a:r>
            <a:r>
              <a:rPr lang="it-IT" smtClean="0"/>
              <a:t>, and check what difference it makes.</a:t>
            </a:r>
          </a:p>
          <a:p>
            <a:pPr>
              <a:buNone/>
            </a:pPr>
            <a:endParaRPr lang="it-IT" smtClean="0"/>
          </a:p>
          <a:p>
            <a:pPr>
              <a:buNone/>
            </a:pPr>
            <a:r>
              <a:rPr lang="it-IT" smtClean="0"/>
              <a:t>	It should be intuitive that the LogNormal() is the correct nuisance to use in many common situations. It corresponds to saying “</a:t>
            </a:r>
            <a:r>
              <a:rPr lang="it-IT" smtClean="0">
                <a:solidFill>
                  <a:srgbClr val="FF0000"/>
                </a:solidFill>
              </a:rPr>
              <a:t>I know B to within a factor of 2</a:t>
            </a:r>
            <a:r>
              <a:rPr lang="it-IT" smtClean="0"/>
              <a:t>”. Or think at a luminosity uncertainty...</a:t>
            </a:r>
          </a:p>
          <a:p>
            <a:pPr>
              <a:buNone/>
            </a:pPr>
            <a:r>
              <a:rPr lang="it-IT" smtClean="0"/>
              <a:t>	This follows from the fact that while the Gaussian is the limit of the sum of many small random contributions , the limit of a product of small factors is a log-normal.</a:t>
            </a:r>
          </a:p>
        </p:txBody>
      </p:sp>
      <p:pic>
        <p:nvPicPr>
          <p:cNvPr id="19457" name="Picture 1"/>
          <p:cNvPicPr>
            <a:picLocks noChangeAspect="1" noChangeArrowheads="1"/>
          </p:cNvPicPr>
          <p:nvPr/>
        </p:nvPicPr>
        <p:blipFill>
          <a:blip r:embed="rId2" cstate="print"/>
          <a:srcRect/>
          <a:stretch>
            <a:fillRect/>
          </a:stretch>
        </p:blipFill>
        <p:spPr bwMode="auto">
          <a:xfrm>
            <a:off x="5796136" y="5795294"/>
            <a:ext cx="1872208" cy="633670"/>
          </a:xfrm>
          <a:prstGeom prst="rect">
            <a:avLst/>
          </a:prstGeom>
          <a:noFill/>
          <a:ln w="9525">
            <a:noFill/>
            <a:miter lim="800000"/>
            <a:headEnd/>
            <a:tailEnd/>
          </a:ln>
        </p:spPr>
      </p:pic>
      <p:pic>
        <p:nvPicPr>
          <p:cNvPr id="19458" name="Picture 2"/>
          <p:cNvPicPr>
            <a:picLocks noChangeAspect="1" noChangeArrowheads="1"/>
          </p:cNvPicPr>
          <p:nvPr/>
        </p:nvPicPr>
        <p:blipFill>
          <a:blip r:embed="rId3" cstate="print"/>
          <a:srcRect/>
          <a:stretch>
            <a:fillRect/>
          </a:stretch>
        </p:blipFill>
        <p:spPr bwMode="auto">
          <a:xfrm>
            <a:off x="5652120" y="6316985"/>
            <a:ext cx="3203378" cy="541015"/>
          </a:xfrm>
          <a:prstGeom prst="rect">
            <a:avLst/>
          </a:prstGeom>
          <a:noFill/>
          <a:ln w="9525">
            <a:noFill/>
            <a:miter lim="800000"/>
            <a:headEnd/>
            <a:tailEnd/>
          </a:ln>
        </p:spPr>
      </p:pic>
      <p:pic>
        <p:nvPicPr>
          <p:cNvPr id="19459" name="Picture 3"/>
          <p:cNvPicPr>
            <a:picLocks noChangeAspect="1" noChangeArrowheads="1"/>
          </p:cNvPicPr>
          <p:nvPr/>
        </p:nvPicPr>
        <p:blipFill>
          <a:blip r:embed="rId4" cstate="print"/>
          <a:srcRect/>
          <a:stretch>
            <a:fillRect/>
          </a:stretch>
        </p:blipFill>
        <p:spPr bwMode="auto">
          <a:xfrm>
            <a:off x="179512" y="5996186"/>
            <a:ext cx="5084703" cy="861814"/>
          </a:xfrm>
          <a:prstGeom prst="rect">
            <a:avLst/>
          </a:prstGeom>
          <a:noFill/>
          <a:ln w="9525">
            <a:noFill/>
            <a:miter lim="800000"/>
            <a:headEnd/>
            <a:tailEnd/>
          </a:ln>
        </p:spPr>
      </p:pic>
      <p:sp>
        <p:nvSpPr>
          <p:cNvPr id="7" name="CasellaDiTesto 6"/>
          <p:cNvSpPr txBox="1"/>
          <p:nvPr/>
        </p:nvSpPr>
        <p:spPr>
          <a:xfrm>
            <a:off x="179512" y="4316903"/>
            <a:ext cx="8136904" cy="1477328"/>
          </a:xfrm>
          <a:prstGeom prst="rect">
            <a:avLst/>
          </a:prstGeom>
          <a:noFill/>
        </p:spPr>
        <p:txBody>
          <a:bodyPr wrap="square" rtlCol="0">
            <a:spAutoFit/>
          </a:bodyPr>
          <a:lstStyle/>
          <a:p>
            <a:r>
              <a:rPr lang="en-US" smtClean="0"/>
              <a:t>To get a logN quickly, just throw y = G(</a:t>
            </a:r>
            <a:r>
              <a:rPr lang="el-GR" smtClean="0"/>
              <a:t>μ,σ</a:t>
            </a:r>
            <a:r>
              <a:rPr lang="it-IT" smtClean="0"/>
              <a:t>) ; then x=exp(y) is what you need.</a:t>
            </a:r>
          </a:p>
          <a:p>
            <a:r>
              <a:rPr lang="it-IT" smtClean="0"/>
              <a:t>However, note that with the ansatz “know B to within a certain factor”, we want the </a:t>
            </a:r>
            <a:r>
              <a:rPr lang="it-IT" smtClean="0">
                <a:solidFill>
                  <a:srgbClr val="0070C0"/>
                </a:solidFill>
              </a:rPr>
              <a:t>median exp(</a:t>
            </a:r>
            <a:r>
              <a:rPr lang="el-GR" smtClean="0">
                <a:solidFill>
                  <a:srgbClr val="0070C0"/>
                </a:solidFill>
              </a:rPr>
              <a:t>μ</a:t>
            </a:r>
            <a:r>
              <a:rPr lang="it-IT" smtClean="0">
                <a:solidFill>
                  <a:srgbClr val="0070C0"/>
                </a:solidFill>
              </a:rPr>
              <a:t>)</a:t>
            </a:r>
            <a:r>
              <a:rPr lang="it-IT" smtClean="0"/>
              <a:t> to represent our central value, </a:t>
            </a:r>
            <a:r>
              <a:rPr lang="it-IT" smtClean="0">
                <a:solidFill>
                  <a:srgbClr val="0070C0"/>
                </a:solidFill>
              </a:rPr>
              <a:t>not the mean e(</a:t>
            </a:r>
            <a:r>
              <a:rPr lang="el-GR" smtClean="0">
                <a:solidFill>
                  <a:srgbClr val="0070C0"/>
                </a:solidFill>
              </a:rPr>
              <a:t>μ</a:t>
            </a:r>
            <a:r>
              <a:rPr lang="it-IT" smtClean="0">
                <a:solidFill>
                  <a:srgbClr val="0070C0"/>
                </a:solidFill>
              </a:rPr>
              <a:t>+</a:t>
            </a:r>
            <a:r>
              <a:rPr lang="el-GR" smtClean="0">
                <a:solidFill>
                  <a:srgbClr val="0070C0"/>
                </a:solidFill>
              </a:rPr>
              <a:t>σ</a:t>
            </a:r>
            <a:r>
              <a:rPr lang="it-IT" baseline="30000" smtClean="0">
                <a:solidFill>
                  <a:srgbClr val="0070C0"/>
                </a:solidFill>
              </a:rPr>
              <a:t>2</a:t>
            </a:r>
            <a:r>
              <a:rPr lang="it-IT" smtClean="0">
                <a:solidFill>
                  <a:srgbClr val="0070C0"/>
                </a:solidFill>
              </a:rPr>
              <a:t>/2)</a:t>
            </a:r>
            <a:r>
              <a:rPr lang="it-IT" smtClean="0"/>
              <a:t> ! So we </a:t>
            </a:r>
            <a:r>
              <a:rPr lang="it-IT" smtClean="0">
                <a:solidFill>
                  <a:srgbClr val="FF0000"/>
                </a:solidFill>
              </a:rPr>
              <a:t>set </a:t>
            </a:r>
            <a:r>
              <a:rPr lang="el-GR" smtClean="0">
                <a:solidFill>
                  <a:srgbClr val="FF0000"/>
                </a:solidFill>
              </a:rPr>
              <a:t>μ</a:t>
            </a:r>
            <a:r>
              <a:rPr lang="it-IT" smtClean="0">
                <a:solidFill>
                  <a:srgbClr val="FF0000"/>
                </a:solidFill>
              </a:rPr>
              <a:t>=log(B). </a:t>
            </a:r>
            <a:r>
              <a:rPr lang="it-IT" smtClean="0"/>
              <a:t>To know what to set sigma to, we need to consider our ansatz: </a:t>
            </a:r>
            <a:r>
              <a:rPr lang="el-GR" smtClean="0">
                <a:solidFill>
                  <a:srgbClr val="FF0000"/>
                </a:solidFill>
              </a:rPr>
              <a:t>σ</a:t>
            </a:r>
            <a:r>
              <a:rPr lang="it-IT" smtClean="0">
                <a:solidFill>
                  <a:srgbClr val="FF0000"/>
                </a:solidFill>
              </a:rPr>
              <a:t>=</a:t>
            </a:r>
            <a:r>
              <a:rPr lang="el-GR" smtClean="0">
                <a:solidFill>
                  <a:srgbClr val="FF0000"/>
                </a:solidFill>
              </a:rPr>
              <a:t>σ</a:t>
            </a:r>
            <a:r>
              <a:rPr lang="it-IT" baseline="-25000" smtClean="0">
                <a:solidFill>
                  <a:srgbClr val="FF0000"/>
                </a:solidFill>
              </a:rPr>
              <a:t>B</a:t>
            </a:r>
            <a:r>
              <a:rPr lang="it-IT" smtClean="0">
                <a:solidFill>
                  <a:srgbClr val="FF0000"/>
                </a:solidFill>
              </a:rPr>
              <a:t>/B </a:t>
            </a:r>
            <a:r>
              <a:rPr lang="it-IT" smtClean="0"/>
              <a:t>corresponds to it.</a:t>
            </a:r>
            <a:endParaRPr lang="it-IT" smtClean="0">
              <a:solidFill>
                <a:srgbClr val="FF0000"/>
              </a:solidFill>
            </a:endParaRPr>
          </a:p>
        </p:txBody>
      </p:sp>
      <p:pic>
        <p:nvPicPr>
          <p:cNvPr id="19461" name="Picture 5" descr="File:Some log-normal distributions.svg"/>
          <p:cNvPicPr>
            <a:picLocks noChangeAspect="1" noChangeArrowheads="1"/>
          </p:cNvPicPr>
          <p:nvPr/>
        </p:nvPicPr>
        <p:blipFill>
          <a:blip r:embed="rId5" cstate="print"/>
          <a:srcRect/>
          <a:stretch>
            <a:fillRect/>
          </a:stretch>
        </p:blipFill>
        <p:spPr bwMode="auto">
          <a:xfrm>
            <a:off x="5868144" y="0"/>
            <a:ext cx="3275856" cy="3099082"/>
          </a:xfrm>
          <a:prstGeom prst="rect">
            <a:avLst/>
          </a:prstGeom>
          <a:noFill/>
        </p:spPr>
      </p:pic>
      <p:sp>
        <p:nvSpPr>
          <p:cNvPr id="9" name="CasellaDiTesto 8"/>
          <p:cNvSpPr txBox="1"/>
          <p:nvPr/>
        </p:nvSpPr>
        <p:spPr>
          <a:xfrm>
            <a:off x="6192688" y="3573016"/>
            <a:ext cx="2843808" cy="523220"/>
          </a:xfrm>
          <a:prstGeom prst="rect">
            <a:avLst/>
          </a:prstGeom>
          <a:noFill/>
          <a:ln>
            <a:solidFill>
              <a:schemeClr val="accent1">
                <a:shade val="50000"/>
              </a:schemeClr>
            </a:solidFill>
          </a:ln>
        </p:spPr>
        <p:txBody>
          <a:bodyPr wrap="square" rtlCol="0">
            <a:spAutoFit/>
          </a:bodyPr>
          <a:lstStyle/>
          <a:p>
            <a:r>
              <a:rPr lang="it-IT" sz="1400" smtClean="0">
                <a:solidFill>
                  <a:srgbClr val="FF0000"/>
                </a:solidFill>
              </a:rPr>
              <a:t>In the web area you find a version of Poisson_prob_fluct.C that does this</a:t>
            </a:r>
            <a:endParaRPr lang="en-US" sz="1400">
              <a:solidFill>
                <a:srgbClr val="FF0000"/>
              </a:solidFill>
            </a:endParaRPr>
          </a:p>
        </p:txBody>
      </p:sp>
      <p:cxnSp>
        <p:nvCxnSpPr>
          <p:cNvPr id="11" name="Connettore 2 10"/>
          <p:cNvCxnSpPr>
            <a:stCxn id="9" idx="2"/>
          </p:cNvCxnSpPr>
          <p:nvPr/>
        </p:nvCxnSpPr>
        <p:spPr>
          <a:xfrm flipH="1">
            <a:off x="5580112" y="4096236"/>
            <a:ext cx="2034480" cy="2688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51060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116632"/>
            <a:ext cx="8229600" cy="1143000"/>
          </a:xfrm>
        </p:spPr>
        <p:txBody>
          <a:bodyPr/>
          <a:lstStyle/>
          <a:p>
            <a:r>
              <a:rPr lang="en-US" smtClean="0"/>
              <a:t>The five-sigma criterion</a:t>
            </a:r>
            <a:endParaRPr lang="en-US"/>
          </a:p>
        </p:txBody>
      </p:sp>
      <p:sp>
        <p:nvSpPr>
          <p:cNvPr id="3" name="Segnaposto contenuto 2"/>
          <p:cNvSpPr>
            <a:spLocks noGrp="1"/>
          </p:cNvSpPr>
          <p:nvPr>
            <p:ph idx="1"/>
          </p:nvPr>
        </p:nvSpPr>
        <p:spPr>
          <a:xfrm>
            <a:off x="755576" y="1196752"/>
            <a:ext cx="7056784" cy="5329808"/>
          </a:xfrm>
        </p:spPr>
        <p:txBody>
          <a:bodyPr>
            <a:normAutofit fontScale="77500" lnSpcReduction="20000"/>
          </a:bodyPr>
          <a:lstStyle/>
          <a:p>
            <a:pPr marL="457200" lvl="1" indent="0">
              <a:buNone/>
            </a:pPr>
            <a:endParaRPr lang="en-US" smtClean="0"/>
          </a:p>
          <a:p>
            <a:r>
              <a:rPr lang="en-US" smtClean="0"/>
              <a:t>Some history of the five-sigma criterion in HEP</a:t>
            </a:r>
          </a:p>
          <a:p>
            <a:pPr lvl="1"/>
            <a:r>
              <a:rPr lang="en-US" smtClean="0"/>
              <a:t>Rosenfeld on exotic baryons</a:t>
            </a:r>
          </a:p>
          <a:p>
            <a:pPr lvl="1"/>
            <a:r>
              <a:rPr lang="en-US" smtClean="0"/>
              <a:t>Lynch and the GAME program</a:t>
            </a:r>
          </a:p>
          <a:p>
            <a:pPr lvl="1"/>
            <a:r>
              <a:rPr lang="it-IT" smtClean="0"/>
              <a:t>Successful and failed</a:t>
            </a:r>
            <a:r>
              <a:rPr lang="en-US" smtClean="0"/>
              <a:t> applications in recent times</a:t>
            </a:r>
          </a:p>
          <a:p>
            <a:pPr lvl="1"/>
            <a:endParaRPr lang="en-US" smtClean="0"/>
          </a:p>
          <a:p>
            <a:r>
              <a:rPr lang="en-US" smtClean="0"/>
              <a:t>The trouble with it</a:t>
            </a:r>
          </a:p>
          <a:p>
            <a:pPr lvl="1"/>
            <a:r>
              <a:rPr lang="en-US" smtClean="0"/>
              <a:t>Ill-quantifiable LEE</a:t>
            </a:r>
          </a:p>
          <a:p>
            <a:pPr lvl="1"/>
            <a:r>
              <a:rPr lang="en-US" smtClean="0"/>
              <a:t>Subconscious Bayes factors</a:t>
            </a:r>
          </a:p>
          <a:p>
            <a:pPr lvl="1"/>
            <a:r>
              <a:rPr lang="en-US" smtClean="0"/>
              <a:t>Systematics</a:t>
            </a:r>
          </a:p>
          <a:p>
            <a:pPr lvl="1"/>
            <a:r>
              <a:rPr lang="en-US" smtClean="0"/>
              <a:t>The Jeffrey-Lindley paradox</a:t>
            </a:r>
          </a:p>
          <a:p>
            <a:pPr lvl="1"/>
            <a:endParaRPr lang="en-US" smtClean="0"/>
          </a:p>
          <a:p>
            <a:r>
              <a:rPr lang="en-US" smtClean="0"/>
              <a:t>How to fix it ?</a:t>
            </a:r>
          </a:p>
          <a:p>
            <a:pPr lvl="1"/>
            <a:r>
              <a:rPr lang="en-US" smtClean="0"/>
              <a:t>Lyons’ table</a:t>
            </a:r>
          </a:p>
          <a:p>
            <a:pPr lvl="1"/>
            <a:r>
              <a:rPr lang="it-IT" smtClean="0"/>
              <a:t>Agreeing on flexible thresholds</a:t>
            </a:r>
            <a:endParaRPr lang="en-US" smtClean="0"/>
          </a:p>
        </p:txBody>
      </p:sp>
      <p:sp>
        <p:nvSpPr>
          <p:cNvPr id="4" name="CasellaDiTesto 3"/>
          <p:cNvSpPr txBox="1"/>
          <p:nvPr/>
        </p:nvSpPr>
        <p:spPr>
          <a:xfrm>
            <a:off x="6516216" y="5157192"/>
            <a:ext cx="2448272" cy="1477328"/>
          </a:xfrm>
          <a:prstGeom prst="rect">
            <a:avLst/>
          </a:prstGeom>
          <a:noFill/>
        </p:spPr>
        <p:txBody>
          <a:bodyPr wrap="square" rtlCol="0">
            <a:spAutoFit/>
          </a:bodyPr>
          <a:lstStyle/>
          <a:p>
            <a:r>
              <a:rPr lang="it-IT" smtClean="0">
                <a:solidFill>
                  <a:srgbClr val="0070C0"/>
                </a:solidFill>
              </a:rPr>
              <a:t>Note: numbers within brackets [N] correspond to a bibliographical reference, provided at the end of this section</a:t>
            </a:r>
            <a:endParaRPr lang="en-US">
              <a:solidFill>
                <a:srgbClr val="0070C0"/>
              </a:solidFill>
            </a:endParaRPr>
          </a:p>
        </p:txBody>
      </p:sp>
    </p:spTree>
    <p:extLst>
      <p:ext uri="{BB962C8B-B14F-4D97-AF65-F5344CB8AC3E}">
        <p14:creationId xmlns:p14="http://schemas.microsoft.com/office/powerpoint/2010/main" val="33081471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0"/>
            <a:ext cx="8229600" cy="1143000"/>
          </a:xfrm>
        </p:spPr>
        <p:txBody>
          <a:bodyPr/>
          <a:lstStyle/>
          <a:p>
            <a:r>
              <a:rPr lang="en-US" smtClean="0"/>
              <a:t>Some history of 5</a:t>
            </a:r>
            <a:r>
              <a:rPr lang="el-GR" smtClean="0"/>
              <a:t>σ</a:t>
            </a:r>
            <a:endParaRPr lang="en-US"/>
          </a:p>
        </p:txBody>
      </p:sp>
      <p:sp>
        <p:nvSpPr>
          <p:cNvPr id="3" name="Segnaposto contenuto 2"/>
          <p:cNvSpPr>
            <a:spLocks noGrp="1"/>
          </p:cNvSpPr>
          <p:nvPr>
            <p:ph idx="1"/>
          </p:nvPr>
        </p:nvSpPr>
        <p:spPr>
          <a:xfrm>
            <a:off x="323528" y="1196752"/>
            <a:ext cx="8507288" cy="5589240"/>
          </a:xfrm>
        </p:spPr>
        <p:txBody>
          <a:bodyPr>
            <a:normAutofit fontScale="62500" lnSpcReduction="20000"/>
          </a:bodyPr>
          <a:lstStyle/>
          <a:p>
            <a:r>
              <a:rPr lang="en-US" smtClean="0"/>
              <a:t>In 1968 Arthur Rosenfeld wrote a paper titled "</a:t>
            </a:r>
            <a:r>
              <a:rPr lang="en-US" i="1" smtClean="0"/>
              <a:t>Are There Any Far-out Mesons or Baryons?</a:t>
            </a:r>
            <a:r>
              <a:rPr lang="en-US" smtClean="0"/>
              <a:t>“ [1]. In it, he demonstrated that </a:t>
            </a:r>
            <a:r>
              <a:rPr lang="en-US" smtClean="0">
                <a:solidFill>
                  <a:srgbClr val="0070C0"/>
                </a:solidFill>
              </a:rPr>
              <a:t>the number of claims of discovery of such exotic particles published in scientific magazines agreed reasonably well with the </a:t>
            </a:r>
            <a:r>
              <a:rPr lang="en-US" b="1" smtClean="0">
                <a:solidFill>
                  <a:srgbClr val="0070C0"/>
                </a:solidFill>
              </a:rPr>
              <a:t>number of statistical fluctuations </a:t>
            </a:r>
            <a:r>
              <a:rPr lang="en-US" smtClean="0">
                <a:solidFill>
                  <a:srgbClr val="0070C0"/>
                </a:solidFill>
              </a:rPr>
              <a:t>that one would expect in the analyzed datasets.</a:t>
            </a:r>
            <a:r>
              <a:rPr lang="en-US" smtClean="0"/>
              <a:t/>
            </a:r>
            <a:br>
              <a:rPr lang="en-US" smtClean="0"/>
            </a:br>
            <a:r>
              <a:rPr lang="en-US" smtClean="0"/>
              <a:t/>
            </a:r>
            <a:br>
              <a:rPr lang="en-US" smtClean="0"/>
            </a:br>
            <a:r>
              <a:rPr lang="en-US" smtClean="0"/>
              <a:t>(“Far-out hadrons” are hypothetical particles which can be defined as ones that do not fit in SU(3) multiplets. In 1968 quarks were not yet fully accepted as real entities, and the question of the existence of exotic hadrons was important.)</a:t>
            </a:r>
          </a:p>
          <a:p>
            <a:endParaRPr lang="en-US" smtClean="0"/>
          </a:p>
          <a:p>
            <a:r>
              <a:rPr lang="en-US" smtClean="0"/>
              <a:t>Rosenfeld examined the literature and pointed his finger at </a:t>
            </a:r>
            <a:r>
              <a:rPr lang="en-US" smtClean="0">
                <a:solidFill>
                  <a:srgbClr val="FF0000"/>
                </a:solidFill>
              </a:rPr>
              <a:t>large trial factors </a:t>
            </a:r>
            <a:r>
              <a:rPr lang="en-US" smtClean="0"/>
              <a:t>coming into play due to the massive use of combinations of observed particles to derive mass spectra containing potential discoveries:</a:t>
            </a:r>
          </a:p>
          <a:p>
            <a:pPr>
              <a:buNone/>
            </a:pPr>
            <a:r>
              <a:rPr lang="en-US" smtClean="0"/>
              <a:t>	</a:t>
            </a:r>
          </a:p>
          <a:p>
            <a:pPr lvl="1">
              <a:buNone/>
            </a:pPr>
            <a:r>
              <a:rPr lang="en-US" smtClean="0"/>
              <a:t>	"[...] This reasoning on multiplicities, extended to all combinations of all outgoing particles and to all countries, leads to an estimate of 35 million mass combinations calculated per year. How many histograms are plotted from these 35 million combinations? A glance through the journals shows that a typical mass histogram has about 2,500 entries, so the number we were looking for, h is then 15,000 histograms per year (Our annual surveys also tells you that the U.S. measurement rate tends to double every two years, so things will get worse)."</a:t>
            </a:r>
            <a:endParaRPr lang="en-US"/>
          </a:p>
        </p:txBody>
      </p:sp>
    </p:spTree>
    <p:extLst>
      <p:ext uri="{BB962C8B-B14F-4D97-AF65-F5344CB8AC3E}">
        <p14:creationId xmlns:p14="http://schemas.microsoft.com/office/powerpoint/2010/main" val="31499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lstStyle/>
          <a:p>
            <a:r>
              <a:rPr lang="it-IT" smtClean="0"/>
              <a:t>More Rosenfeld</a:t>
            </a:r>
            <a:endParaRPr lang="en-US"/>
          </a:p>
        </p:txBody>
      </p:sp>
      <p:sp>
        <p:nvSpPr>
          <p:cNvPr id="3" name="Segnaposto contenuto 2"/>
          <p:cNvSpPr>
            <a:spLocks noGrp="1"/>
          </p:cNvSpPr>
          <p:nvPr>
            <p:ph idx="1"/>
          </p:nvPr>
        </p:nvSpPr>
        <p:spPr>
          <a:xfrm>
            <a:off x="144016" y="1484784"/>
            <a:ext cx="8820472" cy="5589240"/>
          </a:xfrm>
        </p:spPr>
        <p:txBody>
          <a:bodyPr>
            <a:normAutofit fontScale="55000" lnSpcReduction="20000"/>
          </a:bodyPr>
          <a:lstStyle/>
          <a:p>
            <a:pPr lvl="1">
              <a:buNone/>
            </a:pPr>
            <a:r>
              <a:rPr lang="en-US" smtClean="0"/>
              <a:t>	"[...] Our typical 2,500 entry histogram seems to average 40 bins. This means that therein a physicist could observe 40 different fluctuations one bin wide, 39 two bins wide, 38 three bins wide... This arithmetic is made worse by the fact that when a physicist sees 'something', he then tries to enhance it by making cuts...“</a:t>
            </a:r>
          </a:p>
          <a:p>
            <a:pPr lvl="1">
              <a:buNone/>
            </a:pPr>
            <a:endParaRPr lang="en-US" smtClean="0"/>
          </a:p>
          <a:p>
            <a:pPr>
              <a:buNone/>
            </a:pPr>
            <a:r>
              <a:rPr lang="it-IT" smtClean="0"/>
              <a:t>	(I will get back to the last issue later)</a:t>
            </a:r>
          </a:p>
          <a:p>
            <a:pPr>
              <a:buNone/>
            </a:pPr>
            <a:endParaRPr lang="en-US" smtClean="0"/>
          </a:p>
          <a:p>
            <a:pPr lvl="1">
              <a:buNone/>
            </a:pPr>
            <a:r>
              <a:rPr lang="en-US" smtClean="0"/>
              <a:t>	"In summary of all the discussion above, I conclude that each of our 150,000 annual histograms is capable of generating somewhere between 10 and 100 deceptive upward fluctuations [...]".</a:t>
            </a:r>
          </a:p>
          <a:p>
            <a:pPr>
              <a:buNone/>
            </a:pPr>
            <a:endParaRPr lang="it-IT" smtClean="0"/>
          </a:p>
          <a:p>
            <a:pPr>
              <a:buNone/>
            </a:pPr>
            <a:r>
              <a:rPr lang="it-IT" smtClean="0"/>
              <a:t>	That was indeed a problem! A comparison with the literature in fact showed a correspondence of his eyeballed estimate with the number of unconfirmed new particle claims.</a:t>
            </a:r>
          </a:p>
          <a:p>
            <a:pPr>
              <a:buNone/>
            </a:pPr>
            <a:endParaRPr lang="it-IT" smtClean="0"/>
          </a:p>
          <a:p>
            <a:pPr>
              <a:buNone/>
            </a:pPr>
            <a:r>
              <a:rPr lang="it-IT" smtClean="0"/>
              <a:t>Rosenfeld concluded:</a:t>
            </a:r>
          </a:p>
          <a:p>
            <a:pPr>
              <a:buNone/>
            </a:pPr>
            <a:r>
              <a:rPr lang="it-IT" smtClean="0"/>
              <a:t>	</a:t>
            </a:r>
          </a:p>
          <a:p>
            <a:pPr>
              <a:buNone/>
            </a:pPr>
            <a:r>
              <a:rPr lang="it-IT" smtClean="0"/>
              <a:t>	“</a:t>
            </a:r>
            <a:r>
              <a:rPr lang="it-IT" smtClean="0">
                <a:solidFill>
                  <a:srgbClr val="FF0000"/>
                </a:solidFill>
              </a:rPr>
              <a:t>To the theorist or phenomenologist the moral is simple: </a:t>
            </a:r>
            <a:r>
              <a:rPr lang="it-IT" b="1" smtClean="0">
                <a:solidFill>
                  <a:srgbClr val="FF0000"/>
                </a:solidFill>
              </a:rPr>
              <a:t>wait for nearly 5</a:t>
            </a:r>
            <a:r>
              <a:rPr lang="el-GR" b="1" smtClean="0">
                <a:solidFill>
                  <a:srgbClr val="FF0000"/>
                </a:solidFill>
              </a:rPr>
              <a:t>σ</a:t>
            </a:r>
            <a:r>
              <a:rPr lang="it-IT" b="1" smtClean="0">
                <a:solidFill>
                  <a:srgbClr val="FF0000"/>
                </a:solidFill>
              </a:rPr>
              <a:t> effects</a:t>
            </a:r>
            <a:r>
              <a:rPr lang="it-IT" smtClean="0">
                <a:solidFill>
                  <a:srgbClr val="FF0000"/>
                </a:solidFill>
              </a:rPr>
              <a:t>. For the experimental group who has spent a year of their time and perhaps a million dollars, the problem is harder... go ahead and publish... but they should realize that </a:t>
            </a:r>
            <a:r>
              <a:rPr lang="it-IT" u="sng" smtClean="0">
                <a:solidFill>
                  <a:srgbClr val="FF0000"/>
                </a:solidFill>
              </a:rPr>
              <a:t>any bump less than about 5</a:t>
            </a:r>
            <a:r>
              <a:rPr lang="el-GR" u="sng" smtClean="0">
                <a:solidFill>
                  <a:srgbClr val="FF0000"/>
                </a:solidFill>
              </a:rPr>
              <a:t>σ</a:t>
            </a:r>
            <a:r>
              <a:rPr lang="it-IT" u="sng" smtClean="0">
                <a:solidFill>
                  <a:srgbClr val="FF0000"/>
                </a:solidFill>
              </a:rPr>
              <a:t> </a:t>
            </a:r>
            <a:r>
              <a:rPr lang="it-IT" b="1" u="sng" smtClean="0">
                <a:solidFill>
                  <a:srgbClr val="FF0000"/>
                </a:solidFill>
              </a:rPr>
              <a:t>calls for a repeat of the experiment</a:t>
            </a:r>
            <a:r>
              <a:rPr lang="it-IT" b="1" smtClean="0">
                <a:solidFill>
                  <a:srgbClr val="FF0000"/>
                </a:solidFill>
              </a:rPr>
              <a:t>.</a:t>
            </a:r>
            <a:r>
              <a:rPr lang="it-IT" smtClean="0"/>
              <a:t>”</a:t>
            </a:r>
          </a:p>
          <a:p>
            <a:pPr>
              <a:buNone/>
            </a:pPr>
            <a:endParaRPr lang="it-IT" smtClean="0"/>
          </a:p>
          <a:p>
            <a:pPr lvl="1">
              <a:buNone/>
            </a:pPr>
            <a:endParaRPr lang="it-IT" smtClean="0"/>
          </a:p>
          <a:p>
            <a:pPr lvl="1">
              <a:buNone/>
            </a:pPr>
            <a:endParaRPr lang="it-IT" smtClean="0"/>
          </a:p>
          <a:p>
            <a:pPr lvl="1">
              <a:buNone/>
            </a:pPr>
            <a:endParaRPr lang="en-US"/>
          </a:p>
        </p:txBody>
      </p:sp>
    </p:spTree>
    <p:extLst>
      <p:ext uri="{BB962C8B-B14F-4D97-AF65-F5344CB8AC3E}">
        <p14:creationId xmlns:p14="http://schemas.microsoft.com/office/powerpoint/2010/main" val="355965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anim calcmode="lin" valueType="num">
                                      <p:cBhvr additive="base">
                                        <p:cTn id="1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anim calcmode="lin" valueType="num">
                                      <p:cBhvr additive="base">
                                        <p:cTn id="1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Gerry Lynch and GAME</a:t>
            </a:r>
            <a:endParaRPr lang="en-US"/>
          </a:p>
        </p:txBody>
      </p:sp>
      <p:sp>
        <p:nvSpPr>
          <p:cNvPr id="3" name="Segnaposto contenuto 2"/>
          <p:cNvSpPr>
            <a:spLocks noGrp="1"/>
          </p:cNvSpPr>
          <p:nvPr>
            <p:ph idx="1"/>
          </p:nvPr>
        </p:nvSpPr>
        <p:spPr>
          <a:xfrm>
            <a:off x="457200" y="1600200"/>
            <a:ext cx="8229600" cy="5069160"/>
          </a:xfrm>
        </p:spPr>
        <p:txBody>
          <a:bodyPr>
            <a:normAutofit fontScale="62500" lnSpcReduction="20000"/>
          </a:bodyPr>
          <a:lstStyle/>
          <a:p>
            <a:r>
              <a:rPr lang="it-IT" smtClean="0"/>
              <a:t>Rosenfeld’s article also cites the half-joking, half-didactical effort of his colleague Gerry Lynch at Berkeley:</a:t>
            </a:r>
          </a:p>
          <a:p>
            <a:endParaRPr lang="it-IT" smtClean="0"/>
          </a:p>
          <a:p>
            <a:pPr lvl="1">
              <a:buNone/>
            </a:pPr>
            <a:r>
              <a:rPr lang="en-US" smtClean="0"/>
              <a:t>	"My colleague Gerry Lynch has instead tried to study this problem 'experimentally' using a 'Las Vegas' computer program called Game. Game is played as follows. You wait until a unsuspecting friend comes to show you his latest 4-sigma peak. You draw a smooth curve through his data (based on the hypothesis that the peak is just a fluctuation), and punch this smooth curve as one of the inputs for Game. The other input is his actual data. If you then call for 100 Las Vegas histograms, Game will generate them, with the actual data reproduced for comparison at some random page. You and your friend then go around the halls, asking physicists to pick out the most surprising histogram in the printout. </a:t>
            </a:r>
            <a:r>
              <a:rPr lang="en-US" smtClean="0">
                <a:solidFill>
                  <a:srgbClr val="FF0000"/>
                </a:solidFill>
              </a:rPr>
              <a:t>Often it is one of the 100 phoneys, rather than the real "4-sigma" peak. </a:t>
            </a:r>
            <a:r>
              <a:rPr lang="en-US" smtClean="0"/>
              <a:t>“</a:t>
            </a:r>
          </a:p>
          <a:p>
            <a:pPr lvl="1">
              <a:buNone/>
            </a:pPr>
            <a:endParaRPr lang="en-US" smtClean="0"/>
          </a:p>
          <a:p>
            <a:r>
              <a:rPr lang="it-IT" smtClean="0"/>
              <a:t>Obviously particle physicists in the ‘60s were more “bump-happy” than we are today. </a:t>
            </a:r>
            <a:r>
              <a:rPr lang="it-IT" smtClean="0">
                <a:solidFill>
                  <a:srgbClr val="0070C0"/>
                </a:solidFill>
              </a:rPr>
              <a:t>The proposal to raise to 5-sigma of the threshold above which a signal could be claimed was an earnest attempt at reducing the flow of claimed discoveries</a:t>
            </a:r>
            <a:r>
              <a:rPr lang="it-IT" smtClean="0"/>
              <a:t>, which distracted theorists and caused confusion.</a:t>
            </a:r>
          </a:p>
          <a:p>
            <a:pPr>
              <a:buNone/>
            </a:pPr>
            <a:endParaRPr lang="it-IT" smtClean="0"/>
          </a:p>
        </p:txBody>
      </p:sp>
    </p:spTree>
    <p:extLst>
      <p:ext uri="{BB962C8B-B14F-4D97-AF65-F5344CB8AC3E}">
        <p14:creationId xmlns:p14="http://schemas.microsoft.com/office/powerpoint/2010/main" val="177554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Let’s play GAME</a:t>
            </a:r>
            <a:endParaRPr lang="en-US"/>
          </a:p>
        </p:txBody>
      </p:sp>
      <p:sp>
        <p:nvSpPr>
          <p:cNvPr id="3" name="Segnaposto contenuto 2"/>
          <p:cNvSpPr>
            <a:spLocks noGrp="1"/>
          </p:cNvSpPr>
          <p:nvPr>
            <p:ph idx="1"/>
          </p:nvPr>
        </p:nvSpPr>
        <p:spPr/>
        <p:txBody>
          <a:bodyPr>
            <a:normAutofit fontScale="62500" lnSpcReduction="20000"/>
          </a:bodyPr>
          <a:lstStyle/>
          <a:p>
            <a:pPr>
              <a:buNone/>
            </a:pPr>
            <a:r>
              <a:rPr lang="it-IT" smtClean="0"/>
              <a:t>	It is instructive even for a hard-boiled sceptical physicist raised in the years of </a:t>
            </a:r>
            <a:r>
              <a:rPr lang="it-IT" smtClean="0">
                <a:solidFill>
                  <a:srgbClr val="0070C0"/>
                </a:solidFill>
              </a:rPr>
              <a:t>Standard Model Precision Tests Boredom </a:t>
            </a:r>
            <a:r>
              <a:rPr lang="it-IT" smtClean="0"/>
              <a:t>to play with GAME. </a:t>
            </a:r>
          </a:p>
          <a:p>
            <a:pPr>
              <a:buNone/>
            </a:pPr>
            <a:r>
              <a:rPr lang="it-IT" smtClean="0"/>
              <a:t>	</a:t>
            </a:r>
          </a:p>
          <a:p>
            <a:pPr>
              <a:buNone/>
            </a:pPr>
            <a:r>
              <a:rPr lang="it-IT" smtClean="0"/>
              <a:t>	In the following slides are shown a few histograms, each selected by an automated procedure as the one containing “the most striking” peak among a set of 100, all drawn from a smooth distribution.</a:t>
            </a:r>
          </a:p>
          <a:p>
            <a:pPr>
              <a:buNone/>
            </a:pPr>
            <a:endParaRPr lang="it-IT" smtClean="0"/>
          </a:p>
          <a:p>
            <a:pPr lvl="1">
              <a:buNone/>
            </a:pPr>
            <a:r>
              <a:rPr lang="it-IT" smtClean="0"/>
              <a:t>	Details: 1000 entries; 40 bins; </a:t>
            </a:r>
            <a:r>
              <a:rPr lang="it-IT" smtClean="0">
                <a:solidFill>
                  <a:srgbClr val="FF0000"/>
                </a:solidFill>
              </a:rPr>
              <a:t>the “best” histogram in each set of 100 is the one with most populated adjacent pair of bins </a:t>
            </a:r>
            <a:r>
              <a:rPr lang="it-IT" smtClean="0"/>
              <a:t>(in the first five slides) or triplets of bins (in the second set of five slides)</a:t>
            </a:r>
          </a:p>
          <a:p>
            <a:pPr>
              <a:buNone/>
            </a:pPr>
            <a:endParaRPr lang="it-IT" smtClean="0"/>
          </a:p>
          <a:p>
            <a:pPr>
              <a:buNone/>
            </a:pPr>
            <a:r>
              <a:rPr lang="it-IT" smtClean="0"/>
              <a:t>	You are asked to consider </a:t>
            </a:r>
            <a:r>
              <a:rPr lang="it-IT" b="1" smtClean="0"/>
              <a:t>what you would tell your student if she came to your office with such a histogram</a:t>
            </a:r>
            <a:r>
              <a:rPr lang="it-IT" smtClean="0"/>
              <a:t>, claiming it is the result of an optimized selection for some doubly charmed baryon, say, that she has been looking for in her research project.</a:t>
            </a:r>
            <a:endParaRPr lang="en-US"/>
          </a:p>
        </p:txBody>
      </p:sp>
    </p:spTree>
    <p:extLst>
      <p:ext uri="{BB962C8B-B14F-4D97-AF65-F5344CB8AC3E}">
        <p14:creationId xmlns:p14="http://schemas.microsoft.com/office/powerpoint/2010/main" val="54650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0"/>
            <a:ext cx="8229600" cy="1143000"/>
          </a:xfrm>
        </p:spPr>
        <p:txBody>
          <a:bodyPr/>
          <a:lstStyle/>
          <a:p>
            <a:r>
              <a:rPr lang="it-IT" smtClean="0"/>
              <a:t>2-bin bumps</a:t>
            </a:r>
            <a:endParaRPr lang="en-US"/>
          </a:p>
        </p:txBody>
      </p:sp>
      <p:sp>
        <p:nvSpPr>
          <p:cNvPr id="3" name="Segnaposto contenuto 2"/>
          <p:cNvSpPr>
            <a:spLocks noGrp="1"/>
          </p:cNvSpPr>
          <p:nvPr>
            <p:ph idx="1"/>
          </p:nvPr>
        </p:nvSpPr>
        <p:spPr>
          <a:xfrm>
            <a:off x="539552" y="980729"/>
            <a:ext cx="8229600" cy="936104"/>
          </a:xfrm>
        </p:spPr>
        <p:txBody>
          <a:bodyPr>
            <a:normAutofit fontScale="92500" lnSpcReduction="10000"/>
          </a:bodyPr>
          <a:lstStyle/>
          <a:p>
            <a:r>
              <a:rPr lang="it-IT" smtClean="0"/>
              <a:t>Here are the outputs of the most significant 2-bin bumps in five 100-histogram sets: #1</a:t>
            </a:r>
            <a:endParaRPr lang="en-US"/>
          </a:p>
        </p:txBody>
      </p:sp>
      <p:pic>
        <p:nvPicPr>
          <p:cNvPr id="4" name="Immagine 3" descr="h1.jpg"/>
          <p:cNvPicPr>
            <a:picLocks noChangeAspect="1"/>
          </p:cNvPicPr>
          <p:nvPr/>
        </p:nvPicPr>
        <p:blipFill>
          <a:blip r:embed="rId2" cstate="print"/>
          <a:stretch>
            <a:fillRect/>
          </a:stretch>
        </p:blipFill>
        <p:spPr>
          <a:xfrm>
            <a:off x="1763691" y="2060848"/>
            <a:ext cx="5057775" cy="4809173"/>
          </a:xfrm>
          <a:prstGeom prst="rect">
            <a:avLst/>
          </a:prstGeom>
        </p:spPr>
      </p:pic>
    </p:spTree>
    <p:extLst>
      <p:ext uri="{BB962C8B-B14F-4D97-AF65-F5344CB8AC3E}">
        <p14:creationId xmlns:p14="http://schemas.microsoft.com/office/powerpoint/2010/main" val="40504354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0"/>
            <a:ext cx="8229600" cy="1143000"/>
          </a:xfrm>
        </p:spPr>
        <p:txBody>
          <a:bodyPr/>
          <a:lstStyle/>
          <a:p>
            <a:r>
              <a:rPr lang="it-IT" smtClean="0"/>
              <a:t>2-bin bumps</a:t>
            </a:r>
            <a:endParaRPr lang="en-US"/>
          </a:p>
        </p:txBody>
      </p:sp>
      <p:sp>
        <p:nvSpPr>
          <p:cNvPr id="3" name="Segnaposto contenuto 2"/>
          <p:cNvSpPr>
            <a:spLocks noGrp="1"/>
          </p:cNvSpPr>
          <p:nvPr>
            <p:ph idx="1"/>
          </p:nvPr>
        </p:nvSpPr>
        <p:spPr>
          <a:xfrm>
            <a:off x="539552" y="980729"/>
            <a:ext cx="8229600" cy="936104"/>
          </a:xfrm>
        </p:spPr>
        <p:txBody>
          <a:bodyPr>
            <a:normAutofit fontScale="92500" lnSpcReduction="10000"/>
          </a:bodyPr>
          <a:lstStyle/>
          <a:p>
            <a:r>
              <a:rPr lang="it-IT" smtClean="0"/>
              <a:t>Here are the outputs of the most significant 2-bin bumps in five 100-histogram sets: #2</a:t>
            </a:r>
            <a:endParaRPr lang="en-US"/>
          </a:p>
        </p:txBody>
      </p:sp>
      <p:pic>
        <p:nvPicPr>
          <p:cNvPr id="4" name="Immagine 3" descr="h2.jpg"/>
          <p:cNvPicPr>
            <a:picLocks noChangeAspect="1"/>
          </p:cNvPicPr>
          <p:nvPr/>
        </p:nvPicPr>
        <p:blipFill>
          <a:blip r:embed="rId2" cstate="print"/>
          <a:stretch>
            <a:fillRect/>
          </a:stretch>
        </p:blipFill>
        <p:spPr>
          <a:xfrm>
            <a:off x="1762128" y="2060848"/>
            <a:ext cx="5057775" cy="4809173"/>
          </a:xfrm>
          <a:prstGeom prst="rect">
            <a:avLst/>
          </a:prstGeom>
        </p:spPr>
      </p:pic>
    </p:spTree>
    <p:extLst>
      <p:ext uri="{BB962C8B-B14F-4D97-AF65-F5344CB8AC3E}">
        <p14:creationId xmlns:p14="http://schemas.microsoft.com/office/powerpoint/2010/main" val="579567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6120680" cy="1143000"/>
          </a:xfrm>
        </p:spPr>
        <p:txBody>
          <a:bodyPr/>
          <a:lstStyle/>
          <a:p>
            <a:r>
              <a:rPr lang="it-IT" smtClean="0"/>
              <a:t>One example to clarify</a:t>
            </a:r>
            <a:endParaRPr lang="en-US"/>
          </a:p>
        </p:txBody>
      </p:sp>
      <p:sp>
        <p:nvSpPr>
          <p:cNvPr id="3" name="Segnaposto contenuto 2"/>
          <p:cNvSpPr>
            <a:spLocks noGrp="1"/>
          </p:cNvSpPr>
          <p:nvPr>
            <p:ph idx="1"/>
          </p:nvPr>
        </p:nvSpPr>
        <p:spPr>
          <a:xfrm>
            <a:off x="0" y="1294547"/>
            <a:ext cx="4042792" cy="4785395"/>
          </a:xfrm>
        </p:spPr>
        <p:txBody>
          <a:bodyPr>
            <a:normAutofit fontScale="55000" lnSpcReduction="20000"/>
          </a:bodyPr>
          <a:lstStyle/>
          <a:p>
            <a:r>
              <a:rPr lang="it-IT" smtClean="0"/>
              <a:t>Given the importance of the concept just described, let us discuss it with a simple example</a:t>
            </a:r>
          </a:p>
          <a:p>
            <a:endParaRPr lang="it-IT" smtClean="0"/>
          </a:p>
          <a:p>
            <a:r>
              <a:rPr lang="it-IT" smtClean="0"/>
              <a:t>A strongly produced resonance of unknown mass in LHC data would result in events with two energetic jets</a:t>
            </a:r>
          </a:p>
          <a:p>
            <a:endParaRPr lang="it-IT" smtClean="0"/>
          </a:p>
          <a:p>
            <a:r>
              <a:rPr lang="it-IT" smtClean="0"/>
              <a:t>The PDF f(x;M) depends on M; we may construct an estimate M*+-</a:t>
            </a:r>
            <a:r>
              <a:rPr lang="el-GR" smtClean="0"/>
              <a:t>σ</a:t>
            </a:r>
            <a:r>
              <a:rPr lang="it-IT" smtClean="0"/>
              <a:t>*</a:t>
            </a:r>
            <a:r>
              <a:rPr lang="it-IT" baseline="-25000" smtClean="0"/>
              <a:t>M*</a:t>
            </a:r>
            <a:r>
              <a:rPr lang="it-IT" smtClean="0"/>
              <a:t> using data x</a:t>
            </a:r>
          </a:p>
          <a:p>
            <a:endParaRPr lang="it-IT"/>
          </a:p>
          <a:p>
            <a:r>
              <a:rPr lang="it-IT" smtClean="0"/>
              <a:t>There is </a:t>
            </a:r>
            <a:r>
              <a:rPr lang="it-IT" smtClean="0">
                <a:solidFill>
                  <a:srgbClr val="0070C0"/>
                </a:solidFill>
              </a:rPr>
              <a:t>no guarantee </a:t>
            </a:r>
            <a:r>
              <a:rPr lang="it-IT" smtClean="0"/>
              <a:t>that the true value M is within the quoted interval around M*; but asymptotically, our interval covers it 68.3% of the time</a:t>
            </a:r>
          </a:p>
          <a:p>
            <a:endParaRPr lang="it-IT" smtClean="0"/>
          </a:p>
          <a:p>
            <a:endParaRPr lang="it-IT" smtClean="0"/>
          </a:p>
          <a:p>
            <a:endParaRPr lang="en-US"/>
          </a:p>
        </p:txBody>
      </p:sp>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5" y="1052736"/>
            <a:ext cx="3141337" cy="3111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2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9118" y="21631"/>
            <a:ext cx="2104882" cy="2446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goft"/>
          <p:cNvPicPr>
            <a:picLocks noChangeAspect="1" noChangeArrowheads="1"/>
          </p:cNvPicPr>
          <p:nvPr/>
        </p:nvPicPr>
        <p:blipFill>
          <a:blip r:embed="rId4" cstate="print"/>
          <a:srcRect/>
          <a:stretch>
            <a:fillRect/>
          </a:stretch>
        </p:blipFill>
        <p:spPr bwMode="auto">
          <a:xfrm>
            <a:off x="4644008" y="4437112"/>
            <a:ext cx="3816350" cy="1682750"/>
          </a:xfrm>
          <a:prstGeom prst="rect">
            <a:avLst/>
          </a:prstGeom>
          <a:noFill/>
          <a:ln w="9525">
            <a:noFill/>
            <a:miter lim="800000"/>
            <a:headEnd/>
            <a:tailEnd/>
          </a:ln>
        </p:spPr>
      </p:pic>
      <p:sp>
        <p:nvSpPr>
          <p:cNvPr id="4" name="CasellaDiTesto 3"/>
          <p:cNvSpPr txBox="1"/>
          <p:nvPr/>
        </p:nvSpPr>
        <p:spPr>
          <a:xfrm>
            <a:off x="8388424" y="6079942"/>
            <a:ext cx="381836" cy="369332"/>
          </a:xfrm>
          <a:prstGeom prst="rect">
            <a:avLst/>
          </a:prstGeom>
          <a:noFill/>
        </p:spPr>
        <p:txBody>
          <a:bodyPr wrap="none" rtlCol="0">
            <a:spAutoFit/>
          </a:bodyPr>
          <a:lstStyle/>
          <a:p>
            <a:r>
              <a:rPr lang="it-IT" smtClean="0"/>
              <a:t>M</a:t>
            </a:r>
            <a:endParaRPr lang="en-US"/>
          </a:p>
        </p:txBody>
      </p:sp>
      <p:sp>
        <p:nvSpPr>
          <p:cNvPr id="5" name="CasellaDiTesto 4"/>
          <p:cNvSpPr txBox="1"/>
          <p:nvPr/>
        </p:nvSpPr>
        <p:spPr>
          <a:xfrm>
            <a:off x="5580112" y="6034062"/>
            <a:ext cx="2392001" cy="923330"/>
          </a:xfrm>
          <a:prstGeom prst="rect">
            <a:avLst/>
          </a:prstGeom>
          <a:noFill/>
        </p:spPr>
        <p:txBody>
          <a:bodyPr wrap="none" rtlCol="0">
            <a:spAutoFit/>
          </a:bodyPr>
          <a:lstStyle/>
          <a:p>
            <a:r>
              <a:rPr lang="it-IT" smtClean="0"/>
              <a:t>Different estimates</a:t>
            </a:r>
          </a:p>
          <a:p>
            <a:r>
              <a:rPr lang="it-IT"/>
              <a:t>h</a:t>
            </a:r>
            <a:r>
              <a:rPr lang="it-IT" smtClean="0"/>
              <a:t>ave different sampling</a:t>
            </a:r>
          </a:p>
          <a:p>
            <a:r>
              <a:rPr lang="it-IT" smtClean="0"/>
              <a:t>distributions</a:t>
            </a:r>
            <a:endParaRPr lang="en-US"/>
          </a:p>
        </p:txBody>
      </p:sp>
      <p:sp>
        <p:nvSpPr>
          <p:cNvPr id="7" name="CasellaDiTesto 6"/>
          <p:cNvSpPr txBox="1"/>
          <p:nvPr/>
        </p:nvSpPr>
        <p:spPr>
          <a:xfrm>
            <a:off x="251520" y="6172561"/>
            <a:ext cx="4362476" cy="646331"/>
          </a:xfrm>
          <a:prstGeom prst="rect">
            <a:avLst/>
          </a:prstGeom>
          <a:noFill/>
        </p:spPr>
        <p:txBody>
          <a:bodyPr wrap="none" rtlCol="0">
            <a:spAutoFit/>
          </a:bodyPr>
          <a:lstStyle/>
          <a:p>
            <a:r>
              <a:rPr lang="it-IT" b="1" smtClean="0">
                <a:solidFill>
                  <a:srgbClr val="FF0000"/>
                </a:solidFill>
              </a:rPr>
              <a:t>The question is how to construct</a:t>
            </a:r>
          </a:p>
          <a:p>
            <a:r>
              <a:rPr lang="it-IT" b="1">
                <a:solidFill>
                  <a:srgbClr val="FF0000"/>
                </a:solidFill>
              </a:rPr>
              <a:t>c</a:t>
            </a:r>
            <a:r>
              <a:rPr lang="it-IT" b="1" smtClean="0">
                <a:solidFill>
                  <a:srgbClr val="FF0000"/>
                </a:solidFill>
              </a:rPr>
              <a:t>onfidence intervals that "work" in all cases</a:t>
            </a:r>
          </a:p>
        </p:txBody>
      </p:sp>
      <p:sp>
        <p:nvSpPr>
          <p:cNvPr id="8" name="CasellaDiTesto 7"/>
          <p:cNvSpPr txBox="1"/>
          <p:nvPr/>
        </p:nvSpPr>
        <p:spPr>
          <a:xfrm>
            <a:off x="4499992" y="1068468"/>
            <a:ext cx="851515" cy="369332"/>
          </a:xfrm>
          <a:prstGeom prst="rect">
            <a:avLst/>
          </a:prstGeom>
          <a:noFill/>
        </p:spPr>
        <p:txBody>
          <a:bodyPr wrap="none" rtlCol="0">
            <a:spAutoFit/>
          </a:bodyPr>
          <a:lstStyle/>
          <a:p>
            <a:r>
              <a:rPr lang="it-IT" b="1" smtClean="0"/>
              <a:t>F(x|M)</a:t>
            </a:r>
            <a:endParaRPr lang="en-US" b="1"/>
          </a:p>
        </p:txBody>
      </p:sp>
      <p:sp>
        <p:nvSpPr>
          <p:cNvPr id="9" name="Freccia bidirezionale orizzontale 8"/>
          <p:cNvSpPr/>
          <p:nvPr/>
        </p:nvSpPr>
        <p:spPr>
          <a:xfrm>
            <a:off x="6242215" y="5229200"/>
            <a:ext cx="619936" cy="1440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ccia bidirezionale orizzontale 9"/>
          <p:cNvSpPr/>
          <p:nvPr/>
        </p:nvSpPr>
        <p:spPr>
          <a:xfrm>
            <a:off x="5894688" y="5658836"/>
            <a:ext cx="1314990" cy="144016"/>
          </a:xfrm>
          <a:prstGeom prst="lef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28885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0"/>
            <a:ext cx="8229600" cy="1143000"/>
          </a:xfrm>
        </p:spPr>
        <p:txBody>
          <a:bodyPr/>
          <a:lstStyle/>
          <a:p>
            <a:r>
              <a:rPr lang="it-IT" smtClean="0"/>
              <a:t>2-bin bumps</a:t>
            </a:r>
            <a:endParaRPr lang="en-US"/>
          </a:p>
        </p:txBody>
      </p:sp>
      <p:sp>
        <p:nvSpPr>
          <p:cNvPr id="3" name="Segnaposto contenuto 2"/>
          <p:cNvSpPr>
            <a:spLocks noGrp="1"/>
          </p:cNvSpPr>
          <p:nvPr>
            <p:ph idx="1"/>
          </p:nvPr>
        </p:nvSpPr>
        <p:spPr>
          <a:xfrm>
            <a:off x="539552" y="980729"/>
            <a:ext cx="8229600" cy="936104"/>
          </a:xfrm>
        </p:spPr>
        <p:txBody>
          <a:bodyPr>
            <a:normAutofit fontScale="92500" lnSpcReduction="10000"/>
          </a:bodyPr>
          <a:lstStyle/>
          <a:p>
            <a:r>
              <a:rPr lang="it-IT" smtClean="0"/>
              <a:t>Here are the outputs of the most significant 2-bin bumps in five 100-histogram sets: #3</a:t>
            </a:r>
            <a:endParaRPr lang="en-US"/>
          </a:p>
        </p:txBody>
      </p:sp>
      <p:pic>
        <p:nvPicPr>
          <p:cNvPr id="4" name="Immagine 3" descr="h3.jpg"/>
          <p:cNvPicPr>
            <a:picLocks noChangeAspect="1"/>
          </p:cNvPicPr>
          <p:nvPr/>
        </p:nvPicPr>
        <p:blipFill>
          <a:blip r:embed="rId2" cstate="print"/>
          <a:stretch>
            <a:fillRect/>
          </a:stretch>
        </p:blipFill>
        <p:spPr>
          <a:xfrm>
            <a:off x="1762128" y="2060848"/>
            <a:ext cx="5057775" cy="4809173"/>
          </a:xfrm>
          <a:prstGeom prst="rect">
            <a:avLst/>
          </a:prstGeom>
        </p:spPr>
      </p:pic>
    </p:spTree>
    <p:extLst>
      <p:ext uri="{BB962C8B-B14F-4D97-AF65-F5344CB8AC3E}">
        <p14:creationId xmlns:p14="http://schemas.microsoft.com/office/powerpoint/2010/main" val="15501937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0"/>
            <a:ext cx="8229600" cy="1143000"/>
          </a:xfrm>
        </p:spPr>
        <p:txBody>
          <a:bodyPr/>
          <a:lstStyle/>
          <a:p>
            <a:r>
              <a:rPr lang="it-IT" smtClean="0"/>
              <a:t>2-bin bumps</a:t>
            </a:r>
            <a:endParaRPr lang="en-US"/>
          </a:p>
        </p:txBody>
      </p:sp>
      <p:sp>
        <p:nvSpPr>
          <p:cNvPr id="3" name="Segnaposto contenuto 2"/>
          <p:cNvSpPr>
            <a:spLocks noGrp="1"/>
          </p:cNvSpPr>
          <p:nvPr>
            <p:ph idx="1"/>
          </p:nvPr>
        </p:nvSpPr>
        <p:spPr>
          <a:xfrm>
            <a:off x="539552" y="980729"/>
            <a:ext cx="8229600" cy="936104"/>
          </a:xfrm>
        </p:spPr>
        <p:txBody>
          <a:bodyPr>
            <a:normAutofit fontScale="92500" lnSpcReduction="10000"/>
          </a:bodyPr>
          <a:lstStyle/>
          <a:p>
            <a:r>
              <a:rPr lang="it-IT" smtClean="0"/>
              <a:t>Here are the outputs of the most significant 2-bin bumps in five 100-histogram sets: #4</a:t>
            </a:r>
            <a:endParaRPr lang="en-US"/>
          </a:p>
        </p:txBody>
      </p:sp>
      <p:pic>
        <p:nvPicPr>
          <p:cNvPr id="4" name="Immagine 3" descr="h4.jpg"/>
          <p:cNvPicPr>
            <a:picLocks noChangeAspect="1"/>
          </p:cNvPicPr>
          <p:nvPr/>
        </p:nvPicPr>
        <p:blipFill>
          <a:blip r:embed="rId2" cstate="print"/>
          <a:stretch>
            <a:fillRect/>
          </a:stretch>
        </p:blipFill>
        <p:spPr>
          <a:xfrm>
            <a:off x="1762128" y="2060848"/>
            <a:ext cx="5057775" cy="4809173"/>
          </a:xfrm>
          <a:prstGeom prst="rect">
            <a:avLst/>
          </a:prstGeom>
        </p:spPr>
      </p:pic>
    </p:spTree>
    <p:extLst>
      <p:ext uri="{BB962C8B-B14F-4D97-AF65-F5344CB8AC3E}">
        <p14:creationId xmlns:p14="http://schemas.microsoft.com/office/powerpoint/2010/main" val="29378612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0"/>
            <a:ext cx="8229600" cy="1143000"/>
          </a:xfrm>
        </p:spPr>
        <p:txBody>
          <a:bodyPr/>
          <a:lstStyle/>
          <a:p>
            <a:r>
              <a:rPr lang="it-IT" smtClean="0"/>
              <a:t>2-bin bumps</a:t>
            </a:r>
            <a:endParaRPr lang="en-US"/>
          </a:p>
        </p:txBody>
      </p:sp>
      <p:sp>
        <p:nvSpPr>
          <p:cNvPr id="3" name="Segnaposto contenuto 2"/>
          <p:cNvSpPr>
            <a:spLocks noGrp="1"/>
          </p:cNvSpPr>
          <p:nvPr>
            <p:ph idx="1"/>
          </p:nvPr>
        </p:nvSpPr>
        <p:spPr>
          <a:xfrm>
            <a:off x="539552" y="980729"/>
            <a:ext cx="8229600" cy="936104"/>
          </a:xfrm>
        </p:spPr>
        <p:txBody>
          <a:bodyPr>
            <a:normAutofit fontScale="92500" lnSpcReduction="10000"/>
          </a:bodyPr>
          <a:lstStyle/>
          <a:p>
            <a:r>
              <a:rPr lang="it-IT" smtClean="0"/>
              <a:t>Here are the outputs of the most significant 2-bin bumps in five 100-histogram sets: #5</a:t>
            </a:r>
            <a:endParaRPr lang="en-US"/>
          </a:p>
        </p:txBody>
      </p:sp>
      <p:pic>
        <p:nvPicPr>
          <p:cNvPr id="4" name="Immagine 3" descr="h5.jpg"/>
          <p:cNvPicPr>
            <a:picLocks noChangeAspect="1"/>
          </p:cNvPicPr>
          <p:nvPr/>
        </p:nvPicPr>
        <p:blipFill>
          <a:blip r:embed="rId2" cstate="print"/>
          <a:stretch>
            <a:fillRect/>
          </a:stretch>
        </p:blipFill>
        <p:spPr>
          <a:xfrm>
            <a:off x="1762128" y="2060848"/>
            <a:ext cx="5057775" cy="4809173"/>
          </a:xfrm>
          <a:prstGeom prst="rect">
            <a:avLst/>
          </a:prstGeom>
        </p:spPr>
      </p:pic>
    </p:spTree>
    <p:extLst>
      <p:ext uri="{BB962C8B-B14F-4D97-AF65-F5344CB8AC3E}">
        <p14:creationId xmlns:p14="http://schemas.microsoft.com/office/powerpoint/2010/main" val="12140700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74848" y="0"/>
            <a:ext cx="8229600" cy="1143000"/>
          </a:xfrm>
        </p:spPr>
        <p:txBody>
          <a:bodyPr/>
          <a:lstStyle/>
          <a:p>
            <a:r>
              <a:rPr lang="it-IT" smtClean="0"/>
              <a:t>3-bin bumps</a:t>
            </a:r>
            <a:endParaRPr lang="en-US"/>
          </a:p>
        </p:txBody>
      </p:sp>
      <p:sp>
        <p:nvSpPr>
          <p:cNvPr id="3" name="Segnaposto contenuto 2"/>
          <p:cNvSpPr>
            <a:spLocks noGrp="1"/>
          </p:cNvSpPr>
          <p:nvPr>
            <p:ph idx="1"/>
          </p:nvPr>
        </p:nvSpPr>
        <p:spPr>
          <a:xfrm>
            <a:off x="539552" y="980729"/>
            <a:ext cx="8229600" cy="936104"/>
          </a:xfrm>
        </p:spPr>
        <p:txBody>
          <a:bodyPr>
            <a:normAutofit fontScale="92500" lnSpcReduction="10000"/>
          </a:bodyPr>
          <a:lstStyle/>
          <a:p>
            <a:r>
              <a:rPr lang="it-IT" smtClean="0"/>
              <a:t>Here are the outputs of the most significant 3-bin bumps in five 100-histogram sets: #1</a:t>
            </a:r>
            <a:endParaRPr lang="en-US"/>
          </a:p>
        </p:txBody>
      </p:sp>
      <p:pic>
        <p:nvPicPr>
          <p:cNvPr id="4" name="Immagine 3" descr="h5.jpg"/>
          <p:cNvPicPr>
            <a:picLocks noChangeAspect="1"/>
          </p:cNvPicPr>
          <p:nvPr/>
        </p:nvPicPr>
        <p:blipFill>
          <a:blip r:embed="rId2" cstate="print"/>
          <a:stretch>
            <a:fillRect/>
          </a:stretch>
        </p:blipFill>
        <p:spPr>
          <a:xfrm>
            <a:off x="1762128" y="2060848"/>
            <a:ext cx="5057775" cy="4809172"/>
          </a:xfrm>
          <a:prstGeom prst="rect">
            <a:avLst/>
          </a:prstGeom>
        </p:spPr>
      </p:pic>
    </p:spTree>
    <p:extLst>
      <p:ext uri="{BB962C8B-B14F-4D97-AF65-F5344CB8AC3E}">
        <p14:creationId xmlns:p14="http://schemas.microsoft.com/office/powerpoint/2010/main" val="31072523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74848" y="0"/>
            <a:ext cx="8229600" cy="1143000"/>
          </a:xfrm>
        </p:spPr>
        <p:txBody>
          <a:bodyPr/>
          <a:lstStyle/>
          <a:p>
            <a:r>
              <a:rPr lang="it-IT" smtClean="0"/>
              <a:t>3-bin bumps</a:t>
            </a:r>
            <a:endParaRPr lang="en-US"/>
          </a:p>
        </p:txBody>
      </p:sp>
      <p:sp>
        <p:nvSpPr>
          <p:cNvPr id="3" name="Segnaposto contenuto 2"/>
          <p:cNvSpPr>
            <a:spLocks noGrp="1"/>
          </p:cNvSpPr>
          <p:nvPr>
            <p:ph idx="1"/>
          </p:nvPr>
        </p:nvSpPr>
        <p:spPr>
          <a:xfrm>
            <a:off x="539552" y="980729"/>
            <a:ext cx="8229600" cy="936104"/>
          </a:xfrm>
        </p:spPr>
        <p:txBody>
          <a:bodyPr>
            <a:normAutofit fontScale="92500" lnSpcReduction="10000"/>
          </a:bodyPr>
          <a:lstStyle/>
          <a:p>
            <a:r>
              <a:rPr lang="it-IT" smtClean="0"/>
              <a:t>Here are the outputs of the most significant 3-bin bumps in five 100-histogram sets: #2</a:t>
            </a:r>
            <a:endParaRPr lang="en-US"/>
          </a:p>
        </p:txBody>
      </p:sp>
      <p:pic>
        <p:nvPicPr>
          <p:cNvPr id="4" name="Immagine 3" descr="h5.jpg"/>
          <p:cNvPicPr>
            <a:picLocks noChangeAspect="1"/>
          </p:cNvPicPr>
          <p:nvPr/>
        </p:nvPicPr>
        <p:blipFill>
          <a:blip r:embed="rId2" cstate="print"/>
          <a:stretch>
            <a:fillRect/>
          </a:stretch>
        </p:blipFill>
        <p:spPr>
          <a:xfrm>
            <a:off x="1762128" y="2060848"/>
            <a:ext cx="5057775" cy="4809172"/>
          </a:xfrm>
          <a:prstGeom prst="rect">
            <a:avLst/>
          </a:prstGeom>
        </p:spPr>
      </p:pic>
    </p:spTree>
    <p:extLst>
      <p:ext uri="{BB962C8B-B14F-4D97-AF65-F5344CB8AC3E}">
        <p14:creationId xmlns:p14="http://schemas.microsoft.com/office/powerpoint/2010/main" val="31426065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74848" y="0"/>
            <a:ext cx="8229600" cy="1143000"/>
          </a:xfrm>
        </p:spPr>
        <p:txBody>
          <a:bodyPr/>
          <a:lstStyle/>
          <a:p>
            <a:r>
              <a:rPr lang="it-IT" smtClean="0"/>
              <a:t>3-bin bumps</a:t>
            </a:r>
            <a:endParaRPr lang="en-US"/>
          </a:p>
        </p:txBody>
      </p:sp>
      <p:sp>
        <p:nvSpPr>
          <p:cNvPr id="3" name="Segnaposto contenuto 2"/>
          <p:cNvSpPr>
            <a:spLocks noGrp="1"/>
          </p:cNvSpPr>
          <p:nvPr>
            <p:ph idx="1"/>
          </p:nvPr>
        </p:nvSpPr>
        <p:spPr>
          <a:xfrm>
            <a:off x="539552" y="980729"/>
            <a:ext cx="8229600" cy="936104"/>
          </a:xfrm>
        </p:spPr>
        <p:txBody>
          <a:bodyPr>
            <a:normAutofit fontScale="92500" lnSpcReduction="10000"/>
          </a:bodyPr>
          <a:lstStyle/>
          <a:p>
            <a:r>
              <a:rPr lang="it-IT" smtClean="0"/>
              <a:t>Here are the outputs of the most significant 3-bin bumps in five 100-histogram sets: #3</a:t>
            </a:r>
            <a:endParaRPr lang="en-US"/>
          </a:p>
        </p:txBody>
      </p:sp>
      <p:pic>
        <p:nvPicPr>
          <p:cNvPr id="4" name="Immagine 3" descr="h5.jpg"/>
          <p:cNvPicPr>
            <a:picLocks noChangeAspect="1"/>
          </p:cNvPicPr>
          <p:nvPr/>
        </p:nvPicPr>
        <p:blipFill>
          <a:blip r:embed="rId2" cstate="print"/>
          <a:stretch>
            <a:fillRect/>
          </a:stretch>
        </p:blipFill>
        <p:spPr>
          <a:xfrm>
            <a:off x="1762128" y="2060848"/>
            <a:ext cx="5057775" cy="4809172"/>
          </a:xfrm>
          <a:prstGeom prst="rect">
            <a:avLst/>
          </a:prstGeom>
        </p:spPr>
      </p:pic>
    </p:spTree>
    <p:extLst>
      <p:ext uri="{BB962C8B-B14F-4D97-AF65-F5344CB8AC3E}">
        <p14:creationId xmlns:p14="http://schemas.microsoft.com/office/powerpoint/2010/main" val="12768614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74848" y="0"/>
            <a:ext cx="8229600" cy="1143000"/>
          </a:xfrm>
        </p:spPr>
        <p:txBody>
          <a:bodyPr/>
          <a:lstStyle/>
          <a:p>
            <a:r>
              <a:rPr lang="it-IT" smtClean="0"/>
              <a:t>3-bin bumps</a:t>
            </a:r>
            <a:endParaRPr lang="en-US"/>
          </a:p>
        </p:txBody>
      </p:sp>
      <p:sp>
        <p:nvSpPr>
          <p:cNvPr id="3" name="Segnaposto contenuto 2"/>
          <p:cNvSpPr>
            <a:spLocks noGrp="1"/>
          </p:cNvSpPr>
          <p:nvPr>
            <p:ph idx="1"/>
          </p:nvPr>
        </p:nvSpPr>
        <p:spPr>
          <a:xfrm>
            <a:off x="539552" y="980729"/>
            <a:ext cx="8229600" cy="936104"/>
          </a:xfrm>
        </p:spPr>
        <p:txBody>
          <a:bodyPr>
            <a:normAutofit fontScale="92500" lnSpcReduction="10000"/>
          </a:bodyPr>
          <a:lstStyle/>
          <a:p>
            <a:r>
              <a:rPr lang="it-IT" smtClean="0"/>
              <a:t>Here are the outputs of the most significant 3-bin bumps in five 100-histogram sets: #4</a:t>
            </a:r>
            <a:endParaRPr lang="en-US"/>
          </a:p>
        </p:txBody>
      </p:sp>
      <p:pic>
        <p:nvPicPr>
          <p:cNvPr id="4" name="Immagine 3" descr="h5.jpg"/>
          <p:cNvPicPr>
            <a:picLocks noChangeAspect="1"/>
          </p:cNvPicPr>
          <p:nvPr/>
        </p:nvPicPr>
        <p:blipFill>
          <a:blip r:embed="rId2" cstate="print"/>
          <a:stretch>
            <a:fillRect/>
          </a:stretch>
        </p:blipFill>
        <p:spPr>
          <a:xfrm>
            <a:off x="1762128" y="2060848"/>
            <a:ext cx="5057775" cy="4809172"/>
          </a:xfrm>
          <a:prstGeom prst="rect">
            <a:avLst/>
          </a:prstGeom>
        </p:spPr>
      </p:pic>
    </p:spTree>
    <p:extLst>
      <p:ext uri="{BB962C8B-B14F-4D97-AF65-F5344CB8AC3E}">
        <p14:creationId xmlns:p14="http://schemas.microsoft.com/office/powerpoint/2010/main" val="32735190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74848" y="0"/>
            <a:ext cx="8229600" cy="1143000"/>
          </a:xfrm>
        </p:spPr>
        <p:txBody>
          <a:bodyPr/>
          <a:lstStyle/>
          <a:p>
            <a:r>
              <a:rPr lang="it-IT" smtClean="0"/>
              <a:t>3-bin bumps</a:t>
            </a:r>
            <a:endParaRPr lang="en-US"/>
          </a:p>
        </p:txBody>
      </p:sp>
      <p:sp>
        <p:nvSpPr>
          <p:cNvPr id="3" name="Segnaposto contenuto 2"/>
          <p:cNvSpPr>
            <a:spLocks noGrp="1"/>
          </p:cNvSpPr>
          <p:nvPr>
            <p:ph idx="1"/>
          </p:nvPr>
        </p:nvSpPr>
        <p:spPr>
          <a:xfrm>
            <a:off x="539552" y="980729"/>
            <a:ext cx="8229600" cy="936104"/>
          </a:xfrm>
        </p:spPr>
        <p:txBody>
          <a:bodyPr>
            <a:normAutofit fontScale="92500" lnSpcReduction="10000"/>
          </a:bodyPr>
          <a:lstStyle/>
          <a:p>
            <a:r>
              <a:rPr lang="it-IT" smtClean="0"/>
              <a:t>Here are the outputs of the most significant 3-bin bumps in five 100-histogram sets: #5</a:t>
            </a:r>
            <a:endParaRPr lang="en-US"/>
          </a:p>
        </p:txBody>
      </p:sp>
      <p:pic>
        <p:nvPicPr>
          <p:cNvPr id="4" name="Immagine 3" descr="h5.jpg"/>
          <p:cNvPicPr>
            <a:picLocks noChangeAspect="1"/>
          </p:cNvPicPr>
          <p:nvPr/>
        </p:nvPicPr>
        <p:blipFill>
          <a:blip r:embed="rId2" cstate="print"/>
          <a:stretch>
            <a:fillRect/>
          </a:stretch>
        </p:blipFill>
        <p:spPr>
          <a:xfrm>
            <a:off x="1762128" y="2060848"/>
            <a:ext cx="5057775" cy="4809172"/>
          </a:xfrm>
          <a:prstGeom prst="rect">
            <a:avLst/>
          </a:prstGeom>
        </p:spPr>
      </p:pic>
    </p:spTree>
    <p:extLst>
      <p:ext uri="{BB962C8B-B14F-4D97-AF65-F5344CB8AC3E}">
        <p14:creationId xmlns:p14="http://schemas.microsoft.com/office/powerpoint/2010/main" val="14470511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91680" y="0"/>
            <a:ext cx="6419056" cy="1143000"/>
          </a:xfrm>
        </p:spPr>
        <p:txBody>
          <a:bodyPr/>
          <a:lstStyle/>
          <a:p>
            <a:r>
              <a:rPr lang="it-IT" smtClean="0"/>
              <a:t>Notes on GAME</a:t>
            </a:r>
            <a:endParaRPr lang="en-US"/>
          </a:p>
        </p:txBody>
      </p:sp>
      <p:sp>
        <p:nvSpPr>
          <p:cNvPr id="3" name="Segnaposto contenuto 2"/>
          <p:cNvSpPr>
            <a:spLocks noGrp="1"/>
          </p:cNvSpPr>
          <p:nvPr>
            <p:ph idx="1"/>
          </p:nvPr>
        </p:nvSpPr>
        <p:spPr>
          <a:xfrm>
            <a:off x="0" y="1052736"/>
            <a:ext cx="9144000" cy="1800200"/>
          </a:xfrm>
        </p:spPr>
        <p:txBody>
          <a:bodyPr>
            <a:normAutofit fontScale="62500" lnSpcReduction="20000"/>
          </a:bodyPr>
          <a:lstStyle/>
          <a:p>
            <a:pPr>
              <a:buNone/>
            </a:pPr>
            <a:r>
              <a:rPr lang="it-IT" smtClean="0"/>
              <a:t>	Each of the histograms in the previous slides is the best one in a set of a hundred; yet the isolated signals have </a:t>
            </a:r>
            <a:r>
              <a:rPr lang="it-IT" smtClean="0">
                <a:solidFill>
                  <a:srgbClr val="0070C0"/>
                </a:solidFill>
              </a:rPr>
              <a:t>p-values corresponding to 3.5</a:t>
            </a:r>
            <a:r>
              <a:rPr lang="el-GR" smtClean="0">
                <a:solidFill>
                  <a:srgbClr val="0070C0"/>
                </a:solidFill>
              </a:rPr>
              <a:t>σ </a:t>
            </a:r>
            <a:r>
              <a:rPr lang="it-IT" smtClean="0">
                <a:solidFill>
                  <a:srgbClr val="0070C0"/>
                </a:solidFill>
              </a:rPr>
              <a:t>-</a:t>
            </a:r>
            <a:r>
              <a:rPr lang="el-GR" smtClean="0">
                <a:solidFill>
                  <a:srgbClr val="0070C0"/>
                </a:solidFill>
              </a:rPr>
              <a:t> </a:t>
            </a:r>
            <a:r>
              <a:rPr lang="it-IT" smtClean="0">
                <a:solidFill>
                  <a:srgbClr val="0070C0"/>
                </a:solidFill>
              </a:rPr>
              <a:t>4</a:t>
            </a:r>
            <a:r>
              <a:rPr lang="el-GR" smtClean="0">
                <a:solidFill>
                  <a:srgbClr val="0070C0"/>
                </a:solidFill>
              </a:rPr>
              <a:t>σ </a:t>
            </a:r>
            <a:r>
              <a:rPr lang="it-IT" smtClean="0">
                <a:solidFill>
                  <a:srgbClr val="0070C0"/>
                </a:solidFill>
              </a:rPr>
              <a:t>effects</a:t>
            </a:r>
          </a:p>
          <a:p>
            <a:pPr>
              <a:buNone/>
            </a:pPr>
            <a:r>
              <a:rPr lang="it-IT" smtClean="0"/>
              <a:t>	</a:t>
            </a:r>
          </a:p>
          <a:p>
            <a:pPr>
              <a:buNone/>
            </a:pPr>
            <a:r>
              <a:rPr lang="it-IT" smtClean="0"/>
              <a:t>	E.g. some of the 2-bin bumps contain 80 evts with an expectation of  2*1000/40=50, and </a:t>
            </a:r>
          </a:p>
          <a:p>
            <a:pPr lvl="1">
              <a:buNone/>
            </a:pPr>
            <a:r>
              <a:rPr lang="el-GR" smtClean="0"/>
              <a:t>			</a:t>
            </a:r>
            <a:r>
              <a:rPr lang="it-IT" smtClean="0"/>
              <a:t>	p</a:t>
            </a:r>
            <a:r>
              <a:rPr lang="it-IT" baseline="-25000" smtClean="0"/>
              <a:t>Poisson</a:t>
            </a:r>
            <a:r>
              <a:rPr lang="it-IT" smtClean="0"/>
              <a:t>(</a:t>
            </a:r>
            <a:r>
              <a:rPr lang="el-GR" smtClean="0"/>
              <a:t>μ</a:t>
            </a:r>
            <a:r>
              <a:rPr lang="it-IT" smtClean="0"/>
              <a:t>=50;N&gt;=80)=5.6</a:t>
            </a:r>
            <a:r>
              <a:rPr lang="el-GR" smtClean="0"/>
              <a:t>6</a:t>
            </a:r>
            <a:r>
              <a:rPr lang="it-IT" smtClean="0"/>
              <a:t>*10</a:t>
            </a:r>
            <a:r>
              <a:rPr lang="it-IT" baseline="30000" smtClean="0"/>
              <a:t>-5</a:t>
            </a:r>
            <a:r>
              <a:rPr lang="it-IT" smtClean="0"/>
              <a:t>    </a:t>
            </a:r>
            <a:r>
              <a:rPr lang="it-IT" smtClean="0">
                <a:sym typeface="Wingdings" pitchFamily="2" charset="2"/>
              </a:rPr>
              <a:t>    N=3.86</a:t>
            </a:r>
            <a:r>
              <a:rPr lang="el-GR" smtClean="0">
                <a:sym typeface="Wingdings" pitchFamily="2" charset="2"/>
              </a:rPr>
              <a:t>σ</a:t>
            </a:r>
            <a:endParaRPr lang="it-IT" smtClean="0"/>
          </a:p>
          <a:p>
            <a:pPr>
              <a:buNone/>
            </a:pPr>
            <a:endParaRPr lang="it-IT" smtClean="0"/>
          </a:p>
        </p:txBody>
      </p:sp>
      <p:pic>
        <p:nvPicPr>
          <p:cNvPr id="23553" name="Picture 1"/>
          <p:cNvPicPr>
            <a:picLocks noChangeAspect="1" noChangeArrowheads="1"/>
          </p:cNvPicPr>
          <p:nvPr/>
        </p:nvPicPr>
        <p:blipFill>
          <a:blip r:embed="rId2" cstate="print"/>
          <a:srcRect/>
          <a:stretch>
            <a:fillRect/>
          </a:stretch>
        </p:blipFill>
        <p:spPr bwMode="auto">
          <a:xfrm>
            <a:off x="5509716" y="2852936"/>
            <a:ext cx="3634284" cy="3429000"/>
          </a:xfrm>
          <a:prstGeom prst="rect">
            <a:avLst/>
          </a:prstGeom>
          <a:noFill/>
          <a:ln w="9525">
            <a:noFill/>
            <a:miter lim="800000"/>
            <a:headEnd/>
            <a:tailEnd/>
          </a:ln>
        </p:spPr>
      </p:pic>
      <p:sp>
        <p:nvSpPr>
          <p:cNvPr id="5" name="CasellaDiTesto 4"/>
          <p:cNvSpPr txBox="1"/>
          <p:nvPr/>
        </p:nvSpPr>
        <p:spPr>
          <a:xfrm>
            <a:off x="138355" y="2852936"/>
            <a:ext cx="4793685" cy="2308324"/>
          </a:xfrm>
          <a:prstGeom prst="rect">
            <a:avLst/>
          </a:prstGeom>
          <a:noFill/>
        </p:spPr>
        <p:txBody>
          <a:bodyPr wrap="none" rtlCol="0">
            <a:spAutoFit/>
          </a:bodyPr>
          <a:lstStyle/>
          <a:p>
            <a:pPr>
              <a:buNone/>
            </a:pPr>
            <a:r>
              <a:rPr lang="it-IT" b="1" smtClean="0">
                <a:solidFill>
                  <a:srgbClr val="FF0000"/>
                </a:solidFill>
              </a:rPr>
              <a:t>Why? </a:t>
            </a:r>
          </a:p>
          <a:p>
            <a:r>
              <a:rPr lang="it-IT" smtClean="0"/>
              <a:t>Because </a:t>
            </a:r>
            <a:r>
              <a:rPr lang="it-IT" smtClean="0">
                <a:solidFill>
                  <a:srgbClr val="FF0000"/>
                </a:solidFill>
              </a:rPr>
              <a:t>the bump can appear anywhere (x39) </a:t>
            </a:r>
            <a:endParaRPr lang="el-GR" smtClean="0">
              <a:solidFill>
                <a:srgbClr val="FF0000"/>
              </a:solidFill>
            </a:endParaRPr>
          </a:p>
          <a:p>
            <a:r>
              <a:rPr lang="it-IT" smtClean="0">
                <a:solidFill>
                  <a:srgbClr val="FF0000"/>
                </a:solidFill>
              </a:rPr>
              <a:t>in the spectrum </a:t>
            </a:r>
            <a:r>
              <a:rPr lang="it-IT" smtClean="0"/>
              <a:t>– we did not specify beforehand </a:t>
            </a:r>
            <a:endParaRPr lang="el-GR" smtClean="0"/>
          </a:p>
          <a:p>
            <a:r>
              <a:rPr lang="it-IT" smtClean="0"/>
              <a:t>where we would look</a:t>
            </a:r>
            <a:r>
              <a:rPr lang="el-GR" smtClean="0"/>
              <a:t> </a:t>
            </a:r>
            <a:r>
              <a:rPr lang="it-IT" smtClean="0"/>
              <a:t>because we admit 2- as </a:t>
            </a:r>
            <a:endParaRPr lang="el-GR" smtClean="0"/>
          </a:p>
          <a:p>
            <a:r>
              <a:rPr lang="it-IT" smtClean="0"/>
              <a:t>well as 3-bin bumps as “interesting” (also, we </a:t>
            </a:r>
            <a:endParaRPr lang="el-GR" smtClean="0"/>
          </a:p>
          <a:p>
            <a:r>
              <a:rPr lang="it-IT" smtClean="0"/>
              <a:t>could extend the search to wider structures </a:t>
            </a:r>
          </a:p>
          <a:p>
            <a:pPr>
              <a:buNone/>
            </a:pPr>
            <a:r>
              <a:rPr lang="it-IT" smtClean="0"/>
              <a:t>without penalty)</a:t>
            </a:r>
          </a:p>
          <a:p>
            <a:endParaRPr lang="en-US"/>
          </a:p>
        </p:txBody>
      </p:sp>
      <p:sp>
        <p:nvSpPr>
          <p:cNvPr id="6" name="CasellaDiTesto 5"/>
          <p:cNvSpPr txBox="1"/>
          <p:nvPr/>
        </p:nvSpPr>
        <p:spPr>
          <a:xfrm>
            <a:off x="179512" y="4869160"/>
            <a:ext cx="5076056" cy="2031325"/>
          </a:xfrm>
          <a:prstGeom prst="rect">
            <a:avLst/>
          </a:prstGeom>
          <a:noFill/>
        </p:spPr>
        <p:txBody>
          <a:bodyPr wrap="square" rtlCol="0">
            <a:spAutoFit/>
          </a:bodyPr>
          <a:lstStyle/>
          <a:p>
            <a:pPr>
              <a:buNone/>
            </a:pPr>
            <a:r>
              <a:rPr lang="it-IT" smtClean="0"/>
              <a:t>	</a:t>
            </a:r>
          </a:p>
          <a:p>
            <a:pPr>
              <a:buNone/>
            </a:pPr>
            <a:r>
              <a:rPr lang="it-IT" smtClean="0"/>
              <a:t>One should also ponder on the often overlooked fact that </a:t>
            </a:r>
            <a:r>
              <a:rPr lang="it-IT" b="1" smtClean="0"/>
              <a:t>researchers finding a promising “bump” will usually modify the selection a posteriori, voluntarily or involuntarily enhancing it</a:t>
            </a:r>
            <a:r>
              <a:rPr lang="it-IT" smtClean="0"/>
              <a:t>. This makes the trials factor quite hard to estimate a priori</a:t>
            </a:r>
          </a:p>
          <a:p>
            <a:endParaRPr lang="en-US"/>
          </a:p>
        </p:txBody>
      </p:sp>
      <p:sp>
        <p:nvSpPr>
          <p:cNvPr id="7" name="CasellaDiTesto 6"/>
          <p:cNvSpPr txBox="1"/>
          <p:nvPr/>
        </p:nvSpPr>
        <p:spPr>
          <a:xfrm>
            <a:off x="6012160" y="6300609"/>
            <a:ext cx="2500300" cy="584775"/>
          </a:xfrm>
          <a:prstGeom prst="rect">
            <a:avLst/>
          </a:prstGeom>
          <a:noFill/>
        </p:spPr>
        <p:txBody>
          <a:bodyPr wrap="none" rtlCol="0">
            <a:spAutoFit/>
          </a:bodyPr>
          <a:lstStyle/>
          <a:p>
            <a:r>
              <a:rPr lang="it-IT" sz="1600" i="1" smtClean="0"/>
              <a:t>P(N|</a:t>
            </a:r>
            <a:r>
              <a:rPr lang="el-GR" sz="1600" i="1" smtClean="0"/>
              <a:t>μ</a:t>
            </a:r>
            <a:r>
              <a:rPr lang="it-IT" sz="1600" i="1" smtClean="0"/>
              <a:t>=50) in linear (top)</a:t>
            </a:r>
          </a:p>
          <a:p>
            <a:r>
              <a:rPr lang="it-IT" sz="1600" i="1" smtClean="0"/>
              <a:t>and semi-log scale (bottom)</a:t>
            </a:r>
            <a:endParaRPr lang="en-US" sz="1600" i="1"/>
          </a:p>
        </p:txBody>
      </p:sp>
    </p:spTree>
    <p:extLst>
      <p:ext uri="{BB962C8B-B14F-4D97-AF65-F5344CB8AC3E}">
        <p14:creationId xmlns:p14="http://schemas.microsoft.com/office/powerpoint/2010/main" val="39785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 calcmode="lin" valueType="num">
                                      <p:cBhvr additive="base">
                                        <p:cTn id="3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lstStyle/>
          <a:p>
            <a:r>
              <a:rPr lang="it-IT" smtClean="0"/>
              <a:t>What 5</a:t>
            </a:r>
            <a:r>
              <a:rPr lang="el-GR" smtClean="0"/>
              <a:t>σ</a:t>
            </a:r>
            <a:r>
              <a:rPr lang="en-US" smtClean="0"/>
              <a:t> may do for you</a:t>
            </a:r>
            <a:endParaRPr lang="en-US"/>
          </a:p>
        </p:txBody>
      </p:sp>
      <p:sp>
        <p:nvSpPr>
          <p:cNvPr id="3" name="Segnaposto contenuto 2"/>
          <p:cNvSpPr>
            <a:spLocks noGrp="1"/>
          </p:cNvSpPr>
          <p:nvPr>
            <p:ph idx="1"/>
          </p:nvPr>
        </p:nvSpPr>
        <p:spPr>
          <a:xfrm>
            <a:off x="457200" y="1412776"/>
            <a:ext cx="8229600" cy="5445224"/>
          </a:xfrm>
        </p:spPr>
        <p:txBody>
          <a:bodyPr>
            <a:normAutofit fontScale="55000" lnSpcReduction="20000"/>
          </a:bodyPr>
          <a:lstStyle/>
          <a:p>
            <a:r>
              <a:rPr lang="en-US" smtClean="0"/>
              <a:t>Setting the bar at 5</a:t>
            </a:r>
            <a:r>
              <a:rPr lang="el-GR" smtClean="0"/>
              <a:t>σ</a:t>
            </a:r>
            <a:r>
              <a:rPr lang="it-IT" smtClean="0"/>
              <a:t> for a discovery claim undoubtedly </a:t>
            </a:r>
            <a:r>
              <a:rPr lang="it-IT" smtClean="0">
                <a:solidFill>
                  <a:srgbClr val="0070C0"/>
                </a:solidFill>
              </a:rPr>
              <a:t>removes the large majority of spurious signals due to statistical fluctuations</a:t>
            </a:r>
          </a:p>
          <a:p>
            <a:pPr lvl="1"/>
            <a:r>
              <a:rPr lang="it-IT" smtClean="0"/>
              <a:t>The trials factor required to reach 10</a:t>
            </a:r>
            <a:r>
              <a:rPr lang="it-IT" baseline="30000" smtClean="0"/>
              <a:t>-7</a:t>
            </a:r>
            <a:r>
              <a:rPr lang="it-IT" smtClean="0"/>
              <a:t> probabilities is of course very large, but the large number of searches being performed in today’s experiments makes up for that</a:t>
            </a:r>
          </a:p>
          <a:p>
            <a:pPr lvl="1"/>
            <a:r>
              <a:rPr lang="it-IT" smtClean="0"/>
              <a:t>Nowadays we call this “</a:t>
            </a:r>
            <a:r>
              <a:rPr lang="it-IT" b="1" smtClean="0"/>
              <a:t>LEE</a:t>
            </a:r>
            <a:r>
              <a:rPr lang="it-IT" smtClean="0"/>
              <a:t>”, for “</a:t>
            </a:r>
            <a:r>
              <a:rPr lang="it-IT" smtClean="0">
                <a:solidFill>
                  <a:srgbClr val="FF0000"/>
                </a:solidFill>
              </a:rPr>
              <a:t>look-elsewhere effect</a:t>
            </a:r>
            <a:r>
              <a:rPr lang="it-IT" smtClean="0"/>
              <a:t>”. </a:t>
            </a:r>
          </a:p>
          <a:p>
            <a:pPr lvl="1"/>
            <a:r>
              <a:rPr lang="it-IT" smtClean="0"/>
              <a:t>50 years after Rosenfeld, we do not need to compute the trials factor by hand: we can estimate a “global” as well as a “local” p-value using brute force computing, or advanced tricks (</a:t>
            </a:r>
            <a:r>
              <a:rPr lang="it-IT" b="1" smtClean="0"/>
              <a:t>more later</a:t>
            </a:r>
            <a:r>
              <a:rPr lang="it-IT" smtClean="0"/>
              <a:t>). </a:t>
            </a:r>
          </a:p>
          <a:p>
            <a:pPr lvl="1"/>
            <a:endParaRPr lang="it-IT" smtClean="0"/>
          </a:p>
          <a:p>
            <a:r>
              <a:rPr lang="it-IT" smtClean="0"/>
              <a:t>The other reason at the roots of the establishment of a high threshold for significance has been the </a:t>
            </a:r>
            <a:r>
              <a:rPr lang="it-IT" smtClean="0">
                <a:solidFill>
                  <a:srgbClr val="FF0000"/>
                </a:solidFill>
              </a:rPr>
              <a:t>ubiquitous presence in our measurements of unknown, or ill-modeled, systematic uncertainties</a:t>
            </a:r>
          </a:p>
          <a:p>
            <a:pPr lvl="1"/>
            <a:r>
              <a:rPr lang="it-IT" smtClean="0"/>
              <a:t>To some extent, a 5</a:t>
            </a:r>
            <a:r>
              <a:rPr lang="el-GR" smtClean="0"/>
              <a:t>σ</a:t>
            </a:r>
            <a:r>
              <a:rPr lang="it-IT" smtClean="0"/>
              <a:t> threshold protects systematics-dominated results from being published as discoveries</a:t>
            </a:r>
          </a:p>
          <a:p>
            <a:pPr>
              <a:buNone/>
            </a:pPr>
            <a:r>
              <a:rPr lang="it-IT" smtClean="0"/>
              <a:t>	</a:t>
            </a:r>
          </a:p>
          <a:p>
            <a:pPr>
              <a:buNone/>
            </a:pPr>
            <a:r>
              <a:rPr lang="it-IT" smtClean="0"/>
              <a:t>	</a:t>
            </a:r>
            <a:r>
              <a:rPr lang="it-IT" b="1" smtClean="0"/>
              <a:t>Protection from trials factor and unknown or ill-modeled systematics are the rationale behind the 5</a:t>
            </a:r>
            <a:r>
              <a:rPr lang="el-GR" b="1" smtClean="0"/>
              <a:t>σ</a:t>
            </a:r>
            <a:r>
              <a:rPr lang="it-IT" b="1" smtClean="0"/>
              <a:t> criterion</a:t>
            </a:r>
          </a:p>
          <a:p>
            <a:pPr>
              <a:buNone/>
            </a:pPr>
            <a:endParaRPr lang="it-IT" smtClean="0"/>
          </a:p>
          <a:p>
            <a:pPr>
              <a:buNone/>
            </a:pPr>
            <a:r>
              <a:rPr lang="it-IT" smtClean="0"/>
              <a:t>	It is to be noted that the criterion has </a:t>
            </a:r>
            <a:r>
              <a:rPr lang="it-IT" smtClean="0">
                <a:solidFill>
                  <a:srgbClr val="FF0000"/>
                </a:solidFill>
              </a:rPr>
              <a:t>no basis in professional statistics literature</a:t>
            </a:r>
            <a:r>
              <a:rPr lang="it-IT" smtClean="0"/>
              <a:t>, and is considered </a:t>
            </a:r>
            <a:r>
              <a:rPr lang="it-IT" b="1" smtClean="0"/>
              <a:t>totally arbitrary </a:t>
            </a:r>
            <a:r>
              <a:rPr lang="it-IT" smtClean="0"/>
              <a:t>by statisticians, no less than the 5% threshold often used for the type-I error rate of research in medicine, biology, cognitive sciences, etcetera. As shown before, </a:t>
            </a:r>
            <a:r>
              <a:rPr lang="it-IT" smtClean="0">
                <a:solidFill>
                  <a:srgbClr val="0070C0"/>
                </a:solidFill>
              </a:rPr>
              <a:t>the type-1 error rate is an arbitrary choice</a:t>
            </a:r>
            <a:r>
              <a:rPr lang="it-IT" smtClean="0"/>
              <a:t>.</a:t>
            </a:r>
          </a:p>
          <a:p>
            <a:endParaRPr lang="it-IT" smtClean="0"/>
          </a:p>
          <a:p>
            <a:endParaRPr lang="it-IT" smtClean="0"/>
          </a:p>
        </p:txBody>
      </p:sp>
    </p:spTree>
    <p:extLst>
      <p:ext uri="{BB962C8B-B14F-4D97-AF65-F5344CB8AC3E}">
        <p14:creationId xmlns:p14="http://schemas.microsoft.com/office/powerpoint/2010/main" val="15173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 calcmode="lin" valueType="num">
                                      <p:cBhvr additive="base">
                                        <p:cTn id="1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anim calcmode="lin" valueType="num">
                                      <p:cBhvr additive="base">
                                        <p:cTn id="2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836712"/>
          </a:xfrm>
        </p:spPr>
        <p:txBody>
          <a:bodyPr>
            <a:normAutofit fontScale="90000"/>
          </a:bodyPr>
          <a:lstStyle/>
          <a:p>
            <a:r>
              <a:rPr lang="en-US" smtClean="0"/>
              <a:t>Neyman’s Confidence interval recipe</a:t>
            </a:r>
            <a:endParaRPr lang="en-US"/>
          </a:p>
        </p:txBody>
      </p:sp>
      <p:sp>
        <p:nvSpPr>
          <p:cNvPr id="3" name="Segnaposto contenuto 2"/>
          <p:cNvSpPr>
            <a:spLocks noGrp="1"/>
          </p:cNvSpPr>
          <p:nvPr>
            <p:ph idx="1"/>
          </p:nvPr>
        </p:nvSpPr>
        <p:spPr>
          <a:xfrm>
            <a:off x="0" y="1124744"/>
            <a:ext cx="5652120" cy="5733256"/>
          </a:xfrm>
        </p:spPr>
        <p:txBody>
          <a:bodyPr>
            <a:normAutofit fontScale="55000" lnSpcReduction="20000"/>
          </a:bodyPr>
          <a:lstStyle/>
          <a:p>
            <a:r>
              <a:rPr lang="en-US" smtClean="0">
                <a:solidFill>
                  <a:srgbClr val="0070C0"/>
                </a:solidFill>
              </a:rPr>
              <a:t>Specify a model</a:t>
            </a:r>
            <a:r>
              <a:rPr lang="en-US" smtClean="0"/>
              <a:t> which provides the probability density function of a particular observable x being found, for each value of the unknown parameter of interest: </a:t>
            </a:r>
            <a:r>
              <a:rPr lang="en-US" i="1" smtClean="0"/>
              <a:t>p(x|μ) </a:t>
            </a:r>
          </a:p>
          <a:p>
            <a:r>
              <a:rPr lang="en-US" i="1" smtClean="0"/>
              <a:t>Also </a:t>
            </a:r>
            <a:r>
              <a:rPr lang="en-US" i="1" smtClean="0">
                <a:solidFill>
                  <a:srgbClr val="0070C0"/>
                </a:solidFill>
              </a:rPr>
              <a:t>choose a Type-I error rate </a:t>
            </a:r>
            <a:r>
              <a:rPr lang="en-US" i="1" smtClean="0">
                <a:solidFill>
                  <a:srgbClr val="0070C0"/>
                </a:solidFill>
                <a:latin typeface="Symbol" pitchFamily="18" charset="2"/>
              </a:rPr>
              <a:t>a</a:t>
            </a:r>
            <a:r>
              <a:rPr lang="en-US" i="1" smtClean="0">
                <a:solidFill>
                  <a:srgbClr val="0070C0"/>
                </a:solidFill>
              </a:rPr>
              <a:t> </a:t>
            </a:r>
            <a:r>
              <a:rPr lang="en-US" i="1" smtClean="0"/>
              <a:t>(e.g. 32%, or 5%)</a:t>
            </a:r>
          </a:p>
          <a:p>
            <a:r>
              <a:rPr lang="en-US" smtClean="0"/>
              <a:t>For each </a:t>
            </a:r>
            <a:r>
              <a:rPr lang="en-US" smtClean="0">
                <a:latin typeface="Symbol" pitchFamily="18" charset="2"/>
              </a:rPr>
              <a:t>m</a:t>
            </a:r>
            <a:r>
              <a:rPr lang="en-US" smtClean="0"/>
              <a:t>, draw a horizontal </a:t>
            </a:r>
            <a:r>
              <a:rPr lang="en-US" i="1" smtClean="0"/>
              <a:t>acceptance interval [x</a:t>
            </a:r>
            <a:r>
              <a:rPr lang="en-US" i="1" baseline="-25000" smtClean="0"/>
              <a:t>1</a:t>
            </a:r>
            <a:r>
              <a:rPr lang="en-US" i="1" smtClean="0"/>
              <a:t>,x</a:t>
            </a:r>
            <a:r>
              <a:rPr lang="en-US" i="1" baseline="-25000" smtClean="0"/>
              <a:t>2</a:t>
            </a:r>
            <a:r>
              <a:rPr lang="en-US" i="1" smtClean="0"/>
              <a:t>] such that </a:t>
            </a:r>
          </a:p>
          <a:p>
            <a:pPr>
              <a:buNone/>
            </a:pPr>
            <a:r>
              <a:rPr lang="en-US" i="1" smtClean="0"/>
              <a:t>		p (x∈[x</a:t>
            </a:r>
            <a:r>
              <a:rPr lang="en-US" i="1" baseline="-25000" smtClean="0"/>
              <a:t>1</a:t>
            </a:r>
            <a:r>
              <a:rPr lang="en-US" i="1" smtClean="0"/>
              <a:t>,x</a:t>
            </a:r>
            <a:r>
              <a:rPr lang="en-US" i="1" baseline="-25000" smtClean="0"/>
              <a:t>2</a:t>
            </a:r>
            <a:r>
              <a:rPr lang="en-US" i="1" smtClean="0"/>
              <a:t>] | μ) = 1 ‐ α. </a:t>
            </a:r>
          </a:p>
          <a:p>
            <a:pPr>
              <a:buNone/>
            </a:pPr>
            <a:r>
              <a:rPr lang="en-US" i="1" smtClean="0"/>
              <a:t>	</a:t>
            </a:r>
            <a:r>
              <a:rPr lang="en-US" b="1" i="1" smtClean="0"/>
              <a:t>There are infinitely many ways of doing this</a:t>
            </a:r>
            <a:r>
              <a:rPr lang="en-US" i="1" smtClean="0"/>
              <a:t>: it all depends on what you want from your data</a:t>
            </a:r>
          </a:p>
          <a:p>
            <a:pPr lvl="1"/>
            <a:r>
              <a:rPr lang="en-US" i="1" smtClean="0"/>
              <a:t>for upper limits, integrate the pdf from x to infinity</a:t>
            </a:r>
          </a:p>
          <a:p>
            <a:pPr lvl="1"/>
            <a:r>
              <a:rPr lang="en-US" i="1" smtClean="0"/>
              <a:t>for lower limits do the opposite</a:t>
            </a:r>
          </a:p>
          <a:p>
            <a:pPr lvl="1"/>
            <a:r>
              <a:rPr lang="en-US" i="1" smtClean="0"/>
              <a:t>might want to choose central intervals</a:t>
            </a:r>
          </a:p>
          <a:p>
            <a:pPr lvl="1"/>
            <a:r>
              <a:rPr lang="it-IT" i="1" smtClean="0"/>
              <a:t>or shortest intervals ?</a:t>
            </a:r>
            <a:endParaRPr lang="en-US" i="1" smtClean="0"/>
          </a:p>
          <a:p>
            <a:r>
              <a:rPr lang="en-US" i="1" smtClean="0">
                <a:solidFill>
                  <a:srgbClr val="0070C0"/>
                </a:solidFill>
              </a:rPr>
              <a:t> In general: </a:t>
            </a:r>
            <a:r>
              <a:rPr lang="en-US" b="1" i="1" smtClean="0">
                <a:solidFill>
                  <a:srgbClr val="0070C0"/>
                </a:solidFill>
              </a:rPr>
              <a:t>an ordering principle </a:t>
            </a:r>
            <a:r>
              <a:rPr lang="en-US" i="1" smtClean="0">
                <a:solidFill>
                  <a:srgbClr val="0070C0"/>
                </a:solidFill>
              </a:rPr>
              <a:t>is needed to well‐define.</a:t>
            </a:r>
          </a:p>
          <a:p>
            <a:r>
              <a:rPr lang="en-US" smtClean="0"/>
              <a:t>Upon performing an experiment, you measure</a:t>
            </a:r>
            <a:r>
              <a:rPr lang="en-US" i="1" smtClean="0"/>
              <a:t> x=x*. You can then draw a vertical line through it. </a:t>
            </a:r>
          </a:p>
          <a:p>
            <a:pPr>
              <a:buNone/>
            </a:pPr>
            <a:r>
              <a:rPr lang="en-US" smtClean="0">
                <a:sym typeface="Wingdings" pitchFamily="2" charset="2"/>
              </a:rPr>
              <a:t>	</a:t>
            </a:r>
          </a:p>
          <a:p>
            <a:pPr>
              <a:buNone/>
            </a:pPr>
            <a:r>
              <a:rPr lang="en-US" smtClean="0">
                <a:sym typeface="Wingdings" pitchFamily="2" charset="2"/>
              </a:rPr>
              <a:t> 	</a:t>
            </a:r>
            <a:r>
              <a:rPr lang="en-US" smtClean="0"/>
              <a:t>The vertical </a:t>
            </a:r>
            <a:r>
              <a:rPr lang="en-US" i="1" smtClean="0">
                <a:solidFill>
                  <a:srgbClr val="FF0000"/>
                </a:solidFill>
              </a:rPr>
              <a:t>confidence interval [</a:t>
            </a:r>
            <a:r>
              <a:rPr lang="en-US" i="1" smtClean="0">
                <a:solidFill>
                  <a:srgbClr val="FF0000"/>
                </a:solidFill>
                <a:latin typeface="Symbol" pitchFamily="18" charset="2"/>
              </a:rPr>
              <a:t>m</a:t>
            </a:r>
            <a:r>
              <a:rPr lang="en-US" i="1" baseline="-25000" smtClean="0">
                <a:solidFill>
                  <a:srgbClr val="FF0000"/>
                </a:solidFill>
              </a:rPr>
              <a:t>1</a:t>
            </a:r>
            <a:r>
              <a:rPr lang="en-US" i="1" smtClean="0">
                <a:solidFill>
                  <a:srgbClr val="FF0000"/>
                </a:solidFill>
              </a:rPr>
              <a:t>,</a:t>
            </a:r>
            <a:r>
              <a:rPr lang="en-US" i="1" smtClean="0">
                <a:solidFill>
                  <a:srgbClr val="FF0000"/>
                </a:solidFill>
                <a:latin typeface="Symbol" pitchFamily="18" charset="2"/>
              </a:rPr>
              <a:t>m</a:t>
            </a:r>
            <a:r>
              <a:rPr lang="en-US" i="1" baseline="-25000" smtClean="0">
                <a:solidFill>
                  <a:srgbClr val="FF0000"/>
                </a:solidFill>
              </a:rPr>
              <a:t>2</a:t>
            </a:r>
            <a:r>
              <a:rPr lang="en-US" i="1" smtClean="0">
                <a:solidFill>
                  <a:srgbClr val="FF0000"/>
                </a:solidFill>
              </a:rPr>
              <a:t>]  (with Confidence Level C.L. = 1 ‐α) is the union of all values of μ for which the corresponding acceptance interval is intercepted by the vertical line.</a:t>
            </a:r>
            <a:endParaRPr lang="en-US" smtClean="0">
              <a:solidFill>
                <a:srgbClr val="FF0000"/>
              </a:solidFill>
            </a:endParaRPr>
          </a:p>
        </p:txBody>
      </p:sp>
      <p:pic>
        <p:nvPicPr>
          <p:cNvPr id="144388" name="Picture 4"/>
          <p:cNvPicPr>
            <a:picLocks noChangeAspect="1" noChangeArrowheads="1"/>
          </p:cNvPicPr>
          <p:nvPr/>
        </p:nvPicPr>
        <p:blipFill>
          <a:blip r:embed="rId2" cstate="print"/>
          <a:srcRect/>
          <a:stretch>
            <a:fillRect/>
          </a:stretch>
        </p:blipFill>
        <p:spPr bwMode="auto">
          <a:xfrm>
            <a:off x="5314950" y="1844824"/>
            <a:ext cx="3829050" cy="3848100"/>
          </a:xfrm>
          <a:prstGeom prst="rect">
            <a:avLst/>
          </a:prstGeom>
          <a:noFill/>
          <a:ln w="9525">
            <a:noFill/>
            <a:miter lim="800000"/>
            <a:headEnd/>
            <a:tailEnd/>
          </a:ln>
        </p:spPr>
      </p:pic>
      <p:cxnSp>
        <p:nvCxnSpPr>
          <p:cNvPr id="6" name="Connettore 2 5"/>
          <p:cNvCxnSpPr/>
          <p:nvPr/>
        </p:nvCxnSpPr>
        <p:spPr>
          <a:xfrm flipH="1">
            <a:off x="6084168" y="4653136"/>
            <a:ext cx="129614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Connettore 2 6"/>
          <p:cNvCxnSpPr/>
          <p:nvPr/>
        </p:nvCxnSpPr>
        <p:spPr>
          <a:xfrm flipH="1">
            <a:off x="6084168" y="3789040"/>
            <a:ext cx="129614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128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 calcmode="lin" valueType="num">
                                      <p:cBhvr additive="base">
                                        <p:cTn id="2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 calcmode="lin" valueType="num">
                                      <p:cBhvr additive="base">
                                        <p:cTn id="3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additive="base">
                                        <p:cTn id="3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 calcmode="lin" valueType="num">
                                      <p:cBhvr additive="base">
                                        <p:cTn id="4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44388"/>
                                        </p:tgtEl>
                                        <p:attrNameLst>
                                          <p:attrName>style.visibility</p:attrName>
                                        </p:attrNameLst>
                                      </p:cBhvr>
                                      <p:to>
                                        <p:strVal val="visible"/>
                                      </p:to>
                                    </p:set>
                                    <p:anim calcmode="lin" valueType="num">
                                      <p:cBhvr additive="base">
                                        <p:cTn id="45" dur="500" fill="hold"/>
                                        <p:tgtEl>
                                          <p:spTgt spid="144388"/>
                                        </p:tgtEl>
                                        <p:attrNameLst>
                                          <p:attrName>ppt_x</p:attrName>
                                        </p:attrNameLst>
                                      </p:cBhvr>
                                      <p:tavLst>
                                        <p:tav tm="0">
                                          <p:val>
                                            <p:strVal val="#ppt_x"/>
                                          </p:val>
                                        </p:tav>
                                        <p:tav tm="100000">
                                          <p:val>
                                            <p:strVal val="#ppt_x"/>
                                          </p:val>
                                        </p:tav>
                                      </p:tavLst>
                                    </p:anim>
                                    <p:anim calcmode="lin" valueType="num">
                                      <p:cBhvr additive="base">
                                        <p:cTn id="46" dur="500" fill="hold"/>
                                        <p:tgtEl>
                                          <p:spTgt spid="144388"/>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ppt_x"/>
                                          </p:val>
                                        </p:tav>
                                        <p:tav tm="100000">
                                          <p:val>
                                            <p:strVal val="#ppt_x"/>
                                          </p:val>
                                        </p:tav>
                                      </p:tavLst>
                                    </p:anim>
                                    <p:anim calcmode="lin" valueType="num">
                                      <p:cBhvr additive="base">
                                        <p:cTn id="5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125760"/>
            <a:ext cx="8229600" cy="1143000"/>
          </a:xfrm>
        </p:spPr>
        <p:txBody>
          <a:bodyPr>
            <a:normAutofit fontScale="90000"/>
          </a:bodyPr>
          <a:lstStyle/>
          <a:p>
            <a:r>
              <a:rPr lang="it-IT" smtClean="0"/>
              <a:t>How 5</a:t>
            </a:r>
            <a:r>
              <a:rPr lang="el-GR" smtClean="0"/>
              <a:t>σ</a:t>
            </a:r>
            <a:r>
              <a:rPr lang="it-IT" smtClean="0"/>
              <a:t> became a standard </a:t>
            </a:r>
            <a:br>
              <a:rPr lang="it-IT" smtClean="0"/>
            </a:br>
            <a:r>
              <a:rPr lang="it-IT" smtClean="0"/>
              <a:t>1: the Seventies</a:t>
            </a:r>
            <a:endParaRPr lang="en-US"/>
          </a:p>
        </p:txBody>
      </p:sp>
      <p:sp>
        <p:nvSpPr>
          <p:cNvPr id="3" name="Segnaposto contenuto 2"/>
          <p:cNvSpPr>
            <a:spLocks noGrp="1"/>
          </p:cNvSpPr>
          <p:nvPr>
            <p:ph idx="1"/>
          </p:nvPr>
        </p:nvSpPr>
        <p:spPr>
          <a:xfrm>
            <a:off x="107504" y="1340768"/>
            <a:ext cx="8229600" cy="4392487"/>
          </a:xfrm>
        </p:spPr>
        <p:txBody>
          <a:bodyPr>
            <a:normAutofit fontScale="62500" lnSpcReduction="20000"/>
          </a:bodyPr>
          <a:lstStyle/>
          <a:p>
            <a:pPr>
              <a:buNone/>
            </a:pPr>
            <a:r>
              <a:rPr lang="it-IT" smtClean="0"/>
              <a:t>	A lot has happened in HEP since 1968. In the seventies, the gradual consolidation of the SM shifted the focus of particle hunts from random bump hunting to more targeted searches</a:t>
            </a:r>
          </a:p>
          <a:p>
            <a:pPr>
              <a:buNone/>
            </a:pPr>
            <a:r>
              <a:rPr lang="it-IT" smtClean="0"/>
              <a:t>	</a:t>
            </a:r>
            <a:r>
              <a:rPr lang="it-IT" smtClean="0">
                <a:solidFill>
                  <a:srgbClr val="0070C0"/>
                </a:solidFill>
              </a:rPr>
              <a:t>Let’s have a look at a few important searches to understand how the 5</a:t>
            </a:r>
            <a:r>
              <a:rPr lang="el-GR" smtClean="0">
                <a:solidFill>
                  <a:srgbClr val="0070C0"/>
                </a:solidFill>
              </a:rPr>
              <a:t>σ</a:t>
            </a:r>
            <a:r>
              <a:rPr lang="it-IT" smtClean="0">
                <a:solidFill>
                  <a:srgbClr val="0070C0"/>
                </a:solidFill>
              </a:rPr>
              <a:t> criterion gradually became a standard</a:t>
            </a:r>
          </a:p>
          <a:p>
            <a:pPr lvl="1"/>
            <a:r>
              <a:rPr lang="it-IT" b="1" smtClean="0"/>
              <a:t>The J/</a:t>
            </a:r>
            <a:r>
              <a:rPr lang="el-GR" b="1" smtClean="0"/>
              <a:t>ψ</a:t>
            </a:r>
            <a:r>
              <a:rPr lang="it-IT" b="1" smtClean="0"/>
              <a:t> discovery </a:t>
            </a:r>
            <a:r>
              <a:rPr lang="it-IT" smtClean="0"/>
              <a:t>(1974): no question of significance – the bumps were too big for anybody to bother fiddling with statistical tests</a:t>
            </a:r>
          </a:p>
          <a:p>
            <a:pPr lvl="1"/>
            <a:r>
              <a:rPr lang="it-IT" b="1" smtClean="0"/>
              <a:t>The</a:t>
            </a:r>
            <a:r>
              <a:rPr lang="el-GR" b="1" smtClean="0"/>
              <a:t> τ</a:t>
            </a:r>
            <a:r>
              <a:rPr lang="it-IT" b="1" smtClean="0"/>
              <a:t> discovery </a:t>
            </a:r>
            <a:r>
              <a:rPr lang="it-IT" smtClean="0"/>
              <a:t>(1975-1977): no mention of significances for the excesses of (e</a:t>
            </a:r>
            <a:r>
              <a:rPr lang="el-GR" smtClean="0"/>
              <a:t>μ</a:t>
            </a:r>
            <a:r>
              <a:rPr lang="it-IT" smtClean="0"/>
              <a:t>) events; rather a very long debate on hadron backgrounds. </a:t>
            </a:r>
          </a:p>
          <a:p>
            <a:pPr lvl="1">
              <a:buNone/>
            </a:pPr>
            <a:endParaRPr lang="it-IT" smtClean="0"/>
          </a:p>
          <a:p>
            <a:pPr lvl="1"/>
            <a:r>
              <a:rPr lang="it-IT" b="1" smtClean="0"/>
              <a:t>The Oops-Leon(1976)</a:t>
            </a:r>
            <a:r>
              <a:rPr lang="it-IT" smtClean="0"/>
              <a:t>:  “Clusters of events as observed occurring  anywhere from 5.5 to 10.0 GeV appeared less than 2% of the time</a:t>
            </a:r>
            <a:r>
              <a:rPr lang="it-IT" baseline="30000" smtClean="0"/>
              <a:t>8</a:t>
            </a:r>
            <a:r>
              <a:rPr lang="it-IT" smtClean="0"/>
              <a:t>. Thus the statistical </a:t>
            </a:r>
          </a:p>
          <a:p>
            <a:pPr lvl="1">
              <a:buNone/>
            </a:pPr>
            <a:r>
              <a:rPr lang="it-IT" smtClean="0"/>
              <a:t>	case for a narrow (&lt;100 MeV) resonance is </a:t>
            </a:r>
          </a:p>
          <a:p>
            <a:pPr lvl="1">
              <a:buNone/>
            </a:pPr>
            <a:r>
              <a:rPr lang="it-IT" smtClean="0"/>
              <a:t>	strong although we are aware of the need  </a:t>
            </a:r>
          </a:p>
          <a:p>
            <a:pPr lvl="1">
              <a:buNone/>
            </a:pPr>
            <a:r>
              <a:rPr lang="it-IT" smtClean="0"/>
              <a:t>	for a confirmation.”[2] </a:t>
            </a:r>
          </a:p>
        </p:txBody>
      </p:sp>
      <p:pic>
        <p:nvPicPr>
          <p:cNvPr id="39938" name="Picture 2"/>
          <p:cNvPicPr>
            <a:picLocks noChangeAspect="1" noChangeArrowheads="1"/>
          </p:cNvPicPr>
          <p:nvPr/>
        </p:nvPicPr>
        <p:blipFill>
          <a:blip r:embed="rId2" cstate="print"/>
          <a:srcRect/>
          <a:stretch>
            <a:fillRect/>
          </a:stretch>
        </p:blipFill>
        <p:spPr bwMode="auto">
          <a:xfrm>
            <a:off x="5394412" y="4509120"/>
            <a:ext cx="3749588" cy="2348880"/>
          </a:xfrm>
          <a:prstGeom prst="rect">
            <a:avLst/>
          </a:prstGeom>
          <a:noFill/>
          <a:ln w="9525">
            <a:noFill/>
            <a:miter lim="800000"/>
            <a:headEnd/>
            <a:tailEnd/>
          </a:ln>
        </p:spPr>
      </p:pic>
      <p:sp>
        <p:nvSpPr>
          <p:cNvPr id="5" name="CasellaDiTesto 4"/>
          <p:cNvSpPr txBox="1"/>
          <p:nvPr/>
        </p:nvSpPr>
        <p:spPr>
          <a:xfrm>
            <a:off x="0" y="5301208"/>
            <a:ext cx="5580112" cy="1815882"/>
          </a:xfrm>
          <a:prstGeom prst="rect">
            <a:avLst/>
          </a:prstGeom>
          <a:noFill/>
        </p:spPr>
        <p:txBody>
          <a:bodyPr wrap="square" rtlCol="0">
            <a:spAutoFit/>
          </a:bodyPr>
          <a:lstStyle/>
          <a:p>
            <a:pPr lvl="1">
              <a:buNone/>
            </a:pPr>
            <a:r>
              <a:rPr lang="it-IT" sz="1600" smtClean="0"/>
              <a:t>In footnote 8 they add: “An equivalent but cruder check is made by noting that the “continuum” background near 6 GeV and within the cluster width is 4 events. The probability of observing 12 events is again &lt;=2%” </a:t>
            </a:r>
          </a:p>
          <a:p>
            <a:pPr lvl="1">
              <a:buNone/>
            </a:pPr>
            <a:r>
              <a:rPr lang="it-IT" sz="1600" smtClean="0"/>
              <a:t>... But P(</a:t>
            </a:r>
            <a:r>
              <a:rPr lang="el-GR" sz="1600" smtClean="0"/>
              <a:t>μ</a:t>
            </a:r>
            <a:r>
              <a:rPr lang="it-IT" sz="1600" smtClean="0"/>
              <a:t>=4;N&gt;=12) is  0.00091... so this seems to include</a:t>
            </a:r>
          </a:p>
          <a:p>
            <a:pPr lvl="1">
              <a:buNone/>
            </a:pPr>
            <a:r>
              <a:rPr lang="it-IT" sz="1600" smtClean="0"/>
              <a:t>a x20 trials factor. Daniel Kaplan may confirm ?</a:t>
            </a:r>
            <a:endParaRPr lang="en-US" sz="1600" smtClean="0"/>
          </a:p>
          <a:p>
            <a:endParaRPr lang="en-US" sz="1600"/>
          </a:p>
        </p:txBody>
      </p:sp>
    </p:spTree>
    <p:extLst>
      <p:ext uri="{BB962C8B-B14F-4D97-AF65-F5344CB8AC3E}">
        <p14:creationId xmlns:p14="http://schemas.microsoft.com/office/powerpoint/2010/main" val="343807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 calcmode="lin" valueType="num">
                                      <p:cBhvr additive="base">
                                        <p:cTn id="3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 calcmode="lin" valueType="num">
                                      <p:cBhvr additive="base">
                                        <p:cTn id="3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1" end="1"/>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 calcmode="lin" valueType="num">
                                      <p:cBhvr additive="base">
                                        <p:cTn id="4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2" end="2"/>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9938"/>
                                        </p:tgtEl>
                                        <p:attrNameLst>
                                          <p:attrName>style.visibility</p:attrName>
                                        </p:attrNameLst>
                                      </p:cBhvr>
                                      <p:to>
                                        <p:strVal val="visible"/>
                                      </p:to>
                                    </p:set>
                                    <p:anim calcmode="lin" valueType="num">
                                      <p:cBhvr additive="base">
                                        <p:cTn id="47" dur="500" fill="hold"/>
                                        <p:tgtEl>
                                          <p:spTgt spid="39938"/>
                                        </p:tgtEl>
                                        <p:attrNameLst>
                                          <p:attrName>ppt_x</p:attrName>
                                        </p:attrNameLst>
                                      </p:cBhvr>
                                      <p:tavLst>
                                        <p:tav tm="0">
                                          <p:val>
                                            <p:strVal val="#ppt_x"/>
                                          </p:val>
                                        </p:tav>
                                        <p:tav tm="100000">
                                          <p:val>
                                            <p:strVal val="#ppt_x"/>
                                          </p:val>
                                        </p:tav>
                                      </p:tavLst>
                                    </p:anim>
                                    <p:anim calcmode="lin" valueType="num">
                                      <p:cBhvr additive="base">
                                        <p:cTn id="48" dur="500" fill="hold"/>
                                        <p:tgtEl>
                                          <p:spTgt spid="399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0"/>
            <a:ext cx="8229600" cy="1143000"/>
          </a:xfrm>
        </p:spPr>
        <p:txBody>
          <a:bodyPr/>
          <a:lstStyle/>
          <a:p>
            <a:r>
              <a:rPr lang="it-IT" smtClean="0"/>
              <a:t>The real Upsilon</a:t>
            </a:r>
            <a:endParaRPr lang="en-US"/>
          </a:p>
        </p:txBody>
      </p:sp>
      <p:sp>
        <p:nvSpPr>
          <p:cNvPr id="3" name="Segnaposto contenuto 2"/>
          <p:cNvSpPr>
            <a:spLocks noGrp="1"/>
          </p:cNvSpPr>
          <p:nvPr>
            <p:ph idx="1"/>
          </p:nvPr>
        </p:nvSpPr>
        <p:spPr>
          <a:xfrm>
            <a:off x="-180528" y="1268760"/>
            <a:ext cx="5076056" cy="3816424"/>
          </a:xfrm>
        </p:spPr>
        <p:txBody>
          <a:bodyPr>
            <a:normAutofit fontScale="62500" lnSpcReduction="20000"/>
          </a:bodyPr>
          <a:lstStyle/>
          <a:p>
            <a:r>
              <a:rPr lang="it-IT" smtClean="0"/>
              <a:t>The Upsilon discovery (1977): burned by the Oopsleon, the E288 scientists waited more patiently for more data after seeing a promising 3</a:t>
            </a:r>
            <a:r>
              <a:rPr lang="el-GR" smtClean="0"/>
              <a:t>σ </a:t>
            </a:r>
            <a:r>
              <a:rPr lang="it-IT" smtClean="0"/>
              <a:t>peak at 9.5 GeV</a:t>
            </a:r>
          </a:p>
          <a:p>
            <a:pPr lvl="1"/>
            <a:r>
              <a:rPr lang="it-IT" smtClean="0"/>
              <a:t>They did statistical tests to account for the trials factor (comparing MC probability to Poisson probability)</a:t>
            </a:r>
          </a:p>
          <a:p>
            <a:pPr lvl="1"/>
            <a:r>
              <a:rPr lang="it-IT" smtClean="0"/>
              <a:t>Even after obtaining a peak with very large significance (&gt;8</a:t>
            </a:r>
            <a:r>
              <a:rPr lang="el-GR" smtClean="0"/>
              <a:t>σ</a:t>
            </a:r>
            <a:r>
              <a:rPr lang="it-IT" smtClean="0"/>
              <a:t>) they continued to investigate systematical effects  </a:t>
            </a:r>
          </a:p>
          <a:p>
            <a:pPr lvl="1"/>
            <a:r>
              <a:rPr lang="it-IT" smtClean="0">
                <a:solidFill>
                  <a:srgbClr val="FF0000"/>
                </a:solidFill>
              </a:rPr>
              <a:t>Final announcement claims discovery but does not quote significance</a:t>
            </a:r>
            <a:r>
              <a:rPr lang="it-IT" smtClean="0"/>
              <a:t>, noting however that the signal is</a:t>
            </a:r>
            <a:r>
              <a:rPr lang="el-GR" smtClean="0"/>
              <a:t> </a:t>
            </a:r>
            <a:r>
              <a:rPr lang="it-IT" smtClean="0"/>
              <a:t>“statistically significant”[3]</a:t>
            </a:r>
            <a:endParaRPr lang="en-US"/>
          </a:p>
        </p:txBody>
      </p:sp>
      <p:pic>
        <p:nvPicPr>
          <p:cNvPr id="40962" name="Picture 2"/>
          <p:cNvPicPr>
            <a:picLocks noChangeAspect="1" noChangeArrowheads="1"/>
          </p:cNvPicPr>
          <p:nvPr/>
        </p:nvPicPr>
        <p:blipFill>
          <a:blip r:embed="rId2" cstate="print"/>
          <a:srcRect/>
          <a:stretch>
            <a:fillRect/>
          </a:stretch>
        </p:blipFill>
        <p:spPr bwMode="auto">
          <a:xfrm>
            <a:off x="5355729" y="1124744"/>
            <a:ext cx="3788271" cy="3017043"/>
          </a:xfrm>
          <a:prstGeom prst="rect">
            <a:avLst/>
          </a:prstGeom>
          <a:noFill/>
          <a:ln w="9525">
            <a:noFill/>
            <a:miter lim="800000"/>
            <a:headEnd/>
            <a:tailEnd/>
          </a:ln>
        </p:spPr>
      </p:pic>
      <p:pic>
        <p:nvPicPr>
          <p:cNvPr id="40963" name="Picture 3"/>
          <p:cNvPicPr>
            <a:picLocks noChangeAspect="1" noChangeArrowheads="1"/>
          </p:cNvPicPr>
          <p:nvPr/>
        </p:nvPicPr>
        <p:blipFill>
          <a:blip r:embed="rId3" cstate="print"/>
          <a:srcRect/>
          <a:stretch>
            <a:fillRect/>
          </a:stretch>
        </p:blipFill>
        <p:spPr bwMode="auto">
          <a:xfrm>
            <a:off x="4860032" y="4557826"/>
            <a:ext cx="4283967" cy="965881"/>
          </a:xfrm>
          <a:prstGeom prst="rect">
            <a:avLst/>
          </a:prstGeom>
          <a:noFill/>
          <a:ln w="9525">
            <a:noFill/>
            <a:miter lim="800000"/>
            <a:headEnd/>
            <a:tailEnd/>
          </a:ln>
        </p:spPr>
      </p:pic>
      <p:pic>
        <p:nvPicPr>
          <p:cNvPr id="40964" name="Picture 4"/>
          <p:cNvPicPr>
            <a:picLocks noChangeAspect="1" noChangeArrowheads="1"/>
          </p:cNvPicPr>
          <p:nvPr/>
        </p:nvPicPr>
        <p:blipFill>
          <a:blip r:embed="rId4" cstate="print"/>
          <a:srcRect/>
          <a:stretch>
            <a:fillRect/>
          </a:stretch>
        </p:blipFill>
        <p:spPr bwMode="auto">
          <a:xfrm>
            <a:off x="3707904" y="5997802"/>
            <a:ext cx="5436096" cy="860198"/>
          </a:xfrm>
          <a:prstGeom prst="rect">
            <a:avLst/>
          </a:prstGeom>
          <a:noFill/>
          <a:ln w="9525">
            <a:noFill/>
            <a:miter lim="800000"/>
            <a:headEnd/>
            <a:tailEnd/>
          </a:ln>
        </p:spPr>
      </p:pic>
      <p:sp>
        <p:nvSpPr>
          <p:cNvPr id="7" name="CasellaDiTesto 6"/>
          <p:cNvSpPr txBox="1"/>
          <p:nvPr/>
        </p:nvSpPr>
        <p:spPr>
          <a:xfrm>
            <a:off x="7704182" y="5723964"/>
            <a:ext cx="1439818" cy="369332"/>
          </a:xfrm>
          <a:prstGeom prst="rect">
            <a:avLst/>
          </a:prstGeom>
          <a:noFill/>
        </p:spPr>
        <p:txBody>
          <a:bodyPr wrap="none" rtlCol="0">
            <a:spAutoFit/>
          </a:bodyPr>
          <a:lstStyle/>
          <a:p>
            <a:r>
              <a:rPr lang="it-IT" smtClean="0"/>
              <a:t>June 6</a:t>
            </a:r>
            <a:r>
              <a:rPr lang="it-IT" baseline="30000" smtClean="0"/>
              <a:t>th</a:t>
            </a:r>
            <a:r>
              <a:rPr lang="it-IT" smtClean="0"/>
              <a:t> 1977</a:t>
            </a:r>
            <a:endParaRPr lang="en-US"/>
          </a:p>
        </p:txBody>
      </p:sp>
      <p:sp>
        <p:nvSpPr>
          <p:cNvPr id="8" name="CasellaDiTesto 7"/>
          <p:cNvSpPr txBox="1"/>
          <p:nvPr/>
        </p:nvSpPr>
        <p:spPr>
          <a:xfrm>
            <a:off x="7613196" y="4211796"/>
            <a:ext cx="1530804" cy="369332"/>
          </a:xfrm>
          <a:prstGeom prst="rect">
            <a:avLst/>
          </a:prstGeom>
          <a:noFill/>
        </p:spPr>
        <p:txBody>
          <a:bodyPr wrap="none" rtlCol="0">
            <a:spAutoFit/>
          </a:bodyPr>
          <a:lstStyle/>
          <a:p>
            <a:r>
              <a:rPr lang="it-IT" smtClean="0"/>
              <a:t>Nov 21</a:t>
            </a:r>
            <a:r>
              <a:rPr lang="it-IT" baseline="30000" smtClean="0"/>
              <a:t>st</a:t>
            </a:r>
            <a:r>
              <a:rPr lang="it-IT" smtClean="0"/>
              <a:t> 1976</a:t>
            </a:r>
            <a:endParaRPr lang="en-US"/>
          </a:p>
        </p:txBody>
      </p:sp>
      <p:sp>
        <p:nvSpPr>
          <p:cNvPr id="9" name="CasellaDiTesto 8"/>
          <p:cNvSpPr txBox="1"/>
          <p:nvPr/>
        </p:nvSpPr>
        <p:spPr>
          <a:xfrm>
            <a:off x="7668344" y="683404"/>
            <a:ext cx="1498102" cy="369332"/>
          </a:xfrm>
          <a:prstGeom prst="rect">
            <a:avLst/>
          </a:prstGeom>
          <a:noFill/>
        </p:spPr>
        <p:txBody>
          <a:bodyPr wrap="none" rtlCol="0">
            <a:spAutoFit/>
          </a:bodyPr>
          <a:lstStyle/>
          <a:p>
            <a:r>
              <a:rPr lang="it-IT" smtClean="0"/>
              <a:t>Nov 19</a:t>
            </a:r>
            <a:r>
              <a:rPr lang="it-IT" baseline="30000" smtClean="0"/>
              <a:t>th</a:t>
            </a:r>
            <a:r>
              <a:rPr lang="it-IT" smtClean="0"/>
              <a:t> 1976</a:t>
            </a:r>
            <a:endParaRPr lang="en-US"/>
          </a:p>
        </p:txBody>
      </p:sp>
      <p:pic>
        <p:nvPicPr>
          <p:cNvPr id="40965" name="Picture 5"/>
          <p:cNvPicPr>
            <a:picLocks noChangeAspect="1" noChangeArrowheads="1"/>
          </p:cNvPicPr>
          <p:nvPr/>
        </p:nvPicPr>
        <p:blipFill>
          <a:blip r:embed="rId5" cstate="print"/>
          <a:srcRect/>
          <a:stretch>
            <a:fillRect/>
          </a:stretch>
        </p:blipFill>
        <p:spPr bwMode="auto">
          <a:xfrm>
            <a:off x="0" y="4597889"/>
            <a:ext cx="2483768" cy="2260111"/>
          </a:xfrm>
          <a:prstGeom prst="rect">
            <a:avLst/>
          </a:prstGeom>
          <a:noFill/>
          <a:ln w="9525">
            <a:noFill/>
            <a:miter lim="800000"/>
            <a:headEnd/>
            <a:tailEnd/>
          </a:ln>
        </p:spPr>
      </p:pic>
    </p:spTree>
    <p:extLst>
      <p:ext uri="{BB962C8B-B14F-4D97-AF65-F5344CB8AC3E}">
        <p14:creationId xmlns:p14="http://schemas.microsoft.com/office/powerpoint/2010/main" val="2491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965"/>
                                        </p:tgtEl>
                                        <p:attrNameLst>
                                          <p:attrName>style.visibility</p:attrName>
                                        </p:attrNameLst>
                                      </p:cBhvr>
                                      <p:to>
                                        <p:strVal val="visible"/>
                                      </p:to>
                                    </p:set>
                                    <p:anim calcmode="lin" valueType="num">
                                      <p:cBhvr additive="base">
                                        <p:cTn id="11" dur="500" fill="hold"/>
                                        <p:tgtEl>
                                          <p:spTgt spid="40965"/>
                                        </p:tgtEl>
                                        <p:attrNameLst>
                                          <p:attrName>ppt_x</p:attrName>
                                        </p:attrNameLst>
                                      </p:cBhvr>
                                      <p:tavLst>
                                        <p:tav tm="0">
                                          <p:val>
                                            <p:strVal val="#ppt_x"/>
                                          </p:val>
                                        </p:tav>
                                        <p:tav tm="100000">
                                          <p:val>
                                            <p:strVal val="#ppt_x"/>
                                          </p:val>
                                        </p:tav>
                                      </p:tavLst>
                                    </p:anim>
                                    <p:anim calcmode="lin" valueType="num">
                                      <p:cBhvr additive="base">
                                        <p:cTn id="12" dur="500" fill="hold"/>
                                        <p:tgtEl>
                                          <p:spTgt spid="409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6804248" cy="1143000"/>
          </a:xfrm>
        </p:spPr>
        <p:txBody>
          <a:bodyPr/>
          <a:lstStyle/>
          <a:p>
            <a:r>
              <a:rPr lang="it-IT" smtClean="0"/>
              <a:t>The W and Z bosons</a:t>
            </a:r>
            <a:endParaRPr lang="en-US"/>
          </a:p>
        </p:txBody>
      </p:sp>
      <p:sp>
        <p:nvSpPr>
          <p:cNvPr id="3" name="Segnaposto contenuto 2"/>
          <p:cNvSpPr>
            <a:spLocks noGrp="1"/>
          </p:cNvSpPr>
          <p:nvPr>
            <p:ph idx="1"/>
          </p:nvPr>
        </p:nvSpPr>
        <p:spPr>
          <a:xfrm>
            <a:off x="395536" y="1268760"/>
            <a:ext cx="5554960" cy="5589240"/>
          </a:xfrm>
        </p:spPr>
        <p:txBody>
          <a:bodyPr>
            <a:normAutofit fontScale="70000" lnSpcReduction="20000"/>
          </a:bodyPr>
          <a:lstStyle/>
          <a:p>
            <a:r>
              <a:rPr lang="it-IT" smtClean="0"/>
              <a:t>The W discovery was announced on January 25</a:t>
            </a:r>
            <a:r>
              <a:rPr lang="it-IT" baseline="30000" smtClean="0"/>
              <a:t>th</a:t>
            </a:r>
            <a:r>
              <a:rPr lang="it-IT" smtClean="0"/>
              <a:t> 1983 based on 6 electron events with missing energy and no jets. No statistical analysis is discussed in the discovery paper[4], which however tidily rules out backgrounds as a source of the signal</a:t>
            </a:r>
          </a:p>
          <a:p>
            <a:pPr lvl="1"/>
            <a:r>
              <a:rPr lang="it-IT" smtClean="0"/>
              <a:t>Note that in the W search </a:t>
            </a:r>
            <a:r>
              <a:rPr lang="it-IT" smtClean="0">
                <a:solidFill>
                  <a:srgbClr val="FF0000"/>
                </a:solidFill>
              </a:rPr>
              <a:t>there was no trials factor to account for</a:t>
            </a:r>
            <a:r>
              <a:rPr lang="it-IT" smtClean="0"/>
              <a:t>, as the signature was unique and predetermined; further, the theory prediction for the mass (82+-2 GeV) was matched well by the measurement (81+-5 GeV).</a:t>
            </a:r>
          </a:p>
          <a:p>
            <a:pPr lvl="1"/>
            <a:endParaRPr lang="it-IT" smtClean="0"/>
          </a:p>
          <a:p>
            <a:r>
              <a:rPr lang="it-IT" smtClean="0"/>
              <a:t>The Z was “discovered” shortly thereafter, with an official CERN announcement made in May 1983 based on 4 events.</a:t>
            </a:r>
          </a:p>
          <a:p>
            <a:pPr lvl="1"/>
            <a:r>
              <a:rPr lang="it-IT" smtClean="0"/>
              <a:t>Also for the Z no trials factor was applicable</a:t>
            </a:r>
          </a:p>
          <a:p>
            <a:pPr lvl="1"/>
            <a:r>
              <a:rPr lang="it-IT" smtClean="0"/>
              <a:t>No mention of statistical checks in the paper[5], except notes that the various background sources were negligible.</a:t>
            </a:r>
            <a:endParaRPr lang="en-US"/>
          </a:p>
        </p:txBody>
      </p:sp>
      <p:pic>
        <p:nvPicPr>
          <p:cNvPr id="24577" name="Picture 1"/>
          <p:cNvPicPr>
            <a:picLocks noChangeAspect="1" noChangeArrowheads="1"/>
          </p:cNvPicPr>
          <p:nvPr/>
        </p:nvPicPr>
        <p:blipFill>
          <a:blip r:embed="rId2" cstate="print"/>
          <a:srcRect/>
          <a:stretch>
            <a:fillRect/>
          </a:stretch>
        </p:blipFill>
        <p:spPr bwMode="auto">
          <a:xfrm>
            <a:off x="6068776" y="0"/>
            <a:ext cx="3075224" cy="3312368"/>
          </a:xfrm>
          <a:prstGeom prst="rect">
            <a:avLst/>
          </a:prstGeom>
          <a:noFill/>
          <a:ln w="9525">
            <a:noFill/>
            <a:miter lim="800000"/>
            <a:headEnd/>
            <a:tailEnd/>
          </a:ln>
        </p:spPr>
      </p:pic>
      <p:pic>
        <p:nvPicPr>
          <p:cNvPr id="24578" name="Picture 2"/>
          <p:cNvPicPr>
            <a:picLocks noChangeAspect="1" noChangeArrowheads="1"/>
          </p:cNvPicPr>
          <p:nvPr/>
        </p:nvPicPr>
        <p:blipFill>
          <a:blip r:embed="rId3" cstate="print"/>
          <a:srcRect/>
          <a:stretch>
            <a:fillRect/>
          </a:stretch>
        </p:blipFill>
        <p:spPr bwMode="auto">
          <a:xfrm>
            <a:off x="6367307" y="3501009"/>
            <a:ext cx="2776694" cy="3356992"/>
          </a:xfrm>
          <a:prstGeom prst="rect">
            <a:avLst/>
          </a:prstGeom>
          <a:noFill/>
          <a:ln w="9525">
            <a:noFill/>
            <a:miter lim="800000"/>
            <a:headEnd/>
            <a:tailEnd/>
          </a:ln>
        </p:spPr>
      </p:pic>
    </p:spTree>
    <p:extLst>
      <p:ext uri="{BB962C8B-B14F-4D97-AF65-F5344CB8AC3E}">
        <p14:creationId xmlns:p14="http://schemas.microsoft.com/office/powerpoint/2010/main" val="32665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4578"/>
                                        </p:tgtEl>
                                        <p:attrNameLst>
                                          <p:attrName>style.visibility</p:attrName>
                                        </p:attrNameLst>
                                      </p:cBhvr>
                                      <p:to>
                                        <p:strVal val="visible"/>
                                      </p:to>
                                    </p:set>
                                    <p:anim calcmode="lin" valueType="num">
                                      <p:cBhvr additive="base">
                                        <p:cTn id="19" dur="500" fill="hold"/>
                                        <p:tgtEl>
                                          <p:spTgt spid="24578"/>
                                        </p:tgtEl>
                                        <p:attrNameLst>
                                          <p:attrName>ppt_x</p:attrName>
                                        </p:attrNameLst>
                                      </p:cBhvr>
                                      <p:tavLst>
                                        <p:tav tm="0">
                                          <p:val>
                                            <p:strVal val="#ppt_x"/>
                                          </p:val>
                                        </p:tav>
                                        <p:tav tm="100000">
                                          <p:val>
                                            <p:strVal val="#ppt_x"/>
                                          </p:val>
                                        </p:tav>
                                      </p:tavLst>
                                    </p:anim>
                                    <p:anim calcmode="lin" valueType="num">
                                      <p:cBhvr additive="base">
                                        <p:cTn id="20" dur="500" fill="hold"/>
                                        <p:tgtEl>
                                          <p:spTgt spid="245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512" y="0"/>
            <a:ext cx="6696744" cy="1143000"/>
          </a:xfrm>
        </p:spPr>
        <p:txBody>
          <a:bodyPr/>
          <a:lstStyle/>
          <a:p>
            <a:r>
              <a:rPr lang="en-US" smtClean="0"/>
              <a:t>The top quark discovery</a:t>
            </a:r>
            <a:endParaRPr lang="en-US"/>
          </a:p>
        </p:txBody>
      </p:sp>
      <p:sp>
        <p:nvSpPr>
          <p:cNvPr id="3" name="Segnaposto contenuto 2"/>
          <p:cNvSpPr>
            <a:spLocks noGrp="1"/>
          </p:cNvSpPr>
          <p:nvPr>
            <p:ph idx="1"/>
          </p:nvPr>
        </p:nvSpPr>
        <p:spPr>
          <a:xfrm>
            <a:off x="251520" y="1340768"/>
            <a:ext cx="5976664" cy="5517232"/>
          </a:xfrm>
        </p:spPr>
        <p:txBody>
          <a:bodyPr>
            <a:normAutofit fontScale="62500" lnSpcReduction="20000"/>
          </a:bodyPr>
          <a:lstStyle/>
          <a:p>
            <a:r>
              <a:rPr lang="en-US" smtClean="0"/>
              <a:t>In 1994 the CDF experiment had a </a:t>
            </a:r>
            <a:r>
              <a:rPr lang="en-US" smtClean="0">
                <a:solidFill>
                  <a:srgbClr val="FF0000"/>
                </a:solidFill>
              </a:rPr>
              <a:t>serious counting excess (2.7</a:t>
            </a:r>
            <a:r>
              <a:rPr lang="el-GR" smtClean="0">
                <a:solidFill>
                  <a:srgbClr val="FF0000"/>
                </a:solidFill>
              </a:rPr>
              <a:t>σ</a:t>
            </a:r>
            <a:r>
              <a:rPr lang="it-IT" smtClean="0">
                <a:solidFill>
                  <a:srgbClr val="FF0000"/>
                </a:solidFill>
              </a:rPr>
              <a:t>) </a:t>
            </a:r>
            <a:r>
              <a:rPr lang="en-US" smtClean="0"/>
              <a:t>in b-tagged single-lepton and dilepton datasets, plus a towering mass peak at a value not far from where indirect EW constraints placed their bets</a:t>
            </a:r>
          </a:p>
          <a:p>
            <a:pPr lvl="1"/>
            <a:r>
              <a:rPr lang="it-IT" smtClean="0"/>
              <a:t>the mass peak, or corresponding </a:t>
            </a:r>
            <a:r>
              <a:rPr lang="it-IT" smtClean="0">
                <a:solidFill>
                  <a:srgbClr val="FF0000"/>
                </a:solidFill>
              </a:rPr>
              <a:t>kinematic evidence, was over 3</a:t>
            </a:r>
            <a:r>
              <a:rPr lang="el-GR" smtClean="0">
                <a:solidFill>
                  <a:srgbClr val="FF0000"/>
                </a:solidFill>
              </a:rPr>
              <a:t>σ</a:t>
            </a:r>
            <a:r>
              <a:rPr lang="it-IT" smtClean="0">
                <a:solidFill>
                  <a:srgbClr val="FF0000"/>
                </a:solidFill>
              </a:rPr>
              <a:t> by itself</a:t>
            </a:r>
            <a:r>
              <a:rPr lang="it-IT" smtClean="0"/>
              <a:t>; </a:t>
            </a:r>
          </a:p>
          <a:p>
            <a:pPr lvl="1">
              <a:buNone/>
            </a:pPr>
            <a:r>
              <a:rPr lang="it-IT" smtClean="0"/>
              <a:t>	</a:t>
            </a:r>
            <a:r>
              <a:rPr lang="it-IT" b="1" smtClean="0"/>
              <a:t>M=174+-10</a:t>
            </a:r>
            <a:r>
              <a:rPr lang="it-IT" b="1" baseline="30000" smtClean="0"/>
              <a:t>+13</a:t>
            </a:r>
            <a:r>
              <a:rPr lang="it-IT" b="1" baseline="-25000" smtClean="0"/>
              <a:t>-12</a:t>
            </a:r>
            <a:r>
              <a:rPr lang="it-IT" b="1" smtClean="0"/>
              <a:t> GeV (now it’s 173+-0.5!)</a:t>
            </a:r>
            <a:endParaRPr lang="en-US" b="1" smtClean="0"/>
          </a:p>
          <a:p>
            <a:pPr>
              <a:buNone/>
            </a:pPr>
            <a:r>
              <a:rPr lang="it-IT" smtClean="0"/>
              <a:t>	Nonetheless the paper describing the analysis (120-pages long) spoke of “evidence” for top quark production[6]</a:t>
            </a:r>
          </a:p>
          <a:p>
            <a:pPr>
              <a:buNone/>
            </a:pPr>
            <a:endParaRPr lang="it-IT" smtClean="0"/>
          </a:p>
          <a:p>
            <a:r>
              <a:rPr lang="it-IT" smtClean="0"/>
              <a:t>One year later CDF and DZERO[7] both presented 5</a:t>
            </a:r>
            <a:r>
              <a:rPr lang="el-GR" smtClean="0"/>
              <a:t>σ </a:t>
            </a:r>
            <a:r>
              <a:rPr lang="it-IT" smtClean="0"/>
              <a:t> significances based on their counting experiments, obtained  by analyzing 3x more data</a:t>
            </a:r>
          </a:p>
          <a:p>
            <a:pPr>
              <a:buNone/>
            </a:pPr>
            <a:r>
              <a:rPr lang="it-IT" b="1" smtClean="0">
                <a:solidFill>
                  <a:srgbClr val="FF0000"/>
                </a:solidFill>
              </a:rPr>
              <a:t>	</a:t>
            </a:r>
          </a:p>
          <a:p>
            <a:pPr>
              <a:buNone/>
            </a:pPr>
            <a:r>
              <a:rPr lang="it-IT" b="1" smtClean="0">
                <a:solidFill>
                  <a:srgbClr val="FF0000"/>
                </a:solidFill>
              </a:rPr>
              <a:t>	The top quark was thus the first particle discovered by a willful application of the “5</a:t>
            </a:r>
            <a:r>
              <a:rPr lang="el-GR" b="1" smtClean="0">
                <a:solidFill>
                  <a:srgbClr val="FF0000"/>
                </a:solidFill>
              </a:rPr>
              <a:t>σ</a:t>
            </a:r>
            <a:r>
              <a:rPr lang="it-IT" b="1" smtClean="0">
                <a:solidFill>
                  <a:srgbClr val="FF0000"/>
                </a:solidFill>
              </a:rPr>
              <a:t>” criterion</a:t>
            </a:r>
          </a:p>
        </p:txBody>
      </p:sp>
      <p:pic>
        <p:nvPicPr>
          <p:cNvPr id="4" name="Picture 4"/>
          <p:cNvPicPr>
            <a:picLocks noChangeAspect="1" noChangeArrowheads="1"/>
          </p:cNvPicPr>
          <p:nvPr/>
        </p:nvPicPr>
        <p:blipFill>
          <a:blip r:embed="rId2" cstate="print"/>
          <a:srcRect/>
          <a:stretch>
            <a:fillRect/>
          </a:stretch>
        </p:blipFill>
        <p:spPr>
          <a:xfrm>
            <a:off x="6434200" y="44202"/>
            <a:ext cx="2709800" cy="2592710"/>
          </a:xfrm>
          <a:prstGeom prst="rect">
            <a:avLst/>
          </a:prstGeom>
          <a:noFill/>
        </p:spPr>
      </p:pic>
      <p:pic>
        <p:nvPicPr>
          <p:cNvPr id="5" name="Picture 5"/>
          <p:cNvPicPr>
            <a:picLocks noChangeAspect="1" noChangeArrowheads="1"/>
          </p:cNvPicPr>
          <p:nvPr/>
        </p:nvPicPr>
        <p:blipFill>
          <a:blip r:embed="rId3" cstate="print"/>
          <a:srcRect/>
          <a:stretch>
            <a:fillRect/>
          </a:stretch>
        </p:blipFill>
        <p:spPr>
          <a:xfrm>
            <a:off x="6156176" y="2708920"/>
            <a:ext cx="2987824" cy="1728397"/>
          </a:xfrm>
          <a:prstGeom prst="rect">
            <a:avLst/>
          </a:prstGeom>
          <a:noFill/>
        </p:spPr>
      </p:pic>
      <p:pic>
        <p:nvPicPr>
          <p:cNvPr id="6" name="Picture 4"/>
          <p:cNvPicPr>
            <a:picLocks noChangeAspect="1" noChangeArrowheads="1"/>
          </p:cNvPicPr>
          <p:nvPr/>
        </p:nvPicPr>
        <p:blipFill>
          <a:blip r:embed="rId4" cstate="print"/>
          <a:srcRect/>
          <a:stretch>
            <a:fillRect/>
          </a:stretch>
        </p:blipFill>
        <p:spPr>
          <a:xfrm>
            <a:off x="6871433" y="4581129"/>
            <a:ext cx="2272567" cy="2276872"/>
          </a:xfrm>
          <a:prstGeom prst="rect">
            <a:avLst/>
          </a:prstGeom>
          <a:noFill/>
        </p:spPr>
      </p:pic>
    </p:spTree>
    <p:extLst>
      <p:ext uri="{BB962C8B-B14F-4D97-AF65-F5344CB8AC3E}">
        <p14:creationId xmlns:p14="http://schemas.microsoft.com/office/powerpoint/2010/main" val="152602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6696744" cy="1143000"/>
          </a:xfrm>
        </p:spPr>
        <p:txBody>
          <a:bodyPr/>
          <a:lstStyle/>
          <a:p>
            <a:r>
              <a:rPr lang="it-IT" smtClean="0"/>
              <a:t>Following the top quark...</a:t>
            </a:r>
            <a:endParaRPr lang="en-US"/>
          </a:p>
        </p:txBody>
      </p:sp>
      <p:sp>
        <p:nvSpPr>
          <p:cNvPr id="3" name="Segnaposto contenuto 2"/>
          <p:cNvSpPr>
            <a:spLocks noGrp="1"/>
          </p:cNvSpPr>
          <p:nvPr>
            <p:ph idx="1"/>
          </p:nvPr>
        </p:nvSpPr>
        <p:spPr>
          <a:xfrm>
            <a:off x="107504" y="1268760"/>
            <a:ext cx="5832648" cy="5589240"/>
          </a:xfrm>
        </p:spPr>
        <p:txBody>
          <a:bodyPr>
            <a:normAutofit fontScale="62500" lnSpcReduction="20000"/>
          </a:bodyPr>
          <a:lstStyle/>
          <a:p>
            <a:r>
              <a:rPr lang="it-IT" smtClean="0">
                <a:solidFill>
                  <a:srgbClr val="FF0000"/>
                </a:solidFill>
              </a:rPr>
              <a:t>Since 1995, the requirement of a p-value below 3*10</a:t>
            </a:r>
            <a:r>
              <a:rPr lang="it-IT" baseline="30000" smtClean="0">
                <a:solidFill>
                  <a:srgbClr val="FF0000"/>
                </a:solidFill>
              </a:rPr>
              <a:t>-7</a:t>
            </a:r>
            <a:r>
              <a:rPr lang="it-IT" smtClean="0">
                <a:solidFill>
                  <a:srgbClr val="FF0000"/>
                </a:solidFill>
              </a:rPr>
              <a:t> slowly but steadily became a standard.</a:t>
            </a:r>
            <a:r>
              <a:rPr lang="it-IT" smtClean="0"/>
              <a:t> Two striking examples of searches that diligently waited for a 5-sigma effect before claiming discovery are:</a:t>
            </a:r>
          </a:p>
          <a:p>
            <a:endParaRPr lang="it-IT" smtClean="0"/>
          </a:p>
          <a:p>
            <a:pPr lvl="1"/>
            <a:r>
              <a:rPr lang="it-IT" b="1" smtClean="0"/>
              <a:t>Single top quark production</a:t>
            </a:r>
            <a:r>
              <a:rPr lang="it-IT" smtClean="0"/>
              <a:t>: the top produced by electroweak processes in hadron-hadron collisions is harder to detect, and took 14 more years from the discovery of top pair production. </a:t>
            </a:r>
            <a:r>
              <a:rPr lang="it-IT" smtClean="0">
                <a:solidFill>
                  <a:srgbClr val="0070C0"/>
                </a:solidFill>
              </a:rPr>
              <a:t>The CDF and DZERO collaborations competed for almost a decade in the attempt to claim to have observed the process, obtaining 2-sigma, then 3- and 4-sigma effects, and only resolving to claim observation in 2009 [8], when clear 5-sigma effects had been observed.</a:t>
            </a:r>
          </a:p>
          <a:p>
            <a:pPr lvl="1"/>
            <a:endParaRPr lang="it-IT" smtClean="0"/>
          </a:p>
          <a:p>
            <a:pPr lvl="1"/>
            <a:r>
              <a:rPr lang="it-IT" smtClean="0"/>
              <a:t>In 2012 the </a:t>
            </a:r>
            <a:r>
              <a:rPr lang="it-IT" b="1" smtClean="0"/>
              <a:t>Higgs boson </a:t>
            </a:r>
            <a:r>
              <a:rPr lang="it-IT" smtClean="0"/>
              <a:t>was claimed by ATLAS and CMS[9]. </a:t>
            </a:r>
            <a:r>
              <a:rPr lang="it-IT" smtClean="0">
                <a:solidFill>
                  <a:srgbClr val="0070C0"/>
                </a:solidFill>
              </a:rPr>
              <a:t>Note that the two experiments had mass-coincident &gt;3</a:t>
            </a:r>
            <a:r>
              <a:rPr lang="el-GR" smtClean="0">
                <a:solidFill>
                  <a:srgbClr val="0070C0"/>
                </a:solidFill>
              </a:rPr>
              <a:t>σ</a:t>
            </a:r>
            <a:r>
              <a:rPr lang="it-IT" smtClean="0">
                <a:solidFill>
                  <a:srgbClr val="0070C0"/>
                </a:solidFill>
              </a:rPr>
              <a:t> evidence in their data 6 months earlier, but the 5</a:t>
            </a:r>
            <a:r>
              <a:rPr lang="el-GR" smtClean="0">
                <a:solidFill>
                  <a:srgbClr val="0070C0"/>
                </a:solidFill>
              </a:rPr>
              <a:t>σ </a:t>
            </a:r>
            <a:r>
              <a:rPr lang="it-IT" smtClean="0">
                <a:solidFill>
                  <a:srgbClr val="0070C0"/>
                </a:solidFill>
              </a:rPr>
              <a:t>recipe was followed diligently</a:t>
            </a:r>
            <a:r>
              <a:rPr lang="el-GR" smtClean="0"/>
              <a:t>. </a:t>
            </a:r>
            <a:endParaRPr lang="it-IT" smtClean="0"/>
          </a:p>
          <a:p>
            <a:pPr lvl="1">
              <a:buNone/>
            </a:pPr>
            <a:r>
              <a:rPr lang="it-IT" smtClean="0"/>
              <a:t>	It is precisely the Higgs discovery what brought to the media attention the five-sigma criterion.</a:t>
            </a:r>
          </a:p>
          <a:p>
            <a:pPr lvl="1">
              <a:buNone/>
            </a:pPr>
            <a:endParaRPr lang="en-US"/>
          </a:p>
        </p:txBody>
      </p:sp>
      <p:pic>
        <p:nvPicPr>
          <p:cNvPr id="49154" name="Picture 2"/>
          <p:cNvPicPr>
            <a:picLocks noChangeAspect="1" noChangeArrowheads="1"/>
          </p:cNvPicPr>
          <p:nvPr/>
        </p:nvPicPr>
        <p:blipFill>
          <a:blip r:embed="rId2" cstate="print"/>
          <a:srcRect/>
          <a:stretch>
            <a:fillRect/>
          </a:stretch>
        </p:blipFill>
        <p:spPr bwMode="auto">
          <a:xfrm>
            <a:off x="7524750" y="44624"/>
            <a:ext cx="1619250" cy="1457325"/>
          </a:xfrm>
          <a:prstGeom prst="rect">
            <a:avLst/>
          </a:prstGeom>
          <a:noFill/>
          <a:ln w="9525">
            <a:noFill/>
            <a:miter lim="800000"/>
            <a:headEnd/>
            <a:tailEnd/>
          </a:ln>
        </p:spPr>
      </p:pic>
      <p:pic>
        <p:nvPicPr>
          <p:cNvPr id="49158" name="Picture 6" descr="http://profmattstrassler.files.wordpress.com/2012/07/cmsjuly2012higgs.png"/>
          <p:cNvPicPr>
            <a:picLocks noChangeAspect="1" noChangeArrowheads="1"/>
          </p:cNvPicPr>
          <p:nvPr/>
        </p:nvPicPr>
        <p:blipFill>
          <a:blip r:embed="rId3" cstate="print"/>
          <a:srcRect/>
          <a:stretch>
            <a:fillRect/>
          </a:stretch>
        </p:blipFill>
        <p:spPr bwMode="auto">
          <a:xfrm>
            <a:off x="6444208" y="4446595"/>
            <a:ext cx="2699792" cy="2411405"/>
          </a:xfrm>
          <a:prstGeom prst="rect">
            <a:avLst/>
          </a:prstGeom>
          <a:noFill/>
        </p:spPr>
      </p:pic>
      <p:pic>
        <p:nvPicPr>
          <p:cNvPr id="49159" name="Picture 7"/>
          <p:cNvPicPr>
            <a:picLocks noChangeAspect="1" noChangeArrowheads="1"/>
          </p:cNvPicPr>
          <p:nvPr/>
        </p:nvPicPr>
        <p:blipFill>
          <a:blip r:embed="rId4" cstate="print"/>
          <a:srcRect/>
          <a:stretch>
            <a:fillRect/>
          </a:stretch>
        </p:blipFill>
        <p:spPr bwMode="auto">
          <a:xfrm>
            <a:off x="5915025" y="1628800"/>
            <a:ext cx="3228975" cy="2638425"/>
          </a:xfrm>
          <a:prstGeom prst="rect">
            <a:avLst/>
          </a:prstGeom>
          <a:noFill/>
          <a:ln w="9525">
            <a:noFill/>
            <a:miter lim="800000"/>
            <a:headEnd/>
            <a:tailEnd/>
          </a:ln>
        </p:spPr>
      </p:pic>
    </p:spTree>
    <p:extLst>
      <p:ext uri="{BB962C8B-B14F-4D97-AF65-F5344CB8AC3E}">
        <p14:creationId xmlns:p14="http://schemas.microsoft.com/office/powerpoint/2010/main" val="346644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9159"/>
                                        </p:tgtEl>
                                        <p:attrNameLst>
                                          <p:attrName>style.visibility</p:attrName>
                                        </p:attrNameLst>
                                      </p:cBhvr>
                                      <p:to>
                                        <p:strVal val="visible"/>
                                      </p:to>
                                    </p:set>
                                    <p:anim calcmode="lin" valueType="num">
                                      <p:cBhvr additive="base">
                                        <p:cTn id="11" dur="500" fill="hold"/>
                                        <p:tgtEl>
                                          <p:spTgt spid="49159"/>
                                        </p:tgtEl>
                                        <p:attrNameLst>
                                          <p:attrName>ppt_x</p:attrName>
                                        </p:attrNameLst>
                                      </p:cBhvr>
                                      <p:tavLst>
                                        <p:tav tm="0">
                                          <p:val>
                                            <p:strVal val="#ppt_x"/>
                                          </p:val>
                                        </p:tav>
                                        <p:tav tm="100000">
                                          <p:val>
                                            <p:strVal val="#ppt_x"/>
                                          </p:val>
                                        </p:tav>
                                      </p:tavLst>
                                    </p:anim>
                                    <p:anim calcmode="lin" valueType="num">
                                      <p:cBhvr additive="base">
                                        <p:cTn id="12" dur="500" fill="hold"/>
                                        <p:tgtEl>
                                          <p:spTgt spid="4915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9154"/>
                                        </p:tgtEl>
                                        <p:attrNameLst>
                                          <p:attrName>style.visibility</p:attrName>
                                        </p:attrNameLst>
                                      </p:cBhvr>
                                      <p:to>
                                        <p:strVal val="visible"/>
                                      </p:to>
                                    </p:set>
                                    <p:anim calcmode="lin" valueType="num">
                                      <p:cBhvr additive="base">
                                        <p:cTn id="15" dur="500" fill="hold"/>
                                        <p:tgtEl>
                                          <p:spTgt spid="49154"/>
                                        </p:tgtEl>
                                        <p:attrNameLst>
                                          <p:attrName>ppt_x</p:attrName>
                                        </p:attrNameLst>
                                      </p:cBhvr>
                                      <p:tavLst>
                                        <p:tav tm="0">
                                          <p:val>
                                            <p:strVal val="#ppt_x"/>
                                          </p:val>
                                        </p:tav>
                                        <p:tav tm="100000">
                                          <p:val>
                                            <p:strVal val="#ppt_x"/>
                                          </p:val>
                                        </p:tav>
                                      </p:tavLst>
                                    </p:anim>
                                    <p:anim calcmode="lin" valueType="num">
                                      <p:cBhvr additive="base">
                                        <p:cTn id="16" dur="500" fill="hold"/>
                                        <p:tgtEl>
                                          <p:spTgt spid="4915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9158"/>
                                        </p:tgtEl>
                                        <p:attrNameLst>
                                          <p:attrName>style.visibility</p:attrName>
                                        </p:attrNameLst>
                                      </p:cBhvr>
                                      <p:to>
                                        <p:strVal val="visible"/>
                                      </p:to>
                                    </p:set>
                                    <p:anim calcmode="lin" valueType="num">
                                      <p:cBhvr additive="base">
                                        <p:cTn id="29" dur="500" fill="hold"/>
                                        <p:tgtEl>
                                          <p:spTgt spid="49158"/>
                                        </p:tgtEl>
                                        <p:attrNameLst>
                                          <p:attrName>ppt_x</p:attrName>
                                        </p:attrNameLst>
                                      </p:cBhvr>
                                      <p:tavLst>
                                        <p:tav tm="0">
                                          <p:val>
                                            <p:strVal val="#ppt_x"/>
                                          </p:val>
                                        </p:tav>
                                        <p:tav tm="100000">
                                          <p:val>
                                            <p:strVal val="#ppt_x"/>
                                          </p:val>
                                        </p:tav>
                                      </p:tavLst>
                                    </p:anim>
                                    <p:anim calcmode="lin" valueType="num">
                                      <p:cBhvr additive="base">
                                        <p:cTn id="30" dur="500" fill="hold"/>
                                        <p:tgtEl>
                                          <p:spTgt spid="491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0"/>
            <a:ext cx="8229600" cy="1143000"/>
          </a:xfrm>
        </p:spPr>
        <p:txBody>
          <a:bodyPr/>
          <a:lstStyle/>
          <a:p>
            <a:r>
              <a:rPr lang="it-IT" smtClean="0"/>
              <a:t>Signals that petered out - 1</a:t>
            </a:r>
            <a:endParaRPr lang="en-US"/>
          </a:p>
        </p:txBody>
      </p:sp>
      <p:sp>
        <p:nvSpPr>
          <p:cNvPr id="3" name="Segnaposto contenuto 2"/>
          <p:cNvSpPr>
            <a:spLocks noGrp="1"/>
          </p:cNvSpPr>
          <p:nvPr>
            <p:ph idx="1"/>
          </p:nvPr>
        </p:nvSpPr>
        <p:spPr>
          <a:xfrm>
            <a:off x="-252536" y="4149080"/>
            <a:ext cx="4968552" cy="2554363"/>
          </a:xfrm>
        </p:spPr>
        <p:txBody>
          <a:bodyPr>
            <a:normAutofit fontScale="70000" lnSpcReduction="20000"/>
          </a:bodyPr>
          <a:lstStyle/>
          <a:p>
            <a:pPr lvl="1"/>
            <a:r>
              <a:rPr lang="it-IT" smtClean="0"/>
              <a:t>The observation[10] caused a whole institution to dive in a 10-year-long campaign to find “cousins” and search for an exotic explanation; it also caused dozens of theoretical papers and revamping or development of SUSY models</a:t>
            </a:r>
          </a:p>
          <a:p>
            <a:pPr lvl="1"/>
            <a:r>
              <a:rPr lang="it-IT" smtClean="0">
                <a:solidFill>
                  <a:srgbClr val="FF0000"/>
                </a:solidFill>
              </a:rPr>
              <a:t>In Run 2 no similar events were found; DZERO did not see anything similar</a:t>
            </a:r>
          </a:p>
          <a:p>
            <a:pPr lvl="1">
              <a:buNone/>
            </a:pPr>
            <a:endParaRPr lang="en-US"/>
          </a:p>
        </p:txBody>
      </p:sp>
      <p:pic>
        <p:nvPicPr>
          <p:cNvPr id="4" name="Immagine 3" descr="eeggmet.jpg"/>
          <p:cNvPicPr>
            <a:picLocks noChangeAspect="1"/>
          </p:cNvPicPr>
          <p:nvPr/>
        </p:nvPicPr>
        <p:blipFill>
          <a:blip r:embed="rId2" cstate="print"/>
          <a:stretch>
            <a:fillRect/>
          </a:stretch>
        </p:blipFill>
        <p:spPr>
          <a:xfrm>
            <a:off x="4803279" y="3573016"/>
            <a:ext cx="4340721" cy="3086074"/>
          </a:xfrm>
          <a:prstGeom prst="rect">
            <a:avLst/>
          </a:prstGeom>
        </p:spPr>
      </p:pic>
      <p:sp>
        <p:nvSpPr>
          <p:cNvPr id="5" name="CasellaDiTesto 4"/>
          <p:cNvSpPr txBox="1"/>
          <p:nvPr/>
        </p:nvSpPr>
        <p:spPr>
          <a:xfrm>
            <a:off x="179512" y="1326247"/>
            <a:ext cx="8748464" cy="2246769"/>
          </a:xfrm>
          <a:prstGeom prst="rect">
            <a:avLst/>
          </a:prstGeom>
          <a:noFill/>
        </p:spPr>
        <p:txBody>
          <a:bodyPr wrap="square" rtlCol="0">
            <a:spAutoFit/>
          </a:bodyPr>
          <a:lstStyle/>
          <a:p>
            <a:r>
              <a:rPr lang="it-IT" sz="2000" smtClean="0"/>
              <a:t>In April 1995 CDF collected an event that fired four distinct “alarm bells” by the online trigger, Physmon. It featured two clean electrons, two clean photons, large missing transverse energy, and nothing else</a:t>
            </a:r>
          </a:p>
          <a:p>
            <a:endParaRPr lang="it-IT" sz="2000" b="1" smtClean="0"/>
          </a:p>
          <a:p>
            <a:r>
              <a:rPr lang="it-IT" sz="2000" b="1" smtClean="0"/>
              <a:t>It could be nothing! </a:t>
            </a:r>
            <a:r>
              <a:rPr lang="it-IT" sz="2000" smtClean="0"/>
              <a:t>No SM process appeared to come close to explain its presence</a:t>
            </a:r>
          </a:p>
          <a:p>
            <a:r>
              <a:rPr lang="it-IT" sz="2000" smtClean="0"/>
              <a:t>Possible backgrounds were estimated below 10</a:t>
            </a:r>
            <a:r>
              <a:rPr lang="it-IT" sz="2000" baseline="30000" smtClean="0"/>
              <a:t>-7</a:t>
            </a:r>
            <a:r>
              <a:rPr lang="it-IT" sz="2000" smtClean="0"/>
              <a:t>, a </a:t>
            </a:r>
            <a:r>
              <a:rPr lang="it-IT" sz="2000" u="sng" smtClean="0"/>
              <a:t>6-sigma</a:t>
            </a:r>
            <a:r>
              <a:rPr lang="it-IT" sz="2000" smtClean="0"/>
              <a:t> find</a:t>
            </a:r>
          </a:p>
          <a:p>
            <a:endParaRPr lang="en-US" sz="2000"/>
          </a:p>
        </p:txBody>
      </p:sp>
    </p:spTree>
    <p:extLst>
      <p:ext uri="{BB962C8B-B14F-4D97-AF65-F5344CB8AC3E}">
        <p14:creationId xmlns:p14="http://schemas.microsoft.com/office/powerpoint/2010/main" val="266339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normAutofit/>
          </a:bodyPr>
          <a:lstStyle/>
          <a:p>
            <a:r>
              <a:rPr lang="it-IT" smtClean="0"/>
              <a:t>Signals that petered out - 2</a:t>
            </a:r>
            <a:endParaRPr lang="en-US"/>
          </a:p>
        </p:txBody>
      </p:sp>
      <p:sp>
        <p:nvSpPr>
          <p:cNvPr id="3" name="Segnaposto contenuto 2"/>
          <p:cNvSpPr>
            <a:spLocks noGrp="1"/>
          </p:cNvSpPr>
          <p:nvPr>
            <p:ph idx="1"/>
          </p:nvPr>
        </p:nvSpPr>
        <p:spPr>
          <a:xfrm>
            <a:off x="35496" y="1124743"/>
            <a:ext cx="5976664" cy="2088233"/>
          </a:xfrm>
        </p:spPr>
        <p:txBody>
          <a:bodyPr>
            <a:normAutofit fontScale="62500" lnSpcReduction="20000"/>
          </a:bodyPr>
          <a:lstStyle/>
          <a:p>
            <a:pPr>
              <a:buNone/>
            </a:pPr>
            <a:r>
              <a:rPr lang="it-IT" smtClean="0"/>
              <a:t>	In 1996 CDF found a </a:t>
            </a:r>
            <a:r>
              <a:rPr lang="it-IT" smtClean="0">
                <a:solidFill>
                  <a:srgbClr val="FF0000"/>
                </a:solidFill>
              </a:rPr>
              <a:t>clear resonance structure of b-quark jet pairs at 110 GeV</a:t>
            </a:r>
            <a:r>
              <a:rPr lang="it-IT" smtClean="0"/>
              <a:t>, produced in association with photons</a:t>
            </a:r>
          </a:p>
          <a:p>
            <a:pPr lvl="1"/>
            <a:r>
              <a:rPr lang="it-IT" smtClean="0"/>
              <a:t>The signal [11] had </a:t>
            </a:r>
            <a:r>
              <a:rPr lang="it-IT" u="sng" smtClean="0"/>
              <a:t>almost 4</a:t>
            </a:r>
            <a:r>
              <a:rPr lang="el-GR" u="sng" smtClean="0"/>
              <a:t>σ</a:t>
            </a:r>
            <a:r>
              <a:rPr lang="it-IT" u="sng" smtClean="0"/>
              <a:t> significance </a:t>
            </a:r>
            <a:r>
              <a:rPr lang="it-IT" smtClean="0"/>
              <a:t>and looked quite good – but there was no compelling theoretical support for the state, no additional evidence in orthogonal samples, and the significance did not pass the threshold for discovery </a:t>
            </a:r>
            <a:r>
              <a:rPr lang="it-IT" smtClean="0">
                <a:sym typeface="Wingdings" pitchFamily="2" charset="2"/>
              </a:rPr>
              <a:t> archived.</a:t>
            </a:r>
          </a:p>
          <a:p>
            <a:pPr lvl="1"/>
            <a:endParaRPr lang="it-IT" smtClean="0">
              <a:sym typeface="Wingdings" pitchFamily="2" charset="2"/>
            </a:endParaRPr>
          </a:p>
        </p:txBody>
      </p:sp>
      <p:pic>
        <p:nvPicPr>
          <p:cNvPr id="4" name="Immagine 3"/>
          <p:cNvPicPr/>
          <p:nvPr/>
        </p:nvPicPr>
        <p:blipFill>
          <a:blip r:embed="rId2" cstate="print"/>
          <a:stretch>
            <a:fillRect/>
          </a:stretch>
        </p:blipFill>
        <p:spPr bwMode="auto">
          <a:xfrm>
            <a:off x="0" y="3214585"/>
            <a:ext cx="2771800" cy="2517061"/>
          </a:xfrm>
          <a:prstGeom prst="rect">
            <a:avLst/>
          </a:prstGeom>
          <a:noFill/>
          <a:ln w="9525">
            <a:noFill/>
            <a:miter lim="800000"/>
            <a:headEnd/>
            <a:tailEnd/>
          </a:ln>
        </p:spPr>
      </p:pic>
      <p:pic>
        <p:nvPicPr>
          <p:cNvPr id="48130" name="Picture 2"/>
          <p:cNvPicPr>
            <a:picLocks noChangeAspect="1" noChangeArrowheads="1"/>
          </p:cNvPicPr>
          <p:nvPr/>
        </p:nvPicPr>
        <p:blipFill>
          <a:blip r:embed="rId3" cstate="print"/>
          <a:srcRect/>
          <a:stretch>
            <a:fillRect/>
          </a:stretch>
        </p:blipFill>
        <p:spPr bwMode="auto">
          <a:xfrm>
            <a:off x="6732241" y="1316561"/>
            <a:ext cx="2411760" cy="5541439"/>
          </a:xfrm>
          <a:prstGeom prst="rect">
            <a:avLst/>
          </a:prstGeom>
          <a:noFill/>
          <a:ln w="9525">
            <a:noFill/>
            <a:miter lim="800000"/>
            <a:headEnd/>
            <a:tailEnd/>
          </a:ln>
        </p:spPr>
      </p:pic>
      <p:sp>
        <p:nvSpPr>
          <p:cNvPr id="6" name="CasellaDiTesto 5"/>
          <p:cNvSpPr txBox="1"/>
          <p:nvPr/>
        </p:nvSpPr>
        <p:spPr>
          <a:xfrm>
            <a:off x="2987824" y="3441680"/>
            <a:ext cx="3816424" cy="3416320"/>
          </a:xfrm>
          <a:prstGeom prst="rect">
            <a:avLst/>
          </a:prstGeom>
          <a:noFill/>
        </p:spPr>
        <p:txBody>
          <a:bodyPr wrap="square" rtlCol="0">
            <a:spAutoFit/>
          </a:bodyPr>
          <a:lstStyle/>
          <a:p>
            <a:pPr>
              <a:lnSpc>
                <a:spcPct val="80000"/>
              </a:lnSpc>
            </a:pPr>
            <a:r>
              <a:rPr lang="it-IT" smtClean="0">
                <a:sym typeface="Wingdings" pitchFamily="2" charset="2"/>
              </a:rPr>
              <a:t>In 1998 CDF observed 13 “superjet” events in the W+2,3-jet sample; a 3</a:t>
            </a:r>
            <a:r>
              <a:rPr lang="el-GR" smtClean="0">
                <a:sym typeface="Wingdings" pitchFamily="2" charset="2"/>
              </a:rPr>
              <a:t>σ</a:t>
            </a:r>
            <a:r>
              <a:rPr lang="it-IT" smtClean="0">
                <a:sym typeface="Wingdings" pitchFamily="2" charset="2"/>
              </a:rPr>
              <a:t> excess from background expectations (4+-1 events) but weird kinematics</a:t>
            </a:r>
          </a:p>
          <a:p>
            <a:pPr>
              <a:lnSpc>
                <a:spcPct val="80000"/>
              </a:lnSpc>
            </a:pPr>
            <a:endParaRPr lang="it-IT" smtClean="0">
              <a:sym typeface="Wingdings" pitchFamily="2" charset="2"/>
            </a:endParaRPr>
          </a:p>
          <a:p>
            <a:pPr>
              <a:lnSpc>
                <a:spcPct val="80000"/>
              </a:lnSpc>
            </a:pPr>
            <a:r>
              <a:rPr lang="it-IT" smtClean="0">
                <a:sym typeface="Wingdings" pitchFamily="2" charset="2"/>
              </a:rPr>
              <a:t>Checking a “complete set” of kinematical variables yielded a significance in the </a:t>
            </a:r>
            <a:r>
              <a:rPr lang="it-IT" u="sng" smtClean="0">
                <a:sym typeface="Wingdings" pitchFamily="2" charset="2"/>
              </a:rPr>
              <a:t>6</a:t>
            </a:r>
            <a:r>
              <a:rPr lang="el-GR" u="sng" smtClean="0">
                <a:sym typeface="Wingdings" pitchFamily="2" charset="2"/>
              </a:rPr>
              <a:t>σ </a:t>
            </a:r>
            <a:r>
              <a:rPr lang="it-IT" u="sng" smtClean="0">
                <a:sym typeface="Wingdings" pitchFamily="2" charset="2"/>
              </a:rPr>
              <a:t>ballpark</a:t>
            </a:r>
          </a:p>
          <a:p>
            <a:pPr>
              <a:lnSpc>
                <a:spcPct val="80000"/>
              </a:lnSpc>
            </a:pPr>
            <a:endParaRPr lang="it-IT" smtClean="0">
              <a:sym typeface="Wingdings" pitchFamily="2" charset="2"/>
            </a:endParaRPr>
          </a:p>
          <a:p>
            <a:pPr>
              <a:lnSpc>
                <a:spcPct val="80000"/>
              </a:lnSpc>
            </a:pPr>
            <a:r>
              <a:rPr lang="it-IT" smtClean="0">
                <a:sym typeface="Wingdings" pitchFamily="2" charset="2"/>
              </a:rPr>
              <a:t>The analysis was </a:t>
            </a:r>
            <a:r>
              <a:rPr lang="it-IT" smtClean="0">
                <a:solidFill>
                  <a:srgbClr val="0070C0"/>
                </a:solidFill>
                <a:sym typeface="Wingdings" pitchFamily="2" charset="2"/>
              </a:rPr>
              <a:t>published [12]only after a fierce, three-year-long fight within the collaboration</a:t>
            </a:r>
            <a:r>
              <a:rPr lang="it-IT" smtClean="0">
                <a:sym typeface="Wingdings" pitchFamily="2" charset="2"/>
              </a:rPr>
              <a:t>; no similar events appeared in the x100 statistics of Run II.</a:t>
            </a:r>
          </a:p>
          <a:p>
            <a:pPr>
              <a:lnSpc>
                <a:spcPct val="80000"/>
              </a:lnSpc>
            </a:pPr>
            <a:endParaRPr lang="en-US"/>
          </a:p>
        </p:txBody>
      </p:sp>
    </p:spTree>
    <p:extLst>
      <p:ext uri="{BB962C8B-B14F-4D97-AF65-F5344CB8AC3E}">
        <p14:creationId xmlns:p14="http://schemas.microsoft.com/office/powerpoint/2010/main" val="242656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 calcmode="lin" valueType="num">
                                      <p:cBhvr additive="base">
                                        <p:cTn id="1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8130"/>
                                        </p:tgtEl>
                                        <p:attrNameLst>
                                          <p:attrName>style.visibility</p:attrName>
                                        </p:attrNameLst>
                                      </p:cBhvr>
                                      <p:to>
                                        <p:strVal val="visible"/>
                                      </p:to>
                                    </p:set>
                                    <p:anim calcmode="lin" valueType="num">
                                      <p:cBhvr additive="base">
                                        <p:cTn id="19" dur="500" fill="hold"/>
                                        <p:tgtEl>
                                          <p:spTgt spid="48130"/>
                                        </p:tgtEl>
                                        <p:attrNameLst>
                                          <p:attrName>ppt_x</p:attrName>
                                        </p:attrNameLst>
                                      </p:cBhvr>
                                      <p:tavLst>
                                        <p:tav tm="0">
                                          <p:val>
                                            <p:strVal val="#ppt_x"/>
                                          </p:val>
                                        </p:tav>
                                        <p:tav tm="100000">
                                          <p:val>
                                            <p:strVal val="#ppt_x"/>
                                          </p:val>
                                        </p:tav>
                                      </p:tavLst>
                                    </p:anim>
                                    <p:anim calcmode="lin" valueType="num">
                                      <p:cBhvr additive="base">
                                        <p:cTn id="20" dur="500" fill="hold"/>
                                        <p:tgtEl>
                                          <p:spTgt spid="481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84"/>
            <a:ext cx="8229600" cy="1143000"/>
          </a:xfrm>
        </p:spPr>
        <p:txBody>
          <a:bodyPr/>
          <a:lstStyle/>
          <a:p>
            <a:r>
              <a:rPr lang="it-IT" smtClean="0"/>
              <a:t>Signals that petered out - 3</a:t>
            </a:r>
            <a:endParaRPr lang="en-US"/>
          </a:p>
        </p:txBody>
      </p:sp>
      <p:sp>
        <p:nvSpPr>
          <p:cNvPr id="3" name="Segnaposto contenuto 2"/>
          <p:cNvSpPr>
            <a:spLocks noGrp="1"/>
          </p:cNvSpPr>
          <p:nvPr>
            <p:ph idx="1"/>
          </p:nvPr>
        </p:nvSpPr>
        <p:spPr>
          <a:xfrm>
            <a:off x="25152" y="1124744"/>
            <a:ext cx="5770984" cy="2880320"/>
          </a:xfrm>
        </p:spPr>
        <p:txBody>
          <a:bodyPr>
            <a:normAutofit fontScale="55000" lnSpcReduction="20000"/>
          </a:bodyPr>
          <a:lstStyle/>
          <a:p>
            <a:pPr>
              <a:buNone/>
            </a:pPr>
            <a:r>
              <a:rPr lang="it-IT" smtClean="0">
                <a:sym typeface="Wingdings" pitchFamily="2" charset="2"/>
              </a:rPr>
              <a:t>	1996 was a prolific year for particle ghosts in the 100-110 GeV region. </a:t>
            </a:r>
            <a:r>
              <a:rPr lang="it-IT" smtClean="0">
                <a:solidFill>
                  <a:srgbClr val="FF0000"/>
                </a:solidFill>
                <a:sym typeface="Wingdings" pitchFamily="2" charset="2"/>
              </a:rPr>
              <a:t>ALEPH also observed a </a:t>
            </a:r>
            <a:r>
              <a:rPr lang="it-IT" u="sng" smtClean="0">
                <a:solidFill>
                  <a:srgbClr val="FF0000"/>
                </a:solidFill>
                <a:sym typeface="Wingdings" pitchFamily="2" charset="2"/>
              </a:rPr>
              <a:t>4</a:t>
            </a:r>
            <a:r>
              <a:rPr lang="el-GR" u="sng" smtClean="0">
                <a:solidFill>
                  <a:srgbClr val="FF0000"/>
                </a:solidFill>
                <a:sym typeface="Wingdings" pitchFamily="2" charset="2"/>
              </a:rPr>
              <a:t>σ</a:t>
            </a:r>
            <a:r>
              <a:rPr lang="it-IT" u="sng" smtClean="0">
                <a:solidFill>
                  <a:srgbClr val="FF0000"/>
                </a:solidFill>
                <a:sym typeface="Wingdings" pitchFamily="2" charset="2"/>
              </a:rPr>
              <a:t>-ish excess </a:t>
            </a:r>
            <a:r>
              <a:rPr lang="it-IT" smtClean="0">
                <a:solidFill>
                  <a:srgbClr val="FF0000"/>
                </a:solidFill>
                <a:sym typeface="Wingdings" pitchFamily="2" charset="2"/>
              </a:rPr>
              <a:t>of Higgs-like events at 105 GeV </a:t>
            </a:r>
            <a:r>
              <a:rPr lang="it-IT" smtClean="0">
                <a:sym typeface="Wingdings" pitchFamily="2" charset="2"/>
              </a:rPr>
              <a:t>in the 4-jet final state of electron-positron collisions at 130-136 GeV. They published the search[13], which found 9 events in a narrow mass region with a background of 0.7, estimating the effect at the 0.01% level</a:t>
            </a:r>
          </a:p>
          <a:p>
            <a:pPr lvl="1"/>
            <a:r>
              <a:rPr lang="it-IT" smtClean="0">
                <a:sym typeface="Wingdings" pitchFamily="2" charset="2"/>
              </a:rPr>
              <a:t>the paper reports a large number of different statistical tests based on the event numbers and their characteristics. Of course a sort of LEE is at work also when one makes many different tests...</a:t>
            </a:r>
          </a:p>
          <a:p>
            <a:pPr lvl="1">
              <a:buNone/>
            </a:pPr>
            <a:endParaRPr lang="en-US" smtClean="0"/>
          </a:p>
          <a:p>
            <a:endParaRPr lang="en-US"/>
          </a:p>
        </p:txBody>
      </p:sp>
      <p:pic>
        <p:nvPicPr>
          <p:cNvPr id="47106" name="Picture 2"/>
          <p:cNvPicPr>
            <a:picLocks noChangeAspect="1" noChangeArrowheads="1"/>
          </p:cNvPicPr>
          <p:nvPr/>
        </p:nvPicPr>
        <p:blipFill>
          <a:blip r:embed="rId2" cstate="print"/>
          <a:srcRect/>
          <a:stretch>
            <a:fillRect/>
          </a:stretch>
        </p:blipFill>
        <p:spPr bwMode="auto">
          <a:xfrm>
            <a:off x="6012160" y="1052736"/>
            <a:ext cx="2924719" cy="2808312"/>
          </a:xfrm>
          <a:prstGeom prst="rect">
            <a:avLst/>
          </a:prstGeom>
          <a:noFill/>
          <a:ln w="9525">
            <a:noFill/>
            <a:miter lim="800000"/>
            <a:headEnd/>
            <a:tailEnd/>
          </a:ln>
        </p:spPr>
      </p:pic>
      <p:sp>
        <p:nvSpPr>
          <p:cNvPr id="5" name="CasellaDiTesto 4"/>
          <p:cNvSpPr txBox="1"/>
          <p:nvPr/>
        </p:nvSpPr>
        <p:spPr>
          <a:xfrm>
            <a:off x="179512" y="3717032"/>
            <a:ext cx="4896543" cy="3170099"/>
          </a:xfrm>
          <a:prstGeom prst="rect">
            <a:avLst/>
          </a:prstGeom>
          <a:noFill/>
        </p:spPr>
        <p:txBody>
          <a:bodyPr wrap="square" rtlCol="0">
            <a:spAutoFit/>
          </a:bodyPr>
          <a:lstStyle/>
          <a:p>
            <a:r>
              <a:rPr lang="it-IT" smtClean="0"/>
              <a:t>In 2004 H1 published a pentaquark signal </a:t>
            </a:r>
            <a:r>
              <a:rPr lang="it-IT" u="sng" smtClean="0"/>
              <a:t>at 6 sigma significance</a:t>
            </a:r>
            <a:r>
              <a:rPr lang="it-IT" smtClean="0"/>
              <a:t>[14]. The prominent peak at 3.1 GeV was indeed suggestive, however it was not confirmed by later searches.</a:t>
            </a:r>
            <a:endParaRPr lang="el-GR" smtClean="0"/>
          </a:p>
          <a:p>
            <a:r>
              <a:rPr lang="it-IT" sz="1600" smtClean="0"/>
              <a:t>In the paper they write that “</a:t>
            </a:r>
            <a:r>
              <a:rPr lang="en-US" sz="1600" smtClean="0"/>
              <a:t>From the change in maximum log-likelihood when the full distribution is fitted under the null and signal hypotheses, corresponding to the two curves shown in figure 7, the statistical significance is estimated to </a:t>
            </a:r>
            <a:r>
              <a:rPr lang="en-US" sz="1600" b="1" smtClean="0"/>
              <a:t>be p=6.2</a:t>
            </a:r>
            <a:r>
              <a:rPr lang="el-GR" sz="1600" b="1" smtClean="0"/>
              <a:t>σ</a:t>
            </a:r>
            <a:r>
              <a:rPr lang="it-IT" sz="1600" smtClean="0"/>
              <a:t>”</a:t>
            </a:r>
          </a:p>
          <a:p>
            <a:endParaRPr lang="it-IT" sz="1600" smtClean="0"/>
          </a:p>
          <a:p>
            <a:r>
              <a:rPr lang="it-IT" sz="1600" b="1" smtClean="0"/>
              <a:t>Note: H1 worded it “Evidence” in the title !! A </a:t>
            </a:r>
            <a:r>
              <a:rPr lang="it-IT" sz="1600" b="1" smtClean="0">
                <a:solidFill>
                  <a:srgbClr val="FF0000"/>
                </a:solidFill>
              </a:rPr>
              <a:t>wise departure from blind application of the 5-sigma rule...</a:t>
            </a:r>
            <a:endParaRPr lang="en-US" sz="1600" b="1" smtClean="0">
              <a:solidFill>
                <a:srgbClr val="FF0000"/>
              </a:solidFill>
            </a:endParaRPr>
          </a:p>
        </p:txBody>
      </p:sp>
      <p:pic>
        <p:nvPicPr>
          <p:cNvPr id="47107" name="Picture 3"/>
          <p:cNvPicPr>
            <a:picLocks noChangeAspect="1" noChangeArrowheads="1"/>
          </p:cNvPicPr>
          <p:nvPr/>
        </p:nvPicPr>
        <p:blipFill>
          <a:blip r:embed="rId3" cstate="print"/>
          <a:srcRect/>
          <a:stretch>
            <a:fillRect/>
          </a:stretch>
        </p:blipFill>
        <p:spPr bwMode="auto">
          <a:xfrm>
            <a:off x="5436096" y="4214624"/>
            <a:ext cx="3707904" cy="2643376"/>
          </a:xfrm>
          <a:prstGeom prst="rect">
            <a:avLst/>
          </a:prstGeom>
          <a:noFill/>
          <a:ln w="9525">
            <a:noFill/>
            <a:miter lim="800000"/>
            <a:headEnd/>
            <a:tailEnd/>
          </a:ln>
        </p:spPr>
      </p:pic>
    </p:spTree>
    <p:extLst>
      <p:ext uri="{BB962C8B-B14F-4D97-AF65-F5344CB8AC3E}">
        <p14:creationId xmlns:p14="http://schemas.microsoft.com/office/powerpoint/2010/main" val="74686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7107"/>
                                        </p:tgtEl>
                                        <p:attrNameLst>
                                          <p:attrName>style.visibility</p:attrName>
                                        </p:attrNameLst>
                                      </p:cBhvr>
                                      <p:to>
                                        <p:strVal val="visible"/>
                                      </p:to>
                                    </p:set>
                                    <p:anim calcmode="lin" valueType="num">
                                      <p:cBhvr additive="base">
                                        <p:cTn id="19" dur="500" fill="hold"/>
                                        <p:tgtEl>
                                          <p:spTgt spid="47107"/>
                                        </p:tgtEl>
                                        <p:attrNameLst>
                                          <p:attrName>ppt_x</p:attrName>
                                        </p:attrNameLst>
                                      </p:cBhvr>
                                      <p:tavLst>
                                        <p:tav tm="0">
                                          <p:val>
                                            <p:strVal val="#ppt_x"/>
                                          </p:val>
                                        </p:tav>
                                        <p:tav tm="100000">
                                          <p:val>
                                            <p:strVal val="#ppt_x"/>
                                          </p:val>
                                        </p:tav>
                                      </p:tavLst>
                                    </p:anim>
                                    <p:anim calcmode="lin" valueType="num">
                                      <p:cBhvr additive="base">
                                        <p:cTn id="20" dur="500" fill="hold"/>
                                        <p:tgtEl>
                                          <p:spTgt spid="47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lstStyle/>
          <a:p>
            <a:r>
              <a:rPr lang="it-IT" smtClean="0"/>
              <a:t>Signals that petered out - 4</a:t>
            </a:r>
            <a:endParaRPr lang="en-US"/>
          </a:p>
        </p:txBody>
      </p:sp>
      <p:sp>
        <p:nvSpPr>
          <p:cNvPr id="3" name="Segnaposto contenuto 2"/>
          <p:cNvSpPr>
            <a:spLocks noGrp="1"/>
          </p:cNvSpPr>
          <p:nvPr>
            <p:ph idx="1"/>
          </p:nvPr>
        </p:nvSpPr>
        <p:spPr>
          <a:xfrm>
            <a:off x="-36512" y="1152128"/>
            <a:ext cx="5832648" cy="5589240"/>
          </a:xfrm>
        </p:spPr>
        <p:txBody>
          <a:bodyPr>
            <a:normAutofit fontScale="70000" lnSpcReduction="20000"/>
          </a:bodyPr>
          <a:lstStyle/>
          <a:p>
            <a:pPr>
              <a:buNone/>
            </a:pPr>
            <a:r>
              <a:rPr lang="it-IT" smtClean="0"/>
              <a:t>	A mention has also to be made of two more recent, striking examples:</a:t>
            </a:r>
          </a:p>
          <a:p>
            <a:pPr>
              <a:buNone/>
            </a:pPr>
            <a:endParaRPr lang="it-IT" smtClean="0"/>
          </a:p>
          <a:p>
            <a:pPr lvl="1"/>
            <a:r>
              <a:rPr lang="it-IT" smtClean="0"/>
              <a:t>In 2011 the OPERA collaboration produced a </a:t>
            </a:r>
            <a:r>
              <a:rPr lang="it-IT" smtClean="0">
                <a:solidFill>
                  <a:srgbClr val="0070C0"/>
                </a:solidFill>
              </a:rPr>
              <a:t>measurement of neutrino travel times from CERN to Gran Sasso which appeared smaller by </a:t>
            </a:r>
            <a:r>
              <a:rPr lang="it-IT" u="sng" smtClean="0">
                <a:solidFill>
                  <a:srgbClr val="0070C0"/>
                </a:solidFill>
              </a:rPr>
              <a:t>6</a:t>
            </a:r>
            <a:r>
              <a:rPr lang="el-GR" u="sng" smtClean="0">
                <a:solidFill>
                  <a:srgbClr val="0070C0"/>
                </a:solidFill>
              </a:rPr>
              <a:t>σ</a:t>
            </a:r>
            <a:r>
              <a:rPr lang="it-IT" smtClean="0">
                <a:solidFill>
                  <a:srgbClr val="0070C0"/>
                </a:solidFill>
              </a:rPr>
              <a:t> than the travel time of light in vacuum[15]</a:t>
            </a:r>
            <a:r>
              <a:rPr lang="it-IT" smtClean="0"/>
              <a:t>. The effect spurred lively debates, media coverage, checks by the ICARUS experiment and dedicated beam runs. It was finally understood to be due to </a:t>
            </a:r>
            <a:r>
              <a:rPr lang="it-IT" smtClean="0">
                <a:solidFill>
                  <a:srgbClr val="FF0000"/>
                </a:solidFill>
              </a:rPr>
              <a:t>a large source of systematic uncertainty</a:t>
            </a:r>
            <a:r>
              <a:rPr lang="it-IT" smtClean="0"/>
              <a:t> – a loose cable[16]</a:t>
            </a:r>
          </a:p>
          <a:p>
            <a:pPr lvl="1"/>
            <a:endParaRPr lang="it-IT" smtClean="0"/>
          </a:p>
          <a:p>
            <a:pPr lvl="1"/>
            <a:r>
              <a:rPr lang="it-IT" smtClean="0"/>
              <a:t>Also in 2011 the CDF collaboration showed a large, </a:t>
            </a:r>
            <a:r>
              <a:rPr lang="it-IT" u="sng" smtClean="0"/>
              <a:t>4</a:t>
            </a:r>
            <a:r>
              <a:rPr lang="el-GR" u="sng" smtClean="0"/>
              <a:t>σ</a:t>
            </a:r>
            <a:r>
              <a:rPr lang="it-IT" u="sng" smtClean="0"/>
              <a:t> signal </a:t>
            </a:r>
            <a:r>
              <a:rPr lang="it-IT" smtClean="0"/>
              <a:t>at 145 GeV in the dijet mass distribution of proton-antiproton collision events producing an associated leptonic W boson decay[17]. The effect grew with data size and was </a:t>
            </a:r>
            <a:r>
              <a:rPr lang="it-IT" smtClean="0">
                <a:solidFill>
                  <a:srgbClr val="FF0000"/>
                </a:solidFill>
              </a:rPr>
              <a:t>systematical in nature</a:t>
            </a:r>
            <a:r>
              <a:rPr lang="it-IT" smtClean="0"/>
              <a:t>; indeed it was later understood to be due to the combination </a:t>
            </a:r>
            <a:r>
              <a:rPr lang="it-IT" smtClean="0">
                <a:solidFill>
                  <a:srgbClr val="0070C0"/>
                </a:solidFill>
              </a:rPr>
              <a:t>of two nasty background contaminations[18]</a:t>
            </a:r>
            <a:r>
              <a:rPr lang="it-IT" smtClean="0"/>
              <a:t>.</a:t>
            </a:r>
            <a:endParaRPr lang="en-US"/>
          </a:p>
        </p:txBody>
      </p:sp>
      <p:pic>
        <p:nvPicPr>
          <p:cNvPr id="4" name="Picture 2"/>
          <p:cNvPicPr>
            <a:picLocks noChangeAspect="1" noChangeArrowheads="1"/>
          </p:cNvPicPr>
          <p:nvPr/>
        </p:nvPicPr>
        <p:blipFill>
          <a:blip r:embed="rId2" cstate="print"/>
          <a:srcRect/>
          <a:stretch>
            <a:fillRect/>
          </a:stretch>
        </p:blipFill>
        <p:spPr bwMode="auto">
          <a:xfrm>
            <a:off x="5940152" y="3783166"/>
            <a:ext cx="3203848" cy="3074834"/>
          </a:xfrm>
          <a:prstGeom prst="rect">
            <a:avLst/>
          </a:prstGeom>
          <a:noFill/>
          <a:ln w="9525">
            <a:noFill/>
            <a:miter lim="800000"/>
            <a:headEnd/>
            <a:tailEnd/>
          </a:ln>
        </p:spPr>
      </p:pic>
      <p:pic>
        <p:nvPicPr>
          <p:cNvPr id="5" name="Immagine 4" descr="opera_timing.jpg"/>
          <p:cNvPicPr>
            <a:picLocks noChangeAspect="1"/>
          </p:cNvPicPr>
          <p:nvPr/>
        </p:nvPicPr>
        <p:blipFill>
          <a:blip r:embed="rId3" cstate="print"/>
          <a:stretch>
            <a:fillRect/>
          </a:stretch>
        </p:blipFill>
        <p:spPr>
          <a:xfrm>
            <a:off x="6173528" y="1512167"/>
            <a:ext cx="2862968" cy="2429185"/>
          </a:xfrm>
          <a:prstGeom prst="rect">
            <a:avLst/>
          </a:prstGeom>
        </p:spPr>
      </p:pic>
    </p:spTree>
    <p:extLst>
      <p:ext uri="{BB962C8B-B14F-4D97-AF65-F5344CB8AC3E}">
        <p14:creationId xmlns:p14="http://schemas.microsoft.com/office/powerpoint/2010/main" val="190497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lstStyle/>
          <a:p>
            <a:r>
              <a:rPr lang="it-IT" smtClean="0"/>
              <a:t>An almost serious table</a:t>
            </a:r>
            <a:endParaRPr lang="en-US"/>
          </a:p>
        </p:txBody>
      </p:sp>
      <p:graphicFrame>
        <p:nvGraphicFramePr>
          <p:cNvPr id="5" name="Tabella 4"/>
          <p:cNvGraphicFramePr>
            <a:graphicFrameLocks noGrp="1"/>
          </p:cNvGraphicFramePr>
          <p:nvPr/>
        </p:nvGraphicFramePr>
        <p:xfrm>
          <a:off x="899592" y="1543850"/>
          <a:ext cx="6912768" cy="5214960"/>
        </p:xfrm>
        <a:graphic>
          <a:graphicData uri="http://schemas.openxmlformats.org/drawingml/2006/table">
            <a:tbl>
              <a:tblPr firstRow="1" bandRow="1">
                <a:tableStyleId>{5C22544A-7EE6-4342-B048-85BDC9FD1C3A}</a:tableStyleId>
              </a:tblPr>
              <a:tblGrid>
                <a:gridCol w="2304256"/>
                <a:gridCol w="576064"/>
                <a:gridCol w="576064"/>
                <a:gridCol w="576064"/>
                <a:gridCol w="576064"/>
                <a:gridCol w="2304256"/>
              </a:tblGrid>
              <a:tr h="384624">
                <a:tc>
                  <a:txBody>
                    <a:bodyPr/>
                    <a:lstStyle/>
                    <a:p>
                      <a:r>
                        <a:rPr lang="it-IT" smtClean="0"/>
                        <a:t>Claim</a:t>
                      </a:r>
                      <a:endParaRPr lang="en-US"/>
                    </a:p>
                  </a:txBody>
                  <a:tcPr/>
                </a:tc>
                <a:tc gridSpan="4">
                  <a:txBody>
                    <a:bodyPr/>
                    <a:lstStyle/>
                    <a:p>
                      <a:r>
                        <a:rPr lang="it-IT" smtClean="0"/>
                        <a:t>Claimed Significance</a:t>
                      </a:r>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r>
                        <a:rPr lang="it-IT" smtClean="0"/>
                        <a:t>Verified</a:t>
                      </a:r>
                      <a:r>
                        <a:rPr lang="it-IT" baseline="0" smtClean="0"/>
                        <a:t> or Spurious</a:t>
                      </a:r>
                      <a:endParaRPr lang="en-US"/>
                    </a:p>
                  </a:txBody>
                  <a:tcPr/>
                </a:tc>
              </a:tr>
              <a:tr h="347820">
                <a:tc>
                  <a:txBody>
                    <a:bodyPr/>
                    <a:lstStyle/>
                    <a:p>
                      <a:r>
                        <a:rPr lang="it-IT" smtClean="0"/>
                        <a:t>Top quark evidence</a:t>
                      </a:r>
                      <a:endParaRPr lang="en-US"/>
                    </a:p>
                  </a:txBody>
                  <a:tcPr/>
                </a:tc>
                <a:tc>
                  <a:txBody>
                    <a:bodyPr/>
                    <a:lstStyle/>
                    <a:p>
                      <a:pPr algn="ctr"/>
                      <a:r>
                        <a:rPr lang="el-GR" smtClean="0">
                          <a:solidFill>
                            <a:srgbClr val="00B050"/>
                          </a:solidFill>
                        </a:rPr>
                        <a:t>3</a:t>
                      </a:r>
                      <a:endParaRPr lang="en-US">
                        <a:solidFill>
                          <a:srgbClr val="00B050"/>
                        </a:solidFill>
                      </a:endParaRPr>
                    </a:p>
                  </a:txBody>
                  <a:tcPr/>
                </a:tc>
                <a:tc>
                  <a:txBody>
                    <a:bodyPr/>
                    <a:lstStyle/>
                    <a:p>
                      <a:pPr algn="ctr"/>
                      <a:endParaRPr lang="en-US">
                        <a:solidFill>
                          <a:srgbClr val="FF0000"/>
                        </a:solidFill>
                      </a:endParaRPr>
                    </a:p>
                  </a:txBody>
                  <a:tcPr/>
                </a:tc>
                <a:tc>
                  <a:txBody>
                    <a:bodyPr/>
                    <a:lstStyle/>
                    <a:p>
                      <a:pPr algn="ctr"/>
                      <a:endParaRPr lang="en-US">
                        <a:solidFill>
                          <a:srgbClr val="00B050"/>
                        </a:solidFill>
                      </a:endParaRPr>
                    </a:p>
                  </a:txBody>
                  <a:tcPr/>
                </a:tc>
                <a:tc>
                  <a:txBody>
                    <a:bodyPr/>
                    <a:lstStyle/>
                    <a:p>
                      <a:pPr algn="ctr"/>
                      <a:endParaRPr lang="en-US">
                        <a:solidFill>
                          <a:srgbClr val="FF0000"/>
                        </a:solidFill>
                      </a:endParaRPr>
                    </a:p>
                  </a:txBody>
                  <a:tcPr/>
                </a:tc>
                <a:tc>
                  <a:txBody>
                    <a:bodyPr/>
                    <a:lstStyle/>
                    <a:p>
                      <a:pPr algn="ctr"/>
                      <a:r>
                        <a:rPr lang="it-IT" smtClean="0">
                          <a:solidFill>
                            <a:srgbClr val="00B050"/>
                          </a:solidFill>
                        </a:rPr>
                        <a:t>True</a:t>
                      </a:r>
                      <a:endParaRPr lang="en-US">
                        <a:solidFill>
                          <a:srgbClr val="00B050"/>
                        </a:solidFill>
                      </a:endParaRPr>
                    </a:p>
                  </a:txBody>
                  <a:tcPr/>
                </a:tc>
              </a:tr>
              <a:tr h="384624">
                <a:tc>
                  <a:txBody>
                    <a:bodyPr/>
                    <a:lstStyle/>
                    <a:p>
                      <a:r>
                        <a:rPr lang="it-IT" smtClean="0"/>
                        <a:t>Top</a:t>
                      </a:r>
                      <a:r>
                        <a:rPr lang="it-IT" baseline="0" smtClean="0"/>
                        <a:t> quark observation</a:t>
                      </a:r>
                      <a:endParaRPr lang="en-US"/>
                    </a:p>
                  </a:txBody>
                  <a:tcPr/>
                </a:tc>
                <a:tc>
                  <a:txBody>
                    <a:bodyPr/>
                    <a:lstStyle/>
                    <a:p>
                      <a:pPr algn="ctr"/>
                      <a:endParaRPr lang="en-US">
                        <a:solidFill>
                          <a:srgbClr val="00B050"/>
                        </a:solidFill>
                      </a:endParaRPr>
                    </a:p>
                  </a:txBody>
                  <a:tcPr/>
                </a:tc>
                <a:tc>
                  <a:txBody>
                    <a:bodyPr/>
                    <a:lstStyle/>
                    <a:p>
                      <a:pPr algn="ctr"/>
                      <a:endParaRPr lang="en-US">
                        <a:solidFill>
                          <a:srgbClr val="FF0000"/>
                        </a:solidFill>
                      </a:endParaRPr>
                    </a:p>
                  </a:txBody>
                  <a:tcPr/>
                </a:tc>
                <a:tc>
                  <a:txBody>
                    <a:bodyPr/>
                    <a:lstStyle/>
                    <a:p>
                      <a:pPr algn="ctr"/>
                      <a:r>
                        <a:rPr lang="el-GR" smtClean="0">
                          <a:solidFill>
                            <a:srgbClr val="00B050"/>
                          </a:solidFill>
                        </a:rPr>
                        <a:t>5</a:t>
                      </a:r>
                      <a:endParaRPr lang="en-US">
                        <a:solidFill>
                          <a:srgbClr val="00B050"/>
                        </a:solidFill>
                      </a:endParaRPr>
                    </a:p>
                  </a:txBody>
                  <a:tcPr/>
                </a:tc>
                <a:tc>
                  <a:txBody>
                    <a:bodyPr/>
                    <a:lstStyle/>
                    <a:p>
                      <a:pPr algn="ctr"/>
                      <a:endParaRPr lang="en-US">
                        <a:solidFill>
                          <a:srgbClr val="FF0000"/>
                        </a:solidFill>
                      </a:endParaRPr>
                    </a:p>
                  </a:txBody>
                  <a:tcPr/>
                </a:tc>
                <a:tc>
                  <a:txBody>
                    <a:bodyPr/>
                    <a:lstStyle/>
                    <a:p>
                      <a:pPr algn="ctr"/>
                      <a:r>
                        <a:rPr lang="it-IT" smtClean="0">
                          <a:solidFill>
                            <a:srgbClr val="00B050"/>
                          </a:solidFill>
                        </a:rPr>
                        <a:t>True</a:t>
                      </a:r>
                      <a:endParaRPr lang="en-US">
                        <a:solidFill>
                          <a:srgbClr val="00B050"/>
                        </a:solidFill>
                      </a:endParaRPr>
                    </a:p>
                  </a:txBody>
                  <a:tcPr/>
                </a:tc>
              </a:tr>
              <a:tr h="347820">
                <a:tc>
                  <a:txBody>
                    <a:bodyPr/>
                    <a:lstStyle/>
                    <a:p>
                      <a:r>
                        <a:rPr lang="it-IT" smtClean="0"/>
                        <a:t>CDF</a:t>
                      </a:r>
                      <a:r>
                        <a:rPr lang="it-IT" baseline="0" smtClean="0"/>
                        <a:t> b</a:t>
                      </a:r>
                      <a:r>
                        <a:rPr lang="it-IT" smtClean="0"/>
                        <a:t>b</a:t>
                      </a:r>
                      <a:r>
                        <a:rPr lang="el-GR" smtClean="0"/>
                        <a:t>γ</a:t>
                      </a:r>
                      <a:r>
                        <a:rPr lang="it-IT" smtClean="0"/>
                        <a:t> signal</a:t>
                      </a:r>
                      <a:r>
                        <a:rPr lang="it-IT" baseline="0" smtClean="0"/>
                        <a:t> </a:t>
                      </a:r>
                      <a:endParaRPr lang="en-US"/>
                    </a:p>
                  </a:txBody>
                  <a:tcPr/>
                </a:tc>
                <a:tc>
                  <a:txBody>
                    <a:bodyPr/>
                    <a:lstStyle/>
                    <a:p>
                      <a:pPr algn="ctr"/>
                      <a:endParaRPr lang="en-US">
                        <a:solidFill>
                          <a:srgbClr val="00B050"/>
                        </a:solidFill>
                      </a:endParaRPr>
                    </a:p>
                  </a:txBody>
                  <a:tcPr/>
                </a:tc>
                <a:tc>
                  <a:txBody>
                    <a:bodyPr/>
                    <a:lstStyle/>
                    <a:p>
                      <a:pPr algn="ctr"/>
                      <a:r>
                        <a:rPr lang="el-GR" smtClean="0">
                          <a:solidFill>
                            <a:srgbClr val="FF0000"/>
                          </a:solidFill>
                        </a:rPr>
                        <a:t>4</a:t>
                      </a:r>
                      <a:endParaRPr lang="en-US">
                        <a:solidFill>
                          <a:srgbClr val="FF0000"/>
                        </a:solidFill>
                      </a:endParaRPr>
                    </a:p>
                  </a:txBody>
                  <a:tcPr/>
                </a:tc>
                <a:tc>
                  <a:txBody>
                    <a:bodyPr/>
                    <a:lstStyle/>
                    <a:p>
                      <a:pPr algn="ctr"/>
                      <a:endParaRPr lang="en-US">
                        <a:solidFill>
                          <a:srgbClr val="00B050"/>
                        </a:solidFill>
                      </a:endParaRPr>
                    </a:p>
                  </a:txBody>
                  <a:tcPr/>
                </a:tc>
                <a:tc>
                  <a:txBody>
                    <a:bodyPr/>
                    <a:lstStyle/>
                    <a:p>
                      <a:pPr algn="ctr"/>
                      <a:endParaRPr lang="en-US">
                        <a:solidFill>
                          <a:srgbClr val="FF0000"/>
                        </a:solidFill>
                      </a:endParaRPr>
                    </a:p>
                  </a:txBody>
                  <a:tcPr/>
                </a:tc>
                <a:tc>
                  <a:txBody>
                    <a:bodyPr/>
                    <a:lstStyle/>
                    <a:p>
                      <a:pPr algn="ctr"/>
                      <a:r>
                        <a:rPr lang="it-IT" smtClean="0">
                          <a:solidFill>
                            <a:srgbClr val="FF0000"/>
                          </a:solidFill>
                        </a:rPr>
                        <a:t>False</a:t>
                      </a:r>
                      <a:endParaRPr lang="en-US">
                        <a:solidFill>
                          <a:srgbClr val="FF0000"/>
                        </a:solidFill>
                      </a:endParaRPr>
                    </a:p>
                  </a:txBody>
                  <a:tcPr/>
                </a:tc>
              </a:tr>
              <a:tr h="347820">
                <a:tc>
                  <a:txBody>
                    <a:bodyPr/>
                    <a:lstStyle/>
                    <a:p>
                      <a:r>
                        <a:rPr lang="it-IT" smtClean="0"/>
                        <a:t>CDF eeggMEt</a:t>
                      </a:r>
                      <a:r>
                        <a:rPr lang="it-IT" baseline="0" smtClean="0"/>
                        <a:t> event</a:t>
                      </a:r>
                      <a:endParaRPr lang="en-US"/>
                    </a:p>
                  </a:txBody>
                  <a:tcPr/>
                </a:tc>
                <a:tc>
                  <a:txBody>
                    <a:bodyPr/>
                    <a:lstStyle/>
                    <a:p>
                      <a:pPr algn="ctr"/>
                      <a:endParaRPr lang="en-US">
                        <a:solidFill>
                          <a:srgbClr val="00B050"/>
                        </a:solidFill>
                      </a:endParaRPr>
                    </a:p>
                  </a:txBody>
                  <a:tcPr/>
                </a:tc>
                <a:tc>
                  <a:txBody>
                    <a:bodyPr/>
                    <a:lstStyle/>
                    <a:p>
                      <a:pPr algn="ctr"/>
                      <a:endParaRPr lang="en-US">
                        <a:solidFill>
                          <a:srgbClr val="FF0000"/>
                        </a:solidFill>
                      </a:endParaRPr>
                    </a:p>
                  </a:txBody>
                  <a:tcPr/>
                </a:tc>
                <a:tc>
                  <a:txBody>
                    <a:bodyPr/>
                    <a:lstStyle/>
                    <a:p>
                      <a:pPr algn="ctr"/>
                      <a:endParaRPr lang="en-US">
                        <a:solidFill>
                          <a:srgbClr val="00B050"/>
                        </a:solidFill>
                      </a:endParaRPr>
                    </a:p>
                  </a:txBody>
                  <a:tcPr/>
                </a:tc>
                <a:tc>
                  <a:txBody>
                    <a:bodyPr/>
                    <a:lstStyle/>
                    <a:p>
                      <a:pPr algn="ctr"/>
                      <a:r>
                        <a:rPr lang="it-IT" smtClean="0">
                          <a:solidFill>
                            <a:srgbClr val="FF0000"/>
                          </a:solidFill>
                        </a:rPr>
                        <a:t>6</a:t>
                      </a:r>
                      <a:endParaRPr lang="en-US">
                        <a:solidFill>
                          <a:srgbClr val="FF0000"/>
                        </a:solidFill>
                      </a:endParaRPr>
                    </a:p>
                  </a:txBody>
                  <a:tcPr/>
                </a:tc>
                <a:tc>
                  <a:txBody>
                    <a:bodyPr/>
                    <a:lstStyle/>
                    <a:p>
                      <a:pPr algn="ctr"/>
                      <a:r>
                        <a:rPr lang="it-IT" smtClean="0">
                          <a:solidFill>
                            <a:srgbClr val="FF0000"/>
                          </a:solidFill>
                        </a:rPr>
                        <a:t>False</a:t>
                      </a:r>
                      <a:endParaRPr lang="en-US">
                        <a:solidFill>
                          <a:srgbClr val="FF0000"/>
                        </a:solidFill>
                      </a:endParaRPr>
                    </a:p>
                  </a:txBody>
                  <a:tcPr/>
                </a:tc>
              </a:tr>
              <a:tr h="347820">
                <a:tc>
                  <a:txBody>
                    <a:bodyPr/>
                    <a:lstStyle/>
                    <a:p>
                      <a:r>
                        <a:rPr lang="it-IT" smtClean="0"/>
                        <a:t>CDF superjets</a:t>
                      </a:r>
                      <a:endParaRPr lang="en-US"/>
                    </a:p>
                  </a:txBody>
                  <a:tcPr/>
                </a:tc>
                <a:tc>
                  <a:txBody>
                    <a:bodyPr/>
                    <a:lstStyle/>
                    <a:p>
                      <a:pPr algn="ctr"/>
                      <a:endParaRPr lang="en-US">
                        <a:solidFill>
                          <a:srgbClr val="00B050"/>
                        </a:solidFill>
                      </a:endParaRPr>
                    </a:p>
                  </a:txBody>
                  <a:tcPr/>
                </a:tc>
                <a:tc>
                  <a:txBody>
                    <a:bodyPr/>
                    <a:lstStyle/>
                    <a:p>
                      <a:pPr algn="ctr"/>
                      <a:endParaRPr lang="en-US">
                        <a:solidFill>
                          <a:srgbClr val="FF0000"/>
                        </a:solidFill>
                      </a:endParaRPr>
                    </a:p>
                  </a:txBody>
                  <a:tcPr/>
                </a:tc>
                <a:tc>
                  <a:txBody>
                    <a:bodyPr/>
                    <a:lstStyle/>
                    <a:p>
                      <a:pPr algn="ctr"/>
                      <a:endParaRPr lang="en-US">
                        <a:solidFill>
                          <a:srgbClr val="00B050"/>
                        </a:solidFill>
                      </a:endParaRPr>
                    </a:p>
                  </a:txBody>
                  <a:tcPr/>
                </a:tc>
                <a:tc>
                  <a:txBody>
                    <a:bodyPr/>
                    <a:lstStyle/>
                    <a:p>
                      <a:pPr algn="ctr"/>
                      <a:r>
                        <a:rPr lang="el-GR" smtClean="0">
                          <a:solidFill>
                            <a:srgbClr val="FF0000"/>
                          </a:solidFill>
                        </a:rPr>
                        <a:t>6</a:t>
                      </a:r>
                      <a:endParaRPr lang="en-US">
                        <a:solidFill>
                          <a:srgbClr val="FF0000"/>
                        </a:solidFill>
                      </a:endParaRPr>
                    </a:p>
                  </a:txBody>
                  <a:tcPr/>
                </a:tc>
                <a:tc>
                  <a:txBody>
                    <a:bodyPr/>
                    <a:lstStyle/>
                    <a:p>
                      <a:pPr algn="ctr"/>
                      <a:r>
                        <a:rPr lang="it-IT" smtClean="0">
                          <a:solidFill>
                            <a:srgbClr val="FF0000"/>
                          </a:solidFill>
                        </a:rPr>
                        <a:t>False</a:t>
                      </a:r>
                      <a:endParaRPr lang="en-US">
                        <a:solidFill>
                          <a:srgbClr val="FF0000"/>
                        </a:solidFill>
                      </a:endParaRPr>
                    </a:p>
                  </a:txBody>
                  <a:tcPr/>
                </a:tc>
              </a:tr>
              <a:tr h="384624">
                <a:tc>
                  <a:txBody>
                    <a:bodyPr/>
                    <a:lstStyle/>
                    <a:p>
                      <a:r>
                        <a:rPr lang="it-IT" smtClean="0"/>
                        <a:t>Bs</a:t>
                      </a:r>
                      <a:r>
                        <a:rPr lang="it-IT" baseline="0" smtClean="0"/>
                        <a:t> oscillations</a:t>
                      </a:r>
                      <a:endParaRPr lang="en-US"/>
                    </a:p>
                  </a:txBody>
                  <a:tcPr/>
                </a:tc>
                <a:tc>
                  <a:txBody>
                    <a:bodyPr/>
                    <a:lstStyle/>
                    <a:p>
                      <a:pPr algn="ctr"/>
                      <a:endParaRPr lang="en-US">
                        <a:solidFill>
                          <a:srgbClr val="00B050"/>
                        </a:solidFill>
                      </a:endParaRPr>
                    </a:p>
                  </a:txBody>
                  <a:tcPr/>
                </a:tc>
                <a:tc>
                  <a:txBody>
                    <a:bodyPr/>
                    <a:lstStyle/>
                    <a:p>
                      <a:pPr algn="ctr"/>
                      <a:endParaRPr lang="en-US">
                        <a:solidFill>
                          <a:srgbClr val="FF0000"/>
                        </a:solidFill>
                      </a:endParaRPr>
                    </a:p>
                  </a:txBody>
                  <a:tcPr/>
                </a:tc>
                <a:tc>
                  <a:txBody>
                    <a:bodyPr/>
                    <a:lstStyle/>
                    <a:p>
                      <a:pPr algn="ctr"/>
                      <a:r>
                        <a:rPr lang="it-IT" smtClean="0">
                          <a:solidFill>
                            <a:srgbClr val="00B050"/>
                          </a:solidFill>
                        </a:rPr>
                        <a:t>5</a:t>
                      </a:r>
                      <a:endParaRPr lang="en-US">
                        <a:solidFill>
                          <a:srgbClr val="00B050"/>
                        </a:solidFill>
                      </a:endParaRPr>
                    </a:p>
                  </a:txBody>
                  <a:tcPr/>
                </a:tc>
                <a:tc>
                  <a:txBody>
                    <a:bodyPr/>
                    <a:lstStyle/>
                    <a:p>
                      <a:pPr algn="ctr"/>
                      <a:endParaRPr lang="en-US">
                        <a:solidFill>
                          <a:srgbClr val="FF0000"/>
                        </a:solidFill>
                      </a:endParaRPr>
                    </a:p>
                  </a:txBody>
                  <a:tcPr/>
                </a:tc>
                <a:tc>
                  <a:txBody>
                    <a:bodyPr/>
                    <a:lstStyle/>
                    <a:p>
                      <a:pPr algn="ctr"/>
                      <a:r>
                        <a:rPr lang="it-IT" smtClean="0">
                          <a:solidFill>
                            <a:srgbClr val="00B050"/>
                          </a:solidFill>
                        </a:rPr>
                        <a:t>True</a:t>
                      </a:r>
                      <a:endParaRPr lang="en-US">
                        <a:solidFill>
                          <a:srgbClr val="00B050"/>
                        </a:solidFill>
                      </a:endParaRPr>
                    </a:p>
                  </a:txBody>
                  <a:tcPr/>
                </a:tc>
              </a:tr>
              <a:tr h="384624">
                <a:tc>
                  <a:txBody>
                    <a:bodyPr/>
                    <a:lstStyle/>
                    <a:p>
                      <a:r>
                        <a:rPr lang="it-IT" smtClean="0"/>
                        <a:t>Single</a:t>
                      </a:r>
                      <a:r>
                        <a:rPr lang="it-IT" baseline="0" smtClean="0"/>
                        <a:t> top observation</a:t>
                      </a:r>
                      <a:endParaRPr lang="en-US"/>
                    </a:p>
                  </a:txBody>
                  <a:tcPr/>
                </a:tc>
                <a:tc>
                  <a:txBody>
                    <a:bodyPr/>
                    <a:lstStyle/>
                    <a:p>
                      <a:pPr algn="ctr"/>
                      <a:endParaRPr lang="en-US">
                        <a:solidFill>
                          <a:srgbClr val="00B050"/>
                        </a:solidFill>
                      </a:endParaRPr>
                    </a:p>
                  </a:txBody>
                  <a:tcPr/>
                </a:tc>
                <a:tc>
                  <a:txBody>
                    <a:bodyPr/>
                    <a:lstStyle/>
                    <a:p>
                      <a:pPr algn="ctr"/>
                      <a:endParaRPr lang="en-US">
                        <a:solidFill>
                          <a:srgbClr val="FF0000"/>
                        </a:solidFill>
                      </a:endParaRPr>
                    </a:p>
                  </a:txBody>
                  <a:tcPr/>
                </a:tc>
                <a:tc>
                  <a:txBody>
                    <a:bodyPr/>
                    <a:lstStyle/>
                    <a:p>
                      <a:pPr algn="ctr"/>
                      <a:r>
                        <a:rPr lang="el-GR" smtClean="0">
                          <a:solidFill>
                            <a:srgbClr val="00B050"/>
                          </a:solidFill>
                        </a:rPr>
                        <a:t>5</a:t>
                      </a:r>
                      <a:endParaRPr lang="en-US">
                        <a:solidFill>
                          <a:srgbClr val="00B050"/>
                        </a:solidFill>
                      </a:endParaRPr>
                    </a:p>
                  </a:txBody>
                  <a:tcPr/>
                </a:tc>
                <a:tc>
                  <a:txBody>
                    <a:bodyPr/>
                    <a:lstStyle/>
                    <a:p>
                      <a:pPr algn="ctr"/>
                      <a:endParaRPr lang="en-US">
                        <a:solidFill>
                          <a:srgbClr val="FF0000"/>
                        </a:solidFill>
                      </a:endParaRPr>
                    </a:p>
                  </a:txBody>
                  <a:tcPr/>
                </a:tc>
                <a:tc>
                  <a:txBody>
                    <a:bodyPr/>
                    <a:lstStyle/>
                    <a:p>
                      <a:pPr algn="ctr"/>
                      <a:r>
                        <a:rPr lang="it-IT" smtClean="0">
                          <a:solidFill>
                            <a:srgbClr val="00B050"/>
                          </a:solidFill>
                        </a:rPr>
                        <a:t>True</a:t>
                      </a:r>
                      <a:endParaRPr lang="en-US">
                        <a:solidFill>
                          <a:srgbClr val="00B050"/>
                        </a:solidFill>
                      </a:endParaRPr>
                    </a:p>
                  </a:txBody>
                  <a:tcPr/>
                </a:tc>
              </a:tr>
              <a:tr h="347820">
                <a:tc>
                  <a:txBody>
                    <a:bodyPr/>
                    <a:lstStyle/>
                    <a:p>
                      <a:r>
                        <a:rPr lang="it-IT" smtClean="0"/>
                        <a:t>HERA</a:t>
                      </a:r>
                      <a:r>
                        <a:rPr lang="it-IT" baseline="0" smtClean="0"/>
                        <a:t> pentaquark</a:t>
                      </a:r>
                      <a:endParaRPr lang="en-US"/>
                    </a:p>
                  </a:txBody>
                  <a:tcPr/>
                </a:tc>
                <a:tc>
                  <a:txBody>
                    <a:bodyPr/>
                    <a:lstStyle/>
                    <a:p>
                      <a:pPr algn="ctr"/>
                      <a:endParaRPr lang="en-US">
                        <a:solidFill>
                          <a:srgbClr val="00B050"/>
                        </a:solidFill>
                      </a:endParaRPr>
                    </a:p>
                  </a:txBody>
                  <a:tcPr/>
                </a:tc>
                <a:tc>
                  <a:txBody>
                    <a:bodyPr/>
                    <a:lstStyle/>
                    <a:p>
                      <a:pPr algn="ctr"/>
                      <a:endParaRPr lang="en-US">
                        <a:solidFill>
                          <a:srgbClr val="FF0000"/>
                        </a:solidFill>
                      </a:endParaRPr>
                    </a:p>
                  </a:txBody>
                  <a:tcPr/>
                </a:tc>
                <a:tc>
                  <a:txBody>
                    <a:bodyPr/>
                    <a:lstStyle/>
                    <a:p>
                      <a:pPr algn="ctr"/>
                      <a:endParaRPr lang="en-US">
                        <a:solidFill>
                          <a:srgbClr val="00B050"/>
                        </a:solidFill>
                      </a:endParaRPr>
                    </a:p>
                  </a:txBody>
                  <a:tcPr/>
                </a:tc>
                <a:tc>
                  <a:txBody>
                    <a:bodyPr/>
                    <a:lstStyle/>
                    <a:p>
                      <a:pPr algn="ctr"/>
                      <a:r>
                        <a:rPr lang="el-GR" smtClean="0">
                          <a:solidFill>
                            <a:srgbClr val="FF0000"/>
                          </a:solidFill>
                        </a:rPr>
                        <a:t>6</a:t>
                      </a:r>
                      <a:endParaRPr lang="en-US">
                        <a:solidFill>
                          <a:srgbClr val="FF0000"/>
                        </a:solidFill>
                      </a:endParaRPr>
                    </a:p>
                  </a:txBody>
                  <a:tcPr/>
                </a:tc>
                <a:tc>
                  <a:txBody>
                    <a:bodyPr/>
                    <a:lstStyle/>
                    <a:p>
                      <a:pPr algn="ctr"/>
                      <a:r>
                        <a:rPr lang="it-IT" smtClean="0">
                          <a:solidFill>
                            <a:srgbClr val="FF0000"/>
                          </a:solidFill>
                        </a:rPr>
                        <a:t>False</a:t>
                      </a:r>
                      <a:endParaRPr lang="en-US">
                        <a:solidFill>
                          <a:srgbClr val="FF0000"/>
                        </a:solidFill>
                      </a:endParaRPr>
                    </a:p>
                  </a:txBody>
                  <a:tcPr/>
                </a:tc>
              </a:tr>
              <a:tr h="347820">
                <a:tc>
                  <a:txBody>
                    <a:bodyPr/>
                    <a:lstStyle/>
                    <a:p>
                      <a:r>
                        <a:rPr lang="it-IT" smtClean="0"/>
                        <a:t>ALEPH</a:t>
                      </a:r>
                      <a:r>
                        <a:rPr lang="it-IT" baseline="0" smtClean="0"/>
                        <a:t> 4-jets</a:t>
                      </a:r>
                      <a:endParaRPr lang="en-US"/>
                    </a:p>
                  </a:txBody>
                  <a:tcPr/>
                </a:tc>
                <a:tc>
                  <a:txBody>
                    <a:bodyPr/>
                    <a:lstStyle/>
                    <a:p>
                      <a:pPr algn="ctr"/>
                      <a:endParaRPr lang="en-US">
                        <a:solidFill>
                          <a:srgbClr val="00B050"/>
                        </a:solidFill>
                      </a:endParaRPr>
                    </a:p>
                  </a:txBody>
                  <a:tcPr/>
                </a:tc>
                <a:tc>
                  <a:txBody>
                    <a:bodyPr/>
                    <a:lstStyle/>
                    <a:p>
                      <a:pPr algn="ctr"/>
                      <a:r>
                        <a:rPr lang="el-GR" smtClean="0">
                          <a:solidFill>
                            <a:srgbClr val="FF0000"/>
                          </a:solidFill>
                        </a:rPr>
                        <a:t>4</a:t>
                      </a:r>
                      <a:endParaRPr lang="en-US">
                        <a:solidFill>
                          <a:srgbClr val="FF0000"/>
                        </a:solidFill>
                      </a:endParaRPr>
                    </a:p>
                  </a:txBody>
                  <a:tcPr/>
                </a:tc>
                <a:tc>
                  <a:txBody>
                    <a:bodyPr/>
                    <a:lstStyle/>
                    <a:p>
                      <a:pPr algn="ctr"/>
                      <a:endParaRPr lang="en-US">
                        <a:solidFill>
                          <a:srgbClr val="00B050"/>
                        </a:solidFill>
                      </a:endParaRPr>
                    </a:p>
                  </a:txBody>
                  <a:tcPr/>
                </a:tc>
                <a:tc>
                  <a:txBody>
                    <a:bodyPr/>
                    <a:lstStyle/>
                    <a:p>
                      <a:pPr algn="ctr"/>
                      <a:endParaRPr lang="en-US">
                        <a:solidFill>
                          <a:srgbClr val="FF0000"/>
                        </a:solidFill>
                      </a:endParaRPr>
                    </a:p>
                  </a:txBody>
                  <a:tcPr/>
                </a:tc>
                <a:tc>
                  <a:txBody>
                    <a:bodyPr/>
                    <a:lstStyle/>
                    <a:p>
                      <a:pPr algn="ctr"/>
                      <a:r>
                        <a:rPr lang="it-IT" smtClean="0">
                          <a:solidFill>
                            <a:srgbClr val="FF0000"/>
                          </a:solidFill>
                        </a:rPr>
                        <a:t>False</a:t>
                      </a:r>
                      <a:endParaRPr lang="en-US">
                        <a:solidFill>
                          <a:srgbClr val="FF0000"/>
                        </a:solidFill>
                      </a:endParaRPr>
                    </a:p>
                  </a:txBody>
                  <a:tcPr/>
                </a:tc>
              </a:tr>
              <a:tr h="347820">
                <a:tc>
                  <a:txBody>
                    <a:bodyPr/>
                    <a:lstStyle/>
                    <a:p>
                      <a:r>
                        <a:rPr lang="it-IT" smtClean="0"/>
                        <a:t>LHC Higgs evidence</a:t>
                      </a:r>
                      <a:endParaRPr lang="en-US"/>
                    </a:p>
                  </a:txBody>
                  <a:tcPr/>
                </a:tc>
                <a:tc>
                  <a:txBody>
                    <a:bodyPr/>
                    <a:lstStyle/>
                    <a:p>
                      <a:pPr algn="ctr"/>
                      <a:r>
                        <a:rPr lang="it-IT" smtClean="0">
                          <a:solidFill>
                            <a:srgbClr val="00B050"/>
                          </a:solidFill>
                        </a:rPr>
                        <a:t>3</a:t>
                      </a:r>
                      <a:endParaRPr lang="en-US">
                        <a:solidFill>
                          <a:srgbClr val="00B050"/>
                        </a:solidFill>
                      </a:endParaRPr>
                    </a:p>
                  </a:txBody>
                  <a:tcPr/>
                </a:tc>
                <a:tc>
                  <a:txBody>
                    <a:bodyPr/>
                    <a:lstStyle/>
                    <a:p>
                      <a:pPr algn="ctr"/>
                      <a:endParaRPr lang="en-US">
                        <a:solidFill>
                          <a:srgbClr val="FF0000"/>
                        </a:solidFill>
                      </a:endParaRPr>
                    </a:p>
                  </a:txBody>
                  <a:tcPr/>
                </a:tc>
                <a:tc>
                  <a:txBody>
                    <a:bodyPr/>
                    <a:lstStyle/>
                    <a:p>
                      <a:pPr algn="ctr"/>
                      <a:endParaRPr lang="en-US">
                        <a:solidFill>
                          <a:srgbClr val="00B050"/>
                        </a:solidFill>
                      </a:endParaRPr>
                    </a:p>
                  </a:txBody>
                  <a:tcPr/>
                </a:tc>
                <a:tc>
                  <a:txBody>
                    <a:bodyPr/>
                    <a:lstStyle/>
                    <a:p>
                      <a:pPr algn="ctr"/>
                      <a:endParaRPr lang="en-US">
                        <a:solidFill>
                          <a:srgbClr val="FF0000"/>
                        </a:solidFill>
                      </a:endParaRPr>
                    </a:p>
                  </a:txBody>
                  <a:tcPr/>
                </a:tc>
                <a:tc>
                  <a:txBody>
                    <a:bodyPr/>
                    <a:lstStyle/>
                    <a:p>
                      <a:pPr algn="ctr"/>
                      <a:r>
                        <a:rPr lang="it-IT" smtClean="0">
                          <a:solidFill>
                            <a:srgbClr val="00B050"/>
                          </a:solidFill>
                        </a:rPr>
                        <a:t>True</a:t>
                      </a:r>
                      <a:endParaRPr lang="en-US">
                        <a:solidFill>
                          <a:srgbClr val="00B050"/>
                        </a:solidFill>
                      </a:endParaRPr>
                    </a:p>
                  </a:txBody>
                  <a:tcPr/>
                </a:tc>
              </a:tr>
              <a:tr h="347820">
                <a:tc>
                  <a:txBody>
                    <a:bodyPr/>
                    <a:lstStyle/>
                    <a:p>
                      <a:r>
                        <a:rPr lang="it-IT" smtClean="0"/>
                        <a:t>LHC Higgs observation</a:t>
                      </a:r>
                      <a:endParaRPr lang="en-US"/>
                    </a:p>
                  </a:txBody>
                  <a:tcPr/>
                </a:tc>
                <a:tc>
                  <a:txBody>
                    <a:bodyPr/>
                    <a:lstStyle/>
                    <a:p>
                      <a:pPr algn="ctr"/>
                      <a:endParaRPr lang="en-US">
                        <a:solidFill>
                          <a:srgbClr val="00B050"/>
                        </a:solidFill>
                      </a:endParaRPr>
                    </a:p>
                  </a:txBody>
                  <a:tcPr/>
                </a:tc>
                <a:tc>
                  <a:txBody>
                    <a:bodyPr/>
                    <a:lstStyle/>
                    <a:p>
                      <a:pPr algn="ctr"/>
                      <a:endParaRPr lang="en-US">
                        <a:solidFill>
                          <a:srgbClr val="FF0000"/>
                        </a:solidFill>
                      </a:endParaRPr>
                    </a:p>
                  </a:txBody>
                  <a:tcPr/>
                </a:tc>
                <a:tc>
                  <a:txBody>
                    <a:bodyPr/>
                    <a:lstStyle/>
                    <a:p>
                      <a:pPr algn="ctr"/>
                      <a:r>
                        <a:rPr lang="it-IT" smtClean="0">
                          <a:solidFill>
                            <a:srgbClr val="00B050"/>
                          </a:solidFill>
                        </a:rPr>
                        <a:t>5</a:t>
                      </a:r>
                      <a:endParaRPr lang="en-US">
                        <a:solidFill>
                          <a:srgbClr val="00B050"/>
                        </a:solidFill>
                      </a:endParaRPr>
                    </a:p>
                  </a:txBody>
                  <a:tcPr/>
                </a:tc>
                <a:tc>
                  <a:txBody>
                    <a:bodyPr/>
                    <a:lstStyle/>
                    <a:p>
                      <a:pPr algn="ctr"/>
                      <a:endParaRPr lang="en-US">
                        <a:solidFill>
                          <a:srgbClr val="FF0000"/>
                        </a:solidFill>
                      </a:endParaRPr>
                    </a:p>
                  </a:txBody>
                  <a:tcPr/>
                </a:tc>
                <a:tc>
                  <a:txBody>
                    <a:bodyPr/>
                    <a:lstStyle/>
                    <a:p>
                      <a:pPr algn="ctr"/>
                      <a:r>
                        <a:rPr lang="it-IT" smtClean="0">
                          <a:solidFill>
                            <a:srgbClr val="00B050"/>
                          </a:solidFill>
                        </a:rPr>
                        <a:t>True</a:t>
                      </a:r>
                      <a:endParaRPr lang="en-US">
                        <a:solidFill>
                          <a:srgbClr val="00B050"/>
                        </a:solidFill>
                      </a:endParaRPr>
                    </a:p>
                  </a:txBody>
                  <a:tcPr/>
                </a:tc>
              </a:tr>
              <a:tr h="384624">
                <a:tc>
                  <a:txBody>
                    <a:bodyPr/>
                    <a:lstStyle/>
                    <a:p>
                      <a:r>
                        <a:rPr lang="it-IT" smtClean="0"/>
                        <a:t>OPERA</a:t>
                      </a:r>
                      <a:r>
                        <a:rPr lang="it-IT" baseline="0" smtClean="0"/>
                        <a:t> v&gt;c neutrinos</a:t>
                      </a:r>
                      <a:endParaRPr lang="en-US"/>
                    </a:p>
                  </a:txBody>
                  <a:tcPr/>
                </a:tc>
                <a:tc>
                  <a:txBody>
                    <a:bodyPr/>
                    <a:lstStyle/>
                    <a:p>
                      <a:pPr algn="ctr"/>
                      <a:endParaRPr lang="en-US">
                        <a:solidFill>
                          <a:srgbClr val="00B050"/>
                        </a:solidFill>
                      </a:endParaRPr>
                    </a:p>
                  </a:txBody>
                  <a:tcPr/>
                </a:tc>
                <a:tc>
                  <a:txBody>
                    <a:bodyPr/>
                    <a:lstStyle/>
                    <a:p>
                      <a:pPr algn="ctr"/>
                      <a:endParaRPr lang="en-US">
                        <a:solidFill>
                          <a:srgbClr val="FF0000"/>
                        </a:solidFill>
                      </a:endParaRPr>
                    </a:p>
                  </a:txBody>
                  <a:tcPr/>
                </a:tc>
                <a:tc>
                  <a:txBody>
                    <a:bodyPr/>
                    <a:lstStyle/>
                    <a:p>
                      <a:pPr algn="ctr"/>
                      <a:endParaRPr lang="en-US">
                        <a:solidFill>
                          <a:srgbClr val="00B050"/>
                        </a:solidFill>
                      </a:endParaRPr>
                    </a:p>
                  </a:txBody>
                  <a:tcPr/>
                </a:tc>
                <a:tc>
                  <a:txBody>
                    <a:bodyPr/>
                    <a:lstStyle/>
                    <a:p>
                      <a:pPr algn="ctr"/>
                      <a:r>
                        <a:rPr lang="it-IT" smtClean="0">
                          <a:solidFill>
                            <a:srgbClr val="FF0000"/>
                          </a:solidFill>
                        </a:rPr>
                        <a:t>6</a:t>
                      </a:r>
                      <a:endParaRPr lang="en-US">
                        <a:solidFill>
                          <a:srgbClr val="FF0000"/>
                        </a:solidFill>
                      </a:endParaRPr>
                    </a:p>
                  </a:txBody>
                  <a:tcPr/>
                </a:tc>
                <a:tc>
                  <a:txBody>
                    <a:bodyPr/>
                    <a:lstStyle/>
                    <a:p>
                      <a:pPr algn="ctr"/>
                      <a:r>
                        <a:rPr lang="it-IT" smtClean="0">
                          <a:solidFill>
                            <a:srgbClr val="FF0000"/>
                          </a:solidFill>
                        </a:rPr>
                        <a:t>False</a:t>
                      </a:r>
                      <a:endParaRPr lang="en-US">
                        <a:solidFill>
                          <a:srgbClr val="FF0000"/>
                        </a:solidFill>
                      </a:endParaRPr>
                    </a:p>
                  </a:txBody>
                  <a:tcPr/>
                </a:tc>
              </a:tr>
              <a:tr h="347820">
                <a:tc>
                  <a:txBody>
                    <a:bodyPr/>
                    <a:lstStyle/>
                    <a:p>
                      <a:r>
                        <a:rPr lang="it-IT" smtClean="0"/>
                        <a:t>CDF Wjj bump</a:t>
                      </a:r>
                      <a:endParaRPr lang="en-US"/>
                    </a:p>
                  </a:txBody>
                  <a:tcPr/>
                </a:tc>
                <a:tc>
                  <a:txBody>
                    <a:bodyPr/>
                    <a:lstStyle/>
                    <a:p>
                      <a:pPr algn="ctr"/>
                      <a:endParaRPr lang="en-US">
                        <a:solidFill>
                          <a:srgbClr val="00B050"/>
                        </a:solidFill>
                      </a:endParaRPr>
                    </a:p>
                  </a:txBody>
                  <a:tcPr/>
                </a:tc>
                <a:tc>
                  <a:txBody>
                    <a:bodyPr/>
                    <a:lstStyle/>
                    <a:p>
                      <a:pPr algn="ctr"/>
                      <a:r>
                        <a:rPr lang="it-IT" smtClean="0">
                          <a:solidFill>
                            <a:srgbClr val="FF0000"/>
                          </a:solidFill>
                        </a:rPr>
                        <a:t>4</a:t>
                      </a:r>
                      <a:endParaRPr lang="en-US">
                        <a:solidFill>
                          <a:srgbClr val="FF0000"/>
                        </a:solidFill>
                      </a:endParaRPr>
                    </a:p>
                  </a:txBody>
                  <a:tcPr/>
                </a:tc>
                <a:tc>
                  <a:txBody>
                    <a:bodyPr/>
                    <a:lstStyle/>
                    <a:p>
                      <a:pPr algn="ctr"/>
                      <a:endParaRPr lang="en-US">
                        <a:solidFill>
                          <a:srgbClr val="00B050"/>
                        </a:solidFill>
                      </a:endParaRPr>
                    </a:p>
                  </a:txBody>
                  <a:tcPr/>
                </a:tc>
                <a:tc>
                  <a:txBody>
                    <a:bodyPr/>
                    <a:lstStyle/>
                    <a:p>
                      <a:pPr algn="ctr"/>
                      <a:endParaRPr lang="en-US">
                        <a:solidFill>
                          <a:srgbClr val="FF0000"/>
                        </a:solidFill>
                      </a:endParaRPr>
                    </a:p>
                  </a:txBody>
                  <a:tcPr/>
                </a:tc>
                <a:tc>
                  <a:txBody>
                    <a:bodyPr/>
                    <a:lstStyle/>
                    <a:p>
                      <a:pPr algn="ctr"/>
                      <a:r>
                        <a:rPr lang="it-IT" smtClean="0">
                          <a:solidFill>
                            <a:srgbClr val="FF0000"/>
                          </a:solidFill>
                        </a:rPr>
                        <a:t>False</a:t>
                      </a:r>
                      <a:endParaRPr lang="en-US">
                        <a:solidFill>
                          <a:srgbClr val="FF0000"/>
                        </a:solidFill>
                      </a:endParaRPr>
                    </a:p>
                  </a:txBody>
                  <a:tcPr/>
                </a:tc>
              </a:tr>
            </a:tbl>
          </a:graphicData>
        </a:graphic>
      </p:graphicFrame>
      <p:sp>
        <p:nvSpPr>
          <p:cNvPr id="6" name="Segnaposto contenuto 5"/>
          <p:cNvSpPr>
            <a:spLocks noGrp="1"/>
          </p:cNvSpPr>
          <p:nvPr>
            <p:ph idx="1"/>
          </p:nvPr>
        </p:nvSpPr>
        <p:spPr>
          <a:xfrm>
            <a:off x="899592" y="1124744"/>
            <a:ext cx="7787208" cy="676672"/>
          </a:xfrm>
        </p:spPr>
        <p:txBody>
          <a:bodyPr>
            <a:normAutofit fontScale="70000" lnSpcReduction="20000"/>
          </a:bodyPr>
          <a:lstStyle/>
          <a:p>
            <a:pPr>
              <a:buNone/>
            </a:pPr>
            <a:r>
              <a:rPr lang="it-IT" smtClean="0"/>
              <a:t>Given the above information, an intriguing pattern emerges...</a:t>
            </a:r>
            <a:endParaRPr lang="en-US"/>
          </a:p>
        </p:txBody>
      </p:sp>
    </p:spTree>
    <p:extLst>
      <p:ext uri="{BB962C8B-B14F-4D97-AF65-F5344CB8AC3E}">
        <p14:creationId xmlns:p14="http://schemas.microsoft.com/office/powerpoint/2010/main" val="15761974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836712"/>
          </a:xfrm>
        </p:spPr>
        <p:txBody>
          <a:bodyPr/>
          <a:lstStyle/>
          <a:p>
            <a:r>
              <a:rPr lang="en-US" smtClean="0"/>
              <a:t>Important notions on C. I.’s</a:t>
            </a:r>
            <a:endParaRPr lang="en-US"/>
          </a:p>
        </p:txBody>
      </p:sp>
      <p:sp>
        <p:nvSpPr>
          <p:cNvPr id="4" name="Segnaposto contenuto 3"/>
          <p:cNvSpPr txBox="1">
            <a:spLocks noGrp="1"/>
          </p:cNvSpPr>
          <p:nvPr>
            <p:ph idx="1"/>
          </p:nvPr>
        </p:nvSpPr>
        <p:spPr>
          <a:xfrm>
            <a:off x="0" y="2060848"/>
            <a:ext cx="9144000" cy="1255728"/>
          </a:xfrm>
          <a:prstGeom prst="rect">
            <a:avLst/>
          </a:prstGeom>
          <a:noFill/>
        </p:spPr>
        <p:txBody>
          <a:bodyPr wrap="square" rtlCol="0">
            <a:spAutoFit/>
          </a:bodyPr>
          <a:lstStyle/>
          <a:p>
            <a:pPr>
              <a:buNone/>
            </a:pPr>
            <a:r>
              <a:rPr lang="en-US" sz="1800" smtClean="0"/>
              <a:t>	Let the unknown true value of μ be μ</a:t>
            </a:r>
            <a:r>
              <a:rPr lang="en-US" sz="1800" baseline="-25000" smtClean="0"/>
              <a:t>t</a:t>
            </a:r>
            <a:r>
              <a:rPr lang="en-US" sz="1800" smtClean="0"/>
              <a:t> . In repeated experiments, the confidence intervals obtained will have different endpoints [μ</a:t>
            </a:r>
            <a:r>
              <a:rPr lang="en-US" sz="1800" baseline="-25000" smtClean="0"/>
              <a:t>1</a:t>
            </a:r>
            <a:r>
              <a:rPr lang="en-US" sz="1800" smtClean="0"/>
              <a:t>, μ</a:t>
            </a:r>
            <a:r>
              <a:rPr lang="en-US" sz="1800" baseline="-25000" smtClean="0"/>
              <a:t>2</a:t>
            </a:r>
            <a:r>
              <a:rPr lang="en-US" sz="1800" smtClean="0"/>
              <a:t>], depending on the random variable x. 	</a:t>
            </a:r>
          </a:p>
          <a:p>
            <a:pPr>
              <a:buNone/>
            </a:pPr>
            <a:r>
              <a:rPr lang="en-US" sz="1800" i="1" smtClean="0"/>
              <a:t>	A fraction C.L. = 1 –α of intervals obtained by Neyman’s contruction will contain (“cover”) the fixed but unknown μ</a:t>
            </a:r>
            <a:r>
              <a:rPr lang="en-US" sz="1800" i="1" baseline="-25000" smtClean="0"/>
              <a:t>t</a:t>
            </a:r>
            <a:r>
              <a:rPr lang="en-US" sz="1800" i="1" smtClean="0"/>
              <a:t> :  P( μ</a:t>
            </a:r>
            <a:r>
              <a:rPr lang="en-US" sz="1800" baseline="-25000" smtClean="0"/>
              <a:t>t</a:t>
            </a:r>
            <a:r>
              <a:rPr lang="en-US" sz="1800" smtClean="0"/>
              <a:t>∈[</a:t>
            </a:r>
            <a:r>
              <a:rPr lang="el-GR" sz="1800" smtClean="0"/>
              <a:t>μ</a:t>
            </a:r>
            <a:r>
              <a:rPr lang="el-GR" sz="1800" baseline="-25000" smtClean="0"/>
              <a:t>1</a:t>
            </a:r>
            <a:r>
              <a:rPr lang="el-GR" sz="1800" smtClean="0"/>
              <a:t>, μ</a:t>
            </a:r>
            <a:r>
              <a:rPr lang="el-GR" sz="1800" baseline="-25000" smtClean="0"/>
              <a:t>2</a:t>
            </a:r>
            <a:r>
              <a:rPr lang="el-GR" sz="1800" smtClean="0"/>
              <a:t>]) = </a:t>
            </a:r>
            <a:r>
              <a:rPr lang="en-US" sz="1800" smtClean="0"/>
              <a:t>C.L. = 1 -</a:t>
            </a:r>
            <a:r>
              <a:rPr lang="el-GR" sz="1800" smtClean="0"/>
              <a:t>α.</a:t>
            </a:r>
            <a:endParaRPr lang="en-US" sz="1800" smtClean="0"/>
          </a:p>
        </p:txBody>
      </p:sp>
      <p:sp>
        <p:nvSpPr>
          <p:cNvPr id="5" name="CasellaDiTesto 4"/>
          <p:cNvSpPr txBox="1"/>
          <p:nvPr/>
        </p:nvSpPr>
        <p:spPr>
          <a:xfrm>
            <a:off x="107504" y="836712"/>
            <a:ext cx="2031325" cy="369332"/>
          </a:xfrm>
          <a:prstGeom prst="rect">
            <a:avLst/>
          </a:prstGeom>
          <a:noFill/>
        </p:spPr>
        <p:txBody>
          <a:bodyPr wrap="none" rtlCol="0">
            <a:spAutoFit/>
          </a:bodyPr>
          <a:lstStyle/>
          <a:p>
            <a:r>
              <a:rPr lang="en-US" b="1" smtClean="0"/>
              <a:t>What is a vector ?	</a:t>
            </a:r>
            <a:endParaRPr lang="en-US" b="1"/>
          </a:p>
        </p:txBody>
      </p:sp>
      <p:sp>
        <p:nvSpPr>
          <p:cNvPr id="6" name="CasellaDiTesto 5"/>
          <p:cNvSpPr txBox="1"/>
          <p:nvPr/>
        </p:nvSpPr>
        <p:spPr>
          <a:xfrm>
            <a:off x="0" y="5877272"/>
            <a:ext cx="9205405" cy="923330"/>
          </a:xfrm>
          <a:prstGeom prst="rect">
            <a:avLst/>
          </a:prstGeom>
          <a:noFill/>
        </p:spPr>
        <p:txBody>
          <a:bodyPr wrap="none" rtlCol="0">
            <a:spAutoFit/>
          </a:bodyPr>
          <a:lstStyle/>
          <a:p>
            <a:r>
              <a:rPr lang="en-US" smtClean="0"/>
              <a:t>Also note: </a:t>
            </a:r>
            <a:r>
              <a:rPr lang="en-US" smtClean="0">
                <a:solidFill>
                  <a:srgbClr val="FF0000"/>
                </a:solidFill>
              </a:rPr>
              <a:t>“repeated sampling” does not require one to perform the same experiment all</a:t>
            </a:r>
          </a:p>
          <a:p>
            <a:r>
              <a:rPr lang="en-US" smtClean="0">
                <a:solidFill>
                  <a:srgbClr val="FF0000"/>
                </a:solidFill>
              </a:rPr>
              <a:t>of the times</a:t>
            </a:r>
            <a:r>
              <a:rPr lang="en-US" smtClean="0"/>
              <a:t> for the confidence interval to have the stated properties. Can even be different </a:t>
            </a:r>
          </a:p>
          <a:p>
            <a:r>
              <a:rPr lang="en-US" smtClean="0"/>
              <a:t>experiments and conditions! A big issue is what is the </a:t>
            </a:r>
            <a:r>
              <a:rPr lang="en-US" b="1" smtClean="0"/>
              <a:t>relevant space </a:t>
            </a:r>
            <a:r>
              <a:rPr lang="en-US" smtClean="0"/>
              <a:t>of experiments to consider.</a:t>
            </a:r>
            <a:endParaRPr lang="en-US"/>
          </a:p>
        </p:txBody>
      </p:sp>
      <p:sp>
        <p:nvSpPr>
          <p:cNvPr id="7" name="Rettangolo 6"/>
          <p:cNvSpPr/>
          <p:nvPr/>
        </p:nvSpPr>
        <p:spPr>
          <a:xfrm>
            <a:off x="2123728" y="827420"/>
            <a:ext cx="6984776" cy="369332"/>
          </a:xfrm>
          <a:prstGeom prst="rect">
            <a:avLst/>
          </a:prstGeom>
        </p:spPr>
        <p:txBody>
          <a:bodyPr wrap="square">
            <a:spAutoFit/>
          </a:bodyPr>
          <a:lstStyle/>
          <a:p>
            <a:r>
              <a:rPr lang="en-US" smtClean="0"/>
              <a:t>A vector is an element of a vector space (a set with certain properties).</a:t>
            </a:r>
            <a:endParaRPr lang="en-US"/>
          </a:p>
        </p:txBody>
      </p:sp>
      <p:sp>
        <p:nvSpPr>
          <p:cNvPr id="8" name="Rettangolo 7"/>
          <p:cNvSpPr/>
          <p:nvPr/>
        </p:nvSpPr>
        <p:spPr>
          <a:xfrm>
            <a:off x="107504" y="1268760"/>
            <a:ext cx="8892480" cy="646331"/>
          </a:xfrm>
          <a:prstGeom prst="rect">
            <a:avLst/>
          </a:prstGeom>
        </p:spPr>
        <p:txBody>
          <a:bodyPr wrap="square">
            <a:spAutoFit/>
          </a:bodyPr>
          <a:lstStyle/>
          <a:p>
            <a:r>
              <a:rPr lang="en-US" i="1" smtClean="0">
                <a:solidFill>
                  <a:srgbClr val="FF0000"/>
                </a:solidFill>
              </a:rPr>
              <a:t>			        defined to be “an element of a confidence set”, </a:t>
            </a:r>
            <a:r>
              <a:rPr lang="en-US" i="1" smtClean="0"/>
              <a:t>the latter being a set of intervals defined to have the property of frequentist coverage under sampling!</a:t>
            </a:r>
            <a:endParaRPr lang="en-US"/>
          </a:p>
        </p:txBody>
      </p:sp>
      <p:sp>
        <p:nvSpPr>
          <p:cNvPr id="9" name="Rettangolo 8"/>
          <p:cNvSpPr/>
          <p:nvPr/>
        </p:nvSpPr>
        <p:spPr>
          <a:xfrm>
            <a:off x="107504" y="1268760"/>
            <a:ext cx="3256084" cy="369332"/>
          </a:xfrm>
          <a:prstGeom prst="rect">
            <a:avLst/>
          </a:prstGeom>
        </p:spPr>
        <p:txBody>
          <a:bodyPr wrap="none">
            <a:spAutoFit/>
          </a:bodyPr>
          <a:lstStyle/>
          <a:p>
            <a:r>
              <a:rPr lang="en-US" smtClean="0"/>
              <a:t>Similarly, </a:t>
            </a:r>
            <a:r>
              <a:rPr lang="en-US" smtClean="0">
                <a:solidFill>
                  <a:srgbClr val="FF0000"/>
                </a:solidFill>
              </a:rPr>
              <a:t>a </a:t>
            </a:r>
            <a:r>
              <a:rPr lang="en-US" b="1" i="1" smtClean="0">
                <a:solidFill>
                  <a:srgbClr val="FF0000"/>
                </a:solidFill>
              </a:rPr>
              <a:t>confidence interval </a:t>
            </a:r>
            <a:r>
              <a:rPr lang="en-US" i="1" smtClean="0">
                <a:solidFill>
                  <a:srgbClr val="FF0000"/>
                </a:solidFill>
              </a:rPr>
              <a:t>is</a:t>
            </a:r>
            <a:endParaRPr lang="en-US" i="1" smtClean="0"/>
          </a:p>
        </p:txBody>
      </p:sp>
      <p:sp>
        <p:nvSpPr>
          <p:cNvPr id="10" name="Rettangolo 9"/>
          <p:cNvSpPr/>
          <p:nvPr/>
        </p:nvSpPr>
        <p:spPr>
          <a:xfrm>
            <a:off x="323528" y="3356992"/>
            <a:ext cx="8136904" cy="2277547"/>
          </a:xfrm>
          <a:prstGeom prst="rect">
            <a:avLst/>
          </a:prstGeom>
        </p:spPr>
        <p:txBody>
          <a:bodyPr wrap="square">
            <a:spAutoFit/>
          </a:bodyPr>
          <a:lstStyle/>
          <a:p>
            <a:r>
              <a:rPr lang="en-US" smtClean="0"/>
              <a:t>It is important thus to realize two facts:</a:t>
            </a:r>
          </a:p>
          <a:p>
            <a:pPr marL="800100" lvl="1" indent="-342900">
              <a:buAutoNum type="arabicParenR"/>
            </a:pPr>
            <a:r>
              <a:rPr lang="en-US" sz="1400" b="1" smtClean="0"/>
              <a:t>the random variables in this equation are μ</a:t>
            </a:r>
            <a:r>
              <a:rPr lang="en-US" sz="1400" b="1" baseline="-25000" smtClean="0"/>
              <a:t>1</a:t>
            </a:r>
            <a:r>
              <a:rPr lang="en-US" sz="1400" b="1" smtClean="0"/>
              <a:t>and μ</a:t>
            </a:r>
            <a:r>
              <a:rPr lang="en-US" sz="1400" b="1" baseline="-25000" smtClean="0"/>
              <a:t>2</a:t>
            </a:r>
            <a:r>
              <a:rPr lang="en-US" sz="1400" b="1" smtClean="0"/>
              <a:t>, and not μ</a:t>
            </a:r>
            <a:r>
              <a:rPr lang="en-US" sz="1400" b="1" baseline="-25000" smtClean="0"/>
              <a:t>t</a:t>
            </a:r>
            <a:r>
              <a:rPr lang="en-US" sz="1400" b="1" smtClean="0"/>
              <a:t> ! </a:t>
            </a:r>
          </a:p>
          <a:p>
            <a:pPr marL="800100" lvl="1" indent="-342900">
              <a:buAutoNum type="arabicParenR"/>
            </a:pPr>
            <a:r>
              <a:rPr lang="en-US" sz="1400" b="1" smtClean="0"/>
              <a:t>Coverage is a property of the set, not of an individual interval !</a:t>
            </a:r>
            <a:r>
              <a:rPr lang="en-US" sz="1400" smtClean="0"/>
              <a:t> For a Frequentist, the interval either covers or does not cover the true value, regardless of </a:t>
            </a:r>
            <a:r>
              <a:rPr lang="en-US" sz="1400" smtClean="0">
                <a:latin typeface="Symbol" pitchFamily="18" charset="2"/>
              </a:rPr>
              <a:t>a</a:t>
            </a:r>
            <a:r>
              <a:rPr lang="en-US" sz="1400" smtClean="0"/>
              <a:t>. </a:t>
            </a:r>
          </a:p>
          <a:p>
            <a:pPr marL="800100" lvl="1" indent="-342900">
              <a:buNone/>
            </a:pPr>
            <a:r>
              <a:rPr lang="en-US" sz="1400" smtClean="0">
                <a:sym typeface="Wingdings" pitchFamily="2" charset="2"/>
              </a:rPr>
              <a:t> 	</a:t>
            </a:r>
            <a:r>
              <a:rPr lang="en-US" sz="1400" smtClean="0"/>
              <a:t>Classic </a:t>
            </a:r>
            <a:r>
              <a:rPr lang="en-US" sz="1400" b="1" smtClean="0"/>
              <a:t>FALSE statement </a:t>
            </a:r>
            <a:r>
              <a:rPr lang="en-US" sz="1400" smtClean="0"/>
              <a:t>you should avoid making: </a:t>
            </a:r>
          </a:p>
          <a:p>
            <a:pPr marL="800100" lvl="1" indent="-342900">
              <a:buNone/>
            </a:pPr>
            <a:r>
              <a:rPr lang="en-US" sz="1400" b="1" smtClean="0">
                <a:solidFill>
                  <a:srgbClr val="FF0000"/>
                </a:solidFill>
              </a:rPr>
              <a:t>	“The probability that the true value is within </a:t>
            </a:r>
            <a:r>
              <a:rPr lang="en-US" sz="1400" b="1" smtClean="0">
                <a:solidFill>
                  <a:srgbClr val="FF0000"/>
                </a:solidFill>
                <a:latin typeface="Symbol" pitchFamily="18" charset="2"/>
              </a:rPr>
              <a:t>m</a:t>
            </a:r>
            <a:r>
              <a:rPr lang="en-US" sz="1400" b="1" baseline="-25000" smtClean="0">
                <a:solidFill>
                  <a:srgbClr val="FF0000"/>
                </a:solidFill>
              </a:rPr>
              <a:t>1</a:t>
            </a:r>
            <a:r>
              <a:rPr lang="en-US" sz="1400" b="1" smtClean="0">
                <a:solidFill>
                  <a:srgbClr val="FF0000"/>
                </a:solidFill>
              </a:rPr>
              <a:t> and </a:t>
            </a:r>
            <a:r>
              <a:rPr lang="en-US" sz="1400" b="1" smtClean="0">
                <a:solidFill>
                  <a:srgbClr val="FF0000"/>
                </a:solidFill>
                <a:latin typeface="Symbol" pitchFamily="18" charset="2"/>
              </a:rPr>
              <a:t>m</a:t>
            </a:r>
            <a:r>
              <a:rPr lang="en-US" sz="1400" b="1" baseline="-25000" smtClean="0">
                <a:solidFill>
                  <a:srgbClr val="FF0000"/>
                </a:solidFill>
              </a:rPr>
              <a:t>2</a:t>
            </a:r>
            <a:r>
              <a:rPr lang="en-US" sz="1400" b="1" smtClean="0">
                <a:solidFill>
                  <a:srgbClr val="FF0000"/>
                </a:solidFill>
              </a:rPr>
              <a:t> is 68%” ! </a:t>
            </a:r>
            <a:endParaRPr lang="en-US" i="1" smtClean="0"/>
          </a:p>
          <a:p>
            <a:r>
              <a:rPr lang="en-US" i="1" smtClean="0">
                <a:solidFill>
                  <a:srgbClr val="0070C0"/>
                </a:solidFill>
              </a:rPr>
              <a:t>The confidence interval instead does consist of those values of μ for which the observed x is among the most probable</a:t>
            </a:r>
            <a:r>
              <a:rPr lang="en-US" i="1" smtClean="0"/>
              <a:t> (in sense specified by ordering principle) to be observed.</a:t>
            </a:r>
            <a:endParaRPr lang="en-US"/>
          </a:p>
        </p:txBody>
      </p:sp>
    </p:spTree>
    <p:extLst>
      <p:ext uri="{BB962C8B-B14F-4D97-AF65-F5344CB8AC3E}">
        <p14:creationId xmlns:p14="http://schemas.microsoft.com/office/powerpoint/2010/main" val="86158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additive="base">
                                        <p:cTn id="3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 calcmode="lin" valueType="num">
                                      <p:cBhvr additive="base">
                                        <p:cTn id="3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ppt_x"/>
                                          </p:val>
                                        </p:tav>
                                        <p:tav tm="100000">
                                          <p:val>
                                            <p:strVal val="#ppt_x"/>
                                          </p:val>
                                        </p:tav>
                                      </p:tavLst>
                                    </p:anim>
                                    <p:anim calcmode="lin" valueType="num">
                                      <p:cBhvr additive="base">
                                        <p:cTn id="4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build="allAtOnce"/>
      <p:bldP spid="6" grpId="0"/>
      <p:bldP spid="7" grpId="0"/>
      <p:bldP spid="8" grpId="0"/>
      <p:bldP spid="9" grpId="0"/>
      <p:bldP spid="1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normAutofit fontScale="90000"/>
          </a:bodyPr>
          <a:lstStyle/>
          <a:p>
            <a:r>
              <a:rPr lang="it-IT" smtClean="0"/>
              <a:t>A look into the Look-Elsewhere Effect</a:t>
            </a:r>
            <a:endParaRPr lang="en-US"/>
          </a:p>
        </p:txBody>
      </p:sp>
      <p:sp>
        <p:nvSpPr>
          <p:cNvPr id="3" name="Segnaposto contenuto 2"/>
          <p:cNvSpPr>
            <a:spLocks noGrp="1"/>
          </p:cNvSpPr>
          <p:nvPr>
            <p:ph idx="1"/>
          </p:nvPr>
        </p:nvSpPr>
        <p:spPr>
          <a:xfrm>
            <a:off x="467544" y="1484784"/>
            <a:ext cx="8229600" cy="4525963"/>
          </a:xfrm>
        </p:spPr>
        <p:txBody>
          <a:bodyPr>
            <a:normAutofit fontScale="62500" lnSpcReduction="20000"/>
          </a:bodyPr>
          <a:lstStyle/>
          <a:p>
            <a:r>
              <a:rPr lang="it-IT" smtClean="0"/>
              <a:t>From the discussion above, we learned that a compelling reason for enforcing a small test size as a prerequisite for discovery claims is the </a:t>
            </a:r>
            <a:r>
              <a:rPr lang="it-IT" smtClean="0">
                <a:solidFill>
                  <a:srgbClr val="0070C0"/>
                </a:solidFill>
              </a:rPr>
              <a:t>presence of large trials factors, aka LEE</a:t>
            </a:r>
          </a:p>
          <a:p>
            <a:endParaRPr lang="it-IT" smtClean="0"/>
          </a:p>
          <a:p>
            <a:r>
              <a:rPr lang="it-IT" smtClean="0"/>
              <a:t>LEE was a concern 50 years ago, but nowadays we have enormously more CPU power. Nevertheless, </a:t>
            </a:r>
            <a:r>
              <a:rPr lang="it-IT" smtClean="0">
                <a:solidFill>
                  <a:srgbClr val="FF0000"/>
                </a:solidFill>
              </a:rPr>
              <a:t>the complexity of our analyses has also grown considerably</a:t>
            </a:r>
          </a:p>
          <a:p>
            <a:pPr lvl="1"/>
            <a:r>
              <a:rPr lang="it-IT" smtClean="0"/>
              <a:t>Take the Higgs discovery: CMS combined dozens of final states with hundreds of nuisance parameters, partly correlated, partly constrained by external datasets, often non-Normal. </a:t>
            </a:r>
          </a:p>
          <a:p>
            <a:pPr lvl="1">
              <a:buNone/>
            </a:pPr>
            <a:r>
              <a:rPr lang="it-IT" smtClean="0"/>
              <a:t>	</a:t>
            </a:r>
            <a:r>
              <a:rPr lang="it-IT" smtClean="0">
                <a:sym typeface="Wingdings" pitchFamily="2" charset="2"/>
              </a:rPr>
              <a:t> w</a:t>
            </a:r>
            <a:r>
              <a:rPr lang="it-IT" smtClean="0"/>
              <a:t>e still sometimes cannot compute the trials factor satisfactorily by brute force!</a:t>
            </a:r>
          </a:p>
          <a:p>
            <a:pPr lvl="1"/>
            <a:r>
              <a:rPr lang="it-IT" smtClean="0"/>
              <a:t>A further complication is that in reality </a:t>
            </a:r>
            <a:r>
              <a:rPr lang="it-IT" b="1" smtClean="0"/>
              <a:t>the trials factor also depends on the significance of the local fluctuation, </a:t>
            </a:r>
            <a:r>
              <a:rPr lang="it-IT" smtClean="0"/>
              <a:t>adding dimensionality to the problem.</a:t>
            </a:r>
          </a:p>
          <a:p>
            <a:endParaRPr lang="it-IT" smtClean="0"/>
          </a:p>
          <a:p>
            <a:r>
              <a:rPr lang="it-IT" smtClean="0"/>
              <a:t>A study by E. Gross and O. Vitells[19] demonstrated how it is possible to estimate the trials factor in most experimental situations</a:t>
            </a:r>
          </a:p>
        </p:txBody>
      </p:sp>
    </p:spTree>
    <p:extLst>
      <p:ext uri="{BB962C8B-B14F-4D97-AF65-F5344CB8AC3E}">
        <p14:creationId xmlns:p14="http://schemas.microsoft.com/office/powerpoint/2010/main" val="73865640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0"/>
            <a:ext cx="8229600" cy="1143000"/>
          </a:xfrm>
        </p:spPr>
        <p:txBody>
          <a:bodyPr/>
          <a:lstStyle/>
          <a:p>
            <a:r>
              <a:rPr lang="it-IT" smtClean="0"/>
              <a:t>Trials factors</a:t>
            </a:r>
            <a:endParaRPr lang="en-US"/>
          </a:p>
        </p:txBody>
      </p:sp>
      <p:sp>
        <p:nvSpPr>
          <p:cNvPr id="3" name="Segnaposto contenuto 2"/>
          <p:cNvSpPr>
            <a:spLocks noGrp="1"/>
          </p:cNvSpPr>
          <p:nvPr>
            <p:ph idx="1"/>
          </p:nvPr>
        </p:nvSpPr>
        <p:spPr>
          <a:xfrm>
            <a:off x="0" y="1124744"/>
            <a:ext cx="9144000" cy="5733256"/>
          </a:xfrm>
        </p:spPr>
        <p:txBody>
          <a:bodyPr>
            <a:noAutofit/>
          </a:bodyPr>
          <a:lstStyle/>
          <a:p>
            <a:pPr>
              <a:buNone/>
            </a:pPr>
            <a:r>
              <a:rPr lang="it-IT" sz="1600" smtClean="0">
                <a:sym typeface="Wingdings" pitchFamily="2" charset="2"/>
              </a:rPr>
              <a:t>	</a:t>
            </a:r>
            <a:r>
              <a:rPr lang="it-IT" sz="1800" smtClean="0">
                <a:sym typeface="Wingdings" pitchFamily="2" charset="2"/>
              </a:rPr>
              <a:t>In statistics literature the situation in which one speaks of a trials factor is one of a </a:t>
            </a:r>
            <a:r>
              <a:rPr lang="it-IT" sz="1800" smtClean="0">
                <a:solidFill>
                  <a:srgbClr val="FF0000"/>
                </a:solidFill>
                <a:sym typeface="Wingdings" pitchFamily="2" charset="2"/>
              </a:rPr>
              <a:t>hypothesis test when a nuisance parameter is present only under the alternative hypothesis</a:t>
            </a:r>
            <a:r>
              <a:rPr lang="it-IT" sz="1800" smtClean="0">
                <a:sym typeface="Wingdings" pitchFamily="2" charset="2"/>
              </a:rPr>
              <a:t>. The regularity conditions under which Wilks’ theorem applies are then not satisfied.</a:t>
            </a:r>
          </a:p>
          <a:p>
            <a:pPr>
              <a:buNone/>
            </a:pPr>
            <a:r>
              <a:rPr lang="it-IT" sz="1800" smtClean="0">
                <a:sym typeface="Wingdings" pitchFamily="2" charset="2"/>
              </a:rPr>
              <a:t>	</a:t>
            </a:r>
          </a:p>
          <a:p>
            <a:pPr>
              <a:buNone/>
            </a:pPr>
            <a:r>
              <a:rPr lang="it-IT" sz="1800" smtClean="0">
                <a:sym typeface="Wingdings" pitchFamily="2" charset="2"/>
              </a:rPr>
              <a:t>	Let us consider a particle search when the mass is unknown. The null hypothesis is that the data follow the background-only model </a:t>
            </a:r>
            <a:r>
              <a:rPr lang="it-IT" sz="1800" b="1" smtClean="0">
                <a:sym typeface="Wingdings" pitchFamily="2" charset="2"/>
              </a:rPr>
              <a:t>b(m)</a:t>
            </a:r>
            <a:r>
              <a:rPr lang="it-IT" sz="1800" smtClean="0">
                <a:sym typeface="Wingdings" pitchFamily="2" charset="2"/>
              </a:rPr>
              <a:t>, and the alternative hypothesis is that they follow the model </a:t>
            </a:r>
            <a:r>
              <a:rPr lang="it-IT" sz="1800" b="1" smtClean="0">
                <a:sym typeface="Wingdings" pitchFamily="2" charset="2"/>
              </a:rPr>
              <a:t>b(m)+ </a:t>
            </a:r>
            <a:r>
              <a:rPr lang="el-GR" sz="1800" b="1" smtClean="0">
                <a:sym typeface="Wingdings" pitchFamily="2" charset="2"/>
              </a:rPr>
              <a:t>μ</a:t>
            </a:r>
            <a:r>
              <a:rPr lang="it-IT" sz="1800" b="1" smtClean="0">
                <a:sym typeface="Wingdings" pitchFamily="2" charset="2"/>
              </a:rPr>
              <a:t>s(m|M)</a:t>
            </a:r>
            <a:r>
              <a:rPr lang="it-IT" sz="1800" smtClean="0">
                <a:sym typeface="Wingdings" pitchFamily="2" charset="2"/>
              </a:rPr>
              <a:t>, with </a:t>
            </a:r>
            <a:r>
              <a:rPr lang="el-GR" sz="1800" b="1" smtClean="0">
                <a:sym typeface="Wingdings" pitchFamily="2" charset="2"/>
              </a:rPr>
              <a:t>μ</a:t>
            </a:r>
            <a:r>
              <a:rPr lang="en-US" sz="1800" smtClean="0">
                <a:sym typeface="Wingdings" pitchFamily="2" charset="2"/>
              </a:rPr>
              <a:t> a signal strength parameter and </a:t>
            </a:r>
            <a:r>
              <a:rPr lang="en-US" sz="1800" b="1" smtClean="0">
                <a:sym typeface="Wingdings" pitchFamily="2" charset="2"/>
              </a:rPr>
              <a:t>M</a:t>
            </a:r>
            <a:r>
              <a:rPr lang="en-US" sz="1800" smtClean="0">
                <a:sym typeface="Wingdings" pitchFamily="2" charset="2"/>
              </a:rPr>
              <a:t> the particle’s true mass, which here acts as a nuisance only present in the alternative.</a:t>
            </a:r>
            <a:r>
              <a:rPr lang="fr-FR" sz="1800" smtClean="0">
                <a:sym typeface="Wingdings" pitchFamily="2" charset="2"/>
              </a:rPr>
              <a:t> </a:t>
            </a:r>
            <a:r>
              <a:rPr lang="el-GR" sz="1800" smtClean="0">
                <a:solidFill>
                  <a:srgbClr val="0070C0"/>
                </a:solidFill>
                <a:sym typeface="Wingdings" pitchFamily="2" charset="2"/>
              </a:rPr>
              <a:t>μ</a:t>
            </a:r>
            <a:r>
              <a:rPr lang="it-IT" sz="1800" smtClean="0">
                <a:solidFill>
                  <a:srgbClr val="0070C0"/>
                </a:solidFill>
                <a:sym typeface="Wingdings" pitchFamily="2" charset="2"/>
              </a:rPr>
              <a:t>=0 corresponds to the null, </a:t>
            </a:r>
            <a:r>
              <a:rPr lang="en-US" sz="1800" smtClean="0">
                <a:solidFill>
                  <a:srgbClr val="0070C0"/>
                </a:solidFill>
                <a:sym typeface="Wingdings" pitchFamily="2" charset="2"/>
              </a:rPr>
              <a:t> </a:t>
            </a:r>
            <a:r>
              <a:rPr lang="el-GR" sz="1800" smtClean="0">
                <a:solidFill>
                  <a:srgbClr val="0070C0"/>
                </a:solidFill>
                <a:sym typeface="Wingdings" pitchFamily="2" charset="2"/>
              </a:rPr>
              <a:t>μ</a:t>
            </a:r>
            <a:r>
              <a:rPr lang="it-IT" sz="1800" smtClean="0">
                <a:solidFill>
                  <a:srgbClr val="0070C0"/>
                </a:solidFill>
                <a:sym typeface="Wingdings" pitchFamily="2" charset="2"/>
              </a:rPr>
              <a:t>&gt;0 to the alternative.</a:t>
            </a:r>
          </a:p>
          <a:p>
            <a:pPr>
              <a:buNone/>
            </a:pPr>
            <a:r>
              <a:rPr lang="it-IT" sz="1800" smtClean="0">
                <a:sym typeface="Wingdings" pitchFamily="2" charset="2"/>
              </a:rPr>
              <a:t>	One then defines a test statistic encompassing all possible </a:t>
            </a:r>
          </a:p>
          <a:p>
            <a:pPr>
              <a:buNone/>
            </a:pPr>
            <a:r>
              <a:rPr lang="it-IT" sz="1800" smtClean="0">
                <a:sym typeface="Wingdings" pitchFamily="2" charset="2"/>
              </a:rPr>
              <a:t>	particle mass values,</a:t>
            </a:r>
          </a:p>
          <a:p>
            <a:pPr>
              <a:buNone/>
            </a:pPr>
            <a:endParaRPr lang="it-IT" sz="1800" smtClean="0">
              <a:sym typeface="Wingdings" pitchFamily="2" charset="2"/>
            </a:endParaRPr>
          </a:p>
          <a:p>
            <a:pPr>
              <a:buNone/>
            </a:pPr>
            <a:endParaRPr lang="it-IT" sz="1800" smtClean="0">
              <a:sym typeface="Wingdings" pitchFamily="2" charset="2"/>
            </a:endParaRPr>
          </a:p>
          <a:p>
            <a:pPr>
              <a:buNone/>
            </a:pPr>
            <a:r>
              <a:rPr lang="it-IT" sz="1800" smtClean="0">
                <a:sym typeface="Wingdings" pitchFamily="2" charset="2"/>
              </a:rPr>
              <a:t>	This is the maximum of the test statistic defined above for the bgr-only, across the many tests performed at the various possible masses being sought. </a:t>
            </a:r>
            <a:r>
              <a:rPr lang="it-IT" sz="1800" smtClean="0">
                <a:solidFill>
                  <a:srgbClr val="FF0000"/>
                </a:solidFill>
                <a:sym typeface="Wingdings" pitchFamily="2" charset="2"/>
              </a:rPr>
              <a:t>The problem consists in assigning a p-value to the maximum of q(m) in the entire search range.</a:t>
            </a:r>
          </a:p>
          <a:p>
            <a:pPr>
              <a:buNone/>
            </a:pPr>
            <a:endParaRPr lang="it-IT" sz="1800" smtClean="0">
              <a:sym typeface="Wingdings" pitchFamily="2" charset="2"/>
            </a:endParaRPr>
          </a:p>
          <a:p>
            <a:pPr>
              <a:buNone/>
            </a:pPr>
            <a:r>
              <a:rPr lang="it-IT" sz="1800" smtClean="0">
                <a:sym typeface="Wingdings" pitchFamily="2" charset="2"/>
              </a:rPr>
              <a:t>	One can use an asymptotic “regularity” of the distribution of the above q to get a global p-value by using the technique of Gross and Vitells.</a:t>
            </a:r>
          </a:p>
        </p:txBody>
      </p:sp>
      <p:pic>
        <p:nvPicPr>
          <p:cNvPr id="49154" name="Picture 2"/>
          <p:cNvPicPr>
            <a:picLocks noChangeAspect="1" noChangeArrowheads="1"/>
          </p:cNvPicPr>
          <p:nvPr/>
        </p:nvPicPr>
        <p:blipFill>
          <a:blip r:embed="rId2" cstate="print"/>
          <a:srcRect/>
          <a:stretch>
            <a:fillRect/>
          </a:stretch>
        </p:blipFill>
        <p:spPr bwMode="auto">
          <a:xfrm>
            <a:off x="2987824" y="4077072"/>
            <a:ext cx="2468846" cy="720080"/>
          </a:xfrm>
          <a:prstGeom prst="rect">
            <a:avLst/>
          </a:prstGeom>
          <a:noFill/>
          <a:ln w="9525">
            <a:noFill/>
            <a:miter lim="800000"/>
            <a:headEnd/>
            <a:tailEnd/>
          </a:ln>
        </p:spPr>
      </p:pic>
      <p:pic>
        <p:nvPicPr>
          <p:cNvPr id="86017" name="Picture 1"/>
          <p:cNvPicPr>
            <a:picLocks noChangeAspect="1" noChangeArrowheads="1"/>
          </p:cNvPicPr>
          <p:nvPr/>
        </p:nvPicPr>
        <p:blipFill>
          <a:blip r:embed="rId3" cstate="print"/>
          <a:srcRect/>
          <a:stretch>
            <a:fillRect/>
          </a:stretch>
        </p:blipFill>
        <p:spPr bwMode="auto">
          <a:xfrm>
            <a:off x="6084168" y="3717032"/>
            <a:ext cx="2800350" cy="1276350"/>
          </a:xfrm>
          <a:prstGeom prst="rect">
            <a:avLst/>
          </a:prstGeom>
          <a:noFill/>
          <a:ln w="9525">
            <a:noFill/>
            <a:miter lim="800000"/>
            <a:headEnd/>
            <a:tailEnd/>
          </a:ln>
        </p:spPr>
      </p:pic>
    </p:spTree>
    <p:extLst>
      <p:ext uri="{BB962C8B-B14F-4D97-AF65-F5344CB8AC3E}">
        <p14:creationId xmlns:p14="http://schemas.microsoft.com/office/powerpoint/2010/main" val="39907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additive="base">
                                        <p:cTn id="1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9154"/>
                                        </p:tgtEl>
                                        <p:attrNameLst>
                                          <p:attrName>style.visibility</p:attrName>
                                        </p:attrNameLst>
                                      </p:cBhvr>
                                      <p:to>
                                        <p:strVal val="visible"/>
                                      </p:to>
                                    </p:set>
                                    <p:anim calcmode="lin" valueType="num">
                                      <p:cBhvr additive="base">
                                        <p:cTn id="23" dur="500" fill="hold"/>
                                        <p:tgtEl>
                                          <p:spTgt spid="49154"/>
                                        </p:tgtEl>
                                        <p:attrNameLst>
                                          <p:attrName>ppt_x</p:attrName>
                                        </p:attrNameLst>
                                      </p:cBhvr>
                                      <p:tavLst>
                                        <p:tav tm="0">
                                          <p:val>
                                            <p:strVal val="#ppt_x"/>
                                          </p:val>
                                        </p:tav>
                                        <p:tav tm="100000">
                                          <p:val>
                                            <p:strVal val="#ppt_x"/>
                                          </p:val>
                                        </p:tav>
                                      </p:tavLst>
                                    </p:anim>
                                    <p:anim calcmode="lin" valueType="num">
                                      <p:cBhvr additive="base">
                                        <p:cTn id="24" dur="500" fill="hold"/>
                                        <p:tgtEl>
                                          <p:spTgt spid="491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0"/>
            <a:ext cx="8229600" cy="908720"/>
          </a:xfrm>
        </p:spPr>
        <p:txBody>
          <a:bodyPr/>
          <a:lstStyle/>
          <a:p>
            <a:r>
              <a:rPr lang="it-IT" smtClean="0"/>
              <a:t>Local minima and upcrossings</a:t>
            </a:r>
            <a:endParaRPr lang="en-US"/>
          </a:p>
        </p:txBody>
      </p:sp>
      <p:sp>
        <p:nvSpPr>
          <p:cNvPr id="3" name="Segnaposto contenuto 2"/>
          <p:cNvSpPr>
            <a:spLocks noGrp="1"/>
          </p:cNvSpPr>
          <p:nvPr>
            <p:ph idx="1"/>
          </p:nvPr>
        </p:nvSpPr>
        <p:spPr>
          <a:xfrm>
            <a:off x="0" y="980729"/>
            <a:ext cx="9144000" cy="2592288"/>
          </a:xfrm>
        </p:spPr>
        <p:txBody>
          <a:bodyPr>
            <a:normAutofit fontScale="55000" lnSpcReduction="20000"/>
          </a:bodyPr>
          <a:lstStyle/>
          <a:p>
            <a:pPr>
              <a:buNone/>
            </a:pPr>
            <a:r>
              <a:rPr lang="it-IT" smtClean="0">
                <a:sym typeface="Wingdings" pitchFamily="2" charset="2"/>
              </a:rPr>
              <a:t>	</a:t>
            </a:r>
          </a:p>
          <a:p>
            <a:pPr>
              <a:buNone/>
            </a:pPr>
            <a:r>
              <a:rPr lang="it-IT" smtClean="0">
                <a:sym typeface="Wingdings" pitchFamily="2" charset="2"/>
              </a:rPr>
              <a:t>	One counts the </a:t>
            </a:r>
            <a:r>
              <a:rPr lang="it-IT" smtClean="0">
                <a:solidFill>
                  <a:srgbClr val="FF0000"/>
                </a:solidFill>
                <a:sym typeface="Wingdings" pitchFamily="2" charset="2"/>
              </a:rPr>
              <a:t>number of “upcrossings” of the distribution of the test statistic</a:t>
            </a:r>
            <a:r>
              <a:rPr lang="it-IT" smtClean="0">
                <a:sym typeface="Wingdings" pitchFamily="2" charset="2"/>
              </a:rPr>
              <a:t>, as a function of mass. Its wiggling tells how many independent places one has been searching in.</a:t>
            </a:r>
          </a:p>
          <a:p>
            <a:pPr>
              <a:buNone/>
            </a:pPr>
            <a:r>
              <a:rPr lang="it-IT" smtClean="0">
                <a:sym typeface="Wingdings" pitchFamily="2" charset="2"/>
              </a:rPr>
              <a:t>	T</a:t>
            </a:r>
            <a:r>
              <a:rPr lang="it-IT" smtClean="0"/>
              <a:t>he number of local minima in the fit to a distribution is closely connected to the freedom of the fit to pick signal-like fluctuations in the investigated range</a:t>
            </a:r>
          </a:p>
          <a:p>
            <a:pPr lvl="1"/>
            <a:endParaRPr lang="it-IT" smtClean="0"/>
          </a:p>
          <a:p>
            <a:pPr>
              <a:buNone/>
            </a:pPr>
            <a:r>
              <a:rPr lang="it-IT" smtClean="0"/>
              <a:t>	</a:t>
            </a:r>
            <a:r>
              <a:rPr lang="it-IT" smtClean="0">
                <a:solidFill>
                  <a:srgbClr val="0070C0"/>
                </a:solidFill>
              </a:rPr>
              <a:t>The number of times that the test statistic </a:t>
            </a:r>
            <a:r>
              <a:rPr lang="it-IT" smtClean="0"/>
              <a:t>(below, the likelihood ratio between H</a:t>
            </a:r>
            <a:r>
              <a:rPr lang="it-IT" baseline="-25000" smtClean="0"/>
              <a:t>1</a:t>
            </a:r>
            <a:r>
              <a:rPr lang="it-IT" smtClean="0"/>
              <a:t> and H</a:t>
            </a:r>
            <a:r>
              <a:rPr lang="it-IT" baseline="-25000" smtClean="0"/>
              <a:t>0</a:t>
            </a:r>
            <a:r>
              <a:rPr lang="it-IT" smtClean="0"/>
              <a:t>) </a:t>
            </a:r>
            <a:r>
              <a:rPr lang="it-IT" smtClean="0">
                <a:solidFill>
                  <a:srgbClr val="0070C0"/>
                </a:solidFill>
              </a:rPr>
              <a:t>crosses some reference line can be used to estimate the trials factor</a:t>
            </a:r>
            <a:r>
              <a:rPr lang="it-IT" smtClean="0"/>
              <a:t>. One estimates the global p-value with the number N</a:t>
            </a:r>
            <a:r>
              <a:rPr lang="it-IT" baseline="-25000" smtClean="0"/>
              <a:t>0</a:t>
            </a:r>
            <a:r>
              <a:rPr lang="it-IT" smtClean="0"/>
              <a:t> of upcrossings from a minimal value of the q</a:t>
            </a:r>
            <a:r>
              <a:rPr lang="it-IT" baseline="-25000" smtClean="0"/>
              <a:t>0</a:t>
            </a:r>
            <a:r>
              <a:rPr lang="it-IT" smtClean="0"/>
              <a:t> test statistic (for which p=p</a:t>
            </a:r>
            <a:r>
              <a:rPr lang="it-IT" baseline="-25000" smtClean="0"/>
              <a:t>0</a:t>
            </a:r>
            <a:r>
              <a:rPr lang="it-IT" smtClean="0"/>
              <a:t>) by the formula</a:t>
            </a:r>
            <a:endParaRPr lang="en-US"/>
          </a:p>
        </p:txBody>
      </p:sp>
      <p:pic>
        <p:nvPicPr>
          <p:cNvPr id="288770" name="Picture 2"/>
          <p:cNvPicPr>
            <a:picLocks noChangeAspect="1" noChangeArrowheads="1"/>
          </p:cNvPicPr>
          <p:nvPr/>
        </p:nvPicPr>
        <p:blipFill>
          <a:blip r:embed="rId2" cstate="print"/>
          <a:srcRect/>
          <a:stretch>
            <a:fillRect/>
          </a:stretch>
        </p:blipFill>
        <p:spPr bwMode="auto">
          <a:xfrm>
            <a:off x="6588668" y="4869160"/>
            <a:ext cx="2555331" cy="1988838"/>
          </a:xfrm>
          <a:prstGeom prst="rect">
            <a:avLst/>
          </a:prstGeom>
          <a:noFill/>
          <a:ln w="9525">
            <a:noFill/>
            <a:miter lim="800000"/>
            <a:headEnd/>
            <a:tailEnd/>
          </a:ln>
        </p:spPr>
      </p:pic>
      <p:pic>
        <p:nvPicPr>
          <p:cNvPr id="288771" name="Picture 3"/>
          <p:cNvPicPr>
            <a:picLocks noChangeAspect="1" noChangeArrowheads="1"/>
          </p:cNvPicPr>
          <p:nvPr/>
        </p:nvPicPr>
        <p:blipFill>
          <a:blip r:embed="rId3" cstate="print"/>
          <a:srcRect/>
          <a:stretch>
            <a:fillRect/>
          </a:stretch>
        </p:blipFill>
        <p:spPr bwMode="auto">
          <a:xfrm>
            <a:off x="1" y="3901181"/>
            <a:ext cx="3923927" cy="2956818"/>
          </a:xfrm>
          <a:prstGeom prst="rect">
            <a:avLst/>
          </a:prstGeom>
          <a:noFill/>
          <a:ln w="9525">
            <a:noFill/>
            <a:miter lim="800000"/>
            <a:headEnd/>
            <a:tailEnd/>
          </a:ln>
        </p:spPr>
      </p:pic>
      <p:sp>
        <p:nvSpPr>
          <p:cNvPr id="7" name="CasellaDiTesto 6"/>
          <p:cNvSpPr txBox="1"/>
          <p:nvPr/>
        </p:nvSpPr>
        <p:spPr>
          <a:xfrm>
            <a:off x="3923928" y="3978930"/>
            <a:ext cx="4838825" cy="1477328"/>
          </a:xfrm>
          <a:prstGeom prst="rect">
            <a:avLst/>
          </a:prstGeom>
          <a:noFill/>
        </p:spPr>
        <p:txBody>
          <a:bodyPr wrap="none" rtlCol="0">
            <a:spAutoFit/>
          </a:bodyPr>
          <a:lstStyle/>
          <a:p>
            <a:r>
              <a:rPr lang="it-IT" smtClean="0"/>
              <a:t>The number of upcrossings can be best estimated</a:t>
            </a:r>
          </a:p>
          <a:p>
            <a:r>
              <a:rPr lang="it-IT" smtClean="0"/>
              <a:t>using the data themselves </a:t>
            </a:r>
            <a:r>
              <a:rPr lang="it-IT" smtClean="0">
                <a:solidFill>
                  <a:srgbClr val="0070C0"/>
                </a:solidFill>
              </a:rPr>
              <a:t>at a low value of </a:t>
            </a:r>
          </a:p>
          <a:p>
            <a:r>
              <a:rPr lang="it-IT" smtClean="0">
                <a:solidFill>
                  <a:srgbClr val="0070C0"/>
                </a:solidFill>
              </a:rPr>
              <a:t>significance</a:t>
            </a:r>
            <a:r>
              <a:rPr lang="it-IT" smtClean="0"/>
              <a:t>, as it has been shown that the</a:t>
            </a:r>
          </a:p>
          <a:p>
            <a:r>
              <a:rPr lang="it-IT" smtClean="0"/>
              <a:t>dependence on Z is a simple </a:t>
            </a:r>
          </a:p>
          <a:p>
            <a:r>
              <a:rPr lang="it-IT" smtClean="0"/>
              <a:t>negative exponential:</a:t>
            </a:r>
          </a:p>
        </p:txBody>
      </p:sp>
      <p:pic>
        <p:nvPicPr>
          <p:cNvPr id="48130" name="Picture 2"/>
          <p:cNvPicPr>
            <a:picLocks noChangeAspect="1" noChangeArrowheads="1"/>
          </p:cNvPicPr>
          <p:nvPr/>
        </p:nvPicPr>
        <p:blipFill>
          <a:blip r:embed="rId4" cstate="print"/>
          <a:srcRect/>
          <a:stretch>
            <a:fillRect/>
          </a:stretch>
        </p:blipFill>
        <p:spPr bwMode="auto">
          <a:xfrm>
            <a:off x="3923928" y="5661248"/>
            <a:ext cx="2520280" cy="566230"/>
          </a:xfrm>
          <a:prstGeom prst="rect">
            <a:avLst/>
          </a:prstGeom>
          <a:noFill/>
          <a:ln w="9525">
            <a:noFill/>
            <a:miter lim="800000"/>
            <a:headEnd/>
            <a:tailEnd/>
          </a:ln>
        </p:spPr>
      </p:pic>
      <p:pic>
        <p:nvPicPr>
          <p:cNvPr id="51202" name="Picture 2"/>
          <p:cNvPicPr>
            <a:picLocks noChangeAspect="1" noChangeArrowheads="1"/>
          </p:cNvPicPr>
          <p:nvPr/>
        </p:nvPicPr>
        <p:blipFill>
          <a:blip r:embed="rId5" cstate="print"/>
          <a:srcRect/>
          <a:stretch>
            <a:fillRect/>
          </a:stretch>
        </p:blipFill>
        <p:spPr bwMode="auto">
          <a:xfrm>
            <a:off x="3995936" y="3284984"/>
            <a:ext cx="4238625" cy="647700"/>
          </a:xfrm>
          <a:prstGeom prst="rect">
            <a:avLst/>
          </a:prstGeom>
          <a:noFill/>
          <a:ln w="9525">
            <a:noFill/>
            <a:miter lim="800000"/>
            <a:headEnd/>
            <a:tailEnd/>
          </a:ln>
        </p:spPr>
      </p:pic>
    </p:spTree>
    <p:extLst>
      <p:ext uri="{BB962C8B-B14F-4D97-AF65-F5344CB8AC3E}">
        <p14:creationId xmlns:p14="http://schemas.microsoft.com/office/powerpoint/2010/main" val="337634117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lstStyle/>
          <a:p>
            <a:r>
              <a:rPr lang="it-IT" smtClean="0"/>
              <a:t>Notes about the LEE estimation</a:t>
            </a:r>
            <a:endParaRPr lang="en-US"/>
          </a:p>
        </p:txBody>
      </p:sp>
      <p:sp>
        <p:nvSpPr>
          <p:cNvPr id="3" name="Segnaposto contenuto 2"/>
          <p:cNvSpPr>
            <a:spLocks noGrp="1"/>
          </p:cNvSpPr>
          <p:nvPr>
            <p:ph idx="1"/>
          </p:nvPr>
        </p:nvSpPr>
        <p:spPr>
          <a:xfrm>
            <a:off x="61664" y="1483568"/>
            <a:ext cx="8686800" cy="5257800"/>
          </a:xfrm>
        </p:spPr>
        <p:txBody>
          <a:bodyPr>
            <a:normAutofit fontScale="62500" lnSpcReduction="20000"/>
          </a:bodyPr>
          <a:lstStyle/>
          <a:p>
            <a:pPr>
              <a:buNone/>
            </a:pPr>
            <a:r>
              <a:rPr lang="it-IT" smtClean="0"/>
              <a:t>	Even if we can usually compute the trials factor by brute force or estimate with asymptotic approximations,</a:t>
            </a:r>
            <a:r>
              <a:rPr lang="it-IT" smtClean="0">
                <a:solidFill>
                  <a:srgbClr val="FF0000"/>
                </a:solidFill>
              </a:rPr>
              <a:t> there is a degree of uncertainty in how to define it</a:t>
            </a:r>
          </a:p>
          <a:p>
            <a:endParaRPr lang="it-IT" smtClean="0"/>
          </a:p>
          <a:p>
            <a:pPr lvl="1">
              <a:buNone/>
            </a:pPr>
            <a:r>
              <a:rPr lang="it-IT" smtClean="0"/>
              <a:t>If I look at a mass histogram and I do not know where I try to fit a bump, I may consider:</a:t>
            </a:r>
          </a:p>
          <a:p>
            <a:pPr marL="971550" lvl="1" indent="-514350">
              <a:buFont typeface="+mj-lt"/>
              <a:buAutoNum type="arabicPeriod"/>
            </a:pPr>
            <a:r>
              <a:rPr lang="it-IT" smtClean="0"/>
              <a:t>the location parameter and its freedom to be anywhere in the spectrum</a:t>
            </a:r>
          </a:p>
          <a:p>
            <a:pPr marL="971550" lvl="1" indent="-514350">
              <a:buFont typeface="+mj-lt"/>
              <a:buAutoNum type="arabicPeriod"/>
            </a:pPr>
            <a:r>
              <a:rPr lang="it-IT" smtClean="0"/>
              <a:t>the width of the peak</a:t>
            </a:r>
          </a:p>
          <a:p>
            <a:pPr marL="971550" lvl="1" indent="-514350">
              <a:buFont typeface="+mj-lt"/>
              <a:buAutoNum type="arabicPeriod"/>
            </a:pPr>
            <a:r>
              <a:rPr lang="it-IT" smtClean="0"/>
              <a:t>the fact that I may have tried different selections before settling on the one I actually end up presenting</a:t>
            </a:r>
          </a:p>
          <a:p>
            <a:pPr marL="971550" lvl="1" indent="-514350">
              <a:buFont typeface="+mj-lt"/>
              <a:buAutoNum type="arabicPeriod"/>
            </a:pPr>
            <a:r>
              <a:rPr lang="it-IT" smtClean="0"/>
              <a:t>the fact that I may be looking at several possible final states</a:t>
            </a:r>
          </a:p>
          <a:p>
            <a:pPr marL="971550" lvl="1" indent="-514350">
              <a:buFont typeface="+mj-lt"/>
              <a:buAutoNum type="arabicPeriod"/>
            </a:pPr>
            <a:r>
              <a:rPr lang="it-IT" smtClean="0"/>
              <a:t>My colleagues in the experiment can be doing similar things with different datasets; should I count that in ?</a:t>
            </a:r>
          </a:p>
          <a:p>
            <a:pPr marL="971550" lvl="1" indent="-514350">
              <a:buFont typeface="+mj-lt"/>
              <a:buAutoNum type="arabicPeriod"/>
            </a:pPr>
            <a:r>
              <a:rPr lang="it-IT" smtClean="0"/>
              <a:t>There is ambiguity on the LEE depending who you are (grad student, exp spokesperson, lab director...)</a:t>
            </a:r>
          </a:p>
          <a:p>
            <a:pPr>
              <a:buNone/>
            </a:pPr>
            <a:r>
              <a:rPr lang="it-IT" smtClean="0"/>
              <a:t>	Also note that Rosenfeld considered the whole world’s database of bubble chamber images in deriving a trials factor)</a:t>
            </a:r>
          </a:p>
          <a:p>
            <a:pPr>
              <a:buNone/>
            </a:pPr>
            <a:r>
              <a:rPr lang="it-IT" smtClean="0"/>
              <a:t>	</a:t>
            </a:r>
          </a:p>
          <a:p>
            <a:pPr>
              <a:buNone/>
            </a:pPr>
            <a:r>
              <a:rPr lang="it-IT" smtClean="0"/>
              <a:t>	</a:t>
            </a:r>
            <a:r>
              <a:rPr lang="it-IT" smtClean="0">
                <a:solidFill>
                  <a:srgbClr val="0070C0"/>
                </a:solidFill>
              </a:rPr>
              <a:t>The bottomline is that while we can always compute a local significance,  it may not always be clear what </a:t>
            </a:r>
            <a:r>
              <a:rPr lang="it-IT" u="sng" smtClean="0">
                <a:solidFill>
                  <a:srgbClr val="0070C0"/>
                </a:solidFill>
              </a:rPr>
              <a:t>the true global significance </a:t>
            </a:r>
            <a:r>
              <a:rPr lang="it-IT" smtClean="0">
                <a:solidFill>
                  <a:srgbClr val="0070C0"/>
                </a:solidFill>
              </a:rPr>
              <a:t>is.</a:t>
            </a:r>
          </a:p>
          <a:p>
            <a:pPr>
              <a:buNone/>
            </a:pPr>
            <a:endParaRPr lang="en-US"/>
          </a:p>
        </p:txBody>
      </p:sp>
    </p:spTree>
    <p:extLst>
      <p:ext uri="{BB962C8B-B14F-4D97-AF65-F5344CB8AC3E}">
        <p14:creationId xmlns:p14="http://schemas.microsoft.com/office/powerpoint/2010/main" val="92801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anim calcmode="lin" valueType="num">
                                      <p:cBhvr additive="base">
                                        <p:cTn id="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84"/>
            <a:ext cx="8229600" cy="1143000"/>
          </a:xfrm>
        </p:spPr>
        <p:txBody>
          <a:bodyPr/>
          <a:lstStyle/>
          <a:p>
            <a:r>
              <a:rPr lang="it-IT" smtClean="0"/>
              <a:t>Systematic uncertainties</a:t>
            </a:r>
            <a:endParaRPr lang="en-US"/>
          </a:p>
        </p:txBody>
      </p:sp>
      <p:sp>
        <p:nvSpPr>
          <p:cNvPr id="3" name="Segnaposto contenuto 2"/>
          <p:cNvSpPr>
            <a:spLocks noGrp="1"/>
          </p:cNvSpPr>
          <p:nvPr>
            <p:ph idx="1"/>
          </p:nvPr>
        </p:nvSpPr>
        <p:spPr>
          <a:xfrm>
            <a:off x="323528" y="1267544"/>
            <a:ext cx="8568952" cy="5257800"/>
          </a:xfrm>
        </p:spPr>
        <p:txBody>
          <a:bodyPr>
            <a:normAutofit fontScale="62500" lnSpcReduction="20000"/>
          </a:bodyPr>
          <a:lstStyle/>
          <a:p>
            <a:r>
              <a:rPr lang="it-IT" smtClean="0"/>
              <a:t>Systematic uncertainties affect any physical measurement and it is sometimes quite hard to correctly assess their impact. </a:t>
            </a:r>
          </a:p>
          <a:p>
            <a:pPr>
              <a:buNone/>
            </a:pPr>
            <a:r>
              <a:rPr lang="it-IT" smtClean="0"/>
              <a:t>	Often one sizes up the typical range of variation of an observable due to the imprecise knowledge of a nuisance parameter at the 1-sigma level; then one stops there and assumes that the probability density function of the nuisance be Gaussian. </a:t>
            </a:r>
          </a:p>
          <a:p>
            <a:pPr>
              <a:buNone/>
            </a:pPr>
            <a:r>
              <a:rPr lang="it-IT" smtClean="0"/>
              <a:t>	</a:t>
            </a:r>
            <a:r>
              <a:rPr lang="it-IT" smtClean="0">
                <a:sym typeface="Wingdings" pitchFamily="2" charset="2"/>
              </a:rPr>
              <a:t> </a:t>
            </a:r>
            <a:r>
              <a:rPr lang="it-IT" smtClean="0"/>
              <a:t>if however the PDF has larger tails, it </a:t>
            </a:r>
            <a:r>
              <a:rPr lang="it-IT" smtClean="0">
                <a:solidFill>
                  <a:srgbClr val="0070C0"/>
                </a:solidFill>
              </a:rPr>
              <a:t>makes the odd large bias much more frequent than estimated</a:t>
            </a:r>
          </a:p>
          <a:p>
            <a:endParaRPr lang="it-IT" smtClean="0"/>
          </a:p>
          <a:p>
            <a:r>
              <a:rPr lang="it-IT" smtClean="0"/>
              <a:t>Indeed, the potential harm of large non-Gaussian tails of systematic effects is one arguable reason for sticking to a 5</a:t>
            </a:r>
            <a:r>
              <a:rPr lang="el-GR" smtClean="0"/>
              <a:t>σ</a:t>
            </a:r>
            <a:r>
              <a:rPr lang="en-US" smtClean="0"/>
              <a:t> significance level even when we can somehow cope with the LEE. However, </a:t>
            </a:r>
            <a:r>
              <a:rPr lang="en-US" smtClean="0">
                <a:solidFill>
                  <a:srgbClr val="FF0000"/>
                </a:solidFill>
              </a:rPr>
              <a:t>the </a:t>
            </a:r>
            <a:r>
              <a:rPr lang="it-IT" smtClean="0">
                <a:solidFill>
                  <a:srgbClr val="FF0000"/>
                </a:solidFill>
              </a:rPr>
              <a:t>“coverage” that the criterion provides to mistaken systematics is not always sufficient.</a:t>
            </a:r>
          </a:p>
          <a:p>
            <a:endParaRPr lang="it-IT" smtClean="0"/>
          </a:p>
          <a:p>
            <a:r>
              <a:rPr lang="it-IT" smtClean="0"/>
              <a:t>One quick example: if a 5</a:t>
            </a:r>
            <a:r>
              <a:rPr lang="el-GR" smtClean="0"/>
              <a:t>σ</a:t>
            </a:r>
            <a:r>
              <a:rPr lang="it-IT" smtClean="0"/>
              <a:t> effect has uncertainty dominated by systematics, and the latter is underestimated by a factor of 2, the 5</a:t>
            </a:r>
            <a:r>
              <a:rPr lang="el-GR" smtClean="0"/>
              <a:t>σ </a:t>
            </a:r>
            <a:r>
              <a:rPr lang="it-IT" smtClean="0"/>
              <a:t>effect is actually a 2.5</a:t>
            </a:r>
            <a:r>
              <a:rPr lang="el-GR" smtClean="0"/>
              <a:t>σ</a:t>
            </a:r>
            <a:r>
              <a:rPr lang="it-IT" smtClean="0"/>
              <a:t> one (a p=0.006 effect): </a:t>
            </a:r>
            <a:r>
              <a:rPr lang="it-IT" smtClean="0">
                <a:solidFill>
                  <a:srgbClr val="0070C0"/>
                </a:solidFill>
              </a:rPr>
              <a:t>in p-value terms this means that the size of the effect is overestimated by a factor 20,000!</a:t>
            </a:r>
            <a:endParaRPr lang="en-US">
              <a:solidFill>
                <a:srgbClr val="0070C0"/>
              </a:solidFill>
            </a:endParaRPr>
          </a:p>
        </p:txBody>
      </p:sp>
    </p:spTree>
    <p:extLst>
      <p:ext uri="{BB962C8B-B14F-4D97-AF65-F5344CB8AC3E}">
        <p14:creationId xmlns:p14="http://schemas.microsoft.com/office/powerpoint/2010/main" val="2029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512" y="0"/>
            <a:ext cx="6336704" cy="1143000"/>
          </a:xfrm>
        </p:spPr>
        <p:txBody>
          <a:bodyPr/>
          <a:lstStyle/>
          <a:p>
            <a:r>
              <a:rPr lang="it-IT" smtClean="0"/>
              <a:t>A study of residuals</a:t>
            </a:r>
            <a:endParaRPr lang="en-US"/>
          </a:p>
        </p:txBody>
      </p:sp>
      <p:sp>
        <p:nvSpPr>
          <p:cNvPr id="3" name="Segnaposto contenuto 2"/>
          <p:cNvSpPr>
            <a:spLocks noGrp="1"/>
          </p:cNvSpPr>
          <p:nvPr>
            <p:ph idx="1"/>
          </p:nvPr>
        </p:nvSpPr>
        <p:spPr>
          <a:xfrm>
            <a:off x="-108520" y="1052736"/>
            <a:ext cx="6336704" cy="1512168"/>
          </a:xfrm>
        </p:spPr>
        <p:txBody>
          <a:bodyPr>
            <a:normAutofit fontScale="55000" lnSpcReduction="20000"/>
          </a:bodyPr>
          <a:lstStyle/>
          <a:p>
            <a:pPr>
              <a:buNone/>
            </a:pPr>
            <a:r>
              <a:rPr lang="it-IT" smtClean="0"/>
              <a:t>	A study of the residuals of particle properties in the RPP in 1975 revealed that they were </a:t>
            </a:r>
            <a:r>
              <a:rPr lang="it-IT" b="1" smtClean="0"/>
              <a:t>not Gaussian in fact</a:t>
            </a:r>
            <a:r>
              <a:rPr lang="it-IT" smtClean="0"/>
              <a:t>. Matts Roos et al. [20] considered residuals in kaon and hyperon mean life and mass measurements, and concluded that these </a:t>
            </a:r>
            <a:r>
              <a:rPr lang="it-IT" smtClean="0">
                <a:solidFill>
                  <a:srgbClr val="0070C0"/>
                </a:solidFill>
              </a:rPr>
              <a:t>seem to all have a similar shape, well described by a Student distribution S</a:t>
            </a:r>
            <a:r>
              <a:rPr lang="it-IT" baseline="-25000" smtClean="0">
                <a:solidFill>
                  <a:srgbClr val="0070C0"/>
                </a:solidFill>
              </a:rPr>
              <a:t>10</a:t>
            </a:r>
            <a:r>
              <a:rPr lang="it-IT" smtClean="0">
                <a:solidFill>
                  <a:srgbClr val="0070C0"/>
                </a:solidFill>
              </a:rPr>
              <a:t>(h/1.11):</a:t>
            </a:r>
          </a:p>
          <a:p>
            <a:endParaRPr lang="en-US"/>
          </a:p>
        </p:txBody>
      </p:sp>
      <p:sp>
        <p:nvSpPr>
          <p:cNvPr id="6" name="CasellaDiTesto 5"/>
          <p:cNvSpPr txBox="1"/>
          <p:nvPr/>
        </p:nvSpPr>
        <p:spPr>
          <a:xfrm>
            <a:off x="251520" y="3020759"/>
            <a:ext cx="5976664" cy="1200329"/>
          </a:xfrm>
          <a:prstGeom prst="rect">
            <a:avLst/>
          </a:prstGeom>
          <a:noFill/>
        </p:spPr>
        <p:txBody>
          <a:bodyPr wrap="square" rtlCol="0">
            <a:spAutoFit/>
          </a:bodyPr>
          <a:lstStyle/>
          <a:p>
            <a:pPr>
              <a:lnSpc>
                <a:spcPct val="80000"/>
              </a:lnSpc>
            </a:pPr>
            <a:r>
              <a:rPr lang="it-IT" smtClean="0"/>
              <a:t>Of course, one cannot extrapolate to 5-sigma the behaviour observed by Roos and collaborators in the bulk of the distribution; however, one may consider this as evidence that </a:t>
            </a:r>
            <a:r>
              <a:rPr lang="it-IT" smtClean="0">
                <a:solidFill>
                  <a:srgbClr val="FF0000"/>
                </a:solidFill>
              </a:rPr>
              <a:t>the uncertainties evaluated in experimental HEP may have a significant non-Gaussian component</a:t>
            </a:r>
            <a:endParaRPr lang="en-US">
              <a:solidFill>
                <a:srgbClr val="FF0000"/>
              </a:solidFill>
            </a:endParaRPr>
          </a:p>
        </p:txBody>
      </p:sp>
      <p:sp>
        <p:nvSpPr>
          <p:cNvPr id="7" name="CasellaDiTesto 6"/>
          <p:cNvSpPr txBox="1"/>
          <p:nvPr/>
        </p:nvSpPr>
        <p:spPr>
          <a:xfrm>
            <a:off x="920470" y="4284385"/>
            <a:ext cx="2499402" cy="584775"/>
          </a:xfrm>
          <a:prstGeom prst="rect">
            <a:avLst/>
          </a:prstGeom>
          <a:noFill/>
        </p:spPr>
        <p:txBody>
          <a:bodyPr wrap="none" rtlCol="0">
            <a:spAutoFit/>
          </a:bodyPr>
          <a:lstStyle/>
          <a:p>
            <a:r>
              <a:rPr lang="it-IT" sz="1600" i="1" smtClean="0"/>
              <a:t>Black: a unit Gaussian; </a:t>
            </a:r>
          </a:p>
          <a:p>
            <a:r>
              <a:rPr lang="it-IT" sz="1600" i="1" smtClean="0"/>
              <a:t>red: the S</a:t>
            </a:r>
            <a:r>
              <a:rPr lang="it-IT" sz="1600" i="1" baseline="-25000" smtClean="0"/>
              <a:t>10</a:t>
            </a:r>
            <a:r>
              <a:rPr lang="it-IT" sz="1600" i="1" smtClean="0"/>
              <a:t>(x/1.11) function</a:t>
            </a:r>
            <a:endParaRPr lang="en-US" sz="1600" i="1"/>
          </a:p>
        </p:txBody>
      </p:sp>
      <p:sp>
        <p:nvSpPr>
          <p:cNvPr id="8" name="CasellaDiTesto 7"/>
          <p:cNvSpPr txBox="1"/>
          <p:nvPr/>
        </p:nvSpPr>
        <p:spPr>
          <a:xfrm>
            <a:off x="3491880" y="4293096"/>
            <a:ext cx="4545090" cy="584775"/>
          </a:xfrm>
          <a:prstGeom prst="rect">
            <a:avLst/>
          </a:prstGeom>
          <a:noFill/>
        </p:spPr>
        <p:txBody>
          <a:bodyPr wrap="none" rtlCol="0">
            <a:spAutoFit/>
          </a:bodyPr>
          <a:lstStyle/>
          <a:p>
            <a:r>
              <a:rPr lang="it-IT" sz="1600" i="1" smtClean="0"/>
              <a:t>Left: 1-integral distributions of the two functions. </a:t>
            </a:r>
          </a:p>
          <a:p>
            <a:r>
              <a:rPr lang="it-IT" sz="1600" i="1" smtClean="0"/>
              <a:t>Right: ratio of the 1-integral values as a function of z</a:t>
            </a:r>
            <a:endParaRPr lang="en-US" sz="1600" i="1"/>
          </a:p>
        </p:txBody>
      </p:sp>
      <p:graphicFrame>
        <p:nvGraphicFramePr>
          <p:cNvPr id="67587" name="Object 3"/>
          <p:cNvGraphicFramePr>
            <a:graphicFrameLocks noChangeAspect="1"/>
          </p:cNvGraphicFramePr>
          <p:nvPr/>
        </p:nvGraphicFramePr>
        <p:xfrm>
          <a:off x="2843808" y="2288329"/>
          <a:ext cx="2592288" cy="636615"/>
        </p:xfrm>
        <a:graphic>
          <a:graphicData uri="http://schemas.openxmlformats.org/presentationml/2006/ole">
            <mc:AlternateContent xmlns:mc="http://schemas.openxmlformats.org/markup-compatibility/2006">
              <mc:Choice xmlns:v="urn:schemas-microsoft-com:vml" Requires="v">
                <p:oleObj spid="_x0000_s48141" name="Equazione" r:id="rId3" imgW="2070000" imgH="507960" progId="Equation.3">
                  <p:embed/>
                </p:oleObj>
              </mc:Choice>
              <mc:Fallback>
                <p:oleObj name="Equazione" r:id="rId3" imgW="2070000" imgH="5079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2288329"/>
                        <a:ext cx="2592288" cy="6366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7588" name="Picture 4"/>
          <p:cNvPicPr>
            <a:picLocks noChangeAspect="1" noChangeArrowheads="1"/>
          </p:cNvPicPr>
          <p:nvPr/>
        </p:nvPicPr>
        <p:blipFill>
          <a:blip r:embed="rId5" cstate="print"/>
          <a:srcRect/>
          <a:stretch>
            <a:fillRect/>
          </a:stretch>
        </p:blipFill>
        <p:spPr bwMode="auto">
          <a:xfrm>
            <a:off x="6445607" y="1124744"/>
            <a:ext cx="2698393" cy="3062089"/>
          </a:xfrm>
          <a:prstGeom prst="rect">
            <a:avLst/>
          </a:prstGeom>
          <a:noFill/>
          <a:ln w="9525">
            <a:noFill/>
            <a:miter lim="800000"/>
            <a:headEnd/>
            <a:tailEnd/>
          </a:ln>
        </p:spPr>
      </p:pic>
      <p:sp>
        <p:nvSpPr>
          <p:cNvPr id="11" name="CasellaDiTesto 10"/>
          <p:cNvSpPr txBox="1"/>
          <p:nvPr/>
        </p:nvSpPr>
        <p:spPr>
          <a:xfrm>
            <a:off x="6547417" y="548680"/>
            <a:ext cx="2616037" cy="584775"/>
          </a:xfrm>
          <a:prstGeom prst="rect">
            <a:avLst/>
          </a:prstGeom>
          <a:noFill/>
        </p:spPr>
        <p:txBody>
          <a:bodyPr wrap="none" rtlCol="0">
            <a:spAutoFit/>
          </a:bodyPr>
          <a:lstStyle/>
          <a:p>
            <a:r>
              <a:rPr lang="it-IT" sz="1600" i="1" smtClean="0"/>
              <a:t>The distribution of residuals</a:t>
            </a:r>
          </a:p>
          <a:p>
            <a:r>
              <a:rPr lang="it-IT" sz="1600" i="1" smtClean="0"/>
              <a:t>of 306 measurements  in [20]</a:t>
            </a:r>
            <a:endParaRPr lang="en-US" sz="1600" i="1"/>
          </a:p>
        </p:txBody>
      </p:sp>
      <p:pic>
        <p:nvPicPr>
          <p:cNvPr id="67589" name="Picture 5"/>
          <p:cNvPicPr>
            <a:picLocks noChangeAspect="1" noChangeArrowheads="1"/>
          </p:cNvPicPr>
          <p:nvPr/>
        </p:nvPicPr>
        <p:blipFill>
          <a:blip r:embed="rId6" cstate="print"/>
          <a:srcRect/>
          <a:stretch>
            <a:fillRect/>
          </a:stretch>
        </p:blipFill>
        <p:spPr bwMode="auto">
          <a:xfrm>
            <a:off x="971600" y="4869160"/>
            <a:ext cx="7172325" cy="1988840"/>
          </a:xfrm>
          <a:prstGeom prst="rect">
            <a:avLst/>
          </a:prstGeom>
          <a:noFill/>
          <a:ln w="9525">
            <a:noFill/>
            <a:miter lim="800000"/>
            <a:headEnd/>
            <a:tailEnd/>
          </a:ln>
        </p:spPr>
      </p:pic>
      <p:sp>
        <p:nvSpPr>
          <p:cNvPr id="13" name="CasellaDiTesto 12"/>
          <p:cNvSpPr txBox="1"/>
          <p:nvPr/>
        </p:nvSpPr>
        <p:spPr>
          <a:xfrm>
            <a:off x="8316529" y="4941168"/>
            <a:ext cx="827471" cy="369332"/>
          </a:xfrm>
          <a:prstGeom prst="rect">
            <a:avLst/>
          </a:prstGeom>
          <a:noFill/>
        </p:spPr>
        <p:txBody>
          <a:bodyPr wrap="none" rtlCol="0">
            <a:spAutoFit/>
          </a:bodyPr>
          <a:lstStyle/>
          <a:p>
            <a:r>
              <a:rPr lang="it-IT" smtClean="0"/>
              <a:t>x1000!</a:t>
            </a:r>
            <a:endParaRPr lang="en-US"/>
          </a:p>
        </p:txBody>
      </p:sp>
      <p:cxnSp>
        <p:nvCxnSpPr>
          <p:cNvPr id="15" name="Connettore 2 14"/>
          <p:cNvCxnSpPr/>
          <p:nvPr/>
        </p:nvCxnSpPr>
        <p:spPr>
          <a:xfrm>
            <a:off x="6300192" y="5157192"/>
            <a:ext cx="187220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13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7589"/>
                                        </p:tgtEl>
                                        <p:attrNameLst>
                                          <p:attrName>style.visibility</p:attrName>
                                        </p:attrNameLst>
                                      </p:cBhvr>
                                      <p:to>
                                        <p:strVal val="visible"/>
                                      </p:to>
                                    </p:set>
                                    <p:anim calcmode="lin" valueType="num">
                                      <p:cBhvr additive="base">
                                        <p:cTn id="13" dur="500" fill="hold"/>
                                        <p:tgtEl>
                                          <p:spTgt spid="67589"/>
                                        </p:tgtEl>
                                        <p:attrNameLst>
                                          <p:attrName>ppt_x</p:attrName>
                                        </p:attrNameLst>
                                      </p:cBhvr>
                                      <p:tavLst>
                                        <p:tav tm="0">
                                          <p:val>
                                            <p:strVal val="#ppt_x"/>
                                          </p:val>
                                        </p:tav>
                                        <p:tav tm="100000">
                                          <p:val>
                                            <p:strVal val="#ppt_x"/>
                                          </p:val>
                                        </p:tav>
                                      </p:tavLst>
                                    </p:anim>
                                    <p:anim calcmode="lin" valueType="num">
                                      <p:cBhvr additive="base">
                                        <p:cTn id="14" dur="500" fill="hold"/>
                                        <p:tgtEl>
                                          <p:spTgt spid="6758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 calcmode="lin" valueType="num">
                                      <p:cBhvr additive="base">
                                        <p:cTn id="2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 calcmode="lin" valueType="num">
                                      <p:cBhvr additive="base">
                                        <p:cTn id="3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0"/>
            <a:ext cx="8229600" cy="1143000"/>
          </a:xfrm>
        </p:spPr>
        <p:txBody>
          <a:bodyPr/>
          <a:lstStyle/>
          <a:p>
            <a:r>
              <a:rPr lang="it-IT" smtClean="0"/>
              <a:t>The “subconscious Bayes factor”</a:t>
            </a:r>
            <a:endParaRPr lang="en-US"/>
          </a:p>
        </p:txBody>
      </p:sp>
      <p:sp>
        <p:nvSpPr>
          <p:cNvPr id="3" name="Segnaposto contenuto 2"/>
          <p:cNvSpPr>
            <a:spLocks noGrp="1"/>
          </p:cNvSpPr>
          <p:nvPr>
            <p:ph idx="1"/>
          </p:nvPr>
        </p:nvSpPr>
        <p:spPr>
          <a:xfrm>
            <a:off x="251520" y="1340768"/>
            <a:ext cx="8568952" cy="5517232"/>
          </a:xfrm>
        </p:spPr>
        <p:txBody>
          <a:bodyPr>
            <a:normAutofit fontScale="55000" lnSpcReduction="20000"/>
          </a:bodyPr>
          <a:lstStyle/>
          <a:p>
            <a:pPr>
              <a:buNone/>
            </a:pPr>
            <a:r>
              <a:rPr lang="it-IT" smtClean="0"/>
              <a:t>	Louis Lyons [21] calls this way the ratio of prior probabilities we subconsciously assign to the two hypotheses</a:t>
            </a:r>
          </a:p>
          <a:p>
            <a:pPr>
              <a:buNone/>
            </a:pPr>
            <a:r>
              <a:rPr lang="it-IT" smtClean="0"/>
              <a:t>	</a:t>
            </a:r>
          </a:p>
          <a:p>
            <a:pPr>
              <a:buNone/>
            </a:pPr>
            <a:r>
              <a:rPr lang="it-IT" smtClean="0"/>
              <a:t>	When comparing a “background-only” H</a:t>
            </a:r>
            <a:r>
              <a:rPr lang="it-IT" baseline="-25000" smtClean="0"/>
              <a:t>0</a:t>
            </a:r>
            <a:r>
              <a:rPr lang="it-IT" smtClean="0"/>
              <a:t> hypothesis with a “background+signal” one H</a:t>
            </a:r>
            <a:r>
              <a:rPr lang="it-IT" baseline="-25000" smtClean="0"/>
              <a:t>1</a:t>
            </a:r>
            <a:r>
              <a:rPr lang="it-IT" smtClean="0"/>
              <a:t> one often uses the likelihood ratio </a:t>
            </a:r>
            <a:r>
              <a:rPr lang="el-GR" smtClean="0"/>
              <a:t>λ</a:t>
            </a:r>
            <a:r>
              <a:rPr lang="it-IT" smtClean="0"/>
              <a:t>=L</a:t>
            </a:r>
            <a:r>
              <a:rPr lang="it-IT" baseline="-25000" smtClean="0"/>
              <a:t>1</a:t>
            </a:r>
            <a:r>
              <a:rPr lang="it-IT" smtClean="0"/>
              <a:t>/L</a:t>
            </a:r>
            <a:r>
              <a:rPr lang="it-IT" baseline="-25000" smtClean="0"/>
              <a:t>0</a:t>
            </a:r>
            <a:r>
              <a:rPr lang="it-IT" smtClean="0"/>
              <a:t> as a test statistic</a:t>
            </a:r>
          </a:p>
          <a:p>
            <a:pPr lvl="1"/>
            <a:r>
              <a:rPr lang="it-IT" smtClean="0"/>
              <a:t>The p&lt;0.000027% criterion is applied to the distribution of </a:t>
            </a:r>
            <a:r>
              <a:rPr lang="el-GR" smtClean="0"/>
              <a:t>λ</a:t>
            </a:r>
            <a:r>
              <a:rPr lang="it-IT" smtClean="0"/>
              <a:t> under H</a:t>
            </a:r>
            <a:r>
              <a:rPr lang="it-IT" baseline="-25000" smtClean="0"/>
              <a:t>0</a:t>
            </a:r>
            <a:r>
              <a:rPr lang="it-IT" smtClean="0"/>
              <a:t> to claim a discovery</a:t>
            </a:r>
          </a:p>
          <a:p>
            <a:pPr>
              <a:buNone/>
            </a:pPr>
            <a:r>
              <a:rPr lang="it-IT" smtClean="0"/>
              <a:t>	However, what would be more relevant to the claim would be the ratio of the probabilities:</a:t>
            </a:r>
          </a:p>
          <a:p>
            <a:endParaRPr lang="it-IT" smtClean="0"/>
          </a:p>
          <a:p>
            <a:endParaRPr lang="it-IT" smtClean="0"/>
          </a:p>
          <a:p>
            <a:endParaRPr lang="it-IT" smtClean="0"/>
          </a:p>
          <a:p>
            <a:pPr>
              <a:buNone/>
            </a:pPr>
            <a:r>
              <a:rPr lang="it-IT" smtClean="0"/>
              <a:t>	where p(data|H) are the likelihoods, and </a:t>
            </a:r>
            <a:r>
              <a:rPr lang="el-GR" smtClean="0"/>
              <a:t>π</a:t>
            </a:r>
            <a:r>
              <a:rPr lang="it-IT" smtClean="0"/>
              <a:t> are the priors of the hypotheses</a:t>
            </a:r>
          </a:p>
          <a:p>
            <a:pPr>
              <a:buNone/>
            </a:pPr>
            <a:r>
              <a:rPr lang="it-IT" smtClean="0"/>
              <a:t>	</a:t>
            </a:r>
          </a:p>
          <a:p>
            <a:pPr>
              <a:buNone/>
            </a:pPr>
            <a:r>
              <a:rPr lang="it-IT" smtClean="0"/>
              <a:t>	In that case, </a:t>
            </a:r>
            <a:r>
              <a:rPr lang="it-IT" smtClean="0">
                <a:solidFill>
                  <a:srgbClr val="FF0000"/>
                </a:solidFill>
              </a:rPr>
              <a:t>if our prior belief in the alternative, </a:t>
            </a:r>
            <a:r>
              <a:rPr lang="el-GR" smtClean="0">
                <a:solidFill>
                  <a:srgbClr val="FF0000"/>
                </a:solidFill>
              </a:rPr>
              <a:t>π</a:t>
            </a:r>
            <a:r>
              <a:rPr lang="it-IT" baseline="-25000" smtClean="0">
                <a:solidFill>
                  <a:srgbClr val="FF0000"/>
                </a:solidFill>
              </a:rPr>
              <a:t>1</a:t>
            </a:r>
            <a:r>
              <a:rPr lang="it-IT" smtClean="0">
                <a:solidFill>
                  <a:srgbClr val="FF0000"/>
                </a:solidFill>
              </a:rPr>
              <a:t>, were low, we would still favor the null even with a large evidence </a:t>
            </a:r>
            <a:r>
              <a:rPr lang="el-GR" smtClean="0">
                <a:solidFill>
                  <a:srgbClr val="FF0000"/>
                </a:solidFill>
              </a:rPr>
              <a:t>λ</a:t>
            </a:r>
            <a:r>
              <a:rPr lang="it-IT" smtClean="0">
                <a:solidFill>
                  <a:srgbClr val="FF0000"/>
                </a:solidFill>
              </a:rPr>
              <a:t> against it</a:t>
            </a:r>
            <a:r>
              <a:rPr lang="el-GR" smtClean="0"/>
              <a:t>.</a:t>
            </a:r>
            <a:endParaRPr lang="it-IT" smtClean="0"/>
          </a:p>
          <a:p>
            <a:endParaRPr lang="it-IT" smtClean="0"/>
          </a:p>
          <a:p>
            <a:r>
              <a:rPr lang="it-IT" smtClean="0"/>
              <a:t>The above is a Bayesian application of Bayes’ theorem, while HEP physicists prefer to remain in Frequentist territory. Lyons however notes that “</a:t>
            </a:r>
            <a:r>
              <a:rPr lang="it-IT" i="1" smtClean="0">
                <a:solidFill>
                  <a:srgbClr val="0070C0"/>
                </a:solidFill>
              </a:rPr>
              <a:t>this type of reasoning </a:t>
            </a:r>
            <a:r>
              <a:rPr lang="it-IT" i="1" smtClean="0"/>
              <a:t>does and </a:t>
            </a:r>
            <a:r>
              <a:rPr lang="it-IT" i="1" smtClean="0">
                <a:solidFill>
                  <a:srgbClr val="0070C0"/>
                </a:solidFill>
              </a:rPr>
              <a:t>should play a role in requiring a high standard of evidence before we reject well-established theories</a:t>
            </a:r>
            <a:r>
              <a:rPr lang="it-IT" i="1" smtClean="0"/>
              <a:t>: there is sense to the oft-quoted maxim ‘extraordinary claims require extraordinary evidence’</a:t>
            </a:r>
            <a:r>
              <a:rPr lang="it-IT" smtClean="0"/>
              <a:t> ”. </a:t>
            </a:r>
          </a:p>
          <a:p>
            <a:endParaRPr lang="en-US"/>
          </a:p>
        </p:txBody>
      </p:sp>
      <p:graphicFrame>
        <p:nvGraphicFramePr>
          <p:cNvPr id="4" name="Oggetto 3"/>
          <p:cNvGraphicFramePr>
            <a:graphicFrameLocks noChangeAspect="1"/>
          </p:cNvGraphicFramePr>
          <p:nvPr/>
        </p:nvGraphicFramePr>
        <p:xfrm>
          <a:off x="2771800" y="3285108"/>
          <a:ext cx="4248472" cy="733239"/>
        </p:xfrm>
        <a:graphic>
          <a:graphicData uri="http://schemas.openxmlformats.org/presentationml/2006/ole">
            <mc:AlternateContent xmlns:mc="http://schemas.openxmlformats.org/markup-compatibility/2006">
              <mc:Choice xmlns:v="urn:schemas-microsoft-com:vml" Requires="v">
                <p:oleObj spid="_x0000_s49165" name="Equazione" r:id="rId3" imgW="2501640" imgH="431640" progId="Equation.3">
                  <p:embed/>
                </p:oleObj>
              </mc:Choice>
              <mc:Fallback>
                <p:oleObj name="Equazione" r:id="rId3" imgW="250164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3285108"/>
                        <a:ext cx="4248472" cy="7332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4753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 calcmode="lin" valueType="num">
                                      <p:cBhvr additive="base">
                                        <p:cTn id="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anim calcmode="lin" valueType="num">
                                      <p:cBhvr additive="base">
                                        <p:cTn id="1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0"/>
            <a:ext cx="8229600" cy="1143000"/>
          </a:xfrm>
        </p:spPr>
        <p:txBody>
          <a:bodyPr>
            <a:normAutofit fontScale="90000"/>
          </a:bodyPr>
          <a:lstStyle/>
          <a:p>
            <a:r>
              <a:rPr lang="it-IT" smtClean="0"/>
              <a:t>A diversion: the “point null” and the Jeffreys-Lindley paradox</a:t>
            </a:r>
            <a:endParaRPr lang="en-US"/>
          </a:p>
        </p:txBody>
      </p:sp>
      <p:sp>
        <p:nvSpPr>
          <p:cNvPr id="3" name="Segnaposto contenuto 2"/>
          <p:cNvSpPr>
            <a:spLocks noGrp="1"/>
          </p:cNvSpPr>
          <p:nvPr>
            <p:ph idx="1"/>
          </p:nvPr>
        </p:nvSpPr>
        <p:spPr>
          <a:xfrm>
            <a:off x="35496" y="1600200"/>
            <a:ext cx="8784976" cy="5257800"/>
          </a:xfrm>
        </p:spPr>
        <p:txBody>
          <a:bodyPr>
            <a:normAutofit fontScale="55000" lnSpcReduction="20000"/>
          </a:bodyPr>
          <a:lstStyle/>
          <a:p>
            <a:pPr>
              <a:buNone/>
            </a:pPr>
            <a:r>
              <a:rPr lang="it-IT" smtClean="0"/>
              <a:t>	All what we have discussed so far makes sense strictly in the context of classical (aka Frequentist) statistics. One might well ask what is the Bayesian view of the problem</a:t>
            </a:r>
          </a:p>
          <a:p>
            <a:pPr>
              <a:buNone/>
            </a:pPr>
            <a:endParaRPr lang="it-IT" smtClean="0"/>
          </a:p>
          <a:p>
            <a:pPr>
              <a:buNone/>
            </a:pPr>
            <a:r>
              <a:rPr lang="it-IT" smtClean="0"/>
              <a:t>	The issue revolves around the existence of a null hypothesis, </a:t>
            </a:r>
            <a:r>
              <a:rPr lang="it-IT" smtClean="0">
                <a:solidFill>
                  <a:srgbClr val="FF0000"/>
                </a:solidFill>
              </a:rPr>
              <a:t>H</a:t>
            </a:r>
            <a:r>
              <a:rPr lang="it-IT" baseline="-25000" smtClean="0">
                <a:solidFill>
                  <a:srgbClr val="FF0000"/>
                </a:solidFill>
              </a:rPr>
              <a:t>0</a:t>
            </a:r>
            <a:r>
              <a:rPr lang="it-IT" smtClean="0">
                <a:solidFill>
                  <a:srgbClr val="FF0000"/>
                </a:solidFill>
              </a:rPr>
              <a:t>, on which we base a strong belief. </a:t>
            </a:r>
            <a:r>
              <a:rPr lang="it-IT" smtClean="0"/>
              <a:t>It is quite special to physics that </a:t>
            </a:r>
            <a:r>
              <a:rPr lang="it-IT" b="1" smtClean="0"/>
              <a:t>we do believe in our “point null” </a:t>
            </a:r>
            <a:r>
              <a:rPr lang="it-IT" smtClean="0"/>
              <a:t>– a theory which works for a specific value of a parameter, known with arbitrary accuracy; in other sciences a true “point null” hardly exists</a:t>
            </a:r>
          </a:p>
          <a:p>
            <a:pPr>
              <a:buNone/>
            </a:pPr>
            <a:endParaRPr lang="it-IT" smtClean="0"/>
          </a:p>
          <a:p>
            <a:pPr>
              <a:buNone/>
            </a:pPr>
            <a:r>
              <a:rPr lang="it-IT" smtClean="0"/>
              <a:t>	The fact that we must often compare a null hypothesis (for which a parameter has a very specific value) to an alternative (which has a continuous support for the parameter under test) bears on the definition of a prior belief for the parameter. Bayesians speak of a </a:t>
            </a:r>
            <a:r>
              <a:rPr lang="it-IT" smtClean="0">
                <a:solidFill>
                  <a:srgbClr val="FF0000"/>
                </a:solidFill>
              </a:rPr>
              <a:t>“probability mass” at </a:t>
            </a:r>
            <a:r>
              <a:rPr lang="el-GR" smtClean="0">
                <a:solidFill>
                  <a:srgbClr val="FF0000"/>
                </a:solidFill>
              </a:rPr>
              <a:t>θ</a:t>
            </a:r>
            <a:r>
              <a:rPr lang="it-IT" smtClean="0">
                <a:solidFill>
                  <a:srgbClr val="FF0000"/>
                </a:solidFill>
              </a:rPr>
              <a:t>=</a:t>
            </a:r>
            <a:r>
              <a:rPr lang="el-GR" smtClean="0">
                <a:solidFill>
                  <a:srgbClr val="FF0000"/>
                </a:solidFill>
              </a:rPr>
              <a:t>θ</a:t>
            </a:r>
            <a:r>
              <a:rPr lang="it-IT" baseline="-25000" smtClean="0">
                <a:solidFill>
                  <a:srgbClr val="FF0000"/>
                </a:solidFill>
              </a:rPr>
              <a:t>0</a:t>
            </a:r>
            <a:r>
              <a:rPr lang="it-IT" smtClean="0"/>
              <a:t>.</a:t>
            </a:r>
          </a:p>
          <a:p>
            <a:endParaRPr lang="it-IT" smtClean="0"/>
          </a:p>
          <a:p>
            <a:pPr>
              <a:buNone/>
            </a:pPr>
            <a:r>
              <a:rPr lang="it-IT" smtClean="0"/>
              <a:t>	The use of probability masses in priors in a simple-vs-composite test throws a monkey wrench in the Bayesian calculation, as it can be proven that </a:t>
            </a:r>
            <a:r>
              <a:rPr lang="it-IT" smtClean="0">
                <a:solidFill>
                  <a:srgbClr val="FF0000"/>
                </a:solidFill>
              </a:rPr>
              <a:t>no matter how large and precise is the data</a:t>
            </a:r>
            <a:r>
              <a:rPr lang="el-GR" smtClean="0">
                <a:solidFill>
                  <a:srgbClr val="FF0000"/>
                </a:solidFill>
              </a:rPr>
              <a:t>,</a:t>
            </a:r>
            <a:r>
              <a:rPr lang="it-IT" smtClean="0">
                <a:solidFill>
                  <a:srgbClr val="FF0000"/>
                </a:solidFill>
              </a:rPr>
              <a:t> Bayesian inference </a:t>
            </a:r>
            <a:r>
              <a:rPr lang="it-IT" b="1" smtClean="0">
                <a:solidFill>
                  <a:srgbClr val="FF0000"/>
                </a:solidFill>
              </a:rPr>
              <a:t>strongly depends </a:t>
            </a:r>
            <a:r>
              <a:rPr lang="it-IT" smtClean="0">
                <a:solidFill>
                  <a:srgbClr val="FF0000"/>
                </a:solidFill>
              </a:rPr>
              <a:t>on the scale over which the prior is non-null </a:t>
            </a:r>
            <a:r>
              <a:rPr lang="it-IT" smtClean="0"/>
              <a:t>– that is, on the </a:t>
            </a:r>
            <a:r>
              <a:rPr lang="it-IT" b="1" smtClean="0"/>
              <a:t>prior belief</a:t>
            </a:r>
            <a:r>
              <a:rPr lang="it-IT" smtClean="0"/>
              <a:t> of the experimenter.</a:t>
            </a:r>
            <a:endParaRPr lang="el-GR" smtClean="0"/>
          </a:p>
          <a:p>
            <a:endParaRPr lang="it-IT" smtClean="0"/>
          </a:p>
          <a:p>
            <a:pPr>
              <a:buNone/>
            </a:pPr>
            <a:r>
              <a:rPr lang="it-IT" smtClean="0"/>
              <a:t>	The Jeffreys-Lindley paradox [22] may bring Frequentists and Bayesians to draw </a:t>
            </a:r>
            <a:r>
              <a:rPr lang="it-IT" b="1" smtClean="0"/>
              <a:t>opposite conclusions</a:t>
            </a:r>
            <a:r>
              <a:rPr lang="it-IT" smtClean="0"/>
              <a:t> on some data when comparing a point null to a composite alternative. This fact bears relevance to the kind of tests we are discussing, so let us give it a look.</a:t>
            </a:r>
            <a:endParaRPr lang="en-US"/>
          </a:p>
        </p:txBody>
      </p:sp>
    </p:spTree>
    <p:extLst>
      <p:ext uri="{BB962C8B-B14F-4D97-AF65-F5344CB8AC3E}">
        <p14:creationId xmlns:p14="http://schemas.microsoft.com/office/powerpoint/2010/main" val="360009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 calcmode="lin" valueType="num">
                                      <p:cBhvr additive="base">
                                        <p:cTn id="1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lstStyle/>
          <a:p>
            <a:r>
              <a:rPr lang="it-IT" smtClean="0"/>
              <a:t>The paradox</a:t>
            </a:r>
            <a:endParaRPr lang="en-US"/>
          </a:p>
        </p:txBody>
      </p:sp>
      <p:sp>
        <p:nvSpPr>
          <p:cNvPr id="3" name="Segnaposto contenuto 2"/>
          <p:cNvSpPr>
            <a:spLocks noGrp="1"/>
          </p:cNvSpPr>
          <p:nvPr>
            <p:ph idx="1"/>
          </p:nvPr>
        </p:nvSpPr>
        <p:spPr>
          <a:xfrm>
            <a:off x="-190872" y="2276872"/>
            <a:ext cx="5554960" cy="2952328"/>
          </a:xfrm>
        </p:spPr>
        <p:txBody>
          <a:bodyPr>
            <a:normAutofit fontScale="62500" lnSpcReduction="20000"/>
          </a:bodyPr>
          <a:lstStyle/>
          <a:p>
            <a:endParaRPr lang="it-IT" smtClean="0"/>
          </a:p>
          <a:p>
            <a:endParaRPr lang="it-IT" smtClean="0"/>
          </a:p>
          <a:p>
            <a:pPr>
              <a:buNone/>
            </a:pPr>
            <a:r>
              <a:rPr lang="it-IT" smtClean="0"/>
              <a:t>	where z</a:t>
            </a:r>
            <a:r>
              <a:rPr lang="el-GR" baseline="-25000" smtClean="0"/>
              <a:t>α</a:t>
            </a:r>
            <a:r>
              <a:rPr lang="it-IT" baseline="-25000" smtClean="0"/>
              <a:t>/2 </a:t>
            </a:r>
            <a:r>
              <a:rPr lang="it-IT" smtClean="0"/>
              <a:t>is the significance corresponding to test size </a:t>
            </a:r>
            <a:r>
              <a:rPr lang="el-GR" smtClean="0"/>
              <a:t>α</a:t>
            </a:r>
            <a:r>
              <a:rPr lang="it-IT" smtClean="0"/>
              <a:t> for a two-tailed normal distribution</a:t>
            </a:r>
          </a:p>
          <a:p>
            <a:pPr>
              <a:buNone/>
            </a:pPr>
            <a:r>
              <a:rPr lang="it-IT" smtClean="0"/>
              <a:t>	</a:t>
            </a:r>
            <a:r>
              <a:rPr lang="it-IT" smtClean="0">
                <a:solidFill>
                  <a:srgbClr val="FF0000"/>
                </a:solidFill>
                <a:sym typeface="Wingdings" pitchFamily="2" charset="2"/>
              </a:rPr>
              <a:t>Given the above, it can be proven that t</a:t>
            </a:r>
            <a:r>
              <a:rPr lang="it-IT" smtClean="0">
                <a:solidFill>
                  <a:srgbClr val="FF0000"/>
                </a:solidFill>
              </a:rPr>
              <a:t>he </a:t>
            </a:r>
            <a:r>
              <a:rPr lang="it-IT" b="1" smtClean="0">
                <a:solidFill>
                  <a:srgbClr val="FF0000"/>
                </a:solidFill>
              </a:rPr>
              <a:t>posterior probability that H</a:t>
            </a:r>
            <a:r>
              <a:rPr lang="it-IT" b="1" baseline="-25000" smtClean="0">
                <a:solidFill>
                  <a:srgbClr val="FF0000"/>
                </a:solidFill>
              </a:rPr>
              <a:t>0</a:t>
            </a:r>
            <a:r>
              <a:rPr lang="it-IT" b="1" smtClean="0">
                <a:solidFill>
                  <a:srgbClr val="FF0000"/>
                </a:solidFill>
              </a:rPr>
              <a:t> is true </a:t>
            </a:r>
            <a:r>
              <a:rPr lang="it-IT" smtClean="0">
                <a:solidFill>
                  <a:srgbClr val="FF0000"/>
                </a:solidFill>
              </a:rPr>
              <a:t>conditional on the data in the critical region (i.e. excluded by a classical </a:t>
            </a:r>
            <a:r>
              <a:rPr lang="el-GR" smtClean="0">
                <a:solidFill>
                  <a:srgbClr val="FF0000"/>
                </a:solidFill>
              </a:rPr>
              <a:t>α</a:t>
            </a:r>
            <a:r>
              <a:rPr lang="it-IT" smtClean="0">
                <a:solidFill>
                  <a:srgbClr val="FF0000"/>
                </a:solidFill>
              </a:rPr>
              <a:t>-sized</a:t>
            </a:r>
            <a:r>
              <a:rPr lang="el-GR" smtClean="0">
                <a:solidFill>
                  <a:srgbClr val="FF0000"/>
                </a:solidFill>
              </a:rPr>
              <a:t> </a:t>
            </a:r>
            <a:r>
              <a:rPr lang="it-IT" smtClean="0">
                <a:solidFill>
                  <a:srgbClr val="FF0000"/>
                </a:solidFill>
              </a:rPr>
              <a:t>test) </a:t>
            </a:r>
            <a:r>
              <a:rPr lang="it-IT" b="1" smtClean="0">
                <a:solidFill>
                  <a:srgbClr val="FF0000"/>
                </a:solidFill>
              </a:rPr>
              <a:t>approaches 1 as the sample size becomes arbitrarily large</a:t>
            </a:r>
            <a:r>
              <a:rPr lang="it-IT" smtClean="0">
                <a:solidFill>
                  <a:srgbClr val="FF0000"/>
                </a:solidFill>
              </a:rPr>
              <a:t>.</a:t>
            </a:r>
          </a:p>
        </p:txBody>
      </p:sp>
      <p:sp>
        <p:nvSpPr>
          <p:cNvPr id="8" name="Rettangolo 7"/>
          <p:cNvSpPr/>
          <p:nvPr/>
        </p:nvSpPr>
        <p:spPr>
          <a:xfrm>
            <a:off x="5868144" y="4005064"/>
            <a:ext cx="1008112" cy="4320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ttangolo 8"/>
          <p:cNvSpPr/>
          <p:nvPr/>
        </p:nvSpPr>
        <p:spPr>
          <a:xfrm>
            <a:off x="6948264" y="4005064"/>
            <a:ext cx="1008112" cy="4320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ttangolo 9"/>
          <p:cNvSpPr/>
          <p:nvPr/>
        </p:nvSpPr>
        <p:spPr>
          <a:xfrm>
            <a:off x="6876256" y="2996952"/>
            <a:ext cx="72008" cy="144016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sellaDiTesto 10"/>
          <p:cNvSpPr txBox="1"/>
          <p:nvPr/>
        </p:nvSpPr>
        <p:spPr>
          <a:xfrm>
            <a:off x="8460432" y="4077072"/>
            <a:ext cx="308098" cy="369332"/>
          </a:xfrm>
          <a:prstGeom prst="rect">
            <a:avLst/>
          </a:prstGeom>
          <a:noFill/>
        </p:spPr>
        <p:txBody>
          <a:bodyPr wrap="none" rtlCol="0">
            <a:spAutoFit/>
          </a:bodyPr>
          <a:lstStyle/>
          <a:p>
            <a:r>
              <a:rPr lang="el-GR" smtClean="0"/>
              <a:t>θ</a:t>
            </a:r>
            <a:endParaRPr lang="en-US"/>
          </a:p>
        </p:txBody>
      </p:sp>
      <p:cxnSp>
        <p:nvCxnSpPr>
          <p:cNvPr id="17" name="Connettore 2 16"/>
          <p:cNvCxnSpPr/>
          <p:nvPr/>
        </p:nvCxnSpPr>
        <p:spPr>
          <a:xfrm>
            <a:off x="5364088" y="4437112"/>
            <a:ext cx="352839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CasellaDiTesto 17"/>
          <p:cNvSpPr txBox="1"/>
          <p:nvPr/>
        </p:nvSpPr>
        <p:spPr>
          <a:xfrm>
            <a:off x="6732240" y="4509120"/>
            <a:ext cx="394660" cy="369332"/>
          </a:xfrm>
          <a:prstGeom prst="rect">
            <a:avLst/>
          </a:prstGeom>
          <a:noFill/>
        </p:spPr>
        <p:txBody>
          <a:bodyPr wrap="none" rtlCol="0">
            <a:spAutoFit/>
          </a:bodyPr>
          <a:lstStyle/>
          <a:p>
            <a:r>
              <a:rPr lang="el-GR" smtClean="0"/>
              <a:t>θ</a:t>
            </a:r>
            <a:r>
              <a:rPr lang="el-GR" sz="2000" baseline="-25000" smtClean="0"/>
              <a:t>0</a:t>
            </a:r>
            <a:endParaRPr lang="en-US" baseline="-25000"/>
          </a:p>
        </p:txBody>
      </p:sp>
      <p:sp>
        <p:nvSpPr>
          <p:cNvPr id="19" name="CasellaDiTesto 18"/>
          <p:cNvSpPr txBox="1"/>
          <p:nvPr/>
        </p:nvSpPr>
        <p:spPr>
          <a:xfrm>
            <a:off x="6660232" y="2636912"/>
            <a:ext cx="676788" cy="369332"/>
          </a:xfrm>
          <a:prstGeom prst="rect">
            <a:avLst/>
          </a:prstGeom>
          <a:noFill/>
        </p:spPr>
        <p:txBody>
          <a:bodyPr wrap="none" rtlCol="0">
            <a:spAutoFit/>
          </a:bodyPr>
          <a:lstStyle/>
          <a:p>
            <a:r>
              <a:rPr lang="el-GR" smtClean="0"/>
              <a:t>π</a:t>
            </a:r>
            <a:r>
              <a:rPr lang="it-IT" smtClean="0"/>
              <a:t>(H</a:t>
            </a:r>
            <a:r>
              <a:rPr lang="it-IT" baseline="-25000" smtClean="0"/>
              <a:t>0</a:t>
            </a:r>
            <a:r>
              <a:rPr lang="it-IT" smtClean="0"/>
              <a:t>)</a:t>
            </a:r>
            <a:endParaRPr lang="en-US"/>
          </a:p>
        </p:txBody>
      </p:sp>
      <p:sp>
        <p:nvSpPr>
          <p:cNvPr id="20" name="CasellaDiTesto 19"/>
          <p:cNvSpPr txBox="1"/>
          <p:nvPr/>
        </p:nvSpPr>
        <p:spPr>
          <a:xfrm>
            <a:off x="7308304" y="3645024"/>
            <a:ext cx="676788" cy="369332"/>
          </a:xfrm>
          <a:prstGeom prst="rect">
            <a:avLst/>
          </a:prstGeom>
          <a:noFill/>
        </p:spPr>
        <p:txBody>
          <a:bodyPr wrap="none" rtlCol="0">
            <a:spAutoFit/>
          </a:bodyPr>
          <a:lstStyle/>
          <a:p>
            <a:r>
              <a:rPr lang="el-GR" smtClean="0"/>
              <a:t>π</a:t>
            </a:r>
            <a:r>
              <a:rPr lang="it-IT" smtClean="0"/>
              <a:t>(H</a:t>
            </a:r>
            <a:r>
              <a:rPr lang="it-IT" baseline="-25000" smtClean="0"/>
              <a:t>1</a:t>
            </a:r>
            <a:r>
              <a:rPr lang="it-IT" smtClean="0"/>
              <a:t>)</a:t>
            </a:r>
            <a:endParaRPr lang="en-US"/>
          </a:p>
        </p:txBody>
      </p:sp>
      <p:sp>
        <p:nvSpPr>
          <p:cNvPr id="21" name="CasellaDiTesto 20"/>
          <p:cNvSpPr txBox="1"/>
          <p:nvPr/>
        </p:nvSpPr>
        <p:spPr>
          <a:xfrm>
            <a:off x="5508104" y="4509120"/>
            <a:ext cx="721672" cy="369332"/>
          </a:xfrm>
          <a:prstGeom prst="rect">
            <a:avLst/>
          </a:prstGeom>
          <a:noFill/>
        </p:spPr>
        <p:txBody>
          <a:bodyPr wrap="none" rtlCol="0">
            <a:spAutoFit/>
          </a:bodyPr>
          <a:lstStyle/>
          <a:p>
            <a:r>
              <a:rPr lang="el-GR" smtClean="0"/>
              <a:t>θ</a:t>
            </a:r>
            <a:r>
              <a:rPr lang="en-US" baseline="-25000" smtClean="0"/>
              <a:t>0</a:t>
            </a:r>
            <a:r>
              <a:rPr lang="it-IT" smtClean="0"/>
              <a:t>-I/2</a:t>
            </a:r>
            <a:endParaRPr lang="en-US"/>
          </a:p>
        </p:txBody>
      </p:sp>
      <p:sp>
        <p:nvSpPr>
          <p:cNvPr id="22" name="CasellaDiTesto 21"/>
          <p:cNvSpPr txBox="1"/>
          <p:nvPr/>
        </p:nvSpPr>
        <p:spPr>
          <a:xfrm>
            <a:off x="7666752" y="4499828"/>
            <a:ext cx="766557" cy="369332"/>
          </a:xfrm>
          <a:prstGeom prst="rect">
            <a:avLst/>
          </a:prstGeom>
          <a:noFill/>
        </p:spPr>
        <p:txBody>
          <a:bodyPr wrap="none" rtlCol="0">
            <a:spAutoFit/>
          </a:bodyPr>
          <a:lstStyle/>
          <a:p>
            <a:r>
              <a:rPr lang="el-GR" smtClean="0"/>
              <a:t>θ</a:t>
            </a:r>
            <a:r>
              <a:rPr lang="en-US" baseline="-25000" smtClean="0"/>
              <a:t>0</a:t>
            </a:r>
            <a:r>
              <a:rPr lang="it-IT" smtClean="0"/>
              <a:t>+I/2</a:t>
            </a:r>
            <a:endParaRPr lang="en-US"/>
          </a:p>
        </p:txBody>
      </p:sp>
      <p:sp>
        <p:nvSpPr>
          <p:cNvPr id="24" name="CasellaDiTesto 23"/>
          <p:cNvSpPr txBox="1"/>
          <p:nvPr/>
        </p:nvSpPr>
        <p:spPr>
          <a:xfrm>
            <a:off x="107504" y="980728"/>
            <a:ext cx="8280920" cy="1754326"/>
          </a:xfrm>
          <a:prstGeom prst="rect">
            <a:avLst/>
          </a:prstGeom>
          <a:noFill/>
        </p:spPr>
        <p:txBody>
          <a:bodyPr wrap="square" rtlCol="0">
            <a:spAutoFit/>
          </a:bodyPr>
          <a:lstStyle/>
          <a:p>
            <a:r>
              <a:rPr lang="it-IT" smtClean="0"/>
              <a:t>Take X</a:t>
            </a:r>
            <a:r>
              <a:rPr lang="it-IT" baseline="-25000" smtClean="0"/>
              <a:t>1</a:t>
            </a:r>
            <a:r>
              <a:rPr lang="it-IT" smtClean="0"/>
              <a:t>...X</a:t>
            </a:r>
            <a:r>
              <a:rPr lang="it-IT" baseline="-25000" smtClean="0"/>
              <a:t>n</a:t>
            </a:r>
            <a:r>
              <a:rPr lang="it-IT" smtClean="0"/>
              <a:t> i.i.d. as X</a:t>
            </a:r>
            <a:r>
              <a:rPr lang="it-IT" baseline="-25000" smtClean="0"/>
              <a:t>i</a:t>
            </a:r>
            <a:r>
              <a:rPr lang="it-IT" smtClean="0"/>
              <a:t>|</a:t>
            </a:r>
            <a:r>
              <a:rPr lang="el-GR" smtClean="0"/>
              <a:t>θ</a:t>
            </a:r>
            <a:r>
              <a:rPr lang="it-IT" smtClean="0"/>
              <a:t> </a:t>
            </a:r>
            <a:r>
              <a:rPr lang="en-US" smtClean="0"/>
              <a:t>~ </a:t>
            </a:r>
            <a:r>
              <a:rPr lang="it-IT" smtClean="0"/>
              <a:t>N(</a:t>
            </a:r>
            <a:r>
              <a:rPr lang="el-GR" smtClean="0"/>
              <a:t>θ,σ</a:t>
            </a:r>
            <a:r>
              <a:rPr lang="it-IT" baseline="30000" smtClean="0"/>
              <a:t>2</a:t>
            </a:r>
            <a:r>
              <a:rPr lang="it-IT" smtClean="0"/>
              <a:t>), and a prior belief on </a:t>
            </a:r>
            <a:r>
              <a:rPr lang="el-GR" smtClean="0"/>
              <a:t>θ </a:t>
            </a:r>
            <a:r>
              <a:rPr lang="it-IT" smtClean="0"/>
              <a:t>constituted by a mixture of a point mass p at </a:t>
            </a:r>
            <a:r>
              <a:rPr lang="el-GR" smtClean="0"/>
              <a:t>θ</a:t>
            </a:r>
            <a:r>
              <a:rPr lang="el-GR" baseline="-25000" smtClean="0"/>
              <a:t>0</a:t>
            </a:r>
            <a:r>
              <a:rPr lang="en-US" smtClean="0"/>
              <a:t> and (1-p) uniformly distributed in [</a:t>
            </a:r>
            <a:r>
              <a:rPr lang="el-GR" smtClean="0"/>
              <a:t>θ</a:t>
            </a:r>
            <a:r>
              <a:rPr lang="it-IT" baseline="-25000" smtClean="0"/>
              <a:t>0</a:t>
            </a:r>
            <a:r>
              <a:rPr lang="it-IT" smtClean="0"/>
              <a:t>-I/2,</a:t>
            </a:r>
            <a:r>
              <a:rPr lang="el-GR" smtClean="0"/>
              <a:t>θ</a:t>
            </a:r>
            <a:r>
              <a:rPr lang="it-IT" baseline="-25000" smtClean="0"/>
              <a:t>0</a:t>
            </a:r>
            <a:r>
              <a:rPr lang="it-IT" smtClean="0"/>
              <a:t>+I/2].</a:t>
            </a:r>
            <a:endParaRPr lang="el-GR" smtClean="0"/>
          </a:p>
          <a:p>
            <a:endParaRPr lang="it-IT" smtClean="0"/>
          </a:p>
          <a:p>
            <a:r>
              <a:rPr lang="it-IT" smtClean="0"/>
              <a:t>In classical hypothesis testing the “critical values” of the sample mean delimiting the rejection region of H</a:t>
            </a:r>
            <a:r>
              <a:rPr lang="it-IT" baseline="-25000" smtClean="0"/>
              <a:t>0</a:t>
            </a:r>
            <a:r>
              <a:rPr lang="it-IT" smtClean="0"/>
              <a:t>:</a:t>
            </a:r>
            <a:r>
              <a:rPr lang="el-GR" smtClean="0"/>
              <a:t>θ</a:t>
            </a:r>
            <a:r>
              <a:rPr lang="it-IT" smtClean="0"/>
              <a:t>=</a:t>
            </a:r>
            <a:r>
              <a:rPr lang="el-GR" smtClean="0"/>
              <a:t>θ</a:t>
            </a:r>
            <a:r>
              <a:rPr lang="it-IT" baseline="-25000" smtClean="0"/>
              <a:t>0</a:t>
            </a:r>
            <a:r>
              <a:rPr lang="it-IT" smtClean="0"/>
              <a:t> in favor of H</a:t>
            </a:r>
            <a:r>
              <a:rPr lang="it-IT" baseline="-25000" smtClean="0"/>
              <a:t>1</a:t>
            </a:r>
            <a:r>
              <a:rPr lang="it-IT" smtClean="0"/>
              <a:t>:</a:t>
            </a:r>
            <a:r>
              <a:rPr lang="el-GR" smtClean="0"/>
              <a:t>θ</a:t>
            </a:r>
            <a:r>
              <a:rPr lang="it-IT" smtClean="0"/>
              <a:t>&lt;&gt;</a:t>
            </a:r>
            <a:r>
              <a:rPr lang="el-GR" smtClean="0"/>
              <a:t>θ</a:t>
            </a:r>
            <a:r>
              <a:rPr lang="el-GR" baseline="-25000" smtClean="0"/>
              <a:t>0</a:t>
            </a:r>
            <a:r>
              <a:rPr lang="el-GR" smtClean="0"/>
              <a:t> </a:t>
            </a:r>
            <a:r>
              <a:rPr lang="it-IT" smtClean="0"/>
              <a:t>at significance level </a:t>
            </a:r>
            <a:r>
              <a:rPr lang="el-GR" smtClean="0"/>
              <a:t>α </a:t>
            </a:r>
            <a:r>
              <a:rPr lang="it-IT" smtClean="0"/>
              <a:t>are</a:t>
            </a:r>
          </a:p>
          <a:p>
            <a:endParaRPr lang="en-US"/>
          </a:p>
        </p:txBody>
      </p:sp>
      <p:pic>
        <p:nvPicPr>
          <p:cNvPr id="70658" name="Picture 2"/>
          <p:cNvPicPr>
            <a:picLocks noChangeAspect="1" noChangeArrowheads="1"/>
          </p:cNvPicPr>
          <p:nvPr/>
        </p:nvPicPr>
        <p:blipFill>
          <a:blip r:embed="rId2" cstate="print"/>
          <a:srcRect/>
          <a:stretch>
            <a:fillRect/>
          </a:stretch>
        </p:blipFill>
        <p:spPr bwMode="auto">
          <a:xfrm>
            <a:off x="971600" y="2464414"/>
            <a:ext cx="2520280" cy="388522"/>
          </a:xfrm>
          <a:prstGeom prst="rect">
            <a:avLst/>
          </a:prstGeom>
          <a:noFill/>
          <a:ln w="9525">
            <a:noFill/>
            <a:miter lim="800000"/>
            <a:headEnd/>
            <a:tailEnd/>
          </a:ln>
        </p:spPr>
      </p:pic>
      <p:sp>
        <p:nvSpPr>
          <p:cNvPr id="26" name="CasellaDiTesto 25"/>
          <p:cNvSpPr txBox="1"/>
          <p:nvPr/>
        </p:nvSpPr>
        <p:spPr>
          <a:xfrm>
            <a:off x="136884" y="4869160"/>
            <a:ext cx="5153655" cy="1477328"/>
          </a:xfrm>
          <a:prstGeom prst="rect">
            <a:avLst/>
          </a:prstGeom>
          <a:noFill/>
        </p:spPr>
        <p:txBody>
          <a:bodyPr wrap="none" rtlCol="0">
            <a:spAutoFit/>
          </a:bodyPr>
          <a:lstStyle/>
          <a:p>
            <a:r>
              <a:rPr lang="it-IT" smtClean="0"/>
              <a:t>As evidenced by Bob Cousins[23], the paradox arises </a:t>
            </a:r>
          </a:p>
          <a:p>
            <a:r>
              <a:rPr lang="it-IT" smtClean="0"/>
              <a:t>if there are </a:t>
            </a:r>
            <a:r>
              <a:rPr lang="it-IT" u="sng" smtClean="0"/>
              <a:t>three different scales in the problem</a:t>
            </a:r>
            <a:r>
              <a:rPr lang="it-IT" smtClean="0"/>
              <a:t>, </a:t>
            </a:r>
          </a:p>
          <a:p>
            <a:r>
              <a:rPr lang="el-GR" b="1" smtClean="0"/>
              <a:t>ε</a:t>
            </a:r>
            <a:r>
              <a:rPr lang="it-IT" b="1" smtClean="0"/>
              <a:t> &lt;&lt; </a:t>
            </a:r>
            <a:r>
              <a:rPr lang="el-GR" b="1" smtClean="0"/>
              <a:t>σ</a:t>
            </a:r>
            <a:r>
              <a:rPr lang="it-IT" b="1" smtClean="0"/>
              <a:t>/sqrt(n) &lt;&lt; I</a:t>
            </a:r>
            <a:r>
              <a:rPr lang="el-GR" smtClean="0"/>
              <a:t>,</a:t>
            </a:r>
            <a:r>
              <a:rPr lang="it-IT" smtClean="0"/>
              <a:t> i.e. the width of the point mass, </a:t>
            </a:r>
          </a:p>
          <a:p>
            <a:r>
              <a:rPr lang="it-IT" smtClean="0"/>
              <a:t>the measurement uncertainty, and the scale </a:t>
            </a:r>
            <a:r>
              <a:rPr lang="it-IT" b="1" smtClean="0"/>
              <a:t>I</a:t>
            </a:r>
            <a:r>
              <a:rPr lang="it-IT" smtClean="0"/>
              <a:t> of the </a:t>
            </a:r>
          </a:p>
          <a:p>
            <a:r>
              <a:rPr lang="it-IT" smtClean="0"/>
              <a:t>prior for the alternative hypothesis</a:t>
            </a:r>
            <a:endParaRPr lang="el-GR" smtClean="0"/>
          </a:p>
        </p:txBody>
      </p:sp>
      <p:sp>
        <p:nvSpPr>
          <p:cNvPr id="34" name="CasellaDiTesto 33"/>
          <p:cNvSpPr txBox="1"/>
          <p:nvPr/>
        </p:nvSpPr>
        <p:spPr>
          <a:xfrm>
            <a:off x="107504" y="6453336"/>
            <a:ext cx="4898520" cy="369332"/>
          </a:xfrm>
          <a:prstGeom prst="rect">
            <a:avLst/>
          </a:prstGeom>
          <a:noFill/>
        </p:spPr>
        <p:txBody>
          <a:bodyPr wrap="none" rtlCol="0">
            <a:spAutoFit/>
          </a:bodyPr>
          <a:lstStyle/>
          <a:p>
            <a:r>
              <a:rPr lang="it-IT" b="1" smtClean="0"/>
              <a:t>The three scales are usually independent in HEP!!</a:t>
            </a:r>
            <a:endParaRPr lang="en-US" b="1"/>
          </a:p>
        </p:txBody>
      </p:sp>
      <p:sp>
        <p:nvSpPr>
          <p:cNvPr id="35" name="Rettangolo 34"/>
          <p:cNvSpPr/>
          <p:nvPr/>
        </p:nvSpPr>
        <p:spPr>
          <a:xfrm>
            <a:off x="6444208" y="3212976"/>
            <a:ext cx="360040" cy="122413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mtClean="0"/>
              <a:t>X</a:t>
            </a:r>
            <a:endParaRPr lang="en-US"/>
          </a:p>
        </p:txBody>
      </p:sp>
      <p:grpSp>
        <p:nvGrpSpPr>
          <p:cNvPr id="39" name="Gruppo 38"/>
          <p:cNvGrpSpPr/>
          <p:nvPr/>
        </p:nvGrpSpPr>
        <p:grpSpPr>
          <a:xfrm>
            <a:off x="5796136" y="5013176"/>
            <a:ext cx="2546630" cy="1844824"/>
            <a:chOff x="5796136" y="5013176"/>
            <a:chExt cx="2546630" cy="1844824"/>
          </a:xfrm>
        </p:grpSpPr>
        <p:grpSp>
          <p:nvGrpSpPr>
            <p:cNvPr id="38" name="Gruppo 37"/>
            <p:cNvGrpSpPr/>
            <p:nvPr/>
          </p:nvGrpSpPr>
          <p:grpSpPr>
            <a:xfrm>
              <a:off x="5796136" y="5013176"/>
              <a:ext cx="2160240" cy="1800200"/>
              <a:chOff x="5796136" y="5013176"/>
              <a:chExt cx="2160240" cy="1800200"/>
            </a:xfrm>
          </p:grpSpPr>
          <p:sp>
            <p:nvSpPr>
              <p:cNvPr id="30" name="Freccia in su 29"/>
              <p:cNvSpPr/>
              <p:nvPr/>
            </p:nvSpPr>
            <p:spPr>
              <a:xfrm>
                <a:off x="5796136" y="6336704"/>
                <a:ext cx="2160240" cy="476672"/>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ccia in su 30"/>
              <p:cNvSpPr/>
              <p:nvPr/>
            </p:nvSpPr>
            <p:spPr>
              <a:xfrm>
                <a:off x="6372200" y="5445224"/>
                <a:ext cx="504056" cy="864096"/>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ccia in su 31"/>
              <p:cNvSpPr/>
              <p:nvPr/>
            </p:nvSpPr>
            <p:spPr>
              <a:xfrm>
                <a:off x="6804248" y="5013176"/>
                <a:ext cx="216024" cy="576064"/>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asellaDiTesto 32"/>
              <p:cNvSpPr txBox="1"/>
              <p:nvPr/>
            </p:nvSpPr>
            <p:spPr>
              <a:xfrm>
                <a:off x="6945832" y="5219908"/>
                <a:ext cx="290464" cy="369332"/>
              </a:xfrm>
              <a:prstGeom prst="rect">
                <a:avLst/>
              </a:prstGeom>
              <a:noFill/>
            </p:spPr>
            <p:txBody>
              <a:bodyPr wrap="none" rtlCol="0">
                <a:spAutoFit/>
              </a:bodyPr>
              <a:lstStyle/>
              <a:p>
                <a:r>
                  <a:rPr lang="el-GR" smtClean="0"/>
                  <a:t>ε</a:t>
                </a:r>
                <a:endParaRPr lang="en-US"/>
              </a:p>
            </p:txBody>
          </p:sp>
          <p:sp>
            <p:nvSpPr>
              <p:cNvPr id="36" name="CasellaDiTesto 35"/>
              <p:cNvSpPr txBox="1"/>
              <p:nvPr/>
            </p:nvSpPr>
            <p:spPr>
              <a:xfrm>
                <a:off x="6732240" y="5805264"/>
                <a:ext cx="1025024" cy="369332"/>
              </a:xfrm>
              <a:prstGeom prst="rect">
                <a:avLst/>
              </a:prstGeom>
              <a:noFill/>
            </p:spPr>
            <p:txBody>
              <a:bodyPr wrap="none" rtlCol="0">
                <a:spAutoFit/>
              </a:bodyPr>
              <a:lstStyle/>
              <a:p>
                <a:r>
                  <a:rPr lang="el-GR" smtClean="0"/>
                  <a:t>σ</a:t>
                </a:r>
                <a:r>
                  <a:rPr lang="it-IT" smtClean="0"/>
                  <a:t>/sqrt(n)</a:t>
                </a:r>
                <a:endParaRPr lang="en-US"/>
              </a:p>
            </p:txBody>
          </p:sp>
        </p:grpSp>
        <p:sp>
          <p:nvSpPr>
            <p:cNvPr id="37" name="CasellaDiTesto 36"/>
            <p:cNvSpPr txBox="1"/>
            <p:nvPr/>
          </p:nvSpPr>
          <p:spPr>
            <a:xfrm>
              <a:off x="8100392" y="6488668"/>
              <a:ext cx="242374" cy="369332"/>
            </a:xfrm>
            <a:prstGeom prst="rect">
              <a:avLst/>
            </a:prstGeom>
            <a:noFill/>
          </p:spPr>
          <p:txBody>
            <a:bodyPr wrap="none" rtlCol="0">
              <a:spAutoFit/>
            </a:bodyPr>
            <a:lstStyle/>
            <a:p>
              <a:r>
                <a:rPr lang="it-IT" smtClean="0"/>
                <a:t>I</a:t>
              </a:r>
              <a:endParaRPr lang="en-US"/>
            </a:p>
          </p:txBody>
        </p:sp>
      </p:grpSp>
    </p:spTree>
    <p:extLst>
      <p:ext uri="{BB962C8B-B14F-4D97-AF65-F5344CB8AC3E}">
        <p14:creationId xmlns:p14="http://schemas.microsoft.com/office/powerpoint/2010/main" val="411903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 calcmode="lin" valueType="num">
                                      <p:cBhvr additive="base">
                                        <p:cTn id="7"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6">
                                            <p:txEl>
                                              <p:pRg st="1" end="1"/>
                                            </p:txEl>
                                          </p:spTgt>
                                        </p:tgtEl>
                                        <p:attrNameLst>
                                          <p:attrName>style.visibility</p:attrName>
                                        </p:attrNameLst>
                                      </p:cBhvr>
                                      <p:to>
                                        <p:strVal val="visible"/>
                                      </p:to>
                                    </p:set>
                                    <p:anim calcmode="lin" valueType="num">
                                      <p:cBhvr additive="base">
                                        <p:cTn id="11"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anim calcmode="lin" valueType="num">
                                      <p:cBhvr additive="base">
                                        <p:cTn id="15"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anim calcmode="lin" valueType="num">
                                      <p:cBhvr additive="base">
                                        <p:cTn id="19"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6">
                                            <p:txEl>
                                              <p:pRg st="4" end="4"/>
                                            </p:txEl>
                                          </p:spTgt>
                                        </p:tgtEl>
                                        <p:attrNameLst>
                                          <p:attrName>style.visibility</p:attrName>
                                        </p:attrNameLst>
                                      </p:cBhvr>
                                      <p:to>
                                        <p:strVal val="visible"/>
                                      </p:to>
                                    </p:set>
                                    <p:anim calcmode="lin" valueType="num">
                                      <p:cBhvr additive="base">
                                        <p:cTn id="23" dur="500" fill="hold"/>
                                        <p:tgtEl>
                                          <p:spTgt spid="2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 calcmode="lin" valueType="num">
                                      <p:cBhvr additive="base">
                                        <p:cTn id="27"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4">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500" fill="hold"/>
                                        <p:tgtEl>
                                          <p:spTgt spid="39"/>
                                        </p:tgtEl>
                                        <p:attrNameLst>
                                          <p:attrName>ppt_x</p:attrName>
                                        </p:attrNameLst>
                                      </p:cBhvr>
                                      <p:tavLst>
                                        <p:tav tm="0">
                                          <p:val>
                                            <p:strVal val="#ppt_x"/>
                                          </p:val>
                                        </p:tav>
                                        <p:tav tm="100000">
                                          <p:val>
                                            <p:strVal val="#ppt_x"/>
                                          </p:val>
                                        </p:tav>
                                      </p:tavLst>
                                    </p:anim>
                                    <p:anim calcmode="lin" valueType="num">
                                      <p:cBhvr additive="base">
                                        <p:cTn id="3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lstStyle/>
          <a:p>
            <a:r>
              <a:rPr lang="it-IT" smtClean="0"/>
              <a:t>Proof (in case you need it...)</a:t>
            </a:r>
            <a:endParaRPr lang="en-US"/>
          </a:p>
        </p:txBody>
      </p:sp>
      <p:pic>
        <p:nvPicPr>
          <p:cNvPr id="71682" name="Picture 2"/>
          <p:cNvPicPr>
            <a:picLocks noChangeAspect="1" noChangeArrowheads="1"/>
          </p:cNvPicPr>
          <p:nvPr/>
        </p:nvPicPr>
        <p:blipFill>
          <a:blip r:embed="rId2" cstate="print"/>
          <a:srcRect/>
          <a:stretch>
            <a:fillRect/>
          </a:stretch>
        </p:blipFill>
        <p:spPr bwMode="auto">
          <a:xfrm>
            <a:off x="323528" y="1052736"/>
            <a:ext cx="8489144" cy="3477741"/>
          </a:xfrm>
          <a:prstGeom prst="rect">
            <a:avLst/>
          </a:prstGeom>
          <a:noFill/>
          <a:ln w="9525">
            <a:noFill/>
            <a:miter lim="800000"/>
            <a:headEnd/>
            <a:tailEnd/>
          </a:ln>
        </p:spPr>
      </p:pic>
      <p:sp>
        <p:nvSpPr>
          <p:cNvPr id="5" name="CasellaDiTesto 4"/>
          <p:cNvSpPr txBox="1"/>
          <p:nvPr/>
        </p:nvSpPr>
        <p:spPr>
          <a:xfrm>
            <a:off x="225175" y="4653136"/>
            <a:ext cx="8883329" cy="2031325"/>
          </a:xfrm>
          <a:prstGeom prst="rect">
            <a:avLst/>
          </a:prstGeom>
          <a:noFill/>
        </p:spPr>
        <p:txBody>
          <a:bodyPr wrap="none" rtlCol="0">
            <a:spAutoFit/>
          </a:bodyPr>
          <a:lstStyle/>
          <a:p>
            <a:r>
              <a:rPr lang="it-IT" smtClean="0"/>
              <a:t>In the first line the posterior probability is written in terms of Bayes’ theorem;</a:t>
            </a:r>
          </a:p>
          <a:p>
            <a:r>
              <a:rPr lang="it-IT" smtClean="0"/>
              <a:t>in the second line we insert the actual priors p and (1-p) and the likelihood values in terms</a:t>
            </a:r>
          </a:p>
          <a:p>
            <a:r>
              <a:rPr lang="it-IT" smtClean="0"/>
              <a:t>of the stated Normal density of the iid data X;</a:t>
            </a:r>
          </a:p>
          <a:p>
            <a:r>
              <a:rPr lang="it-IT" smtClean="0"/>
              <a:t>in the third line we rewrite two of the exponentials using the conditional value of the sample</a:t>
            </a:r>
          </a:p>
          <a:p>
            <a:r>
              <a:rPr lang="it-IT" smtClean="0"/>
              <a:t>mean in terms of the corresponding significance z, and remove the normalization factors </a:t>
            </a:r>
          </a:p>
          <a:p>
            <a:r>
              <a:rPr lang="it-IT" smtClean="0"/>
              <a:t>sqrt(n)/sqrt(2</a:t>
            </a:r>
            <a:r>
              <a:rPr lang="el-GR" smtClean="0"/>
              <a:t>π</a:t>
            </a:r>
            <a:r>
              <a:rPr lang="it-IT" smtClean="0"/>
              <a:t>)</a:t>
            </a:r>
            <a:r>
              <a:rPr lang="el-GR" smtClean="0"/>
              <a:t>σ</a:t>
            </a:r>
            <a:r>
              <a:rPr lang="it-IT" smtClean="0"/>
              <a:t>;</a:t>
            </a:r>
            <a:endParaRPr lang="el-GR" smtClean="0"/>
          </a:p>
          <a:p>
            <a:r>
              <a:rPr lang="it-IT" smtClean="0"/>
              <a:t>in the fourth line we maximize the expression by using the integral of the Normal.</a:t>
            </a:r>
            <a:endParaRPr lang="en-US"/>
          </a:p>
        </p:txBody>
      </p:sp>
    </p:spTree>
    <p:extLst>
      <p:ext uri="{BB962C8B-B14F-4D97-AF65-F5344CB8AC3E}">
        <p14:creationId xmlns:p14="http://schemas.microsoft.com/office/powerpoint/2010/main" val="18165282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5400600" cy="1143000"/>
          </a:xfrm>
        </p:spPr>
        <p:txBody>
          <a:bodyPr/>
          <a:lstStyle/>
          <a:p>
            <a:r>
              <a:rPr lang="it-IT" smtClean="0"/>
              <a:t>Overcoverage</a:t>
            </a:r>
            <a:endParaRPr lang="en-US"/>
          </a:p>
        </p:txBody>
      </p:sp>
      <p:sp>
        <p:nvSpPr>
          <p:cNvPr id="3" name="Segnaposto contenuto 2"/>
          <p:cNvSpPr>
            <a:spLocks noGrp="1"/>
          </p:cNvSpPr>
          <p:nvPr>
            <p:ph idx="1"/>
          </p:nvPr>
        </p:nvSpPr>
        <p:spPr>
          <a:xfrm>
            <a:off x="0" y="981285"/>
            <a:ext cx="5508104" cy="2951771"/>
          </a:xfrm>
        </p:spPr>
        <p:txBody>
          <a:bodyPr>
            <a:normAutofit fontScale="62500" lnSpcReduction="20000"/>
          </a:bodyPr>
          <a:lstStyle/>
          <a:p>
            <a:r>
              <a:rPr lang="en-US" i="1"/>
              <a:t>Coverage</a:t>
            </a:r>
            <a:r>
              <a:rPr lang="en-US"/>
              <a:t> is usually guaranteed by the frequentist </a:t>
            </a:r>
            <a:r>
              <a:rPr lang="en-US"/>
              <a:t>Neyman </a:t>
            </a:r>
            <a:r>
              <a:rPr lang="en-US" smtClean="0"/>
              <a:t>construction</a:t>
            </a:r>
            <a:r>
              <a:rPr lang="en-US"/>
              <a:t>. But </a:t>
            </a:r>
            <a:r>
              <a:rPr lang="en-US"/>
              <a:t>this </a:t>
            </a:r>
            <a:r>
              <a:rPr lang="en-US" smtClean="0"/>
              <a:t>includes overcoverage</a:t>
            </a:r>
            <a:r>
              <a:rPr lang="en-US"/>
              <a:t>.</a:t>
            </a:r>
          </a:p>
          <a:p>
            <a:r>
              <a:rPr lang="en-US" b="1" smtClean="0"/>
              <a:t>Overcoverage</a:t>
            </a:r>
            <a:r>
              <a:rPr lang="en-US"/>
              <a:t>: sometimes the pdf p(x|</a:t>
            </a:r>
            <a:r>
              <a:rPr lang="en-US">
                <a:latin typeface="Symbol" pitchFamily="18" charset="2"/>
              </a:rPr>
              <a:t>q</a:t>
            </a:r>
            <a:r>
              <a:rPr lang="en-US"/>
              <a:t>) is discrete </a:t>
            </a:r>
            <a:r>
              <a:rPr lang="en-US">
                <a:sym typeface="Wingdings" pitchFamily="2" charset="2"/>
              </a:rPr>
              <a:t> it may not </a:t>
            </a:r>
            <a:r>
              <a:rPr lang="en-US">
                <a:sym typeface="Wingdings" pitchFamily="2" charset="2"/>
              </a:rPr>
              <a:t>be </a:t>
            </a:r>
            <a:r>
              <a:rPr lang="en-US" smtClean="0">
                <a:sym typeface="Wingdings" pitchFamily="2" charset="2"/>
              </a:rPr>
              <a:t>possible </a:t>
            </a:r>
            <a:r>
              <a:rPr lang="en-US">
                <a:sym typeface="Wingdings" pitchFamily="2" charset="2"/>
              </a:rPr>
              <a:t>to find exact boundary values x</a:t>
            </a:r>
            <a:r>
              <a:rPr lang="en-US" baseline="-25000">
                <a:sym typeface="Wingdings" pitchFamily="2" charset="2"/>
              </a:rPr>
              <a:t>1</a:t>
            </a:r>
            <a:r>
              <a:rPr lang="en-US">
                <a:sym typeface="Wingdings" pitchFamily="2" charset="2"/>
              </a:rPr>
              <a:t>, x</a:t>
            </a:r>
            <a:r>
              <a:rPr lang="en-US" baseline="-25000">
                <a:sym typeface="Wingdings" pitchFamily="2" charset="2"/>
              </a:rPr>
              <a:t>2</a:t>
            </a:r>
            <a:r>
              <a:rPr lang="en-US">
                <a:sym typeface="Wingdings" pitchFamily="2" charset="2"/>
              </a:rPr>
              <a:t> for each </a:t>
            </a:r>
            <a:r>
              <a:rPr lang="en-US">
                <a:latin typeface="Symbol" pitchFamily="18" charset="2"/>
                <a:sym typeface="Wingdings" pitchFamily="2" charset="2"/>
              </a:rPr>
              <a:t>q</a:t>
            </a:r>
            <a:r>
              <a:rPr lang="en-US">
                <a:sym typeface="Wingdings" pitchFamily="2" charset="2"/>
              </a:rPr>
              <a:t>; one thus </a:t>
            </a:r>
            <a:r>
              <a:rPr lang="en-US">
                <a:sym typeface="Wingdings" pitchFamily="2" charset="2"/>
              </a:rPr>
              <a:t>errs </a:t>
            </a:r>
            <a:r>
              <a:rPr lang="en-US" smtClean="0">
                <a:sym typeface="Wingdings" pitchFamily="2" charset="2"/>
              </a:rPr>
              <a:t>conservatively </a:t>
            </a:r>
            <a:r>
              <a:rPr lang="en-US">
                <a:sym typeface="Wingdings" pitchFamily="2" charset="2"/>
              </a:rPr>
              <a:t>by  including x values (according to one’s ordering rule) until </a:t>
            </a:r>
            <a:r>
              <a:rPr lang="en-US">
                <a:latin typeface="Symbol" pitchFamily="18" charset="2"/>
                <a:sym typeface="Wingdings" pitchFamily="2" charset="2"/>
              </a:rPr>
              <a:t>S</a:t>
            </a:r>
            <a:r>
              <a:rPr lang="en-US" baseline="-25000">
                <a:sym typeface="Wingdings" pitchFamily="2" charset="2"/>
              </a:rPr>
              <a:t>i</a:t>
            </a:r>
            <a:r>
              <a:rPr lang="en-US">
                <a:sym typeface="Wingdings" pitchFamily="2" charset="2"/>
              </a:rPr>
              <a:t>p(x</a:t>
            </a:r>
            <a:r>
              <a:rPr lang="en-US" baseline="-25000">
                <a:sym typeface="Wingdings" pitchFamily="2" charset="2"/>
              </a:rPr>
              <a:t>i</a:t>
            </a:r>
            <a:r>
              <a:rPr lang="en-US">
                <a:sym typeface="Wingdings" pitchFamily="2" charset="2"/>
              </a:rPr>
              <a:t>|</a:t>
            </a:r>
            <a:r>
              <a:rPr lang="en-US">
                <a:latin typeface="Symbol" pitchFamily="18" charset="2"/>
                <a:sym typeface="Wingdings" pitchFamily="2" charset="2"/>
              </a:rPr>
              <a:t>q</a:t>
            </a:r>
            <a:r>
              <a:rPr lang="en-US">
                <a:sym typeface="Wingdings" pitchFamily="2" charset="2"/>
              </a:rPr>
              <a:t>)</a:t>
            </a:r>
            <a:r>
              <a:rPr lang="en-US" b="1">
                <a:solidFill>
                  <a:srgbClr val="FF0000"/>
                </a:solidFill>
                <a:sym typeface="Wingdings" pitchFamily="2" charset="2"/>
              </a:rPr>
              <a:t>&gt;</a:t>
            </a:r>
            <a:r>
              <a:rPr lang="en-US">
                <a:sym typeface="Wingdings" pitchFamily="2" charset="2"/>
              </a:rPr>
              <a:t>1-</a:t>
            </a:r>
            <a:r>
              <a:rPr lang="en-US">
                <a:latin typeface="Symbol" pitchFamily="18" charset="2"/>
                <a:sym typeface="Wingdings" pitchFamily="2" charset="2"/>
              </a:rPr>
              <a:t>a </a:t>
            </a:r>
          </a:p>
          <a:p>
            <a:pPr>
              <a:buNone/>
            </a:pPr>
            <a:r>
              <a:rPr lang="en-US">
                <a:latin typeface="Symbol" pitchFamily="18" charset="2"/>
                <a:sym typeface="Wingdings" pitchFamily="2" charset="2"/>
              </a:rPr>
              <a:t>	 q</a:t>
            </a:r>
            <a:r>
              <a:rPr lang="en-US" baseline="-25000">
                <a:sym typeface="Wingdings" pitchFamily="2" charset="2"/>
              </a:rPr>
              <a:t>1</a:t>
            </a:r>
            <a:r>
              <a:rPr lang="en-US">
                <a:sym typeface="Wingdings" pitchFamily="2" charset="2"/>
              </a:rPr>
              <a:t> and </a:t>
            </a:r>
            <a:r>
              <a:rPr lang="en-US">
                <a:latin typeface="Symbol" pitchFamily="18" charset="2"/>
                <a:sym typeface="Wingdings" pitchFamily="2" charset="2"/>
              </a:rPr>
              <a:t>q</a:t>
            </a:r>
            <a:r>
              <a:rPr lang="en-US" baseline="-25000">
                <a:sym typeface="Wingdings" pitchFamily="2" charset="2"/>
              </a:rPr>
              <a:t>2</a:t>
            </a:r>
            <a:r>
              <a:rPr lang="en-US">
                <a:sym typeface="Wingdings" pitchFamily="2" charset="2"/>
              </a:rPr>
              <a:t> </a:t>
            </a:r>
            <a:r>
              <a:rPr lang="en-US">
                <a:sym typeface="Wingdings" pitchFamily="2" charset="2"/>
              </a:rPr>
              <a:t>will </a:t>
            </a:r>
            <a:r>
              <a:rPr lang="en-US" b="1" smtClean="0">
                <a:solidFill>
                  <a:srgbClr val="FF0000"/>
                </a:solidFill>
                <a:sym typeface="Wingdings" pitchFamily="2" charset="2"/>
              </a:rPr>
              <a:t>overcover</a:t>
            </a:r>
          </a:p>
          <a:p>
            <a:pPr>
              <a:buNone/>
            </a:pPr>
            <a:r>
              <a:rPr lang="it-IT" b="1" smtClean="0">
                <a:solidFill>
                  <a:srgbClr val="FF0000"/>
                </a:solidFill>
                <a:sym typeface="Wingdings" pitchFamily="2" charset="2"/>
              </a:rPr>
              <a:t>Let's make an example with the Binomial</a:t>
            </a:r>
            <a:endParaRPr lang="en-US" b="1">
              <a:sym typeface="Wingdings" pitchFamily="2" charset="2"/>
            </a:endParaRPr>
          </a:p>
          <a:p>
            <a:endParaRPr lang="en-US"/>
          </a:p>
        </p:txBody>
      </p:sp>
      <p:pic>
        <p:nvPicPr>
          <p:cNvPr id="5" name="Picture 2" descr="http://www.boost.org/doc/libs/1_52_0/libs/math/doc/sf_and_dist/graphs/binomial_pdf_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2634" y="3600533"/>
            <a:ext cx="3051366" cy="162866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nettore 2 7"/>
          <p:cNvCxnSpPr/>
          <p:nvPr/>
        </p:nvCxnSpPr>
        <p:spPr>
          <a:xfrm>
            <a:off x="5940152" y="2924944"/>
            <a:ext cx="30243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flipV="1">
            <a:off x="5940152" y="404664"/>
            <a:ext cx="0" cy="25202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5796136" y="2949877"/>
            <a:ext cx="3272050" cy="369332"/>
          </a:xfrm>
          <a:prstGeom prst="rect">
            <a:avLst/>
          </a:prstGeom>
          <a:noFill/>
        </p:spPr>
        <p:txBody>
          <a:bodyPr wrap="none" rtlCol="0">
            <a:spAutoFit/>
          </a:bodyPr>
          <a:lstStyle/>
          <a:p>
            <a:r>
              <a:rPr lang="it-IT" smtClean="0"/>
              <a:t>0      1      2      3      4      5           x</a:t>
            </a:r>
            <a:endParaRPr lang="en-US"/>
          </a:p>
        </p:txBody>
      </p:sp>
      <p:sp>
        <p:nvSpPr>
          <p:cNvPr id="12" name="CasellaDiTesto 11"/>
          <p:cNvSpPr txBox="1"/>
          <p:nvPr/>
        </p:nvSpPr>
        <p:spPr>
          <a:xfrm>
            <a:off x="5786905" y="35332"/>
            <a:ext cx="306494" cy="369332"/>
          </a:xfrm>
          <a:prstGeom prst="rect">
            <a:avLst/>
          </a:prstGeom>
          <a:noFill/>
        </p:spPr>
        <p:txBody>
          <a:bodyPr wrap="none" rtlCol="0">
            <a:spAutoFit/>
          </a:bodyPr>
          <a:lstStyle/>
          <a:p>
            <a:r>
              <a:rPr lang="it-IT" smtClean="0"/>
              <a:t>p</a:t>
            </a:r>
            <a:endParaRPr lang="en-US"/>
          </a:p>
        </p:txBody>
      </p:sp>
      <p:sp>
        <p:nvSpPr>
          <p:cNvPr id="13" name="CasellaDiTesto 12"/>
          <p:cNvSpPr txBox="1"/>
          <p:nvPr/>
        </p:nvSpPr>
        <p:spPr>
          <a:xfrm>
            <a:off x="5508104" y="1464423"/>
            <a:ext cx="476412" cy="369332"/>
          </a:xfrm>
          <a:prstGeom prst="rect">
            <a:avLst/>
          </a:prstGeom>
          <a:noFill/>
        </p:spPr>
        <p:txBody>
          <a:bodyPr wrap="none" rtlCol="0">
            <a:spAutoFit/>
          </a:bodyPr>
          <a:lstStyle/>
          <a:p>
            <a:r>
              <a:rPr lang="it-IT" smtClean="0"/>
              <a:t>0.5</a:t>
            </a:r>
            <a:endParaRPr lang="en-US"/>
          </a:p>
        </p:txBody>
      </p:sp>
      <p:sp>
        <p:nvSpPr>
          <p:cNvPr id="14" name="CasellaDiTesto 13"/>
          <p:cNvSpPr txBox="1"/>
          <p:nvPr/>
        </p:nvSpPr>
        <p:spPr>
          <a:xfrm>
            <a:off x="5508104" y="2268137"/>
            <a:ext cx="476412" cy="369332"/>
          </a:xfrm>
          <a:prstGeom prst="rect">
            <a:avLst/>
          </a:prstGeom>
          <a:noFill/>
        </p:spPr>
        <p:txBody>
          <a:bodyPr wrap="none" rtlCol="0">
            <a:spAutoFit/>
          </a:bodyPr>
          <a:lstStyle/>
          <a:p>
            <a:r>
              <a:rPr lang="it-IT" smtClean="0"/>
              <a:t>0.2</a:t>
            </a:r>
            <a:endParaRPr lang="en-US"/>
          </a:p>
        </p:txBody>
      </p:sp>
      <p:sp>
        <p:nvSpPr>
          <p:cNvPr id="15" name="CasellaDiTesto 14"/>
          <p:cNvSpPr txBox="1"/>
          <p:nvPr/>
        </p:nvSpPr>
        <p:spPr>
          <a:xfrm>
            <a:off x="7500066" y="116632"/>
            <a:ext cx="1439881" cy="369332"/>
          </a:xfrm>
          <a:prstGeom prst="rect">
            <a:avLst/>
          </a:prstGeom>
          <a:noFill/>
        </p:spPr>
        <p:txBody>
          <a:bodyPr wrap="none" rtlCol="0">
            <a:spAutoFit/>
          </a:bodyPr>
          <a:lstStyle/>
          <a:p>
            <a:r>
              <a:rPr lang="it-IT" smtClean="0"/>
              <a:t>For N=5 trials</a:t>
            </a:r>
            <a:endParaRPr lang="en-US"/>
          </a:p>
        </p:txBody>
      </p:sp>
      <p:sp>
        <p:nvSpPr>
          <p:cNvPr id="16" name="CasellaDiTesto 15"/>
          <p:cNvSpPr txBox="1"/>
          <p:nvPr/>
        </p:nvSpPr>
        <p:spPr>
          <a:xfrm>
            <a:off x="61484" y="4077072"/>
            <a:ext cx="4438508" cy="2308324"/>
          </a:xfrm>
          <a:prstGeom prst="rect">
            <a:avLst/>
          </a:prstGeom>
          <a:noFill/>
        </p:spPr>
        <p:txBody>
          <a:bodyPr wrap="square" rtlCol="0">
            <a:spAutoFit/>
          </a:bodyPr>
          <a:lstStyle/>
          <a:p>
            <a:r>
              <a:rPr lang="it-IT" b="1" smtClean="0">
                <a:solidFill>
                  <a:srgbClr val="0070C0"/>
                </a:solidFill>
              </a:rPr>
              <a:t>	F(N;r,p) = N</a:t>
            </a:r>
            <a:r>
              <a:rPr lang="it-IT" b="1">
                <a:solidFill>
                  <a:srgbClr val="0070C0"/>
                </a:solidFill>
              </a:rPr>
              <a:t>! p</a:t>
            </a:r>
            <a:r>
              <a:rPr lang="it-IT" b="1" baseline="30000">
                <a:solidFill>
                  <a:srgbClr val="0070C0"/>
                </a:solidFill>
              </a:rPr>
              <a:t>r</a:t>
            </a:r>
            <a:r>
              <a:rPr lang="it-IT" b="1">
                <a:solidFill>
                  <a:srgbClr val="0070C0"/>
                </a:solidFill>
              </a:rPr>
              <a:t>(1-p)</a:t>
            </a:r>
            <a:r>
              <a:rPr lang="it-IT" b="1" baseline="30000">
                <a:solidFill>
                  <a:srgbClr val="0070C0"/>
                </a:solidFill>
              </a:rPr>
              <a:t>N-r</a:t>
            </a:r>
            <a:r>
              <a:rPr lang="it-IT" b="1">
                <a:solidFill>
                  <a:srgbClr val="0070C0"/>
                </a:solidFill>
              </a:rPr>
              <a:t>/[r!(N-r)!]</a:t>
            </a:r>
            <a:endParaRPr lang="en-US" b="1" baseline="30000">
              <a:solidFill>
                <a:srgbClr val="0070C0"/>
              </a:solidFill>
            </a:endParaRPr>
          </a:p>
          <a:p>
            <a:r>
              <a:rPr lang="it-IT" smtClean="0">
                <a:solidFill>
                  <a:srgbClr val="FF0000"/>
                </a:solidFill>
              </a:rPr>
              <a:t>For N=5, p=0.5:</a:t>
            </a:r>
          </a:p>
          <a:p>
            <a:r>
              <a:rPr lang="it-IT" smtClean="0"/>
              <a:t>F(5;0,0.5)=0.5^5=0.031</a:t>
            </a:r>
          </a:p>
          <a:p>
            <a:r>
              <a:rPr lang="it-IT" smtClean="0"/>
              <a:t>F(5;1,0.5)=5*0.5^5=0.156</a:t>
            </a:r>
          </a:p>
          <a:p>
            <a:r>
              <a:rPr lang="it-IT" smtClean="0"/>
              <a:t>F(5;2,0.5)=10*0.5^5=0.313</a:t>
            </a:r>
          </a:p>
          <a:p>
            <a:r>
              <a:rPr lang="it-IT" smtClean="0"/>
              <a:t>F(5;3,0.5)=10*0.5^5=0.313</a:t>
            </a:r>
          </a:p>
          <a:p>
            <a:r>
              <a:rPr lang="it-IT" smtClean="0"/>
              <a:t>F(5;4,0.5)=5*0.5^5=0.156</a:t>
            </a:r>
          </a:p>
          <a:p>
            <a:r>
              <a:rPr lang="it-IT" smtClean="0"/>
              <a:t>F(5;5,0.5)=0.5^5=0.031</a:t>
            </a:r>
            <a:endParaRPr lang="en-US"/>
          </a:p>
        </p:txBody>
      </p:sp>
      <p:sp>
        <p:nvSpPr>
          <p:cNvPr id="17" name="Parentesi graffa chiusa 16"/>
          <p:cNvSpPr/>
          <p:nvPr/>
        </p:nvSpPr>
        <p:spPr>
          <a:xfrm>
            <a:off x="2699792" y="5057667"/>
            <a:ext cx="216024" cy="96362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 name="Connettore 1 18"/>
          <p:cNvCxnSpPr/>
          <p:nvPr/>
        </p:nvCxnSpPr>
        <p:spPr>
          <a:xfrm>
            <a:off x="6372200" y="485964"/>
            <a:ext cx="0" cy="24639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ttore 1 19"/>
          <p:cNvCxnSpPr/>
          <p:nvPr/>
        </p:nvCxnSpPr>
        <p:spPr>
          <a:xfrm>
            <a:off x="6804248" y="461031"/>
            <a:ext cx="0" cy="24639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ttore 1 20"/>
          <p:cNvCxnSpPr/>
          <p:nvPr/>
        </p:nvCxnSpPr>
        <p:spPr>
          <a:xfrm>
            <a:off x="7236296" y="476672"/>
            <a:ext cx="0" cy="24639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nettore 1 21"/>
          <p:cNvCxnSpPr/>
          <p:nvPr/>
        </p:nvCxnSpPr>
        <p:spPr>
          <a:xfrm>
            <a:off x="7668344" y="476672"/>
            <a:ext cx="0" cy="24639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ttore 1 22"/>
          <p:cNvCxnSpPr/>
          <p:nvPr/>
        </p:nvCxnSpPr>
        <p:spPr>
          <a:xfrm>
            <a:off x="8100392" y="476672"/>
            <a:ext cx="0" cy="2463913"/>
          </a:xfrm>
          <a:prstGeom prst="line">
            <a:avLst/>
          </a:prstGeom>
        </p:spPr>
        <p:style>
          <a:lnRef idx="1">
            <a:schemeClr val="accent1"/>
          </a:lnRef>
          <a:fillRef idx="0">
            <a:schemeClr val="accent1"/>
          </a:fillRef>
          <a:effectRef idx="0">
            <a:schemeClr val="accent1"/>
          </a:effectRef>
          <a:fontRef idx="minor">
            <a:schemeClr val="tx1"/>
          </a:fontRef>
        </p:style>
      </p:cxnSp>
      <p:sp>
        <p:nvSpPr>
          <p:cNvPr id="24" name="Freccia bidirezionale orizzontale 23"/>
          <p:cNvSpPr/>
          <p:nvPr/>
        </p:nvSpPr>
        <p:spPr>
          <a:xfrm>
            <a:off x="6228184" y="1556792"/>
            <a:ext cx="1584176" cy="18466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asellaDiTesto 24"/>
          <p:cNvSpPr txBox="1"/>
          <p:nvPr/>
        </p:nvSpPr>
        <p:spPr>
          <a:xfrm>
            <a:off x="3228441" y="4914789"/>
            <a:ext cx="3464410" cy="2031325"/>
          </a:xfrm>
          <a:prstGeom prst="rect">
            <a:avLst/>
          </a:prstGeom>
          <a:noFill/>
        </p:spPr>
        <p:txBody>
          <a:bodyPr wrap="none" rtlCol="0">
            <a:spAutoFit/>
          </a:bodyPr>
          <a:lstStyle/>
          <a:p>
            <a:r>
              <a:rPr lang="it-IT" smtClean="0">
                <a:solidFill>
                  <a:srgbClr val="FF0000"/>
                </a:solidFill>
              </a:rPr>
              <a:t>For N=5, p=0.8:</a:t>
            </a:r>
          </a:p>
          <a:p>
            <a:r>
              <a:rPr lang="it-IT" smtClean="0"/>
              <a:t>F(5;0,0.8)=0.2^5=0.00032</a:t>
            </a:r>
          </a:p>
          <a:p>
            <a:r>
              <a:rPr lang="it-IT" smtClean="0"/>
              <a:t>F(5;1,0.8)=5*0.2^4*0.8=0.0064</a:t>
            </a:r>
          </a:p>
          <a:p>
            <a:r>
              <a:rPr lang="it-IT" smtClean="0"/>
              <a:t>F(5;2,0.8)=10*0.2^3*0.8^2=0.0512</a:t>
            </a:r>
          </a:p>
          <a:p>
            <a:r>
              <a:rPr lang="it-IT" smtClean="0"/>
              <a:t>F(5;3,0.8)=10*0.2^2*0.8^3=0.2048</a:t>
            </a:r>
          </a:p>
          <a:p>
            <a:r>
              <a:rPr lang="it-IT" smtClean="0"/>
              <a:t>F(5;4,0.8)=5*0.2*0.8^4=0.4096</a:t>
            </a:r>
          </a:p>
          <a:p>
            <a:r>
              <a:rPr lang="it-IT" smtClean="0"/>
              <a:t>F(5;5,0.8)=0.8^5=0.32768</a:t>
            </a:r>
            <a:endParaRPr lang="en-US"/>
          </a:p>
        </p:txBody>
      </p:sp>
      <p:sp>
        <p:nvSpPr>
          <p:cNvPr id="26" name="Parentesi graffa chiusa 25"/>
          <p:cNvSpPr/>
          <p:nvPr/>
        </p:nvSpPr>
        <p:spPr>
          <a:xfrm>
            <a:off x="6588224" y="6385396"/>
            <a:ext cx="216024" cy="4726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ccia bidirezionale orizzontale 26"/>
          <p:cNvSpPr/>
          <p:nvPr/>
        </p:nvSpPr>
        <p:spPr>
          <a:xfrm>
            <a:off x="7500066" y="764704"/>
            <a:ext cx="600326" cy="1440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ccia bidirezionale orizzontale 27"/>
          <p:cNvSpPr/>
          <p:nvPr/>
        </p:nvSpPr>
        <p:spPr>
          <a:xfrm>
            <a:off x="5940292" y="2380795"/>
            <a:ext cx="575924" cy="1440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asellaDiTesto 28"/>
          <p:cNvSpPr txBox="1"/>
          <p:nvPr/>
        </p:nvSpPr>
        <p:spPr>
          <a:xfrm>
            <a:off x="5508104" y="692696"/>
            <a:ext cx="476412" cy="369332"/>
          </a:xfrm>
          <a:prstGeom prst="rect">
            <a:avLst/>
          </a:prstGeom>
          <a:noFill/>
        </p:spPr>
        <p:txBody>
          <a:bodyPr wrap="none" rtlCol="0">
            <a:spAutoFit/>
          </a:bodyPr>
          <a:lstStyle/>
          <a:p>
            <a:r>
              <a:rPr lang="it-IT" smtClean="0"/>
              <a:t>0.8</a:t>
            </a:r>
            <a:endParaRPr lang="en-US"/>
          </a:p>
        </p:txBody>
      </p:sp>
    </p:spTree>
    <p:extLst>
      <p:ext uri="{BB962C8B-B14F-4D97-AF65-F5344CB8AC3E}">
        <p14:creationId xmlns:p14="http://schemas.microsoft.com/office/powerpoint/2010/main" val="216006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 calcmode="lin" valueType="num">
                                      <p:cBhvr additive="base">
                                        <p:cTn id="17"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6">
                                            <p:txEl>
                                              <p:pRg st="2" end="2"/>
                                            </p:txEl>
                                          </p:spTgt>
                                        </p:tgtEl>
                                        <p:attrNameLst>
                                          <p:attrName>style.visibility</p:attrName>
                                        </p:attrNameLst>
                                      </p:cBhvr>
                                      <p:to>
                                        <p:strVal val="visible"/>
                                      </p:to>
                                    </p:set>
                                    <p:anim calcmode="lin" valueType="num">
                                      <p:cBhvr additive="base">
                                        <p:cTn id="21"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6">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6">
                                            <p:txEl>
                                              <p:pRg st="3" end="3"/>
                                            </p:txEl>
                                          </p:spTgt>
                                        </p:tgtEl>
                                        <p:attrNameLst>
                                          <p:attrName>style.visibility</p:attrName>
                                        </p:attrNameLst>
                                      </p:cBhvr>
                                      <p:to>
                                        <p:strVal val="visible"/>
                                      </p:to>
                                    </p:set>
                                    <p:anim calcmode="lin" valueType="num">
                                      <p:cBhvr additive="base">
                                        <p:cTn id="25"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6">
                                            <p:txEl>
                                              <p:pRg st="4" end="4"/>
                                            </p:txEl>
                                          </p:spTgt>
                                        </p:tgtEl>
                                        <p:attrNameLst>
                                          <p:attrName>style.visibility</p:attrName>
                                        </p:attrNameLst>
                                      </p:cBhvr>
                                      <p:to>
                                        <p:strVal val="visible"/>
                                      </p:to>
                                    </p:set>
                                    <p:anim calcmode="lin" valueType="num">
                                      <p:cBhvr additive="base">
                                        <p:cTn id="29"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6">
                                            <p:txEl>
                                              <p:pRg st="5" end="5"/>
                                            </p:txEl>
                                          </p:spTgt>
                                        </p:tgtEl>
                                        <p:attrNameLst>
                                          <p:attrName>style.visibility</p:attrName>
                                        </p:attrNameLst>
                                      </p:cBhvr>
                                      <p:to>
                                        <p:strVal val="visible"/>
                                      </p:to>
                                    </p:set>
                                    <p:anim calcmode="lin" valueType="num">
                                      <p:cBhvr additive="base">
                                        <p:cTn id="33" dur="500" fill="hold"/>
                                        <p:tgtEl>
                                          <p:spTgt spid="16">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 calcmode="lin" valueType="num">
                                      <p:cBhvr additive="base">
                                        <p:cTn id="37"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6">
                                            <p:txEl>
                                              <p:pRg st="7" end="7"/>
                                            </p:txEl>
                                          </p:spTgt>
                                        </p:tgtEl>
                                        <p:attrNameLst>
                                          <p:attrName>style.visibility</p:attrName>
                                        </p:attrNameLst>
                                      </p:cBhvr>
                                      <p:to>
                                        <p:strVal val="visible"/>
                                      </p:to>
                                    </p:set>
                                    <p:anim calcmode="lin" valueType="num">
                                      <p:cBhvr additive="base">
                                        <p:cTn id="41" dur="500" fill="hold"/>
                                        <p:tgtEl>
                                          <p:spTgt spid="16">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ppt_x"/>
                                          </p:val>
                                        </p:tav>
                                        <p:tav tm="100000">
                                          <p:val>
                                            <p:strVal val="#ppt_x"/>
                                          </p:val>
                                        </p:tav>
                                      </p:tavLst>
                                    </p:anim>
                                    <p:anim calcmode="lin" valueType="num">
                                      <p:cBhvr additive="base">
                                        <p:cTn id="5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ppt_x"/>
                                          </p:val>
                                        </p:tav>
                                        <p:tav tm="100000">
                                          <p:val>
                                            <p:strVal val="#ppt_x"/>
                                          </p:val>
                                        </p:tav>
                                      </p:tavLst>
                                    </p:anim>
                                    <p:anim calcmode="lin" valueType="num">
                                      <p:cBhvr additive="base">
                                        <p:cTn id="58" dur="500" fill="hold"/>
                                        <p:tgtEl>
                                          <p:spTgt spid="25"/>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ppt_x"/>
                                          </p:val>
                                        </p:tav>
                                        <p:tav tm="100000">
                                          <p:val>
                                            <p:strVal val="#ppt_x"/>
                                          </p:val>
                                        </p:tav>
                                      </p:tavLst>
                                    </p:anim>
                                    <p:anim calcmode="lin" valueType="num">
                                      <p:cBhvr additive="base">
                                        <p:cTn id="62" dur="500" fill="hold"/>
                                        <p:tgtEl>
                                          <p:spTgt spid="26"/>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ppt_x"/>
                                          </p:val>
                                        </p:tav>
                                        <p:tav tm="100000">
                                          <p:val>
                                            <p:strVal val="#ppt_x"/>
                                          </p:val>
                                        </p:tav>
                                      </p:tavLst>
                                    </p:anim>
                                    <p:anim calcmode="lin" valueType="num">
                                      <p:cBhvr additive="base">
                                        <p:cTn id="7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4" grpId="0" animBg="1"/>
      <p:bldP spid="25" grpId="0"/>
      <p:bldP spid="26" grpId="0" animBg="1"/>
      <p:bldP spid="27" grpId="0" animBg="1"/>
      <p:bldP spid="28"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lstStyle/>
          <a:p>
            <a:r>
              <a:rPr lang="en-US" smtClean="0"/>
              <a:t>Notes on the JL paradox</a:t>
            </a:r>
            <a:endParaRPr lang="en-US"/>
          </a:p>
        </p:txBody>
      </p:sp>
      <p:sp>
        <p:nvSpPr>
          <p:cNvPr id="3" name="Segnaposto contenuto 2"/>
          <p:cNvSpPr>
            <a:spLocks noGrp="1"/>
          </p:cNvSpPr>
          <p:nvPr>
            <p:ph idx="1"/>
          </p:nvPr>
        </p:nvSpPr>
        <p:spPr>
          <a:xfrm>
            <a:off x="72008" y="1124744"/>
            <a:ext cx="9071992" cy="5976664"/>
          </a:xfrm>
        </p:spPr>
        <p:txBody>
          <a:bodyPr>
            <a:normAutofit fontScale="55000" lnSpcReduction="20000"/>
          </a:bodyPr>
          <a:lstStyle/>
          <a:p>
            <a:r>
              <a:rPr lang="en-US" smtClean="0"/>
              <a:t>The paradox is often used by Bayesians to criticize the way inference is drawn by frequentists: </a:t>
            </a:r>
          </a:p>
          <a:p>
            <a:pPr lvl="1"/>
            <a:r>
              <a:rPr lang="en-US" smtClean="0"/>
              <a:t>Jeffreys: “</a:t>
            </a:r>
            <a:r>
              <a:rPr lang="en-US" b="1" i="1" smtClean="0"/>
              <a:t>What the use of [the p-value] implies, therefore, is that a hypothesis that may be true may be rejected because it has not predicted observable results that have not occurred” </a:t>
            </a:r>
            <a:r>
              <a:rPr lang="en-US" smtClean="0"/>
              <a:t>[24]</a:t>
            </a:r>
          </a:p>
          <a:p>
            <a:pPr lvl="1"/>
            <a:r>
              <a:rPr lang="en-US" smtClean="0"/>
              <a:t> </a:t>
            </a:r>
            <a:r>
              <a:rPr lang="it-IT" smtClean="0"/>
              <a:t>Alternatively, the criticism concerns the fact that no mathematical link between p and P(H|x) exists in classical HT.</a:t>
            </a:r>
          </a:p>
          <a:p>
            <a:r>
              <a:rPr lang="it-IT" smtClean="0"/>
              <a:t>On the other hand, </a:t>
            </a:r>
            <a:r>
              <a:rPr lang="it-IT" smtClean="0">
                <a:solidFill>
                  <a:srgbClr val="0070C0"/>
                </a:solidFill>
              </a:rPr>
              <a:t>the problem with the Bayesian approach is that there is no clear substitute to the Frequentist p-value for reporting experimental results</a:t>
            </a:r>
          </a:p>
          <a:p>
            <a:pPr lvl="1"/>
            <a:r>
              <a:rPr lang="it-IT" smtClean="0"/>
              <a:t>Bayesians prefer to cast the HT problem as a Decision Theory one, where by specifying the loss function allow a quantitative and well-specified (although subjective) recipe to choose between alternatives</a:t>
            </a:r>
          </a:p>
          <a:p>
            <a:pPr lvl="1"/>
            <a:r>
              <a:rPr lang="it-IT" smtClean="0"/>
              <a:t>Bayes factors, which describe by how much prior odds are modified by the data, are not factorizing out the subjectivity of the prior belief when the JLP holds: even asymptotically, </a:t>
            </a:r>
            <a:r>
              <a:rPr lang="it-IT" b="1" smtClean="0"/>
              <a:t>they retain a dependence on the scale of the prior of H</a:t>
            </a:r>
            <a:r>
              <a:rPr lang="it-IT" b="1" baseline="-25000" smtClean="0"/>
              <a:t>1</a:t>
            </a:r>
            <a:r>
              <a:rPr lang="it-IT" b="1" smtClean="0"/>
              <a:t>.</a:t>
            </a:r>
          </a:p>
          <a:p>
            <a:r>
              <a:rPr lang="it-IT" smtClean="0"/>
              <a:t>In their debates on the JL paradox, Bayesian </a:t>
            </a:r>
            <a:r>
              <a:rPr lang="en-US" smtClean="0"/>
              <a:t>statisticians have blamed the concept of a “point mass”, as well as suggested </a:t>
            </a:r>
            <a:r>
              <a:rPr lang="en-US" smtClean="0">
                <a:solidFill>
                  <a:srgbClr val="FF0000"/>
                </a:solidFill>
              </a:rPr>
              <a:t>n-dependent priors</a:t>
            </a:r>
            <a:r>
              <a:rPr lang="en-US" smtClean="0"/>
              <a:t>. There is a large body of literature on the subject </a:t>
            </a:r>
          </a:p>
          <a:p>
            <a:pPr lvl="1"/>
            <a:r>
              <a:rPr lang="en-US" smtClean="0"/>
              <a:t>As assigning to it a non-zero prior is the source of the problem, statisticians tend to argue that “the precise null” is never true. However, we do believe our point nulls in HEP and astro-HEP!!</a:t>
            </a:r>
          </a:p>
          <a:p>
            <a:endParaRPr lang="it-IT" b="1" smtClean="0"/>
          </a:p>
          <a:p>
            <a:r>
              <a:rPr lang="it-IT" b="1" smtClean="0"/>
              <a:t>The JL paradox draws attention to the fact that a fixed level of significance does not cope with a situation where the amount of data increases, which is common in HEP.</a:t>
            </a:r>
          </a:p>
          <a:p>
            <a:endParaRPr lang="it-IT" b="1" smtClean="0"/>
          </a:p>
          <a:p>
            <a:pPr>
              <a:buNone/>
            </a:pPr>
            <a:r>
              <a:rPr lang="it-IT" smtClean="0"/>
              <a:t>	In summary, the issue is an active research topic and is not resolved. I have brought it up here to show how </a:t>
            </a:r>
            <a:r>
              <a:rPr lang="it-IT" smtClean="0">
                <a:solidFill>
                  <a:srgbClr val="FF0000"/>
                </a:solidFill>
              </a:rPr>
              <a:t>the trouble of defining a test size </a:t>
            </a:r>
            <a:r>
              <a:rPr lang="el-GR" smtClean="0">
                <a:solidFill>
                  <a:srgbClr val="FF0000"/>
                </a:solidFill>
              </a:rPr>
              <a:t>α</a:t>
            </a:r>
            <a:r>
              <a:rPr lang="it-IT" smtClean="0">
                <a:solidFill>
                  <a:srgbClr val="FF0000"/>
                </a:solidFill>
              </a:rPr>
              <a:t> in classical hypothesis testing is not automatically solved by moving to Bayesian territory.</a:t>
            </a:r>
            <a:endParaRPr lang="en-US" smtClean="0">
              <a:solidFill>
                <a:srgbClr val="FF0000"/>
              </a:solidFill>
            </a:endParaRPr>
          </a:p>
        </p:txBody>
      </p:sp>
    </p:spTree>
    <p:extLst>
      <p:ext uri="{BB962C8B-B14F-4D97-AF65-F5344CB8AC3E}">
        <p14:creationId xmlns:p14="http://schemas.microsoft.com/office/powerpoint/2010/main" val="240663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 calcmode="lin" valueType="num">
                                      <p:cBhvr additive="base">
                                        <p:cTn id="1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 calcmode="lin" valueType="num">
                                      <p:cBhvr additive="base">
                                        <p:cTn id="1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anim calcmode="lin" valueType="num">
                                      <p:cBhvr additive="base">
                                        <p:cTn id="2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lstStyle/>
          <a:p>
            <a:r>
              <a:rPr lang="it-IT" smtClean="0"/>
              <a:t>So what to do with 5</a:t>
            </a:r>
            <a:r>
              <a:rPr lang="el-GR" smtClean="0"/>
              <a:t>σ</a:t>
            </a:r>
            <a:r>
              <a:rPr lang="it-IT" smtClean="0"/>
              <a:t> ?</a:t>
            </a:r>
            <a:endParaRPr lang="en-US"/>
          </a:p>
        </p:txBody>
      </p:sp>
      <p:sp>
        <p:nvSpPr>
          <p:cNvPr id="3" name="Segnaposto contenuto 2"/>
          <p:cNvSpPr>
            <a:spLocks noGrp="1"/>
          </p:cNvSpPr>
          <p:nvPr>
            <p:ph idx="1"/>
          </p:nvPr>
        </p:nvSpPr>
        <p:spPr>
          <a:xfrm>
            <a:off x="179512" y="1196752"/>
            <a:ext cx="8507288" cy="5661248"/>
          </a:xfrm>
        </p:spPr>
        <p:txBody>
          <a:bodyPr>
            <a:normAutofit fontScale="62500" lnSpcReduction="20000"/>
          </a:bodyPr>
          <a:lstStyle/>
          <a:p>
            <a:pPr>
              <a:buNone/>
            </a:pPr>
            <a:r>
              <a:rPr lang="it-IT" smtClean="0"/>
              <a:t>	</a:t>
            </a:r>
            <a:r>
              <a:rPr lang="it-IT" b="1" smtClean="0"/>
              <a:t>To summarize the points made above:</a:t>
            </a:r>
          </a:p>
          <a:p>
            <a:pPr lvl="1"/>
            <a:r>
              <a:rPr lang="it-IT" smtClean="0"/>
              <a:t>the LEE can be estimated analytically as well as computationally; experiments in fact now often produce “global” and “local” p-values and Z-values</a:t>
            </a:r>
          </a:p>
          <a:p>
            <a:pPr lvl="2"/>
            <a:r>
              <a:rPr lang="it-IT" smtClean="0"/>
              <a:t>What is then the point of protecting from large LEE ?</a:t>
            </a:r>
          </a:p>
          <a:p>
            <a:pPr lvl="1"/>
            <a:r>
              <a:rPr lang="it-IT" smtClean="0">
                <a:solidFill>
                  <a:srgbClr val="0070C0"/>
                </a:solidFill>
              </a:rPr>
              <a:t>In any case sometimes the trials factor is 1 and sometimes it is enormous; a one-size-fits-all is then hardly justified – it is illogical to penalize an experiment for the LEE of others</a:t>
            </a:r>
          </a:p>
          <a:p>
            <a:pPr lvl="1"/>
            <a:r>
              <a:rPr lang="it-IT" smtClean="0"/>
              <a:t>the impact of systematic uncertainties varies widely from case to case; e.g. sometimes one has control samples (e.g. particle searches), sometimes one does not (e.g. OPERA)</a:t>
            </a:r>
          </a:p>
          <a:p>
            <a:pPr lvl="1"/>
            <a:r>
              <a:rPr lang="it-IT" smtClean="0"/>
              <a:t>The cost of a wrong claim, as image damage or backfiring of media hype, can vary dramatically </a:t>
            </a:r>
          </a:p>
          <a:p>
            <a:pPr lvl="1"/>
            <a:r>
              <a:rPr lang="it-IT" smtClean="0"/>
              <a:t>Some claims are intrinsically less likely to be true –eg. we have a subconscious Bayes factor at work. It depends if you are discovering an unimportant new meson or a violation of physical laws</a:t>
            </a:r>
          </a:p>
          <a:p>
            <a:pPr>
              <a:buNone/>
            </a:pPr>
            <a:r>
              <a:rPr lang="it-IT" b="1" smtClean="0">
                <a:solidFill>
                  <a:srgbClr val="FF0000"/>
                </a:solidFill>
              </a:rPr>
              <a:t>	So why a fixed discovery threshold ?</a:t>
            </a:r>
          </a:p>
          <a:p>
            <a:pPr lvl="1"/>
            <a:r>
              <a:rPr lang="it-IT" smtClean="0"/>
              <a:t>One may take the attitude that any claim is anyway subject to criticism and independent verification anyway, and the latter is always more rigorous when the claim is steeper and/or more important; and it is good to just have a “reference value” for the level of significance of the data</a:t>
            </a:r>
          </a:p>
          <a:p>
            <a:pPr lvl="1"/>
            <a:r>
              <a:rPr lang="it-IT" smtClean="0"/>
              <a:t>It is often held that it is a “tradition” and a useful standard. </a:t>
            </a:r>
          </a:p>
        </p:txBody>
      </p:sp>
    </p:spTree>
    <p:extLst>
      <p:ext uri="{BB962C8B-B14F-4D97-AF65-F5344CB8AC3E}">
        <p14:creationId xmlns:p14="http://schemas.microsoft.com/office/powerpoint/2010/main" val="284448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anim calcmode="lin" valueType="num">
                                      <p:cBhvr additive="base">
                                        <p:cTn id="1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lstStyle/>
          <a:p>
            <a:r>
              <a:rPr lang="it-IT" smtClean="0"/>
              <a:t>Lyons’ Table</a:t>
            </a:r>
            <a:endParaRPr lang="en-US"/>
          </a:p>
        </p:txBody>
      </p:sp>
      <p:sp>
        <p:nvSpPr>
          <p:cNvPr id="3" name="Segnaposto contenuto 2"/>
          <p:cNvSpPr>
            <a:spLocks noGrp="1"/>
          </p:cNvSpPr>
          <p:nvPr>
            <p:ph idx="1"/>
          </p:nvPr>
        </p:nvSpPr>
        <p:spPr>
          <a:xfrm>
            <a:off x="457200" y="1600200"/>
            <a:ext cx="8229600" cy="4997152"/>
          </a:xfrm>
        </p:spPr>
        <p:txBody>
          <a:bodyPr>
            <a:normAutofit fontScale="62500" lnSpcReduction="20000"/>
          </a:bodyPr>
          <a:lstStyle/>
          <a:p>
            <a:pPr>
              <a:buNone/>
            </a:pPr>
            <a:r>
              <a:rPr lang="it-IT" smtClean="0"/>
              <a:t>	My longtime CDF and CMS colleague Louis Lyons considered several known searches in HEP and astro-HEP, and produced a table where for each effect he listed several “inputs”:</a:t>
            </a:r>
          </a:p>
          <a:p>
            <a:pPr>
              <a:buNone/>
            </a:pPr>
            <a:endParaRPr lang="it-IT" smtClean="0"/>
          </a:p>
          <a:p>
            <a:pPr marL="971550" lvl="1" indent="-514350">
              <a:buFont typeface="+mj-lt"/>
              <a:buAutoNum type="arabicPeriod"/>
            </a:pPr>
            <a:r>
              <a:rPr lang="it-IT" smtClean="0"/>
              <a:t>the </a:t>
            </a:r>
            <a:r>
              <a:rPr lang="it-IT" smtClean="0">
                <a:solidFill>
                  <a:srgbClr val="FF0000"/>
                </a:solidFill>
              </a:rPr>
              <a:t>degree of surprise </a:t>
            </a:r>
            <a:r>
              <a:rPr lang="it-IT" smtClean="0"/>
              <a:t>of the potential discovery</a:t>
            </a:r>
          </a:p>
          <a:p>
            <a:pPr marL="971550" lvl="1" indent="-514350">
              <a:buFont typeface="+mj-lt"/>
              <a:buAutoNum type="arabicPeriod"/>
            </a:pPr>
            <a:r>
              <a:rPr lang="it-IT" smtClean="0"/>
              <a:t> the </a:t>
            </a:r>
            <a:r>
              <a:rPr lang="it-IT" smtClean="0">
                <a:solidFill>
                  <a:srgbClr val="FF0000"/>
                </a:solidFill>
              </a:rPr>
              <a:t>impact for the progress of science</a:t>
            </a:r>
          </a:p>
          <a:p>
            <a:pPr marL="971550" lvl="1" indent="-514350">
              <a:buFont typeface="+mj-lt"/>
              <a:buAutoNum type="arabicPeriod"/>
            </a:pPr>
            <a:r>
              <a:rPr lang="it-IT" smtClean="0"/>
              <a:t>the size of the </a:t>
            </a:r>
            <a:r>
              <a:rPr lang="it-IT" smtClean="0">
                <a:solidFill>
                  <a:srgbClr val="FF0000"/>
                </a:solidFill>
              </a:rPr>
              <a:t>trials factor </a:t>
            </a:r>
            <a:r>
              <a:rPr lang="it-IT" smtClean="0"/>
              <a:t>at work in the search</a:t>
            </a:r>
          </a:p>
          <a:p>
            <a:pPr marL="971550" lvl="1" indent="-514350">
              <a:buFont typeface="+mj-lt"/>
              <a:buAutoNum type="arabicPeriod"/>
            </a:pPr>
            <a:r>
              <a:rPr lang="it-IT" smtClean="0"/>
              <a:t>the potential impact of </a:t>
            </a:r>
            <a:r>
              <a:rPr lang="it-IT" smtClean="0">
                <a:solidFill>
                  <a:srgbClr val="FF0000"/>
                </a:solidFill>
              </a:rPr>
              <a:t>unknown or ill-quantifiable systematics</a:t>
            </a:r>
          </a:p>
          <a:p>
            <a:endParaRPr lang="it-IT" smtClean="0"/>
          </a:p>
          <a:p>
            <a:pPr>
              <a:buNone/>
            </a:pPr>
            <a:r>
              <a:rPr lang="it-IT" smtClean="0">
                <a:solidFill>
                  <a:srgbClr val="0070C0"/>
                </a:solidFill>
              </a:rPr>
              <a:t>	He could then derive a “reasonable” significance level that would account for the different factors at work, for each considered physics effect [21]</a:t>
            </a:r>
          </a:p>
          <a:p>
            <a:endParaRPr lang="it-IT" smtClean="0"/>
          </a:p>
          <a:p>
            <a:r>
              <a:rPr lang="it-IT" smtClean="0"/>
              <a:t>The approach is of course only meant to provoke a discussion, and the numbers in the table entirely debatable. The message is however clear: we should beware of a “one-size-fits-all” standard.</a:t>
            </a:r>
          </a:p>
          <a:p>
            <a:endParaRPr lang="it-IT" smtClean="0"/>
          </a:p>
          <a:p>
            <a:pPr>
              <a:buNone/>
            </a:pPr>
            <a:r>
              <a:rPr lang="it-IT" i="1" smtClean="0"/>
              <a:t>	I have slightly modified his original table to reflect my personal bias</a:t>
            </a:r>
          </a:p>
        </p:txBody>
      </p:sp>
    </p:spTree>
    <p:extLst>
      <p:ext uri="{BB962C8B-B14F-4D97-AF65-F5344CB8AC3E}">
        <p14:creationId xmlns:p14="http://schemas.microsoft.com/office/powerpoint/2010/main" val="176230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anim calcmode="lin" valueType="num">
                                      <p:cBhvr additive="base">
                                        <p:cTn id="1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706090"/>
          </a:xfrm>
        </p:spPr>
        <p:txBody>
          <a:bodyPr>
            <a:noAutofit/>
          </a:bodyPr>
          <a:lstStyle/>
          <a:p>
            <a:r>
              <a:rPr lang="it-IT" sz="3200" smtClean="0"/>
              <a:t>Table of searches for new phenomena</a:t>
            </a:r>
            <a:br>
              <a:rPr lang="it-IT" sz="3200" smtClean="0"/>
            </a:br>
            <a:r>
              <a:rPr lang="it-IT" sz="3200" smtClean="0"/>
              <a:t>and “reasonable” significance levels</a:t>
            </a:r>
            <a:endParaRPr lang="en-US" sz="3200"/>
          </a:p>
        </p:txBody>
      </p:sp>
      <p:graphicFrame>
        <p:nvGraphicFramePr>
          <p:cNvPr id="4" name="Segnaposto contenuto 3"/>
          <p:cNvGraphicFramePr>
            <a:graphicFrameLocks noGrp="1"/>
          </p:cNvGraphicFramePr>
          <p:nvPr>
            <p:ph idx="1"/>
          </p:nvPr>
        </p:nvGraphicFramePr>
        <p:xfrm>
          <a:off x="539552" y="1205056"/>
          <a:ext cx="8280920" cy="5608320"/>
        </p:xfrm>
        <a:graphic>
          <a:graphicData uri="http://schemas.openxmlformats.org/drawingml/2006/table">
            <a:tbl>
              <a:tblPr firstRow="1" bandRow="1">
                <a:tableStyleId>{5C22544A-7EE6-4342-B048-85BDC9FD1C3A}</a:tableStyleId>
              </a:tblPr>
              <a:tblGrid>
                <a:gridCol w="1863209"/>
                <a:gridCol w="1035115"/>
                <a:gridCol w="1242137"/>
                <a:gridCol w="1380153"/>
                <a:gridCol w="1380153"/>
                <a:gridCol w="1380153"/>
              </a:tblGrid>
              <a:tr h="541672">
                <a:tc>
                  <a:txBody>
                    <a:bodyPr/>
                    <a:lstStyle/>
                    <a:p>
                      <a:r>
                        <a:rPr lang="it-IT" sz="1600" smtClean="0"/>
                        <a:t>Search</a:t>
                      </a:r>
                      <a:endParaRPr lang="en-US" sz="1600"/>
                    </a:p>
                  </a:txBody>
                  <a:tcPr/>
                </a:tc>
                <a:tc>
                  <a:txBody>
                    <a:bodyPr/>
                    <a:lstStyle/>
                    <a:p>
                      <a:pPr algn="ctr"/>
                      <a:r>
                        <a:rPr lang="it-IT" sz="1600" smtClean="0"/>
                        <a:t>Surprise level</a:t>
                      </a:r>
                      <a:endParaRPr lang="en-US" sz="1600"/>
                    </a:p>
                  </a:txBody>
                  <a:tcPr/>
                </a:tc>
                <a:tc>
                  <a:txBody>
                    <a:bodyPr/>
                    <a:lstStyle/>
                    <a:p>
                      <a:pPr algn="ctr"/>
                      <a:r>
                        <a:rPr lang="it-IT" sz="1600" smtClean="0"/>
                        <a:t>Impact</a:t>
                      </a:r>
                      <a:endParaRPr lang="en-US" sz="1600"/>
                    </a:p>
                  </a:txBody>
                  <a:tcPr/>
                </a:tc>
                <a:tc>
                  <a:txBody>
                    <a:bodyPr/>
                    <a:lstStyle/>
                    <a:p>
                      <a:pPr algn="ctr"/>
                      <a:r>
                        <a:rPr lang="it-IT" sz="1600" smtClean="0"/>
                        <a:t>LEE</a:t>
                      </a:r>
                      <a:endParaRPr lang="en-US" sz="1600"/>
                    </a:p>
                  </a:txBody>
                  <a:tcPr/>
                </a:tc>
                <a:tc>
                  <a:txBody>
                    <a:bodyPr/>
                    <a:lstStyle/>
                    <a:p>
                      <a:pPr algn="ctr"/>
                      <a:r>
                        <a:rPr lang="it-IT" sz="1600" smtClean="0"/>
                        <a:t>Systematics</a:t>
                      </a:r>
                      <a:endParaRPr lang="en-US" sz="1600"/>
                    </a:p>
                  </a:txBody>
                  <a:tcPr/>
                </a:tc>
                <a:tc>
                  <a:txBody>
                    <a:bodyPr/>
                    <a:lstStyle/>
                    <a:p>
                      <a:pPr algn="ctr"/>
                      <a:r>
                        <a:rPr lang="it-IT" sz="1600" smtClean="0"/>
                        <a:t>Z-level</a:t>
                      </a:r>
                      <a:endParaRPr lang="en-US" sz="1600"/>
                    </a:p>
                  </a:txBody>
                  <a:tcPr/>
                </a:tc>
              </a:tr>
              <a:tr h="309527">
                <a:tc>
                  <a:txBody>
                    <a:bodyPr/>
                    <a:lstStyle/>
                    <a:p>
                      <a:r>
                        <a:rPr lang="it-IT" sz="1600" smtClean="0"/>
                        <a:t>Neutrino osc.</a:t>
                      </a:r>
                      <a:endParaRPr lang="en-US" sz="1600"/>
                    </a:p>
                  </a:txBody>
                  <a:tcPr/>
                </a:tc>
                <a:tc>
                  <a:txBody>
                    <a:bodyPr/>
                    <a:lstStyle/>
                    <a:p>
                      <a:pPr algn="ctr"/>
                      <a:r>
                        <a:rPr lang="it-IT" sz="1600" smtClean="0"/>
                        <a:t>Medium</a:t>
                      </a:r>
                      <a:endParaRPr lang="en-US" sz="1600"/>
                    </a:p>
                  </a:txBody>
                  <a:tcPr/>
                </a:tc>
                <a:tc>
                  <a:txBody>
                    <a:bodyPr/>
                    <a:lstStyle/>
                    <a:p>
                      <a:pPr algn="ctr"/>
                      <a:r>
                        <a:rPr lang="it-IT" sz="1600" smtClean="0"/>
                        <a:t>High</a:t>
                      </a:r>
                      <a:endParaRPr lang="en-US" sz="1600"/>
                    </a:p>
                  </a:txBody>
                  <a:tcPr/>
                </a:tc>
                <a:tc>
                  <a:txBody>
                    <a:bodyPr/>
                    <a:lstStyle/>
                    <a:p>
                      <a:pPr algn="ctr"/>
                      <a:r>
                        <a:rPr lang="it-IT" sz="1600" smtClean="0"/>
                        <a:t>Medium</a:t>
                      </a:r>
                      <a:endParaRPr lang="en-US" sz="1600"/>
                    </a:p>
                  </a:txBody>
                  <a:tcPr/>
                </a:tc>
                <a:tc>
                  <a:txBody>
                    <a:bodyPr/>
                    <a:lstStyle/>
                    <a:p>
                      <a:pPr algn="ctr"/>
                      <a:r>
                        <a:rPr lang="it-IT" sz="1600" smtClean="0"/>
                        <a:t>Low</a:t>
                      </a:r>
                      <a:endParaRPr lang="en-US" sz="1600"/>
                    </a:p>
                  </a:txBody>
                  <a:tcPr/>
                </a:tc>
                <a:tc>
                  <a:txBody>
                    <a:bodyPr/>
                    <a:lstStyle/>
                    <a:p>
                      <a:pPr algn="ctr"/>
                      <a:r>
                        <a:rPr lang="it-IT" sz="1600" smtClean="0"/>
                        <a:t>4</a:t>
                      </a:r>
                      <a:endParaRPr lang="en-US" sz="1600"/>
                    </a:p>
                  </a:txBody>
                  <a:tcPr/>
                </a:tc>
              </a:tr>
              <a:tr h="309527">
                <a:tc>
                  <a:txBody>
                    <a:bodyPr/>
                    <a:lstStyle/>
                    <a:p>
                      <a:r>
                        <a:rPr lang="it-IT" sz="1600" smtClean="0"/>
                        <a:t>Bs oscillations</a:t>
                      </a:r>
                      <a:endParaRPr lang="en-US" sz="1600"/>
                    </a:p>
                  </a:txBody>
                  <a:tcPr/>
                </a:tc>
                <a:tc>
                  <a:txBody>
                    <a:bodyPr/>
                    <a:lstStyle/>
                    <a:p>
                      <a:pPr algn="ctr"/>
                      <a:r>
                        <a:rPr lang="it-IT" sz="1600" smtClean="0"/>
                        <a:t>Low</a:t>
                      </a:r>
                      <a:endParaRPr lang="en-US" sz="1600"/>
                    </a:p>
                  </a:txBody>
                  <a:tcPr/>
                </a:tc>
                <a:tc>
                  <a:txBody>
                    <a:bodyPr/>
                    <a:lstStyle/>
                    <a:p>
                      <a:pPr algn="ctr"/>
                      <a:r>
                        <a:rPr lang="it-IT" sz="1600" smtClean="0"/>
                        <a:t>Medium</a:t>
                      </a:r>
                      <a:endParaRPr lang="en-US" sz="1600"/>
                    </a:p>
                  </a:txBody>
                  <a:tcPr/>
                </a:tc>
                <a:tc>
                  <a:txBody>
                    <a:bodyPr/>
                    <a:lstStyle/>
                    <a:p>
                      <a:pPr algn="ctr"/>
                      <a:r>
                        <a:rPr lang="it-IT" sz="1600" smtClean="0"/>
                        <a:t>Medium</a:t>
                      </a:r>
                      <a:endParaRPr lang="en-US" sz="1600"/>
                    </a:p>
                  </a:txBody>
                  <a:tcPr/>
                </a:tc>
                <a:tc>
                  <a:txBody>
                    <a:bodyPr/>
                    <a:lstStyle/>
                    <a:p>
                      <a:pPr algn="ctr"/>
                      <a:r>
                        <a:rPr lang="it-IT" sz="1600" smtClean="0"/>
                        <a:t>Low</a:t>
                      </a:r>
                      <a:endParaRPr lang="en-US" sz="1600"/>
                    </a:p>
                  </a:txBody>
                  <a:tcPr/>
                </a:tc>
                <a:tc>
                  <a:txBody>
                    <a:bodyPr/>
                    <a:lstStyle/>
                    <a:p>
                      <a:pPr algn="ctr"/>
                      <a:r>
                        <a:rPr lang="it-IT" sz="1600" smtClean="0"/>
                        <a:t>4</a:t>
                      </a:r>
                      <a:endParaRPr lang="en-US" sz="1600"/>
                    </a:p>
                  </a:txBody>
                  <a:tcPr/>
                </a:tc>
              </a:tr>
              <a:tr h="309527">
                <a:tc>
                  <a:txBody>
                    <a:bodyPr/>
                    <a:lstStyle/>
                    <a:p>
                      <a:r>
                        <a:rPr lang="it-IT" sz="1600" smtClean="0"/>
                        <a:t>Single</a:t>
                      </a:r>
                      <a:r>
                        <a:rPr lang="it-IT" sz="1600" baseline="0" smtClean="0"/>
                        <a:t> top</a:t>
                      </a:r>
                      <a:endParaRPr lang="en-US" sz="1600"/>
                    </a:p>
                  </a:txBody>
                  <a:tcPr/>
                </a:tc>
                <a:tc>
                  <a:txBody>
                    <a:bodyPr/>
                    <a:lstStyle/>
                    <a:p>
                      <a:pPr algn="ctr"/>
                      <a:r>
                        <a:rPr lang="it-IT" sz="1600" smtClean="0"/>
                        <a:t>Absent</a:t>
                      </a:r>
                      <a:endParaRPr lang="en-US" sz="1600"/>
                    </a:p>
                  </a:txBody>
                  <a:tcPr/>
                </a:tc>
                <a:tc>
                  <a:txBody>
                    <a:bodyPr/>
                    <a:lstStyle/>
                    <a:p>
                      <a:pPr algn="ctr"/>
                      <a:r>
                        <a:rPr lang="it-IT" sz="1600" smtClean="0"/>
                        <a:t>Low</a:t>
                      </a:r>
                      <a:endParaRPr lang="en-US" sz="1600"/>
                    </a:p>
                  </a:txBody>
                  <a:tcPr/>
                </a:tc>
                <a:tc>
                  <a:txBody>
                    <a:bodyPr/>
                    <a:lstStyle/>
                    <a:p>
                      <a:pPr algn="ctr"/>
                      <a:r>
                        <a:rPr lang="it-IT" sz="1600" smtClean="0"/>
                        <a:t>Absent</a:t>
                      </a:r>
                      <a:endParaRPr lang="en-US" sz="1600"/>
                    </a:p>
                  </a:txBody>
                  <a:tcPr/>
                </a:tc>
                <a:tc>
                  <a:txBody>
                    <a:bodyPr/>
                    <a:lstStyle/>
                    <a:p>
                      <a:pPr algn="ctr"/>
                      <a:r>
                        <a:rPr lang="it-IT" sz="1600" smtClean="0"/>
                        <a:t>Low</a:t>
                      </a:r>
                      <a:endParaRPr lang="en-US" sz="1600"/>
                    </a:p>
                  </a:txBody>
                  <a:tcPr/>
                </a:tc>
                <a:tc>
                  <a:txBody>
                    <a:bodyPr/>
                    <a:lstStyle/>
                    <a:p>
                      <a:pPr algn="ctr"/>
                      <a:r>
                        <a:rPr lang="it-IT" sz="1600" smtClean="0">
                          <a:solidFill>
                            <a:srgbClr val="FF0000"/>
                          </a:solidFill>
                        </a:rPr>
                        <a:t>3</a:t>
                      </a:r>
                      <a:endParaRPr lang="en-US" sz="1600">
                        <a:solidFill>
                          <a:srgbClr val="FF0000"/>
                        </a:solidFill>
                      </a:endParaRPr>
                    </a:p>
                  </a:txBody>
                  <a:tcPr/>
                </a:tc>
              </a:tr>
              <a:tr h="309527">
                <a:tc>
                  <a:txBody>
                    <a:bodyPr/>
                    <a:lstStyle/>
                    <a:p>
                      <a:r>
                        <a:rPr lang="it-IT" sz="1600" smtClean="0"/>
                        <a:t>B</a:t>
                      </a:r>
                      <a:r>
                        <a:rPr lang="it-IT" sz="1600" baseline="-25000" smtClean="0"/>
                        <a:t>s</a:t>
                      </a:r>
                      <a:r>
                        <a:rPr lang="it-IT" sz="1600" smtClean="0">
                          <a:sym typeface="Wingdings" pitchFamily="2" charset="2"/>
                        </a:rPr>
                        <a:t></a:t>
                      </a:r>
                      <a:r>
                        <a:rPr lang="el-GR" sz="1600" smtClean="0">
                          <a:sym typeface="Wingdings" pitchFamily="2" charset="2"/>
                        </a:rPr>
                        <a:t>μμ</a:t>
                      </a:r>
                      <a:endParaRPr lang="en-US" sz="1600"/>
                    </a:p>
                  </a:txBody>
                  <a:tcPr/>
                </a:tc>
                <a:tc>
                  <a:txBody>
                    <a:bodyPr/>
                    <a:lstStyle/>
                    <a:p>
                      <a:pPr algn="ctr"/>
                      <a:r>
                        <a:rPr lang="it-IT" sz="1600" smtClean="0"/>
                        <a:t>Absent</a:t>
                      </a:r>
                      <a:endParaRPr lang="en-US" sz="1600"/>
                    </a:p>
                  </a:txBody>
                  <a:tcPr/>
                </a:tc>
                <a:tc>
                  <a:txBody>
                    <a:bodyPr/>
                    <a:lstStyle/>
                    <a:p>
                      <a:pPr algn="ctr"/>
                      <a:r>
                        <a:rPr lang="it-IT" sz="1600" smtClean="0"/>
                        <a:t>Medium</a:t>
                      </a:r>
                      <a:endParaRPr lang="en-US" sz="1600"/>
                    </a:p>
                  </a:txBody>
                  <a:tcPr/>
                </a:tc>
                <a:tc>
                  <a:txBody>
                    <a:bodyPr/>
                    <a:lstStyle/>
                    <a:p>
                      <a:pPr algn="ctr"/>
                      <a:r>
                        <a:rPr lang="it-IT" sz="1600" smtClean="0"/>
                        <a:t>Absent</a:t>
                      </a:r>
                      <a:endParaRPr lang="en-US" sz="1600"/>
                    </a:p>
                  </a:txBody>
                  <a:tcPr/>
                </a:tc>
                <a:tc>
                  <a:txBody>
                    <a:bodyPr/>
                    <a:lstStyle/>
                    <a:p>
                      <a:pPr algn="ctr"/>
                      <a:r>
                        <a:rPr lang="it-IT" sz="1600" smtClean="0"/>
                        <a:t>Medium</a:t>
                      </a:r>
                      <a:endParaRPr lang="en-US" sz="1600"/>
                    </a:p>
                  </a:txBody>
                  <a:tcPr/>
                </a:tc>
                <a:tc>
                  <a:txBody>
                    <a:bodyPr/>
                    <a:lstStyle/>
                    <a:p>
                      <a:pPr algn="ctr"/>
                      <a:r>
                        <a:rPr lang="it-IT" sz="1600" smtClean="0"/>
                        <a:t>3</a:t>
                      </a:r>
                      <a:endParaRPr lang="en-US" sz="1600"/>
                    </a:p>
                  </a:txBody>
                  <a:tcPr/>
                </a:tc>
              </a:tr>
              <a:tr h="309527">
                <a:tc>
                  <a:txBody>
                    <a:bodyPr/>
                    <a:lstStyle/>
                    <a:p>
                      <a:r>
                        <a:rPr lang="it-IT" sz="1600" smtClean="0"/>
                        <a:t>Higgs search</a:t>
                      </a:r>
                      <a:endParaRPr lang="en-US" sz="1600"/>
                    </a:p>
                  </a:txBody>
                  <a:tcPr/>
                </a:tc>
                <a:tc>
                  <a:txBody>
                    <a:bodyPr/>
                    <a:lstStyle/>
                    <a:p>
                      <a:pPr algn="ctr"/>
                      <a:r>
                        <a:rPr lang="it-IT" sz="1600" smtClean="0"/>
                        <a:t>Medium</a:t>
                      </a:r>
                      <a:endParaRPr lang="en-US" sz="1600"/>
                    </a:p>
                  </a:txBody>
                  <a:tcPr/>
                </a:tc>
                <a:tc>
                  <a:txBody>
                    <a:bodyPr/>
                    <a:lstStyle/>
                    <a:p>
                      <a:pPr algn="ctr"/>
                      <a:r>
                        <a:rPr lang="it-IT" sz="1600" smtClean="0"/>
                        <a:t>Very high</a:t>
                      </a:r>
                      <a:endParaRPr lang="en-US" sz="1600"/>
                    </a:p>
                  </a:txBody>
                  <a:tcPr/>
                </a:tc>
                <a:tc>
                  <a:txBody>
                    <a:bodyPr/>
                    <a:lstStyle/>
                    <a:p>
                      <a:pPr algn="ctr"/>
                      <a:r>
                        <a:rPr lang="it-IT" sz="1600" smtClean="0"/>
                        <a:t>Medium</a:t>
                      </a:r>
                      <a:endParaRPr lang="en-US" sz="1600"/>
                    </a:p>
                  </a:txBody>
                  <a:tcPr/>
                </a:tc>
                <a:tc>
                  <a:txBody>
                    <a:bodyPr/>
                    <a:lstStyle/>
                    <a:p>
                      <a:pPr algn="ctr"/>
                      <a:r>
                        <a:rPr lang="it-IT" sz="1600" smtClean="0"/>
                        <a:t>Medium</a:t>
                      </a:r>
                      <a:endParaRPr lang="en-US" sz="1600"/>
                    </a:p>
                  </a:txBody>
                  <a:tcPr/>
                </a:tc>
                <a:tc>
                  <a:txBody>
                    <a:bodyPr/>
                    <a:lstStyle/>
                    <a:p>
                      <a:pPr algn="ctr"/>
                      <a:r>
                        <a:rPr lang="it-IT" sz="1600" smtClean="0"/>
                        <a:t>5</a:t>
                      </a:r>
                      <a:endParaRPr lang="en-US" sz="1600"/>
                    </a:p>
                  </a:txBody>
                  <a:tcPr/>
                </a:tc>
              </a:tr>
              <a:tr h="309527">
                <a:tc>
                  <a:txBody>
                    <a:bodyPr/>
                    <a:lstStyle/>
                    <a:p>
                      <a:r>
                        <a:rPr lang="it-IT" sz="1600" smtClean="0"/>
                        <a:t>SUSY</a:t>
                      </a:r>
                      <a:r>
                        <a:rPr lang="it-IT" sz="1600" baseline="0" smtClean="0"/>
                        <a:t> searches</a:t>
                      </a:r>
                      <a:endParaRPr lang="en-US" sz="1600"/>
                    </a:p>
                  </a:txBody>
                  <a:tcPr/>
                </a:tc>
                <a:tc>
                  <a:txBody>
                    <a:bodyPr/>
                    <a:lstStyle/>
                    <a:p>
                      <a:pPr algn="ctr"/>
                      <a:r>
                        <a:rPr lang="it-IT" sz="1600" smtClean="0"/>
                        <a:t>High</a:t>
                      </a:r>
                      <a:endParaRPr lang="en-US" sz="1600"/>
                    </a:p>
                  </a:txBody>
                  <a:tcPr/>
                </a:tc>
                <a:tc>
                  <a:txBody>
                    <a:bodyPr/>
                    <a:lstStyle/>
                    <a:p>
                      <a:pPr algn="ctr"/>
                      <a:r>
                        <a:rPr lang="it-IT" sz="1600" smtClean="0"/>
                        <a:t>Very high</a:t>
                      </a:r>
                      <a:endParaRPr lang="en-US" sz="1600"/>
                    </a:p>
                  </a:txBody>
                  <a:tcPr/>
                </a:tc>
                <a:tc>
                  <a:txBody>
                    <a:bodyPr/>
                    <a:lstStyle/>
                    <a:p>
                      <a:pPr algn="ctr"/>
                      <a:r>
                        <a:rPr lang="it-IT" sz="1600" smtClean="0"/>
                        <a:t>Very high</a:t>
                      </a:r>
                      <a:endParaRPr lang="en-US" sz="1600"/>
                    </a:p>
                  </a:txBody>
                  <a:tcPr/>
                </a:tc>
                <a:tc>
                  <a:txBody>
                    <a:bodyPr/>
                    <a:lstStyle/>
                    <a:p>
                      <a:pPr algn="ctr"/>
                      <a:r>
                        <a:rPr lang="it-IT" sz="1600" smtClean="0"/>
                        <a:t>Medium</a:t>
                      </a:r>
                      <a:endParaRPr lang="en-US" sz="1600"/>
                    </a:p>
                  </a:txBody>
                  <a:tcPr/>
                </a:tc>
                <a:tc>
                  <a:txBody>
                    <a:bodyPr/>
                    <a:lstStyle/>
                    <a:p>
                      <a:pPr algn="ctr"/>
                      <a:r>
                        <a:rPr lang="it-IT" sz="1600" smtClean="0">
                          <a:solidFill>
                            <a:srgbClr val="FF0000"/>
                          </a:solidFill>
                        </a:rPr>
                        <a:t>7</a:t>
                      </a:r>
                      <a:endParaRPr lang="en-US" sz="1600">
                        <a:solidFill>
                          <a:srgbClr val="FF0000"/>
                        </a:solidFill>
                      </a:endParaRPr>
                    </a:p>
                  </a:txBody>
                  <a:tcPr/>
                </a:tc>
              </a:tr>
              <a:tr h="309527">
                <a:tc>
                  <a:txBody>
                    <a:bodyPr/>
                    <a:lstStyle/>
                    <a:p>
                      <a:r>
                        <a:rPr lang="it-IT" sz="1600" smtClean="0"/>
                        <a:t>Pentaquark</a:t>
                      </a:r>
                      <a:endParaRPr lang="en-US" sz="1600"/>
                    </a:p>
                  </a:txBody>
                  <a:tcPr/>
                </a:tc>
                <a:tc>
                  <a:txBody>
                    <a:bodyPr/>
                    <a:lstStyle/>
                    <a:p>
                      <a:pPr algn="ctr"/>
                      <a:r>
                        <a:rPr lang="it-IT" sz="1600" smtClean="0"/>
                        <a:t>High</a:t>
                      </a:r>
                      <a:endParaRPr lang="en-US" sz="1600"/>
                    </a:p>
                  </a:txBody>
                  <a:tcPr/>
                </a:tc>
                <a:tc>
                  <a:txBody>
                    <a:bodyPr/>
                    <a:lstStyle/>
                    <a:p>
                      <a:pPr algn="ctr"/>
                      <a:r>
                        <a:rPr lang="it-IT" sz="1600" smtClean="0"/>
                        <a:t>High</a:t>
                      </a:r>
                      <a:endParaRPr lang="en-US" sz="1600"/>
                    </a:p>
                  </a:txBody>
                  <a:tcPr/>
                </a:tc>
                <a:tc>
                  <a:txBody>
                    <a:bodyPr/>
                    <a:lstStyle/>
                    <a:p>
                      <a:pPr algn="ctr"/>
                      <a:r>
                        <a:rPr lang="it-IT" sz="1600" smtClean="0"/>
                        <a:t>High</a:t>
                      </a:r>
                      <a:endParaRPr lang="en-US" sz="1600"/>
                    </a:p>
                  </a:txBody>
                  <a:tcPr/>
                </a:tc>
                <a:tc>
                  <a:txBody>
                    <a:bodyPr/>
                    <a:lstStyle/>
                    <a:p>
                      <a:pPr algn="ctr"/>
                      <a:r>
                        <a:rPr lang="it-IT" sz="1600" smtClean="0"/>
                        <a:t>Medium</a:t>
                      </a:r>
                      <a:endParaRPr lang="en-US" sz="1600"/>
                    </a:p>
                  </a:txBody>
                  <a:tcPr/>
                </a:tc>
                <a:tc>
                  <a:txBody>
                    <a:bodyPr/>
                    <a:lstStyle/>
                    <a:p>
                      <a:pPr algn="ctr"/>
                      <a:r>
                        <a:rPr lang="it-IT" sz="1600" smtClean="0">
                          <a:solidFill>
                            <a:srgbClr val="FF0000"/>
                          </a:solidFill>
                        </a:rPr>
                        <a:t>7</a:t>
                      </a:r>
                      <a:endParaRPr lang="en-US" sz="1600">
                        <a:solidFill>
                          <a:srgbClr val="FF0000"/>
                        </a:solidFill>
                      </a:endParaRPr>
                    </a:p>
                  </a:txBody>
                  <a:tcPr/>
                </a:tc>
              </a:tr>
              <a:tr h="309527">
                <a:tc>
                  <a:txBody>
                    <a:bodyPr/>
                    <a:lstStyle/>
                    <a:p>
                      <a:r>
                        <a:rPr lang="it-IT" sz="1600" smtClean="0"/>
                        <a:t>G-2 anomaly</a:t>
                      </a:r>
                      <a:endParaRPr lang="en-US" sz="1600"/>
                    </a:p>
                  </a:txBody>
                  <a:tcPr/>
                </a:tc>
                <a:tc>
                  <a:txBody>
                    <a:bodyPr/>
                    <a:lstStyle/>
                    <a:p>
                      <a:pPr algn="ctr"/>
                      <a:r>
                        <a:rPr lang="it-IT" sz="1600" smtClean="0"/>
                        <a:t>High</a:t>
                      </a:r>
                      <a:endParaRPr lang="en-US" sz="1600"/>
                    </a:p>
                  </a:txBody>
                  <a:tcPr/>
                </a:tc>
                <a:tc>
                  <a:txBody>
                    <a:bodyPr/>
                    <a:lstStyle/>
                    <a:p>
                      <a:pPr algn="ctr"/>
                      <a:r>
                        <a:rPr lang="it-IT" sz="1600" smtClean="0"/>
                        <a:t>High</a:t>
                      </a:r>
                      <a:endParaRPr lang="en-US" sz="1600"/>
                    </a:p>
                  </a:txBody>
                  <a:tcPr/>
                </a:tc>
                <a:tc>
                  <a:txBody>
                    <a:bodyPr/>
                    <a:lstStyle/>
                    <a:p>
                      <a:pPr algn="ctr"/>
                      <a:r>
                        <a:rPr lang="it-IT" sz="1600" smtClean="0"/>
                        <a:t>Absent</a:t>
                      </a:r>
                      <a:endParaRPr lang="en-US" sz="1600"/>
                    </a:p>
                  </a:txBody>
                  <a:tcPr/>
                </a:tc>
                <a:tc>
                  <a:txBody>
                    <a:bodyPr/>
                    <a:lstStyle/>
                    <a:p>
                      <a:pPr algn="ctr"/>
                      <a:r>
                        <a:rPr lang="it-IT" sz="1600" smtClean="0"/>
                        <a:t>High</a:t>
                      </a:r>
                      <a:endParaRPr lang="en-US" sz="1600"/>
                    </a:p>
                  </a:txBody>
                  <a:tcPr/>
                </a:tc>
                <a:tc>
                  <a:txBody>
                    <a:bodyPr/>
                    <a:lstStyle/>
                    <a:p>
                      <a:pPr algn="ctr"/>
                      <a:r>
                        <a:rPr lang="it-IT" sz="1600" smtClean="0"/>
                        <a:t>5</a:t>
                      </a:r>
                      <a:endParaRPr lang="en-US" sz="1600"/>
                    </a:p>
                  </a:txBody>
                  <a:tcPr/>
                </a:tc>
              </a:tr>
              <a:tr h="309527">
                <a:tc>
                  <a:txBody>
                    <a:bodyPr/>
                    <a:lstStyle/>
                    <a:p>
                      <a:r>
                        <a:rPr lang="it-IT" sz="1600" smtClean="0"/>
                        <a:t>H spin &gt;0</a:t>
                      </a:r>
                      <a:endParaRPr lang="en-US" sz="1600"/>
                    </a:p>
                  </a:txBody>
                  <a:tcPr/>
                </a:tc>
                <a:tc>
                  <a:txBody>
                    <a:bodyPr/>
                    <a:lstStyle/>
                    <a:p>
                      <a:pPr algn="ctr"/>
                      <a:r>
                        <a:rPr lang="it-IT" sz="1600" smtClean="0"/>
                        <a:t>High</a:t>
                      </a:r>
                      <a:endParaRPr lang="en-US" sz="1600"/>
                    </a:p>
                  </a:txBody>
                  <a:tcPr/>
                </a:tc>
                <a:tc>
                  <a:txBody>
                    <a:bodyPr/>
                    <a:lstStyle/>
                    <a:p>
                      <a:pPr algn="ctr"/>
                      <a:r>
                        <a:rPr lang="it-IT" sz="1600" smtClean="0"/>
                        <a:t>High</a:t>
                      </a:r>
                      <a:endParaRPr lang="en-US" sz="1600"/>
                    </a:p>
                  </a:txBody>
                  <a:tcPr/>
                </a:tc>
                <a:tc>
                  <a:txBody>
                    <a:bodyPr/>
                    <a:lstStyle/>
                    <a:p>
                      <a:pPr algn="ctr"/>
                      <a:r>
                        <a:rPr lang="it-IT" sz="1600" smtClean="0"/>
                        <a:t>Absent</a:t>
                      </a:r>
                      <a:endParaRPr lang="en-US" sz="1600"/>
                    </a:p>
                  </a:txBody>
                  <a:tcPr/>
                </a:tc>
                <a:tc>
                  <a:txBody>
                    <a:bodyPr/>
                    <a:lstStyle/>
                    <a:p>
                      <a:pPr algn="ctr"/>
                      <a:r>
                        <a:rPr lang="it-IT" sz="1600" smtClean="0"/>
                        <a:t>Low</a:t>
                      </a:r>
                      <a:endParaRPr lang="en-US" sz="1600"/>
                    </a:p>
                  </a:txBody>
                  <a:tcPr/>
                </a:tc>
                <a:tc>
                  <a:txBody>
                    <a:bodyPr/>
                    <a:lstStyle/>
                    <a:p>
                      <a:pPr algn="ctr"/>
                      <a:r>
                        <a:rPr lang="it-IT" sz="1600" smtClean="0"/>
                        <a:t>4</a:t>
                      </a:r>
                      <a:endParaRPr lang="en-US" sz="1600"/>
                    </a:p>
                  </a:txBody>
                  <a:tcPr/>
                </a:tc>
              </a:tr>
              <a:tr h="309527">
                <a:tc>
                  <a:txBody>
                    <a:bodyPr/>
                    <a:lstStyle/>
                    <a:p>
                      <a:r>
                        <a:rPr lang="it-IT" sz="1600" smtClean="0"/>
                        <a:t>4th gen fermions</a:t>
                      </a:r>
                      <a:endParaRPr lang="en-US" sz="1600"/>
                    </a:p>
                  </a:txBody>
                  <a:tcPr/>
                </a:tc>
                <a:tc>
                  <a:txBody>
                    <a:bodyPr/>
                    <a:lstStyle/>
                    <a:p>
                      <a:pPr algn="ctr"/>
                      <a:r>
                        <a:rPr lang="it-IT" sz="1600" smtClean="0"/>
                        <a:t>High</a:t>
                      </a:r>
                      <a:endParaRPr lang="en-US" sz="1600"/>
                    </a:p>
                  </a:txBody>
                  <a:tcPr/>
                </a:tc>
                <a:tc>
                  <a:txBody>
                    <a:bodyPr/>
                    <a:lstStyle/>
                    <a:p>
                      <a:pPr algn="ctr"/>
                      <a:r>
                        <a:rPr lang="it-IT" sz="1600" smtClean="0"/>
                        <a:t>High</a:t>
                      </a:r>
                      <a:endParaRPr lang="en-US" sz="1600"/>
                    </a:p>
                  </a:txBody>
                  <a:tcPr/>
                </a:tc>
                <a:tc>
                  <a:txBody>
                    <a:bodyPr/>
                    <a:lstStyle/>
                    <a:p>
                      <a:pPr algn="ctr"/>
                      <a:r>
                        <a:rPr lang="it-IT" sz="1600" smtClean="0"/>
                        <a:t>High</a:t>
                      </a:r>
                      <a:endParaRPr lang="en-US" sz="1600"/>
                    </a:p>
                  </a:txBody>
                  <a:tcPr/>
                </a:tc>
                <a:tc>
                  <a:txBody>
                    <a:bodyPr/>
                    <a:lstStyle/>
                    <a:p>
                      <a:pPr algn="ctr"/>
                      <a:r>
                        <a:rPr lang="it-IT" sz="1600" smtClean="0"/>
                        <a:t>Low</a:t>
                      </a:r>
                      <a:endParaRPr lang="en-US" sz="1600"/>
                    </a:p>
                  </a:txBody>
                  <a:tcPr/>
                </a:tc>
                <a:tc>
                  <a:txBody>
                    <a:bodyPr/>
                    <a:lstStyle/>
                    <a:p>
                      <a:pPr algn="ctr"/>
                      <a:r>
                        <a:rPr lang="it-IT" sz="1600" smtClean="0"/>
                        <a:t>6</a:t>
                      </a:r>
                      <a:endParaRPr lang="en-US" sz="1600"/>
                    </a:p>
                  </a:txBody>
                  <a:tcPr/>
                </a:tc>
              </a:tr>
              <a:tr h="309527">
                <a:tc>
                  <a:txBody>
                    <a:bodyPr/>
                    <a:lstStyle/>
                    <a:p>
                      <a:r>
                        <a:rPr lang="it-IT" sz="1600" smtClean="0"/>
                        <a:t>V&gt;c neutrinos</a:t>
                      </a:r>
                      <a:endParaRPr lang="en-US" sz="1600"/>
                    </a:p>
                  </a:txBody>
                  <a:tcPr/>
                </a:tc>
                <a:tc>
                  <a:txBody>
                    <a:bodyPr/>
                    <a:lstStyle/>
                    <a:p>
                      <a:pPr algn="ctr"/>
                      <a:r>
                        <a:rPr lang="it-IT" sz="1600" smtClean="0"/>
                        <a:t>Huge</a:t>
                      </a:r>
                      <a:endParaRPr lang="en-US" sz="1600"/>
                    </a:p>
                  </a:txBody>
                  <a:tcPr/>
                </a:tc>
                <a:tc>
                  <a:txBody>
                    <a:bodyPr/>
                    <a:lstStyle/>
                    <a:p>
                      <a:pPr algn="ctr"/>
                      <a:r>
                        <a:rPr lang="it-IT" sz="1600" smtClean="0"/>
                        <a:t>Huge</a:t>
                      </a:r>
                      <a:endParaRPr lang="en-US" sz="1600"/>
                    </a:p>
                  </a:txBody>
                  <a:tcPr/>
                </a:tc>
                <a:tc>
                  <a:txBody>
                    <a:bodyPr/>
                    <a:lstStyle/>
                    <a:p>
                      <a:pPr algn="ctr"/>
                      <a:r>
                        <a:rPr lang="it-IT" sz="1600" smtClean="0"/>
                        <a:t>Absent</a:t>
                      </a:r>
                      <a:endParaRPr lang="en-US" sz="1600"/>
                    </a:p>
                  </a:txBody>
                  <a:tcPr/>
                </a:tc>
                <a:tc>
                  <a:txBody>
                    <a:bodyPr/>
                    <a:lstStyle/>
                    <a:p>
                      <a:pPr algn="ctr"/>
                      <a:r>
                        <a:rPr lang="it-IT" sz="1600" smtClean="0"/>
                        <a:t>Very</a:t>
                      </a:r>
                      <a:r>
                        <a:rPr lang="it-IT" sz="1600" baseline="0" smtClean="0"/>
                        <a:t> high</a:t>
                      </a:r>
                      <a:endParaRPr lang="en-US" sz="1600"/>
                    </a:p>
                  </a:txBody>
                  <a:tcPr/>
                </a:tc>
                <a:tc>
                  <a:txBody>
                    <a:bodyPr/>
                    <a:lstStyle/>
                    <a:p>
                      <a:pPr algn="ctr"/>
                      <a:r>
                        <a:rPr lang="it-IT" sz="1600" smtClean="0">
                          <a:solidFill>
                            <a:srgbClr val="FF0000"/>
                          </a:solidFill>
                        </a:rPr>
                        <a:t>THTQ</a:t>
                      </a:r>
                      <a:endParaRPr lang="en-US" sz="1600">
                        <a:solidFill>
                          <a:srgbClr val="FF0000"/>
                        </a:solidFill>
                      </a:endParaRPr>
                    </a:p>
                  </a:txBody>
                  <a:tcPr/>
                </a:tc>
              </a:tr>
              <a:tr h="309527">
                <a:tc>
                  <a:txBody>
                    <a:bodyPr/>
                    <a:lstStyle/>
                    <a:p>
                      <a:r>
                        <a:rPr lang="it-IT" sz="1600" smtClean="0"/>
                        <a:t>Direct</a:t>
                      </a:r>
                      <a:r>
                        <a:rPr lang="it-IT" sz="1600" baseline="0" smtClean="0"/>
                        <a:t> DM search</a:t>
                      </a:r>
                      <a:endParaRPr lang="en-US" sz="1600"/>
                    </a:p>
                  </a:txBody>
                  <a:tcPr/>
                </a:tc>
                <a:tc>
                  <a:txBody>
                    <a:bodyPr/>
                    <a:lstStyle/>
                    <a:p>
                      <a:pPr algn="ctr"/>
                      <a:r>
                        <a:rPr lang="it-IT" sz="1600" smtClean="0"/>
                        <a:t>Medium</a:t>
                      </a:r>
                      <a:endParaRPr lang="en-US" sz="1600"/>
                    </a:p>
                  </a:txBody>
                  <a:tcPr/>
                </a:tc>
                <a:tc>
                  <a:txBody>
                    <a:bodyPr/>
                    <a:lstStyle/>
                    <a:p>
                      <a:pPr algn="ctr"/>
                      <a:r>
                        <a:rPr lang="it-IT" sz="1600" smtClean="0"/>
                        <a:t>High</a:t>
                      </a:r>
                      <a:endParaRPr lang="en-US" sz="1600"/>
                    </a:p>
                  </a:txBody>
                  <a:tcPr/>
                </a:tc>
                <a:tc>
                  <a:txBody>
                    <a:bodyPr/>
                    <a:lstStyle/>
                    <a:p>
                      <a:pPr algn="ctr"/>
                      <a:r>
                        <a:rPr lang="it-IT" sz="1600" smtClean="0"/>
                        <a:t>Medium</a:t>
                      </a:r>
                      <a:endParaRPr lang="en-US" sz="1600"/>
                    </a:p>
                  </a:txBody>
                  <a:tcPr/>
                </a:tc>
                <a:tc>
                  <a:txBody>
                    <a:bodyPr/>
                    <a:lstStyle/>
                    <a:p>
                      <a:pPr algn="ctr"/>
                      <a:r>
                        <a:rPr lang="it-IT" sz="1600" smtClean="0"/>
                        <a:t>High</a:t>
                      </a:r>
                      <a:endParaRPr lang="en-US" sz="1600"/>
                    </a:p>
                  </a:txBody>
                  <a:tcPr/>
                </a:tc>
                <a:tc>
                  <a:txBody>
                    <a:bodyPr/>
                    <a:lstStyle/>
                    <a:p>
                      <a:pPr algn="ctr"/>
                      <a:r>
                        <a:rPr lang="it-IT" sz="1600" smtClean="0"/>
                        <a:t>5</a:t>
                      </a:r>
                      <a:endParaRPr lang="en-US" sz="1600"/>
                    </a:p>
                  </a:txBody>
                  <a:tcPr/>
                </a:tc>
              </a:tr>
              <a:tr h="309527">
                <a:tc>
                  <a:txBody>
                    <a:bodyPr/>
                    <a:lstStyle/>
                    <a:p>
                      <a:r>
                        <a:rPr lang="it-IT" sz="1600" smtClean="0"/>
                        <a:t>Dark energy</a:t>
                      </a:r>
                      <a:endParaRPr lang="en-US" sz="1600"/>
                    </a:p>
                  </a:txBody>
                  <a:tcPr/>
                </a:tc>
                <a:tc>
                  <a:txBody>
                    <a:bodyPr/>
                    <a:lstStyle/>
                    <a:p>
                      <a:pPr algn="ctr"/>
                      <a:r>
                        <a:rPr lang="it-IT" sz="1600" smtClean="0"/>
                        <a:t>High</a:t>
                      </a:r>
                      <a:endParaRPr lang="en-US" sz="1600"/>
                    </a:p>
                  </a:txBody>
                  <a:tcPr/>
                </a:tc>
                <a:tc>
                  <a:txBody>
                    <a:bodyPr/>
                    <a:lstStyle/>
                    <a:p>
                      <a:pPr algn="ctr"/>
                      <a:r>
                        <a:rPr lang="it-IT" sz="1600" smtClean="0"/>
                        <a:t>Very</a:t>
                      </a:r>
                      <a:r>
                        <a:rPr lang="it-IT" sz="1600" baseline="0" smtClean="0"/>
                        <a:t> high</a:t>
                      </a:r>
                      <a:endParaRPr lang="en-US" sz="1600"/>
                    </a:p>
                  </a:txBody>
                  <a:tcPr/>
                </a:tc>
                <a:tc>
                  <a:txBody>
                    <a:bodyPr/>
                    <a:lstStyle/>
                    <a:p>
                      <a:pPr algn="ctr"/>
                      <a:r>
                        <a:rPr lang="it-IT" sz="1600" smtClean="0"/>
                        <a:t>Medium</a:t>
                      </a:r>
                      <a:endParaRPr lang="en-US" sz="1600"/>
                    </a:p>
                  </a:txBody>
                  <a:tcPr/>
                </a:tc>
                <a:tc>
                  <a:txBody>
                    <a:bodyPr/>
                    <a:lstStyle/>
                    <a:p>
                      <a:pPr algn="ctr"/>
                      <a:r>
                        <a:rPr lang="it-IT" sz="1600" smtClean="0"/>
                        <a:t>High</a:t>
                      </a:r>
                      <a:endParaRPr lang="en-US" sz="1600"/>
                    </a:p>
                  </a:txBody>
                  <a:tcPr/>
                </a:tc>
                <a:tc>
                  <a:txBody>
                    <a:bodyPr/>
                    <a:lstStyle/>
                    <a:p>
                      <a:pPr algn="ctr"/>
                      <a:r>
                        <a:rPr lang="it-IT" sz="1600" smtClean="0"/>
                        <a:t>6</a:t>
                      </a:r>
                      <a:endParaRPr lang="en-US" sz="1600"/>
                    </a:p>
                  </a:txBody>
                  <a:tcPr/>
                </a:tc>
              </a:tr>
              <a:tr h="309527">
                <a:tc>
                  <a:txBody>
                    <a:bodyPr/>
                    <a:lstStyle/>
                    <a:p>
                      <a:r>
                        <a:rPr lang="it-IT" sz="1600" smtClean="0"/>
                        <a:t>Tensor modes</a:t>
                      </a:r>
                      <a:endParaRPr lang="en-US" sz="1600"/>
                    </a:p>
                  </a:txBody>
                  <a:tcPr/>
                </a:tc>
                <a:tc>
                  <a:txBody>
                    <a:bodyPr/>
                    <a:lstStyle/>
                    <a:p>
                      <a:pPr algn="ctr"/>
                      <a:r>
                        <a:rPr lang="it-IT" sz="1600" smtClean="0"/>
                        <a:t>Medium</a:t>
                      </a:r>
                      <a:endParaRPr lang="en-US" sz="1600"/>
                    </a:p>
                  </a:txBody>
                  <a:tcPr/>
                </a:tc>
                <a:tc>
                  <a:txBody>
                    <a:bodyPr/>
                    <a:lstStyle/>
                    <a:p>
                      <a:pPr algn="ctr"/>
                      <a:r>
                        <a:rPr lang="it-IT" sz="1600" smtClean="0"/>
                        <a:t>High</a:t>
                      </a:r>
                      <a:endParaRPr lang="en-US" sz="1600"/>
                    </a:p>
                  </a:txBody>
                  <a:tcPr/>
                </a:tc>
                <a:tc>
                  <a:txBody>
                    <a:bodyPr/>
                    <a:lstStyle/>
                    <a:p>
                      <a:pPr algn="ctr"/>
                      <a:r>
                        <a:rPr lang="it-IT" sz="1600" smtClean="0"/>
                        <a:t>Medium</a:t>
                      </a:r>
                      <a:endParaRPr lang="en-US" sz="1600"/>
                    </a:p>
                  </a:txBody>
                  <a:tcPr/>
                </a:tc>
                <a:tc>
                  <a:txBody>
                    <a:bodyPr/>
                    <a:lstStyle/>
                    <a:p>
                      <a:pPr algn="ctr"/>
                      <a:r>
                        <a:rPr lang="it-IT" sz="1600" smtClean="0"/>
                        <a:t>High</a:t>
                      </a:r>
                      <a:endParaRPr lang="en-US" sz="1600"/>
                    </a:p>
                  </a:txBody>
                  <a:tcPr/>
                </a:tc>
                <a:tc>
                  <a:txBody>
                    <a:bodyPr/>
                    <a:lstStyle/>
                    <a:p>
                      <a:pPr algn="ctr"/>
                      <a:r>
                        <a:rPr lang="it-IT" sz="1600" smtClean="0"/>
                        <a:t>5</a:t>
                      </a:r>
                      <a:endParaRPr lang="en-US" sz="1600"/>
                    </a:p>
                  </a:txBody>
                  <a:tcPr/>
                </a:tc>
              </a:tr>
              <a:tr h="309527">
                <a:tc>
                  <a:txBody>
                    <a:bodyPr/>
                    <a:lstStyle/>
                    <a:p>
                      <a:r>
                        <a:rPr lang="it-IT" sz="1600" smtClean="0"/>
                        <a:t>Grav. waves</a:t>
                      </a:r>
                      <a:endParaRPr lang="en-US" sz="1600"/>
                    </a:p>
                  </a:txBody>
                  <a:tcPr/>
                </a:tc>
                <a:tc>
                  <a:txBody>
                    <a:bodyPr/>
                    <a:lstStyle/>
                    <a:p>
                      <a:pPr algn="ctr"/>
                      <a:r>
                        <a:rPr lang="it-IT" sz="1600" smtClean="0"/>
                        <a:t>Low</a:t>
                      </a:r>
                      <a:endParaRPr lang="en-US" sz="1600"/>
                    </a:p>
                  </a:txBody>
                  <a:tcPr/>
                </a:tc>
                <a:tc>
                  <a:txBody>
                    <a:bodyPr/>
                    <a:lstStyle/>
                    <a:p>
                      <a:pPr algn="ctr"/>
                      <a:r>
                        <a:rPr lang="it-IT" sz="1600" smtClean="0"/>
                        <a:t>High</a:t>
                      </a:r>
                      <a:endParaRPr lang="en-US" sz="1600"/>
                    </a:p>
                  </a:txBody>
                  <a:tcPr/>
                </a:tc>
                <a:tc>
                  <a:txBody>
                    <a:bodyPr/>
                    <a:lstStyle/>
                    <a:p>
                      <a:pPr algn="ctr"/>
                      <a:r>
                        <a:rPr lang="it-IT" sz="1600" smtClean="0"/>
                        <a:t>Huge</a:t>
                      </a:r>
                      <a:endParaRPr lang="en-US" sz="1600"/>
                    </a:p>
                  </a:txBody>
                  <a:tcPr/>
                </a:tc>
                <a:tc>
                  <a:txBody>
                    <a:bodyPr/>
                    <a:lstStyle/>
                    <a:p>
                      <a:pPr algn="ctr"/>
                      <a:r>
                        <a:rPr lang="it-IT" sz="1600" smtClean="0"/>
                        <a:t>High</a:t>
                      </a:r>
                      <a:endParaRPr lang="en-US" sz="1600"/>
                    </a:p>
                  </a:txBody>
                  <a:tcPr/>
                </a:tc>
                <a:tc>
                  <a:txBody>
                    <a:bodyPr/>
                    <a:lstStyle/>
                    <a:p>
                      <a:pPr algn="ctr"/>
                      <a:r>
                        <a:rPr lang="it-IT" sz="1600" smtClean="0"/>
                        <a:t>7</a:t>
                      </a:r>
                      <a:endParaRPr lang="en-US" sz="1600"/>
                    </a:p>
                  </a:txBody>
                  <a:tcPr/>
                </a:tc>
              </a:tr>
            </a:tbl>
          </a:graphicData>
        </a:graphic>
      </p:graphicFrame>
    </p:spTree>
    <p:extLst>
      <p:ext uri="{BB962C8B-B14F-4D97-AF65-F5344CB8AC3E}">
        <p14:creationId xmlns:p14="http://schemas.microsoft.com/office/powerpoint/2010/main" val="181522640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0"/>
            <a:ext cx="8589640" cy="1143000"/>
          </a:xfrm>
        </p:spPr>
        <p:txBody>
          <a:bodyPr>
            <a:normAutofit fontScale="90000"/>
          </a:bodyPr>
          <a:lstStyle/>
          <a:p>
            <a:r>
              <a:rPr lang="it-IT" smtClean="0"/>
              <a:t>THTQ: one last note about very high </a:t>
            </a:r>
            <a:r>
              <a:rPr lang="el-GR" smtClean="0"/>
              <a:t>Νσ</a:t>
            </a:r>
            <a:endParaRPr lang="en-US"/>
          </a:p>
        </p:txBody>
      </p:sp>
      <p:sp>
        <p:nvSpPr>
          <p:cNvPr id="3" name="Segnaposto contenuto 2"/>
          <p:cNvSpPr>
            <a:spLocks noGrp="1"/>
          </p:cNvSpPr>
          <p:nvPr>
            <p:ph idx="1"/>
          </p:nvPr>
        </p:nvSpPr>
        <p:spPr>
          <a:xfrm>
            <a:off x="0" y="1196752"/>
            <a:ext cx="8892480" cy="5661248"/>
          </a:xfrm>
        </p:spPr>
        <p:txBody>
          <a:bodyPr>
            <a:normAutofit fontScale="47500" lnSpcReduction="20000"/>
          </a:bodyPr>
          <a:lstStyle/>
          <a:p>
            <a:pPr>
              <a:buNone/>
            </a:pPr>
            <a:r>
              <a:rPr lang="it-IT" smtClean="0"/>
              <a:t>	Recently heard claim from respected astrophysicist “</a:t>
            </a:r>
            <a:r>
              <a:rPr lang="it-IT" b="1" smtClean="0">
                <a:solidFill>
                  <a:srgbClr val="FF0000"/>
                </a:solidFill>
              </a:rPr>
              <a:t>The quantity has been measured to be non-zero at 40</a:t>
            </a:r>
            <a:r>
              <a:rPr lang="el-GR" b="1" smtClean="0">
                <a:solidFill>
                  <a:srgbClr val="FF0000"/>
                </a:solidFill>
              </a:rPr>
              <a:t>σ</a:t>
            </a:r>
            <a:r>
              <a:rPr lang="it-IT" b="1" smtClean="0">
                <a:solidFill>
                  <a:srgbClr val="FF0000"/>
                </a:solidFill>
              </a:rPr>
              <a:t> level</a:t>
            </a:r>
            <a:r>
              <a:rPr lang="it-IT" smtClean="0"/>
              <a:t>”, referring to a measurement quoted as 0.110+-0.0027. </a:t>
            </a:r>
          </a:p>
          <a:p>
            <a:pPr>
              <a:buNone/>
            </a:pPr>
            <a:r>
              <a:rPr lang="it-IT" smtClean="0"/>
              <a:t>	That is a silly statement! </a:t>
            </a:r>
            <a:r>
              <a:rPr lang="it-IT" smtClean="0">
                <a:solidFill>
                  <a:srgbClr val="0070C0"/>
                </a:solidFill>
              </a:rPr>
              <a:t>As N goes above 7 or so, we are rapidly losing contact with the reality of experimental situations</a:t>
            </a:r>
          </a:p>
          <a:p>
            <a:pPr>
              <a:buNone/>
            </a:pPr>
            <a:endParaRPr lang="it-IT" smtClean="0">
              <a:solidFill>
                <a:srgbClr val="0070C0"/>
              </a:solidFill>
            </a:endParaRPr>
          </a:p>
          <a:p>
            <a:pPr>
              <a:buNone/>
            </a:pPr>
            <a:r>
              <a:rPr lang="it-IT" smtClean="0"/>
              <a:t>	To claim e.g. a 5</a:t>
            </a:r>
            <a:r>
              <a:rPr lang="el-GR" smtClean="0"/>
              <a:t>σ</a:t>
            </a:r>
            <a:r>
              <a:rPr lang="it-IT" smtClean="0"/>
              <a:t> effect, one has to be reasonably sure to know the p-value</a:t>
            </a:r>
            <a:r>
              <a:rPr lang="it-IT" b="1" smtClean="0"/>
              <a:t> PDF to the 10</a:t>
            </a:r>
            <a:r>
              <a:rPr lang="it-IT" b="1" baseline="30000" smtClean="0"/>
              <a:t>-7</a:t>
            </a:r>
            <a:r>
              <a:rPr lang="it-IT" b="1" smtClean="0"/>
              <a:t> level</a:t>
            </a:r>
          </a:p>
          <a:p>
            <a:pPr>
              <a:buNone/>
            </a:pPr>
            <a:r>
              <a:rPr lang="it-IT" smtClean="0"/>
              <a:t>	Remember, N</a:t>
            </a:r>
            <a:r>
              <a:rPr lang="el-GR" smtClean="0"/>
              <a:t>σ</a:t>
            </a:r>
            <a:r>
              <a:rPr lang="it-IT" smtClean="0"/>
              <a:t> is just as femtobarns or or attometers: a useful placeholder for small numbers</a:t>
            </a:r>
          </a:p>
          <a:p>
            <a:pPr lvl="1"/>
            <a:r>
              <a:rPr lang="it-IT" smtClean="0"/>
              <a:t>Hence before quoting high N</a:t>
            </a:r>
            <a:r>
              <a:rPr lang="el-GR" smtClean="0"/>
              <a:t>σ</a:t>
            </a:r>
            <a:r>
              <a:rPr lang="it-IT" smtClean="0"/>
              <a:t> blindly, think at what they really mean</a:t>
            </a:r>
          </a:p>
          <a:p>
            <a:pPr>
              <a:buNone/>
            </a:pPr>
            <a:r>
              <a:rPr lang="it-IT" smtClean="0"/>
              <a:t>	</a:t>
            </a:r>
          </a:p>
          <a:p>
            <a:pPr>
              <a:buNone/>
            </a:pPr>
            <a:r>
              <a:rPr lang="it-IT" smtClean="0"/>
              <a:t>	In the case of the astrophysicist, it is not even easy </a:t>
            </a:r>
          </a:p>
          <a:p>
            <a:pPr>
              <a:buNone/>
            </a:pPr>
            <a:r>
              <a:rPr lang="it-IT" smtClean="0"/>
              <a:t>	to directly make the conversion, as ErfInverse() breaks </a:t>
            </a:r>
          </a:p>
          <a:p>
            <a:pPr>
              <a:buNone/>
            </a:pPr>
            <a:r>
              <a:rPr lang="it-IT" smtClean="0"/>
              <a:t>	down above 7.5 or so. We resort to a good approximation </a:t>
            </a:r>
          </a:p>
          <a:p>
            <a:pPr>
              <a:buNone/>
            </a:pPr>
            <a:r>
              <a:rPr lang="it-IT" smtClean="0"/>
              <a:t>	by  Karagiannidis and Lioumpas [25],</a:t>
            </a:r>
          </a:p>
          <a:p>
            <a:pPr lvl="1"/>
            <a:endParaRPr lang="it-IT" smtClean="0"/>
          </a:p>
          <a:p>
            <a:pPr lvl="1"/>
            <a:endParaRPr lang="it-IT" smtClean="0"/>
          </a:p>
          <a:p>
            <a:pPr lvl="1"/>
            <a:endParaRPr lang="it-IT" smtClean="0"/>
          </a:p>
          <a:p>
            <a:pPr lvl="1"/>
            <a:endParaRPr lang="it-IT" smtClean="0"/>
          </a:p>
          <a:p>
            <a:pPr>
              <a:buNone/>
            </a:pPr>
            <a:r>
              <a:rPr lang="it-IT" smtClean="0"/>
              <a:t>	</a:t>
            </a:r>
            <a:r>
              <a:rPr lang="it-IT" b="1" smtClean="0"/>
              <a:t>For N=40 my computer still refuses to give anything </a:t>
            </a:r>
          </a:p>
          <a:p>
            <a:pPr>
              <a:buNone/>
            </a:pPr>
            <a:r>
              <a:rPr lang="it-IT" b="1" smtClean="0"/>
              <a:t>	above 0, but for N=38 it gives p=2.5*10</a:t>
            </a:r>
            <a:r>
              <a:rPr lang="it-IT" b="1" baseline="30000" smtClean="0"/>
              <a:t>-316</a:t>
            </a:r>
          </a:p>
          <a:p>
            <a:pPr lvl="1"/>
            <a:r>
              <a:rPr lang="it-IT" smtClean="0"/>
              <a:t>so he was basically saying that the data had a probability </a:t>
            </a:r>
          </a:p>
          <a:p>
            <a:pPr lvl="1">
              <a:buNone/>
            </a:pPr>
            <a:r>
              <a:rPr lang="it-IT" smtClean="0"/>
              <a:t>	of less than a part in 10^316 of being observed if the </a:t>
            </a:r>
          </a:p>
          <a:p>
            <a:pPr lvl="1">
              <a:buNone/>
            </a:pPr>
            <a:r>
              <a:rPr lang="it-IT" smtClean="0"/>
              <a:t>	null hypothesis held.</a:t>
            </a:r>
          </a:p>
          <a:p>
            <a:pPr lvl="1"/>
            <a:r>
              <a:rPr lang="it-IT" smtClean="0">
                <a:solidFill>
                  <a:srgbClr val="FF0000"/>
                </a:solidFill>
              </a:rPr>
              <a:t>That is beyond ridiculous ! We will never be able to know the </a:t>
            </a:r>
          </a:p>
          <a:p>
            <a:pPr lvl="1">
              <a:buNone/>
            </a:pPr>
            <a:r>
              <a:rPr lang="it-IT" smtClean="0">
                <a:solidFill>
                  <a:srgbClr val="FF0000"/>
                </a:solidFill>
              </a:rPr>
              <a:t>	tails of our systematic uncertainties to something similar.</a:t>
            </a:r>
            <a:endParaRPr lang="en-US">
              <a:solidFill>
                <a:srgbClr val="FF0000"/>
              </a:solidFill>
            </a:endParaRPr>
          </a:p>
        </p:txBody>
      </p:sp>
      <p:pic>
        <p:nvPicPr>
          <p:cNvPr id="91138" name="Picture 2"/>
          <p:cNvPicPr>
            <a:picLocks noChangeAspect="1" noChangeArrowheads="1"/>
          </p:cNvPicPr>
          <p:nvPr/>
        </p:nvPicPr>
        <p:blipFill>
          <a:blip r:embed="rId3" cstate="print"/>
          <a:srcRect/>
          <a:stretch>
            <a:fillRect/>
          </a:stretch>
        </p:blipFill>
        <p:spPr bwMode="auto">
          <a:xfrm>
            <a:off x="5292080" y="3435006"/>
            <a:ext cx="3851920" cy="3422994"/>
          </a:xfrm>
          <a:prstGeom prst="rect">
            <a:avLst/>
          </a:prstGeom>
          <a:noFill/>
          <a:ln w="9525">
            <a:noFill/>
            <a:miter lim="800000"/>
            <a:headEnd/>
            <a:tailEnd/>
          </a:ln>
        </p:spPr>
      </p:pic>
      <p:graphicFrame>
        <p:nvGraphicFramePr>
          <p:cNvPr id="5" name="Oggetto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50189" name="Equazione" r:id="rId4" imgW="114120" imgH="215640" progId="Equation.3">
                  <p:embed/>
                </p:oleObj>
              </mc:Choice>
              <mc:Fallback>
                <p:oleObj name="Equazione" r:id="rId4" imgW="114120" imgH="215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1140" name="Picture 4"/>
          <p:cNvPicPr>
            <a:picLocks noChangeAspect="1" noChangeArrowheads="1"/>
          </p:cNvPicPr>
          <p:nvPr/>
        </p:nvPicPr>
        <p:blipFill>
          <a:blip r:embed="rId6" cstate="print"/>
          <a:srcRect/>
          <a:stretch>
            <a:fillRect/>
          </a:stretch>
        </p:blipFill>
        <p:spPr bwMode="auto">
          <a:xfrm>
            <a:off x="1115616" y="4139927"/>
            <a:ext cx="2705100" cy="657225"/>
          </a:xfrm>
          <a:prstGeom prst="rect">
            <a:avLst/>
          </a:prstGeom>
          <a:noFill/>
          <a:ln w="9525">
            <a:noFill/>
            <a:miter lim="800000"/>
            <a:headEnd/>
            <a:tailEnd/>
          </a:ln>
        </p:spPr>
      </p:pic>
    </p:spTree>
    <p:extLst>
      <p:ext uri="{BB962C8B-B14F-4D97-AF65-F5344CB8AC3E}">
        <p14:creationId xmlns:p14="http://schemas.microsoft.com/office/powerpoint/2010/main" val="259532143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496944" cy="1143000"/>
          </a:xfrm>
        </p:spPr>
        <p:txBody>
          <a:bodyPr>
            <a:normAutofit fontScale="90000"/>
          </a:bodyPr>
          <a:lstStyle/>
          <a:p>
            <a:r>
              <a:rPr lang="it-IT" smtClean="0"/>
              <a:t>Conclusions on the 5-sigma criterion	</a:t>
            </a:r>
            <a:endParaRPr lang="en-US"/>
          </a:p>
        </p:txBody>
      </p:sp>
      <p:sp>
        <p:nvSpPr>
          <p:cNvPr id="3" name="Segnaposto contenuto 2"/>
          <p:cNvSpPr>
            <a:spLocks noGrp="1"/>
          </p:cNvSpPr>
          <p:nvPr>
            <p:ph idx="1"/>
          </p:nvPr>
        </p:nvSpPr>
        <p:spPr>
          <a:xfrm>
            <a:off x="179512" y="1268760"/>
            <a:ext cx="8712968" cy="5589240"/>
          </a:xfrm>
        </p:spPr>
        <p:txBody>
          <a:bodyPr>
            <a:normAutofit fontScale="55000" lnSpcReduction="20000"/>
          </a:bodyPr>
          <a:lstStyle/>
          <a:p>
            <a:r>
              <a:rPr lang="it-IT" smtClean="0"/>
              <a:t>45 years after the first suggestion of a 5-sigma threshold for discovery claims, and 20 years after the start of its consistent application, the criterion appears inadequate</a:t>
            </a:r>
          </a:p>
          <a:p>
            <a:pPr lvl="1"/>
            <a:r>
              <a:rPr lang="it-IT" smtClean="0"/>
              <a:t>It did not protect  from steep claims that later petered out</a:t>
            </a:r>
          </a:p>
          <a:p>
            <a:pPr lvl="1"/>
            <a:r>
              <a:rPr lang="it-IT" smtClean="0"/>
              <a:t>It significantly delayed acceptance of some relatively uncontroversial finds</a:t>
            </a:r>
          </a:p>
          <a:p>
            <a:pPr lvl="2"/>
            <a:r>
              <a:rPr lang="it-IT" smtClean="0"/>
              <a:t>single top is a prime example: DZERO and CDF kept battling to be first to 5</a:t>
            </a:r>
            <a:r>
              <a:rPr lang="el-GR" smtClean="0"/>
              <a:t>σ</a:t>
            </a:r>
            <a:r>
              <a:rPr lang="it-IT" smtClean="0"/>
              <a:t> for 8 years of Run 2, when in fact they could have used their thinning forces better in other directions</a:t>
            </a:r>
          </a:p>
          <a:p>
            <a:pPr lvl="1"/>
            <a:r>
              <a:rPr lang="it-IT" smtClean="0"/>
              <a:t>It is arbitrary and illogical in many aspects</a:t>
            </a:r>
          </a:p>
          <a:p>
            <a:pPr lvl="1"/>
            <a:endParaRPr lang="it-IT" smtClean="0"/>
          </a:p>
          <a:p>
            <a:r>
              <a:rPr lang="it-IT" smtClean="0"/>
              <a:t>Bayesian hypothesis testing does not appear ready to offer a robust replacement</a:t>
            </a:r>
          </a:p>
          <a:p>
            <a:pPr lvl="1"/>
            <a:r>
              <a:rPr lang="it-IT" smtClean="0"/>
              <a:t>JL paradox still active area of debate, no consensual view</a:t>
            </a:r>
          </a:p>
          <a:p>
            <a:r>
              <a:rPr lang="it-IT" smtClean="0"/>
              <a:t>A single number never summarizes the situation of a measurement</a:t>
            </a:r>
          </a:p>
          <a:p>
            <a:pPr lvl="1"/>
            <a:r>
              <a:rPr lang="it-IT" smtClean="0"/>
              <a:t>experiments have started to publish their likelihoods, so combinations and interpretation get easier</a:t>
            </a:r>
          </a:p>
          <a:p>
            <a:r>
              <a:rPr lang="it-IT" smtClean="0"/>
              <a:t>My suggestion is that </a:t>
            </a:r>
            <a:r>
              <a:rPr lang="it-IT" smtClean="0">
                <a:solidFill>
                  <a:srgbClr val="0070C0"/>
                </a:solidFill>
              </a:rPr>
              <a:t>for each considered search the community should seek a consensus on what could be an acceptable significance level </a:t>
            </a:r>
            <a:r>
              <a:rPr lang="it-IT" smtClean="0"/>
              <a:t>for a media-hitting claim</a:t>
            </a:r>
          </a:p>
          <a:p>
            <a:r>
              <a:rPr lang="it-IT" smtClean="0"/>
              <a:t>For searches of unknown effects and fishing expeditions, the </a:t>
            </a:r>
            <a:r>
              <a:rPr lang="it-IT" b="1" smtClean="0"/>
              <a:t>global </a:t>
            </a:r>
            <a:r>
              <a:rPr lang="it-IT" smtClean="0"/>
              <a:t>p-value is the only real weapon – but in most cases the trials factor is hard to quantify</a:t>
            </a:r>
          </a:p>
          <a:p>
            <a:r>
              <a:rPr lang="it-IT" smtClean="0"/>
              <a:t>Probably 5-sigma are insufficient for unpredicted effects, as large experiments look at thousands of distributions, multiple times, and the experiment-wide trials factor is extremely high</a:t>
            </a:r>
          </a:p>
          <a:p>
            <a:pPr lvl="1"/>
            <a:r>
              <a:rPr lang="it-IT" smtClean="0">
                <a:solidFill>
                  <a:srgbClr val="FF0000"/>
                </a:solidFill>
              </a:rPr>
              <a:t>One example: CDF lasted 25 years and got one 6-sigma effect (superjet events), plus one unexplainable event. These are roughly on par with the rate at which one would expect similar things to occur</a:t>
            </a:r>
          </a:p>
        </p:txBody>
      </p:sp>
    </p:spTree>
    <p:extLst>
      <p:ext uri="{BB962C8B-B14F-4D97-AF65-F5344CB8AC3E}">
        <p14:creationId xmlns:p14="http://schemas.microsoft.com/office/powerpoint/2010/main" val="13250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 calcmode="lin" valueType="num">
                                      <p:cBhvr additive="base">
                                        <p:cTn id="1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 calcmode="lin" valueType="num">
                                      <p:cBhvr additive="base">
                                        <p:cTn id="1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 calcmode="lin" valueType="num">
                                      <p:cBhvr additive="base">
                                        <p:cTn id="2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 calcmode="lin" valueType="num">
                                      <p:cBhvr additive="base">
                                        <p:cTn id="2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 calcmode="lin" valueType="num">
                                      <p:cBhvr additive="base">
                                        <p:cTn id="3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anim calcmode="lin" valueType="num">
                                      <p:cBhvr additive="base">
                                        <p:cTn id="3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 calcmode="lin" valueType="num">
                                      <p:cBhvr additive="base">
                                        <p:cTn id="4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4752528" cy="1143000"/>
          </a:xfrm>
        </p:spPr>
        <p:txBody>
          <a:bodyPr/>
          <a:lstStyle/>
          <a:p>
            <a:r>
              <a:rPr lang="it-IT" smtClean="0"/>
              <a:t>References</a:t>
            </a:r>
            <a:endParaRPr lang="en-US"/>
          </a:p>
        </p:txBody>
      </p:sp>
      <p:sp>
        <p:nvSpPr>
          <p:cNvPr id="3" name="Segnaposto contenuto 2"/>
          <p:cNvSpPr>
            <a:spLocks noGrp="1"/>
          </p:cNvSpPr>
          <p:nvPr>
            <p:ph sz="half" idx="1"/>
          </p:nvPr>
        </p:nvSpPr>
        <p:spPr>
          <a:xfrm>
            <a:off x="0" y="908720"/>
            <a:ext cx="4495800" cy="5949280"/>
          </a:xfrm>
        </p:spPr>
        <p:txBody>
          <a:bodyPr>
            <a:noAutofit/>
          </a:bodyPr>
          <a:lstStyle/>
          <a:p>
            <a:pPr>
              <a:buNone/>
            </a:pPr>
            <a:r>
              <a:rPr lang="it-IT" sz="1100" smtClean="0"/>
              <a:t>[1] A. H. Rosenfeld, “</a:t>
            </a:r>
            <a:r>
              <a:rPr lang="it-IT" sz="1100" i="1" smtClean="0"/>
              <a:t>Are there any far-out mesons and baryons?,</a:t>
            </a:r>
            <a:r>
              <a:rPr lang="it-IT" sz="1100" smtClean="0"/>
              <a:t>” In: C.Baltay, AH Rosenfeld  (eds) Meson Spectroscopy: A collection of articles, W.A. Benjamin, New York, p.455-483.</a:t>
            </a:r>
          </a:p>
          <a:p>
            <a:pPr>
              <a:buNone/>
            </a:pPr>
            <a:r>
              <a:rPr lang="it-IT" sz="1100" smtClean="0"/>
              <a:t>[2] D. C. Hom et al., “</a:t>
            </a:r>
            <a:r>
              <a:rPr lang="it-IT" sz="1100" i="1" smtClean="0"/>
              <a:t>Observation of High-Mass Dilepton Pairs in Hadron Collisions at 400 GeV</a:t>
            </a:r>
            <a:r>
              <a:rPr lang="it-IT" sz="1100" smtClean="0"/>
              <a:t>”, Phys. Rev. Lett. 36, 21 (1976) 1236</a:t>
            </a:r>
          </a:p>
          <a:p>
            <a:pPr>
              <a:buNone/>
            </a:pPr>
            <a:r>
              <a:rPr lang="it-IT" sz="1100" smtClean="0"/>
              <a:t>[3] S. W. Herb et al., “</a:t>
            </a:r>
            <a:r>
              <a:rPr lang="en-US" sz="1100" i="1" smtClean="0"/>
              <a:t>Observation of a Dimuon Resonance at 9.5-GeV in 400-GeV Proton-Nucleus Collisions</a:t>
            </a:r>
            <a:r>
              <a:rPr lang="en-US" sz="1100" smtClean="0"/>
              <a:t>”, Phys. Rev. Lett 39 (1977) 252.</a:t>
            </a:r>
            <a:endParaRPr lang="it-IT" sz="1100" smtClean="0"/>
          </a:p>
          <a:p>
            <a:pPr>
              <a:buNone/>
            </a:pPr>
            <a:r>
              <a:rPr lang="it-IT" sz="1100" smtClean="0"/>
              <a:t>[4] G. Arnison et al., “Experimental Observation of Isolated Large Transverse Energy Electrons with Associated Missing Energy at sqrt(s)=540 GeV, Phys. Lett. 122B, 1 (1983) 103.</a:t>
            </a:r>
          </a:p>
          <a:p>
            <a:pPr>
              <a:buNone/>
            </a:pPr>
            <a:r>
              <a:rPr lang="it-IT" sz="1100" smtClean="0"/>
              <a:t>[5] G. Arnison et al., “Experimental Observation of Lepton Pairs of Invariant Mass Around 95 GeV/c2 at the CERN SpS Collider”, Phys. Lett. 126B, 5 (1983) 398.</a:t>
            </a:r>
          </a:p>
          <a:p>
            <a:pPr>
              <a:buNone/>
            </a:pPr>
            <a:r>
              <a:rPr lang="it-IT" sz="1100" smtClean="0"/>
              <a:t>[6] F. Abe et al., “</a:t>
            </a:r>
            <a:r>
              <a:rPr lang="en-US" sz="1100" smtClean="0"/>
              <a:t>Evidence for Top Quark Production in p anti-p Collisions at s**(1/2) = 1.8 TeV”, Phys. Rev. D50 (1994) 2966.</a:t>
            </a:r>
            <a:endParaRPr lang="it-IT" sz="1100" smtClean="0"/>
          </a:p>
          <a:p>
            <a:pPr>
              <a:buNone/>
            </a:pPr>
            <a:r>
              <a:rPr lang="it-IT" sz="1100" smtClean="0"/>
              <a:t>[7] F. Abe et al., “</a:t>
            </a:r>
            <a:r>
              <a:rPr lang="en-US" sz="1100" i="1" smtClean="0"/>
              <a:t>Observation of Top Quark Production in p anti-p Collisions with the Collider Detector at Fermilab”</a:t>
            </a:r>
            <a:r>
              <a:rPr lang="en-US" sz="1100" smtClean="0"/>
              <a:t>, Phys. Rev. Lett. 74 (1995) 2626; S. Abachi et al.,  “</a:t>
            </a:r>
            <a:r>
              <a:rPr lang="en-US" sz="1100" i="1" smtClean="0"/>
              <a:t>Observation of the Top Quark</a:t>
            </a:r>
            <a:r>
              <a:rPr lang="en-US" sz="1100" smtClean="0"/>
              <a:t>”, Phys. Rev. Lett. 74 (1995) 2632.</a:t>
            </a:r>
            <a:endParaRPr lang="it-IT" sz="1100" smtClean="0"/>
          </a:p>
          <a:p>
            <a:pPr>
              <a:buNone/>
            </a:pPr>
            <a:r>
              <a:rPr lang="it-IT" sz="1100" smtClean="0"/>
              <a:t>[8] V.M. Abazov et al., “Observation of Single Top-Quark Production”, Phys. Rev. Lett. 103 (2009) 092001; T. Aaltonen et al., “Observation of Electroweak Single Top Quark Production”, Phys. Rev. Lett. 103 (2009) 092002.</a:t>
            </a:r>
          </a:p>
          <a:p>
            <a:pPr>
              <a:buNone/>
            </a:pPr>
            <a:r>
              <a:rPr lang="it-IT" sz="1100" smtClean="0"/>
              <a:t>[9] J. Incandela and F. Gianotti, “Latest update in the search for the Higgs boson”, public seminar at CERN. Video: </a:t>
            </a:r>
            <a:r>
              <a:rPr lang="it-IT" sz="1100" smtClean="0">
                <a:hlinkClick r:id="rId2"/>
              </a:rPr>
              <a:t>http://cds.cern.ch/record/1459565</a:t>
            </a:r>
            <a:r>
              <a:rPr lang="it-IT" sz="1100" smtClean="0"/>
              <a:t>; slides: </a:t>
            </a:r>
            <a:r>
              <a:rPr lang="it-IT" sz="1100" smtClean="0">
                <a:hlinkClick r:id="rId3"/>
              </a:rPr>
              <a:t>http://indico.cern.ch/conferenceDisplay.py?confId=197461</a:t>
            </a:r>
            <a:r>
              <a:rPr lang="it-IT" sz="1100" smtClean="0"/>
              <a:t>. </a:t>
            </a:r>
          </a:p>
          <a:p>
            <a:pPr>
              <a:buNone/>
            </a:pPr>
            <a:r>
              <a:rPr lang="it-IT" sz="1100" smtClean="0"/>
              <a:t>[10] S. Park, “Searches for New Phenomena in CDF: Z’, W’ and leptoquarks”,  Fermilab-Conf-95/155-E, July 1995.</a:t>
            </a:r>
          </a:p>
          <a:p>
            <a:pPr>
              <a:buNone/>
            </a:pPr>
            <a:r>
              <a:rPr lang="it-IT" sz="1100" smtClean="0"/>
              <a:t>[11] J. Berryhill et al., “Search for new physics in events with a photon, b-tag, and missing Et”, CDF/ANAL/EXOTIC/CDFR/3572, May 17</a:t>
            </a:r>
            <a:r>
              <a:rPr lang="it-IT" sz="1100" baseline="30000" smtClean="0"/>
              <a:t>th</a:t>
            </a:r>
            <a:r>
              <a:rPr lang="it-IT" sz="1100" smtClean="0"/>
              <a:t> 1996.</a:t>
            </a:r>
          </a:p>
        </p:txBody>
      </p:sp>
      <p:sp>
        <p:nvSpPr>
          <p:cNvPr id="4" name="Segnaposto contenuto 3"/>
          <p:cNvSpPr>
            <a:spLocks noGrp="1"/>
          </p:cNvSpPr>
          <p:nvPr>
            <p:ph sz="half" idx="2"/>
          </p:nvPr>
        </p:nvSpPr>
        <p:spPr>
          <a:xfrm>
            <a:off x="4648200" y="332656"/>
            <a:ext cx="4495800" cy="5949280"/>
          </a:xfrm>
        </p:spPr>
        <p:txBody>
          <a:bodyPr>
            <a:noAutofit/>
          </a:bodyPr>
          <a:lstStyle/>
          <a:p>
            <a:pPr>
              <a:buNone/>
            </a:pPr>
            <a:r>
              <a:rPr lang="it-IT" sz="1100" smtClean="0"/>
              <a:t>[12] D. Acosta et al., “</a:t>
            </a:r>
            <a:r>
              <a:rPr lang="en-US" sz="1100" i="1" smtClean="0"/>
              <a:t>Study of the Heavy Flavor Content of Jets Produced in Association with W Bosons in p anti-p Collisions at s**(1/2) = 1.8 TeV”, </a:t>
            </a:r>
            <a:r>
              <a:rPr lang="it-IT" sz="1100" smtClean="0"/>
              <a:t>Phys. Rev. D65, (2002) 052007.</a:t>
            </a:r>
            <a:endParaRPr lang="it-IT" sz="1100" i="1" smtClean="0"/>
          </a:p>
          <a:p>
            <a:pPr>
              <a:buNone/>
            </a:pPr>
            <a:r>
              <a:rPr lang="it-IT" sz="1100" smtClean="0"/>
              <a:t>[13]</a:t>
            </a:r>
            <a:r>
              <a:rPr lang="en-US" sz="1100" smtClean="0"/>
              <a:t> D. Buskulic et al., “</a:t>
            </a:r>
            <a:r>
              <a:rPr lang="en-US" sz="1100" i="1" smtClean="0"/>
              <a:t>Four-jet final state production in e^e collisions at centre-of-mass energies of 130 and 136 GeV</a:t>
            </a:r>
            <a:r>
              <a:rPr lang="en-US" sz="1100" smtClean="0"/>
              <a:t>”, Z. Phys. C 71 (1996) 179.</a:t>
            </a:r>
            <a:endParaRPr lang="it-IT" sz="1100" smtClean="0"/>
          </a:p>
          <a:p>
            <a:pPr>
              <a:buNone/>
            </a:pPr>
            <a:r>
              <a:rPr lang="it-IT" sz="1100" smtClean="0"/>
              <a:t>[14] A. Aktas et al., “</a:t>
            </a:r>
            <a:r>
              <a:rPr lang="it-IT" sz="1100" i="1" smtClean="0"/>
              <a:t>Evidence for a narrow anti-charm baryon state</a:t>
            </a:r>
            <a:r>
              <a:rPr lang="it-IT" sz="1100" smtClean="0"/>
              <a:t>”, Phys. Lett. B588 (2004) 17.</a:t>
            </a:r>
          </a:p>
          <a:p>
            <a:pPr>
              <a:buNone/>
            </a:pPr>
            <a:r>
              <a:rPr lang="it-IT" sz="1100" smtClean="0"/>
              <a:t>[15] T. Adam et al., “</a:t>
            </a:r>
            <a:r>
              <a:rPr lang="en-US" sz="1100" i="1" smtClean="0"/>
              <a:t>Measurement of the neutrino velocity with the OPERA detector in the CNGS beam”, </a:t>
            </a:r>
            <a:r>
              <a:rPr lang="en-US" sz="1100" smtClean="0"/>
              <a:t>JHEP</a:t>
            </a:r>
            <a:r>
              <a:rPr lang="en-US" sz="1100" b="1" smtClean="0"/>
              <a:t> </a:t>
            </a:r>
            <a:r>
              <a:rPr lang="en-US" sz="1100" smtClean="0"/>
              <a:t>10 (2012) 093.</a:t>
            </a:r>
            <a:endParaRPr lang="it-IT" sz="1100" smtClean="0"/>
          </a:p>
          <a:p>
            <a:pPr>
              <a:buNone/>
            </a:pPr>
            <a:r>
              <a:rPr lang="it-IT" sz="1100" smtClean="0"/>
              <a:t>[16] T. Adam et al., “</a:t>
            </a:r>
            <a:r>
              <a:rPr lang="en-US" sz="1100" i="1" smtClean="0"/>
              <a:t>Measurement of the neutrino velocity with the OPERA detector in the CNGS beam using the 2012 dedicated data”</a:t>
            </a:r>
            <a:r>
              <a:rPr lang="en-US" sz="1100" smtClean="0"/>
              <a:t>, JHEP 01 (2013) 153.</a:t>
            </a:r>
            <a:endParaRPr lang="it-IT" sz="1100" smtClean="0"/>
          </a:p>
          <a:p>
            <a:pPr>
              <a:buNone/>
            </a:pPr>
            <a:r>
              <a:rPr lang="it-IT" sz="1100" smtClean="0"/>
              <a:t>[17] T. Aaltonen et al., “</a:t>
            </a:r>
            <a:r>
              <a:rPr lang="en-US" sz="1100" i="1" smtClean="0"/>
              <a:t>Invariant Mass Distribution of Jet Pairs Produced in Association with a W Boson in p anti-p Collisions at s**(1/2) =1.96 TeV</a:t>
            </a:r>
            <a:r>
              <a:rPr lang="it-IT" sz="1100" smtClean="0"/>
              <a:t>”, Phys. Rev. Lett. 106 (2011) 71801.</a:t>
            </a:r>
          </a:p>
          <a:p>
            <a:pPr>
              <a:buNone/>
            </a:pPr>
            <a:r>
              <a:rPr lang="it-IT" sz="1100" smtClean="0"/>
              <a:t>[18] T. Aaltonen et al., “</a:t>
            </a:r>
            <a:r>
              <a:rPr lang="en-US" sz="1100" i="1" smtClean="0"/>
              <a:t>Invariant-mass distribution of jet pairs produced in association with a W boson in p pbar collisions at sqrt(s) = 1.96 TeV using the full CDF Run II data set”, </a:t>
            </a:r>
            <a:r>
              <a:rPr lang="it-IT" sz="1100" smtClean="0"/>
              <a:t>Phys. Rev. D 89 (2014) 092001.</a:t>
            </a:r>
            <a:endParaRPr lang="it-IT" sz="1100" i="1" smtClean="0"/>
          </a:p>
          <a:p>
            <a:pPr>
              <a:buNone/>
            </a:pPr>
            <a:r>
              <a:rPr lang="it-IT" sz="1100" smtClean="0"/>
              <a:t>[19] E. Gross and O. Vitells, “</a:t>
            </a:r>
            <a:r>
              <a:rPr lang="it-IT" sz="1100" i="1" smtClean="0"/>
              <a:t>Trials factors for the Look-Elsewhere Effect in High-Energy Physics</a:t>
            </a:r>
            <a:r>
              <a:rPr lang="it-IT" sz="1100" smtClean="0"/>
              <a:t>”, arxiv:1005.1891v3, Oct 7</a:t>
            </a:r>
            <a:r>
              <a:rPr lang="it-IT" sz="1100" baseline="30000" smtClean="0"/>
              <a:t>th</a:t>
            </a:r>
            <a:r>
              <a:rPr lang="it-IT" sz="1100" smtClean="0"/>
              <a:t> 2010 </a:t>
            </a:r>
          </a:p>
          <a:p>
            <a:pPr>
              <a:buNone/>
            </a:pPr>
            <a:r>
              <a:rPr lang="it-IT" sz="1100" smtClean="0"/>
              <a:t>[20] M. Roos, M. Hietanen, and M.Luoma, “</a:t>
            </a:r>
            <a:r>
              <a:rPr lang="it-IT" sz="1100" i="1" smtClean="0"/>
              <a:t>A new procedure for averaging particle properties</a:t>
            </a:r>
            <a:r>
              <a:rPr lang="it-IT" sz="1100" smtClean="0"/>
              <a:t>”, Phys.Fenn. 10:21, 1975</a:t>
            </a:r>
          </a:p>
          <a:p>
            <a:pPr>
              <a:buNone/>
            </a:pPr>
            <a:r>
              <a:rPr lang="it-IT" sz="1100" smtClean="0"/>
              <a:t>[21] L. Lyons, “</a:t>
            </a:r>
            <a:r>
              <a:rPr lang="it-IT" sz="1100" i="1" smtClean="0"/>
              <a:t>Discovering the significance of 5</a:t>
            </a:r>
            <a:r>
              <a:rPr lang="el-GR" sz="1100" i="1" smtClean="0"/>
              <a:t>σ</a:t>
            </a:r>
            <a:r>
              <a:rPr lang="it-IT" sz="1100" smtClean="0"/>
              <a:t>”, arxiv:1310.1284v1, Oct 4</a:t>
            </a:r>
            <a:r>
              <a:rPr lang="it-IT" sz="1100" baseline="30000" smtClean="0"/>
              <a:t>th</a:t>
            </a:r>
            <a:r>
              <a:rPr lang="it-IT" sz="1100" smtClean="0"/>
              <a:t> 2013</a:t>
            </a:r>
          </a:p>
          <a:p>
            <a:pPr>
              <a:buNone/>
            </a:pPr>
            <a:r>
              <a:rPr lang="it-IT" sz="1100" smtClean="0"/>
              <a:t>[22]</a:t>
            </a:r>
            <a:r>
              <a:rPr lang="en-US" sz="1100" smtClean="0"/>
              <a:t> D.V. Lindley, ”</a:t>
            </a:r>
            <a:r>
              <a:rPr lang="en-US" sz="1100" i="1" smtClean="0"/>
              <a:t>A statistical paradox</a:t>
            </a:r>
            <a:r>
              <a:rPr lang="en-US" sz="1100" smtClean="0"/>
              <a:t>”, </a:t>
            </a:r>
            <a:r>
              <a:rPr lang="en-US" sz="1100" i="1" smtClean="0"/>
              <a:t>Biometrika, 44 (1957) 187-192.</a:t>
            </a:r>
            <a:endParaRPr lang="it-IT" sz="1100" smtClean="0"/>
          </a:p>
          <a:p>
            <a:pPr>
              <a:buNone/>
            </a:pPr>
            <a:r>
              <a:rPr lang="it-IT" sz="1100" smtClean="0"/>
              <a:t>[23] R. D. Cousins, “</a:t>
            </a:r>
            <a:r>
              <a:rPr lang="it-IT" sz="1100" i="1" smtClean="0"/>
              <a:t>The Jeffreys-Lindley Paradox and Discovery Criteria in High-Energy Physics</a:t>
            </a:r>
            <a:r>
              <a:rPr lang="it-IT" sz="1100" smtClean="0"/>
              <a:t>”, arxiv:1310.3791v4, June 28</a:t>
            </a:r>
            <a:r>
              <a:rPr lang="it-IT" sz="1100" baseline="30000" smtClean="0"/>
              <a:t>th</a:t>
            </a:r>
            <a:r>
              <a:rPr lang="it-IT" sz="1100" smtClean="0"/>
              <a:t> 2014, </a:t>
            </a:r>
            <a:r>
              <a:rPr lang="en-US" sz="1100" smtClean="0"/>
              <a:t>to appear in a  special issue of Synthese on the Higgs boson</a:t>
            </a:r>
            <a:endParaRPr lang="it-IT" sz="1100" smtClean="0"/>
          </a:p>
          <a:p>
            <a:pPr>
              <a:buNone/>
            </a:pPr>
            <a:r>
              <a:rPr lang="en-US" sz="1100" smtClean="0"/>
              <a:t>[24] H. </a:t>
            </a:r>
            <a:r>
              <a:rPr lang="it-IT" sz="1100" smtClean="0"/>
              <a:t>Jeffreys, “</a:t>
            </a:r>
            <a:r>
              <a:rPr lang="it-IT" sz="1100" i="1" smtClean="0"/>
              <a:t>Theory of Probability</a:t>
            </a:r>
            <a:r>
              <a:rPr lang="it-IT" sz="1100" smtClean="0"/>
              <a:t>”, 3</a:t>
            </a:r>
            <a:r>
              <a:rPr lang="it-IT" sz="1100" baseline="30000" smtClean="0"/>
              <a:t>rd</a:t>
            </a:r>
            <a:r>
              <a:rPr lang="it-IT" sz="1100" smtClean="0"/>
              <a:t> edition Oxford University Press, Oxford, p.385.</a:t>
            </a:r>
          </a:p>
          <a:p>
            <a:pPr>
              <a:buNone/>
            </a:pPr>
            <a:r>
              <a:rPr lang="en-US" sz="1100" smtClean="0"/>
              <a:t>[25] G. K. Karagiannidis and A. S.  Lioumpas, A. S., “</a:t>
            </a:r>
            <a:r>
              <a:rPr lang="en-US" sz="1100" i="1" smtClean="0"/>
              <a:t>An improved approximation for the Gaussian Q-function</a:t>
            </a:r>
            <a:r>
              <a:rPr lang="en-US" sz="1100" smtClean="0"/>
              <a:t>.” Communications Letters, IEEE, 11(8), (2007), 644</a:t>
            </a:r>
            <a:endParaRPr lang="it-IT" sz="1100" smtClean="0"/>
          </a:p>
          <a:p>
            <a:endParaRPr lang="en-US" sz="1100"/>
          </a:p>
        </p:txBody>
      </p:sp>
    </p:spTree>
    <p:extLst>
      <p:ext uri="{BB962C8B-B14F-4D97-AF65-F5344CB8AC3E}">
        <p14:creationId xmlns:p14="http://schemas.microsoft.com/office/powerpoint/2010/main" val="282353244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normAutofit/>
          </a:bodyPr>
          <a:lstStyle/>
          <a:p>
            <a:r>
              <a:rPr lang="it-IT" smtClean="0"/>
              <a:t>Practical exercises</a:t>
            </a:r>
            <a:endParaRPr lang="en-US"/>
          </a:p>
        </p:txBody>
      </p:sp>
      <p:sp>
        <p:nvSpPr>
          <p:cNvPr id="4" name="CasellaDiTesto 3"/>
          <p:cNvSpPr txBox="1"/>
          <p:nvPr/>
        </p:nvSpPr>
        <p:spPr>
          <a:xfrm>
            <a:off x="2884594" y="4149080"/>
            <a:ext cx="6312305" cy="2585323"/>
          </a:xfrm>
          <a:prstGeom prst="rect">
            <a:avLst/>
          </a:prstGeom>
          <a:noFill/>
        </p:spPr>
        <p:txBody>
          <a:bodyPr wrap="none" rtlCol="0">
            <a:spAutoFit/>
          </a:bodyPr>
          <a:lstStyle/>
          <a:p>
            <a:r>
              <a:rPr lang="it-IT" smtClean="0"/>
              <a:t>Code for exercises in: </a:t>
            </a:r>
          </a:p>
          <a:p>
            <a:r>
              <a:rPr lang="it-IT" smtClean="0">
                <a:hlinkClick r:id="rId2"/>
              </a:rPr>
              <a:t>http://www.pd.infn.it/%7Edorigo/Poisson_prob_fix.C</a:t>
            </a:r>
            <a:endParaRPr lang="it-IT" smtClean="0"/>
          </a:p>
          <a:p>
            <a:r>
              <a:rPr lang="it-IT" smtClean="0">
                <a:hlinkClick r:id="rId3"/>
              </a:rPr>
              <a:t>http://www.pd.infn.it/%7Edorigo/Poisson_prob_fluct.C</a:t>
            </a:r>
            <a:endParaRPr lang="it-IT" smtClean="0"/>
          </a:p>
          <a:p>
            <a:r>
              <a:rPr lang="it-IT" smtClean="0">
                <a:hlinkClick r:id="rId4"/>
              </a:rPr>
              <a:t>http://www.pd.infn.it/%7Edorigo/F_test_commented_exercise.C</a:t>
            </a:r>
            <a:endParaRPr lang="it-IT" smtClean="0"/>
          </a:p>
          <a:p>
            <a:r>
              <a:rPr lang="it-IT" smtClean="0">
                <a:hlinkClick r:id="rId5"/>
              </a:rPr>
              <a:t>http://www.pd.infn.it/%7Edorigo/F_test_commented.C</a:t>
            </a:r>
            <a:endParaRPr lang="it-IT" smtClean="0"/>
          </a:p>
          <a:p>
            <a:r>
              <a:rPr lang="it-IT" smtClean="0">
                <a:hlinkClick r:id="rId6"/>
              </a:rPr>
              <a:t>http://www.pd.infn.it/%7Edorigo/FlipFlop_exercise.C</a:t>
            </a:r>
            <a:endParaRPr lang="it-IT" smtClean="0"/>
          </a:p>
          <a:p>
            <a:r>
              <a:rPr lang="it-IT" smtClean="0">
                <a:hlinkClick r:id="rId7"/>
              </a:rPr>
              <a:t>http://www.pd.infn.it/%7Edorigo/FlipFlop.C</a:t>
            </a:r>
            <a:endParaRPr lang="it-IT" smtClean="0"/>
          </a:p>
          <a:p>
            <a:r>
              <a:rPr lang="it-IT" smtClean="0">
                <a:hlinkClick r:id="rId8"/>
              </a:rPr>
              <a:t>http://www.pd.infn.it/%7Edorigo/Coverage.C</a:t>
            </a:r>
            <a:endParaRPr lang="it-IT" smtClean="0"/>
          </a:p>
          <a:p>
            <a:r>
              <a:rPr lang="it-IT" smtClean="0">
                <a:hlinkClick r:id="rId9"/>
              </a:rPr>
              <a:t>http://www.pd.infn.ig/%7Edorigo/Die3a.C</a:t>
            </a:r>
            <a:r>
              <a:rPr lang="it-IT" smtClean="0"/>
              <a:t>  (and Die.C and Die2.C)</a:t>
            </a:r>
            <a:endParaRPr lang="en-US"/>
          </a:p>
        </p:txBody>
      </p:sp>
      <p:sp>
        <p:nvSpPr>
          <p:cNvPr id="5" name="CasellaDiTesto 4"/>
          <p:cNvSpPr txBox="1"/>
          <p:nvPr/>
        </p:nvSpPr>
        <p:spPr>
          <a:xfrm>
            <a:off x="323528" y="5013176"/>
            <a:ext cx="2524153" cy="923330"/>
          </a:xfrm>
          <a:prstGeom prst="rect">
            <a:avLst/>
          </a:prstGeom>
          <a:noFill/>
        </p:spPr>
        <p:txBody>
          <a:bodyPr wrap="none" rtlCol="0">
            <a:spAutoFit/>
          </a:bodyPr>
          <a:lstStyle/>
          <a:p>
            <a:r>
              <a:rPr lang="it-IT" smtClean="0">
                <a:solidFill>
                  <a:srgbClr val="FF0000"/>
                </a:solidFill>
              </a:rPr>
              <a:t>Mind the underscores</a:t>
            </a:r>
            <a:r>
              <a:rPr lang="en-US" smtClean="0">
                <a:solidFill>
                  <a:srgbClr val="FF0000"/>
                </a:solidFill>
              </a:rPr>
              <a:t> </a:t>
            </a:r>
            <a:r>
              <a:rPr lang="en-US" smtClean="0">
                <a:sym typeface="Wingdings" pitchFamily="2" charset="2"/>
              </a:rPr>
              <a:t></a:t>
            </a:r>
          </a:p>
          <a:p>
            <a:r>
              <a:rPr lang="it-IT" smtClean="0">
                <a:sym typeface="Wingdings" pitchFamily="2" charset="2"/>
              </a:rPr>
              <a:t>they are where you</a:t>
            </a:r>
          </a:p>
          <a:p>
            <a:r>
              <a:rPr lang="it-IT" smtClean="0">
                <a:sym typeface="Wingdings" pitchFamily="2" charset="2"/>
              </a:rPr>
              <a:t>see a space in the name</a:t>
            </a:r>
            <a:endParaRPr lang="it-IT" smtClean="0"/>
          </a:p>
        </p:txBody>
      </p:sp>
      <p:sp>
        <p:nvSpPr>
          <p:cNvPr id="6" name="Segnaposto contenuto 5"/>
          <p:cNvSpPr>
            <a:spLocks noGrp="1"/>
          </p:cNvSpPr>
          <p:nvPr>
            <p:ph idx="1"/>
          </p:nvPr>
        </p:nvSpPr>
        <p:spPr>
          <a:xfrm>
            <a:off x="755576" y="1628800"/>
            <a:ext cx="7704856" cy="864095"/>
          </a:xfrm>
        </p:spPr>
        <p:txBody>
          <a:bodyPr>
            <a:normAutofit fontScale="92500" lnSpcReduction="20000"/>
          </a:bodyPr>
          <a:lstStyle/>
          <a:p>
            <a:pPr marL="0" indent="0">
              <a:buNone/>
            </a:pPr>
            <a:r>
              <a:rPr lang="it-IT" smtClean="0"/>
              <a:t>You can find the code used for many of the examples of this course in the links below</a:t>
            </a:r>
            <a:endParaRPr lang="en-US"/>
          </a:p>
        </p:txBody>
      </p:sp>
    </p:spTree>
    <p:extLst>
      <p:ext uri="{BB962C8B-B14F-4D97-AF65-F5344CB8AC3E}">
        <p14:creationId xmlns:p14="http://schemas.microsoft.com/office/powerpoint/2010/main" val="247999508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2636912"/>
            <a:ext cx="8229600" cy="1143000"/>
          </a:xfrm>
        </p:spPr>
        <p:txBody>
          <a:bodyPr/>
          <a:lstStyle/>
          <a:p>
            <a:r>
              <a:rPr lang="it-IT" smtClean="0"/>
              <a:t>Possible solutions</a:t>
            </a:r>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0"/>
            <a:ext cx="8229600" cy="1143000"/>
          </a:xfrm>
        </p:spPr>
        <p:txBody>
          <a:bodyPr>
            <a:normAutofit fontScale="90000"/>
          </a:bodyPr>
          <a:lstStyle/>
          <a:p>
            <a:r>
              <a:rPr lang="it-IT" smtClean="0"/>
              <a:t>Log-normal nuisance in Poisson test</a:t>
            </a:r>
            <a:endParaRPr lang="en-US"/>
          </a:p>
        </p:txBody>
      </p:sp>
      <p:sp>
        <p:nvSpPr>
          <p:cNvPr id="4" name="Segnaposto contenuto 3"/>
          <p:cNvSpPr>
            <a:spLocks noGrp="1"/>
          </p:cNvSpPr>
          <p:nvPr>
            <p:ph sz="half" idx="1"/>
          </p:nvPr>
        </p:nvSpPr>
        <p:spPr>
          <a:xfrm>
            <a:off x="0" y="1600200"/>
            <a:ext cx="4495800" cy="5257800"/>
          </a:xfrm>
        </p:spPr>
        <p:txBody>
          <a:bodyPr>
            <a:normAutofit fontScale="25000" lnSpcReduction="20000"/>
          </a:bodyPr>
          <a:lstStyle/>
          <a:p>
            <a:pPr>
              <a:buNone/>
            </a:pPr>
            <a:r>
              <a:rPr lang="en-US" sz="4000" smtClean="0"/>
              <a:t>// Macro that computes p-value and Z-value of N observed vs B predicted</a:t>
            </a:r>
          </a:p>
          <a:p>
            <a:pPr>
              <a:buNone/>
            </a:pPr>
            <a:r>
              <a:rPr lang="en-US" sz="4000" smtClean="0"/>
              <a:t>// Poisson counts</a:t>
            </a:r>
          </a:p>
          <a:p>
            <a:pPr>
              <a:buNone/>
            </a:pPr>
            <a:r>
              <a:rPr lang="en-US" sz="4000" smtClean="0"/>
              <a:t>// --------------------------------------------------------------------</a:t>
            </a:r>
          </a:p>
          <a:p>
            <a:pPr>
              <a:buNone/>
            </a:pPr>
            <a:r>
              <a:rPr lang="en-US" sz="4000" smtClean="0"/>
              <a:t>void Poisson_prob_fluct (double B, double SB, double N, int opt=1) {</a:t>
            </a:r>
          </a:p>
          <a:p>
            <a:pPr>
              <a:buNone/>
            </a:pPr>
            <a:endParaRPr lang="en-US" sz="4000" smtClean="0"/>
          </a:p>
          <a:p>
            <a:pPr>
              <a:buNone/>
            </a:pPr>
            <a:r>
              <a:rPr lang="en-US" sz="4000" smtClean="0"/>
              <a:t>  double Niter=10000;</a:t>
            </a:r>
          </a:p>
          <a:p>
            <a:pPr>
              <a:buNone/>
            </a:pPr>
            <a:endParaRPr lang="en-US" sz="4000" smtClean="0"/>
          </a:p>
          <a:p>
            <a:pPr>
              <a:buNone/>
            </a:pPr>
            <a:r>
              <a:rPr lang="en-US" sz="4000" smtClean="0"/>
              <a:t>  if (opt!=0 &amp;&amp; opt!=1) {</a:t>
            </a:r>
          </a:p>
          <a:p>
            <a:pPr>
              <a:buNone/>
            </a:pPr>
            <a:r>
              <a:rPr lang="en-US" sz="4000" smtClean="0"/>
              <a:t>    cout &lt;&lt; "Please put fourth argument either =0 (Gaussian nuisance)" &lt;&lt; endl;</a:t>
            </a:r>
          </a:p>
          <a:p>
            <a:pPr>
              <a:buNone/>
            </a:pPr>
            <a:r>
              <a:rPr lang="en-US" sz="4000" smtClean="0"/>
              <a:t>    cout &lt;&lt; "or =1 (LogNormal nuisance)" &lt;&lt; endl;</a:t>
            </a:r>
          </a:p>
          <a:p>
            <a:pPr>
              <a:buNone/>
            </a:pPr>
            <a:r>
              <a:rPr lang="en-US" sz="4000" smtClean="0"/>
              <a:t>    return;</a:t>
            </a:r>
          </a:p>
          <a:p>
            <a:pPr>
              <a:buNone/>
            </a:pPr>
            <a:r>
              <a:rPr lang="en-US" sz="4000" smtClean="0"/>
              <a:t>  }</a:t>
            </a:r>
          </a:p>
          <a:p>
            <a:pPr>
              <a:buNone/>
            </a:pPr>
            <a:endParaRPr lang="en-US" sz="4000" smtClean="0"/>
          </a:p>
          <a:p>
            <a:pPr>
              <a:buNone/>
            </a:pPr>
            <a:r>
              <a:rPr lang="en-US" sz="4000" smtClean="0"/>
              <a:t>  int maxN = N*2;</a:t>
            </a:r>
          </a:p>
          <a:p>
            <a:pPr>
              <a:buNone/>
            </a:pPr>
            <a:r>
              <a:rPr lang="en-US" sz="4000" smtClean="0"/>
              <a:t>  TH1D * Pois = new TH1D ("Pois", "", maxN, -0.5, maxN-0.5);</a:t>
            </a:r>
          </a:p>
          <a:p>
            <a:pPr>
              <a:buNone/>
            </a:pPr>
            <a:r>
              <a:rPr lang="en-US" sz="4000" smtClean="0"/>
              <a:t>  TH1D * PoisGt = new TH1D ("PoisGt", "", maxN, -0.5, maxN-0.5);</a:t>
            </a:r>
          </a:p>
          <a:p>
            <a:pPr>
              <a:buNone/>
            </a:pPr>
            <a:endParaRPr lang="en-US" sz="4000" smtClean="0"/>
          </a:p>
          <a:p>
            <a:pPr>
              <a:buNone/>
            </a:pPr>
            <a:r>
              <a:rPr lang="en-US" sz="4000" smtClean="0"/>
              <a:t>  // We throw a random Gaussian smearing SB to B, compute P,</a:t>
            </a:r>
          </a:p>
          <a:p>
            <a:pPr>
              <a:buNone/>
            </a:pPr>
            <a:r>
              <a:rPr lang="en-US" sz="4000" smtClean="0"/>
              <a:t>  // and iterate Niter times; we then study the distribution</a:t>
            </a:r>
          </a:p>
          <a:p>
            <a:pPr>
              <a:buNone/>
            </a:pPr>
            <a:r>
              <a:rPr lang="en-US" sz="4000" smtClean="0"/>
              <a:t>  // of p-values, extracting the average </a:t>
            </a:r>
          </a:p>
          <a:p>
            <a:pPr>
              <a:buNone/>
            </a:pPr>
            <a:endParaRPr lang="en-US" sz="4000" smtClean="0"/>
          </a:p>
          <a:p>
            <a:pPr>
              <a:buNone/>
            </a:pPr>
            <a:r>
              <a:rPr lang="en-US" sz="4000" smtClean="0"/>
              <a:t>  double Psum=0;</a:t>
            </a:r>
          </a:p>
          <a:p>
            <a:pPr>
              <a:buNone/>
            </a:pPr>
            <a:r>
              <a:rPr lang="en-US" sz="4000" smtClean="0"/>
              <a:t>  TH1D * Pdistr = new TH1D ("Pdistr", "", 100, -10., 0.);</a:t>
            </a:r>
          </a:p>
          <a:p>
            <a:pPr>
              <a:buNone/>
            </a:pPr>
            <a:r>
              <a:rPr lang="en-US" sz="4000" smtClean="0"/>
              <a:t>  TH1D * TB = new TH1D ("TB", "",100, B-5*SB,B+5*SB);</a:t>
            </a:r>
          </a:p>
          <a:p>
            <a:pPr>
              <a:buNone/>
            </a:pPr>
            <a:endParaRPr lang="en-US" sz="4000" smtClean="0"/>
          </a:p>
          <a:p>
            <a:pPr>
              <a:buNone/>
            </a:pPr>
            <a:r>
              <a:rPr lang="en-US" sz="4000" smtClean="0"/>
              <a:t>  if (opt==0) { // nornal</a:t>
            </a:r>
          </a:p>
          <a:p>
            <a:pPr>
              <a:buNone/>
            </a:pPr>
            <a:r>
              <a:rPr lang="en-US" sz="4000" smtClean="0"/>
              <a:t>    mu = B;</a:t>
            </a:r>
          </a:p>
          <a:p>
            <a:pPr>
              <a:buNone/>
            </a:pPr>
            <a:r>
              <a:rPr lang="en-US" sz="4000" smtClean="0"/>
              <a:t>    sigma = SB;</a:t>
            </a:r>
          </a:p>
          <a:p>
            <a:pPr>
              <a:buNone/>
            </a:pPr>
            <a:r>
              <a:rPr lang="en-US" sz="4000" smtClean="0"/>
              <a:t>  } else { // lognormal</a:t>
            </a:r>
          </a:p>
          <a:p>
            <a:pPr>
              <a:buNone/>
            </a:pPr>
            <a:r>
              <a:rPr lang="en-US" sz="4000" smtClean="0"/>
              <a:t>    mu = log(B); // median! omitting the convexity correction -sigma*sigma/2;</a:t>
            </a:r>
          </a:p>
          <a:p>
            <a:pPr>
              <a:buNone/>
            </a:pPr>
            <a:r>
              <a:rPr lang="en-US" sz="4000" smtClean="0"/>
              <a:t>    sigma = SB/B;</a:t>
            </a:r>
          </a:p>
          <a:p>
            <a:pPr>
              <a:buNone/>
            </a:pPr>
            <a:r>
              <a:rPr lang="en-US" sz="4000" smtClean="0"/>
              <a:t>  }</a:t>
            </a:r>
          </a:p>
          <a:p>
            <a:pPr>
              <a:buNone/>
            </a:pPr>
            <a:endParaRPr lang="en-US"/>
          </a:p>
        </p:txBody>
      </p:sp>
      <p:sp>
        <p:nvSpPr>
          <p:cNvPr id="5" name="Segnaposto contenuto 4"/>
          <p:cNvSpPr>
            <a:spLocks noGrp="1"/>
          </p:cNvSpPr>
          <p:nvPr>
            <p:ph sz="half" idx="2"/>
          </p:nvPr>
        </p:nvSpPr>
        <p:spPr/>
        <p:txBody>
          <a:bodyPr>
            <a:noAutofit/>
          </a:bodyPr>
          <a:lstStyle/>
          <a:p>
            <a:pPr>
              <a:buNone/>
            </a:pPr>
            <a:r>
              <a:rPr lang="en-US" sz="1000" smtClean="0"/>
              <a:t> for (int iter=0; iter&lt;Niter; iter++) {</a:t>
            </a:r>
          </a:p>
          <a:p>
            <a:pPr>
              <a:buNone/>
            </a:pPr>
            <a:r>
              <a:rPr lang="en-US" sz="1000" smtClean="0"/>
              <a:t>    // Extract B from G(B,SB)</a:t>
            </a:r>
          </a:p>
          <a:p>
            <a:pPr>
              <a:buNone/>
            </a:pPr>
            <a:r>
              <a:rPr lang="en-US" sz="1000" smtClean="0"/>
              <a:t>    double thisB = gRandom-&gt;Gaus(mu,sigma);  // normal</a:t>
            </a:r>
          </a:p>
          <a:p>
            <a:pPr>
              <a:buNone/>
            </a:pPr>
            <a:r>
              <a:rPr lang="en-US" sz="1000" smtClean="0"/>
              <a:t>    if (opt==1) thisB = exp(thisB); // lognormal</a:t>
            </a:r>
          </a:p>
          <a:p>
            <a:pPr>
              <a:buNone/>
            </a:pPr>
            <a:endParaRPr lang="en-US" sz="1000" smtClean="0"/>
          </a:p>
          <a:p>
            <a:pPr>
              <a:buNone/>
            </a:pPr>
            <a:r>
              <a:rPr lang="en-US" sz="1000" smtClean="0"/>
              <a:t>    TB-&gt;Fill(thisB);</a:t>
            </a:r>
          </a:p>
          <a:p>
            <a:pPr>
              <a:buNone/>
            </a:pPr>
            <a:r>
              <a:rPr lang="en-US" sz="1000" smtClean="0"/>
              <a:t>    if (thisB&lt;=0) thisB=0.;</a:t>
            </a:r>
          </a:p>
          <a:p>
            <a:pPr>
              <a:buNone/>
            </a:pPr>
            <a:r>
              <a:rPr lang="en-US" sz="1000" smtClean="0"/>
              <a:t>    double sum=0.;</a:t>
            </a:r>
          </a:p>
          <a:p>
            <a:pPr>
              <a:buNone/>
            </a:pPr>
            <a:r>
              <a:rPr lang="en-US" sz="1000" smtClean="0"/>
              <a:t>    double fact=1.;</a:t>
            </a:r>
          </a:p>
          <a:p>
            <a:pPr>
              <a:buNone/>
            </a:pPr>
            <a:r>
              <a:rPr lang="en-US" sz="1000" smtClean="0"/>
              <a:t>    for (int i=0; i&lt;maxN || (opt==0 &amp;&amp; i&lt;B+6*SB) || (opt==1 &amp;&amp; i&lt;mu+10*sigma); i++) {</a:t>
            </a:r>
          </a:p>
          <a:p>
            <a:pPr>
              <a:buNone/>
            </a:pPr>
            <a:r>
              <a:rPr lang="en-US" sz="1000" smtClean="0"/>
              <a:t>      if (i&gt;1) fact*=i;</a:t>
            </a:r>
          </a:p>
          <a:p>
            <a:pPr>
              <a:buNone/>
            </a:pPr>
            <a:r>
              <a:rPr lang="en-US" sz="1000" smtClean="0"/>
              <a:t>      double poisson = exp(-thisB)*pow(thisB,i)/fact;</a:t>
            </a:r>
          </a:p>
          <a:p>
            <a:pPr>
              <a:buNone/>
            </a:pPr>
            <a:r>
              <a:rPr lang="en-US" sz="1000" smtClean="0"/>
              <a:t>      if (i&lt;N) sum+= poisson;</a:t>
            </a:r>
          </a:p>
          <a:p>
            <a:pPr>
              <a:buNone/>
            </a:pPr>
            <a:r>
              <a:rPr lang="en-US" sz="1000" smtClean="0"/>
              <a:t>      Pois-&gt;Fill((double)i,poisson);</a:t>
            </a:r>
          </a:p>
          <a:p>
            <a:pPr>
              <a:buNone/>
            </a:pPr>
            <a:r>
              <a:rPr lang="en-US" sz="1000" smtClean="0"/>
              <a:t>      if (i&gt;=N) PoisGt-&gt;Fill((double)i,poisson);</a:t>
            </a:r>
          </a:p>
          <a:p>
            <a:pPr>
              <a:buNone/>
            </a:pPr>
            <a:r>
              <a:rPr lang="en-US" sz="1000" smtClean="0"/>
              <a:t>    }</a:t>
            </a:r>
          </a:p>
          <a:p>
            <a:pPr>
              <a:buNone/>
            </a:pPr>
            <a:r>
              <a:rPr lang="en-US" sz="1000" smtClean="0"/>
              <a:t>    double thisP=1-sum;</a:t>
            </a:r>
          </a:p>
          <a:p>
            <a:pPr>
              <a:buNone/>
            </a:pPr>
            <a:r>
              <a:rPr lang="en-US" sz="1000" smtClean="0"/>
              <a:t>    if (thisP&gt;0) Pdistr-&gt;Fill(log(thisP));</a:t>
            </a:r>
          </a:p>
          <a:p>
            <a:pPr>
              <a:buNone/>
            </a:pPr>
            <a:r>
              <a:rPr lang="en-US" sz="1000" smtClean="0"/>
              <a:t>    Psum+=thisP;</a:t>
            </a:r>
          </a:p>
          <a:p>
            <a:pPr>
              <a:buNone/>
            </a:pPr>
            <a:r>
              <a:rPr lang="en-US" sz="1000" smtClean="0"/>
              <a:t>  }</a:t>
            </a:r>
          </a:p>
          <a:p>
            <a:pPr>
              <a:buNone/>
            </a:pPr>
            <a:r>
              <a:rPr lang="en-US" sz="1000" smtClean="0"/>
              <a:t>  double P = Psum/Niter;</a:t>
            </a:r>
          </a:p>
          <a:p>
            <a:pPr>
              <a:buNone/>
            </a:pPr>
            <a:r>
              <a:rPr lang="en-US" sz="1000" smtClean="0"/>
              <a:t>  double Z = sqrt(2) * ErfInverse(1-2*P);</a:t>
            </a:r>
          </a:p>
          <a:p>
            <a:pPr>
              <a:buNone/>
            </a:pPr>
            <a:endParaRPr lang="en-US" sz="1000" smtClean="0"/>
          </a:p>
          <a:p>
            <a:pPr>
              <a:buNone/>
            </a:pPr>
            <a:r>
              <a:rPr lang="en-US" sz="1000" smtClean="0"/>
              <a:t>  cout &lt;&lt; "Expected P of observing N=" &lt;&lt; N &lt;&lt; " or more events if B=" </a:t>
            </a:r>
          </a:p>
          <a:p>
            <a:pPr>
              <a:buNone/>
            </a:pPr>
            <a:r>
              <a:rPr lang="en-US" sz="1000" smtClean="0"/>
              <a:t>       &lt;&lt; B &lt;&lt; "+-" &lt;&lt; SB &lt;&lt; " : P= " &lt;&lt; P &lt;&lt; endl;</a:t>
            </a:r>
          </a:p>
          <a:p>
            <a:pPr>
              <a:buNone/>
            </a:pPr>
            <a:r>
              <a:rPr lang="en-US" sz="1000" smtClean="0"/>
              <a:t>  cout &lt;&lt; "This corresponds to " &lt;&lt; Z &lt;&lt; " sigma for a Gaussian one-tailed test." &lt;&lt; endl;</a:t>
            </a:r>
          </a:p>
          <a:p>
            <a:pPr>
              <a:buNone/>
            </a:pPr>
            <a:endParaRPr lang="en-US" sz="1000" smtClean="0"/>
          </a:p>
          <a:p>
            <a:pPr>
              <a:buNone/>
            </a:pPr>
            <a:endParaRPr lang="en-US" sz="1000" smtClean="0"/>
          </a:p>
          <a:p>
            <a:pPr>
              <a:buNone/>
            </a:pPr>
            <a:r>
              <a:rPr lang="en-US" sz="1000" smtClean="0"/>
              <a:t>}</a:t>
            </a:r>
            <a:endParaRPr lang="en-US" sz="10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p:cNvPicPr>
            <a:picLocks noChangeAspect="1" noChangeArrowheads="1"/>
          </p:cNvPicPr>
          <p:nvPr/>
        </p:nvPicPr>
        <p:blipFill>
          <a:blip r:embed="rId2" cstate="print"/>
          <a:srcRect/>
          <a:stretch>
            <a:fillRect/>
          </a:stretch>
        </p:blipFill>
        <p:spPr bwMode="auto">
          <a:xfrm>
            <a:off x="2052228" y="2924944"/>
            <a:ext cx="4644008" cy="2933058"/>
          </a:xfrm>
          <a:prstGeom prst="rect">
            <a:avLst/>
          </a:prstGeom>
          <a:noFill/>
          <a:ln w="9525">
            <a:noFill/>
            <a:miter lim="800000"/>
            <a:headEnd/>
            <a:tailEnd/>
          </a:ln>
        </p:spPr>
      </p:pic>
      <p:sp>
        <p:nvSpPr>
          <p:cNvPr id="5" name="CasellaDiTesto 4"/>
          <p:cNvSpPr txBox="1"/>
          <p:nvPr/>
        </p:nvSpPr>
        <p:spPr>
          <a:xfrm>
            <a:off x="216024" y="260648"/>
            <a:ext cx="8316416" cy="2825389"/>
          </a:xfrm>
          <a:prstGeom prst="rect">
            <a:avLst/>
          </a:prstGeom>
          <a:noFill/>
        </p:spPr>
        <p:txBody>
          <a:bodyPr wrap="square" rtlCol="0">
            <a:spAutoFit/>
          </a:bodyPr>
          <a:lstStyle/>
          <a:p>
            <a:pPr marL="342900" lvl="0" indent="-342900">
              <a:spcBef>
                <a:spcPct val="20000"/>
              </a:spcBef>
              <a:buFont typeface="Arial" pitchFamily="34" charset="0"/>
              <a:buChar char="•"/>
            </a:pPr>
            <a:r>
              <a:rPr lang="en-US" smtClean="0">
                <a:solidFill>
                  <a:prstClr val="black"/>
                </a:solidFill>
                <a:sym typeface="Wingdings" pitchFamily="2" charset="2"/>
              </a:rPr>
              <a:t>The Binomial </a:t>
            </a:r>
            <a:r>
              <a:rPr lang="en-US" smtClean="0">
                <a:solidFill>
                  <a:prstClr val="black"/>
                </a:solidFill>
                <a:sym typeface="Wingdings" pitchFamily="2" charset="2"/>
              </a:rPr>
              <a:t>error bars for a small number of </a:t>
            </a:r>
            <a:r>
              <a:rPr lang="en-US" smtClean="0">
                <a:solidFill>
                  <a:prstClr val="black"/>
                </a:solidFill>
                <a:sym typeface="Wingdings" pitchFamily="2" charset="2"/>
              </a:rPr>
              <a:t>trials</a:t>
            </a:r>
            <a:r>
              <a:rPr lang="en-US">
                <a:solidFill>
                  <a:prstClr val="black"/>
                </a:solidFill>
                <a:sym typeface="Wingdings" pitchFamily="2" charset="2"/>
              </a:rPr>
              <a:t> </a:t>
            </a:r>
            <a:r>
              <a:rPr lang="en-US" smtClean="0">
                <a:solidFill>
                  <a:prstClr val="black"/>
                </a:solidFill>
                <a:sym typeface="Wingdings" pitchFamily="2" charset="2"/>
              </a:rPr>
              <a:t>is indeed a</a:t>
            </a:r>
            <a:r>
              <a:rPr lang="en-US" smtClean="0">
                <a:solidFill>
                  <a:prstClr val="black"/>
                </a:solidFill>
                <a:sym typeface="Wingdings" pitchFamily="2" charset="2"/>
              </a:rPr>
              <a:t> </a:t>
            </a:r>
            <a:r>
              <a:rPr lang="en-US" smtClean="0">
                <a:solidFill>
                  <a:prstClr val="black"/>
                </a:solidFill>
                <a:sym typeface="Wingdings" pitchFamily="2" charset="2"/>
              </a:rPr>
              <a:t>complex problem! </a:t>
            </a:r>
          </a:p>
          <a:p>
            <a:pPr marL="342900" lvl="0" indent="-342900">
              <a:spcBef>
                <a:spcPct val="20000"/>
              </a:spcBef>
              <a:buFont typeface="Arial" pitchFamily="34" charset="0"/>
              <a:buChar char="•"/>
            </a:pPr>
            <a:r>
              <a:rPr lang="it-IT" smtClean="0">
                <a:solidFill>
                  <a:prstClr val="black"/>
                </a:solidFill>
                <a:sym typeface="Wingdings" pitchFamily="2" charset="2"/>
              </a:rPr>
              <a:t>The (true) </a:t>
            </a:r>
            <a:r>
              <a:rPr lang="it-IT" smtClean="0">
                <a:solidFill>
                  <a:srgbClr val="FF0000"/>
                </a:solidFill>
                <a:sym typeface="Wingdings" pitchFamily="2" charset="2"/>
              </a:rPr>
              <a:t>variance is </a:t>
            </a:r>
            <a:r>
              <a:rPr lang="en-US" smtClean="0">
                <a:solidFill>
                  <a:srgbClr val="FF0000"/>
                </a:solidFill>
                <a:latin typeface="Symbol" pitchFamily="18" charset="2"/>
                <a:sym typeface="Wingdings" pitchFamily="2" charset="2"/>
              </a:rPr>
              <a:t>s</a:t>
            </a:r>
            <a:r>
              <a:rPr lang="en-US" smtClean="0">
                <a:solidFill>
                  <a:srgbClr val="FF0000"/>
                </a:solidFill>
                <a:sym typeface="Wingdings" pitchFamily="2" charset="2"/>
              </a:rPr>
              <a:t>=sqrt(</a:t>
            </a:r>
            <a:r>
              <a:rPr lang="en-US" smtClean="0">
                <a:solidFill>
                  <a:srgbClr val="FF0000"/>
                </a:solidFill>
                <a:latin typeface="Symbol" pitchFamily="18" charset="2"/>
                <a:sym typeface="Wingdings" pitchFamily="2" charset="2"/>
              </a:rPr>
              <a:t>r</a:t>
            </a:r>
            <a:r>
              <a:rPr lang="en-US" smtClean="0">
                <a:solidFill>
                  <a:srgbClr val="FF0000"/>
                </a:solidFill>
                <a:sym typeface="Wingdings" pitchFamily="2" charset="2"/>
              </a:rPr>
              <a:t>(1-</a:t>
            </a:r>
            <a:r>
              <a:rPr lang="en-US" smtClean="0">
                <a:solidFill>
                  <a:srgbClr val="FF0000"/>
                </a:solidFill>
                <a:latin typeface="Symbol" pitchFamily="18" charset="2"/>
                <a:sym typeface="Wingdings" pitchFamily="2" charset="2"/>
              </a:rPr>
              <a:t>r</a:t>
            </a:r>
            <a:r>
              <a:rPr lang="en-US" smtClean="0">
                <a:solidFill>
                  <a:srgbClr val="FF0000"/>
                </a:solidFill>
                <a:sym typeface="Wingdings" pitchFamily="2" charset="2"/>
              </a:rPr>
              <a:t>)/N)</a:t>
            </a:r>
            <a:r>
              <a:rPr lang="en-US" smtClean="0">
                <a:solidFill>
                  <a:prstClr val="black"/>
                </a:solidFill>
                <a:sym typeface="Wingdings" pitchFamily="2" charset="2"/>
              </a:rPr>
              <a:t> , </a:t>
            </a:r>
            <a:r>
              <a:rPr lang="en-US" smtClean="0">
                <a:solidFill>
                  <a:prstClr val="black"/>
                </a:solidFill>
                <a:sym typeface="Wingdings" pitchFamily="2" charset="2"/>
              </a:rPr>
              <a:t>but its </a:t>
            </a:r>
            <a:r>
              <a:rPr lang="en-US" smtClean="0">
                <a:solidFill>
                  <a:srgbClr val="FF0000"/>
                </a:solidFill>
                <a:sym typeface="Wingdings" pitchFamily="2" charset="2"/>
              </a:rPr>
              <a:t>ESTIMATE </a:t>
            </a:r>
            <a:r>
              <a:rPr lang="en-US" smtClean="0">
                <a:solidFill>
                  <a:srgbClr val="FF0000"/>
                </a:solidFill>
                <a:latin typeface="Symbol" pitchFamily="18" charset="2"/>
                <a:sym typeface="Wingdings" pitchFamily="2" charset="2"/>
              </a:rPr>
              <a:t>s</a:t>
            </a:r>
            <a:r>
              <a:rPr lang="en-US" baseline="30000" smtClean="0">
                <a:solidFill>
                  <a:srgbClr val="FF0000"/>
                </a:solidFill>
                <a:latin typeface="Symbol" pitchFamily="18" charset="2"/>
                <a:sym typeface="Wingdings" pitchFamily="2" charset="2"/>
              </a:rPr>
              <a:t>*</a:t>
            </a:r>
            <a:r>
              <a:rPr lang="en-US" smtClean="0">
                <a:solidFill>
                  <a:srgbClr val="FF0000"/>
                </a:solidFill>
                <a:sym typeface="Wingdings" pitchFamily="2" charset="2"/>
              </a:rPr>
              <a:t>=sqrt(</a:t>
            </a:r>
            <a:r>
              <a:rPr lang="en-US" smtClean="0">
                <a:solidFill>
                  <a:srgbClr val="FF0000"/>
                </a:solidFill>
                <a:latin typeface="Symbol" pitchFamily="18" charset="2"/>
                <a:sym typeface="Wingdings" pitchFamily="2" charset="2"/>
              </a:rPr>
              <a:t>r</a:t>
            </a:r>
            <a:r>
              <a:rPr lang="en-US" baseline="30000" smtClean="0">
                <a:solidFill>
                  <a:srgbClr val="FF0000"/>
                </a:solidFill>
                <a:latin typeface="Symbol" pitchFamily="18" charset="2"/>
                <a:sym typeface="Wingdings" pitchFamily="2" charset="2"/>
              </a:rPr>
              <a:t>*</a:t>
            </a:r>
            <a:r>
              <a:rPr lang="en-US" smtClean="0">
                <a:solidFill>
                  <a:srgbClr val="FF0000"/>
                </a:solidFill>
                <a:sym typeface="Wingdings" pitchFamily="2" charset="2"/>
              </a:rPr>
              <a:t>(1-</a:t>
            </a:r>
            <a:r>
              <a:rPr lang="en-US" smtClean="0">
                <a:solidFill>
                  <a:srgbClr val="FF0000"/>
                </a:solidFill>
                <a:latin typeface="Symbol" pitchFamily="18" charset="2"/>
                <a:sym typeface="Wingdings" pitchFamily="2" charset="2"/>
              </a:rPr>
              <a:t>r</a:t>
            </a:r>
            <a:r>
              <a:rPr lang="en-US" baseline="30000" smtClean="0">
                <a:solidFill>
                  <a:srgbClr val="FF0000"/>
                </a:solidFill>
                <a:latin typeface="Symbol" pitchFamily="18" charset="2"/>
                <a:sym typeface="Wingdings" pitchFamily="2" charset="2"/>
              </a:rPr>
              <a:t>*</a:t>
            </a:r>
            <a:r>
              <a:rPr lang="en-US" smtClean="0">
                <a:solidFill>
                  <a:srgbClr val="FF0000"/>
                </a:solidFill>
                <a:sym typeface="Wingdings" pitchFamily="2" charset="2"/>
              </a:rPr>
              <a:t>)/N) </a:t>
            </a:r>
            <a:r>
              <a:rPr lang="en-US" smtClean="0">
                <a:solidFill>
                  <a:srgbClr val="FF0000"/>
                </a:solidFill>
                <a:sym typeface="Wingdings" pitchFamily="2" charset="2"/>
              </a:rPr>
              <a:t> </a:t>
            </a:r>
            <a:r>
              <a:rPr lang="en-US" smtClean="0">
                <a:sym typeface="Wingdings" pitchFamily="2" charset="2"/>
              </a:rPr>
              <a:t>(with </a:t>
            </a:r>
            <a:r>
              <a:rPr lang="el-GR" smtClean="0">
                <a:sym typeface="Wingdings" pitchFamily="2" charset="2"/>
              </a:rPr>
              <a:t>ρ</a:t>
            </a:r>
            <a:r>
              <a:rPr lang="it-IT" smtClean="0">
                <a:sym typeface="Wingdings" pitchFamily="2" charset="2"/>
              </a:rPr>
              <a:t>*</a:t>
            </a:r>
            <a:r>
              <a:rPr lang="en-US" smtClean="0">
                <a:sym typeface="Wingdings" pitchFamily="2" charset="2"/>
              </a:rPr>
              <a:t>=S/N) </a:t>
            </a:r>
            <a:r>
              <a:rPr lang="en-US" smtClean="0">
                <a:solidFill>
                  <a:srgbClr val="FF0000"/>
                </a:solidFill>
                <a:sym typeface="Wingdings" pitchFamily="2" charset="2"/>
              </a:rPr>
              <a:t>fails</a:t>
            </a:r>
            <a:r>
              <a:rPr lang="en-US" smtClean="0">
                <a:solidFill>
                  <a:prstClr val="black"/>
                </a:solidFill>
                <a:sym typeface="Wingdings" pitchFamily="2" charset="2"/>
              </a:rPr>
              <a:t> </a:t>
            </a:r>
            <a:r>
              <a:rPr lang="en-US" smtClean="0">
                <a:solidFill>
                  <a:prstClr val="black"/>
                </a:solidFill>
                <a:sym typeface="Wingdings" pitchFamily="2" charset="2"/>
              </a:rPr>
              <a:t>badly for small N and</a:t>
            </a:r>
            <a:r>
              <a:rPr lang="en-US" smtClean="0">
                <a:solidFill>
                  <a:prstClr val="black"/>
                </a:solidFill>
                <a:latin typeface="Symbol" pitchFamily="18" charset="2"/>
                <a:sym typeface="Wingdings" pitchFamily="2" charset="2"/>
              </a:rPr>
              <a:t> r*</a:t>
            </a:r>
            <a:r>
              <a:rPr lang="en-US" smtClean="0">
                <a:solidFill>
                  <a:prstClr val="black"/>
                </a:solidFill>
                <a:sym typeface="Wingdings" pitchFamily="2" charset="2"/>
              </a:rPr>
              <a:t>0,1</a:t>
            </a:r>
          </a:p>
          <a:p>
            <a:pPr marL="342900" lvl="0" indent="-342900">
              <a:spcBef>
                <a:spcPct val="20000"/>
              </a:spcBef>
              <a:buFont typeface="Arial" pitchFamily="34" charset="0"/>
              <a:buChar char="•"/>
            </a:pPr>
            <a:r>
              <a:rPr lang="en-US" smtClean="0">
                <a:solidFill>
                  <a:srgbClr val="FF0000"/>
                </a:solidFill>
                <a:sym typeface="Wingdings" pitchFamily="2" charset="2"/>
              </a:rPr>
              <a:t>Clopper-Pearson</a:t>
            </a:r>
            <a:r>
              <a:rPr lang="en-US" smtClean="0">
                <a:solidFill>
                  <a:prstClr val="black"/>
                </a:solidFill>
                <a:sym typeface="Wingdings" pitchFamily="2" charset="2"/>
              </a:rPr>
              <a:t>: intervals obtained from Neyman’s construction with a </a:t>
            </a:r>
            <a:r>
              <a:rPr lang="en-US" i="1" smtClean="0">
                <a:solidFill>
                  <a:prstClr val="black"/>
                </a:solidFill>
                <a:sym typeface="Wingdings" pitchFamily="2" charset="2"/>
              </a:rPr>
              <a:t>central interval </a:t>
            </a:r>
            <a:r>
              <a:rPr lang="en-US" smtClean="0">
                <a:solidFill>
                  <a:prstClr val="black"/>
                </a:solidFill>
                <a:sym typeface="Wingdings" pitchFamily="2" charset="2"/>
              </a:rPr>
              <a:t>ordering rule. </a:t>
            </a:r>
            <a:r>
              <a:rPr lang="en-US" smtClean="0">
                <a:solidFill>
                  <a:srgbClr val="0070C0"/>
                </a:solidFill>
                <a:sym typeface="Wingdings" pitchFamily="2" charset="2"/>
              </a:rPr>
              <a:t>They overcover sizeably for some values of the trials/successes.</a:t>
            </a:r>
          </a:p>
          <a:p>
            <a:pPr marL="342900" lvl="0" indent="-342900">
              <a:spcBef>
                <a:spcPct val="20000"/>
              </a:spcBef>
              <a:buFont typeface="Arial" pitchFamily="34" charset="0"/>
              <a:buChar char="•"/>
            </a:pPr>
            <a:r>
              <a:rPr lang="en-US" smtClean="0">
                <a:solidFill>
                  <a:prstClr val="black"/>
                </a:solidFill>
                <a:sym typeface="Wingdings" pitchFamily="2" charset="2"/>
              </a:rPr>
              <a:t>Lots of technology to improve properties </a:t>
            </a:r>
          </a:p>
          <a:p>
            <a:pPr marL="342900" lvl="0" indent="-342900">
              <a:spcBef>
                <a:spcPct val="20000"/>
              </a:spcBef>
            </a:pPr>
            <a:r>
              <a:rPr lang="en-US" smtClean="0">
                <a:solidFill>
                  <a:prstClr val="black"/>
                </a:solidFill>
                <a:sym typeface="Wingdings" pitchFamily="2" charset="2"/>
              </a:rPr>
              <a:t>	</a:t>
            </a:r>
          </a:p>
          <a:p>
            <a:pPr marL="342900" lvl="0" indent="-342900">
              <a:spcBef>
                <a:spcPct val="20000"/>
              </a:spcBef>
              <a:buFont typeface="Arial" pitchFamily="34" charset="0"/>
              <a:buChar char="•"/>
            </a:pPr>
            <a:endParaRPr lang="en-US" sz="1600"/>
          </a:p>
        </p:txBody>
      </p:sp>
      <p:sp>
        <p:nvSpPr>
          <p:cNvPr id="6" name="Rettangolo 5"/>
          <p:cNvSpPr/>
          <p:nvPr/>
        </p:nvSpPr>
        <p:spPr>
          <a:xfrm>
            <a:off x="2771800" y="4293096"/>
            <a:ext cx="3600400"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N= 10; 68.27% coverage</a:t>
            </a:r>
            <a:endParaRPr lang="en-US">
              <a:solidFill>
                <a:schemeClr val="tx1"/>
              </a:solidFill>
            </a:endParaRPr>
          </a:p>
        </p:txBody>
      </p:sp>
      <p:sp>
        <p:nvSpPr>
          <p:cNvPr id="7" name="CasellaDiTesto 6"/>
          <p:cNvSpPr txBox="1"/>
          <p:nvPr/>
        </p:nvSpPr>
        <p:spPr>
          <a:xfrm>
            <a:off x="4067944" y="5949280"/>
            <a:ext cx="5076056" cy="1200329"/>
          </a:xfrm>
          <a:prstGeom prst="rect">
            <a:avLst/>
          </a:prstGeom>
          <a:noFill/>
        </p:spPr>
        <p:txBody>
          <a:bodyPr wrap="square" rtlCol="0">
            <a:spAutoFit/>
          </a:bodyPr>
          <a:lstStyle/>
          <a:p>
            <a:r>
              <a:rPr lang="en-US" smtClean="0">
                <a:solidFill>
                  <a:prstClr val="black"/>
                </a:solidFill>
                <a:sym typeface="Wingdings" pitchFamily="2" charset="2"/>
              </a:rPr>
              <a:t>In HEP (and astro-HEP) the interest is related to the famous </a:t>
            </a:r>
            <a:r>
              <a:rPr lang="en-US" smtClean="0">
                <a:solidFill>
                  <a:srgbClr val="FF0000"/>
                </a:solidFill>
                <a:sym typeface="Wingdings" pitchFamily="2" charset="2"/>
              </a:rPr>
              <a:t>on-off problem </a:t>
            </a:r>
            <a:r>
              <a:rPr lang="en-US" smtClean="0">
                <a:solidFill>
                  <a:prstClr val="black"/>
                </a:solidFill>
                <a:sym typeface="Wingdings" pitchFamily="2" charset="2"/>
              </a:rPr>
              <a:t>(determine a expected </a:t>
            </a:r>
            <a:r>
              <a:rPr lang="en-US" smtClean="0">
                <a:sym typeface="Wingdings" pitchFamily="2" charset="2"/>
              </a:rPr>
              <a:t>background from a sideband)</a:t>
            </a:r>
          </a:p>
          <a:p>
            <a:endParaRPr lang="en-US"/>
          </a:p>
        </p:txBody>
      </p:sp>
      <p:sp>
        <p:nvSpPr>
          <p:cNvPr id="12" name="Rettangolo 11"/>
          <p:cNvSpPr/>
          <p:nvPr/>
        </p:nvSpPr>
        <p:spPr>
          <a:xfrm>
            <a:off x="8172400" y="5013176"/>
            <a:ext cx="648072" cy="504056"/>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942751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0"/>
            <a:ext cx="8229600" cy="1143000"/>
          </a:xfrm>
        </p:spPr>
        <p:txBody>
          <a:bodyPr/>
          <a:lstStyle/>
          <a:p>
            <a:r>
              <a:rPr lang="it-IT" smtClean="0"/>
              <a:t>Exponential model in F-test</a:t>
            </a:r>
            <a:endParaRPr lang="en-US"/>
          </a:p>
        </p:txBody>
      </p:sp>
      <p:sp>
        <p:nvSpPr>
          <p:cNvPr id="4" name="Segnaposto contenuto 3"/>
          <p:cNvSpPr>
            <a:spLocks noGrp="1"/>
          </p:cNvSpPr>
          <p:nvPr>
            <p:ph sz="half" idx="1"/>
          </p:nvPr>
        </p:nvSpPr>
        <p:spPr>
          <a:xfrm>
            <a:off x="467544" y="1124744"/>
            <a:ext cx="4028256" cy="5733256"/>
          </a:xfrm>
        </p:spPr>
        <p:txBody>
          <a:bodyPr>
            <a:normAutofit fontScale="32500" lnSpcReduction="20000"/>
          </a:bodyPr>
          <a:lstStyle/>
          <a:p>
            <a:pPr>
              <a:buNone/>
            </a:pPr>
            <a:r>
              <a:rPr lang="en-US" smtClean="0"/>
              <a:t> double y = gRandom-&gt;Uniform(0.,1.);   </a:t>
            </a:r>
          </a:p>
          <a:p>
            <a:pPr>
              <a:buNone/>
            </a:pPr>
            <a:r>
              <a:rPr lang="en-US" smtClean="0"/>
              <a:t>    // Generate histogram of data according to different pdfs</a:t>
            </a:r>
          </a:p>
          <a:p>
            <a:pPr>
              <a:buNone/>
            </a:pPr>
            <a:r>
              <a:rPr lang="en-US" smtClean="0"/>
              <a:t>    // ------------------------------------------------------</a:t>
            </a:r>
          </a:p>
          <a:p>
            <a:pPr>
              <a:buNone/>
            </a:pPr>
            <a:r>
              <a:rPr lang="en-US" smtClean="0"/>
              <a:t>    if (option==0) {</a:t>
            </a:r>
          </a:p>
          <a:p>
            <a:pPr>
              <a:buNone/>
            </a:pPr>
            <a:r>
              <a:rPr lang="en-US" smtClean="0"/>
              <a:t>      // int(0:x) dt = x</a:t>
            </a:r>
          </a:p>
          <a:p>
            <a:pPr>
              <a:buNone/>
            </a:pPr>
            <a:r>
              <a:rPr lang="en-US" smtClean="0"/>
              <a:t>      // quindi genero y=uniform(0:1) e prendo</a:t>
            </a:r>
          </a:p>
          <a:p>
            <a:pPr>
              <a:buNone/>
            </a:pPr>
            <a:r>
              <a:rPr lang="en-US" smtClean="0"/>
              <a:t>      // x=y*xmax </a:t>
            </a:r>
          </a:p>
          <a:p>
            <a:pPr>
              <a:buNone/>
            </a:pPr>
            <a:r>
              <a:rPr lang="en-US" smtClean="0"/>
              <a:t>      Data0-&gt;Fill(y*xmax);</a:t>
            </a:r>
          </a:p>
          <a:p>
            <a:pPr>
              <a:buNone/>
            </a:pPr>
            <a:r>
              <a:rPr lang="en-US" smtClean="0"/>
              <a:t>      Data1-&gt;Fill(y*xmax);</a:t>
            </a:r>
          </a:p>
          <a:p>
            <a:pPr>
              <a:buNone/>
            </a:pPr>
            <a:r>
              <a:rPr lang="en-US" smtClean="0"/>
              <a:t>      Data2-&gt;Fill(y*xmax);</a:t>
            </a:r>
          </a:p>
          <a:p>
            <a:pPr>
              <a:buNone/>
            </a:pPr>
            <a:r>
              <a:rPr lang="en-US" smtClean="0"/>
              <a:t>      Data3-&gt;Fill(y*xmax);</a:t>
            </a:r>
          </a:p>
          <a:p>
            <a:pPr>
              <a:buNone/>
            </a:pPr>
            <a:r>
              <a:rPr lang="en-US" smtClean="0"/>
              <a:t>    } else if (option==1) {</a:t>
            </a:r>
          </a:p>
          <a:p>
            <a:pPr>
              <a:buNone/>
            </a:pPr>
            <a:r>
              <a:rPr lang="en-US" smtClean="0"/>
              <a:t>      // int(0:x) t dt = x^2/2</a:t>
            </a:r>
          </a:p>
          <a:p>
            <a:pPr>
              <a:buNone/>
            </a:pPr>
            <a:r>
              <a:rPr lang="en-US" smtClean="0"/>
              <a:t>      // quindi genero y=uniform(0:1) e prendo</a:t>
            </a:r>
          </a:p>
          <a:p>
            <a:pPr>
              <a:buNone/>
            </a:pPr>
            <a:r>
              <a:rPr lang="en-US" smtClean="0"/>
              <a:t>      // x=sqrt(2*y*xmax^2/2)</a:t>
            </a:r>
          </a:p>
          <a:p>
            <a:pPr>
              <a:buNone/>
            </a:pPr>
            <a:r>
              <a:rPr lang="en-US" smtClean="0"/>
              <a:t>      Data0-&gt;Fill(sqrt(y*xmax*xmax));</a:t>
            </a:r>
          </a:p>
          <a:p>
            <a:pPr>
              <a:buNone/>
            </a:pPr>
            <a:r>
              <a:rPr lang="en-US" smtClean="0"/>
              <a:t>      Data1-&gt;Fill(sqrt(y*xmax*xmax));</a:t>
            </a:r>
          </a:p>
          <a:p>
            <a:pPr>
              <a:buNone/>
            </a:pPr>
            <a:r>
              <a:rPr lang="en-US" smtClean="0"/>
              <a:t>      Data2-&gt;Fill(sqrt(y*xmax*xmax));</a:t>
            </a:r>
          </a:p>
          <a:p>
            <a:pPr>
              <a:buNone/>
            </a:pPr>
            <a:r>
              <a:rPr lang="en-US" smtClean="0"/>
              <a:t>      Data3-&gt;Fill(sqrt(y*xmax*xmax));</a:t>
            </a:r>
          </a:p>
          <a:p>
            <a:pPr>
              <a:buNone/>
            </a:pPr>
            <a:r>
              <a:rPr lang="en-US" smtClean="0"/>
              <a:t>    } else if (option==2) {</a:t>
            </a:r>
          </a:p>
          <a:p>
            <a:pPr>
              <a:buNone/>
            </a:pPr>
            <a:r>
              <a:rPr lang="en-US" smtClean="0"/>
              <a:t>      // int(0:x) t^2 dt = x^3/3</a:t>
            </a:r>
          </a:p>
          <a:p>
            <a:pPr>
              <a:buNone/>
            </a:pPr>
            <a:r>
              <a:rPr lang="en-US" smtClean="0"/>
              <a:t>      // quindi genero y=uniform(0:1) e prendo</a:t>
            </a:r>
          </a:p>
          <a:p>
            <a:pPr>
              <a:buNone/>
            </a:pPr>
            <a:r>
              <a:rPr lang="en-US" smtClean="0"/>
              <a:t>      // x=pow(y,1/3)*xmax</a:t>
            </a:r>
          </a:p>
          <a:p>
            <a:pPr>
              <a:buNone/>
            </a:pPr>
            <a:r>
              <a:rPr lang="en-US" smtClean="0"/>
              <a:t>      Data0-&gt;Fill(pow(y,0.33333)*xmax);</a:t>
            </a:r>
          </a:p>
          <a:p>
            <a:pPr>
              <a:buNone/>
            </a:pPr>
            <a:r>
              <a:rPr lang="en-US" smtClean="0"/>
              <a:t>      Data1-&gt;Fill(pow(y,0.33333)*xmax);</a:t>
            </a:r>
          </a:p>
          <a:p>
            <a:pPr>
              <a:buNone/>
            </a:pPr>
            <a:r>
              <a:rPr lang="en-US" smtClean="0"/>
              <a:t>      Data2-&gt;Fill(pow(y,0.33333)*xmax);</a:t>
            </a:r>
          </a:p>
          <a:p>
            <a:pPr>
              <a:buNone/>
            </a:pPr>
            <a:r>
              <a:rPr lang="en-US" smtClean="0"/>
              <a:t>      Data3-&gt;Fill(pow(y,0.33333)*xmax);</a:t>
            </a:r>
          </a:p>
          <a:p>
            <a:pPr>
              <a:buNone/>
            </a:pPr>
            <a:r>
              <a:rPr lang="en-US" smtClean="0"/>
              <a:t>    } else if (option==3) {</a:t>
            </a:r>
          </a:p>
          <a:p>
            <a:pPr>
              <a:buNone/>
            </a:pPr>
            <a:r>
              <a:rPr lang="en-US" smtClean="0"/>
              <a:t>      // int(0:x) e(-t) dt = (1-e^-x)</a:t>
            </a:r>
          </a:p>
          <a:p>
            <a:pPr>
              <a:buNone/>
            </a:pPr>
            <a:r>
              <a:rPr lang="en-US" smtClean="0"/>
              <a:t>      // quindi genero y=uniform e prendo</a:t>
            </a:r>
          </a:p>
          <a:p>
            <a:pPr>
              <a:buNone/>
            </a:pPr>
            <a:r>
              <a:rPr lang="en-US" smtClean="0"/>
              <a:t>      // x=-log(1-y*(1-exp(-xmax)))</a:t>
            </a:r>
          </a:p>
          <a:p>
            <a:pPr>
              <a:buNone/>
            </a:pPr>
            <a:r>
              <a:rPr lang="en-US" smtClean="0"/>
              <a:t>      Data0-&gt;Fill(-log(1-y*(1-exp(-xmax))));</a:t>
            </a:r>
          </a:p>
          <a:p>
            <a:pPr>
              <a:buNone/>
            </a:pPr>
            <a:r>
              <a:rPr lang="en-US" smtClean="0"/>
              <a:t>      Data1-&gt;Fill(-log(1-y*(1-exp(-xmax))));</a:t>
            </a:r>
          </a:p>
          <a:p>
            <a:pPr>
              <a:buNone/>
            </a:pPr>
            <a:r>
              <a:rPr lang="en-US" smtClean="0"/>
              <a:t>      Data2-&gt;Fill(-log(1-y*(1-exp(-xmax))));</a:t>
            </a:r>
          </a:p>
          <a:p>
            <a:pPr>
              <a:buNone/>
            </a:pPr>
            <a:r>
              <a:rPr lang="en-US" smtClean="0"/>
              <a:t>      Data3-&gt;Fill(-log(1-y*(1-exp(-xmax))));</a:t>
            </a:r>
          </a:p>
          <a:p>
            <a:pPr>
              <a:buNone/>
            </a:pPr>
            <a:r>
              <a:rPr lang="en-US" smtClean="0"/>
              <a:t>    }</a:t>
            </a:r>
          </a:p>
          <a:p>
            <a:pPr>
              <a:buNone/>
            </a:pPr>
            <a:r>
              <a:rPr lang="en-US" smtClean="0"/>
              <a:t>  }</a:t>
            </a:r>
            <a:endParaRPr lang="en-US"/>
          </a:p>
        </p:txBody>
      </p:sp>
      <p:sp>
        <p:nvSpPr>
          <p:cNvPr id="6" name="Freccia a sinistra 5"/>
          <p:cNvSpPr/>
          <p:nvPr/>
        </p:nvSpPr>
        <p:spPr>
          <a:xfrm>
            <a:off x="2843808" y="4941168"/>
            <a:ext cx="936104" cy="122413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sellaDiTesto 6"/>
          <p:cNvSpPr txBox="1"/>
          <p:nvPr/>
        </p:nvSpPr>
        <p:spPr>
          <a:xfrm>
            <a:off x="3491880" y="3573016"/>
            <a:ext cx="5390706" cy="646331"/>
          </a:xfrm>
          <a:prstGeom prst="rect">
            <a:avLst/>
          </a:prstGeom>
          <a:noFill/>
        </p:spPr>
        <p:txBody>
          <a:bodyPr wrap="none" rtlCol="0">
            <a:spAutoFit/>
          </a:bodyPr>
          <a:lstStyle/>
          <a:p>
            <a:r>
              <a:rPr lang="it-IT" smtClean="0"/>
              <a:t>For full code, see</a:t>
            </a:r>
          </a:p>
          <a:p>
            <a:r>
              <a:rPr lang="it-IT" smtClean="0"/>
              <a:t>http://www.pd.infn.it/%7Edorigo/F_test_commented.C</a:t>
            </a:r>
            <a:endParaRPr lang="en-US"/>
          </a:p>
        </p:txBody>
      </p:sp>
      <p:sp>
        <p:nvSpPr>
          <p:cNvPr id="8" name="CasellaDiTesto 7"/>
          <p:cNvSpPr txBox="1"/>
          <p:nvPr/>
        </p:nvSpPr>
        <p:spPr>
          <a:xfrm>
            <a:off x="4211960" y="5373216"/>
            <a:ext cx="4304512" cy="369332"/>
          </a:xfrm>
          <a:prstGeom prst="rect">
            <a:avLst/>
          </a:prstGeom>
          <a:noFill/>
        </p:spPr>
        <p:txBody>
          <a:bodyPr wrap="none" rtlCol="0">
            <a:spAutoFit/>
          </a:bodyPr>
          <a:lstStyle/>
          <a:p>
            <a:r>
              <a:rPr lang="it-IT" smtClean="0"/>
              <a:t>Piece to be added to former version of code</a:t>
            </a:r>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0"/>
            <a:ext cx="8507288" cy="778098"/>
          </a:xfrm>
        </p:spPr>
        <p:txBody>
          <a:bodyPr>
            <a:normAutofit fontScale="90000"/>
          </a:bodyPr>
          <a:lstStyle/>
          <a:p>
            <a:r>
              <a:rPr lang="it-IT" smtClean="0"/>
              <a:t>Coverage of Flip-flopping measurement</a:t>
            </a:r>
            <a:endParaRPr lang="en-US"/>
          </a:p>
        </p:txBody>
      </p:sp>
      <p:sp>
        <p:nvSpPr>
          <p:cNvPr id="4" name="Segnaposto contenuto 3"/>
          <p:cNvSpPr>
            <a:spLocks noGrp="1"/>
          </p:cNvSpPr>
          <p:nvPr>
            <p:ph sz="half" idx="1"/>
          </p:nvPr>
        </p:nvSpPr>
        <p:spPr>
          <a:xfrm>
            <a:off x="0" y="908720"/>
            <a:ext cx="4495800" cy="5949280"/>
          </a:xfrm>
        </p:spPr>
        <p:txBody>
          <a:bodyPr>
            <a:noAutofit/>
          </a:bodyPr>
          <a:lstStyle/>
          <a:p>
            <a:pPr>
              <a:buNone/>
            </a:pPr>
            <a:r>
              <a:rPr lang="en-US" sz="800" smtClean="0"/>
              <a:t>void FlipFlop (double alpha=0.05, double D=4.5, double Npexp=1000) {</a:t>
            </a:r>
          </a:p>
          <a:p>
            <a:pPr>
              <a:buNone/>
            </a:pPr>
            <a:endParaRPr lang="en-US" sz="800" smtClean="0"/>
          </a:p>
          <a:p>
            <a:pPr>
              <a:buNone/>
            </a:pPr>
            <a:r>
              <a:rPr lang="en-US" sz="800" smtClean="0"/>
              <a:t>  double x_true;</a:t>
            </a:r>
          </a:p>
          <a:p>
            <a:pPr>
              <a:buNone/>
            </a:pPr>
            <a:r>
              <a:rPr lang="en-US" sz="800" smtClean="0"/>
              <a:t>  double x_meas; </a:t>
            </a:r>
          </a:p>
          <a:p>
            <a:pPr>
              <a:buNone/>
            </a:pPr>
            <a:r>
              <a:rPr lang="en-US" sz="800" smtClean="0"/>
              <a:t>  double sigma = 1;</a:t>
            </a:r>
          </a:p>
          <a:p>
            <a:pPr>
              <a:buNone/>
            </a:pPr>
            <a:r>
              <a:rPr lang="en-US" sz="800" smtClean="0"/>
              <a:t>  double x_down;</a:t>
            </a:r>
          </a:p>
          <a:p>
            <a:pPr>
              <a:buNone/>
            </a:pPr>
            <a:r>
              <a:rPr lang="en-US" sz="800" smtClean="0"/>
              <a:t>  double x_up;</a:t>
            </a:r>
          </a:p>
          <a:p>
            <a:pPr>
              <a:buNone/>
            </a:pPr>
            <a:r>
              <a:rPr lang="en-US" sz="800" smtClean="0"/>
              <a:t>  double covers=0.;</a:t>
            </a:r>
          </a:p>
          <a:p>
            <a:pPr>
              <a:buNone/>
            </a:pPr>
            <a:r>
              <a:rPr lang="en-US" sz="800" smtClean="0"/>
              <a:t>  double EIa = sqrt(2)*TMath::ErfInverse(1-alpha);</a:t>
            </a:r>
          </a:p>
          <a:p>
            <a:pPr>
              <a:buNone/>
            </a:pPr>
            <a:r>
              <a:rPr lang="en-US" sz="800" smtClean="0"/>
              <a:t>  double EI2a= sqrt(2)*TMath::ErfInverse(1-2*alpha);</a:t>
            </a:r>
          </a:p>
          <a:p>
            <a:pPr>
              <a:buNone/>
            </a:pPr>
            <a:endParaRPr lang="en-US" sz="800" smtClean="0"/>
          </a:p>
          <a:p>
            <a:pPr>
              <a:buNone/>
            </a:pPr>
            <a:r>
              <a:rPr lang="en-US" sz="800" smtClean="0"/>
              <a:t>  TH1D * Coverage_vs_xtrue = new TH1D("Coverage_vs_xtrue", "Coverage vs x_true", 100, 0., 10.);</a:t>
            </a:r>
          </a:p>
          <a:p>
            <a:pPr>
              <a:buNone/>
            </a:pPr>
            <a:r>
              <a:rPr lang="en-US" sz="800" smtClean="0"/>
              <a:t>  TH1D * BeltUp = new TH1D ("BeltUp", "Flip-flopping Confidence belt", 15000, -5.,10.);</a:t>
            </a:r>
          </a:p>
          <a:p>
            <a:pPr>
              <a:buNone/>
            </a:pPr>
            <a:r>
              <a:rPr lang="en-US" sz="800" smtClean="0"/>
              <a:t>  TH1D * BeltDo = new TH1D ("BeltDo", "Flip-flopping Confidence belt", 15000, -5.,10.);</a:t>
            </a:r>
          </a:p>
          <a:p>
            <a:pPr>
              <a:buNone/>
            </a:pPr>
            <a:endParaRPr lang="en-US" sz="800" smtClean="0"/>
          </a:p>
          <a:p>
            <a:pPr>
              <a:buNone/>
            </a:pPr>
            <a:r>
              <a:rPr lang="en-US" sz="800" smtClean="0"/>
              <a:t>  cout &lt;&lt; "Critical values: " &lt;&lt; endl;</a:t>
            </a:r>
          </a:p>
          <a:p>
            <a:pPr>
              <a:buNone/>
            </a:pPr>
            <a:r>
              <a:rPr lang="en-US" sz="800" smtClean="0"/>
              <a:t>  cout &lt;&lt; "For xmeas &lt; 0 : 0 &lt; xtrue &lt; " &lt;&lt; EI2a*sigma &lt;&lt; endl;</a:t>
            </a:r>
          </a:p>
          <a:p>
            <a:pPr>
              <a:buNone/>
            </a:pPr>
            <a:r>
              <a:rPr lang="en-US" sz="800" smtClean="0"/>
              <a:t>  cout &lt;&lt; "For 0&lt;xmeas&lt;" &lt;&lt; D &lt;&lt; " : 0 &lt; xtrue &lt; xmeas+" </a:t>
            </a:r>
          </a:p>
          <a:p>
            <a:pPr>
              <a:buNone/>
            </a:pPr>
            <a:r>
              <a:rPr lang="en-US" sz="800" smtClean="0"/>
              <a:t>       &lt;&lt; EI2a*sigma &lt;&lt; endl;</a:t>
            </a:r>
          </a:p>
          <a:p>
            <a:pPr>
              <a:buNone/>
            </a:pPr>
            <a:r>
              <a:rPr lang="en-US" sz="800" smtClean="0"/>
              <a:t>  cout &lt;&lt; "For xmeas&gt;=D : xmeas-" &lt;&lt; EIa*sigma &lt;&lt; " &lt; xtrue &lt; xmeas+" </a:t>
            </a:r>
          </a:p>
          <a:p>
            <a:pPr>
              <a:buNone/>
            </a:pPr>
            <a:r>
              <a:rPr lang="en-US" sz="800" smtClean="0"/>
              <a:t>       &lt;&lt; EIa*sigma &lt;&lt; endl;</a:t>
            </a:r>
          </a:p>
          <a:p>
            <a:pPr>
              <a:buNone/>
            </a:pPr>
            <a:r>
              <a:rPr lang="en-US" sz="800" smtClean="0"/>
              <a:t>  cout &lt;&lt; endl;</a:t>
            </a:r>
          </a:p>
          <a:p>
            <a:pPr>
              <a:buNone/>
            </a:pPr>
            <a:r>
              <a:rPr lang="en-US" sz="800" smtClean="0"/>
              <a:t>  for (int ix=0; ix&lt;100; ix++) {</a:t>
            </a:r>
          </a:p>
          <a:p>
            <a:pPr>
              <a:buNone/>
            </a:pPr>
            <a:endParaRPr lang="en-US" sz="800" smtClean="0"/>
          </a:p>
          <a:p>
            <a:pPr>
              <a:buNone/>
            </a:pPr>
            <a:r>
              <a:rPr lang="en-US" sz="800" smtClean="0"/>
              <a:t>    x_true = 0.05 + 0.1*ix;</a:t>
            </a:r>
          </a:p>
          <a:p>
            <a:pPr>
              <a:buNone/>
            </a:pPr>
            <a:r>
              <a:rPr lang="en-US" sz="800" smtClean="0"/>
              <a:t>    covers=0;</a:t>
            </a:r>
          </a:p>
          <a:p>
            <a:pPr>
              <a:buNone/>
            </a:pPr>
            <a:r>
              <a:rPr lang="en-US" sz="800" smtClean="0"/>
              <a:t>    for (int pexp=0; pexp&lt;Npexp; pexp++) {</a:t>
            </a:r>
          </a:p>
          <a:p>
            <a:pPr>
              <a:buNone/>
            </a:pPr>
            <a:r>
              <a:rPr lang="en-US" sz="800" smtClean="0"/>
              <a:t>      </a:t>
            </a:r>
          </a:p>
          <a:p>
            <a:pPr>
              <a:buNone/>
            </a:pPr>
            <a:r>
              <a:rPr lang="en-US" sz="800" smtClean="0"/>
              <a:t>      // A Gaussian measurement with uncertainty sigma</a:t>
            </a:r>
          </a:p>
          <a:p>
            <a:pPr>
              <a:buNone/>
            </a:pPr>
            <a:r>
              <a:rPr lang="en-US" sz="800" smtClean="0"/>
              <a:t>      x_meas = gRandom-&gt;Gaus(x_true,sigma);</a:t>
            </a:r>
          </a:p>
          <a:p>
            <a:pPr>
              <a:buNone/>
            </a:pPr>
            <a:endParaRPr lang="en-US" sz="800" smtClean="0"/>
          </a:p>
          <a:p>
            <a:pPr>
              <a:buNone/>
            </a:pPr>
            <a:r>
              <a:rPr lang="en-US" sz="800" smtClean="0"/>
              <a:t>      if (x_meas&lt;D) {  // Not significantly different from zero, will report upper limit</a:t>
            </a:r>
          </a:p>
          <a:p>
            <a:pPr>
              <a:buNone/>
            </a:pPr>
            <a:r>
              <a:rPr lang="en-US" sz="800" smtClean="0"/>
              <a:t>	x_down = 0;</a:t>
            </a:r>
          </a:p>
          <a:p>
            <a:pPr>
              <a:buNone/>
            </a:pPr>
            <a:r>
              <a:rPr lang="en-US" sz="800" smtClean="0"/>
              <a:t>	x_up = EI2a*sigma;</a:t>
            </a:r>
          </a:p>
          <a:p>
            <a:pPr>
              <a:buNone/>
            </a:pPr>
            <a:r>
              <a:rPr lang="en-US" sz="800" smtClean="0"/>
              <a:t>	if (x_meas&gt;0) x_up = x_meas + x_up; </a:t>
            </a:r>
          </a:p>
          <a:p>
            <a:pPr>
              <a:buNone/>
            </a:pPr>
            <a:r>
              <a:rPr lang="en-US" sz="800" smtClean="0"/>
              <a:t>      } else {	// will report an interval</a:t>
            </a:r>
          </a:p>
          <a:p>
            <a:pPr>
              <a:buNone/>
            </a:pPr>
            <a:r>
              <a:rPr lang="en-US" sz="800" smtClean="0"/>
              <a:t>	x_down = x_meas-EIa*sigma;</a:t>
            </a:r>
          </a:p>
          <a:p>
            <a:pPr>
              <a:buNone/>
            </a:pPr>
            <a:r>
              <a:rPr lang="en-US" sz="800" smtClean="0"/>
              <a:t>	x_up = x_meas+EIa*sigma;</a:t>
            </a:r>
          </a:p>
          <a:p>
            <a:pPr>
              <a:buNone/>
            </a:pPr>
            <a:r>
              <a:rPr lang="en-US" sz="800" smtClean="0"/>
              <a:t>      }</a:t>
            </a:r>
          </a:p>
          <a:p>
            <a:pPr>
              <a:buNone/>
            </a:pPr>
            <a:endParaRPr lang="en-US" sz="800"/>
          </a:p>
        </p:txBody>
      </p:sp>
      <p:sp>
        <p:nvSpPr>
          <p:cNvPr id="5" name="Segnaposto contenuto 4"/>
          <p:cNvSpPr>
            <a:spLocks noGrp="1"/>
          </p:cNvSpPr>
          <p:nvPr>
            <p:ph sz="half" idx="2"/>
          </p:nvPr>
        </p:nvSpPr>
        <p:spPr>
          <a:xfrm>
            <a:off x="4648200" y="980728"/>
            <a:ext cx="4038600" cy="4525963"/>
          </a:xfrm>
        </p:spPr>
        <p:txBody>
          <a:bodyPr>
            <a:noAutofit/>
          </a:bodyPr>
          <a:lstStyle/>
          <a:p>
            <a:pPr>
              <a:buNone/>
            </a:pPr>
            <a:r>
              <a:rPr lang="en-US" sz="800" smtClean="0"/>
              <a:t>// compute coverage</a:t>
            </a:r>
          </a:p>
          <a:p>
            <a:pPr>
              <a:buNone/>
            </a:pPr>
            <a:r>
              <a:rPr lang="en-US" sz="800" smtClean="0"/>
              <a:t>      if (x_true&gt;=x_down &amp;&amp; x_true&lt;x_up) covers++;</a:t>
            </a:r>
          </a:p>
          <a:p>
            <a:pPr>
              <a:buNone/>
            </a:pPr>
            <a:r>
              <a:rPr lang="en-US" sz="800" smtClean="0"/>
              <a:t>    }</a:t>
            </a:r>
          </a:p>
          <a:p>
            <a:pPr>
              <a:buNone/>
            </a:pPr>
            <a:endParaRPr lang="en-US" sz="800" smtClean="0"/>
          </a:p>
          <a:p>
            <a:pPr>
              <a:buNone/>
            </a:pPr>
            <a:r>
              <a:rPr lang="en-US" sz="800" smtClean="0"/>
              <a:t>    Coverage_vs_xtrue-&gt;Fill(x_true,covers/Npexp);</a:t>
            </a:r>
          </a:p>
          <a:p>
            <a:pPr>
              <a:buNone/>
            </a:pPr>
            <a:r>
              <a:rPr lang="en-US" sz="800" smtClean="0"/>
              <a:t>  }</a:t>
            </a:r>
          </a:p>
          <a:p>
            <a:pPr>
              <a:buNone/>
            </a:pPr>
            <a:endParaRPr lang="en-US" sz="800" smtClean="0"/>
          </a:p>
          <a:p>
            <a:pPr>
              <a:buNone/>
            </a:pPr>
            <a:r>
              <a:rPr lang="en-US" sz="800" smtClean="0"/>
              <a:t>  // Belt plot</a:t>
            </a:r>
          </a:p>
          <a:p>
            <a:pPr>
              <a:buNone/>
            </a:pPr>
            <a:r>
              <a:rPr lang="en-US" sz="800" smtClean="0"/>
              <a:t>  for (int i=0; i&lt;15000; i++) {</a:t>
            </a:r>
          </a:p>
          <a:p>
            <a:pPr>
              <a:buNone/>
            </a:pPr>
            <a:r>
              <a:rPr lang="en-US" sz="800" smtClean="0"/>
              <a:t>    x_meas = -4.9995 + i*0.001;</a:t>
            </a:r>
          </a:p>
          <a:p>
            <a:pPr>
              <a:buNone/>
            </a:pPr>
            <a:r>
              <a:rPr lang="en-US" sz="800" smtClean="0"/>
              <a:t>    if (x_meas&lt;0) {</a:t>
            </a:r>
          </a:p>
          <a:p>
            <a:pPr>
              <a:buNone/>
            </a:pPr>
            <a:r>
              <a:rPr lang="en-US" sz="800" smtClean="0"/>
              <a:t>      BeltUp-&gt;Fill(x_meas,EI2a);</a:t>
            </a:r>
          </a:p>
          <a:p>
            <a:pPr>
              <a:buNone/>
            </a:pPr>
            <a:r>
              <a:rPr lang="en-US" sz="800" smtClean="0"/>
              <a:t>      BeltDo-&gt;Fill(x_meas,0.);</a:t>
            </a:r>
          </a:p>
          <a:p>
            <a:pPr>
              <a:buNone/>
            </a:pPr>
            <a:r>
              <a:rPr lang="en-US" sz="800" smtClean="0"/>
              <a:t>    } else if (x_meas&lt;D) {</a:t>
            </a:r>
          </a:p>
          <a:p>
            <a:pPr>
              <a:buNone/>
            </a:pPr>
            <a:r>
              <a:rPr lang="en-US" sz="800" smtClean="0"/>
              <a:t>      BeltUp-&gt;Fill(x_meas,x_meas+EI2a);</a:t>
            </a:r>
          </a:p>
          <a:p>
            <a:pPr>
              <a:buNone/>
            </a:pPr>
            <a:r>
              <a:rPr lang="en-US" sz="800" smtClean="0"/>
              <a:t>      BeltDo-&gt;Fill(x_meas,0.);</a:t>
            </a:r>
          </a:p>
          <a:p>
            <a:pPr>
              <a:buNone/>
            </a:pPr>
            <a:r>
              <a:rPr lang="en-US" sz="800" smtClean="0"/>
              <a:t>    } else {</a:t>
            </a:r>
          </a:p>
          <a:p>
            <a:pPr>
              <a:buNone/>
            </a:pPr>
            <a:r>
              <a:rPr lang="en-US" sz="800" smtClean="0"/>
              <a:t>      BeltUp-&gt;Fill(x_meas,x_meas+EIa);</a:t>
            </a:r>
          </a:p>
          <a:p>
            <a:pPr>
              <a:buNone/>
            </a:pPr>
            <a:r>
              <a:rPr lang="en-US" sz="800" smtClean="0"/>
              <a:t>      BeltDo-&gt;Fill(x_meas,x_meas-EIa);</a:t>
            </a:r>
          </a:p>
          <a:p>
            <a:pPr>
              <a:buNone/>
            </a:pPr>
            <a:r>
              <a:rPr lang="en-US" sz="800" smtClean="0"/>
              <a:t>    }</a:t>
            </a:r>
          </a:p>
          <a:p>
            <a:pPr>
              <a:buNone/>
            </a:pPr>
            <a:r>
              <a:rPr lang="en-US" sz="800" smtClean="0"/>
              <a:t>  }</a:t>
            </a:r>
          </a:p>
          <a:p>
            <a:pPr>
              <a:buNone/>
            </a:pPr>
            <a:endParaRPr lang="en-US" sz="800" smtClean="0"/>
          </a:p>
          <a:p>
            <a:pPr>
              <a:buNone/>
            </a:pPr>
            <a:r>
              <a:rPr lang="en-US" sz="800" smtClean="0"/>
              <a:t>  gStyle-&gt;SetOptStat(0);</a:t>
            </a:r>
          </a:p>
          <a:p>
            <a:pPr>
              <a:buNone/>
            </a:pPr>
            <a:endParaRPr lang="en-US" sz="800" smtClean="0"/>
          </a:p>
          <a:p>
            <a:pPr>
              <a:buNone/>
            </a:pPr>
            <a:r>
              <a:rPr lang="en-US" sz="800" smtClean="0"/>
              <a:t>  TCanvas * W2 = new TCanvas ("W2", "Coverage of flip-flopping NP construction", 500, 500);</a:t>
            </a:r>
          </a:p>
          <a:p>
            <a:pPr>
              <a:buNone/>
            </a:pPr>
            <a:r>
              <a:rPr lang="en-US" sz="800" smtClean="0"/>
              <a:t>  W2-&gt;cd();</a:t>
            </a:r>
          </a:p>
          <a:p>
            <a:pPr>
              <a:buNone/>
            </a:pPr>
            <a:r>
              <a:rPr lang="en-US" sz="800" smtClean="0"/>
              <a:t>  Coverage_vs_xtrue-&gt;SetLineWidth(3);</a:t>
            </a:r>
          </a:p>
          <a:p>
            <a:pPr>
              <a:buNone/>
            </a:pPr>
            <a:r>
              <a:rPr lang="en-US" sz="800" smtClean="0"/>
              <a:t>  Coverage_vs_xtrue-&gt;Draw();</a:t>
            </a:r>
          </a:p>
          <a:p>
            <a:pPr>
              <a:buNone/>
            </a:pPr>
            <a:endParaRPr lang="en-US" sz="800" smtClean="0"/>
          </a:p>
          <a:p>
            <a:pPr>
              <a:buNone/>
            </a:pPr>
            <a:r>
              <a:rPr lang="en-US" sz="800" smtClean="0"/>
              <a:t>  TCanvas * W = new TCanvas ("W", "Confidence belt", 500, 500);</a:t>
            </a:r>
          </a:p>
          <a:p>
            <a:pPr>
              <a:buNone/>
            </a:pPr>
            <a:r>
              <a:rPr lang="en-US" sz="800" smtClean="0"/>
              <a:t>  W-&gt;cd();</a:t>
            </a:r>
          </a:p>
          <a:p>
            <a:pPr>
              <a:buNone/>
            </a:pPr>
            <a:r>
              <a:rPr lang="en-US" sz="800" smtClean="0"/>
              <a:t>  BeltUp-&gt;SetMinimum(-1);</a:t>
            </a:r>
          </a:p>
          <a:p>
            <a:pPr>
              <a:buNone/>
            </a:pPr>
            <a:r>
              <a:rPr lang="en-US" sz="800" smtClean="0"/>
              <a:t>  BeltUp-&gt;SetMaximum(15);</a:t>
            </a:r>
          </a:p>
          <a:p>
            <a:pPr>
              <a:buNone/>
            </a:pPr>
            <a:r>
              <a:rPr lang="en-US" sz="800" smtClean="0"/>
              <a:t>  BeltUp-&gt;SetLineWidth(3);</a:t>
            </a:r>
          </a:p>
          <a:p>
            <a:pPr>
              <a:buNone/>
            </a:pPr>
            <a:r>
              <a:rPr lang="en-US" sz="800" smtClean="0"/>
              <a:t>  BeltDo-&gt;SetLineWidth(3);</a:t>
            </a:r>
          </a:p>
          <a:p>
            <a:pPr>
              <a:buNone/>
            </a:pPr>
            <a:r>
              <a:rPr lang="en-US" sz="800" smtClean="0"/>
              <a:t>  BeltUp-&gt;Draw();</a:t>
            </a:r>
          </a:p>
          <a:p>
            <a:pPr>
              <a:buNone/>
            </a:pPr>
            <a:r>
              <a:rPr lang="en-US" sz="800" smtClean="0"/>
              <a:t>  BeltDo-&gt;Draw("SAME");</a:t>
            </a:r>
          </a:p>
          <a:p>
            <a:pPr>
              <a:buNone/>
            </a:pPr>
            <a:r>
              <a:rPr lang="en-US" sz="800" smtClean="0"/>
              <a:t>}</a:t>
            </a:r>
            <a:endParaRPr lang="en-US" sz="80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lstStyle/>
          <a:p>
            <a:r>
              <a:rPr lang="it-IT" smtClean="0"/>
              <a:t>Exact calculation of coverage</a:t>
            </a:r>
            <a:endParaRPr lang="en-US"/>
          </a:p>
        </p:txBody>
      </p:sp>
      <p:sp>
        <p:nvSpPr>
          <p:cNvPr id="3" name="Segnaposto contenuto 2"/>
          <p:cNvSpPr>
            <a:spLocks noGrp="1"/>
          </p:cNvSpPr>
          <p:nvPr>
            <p:ph sz="half" idx="1"/>
          </p:nvPr>
        </p:nvSpPr>
        <p:spPr/>
        <p:txBody>
          <a:bodyPr>
            <a:normAutofit fontScale="32500" lnSpcReduction="20000"/>
          </a:bodyPr>
          <a:lstStyle/>
          <a:p>
            <a:pPr>
              <a:buNone/>
            </a:pPr>
            <a:r>
              <a:rPr lang="en-US" smtClean="0"/>
              <a:t>void Coverage (double alpha, double disc_threshold=5.) {</a:t>
            </a:r>
          </a:p>
          <a:p>
            <a:pPr>
              <a:buNone/>
            </a:pPr>
            <a:endParaRPr lang="en-US" smtClean="0"/>
          </a:p>
          <a:p>
            <a:pPr>
              <a:buNone/>
            </a:pPr>
            <a:r>
              <a:rPr lang="en-US" smtClean="0"/>
              <a:t>  gStyle-&gt;SetOptStat(0);</a:t>
            </a:r>
          </a:p>
          <a:p>
            <a:pPr>
              <a:buNone/>
            </a:pPr>
            <a:endParaRPr lang="en-US" smtClean="0"/>
          </a:p>
          <a:p>
            <a:pPr>
              <a:buNone/>
            </a:pPr>
            <a:r>
              <a:rPr lang="en-US" smtClean="0"/>
              <a:t>  // Only valid for the following:</a:t>
            </a:r>
          </a:p>
          <a:p>
            <a:pPr>
              <a:buNone/>
            </a:pPr>
            <a:r>
              <a:rPr lang="en-US" smtClean="0"/>
              <a:t>  // -----------------------------</a:t>
            </a:r>
          </a:p>
          <a:p>
            <a:pPr>
              <a:buNone/>
            </a:pPr>
            <a:r>
              <a:rPr lang="en-US" smtClean="0"/>
              <a:t>  if (disc_threshold-sqrt(2)*ErfInverse(1.-2*alpha/2.)&lt;</a:t>
            </a:r>
          </a:p>
          <a:p>
            <a:pPr>
              <a:buNone/>
            </a:pPr>
            <a:r>
              <a:rPr lang="en-US" smtClean="0"/>
              <a:t>      sqrt(2)*ErfInverse(1.-2*alpha)) {</a:t>
            </a:r>
          </a:p>
          <a:p>
            <a:pPr>
              <a:buNone/>
            </a:pPr>
            <a:r>
              <a:rPr lang="en-US" smtClean="0"/>
              <a:t>    cout &lt;&lt; "Too low discovery threshold, code not suitable. " &lt;&lt; endl;</a:t>
            </a:r>
          </a:p>
          <a:p>
            <a:pPr>
              <a:buNone/>
            </a:pPr>
            <a:r>
              <a:rPr lang="en-US" smtClean="0"/>
              <a:t>    cout &lt;&lt; "Try a larger threshold" &lt;&lt; endl;</a:t>
            </a:r>
          </a:p>
          <a:p>
            <a:pPr>
              <a:buNone/>
            </a:pPr>
            <a:r>
              <a:rPr lang="en-US" smtClean="0"/>
              <a:t>    return;</a:t>
            </a:r>
          </a:p>
          <a:p>
            <a:pPr>
              <a:buNone/>
            </a:pPr>
            <a:r>
              <a:rPr lang="en-US" smtClean="0"/>
              <a:t>  }</a:t>
            </a:r>
          </a:p>
          <a:p>
            <a:pPr>
              <a:buNone/>
            </a:pPr>
            <a:endParaRPr lang="en-US" smtClean="0"/>
          </a:p>
          <a:p>
            <a:pPr>
              <a:buNone/>
            </a:pPr>
            <a:r>
              <a:rPr lang="en-US" smtClean="0"/>
              <a:t>  char title[100];</a:t>
            </a:r>
          </a:p>
          <a:p>
            <a:pPr>
              <a:buNone/>
            </a:pPr>
            <a:r>
              <a:rPr lang="en-US" smtClean="0"/>
              <a:t>  int idisc_threshold=disc_threshold;</a:t>
            </a:r>
          </a:p>
          <a:p>
            <a:pPr>
              <a:buNone/>
            </a:pPr>
            <a:r>
              <a:rPr lang="en-US" smtClean="0"/>
              <a:t>  int fracdiscthresh =10*(disc_threshold-idisc_threshold);</a:t>
            </a:r>
          </a:p>
          <a:p>
            <a:pPr>
              <a:buNone/>
            </a:pPr>
            <a:r>
              <a:rPr lang="en-US" smtClean="0"/>
              <a:t>  if (alpha&gt;=0.1) {</a:t>
            </a:r>
          </a:p>
          <a:p>
            <a:pPr>
              <a:buNone/>
            </a:pPr>
            <a:r>
              <a:rPr lang="en-US" smtClean="0"/>
              <a:t>    sprintf (title, "Coverage for #alpha=0.%d with Flip-Flopping at %d.%d-sigma", </a:t>
            </a:r>
          </a:p>
          <a:p>
            <a:pPr>
              <a:buNone/>
            </a:pPr>
            <a:r>
              <a:rPr lang="en-US" smtClean="0"/>
              <a:t>	     (int)(10.*alpha),idisc_threshold, fracdiscthresh);</a:t>
            </a:r>
          </a:p>
          <a:p>
            <a:pPr>
              <a:buNone/>
            </a:pPr>
            <a:r>
              <a:rPr lang="en-US" smtClean="0"/>
              <a:t>  } else {</a:t>
            </a:r>
          </a:p>
          <a:p>
            <a:pPr>
              <a:buNone/>
            </a:pPr>
            <a:r>
              <a:rPr lang="en-US" smtClean="0"/>
              <a:t>    sprintf (title, "Coverage for #alpha=0.0%d with Flip-Flopping at %d.%d-sigma", </a:t>
            </a:r>
          </a:p>
          <a:p>
            <a:pPr>
              <a:buNone/>
            </a:pPr>
            <a:r>
              <a:rPr lang="en-US" smtClean="0"/>
              <a:t>	     (int)(100.*alpha),idisc_threshold, fracdiscthresh);</a:t>
            </a:r>
          </a:p>
          <a:p>
            <a:pPr>
              <a:buNone/>
            </a:pPr>
            <a:r>
              <a:rPr lang="en-US" smtClean="0"/>
              <a:t>    </a:t>
            </a:r>
          </a:p>
          <a:p>
            <a:pPr>
              <a:buNone/>
            </a:pPr>
            <a:r>
              <a:rPr lang="en-US" smtClean="0"/>
              <a:t>  }</a:t>
            </a:r>
          </a:p>
          <a:p>
            <a:pPr>
              <a:buNone/>
            </a:pPr>
            <a:r>
              <a:rPr lang="en-US" smtClean="0"/>
              <a:t>  TH1D * Cov = new TH1D ("Cov", title,</a:t>
            </a:r>
          </a:p>
          <a:p>
            <a:pPr>
              <a:buNone/>
            </a:pPr>
            <a:r>
              <a:rPr lang="en-US" smtClean="0"/>
              <a:t>			 1000, 0., 2.*disc_threshold);</a:t>
            </a:r>
          </a:p>
          <a:p>
            <a:pPr>
              <a:buNone/>
            </a:pPr>
            <a:r>
              <a:rPr lang="en-US" smtClean="0"/>
              <a:t>  Cov-&gt;SetXTitle("True value of #mu (in #sigma units)");</a:t>
            </a:r>
          </a:p>
          <a:p>
            <a:pPr>
              <a:buNone/>
            </a:pPr>
            <a:endParaRPr lang="en-US" smtClean="0"/>
          </a:p>
          <a:p>
            <a:pPr>
              <a:buNone/>
            </a:pPr>
            <a:r>
              <a:rPr lang="en-US" smtClean="0"/>
              <a:t>  // Int Gaus-1:+1 sigma is TMath::Erf(1./sqrt(2.))</a:t>
            </a:r>
          </a:p>
          <a:p>
            <a:pPr>
              <a:buNone/>
            </a:pPr>
            <a:r>
              <a:rPr lang="en-US" smtClean="0"/>
              <a:t>  // To get 90% percentile (1.28): sqrt(2)*ErfInverse(1.-2*0.1) </a:t>
            </a:r>
          </a:p>
          <a:p>
            <a:pPr>
              <a:buNone/>
            </a:pPr>
            <a:r>
              <a:rPr lang="en-US" smtClean="0"/>
              <a:t>  // To get 95% percentile (1.64): sqrt(2)*ErfInverse(1.-2*0.05)</a:t>
            </a:r>
          </a:p>
          <a:p>
            <a:pPr>
              <a:buNone/>
            </a:pPr>
            <a:endParaRPr lang="en-US"/>
          </a:p>
        </p:txBody>
      </p:sp>
      <p:sp>
        <p:nvSpPr>
          <p:cNvPr id="4" name="Segnaposto contenuto 3"/>
          <p:cNvSpPr>
            <a:spLocks noGrp="1"/>
          </p:cNvSpPr>
          <p:nvPr>
            <p:ph sz="half" idx="2"/>
          </p:nvPr>
        </p:nvSpPr>
        <p:spPr>
          <a:xfrm>
            <a:off x="4648200" y="1600200"/>
            <a:ext cx="4038600" cy="5257800"/>
          </a:xfrm>
        </p:spPr>
        <p:txBody>
          <a:bodyPr>
            <a:normAutofit fontScale="32500" lnSpcReduction="20000"/>
          </a:bodyPr>
          <a:lstStyle/>
          <a:p>
            <a:pPr>
              <a:buNone/>
            </a:pPr>
            <a:r>
              <a:rPr lang="en-US" smtClean="0"/>
              <a:t>double cov;</a:t>
            </a:r>
          </a:p>
          <a:p>
            <a:pPr>
              <a:buNone/>
            </a:pPr>
            <a:r>
              <a:rPr lang="en-US" smtClean="0"/>
              <a:t>  for (int i=0; i&lt;1000; i++) {</a:t>
            </a:r>
          </a:p>
          <a:p>
            <a:pPr>
              <a:buNone/>
            </a:pPr>
            <a:r>
              <a:rPr lang="en-US" smtClean="0"/>
              <a:t>    double mu = (double)i/(1000./(2*disc_threshold))+</a:t>
            </a:r>
          </a:p>
          <a:p>
            <a:pPr>
              <a:buNone/>
            </a:pPr>
            <a:r>
              <a:rPr lang="en-US" smtClean="0"/>
              <a:t>      0.5*(2*disc_threshold/1000);</a:t>
            </a:r>
          </a:p>
          <a:p>
            <a:pPr>
              <a:buNone/>
            </a:pPr>
            <a:r>
              <a:rPr lang="en-US" smtClean="0"/>
              <a:t>    if (mu&lt;sqrt(2)*ErfInverse(1.-2*alpha)) { // 1.28, so mu within upper 90% CL</a:t>
            </a:r>
          </a:p>
          <a:p>
            <a:pPr>
              <a:buNone/>
            </a:pPr>
            <a:r>
              <a:rPr lang="en-US" smtClean="0"/>
              <a:t>      cov = 0.5*(1+TMath::Erf((disc_threshold-mu)/sqrt(2.)));</a:t>
            </a:r>
          </a:p>
          <a:p>
            <a:pPr>
              <a:buNone/>
            </a:pPr>
            <a:r>
              <a:rPr lang="en-US" smtClean="0"/>
              <a:t>    } else if (mu&lt; disc_threshold-sqrt(2)*ErfInverse(1.-2*alpha/2.)) { // &lt;3.36 </a:t>
            </a:r>
          </a:p>
          <a:p>
            <a:pPr>
              <a:buNone/>
            </a:pPr>
            <a:r>
              <a:rPr lang="en-US" smtClean="0"/>
              <a:t>      cov = 1.-alpha-0.5*(1.-TMath::Erf((disc_threshold-mu)/sqrt(2.)));</a:t>
            </a:r>
          </a:p>
          <a:p>
            <a:pPr>
              <a:buNone/>
            </a:pPr>
            <a:r>
              <a:rPr lang="en-US" smtClean="0"/>
              <a:t>    } else if (mu&lt;disc_threshold+</a:t>
            </a:r>
          </a:p>
          <a:p>
            <a:pPr>
              <a:buNone/>
            </a:pPr>
            <a:r>
              <a:rPr lang="en-US" smtClean="0"/>
              <a:t>	       sqrt(2)*ErfInverse(1.-2*alpha)) { // 6.28</a:t>
            </a:r>
          </a:p>
          <a:p>
            <a:pPr>
              <a:buNone/>
            </a:pPr>
            <a:r>
              <a:rPr lang="en-US" smtClean="0"/>
              <a:t>      cov = 1.-1.5*alpha;</a:t>
            </a:r>
          </a:p>
          <a:p>
            <a:pPr>
              <a:buNone/>
            </a:pPr>
            <a:r>
              <a:rPr lang="en-US" smtClean="0"/>
              <a:t>    } else if (mu&lt;disc_threshold+sqrt(2)*ErfInverse(1.-2*alpha/2.) ) { // 6.64) {</a:t>
            </a:r>
          </a:p>
          <a:p>
            <a:pPr>
              <a:buNone/>
            </a:pPr>
            <a:r>
              <a:rPr lang="en-US" smtClean="0"/>
              <a:t>      cov = 1.-alpha/2.-0.5*(1+TMath::Erf((disc_threshold-mu)/sqrt(2.)));</a:t>
            </a:r>
          </a:p>
          <a:p>
            <a:pPr>
              <a:buNone/>
            </a:pPr>
            <a:r>
              <a:rPr lang="en-US" smtClean="0"/>
              <a:t>    } else {</a:t>
            </a:r>
          </a:p>
          <a:p>
            <a:pPr>
              <a:buNone/>
            </a:pPr>
            <a:r>
              <a:rPr lang="en-US" smtClean="0"/>
              <a:t>      cov = 1.-alpha;</a:t>
            </a:r>
          </a:p>
          <a:p>
            <a:pPr>
              <a:buNone/>
            </a:pPr>
            <a:r>
              <a:rPr lang="en-US" smtClean="0"/>
              <a:t>    }</a:t>
            </a:r>
          </a:p>
          <a:p>
            <a:pPr>
              <a:buNone/>
            </a:pPr>
            <a:r>
              <a:rPr lang="en-US" smtClean="0"/>
              <a:t>    Cov-&gt;Fill(mu,cov);</a:t>
            </a:r>
          </a:p>
          <a:p>
            <a:pPr>
              <a:buNone/>
            </a:pPr>
            <a:r>
              <a:rPr lang="en-US" smtClean="0"/>
              <a:t>  }</a:t>
            </a:r>
          </a:p>
          <a:p>
            <a:pPr>
              <a:buNone/>
            </a:pPr>
            <a:endParaRPr lang="en-US" smtClean="0"/>
          </a:p>
          <a:p>
            <a:pPr>
              <a:buNone/>
            </a:pPr>
            <a:r>
              <a:rPr lang="en-US" smtClean="0"/>
              <a:t>  char filename[40];</a:t>
            </a:r>
          </a:p>
          <a:p>
            <a:pPr>
              <a:buNone/>
            </a:pPr>
            <a:r>
              <a:rPr lang="en-US" smtClean="0"/>
              <a:t>  if (alpha&gt;=0.1) {</a:t>
            </a:r>
          </a:p>
          <a:p>
            <a:pPr>
              <a:buNone/>
            </a:pPr>
            <a:r>
              <a:rPr lang="en-US" smtClean="0"/>
              <a:t>    sprintf(filename,"Coverage_alpha_0.%d_obs_at_%d_sigma.eps", (int)(10.*alpha),idisc_threshold);</a:t>
            </a:r>
          </a:p>
          <a:p>
            <a:pPr>
              <a:buNone/>
            </a:pPr>
            <a:r>
              <a:rPr lang="en-US" smtClean="0"/>
              <a:t>  } else {</a:t>
            </a:r>
          </a:p>
          <a:p>
            <a:pPr>
              <a:buNone/>
            </a:pPr>
            <a:r>
              <a:rPr lang="en-US" smtClean="0"/>
              <a:t>    sprintf(filename,"Coverage_alpha_0.0%d_obs_at_%d_sigma.eps", (int)(100.*alpha),idisc_threshold);</a:t>
            </a:r>
          </a:p>
          <a:p>
            <a:pPr>
              <a:buNone/>
            </a:pPr>
            <a:r>
              <a:rPr lang="en-US" smtClean="0"/>
              <a:t>  }</a:t>
            </a:r>
          </a:p>
          <a:p>
            <a:pPr>
              <a:buNone/>
            </a:pPr>
            <a:r>
              <a:rPr lang="en-US" smtClean="0"/>
              <a:t>  TCanvas * C = new TCanvas ("C","Coverage", 500,500);</a:t>
            </a:r>
          </a:p>
          <a:p>
            <a:pPr>
              <a:buNone/>
            </a:pPr>
            <a:r>
              <a:rPr lang="en-US" smtClean="0"/>
              <a:t>  C-&gt;cd();</a:t>
            </a:r>
          </a:p>
          <a:p>
            <a:pPr>
              <a:buNone/>
            </a:pPr>
            <a:r>
              <a:rPr lang="en-US" smtClean="0"/>
              <a:t>  Cov-&gt;SetMinimum(1.-2*alpha);</a:t>
            </a:r>
          </a:p>
          <a:p>
            <a:pPr>
              <a:buNone/>
            </a:pPr>
            <a:r>
              <a:rPr lang="en-US" smtClean="0"/>
              <a:t>  Cov-&gt;SetLineWidth(3);</a:t>
            </a:r>
          </a:p>
          <a:p>
            <a:pPr>
              <a:buNone/>
            </a:pPr>
            <a:r>
              <a:rPr lang="en-US" smtClean="0"/>
              <a:t>  Cov-&gt;Draw();</a:t>
            </a:r>
          </a:p>
          <a:p>
            <a:pPr>
              <a:buNone/>
            </a:pPr>
            <a:r>
              <a:rPr lang="en-US" smtClean="0"/>
              <a:t>  C-&gt;Print(filename);</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10878</TotalTime>
  <Words>10133</Words>
  <Application>Microsoft Office PowerPoint</Application>
  <PresentationFormat>Presentazione su schermo (4:3)</PresentationFormat>
  <Paragraphs>1393</Paragraphs>
  <Slides>92</Slides>
  <Notes>1</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92</vt:i4>
      </vt:variant>
    </vt:vector>
  </HeadingPairs>
  <TitlesOfParts>
    <vt:vector size="94" baseType="lpstr">
      <vt:lpstr>Tema di Office</vt:lpstr>
      <vt:lpstr>Equazione</vt:lpstr>
      <vt:lpstr>Statistics for HEP data analysis Part 2, with root exercises</vt:lpstr>
      <vt:lpstr>Contents of lessons 3 and 4</vt:lpstr>
      <vt:lpstr>Confidence intervals</vt:lpstr>
      <vt:lpstr>The simplest confidence interval:  +- 1 standard error</vt:lpstr>
      <vt:lpstr>One example to clarify</vt:lpstr>
      <vt:lpstr>Neyman’s Confidence interval recipe</vt:lpstr>
      <vt:lpstr>Important notions on C. I.’s</vt:lpstr>
      <vt:lpstr>Overcoverage</vt:lpstr>
      <vt:lpstr>Presentazione standard di PowerPoint</vt:lpstr>
      <vt:lpstr>Wilson Score Interval  for Binomial</vt:lpstr>
      <vt:lpstr>On Undercoverage</vt:lpstr>
      <vt:lpstr>Confidence Intervals and Flip-Flopping</vt:lpstr>
      <vt:lpstr>Neyman construction for bounded parameter</vt:lpstr>
      <vt:lpstr>Presentazione standard di PowerPoint</vt:lpstr>
      <vt:lpstr>Coverage of flip-flopping experiment</vt:lpstr>
      <vt:lpstr>Results</vt:lpstr>
      <vt:lpstr>Coverage.C</vt:lpstr>
      <vt:lpstr>Presentazione standard di PowerPoint</vt:lpstr>
      <vt:lpstr>One further example of coverage</vt:lpstr>
      <vt:lpstr>Hypothesis Testing and GOF</vt:lpstr>
      <vt:lpstr>Hypothesis testing: generalities</vt:lpstr>
      <vt:lpstr>Nuts and bolts of Hypothesis testing</vt:lpstr>
      <vt:lpstr>Alpha vs Beta and power graphs</vt:lpstr>
      <vt:lpstr>Statistical significance: What it is</vt:lpstr>
      <vt:lpstr>Notes</vt:lpstr>
      <vt:lpstr>The Neyman-Pearson Lemma</vt:lpstr>
      <vt:lpstr>Treatment of Systematic Uncertainties</vt:lpstr>
      <vt:lpstr>Notes on Goodness-of-fit tests</vt:lpstr>
      <vt:lpstr>More on GoF</vt:lpstr>
      <vt:lpstr>Choosing the region of interest</vt:lpstr>
      <vt:lpstr>The Kolmogorov Test: an example</vt:lpstr>
      <vt:lpstr>Global P from set of p-values</vt:lpstr>
      <vt:lpstr>Intermezzo: combination of p-values</vt:lpstr>
      <vt:lpstr>Some examples</vt:lpstr>
      <vt:lpstr>GoF tests with Max Likelihood</vt:lpstr>
      <vt:lpstr>Exercise: probabilities of Poisson data</vt:lpstr>
      <vt:lpstr>Poisson probabilities</vt:lpstr>
      <vt:lpstr>Parenthesis – Erf and ErfInverse</vt:lpstr>
      <vt:lpstr>One possible implementation</vt:lpstr>
      <vt:lpstr>Adding a nuisance</vt:lpstr>
      <vt:lpstr>Possible implementation</vt:lpstr>
      <vt:lpstr>Homework assignment:  change to log-normal</vt:lpstr>
      <vt:lpstr>The five-sigma criterion</vt:lpstr>
      <vt:lpstr>Some history of 5σ</vt:lpstr>
      <vt:lpstr>More Rosenfeld</vt:lpstr>
      <vt:lpstr>Gerry Lynch and GAME</vt:lpstr>
      <vt:lpstr>Let’s play GAME</vt:lpstr>
      <vt:lpstr>2-bin bumps</vt:lpstr>
      <vt:lpstr>2-bin bumps</vt:lpstr>
      <vt:lpstr>2-bin bumps</vt:lpstr>
      <vt:lpstr>2-bin bumps</vt:lpstr>
      <vt:lpstr>2-bin bumps</vt:lpstr>
      <vt:lpstr>3-bin bumps</vt:lpstr>
      <vt:lpstr>3-bin bumps</vt:lpstr>
      <vt:lpstr>3-bin bumps</vt:lpstr>
      <vt:lpstr>3-bin bumps</vt:lpstr>
      <vt:lpstr>3-bin bumps</vt:lpstr>
      <vt:lpstr>Notes on GAME</vt:lpstr>
      <vt:lpstr>What 5σ may do for you</vt:lpstr>
      <vt:lpstr>How 5σ became a standard  1: the Seventies</vt:lpstr>
      <vt:lpstr>The real Upsilon</vt:lpstr>
      <vt:lpstr>The W and Z bosons</vt:lpstr>
      <vt:lpstr>The top quark discovery</vt:lpstr>
      <vt:lpstr>Following the top quark...</vt:lpstr>
      <vt:lpstr>Signals that petered out - 1</vt:lpstr>
      <vt:lpstr>Signals that petered out - 2</vt:lpstr>
      <vt:lpstr>Signals that petered out - 3</vt:lpstr>
      <vt:lpstr>Signals that petered out - 4</vt:lpstr>
      <vt:lpstr>An almost serious table</vt:lpstr>
      <vt:lpstr>A look into the Look-Elsewhere Effect</vt:lpstr>
      <vt:lpstr>Trials factors</vt:lpstr>
      <vt:lpstr>Local minima and upcrossings</vt:lpstr>
      <vt:lpstr>Notes about the LEE estimation</vt:lpstr>
      <vt:lpstr>Systematic uncertainties</vt:lpstr>
      <vt:lpstr>A study of residuals</vt:lpstr>
      <vt:lpstr>The “subconscious Bayes factor”</vt:lpstr>
      <vt:lpstr>A diversion: the “point null” and the Jeffreys-Lindley paradox</vt:lpstr>
      <vt:lpstr>The paradox</vt:lpstr>
      <vt:lpstr>Proof (in case you need it...)</vt:lpstr>
      <vt:lpstr>Notes on the JL paradox</vt:lpstr>
      <vt:lpstr>So what to do with 5σ ?</vt:lpstr>
      <vt:lpstr>Lyons’ Table</vt:lpstr>
      <vt:lpstr>Table of searches for new phenomena and “reasonable” significance levels</vt:lpstr>
      <vt:lpstr>THTQ: one last note about very high Νσ</vt:lpstr>
      <vt:lpstr>Conclusions on the 5-sigma criterion </vt:lpstr>
      <vt:lpstr>References</vt:lpstr>
      <vt:lpstr>Practical exercises</vt:lpstr>
      <vt:lpstr>Possible solutions</vt:lpstr>
      <vt:lpstr>Log-normal nuisance in Poisson test</vt:lpstr>
      <vt:lpstr>Exponential model in F-test</vt:lpstr>
      <vt:lpstr>Coverage of Flip-flopping measurement</vt:lpstr>
      <vt:lpstr>Exact calculation of coverage</vt:lpstr>
    </vt:vector>
  </TitlesOfParts>
  <Company>INFN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Statistics for data analysis</dc:title>
  <dc:creator>Sezione di Padova</dc:creator>
  <cp:lastModifiedBy>Tommaso</cp:lastModifiedBy>
  <cp:revision>55</cp:revision>
  <dcterms:created xsi:type="dcterms:W3CDTF">2014-05-07T10:20:55Z</dcterms:created>
  <dcterms:modified xsi:type="dcterms:W3CDTF">2016-07-31T00:58:35Z</dcterms:modified>
</cp:coreProperties>
</file>