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379" r:id="rId3"/>
    <p:sldId id="380" r:id="rId4"/>
    <p:sldId id="381" r:id="rId5"/>
    <p:sldId id="382" r:id="rId6"/>
    <p:sldId id="281" r:id="rId7"/>
    <p:sldId id="287" r:id="rId8"/>
    <p:sldId id="282" r:id="rId9"/>
    <p:sldId id="390" r:id="rId10"/>
    <p:sldId id="283" r:id="rId11"/>
    <p:sldId id="284" r:id="rId12"/>
    <p:sldId id="391" r:id="rId13"/>
    <p:sldId id="285" r:id="rId14"/>
    <p:sldId id="392" r:id="rId15"/>
    <p:sldId id="395" r:id="rId16"/>
    <p:sldId id="394" r:id="rId17"/>
    <p:sldId id="393" r:id="rId18"/>
    <p:sldId id="396" r:id="rId19"/>
    <p:sldId id="397" r:id="rId20"/>
    <p:sldId id="398" r:id="rId21"/>
    <p:sldId id="399" r:id="rId22"/>
    <p:sldId id="400" r:id="rId23"/>
    <p:sldId id="401" r:id="rId24"/>
    <p:sldId id="389" r:id="rId25"/>
    <p:sldId id="384" r:id="rId26"/>
    <p:sldId id="385" r:id="rId27"/>
    <p:sldId id="386" r:id="rId28"/>
    <p:sldId id="387" r:id="rId29"/>
    <p:sldId id="378" r:id="rId30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FF33CC"/>
    <a:srgbClr val="FFFFCC"/>
    <a:srgbClr val="FFFF99"/>
    <a:srgbClr val="9900CC"/>
    <a:srgbClr val="66FFFF"/>
    <a:srgbClr val="00FF0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175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BF173-99BD-4251-BC93-972128DF65B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04398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D4D5F-9445-4E26-832A-DCBAA513ACC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49496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021AE-6D31-48F4-9C80-7F59C66D3F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37003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31DB7-1706-46CA-B69F-38777C3C127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30103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EE2E0-A73E-45D5-8A77-9CBD0FDE9E0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76138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AC102-B958-4F59-8D1F-B6D3F756EF0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55908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8705F-4649-4CDD-9C60-625B838DD69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53936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8067F-F990-48A4-897C-494DB475BB0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64138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C068B-B51E-4FA2-84CC-768061E30E9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65684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859B8-9579-4AD0-9D7D-0410DA0FD7F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21350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6B6AC-E424-4925-BF2E-4D3568352F3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07706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CFD4C0F-1AC4-43F2-A8FF-2772B4CF9E2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wmf"/><Relationship Id="rId11" Type="http://schemas.openxmlformats.org/officeDocument/2006/relationships/image" Target="../media/image57.png"/><Relationship Id="rId5" Type="http://schemas.openxmlformats.org/officeDocument/2006/relationships/image" Target="../media/image51.wmf"/><Relationship Id="rId10" Type="http://schemas.openxmlformats.org/officeDocument/2006/relationships/image" Target="../media/image56.wmf"/><Relationship Id="rId4" Type="http://schemas.openxmlformats.org/officeDocument/2006/relationships/image" Target="../media/image50.wmf"/><Relationship Id="rId9" Type="http://schemas.openxmlformats.org/officeDocument/2006/relationships/image" Target="../media/image5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image" Target="../media/image59.png"/><Relationship Id="rId7" Type="http://schemas.openxmlformats.org/officeDocument/2006/relationships/image" Target="../media/image63.wm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3" Type="http://schemas.openxmlformats.org/officeDocument/2006/relationships/image" Target="../media/image66.wmf"/><Relationship Id="rId7" Type="http://schemas.openxmlformats.org/officeDocument/2006/relationships/image" Target="../media/image70.wmf"/><Relationship Id="rId12" Type="http://schemas.openxmlformats.org/officeDocument/2006/relationships/image" Target="../media/image75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wmf"/><Relationship Id="rId11" Type="http://schemas.openxmlformats.org/officeDocument/2006/relationships/image" Target="../media/image74.png"/><Relationship Id="rId5" Type="http://schemas.openxmlformats.org/officeDocument/2006/relationships/image" Target="../media/image68.wmf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9.wmf"/><Relationship Id="rId7" Type="http://schemas.openxmlformats.org/officeDocument/2006/relationships/image" Target="../media/image57.png"/><Relationship Id="rId2" Type="http://schemas.openxmlformats.org/officeDocument/2006/relationships/image" Target="../media/image7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wmf"/><Relationship Id="rId5" Type="http://schemas.openxmlformats.org/officeDocument/2006/relationships/image" Target="../media/image54.wmf"/><Relationship Id="rId4" Type="http://schemas.openxmlformats.org/officeDocument/2006/relationships/image" Target="../media/image53.png"/><Relationship Id="rId9" Type="http://schemas.openxmlformats.org/officeDocument/2006/relationships/image" Target="../media/image8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image" Target="../media/image83.png"/><Relationship Id="rId16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99.png"/><Relationship Id="rId7" Type="http://schemas.openxmlformats.org/officeDocument/2006/relationships/image" Target="../media/image104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image" Target="../media/image10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1.png"/><Relationship Id="rId3" Type="http://schemas.openxmlformats.org/officeDocument/2006/relationships/image" Target="../media/image120.png"/><Relationship Id="rId7" Type="http://schemas.openxmlformats.org/officeDocument/2006/relationships/image" Target="../media/image123.png"/><Relationship Id="rId12" Type="http://schemas.openxmlformats.org/officeDocument/2006/relationships/image" Target="../media/image130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11" Type="http://schemas.openxmlformats.org/officeDocument/2006/relationships/image" Target="../media/image129.png"/><Relationship Id="rId5" Type="http://schemas.openxmlformats.org/officeDocument/2006/relationships/image" Target="../media/image121.png"/><Relationship Id="rId10" Type="http://schemas.openxmlformats.org/officeDocument/2006/relationships/image" Target="../media/image128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wmf"/><Relationship Id="rId21" Type="http://schemas.openxmlformats.org/officeDocument/2006/relationships/image" Target="../media/image22.PNG"/><Relationship Id="rId7" Type="http://schemas.openxmlformats.org/officeDocument/2006/relationships/image" Target="../media/image8.wmf"/><Relationship Id="rId12" Type="http://schemas.openxmlformats.org/officeDocument/2006/relationships/image" Target="../media/image13.png"/><Relationship Id="rId17" Type="http://schemas.openxmlformats.org/officeDocument/2006/relationships/image" Target="../media/image18.wmf"/><Relationship Id="rId2" Type="http://schemas.openxmlformats.org/officeDocument/2006/relationships/image" Target="../media/image3.png"/><Relationship Id="rId16" Type="http://schemas.openxmlformats.org/officeDocument/2006/relationships/image" Target="../media/image17.wmf"/><Relationship Id="rId20" Type="http://schemas.openxmlformats.org/officeDocument/2006/relationships/image" Target="../media/image2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5" Type="http://schemas.openxmlformats.org/officeDocument/2006/relationships/image" Target="../media/image16.wmf"/><Relationship Id="rId10" Type="http://schemas.openxmlformats.org/officeDocument/2006/relationships/image" Target="../media/image11.wmf"/><Relationship Id="rId19" Type="http://schemas.openxmlformats.org/officeDocument/2006/relationships/image" Target="../media/image20.wmf"/><Relationship Id="rId4" Type="http://schemas.openxmlformats.org/officeDocument/2006/relationships/image" Target="../media/image5.wmf"/><Relationship Id="rId9" Type="http://schemas.openxmlformats.org/officeDocument/2006/relationships/image" Target="../media/image10.png"/><Relationship Id="rId14" Type="http://schemas.openxmlformats.org/officeDocument/2006/relationships/image" Target="../media/image15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133.png"/><Relationship Id="rId7" Type="http://schemas.openxmlformats.org/officeDocument/2006/relationships/image" Target="../media/image135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11" Type="http://schemas.openxmlformats.org/officeDocument/2006/relationships/image" Target="../media/image139.png"/><Relationship Id="rId5" Type="http://schemas.openxmlformats.org/officeDocument/2006/relationships/image" Target="../media/image107.wmf"/><Relationship Id="rId10" Type="http://schemas.openxmlformats.org/officeDocument/2006/relationships/image" Target="../media/image138.png"/><Relationship Id="rId4" Type="http://schemas.openxmlformats.org/officeDocument/2006/relationships/image" Target="../media/image134.png"/><Relationship Id="rId9" Type="http://schemas.openxmlformats.org/officeDocument/2006/relationships/image" Target="../media/image1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140.png"/><Relationship Id="rId7" Type="http://schemas.openxmlformats.org/officeDocument/2006/relationships/image" Target="../media/image144.png"/><Relationship Id="rId12" Type="http://schemas.openxmlformats.org/officeDocument/2006/relationships/image" Target="../media/image14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3.png"/><Relationship Id="rId11" Type="http://schemas.openxmlformats.org/officeDocument/2006/relationships/image" Target="../media/image148.png"/><Relationship Id="rId5" Type="http://schemas.openxmlformats.org/officeDocument/2006/relationships/image" Target="../media/image142.png"/><Relationship Id="rId10" Type="http://schemas.openxmlformats.org/officeDocument/2006/relationships/image" Target="../media/image147.png"/><Relationship Id="rId4" Type="http://schemas.openxmlformats.org/officeDocument/2006/relationships/image" Target="../media/image141.png"/><Relationship Id="rId9" Type="http://schemas.openxmlformats.org/officeDocument/2006/relationships/image" Target="../media/image14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51.png"/><Relationship Id="rId7" Type="http://schemas.openxmlformats.org/officeDocument/2006/relationships/image" Target="../media/image13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png"/><Relationship Id="rId5" Type="http://schemas.openxmlformats.org/officeDocument/2006/relationships/image" Target="../media/image109.png"/><Relationship Id="rId4" Type="http://schemas.openxmlformats.org/officeDocument/2006/relationships/image" Target="../media/image107.wmf"/><Relationship Id="rId9" Type="http://schemas.openxmlformats.org/officeDocument/2006/relationships/image" Target="../media/image1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5.png"/><Relationship Id="rId4" Type="http://schemas.openxmlformats.org/officeDocument/2006/relationships/image" Target="../media/image15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13" Type="http://schemas.openxmlformats.org/officeDocument/2006/relationships/image" Target="../media/image168.png"/><Relationship Id="rId3" Type="http://schemas.openxmlformats.org/officeDocument/2006/relationships/image" Target="../media/image157.wmf"/><Relationship Id="rId7" Type="http://schemas.openxmlformats.org/officeDocument/2006/relationships/image" Target="../media/image161.png"/><Relationship Id="rId12" Type="http://schemas.openxmlformats.org/officeDocument/2006/relationships/image" Target="../media/image166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wmf"/><Relationship Id="rId11" Type="http://schemas.openxmlformats.org/officeDocument/2006/relationships/image" Target="../media/image165.png"/><Relationship Id="rId5" Type="http://schemas.openxmlformats.org/officeDocument/2006/relationships/image" Target="../media/image159.wmf"/><Relationship Id="rId10" Type="http://schemas.openxmlformats.org/officeDocument/2006/relationships/image" Target="../media/image164.wmf"/><Relationship Id="rId4" Type="http://schemas.openxmlformats.org/officeDocument/2006/relationships/image" Target="../media/image158.wmf"/><Relationship Id="rId9" Type="http://schemas.openxmlformats.org/officeDocument/2006/relationships/image" Target="../media/image163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wmf"/><Relationship Id="rId13" Type="http://schemas.openxmlformats.org/officeDocument/2006/relationships/image" Target="../media/image178.wmf"/><Relationship Id="rId18" Type="http://schemas.openxmlformats.org/officeDocument/2006/relationships/image" Target="../media/image183.wmf"/><Relationship Id="rId3" Type="http://schemas.openxmlformats.org/officeDocument/2006/relationships/image" Target="../media/image168.wmf"/><Relationship Id="rId7" Type="http://schemas.openxmlformats.org/officeDocument/2006/relationships/image" Target="../media/image172.png"/><Relationship Id="rId12" Type="http://schemas.openxmlformats.org/officeDocument/2006/relationships/image" Target="../media/image177.png"/><Relationship Id="rId17" Type="http://schemas.openxmlformats.org/officeDocument/2006/relationships/image" Target="../media/image182.wmf"/><Relationship Id="rId2" Type="http://schemas.openxmlformats.org/officeDocument/2006/relationships/image" Target="../media/image167.wmf"/><Relationship Id="rId16" Type="http://schemas.openxmlformats.org/officeDocument/2006/relationships/image" Target="../media/image18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1.wmf"/><Relationship Id="rId11" Type="http://schemas.openxmlformats.org/officeDocument/2006/relationships/image" Target="../media/image176.wmf"/><Relationship Id="rId5" Type="http://schemas.openxmlformats.org/officeDocument/2006/relationships/image" Target="../media/image170.wmf"/><Relationship Id="rId15" Type="http://schemas.openxmlformats.org/officeDocument/2006/relationships/image" Target="../media/image180.png"/><Relationship Id="rId10" Type="http://schemas.openxmlformats.org/officeDocument/2006/relationships/image" Target="../media/image175.png"/><Relationship Id="rId19" Type="http://schemas.openxmlformats.org/officeDocument/2006/relationships/image" Target="../media/image184.png"/><Relationship Id="rId4" Type="http://schemas.openxmlformats.org/officeDocument/2006/relationships/image" Target="../media/image169.wmf"/><Relationship Id="rId9" Type="http://schemas.openxmlformats.org/officeDocument/2006/relationships/image" Target="../media/image174.wmf"/><Relationship Id="rId14" Type="http://schemas.openxmlformats.org/officeDocument/2006/relationships/image" Target="../media/image179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wmf"/><Relationship Id="rId2" Type="http://schemas.openxmlformats.org/officeDocument/2006/relationships/image" Target="../media/image18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7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wmf"/><Relationship Id="rId2" Type="http://schemas.openxmlformats.org/officeDocument/2006/relationships/image" Target="../media/image18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2.wmf"/><Relationship Id="rId5" Type="http://schemas.openxmlformats.org/officeDocument/2006/relationships/image" Target="../media/image191.png"/><Relationship Id="rId4" Type="http://schemas.openxmlformats.org/officeDocument/2006/relationships/image" Target="../media/image190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3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w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39.wmf"/><Relationship Id="rId7" Type="http://schemas.openxmlformats.org/officeDocument/2006/relationships/image" Target="../media/image43.png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Relationship Id="rId9" Type="http://schemas.openxmlformats.org/officeDocument/2006/relationships/image" Target="../media/image4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60350"/>
            <a:ext cx="538797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484313"/>
            <a:ext cx="4648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711200"/>
            <a:ext cx="26289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1404938"/>
            <a:ext cx="5483225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0" y="677863"/>
            <a:ext cx="206216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Line 12"/>
          <p:cNvSpPr>
            <a:spLocks noChangeShapeType="1"/>
          </p:cNvSpPr>
          <p:nvPr/>
        </p:nvSpPr>
        <p:spPr bwMode="auto">
          <a:xfrm flipV="1">
            <a:off x="6229350" y="1084263"/>
            <a:ext cx="588963" cy="544512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1270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0" y="3352800"/>
            <a:ext cx="44323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8" y="3159125"/>
            <a:ext cx="5778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288" y="4335463"/>
            <a:ext cx="319087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3" name="Line 16"/>
          <p:cNvSpPr>
            <a:spLocks noChangeShapeType="1"/>
          </p:cNvSpPr>
          <p:nvPr/>
        </p:nvSpPr>
        <p:spPr bwMode="auto">
          <a:xfrm>
            <a:off x="4643438" y="4645025"/>
            <a:ext cx="338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1274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4205288"/>
            <a:ext cx="22828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5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372100"/>
            <a:ext cx="1784350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6" name="Line 20"/>
          <p:cNvSpPr>
            <a:spLocks noChangeShapeType="1"/>
          </p:cNvSpPr>
          <p:nvPr/>
        </p:nvSpPr>
        <p:spPr bwMode="auto">
          <a:xfrm>
            <a:off x="6553200" y="4968875"/>
            <a:ext cx="322263" cy="36195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1277" name="Picture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6067425"/>
            <a:ext cx="5842000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8" name="图片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13" y="4632325"/>
            <a:ext cx="315912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620713"/>
            <a:ext cx="403066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835" y="1902897"/>
            <a:ext cx="3831127" cy="391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63" y="2608263"/>
            <a:ext cx="3244850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916113"/>
            <a:ext cx="1120775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347913"/>
            <a:ext cx="154940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347913"/>
            <a:ext cx="452438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708275"/>
            <a:ext cx="20161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7" name="AutoShape 11"/>
          <p:cNvSpPr>
            <a:spLocks/>
          </p:cNvSpPr>
          <p:nvPr/>
        </p:nvSpPr>
        <p:spPr bwMode="auto">
          <a:xfrm>
            <a:off x="5264150" y="1735138"/>
            <a:ext cx="644525" cy="1295400"/>
          </a:xfrm>
          <a:prstGeom prst="leftBrace">
            <a:avLst>
              <a:gd name="adj1" fmla="val 31134"/>
              <a:gd name="adj2" fmla="val 50000"/>
            </a:avLst>
          </a:prstGeom>
          <a:noFill/>
          <a:ln w="9525">
            <a:solidFill>
              <a:srgbClr val="99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2298" name="矩形 22"/>
          <p:cNvSpPr>
            <a:spLocks noChangeArrowheads="1"/>
          </p:cNvSpPr>
          <p:nvPr/>
        </p:nvSpPr>
        <p:spPr bwMode="auto">
          <a:xfrm>
            <a:off x="6346825" y="2382838"/>
            <a:ext cx="46038" cy="1762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2299" name="矩形 24"/>
          <p:cNvSpPr>
            <a:spLocks noChangeArrowheads="1"/>
          </p:cNvSpPr>
          <p:nvPr/>
        </p:nvSpPr>
        <p:spPr bwMode="auto">
          <a:xfrm>
            <a:off x="2424113" y="2225675"/>
            <a:ext cx="503237" cy="73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" name="矩形 1"/>
          <p:cNvSpPr/>
          <p:nvPr/>
        </p:nvSpPr>
        <p:spPr bwMode="auto">
          <a:xfrm>
            <a:off x="1835696" y="2225675"/>
            <a:ext cx="504056" cy="1222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625475"/>
            <a:ext cx="5256212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1554163"/>
            <a:ext cx="4464050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1554163"/>
            <a:ext cx="192087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13" y="2243138"/>
            <a:ext cx="1354137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38" y="2979738"/>
            <a:ext cx="1354137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3606800"/>
            <a:ext cx="14859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0" name="Line 25"/>
          <p:cNvSpPr>
            <a:spLocks noChangeShapeType="1"/>
          </p:cNvSpPr>
          <p:nvPr/>
        </p:nvSpPr>
        <p:spPr bwMode="auto">
          <a:xfrm>
            <a:off x="2316163" y="1985963"/>
            <a:ext cx="273050" cy="887412"/>
          </a:xfrm>
          <a:prstGeom prst="line">
            <a:avLst/>
          </a:pr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1" name="Line 26"/>
          <p:cNvSpPr>
            <a:spLocks noChangeShapeType="1"/>
          </p:cNvSpPr>
          <p:nvPr/>
        </p:nvSpPr>
        <p:spPr bwMode="auto">
          <a:xfrm flipH="1">
            <a:off x="3324225" y="2079625"/>
            <a:ext cx="623888" cy="815975"/>
          </a:xfrm>
          <a:prstGeom prst="line">
            <a:avLst/>
          </a:pr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2" name="Rectangle 30"/>
          <p:cNvSpPr>
            <a:spLocks noChangeArrowheads="1"/>
          </p:cNvSpPr>
          <p:nvPr/>
        </p:nvSpPr>
        <p:spPr bwMode="auto">
          <a:xfrm>
            <a:off x="2268538" y="2895600"/>
            <a:ext cx="14716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dirty="0"/>
              <a:t>arbitrary matrix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dirty="0"/>
              <a:t> not </a:t>
            </a:r>
            <a:r>
              <a:rPr lang="en-US" altLang="zh-CN" sz="1600" dirty="0" err="1"/>
              <a:t>hermitian</a:t>
            </a:r>
            <a:r>
              <a:rPr lang="en-US" altLang="zh-CN" sz="1600" dirty="0"/>
              <a:t> </a:t>
            </a:r>
          </a:p>
        </p:txBody>
      </p:sp>
      <p:sp>
        <p:nvSpPr>
          <p:cNvPr id="13" name="Rectangle 3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417442" y="5229200"/>
            <a:ext cx="6501075" cy="1157433"/>
          </a:xfrm>
          <a:prstGeom prst="rect">
            <a:avLst/>
          </a:prstGeom>
          <a:blipFill rotWithShape="0">
            <a:blip r:embed="rId8"/>
            <a:stretch>
              <a:fillRect l="-563" t="-2105" b="-2632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  <p:sp>
        <p:nvSpPr>
          <p:cNvPr id="13324" name="矩形 21"/>
          <p:cNvSpPr>
            <a:spLocks noChangeArrowheads="1"/>
          </p:cNvSpPr>
          <p:nvPr/>
        </p:nvSpPr>
        <p:spPr bwMode="auto">
          <a:xfrm>
            <a:off x="7869238" y="3252788"/>
            <a:ext cx="141287" cy="352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pic>
        <p:nvPicPr>
          <p:cNvPr id="13325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5" y="1600200"/>
            <a:ext cx="41116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图片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13" y="1609725"/>
            <a:ext cx="390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图片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13" y="2335213"/>
            <a:ext cx="3238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图片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5" y="3051175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图片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63" y="3694113"/>
            <a:ext cx="3127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图片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5300663"/>
            <a:ext cx="209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图片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5573713"/>
            <a:ext cx="209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图片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338" y="5808663"/>
            <a:ext cx="209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图片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0" y="5808663"/>
            <a:ext cx="209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48982" y="3647062"/>
            <a:ext cx="1996059" cy="378437"/>
          </a:xfrm>
          <a:prstGeom prst="rect">
            <a:avLst/>
          </a:prstGeom>
          <a:blipFill rotWithShape="0">
            <a:blip r:embed="rId14"/>
            <a:stretch>
              <a:fillRect t="-1613" b="-14516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cxnSp>
        <p:nvCxnSpPr>
          <p:cNvPr id="25" name="直接连接符 24"/>
          <p:cNvCxnSpPr/>
          <p:nvPr/>
        </p:nvCxnSpPr>
        <p:spPr bwMode="auto">
          <a:xfrm>
            <a:off x="4529981" y="984250"/>
            <a:ext cx="1656507" cy="0"/>
          </a:xfrm>
          <a:prstGeom prst="line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3694113" y="2342148"/>
                <a:ext cx="203870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16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16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sz="16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16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generation</m:t>
                    </m:r>
                  </m:oMath>
                </a14:m>
                <a:r>
                  <a:rPr lang="zh-CN" altLang="en-US" sz="1600" dirty="0" smtClean="0">
                    <a:solidFill>
                      <a:schemeClr val="bg1">
                        <a:lumMod val="85000"/>
                      </a:schemeClr>
                    </a:solidFill>
                  </a:rPr>
                  <a:t> </a:t>
                </a:r>
                <a:r>
                  <a:rPr lang="en-US" altLang="zh-CN" sz="1600" dirty="0" smtClean="0">
                    <a:solidFill>
                      <a:schemeClr val="bg1">
                        <a:lumMod val="85000"/>
                      </a:schemeClr>
                    </a:solidFill>
                  </a:rPr>
                  <a:t>indices</a:t>
                </a:r>
                <a:endParaRPr lang="zh-CN" alt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113" y="2342148"/>
                <a:ext cx="2038700" cy="338554"/>
              </a:xfrm>
              <a:prstGeom prst="rect">
                <a:avLst/>
              </a:prstGeom>
              <a:blipFill rotWithShape="0">
                <a:blip r:embed="rId15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3489464"/>
            <a:ext cx="23272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963" y="4511571"/>
            <a:ext cx="32258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812800"/>
            <a:ext cx="231775" cy="39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2" name="Line 8"/>
          <p:cNvSpPr>
            <a:spLocks noChangeShapeType="1"/>
          </p:cNvSpPr>
          <p:nvPr/>
        </p:nvSpPr>
        <p:spPr bwMode="auto">
          <a:xfrm>
            <a:off x="1728788" y="1028700"/>
            <a:ext cx="285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434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8" y="668338"/>
            <a:ext cx="1654175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1912938"/>
            <a:ext cx="5543550" cy="78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5" name="图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1962150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1935163"/>
            <a:ext cx="3159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38" y="97155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8" name="矩形 10"/>
          <p:cNvSpPr>
            <a:spLocks noChangeArrowheads="1"/>
          </p:cNvSpPr>
          <p:nvPr/>
        </p:nvSpPr>
        <p:spPr bwMode="auto">
          <a:xfrm>
            <a:off x="5197475" y="5013325"/>
            <a:ext cx="107950" cy="250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6300192" y="2939633"/>
                <a:ext cx="203870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16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16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sz="16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16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generation</m:t>
                    </m:r>
                  </m:oMath>
                </a14:m>
                <a:r>
                  <a:rPr lang="zh-CN" altLang="en-US" sz="1600" dirty="0" smtClean="0">
                    <a:solidFill>
                      <a:schemeClr val="bg1">
                        <a:lumMod val="85000"/>
                      </a:schemeClr>
                    </a:solidFill>
                  </a:rPr>
                  <a:t> </a:t>
                </a:r>
                <a:r>
                  <a:rPr lang="en-US" altLang="zh-CN" sz="1600" dirty="0" smtClean="0">
                    <a:solidFill>
                      <a:schemeClr val="bg1">
                        <a:lumMod val="85000"/>
                      </a:schemeClr>
                    </a:solidFill>
                  </a:rPr>
                  <a:t>indices</a:t>
                </a:r>
                <a:endParaRPr lang="zh-CN" alt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2939633"/>
                <a:ext cx="2038700" cy="338554"/>
              </a:xfrm>
              <a:prstGeom prst="rect">
                <a:avLst/>
              </a:prstGeom>
              <a:blipFill rotWithShape="0">
                <a:blip r:embed="rId8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1871663" y="3847701"/>
                <a:ext cx="147219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𝑛𝑜𝑡</m:t>
                      </m:r>
                      <m:r>
                        <a:rPr lang="en-US" altLang="zh-CN" sz="16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6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𝑑𝑖𝑎𝑔𝑜𝑛𝑎𝑙</m:t>
                      </m:r>
                      <m:r>
                        <a:rPr lang="en-US" altLang="zh-CN" sz="1600" b="0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sz="1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663" y="3847701"/>
                <a:ext cx="1472198" cy="338554"/>
              </a:xfrm>
              <a:prstGeom prst="rect">
                <a:avLst/>
              </a:prstGeom>
              <a:blipFill rotWithShape="0">
                <a:blip r:embed="rId9"/>
                <a:stretch>
                  <a:fillRect b="-1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2"/>
          <p:cNvSpPr>
            <a:spLocks noChangeArrowheads="1"/>
          </p:cNvSpPr>
          <p:nvPr/>
        </p:nvSpPr>
        <p:spPr bwMode="auto">
          <a:xfrm>
            <a:off x="452438" y="209550"/>
            <a:ext cx="24431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/>
              <a:t>Unitary rotations: </a:t>
            </a:r>
          </a:p>
        </p:txBody>
      </p:sp>
      <p:sp>
        <p:nvSpPr>
          <p:cNvPr id="19" name="矩形 1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34313" y="854770"/>
            <a:ext cx="1730089" cy="461665"/>
          </a:xfrm>
          <a:prstGeom prst="rect">
            <a:avLst/>
          </a:prstGeom>
          <a:blipFill rotWithShape="0">
            <a:blip r:embed="rId2"/>
            <a:stretch>
              <a:fillRect b="-3947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20" name="矩形 1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95614" y="841444"/>
            <a:ext cx="1804533" cy="461665"/>
          </a:xfrm>
          <a:prstGeom prst="rect">
            <a:avLst/>
          </a:prstGeom>
          <a:blipFill rotWithShape="0">
            <a:blip r:embed="rId3"/>
            <a:stretch>
              <a:fillRect b="-3947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21" name="矩形 2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13118" y="1447833"/>
            <a:ext cx="1692002" cy="461665"/>
          </a:xfrm>
          <a:prstGeom prst="rect">
            <a:avLst/>
          </a:prstGeom>
          <a:blipFill rotWithShape="0">
            <a:blip r:embed="rId4"/>
            <a:stretch>
              <a:fillRect b="-4000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22" name="矩形 2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414657" y="1455806"/>
            <a:ext cx="1766446" cy="461665"/>
          </a:xfrm>
          <a:prstGeom prst="rect">
            <a:avLst/>
          </a:prstGeom>
          <a:blipFill rotWithShape="0">
            <a:blip r:embed="rId5"/>
            <a:stretch>
              <a:fillRect b="-2632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cxnSp>
        <p:nvCxnSpPr>
          <p:cNvPr id="27" name="直接连接符 26"/>
          <p:cNvCxnSpPr/>
          <p:nvPr/>
        </p:nvCxnSpPr>
        <p:spPr bwMode="auto">
          <a:xfrm>
            <a:off x="8387556" y="8805863"/>
            <a:ext cx="1417984" cy="0"/>
          </a:xfrm>
          <a:prstGeom prst="line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17603" y="3083166"/>
            <a:ext cx="647427" cy="369332"/>
          </a:xfrm>
          <a:prstGeom prst="rect">
            <a:avLst/>
          </a:prstGeom>
          <a:blipFill rotWithShape="0">
            <a:blip r:embed="rId6"/>
            <a:stretch>
              <a:fillRect t="-10000" r="-943" b="-26667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2" name="矩形 3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65030" y="2780928"/>
            <a:ext cx="480837" cy="956416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15370" name="图片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2770188"/>
            <a:ext cx="195263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图片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2795588"/>
            <a:ext cx="1905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矩形 3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82577" y="3135192"/>
            <a:ext cx="647427" cy="369332"/>
          </a:xfrm>
          <a:prstGeom prst="rect">
            <a:avLst/>
          </a:prstGeom>
          <a:blipFill rotWithShape="0">
            <a:blip r:embed="rId10"/>
            <a:stretch>
              <a:fillRect t="-8197" r="-943" b="-24590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6" name="矩形 3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30004" y="2832954"/>
            <a:ext cx="480837" cy="956416"/>
          </a:xfrm>
          <a:prstGeom prst="rect">
            <a:avLst/>
          </a:prstGeom>
          <a:blipFill rotWithShape="0">
            <a:blip r:embed="rId11"/>
            <a:stretch>
              <a:fillRect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15374" name="图片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88" y="2820988"/>
            <a:ext cx="195262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图片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088" y="2847975"/>
            <a:ext cx="1905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矩形 4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48277" y="4806370"/>
            <a:ext cx="647427" cy="369332"/>
          </a:xfrm>
          <a:prstGeom prst="rect">
            <a:avLst/>
          </a:prstGeom>
          <a:blipFill rotWithShape="0">
            <a:blip r:embed="rId12"/>
            <a:stretch>
              <a:fillRect t="-8197" r="-1887" b="-24590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48" name="矩形 4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95704" y="4504132"/>
            <a:ext cx="480837" cy="828688"/>
          </a:xfrm>
          <a:prstGeom prst="rect">
            <a:avLst/>
          </a:prstGeom>
          <a:blipFill rotWithShape="0">
            <a:blip r:embed="rId13"/>
            <a:stretch>
              <a:fillRect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15378" name="图片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4492625"/>
            <a:ext cx="195263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图片 4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519613"/>
            <a:ext cx="1905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矩形 5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55156" y="4806370"/>
            <a:ext cx="647427" cy="369332"/>
          </a:xfrm>
          <a:prstGeom prst="rect">
            <a:avLst/>
          </a:prstGeom>
          <a:blipFill rotWithShape="0">
            <a:blip r:embed="rId14"/>
            <a:stretch>
              <a:fillRect t="-8197" r="-1887" b="-24590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52" name="矩形 5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202583" y="4504132"/>
            <a:ext cx="480837" cy="896015"/>
          </a:xfrm>
          <a:prstGeom prst="rect">
            <a:avLst/>
          </a:prstGeom>
          <a:blipFill rotWithShape="0">
            <a:blip r:embed="rId15"/>
            <a:stretch>
              <a:fillRect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15382" name="图片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4492625"/>
            <a:ext cx="195263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3" name="图片 5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38" y="4519613"/>
            <a:ext cx="192087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4" name="矩形 54"/>
          <p:cNvSpPr>
            <a:spLocks noChangeArrowheads="1"/>
          </p:cNvSpPr>
          <p:nvPr/>
        </p:nvSpPr>
        <p:spPr bwMode="auto">
          <a:xfrm>
            <a:off x="6659563" y="3135313"/>
            <a:ext cx="2070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not mass eigenstates</a:t>
            </a:r>
            <a:endParaRPr lang="zh-CN" altLang="en-US"/>
          </a:p>
        </p:txBody>
      </p:sp>
      <p:sp>
        <p:nvSpPr>
          <p:cNvPr id="15385" name="矩形 55"/>
          <p:cNvSpPr>
            <a:spLocks noChangeArrowheads="1"/>
          </p:cNvSpPr>
          <p:nvPr/>
        </p:nvSpPr>
        <p:spPr bwMode="auto">
          <a:xfrm>
            <a:off x="6638925" y="4814888"/>
            <a:ext cx="1716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solidFill>
                  <a:srgbClr val="0000CC"/>
                </a:solidFill>
              </a:rPr>
              <a:t>mass eigenstates</a:t>
            </a:r>
            <a:endParaRPr lang="zh-CN" altLang="en-US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5940152" y="399824"/>
                <a:ext cx="255294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b="0" i="1" dirty="0" smtClean="0">
                    <a:solidFill>
                      <a:schemeClr val="bg1">
                        <a:lumMod val="85000"/>
                      </a:schemeClr>
                    </a:solidFill>
                  </a:rPr>
                  <a:t>matrix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6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altLang="zh-CN" sz="16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6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𝑔𝑒𝑛𝑒𝑟𝑎𝑡𝑖𝑜𝑛</m:t>
                    </m:r>
                  </m:oMath>
                </a14:m>
                <a:r>
                  <a:rPr lang="zh-CN" altLang="en-US" sz="1600" i="1" dirty="0" smtClean="0">
                    <a:solidFill>
                      <a:schemeClr val="bg1">
                        <a:lumMod val="85000"/>
                      </a:schemeClr>
                    </a:solidFill>
                  </a:rPr>
                  <a:t> </a:t>
                </a:r>
                <a:r>
                  <a:rPr lang="en-US" altLang="zh-CN" sz="1600" i="1" dirty="0" smtClean="0">
                    <a:solidFill>
                      <a:schemeClr val="bg1">
                        <a:lumMod val="85000"/>
                      </a:schemeClr>
                    </a:solidFill>
                  </a:rPr>
                  <a:t>space</a:t>
                </a:r>
                <a:endParaRPr lang="zh-CN" altLang="en-US" sz="1600" i="1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399824"/>
                <a:ext cx="2552943" cy="338554"/>
              </a:xfrm>
              <a:prstGeom prst="rect">
                <a:avLst/>
              </a:prstGeom>
              <a:blipFill rotWithShape="0">
                <a:blip r:embed="rId16"/>
                <a:stretch>
                  <a:fillRect l="-1193" t="-5455" r="-716" b="-2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接箭头连接符 27"/>
          <p:cNvCxnSpPr/>
          <p:nvPr/>
        </p:nvCxnSpPr>
        <p:spPr bwMode="auto">
          <a:xfrm flipV="1">
            <a:off x="5843171" y="688747"/>
            <a:ext cx="488188" cy="319646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none" w="med" len="med"/>
            <a:tailEnd type="triangle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320059" y="2870869"/>
            <a:ext cx="5904656" cy="400110"/>
          </a:xfrm>
          <a:prstGeom prst="rect">
            <a:avLst/>
          </a:prstGeom>
          <a:blipFill rotWithShape="0">
            <a:blip r:embed="rId2"/>
            <a:stretch>
              <a:fillRect t="-9091" b="-25758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Rectangle 2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292592" y="3731271"/>
            <a:ext cx="3206775" cy="478401"/>
          </a:xfrm>
          <a:prstGeom prst="rect">
            <a:avLst/>
          </a:prstGeom>
          <a:blipFill rotWithShape="0">
            <a:blip r:embed="rId3"/>
            <a:stretch>
              <a:fillRect l="-1521" b="-2532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16388" name="Rectangle 27"/>
          <p:cNvSpPr>
            <a:spLocks noChangeArrowheads="1"/>
          </p:cNvSpPr>
          <p:nvPr/>
        </p:nvSpPr>
        <p:spPr bwMode="auto">
          <a:xfrm>
            <a:off x="4587875" y="4010025"/>
            <a:ext cx="31686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/>
              <a:t>simultaneously diagonalized </a:t>
            </a:r>
          </a:p>
        </p:txBody>
      </p:sp>
      <p:sp>
        <p:nvSpPr>
          <p:cNvPr id="16389" name="矩形 1"/>
          <p:cNvSpPr>
            <a:spLocks noChangeArrowheads="1"/>
          </p:cNvSpPr>
          <p:nvPr/>
        </p:nvSpPr>
        <p:spPr bwMode="auto">
          <a:xfrm>
            <a:off x="3492500" y="5414963"/>
            <a:ext cx="4443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800" dirty="0"/>
              <a:t>黑格斯没有树图的</a:t>
            </a:r>
            <a:r>
              <a:rPr lang="en-US" altLang="zh-CN" sz="1800" dirty="0"/>
              <a:t> FCNC Yukawa couplings</a:t>
            </a:r>
            <a:endParaRPr lang="zh-CN" altLang="en-US" sz="1800" dirty="0"/>
          </a:p>
        </p:txBody>
      </p:sp>
      <p:sp>
        <p:nvSpPr>
          <p:cNvPr id="6" name="矩形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27584" y="1762915"/>
            <a:ext cx="7199279" cy="644792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cxnSp>
        <p:nvCxnSpPr>
          <p:cNvPr id="7" name="直接连接符 6"/>
          <p:cNvCxnSpPr/>
          <p:nvPr/>
        </p:nvCxnSpPr>
        <p:spPr bwMode="auto">
          <a:xfrm>
            <a:off x="2681784" y="2325688"/>
            <a:ext cx="972104" cy="0"/>
          </a:xfrm>
          <a:prstGeom prst="line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 bwMode="auto">
          <a:xfrm>
            <a:off x="5580112" y="2325688"/>
            <a:ext cx="864096" cy="0"/>
          </a:xfrm>
          <a:prstGeom prst="line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45134" y="4321362"/>
            <a:ext cx="3469732" cy="500393"/>
          </a:xfrm>
          <a:prstGeom prst="rect">
            <a:avLst/>
          </a:prstGeom>
          <a:blipFill rotWithShape="0">
            <a:blip r:embed="rId5"/>
            <a:stretch>
              <a:fillRect l="-1582" b="-3659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10" name="右大括号 9"/>
          <p:cNvSpPr/>
          <p:nvPr/>
        </p:nvSpPr>
        <p:spPr bwMode="auto">
          <a:xfrm>
            <a:off x="4395788" y="3813175"/>
            <a:ext cx="103187" cy="857250"/>
          </a:xfrm>
          <a:prstGeom prst="rightBrace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endParaRPr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矩形 1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45134" y="846778"/>
            <a:ext cx="6718442" cy="644792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5243046" y="912313"/>
                <a:ext cx="19633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3046" y="912313"/>
                <a:ext cx="196331" cy="369332"/>
              </a:xfrm>
              <a:prstGeom prst="rect">
                <a:avLst/>
              </a:prstGeom>
              <a:blipFill rotWithShape="0">
                <a:blip r:embed="rId7"/>
                <a:stretch>
                  <a:fillRect r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5783021" y="236879"/>
                <a:ext cx="255294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b="0" i="1" dirty="0" smtClean="0">
                    <a:solidFill>
                      <a:schemeClr val="bg1">
                        <a:lumMod val="85000"/>
                      </a:schemeClr>
                    </a:solidFill>
                  </a:rPr>
                  <a:t>matrix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6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altLang="zh-CN" sz="16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6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𝑔𝑒𝑛𝑒𝑟𝑎𝑡𝑖𝑜𝑛</m:t>
                    </m:r>
                  </m:oMath>
                </a14:m>
                <a:r>
                  <a:rPr lang="zh-CN" altLang="en-US" sz="1600" i="1" dirty="0" smtClean="0">
                    <a:solidFill>
                      <a:schemeClr val="bg1">
                        <a:lumMod val="85000"/>
                      </a:schemeClr>
                    </a:solidFill>
                  </a:rPr>
                  <a:t> </a:t>
                </a:r>
                <a:r>
                  <a:rPr lang="en-US" altLang="zh-CN" sz="1600" i="1" dirty="0" smtClean="0">
                    <a:solidFill>
                      <a:schemeClr val="bg1">
                        <a:lumMod val="85000"/>
                      </a:schemeClr>
                    </a:solidFill>
                  </a:rPr>
                  <a:t>space</a:t>
                </a:r>
                <a:endParaRPr lang="zh-CN" altLang="en-US" sz="1600" i="1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021" y="236879"/>
                <a:ext cx="2552943" cy="338554"/>
              </a:xfrm>
              <a:prstGeom prst="rect">
                <a:avLst/>
              </a:prstGeom>
              <a:blipFill rotWithShape="0">
                <a:blip r:embed="rId8"/>
                <a:stretch>
                  <a:fillRect l="-1435" t="-5455" r="-718" b="-2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接箭头连接符 17"/>
          <p:cNvCxnSpPr/>
          <p:nvPr/>
        </p:nvCxnSpPr>
        <p:spPr bwMode="auto">
          <a:xfrm flipV="1">
            <a:off x="6151291" y="575433"/>
            <a:ext cx="364925" cy="414368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none" w="med" len="med"/>
            <a:tailEnd type="triangle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直接连接符 19"/>
          <p:cNvCxnSpPr>
            <a:endCxn id="16388" idx="2"/>
          </p:cNvCxnSpPr>
          <p:nvPr/>
        </p:nvCxnSpPr>
        <p:spPr bwMode="auto">
          <a:xfrm>
            <a:off x="4743944" y="4410075"/>
            <a:ext cx="1428256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5"/>
          <p:cNvSpPr>
            <a:spLocks noChangeShapeType="1"/>
          </p:cNvSpPr>
          <p:nvPr/>
        </p:nvSpPr>
        <p:spPr bwMode="auto">
          <a:xfrm>
            <a:off x="5076825" y="2886075"/>
            <a:ext cx="288925" cy="0"/>
          </a:xfrm>
          <a:prstGeom prst="line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1" name="Line 6"/>
          <p:cNvSpPr>
            <a:spLocks noChangeShapeType="1"/>
          </p:cNvSpPr>
          <p:nvPr/>
        </p:nvSpPr>
        <p:spPr bwMode="auto">
          <a:xfrm>
            <a:off x="6011863" y="2886075"/>
            <a:ext cx="288925" cy="0"/>
          </a:xfrm>
          <a:prstGeom prst="line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741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838" y="3865563"/>
            <a:ext cx="2732087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3" name="Line 11"/>
          <p:cNvSpPr>
            <a:spLocks noChangeShapeType="1"/>
          </p:cNvSpPr>
          <p:nvPr/>
        </p:nvSpPr>
        <p:spPr bwMode="auto">
          <a:xfrm>
            <a:off x="5221288" y="2941638"/>
            <a:ext cx="503237" cy="985837"/>
          </a:xfrm>
          <a:prstGeom prst="line">
            <a:avLst/>
          </a:prstGeom>
          <a:noFill/>
          <a:ln w="9525">
            <a:solidFill>
              <a:srgbClr val="FFC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4" name="Line 12"/>
          <p:cNvSpPr>
            <a:spLocks noChangeShapeType="1"/>
          </p:cNvSpPr>
          <p:nvPr/>
        </p:nvSpPr>
        <p:spPr bwMode="auto">
          <a:xfrm flipH="1">
            <a:off x="5795963" y="2995613"/>
            <a:ext cx="377825" cy="931862"/>
          </a:xfrm>
          <a:prstGeom prst="line">
            <a:avLst/>
          </a:prstGeom>
          <a:noFill/>
          <a:ln w="9525">
            <a:solidFill>
              <a:srgbClr val="FFC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5" name="Rectangle 13"/>
          <p:cNvSpPr>
            <a:spLocks noChangeArrowheads="1"/>
          </p:cNvSpPr>
          <p:nvPr/>
        </p:nvSpPr>
        <p:spPr bwMode="auto">
          <a:xfrm>
            <a:off x="6732588" y="4852988"/>
            <a:ext cx="1308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also unitary</a:t>
            </a:r>
            <a:r>
              <a:rPr lang="en-US" altLang="zh-CN" sz="1600"/>
              <a:t> </a:t>
            </a:r>
          </a:p>
        </p:txBody>
      </p:sp>
      <p:sp>
        <p:nvSpPr>
          <p:cNvPr id="17416" name="Rectangle 14"/>
          <p:cNvSpPr>
            <a:spLocks noChangeArrowheads="1"/>
          </p:cNvSpPr>
          <p:nvPr/>
        </p:nvSpPr>
        <p:spPr bwMode="auto">
          <a:xfrm>
            <a:off x="684213" y="185738"/>
            <a:ext cx="59055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/>
              <a:t>Fermions’ unitary rotations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/>
              <a:t>have </a:t>
            </a:r>
            <a:r>
              <a:rPr lang="en-US" altLang="zh-CN" sz="2400" dirty="0">
                <a:solidFill>
                  <a:srgbClr val="FF0000"/>
                </a:solidFill>
              </a:rPr>
              <a:t>impact </a:t>
            </a:r>
            <a:r>
              <a:rPr lang="en-US" altLang="zh-CN" sz="2400" dirty="0"/>
              <a:t>in charged current coupling</a:t>
            </a:r>
          </a:p>
        </p:txBody>
      </p:sp>
      <p:sp>
        <p:nvSpPr>
          <p:cNvPr id="17417" name="Rectangle 15"/>
          <p:cNvSpPr>
            <a:spLocks noChangeArrowheads="1"/>
          </p:cNvSpPr>
          <p:nvPr/>
        </p:nvSpPr>
        <p:spPr bwMode="auto">
          <a:xfrm>
            <a:off x="684213" y="1581150"/>
            <a:ext cx="34051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>
                <a:solidFill>
                  <a:srgbClr val="0070C0"/>
                </a:solidFill>
              </a:rPr>
              <a:t>Charged current coupling:</a:t>
            </a:r>
          </a:p>
        </p:txBody>
      </p:sp>
      <p:sp>
        <p:nvSpPr>
          <p:cNvPr id="14" name="矩形 1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19672" y="2341880"/>
            <a:ext cx="5235344" cy="544829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11" name="矩形 10"/>
          <p:cNvSpPr/>
          <p:nvPr/>
        </p:nvSpPr>
        <p:spPr>
          <a:xfrm>
            <a:off x="1945474" y="3030493"/>
            <a:ext cx="1691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g</a:t>
            </a: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eneration blind</a:t>
            </a: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6444208" y="1668916"/>
                <a:ext cx="255294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b="0" i="1" dirty="0" smtClean="0">
                    <a:solidFill>
                      <a:schemeClr val="bg1">
                        <a:lumMod val="85000"/>
                      </a:schemeClr>
                    </a:solidFill>
                  </a:rPr>
                  <a:t>matrix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6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altLang="zh-CN" sz="16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6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𝑔𝑒𝑛𝑒𝑟𝑎𝑡𝑖𝑜𝑛</m:t>
                    </m:r>
                  </m:oMath>
                </a14:m>
                <a:r>
                  <a:rPr lang="zh-CN" altLang="en-US" sz="1600" i="1" dirty="0" smtClean="0">
                    <a:solidFill>
                      <a:schemeClr val="bg1">
                        <a:lumMod val="85000"/>
                      </a:schemeClr>
                    </a:solidFill>
                  </a:rPr>
                  <a:t> </a:t>
                </a:r>
                <a:r>
                  <a:rPr lang="en-US" altLang="zh-CN" sz="1600" i="1" dirty="0" smtClean="0">
                    <a:solidFill>
                      <a:schemeClr val="bg1">
                        <a:lumMod val="85000"/>
                      </a:schemeClr>
                    </a:solidFill>
                  </a:rPr>
                  <a:t>space</a:t>
                </a:r>
                <a:endParaRPr lang="zh-CN" altLang="en-US" sz="1600" i="1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668916"/>
                <a:ext cx="2552943" cy="338554"/>
              </a:xfrm>
              <a:prstGeom prst="rect">
                <a:avLst/>
              </a:prstGeom>
              <a:blipFill rotWithShape="0">
                <a:blip r:embed="rId4"/>
                <a:stretch>
                  <a:fillRect l="-1193" t="-5455" r="-716" b="-2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Line 11"/>
          <p:cNvSpPr>
            <a:spLocks noChangeShapeType="1"/>
          </p:cNvSpPr>
          <p:nvPr/>
        </p:nvSpPr>
        <p:spPr bwMode="auto">
          <a:xfrm flipV="1">
            <a:off x="6444208" y="2007470"/>
            <a:ext cx="504056" cy="485426"/>
          </a:xfrm>
          <a:prstGeom prst="line">
            <a:avLst/>
          </a:pr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945474" y="3358943"/>
            <a:ext cx="2012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g</a:t>
            </a: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eneration diagonal</a:t>
            </a: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95239">
            <a:off x="5976938" y="2147888"/>
            <a:ext cx="1752600" cy="167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3" y="3475038"/>
            <a:ext cx="271462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5317323" y="2262443"/>
            <a:ext cx="459165" cy="584775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5" name="Rectangle 2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6660232" y="1446628"/>
            <a:ext cx="999313" cy="461665"/>
          </a:xfrm>
          <a:prstGeom prst="rect">
            <a:avLst/>
          </a:prstGeom>
          <a:blipFill rotWithShape="0">
            <a:blip r:embed="rId5"/>
            <a:stretch>
              <a:fillRect l="-1840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18438" name="Rectangle 22"/>
          <p:cNvSpPr>
            <a:spLocks noChangeArrowheads="1"/>
          </p:cNvSpPr>
          <p:nvPr/>
        </p:nvSpPr>
        <p:spPr bwMode="auto">
          <a:xfrm>
            <a:off x="663575" y="415925"/>
            <a:ext cx="14097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example:</a:t>
            </a:r>
          </a:p>
        </p:txBody>
      </p:sp>
      <p:sp>
        <p:nvSpPr>
          <p:cNvPr id="18439" name="Rectangle 23"/>
          <p:cNvSpPr>
            <a:spLocks noChangeArrowheads="1"/>
          </p:cNvSpPr>
          <p:nvPr/>
        </p:nvSpPr>
        <p:spPr bwMode="auto">
          <a:xfrm>
            <a:off x="4441825" y="4437063"/>
            <a:ext cx="246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400"/>
              <a:t>t </a:t>
            </a:r>
            <a:r>
              <a:rPr lang="en-US" altLang="zh-CN" sz="2400">
                <a:sym typeface="Wingdings" panose="05000000000000000000" pitchFamily="2" charset="2"/>
              </a:rPr>
              <a:t> W </a:t>
            </a:r>
            <a:r>
              <a:rPr lang="en-US" altLang="zh-CN" sz="2400"/>
              <a:t>d  ~ |V</a:t>
            </a:r>
            <a:r>
              <a:rPr lang="en-US" altLang="zh-CN" sz="2400" baseline="-25000"/>
              <a:t>td</a:t>
            </a:r>
            <a:r>
              <a:rPr lang="en-US" altLang="zh-CN" sz="2400"/>
              <a:t>|</a:t>
            </a:r>
            <a:r>
              <a:rPr lang="en-US" altLang="zh-CN" sz="2400" baseline="30000"/>
              <a:t>2</a:t>
            </a:r>
            <a:r>
              <a:rPr lang="en-US" altLang="zh-CN" sz="2400"/>
              <a:t>        </a:t>
            </a:r>
          </a:p>
        </p:txBody>
      </p:sp>
      <p:sp>
        <p:nvSpPr>
          <p:cNvPr id="18440" name="Rectangle 24"/>
          <p:cNvSpPr>
            <a:spLocks noChangeArrowheads="1"/>
          </p:cNvSpPr>
          <p:nvPr/>
        </p:nvSpPr>
        <p:spPr bwMode="auto">
          <a:xfrm>
            <a:off x="4441825" y="5013325"/>
            <a:ext cx="246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400"/>
              <a:t>t </a:t>
            </a:r>
            <a:r>
              <a:rPr lang="en-US" altLang="zh-CN" sz="2400">
                <a:sym typeface="Wingdings" panose="05000000000000000000" pitchFamily="2" charset="2"/>
              </a:rPr>
              <a:t> W </a:t>
            </a:r>
            <a:r>
              <a:rPr lang="en-US" altLang="zh-CN" sz="2400"/>
              <a:t>s  ~ |V</a:t>
            </a:r>
            <a:r>
              <a:rPr lang="en-US" altLang="zh-CN" sz="2400" baseline="-25000"/>
              <a:t>ts</a:t>
            </a:r>
            <a:r>
              <a:rPr lang="en-US" altLang="zh-CN" sz="2400"/>
              <a:t>|</a:t>
            </a:r>
            <a:r>
              <a:rPr lang="en-US" altLang="zh-CN" sz="2400" baseline="30000"/>
              <a:t>2</a:t>
            </a:r>
            <a:r>
              <a:rPr lang="en-US" altLang="zh-CN" sz="2400"/>
              <a:t>        </a:t>
            </a:r>
          </a:p>
        </p:txBody>
      </p:sp>
      <p:sp>
        <p:nvSpPr>
          <p:cNvPr id="18441" name="Rectangle 25"/>
          <p:cNvSpPr>
            <a:spLocks noChangeArrowheads="1"/>
          </p:cNvSpPr>
          <p:nvPr/>
        </p:nvSpPr>
        <p:spPr bwMode="auto">
          <a:xfrm>
            <a:off x="4441825" y="5589588"/>
            <a:ext cx="246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400"/>
              <a:t>t </a:t>
            </a:r>
            <a:r>
              <a:rPr lang="en-US" altLang="zh-CN" sz="2400">
                <a:sym typeface="Wingdings" panose="05000000000000000000" pitchFamily="2" charset="2"/>
              </a:rPr>
              <a:t> W </a:t>
            </a:r>
            <a:r>
              <a:rPr lang="en-US" altLang="zh-CN" sz="2400"/>
              <a:t>b  ~ |V</a:t>
            </a:r>
            <a:r>
              <a:rPr lang="en-US" altLang="zh-CN" sz="2400" baseline="-25000"/>
              <a:t>tb</a:t>
            </a:r>
            <a:r>
              <a:rPr lang="en-US" altLang="zh-CN" sz="2400"/>
              <a:t>|</a:t>
            </a:r>
            <a:r>
              <a:rPr lang="en-US" altLang="zh-CN" sz="2400" baseline="30000"/>
              <a:t>2</a:t>
            </a:r>
            <a:r>
              <a:rPr lang="en-US" altLang="zh-CN" sz="2400"/>
              <a:t>        </a:t>
            </a:r>
          </a:p>
        </p:txBody>
      </p:sp>
      <p:sp>
        <p:nvSpPr>
          <p:cNvPr id="18442" name="Rectangle 26"/>
          <p:cNvSpPr>
            <a:spLocks noChangeArrowheads="1"/>
          </p:cNvSpPr>
          <p:nvPr/>
        </p:nvSpPr>
        <p:spPr bwMode="auto">
          <a:xfrm>
            <a:off x="7250113" y="4941888"/>
            <a:ext cx="1612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/>
              <a:t>distinguishable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/>
              <a:t>e.g., </a:t>
            </a:r>
            <a:r>
              <a:rPr lang="en-US" altLang="zh-CN" sz="1800" dirty="0">
                <a:solidFill>
                  <a:srgbClr val="00B0F0"/>
                </a:solidFill>
              </a:rPr>
              <a:t>b-tagging</a:t>
            </a:r>
            <a:r>
              <a:rPr lang="en-US" altLang="zh-CN" sz="1800" dirty="0"/>
              <a:t> </a:t>
            </a:r>
            <a:r>
              <a:rPr lang="en-US" altLang="zh-CN" sz="1600" dirty="0"/>
              <a:t> </a:t>
            </a:r>
          </a:p>
        </p:txBody>
      </p:sp>
      <p:sp>
        <p:nvSpPr>
          <p:cNvPr id="18443" name="矩形 10"/>
          <p:cNvSpPr>
            <a:spLocks noChangeArrowheads="1"/>
          </p:cNvSpPr>
          <p:nvPr/>
        </p:nvSpPr>
        <p:spPr bwMode="auto">
          <a:xfrm>
            <a:off x="2439988" y="415925"/>
            <a:ext cx="1133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decay </a:t>
            </a:r>
            <a:endParaRPr lang="zh-CN" altLang="en-US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2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852494" y="2097048"/>
            <a:ext cx="554959" cy="584775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14" name="Rectangle 2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488720" y="1281233"/>
            <a:ext cx="508473" cy="461665"/>
          </a:xfrm>
          <a:prstGeom prst="rect">
            <a:avLst/>
          </a:prstGeom>
          <a:blipFill rotWithShape="0">
            <a:blip r:embed="rId7"/>
            <a:stretch>
              <a:fillRect l="-3571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18446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95239">
            <a:off x="1485900" y="2006600"/>
            <a:ext cx="1752600" cy="167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7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88" y="3321050"/>
            <a:ext cx="271462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右箭头 15"/>
          <p:cNvSpPr/>
          <p:nvPr/>
        </p:nvSpPr>
        <p:spPr bwMode="auto">
          <a:xfrm>
            <a:off x="3898115" y="2532588"/>
            <a:ext cx="441872" cy="139426"/>
          </a:xfrm>
          <a:prstGeom prst="right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5"/>
          <p:cNvSpPr>
            <a:spLocks noChangeArrowheads="1"/>
          </p:cNvSpPr>
          <p:nvPr/>
        </p:nvSpPr>
        <p:spPr bwMode="auto">
          <a:xfrm>
            <a:off x="611188" y="523875"/>
            <a:ext cx="33432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>
                <a:solidFill>
                  <a:srgbClr val="0070C0"/>
                </a:solidFill>
              </a:rPr>
              <a:t>neutral current couplings:</a:t>
            </a:r>
          </a:p>
        </p:txBody>
      </p:sp>
      <p:sp>
        <p:nvSpPr>
          <p:cNvPr id="4" name="矩形 3"/>
          <p:cNvSpPr/>
          <p:nvPr/>
        </p:nvSpPr>
        <p:spPr>
          <a:xfrm>
            <a:off x="3740150" y="1133475"/>
            <a:ext cx="3122613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after fermions’ unitary rotations</a:t>
            </a:r>
          </a:p>
          <a:p>
            <a:pPr algn="ctr" eaLnBrk="1" hangingPunct="1">
              <a:defRPr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 they are still diagonal</a:t>
            </a:r>
          </a:p>
        </p:txBody>
      </p:sp>
      <p:sp>
        <p:nvSpPr>
          <p:cNvPr id="5" name="矩形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71600" y="2204864"/>
            <a:ext cx="5563126" cy="544829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19461" name="矩形 6"/>
          <p:cNvSpPr>
            <a:spLocks noChangeArrowheads="1"/>
          </p:cNvSpPr>
          <p:nvPr/>
        </p:nvSpPr>
        <p:spPr bwMode="auto">
          <a:xfrm>
            <a:off x="1187450" y="5149850"/>
            <a:ext cx="1589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/>
              <a:t>flavor diagonal</a:t>
            </a:r>
          </a:p>
        </p:txBody>
      </p:sp>
      <p:sp>
        <p:nvSpPr>
          <p:cNvPr id="19462" name="矩形 7"/>
          <p:cNvSpPr>
            <a:spLocks noChangeArrowheads="1"/>
          </p:cNvSpPr>
          <p:nvPr/>
        </p:nvSpPr>
        <p:spPr bwMode="auto">
          <a:xfrm>
            <a:off x="4391025" y="5173663"/>
            <a:ext cx="1589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0000CC"/>
                </a:solidFill>
              </a:rPr>
              <a:t>flavor diagonal</a:t>
            </a:r>
          </a:p>
        </p:txBody>
      </p:sp>
      <p:sp>
        <p:nvSpPr>
          <p:cNvPr id="19463" name="Line 11"/>
          <p:cNvSpPr>
            <a:spLocks noChangeShapeType="1"/>
          </p:cNvSpPr>
          <p:nvPr/>
        </p:nvSpPr>
        <p:spPr bwMode="auto">
          <a:xfrm>
            <a:off x="4884738" y="2687638"/>
            <a:ext cx="2190750" cy="328612"/>
          </a:xfrm>
          <a:prstGeom prst="line">
            <a:avLst/>
          </a:pr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4" name="Line 11"/>
          <p:cNvSpPr>
            <a:spLocks noChangeShapeType="1"/>
          </p:cNvSpPr>
          <p:nvPr/>
        </p:nvSpPr>
        <p:spPr bwMode="auto">
          <a:xfrm>
            <a:off x="5818188" y="2687638"/>
            <a:ext cx="1346200" cy="328612"/>
          </a:xfrm>
          <a:prstGeom prst="line">
            <a:avLst/>
          </a:pr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矩形 1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55853" y="2953244"/>
            <a:ext cx="5768118" cy="544829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19466" name="矩形 11"/>
          <p:cNvSpPr>
            <a:spLocks noChangeArrowheads="1"/>
          </p:cNvSpPr>
          <p:nvPr/>
        </p:nvSpPr>
        <p:spPr bwMode="auto">
          <a:xfrm>
            <a:off x="6948264" y="3033789"/>
            <a:ext cx="21307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</a:rPr>
              <a:t>p</a:t>
            </a:r>
            <a:r>
              <a:rPr lang="en-US" altLang="zh-CN" sz="1600" dirty="0" smtClean="0">
                <a:solidFill>
                  <a:schemeClr val="bg1">
                    <a:lumMod val="75000"/>
                  </a:schemeClr>
                </a:solidFill>
              </a:rPr>
              <a:t>roduct=1 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</a:rPr>
              <a:t>(unit matrix)</a:t>
            </a:r>
          </a:p>
        </p:txBody>
      </p:sp>
      <p:sp>
        <p:nvSpPr>
          <p:cNvPr id="13" name="矩形 1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62442" y="3654734"/>
            <a:ext cx="5699061" cy="544829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14" name="矩形 1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01154" y="4356224"/>
            <a:ext cx="5789855" cy="544829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5220072" y="1779588"/>
            <a:ext cx="972104" cy="0"/>
          </a:xfrm>
          <a:prstGeom prst="line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1136249" y="5518150"/>
            <a:ext cx="1691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zh-CN" dirty="0"/>
              <a:t>g</a:t>
            </a:r>
            <a:r>
              <a:rPr lang="en-US" altLang="zh-CN" dirty="0" smtClean="0"/>
              <a:t>eneration blind</a:t>
            </a:r>
            <a:endParaRPr lang="en-US" altLang="zh-CN" dirty="0"/>
          </a:p>
        </p:txBody>
      </p:sp>
      <p:sp>
        <p:nvSpPr>
          <p:cNvPr id="16" name="矩形 15"/>
          <p:cNvSpPr/>
          <p:nvPr/>
        </p:nvSpPr>
        <p:spPr>
          <a:xfrm>
            <a:off x="4374327" y="5518150"/>
            <a:ext cx="1691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zh-CN" dirty="0">
                <a:solidFill>
                  <a:srgbClr val="0070C0"/>
                </a:solidFill>
              </a:rPr>
              <a:t>g</a:t>
            </a:r>
            <a:r>
              <a:rPr lang="en-US" altLang="zh-CN" dirty="0" smtClean="0">
                <a:solidFill>
                  <a:srgbClr val="0070C0"/>
                </a:solidFill>
              </a:rPr>
              <a:t>eneration blind</a:t>
            </a:r>
            <a:endParaRPr lang="en-US" altLang="zh-CN" dirty="0">
              <a:solidFill>
                <a:srgbClr val="0070C0"/>
              </a:solidFill>
            </a:endParaRPr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 flipV="1">
            <a:off x="6192176" y="2187325"/>
            <a:ext cx="431795" cy="238376"/>
          </a:xfrm>
          <a:prstGeom prst="line">
            <a:avLst/>
          </a:prstGeom>
          <a:noFill/>
          <a:ln w="9525">
            <a:solidFill>
              <a:schemeClr val="bg1">
                <a:lumMod val="9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6457244" y="1832036"/>
                <a:ext cx="255294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b="0" i="1" dirty="0" smtClean="0">
                    <a:solidFill>
                      <a:schemeClr val="bg1">
                        <a:lumMod val="95000"/>
                      </a:schemeClr>
                    </a:solidFill>
                  </a:rPr>
                  <a:t>matrix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6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altLang="zh-CN" sz="16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6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𝑔𝑒𝑛𝑒𝑟𝑎𝑡𝑖𝑜𝑛</m:t>
                    </m:r>
                  </m:oMath>
                </a14:m>
                <a:r>
                  <a:rPr lang="zh-CN" altLang="en-US" sz="1600" i="1" dirty="0" smtClean="0">
                    <a:solidFill>
                      <a:schemeClr val="bg1">
                        <a:lumMod val="95000"/>
                      </a:schemeClr>
                    </a:solidFill>
                  </a:rPr>
                  <a:t> </a:t>
                </a:r>
                <a:r>
                  <a:rPr lang="en-US" altLang="zh-CN" sz="1600" i="1" dirty="0" smtClean="0">
                    <a:solidFill>
                      <a:schemeClr val="bg1">
                        <a:lumMod val="95000"/>
                      </a:schemeClr>
                    </a:solidFill>
                  </a:rPr>
                  <a:t>space</a:t>
                </a:r>
                <a:endParaRPr lang="zh-CN" altLang="en-US" sz="1600" i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244" y="1832036"/>
                <a:ext cx="2552943" cy="338554"/>
              </a:xfrm>
              <a:prstGeom prst="rect">
                <a:avLst/>
              </a:prstGeom>
              <a:blipFill rotWithShape="0">
                <a:blip r:embed="rId6"/>
                <a:stretch>
                  <a:fillRect l="-1193" t="-5455" r="-716" b="-2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1"/>
          <p:cNvSpPr>
            <a:spLocks noChangeArrowheads="1"/>
          </p:cNvSpPr>
          <p:nvPr/>
        </p:nvSpPr>
        <p:spPr bwMode="auto">
          <a:xfrm>
            <a:off x="827088" y="333375"/>
            <a:ext cx="27971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solidFill>
                  <a:srgbClr val="FF0000"/>
                </a:solidFill>
              </a:rPr>
              <a:t>lepton flavor rotation</a:t>
            </a:r>
            <a:endParaRPr lang="zh-CN" altLang="en-US" sz="2400"/>
          </a:p>
        </p:txBody>
      </p:sp>
      <p:sp>
        <p:nvSpPr>
          <p:cNvPr id="4" name="矩形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47664" y="1628530"/>
            <a:ext cx="3419654" cy="714363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pic>
        <p:nvPicPr>
          <p:cNvPr id="20484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484313"/>
            <a:ext cx="3011487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矩形 6"/>
          <p:cNvSpPr>
            <a:spLocks noChangeArrowheads="1"/>
          </p:cNvSpPr>
          <p:nvPr/>
        </p:nvSpPr>
        <p:spPr bwMode="auto">
          <a:xfrm>
            <a:off x="1403350" y="955675"/>
            <a:ext cx="52629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rgbClr val="0000CC"/>
                </a:solidFill>
              </a:rPr>
              <a:t>In </a:t>
            </a:r>
            <a:r>
              <a:rPr lang="en-US" altLang="zh-CN" dirty="0" smtClean="0">
                <a:solidFill>
                  <a:srgbClr val="0000CC"/>
                </a:solidFill>
              </a:rPr>
              <a:t>SM, </a:t>
            </a:r>
            <a:r>
              <a:rPr lang="en-US" altLang="zh-CN" dirty="0">
                <a:solidFill>
                  <a:srgbClr val="0000CC"/>
                </a:solidFill>
              </a:rPr>
              <a:t>no right-handed neutrinos (massless neutrinos) </a:t>
            </a:r>
            <a:endParaRPr lang="zh-CN" altLang="en-US" dirty="0">
              <a:solidFill>
                <a:srgbClr val="0000CC"/>
              </a:solidFill>
            </a:endParaRPr>
          </a:p>
        </p:txBody>
      </p:sp>
      <p:sp>
        <p:nvSpPr>
          <p:cNvPr id="20487" name="矩形 7"/>
          <p:cNvSpPr>
            <a:spLocks noChangeArrowheads="1"/>
          </p:cNvSpPr>
          <p:nvPr/>
        </p:nvSpPr>
        <p:spPr bwMode="auto">
          <a:xfrm>
            <a:off x="1629999" y="2722660"/>
            <a:ext cx="11913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rgbClr val="0000CC"/>
                </a:solidFill>
              </a:rPr>
              <a:t>m</a:t>
            </a:r>
            <a:r>
              <a:rPr lang="en-US" altLang="zh-CN" dirty="0" smtClean="0">
                <a:solidFill>
                  <a:srgbClr val="0000CC"/>
                </a:solidFill>
              </a:rPr>
              <a:t>ass term: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5868144" y="2321781"/>
                <a:ext cx="2222723" cy="400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2321781"/>
                <a:ext cx="2222723" cy="400879"/>
              </a:xfrm>
              <a:prstGeom prst="rect">
                <a:avLst/>
              </a:prstGeom>
              <a:blipFill rotWithShape="0">
                <a:blip r:embed="rId4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152" y="1628530"/>
            <a:ext cx="342857" cy="3428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980524" y="2630642"/>
                <a:ext cx="1581459" cy="6070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zh-CN" altLang="en-US" sz="2400" dirty="0" smtClean="0"/>
                  <a:t> 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0524" y="2630642"/>
                <a:ext cx="1581459" cy="60708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1410" y="1801620"/>
            <a:ext cx="76190" cy="761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2360" y="1802910"/>
            <a:ext cx="76190" cy="761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5996" y="1811990"/>
            <a:ext cx="76190" cy="761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9505" y="1540714"/>
            <a:ext cx="76190" cy="761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3890" y="1552340"/>
            <a:ext cx="76190" cy="761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8100" y="1543758"/>
            <a:ext cx="76190" cy="76190"/>
          </a:xfrm>
          <a:prstGeom prst="rect">
            <a:avLst/>
          </a:prstGeom>
        </p:spPr>
      </p:pic>
      <p:sp>
        <p:nvSpPr>
          <p:cNvPr id="18" name="Line 11"/>
          <p:cNvSpPr>
            <a:spLocks noChangeShapeType="1"/>
          </p:cNvSpPr>
          <p:nvPr/>
        </p:nvSpPr>
        <p:spPr bwMode="auto">
          <a:xfrm>
            <a:off x="4346085" y="3091992"/>
            <a:ext cx="375071" cy="265000"/>
          </a:xfrm>
          <a:prstGeom prst="line">
            <a:avLst/>
          </a:pr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4721156" y="3302482"/>
                <a:ext cx="255294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b="0" i="1" dirty="0" smtClean="0">
                    <a:solidFill>
                      <a:schemeClr val="bg1">
                        <a:lumMod val="75000"/>
                      </a:schemeClr>
                    </a:solidFill>
                  </a:rPr>
                  <a:t>matrix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6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altLang="zh-CN" sz="16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6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𝑔𝑒𝑛𝑒𝑟𝑎𝑡𝑖𝑜𝑛</m:t>
                    </m:r>
                  </m:oMath>
                </a14:m>
                <a:r>
                  <a:rPr lang="zh-CN" altLang="en-US" sz="1600" i="1" dirty="0" smtClean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:r>
                  <a:rPr lang="en-US" altLang="zh-CN" sz="1600" i="1" dirty="0" smtClean="0">
                    <a:solidFill>
                      <a:schemeClr val="bg1">
                        <a:lumMod val="75000"/>
                      </a:schemeClr>
                    </a:solidFill>
                  </a:rPr>
                  <a:t>space</a:t>
                </a:r>
                <a:endParaRPr lang="zh-CN" altLang="en-US" sz="1600" i="1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156" y="3302482"/>
                <a:ext cx="2552943" cy="338554"/>
              </a:xfrm>
              <a:prstGeom prst="rect">
                <a:avLst/>
              </a:prstGeom>
              <a:blipFill rotWithShape="0">
                <a:blip r:embed="rId8"/>
                <a:stretch>
                  <a:fillRect l="-1193" t="-5455" r="-716" b="-2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5171647" y="3568693"/>
                <a:ext cx="2107308" cy="400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CN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altLang="zh-CN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altLang="zh-CN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altLang="zh-CN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altLang="zh-C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647" y="3568693"/>
                <a:ext cx="2107308" cy="400879"/>
              </a:xfrm>
              <a:prstGeom prst="rect">
                <a:avLst/>
              </a:prstGeom>
              <a:blipFill rotWithShape="0">
                <a:blip r:embed="rId9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矩形 7"/>
          <p:cNvSpPr>
            <a:spLocks noChangeArrowheads="1"/>
          </p:cNvSpPr>
          <p:nvPr/>
        </p:nvSpPr>
        <p:spPr bwMode="auto">
          <a:xfrm>
            <a:off x="1620461" y="3944554"/>
            <a:ext cx="26019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 smtClean="0">
                <a:solidFill>
                  <a:srgbClr val="0000CC"/>
                </a:solidFill>
              </a:rPr>
              <a:t>rotations to </a:t>
            </a:r>
            <a:r>
              <a:rPr lang="en-US" altLang="zh-CN" dirty="0" err="1" smtClean="0">
                <a:solidFill>
                  <a:srgbClr val="0000CC"/>
                </a:solidFill>
              </a:rPr>
              <a:t>diagonalize</a:t>
            </a:r>
            <a:r>
              <a:rPr lang="en-US" altLang="zh-CN" dirty="0" smtClean="0">
                <a:solidFill>
                  <a:srgbClr val="0000CC"/>
                </a:solidFill>
              </a:rPr>
              <a:t> </a:t>
            </a:r>
            <a:r>
              <a:rPr lang="en-US" altLang="zh-CN" i="1" dirty="0" smtClean="0">
                <a:solidFill>
                  <a:srgbClr val="0000CC"/>
                </a:solidFill>
              </a:rPr>
              <a:t>Y</a:t>
            </a:r>
            <a:r>
              <a:rPr lang="en-US" altLang="zh-CN" dirty="0" smtClean="0">
                <a:solidFill>
                  <a:srgbClr val="0000CC"/>
                </a:solidFill>
              </a:rPr>
              <a:t>: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2684117" y="4324321"/>
                <a:ext cx="12598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117" y="4324321"/>
                <a:ext cx="1259897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4222455" y="4313886"/>
                <a:ext cx="13193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455" y="4313886"/>
                <a:ext cx="1319336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2640996" y="5012759"/>
                <a:ext cx="1999843" cy="6070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zh-CN" altLang="en-US" sz="2400" dirty="0" smtClean="0"/>
                  <a:t> 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996" y="5012759"/>
                <a:ext cx="1999843" cy="60708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4416168" y="5015562"/>
                <a:ext cx="2316019" cy="6154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zh-C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altLang="zh-CN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altLang="zh-C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en-US" altLang="zh-C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  <m:sup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bSup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𝑌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zh-C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altLang="zh-C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zh-CN" altLang="en-US" sz="2400" dirty="0" smtClean="0"/>
                  <a:t> 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168" y="5015562"/>
                <a:ext cx="2316019" cy="61549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接连接符 25"/>
          <p:cNvCxnSpPr/>
          <p:nvPr/>
        </p:nvCxnSpPr>
        <p:spPr bwMode="auto">
          <a:xfrm flipV="1">
            <a:off x="5247484" y="5597955"/>
            <a:ext cx="864096" cy="11204"/>
          </a:xfrm>
          <a:prstGeom prst="line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5171647" y="5729208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00CC"/>
                </a:solidFill>
              </a:rPr>
              <a:t>diagonal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41" y="1822462"/>
            <a:ext cx="2205038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591" y="1895487"/>
            <a:ext cx="321310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254" y="1895487"/>
            <a:ext cx="271462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029" y="2182824"/>
            <a:ext cx="18034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254" y="2182824"/>
            <a:ext cx="22860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41" y="2543187"/>
            <a:ext cx="3614738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091" y="2614624"/>
            <a:ext cx="19240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41" y="3119449"/>
            <a:ext cx="51879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441" y="3046424"/>
            <a:ext cx="23749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879" y="3335349"/>
            <a:ext cx="1935162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41" y="3838587"/>
            <a:ext cx="284956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416" y="3767149"/>
            <a:ext cx="244792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391" y="4054487"/>
            <a:ext cx="19446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079" y="4054487"/>
            <a:ext cx="208915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2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41" y="4559312"/>
            <a:ext cx="26892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2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054" y="4487874"/>
            <a:ext cx="2809875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2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41" y="5135574"/>
            <a:ext cx="4743450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2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641" y="4991112"/>
            <a:ext cx="18002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641" y="5280037"/>
            <a:ext cx="13668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93" name="矩形 1"/>
          <p:cNvSpPr>
            <a:spLocks noChangeArrowheads="1"/>
          </p:cNvSpPr>
          <p:nvPr/>
        </p:nvSpPr>
        <p:spPr bwMode="auto">
          <a:xfrm>
            <a:off x="6503541" y="1919299"/>
            <a:ext cx="98425" cy="2587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94" name="矩形 23"/>
          <p:cNvSpPr>
            <a:spLocks noChangeArrowheads="1"/>
          </p:cNvSpPr>
          <p:nvPr/>
        </p:nvSpPr>
        <p:spPr bwMode="auto">
          <a:xfrm>
            <a:off x="7456041" y="2224099"/>
            <a:ext cx="100013" cy="2587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95" name="矩形 24"/>
          <p:cNvSpPr>
            <a:spLocks noChangeArrowheads="1"/>
          </p:cNvSpPr>
          <p:nvPr/>
        </p:nvSpPr>
        <p:spPr bwMode="auto">
          <a:xfrm>
            <a:off x="7435404" y="5003812"/>
            <a:ext cx="100012" cy="2587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096" name="矩形 25"/>
          <p:cNvSpPr>
            <a:spLocks noChangeArrowheads="1"/>
          </p:cNvSpPr>
          <p:nvPr/>
        </p:nvSpPr>
        <p:spPr bwMode="auto">
          <a:xfrm>
            <a:off x="7002016" y="5292737"/>
            <a:ext cx="100013" cy="257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" name="圆角矩形 1"/>
          <p:cNvSpPr/>
          <p:nvPr/>
        </p:nvSpPr>
        <p:spPr bwMode="auto">
          <a:xfrm>
            <a:off x="467544" y="1606910"/>
            <a:ext cx="8064896" cy="4104456"/>
          </a:xfrm>
          <a:prstGeom prst="roundRect">
            <a:avLst/>
          </a:prstGeom>
          <a:noFill/>
          <a:ln w="31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rgbClr val="FFFFCC">
                <a:alpha val="40000"/>
              </a:srgbClr>
            </a:glow>
          </a:effectLst>
          <a:extLst/>
        </p:spPr>
        <p:txBody>
          <a:bodyPr/>
          <a:lstStyle/>
          <a:p>
            <a:pPr algn="ctr" eaLnBrk="1" hangingPunct="1">
              <a:defRPr/>
            </a:pPr>
            <a:endParaRPr lang="zh-CN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582" y="142518"/>
            <a:ext cx="1905000" cy="1190625"/>
          </a:xfrm>
          <a:prstGeom prst="rect">
            <a:avLst/>
          </a:prstGeom>
        </p:spPr>
      </p:pic>
      <p:sp>
        <p:nvSpPr>
          <p:cNvPr id="28" name="矩形 2"/>
          <p:cNvSpPr>
            <a:spLocks noChangeArrowheads="1"/>
          </p:cNvSpPr>
          <p:nvPr/>
        </p:nvSpPr>
        <p:spPr bwMode="auto">
          <a:xfrm>
            <a:off x="3838885" y="1025579"/>
            <a:ext cx="17858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solidFill>
                  <a:srgbClr val="FF0000"/>
                </a:solidFill>
              </a:rPr>
              <a:t>History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1403648" y="774017"/>
                <a:ext cx="6542880" cy="6859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p>
                            <m:sSupPr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̅"/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b>
                        <m:sSub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US" altLang="zh-CN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p>
                            <m:sSupPr>
                              <m:ctrlPr>
                                <a:rPr lang="en-US" altLang="zh-CN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altLang="zh-CN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r>
                            <a:rPr lang="en-US" altLang="zh-CN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̅"/>
                              <m:ctrlPr>
                                <a:rPr lang="en-US" altLang="zh-CN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US" altLang="zh-CN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n-US" altLang="zh-CN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n-US" altLang="zh-CN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CN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  <m:sup>
                                  <m:r>
                                    <a:rPr lang="en-US" altLang="zh-CN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bSup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b>
                        <m:sSub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774017"/>
                <a:ext cx="6542880" cy="68595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4139952" y="1700808"/>
                <a:ext cx="3928640" cy="7315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US" altLang="zh-CN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p>
                            <m:sSupPr>
                              <m:ctrlPr>
                                <a:rPr lang="en-US" altLang="zh-CN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altLang="zh-CN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r>
                            <a:rPr lang="en-US" altLang="zh-CN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̅"/>
                              <m:ctrlPr>
                                <a:rPr lang="en-US" altLang="zh-CN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US" altLang="zh-CN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n-US" altLang="zh-CN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b>
                        <m:sSub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  </m:t>
                      </m:r>
                      <m:sSubSup>
                        <m:sSubSup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Sup>
                                <m:sSubSupPr>
                                  <m:ctrlPr>
                                    <a:rPr lang="en-US" altLang="zh-CN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CN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  <m:sup>
                                  <m:r>
                                    <a:rPr lang="en-US" altLang="zh-CN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bSup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700808"/>
                <a:ext cx="3928640" cy="73154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139952" y="2636912"/>
                <a:ext cx="3457741" cy="6382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US" altLang="zh-CN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p>
                            <m:sSupPr>
                              <m:ctrlPr>
                                <a:rPr lang="en-US" altLang="zh-CN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altLang="zh-CN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r>
                            <a:rPr lang="en-US" altLang="zh-CN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̅"/>
                              <m:ctrlPr>
                                <a:rPr lang="en-US" altLang="zh-CN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US" altLang="zh-CN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n-US" altLang="zh-CN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b>
                        <m:sSub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  </m:t>
                      </m:r>
                      <m:sSubSup>
                        <m:sSubSupPr>
                          <m:ctrlPr>
                            <a:rPr lang="en-US" altLang="zh-CN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US" altLang="zh-CN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altLang="zh-CN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en-US" altLang="zh-CN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</m:e>
                        <m:sub>
                          <m:r>
                            <a:rPr lang="en-US" altLang="zh-CN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altLang="zh-CN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636912"/>
                <a:ext cx="3457741" cy="63825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接连接符 5"/>
          <p:cNvCxnSpPr/>
          <p:nvPr/>
        </p:nvCxnSpPr>
        <p:spPr bwMode="auto">
          <a:xfrm flipV="1">
            <a:off x="6948264" y="2348880"/>
            <a:ext cx="864096" cy="11204"/>
          </a:xfrm>
          <a:prstGeom prst="line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 bwMode="auto">
          <a:xfrm>
            <a:off x="5796136" y="1447623"/>
            <a:ext cx="432048" cy="3038"/>
          </a:xfrm>
          <a:prstGeom prst="line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 bwMode="auto">
          <a:xfrm>
            <a:off x="7164288" y="1447623"/>
            <a:ext cx="433405" cy="0"/>
          </a:xfrm>
          <a:prstGeom prst="line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 bwMode="auto">
          <a:xfrm>
            <a:off x="6948264" y="3272126"/>
            <a:ext cx="432048" cy="3038"/>
          </a:xfrm>
          <a:prstGeom prst="line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491" y="3988494"/>
            <a:ext cx="1080418" cy="103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17032"/>
            <a:ext cx="271463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40" y="3937694"/>
            <a:ext cx="1080418" cy="103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917" y="3666232"/>
            <a:ext cx="271463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993155" y="4949803"/>
                <a:ext cx="41049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155" y="4949803"/>
                <a:ext cx="410493" cy="369332"/>
              </a:xfrm>
              <a:prstGeom prst="rect">
                <a:avLst/>
              </a:prstGeom>
              <a:blipFill rotWithShape="0">
                <a:blip r:embed="rId7"/>
                <a:stretch>
                  <a:fillRect r="-10448" b="-16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2049698" y="4941483"/>
                <a:ext cx="4603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698" y="4941483"/>
                <a:ext cx="460319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3648293" y="4996517"/>
                <a:ext cx="41049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  <m: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zh-CN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8293" y="4996517"/>
                <a:ext cx="410493" cy="369332"/>
              </a:xfrm>
              <a:prstGeom prst="rect">
                <a:avLst/>
              </a:prstGeom>
              <a:blipFill rotWithShape="0">
                <a:blip r:embed="rId9"/>
                <a:stretch>
                  <a:fillRect r="-8824" b="-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4730788" y="4996517"/>
                <a:ext cx="4603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788" y="4996517"/>
                <a:ext cx="460319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6444208" y="131800"/>
                <a:ext cx="255294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b="0" i="1" dirty="0" smtClean="0">
                    <a:solidFill>
                      <a:schemeClr val="bg1">
                        <a:lumMod val="75000"/>
                      </a:schemeClr>
                    </a:solidFill>
                  </a:rPr>
                  <a:t>matrix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6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altLang="zh-CN" sz="16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6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𝑔𝑒𝑛𝑒𝑟𝑎𝑡𝑖𝑜𝑛</m:t>
                    </m:r>
                  </m:oMath>
                </a14:m>
                <a:r>
                  <a:rPr lang="zh-CN" altLang="en-US" sz="1600" i="1" dirty="0" smtClean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:r>
                  <a:rPr lang="en-US" altLang="zh-CN" sz="1600" i="1" dirty="0" smtClean="0">
                    <a:solidFill>
                      <a:schemeClr val="bg1">
                        <a:lumMod val="75000"/>
                      </a:schemeClr>
                    </a:solidFill>
                  </a:rPr>
                  <a:t>space</a:t>
                </a:r>
                <a:endParaRPr lang="zh-CN" altLang="en-US" sz="1600" i="1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31800"/>
                <a:ext cx="2552943" cy="338554"/>
              </a:xfrm>
              <a:prstGeom prst="rect">
                <a:avLst/>
              </a:prstGeom>
              <a:blipFill rotWithShape="0">
                <a:blip r:embed="rId11"/>
                <a:stretch>
                  <a:fillRect l="-1193" t="-5455" r="-716" b="-2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Line 11"/>
          <p:cNvSpPr>
            <a:spLocks noChangeShapeType="1"/>
          </p:cNvSpPr>
          <p:nvPr/>
        </p:nvSpPr>
        <p:spPr bwMode="auto">
          <a:xfrm flipV="1">
            <a:off x="7263805" y="470354"/>
            <a:ext cx="116507" cy="445205"/>
          </a:xfrm>
          <a:prstGeom prst="line">
            <a:avLst/>
          </a:pr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893903" y="5545467"/>
            <a:ext cx="1691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zh-CN" dirty="0"/>
              <a:t>g</a:t>
            </a:r>
            <a:r>
              <a:rPr lang="en-US" altLang="zh-CN" dirty="0" smtClean="0"/>
              <a:t>eneration blind</a:t>
            </a:r>
            <a:endParaRPr lang="en-US" altLang="zh-CN" dirty="0"/>
          </a:p>
        </p:txBody>
      </p:sp>
      <p:sp>
        <p:nvSpPr>
          <p:cNvPr id="30" name="矩形 29"/>
          <p:cNvSpPr/>
          <p:nvPr/>
        </p:nvSpPr>
        <p:spPr>
          <a:xfrm>
            <a:off x="3573954" y="5550515"/>
            <a:ext cx="1691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zh-CN" dirty="0">
                <a:solidFill>
                  <a:srgbClr val="0070C0"/>
                </a:solidFill>
              </a:rPr>
              <a:t>g</a:t>
            </a:r>
            <a:r>
              <a:rPr lang="en-US" altLang="zh-CN" dirty="0" smtClean="0">
                <a:solidFill>
                  <a:srgbClr val="0070C0"/>
                </a:solidFill>
              </a:rPr>
              <a:t>eneration blind</a:t>
            </a:r>
            <a:endParaRPr lang="en-US" altLang="zh-CN" dirty="0">
              <a:solidFill>
                <a:srgbClr val="0070C0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547169" y="5935365"/>
            <a:ext cx="2012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zh-CN" dirty="0">
                <a:solidFill>
                  <a:srgbClr val="0070C0"/>
                </a:solidFill>
              </a:rPr>
              <a:t>g</a:t>
            </a:r>
            <a:r>
              <a:rPr lang="en-US" altLang="zh-CN" dirty="0" smtClean="0">
                <a:solidFill>
                  <a:srgbClr val="0070C0"/>
                </a:solidFill>
              </a:rPr>
              <a:t>eneration diagonal</a:t>
            </a:r>
            <a:endParaRPr lang="en-US" altLang="zh-CN" dirty="0">
              <a:solidFill>
                <a:srgbClr val="0070C0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93903" y="5973555"/>
            <a:ext cx="2012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zh-CN" dirty="0"/>
              <a:t>g</a:t>
            </a:r>
            <a:r>
              <a:rPr lang="en-US" altLang="zh-CN" dirty="0" smtClean="0"/>
              <a:t>eneration diagonal</a:t>
            </a:r>
            <a:endParaRPr lang="en-US" altLang="zh-CN" dirty="0"/>
          </a:p>
        </p:txBody>
      </p:sp>
      <p:sp>
        <p:nvSpPr>
          <p:cNvPr id="33" name="右箭头 32"/>
          <p:cNvSpPr/>
          <p:nvPr/>
        </p:nvSpPr>
        <p:spPr bwMode="auto">
          <a:xfrm>
            <a:off x="2905992" y="4365104"/>
            <a:ext cx="441872" cy="139426"/>
          </a:xfrm>
          <a:prstGeom prst="right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04412" y="156128"/>
            <a:ext cx="33370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 dirty="0">
                <a:solidFill>
                  <a:srgbClr val="FF0000"/>
                </a:solidFill>
              </a:rPr>
              <a:t>charged current </a:t>
            </a:r>
            <a:r>
              <a:rPr lang="en-US" altLang="zh-CN" sz="2400" dirty="0" smtClean="0">
                <a:solidFill>
                  <a:srgbClr val="FF0000"/>
                </a:solidFill>
              </a:rPr>
              <a:t>coupling: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500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47664" y="1628530"/>
            <a:ext cx="3419654" cy="714363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3" name="矩形 6"/>
          <p:cNvSpPr>
            <a:spLocks noChangeArrowheads="1"/>
          </p:cNvSpPr>
          <p:nvPr/>
        </p:nvSpPr>
        <p:spPr bwMode="auto">
          <a:xfrm>
            <a:off x="755576" y="719452"/>
            <a:ext cx="52126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dirty="0" smtClean="0">
                <a:solidFill>
                  <a:srgbClr val="FF0000"/>
                </a:solidFill>
              </a:rPr>
              <a:t>With right-handed </a:t>
            </a:r>
            <a:r>
              <a:rPr lang="en-US" altLang="zh-CN" sz="2000" dirty="0">
                <a:solidFill>
                  <a:srgbClr val="FF0000"/>
                </a:solidFill>
              </a:rPr>
              <a:t>neutrinos (</a:t>
            </a:r>
            <a:r>
              <a:rPr lang="en-US" altLang="zh-CN" sz="2000" dirty="0" smtClean="0">
                <a:solidFill>
                  <a:srgbClr val="FF0000"/>
                </a:solidFill>
              </a:rPr>
              <a:t>massive </a:t>
            </a:r>
            <a:r>
              <a:rPr lang="en-US" altLang="zh-CN" sz="2000" dirty="0">
                <a:solidFill>
                  <a:srgbClr val="FF0000"/>
                </a:solidFill>
              </a:rPr>
              <a:t>neutrinos) 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4" name="矩形 7"/>
          <p:cNvSpPr>
            <a:spLocks noChangeArrowheads="1"/>
          </p:cNvSpPr>
          <p:nvPr/>
        </p:nvSpPr>
        <p:spPr bwMode="auto">
          <a:xfrm>
            <a:off x="1513097" y="2729398"/>
            <a:ext cx="12811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rgbClr val="0000CC"/>
                </a:solidFill>
              </a:rPr>
              <a:t>m</a:t>
            </a:r>
            <a:r>
              <a:rPr lang="en-US" altLang="zh-CN" dirty="0" smtClean="0">
                <a:solidFill>
                  <a:srgbClr val="0000CC"/>
                </a:solidFill>
              </a:rPr>
              <a:t>ass terms: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863622" y="2637380"/>
                <a:ext cx="3393558" cy="6070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acc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′ </m:t>
                    </m:r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CN" sz="2400" dirty="0" smtClean="0"/>
                  <a:t> </a:t>
                </a:r>
                <a:r>
                  <a:rPr lang="zh-CN" altLang="en-US" sz="2400" dirty="0" smtClean="0"/>
                  <a:t> 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622" y="2637380"/>
                <a:ext cx="3393558" cy="607089"/>
              </a:xfrm>
              <a:prstGeom prst="rect">
                <a:avLst/>
              </a:prstGeom>
              <a:blipFill rotWithShape="0">
                <a:blip r:embed="rId3"/>
                <a:stretch>
                  <a:fillRect t="-1010" b="-60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4719012" y="1626710"/>
                <a:ext cx="2702406" cy="684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+  </m:t>
                      </m:r>
                      <m:sSubSup>
                        <m:sSubSupPr>
                          <m:ctrlPr>
                            <a:rPr lang="en-US" altLang="zh-CN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altLang="zh-CN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altLang="zh-CN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Sup>
                            <m:sSubSupPr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CN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acc>
                      <m:sSubSup>
                        <m:sSubSup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̃"/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altLang="zh-CN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012" y="1626710"/>
                <a:ext cx="2702406" cy="6849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7"/>
              <p:cNvSpPr>
                <a:spLocks noChangeArrowheads="1"/>
              </p:cNvSpPr>
              <p:nvPr/>
            </p:nvSpPr>
            <p:spPr bwMode="auto">
              <a:xfrm>
                <a:off x="1484257" y="3528749"/>
                <a:ext cx="290419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dirty="0" smtClean="0">
                    <a:solidFill>
                      <a:srgbClr val="0000CC"/>
                    </a:solidFill>
                  </a:rPr>
                  <a:t>rotations to </a:t>
                </a:r>
                <a:r>
                  <a:rPr lang="en-US" altLang="zh-CN" dirty="0" err="1" smtClean="0">
                    <a:solidFill>
                      <a:srgbClr val="0000CC"/>
                    </a:solidFill>
                  </a:rPr>
                  <a:t>diagonalize</a:t>
                </a:r>
                <a:r>
                  <a:rPr lang="en-US" altLang="zh-CN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zh-CN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zh-CN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dirty="0" smtClean="0">
                    <a:solidFill>
                      <a:srgbClr val="0000CC"/>
                    </a:solidFill>
                  </a:rPr>
                  <a:t>: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1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84257" y="3528749"/>
                <a:ext cx="2904193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677" t="-10000" r="-419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232110" y="4005214"/>
                <a:ext cx="12598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110" y="4005214"/>
                <a:ext cx="1259897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3600560" y="3997264"/>
                <a:ext cx="13193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560" y="3997264"/>
                <a:ext cx="1319336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858554" y="5121971"/>
                <a:ext cx="3701847" cy="6070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m:rPr>
                        <m:nor/>
                      </m:rPr>
                      <a:rPr lang="en-US" altLang="zh-CN" sz="2400" dirty="0" smtClean="0"/>
                      <m:t>+ </m:t>
                    </m:r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acc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′ </m:t>
                    </m:r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zh-CN" altLang="en-US" sz="2400" dirty="0" smtClean="0"/>
                  <a:t> 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554" y="5121971"/>
                <a:ext cx="3701847" cy="60708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4382147" y="5117770"/>
                <a:ext cx="3974999" cy="5282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zh-CN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altLang="zh-CN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altLang="zh-CN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en-US" altLang="zh-CN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  <m:sup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bSup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𝑌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zh-CN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altLang="zh-CN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altLang="zh-CN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altLang="zh-CN" sz="2000" dirty="0" smtClean="0"/>
                  <a:t>+</a:t>
                </a:r>
                <a:r>
                  <a:rPr lang="zh-CN" altLang="en-US" sz="2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zh-CN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altLang="zh-CN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acc>
                      </m:e>
                      <m:sub>
                        <m:r>
                          <a:rPr lang="en-US" altLang="zh-CN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en-US" altLang="zh-CN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  <m:sup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bSup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′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zh-CN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altLang="zh-CN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2147" y="5117770"/>
                <a:ext cx="3974999" cy="528286"/>
              </a:xfrm>
              <a:prstGeom prst="rect">
                <a:avLst/>
              </a:prstGeom>
              <a:blipFill rotWithShape="0">
                <a:blip r:embed="rId9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连接符 15"/>
          <p:cNvCxnSpPr/>
          <p:nvPr/>
        </p:nvCxnSpPr>
        <p:spPr bwMode="auto">
          <a:xfrm>
            <a:off x="5050279" y="5642083"/>
            <a:ext cx="803014" cy="0"/>
          </a:xfrm>
          <a:prstGeom prst="line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4950720" y="5709142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00CC"/>
                </a:solidFill>
              </a:rPr>
              <a:t>diagonal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2224387" y="4423587"/>
                <a:ext cx="13017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387" y="4423587"/>
                <a:ext cx="1301767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3600560" y="4436007"/>
                <a:ext cx="13612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560" y="4436007"/>
                <a:ext cx="1361205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接连接符 21"/>
          <p:cNvCxnSpPr/>
          <p:nvPr/>
        </p:nvCxnSpPr>
        <p:spPr bwMode="auto">
          <a:xfrm>
            <a:off x="7028460" y="5589240"/>
            <a:ext cx="803014" cy="0"/>
          </a:xfrm>
          <a:prstGeom prst="line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6940089" y="5691379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00CC"/>
                </a:solidFill>
              </a:rPr>
              <a:t>diagonal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6033123" y="3553048"/>
                <a:ext cx="255294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b="0" i="1" dirty="0" smtClean="0">
                    <a:solidFill>
                      <a:schemeClr val="bg1">
                        <a:lumMod val="75000"/>
                      </a:schemeClr>
                    </a:solidFill>
                  </a:rPr>
                  <a:t>matrix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6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altLang="zh-CN" sz="16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6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𝑔𝑒𝑛𝑒𝑟𝑎𝑡𝑖𝑜𝑛</m:t>
                    </m:r>
                  </m:oMath>
                </a14:m>
                <a:r>
                  <a:rPr lang="zh-CN" altLang="en-US" sz="1600" i="1" dirty="0" smtClean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:r>
                  <a:rPr lang="en-US" altLang="zh-CN" sz="1600" i="1" dirty="0" smtClean="0">
                    <a:solidFill>
                      <a:schemeClr val="bg1">
                        <a:lumMod val="75000"/>
                      </a:schemeClr>
                    </a:solidFill>
                  </a:rPr>
                  <a:t>space</a:t>
                </a:r>
                <a:endParaRPr lang="zh-CN" altLang="en-US" sz="1600" i="1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123" y="3553048"/>
                <a:ext cx="2552943" cy="338554"/>
              </a:xfrm>
              <a:prstGeom prst="rect">
                <a:avLst/>
              </a:prstGeom>
              <a:blipFill rotWithShape="0">
                <a:blip r:embed="rId12"/>
                <a:stretch>
                  <a:fillRect l="-1435" t="-5455" r="-718" b="-2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Line 11"/>
          <p:cNvSpPr>
            <a:spLocks noChangeShapeType="1"/>
          </p:cNvSpPr>
          <p:nvPr/>
        </p:nvSpPr>
        <p:spPr bwMode="auto">
          <a:xfrm>
            <a:off x="5879056" y="3097390"/>
            <a:ext cx="447529" cy="472817"/>
          </a:xfrm>
          <a:prstGeom prst="line">
            <a:avLst/>
          </a:pr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58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1115616" y="908720"/>
                <a:ext cx="6910802" cy="707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p>
                            <m:sSupPr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̅"/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b>
                        <m:sSub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US" altLang="zh-CN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p>
                            <m:sSupPr>
                              <m:ctrlPr>
                                <a:rPr lang="en-US" altLang="zh-CN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altLang="zh-CN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r>
                            <a:rPr lang="en-US" altLang="zh-CN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̅"/>
                              <m:ctrlPr>
                                <a:rPr lang="en-US" altLang="zh-CN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US" altLang="zh-CN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n-US" altLang="zh-CN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n-US" altLang="zh-CN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CN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  <m:sup>
                                  <m:r>
                                    <a:rPr lang="en-US" altLang="zh-CN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bSup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b>
                        <m:sSub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US" altLang="zh-CN" sz="3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en-US" altLang="zh-CN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altLang="zh-CN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en-US" altLang="zh-CN" sz="3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altLang="zh-CN" sz="3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en-US" altLang="zh-CN" sz="3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</m:e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908720"/>
                <a:ext cx="6910802" cy="70705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Line 11"/>
          <p:cNvSpPr>
            <a:spLocks noChangeShapeType="1"/>
          </p:cNvSpPr>
          <p:nvPr/>
        </p:nvSpPr>
        <p:spPr bwMode="auto">
          <a:xfrm>
            <a:off x="5652120" y="1484784"/>
            <a:ext cx="864096" cy="1008112"/>
          </a:xfrm>
          <a:prstGeom prst="line">
            <a:avLst/>
          </a:pr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Line 11"/>
          <p:cNvSpPr>
            <a:spLocks noChangeShapeType="1"/>
          </p:cNvSpPr>
          <p:nvPr/>
        </p:nvSpPr>
        <p:spPr bwMode="auto">
          <a:xfrm flipH="1">
            <a:off x="6516217" y="1484784"/>
            <a:ext cx="509672" cy="1008112"/>
          </a:xfrm>
          <a:prstGeom prst="line">
            <a:avLst/>
          </a:pr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6313436" y="2503738"/>
                <a:ext cx="22259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𝑠𝑖𝑚𝑖𝑙𝑎𝑟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𝐶𝐾𝑀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436" y="2503738"/>
                <a:ext cx="2225930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491" y="3988494"/>
            <a:ext cx="1080418" cy="103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17032"/>
            <a:ext cx="271463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40" y="3937694"/>
            <a:ext cx="1080418" cy="103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917" y="3666232"/>
            <a:ext cx="271463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993155" y="4949803"/>
                <a:ext cx="41049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155" y="4949803"/>
                <a:ext cx="410493" cy="369332"/>
              </a:xfrm>
              <a:prstGeom prst="rect">
                <a:avLst/>
              </a:prstGeom>
              <a:blipFill rotWithShape="0">
                <a:blip r:embed="rId6"/>
                <a:stretch>
                  <a:fillRect r="-10448" b="-16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049698" y="4941483"/>
                <a:ext cx="4603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698" y="4941483"/>
                <a:ext cx="460319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3648293" y="4996517"/>
                <a:ext cx="41049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  <m: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zh-CN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8293" y="4996517"/>
                <a:ext cx="410493" cy="369332"/>
              </a:xfrm>
              <a:prstGeom prst="rect">
                <a:avLst/>
              </a:prstGeom>
              <a:blipFill rotWithShape="0">
                <a:blip r:embed="rId8"/>
                <a:stretch>
                  <a:fillRect r="-8824" b="-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4729749" y="5020566"/>
                <a:ext cx="1234249" cy="4107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,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749" y="5020566"/>
                <a:ext cx="1234249" cy="41075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右箭头 13"/>
          <p:cNvSpPr/>
          <p:nvPr/>
        </p:nvSpPr>
        <p:spPr bwMode="auto">
          <a:xfrm>
            <a:off x="2905992" y="4365104"/>
            <a:ext cx="441872" cy="139426"/>
          </a:xfrm>
          <a:prstGeom prst="right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9123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484784"/>
            <a:ext cx="5946470" cy="115212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3140968"/>
            <a:ext cx="3998561" cy="11521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4509120"/>
            <a:ext cx="4209524" cy="77142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56" y="5661248"/>
            <a:ext cx="2693101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2543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ChangeArrowheads="1"/>
          </p:cNvSpPr>
          <p:nvPr/>
        </p:nvSpPr>
        <p:spPr bwMode="auto">
          <a:xfrm>
            <a:off x="587375" y="2924175"/>
            <a:ext cx="116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chemeClr val="bg2"/>
                </a:solidFill>
              </a:rPr>
              <a:t>source</a:t>
            </a:r>
            <a:r>
              <a:rPr lang="en-US" altLang="zh-CN" sz="1800" dirty="0">
                <a:solidFill>
                  <a:schemeClr val="bg2"/>
                </a:solidFill>
              </a:rPr>
              <a:t> </a:t>
            </a:r>
            <a:endParaRPr lang="en-US" altLang="zh-CN" sz="1600" dirty="0">
              <a:solidFill>
                <a:schemeClr val="bg2"/>
              </a:solidFill>
            </a:endParaRPr>
          </a:p>
        </p:txBody>
      </p:sp>
      <p:sp>
        <p:nvSpPr>
          <p:cNvPr id="22531" name="Rectangle 8"/>
          <p:cNvSpPr>
            <a:spLocks noChangeArrowheads="1"/>
          </p:cNvSpPr>
          <p:nvPr/>
        </p:nvSpPr>
        <p:spPr bwMode="auto">
          <a:xfrm>
            <a:off x="3179763" y="2924175"/>
            <a:ext cx="18811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800">
                <a:solidFill>
                  <a:schemeClr val="bg2"/>
                </a:solidFill>
              </a:rPr>
              <a:t>propagation</a:t>
            </a:r>
            <a:endParaRPr lang="en-US" altLang="zh-CN" sz="1600">
              <a:solidFill>
                <a:schemeClr val="bg2"/>
              </a:solidFill>
            </a:endParaRPr>
          </a:p>
        </p:txBody>
      </p:sp>
      <p:sp>
        <p:nvSpPr>
          <p:cNvPr id="22532" name="Rectangle 9"/>
          <p:cNvSpPr>
            <a:spLocks noChangeArrowheads="1"/>
          </p:cNvSpPr>
          <p:nvPr/>
        </p:nvSpPr>
        <p:spPr bwMode="auto">
          <a:xfrm>
            <a:off x="6564313" y="2997200"/>
            <a:ext cx="15414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800">
                <a:solidFill>
                  <a:schemeClr val="bg2"/>
                </a:solidFill>
              </a:rPr>
              <a:t>detection</a:t>
            </a:r>
            <a:r>
              <a:rPr lang="en-US" altLang="zh-CN" sz="1800">
                <a:solidFill>
                  <a:schemeClr val="bg2"/>
                </a:solidFill>
              </a:rPr>
              <a:t> </a:t>
            </a:r>
            <a:endParaRPr lang="en-US" altLang="zh-CN" sz="1600">
              <a:solidFill>
                <a:schemeClr val="bg2"/>
              </a:solidFill>
            </a:endParaRPr>
          </a:p>
        </p:txBody>
      </p:sp>
      <p:sp>
        <p:nvSpPr>
          <p:cNvPr id="22533" name="AutoShape 10"/>
          <p:cNvSpPr>
            <a:spLocks noChangeArrowheads="1"/>
          </p:cNvSpPr>
          <p:nvPr/>
        </p:nvSpPr>
        <p:spPr bwMode="auto">
          <a:xfrm>
            <a:off x="515938" y="4581525"/>
            <a:ext cx="1368425" cy="144463"/>
          </a:xfrm>
          <a:prstGeom prst="rightArrow">
            <a:avLst>
              <a:gd name="adj1" fmla="val 50000"/>
              <a:gd name="adj2" fmla="val 236812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2534" name="Line 11"/>
          <p:cNvSpPr>
            <a:spLocks noChangeShapeType="1"/>
          </p:cNvSpPr>
          <p:nvPr/>
        </p:nvSpPr>
        <p:spPr bwMode="auto">
          <a:xfrm flipV="1">
            <a:off x="1884363" y="4005263"/>
            <a:ext cx="4103687" cy="6477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5" name="Line 12"/>
          <p:cNvSpPr>
            <a:spLocks noChangeShapeType="1"/>
          </p:cNvSpPr>
          <p:nvPr/>
        </p:nvSpPr>
        <p:spPr bwMode="auto">
          <a:xfrm>
            <a:off x="1884363" y="4652963"/>
            <a:ext cx="4103687" cy="71437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6" name="Line 13"/>
          <p:cNvSpPr>
            <a:spLocks noChangeShapeType="1"/>
          </p:cNvSpPr>
          <p:nvPr/>
        </p:nvSpPr>
        <p:spPr bwMode="auto">
          <a:xfrm>
            <a:off x="1812925" y="4652963"/>
            <a:ext cx="4175125" cy="72072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7" name="AutoShape 14"/>
          <p:cNvSpPr>
            <a:spLocks noChangeArrowheads="1"/>
          </p:cNvSpPr>
          <p:nvPr/>
        </p:nvSpPr>
        <p:spPr bwMode="auto">
          <a:xfrm>
            <a:off x="6421438" y="3932238"/>
            <a:ext cx="1368425" cy="144462"/>
          </a:xfrm>
          <a:prstGeom prst="rightArrow">
            <a:avLst>
              <a:gd name="adj1" fmla="val 50000"/>
              <a:gd name="adj2" fmla="val 236814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2538" name="AutoShape 15"/>
          <p:cNvSpPr>
            <a:spLocks noChangeArrowheads="1"/>
          </p:cNvSpPr>
          <p:nvPr/>
        </p:nvSpPr>
        <p:spPr bwMode="auto">
          <a:xfrm>
            <a:off x="6421438" y="4581525"/>
            <a:ext cx="1368425" cy="144463"/>
          </a:xfrm>
          <a:prstGeom prst="rightArrow">
            <a:avLst>
              <a:gd name="adj1" fmla="val 50000"/>
              <a:gd name="adj2" fmla="val 236812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2539" name="AutoShape 16"/>
          <p:cNvSpPr>
            <a:spLocks noChangeArrowheads="1"/>
          </p:cNvSpPr>
          <p:nvPr/>
        </p:nvSpPr>
        <p:spPr bwMode="auto">
          <a:xfrm>
            <a:off x="6421438" y="5300663"/>
            <a:ext cx="1368425" cy="144462"/>
          </a:xfrm>
          <a:prstGeom prst="rightArrow">
            <a:avLst>
              <a:gd name="adj1" fmla="val 50000"/>
              <a:gd name="adj2" fmla="val 236814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2540" name="Line 17"/>
          <p:cNvSpPr>
            <a:spLocks noChangeShapeType="1"/>
          </p:cNvSpPr>
          <p:nvPr/>
        </p:nvSpPr>
        <p:spPr bwMode="auto">
          <a:xfrm>
            <a:off x="6061075" y="4005263"/>
            <a:ext cx="287338" cy="0"/>
          </a:xfrm>
          <a:prstGeom prst="line">
            <a:avLst/>
          </a:prstGeom>
          <a:noFill/>
          <a:ln w="9525">
            <a:solidFill>
              <a:srgbClr val="99CCFF"/>
            </a:solidFill>
            <a:prstDash val="dash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1" name="Line 18"/>
          <p:cNvSpPr>
            <a:spLocks noChangeShapeType="1"/>
          </p:cNvSpPr>
          <p:nvPr/>
        </p:nvSpPr>
        <p:spPr bwMode="auto">
          <a:xfrm>
            <a:off x="5988050" y="4076700"/>
            <a:ext cx="360363" cy="576263"/>
          </a:xfrm>
          <a:prstGeom prst="line">
            <a:avLst/>
          </a:prstGeom>
          <a:noFill/>
          <a:ln w="9525">
            <a:solidFill>
              <a:srgbClr val="99CCFF"/>
            </a:solidFill>
            <a:prstDash val="dash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2" name="Line 19"/>
          <p:cNvSpPr>
            <a:spLocks noChangeShapeType="1"/>
          </p:cNvSpPr>
          <p:nvPr/>
        </p:nvSpPr>
        <p:spPr bwMode="auto">
          <a:xfrm>
            <a:off x="5916613" y="4005263"/>
            <a:ext cx="431800" cy="1368425"/>
          </a:xfrm>
          <a:prstGeom prst="line">
            <a:avLst/>
          </a:prstGeom>
          <a:noFill/>
          <a:ln w="9525">
            <a:solidFill>
              <a:srgbClr val="99CCFF"/>
            </a:solidFill>
            <a:prstDash val="dash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3" name="Line 20"/>
          <p:cNvSpPr>
            <a:spLocks noChangeShapeType="1"/>
          </p:cNvSpPr>
          <p:nvPr/>
        </p:nvSpPr>
        <p:spPr bwMode="auto">
          <a:xfrm flipV="1">
            <a:off x="5988050" y="4076700"/>
            <a:ext cx="360363" cy="647700"/>
          </a:xfrm>
          <a:prstGeom prst="line">
            <a:avLst/>
          </a:prstGeom>
          <a:noFill/>
          <a:ln w="9525">
            <a:solidFill>
              <a:srgbClr val="99CCFF"/>
            </a:solidFill>
            <a:prstDash val="dash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4" name="Line 21"/>
          <p:cNvSpPr>
            <a:spLocks noChangeShapeType="1"/>
          </p:cNvSpPr>
          <p:nvPr/>
        </p:nvSpPr>
        <p:spPr bwMode="auto">
          <a:xfrm>
            <a:off x="5988050" y="4724400"/>
            <a:ext cx="360363" cy="0"/>
          </a:xfrm>
          <a:prstGeom prst="line">
            <a:avLst/>
          </a:prstGeom>
          <a:noFill/>
          <a:ln w="9525">
            <a:solidFill>
              <a:srgbClr val="99CCFF"/>
            </a:solidFill>
            <a:prstDash val="dash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5" name="Line 22"/>
          <p:cNvSpPr>
            <a:spLocks noChangeShapeType="1"/>
          </p:cNvSpPr>
          <p:nvPr/>
        </p:nvSpPr>
        <p:spPr bwMode="auto">
          <a:xfrm>
            <a:off x="5988050" y="4797425"/>
            <a:ext cx="288925" cy="576263"/>
          </a:xfrm>
          <a:prstGeom prst="line">
            <a:avLst/>
          </a:prstGeom>
          <a:noFill/>
          <a:ln w="9525">
            <a:solidFill>
              <a:srgbClr val="99CCFF"/>
            </a:solidFill>
            <a:prstDash val="dash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6" name="Line 23"/>
          <p:cNvSpPr>
            <a:spLocks noChangeShapeType="1"/>
          </p:cNvSpPr>
          <p:nvPr/>
        </p:nvSpPr>
        <p:spPr bwMode="auto">
          <a:xfrm flipV="1">
            <a:off x="5988050" y="4076700"/>
            <a:ext cx="433388" cy="1223963"/>
          </a:xfrm>
          <a:prstGeom prst="line">
            <a:avLst/>
          </a:prstGeom>
          <a:noFill/>
          <a:ln w="9525">
            <a:solidFill>
              <a:srgbClr val="99CCFF"/>
            </a:solidFill>
            <a:prstDash val="dash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7" name="Line 24"/>
          <p:cNvSpPr>
            <a:spLocks noChangeShapeType="1"/>
          </p:cNvSpPr>
          <p:nvPr/>
        </p:nvSpPr>
        <p:spPr bwMode="auto">
          <a:xfrm flipV="1">
            <a:off x="6061075" y="4724400"/>
            <a:ext cx="287338" cy="649288"/>
          </a:xfrm>
          <a:prstGeom prst="line">
            <a:avLst/>
          </a:prstGeom>
          <a:noFill/>
          <a:ln w="9525">
            <a:solidFill>
              <a:srgbClr val="99CCFF"/>
            </a:solidFill>
            <a:prstDash val="dash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8" name="Line 25"/>
          <p:cNvSpPr>
            <a:spLocks noChangeShapeType="1"/>
          </p:cNvSpPr>
          <p:nvPr/>
        </p:nvSpPr>
        <p:spPr bwMode="auto">
          <a:xfrm>
            <a:off x="6061075" y="5445125"/>
            <a:ext cx="287338" cy="0"/>
          </a:xfrm>
          <a:prstGeom prst="line">
            <a:avLst/>
          </a:prstGeom>
          <a:noFill/>
          <a:ln w="9525">
            <a:solidFill>
              <a:srgbClr val="99CCFF"/>
            </a:solidFill>
            <a:prstDash val="dash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2549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2772">
            <a:off x="3684588" y="3932238"/>
            <a:ext cx="360362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50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95656">
            <a:off x="4621213" y="4365625"/>
            <a:ext cx="360362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51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9419">
            <a:off x="4044950" y="5156200"/>
            <a:ext cx="368300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52" name="Picture 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438" y="3716338"/>
            <a:ext cx="287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53" name="Picture 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438" y="4292600"/>
            <a:ext cx="33813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54" name="Picture 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13" y="5084763"/>
            <a:ext cx="296862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55" name="Picture 3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300" y="3860800"/>
            <a:ext cx="2317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56" name="Picture 3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300" y="4508500"/>
            <a:ext cx="312738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57" name="Picture 3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300" y="5300663"/>
            <a:ext cx="271463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27167" y="4005237"/>
            <a:ext cx="544252" cy="553998"/>
          </a:xfrm>
          <a:prstGeom prst="rect">
            <a:avLst/>
          </a:prstGeom>
          <a:blipFill rotWithShape="0">
            <a:blip r:embed="rId11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  <p:sp>
        <p:nvSpPr>
          <p:cNvPr id="22559" name="矩形 2"/>
          <p:cNvSpPr>
            <a:spLocks noChangeArrowheads="1"/>
          </p:cNvSpPr>
          <p:nvPr/>
        </p:nvSpPr>
        <p:spPr bwMode="auto">
          <a:xfrm>
            <a:off x="282575" y="188913"/>
            <a:ext cx="510267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/>
              <a:t>lepton flavor </a:t>
            </a:r>
            <a:r>
              <a:rPr lang="en-US" altLang="zh-CN" sz="1800" dirty="0" smtClean="0"/>
              <a:t>rotations </a:t>
            </a:r>
            <a:endParaRPr lang="en-US" altLang="zh-CN" sz="1800" dirty="0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/>
              <a:t>h</a:t>
            </a:r>
            <a:r>
              <a:rPr lang="en-US" altLang="zh-CN" sz="1800" dirty="0" smtClean="0"/>
              <a:t>ave only one phenomenology</a:t>
            </a:r>
            <a:r>
              <a:rPr lang="zh-CN" altLang="en-US" sz="1800" dirty="0" smtClean="0"/>
              <a:t>：</a:t>
            </a:r>
            <a:r>
              <a:rPr lang="en-US" altLang="zh-CN" sz="1800" dirty="0">
                <a:solidFill>
                  <a:srgbClr val="FF0000"/>
                </a:solidFill>
              </a:rPr>
              <a:t>neutrino oscillation 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  <p:pic>
        <p:nvPicPr>
          <p:cNvPr id="22561" name="图片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55563"/>
            <a:ext cx="1825625" cy="229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1976371" y="1183681"/>
                <a:ext cx="192411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altLang="zh-C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zh-CN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371" y="1183681"/>
                <a:ext cx="1924116" cy="52322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3782257" y="2015850"/>
            <a:ext cx="17748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chemeClr val="bg2"/>
                </a:solidFill>
              </a:rPr>
              <a:t>m</a:t>
            </a:r>
            <a:r>
              <a:rPr lang="en-US" altLang="zh-CN" sz="1800" dirty="0" smtClean="0">
                <a:solidFill>
                  <a:schemeClr val="bg2"/>
                </a:solidFill>
              </a:rPr>
              <a:t>ass eigenstates </a:t>
            </a:r>
            <a:endParaRPr lang="en-US" altLang="zh-CN" sz="1800" dirty="0">
              <a:solidFill>
                <a:schemeClr val="bg2"/>
              </a:solidFill>
            </a:endParaRPr>
          </a:p>
        </p:txBody>
      </p:sp>
      <p:sp>
        <p:nvSpPr>
          <p:cNvPr id="36" name="Line 11"/>
          <p:cNvSpPr>
            <a:spLocks noChangeShapeType="1"/>
          </p:cNvSpPr>
          <p:nvPr/>
        </p:nvSpPr>
        <p:spPr bwMode="auto">
          <a:xfrm>
            <a:off x="3491879" y="1674218"/>
            <a:ext cx="526201" cy="339684"/>
          </a:xfrm>
          <a:prstGeom prst="line">
            <a:avLst/>
          </a:pr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" name="Rectangle 7"/>
          <p:cNvSpPr>
            <a:spLocks noChangeArrowheads="1"/>
          </p:cNvSpPr>
          <p:nvPr/>
        </p:nvSpPr>
        <p:spPr bwMode="auto">
          <a:xfrm rot="21077521">
            <a:off x="2990265" y="4254377"/>
            <a:ext cx="17748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chemeClr val="bg2"/>
                </a:solidFill>
              </a:rPr>
              <a:t>m</a:t>
            </a:r>
            <a:r>
              <a:rPr lang="en-US" altLang="zh-CN" sz="1800" dirty="0" smtClean="0">
                <a:solidFill>
                  <a:schemeClr val="bg2"/>
                </a:solidFill>
              </a:rPr>
              <a:t>ass eigenstates </a:t>
            </a:r>
            <a:endParaRPr lang="en-US" altLang="zh-CN" sz="1800" dirty="0">
              <a:solidFill>
                <a:schemeClr val="bg2"/>
              </a:solidFill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1015686" y="2017255"/>
            <a:ext cx="23006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 dirty="0" smtClean="0">
                <a:solidFill>
                  <a:schemeClr val="bg2"/>
                </a:solidFill>
              </a:rPr>
              <a:t>interaction eigenstates </a:t>
            </a:r>
            <a:endParaRPr lang="en-US" altLang="zh-CN" sz="1800" dirty="0">
              <a:solidFill>
                <a:schemeClr val="bg2"/>
              </a:solidFill>
            </a:endParaRPr>
          </a:p>
        </p:txBody>
      </p:sp>
      <p:sp>
        <p:nvSpPr>
          <p:cNvPr id="39" name="Line 11"/>
          <p:cNvSpPr>
            <a:spLocks noChangeShapeType="1"/>
          </p:cNvSpPr>
          <p:nvPr/>
        </p:nvSpPr>
        <p:spPr bwMode="auto">
          <a:xfrm flipH="1">
            <a:off x="2123729" y="1709495"/>
            <a:ext cx="84196" cy="366907"/>
          </a:xfrm>
          <a:prstGeom prst="line">
            <a:avLst/>
          </a:prstGeom>
          <a:noFill/>
          <a:ln w="9525">
            <a:solidFill>
              <a:schemeClr val="bg1">
                <a:lumMod val="8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543839" y="4769073"/>
            <a:ext cx="12554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 dirty="0" smtClean="0">
                <a:solidFill>
                  <a:schemeClr val="bg2"/>
                </a:solidFill>
              </a:rPr>
              <a:t>interaction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800" dirty="0" smtClean="0">
                <a:solidFill>
                  <a:schemeClr val="bg2"/>
                </a:solidFill>
              </a:rPr>
              <a:t>eigenstates </a:t>
            </a:r>
            <a:endParaRPr lang="en-US" altLang="zh-CN" sz="1800" dirty="0">
              <a:solidFill>
                <a:schemeClr val="bg2"/>
              </a:solidFill>
            </a:endParaRPr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6616993" y="5499785"/>
            <a:ext cx="12554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 dirty="0" smtClean="0">
                <a:solidFill>
                  <a:schemeClr val="bg2"/>
                </a:solidFill>
              </a:rPr>
              <a:t>interaction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800" dirty="0" smtClean="0">
                <a:solidFill>
                  <a:schemeClr val="bg2"/>
                </a:solidFill>
              </a:rPr>
              <a:t>eigenstates </a:t>
            </a:r>
            <a:endParaRPr lang="en-US" altLang="zh-CN" sz="1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17475"/>
            <a:ext cx="5468937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836613"/>
            <a:ext cx="6391275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357563"/>
            <a:ext cx="196373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717925"/>
            <a:ext cx="55054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292600"/>
            <a:ext cx="33845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9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868863"/>
            <a:ext cx="3313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0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5373688"/>
            <a:ext cx="33639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1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5805488"/>
            <a:ext cx="18002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2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6237288"/>
            <a:ext cx="5256213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3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652963"/>
            <a:ext cx="1319212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4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013325"/>
            <a:ext cx="7556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5" name="Picture 1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013325"/>
            <a:ext cx="79533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6" name="Picture 1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372100"/>
            <a:ext cx="1223962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7" name="Picture 2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372100"/>
            <a:ext cx="8636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8" name="Picture 2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876925"/>
            <a:ext cx="1296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9" name="Picture 2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876925"/>
            <a:ext cx="144145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70" name="Picture 2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37288"/>
            <a:ext cx="1296987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71" name="Picture 2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237288"/>
            <a:ext cx="11525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72" name="AutoShape 25"/>
          <p:cNvSpPr>
            <a:spLocks noChangeArrowheads="1"/>
          </p:cNvSpPr>
          <p:nvPr/>
        </p:nvSpPr>
        <p:spPr bwMode="auto">
          <a:xfrm>
            <a:off x="179388" y="4581525"/>
            <a:ext cx="2736850" cy="2087563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CC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3573" name="Line 26"/>
          <p:cNvSpPr>
            <a:spLocks noChangeShapeType="1"/>
          </p:cNvSpPr>
          <p:nvPr/>
        </p:nvSpPr>
        <p:spPr bwMode="auto">
          <a:xfrm>
            <a:off x="1476375" y="5445125"/>
            <a:ext cx="0" cy="1079500"/>
          </a:xfrm>
          <a:prstGeom prst="line">
            <a:avLst/>
          </a:prstGeom>
          <a:noFill/>
          <a:ln w="952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989138"/>
            <a:ext cx="208915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989138"/>
            <a:ext cx="244792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989138"/>
            <a:ext cx="3011487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1" name="Rectangle 7"/>
          <p:cNvSpPr>
            <a:spLocks noChangeArrowheads="1"/>
          </p:cNvSpPr>
          <p:nvPr/>
        </p:nvSpPr>
        <p:spPr bwMode="auto">
          <a:xfrm>
            <a:off x="3059113" y="981075"/>
            <a:ext cx="2516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/>
              <a:t>QCD interactions:</a:t>
            </a:r>
            <a:r>
              <a:rPr lang="en-US" altLang="zh-CN" sz="1800"/>
              <a:t> </a:t>
            </a:r>
            <a:r>
              <a:rPr lang="en-US" altLang="zh-CN" sz="16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3203575" y="188913"/>
            <a:ext cx="314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/>
              <a:t>EW gauge interactions:</a:t>
            </a:r>
            <a:r>
              <a:rPr lang="en-US" altLang="zh-CN" sz="1800"/>
              <a:t> </a:t>
            </a:r>
            <a:r>
              <a:rPr lang="en-US" altLang="zh-CN" sz="1600"/>
              <a:t> </a:t>
            </a:r>
          </a:p>
        </p:txBody>
      </p:sp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125538"/>
            <a:ext cx="2160588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125538"/>
            <a:ext cx="2089150" cy="161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141663"/>
            <a:ext cx="2016125" cy="159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213100"/>
            <a:ext cx="1800225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157788"/>
            <a:ext cx="7523163" cy="136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2484438" y="188913"/>
            <a:ext cx="4591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/>
              <a:t>Higgs gauge+Yukawa interactions:</a:t>
            </a:r>
            <a:r>
              <a:rPr lang="en-US" altLang="zh-CN" sz="1800"/>
              <a:t> </a:t>
            </a:r>
            <a:r>
              <a:rPr lang="en-US" altLang="zh-CN" sz="1600"/>
              <a:t> </a:t>
            </a:r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836613"/>
            <a:ext cx="5308600" cy="562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8" y="2219325"/>
            <a:ext cx="366712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矩形 3"/>
          <p:cNvSpPr>
            <a:spLocks noChangeArrowheads="1"/>
          </p:cNvSpPr>
          <p:nvPr/>
        </p:nvSpPr>
        <p:spPr bwMode="auto">
          <a:xfrm>
            <a:off x="2843213" y="1196975"/>
            <a:ext cx="30067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4400">
                <a:solidFill>
                  <a:srgbClr val="FFC000"/>
                </a:solidFill>
                <a:latin typeface="宋体" panose="02010600030101010101" pitchFamily="2" charset="-122"/>
              </a:rPr>
              <a:t>休息一会儿</a:t>
            </a:r>
            <a:endParaRPr lang="zh-CN" altLang="en-US" sz="440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20713"/>
            <a:ext cx="5976937" cy="592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12713"/>
            <a:ext cx="7416800" cy="673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 bwMode="auto">
          <a:xfrm>
            <a:off x="1331640" y="980728"/>
            <a:ext cx="6408712" cy="5328592"/>
          </a:xfrm>
          <a:prstGeom prst="rect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rgbClr val="FFC000"/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341438"/>
            <a:ext cx="6596062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46263"/>
            <a:ext cx="62738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2565400"/>
            <a:ext cx="56705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5" y="2925763"/>
            <a:ext cx="2447925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286125"/>
            <a:ext cx="5143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3286125"/>
            <a:ext cx="273685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6" name="Line 10"/>
          <p:cNvSpPr>
            <a:spLocks noChangeShapeType="1"/>
          </p:cNvSpPr>
          <p:nvPr/>
        </p:nvSpPr>
        <p:spPr bwMode="auto">
          <a:xfrm>
            <a:off x="4859338" y="1628775"/>
            <a:ext cx="2519362" cy="0"/>
          </a:xfrm>
          <a:prstGeom prst="line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7" name="Line 11"/>
          <p:cNvSpPr>
            <a:spLocks noChangeShapeType="1"/>
          </p:cNvSpPr>
          <p:nvPr/>
        </p:nvSpPr>
        <p:spPr bwMode="auto">
          <a:xfrm>
            <a:off x="5219700" y="2133600"/>
            <a:ext cx="1871663" cy="0"/>
          </a:xfrm>
          <a:prstGeom prst="line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8" name="Line 12"/>
          <p:cNvSpPr>
            <a:spLocks noChangeShapeType="1"/>
          </p:cNvSpPr>
          <p:nvPr/>
        </p:nvSpPr>
        <p:spPr bwMode="auto">
          <a:xfrm>
            <a:off x="1187450" y="2854325"/>
            <a:ext cx="554355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9" name="矩形 10"/>
          <p:cNvSpPr>
            <a:spLocks noChangeArrowheads="1"/>
          </p:cNvSpPr>
          <p:nvPr/>
        </p:nvSpPr>
        <p:spPr bwMode="auto">
          <a:xfrm>
            <a:off x="7051675" y="1860550"/>
            <a:ext cx="98425" cy="2587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7180" name="矩形 11"/>
          <p:cNvSpPr>
            <a:spLocks noChangeArrowheads="1"/>
          </p:cNvSpPr>
          <p:nvPr/>
        </p:nvSpPr>
        <p:spPr bwMode="auto">
          <a:xfrm>
            <a:off x="8074025" y="3286125"/>
            <a:ext cx="50800" cy="2587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1028700"/>
            <a:ext cx="417988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628775"/>
            <a:ext cx="3614738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565400"/>
            <a:ext cx="3614737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88" y="3860800"/>
            <a:ext cx="33210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88" y="4365625"/>
            <a:ext cx="2006600" cy="39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3" y="4870450"/>
            <a:ext cx="2995612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0" name="Line 10"/>
          <p:cNvSpPr>
            <a:spLocks noChangeShapeType="1"/>
          </p:cNvSpPr>
          <p:nvPr/>
        </p:nvSpPr>
        <p:spPr bwMode="auto">
          <a:xfrm flipH="1">
            <a:off x="6742113" y="4221163"/>
            <a:ext cx="504825" cy="649287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 bwMode="auto">
          <a:xfrm>
            <a:off x="3275856" y="1423194"/>
            <a:ext cx="1656507" cy="0"/>
          </a:xfrm>
          <a:prstGeom prst="line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2" name="矩形 10"/>
          <p:cNvSpPr>
            <a:spLocks noChangeArrowheads="1"/>
          </p:cNvSpPr>
          <p:nvPr/>
        </p:nvSpPr>
        <p:spPr bwMode="auto">
          <a:xfrm>
            <a:off x="7986713" y="4870450"/>
            <a:ext cx="49212" cy="2587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706438"/>
            <a:ext cx="345440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87363"/>
            <a:ext cx="309562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2466975"/>
            <a:ext cx="32131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888" y="3141663"/>
            <a:ext cx="3535362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8" y="3862388"/>
            <a:ext cx="2970212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50" y="1309688"/>
            <a:ext cx="8636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50" y="1670050"/>
            <a:ext cx="1220788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50" y="4438650"/>
            <a:ext cx="28527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6" name="矩形 9"/>
          <p:cNvSpPr>
            <a:spLocks noChangeArrowheads="1"/>
          </p:cNvSpPr>
          <p:nvPr/>
        </p:nvSpPr>
        <p:spPr bwMode="auto">
          <a:xfrm>
            <a:off x="5849938" y="939800"/>
            <a:ext cx="16192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9227" name="矩形 10"/>
          <p:cNvSpPr>
            <a:spLocks noChangeArrowheads="1"/>
          </p:cNvSpPr>
          <p:nvPr/>
        </p:nvSpPr>
        <p:spPr bwMode="auto">
          <a:xfrm>
            <a:off x="6230938" y="795338"/>
            <a:ext cx="1797050" cy="3508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9228" name="矩形 10"/>
          <p:cNvSpPr>
            <a:spLocks noChangeArrowheads="1"/>
          </p:cNvSpPr>
          <p:nvPr/>
        </p:nvSpPr>
        <p:spPr bwMode="auto">
          <a:xfrm>
            <a:off x="4140200" y="3381375"/>
            <a:ext cx="173038" cy="3508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341438"/>
            <a:ext cx="59451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63" y="2924175"/>
            <a:ext cx="4911725" cy="111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508500"/>
            <a:ext cx="1444625" cy="110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971550" y="476250"/>
            <a:ext cx="26987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对称性自发破缺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6837</TotalTime>
  <Words>245</Words>
  <Application>Microsoft Office PowerPoint</Application>
  <PresentationFormat>全屏显示(4:3)</PresentationFormat>
  <Paragraphs>132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5" baseType="lpstr">
      <vt:lpstr>宋体</vt:lpstr>
      <vt:lpstr>Arial</vt:lpstr>
      <vt:lpstr>Cambria Math</vt:lpstr>
      <vt:lpstr>Times New Roman</vt:lpstr>
      <vt:lpstr>Wingdings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itp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jmyang1</dc:creator>
  <cp:lastModifiedBy>杨金民</cp:lastModifiedBy>
  <cp:revision>434</cp:revision>
  <dcterms:created xsi:type="dcterms:W3CDTF">2005-08-01T08:48:57Z</dcterms:created>
  <dcterms:modified xsi:type="dcterms:W3CDTF">2016-07-18T10:12:27Z</dcterms:modified>
</cp:coreProperties>
</file>