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359" r:id="rId3"/>
    <p:sldId id="363" r:id="rId4"/>
    <p:sldId id="272" r:id="rId5"/>
    <p:sldId id="274" r:id="rId6"/>
    <p:sldId id="275" r:id="rId7"/>
    <p:sldId id="317" r:id="rId8"/>
    <p:sldId id="318" r:id="rId9"/>
    <p:sldId id="276" r:id="rId10"/>
    <p:sldId id="378" r:id="rId11"/>
    <p:sldId id="379" r:id="rId12"/>
    <p:sldId id="320" r:id="rId13"/>
    <p:sldId id="277" r:id="rId14"/>
    <p:sldId id="278" r:id="rId15"/>
    <p:sldId id="279" r:id="rId16"/>
    <p:sldId id="322" r:id="rId17"/>
    <p:sldId id="319" r:id="rId18"/>
    <p:sldId id="366" r:id="rId19"/>
    <p:sldId id="380" r:id="rId20"/>
    <p:sldId id="367" r:id="rId21"/>
    <p:sldId id="364" r:id="rId22"/>
    <p:sldId id="365" r:id="rId23"/>
    <p:sldId id="312" r:id="rId24"/>
    <p:sldId id="377" r:id="rId2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CC"/>
    <a:srgbClr val="66FFFF"/>
    <a:srgbClr val="FFFFCC"/>
    <a:srgbClr val="00FF00"/>
    <a:srgbClr val="0000CC"/>
    <a:srgbClr val="FF33CC"/>
    <a:srgbClr val="FFFF99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22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8C13B-AA8E-4452-A617-110DC857EA9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8492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5CF8A-93E9-41E7-8245-7FDC93DB25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089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663C0-8084-4B43-9D5E-F9513EEE5A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283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8B76F-EEBC-44D6-9E09-97AD07F3574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840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72905-CDC7-4AFD-8FE7-2B829BE07B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6381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FB62F-CA95-49AC-B2E0-4C31530FDD6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61801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74ED6-9137-46C0-89AA-0778E692724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4884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E4CF9-CBC4-4789-B6CE-56244D7E6EF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5763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BFFBE-E6EE-4E8F-B49E-1C5212390DC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8687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2CAD7-E06B-436F-8DB8-AFAB01659D6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0069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FE6CE-C01C-470C-9992-D624050B48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36927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06B8DE0-204F-4BBD-9C0E-5B2FBB53602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2.w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12" Type="http://schemas.openxmlformats.org/officeDocument/2006/relationships/image" Target="../media/image11.wmf"/><Relationship Id="rId17" Type="http://schemas.openxmlformats.org/officeDocument/2006/relationships/image" Target="../media/image16.jpeg"/><Relationship Id="rId2" Type="http://schemas.openxmlformats.org/officeDocument/2006/relationships/image" Target="../media/image1.wmf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11" Type="http://schemas.openxmlformats.org/officeDocument/2006/relationships/image" Target="../media/image10.wmf"/><Relationship Id="rId5" Type="http://schemas.openxmlformats.org/officeDocument/2006/relationships/image" Target="../media/image4.png"/><Relationship Id="rId15" Type="http://schemas.openxmlformats.org/officeDocument/2006/relationships/image" Target="../media/image14.wmf"/><Relationship Id="rId10" Type="http://schemas.openxmlformats.org/officeDocument/2006/relationships/image" Target="../media/image9.wmf"/><Relationship Id="rId4" Type="http://schemas.openxmlformats.org/officeDocument/2006/relationships/image" Target="../media/image3.wmf"/><Relationship Id="rId9" Type="http://schemas.openxmlformats.org/officeDocument/2006/relationships/image" Target="../media/image8.wmf"/><Relationship Id="rId14" Type="http://schemas.openxmlformats.org/officeDocument/2006/relationships/image" Target="../media/image1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7" Type="http://schemas.openxmlformats.org/officeDocument/2006/relationships/image" Target="../media/image99.wmf"/><Relationship Id="rId2" Type="http://schemas.openxmlformats.org/officeDocument/2006/relationships/image" Target="../media/image9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13" Type="http://schemas.openxmlformats.org/officeDocument/2006/relationships/image" Target="../media/image110.png"/><Relationship Id="rId3" Type="http://schemas.openxmlformats.org/officeDocument/2006/relationships/image" Target="../media/image101.png"/><Relationship Id="rId7" Type="http://schemas.openxmlformats.org/officeDocument/2006/relationships/image" Target="../media/image105.wmf"/><Relationship Id="rId12" Type="http://schemas.openxmlformats.org/officeDocument/2006/relationships/image" Target="../media/image109.wmf"/><Relationship Id="rId2" Type="http://schemas.openxmlformats.org/officeDocument/2006/relationships/image" Target="../media/image10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wmf"/><Relationship Id="rId11" Type="http://schemas.openxmlformats.org/officeDocument/2006/relationships/image" Target="../media/image108.wmf"/><Relationship Id="rId5" Type="http://schemas.openxmlformats.org/officeDocument/2006/relationships/image" Target="../media/image103.png"/><Relationship Id="rId10" Type="http://schemas.openxmlformats.org/officeDocument/2006/relationships/image" Target="../media/image107.wmf"/><Relationship Id="rId4" Type="http://schemas.openxmlformats.org/officeDocument/2006/relationships/image" Target="../media/image102.wmf"/><Relationship Id="rId9" Type="http://schemas.openxmlformats.org/officeDocument/2006/relationships/image" Target="../media/image82.wmf"/><Relationship Id="rId14" Type="http://schemas.openxmlformats.org/officeDocument/2006/relationships/image" Target="../media/image1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image" Target="../media/image113.wmf"/><Relationship Id="rId7" Type="http://schemas.openxmlformats.org/officeDocument/2006/relationships/image" Target="../media/image117.png"/><Relationship Id="rId12" Type="http://schemas.openxmlformats.org/officeDocument/2006/relationships/image" Target="../media/image122.wmf"/><Relationship Id="rId2" Type="http://schemas.openxmlformats.org/officeDocument/2006/relationships/image" Target="../media/image11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wmf"/><Relationship Id="rId11" Type="http://schemas.openxmlformats.org/officeDocument/2006/relationships/image" Target="../media/image121.wmf"/><Relationship Id="rId5" Type="http://schemas.openxmlformats.org/officeDocument/2006/relationships/image" Target="../media/image115.png"/><Relationship Id="rId10" Type="http://schemas.openxmlformats.org/officeDocument/2006/relationships/image" Target="../media/image120.wmf"/><Relationship Id="rId4" Type="http://schemas.openxmlformats.org/officeDocument/2006/relationships/image" Target="../media/image114.png"/><Relationship Id="rId9" Type="http://schemas.openxmlformats.org/officeDocument/2006/relationships/image" Target="../media/image11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13" Type="http://schemas.openxmlformats.org/officeDocument/2006/relationships/image" Target="../media/image134.wmf"/><Relationship Id="rId3" Type="http://schemas.openxmlformats.org/officeDocument/2006/relationships/image" Target="../media/image124.wmf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2" Type="http://schemas.openxmlformats.org/officeDocument/2006/relationships/image" Target="../media/image12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wmf"/><Relationship Id="rId11" Type="http://schemas.openxmlformats.org/officeDocument/2006/relationships/image" Target="../media/image132.wmf"/><Relationship Id="rId5" Type="http://schemas.openxmlformats.org/officeDocument/2006/relationships/image" Target="../media/image126.wmf"/><Relationship Id="rId10" Type="http://schemas.openxmlformats.org/officeDocument/2006/relationships/image" Target="../media/image131.wmf"/><Relationship Id="rId4" Type="http://schemas.openxmlformats.org/officeDocument/2006/relationships/image" Target="../media/image125.wmf"/><Relationship Id="rId9" Type="http://schemas.openxmlformats.org/officeDocument/2006/relationships/image" Target="../media/image130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13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31.wmf"/><Relationship Id="rId18" Type="http://schemas.openxmlformats.org/officeDocument/2006/relationships/image" Target="../media/image36.wmf"/><Relationship Id="rId26" Type="http://schemas.openxmlformats.org/officeDocument/2006/relationships/image" Target="../media/image44.wmf"/><Relationship Id="rId3" Type="http://schemas.openxmlformats.org/officeDocument/2006/relationships/image" Target="../media/image21.wmf"/><Relationship Id="rId21" Type="http://schemas.openxmlformats.org/officeDocument/2006/relationships/image" Target="../media/image39.wmf"/><Relationship Id="rId7" Type="http://schemas.openxmlformats.org/officeDocument/2006/relationships/image" Target="../media/image25.wmf"/><Relationship Id="rId12" Type="http://schemas.openxmlformats.org/officeDocument/2006/relationships/image" Target="../media/image30.wmf"/><Relationship Id="rId17" Type="http://schemas.openxmlformats.org/officeDocument/2006/relationships/image" Target="../media/image35.png"/><Relationship Id="rId25" Type="http://schemas.openxmlformats.org/officeDocument/2006/relationships/image" Target="../media/image43.wmf"/><Relationship Id="rId2" Type="http://schemas.openxmlformats.org/officeDocument/2006/relationships/image" Target="../media/image20.wmf"/><Relationship Id="rId16" Type="http://schemas.openxmlformats.org/officeDocument/2006/relationships/image" Target="../media/image34.wmf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wmf"/><Relationship Id="rId5" Type="http://schemas.openxmlformats.org/officeDocument/2006/relationships/image" Target="../media/image23.wmf"/><Relationship Id="rId15" Type="http://schemas.openxmlformats.org/officeDocument/2006/relationships/image" Target="../media/image33.wmf"/><Relationship Id="rId23" Type="http://schemas.openxmlformats.org/officeDocument/2006/relationships/image" Target="../media/image41.wmf"/><Relationship Id="rId10" Type="http://schemas.openxmlformats.org/officeDocument/2006/relationships/image" Target="../media/image28.wmf"/><Relationship Id="rId19" Type="http://schemas.openxmlformats.org/officeDocument/2006/relationships/image" Target="../media/image37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Relationship Id="rId14" Type="http://schemas.openxmlformats.org/officeDocument/2006/relationships/image" Target="../media/image32.wmf"/><Relationship Id="rId22" Type="http://schemas.openxmlformats.org/officeDocument/2006/relationships/image" Target="../media/image40.png"/><Relationship Id="rId27" Type="http://schemas.openxmlformats.org/officeDocument/2006/relationships/image" Target="../media/image4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12" Type="http://schemas.openxmlformats.org/officeDocument/2006/relationships/image" Target="../media/image56.png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wmf"/><Relationship Id="rId11" Type="http://schemas.openxmlformats.org/officeDocument/2006/relationships/image" Target="../media/image55.wmf"/><Relationship Id="rId5" Type="http://schemas.openxmlformats.org/officeDocument/2006/relationships/image" Target="../media/image49.wmf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image" Target="../media/image68.png"/><Relationship Id="rId18" Type="http://schemas.openxmlformats.org/officeDocument/2006/relationships/image" Target="../media/image73.wmf"/><Relationship Id="rId26" Type="http://schemas.openxmlformats.org/officeDocument/2006/relationships/image" Target="../media/image81.png"/><Relationship Id="rId3" Type="http://schemas.openxmlformats.org/officeDocument/2006/relationships/image" Target="../media/image58.png"/><Relationship Id="rId21" Type="http://schemas.openxmlformats.org/officeDocument/2006/relationships/image" Target="../media/image76.png"/><Relationship Id="rId7" Type="http://schemas.openxmlformats.org/officeDocument/2006/relationships/image" Target="../media/image62.wmf"/><Relationship Id="rId12" Type="http://schemas.openxmlformats.org/officeDocument/2006/relationships/image" Target="../media/image67.wmf"/><Relationship Id="rId17" Type="http://schemas.openxmlformats.org/officeDocument/2006/relationships/image" Target="../media/image72.png"/><Relationship Id="rId25" Type="http://schemas.openxmlformats.org/officeDocument/2006/relationships/image" Target="../media/image80.wmf"/><Relationship Id="rId2" Type="http://schemas.openxmlformats.org/officeDocument/2006/relationships/image" Target="../media/image57.wmf"/><Relationship Id="rId16" Type="http://schemas.openxmlformats.org/officeDocument/2006/relationships/image" Target="../media/image71.wmf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wmf"/><Relationship Id="rId24" Type="http://schemas.openxmlformats.org/officeDocument/2006/relationships/image" Target="../media/image79.wmf"/><Relationship Id="rId5" Type="http://schemas.openxmlformats.org/officeDocument/2006/relationships/image" Target="../media/image60.wmf"/><Relationship Id="rId15" Type="http://schemas.openxmlformats.org/officeDocument/2006/relationships/image" Target="../media/image70.png"/><Relationship Id="rId23" Type="http://schemas.openxmlformats.org/officeDocument/2006/relationships/image" Target="../media/image78.wmf"/><Relationship Id="rId10" Type="http://schemas.openxmlformats.org/officeDocument/2006/relationships/image" Target="../media/image65.wmf"/><Relationship Id="rId19" Type="http://schemas.openxmlformats.org/officeDocument/2006/relationships/image" Target="../media/image74.wmf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Relationship Id="rId22" Type="http://schemas.openxmlformats.org/officeDocument/2006/relationships/image" Target="../media/image7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7" Type="http://schemas.openxmlformats.org/officeDocument/2006/relationships/image" Target="../media/image87.wmf"/><Relationship Id="rId2" Type="http://schemas.openxmlformats.org/officeDocument/2006/relationships/image" Target="../media/image8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5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9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1341438"/>
            <a:ext cx="44608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846263"/>
            <a:ext cx="4179888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1846263"/>
            <a:ext cx="1077913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0" y="2206625"/>
            <a:ext cx="268922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63" y="2711450"/>
            <a:ext cx="3938587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38" y="3430588"/>
            <a:ext cx="91598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3790950"/>
            <a:ext cx="21653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3430588"/>
            <a:ext cx="208438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3790950"/>
            <a:ext cx="4098925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75" y="3862388"/>
            <a:ext cx="1520825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5" y="4149725"/>
            <a:ext cx="2689225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2" name="AutoShape 22"/>
          <p:cNvSpPr>
            <a:spLocks/>
          </p:cNvSpPr>
          <p:nvPr/>
        </p:nvSpPr>
        <p:spPr bwMode="auto">
          <a:xfrm>
            <a:off x="3446463" y="3575050"/>
            <a:ext cx="144462" cy="792163"/>
          </a:xfrm>
          <a:prstGeom prst="leftBrace">
            <a:avLst>
              <a:gd name="adj1" fmla="val 45696"/>
              <a:gd name="adj2" fmla="val 50000"/>
            </a:avLst>
          </a:prstGeom>
          <a:noFill/>
          <a:ln w="34925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pic>
        <p:nvPicPr>
          <p:cNvPr id="2063" name="Picture 2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4868863"/>
            <a:ext cx="200342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4" name="Rectangle 25"/>
          <p:cNvSpPr>
            <a:spLocks noChangeArrowheads="1"/>
          </p:cNvSpPr>
          <p:nvPr/>
        </p:nvSpPr>
        <p:spPr bwMode="auto">
          <a:xfrm>
            <a:off x="3276600" y="4797425"/>
            <a:ext cx="3822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:  Construct a model of EW interactions</a:t>
            </a:r>
          </a:p>
        </p:txBody>
      </p:sp>
      <p:sp>
        <p:nvSpPr>
          <p:cNvPr id="2065" name="Rectangle 26"/>
          <p:cNvSpPr>
            <a:spLocks noChangeArrowheads="1"/>
          </p:cNvSpPr>
          <p:nvPr/>
        </p:nvSpPr>
        <p:spPr bwMode="auto">
          <a:xfrm>
            <a:off x="1116013" y="5373688"/>
            <a:ext cx="1012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 sz="1800"/>
              <a:t> in 1971</a:t>
            </a:r>
          </a:p>
        </p:txBody>
      </p:sp>
      <p:pic>
        <p:nvPicPr>
          <p:cNvPr id="2066" name="Picture 2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445125"/>
            <a:ext cx="11176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2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5443538"/>
            <a:ext cx="21653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5805488"/>
            <a:ext cx="454342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9" name="Rectangle 30"/>
          <p:cNvSpPr>
            <a:spLocks noChangeArrowheads="1"/>
          </p:cNvSpPr>
          <p:nvPr/>
        </p:nvSpPr>
        <p:spPr bwMode="auto">
          <a:xfrm>
            <a:off x="1117600" y="4797425"/>
            <a:ext cx="32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 sz="1800"/>
              <a:t> </a:t>
            </a:r>
          </a:p>
        </p:txBody>
      </p:sp>
      <p:sp>
        <p:nvSpPr>
          <p:cNvPr id="2070" name="Rectangle 31"/>
          <p:cNvSpPr>
            <a:spLocks noChangeArrowheads="1"/>
          </p:cNvSpPr>
          <p:nvPr/>
        </p:nvSpPr>
        <p:spPr bwMode="auto">
          <a:xfrm>
            <a:off x="1143000" y="3430588"/>
            <a:ext cx="320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 sz="1800"/>
              <a:t> </a:t>
            </a:r>
          </a:p>
        </p:txBody>
      </p:sp>
      <p:sp>
        <p:nvSpPr>
          <p:cNvPr id="2071" name="Line 32"/>
          <p:cNvSpPr>
            <a:spLocks noChangeShapeType="1"/>
          </p:cNvSpPr>
          <p:nvPr/>
        </p:nvSpPr>
        <p:spPr bwMode="auto">
          <a:xfrm>
            <a:off x="4238625" y="4078288"/>
            <a:ext cx="792163" cy="0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72" name="Line 33"/>
          <p:cNvSpPr>
            <a:spLocks noChangeShapeType="1"/>
          </p:cNvSpPr>
          <p:nvPr/>
        </p:nvSpPr>
        <p:spPr bwMode="auto">
          <a:xfrm>
            <a:off x="4643438" y="4508500"/>
            <a:ext cx="503237" cy="0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073" name="Picture 5" descr="fun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019" y="1589"/>
            <a:ext cx="1364981" cy="155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4" name="矩形 1"/>
          <p:cNvSpPr>
            <a:spLocks noChangeArrowheads="1"/>
          </p:cNvSpPr>
          <p:nvPr/>
        </p:nvSpPr>
        <p:spPr bwMode="auto">
          <a:xfrm>
            <a:off x="6959600" y="1873250"/>
            <a:ext cx="125413" cy="280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075" name="矩形 26"/>
          <p:cNvSpPr>
            <a:spLocks noChangeArrowheads="1"/>
          </p:cNvSpPr>
          <p:nvPr/>
        </p:nvSpPr>
        <p:spPr bwMode="auto">
          <a:xfrm>
            <a:off x="7334250" y="4149725"/>
            <a:ext cx="125413" cy="280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076" name="矩形 27"/>
          <p:cNvSpPr>
            <a:spLocks noChangeArrowheads="1"/>
          </p:cNvSpPr>
          <p:nvPr/>
        </p:nvSpPr>
        <p:spPr bwMode="auto">
          <a:xfrm>
            <a:off x="5589588" y="3522663"/>
            <a:ext cx="128587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" name="矩形 1"/>
          <p:cNvSpPr/>
          <p:nvPr/>
        </p:nvSpPr>
        <p:spPr>
          <a:xfrm>
            <a:off x="539552" y="311597"/>
            <a:ext cx="6311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Lecture 2   Spontaneous Symmetry Breaking</a:t>
            </a:r>
            <a:endParaRPr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2060575"/>
            <a:ext cx="24892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5" y="2060575"/>
            <a:ext cx="24892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/>
          <p:cNvCxnSpPr/>
          <p:nvPr/>
        </p:nvCxnSpPr>
        <p:spPr bwMode="auto">
          <a:xfrm>
            <a:off x="4383088" y="1341438"/>
            <a:ext cx="25400" cy="4175125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2074863"/>
            <a:ext cx="25908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12875"/>
            <a:ext cx="2487613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64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989138"/>
            <a:ext cx="5227637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64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420938"/>
            <a:ext cx="1400175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64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420938"/>
            <a:ext cx="1238250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64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644900"/>
            <a:ext cx="3213100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642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4076700"/>
            <a:ext cx="25685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6426" name="AutoShape 10"/>
          <p:cNvSpPr>
            <a:spLocks noChangeArrowheads="1"/>
          </p:cNvSpPr>
          <p:nvPr/>
        </p:nvSpPr>
        <p:spPr bwMode="auto">
          <a:xfrm>
            <a:off x="2627313" y="2492375"/>
            <a:ext cx="288925" cy="1444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16427" name="Line 11"/>
          <p:cNvSpPr>
            <a:spLocks noChangeShapeType="1"/>
          </p:cNvSpPr>
          <p:nvPr/>
        </p:nvSpPr>
        <p:spPr bwMode="auto">
          <a:xfrm>
            <a:off x="4211638" y="2924175"/>
            <a:ext cx="0" cy="504825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2" name="Text Box 12"/>
          <p:cNvSpPr txBox="1">
            <a:spLocks noChangeArrowheads="1"/>
          </p:cNvSpPr>
          <p:nvPr/>
        </p:nvSpPr>
        <p:spPr bwMode="auto">
          <a:xfrm>
            <a:off x="8243888" y="188913"/>
            <a:ext cx="8651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1800">
                <a:solidFill>
                  <a:schemeClr val="hlink"/>
                </a:solidFill>
              </a:rPr>
              <a:t>12/23</a:t>
            </a:r>
            <a:endParaRPr lang="zh-CN" altLang="en-US" sz="1800">
              <a:solidFill>
                <a:schemeClr val="hlink"/>
              </a:solidFill>
            </a:endParaRPr>
          </a:p>
        </p:txBody>
      </p:sp>
      <p:sp>
        <p:nvSpPr>
          <p:cNvPr id="13323" name="AutoShape 13"/>
          <p:cNvSpPr>
            <a:spLocks noChangeArrowheads="1"/>
          </p:cNvSpPr>
          <p:nvPr/>
        </p:nvSpPr>
        <p:spPr bwMode="auto">
          <a:xfrm>
            <a:off x="1331913" y="981075"/>
            <a:ext cx="503237" cy="144463"/>
          </a:xfrm>
          <a:prstGeom prst="rightArrow">
            <a:avLst>
              <a:gd name="adj1" fmla="val 50000"/>
              <a:gd name="adj2" fmla="val 87088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836613" y="628650"/>
            <a:ext cx="1296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1800">
                <a:solidFill>
                  <a:schemeClr val="hlink"/>
                </a:solidFill>
              </a:rPr>
              <a:t>由此引出</a:t>
            </a:r>
          </a:p>
        </p:txBody>
      </p:sp>
      <p:sp>
        <p:nvSpPr>
          <p:cNvPr id="13325" name="矩形 12"/>
          <p:cNvSpPr>
            <a:spLocks noChangeArrowheads="1"/>
          </p:cNvSpPr>
          <p:nvPr/>
        </p:nvSpPr>
        <p:spPr bwMode="auto">
          <a:xfrm>
            <a:off x="7472363" y="2027238"/>
            <a:ext cx="47625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3326" name="矩形 13"/>
          <p:cNvSpPr>
            <a:spLocks noChangeArrowheads="1"/>
          </p:cNvSpPr>
          <p:nvPr/>
        </p:nvSpPr>
        <p:spPr bwMode="auto">
          <a:xfrm>
            <a:off x="5684838" y="4046538"/>
            <a:ext cx="1555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3327" name="矩形 14"/>
          <p:cNvSpPr>
            <a:spLocks noChangeArrowheads="1"/>
          </p:cNvSpPr>
          <p:nvPr/>
        </p:nvSpPr>
        <p:spPr bwMode="auto">
          <a:xfrm>
            <a:off x="8166100" y="3268663"/>
            <a:ext cx="155575" cy="388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6" grpId="0" animBg="1"/>
      <p:bldP spid="3164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51" y="1413793"/>
            <a:ext cx="30956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551" y="1845593"/>
            <a:ext cx="554513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401" y="2637755"/>
            <a:ext cx="17240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401" y="2925093"/>
            <a:ext cx="17478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963" y="3212430"/>
            <a:ext cx="14906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788" y="3501355"/>
            <a:ext cx="1511300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938" y="1340768"/>
            <a:ext cx="11112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876" y="2709193"/>
            <a:ext cx="25590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7" name="Line 15"/>
          <p:cNvSpPr>
            <a:spLocks noChangeShapeType="1"/>
          </p:cNvSpPr>
          <p:nvPr/>
        </p:nvSpPr>
        <p:spPr bwMode="auto">
          <a:xfrm>
            <a:off x="3785576" y="2348830"/>
            <a:ext cx="1871662" cy="0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4348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88" y="3788693"/>
            <a:ext cx="3311525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9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688" y="4364955"/>
            <a:ext cx="312738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0" name="Picture 1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513" y="4149055"/>
            <a:ext cx="3081338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1" name="Picture 1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26" y="4941218"/>
            <a:ext cx="360045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2" name="Picture 2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338" y="5373018"/>
            <a:ext cx="1651000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53" name="Text Box 21"/>
          <p:cNvSpPr txBox="1">
            <a:spLocks noChangeArrowheads="1"/>
          </p:cNvSpPr>
          <p:nvPr/>
        </p:nvSpPr>
        <p:spPr bwMode="auto">
          <a:xfrm>
            <a:off x="5251450" y="465933"/>
            <a:ext cx="1871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1800" dirty="0">
                <a:solidFill>
                  <a:srgbClr val="FF0000"/>
                </a:solidFill>
              </a:rPr>
              <a:t>（</a:t>
            </a:r>
            <a:r>
              <a:rPr lang="en-US" altLang="zh-CN" sz="1800" dirty="0">
                <a:solidFill>
                  <a:srgbClr val="FF0000"/>
                </a:solidFill>
              </a:rPr>
              <a:t>Higgs </a:t>
            </a:r>
            <a:r>
              <a:rPr lang="zh-CN" altLang="en-US" sz="1800" dirty="0">
                <a:solidFill>
                  <a:srgbClr val="FF0000"/>
                </a:solidFill>
              </a:rPr>
              <a:t>机制）</a:t>
            </a:r>
          </a:p>
        </p:txBody>
      </p:sp>
      <p:sp>
        <p:nvSpPr>
          <p:cNvPr id="14354" name="AutoShape 22"/>
          <p:cNvSpPr>
            <a:spLocks noChangeArrowheads="1"/>
          </p:cNvSpPr>
          <p:nvPr/>
        </p:nvSpPr>
        <p:spPr bwMode="auto">
          <a:xfrm>
            <a:off x="6306526" y="2564730"/>
            <a:ext cx="2303462" cy="143986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4355" name="矩形 18"/>
          <p:cNvSpPr>
            <a:spLocks noChangeArrowheads="1"/>
          </p:cNvSpPr>
          <p:nvPr/>
        </p:nvSpPr>
        <p:spPr bwMode="auto">
          <a:xfrm>
            <a:off x="4239601" y="3725193"/>
            <a:ext cx="157162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" name="矩形 1"/>
          <p:cNvSpPr/>
          <p:nvPr/>
        </p:nvSpPr>
        <p:spPr>
          <a:xfrm>
            <a:off x="2852956" y="340281"/>
            <a:ext cx="2585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Symmetry</a:t>
            </a:r>
            <a:endParaRPr lang="zh-CN" alt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92150"/>
            <a:ext cx="119856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196975"/>
            <a:ext cx="25273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276475"/>
            <a:ext cx="9159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205038"/>
            <a:ext cx="17621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276475"/>
            <a:ext cx="1681162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213100"/>
            <a:ext cx="30924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573463"/>
            <a:ext cx="16414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644900"/>
            <a:ext cx="11985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789363"/>
            <a:ext cx="271463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1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789363"/>
            <a:ext cx="23177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2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92600"/>
            <a:ext cx="236696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73" name="矩形 12"/>
          <p:cNvSpPr>
            <a:spLocks noChangeArrowheads="1"/>
          </p:cNvSpPr>
          <p:nvPr/>
        </p:nvSpPr>
        <p:spPr bwMode="auto">
          <a:xfrm>
            <a:off x="2559050" y="720725"/>
            <a:ext cx="8572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374" name="矩形 13"/>
          <p:cNvSpPr>
            <a:spLocks noChangeArrowheads="1"/>
          </p:cNvSpPr>
          <p:nvPr/>
        </p:nvSpPr>
        <p:spPr bwMode="auto">
          <a:xfrm>
            <a:off x="5470525" y="3705225"/>
            <a:ext cx="155575" cy="388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" name="矩形 1"/>
          <p:cNvSpPr/>
          <p:nvPr/>
        </p:nvSpPr>
        <p:spPr bwMode="auto">
          <a:xfrm>
            <a:off x="8172400" y="4437112"/>
            <a:ext cx="61963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2246313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268413"/>
            <a:ext cx="3816350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32013"/>
            <a:ext cx="534828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2635250"/>
            <a:ext cx="46228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3211513"/>
            <a:ext cx="2286000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76700"/>
            <a:ext cx="2246313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076700"/>
            <a:ext cx="2317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4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76700"/>
            <a:ext cx="4622800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5" name="Line 18"/>
          <p:cNvSpPr>
            <a:spLocks noChangeShapeType="1"/>
          </p:cNvSpPr>
          <p:nvPr/>
        </p:nvSpPr>
        <p:spPr bwMode="auto">
          <a:xfrm>
            <a:off x="1979613" y="3787775"/>
            <a:ext cx="0" cy="288925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6" name="Line 19"/>
          <p:cNvSpPr>
            <a:spLocks noChangeShapeType="1"/>
          </p:cNvSpPr>
          <p:nvPr/>
        </p:nvSpPr>
        <p:spPr bwMode="auto">
          <a:xfrm>
            <a:off x="2700338" y="3716338"/>
            <a:ext cx="1439862" cy="360362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7" name="Line 20"/>
          <p:cNvSpPr>
            <a:spLocks noChangeShapeType="1"/>
          </p:cNvSpPr>
          <p:nvPr/>
        </p:nvSpPr>
        <p:spPr bwMode="auto">
          <a:xfrm>
            <a:off x="3995738" y="3716338"/>
            <a:ext cx="2808287" cy="360362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6398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013325"/>
            <a:ext cx="70802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9" name="Pictur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5445125"/>
            <a:ext cx="5992812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0" name="Pictur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6308725"/>
            <a:ext cx="2205038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1" name="Picture 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237288"/>
            <a:ext cx="10382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79388" y="248592"/>
            <a:ext cx="2004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New feature</a:t>
            </a:r>
            <a:r>
              <a:rPr lang="zh-CN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：</a:t>
            </a:r>
            <a:endParaRPr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8249418" y="4134215"/>
            <a:ext cx="61963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8092256" y="5050284"/>
            <a:ext cx="61963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8" name="Rectangle 4"/>
          <p:cNvSpPr>
            <a:spLocks noChangeArrowheads="1"/>
          </p:cNvSpPr>
          <p:nvPr/>
        </p:nvSpPr>
        <p:spPr bwMode="auto">
          <a:xfrm>
            <a:off x="1763713" y="2420938"/>
            <a:ext cx="2454275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Goldstone Boson</a:t>
            </a:r>
            <a:r>
              <a:rPr lang="en-US" altLang="zh-CN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en-US" altLang="zh-CN" sz="2400" b="1">
                <a:solidFill>
                  <a:srgbClr val="09277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zh-CN" altLang="en-US" sz="2400" b="1">
                <a:solidFill>
                  <a:srgbClr val="09277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无质量</a:t>
            </a:r>
            <a:r>
              <a:rPr lang="en-US" altLang="zh-CN" sz="2400" b="1">
                <a:solidFill>
                  <a:srgbClr val="09277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318469" name="Rectangle 5"/>
          <p:cNvSpPr>
            <a:spLocks noChangeArrowheads="1"/>
          </p:cNvSpPr>
          <p:nvPr/>
        </p:nvSpPr>
        <p:spPr bwMode="auto">
          <a:xfrm>
            <a:off x="5580063" y="2420938"/>
            <a:ext cx="1716087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zh-CN" altLang="en-US" sz="2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黑格斯粒子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zh-CN" sz="2400" b="1">
                <a:solidFill>
                  <a:srgbClr val="09277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zh-CN" altLang="en-US" sz="2400" b="1">
                <a:solidFill>
                  <a:srgbClr val="09277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有质量</a:t>
            </a:r>
            <a:r>
              <a:rPr lang="en-US" altLang="zh-CN" sz="2400" b="1">
                <a:solidFill>
                  <a:srgbClr val="09277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17412" name="Line 6"/>
          <p:cNvSpPr>
            <a:spLocks noChangeShapeType="1"/>
          </p:cNvSpPr>
          <p:nvPr/>
        </p:nvSpPr>
        <p:spPr bwMode="auto">
          <a:xfrm>
            <a:off x="4859338" y="1628775"/>
            <a:ext cx="1295400" cy="790575"/>
          </a:xfrm>
          <a:prstGeom prst="line">
            <a:avLst/>
          </a:prstGeom>
          <a:noFill/>
          <a:ln w="76200">
            <a:solidFill>
              <a:srgbClr val="CC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3" name="Line 7"/>
          <p:cNvSpPr>
            <a:spLocks noChangeShapeType="1"/>
          </p:cNvSpPr>
          <p:nvPr/>
        </p:nvSpPr>
        <p:spPr bwMode="auto">
          <a:xfrm flipH="1">
            <a:off x="3130550" y="1555750"/>
            <a:ext cx="1081088" cy="935038"/>
          </a:xfrm>
          <a:prstGeom prst="line">
            <a:avLst/>
          </a:prstGeom>
          <a:noFill/>
          <a:ln w="76200">
            <a:solidFill>
              <a:srgbClr val="CC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8472" name="Rectangle 8"/>
          <p:cNvSpPr>
            <a:spLocks noChangeArrowheads="1"/>
          </p:cNvSpPr>
          <p:nvPr/>
        </p:nvSpPr>
        <p:spPr bwMode="auto">
          <a:xfrm>
            <a:off x="3348038" y="908050"/>
            <a:ext cx="2328862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对称性自发破缺</a:t>
            </a:r>
          </a:p>
        </p:txBody>
      </p:sp>
      <p:sp>
        <p:nvSpPr>
          <p:cNvPr id="17415" name="Line 9"/>
          <p:cNvSpPr>
            <a:spLocks noChangeShapeType="1"/>
          </p:cNvSpPr>
          <p:nvPr/>
        </p:nvSpPr>
        <p:spPr bwMode="auto">
          <a:xfrm flipH="1">
            <a:off x="2843213" y="3573463"/>
            <a:ext cx="1587" cy="1152525"/>
          </a:xfrm>
          <a:prstGeom prst="line">
            <a:avLst/>
          </a:prstGeom>
          <a:noFill/>
          <a:ln w="76200">
            <a:solidFill>
              <a:srgbClr val="CC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8474" name="Rectangle 10"/>
          <p:cNvSpPr>
            <a:spLocks noChangeArrowheads="1"/>
          </p:cNvSpPr>
          <p:nvPr/>
        </p:nvSpPr>
        <p:spPr bwMode="auto">
          <a:xfrm>
            <a:off x="2051050" y="3933825"/>
            <a:ext cx="1606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zh-CN" altLang="en-US" sz="14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</a:rPr>
              <a:t>被规范玻色子吃掉</a:t>
            </a:r>
          </a:p>
        </p:txBody>
      </p:sp>
      <p:sp>
        <p:nvSpPr>
          <p:cNvPr id="318475" name="Rectangle 11"/>
          <p:cNvSpPr>
            <a:spLocks noChangeArrowheads="1"/>
          </p:cNvSpPr>
          <p:nvPr/>
        </p:nvSpPr>
        <p:spPr bwMode="auto">
          <a:xfrm>
            <a:off x="1692275" y="4652963"/>
            <a:ext cx="25527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altLang="zh-CN" sz="2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Massive Gauge Boson</a:t>
            </a:r>
            <a:endParaRPr lang="en-US" altLang="zh-CN" sz="2000" b="1">
              <a:solidFill>
                <a:srgbClr val="96969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276475"/>
            <a:ext cx="5905500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684213" y="333375"/>
            <a:ext cx="1666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996600"/>
                </a:solidFill>
              </a:rPr>
              <a:t>In the SM: </a:t>
            </a: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1201738"/>
            <a:ext cx="338455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1835150" y="4149725"/>
            <a:ext cx="6156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996600"/>
                </a:solidFill>
              </a:rPr>
              <a:t>3 Goldstone bosons are eaten by gauge bosons</a:t>
            </a:r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1835150" y="4725988"/>
            <a:ext cx="3495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996600"/>
                </a:solidFill>
              </a:rPr>
              <a:t>what left is a Higgs boson</a:t>
            </a:r>
          </a:p>
        </p:txBody>
      </p:sp>
      <p:sp>
        <p:nvSpPr>
          <p:cNvPr id="18439" name="Rectangle 9"/>
          <p:cNvSpPr>
            <a:spLocks noChangeArrowheads="1"/>
          </p:cNvSpPr>
          <p:nvPr/>
        </p:nvSpPr>
        <p:spPr bwMode="auto">
          <a:xfrm>
            <a:off x="4859338" y="2205038"/>
            <a:ext cx="2663825" cy="1584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pic>
        <p:nvPicPr>
          <p:cNvPr id="1844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268413"/>
            <a:ext cx="3384550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950913"/>
            <a:ext cx="518477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79500" y="568325"/>
            <a:ext cx="5976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rgbClr val="990000"/>
              </a:buClr>
              <a:buSzPct val="75000"/>
              <a:defRPr/>
            </a:pPr>
            <a:r>
              <a:rPr lang="en-US" altLang="zh-CN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中宋" panose="02010600040101010101" pitchFamily="2" charset="-122"/>
              </a:rPr>
              <a:t>  </a:t>
            </a:r>
            <a:r>
              <a:rPr lang="zh-CN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中宋" panose="02010600040101010101" pitchFamily="2" charset="-122"/>
              </a:rPr>
              <a:t>黑格斯负责质量的起源 </a:t>
            </a:r>
            <a:r>
              <a:rPr lang="en-US" altLang="zh-CN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中宋" panose="02010600040101010101" pitchFamily="2" charset="-122"/>
              </a:rPr>
              <a:t>--- </a:t>
            </a:r>
            <a:r>
              <a:rPr lang="zh-CN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中宋" panose="02010600040101010101" pitchFamily="2" charset="-122"/>
              </a:rPr>
              <a:t>上帝粒子</a:t>
            </a:r>
          </a:p>
        </p:txBody>
      </p:sp>
      <p:sp>
        <p:nvSpPr>
          <p:cNvPr id="19460" name="Text Box 12"/>
          <p:cNvSpPr txBox="1">
            <a:spLocks noChangeArrowheads="1"/>
          </p:cNvSpPr>
          <p:nvPr/>
        </p:nvSpPr>
        <p:spPr bwMode="auto">
          <a:xfrm>
            <a:off x="8172450" y="188913"/>
            <a:ext cx="863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1800">
                <a:solidFill>
                  <a:schemeClr val="hlink"/>
                </a:solidFill>
              </a:rPr>
              <a:t>18/23</a:t>
            </a:r>
            <a:endParaRPr lang="zh-CN" altLang="en-US" sz="180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"/>
          <p:cNvSpPr>
            <a:spLocks noChangeArrowheads="1"/>
          </p:cNvSpPr>
          <p:nvPr/>
        </p:nvSpPr>
        <p:spPr bwMode="auto">
          <a:xfrm>
            <a:off x="1403350" y="765175"/>
            <a:ext cx="3455988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000">
                <a:solidFill>
                  <a:schemeClr val="bg2"/>
                </a:solidFill>
              </a:rPr>
              <a:t>美国物理学家</a:t>
            </a:r>
            <a:r>
              <a:rPr lang="en-US" altLang="zh-CN" sz="2000">
                <a:solidFill>
                  <a:schemeClr val="bg2"/>
                </a:solidFill>
              </a:rPr>
              <a:t>Leon Lederman</a:t>
            </a:r>
            <a:r>
              <a:rPr lang="zh-CN" altLang="en-US" sz="2000">
                <a:solidFill>
                  <a:schemeClr val="bg2"/>
                </a:solidFill>
              </a:rPr>
              <a:t>写过一本书，书名叫</a:t>
            </a:r>
            <a:r>
              <a:rPr lang="en-US" altLang="zh-CN" sz="2000">
                <a:solidFill>
                  <a:schemeClr val="bg2"/>
                </a:solidFill>
              </a:rPr>
              <a:t>《</a:t>
            </a:r>
            <a:r>
              <a:rPr lang="zh-CN" altLang="en-US" sz="2000">
                <a:solidFill>
                  <a:schemeClr val="bg2"/>
                </a:solidFill>
              </a:rPr>
              <a:t>上帝粒子</a:t>
            </a:r>
            <a:r>
              <a:rPr lang="en-US" altLang="zh-CN" sz="2000">
                <a:solidFill>
                  <a:schemeClr val="bg2"/>
                </a:solidFill>
              </a:rPr>
              <a:t>—</a:t>
            </a:r>
            <a:r>
              <a:rPr lang="zh-CN" altLang="en-US" sz="2000">
                <a:solidFill>
                  <a:schemeClr val="bg2"/>
                </a:solidFill>
              </a:rPr>
              <a:t>假如宇宙是答案，究竟什么是问题</a:t>
            </a:r>
            <a:r>
              <a:rPr lang="en-US" altLang="zh-CN" sz="2000">
                <a:solidFill>
                  <a:schemeClr val="bg2"/>
                </a:solidFill>
              </a:rPr>
              <a:t>》</a:t>
            </a:r>
            <a:r>
              <a:rPr lang="zh-CN" altLang="en-US" sz="2000">
                <a:solidFill>
                  <a:schemeClr val="bg2"/>
                </a:solidFill>
              </a:rPr>
              <a:t>，在此之后，黑格斯粒子被媒体称之为“上帝粒子”。</a:t>
            </a:r>
            <a:r>
              <a:rPr lang="en-US" altLang="zh-CN" sz="2000">
                <a:solidFill>
                  <a:schemeClr val="bg2"/>
                </a:solidFill>
              </a:rPr>
              <a:t>Lederman</a:t>
            </a:r>
            <a:r>
              <a:rPr lang="zh-CN" altLang="en-US" sz="2000">
                <a:solidFill>
                  <a:schemeClr val="bg2"/>
                </a:solidFill>
              </a:rPr>
              <a:t>教授本来想称黑格斯粒子为“该死的粒子”（</a:t>
            </a:r>
            <a:r>
              <a:rPr lang="en-US" altLang="zh-CN" sz="2000">
                <a:solidFill>
                  <a:schemeClr val="bg2"/>
                </a:solidFill>
              </a:rPr>
              <a:t>goddamn particle</a:t>
            </a:r>
            <a:r>
              <a:rPr lang="zh-CN" altLang="en-US" sz="2000">
                <a:solidFill>
                  <a:schemeClr val="bg2"/>
                </a:solidFill>
              </a:rPr>
              <a:t>），但是图书编辑不让他这样用。</a:t>
            </a:r>
          </a:p>
        </p:txBody>
      </p:sp>
      <p:pic>
        <p:nvPicPr>
          <p:cNvPr id="2048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981075"/>
            <a:ext cx="3167063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042988" y="2781300"/>
            <a:ext cx="73437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地球绕太阳运转是由牛顿引力控制的，牛顿引力定律具有转动不变性（也就是在空间转动时牛顿引力定律不发生变化），所以地球绕太阳转动的内在支配定律（或者转动的方程）具有空间转动不变性。但是作为转动定律（牛顿引力定律）或者转动方程的解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---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地球的转动轨道，它不具有转动不变性（在空间转动下地球的转动轨道看起来就变了形了），这样我们就说空间转动不变性自发破缺了。</a:t>
            </a:r>
            <a:r>
              <a:rPr lang="zh-CN" altLang="en-US" sz="1800" dirty="0">
                <a:solidFill>
                  <a:schemeClr val="bg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1197439" y="1194465"/>
            <a:ext cx="70564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一个系统的运动方程（拉斯量）具有某种对称性，但是这个系统所呈现的物理状态不具有这种对称性。</a:t>
            </a: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395536" y="491014"/>
            <a:ext cx="30559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对称性自发破缺：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68313" y="2205038"/>
            <a:ext cx="12557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800">
                <a:solidFill>
                  <a:schemeClr val="accent2"/>
                </a:solidFill>
                <a:latin typeface="Arial" panose="020B0604020202020204" pitchFamily="34" charset="0"/>
              </a:rPr>
              <a:t>比如：</a:t>
            </a:r>
          </a:p>
        </p:txBody>
      </p:sp>
      <p:pic>
        <p:nvPicPr>
          <p:cNvPr id="6" name="Picture 9" descr="eart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4578350"/>
            <a:ext cx="274955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矩形 2"/>
          <p:cNvSpPr>
            <a:spLocks noChangeArrowheads="1"/>
          </p:cNvSpPr>
          <p:nvPr/>
        </p:nvSpPr>
        <p:spPr bwMode="auto">
          <a:xfrm>
            <a:off x="8172450" y="4437063"/>
            <a:ext cx="576263" cy="2305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3080" name="矩形 7"/>
          <p:cNvSpPr>
            <a:spLocks noChangeArrowheads="1"/>
          </p:cNvSpPr>
          <p:nvPr/>
        </p:nvSpPr>
        <p:spPr bwMode="auto">
          <a:xfrm>
            <a:off x="5281613" y="4521200"/>
            <a:ext cx="576262" cy="2303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3081" name="矩形 8"/>
          <p:cNvSpPr>
            <a:spLocks noChangeArrowheads="1"/>
          </p:cNvSpPr>
          <p:nvPr/>
        </p:nvSpPr>
        <p:spPr bwMode="auto">
          <a:xfrm>
            <a:off x="5353050" y="4414838"/>
            <a:ext cx="2890838" cy="247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3082" name="矩形 9"/>
          <p:cNvSpPr>
            <a:spLocks noChangeArrowheads="1"/>
          </p:cNvSpPr>
          <p:nvPr/>
        </p:nvSpPr>
        <p:spPr bwMode="auto">
          <a:xfrm>
            <a:off x="5568950" y="6559550"/>
            <a:ext cx="2890838" cy="249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96975"/>
            <a:ext cx="64516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641350" y="665163"/>
            <a:ext cx="7926388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粒子都处在黑格斯场内，它们受到黑格斯场的</a:t>
            </a:r>
            <a:r>
              <a:rPr lang="zh-CN" altLang="en-US" sz="2800" dirty="0">
                <a:solidFill>
                  <a:srgbClr val="99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粘滞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作用从而得到质量。比如传递弱作用的规范玻色子与黑格斯场相遇，它吃掉了无质量的黑格斯场分量（无质量的黑格斯场叫作哥德斯通粒子）从而得到质量 </a:t>
            </a:r>
          </a:p>
        </p:txBody>
      </p:sp>
      <p:pic>
        <p:nvPicPr>
          <p:cNvPr id="22531" name="Picture 5" descr="20120709085542ce1e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213100"/>
            <a:ext cx="2855912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2555875" y="5876925"/>
            <a:ext cx="792163" cy="4318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2800">
              <a:latin typeface="Arial" panose="020B0604020202020204" pitchFamily="34" charset="0"/>
            </a:endParaRPr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3995738" y="5157788"/>
            <a:ext cx="576262" cy="28733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2800">
              <a:latin typeface="Arial" panose="020B0604020202020204" pitchFamily="34" charset="0"/>
            </a:endParaRPr>
          </a:p>
        </p:txBody>
      </p:sp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5435600" y="5229225"/>
            <a:ext cx="576263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2800">
              <a:latin typeface="Arial" panose="020B0604020202020204" pitchFamily="34" charset="0"/>
            </a:endParaRPr>
          </a:p>
        </p:txBody>
      </p:sp>
      <p:pic>
        <p:nvPicPr>
          <p:cNvPr id="22535" name="Picture 9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141663"/>
            <a:ext cx="295275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0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213100"/>
            <a:ext cx="2887662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Rectangle 11"/>
          <p:cNvSpPr>
            <a:spLocks noChangeArrowheads="1"/>
          </p:cNvSpPr>
          <p:nvPr/>
        </p:nvSpPr>
        <p:spPr bwMode="auto">
          <a:xfrm>
            <a:off x="395288" y="5157788"/>
            <a:ext cx="360362" cy="28733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2800">
              <a:latin typeface="Arial" panose="020B0604020202020204" pitchFamily="34" charset="0"/>
            </a:endParaRPr>
          </a:p>
        </p:txBody>
      </p:sp>
      <p:sp>
        <p:nvSpPr>
          <p:cNvPr id="22538" name="Rectangle 12"/>
          <p:cNvSpPr>
            <a:spLocks noChangeArrowheads="1"/>
          </p:cNvSpPr>
          <p:nvPr/>
        </p:nvSpPr>
        <p:spPr bwMode="auto">
          <a:xfrm>
            <a:off x="468313" y="5157788"/>
            <a:ext cx="287337" cy="28733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2800">
              <a:latin typeface="Arial" panose="020B0604020202020204" pitchFamily="34" charset="0"/>
            </a:endParaRPr>
          </a:p>
        </p:txBody>
      </p:sp>
      <p:sp>
        <p:nvSpPr>
          <p:cNvPr id="22539" name="Rectangle 13"/>
          <p:cNvSpPr>
            <a:spLocks noChangeArrowheads="1"/>
          </p:cNvSpPr>
          <p:nvPr/>
        </p:nvSpPr>
        <p:spPr bwMode="auto">
          <a:xfrm>
            <a:off x="6372225" y="5084763"/>
            <a:ext cx="431800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2800">
              <a:latin typeface="Arial" panose="020B0604020202020204" pitchFamily="34" charset="0"/>
            </a:endParaRPr>
          </a:p>
        </p:txBody>
      </p:sp>
      <p:sp>
        <p:nvSpPr>
          <p:cNvPr id="22540" name="Rectangle 14"/>
          <p:cNvSpPr>
            <a:spLocks noChangeArrowheads="1"/>
          </p:cNvSpPr>
          <p:nvPr/>
        </p:nvSpPr>
        <p:spPr bwMode="auto">
          <a:xfrm>
            <a:off x="4211638" y="5157788"/>
            <a:ext cx="287337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2800">
              <a:latin typeface="Arial" panose="020B0604020202020204" pitchFamily="34" charset="0"/>
            </a:endParaRPr>
          </a:p>
        </p:txBody>
      </p:sp>
      <p:sp>
        <p:nvSpPr>
          <p:cNvPr id="22541" name="Rectangle 15"/>
          <p:cNvSpPr>
            <a:spLocks noChangeArrowheads="1"/>
          </p:cNvSpPr>
          <p:nvPr/>
        </p:nvSpPr>
        <p:spPr bwMode="auto">
          <a:xfrm>
            <a:off x="468313" y="5157788"/>
            <a:ext cx="287337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RJW~[J3CE}907YL@21ZT1)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3168650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5" descr="YFTJK]VE0~XQL[([`~RF(8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813"/>
            <a:ext cx="3240088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 descr="J631~2YC)3D_(]@Q3_)9(W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644900"/>
            <a:ext cx="338455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395288" y="2847975"/>
            <a:ext cx="33115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latin typeface="Arial" panose="020B0604020202020204" pitchFamily="34" charset="0"/>
              </a:rPr>
              <a:t>真空中充满了平静的“希格斯场”，好像是满屋子的人们在轻轻交谈</a:t>
            </a:r>
            <a:r>
              <a:rPr lang="zh-CN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4572000" y="2727325"/>
            <a:ext cx="34194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00">
                <a:latin typeface="Arial" panose="020B0604020202020204" pitchFamily="34" charset="0"/>
              </a:rPr>
              <a:t>一颗粒子穿过“希格斯场”好比是来了一位大明星，开始打破平静的局面 </a:t>
            </a:r>
          </a:p>
        </p:txBody>
      </p:sp>
      <p:sp>
        <p:nvSpPr>
          <p:cNvPr id="23559" name="Rectangle 9"/>
          <p:cNvSpPr>
            <a:spLocks noChangeArrowheads="1"/>
          </p:cNvSpPr>
          <p:nvPr/>
        </p:nvSpPr>
        <p:spPr bwMode="auto">
          <a:xfrm>
            <a:off x="4427538" y="6021388"/>
            <a:ext cx="43926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600">
                <a:latin typeface="Arial" panose="020B0604020202020204" pitchFamily="34" charset="0"/>
              </a:rPr>
              <a:t>“</a:t>
            </a:r>
            <a:r>
              <a:rPr lang="zh-CN" altLang="en-US" sz="1600">
                <a:latin typeface="Arial" panose="020B0604020202020204" pitchFamily="34" charset="0"/>
              </a:rPr>
              <a:t>大明星”的到来吸引了粉丝的围观和索要签名，从而阻碍了他的走动</a:t>
            </a:r>
            <a:r>
              <a:rPr lang="en-US" altLang="zh-CN" sz="1600">
                <a:latin typeface="Arial" panose="020B0604020202020204" pitchFamily="34" charset="0"/>
              </a:rPr>
              <a:t>——</a:t>
            </a:r>
            <a:r>
              <a:rPr lang="zh-CN" altLang="en-US" sz="1600">
                <a:latin typeface="Arial" panose="020B0604020202020204" pitchFamily="34" charset="0"/>
              </a:rPr>
              <a:t>使他获得了“质量”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611188" y="333375"/>
            <a:ext cx="1452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rgbClr val="FF33CC"/>
                </a:solidFill>
                <a:sym typeface="Symbol" panose="05050102010706020507" pitchFamily="18" charset="2"/>
              </a:rPr>
              <a:t>Summary:</a:t>
            </a:r>
            <a:endParaRPr lang="en-US" altLang="zh-CN" sz="2400" baseline="30000">
              <a:solidFill>
                <a:srgbClr val="FF33CC"/>
              </a:solidFill>
              <a:sym typeface="Symbol" panose="05050102010706020507" pitchFamily="18" charset="2"/>
            </a:endParaRP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684213" y="1268413"/>
            <a:ext cx="6342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 sz="2400">
                <a:solidFill>
                  <a:srgbClr val="0000CC"/>
                </a:solidFill>
                <a:sym typeface="Symbol" panose="05050102010706020507" pitchFamily="18" charset="2"/>
              </a:rPr>
              <a:t> V() is a function of ||</a:t>
            </a:r>
            <a:r>
              <a:rPr lang="en-US" altLang="zh-CN" sz="2400" baseline="30000">
                <a:solidFill>
                  <a:srgbClr val="0000CC"/>
                </a:solidFill>
                <a:sym typeface="Symbol" panose="05050102010706020507" pitchFamily="18" charset="2"/>
              </a:rPr>
              <a:t>2</a:t>
            </a:r>
            <a:r>
              <a:rPr lang="en-US" altLang="zh-CN" sz="2400">
                <a:solidFill>
                  <a:srgbClr val="0000CC"/>
                </a:solidFill>
                <a:sym typeface="Symbol" panose="05050102010706020507" pitchFamily="18" charset="2"/>
              </a:rPr>
              <a:t>, independent of phase </a:t>
            </a:r>
            <a:r>
              <a:rPr lang="en-US" altLang="zh-CN" sz="2000">
                <a:solidFill>
                  <a:srgbClr val="0000CC"/>
                </a:solidFill>
                <a:sym typeface="Symbol" panose="05050102010706020507" pitchFamily="18" charset="2"/>
              </a:rPr>
              <a:t></a:t>
            </a:r>
            <a:r>
              <a:rPr lang="en-US" altLang="zh-CN" sz="2400">
                <a:solidFill>
                  <a:srgbClr val="0000CC"/>
                </a:solidFill>
                <a:sym typeface="Symbol" panose="05050102010706020507" pitchFamily="18" charset="2"/>
              </a:rPr>
              <a:t> </a:t>
            </a:r>
          </a:p>
        </p:txBody>
      </p:sp>
      <p:sp>
        <p:nvSpPr>
          <p:cNvPr id="24580" name="Rectangle 7"/>
          <p:cNvSpPr>
            <a:spLocks noChangeArrowheads="1"/>
          </p:cNvSpPr>
          <p:nvPr/>
        </p:nvSpPr>
        <p:spPr bwMode="auto">
          <a:xfrm>
            <a:off x="684213" y="2205038"/>
            <a:ext cx="6189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 sz="2400">
                <a:solidFill>
                  <a:srgbClr val="0000CC"/>
                </a:solidFill>
                <a:sym typeface="Symbol" panose="05050102010706020507" pitchFamily="18" charset="2"/>
              </a:rPr>
              <a:t> V() takes minimum at | |= v  with any </a:t>
            </a:r>
            <a:r>
              <a:rPr lang="en-US" altLang="zh-CN" sz="2000">
                <a:solidFill>
                  <a:srgbClr val="0000CC"/>
                </a:solidFill>
                <a:sym typeface="Symbol" panose="05050102010706020507" pitchFamily="18" charset="2"/>
              </a:rPr>
              <a:t></a:t>
            </a:r>
            <a:r>
              <a:rPr lang="en-US" altLang="zh-CN" sz="2400">
                <a:solidFill>
                  <a:srgbClr val="0000CC"/>
                </a:solidFill>
                <a:sym typeface="Symbol" panose="05050102010706020507" pitchFamily="18" charset="2"/>
              </a:rPr>
              <a:t> value</a:t>
            </a:r>
          </a:p>
        </p:txBody>
      </p:sp>
      <p:sp>
        <p:nvSpPr>
          <p:cNvPr id="24581" name="Rectangle 8"/>
          <p:cNvSpPr>
            <a:spLocks noChangeArrowheads="1"/>
          </p:cNvSpPr>
          <p:nvPr/>
        </p:nvSpPr>
        <p:spPr bwMode="auto">
          <a:xfrm>
            <a:off x="2124075" y="3933825"/>
            <a:ext cx="6513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chemeClr val="bg2"/>
                </a:solidFill>
                <a:sym typeface="Symbol" panose="05050102010706020507" pitchFamily="18" charset="2"/>
              </a:rPr>
              <a:t> excitation in radial direction </a:t>
            </a:r>
            <a:r>
              <a:rPr lang="en-US" altLang="zh-CN" sz="2400">
                <a:solidFill>
                  <a:schemeClr val="bg2"/>
                </a:solidFill>
                <a:sym typeface="Wingdings" panose="05000000000000000000" pitchFamily="2" charset="2"/>
              </a:rPr>
              <a:t> physical excitation</a:t>
            </a:r>
            <a:r>
              <a:rPr lang="en-US" altLang="zh-CN" sz="2400">
                <a:solidFill>
                  <a:schemeClr val="bg2"/>
                </a:solidFill>
                <a:sym typeface="Symbol" panose="05050102010706020507" pitchFamily="18" charset="2"/>
              </a:rPr>
              <a:t> </a:t>
            </a:r>
          </a:p>
        </p:txBody>
      </p:sp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755650" y="2852738"/>
            <a:ext cx="3354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 sz="2400">
                <a:solidFill>
                  <a:srgbClr val="0000CC"/>
                </a:solidFill>
                <a:sym typeface="Symbol" panose="05050102010706020507" pitchFamily="18" charset="2"/>
              </a:rPr>
              <a:t> Pick   |0&gt;  at  | |= v, </a:t>
            </a:r>
            <a:r>
              <a:rPr lang="en-US" altLang="zh-CN" sz="2000">
                <a:solidFill>
                  <a:srgbClr val="0000CC"/>
                </a:solidFill>
                <a:sym typeface="Symbol" panose="05050102010706020507" pitchFamily="18" charset="2"/>
              </a:rPr>
              <a:t>=0</a:t>
            </a:r>
            <a:endParaRPr lang="en-US" altLang="zh-CN" sz="2400">
              <a:solidFill>
                <a:srgbClr val="0000CC"/>
              </a:solidFill>
              <a:sym typeface="Symbol" panose="05050102010706020507" pitchFamily="18" charset="2"/>
            </a:endParaRPr>
          </a:p>
        </p:txBody>
      </p:sp>
      <p:sp>
        <p:nvSpPr>
          <p:cNvPr id="24583" name="Rectangle 10"/>
          <p:cNvSpPr>
            <a:spLocks noChangeArrowheads="1"/>
          </p:cNvSpPr>
          <p:nvPr/>
        </p:nvSpPr>
        <p:spPr bwMode="auto">
          <a:xfrm>
            <a:off x="3205163" y="1700213"/>
            <a:ext cx="3565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chemeClr val="tx2"/>
                </a:solidFill>
                <a:sym typeface="Symbol" panose="05050102010706020507" pitchFamily="18" charset="2"/>
              </a:rPr>
              <a:t>V() has rotation symmetry</a:t>
            </a:r>
          </a:p>
        </p:txBody>
      </p:sp>
      <p:sp>
        <p:nvSpPr>
          <p:cNvPr id="24584" name="Rectangle 11"/>
          <p:cNvSpPr>
            <a:spLocks noChangeArrowheads="1"/>
          </p:cNvSpPr>
          <p:nvPr/>
        </p:nvSpPr>
        <p:spPr bwMode="auto">
          <a:xfrm>
            <a:off x="3348038" y="3284538"/>
            <a:ext cx="3748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>
                <a:sym typeface="Symbol" panose="05050102010706020507" pitchFamily="18" charset="2"/>
              </a:rPr>
              <a:t>|0&gt; has no rotation symmetry</a:t>
            </a:r>
          </a:p>
        </p:txBody>
      </p:sp>
      <p:sp>
        <p:nvSpPr>
          <p:cNvPr id="24585" name="Rectangle 12"/>
          <p:cNvSpPr>
            <a:spLocks noChangeArrowheads="1"/>
          </p:cNvSpPr>
          <p:nvPr/>
        </p:nvSpPr>
        <p:spPr bwMode="auto">
          <a:xfrm>
            <a:off x="2124075" y="4365625"/>
            <a:ext cx="6784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chemeClr val="bg2"/>
                </a:solidFill>
                <a:sym typeface="Symbol" panose="05050102010706020507" pitchFamily="18" charset="2"/>
              </a:rPr>
              <a:t> excitation in polar direction </a:t>
            </a:r>
            <a:r>
              <a:rPr lang="en-US" altLang="zh-CN" sz="2400">
                <a:solidFill>
                  <a:schemeClr val="bg2"/>
                </a:solidFill>
                <a:sym typeface="Wingdings" panose="05000000000000000000" pitchFamily="2" charset="2"/>
              </a:rPr>
              <a:t> zero energy excitation</a:t>
            </a:r>
            <a:endParaRPr lang="en-US" altLang="zh-CN" sz="2400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  <p:sp>
        <p:nvSpPr>
          <p:cNvPr id="24586" name="Rectangle 13"/>
          <p:cNvSpPr>
            <a:spLocks noChangeArrowheads="1"/>
          </p:cNvSpPr>
          <p:nvPr/>
        </p:nvSpPr>
        <p:spPr bwMode="auto">
          <a:xfrm>
            <a:off x="4067175" y="4797425"/>
            <a:ext cx="4833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chemeClr val="bg2"/>
                </a:solidFill>
                <a:sym typeface="Wingdings" panose="05000000000000000000" pitchFamily="2" charset="2"/>
              </a:rPr>
              <a:t> massless states (Goldstone bosons)</a:t>
            </a:r>
            <a:endParaRPr lang="en-US" altLang="zh-CN" sz="2400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  <p:sp>
        <p:nvSpPr>
          <p:cNvPr id="24587" name="Rectangle 14"/>
          <p:cNvSpPr>
            <a:spLocks noChangeArrowheads="1"/>
          </p:cNvSpPr>
          <p:nvPr/>
        </p:nvSpPr>
        <p:spPr bwMode="auto">
          <a:xfrm>
            <a:off x="755650" y="5516563"/>
            <a:ext cx="7732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 sz="2400">
                <a:solidFill>
                  <a:srgbClr val="0000CC"/>
                </a:solidFill>
                <a:sym typeface="Symbol" panose="05050102010706020507" pitchFamily="18" charset="2"/>
              </a:rPr>
              <a:t> In gauge theory: Goldstone bosons + massless gauge bosons</a:t>
            </a:r>
          </a:p>
        </p:txBody>
      </p:sp>
      <p:sp>
        <p:nvSpPr>
          <p:cNvPr id="24588" name="Rectangle 15"/>
          <p:cNvSpPr>
            <a:spLocks noChangeArrowheads="1"/>
          </p:cNvSpPr>
          <p:nvPr/>
        </p:nvSpPr>
        <p:spPr bwMode="auto">
          <a:xfrm>
            <a:off x="5003800" y="6092825"/>
            <a:ext cx="330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rgbClr val="0000CC"/>
                </a:solidFill>
                <a:sym typeface="Wingdings" panose="05000000000000000000" pitchFamily="2" charset="2"/>
              </a:rPr>
              <a:t> Massive gauge bosons</a:t>
            </a:r>
            <a:endParaRPr lang="en-US" altLang="zh-CN" sz="2400">
              <a:solidFill>
                <a:srgbClr val="0000CC"/>
              </a:solidFill>
              <a:sym typeface="Symbol" panose="05050102010706020507" pitchFamily="18" charset="2"/>
            </a:endParaRPr>
          </a:p>
        </p:txBody>
      </p:sp>
      <p:sp>
        <p:nvSpPr>
          <p:cNvPr id="24589" name="Line 16"/>
          <p:cNvSpPr>
            <a:spLocks noChangeShapeType="1"/>
          </p:cNvSpPr>
          <p:nvPr/>
        </p:nvSpPr>
        <p:spPr bwMode="auto">
          <a:xfrm>
            <a:off x="2987675" y="5949950"/>
            <a:ext cx="525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0" name="Line 17"/>
          <p:cNvSpPr>
            <a:spLocks noChangeShapeType="1"/>
          </p:cNvSpPr>
          <p:nvPr/>
        </p:nvSpPr>
        <p:spPr bwMode="auto">
          <a:xfrm>
            <a:off x="2051050" y="3357563"/>
            <a:ext cx="144463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矩形 4"/>
          <p:cNvSpPr>
            <a:spLocks noChangeArrowheads="1"/>
          </p:cNvSpPr>
          <p:nvPr/>
        </p:nvSpPr>
        <p:spPr bwMode="auto">
          <a:xfrm>
            <a:off x="2484438" y="1700213"/>
            <a:ext cx="2693987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6000">
                <a:solidFill>
                  <a:srgbClr val="FFC000"/>
                </a:solidFill>
                <a:ea typeface="仿宋_GB2312"/>
                <a:cs typeface="仿宋_GB2312"/>
              </a:rPr>
              <a:t>下课啦 </a:t>
            </a:r>
            <a:endParaRPr lang="en-US" altLang="zh-CN" sz="6000">
              <a:solidFill>
                <a:srgbClr val="FFC000"/>
              </a:solidFill>
              <a:ea typeface="仿宋_GB2312"/>
              <a:cs typeface="仿宋_GB231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CN" sz="6000">
              <a:solidFill>
                <a:srgbClr val="FFC000"/>
              </a:solidFill>
              <a:ea typeface="仿宋_GB2312"/>
              <a:cs typeface="仿宋_GB231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6000">
                <a:solidFill>
                  <a:srgbClr val="FFC000"/>
                </a:solidFill>
                <a:ea typeface="仿宋_GB2312"/>
                <a:cs typeface="仿宋_GB2312"/>
              </a:rPr>
              <a:t>  </a:t>
            </a:r>
            <a:r>
              <a:rPr lang="zh-CN" altLang="en-US" sz="6000">
                <a:solidFill>
                  <a:srgbClr val="FFC000"/>
                </a:solidFill>
                <a:ea typeface="仿宋_GB2312"/>
                <a:cs typeface="仿宋_GB2312"/>
              </a:rPr>
              <a:t>再 见</a:t>
            </a:r>
            <a:endParaRPr lang="zh-CN" altLang="en-US" sz="600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42"/>
          <p:cNvSpPr txBox="1">
            <a:spLocks noChangeArrowheads="1"/>
          </p:cNvSpPr>
          <p:nvPr/>
        </p:nvSpPr>
        <p:spPr bwMode="auto">
          <a:xfrm>
            <a:off x="467544" y="1106060"/>
            <a:ext cx="1296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1: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84213" y="1696611"/>
            <a:ext cx="777557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1930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年代朗道就发现铁磁体的相变与对称性自发破缺有关，描述其内部磁场的运动方程具有空间转动不变性，当在居里温度（对于铁来讲是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770°C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）以上时，铁磁体内部原子的磁场自旋杂乱无章（具有空间转动不变性），但在居里温度以下时，铁磁体内部原子的磁场自旋集体指向某一方向（空间转动不变性丧失） </a:t>
            </a:r>
          </a:p>
        </p:txBody>
      </p:sp>
      <p:pic>
        <p:nvPicPr>
          <p:cNvPr id="4101" name="Picture 6" descr="Ferromagnetic_ord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03675"/>
            <a:ext cx="266382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Paramagne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003675"/>
            <a:ext cx="3311525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900113" y="5948363"/>
            <a:ext cx="7461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400">
                <a:latin typeface="Arial" panose="020B0604020202020204" pitchFamily="34" charset="0"/>
              </a:rPr>
              <a:t>铁磁体内部原子的磁自旋（</a:t>
            </a:r>
            <a:r>
              <a:rPr lang="en-US" altLang="zh-CN" sz="1400">
                <a:latin typeface="Arial" panose="020B0604020202020204" pitchFamily="34" charset="0"/>
              </a:rPr>
              <a:t>magnetic spins</a:t>
            </a:r>
            <a:r>
              <a:rPr lang="zh-CN" altLang="en-US" sz="1400">
                <a:latin typeface="Arial" panose="020B0604020202020204" pitchFamily="34" charset="0"/>
              </a:rPr>
              <a:t>）在居里温度以下（左图）和以上（右图）的表现 </a:t>
            </a:r>
          </a:p>
        </p:txBody>
      </p:sp>
      <p:sp>
        <p:nvSpPr>
          <p:cNvPr id="2" name="矩形 1"/>
          <p:cNvSpPr/>
          <p:nvPr/>
        </p:nvSpPr>
        <p:spPr>
          <a:xfrm>
            <a:off x="2185770" y="332656"/>
            <a:ext cx="4772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Spontaneous Symmetry Breaking</a:t>
            </a:r>
            <a:endParaRPr lang="zh-CN" altLang="en-US" sz="2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79400"/>
            <a:ext cx="583088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639763"/>
            <a:ext cx="42195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2125662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1771650"/>
            <a:ext cx="2894013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Rectangle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797550" y="1916113"/>
            <a:ext cx="2216150" cy="366712"/>
          </a:xfrm>
          <a:prstGeom prst="rect">
            <a:avLst/>
          </a:prstGeom>
          <a:blipFill rotWithShape="0">
            <a:blip r:embed="rId6"/>
            <a:stretch>
              <a:fillRect t="-8333" b="-26667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pic>
        <p:nvPicPr>
          <p:cNvPr id="5127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492375"/>
            <a:ext cx="3455987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213100"/>
            <a:ext cx="3524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3213100"/>
            <a:ext cx="442913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3571875"/>
            <a:ext cx="79533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3500438"/>
            <a:ext cx="341471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21163"/>
            <a:ext cx="1512887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4221163"/>
            <a:ext cx="798512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221163"/>
            <a:ext cx="22288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5" name="AutoShape 19"/>
          <p:cNvSpPr>
            <a:spLocks noChangeArrowheads="1"/>
          </p:cNvSpPr>
          <p:nvPr/>
        </p:nvSpPr>
        <p:spPr bwMode="auto">
          <a:xfrm>
            <a:off x="3636963" y="4437063"/>
            <a:ext cx="431800" cy="71437"/>
          </a:xfrm>
          <a:prstGeom prst="rightArrow">
            <a:avLst>
              <a:gd name="adj1" fmla="val 50000"/>
              <a:gd name="adj2" fmla="val 1511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pic>
        <p:nvPicPr>
          <p:cNvPr id="5136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3140075"/>
            <a:ext cx="1887538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7" name="AutoShape 21"/>
          <p:cNvSpPr>
            <a:spLocks noChangeArrowheads="1"/>
          </p:cNvSpPr>
          <p:nvPr/>
        </p:nvSpPr>
        <p:spPr bwMode="auto">
          <a:xfrm>
            <a:off x="7453313" y="3213100"/>
            <a:ext cx="1079500" cy="719138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CC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pic>
        <p:nvPicPr>
          <p:cNvPr id="5138" name="Picture 2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4940300"/>
            <a:ext cx="18002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9" name="Picture 2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4940300"/>
            <a:ext cx="198596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0" name="Picture 2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5445125"/>
            <a:ext cx="17780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1" name="Picture 2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5445125"/>
            <a:ext cx="16700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2" name="Picture 2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3" y="5229225"/>
            <a:ext cx="11334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3" name="Picture 28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805488"/>
            <a:ext cx="1985962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4" name="Picture 29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308725"/>
            <a:ext cx="347027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5" name="Picture 30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589588"/>
            <a:ext cx="1081087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6" name="Picture 31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45125"/>
            <a:ext cx="79216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47" name="Rectangle 32"/>
          <p:cNvSpPr>
            <a:spLocks noChangeArrowheads="1"/>
          </p:cNvSpPr>
          <p:nvPr/>
        </p:nvSpPr>
        <p:spPr bwMode="auto">
          <a:xfrm>
            <a:off x="539750" y="5300663"/>
            <a:ext cx="2873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/>
              <a:t>V </a:t>
            </a:r>
          </a:p>
        </p:txBody>
      </p:sp>
      <p:sp>
        <p:nvSpPr>
          <p:cNvPr id="5148" name="Rectangle 33"/>
          <p:cNvSpPr>
            <a:spLocks noChangeArrowheads="1"/>
          </p:cNvSpPr>
          <p:nvPr/>
        </p:nvSpPr>
        <p:spPr bwMode="auto">
          <a:xfrm>
            <a:off x="1908175" y="5373688"/>
            <a:ext cx="2873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/>
              <a:t>V </a:t>
            </a:r>
          </a:p>
        </p:txBody>
      </p:sp>
      <p:sp>
        <p:nvSpPr>
          <p:cNvPr id="5149" name="Rectangle 34"/>
          <p:cNvSpPr>
            <a:spLocks noChangeArrowheads="1"/>
          </p:cNvSpPr>
          <p:nvPr/>
        </p:nvSpPr>
        <p:spPr bwMode="auto">
          <a:xfrm>
            <a:off x="755650" y="6165850"/>
            <a:ext cx="1008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/>
              <a:t>M-</a:t>
            </a:r>
            <a:r>
              <a:rPr lang="en-US" altLang="zh-CN" sz="1200"/>
              <a:t>plane</a:t>
            </a:r>
            <a:r>
              <a:rPr lang="en-US" altLang="zh-CN" sz="1400" b="1"/>
              <a:t> </a:t>
            </a:r>
          </a:p>
        </p:txBody>
      </p:sp>
      <p:sp>
        <p:nvSpPr>
          <p:cNvPr id="5150" name="Rectangle 35"/>
          <p:cNvSpPr>
            <a:spLocks noChangeArrowheads="1"/>
          </p:cNvSpPr>
          <p:nvPr/>
        </p:nvSpPr>
        <p:spPr bwMode="auto">
          <a:xfrm>
            <a:off x="2339975" y="6165850"/>
            <a:ext cx="1152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/>
              <a:t>M</a:t>
            </a:r>
            <a:r>
              <a:rPr lang="en-US" altLang="zh-CN" sz="1200"/>
              <a:t>-plane</a:t>
            </a:r>
            <a:endParaRPr lang="en-US" altLang="zh-CN" sz="1400" b="1"/>
          </a:p>
        </p:txBody>
      </p:sp>
      <p:pic>
        <p:nvPicPr>
          <p:cNvPr id="5151" name="Picture 36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453188"/>
            <a:ext cx="557212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2" name="Picture 37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6453188"/>
            <a:ext cx="6032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53" name="Line 38"/>
          <p:cNvSpPr>
            <a:spLocks noChangeShapeType="1"/>
          </p:cNvSpPr>
          <p:nvPr/>
        </p:nvSpPr>
        <p:spPr bwMode="auto">
          <a:xfrm flipH="1">
            <a:off x="1620838" y="6237288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54" name="Line 39"/>
          <p:cNvSpPr>
            <a:spLocks noChangeShapeType="1"/>
          </p:cNvSpPr>
          <p:nvPr/>
        </p:nvSpPr>
        <p:spPr bwMode="auto">
          <a:xfrm flipH="1">
            <a:off x="395288" y="6237288"/>
            <a:ext cx="287337" cy="2159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55" name="Rectangle 40"/>
          <p:cNvSpPr>
            <a:spLocks noChangeArrowheads="1"/>
          </p:cNvSpPr>
          <p:nvPr/>
        </p:nvSpPr>
        <p:spPr bwMode="auto">
          <a:xfrm>
            <a:off x="2124075" y="6237288"/>
            <a:ext cx="266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33CC"/>
                </a:solidFill>
                <a:sym typeface="Symbol" panose="05050102010706020507" pitchFamily="18" charset="2"/>
              </a:rPr>
              <a:t></a:t>
            </a:r>
          </a:p>
        </p:txBody>
      </p:sp>
      <p:sp>
        <p:nvSpPr>
          <p:cNvPr id="5156" name="Rectangle 43"/>
          <p:cNvSpPr>
            <a:spLocks noChangeArrowheads="1"/>
          </p:cNvSpPr>
          <p:nvPr/>
        </p:nvSpPr>
        <p:spPr bwMode="auto">
          <a:xfrm>
            <a:off x="714375" y="279400"/>
            <a:ext cx="1223963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157" name="圆角矩形 1"/>
          <p:cNvSpPr>
            <a:spLocks noChangeArrowheads="1"/>
          </p:cNvSpPr>
          <p:nvPr/>
        </p:nvSpPr>
        <p:spPr bwMode="auto">
          <a:xfrm>
            <a:off x="1763713" y="188913"/>
            <a:ext cx="4867275" cy="8636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pic>
        <p:nvPicPr>
          <p:cNvPr id="5158" name="图片 2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265113"/>
            <a:ext cx="13716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9" name="矩形 38"/>
          <p:cNvSpPr>
            <a:spLocks noChangeArrowheads="1"/>
          </p:cNvSpPr>
          <p:nvPr/>
        </p:nvSpPr>
        <p:spPr bwMode="auto">
          <a:xfrm>
            <a:off x="6478588" y="4297363"/>
            <a:ext cx="125412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160" name="矩形 39"/>
          <p:cNvSpPr>
            <a:spLocks noChangeArrowheads="1"/>
          </p:cNvSpPr>
          <p:nvPr/>
        </p:nvSpPr>
        <p:spPr bwMode="auto">
          <a:xfrm>
            <a:off x="4394200" y="4964113"/>
            <a:ext cx="125413" cy="280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161" name="矩形 40"/>
          <p:cNvSpPr>
            <a:spLocks noChangeArrowheads="1"/>
          </p:cNvSpPr>
          <p:nvPr/>
        </p:nvSpPr>
        <p:spPr bwMode="auto">
          <a:xfrm>
            <a:off x="8407400" y="5840413"/>
            <a:ext cx="125413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628775"/>
            <a:ext cx="9969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700213"/>
            <a:ext cx="4297362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276475"/>
            <a:ext cx="39941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852738"/>
            <a:ext cx="42195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284538"/>
            <a:ext cx="4468812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005263"/>
            <a:ext cx="43529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437063"/>
            <a:ext cx="1223962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437063"/>
            <a:ext cx="16557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724400"/>
            <a:ext cx="3276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373688"/>
            <a:ext cx="324485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8" name="Text Box 19"/>
          <p:cNvSpPr txBox="1">
            <a:spLocks noChangeArrowheads="1"/>
          </p:cNvSpPr>
          <p:nvPr/>
        </p:nvSpPr>
        <p:spPr bwMode="auto">
          <a:xfrm>
            <a:off x="395288" y="765175"/>
            <a:ext cx="1296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2:</a:t>
            </a:r>
          </a:p>
        </p:txBody>
      </p:sp>
      <p:sp>
        <p:nvSpPr>
          <p:cNvPr id="6157" name="矩形 14"/>
          <p:cNvSpPr>
            <a:spLocks noChangeArrowheads="1"/>
          </p:cNvSpPr>
          <p:nvPr/>
        </p:nvSpPr>
        <p:spPr bwMode="auto">
          <a:xfrm>
            <a:off x="8027988" y="3452813"/>
            <a:ext cx="125412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6" name="矩形 1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344195" y="1804552"/>
            <a:ext cx="155798" cy="388170"/>
          </a:xfrm>
          <a:prstGeom prst="rect">
            <a:avLst/>
          </a:prstGeom>
          <a:blipFill rotWithShape="0">
            <a:blip r:embed="rId12"/>
            <a:stretch>
              <a:fillRect l="-56000" r="-16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4813"/>
            <a:ext cx="3294063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836613"/>
            <a:ext cx="164147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692150"/>
            <a:ext cx="1681162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484313"/>
            <a:ext cx="58308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916113"/>
            <a:ext cx="1884362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133600"/>
            <a:ext cx="15208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565400"/>
            <a:ext cx="1560513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7" name="Rectangle 11"/>
          <p:cNvSpPr>
            <a:spLocks noChangeArrowheads="1"/>
          </p:cNvSpPr>
          <p:nvPr/>
        </p:nvSpPr>
        <p:spPr bwMode="auto">
          <a:xfrm>
            <a:off x="4787900" y="3068638"/>
            <a:ext cx="1562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vacuum state:  </a:t>
            </a:r>
          </a:p>
        </p:txBody>
      </p:sp>
      <p:pic>
        <p:nvPicPr>
          <p:cNvPr id="7178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068638"/>
            <a:ext cx="5413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141663"/>
            <a:ext cx="312738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068638"/>
            <a:ext cx="5556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068638"/>
            <a:ext cx="192087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2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357563"/>
            <a:ext cx="2000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3" name="Rectangle 17"/>
          <p:cNvSpPr>
            <a:spLocks noChangeArrowheads="1"/>
          </p:cNvSpPr>
          <p:nvPr/>
        </p:nvSpPr>
        <p:spPr bwMode="auto">
          <a:xfrm>
            <a:off x="6372225" y="3716338"/>
            <a:ext cx="215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break O(2) symmetry</a:t>
            </a:r>
          </a:p>
        </p:txBody>
      </p:sp>
      <p:pic>
        <p:nvPicPr>
          <p:cNvPr id="7184" name="Picture 2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292600"/>
            <a:ext cx="5429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5" name="Picture 2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652963"/>
            <a:ext cx="22860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6" name="Picture 2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724400"/>
            <a:ext cx="131921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7" name="Rectangle 23"/>
          <p:cNvSpPr>
            <a:spLocks noChangeArrowheads="1"/>
          </p:cNvSpPr>
          <p:nvPr/>
        </p:nvSpPr>
        <p:spPr bwMode="auto">
          <a:xfrm>
            <a:off x="5292725" y="4719638"/>
            <a:ext cx="723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sym typeface="Symbol" panose="05050102010706020507" pitchFamily="18" charset="2"/>
              </a:rPr>
              <a:t> = </a:t>
            </a:r>
            <a:r>
              <a:rPr lang="en-US" altLang="zh-CN" sz="1800"/>
              <a:t>  </a:t>
            </a:r>
          </a:p>
        </p:txBody>
      </p:sp>
      <p:sp>
        <p:nvSpPr>
          <p:cNvPr id="7188" name="Rectangle 24"/>
          <p:cNvSpPr>
            <a:spLocks noChangeArrowheads="1"/>
          </p:cNvSpPr>
          <p:nvPr/>
        </p:nvSpPr>
        <p:spPr bwMode="auto">
          <a:xfrm>
            <a:off x="5795963" y="4724400"/>
            <a:ext cx="614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sym typeface="Symbol" panose="05050102010706020507" pitchFamily="18" charset="2"/>
              </a:rPr>
              <a:t> - 0</a:t>
            </a:r>
          </a:p>
        </p:txBody>
      </p:sp>
      <p:pic>
        <p:nvPicPr>
          <p:cNvPr id="7189" name="Picture 2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300663"/>
            <a:ext cx="18002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0" name="Picture 2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229225"/>
            <a:ext cx="5624512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1" name="Picture 2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6237288"/>
            <a:ext cx="26638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2" name="Picture 2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237288"/>
            <a:ext cx="2519362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3" name="Picture 3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5876925"/>
            <a:ext cx="35242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94" name="Rectangle 31"/>
          <p:cNvSpPr>
            <a:spLocks noChangeArrowheads="1"/>
          </p:cNvSpPr>
          <p:nvPr/>
        </p:nvSpPr>
        <p:spPr bwMode="auto">
          <a:xfrm>
            <a:off x="3276600" y="5805488"/>
            <a:ext cx="195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/>
              <a:t>obtain a physics mass</a:t>
            </a:r>
          </a:p>
        </p:txBody>
      </p:sp>
      <p:pic>
        <p:nvPicPr>
          <p:cNvPr id="7195" name="Picture 3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89138"/>
            <a:ext cx="2205037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96" name="Line 33"/>
          <p:cNvSpPr>
            <a:spLocks noChangeShapeType="1"/>
          </p:cNvSpPr>
          <p:nvPr/>
        </p:nvSpPr>
        <p:spPr bwMode="auto">
          <a:xfrm>
            <a:off x="1403350" y="2997200"/>
            <a:ext cx="129698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97" name="Line 34"/>
          <p:cNvSpPr>
            <a:spLocks noChangeShapeType="1"/>
          </p:cNvSpPr>
          <p:nvPr/>
        </p:nvSpPr>
        <p:spPr bwMode="auto">
          <a:xfrm flipH="1">
            <a:off x="468313" y="2997200"/>
            <a:ext cx="935037" cy="6492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98" name="Line 35"/>
          <p:cNvSpPr>
            <a:spLocks noChangeShapeType="1"/>
          </p:cNvSpPr>
          <p:nvPr/>
        </p:nvSpPr>
        <p:spPr bwMode="auto">
          <a:xfrm flipV="1">
            <a:off x="1403350" y="1773238"/>
            <a:ext cx="0" cy="122396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7199" name="Picture 36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852738"/>
            <a:ext cx="2317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00" name="Picture 37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44900"/>
            <a:ext cx="271463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01" name="Picture 38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12875"/>
            <a:ext cx="352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02" name="Rectangle 39"/>
          <p:cNvSpPr>
            <a:spLocks noChangeArrowheads="1"/>
          </p:cNvSpPr>
          <p:nvPr/>
        </p:nvSpPr>
        <p:spPr bwMode="auto">
          <a:xfrm>
            <a:off x="1830388" y="3330575"/>
            <a:ext cx="277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33CC"/>
                </a:solidFill>
                <a:sym typeface="Symbol" panose="05050102010706020507" pitchFamily="18" charset="2"/>
              </a:rPr>
              <a:t></a:t>
            </a:r>
          </a:p>
        </p:txBody>
      </p:sp>
      <p:sp>
        <p:nvSpPr>
          <p:cNvPr id="7203" name="Line 40"/>
          <p:cNvSpPr>
            <a:spLocks noChangeShapeType="1"/>
          </p:cNvSpPr>
          <p:nvPr/>
        </p:nvSpPr>
        <p:spPr bwMode="auto">
          <a:xfrm flipV="1">
            <a:off x="1979613" y="2997200"/>
            <a:ext cx="0" cy="503238"/>
          </a:xfrm>
          <a:prstGeom prst="line">
            <a:avLst/>
          </a:prstGeom>
          <a:noFill/>
          <a:ln w="28575">
            <a:solidFill>
              <a:srgbClr val="FF33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04" name="Line 41"/>
          <p:cNvSpPr>
            <a:spLocks noChangeShapeType="1"/>
          </p:cNvSpPr>
          <p:nvPr/>
        </p:nvSpPr>
        <p:spPr bwMode="auto">
          <a:xfrm>
            <a:off x="4932363" y="5084763"/>
            <a:ext cx="288925" cy="0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05" name="Line 42"/>
          <p:cNvSpPr>
            <a:spLocks noChangeShapeType="1"/>
          </p:cNvSpPr>
          <p:nvPr/>
        </p:nvSpPr>
        <p:spPr bwMode="auto">
          <a:xfrm>
            <a:off x="6156325" y="5013325"/>
            <a:ext cx="287338" cy="0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06" name="矩形 38"/>
          <p:cNvSpPr>
            <a:spLocks noChangeArrowheads="1"/>
          </p:cNvSpPr>
          <p:nvPr/>
        </p:nvSpPr>
        <p:spPr bwMode="auto">
          <a:xfrm>
            <a:off x="8469313" y="1573213"/>
            <a:ext cx="123825" cy="280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0" name="矩形 3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741362" y="5289600"/>
            <a:ext cx="130192" cy="467344"/>
          </a:xfrm>
          <a:prstGeom prst="rect">
            <a:avLst/>
          </a:prstGeom>
          <a:blipFill rotWithShape="0">
            <a:blip r:embed="rId26"/>
            <a:stretch>
              <a:fillRect l="-76190" r="-28571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323850" y="188913"/>
            <a:ext cx="1296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3:</a:t>
            </a:r>
          </a:p>
        </p:txBody>
      </p:sp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88913"/>
            <a:ext cx="2735262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636838"/>
            <a:ext cx="2160587" cy="163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Line 8"/>
          <p:cNvSpPr>
            <a:spLocks noChangeShapeType="1"/>
          </p:cNvSpPr>
          <p:nvPr/>
        </p:nvSpPr>
        <p:spPr bwMode="auto">
          <a:xfrm flipH="1">
            <a:off x="1403350" y="4076700"/>
            <a:ext cx="865188" cy="288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8" name="Rectangle 9"/>
          <p:cNvSpPr>
            <a:spLocks noChangeArrowheads="1"/>
          </p:cNvSpPr>
          <p:nvPr/>
        </p:nvSpPr>
        <p:spPr bwMode="auto">
          <a:xfrm rot="-1200000">
            <a:off x="1979613" y="4148138"/>
            <a:ext cx="8747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FF0000"/>
                </a:solidFill>
                <a:sym typeface="Symbol" panose="05050102010706020507" pitchFamily="18" charset="2"/>
              </a:rPr>
              <a:t>-plane</a:t>
            </a:r>
          </a:p>
        </p:txBody>
      </p:sp>
      <p:sp>
        <p:nvSpPr>
          <p:cNvPr id="8199" name="Oval 10"/>
          <p:cNvSpPr>
            <a:spLocks noChangeArrowheads="1"/>
          </p:cNvSpPr>
          <p:nvPr/>
        </p:nvSpPr>
        <p:spPr bwMode="auto">
          <a:xfrm>
            <a:off x="3060700" y="3716338"/>
            <a:ext cx="431800" cy="36036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pic>
        <p:nvPicPr>
          <p:cNvPr id="820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57338"/>
            <a:ext cx="1611312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341438"/>
            <a:ext cx="15621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781300"/>
            <a:ext cx="266382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3" name="Line 14"/>
          <p:cNvSpPr>
            <a:spLocks noChangeShapeType="1"/>
          </p:cNvSpPr>
          <p:nvPr/>
        </p:nvSpPr>
        <p:spPr bwMode="auto">
          <a:xfrm flipH="1">
            <a:off x="5364163" y="3789363"/>
            <a:ext cx="865187" cy="288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4" name="Oval 15"/>
          <p:cNvSpPr>
            <a:spLocks noChangeArrowheads="1"/>
          </p:cNvSpPr>
          <p:nvPr/>
        </p:nvSpPr>
        <p:spPr bwMode="auto">
          <a:xfrm>
            <a:off x="6732588" y="3357563"/>
            <a:ext cx="431800" cy="36036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8205" name="Oval 16"/>
          <p:cNvSpPr>
            <a:spLocks noChangeArrowheads="1"/>
          </p:cNvSpPr>
          <p:nvPr/>
        </p:nvSpPr>
        <p:spPr bwMode="auto">
          <a:xfrm>
            <a:off x="7380288" y="3646488"/>
            <a:ext cx="431800" cy="36036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8206" name="Line 17"/>
          <p:cNvSpPr>
            <a:spLocks noChangeShapeType="1"/>
          </p:cNvSpPr>
          <p:nvPr/>
        </p:nvSpPr>
        <p:spPr bwMode="auto">
          <a:xfrm flipV="1">
            <a:off x="6732588" y="3789363"/>
            <a:ext cx="0" cy="360362"/>
          </a:xfrm>
          <a:prstGeom prst="line">
            <a:avLst/>
          </a:prstGeom>
          <a:noFill/>
          <a:ln w="28575">
            <a:solidFill>
              <a:srgbClr val="FF33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8207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005263"/>
            <a:ext cx="129540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8" name="Rectangle 19"/>
          <p:cNvSpPr>
            <a:spLocks noChangeArrowheads="1"/>
          </p:cNvSpPr>
          <p:nvPr/>
        </p:nvSpPr>
        <p:spPr bwMode="auto">
          <a:xfrm>
            <a:off x="755650" y="4941888"/>
            <a:ext cx="3375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996600"/>
                </a:solidFill>
              </a:rPr>
              <a:t>vacuum state has U(1) symm</a:t>
            </a:r>
            <a:r>
              <a:rPr lang="en-US" altLang="zh-CN" sz="2400" b="1">
                <a:solidFill>
                  <a:srgbClr val="996600"/>
                </a:solidFill>
              </a:rPr>
              <a:t> </a:t>
            </a:r>
          </a:p>
        </p:txBody>
      </p:sp>
      <p:sp>
        <p:nvSpPr>
          <p:cNvPr id="8209" name="Rectangle 20"/>
          <p:cNvSpPr>
            <a:spLocks noChangeArrowheads="1"/>
          </p:cNvSpPr>
          <p:nvPr/>
        </p:nvSpPr>
        <p:spPr bwMode="auto">
          <a:xfrm>
            <a:off x="4668838" y="4941888"/>
            <a:ext cx="4475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996600"/>
                </a:solidFill>
              </a:rPr>
              <a:t>vacuum state does not have U(1) symm</a:t>
            </a:r>
            <a:r>
              <a:rPr lang="en-US" altLang="zh-CN" sz="2400" b="1">
                <a:solidFill>
                  <a:srgbClr val="996600"/>
                </a:solidFill>
              </a:rPr>
              <a:t> </a:t>
            </a:r>
          </a:p>
        </p:txBody>
      </p:sp>
      <p:sp>
        <p:nvSpPr>
          <p:cNvPr id="8210" name="Line 21"/>
          <p:cNvSpPr>
            <a:spLocks noChangeShapeType="1"/>
          </p:cNvSpPr>
          <p:nvPr/>
        </p:nvSpPr>
        <p:spPr bwMode="auto">
          <a:xfrm>
            <a:off x="4356100" y="1628775"/>
            <a:ext cx="0" cy="3960813"/>
          </a:xfrm>
          <a:prstGeom prst="line">
            <a:avLst/>
          </a:prstGeom>
          <a:noFill/>
          <a:ln w="9525">
            <a:solidFill>
              <a:srgbClr val="99CC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11" name="Rectangle 22"/>
          <p:cNvSpPr>
            <a:spLocks noChangeArrowheads="1"/>
          </p:cNvSpPr>
          <p:nvPr/>
        </p:nvSpPr>
        <p:spPr bwMode="auto">
          <a:xfrm>
            <a:off x="6732588" y="4437063"/>
            <a:ext cx="360362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76250"/>
            <a:ext cx="15621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341438"/>
            <a:ext cx="6048375" cy="418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5148263" y="5300663"/>
            <a:ext cx="215900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221" name="AutoShape 7"/>
          <p:cNvSpPr>
            <a:spLocks noChangeArrowheads="1"/>
          </p:cNvSpPr>
          <p:nvPr/>
        </p:nvSpPr>
        <p:spPr bwMode="auto">
          <a:xfrm>
            <a:off x="3995738" y="3500438"/>
            <a:ext cx="142875" cy="142875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222" name="矩形 5"/>
          <p:cNvSpPr>
            <a:spLocks noChangeArrowheads="1"/>
          </p:cNvSpPr>
          <p:nvPr/>
        </p:nvSpPr>
        <p:spPr bwMode="auto">
          <a:xfrm>
            <a:off x="4859338" y="3111500"/>
            <a:ext cx="504825" cy="388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33375"/>
            <a:ext cx="266382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638425"/>
            <a:ext cx="273526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438650"/>
            <a:ext cx="25209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854325"/>
            <a:ext cx="12239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6" name="Rectangle 12"/>
          <p:cNvSpPr>
            <a:spLocks noChangeArrowheads="1"/>
          </p:cNvSpPr>
          <p:nvPr/>
        </p:nvSpPr>
        <p:spPr bwMode="auto">
          <a:xfrm>
            <a:off x="4860925" y="3933825"/>
            <a:ext cx="277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33CC"/>
                </a:solidFill>
                <a:sym typeface="Symbol" panose="05050102010706020507" pitchFamily="18" charset="2"/>
              </a:rPr>
              <a:t></a:t>
            </a:r>
          </a:p>
        </p:txBody>
      </p:sp>
      <p:sp>
        <p:nvSpPr>
          <p:cNvPr id="10247" name="Rectangle 13"/>
          <p:cNvSpPr>
            <a:spLocks noChangeArrowheads="1"/>
          </p:cNvSpPr>
          <p:nvPr/>
        </p:nvSpPr>
        <p:spPr bwMode="auto">
          <a:xfrm>
            <a:off x="4932363" y="5662613"/>
            <a:ext cx="277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33CC"/>
                </a:solidFill>
                <a:sym typeface="Symbol" panose="05050102010706020507" pitchFamily="18" charset="2"/>
              </a:rPr>
              <a:t></a:t>
            </a:r>
          </a:p>
        </p:txBody>
      </p:sp>
      <p:sp>
        <p:nvSpPr>
          <p:cNvPr id="10248" name="Line 14"/>
          <p:cNvSpPr>
            <a:spLocks noChangeShapeType="1"/>
          </p:cNvSpPr>
          <p:nvPr/>
        </p:nvSpPr>
        <p:spPr bwMode="auto">
          <a:xfrm flipH="1">
            <a:off x="2987675" y="1341438"/>
            <a:ext cx="865188" cy="288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9" name="Oval 17"/>
          <p:cNvSpPr>
            <a:spLocks noChangeArrowheads="1"/>
          </p:cNvSpPr>
          <p:nvPr/>
        </p:nvSpPr>
        <p:spPr bwMode="auto">
          <a:xfrm>
            <a:off x="4356100" y="909638"/>
            <a:ext cx="431800" cy="36036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250" name="Oval 19"/>
          <p:cNvSpPr>
            <a:spLocks noChangeArrowheads="1"/>
          </p:cNvSpPr>
          <p:nvPr/>
        </p:nvSpPr>
        <p:spPr bwMode="auto">
          <a:xfrm>
            <a:off x="5003800" y="1198563"/>
            <a:ext cx="431800" cy="36036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251" name="Oval 21"/>
          <p:cNvSpPr>
            <a:spLocks noChangeArrowheads="1"/>
          </p:cNvSpPr>
          <p:nvPr/>
        </p:nvSpPr>
        <p:spPr bwMode="auto">
          <a:xfrm>
            <a:off x="4284663" y="1989138"/>
            <a:ext cx="360362" cy="36036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000">
                <a:solidFill>
                  <a:srgbClr val="FF33CC"/>
                </a:solidFill>
                <a:sym typeface="Symbol" panose="05050102010706020507" pitchFamily="18" charset="2"/>
              </a:rPr>
              <a:t></a:t>
            </a:r>
          </a:p>
        </p:txBody>
      </p:sp>
      <p:sp>
        <p:nvSpPr>
          <p:cNvPr id="10252" name="Line 24"/>
          <p:cNvSpPr>
            <a:spLocks noChangeShapeType="1"/>
          </p:cNvSpPr>
          <p:nvPr/>
        </p:nvSpPr>
        <p:spPr bwMode="auto">
          <a:xfrm>
            <a:off x="4500563" y="1773238"/>
            <a:ext cx="287337" cy="0"/>
          </a:xfrm>
          <a:prstGeom prst="line">
            <a:avLst/>
          </a:prstGeom>
          <a:noFill/>
          <a:ln w="9525">
            <a:solidFill>
              <a:srgbClr val="99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3" name="Rectangle 26"/>
          <p:cNvSpPr>
            <a:spLocks noChangeArrowheads="1"/>
          </p:cNvSpPr>
          <p:nvPr/>
        </p:nvSpPr>
        <p:spPr bwMode="auto">
          <a:xfrm>
            <a:off x="4787900" y="1603375"/>
            <a:ext cx="373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33CC"/>
                </a:solidFill>
                <a:sym typeface="Symbol" panose="05050102010706020507" pitchFamily="18" charset="2"/>
              </a:rPr>
              <a:t>||</a:t>
            </a:r>
            <a:endParaRPr lang="en-US" altLang="zh-CN" sz="1600" baseline="30000">
              <a:solidFill>
                <a:srgbClr val="FF33CC"/>
              </a:solidFill>
              <a:sym typeface="Symbol" panose="05050102010706020507" pitchFamily="18" charset="2"/>
            </a:endParaRPr>
          </a:p>
        </p:txBody>
      </p:sp>
      <p:sp>
        <p:nvSpPr>
          <p:cNvPr id="10254" name="Line 28"/>
          <p:cNvSpPr>
            <a:spLocks noChangeShapeType="1"/>
          </p:cNvSpPr>
          <p:nvPr/>
        </p:nvSpPr>
        <p:spPr bwMode="auto">
          <a:xfrm flipV="1">
            <a:off x="4356100" y="1341438"/>
            <a:ext cx="0" cy="360362"/>
          </a:xfrm>
          <a:prstGeom prst="line">
            <a:avLst/>
          </a:prstGeom>
          <a:noFill/>
          <a:ln w="28575">
            <a:solidFill>
              <a:srgbClr val="FF33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5" name="Rectangle 29"/>
          <p:cNvSpPr>
            <a:spLocks noChangeArrowheads="1"/>
          </p:cNvSpPr>
          <p:nvPr/>
        </p:nvSpPr>
        <p:spPr bwMode="auto">
          <a:xfrm>
            <a:off x="5653088" y="4149725"/>
            <a:ext cx="866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FF33CC"/>
                </a:solidFill>
                <a:sym typeface="Symbol" panose="05050102010706020507" pitchFamily="18" charset="2"/>
              </a:rPr>
              <a:t> || = v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FF33CC"/>
                </a:solidFill>
                <a:sym typeface="Symbol" panose="05050102010706020507" pitchFamily="18" charset="2"/>
              </a:rPr>
              <a:t>    = 0</a:t>
            </a:r>
          </a:p>
        </p:txBody>
      </p:sp>
      <p:sp>
        <p:nvSpPr>
          <p:cNvPr id="10256" name="AutoShape 30"/>
          <p:cNvSpPr>
            <a:spLocks noChangeArrowheads="1"/>
          </p:cNvSpPr>
          <p:nvPr/>
        </p:nvSpPr>
        <p:spPr bwMode="auto">
          <a:xfrm>
            <a:off x="5724525" y="4148138"/>
            <a:ext cx="792163" cy="6477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99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257" name="Line 31"/>
          <p:cNvSpPr>
            <a:spLocks noChangeShapeType="1"/>
          </p:cNvSpPr>
          <p:nvPr/>
        </p:nvSpPr>
        <p:spPr bwMode="auto">
          <a:xfrm>
            <a:off x="5076825" y="4149725"/>
            <a:ext cx="576263" cy="21590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8" name="矩形 17"/>
          <p:cNvSpPr>
            <a:spLocks noChangeArrowheads="1"/>
          </p:cNvSpPr>
          <p:nvPr/>
        </p:nvSpPr>
        <p:spPr bwMode="auto">
          <a:xfrm>
            <a:off x="4281488" y="922338"/>
            <a:ext cx="1555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259" name="矩形 18"/>
          <p:cNvSpPr>
            <a:spLocks noChangeArrowheads="1"/>
          </p:cNvSpPr>
          <p:nvPr/>
        </p:nvSpPr>
        <p:spPr bwMode="auto">
          <a:xfrm>
            <a:off x="4997450" y="1079500"/>
            <a:ext cx="157163" cy="388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5256</TotalTime>
  <Words>672</Words>
  <Application>Microsoft Office PowerPoint</Application>
  <PresentationFormat>全屏显示(4:3)</PresentationFormat>
  <Paragraphs>74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Arial Unicode MS</vt:lpstr>
      <vt:lpstr>仿宋_GB2312</vt:lpstr>
      <vt:lpstr>华文楷体</vt:lpstr>
      <vt:lpstr>华文中宋</vt:lpstr>
      <vt:lpstr>宋体</vt:lpstr>
      <vt:lpstr>Arial</vt:lpstr>
      <vt:lpstr>Symbol</vt:lpstr>
      <vt:lpstr>Times New Roman</vt:lpstr>
      <vt:lpstr>Wingdings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itp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jmyang1</dc:creator>
  <cp:lastModifiedBy>杨金民</cp:lastModifiedBy>
  <cp:revision>374</cp:revision>
  <dcterms:created xsi:type="dcterms:W3CDTF">2005-08-01T08:48:57Z</dcterms:created>
  <dcterms:modified xsi:type="dcterms:W3CDTF">2016-07-29T15:08:49Z</dcterms:modified>
</cp:coreProperties>
</file>