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5" r:id="rId2"/>
    <p:sldId id="288" r:id="rId3"/>
    <p:sldId id="293" r:id="rId4"/>
    <p:sldId id="294" r:id="rId5"/>
    <p:sldId id="296" r:id="rId6"/>
    <p:sldId id="295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10" r:id="rId15"/>
    <p:sldId id="311" r:id="rId16"/>
    <p:sldId id="306" r:id="rId17"/>
    <p:sldId id="380" r:id="rId1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9900CC"/>
    <a:srgbClr val="66FFFF"/>
    <a:srgbClr val="00FF00"/>
    <a:srgbClr val="0000CC"/>
    <a:srgbClr val="FF33CC"/>
    <a:srgbClr val="FFFF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CB0F3-F316-489C-AB70-BE2E06692D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596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57C84-D227-4987-9E0D-0AB2D04F94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516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A4CD9-1072-4DFD-89FC-C03FDA9718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318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703AD-223D-4746-B63E-A6B03D525A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194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1D171-B962-4928-990F-9D6924884A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264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BFFA-91AD-4DB1-A240-CDA785E0ACD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39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36386-58AC-447B-B9AC-698E90BD95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36F26-004C-49FC-A9A7-64C5183114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983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45595-987D-48A9-818C-B92089233E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608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85CDE-FDDC-4CB8-882E-250DB4E8B7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335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35EAB-EE27-4A32-BFFE-C888B03DF0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092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C17116C-B002-4EE2-82A1-FDD50CB20E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3.wmf"/><Relationship Id="rId4" Type="http://schemas.openxmlformats.org/officeDocument/2006/relationships/image" Target="../media/image8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8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2.png"/><Relationship Id="rId4" Type="http://schemas.openxmlformats.org/officeDocument/2006/relationships/image" Target="../media/image91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png"/><Relationship Id="rId15" Type="http://schemas.openxmlformats.org/officeDocument/2006/relationships/image" Target="../media/image17.wmf"/><Relationship Id="rId10" Type="http://schemas.openxmlformats.org/officeDocument/2006/relationships/image" Target="../media/image12.png"/><Relationship Id="rId4" Type="http://schemas.openxmlformats.org/officeDocument/2006/relationships/image" Target="../media/image6.wmf"/><Relationship Id="rId9" Type="http://schemas.openxmlformats.org/officeDocument/2006/relationships/image" Target="../media/image11.png"/><Relationship Id="rId14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png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30.wmf"/><Relationship Id="rId16" Type="http://schemas.openxmlformats.org/officeDocument/2006/relationships/image" Target="../media/image4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wmf"/><Relationship Id="rId11" Type="http://schemas.openxmlformats.org/officeDocument/2006/relationships/image" Target="../media/image39.png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19" Type="http://schemas.openxmlformats.org/officeDocument/2006/relationships/image" Target="../media/image47.png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3" Type="http://schemas.openxmlformats.org/officeDocument/2006/relationships/image" Target="../media/image49.wmf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image" Target="../media/image57.wmf"/><Relationship Id="rId5" Type="http://schemas.openxmlformats.org/officeDocument/2006/relationships/image" Target="../media/image51.png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Relationship Id="rId14" Type="http://schemas.openxmlformats.org/officeDocument/2006/relationships/image" Target="../media/image6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png"/><Relationship Id="rId9" Type="http://schemas.openxmlformats.org/officeDocument/2006/relationships/image" Target="../media/image7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971550" y="476250"/>
            <a:ext cx="72009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隶书" panose="02010509060101010101" pitchFamily="49" charset="-122"/>
              </a:rPr>
              <a:t>Lecture 5   Some Discussions of </a:t>
            </a: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隶书" panose="02010509060101010101" pitchFamily="49" charset="-122"/>
              </a:rPr>
              <a:t>SM</a:t>
            </a:r>
            <a:endParaRPr lang="en-US" altLang="zh-CN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隶书" panose="02010509060101010101" pitchFamily="49" charset="-122"/>
            </a:endParaRPr>
          </a:p>
        </p:txBody>
      </p:sp>
      <p:pic>
        <p:nvPicPr>
          <p:cNvPr id="2051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060575"/>
            <a:ext cx="31813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971550" y="188913"/>
            <a:ext cx="657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FF0000"/>
                </a:solidFill>
              </a:rPr>
              <a:t>(6)</a:t>
            </a:r>
          </a:p>
        </p:txBody>
      </p:sp>
      <p:pic>
        <p:nvPicPr>
          <p:cNvPr id="1229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60350"/>
            <a:ext cx="3168650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68413"/>
            <a:ext cx="562927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00213"/>
            <a:ext cx="5400675" cy="473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773238"/>
            <a:ext cx="4175125" cy="404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949950"/>
            <a:ext cx="728186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33375"/>
            <a:ext cx="21653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33375"/>
            <a:ext cx="1439863" cy="114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33375"/>
            <a:ext cx="1963737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0" y="153988"/>
            <a:ext cx="6032500" cy="655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971550" y="188913"/>
            <a:ext cx="4168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(7)  Problems or Crisis ?</a:t>
            </a:r>
          </a:p>
        </p:txBody>
      </p:sp>
      <p:pic>
        <p:nvPicPr>
          <p:cNvPr id="1536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52513"/>
            <a:ext cx="437991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989138"/>
            <a:ext cx="32527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708275"/>
            <a:ext cx="66770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1763713" y="3330575"/>
            <a:ext cx="2246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 sz="4000"/>
              <a:t> </a:t>
            </a:r>
            <a:r>
              <a:rPr lang="en-US" altLang="zh-CN" sz="2400" b="1">
                <a:solidFill>
                  <a:srgbClr val="FF33CC"/>
                </a:solidFill>
              </a:rPr>
              <a:t>A</a:t>
            </a:r>
            <a:r>
              <a:rPr lang="en-US" altLang="zh-CN" sz="2400" b="1" baseline="-25000">
                <a:solidFill>
                  <a:srgbClr val="FF33CC"/>
                </a:solidFill>
              </a:rPr>
              <a:t>FB</a:t>
            </a:r>
            <a:r>
              <a:rPr lang="en-US" altLang="zh-CN" sz="2400" b="1">
                <a:solidFill>
                  <a:srgbClr val="FF33CC"/>
                </a:solidFill>
              </a:rPr>
              <a:t>  at LEP:</a:t>
            </a:r>
            <a:r>
              <a:rPr lang="en-US" altLang="zh-CN"/>
              <a:t> </a:t>
            </a:r>
          </a:p>
        </p:txBody>
      </p:sp>
      <p:pic>
        <p:nvPicPr>
          <p:cNvPr id="1536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573463"/>
            <a:ext cx="503237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1763713" y="4221163"/>
            <a:ext cx="488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 sz="4000"/>
              <a:t> </a:t>
            </a:r>
            <a:endParaRPr lang="en-US" altLang="zh-CN"/>
          </a:p>
        </p:txBody>
      </p:sp>
      <p:pic>
        <p:nvPicPr>
          <p:cNvPr id="15369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365625"/>
            <a:ext cx="503237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0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365625"/>
            <a:ext cx="2160588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1763713" y="5084763"/>
            <a:ext cx="32908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 sz="4000"/>
              <a:t> </a:t>
            </a:r>
            <a:r>
              <a:rPr lang="en-US" altLang="zh-CN" sz="2400" b="1"/>
              <a:t>Cosmic dark matter</a:t>
            </a:r>
            <a:r>
              <a:rPr lang="en-US" altLang="zh-CN" sz="2400" b="1">
                <a:solidFill>
                  <a:srgbClr val="FF33CC"/>
                </a:solidFill>
              </a:rPr>
              <a:t> </a:t>
            </a:r>
            <a:r>
              <a:rPr lang="en-US" altLang="zh-CN"/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5867400" y="908050"/>
            <a:ext cx="2916238" cy="5794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33CC"/>
                </a:solidFill>
              </a:rPr>
              <a:t>(from particle expt )</a:t>
            </a:r>
            <a:r>
              <a:rPr lang="en-US" altLang="zh-CN"/>
              <a:t> </a:t>
            </a:r>
          </a:p>
        </p:txBody>
      </p:sp>
      <p:sp>
        <p:nvSpPr>
          <p:cNvPr id="15373" name="AutoShape 17"/>
          <p:cNvSpPr>
            <a:spLocks noChangeArrowheads="1"/>
          </p:cNvSpPr>
          <p:nvPr/>
        </p:nvSpPr>
        <p:spPr bwMode="auto">
          <a:xfrm>
            <a:off x="1692275" y="1989138"/>
            <a:ext cx="6911975" cy="28797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CC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4932363" y="5300663"/>
            <a:ext cx="217963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33CC"/>
                </a:solidFill>
              </a:rPr>
              <a:t>(a real crisis ? )</a:t>
            </a:r>
            <a:endParaRPr lang="en-US" altLang="zh-CN"/>
          </a:p>
        </p:txBody>
      </p:sp>
      <p:sp>
        <p:nvSpPr>
          <p:cNvPr id="15" name="矩形 14"/>
          <p:cNvSpPr/>
          <p:nvPr/>
        </p:nvSpPr>
        <p:spPr bwMode="auto">
          <a:xfrm>
            <a:off x="4933007" y="4337050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463578" y="3594101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836613"/>
            <a:ext cx="4664075" cy="470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805488"/>
            <a:ext cx="74422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924050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20713"/>
            <a:ext cx="503237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 bwMode="auto">
          <a:xfrm>
            <a:off x="1079028" y="620713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509588"/>
            <a:ext cx="5065713" cy="583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68313" y="188913"/>
            <a:ext cx="19415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33CC"/>
                </a:solidFill>
              </a:rPr>
              <a:t>A</a:t>
            </a:r>
            <a:r>
              <a:rPr lang="en-US" altLang="zh-CN" sz="2400" b="1" baseline="-25000">
                <a:solidFill>
                  <a:srgbClr val="FF33CC"/>
                </a:solidFill>
              </a:rPr>
              <a:t>FB</a:t>
            </a:r>
            <a:r>
              <a:rPr lang="en-US" altLang="zh-CN" sz="2400" b="1">
                <a:solidFill>
                  <a:srgbClr val="FF33CC"/>
                </a:solidFill>
              </a:rPr>
              <a:t>  at LEP:</a:t>
            </a:r>
            <a:r>
              <a:rPr lang="en-US" altLang="zh-CN"/>
              <a:t> 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2636838"/>
            <a:ext cx="503237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3" name="Line 7"/>
          <p:cNvSpPr>
            <a:spLocks noChangeShapeType="1"/>
          </p:cNvSpPr>
          <p:nvPr/>
        </p:nvSpPr>
        <p:spPr bwMode="auto">
          <a:xfrm flipV="1">
            <a:off x="6877050" y="2924175"/>
            <a:ext cx="10795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 bwMode="auto">
          <a:xfrm>
            <a:off x="8460432" y="2636838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4813"/>
            <a:ext cx="530701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96975"/>
            <a:ext cx="474345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73238"/>
            <a:ext cx="284956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3600"/>
            <a:ext cx="4238625" cy="357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2"/>
          <p:cNvSpPr>
            <a:spLocks noChangeArrowheads="1"/>
          </p:cNvSpPr>
          <p:nvPr/>
        </p:nvSpPr>
        <p:spPr bwMode="auto">
          <a:xfrm>
            <a:off x="6948488" y="1412875"/>
            <a:ext cx="792162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4400" b="1">
                <a:solidFill>
                  <a:srgbClr val="FF33CC"/>
                </a:solidFill>
              </a:rPr>
              <a:t>休息一会儿</a:t>
            </a:r>
            <a:endParaRPr lang="zh-CN" alt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95536" y="471863"/>
            <a:ext cx="36591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Chiral fermions</a:t>
            </a:r>
            <a:r>
              <a:rPr lang="en-US" altLang="zh-CN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2" name="矩形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83768" y="1340768"/>
            <a:ext cx="3558218" cy="64633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5" y="2276475"/>
            <a:ext cx="4443413" cy="440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438112" y="213854"/>
            <a:ext cx="3989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 Global flavor </a:t>
            </a:r>
            <a:r>
              <a:rPr lang="en-US" altLang="zh-C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symmetry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altLang="zh-C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18" y="1055687"/>
            <a:ext cx="240665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00213"/>
            <a:ext cx="52276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836613"/>
            <a:ext cx="2003425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7483"/>
            <a:ext cx="20034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004" y="4860925"/>
            <a:ext cx="1882775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541" y="3937618"/>
            <a:ext cx="2044700" cy="233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75" y="2247106"/>
            <a:ext cx="31734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737" y="2678906"/>
            <a:ext cx="24479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300" y="3039269"/>
            <a:ext cx="131921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725" y="3039269"/>
            <a:ext cx="12795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41" y="4744406"/>
            <a:ext cx="2849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341" y="5176206"/>
            <a:ext cx="3173412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5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341" y="5536568"/>
            <a:ext cx="5143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6" name="Picture 2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166" y="5536568"/>
            <a:ext cx="1198562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 bwMode="auto">
          <a:xfrm>
            <a:off x="1114475" y="2247106"/>
            <a:ext cx="347712" cy="57646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87862" y="4814459"/>
            <a:ext cx="347712" cy="57646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768004" y="6093296"/>
            <a:ext cx="3049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approximate symmetry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broken by instanton effects (very small)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33375"/>
            <a:ext cx="4618037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24917" y="3493220"/>
            <a:ext cx="13636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QCD</a:t>
            </a:r>
          </a:p>
        </p:txBody>
      </p:sp>
      <p:sp>
        <p:nvSpPr>
          <p:cNvPr id="7173" name="AutoShape 7"/>
          <p:cNvSpPr>
            <a:spLocks/>
          </p:cNvSpPr>
          <p:nvPr/>
        </p:nvSpPr>
        <p:spPr bwMode="auto">
          <a:xfrm>
            <a:off x="1909242" y="1843807"/>
            <a:ext cx="215900" cy="4098925"/>
          </a:xfrm>
          <a:prstGeom prst="leftBrace">
            <a:avLst>
              <a:gd name="adj1" fmla="val 158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2196579" y="1910482"/>
            <a:ext cx="2274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 smtClean="0"/>
              <a:t>SU</a:t>
            </a:r>
            <a:r>
              <a:rPr lang="en-US" altLang="zh-CN" sz="2400" baseline="-25000" dirty="0" smtClean="0"/>
              <a:t>L</a:t>
            </a:r>
            <a:r>
              <a:rPr lang="en-US" altLang="zh-CN" sz="2400" dirty="0" smtClean="0"/>
              <a:t>(3) </a:t>
            </a:r>
            <a:r>
              <a:rPr lang="en-US" altLang="zh-CN" sz="2400" dirty="0" smtClean="0">
                <a:sym typeface="Symbol" panose="05050102010706020507" pitchFamily="18" charset="2"/>
              </a:rPr>
              <a:t> SU</a:t>
            </a:r>
            <a:r>
              <a:rPr lang="en-US" altLang="zh-CN" sz="2400" baseline="-25000" dirty="0" smtClean="0">
                <a:sym typeface="Symbol" panose="05050102010706020507" pitchFamily="18" charset="2"/>
              </a:rPr>
              <a:t>R</a:t>
            </a:r>
            <a:r>
              <a:rPr lang="en-US" altLang="zh-CN" sz="2400" dirty="0" smtClean="0">
                <a:sym typeface="Symbol" panose="05050102010706020507" pitchFamily="18" charset="2"/>
              </a:rPr>
              <a:t>(3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endParaRPr lang="en-US" altLang="zh-CN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5" name="Rectangle 9"/>
              <p:cNvSpPr>
                <a:spLocks noChangeArrowheads="1"/>
              </p:cNvSpPr>
              <p:nvPr/>
            </p:nvSpPr>
            <p:spPr bwMode="auto">
              <a:xfrm>
                <a:off x="2268017" y="2420070"/>
                <a:ext cx="2661434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000" dirty="0"/>
                  <a:t>(if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sz="2000" i="1" baseline="-25000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𝑚𝑑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 dirty="0" err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sz="2000" i="1" baseline="-25000" dirty="0" err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sz="2000" dirty="0"/>
                  <a:t>)</a:t>
                </a:r>
              </a:p>
            </p:txBody>
          </p:sp>
        </mc:Choice>
        <mc:Fallback>
          <p:sp>
            <p:nvSpPr>
              <p:cNvPr id="7175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8017" y="2420070"/>
                <a:ext cx="2661434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2288" t="-9091" r="-1373" b="-257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6" name="AutoShape 11"/>
          <p:cNvSpPr>
            <a:spLocks noChangeArrowheads="1"/>
          </p:cNvSpPr>
          <p:nvPr/>
        </p:nvSpPr>
        <p:spPr bwMode="auto">
          <a:xfrm>
            <a:off x="4542998" y="2101042"/>
            <a:ext cx="1008063" cy="14287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7" name="Rectangle 12"/>
              <p:cNvSpPr>
                <a:spLocks noChangeArrowheads="1"/>
              </p:cNvSpPr>
              <p:nvPr/>
            </p:nvSpPr>
            <p:spPr bwMode="auto">
              <a:xfrm>
                <a:off x="5508104" y="1916832"/>
                <a:ext cx="1201098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𝑆𝑈</m:t>
                      </m:r>
                      <m:r>
                        <a:rPr lang="en-US" altLang="zh-CN" sz="2400" i="1" baseline="-25000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US" altLang="zh-CN" sz="2400" dirty="0"/>
              </a:p>
            </p:txBody>
          </p:sp>
        </mc:Choice>
        <mc:Fallback>
          <p:sp>
            <p:nvSpPr>
              <p:cNvPr id="7177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104" y="1916832"/>
                <a:ext cx="120109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015" b="-1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78" name="Rectangle 13"/>
              <p:cNvSpPr>
                <a:spLocks noChangeArrowheads="1"/>
              </p:cNvSpPr>
              <p:nvPr/>
            </p:nvSpPr>
            <p:spPr bwMode="auto">
              <a:xfrm>
                <a:off x="5508104" y="2420070"/>
                <a:ext cx="317074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000" dirty="0" smtClean="0"/>
                  <a:t>(if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sz="2000" i="1" baseline="-25000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𝑚𝑑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𝑚𝑠</m:t>
                    </m:r>
                    <m:r>
                      <a:rPr lang="en-US" altLang="zh-CN" sz="20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0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altLang="zh-CN" sz="20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𝑚</m:t>
                    </m:r>
                    <m:r>
                      <a:rPr lang="en-US" altLang="zh-CN" sz="20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 0</m:t>
                    </m:r>
                  </m:oMath>
                </a14:m>
                <a:r>
                  <a:rPr lang="en-US" altLang="zh-CN" sz="2000" dirty="0"/>
                  <a:t>)</a:t>
                </a:r>
              </a:p>
            </p:txBody>
          </p:sp>
        </mc:Choice>
        <mc:Fallback>
          <p:sp>
            <p:nvSpPr>
              <p:cNvPr id="7178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104" y="2420070"/>
                <a:ext cx="3170740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2115" t="-9091" r="-962" b="-257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9" name="Rectangle 14"/>
          <p:cNvSpPr>
            <a:spLocks noChangeArrowheads="1"/>
          </p:cNvSpPr>
          <p:nvPr/>
        </p:nvSpPr>
        <p:spPr bwMode="auto">
          <a:xfrm>
            <a:off x="2341042" y="3067770"/>
            <a:ext cx="2274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/>
              <a:t>SU</a:t>
            </a:r>
            <a:r>
              <a:rPr lang="en-US" altLang="zh-CN" sz="2400" baseline="-25000" dirty="0"/>
              <a:t>L</a:t>
            </a:r>
            <a:r>
              <a:rPr lang="en-US" altLang="zh-CN" sz="2400" dirty="0"/>
              <a:t>(2</a:t>
            </a:r>
            <a:r>
              <a:rPr lang="en-US" altLang="zh-CN" sz="2400" dirty="0" smtClean="0"/>
              <a:t>) </a:t>
            </a:r>
            <a:r>
              <a:rPr lang="en-US" altLang="zh-CN" sz="2400" dirty="0" smtClean="0">
                <a:sym typeface="Symbol" panose="05050102010706020507" pitchFamily="18" charset="2"/>
              </a:rPr>
              <a:t> SU</a:t>
            </a:r>
            <a:r>
              <a:rPr lang="en-US" altLang="zh-CN" sz="2400" baseline="-25000" dirty="0" smtClean="0">
                <a:sym typeface="Symbol" panose="05050102010706020507" pitchFamily="18" charset="2"/>
              </a:rPr>
              <a:t>R</a:t>
            </a:r>
            <a:r>
              <a:rPr lang="en-US" altLang="zh-CN" sz="2400" dirty="0" smtClean="0">
                <a:sym typeface="Symbol" panose="05050102010706020507" pitchFamily="18" charset="2"/>
              </a:rPr>
              <a:t>(2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endParaRPr lang="en-US" altLang="zh-CN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0" name="Rectangle 15"/>
              <p:cNvSpPr>
                <a:spLocks noChangeArrowheads="1"/>
              </p:cNvSpPr>
              <p:nvPr/>
            </p:nvSpPr>
            <p:spPr bwMode="auto">
              <a:xfrm>
                <a:off x="2412479" y="3577357"/>
                <a:ext cx="202799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000" dirty="0"/>
                  <a:t>(if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sz="2000" i="1" baseline="-25000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𝑚𝑑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sz="2000" dirty="0"/>
                  <a:t>)</a:t>
                </a:r>
              </a:p>
            </p:txBody>
          </p:sp>
        </mc:Choice>
        <mc:Fallback>
          <p:sp>
            <p:nvSpPr>
              <p:cNvPr id="7180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2479" y="3577357"/>
                <a:ext cx="2027991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3313" t="-9231" r="-2108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1" name="AutoShape 16"/>
          <p:cNvSpPr>
            <a:spLocks noChangeArrowheads="1"/>
          </p:cNvSpPr>
          <p:nvPr/>
        </p:nvSpPr>
        <p:spPr bwMode="auto">
          <a:xfrm>
            <a:off x="4573067" y="3290020"/>
            <a:ext cx="1008062" cy="14287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2" name="Rectangle 17"/>
              <p:cNvSpPr>
                <a:spLocks noChangeArrowheads="1"/>
              </p:cNvSpPr>
              <p:nvPr/>
            </p:nvSpPr>
            <p:spPr bwMode="auto">
              <a:xfrm>
                <a:off x="5652567" y="3074120"/>
                <a:ext cx="1201098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𝑆𝑈</m:t>
                      </m:r>
                      <m:r>
                        <a:rPr lang="en-US" altLang="zh-CN" sz="2400" i="1" baseline="-25000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2400" dirty="0"/>
              </a:p>
            </p:txBody>
          </p:sp>
        </mc:Choice>
        <mc:Fallback>
          <p:sp>
            <p:nvSpPr>
              <p:cNvPr id="7182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2567" y="3074120"/>
                <a:ext cx="1201098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523" b="-1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83" name="Rectangle 18"/>
              <p:cNvSpPr>
                <a:spLocks noChangeArrowheads="1"/>
              </p:cNvSpPr>
              <p:nvPr/>
            </p:nvSpPr>
            <p:spPr bwMode="auto">
              <a:xfrm>
                <a:off x="5652567" y="3577357"/>
                <a:ext cx="253018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000" dirty="0" smtClean="0"/>
                  <a:t>(if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sz="2000" i="1" baseline="-25000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𝑚𝑑</m:t>
                    </m:r>
                    <m:r>
                      <a:rPr lang="en-US" altLang="zh-CN" sz="20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000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altLang="zh-CN" sz="20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𝑚</m:t>
                    </m:r>
                    <m:r>
                      <a:rPr lang="en-US" altLang="zh-CN" sz="20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 0</m:t>
                    </m:r>
                  </m:oMath>
                </a14:m>
                <a:r>
                  <a:rPr lang="en-US" altLang="zh-CN" sz="2000" dirty="0"/>
                  <a:t>)</a:t>
                </a:r>
              </a:p>
            </p:txBody>
          </p:sp>
        </mc:Choice>
        <mc:Fallback>
          <p:sp>
            <p:nvSpPr>
              <p:cNvPr id="7183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2567" y="3577357"/>
                <a:ext cx="2530180" cy="400110"/>
              </a:xfrm>
              <a:prstGeom prst="rect">
                <a:avLst/>
              </a:prstGeom>
              <a:blipFill rotWithShape="0">
                <a:blip r:embed="rId7"/>
                <a:stretch>
                  <a:fillRect l="-2410" t="-9231" r="-1928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4" name="Rectangle 19"/>
          <p:cNvSpPr>
            <a:spLocks noChangeArrowheads="1"/>
          </p:cNvSpPr>
          <p:nvPr/>
        </p:nvSpPr>
        <p:spPr bwMode="auto">
          <a:xfrm>
            <a:off x="2412479" y="4220295"/>
            <a:ext cx="906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/>
              <a:t>U</a:t>
            </a:r>
            <a:r>
              <a:rPr lang="en-US" altLang="zh-CN" sz="2400" baseline="-25000" dirty="0"/>
              <a:t>A</a:t>
            </a:r>
            <a:r>
              <a:rPr lang="en-US" altLang="zh-CN" sz="2400" dirty="0"/>
              <a:t>(1)</a:t>
            </a:r>
          </a:p>
        </p:txBody>
      </p:sp>
      <p:sp>
        <p:nvSpPr>
          <p:cNvPr id="7185" name="Rectangle 20"/>
          <p:cNvSpPr>
            <a:spLocks noChangeArrowheads="1"/>
          </p:cNvSpPr>
          <p:nvPr/>
        </p:nvSpPr>
        <p:spPr bwMode="auto">
          <a:xfrm>
            <a:off x="2412479" y="4645745"/>
            <a:ext cx="2084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</a:rPr>
              <a:t>(classical level)</a:t>
            </a:r>
          </a:p>
        </p:txBody>
      </p:sp>
      <p:sp>
        <p:nvSpPr>
          <p:cNvPr id="7186" name="AutoShape 21"/>
          <p:cNvSpPr>
            <a:spLocks noChangeArrowheads="1"/>
          </p:cNvSpPr>
          <p:nvPr/>
        </p:nvSpPr>
        <p:spPr bwMode="auto">
          <a:xfrm>
            <a:off x="4573067" y="4442545"/>
            <a:ext cx="1008062" cy="14287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7187" name="Rectangle 22"/>
          <p:cNvSpPr>
            <a:spLocks noChangeArrowheads="1"/>
          </p:cNvSpPr>
          <p:nvPr/>
        </p:nvSpPr>
        <p:spPr bwMode="auto">
          <a:xfrm>
            <a:off x="5652566" y="4208781"/>
            <a:ext cx="2535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/>
              <a:t>broken by anomaly</a:t>
            </a:r>
          </a:p>
        </p:txBody>
      </p:sp>
      <p:sp>
        <p:nvSpPr>
          <p:cNvPr id="7188" name="Rectangle 23"/>
          <p:cNvSpPr>
            <a:spLocks noChangeArrowheads="1"/>
          </p:cNvSpPr>
          <p:nvPr/>
        </p:nvSpPr>
        <p:spPr bwMode="auto">
          <a:xfrm>
            <a:off x="5816873" y="4635853"/>
            <a:ext cx="2119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</a:rPr>
              <a:t>(quantum level)</a:t>
            </a:r>
          </a:p>
        </p:txBody>
      </p:sp>
      <p:sp>
        <p:nvSpPr>
          <p:cNvPr id="7189" name="Rectangle 24"/>
          <p:cNvSpPr>
            <a:spLocks noChangeArrowheads="1"/>
          </p:cNvSpPr>
          <p:nvPr/>
        </p:nvSpPr>
        <p:spPr bwMode="auto">
          <a:xfrm>
            <a:off x="2483917" y="5222007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/>
              <a:t>C, P</a:t>
            </a:r>
          </a:p>
        </p:txBody>
      </p:sp>
      <p:sp>
        <p:nvSpPr>
          <p:cNvPr id="7190" name="AutoShape 26"/>
          <p:cNvSpPr>
            <a:spLocks noChangeArrowheads="1"/>
          </p:cNvSpPr>
          <p:nvPr/>
        </p:nvSpPr>
        <p:spPr bwMode="auto">
          <a:xfrm>
            <a:off x="4573068" y="5450607"/>
            <a:ext cx="1079500" cy="13652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7191" name="Rectangle 27"/>
          <p:cNvSpPr>
            <a:spLocks noChangeArrowheads="1"/>
          </p:cNvSpPr>
          <p:nvPr/>
        </p:nvSpPr>
        <p:spPr bwMode="auto">
          <a:xfrm>
            <a:off x="5724004" y="5288682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/>
              <a:t>broken by </a:t>
            </a:r>
            <a:r>
              <a:rPr lang="en-US" altLang="zh-CN" sz="2400" dirty="0" smtClean="0">
                <a:sym typeface="Symbol" panose="05050102010706020507" pitchFamily="18" charset="2"/>
              </a:rPr>
              <a:t>-</a:t>
            </a:r>
            <a:r>
              <a:rPr lang="en-US" altLang="zh-CN" sz="2400" dirty="0" smtClean="0"/>
              <a:t>term</a:t>
            </a:r>
            <a:endParaRPr lang="en-US" altLang="zh-CN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2588660" y="247607"/>
                <a:ext cx="2703048" cy="743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（</m:t>
                        </m:r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i="1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i="1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zh-CN" altLang="en-US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）</m:t>
                        </m:r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sSup>
                      <m:sSup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d>
                      <m:d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 dirty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sSubSup>
                      <m:sSubSup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  <m:sup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bSup>
                  </m:oMath>
                </a14:m>
                <a:r>
                  <a:rPr lang="en-US" altLang="zh-CN" dirty="0" smtClean="0">
                    <a:solidFill>
                      <a:schemeClr val="bg1">
                        <a:lumMod val="85000"/>
                      </a:schemeClr>
                    </a:solidFill>
                  </a:rPr>
                  <a:t> </a:t>
                </a:r>
                <a:endParaRPr lang="zh-CN" altLang="en-US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660" y="247607"/>
                <a:ext cx="2703048" cy="7431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文本框 25"/>
              <p:cNvSpPr txBox="1"/>
              <p:nvPr/>
            </p:nvSpPr>
            <p:spPr>
              <a:xfrm>
                <a:off x="5795740" y="278018"/>
                <a:ext cx="2167003" cy="743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（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i="1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i="1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i="1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i="1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zh-CN" altLang="en-US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）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d>
                        <m:dPr>
                          <m:ctrlP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dirty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altLang="zh-CN" b="0" i="1" dirty="0" smtClean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b="0" i="1" dirty="0" smtClean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b="0" i="1" dirty="0" smtClean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CN" altLang="en-US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文本框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740" y="278018"/>
                <a:ext cx="2167003" cy="74315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本框 26"/>
              <p:cNvSpPr txBox="1"/>
              <p:nvPr/>
            </p:nvSpPr>
            <p:spPr>
              <a:xfrm>
                <a:off x="2588660" y="1119407"/>
                <a:ext cx="2853858" cy="743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（</m:t>
                        </m:r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  <m:r>
                          <a:rPr lang="zh-CN" altLang="en-US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）</m:t>
                        </m:r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sSup>
                      <m:sSup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d>
                      <m:d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 dirty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zh-CN" b="0" i="1" dirty="0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CN" b="0" i="1" dirty="0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dirty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altLang="zh-CN" b="0" i="1" dirty="0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sSubSup>
                      <m:sSubSupPr>
                        <m:ctrlP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  <m:sup>
                        <m:r>
                          <a:rPr lang="en-US" altLang="zh-CN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bSup>
                  </m:oMath>
                </a14:m>
                <a:r>
                  <a:rPr lang="en-US" altLang="zh-CN" dirty="0" smtClean="0">
                    <a:solidFill>
                      <a:schemeClr val="bg1">
                        <a:lumMod val="85000"/>
                      </a:schemeClr>
                    </a:solidFill>
                  </a:rPr>
                  <a:t> </a:t>
                </a:r>
                <a:endParaRPr lang="zh-CN" altLang="en-US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660" y="1119407"/>
                <a:ext cx="2853858" cy="7431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文本框 27"/>
              <p:cNvSpPr txBox="1"/>
              <p:nvPr/>
            </p:nvSpPr>
            <p:spPr>
              <a:xfrm>
                <a:off x="5814758" y="1119407"/>
                <a:ext cx="2240613" cy="743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（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i="1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i="1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zh-CN" altLang="en-US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）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d>
                        <m:dPr>
                          <m:ctrlPr>
                            <a:rPr lang="en-US" altLang="zh-CN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dirty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altLang="zh-CN" b="0" i="1" dirty="0" smtClean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b="0" i="1" dirty="0" smtClean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b="0" i="1" dirty="0" smtClean="0"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CN" altLang="en-US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758" y="1119407"/>
                <a:ext cx="2240613" cy="74315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矩形 2"/>
              <p:cNvSpPr/>
              <p:nvPr/>
            </p:nvSpPr>
            <p:spPr>
              <a:xfrm>
                <a:off x="3194280" y="4319560"/>
                <a:ext cx="1455783" cy="331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altLang="zh-CN" sz="1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CN" sz="14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CN" altLang="en-US" sz="1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280" y="4319560"/>
                <a:ext cx="1455783" cy="331566"/>
              </a:xfrm>
              <a:prstGeom prst="rect">
                <a:avLst/>
              </a:prstGeom>
              <a:blipFill rotWithShape="0">
                <a:blip r:embed="rId12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25538"/>
            <a:ext cx="421957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557338"/>
            <a:ext cx="35750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30511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492375"/>
            <a:ext cx="260826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924175"/>
            <a:ext cx="1319213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00438"/>
            <a:ext cx="2447925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92600"/>
            <a:ext cx="17621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492375"/>
            <a:ext cx="204470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644900"/>
            <a:ext cx="156051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4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989138"/>
            <a:ext cx="40989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5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989138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6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013325"/>
            <a:ext cx="43815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7" name="Picture 1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373688"/>
            <a:ext cx="67579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8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734050"/>
            <a:ext cx="915987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9" name="Picture 1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805488"/>
            <a:ext cx="526732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10" name="Picture 2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6165850"/>
            <a:ext cx="268922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11" name="Picture 2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165850"/>
            <a:ext cx="34544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12" name="Picture 22" descr="sm-mass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1916113"/>
            <a:ext cx="14493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 bwMode="auto">
          <a:xfrm>
            <a:off x="3696345" y="481807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4176241" y="3769595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3568" y="329556"/>
            <a:ext cx="259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 Scale of the SM</a:t>
            </a:r>
            <a:endParaRPr lang="zh-CN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971550" y="306388"/>
            <a:ext cx="657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FF0000"/>
                </a:solidFill>
              </a:rPr>
              <a:t>(4)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04813"/>
            <a:ext cx="5549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96975"/>
            <a:ext cx="324008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628775"/>
            <a:ext cx="26638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060575"/>
            <a:ext cx="4537075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789363"/>
            <a:ext cx="374332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221163"/>
            <a:ext cx="3816350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661025"/>
            <a:ext cx="374491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16338"/>
            <a:ext cx="1152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7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37063"/>
            <a:ext cx="1150937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8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4292600"/>
            <a:ext cx="11398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196975"/>
            <a:ext cx="1871662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30" name="Rectangle 17"/>
          <p:cNvSpPr>
            <a:spLocks noChangeArrowheads="1"/>
          </p:cNvSpPr>
          <p:nvPr/>
        </p:nvSpPr>
        <p:spPr bwMode="auto">
          <a:xfrm>
            <a:off x="4643438" y="4292600"/>
            <a:ext cx="792162" cy="720725"/>
          </a:xfrm>
          <a:prstGeom prst="rect">
            <a:avLst/>
          </a:prstGeom>
          <a:noFill/>
          <a:ln w="9525">
            <a:solidFill>
              <a:srgbClr val="00FF00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pic>
        <p:nvPicPr>
          <p:cNvPr id="9231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013325"/>
            <a:ext cx="433388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2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300663"/>
            <a:ext cx="1400175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矩形 16"/>
          <p:cNvSpPr/>
          <p:nvPr/>
        </p:nvSpPr>
        <p:spPr bwMode="auto">
          <a:xfrm>
            <a:off x="6081241" y="5248859"/>
            <a:ext cx="70793" cy="287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620713"/>
            <a:ext cx="5146675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516563"/>
            <a:ext cx="84089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52513"/>
            <a:ext cx="7192962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205038"/>
            <a:ext cx="3695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924175"/>
            <a:ext cx="6719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933825"/>
            <a:ext cx="699928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365625"/>
            <a:ext cx="3857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3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40322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4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516563"/>
            <a:ext cx="72723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5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5949950"/>
            <a:ext cx="30114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626557" y="250249"/>
            <a:ext cx="427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 High dimensional operators</a:t>
            </a:r>
            <a:endParaRPr lang="zh-CN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5266</TotalTime>
  <Words>160</Words>
  <Application>Microsoft Office PowerPoint</Application>
  <PresentationFormat>全屏显示(4:3)</PresentationFormat>
  <Paragraphs>38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隶书</vt:lpstr>
      <vt:lpstr>宋体</vt:lpstr>
      <vt:lpstr>Arial</vt:lpstr>
      <vt:lpstr>Cambria Math</vt:lpstr>
      <vt:lpstr>Symbol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itp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jmyang1</dc:creator>
  <cp:lastModifiedBy>杨金民</cp:lastModifiedBy>
  <cp:revision>377</cp:revision>
  <dcterms:created xsi:type="dcterms:W3CDTF">2005-08-01T08:48:57Z</dcterms:created>
  <dcterms:modified xsi:type="dcterms:W3CDTF">2016-07-18T14:20:40Z</dcterms:modified>
</cp:coreProperties>
</file>