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2" r:id="rId3"/>
    <p:sldId id="344" r:id="rId4"/>
    <p:sldId id="333" r:id="rId5"/>
    <p:sldId id="357" r:id="rId6"/>
    <p:sldId id="355" r:id="rId7"/>
    <p:sldId id="358" r:id="rId8"/>
    <p:sldId id="350" r:id="rId9"/>
    <p:sldId id="351" r:id="rId10"/>
    <p:sldId id="345" r:id="rId11"/>
    <p:sldId id="334" r:id="rId12"/>
    <p:sldId id="336" r:id="rId13"/>
    <p:sldId id="346" r:id="rId14"/>
    <p:sldId id="347" r:id="rId15"/>
    <p:sldId id="349" r:id="rId16"/>
    <p:sldId id="348" r:id="rId17"/>
    <p:sldId id="352" r:id="rId18"/>
    <p:sldId id="353" r:id="rId19"/>
    <p:sldId id="337" r:id="rId20"/>
    <p:sldId id="338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40" r:id="rId30"/>
    <p:sldId id="379" r:id="rId3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66FFFF"/>
    <a:srgbClr val="FFFFCC"/>
    <a:srgbClr val="00FF00"/>
    <a:srgbClr val="0000CC"/>
    <a:srgbClr val="FF33CC"/>
    <a:srgbClr val="FFFF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45EC-81C8-4920-B3F7-9CFB89FFE2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5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EEB03-DC66-4C96-BF98-ADC8B57317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7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55D2-976D-482E-9169-0A0B470738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945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B391-F20A-4B37-A0AF-D2C42C4391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64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5C343-DF91-4F7F-A727-80BA58196E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24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80CE-DF9D-4B61-8AFB-542DC42633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433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CBF79-BA29-43D5-8A35-F8869FF130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221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96F8-CF1A-4D87-AB16-5826E2E4CC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65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D6A9-7485-4CE8-8464-5BC116D9AD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22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0089-EEF0-42E1-94C0-61DA08081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365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01FA-64B7-45EC-8831-FD6CABF9BE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25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9DF1D7E-3F89-4C17-9AAF-4E44BEA548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68996" y="541839"/>
            <a:ext cx="7200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Lecture 4   Higgs Boson in SM</a:t>
            </a:r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93949"/>
            <a:ext cx="1511300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568996" y="4211636"/>
            <a:ext cx="204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Peter W. Higgs </a:t>
            </a: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1570584" y="3814761"/>
            <a:ext cx="225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François Englert </a:t>
            </a:r>
          </a:p>
        </p:txBody>
      </p:sp>
      <p:pic>
        <p:nvPicPr>
          <p:cNvPr id="20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76" y="2236985"/>
            <a:ext cx="2640817" cy="315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2"/>
          <p:cNvSpPr>
            <a:spLocks noChangeArrowheads="1"/>
          </p:cNvSpPr>
          <p:nvPr/>
        </p:nvSpPr>
        <p:spPr bwMode="auto">
          <a:xfrm>
            <a:off x="5076056" y="5392538"/>
            <a:ext cx="30588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俺的高徒（吴培文）与 </a:t>
            </a:r>
            <a:r>
              <a:rPr lang="en-US" altLang="zh-CN" sz="1600" b="1" dirty="0" err="1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Englert</a:t>
            </a:r>
            <a:r>
              <a:rPr lang="en-US" altLang="zh-CN" sz="1600" b="1" dirty="0">
                <a:solidFill>
                  <a:srgbClr val="4D4D4D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 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1042988" y="544513"/>
            <a:ext cx="535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0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Higgs couplings are proportional to mass: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4910138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61394" cy="51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643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227" cy="54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892936" cy="352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042988" y="544513"/>
            <a:ext cx="197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0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Higgs decays: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543550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2150"/>
            <a:ext cx="5761037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1258888" y="1341438"/>
            <a:ext cx="324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For a 125 GeV Higgs: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70150"/>
            <a:ext cx="7129462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1403350" y="3233738"/>
            <a:ext cx="1512888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4067175" y="3233738"/>
            <a:ext cx="1512888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6875463" y="2873375"/>
            <a:ext cx="1512887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2232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29479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2034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40322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611560" y="354161"/>
            <a:ext cx="2625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 dirty="0" err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Tevatron</a:t>
            </a:r>
            <a:r>
              <a:rPr lang="en-US" altLang="zh-CN" sz="2400" b="1" dirty="0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 search 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2562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21163"/>
            <a:ext cx="465772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22034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73453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81" name="Rectangle 9"/>
          <p:cNvSpPr>
            <a:spLocks noChangeArrowheads="1"/>
          </p:cNvSpPr>
          <p:nvPr/>
        </p:nvSpPr>
        <p:spPr bwMode="auto">
          <a:xfrm>
            <a:off x="1979613" y="3427413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88%</a:t>
            </a: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auto">
          <a:xfrm>
            <a:off x="5580063" y="3427413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7%</a:t>
            </a: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3708400" y="3427413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4.5%</a:t>
            </a:r>
          </a:p>
        </p:txBody>
      </p:sp>
      <p:sp>
        <p:nvSpPr>
          <p:cNvPr id="335884" name="Rectangle 12"/>
          <p:cNvSpPr>
            <a:spLocks noChangeArrowheads="1"/>
          </p:cNvSpPr>
          <p:nvPr/>
        </p:nvSpPr>
        <p:spPr bwMode="auto">
          <a:xfrm>
            <a:off x="7596188" y="3427413"/>
            <a:ext cx="588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0.5%</a:t>
            </a:r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900113" y="476250"/>
            <a:ext cx="187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LHC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003800" y="2565400"/>
            <a:ext cx="2376488" cy="30956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3132138" y="2349500"/>
            <a:ext cx="935037" cy="1293813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4211638" y="836613"/>
            <a:ext cx="1587" cy="792162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4211638" y="1052513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Nambu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(1960)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2411413" y="2420938"/>
            <a:ext cx="127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Nambu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(1960)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1908175" y="2924175"/>
            <a:ext cx="154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Goldstone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(1961)</a:t>
            </a: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>
            <a:off x="1619250" y="4437063"/>
            <a:ext cx="431800" cy="1584325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0" y="4652963"/>
            <a:ext cx="1631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Anderson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(1963)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（</a:t>
            </a:r>
            <a:r>
              <a:rPr lang="zh-CN" altLang="en-US" sz="10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超导，非相对论情况</a:t>
            </a:r>
            <a:r>
              <a:rPr lang="zh-CN" altLang="en-US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）</a:t>
            </a: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0" y="5300663"/>
            <a:ext cx="18542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Englert, Brout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(1964)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Higgs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 (1964)</a:t>
            </a: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6732588" y="4581525"/>
            <a:ext cx="1300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Higgs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 (1964)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1979613" y="188913"/>
            <a:ext cx="4897437" cy="576262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2124075" y="188913"/>
            <a:ext cx="47799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对称性自发破缺（铁磁体、超导）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2339975" y="1700213"/>
            <a:ext cx="4248150" cy="503237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2339975" y="1628775"/>
            <a:ext cx="416718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对称性自发破缺（粒子物理）</a:t>
            </a: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1835150" y="3644900"/>
            <a:ext cx="2736850" cy="8636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69" name="Rectangle 17"/>
          <p:cNvSpPr>
            <a:spLocks noChangeArrowheads="1"/>
          </p:cNvSpPr>
          <p:nvPr/>
        </p:nvSpPr>
        <p:spPr bwMode="auto">
          <a:xfrm>
            <a:off x="1979613" y="3500438"/>
            <a:ext cx="27352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Goldstone Boson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14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            </a:t>
            </a:r>
            <a:r>
              <a:rPr lang="en-US" altLang="zh-CN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</a:t>
            </a:r>
            <a:r>
              <a:rPr lang="zh-CN" altLang="en-US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无质量</a:t>
            </a:r>
            <a:r>
              <a:rPr lang="en-US" altLang="zh-CN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)</a:t>
            </a: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908175" y="5734050"/>
            <a:ext cx="2808288" cy="8636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1979613" y="5876925"/>
            <a:ext cx="2552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Massive Gauge Boson</a:t>
            </a:r>
            <a:endParaRPr lang="en-US" altLang="zh-CN" sz="2000" b="1">
              <a:solidFill>
                <a:srgbClr val="96969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6011863" y="5661025"/>
            <a:ext cx="2736850" cy="1008063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0773" name="Rectangle 21"/>
          <p:cNvSpPr>
            <a:spLocks noChangeArrowheads="1"/>
          </p:cNvSpPr>
          <p:nvPr/>
        </p:nvSpPr>
        <p:spPr bwMode="auto">
          <a:xfrm>
            <a:off x="6588125" y="5661025"/>
            <a:ext cx="1708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黑格斯粒子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zh-CN" altLang="en-US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有质量</a:t>
            </a:r>
            <a:r>
              <a:rPr lang="en-US" altLang="zh-CN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30774" name="Rectangle 22"/>
          <p:cNvSpPr>
            <a:spLocks noChangeArrowheads="1"/>
          </p:cNvSpPr>
          <p:nvPr/>
        </p:nvSpPr>
        <p:spPr bwMode="auto">
          <a:xfrm>
            <a:off x="6948488" y="260350"/>
            <a:ext cx="19335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铁磁 </a:t>
            </a:r>
            <a:r>
              <a:rPr lang="en-US" altLang="zh-CN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Heisenburg  (1928)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超导 </a:t>
            </a:r>
            <a:r>
              <a:rPr lang="en-US" altLang="zh-CN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BCS </a:t>
            </a:r>
            <a:r>
              <a:rPr lang="zh-CN" altLang="en-US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理论 （</a:t>
            </a:r>
            <a:r>
              <a:rPr lang="en-US" altLang="zh-CN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1957</a:t>
            </a:r>
            <a:r>
              <a:rPr lang="zh-CN" altLang="en-US" sz="1200" b="1">
                <a:solidFill>
                  <a:srgbClr val="0927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）</a:t>
            </a:r>
            <a:r>
              <a:rPr lang="zh-CN" altLang="en-US" sz="1400" b="1">
                <a:solidFill>
                  <a:schemeClr val="folHlink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132138" y="4437063"/>
            <a:ext cx="0" cy="13684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0776" name="Rectangle 24"/>
          <p:cNvSpPr>
            <a:spLocks noChangeArrowheads="1"/>
          </p:cNvSpPr>
          <p:nvPr/>
        </p:nvSpPr>
        <p:spPr bwMode="auto">
          <a:xfrm>
            <a:off x="2339975" y="4786313"/>
            <a:ext cx="16065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（定域规范理论）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1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被规范玻色子吃掉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253163" y="836613"/>
            <a:ext cx="25479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condensation of Cooper pairs </a:t>
            </a:r>
          </a:p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into a boson-like state</a:t>
            </a:r>
            <a:r>
              <a:rPr lang="en-US" altLang="zh-CN" sz="1400" b="1">
                <a:solidFill>
                  <a:schemeClr val="bg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979613" y="2636838"/>
            <a:ext cx="244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费米子凝聚</a:t>
            </a: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,</a:t>
            </a:r>
            <a:r>
              <a:rPr lang="zh-CN" altLang="en-US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手征对称性</a:t>
            </a: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,pion</a:t>
            </a:r>
            <a:r>
              <a:rPr lang="en-US" altLang="zh-CN" sz="1400" b="1">
                <a:solidFill>
                  <a:schemeClr val="bg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979613" y="3141663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400">
                <a:solidFill>
                  <a:schemeClr val="tx2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scalar potential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93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539750" y="549275"/>
            <a:ext cx="4676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LHC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黑格斯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数据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--Run 1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anose="0201060004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2627313" y="5157788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150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82587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349500" y="5314950"/>
            <a:ext cx="1476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CMR9"/>
              </a:rPr>
              <a:t>1412.8662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CMR9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5988" y="5407025"/>
            <a:ext cx="3887787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accent4">
                    <a:lumMod val="75000"/>
                  </a:schemeClr>
                </a:solidFill>
                <a:latin typeface="CMTT9"/>
              </a:rPr>
              <a:t>https://twiki.cern.ch/twiki/bin/view/AtlasPublic/HiggsPublicResults</a:t>
            </a:r>
            <a:endParaRPr lang="en-US" altLang="zh-CN" sz="800" dirty="0">
              <a:solidFill>
                <a:schemeClr val="accent4">
                  <a:lumMod val="75000"/>
                </a:schemeClr>
              </a:solidFill>
              <a:latin typeface="CMR9"/>
            </a:endParaRPr>
          </a:p>
        </p:txBody>
      </p:sp>
      <p:pic>
        <p:nvPicPr>
          <p:cNvPr id="215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612900"/>
            <a:ext cx="28051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>
            <a:off x="6813550" y="2046288"/>
            <a:ext cx="0" cy="267811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5031601" cy="6283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588224" y="9087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Chen Ming-</a:t>
            </a:r>
            <a:r>
              <a:rPr lang="en-US" altLang="zh-CN" sz="1400" dirty="0" err="1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Shui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 talk</a:t>
            </a:r>
          </a:p>
          <a:p>
            <a:pPr algn="ctr">
              <a:defRPr/>
            </a:pP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2015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年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8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月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9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日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CMR9"/>
            </a:endParaRPr>
          </a:p>
        </p:txBody>
      </p:sp>
    </p:spTree>
    <p:extLst>
      <p:ext uri="{BB962C8B-B14F-4D97-AF65-F5344CB8AC3E}">
        <p14:creationId xmlns:p14="http://schemas.microsoft.com/office/powerpoint/2010/main" val="14784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8864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"/>
              </a:rPr>
              <a:t>Best-fit:  Productions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049042" cy="54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5760640" cy="545901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18864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"/>
              </a:rPr>
              <a:t>Best-fit:  Productions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9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5449135" cy="58669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92280" y="119675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Chen Ming-</a:t>
            </a:r>
            <a:r>
              <a:rPr lang="en-US" altLang="zh-CN" sz="1400" dirty="0" err="1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Shui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 talk</a:t>
            </a:r>
          </a:p>
          <a:p>
            <a:pPr algn="ctr">
              <a:defRPr/>
            </a:pP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2015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年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8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月</a:t>
            </a:r>
            <a:r>
              <a:rPr lang="en-US" altLang="zh-CN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9</a:t>
            </a: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CMR9"/>
              </a:rPr>
              <a:t>日</a:t>
            </a:r>
            <a:endParaRPr lang="en-US" altLang="zh-CN" sz="1400" dirty="0">
              <a:solidFill>
                <a:schemeClr val="accent4">
                  <a:lumMod val="75000"/>
                </a:schemeClr>
              </a:solidFill>
              <a:latin typeface="CMR9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127640"/>
            <a:ext cx="2920125" cy="61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512" y="11663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"/>
              </a:rPr>
              <a:t>Best-fit: 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Bold"/>
              </a:rPr>
              <a:t>Productions</a:t>
            </a: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0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47922" y="260648"/>
            <a:ext cx="5789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LHC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黑格斯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数据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--Run 2 (13 </a:t>
            </a:r>
            <a:r>
              <a:rPr lang="en-US" altLang="zh-C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TeV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)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华文中宋" panose="02010600040101010101" pitchFamily="2" charset="-122"/>
              <a:sym typeface="Symbol" panose="05050102010706020507" pitchFamily="18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40"/>
            <a:ext cx="5544616" cy="46203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5616" y="1412776"/>
            <a:ext cx="229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中宋" panose="02010600040101010101" pitchFamily="2" charset="-122"/>
                <a:sym typeface="Symbol" panose="05050102010706020507" pitchFamily="18" charset="2"/>
              </a:rPr>
              <a:t>CMS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中宋" panose="02010600040101010101" pitchFamily="2" charset="-122"/>
                <a:sym typeface="Symbol" panose="05050102010706020507" pitchFamily="18" charset="2"/>
              </a:rPr>
              <a:t>　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中宋" panose="02010600040101010101" pitchFamily="2" charset="-122"/>
                <a:sym typeface="Symbol" panose="05050102010706020507" pitchFamily="18" charset="2"/>
              </a:rPr>
              <a:t>(13 </a:t>
            </a:r>
            <a:r>
              <a:rPr lang="en-US" altLang="zh-C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中宋" panose="02010600040101010101" pitchFamily="2" charset="-122"/>
                <a:sym typeface="Symbol" panose="05050102010706020507" pitchFamily="18" charset="2"/>
              </a:rPr>
              <a:t>TeV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中宋" panose="02010600040101010101" pitchFamily="2" charset="-122"/>
                <a:sym typeface="Symbol" panose="05050102010706020507" pitchFamily="18" charset="2"/>
              </a:rPr>
              <a:t>)</a:t>
            </a:r>
            <a:endParaRPr lang="zh-CN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92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2941"/>
            <a:ext cx="997544" cy="614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420888"/>
            <a:ext cx="1392675" cy="492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464" y="1358987"/>
            <a:ext cx="1502978" cy="244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293" y="2656890"/>
            <a:ext cx="1363241" cy="246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191" y="1260587"/>
            <a:ext cx="1123125" cy="291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00" y="2521688"/>
            <a:ext cx="943425" cy="3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0391" y="1358987"/>
            <a:ext cx="1752075" cy="52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55576" y="476672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CMS</a:t>
            </a:r>
            <a:endParaRPr lang="zh-CN" altLang="en-US" sz="2800" dirty="0"/>
          </a:p>
        </p:txBody>
      </p:sp>
      <p:sp>
        <p:nvSpPr>
          <p:cNvPr id="15" name="左大括号 14"/>
          <p:cNvSpPr/>
          <p:nvPr/>
        </p:nvSpPr>
        <p:spPr bwMode="auto">
          <a:xfrm>
            <a:off x="2389458" y="1358988"/>
            <a:ext cx="310238" cy="1709972"/>
          </a:xfrm>
          <a:prstGeom prst="leftBrac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6191" y="1606281"/>
            <a:ext cx="1033275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23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52736"/>
            <a:ext cx="7411620" cy="50034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60648"/>
            <a:ext cx="2536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Atlas (13 </a:t>
            </a:r>
            <a:r>
              <a:rPr lang="en-US" altLang="zh-CN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TeV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)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691680" y="6025454"/>
            <a:ext cx="504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i="0" u="none" strike="noStrike" baseline="0" dirty="0" smtClean="0">
                <a:solidFill>
                  <a:srgbClr val="FF0000"/>
                </a:solidFill>
                <a:latin typeface="ArialMT"/>
              </a:rPr>
              <a:t>Combined compatibility with SM</a:t>
            </a:r>
            <a:r>
              <a:rPr lang="zh-CN" altLang="en-US" b="0" i="0" u="none" strike="noStrike" baseline="0" dirty="0" smtClean="0">
                <a:solidFill>
                  <a:srgbClr val="FF0000"/>
                </a:solidFill>
                <a:latin typeface="ArialMT"/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 around 1.3</a:t>
            </a:r>
            <a:r>
              <a:rPr lang="el-GR" altLang="zh-CN" dirty="0">
                <a:solidFill>
                  <a:srgbClr val="FF0000"/>
                </a:solidFill>
              </a:rPr>
              <a:t>σ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2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816" y="620688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Higgs to mu tau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314285" cy="44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1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48713" cy="61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97046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620713"/>
            <a:ext cx="45640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5003800" y="4221163"/>
            <a:ext cx="1584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>
            <a:off x="6948488" y="1773238"/>
            <a:ext cx="1800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2700338" y="2205038"/>
            <a:ext cx="1584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3276600" y="3716338"/>
            <a:ext cx="10080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4104" name="矩形 1"/>
          <p:cNvSpPr>
            <a:spLocks noChangeArrowheads="1"/>
          </p:cNvSpPr>
          <p:nvPr/>
        </p:nvSpPr>
        <p:spPr bwMode="auto">
          <a:xfrm>
            <a:off x="4889500" y="4652963"/>
            <a:ext cx="44164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这篇文章先投</a:t>
            </a:r>
            <a:r>
              <a:rPr lang="en-US" altLang="zh-CN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《Physics Letters》, </a:t>
            </a: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被拒。</a:t>
            </a:r>
            <a:endParaRPr lang="en-US" altLang="zh-CN" sz="1800">
              <a:solidFill>
                <a:srgbClr val="00B0F0"/>
              </a:solidFill>
              <a:latin typeface="Arial" panose="020B0604020202020204" pitchFamily="34" charset="0"/>
              <a:ea typeface="华文中宋" panose="02010600040101010101" pitchFamily="2" charset="-122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然后投</a:t>
            </a:r>
            <a:r>
              <a:rPr lang="en-US" altLang="zh-CN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PRL</a:t>
            </a: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，审稿人南部提醒他</a:t>
            </a:r>
            <a:r>
              <a:rPr lang="en-US" altLang="zh-CN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Englert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和</a:t>
            </a:r>
            <a:r>
              <a:rPr lang="en-US" altLang="zh-CN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Brout</a:t>
            </a:r>
            <a:r>
              <a:rPr lang="zh-CN" altLang="en-US" sz="1800">
                <a:solidFill>
                  <a:srgbClr val="00B0F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Symbol" panose="05050102010706020507" pitchFamily="18" charset="2"/>
              </a:rPr>
              <a:t>做过类似工作</a:t>
            </a:r>
            <a:endParaRPr lang="zh-CN" altLang="en-US" sz="18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7864" y="908720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下课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了 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宋体" panose="02010609030101010101" pitchFamily="49" charset="-122"/>
              </a:rPr>
              <a:t>！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6408737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187450" y="260350"/>
            <a:ext cx="6553200" cy="4464050"/>
          </a:xfrm>
          <a:prstGeom prst="roundRect">
            <a:avLst>
              <a:gd name="adj" fmla="val 16667"/>
            </a:avLst>
          </a:prstGeom>
          <a:noFill/>
          <a:ln w="3175" cap="rnd" algn="ctr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779838" y="4797425"/>
            <a:ext cx="792162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589588"/>
            <a:ext cx="26781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5076825" y="5589588"/>
            <a:ext cx="160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电弱理论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165850"/>
            <a:ext cx="43926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33829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453188"/>
            <a:ext cx="36004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2484438" y="4868863"/>
            <a:ext cx="1479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Weinberg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(1967)</a:t>
            </a:r>
          </a:p>
        </p:txBody>
      </p:sp>
      <p:sp>
        <p:nvSpPr>
          <p:cNvPr id="331787" name="Rectangle 11"/>
          <p:cNvSpPr>
            <a:spLocks noChangeArrowheads="1"/>
          </p:cNvSpPr>
          <p:nvPr/>
        </p:nvSpPr>
        <p:spPr bwMode="auto">
          <a:xfrm>
            <a:off x="2484438" y="5157788"/>
            <a:ext cx="1195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Salam </a:t>
            </a:r>
            <a:r>
              <a:rPr lang="en-US" altLang="zh-CN" sz="12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(1967)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403350" y="1413362"/>
            <a:ext cx="576103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/>
              <a:t>韩裔美国理论物理学家 </a:t>
            </a:r>
            <a:r>
              <a:rPr lang="en-US" altLang="zh-CN" sz="2400" b="1" dirty="0"/>
              <a:t>B. W. Lee (</a:t>
            </a:r>
            <a:r>
              <a:rPr lang="zh-CN" altLang="en-US" sz="2400" b="1" dirty="0"/>
              <a:t>本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李</a:t>
            </a:r>
            <a:r>
              <a:rPr lang="en-US" altLang="zh-CN" sz="2400" b="1" dirty="0"/>
              <a:t>) </a:t>
            </a:r>
            <a:r>
              <a:rPr lang="zh-CN" altLang="en-US" sz="2400" b="1" dirty="0"/>
              <a:t>在</a:t>
            </a:r>
            <a:r>
              <a:rPr lang="en-US" altLang="zh-CN" sz="2400" b="1" dirty="0"/>
              <a:t>1966</a:t>
            </a:r>
            <a:r>
              <a:rPr lang="zh-CN" altLang="en-US" sz="2400" b="1" dirty="0"/>
              <a:t>年最早使用“</a:t>
            </a:r>
            <a:r>
              <a:rPr lang="en-US" altLang="zh-CN" sz="2400" b="1" dirty="0"/>
              <a:t>Higgs Boson”</a:t>
            </a:r>
            <a:r>
              <a:rPr lang="zh-CN" altLang="en-US" sz="2400" b="1" dirty="0"/>
              <a:t>一词。</a:t>
            </a:r>
            <a:r>
              <a:rPr lang="en-US" altLang="zh-CN" sz="2400" b="1" dirty="0"/>
              <a:t>1966</a:t>
            </a:r>
            <a:r>
              <a:rPr lang="zh-CN" altLang="en-US" sz="2400" b="1" dirty="0"/>
              <a:t>年于伯克利举行的国际高能物理会议上，本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李提及到</a:t>
            </a:r>
            <a:r>
              <a:rPr lang="zh-CN" altLang="en-US" sz="2400" b="1" dirty="0" smtClean="0"/>
              <a:t>了希</a:t>
            </a:r>
            <a:r>
              <a:rPr lang="zh-CN" altLang="en-US" sz="2400" b="1" dirty="0"/>
              <a:t>格斯</a:t>
            </a:r>
            <a:r>
              <a:rPr lang="zh-CN" altLang="en-US" sz="2400" b="1" dirty="0" smtClean="0"/>
              <a:t>玻色子和希格斯机制。 </a:t>
            </a:r>
            <a:endParaRPr lang="zh-CN" altLang="en-US" sz="2400" b="1" dirty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1196325" y="476672"/>
            <a:ext cx="6175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机制和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粒子 名称的由来：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63575" y="1035050"/>
            <a:ext cx="72739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希格斯于</a:t>
            </a:r>
            <a:r>
              <a:rPr lang="en-US" altLang="zh-CN" sz="1800" b="1"/>
              <a:t>1950</a:t>
            </a:r>
            <a:r>
              <a:rPr lang="zh-CN" altLang="en-US" sz="1800" b="1"/>
              <a:t>年以一等荣誉学士学位从伦敦大学国王学院物理系毕业。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/>
              <a:t>此时，他计划选择粒子物理专业攻读博士学位。不过，当时指导希格斯的库尔森（</a:t>
            </a:r>
            <a:r>
              <a:rPr lang="en-US" altLang="zh-CN" sz="1800" b="1"/>
              <a:t>Coulson</a:t>
            </a:r>
            <a:r>
              <a:rPr lang="zh-CN" altLang="en-US" sz="1800" b="1"/>
              <a:t>）教授不建议他选择粒子物理专业，误导希格斯说：“目前的粒子物理理论的情况很糟糕，你研究这个理论不会取得任何成绩，更不用说获得诺贝尔奖。” 因此，希格斯选择了分子物理学。</a:t>
            </a:r>
            <a:r>
              <a:rPr lang="en-US" altLang="zh-CN" sz="1800" b="1"/>
              <a:t>1954</a:t>
            </a:r>
            <a:r>
              <a:rPr lang="zh-CN" altLang="en-US" sz="1800" b="1"/>
              <a:t>年，希格斯获得了博士学位，毕业论文的题目是“分子震动理论中的一些问题”。</a:t>
            </a:r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663575" y="4292600"/>
            <a:ext cx="71485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/>
              <a:t>希格斯在一次野外散步时突发奇想：水中的物体在运动时会遇到阻力，使其运动变得困难，相应地，物体穿行于弥漫于空间的场中，也应该承受一种“阻碍的力”。空间中的这种场后来被称作</a:t>
            </a:r>
            <a:r>
              <a:rPr lang="zh-CN" altLang="en-US" b="1"/>
              <a:t>希格斯场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8453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331913" y="1196975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CC"/>
                </a:solidFill>
              </a:rPr>
              <a:t>为什么杨振宁没有在杨</a:t>
            </a:r>
            <a:r>
              <a:rPr lang="en-US" altLang="zh-CN" sz="1800" b="1">
                <a:solidFill>
                  <a:srgbClr val="0000CC"/>
                </a:solidFill>
              </a:rPr>
              <a:t>-</a:t>
            </a:r>
            <a:r>
              <a:rPr lang="zh-CN" altLang="en-US" sz="1800" b="1">
                <a:solidFill>
                  <a:srgbClr val="0000CC"/>
                </a:solidFill>
              </a:rPr>
              <a:t>米尔斯规范场基础上继续向标准模型前进 </a:t>
            </a:r>
            <a:r>
              <a:rPr lang="en-US" altLang="zh-CN" sz="1800" b="1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372225" y="4076700"/>
            <a:ext cx="146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5F5F5F"/>
                </a:solidFill>
              </a:rPr>
              <a:t>------- </a:t>
            </a:r>
            <a:r>
              <a:rPr lang="zh-CN" altLang="en-US" sz="1800" b="1">
                <a:solidFill>
                  <a:srgbClr val="5F5F5F"/>
                </a:solidFill>
              </a:rPr>
              <a:t>杨振宁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583406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734050"/>
            <a:ext cx="223202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971550" y="112713"/>
            <a:ext cx="474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zh-CN" sz="2000" b="1">
                <a:solidFill>
                  <a:srgbClr val="FF09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华文中宋" panose="02010600040101010101" pitchFamily="2" charset="-122"/>
              </a:rPr>
              <a:t>In SM, Higgs mass is a free parameter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260350"/>
            <a:ext cx="6697489" cy="6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523</Words>
  <Application>Microsoft Office PowerPoint</Application>
  <PresentationFormat>全屏显示(4:3)</PresentationFormat>
  <Paragraphs>68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ArialMT</vt:lpstr>
      <vt:lpstr>Calibri-Bold</vt:lpstr>
      <vt:lpstr>CMR9</vt:lpstr>
      <vt:lpstr>CMTT9</vt:lpstr>
      <vt:lpstr>华文中宋</vt:lpstr>
      <vt:lpstr>隶书</vt:lpstr>
      <vt:lpstr>宋体</vt:lpstr>
      <vt:lpstr>新宋体</vt:lpstr>
      <vt:lpstr>Arial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jmyang1</dc:creator>
  <cp:lastModifiedBy>杨金民</cp:lastModifiedBy>
  <cp:revision>376</cp:revision>
  <dcterms:created xsi:type="dcterms:W3CDTF">2005-08-01T08:48:57Z</dcterms:created>
  <dcterms:modified xsi:type="dcterms:W3CDTF">2016-07-18T10:12:52Z</dcterms:modified>
</cp:coreProperties>
</file>