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customXml/itemProps1.xml" ContentType="application/vnd.openxmlformats-officedocument.customXmlProperties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customXml/itemProps2.xml" ContentType="application/vnd.openxmlformats-officedocument.customXmlProperties+xml"/>
  <Override PartName="/ppt/presProps.xml" ContentType="application/vnd.openxmlformats-officedocument.presentationml.presProps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customXml/itemProps3.xml" ContentType="application/vnd.openxmlformats-officedocument.customXmlProperties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s/slide82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embeddings/oleObject1.bin" ContentType="application/vnd.openxmlformats-officedocument.oleObject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trictFirstAndLastChars="0" saveSubsetFonts="1" autoCompressPictures="0">
  <p:sldMasterIdLst>
    <p:sldMasterId r:id="rId4"/>
  </p:sldMasterIdLst>
  <p:notesMasterIdLst>
    <p:notesMasterId r:id="rId95"/>
  </p:notesMasterIdLst>
  <p:handoutMasterIdLst>
    <p:handoutMasterId r:id="rId96"/>
  </p:handoutMasterIdLst>
  <p:sldIdLst>
    <p:sldId id="3629" r:id="rId5"/>
    <p:sldId id="3737" r:id="rId6"/>
    <p:sldId id="3266" r:id="rId7"/>
    <p:sldId id="3432" r:id="rId8"/>
    <p:sldId id="3436" r:id="rId9"/>
    <p:sldId id="3628" r:id="rId10"/>
    <p:sldId id="3588" r:id="rId11"/>
    <p:sldId id="3684" r:id="rId12"/>
    <p:sldId id="3708" r:id="rId13"/>
    <p:sldId id="3686" r:id="rId14"/>
    <p:sldId id="3633" r:id="rId15"/>
    <p:sldId id="3634" r:id="rId16"/>
    <p:sldId id="3683" r:id="rId17"/>
    <p:sldId id="3690" r:id="rId18"/>
    <p:sldId id="3599" r:id="rId19"/>
    <p:sldId id="3682" r:id="rId20"/>
    <p:sldId id="3605" r:id="rId21"/>
    <p:sldId id="3125" r:id="rId22"/>
    <p:sldId id="3707" r:id="rId23"/>
    <p:sldId id="3691" r:id="rId24"/>
    <p:sldId id="3692" r:id="rId25"/>
    <p:sldId id="3693" r:id="rId26"/>
    <p:sldId id="3694" r:id="rId27"/>
    <p:sldId id="3695" r:id="rId28"/>
    <p:sldId id="3735" r:id="rId29"/>
    <p:sldId id="3697" r:id="rId30"/>
    <p:sldId id="3710" r:id="rId31"/>
    <p:sldId id="3736" r:id="rId32"/>
    <p:sldId id="3272" r:id="rId33"/>
    <p:sldId id="3698" r:id="rId34"/>
    <p:sldId id="3699" r:id="rId35"/>
    <p:sldId id="3700" r:id="rId36"/>
    <p:sldId id="3711" r:id="rId37"/>
    <p:sldId id="3701" r:id="rId38"/>
    <p:sldId id="3702" r:id="rId39"/>
    <p:sldId id="3716" r:id="rId40"/>
    <p:sldId id="3703" r:id="rId41"/>
    <p:sldId id="3704" r:id="rId42"/>
    <p:sldId id="3705" r:id="rId43"/>
    <p:sldId id="3606" r:id="rId44"/>
    <p:sldId id="3706" r:id="rId45"/>
    <p:sldId id="3658" r:id="rId46"/>
    <p:sldId id="3607" r:id="rId47"/>
    <p:sldId id="3738" r:id="rId48"/>
    <p:sldId id="3608" r:id="rId49"/>
    <p:sldId id="3609" r:id="rId50"/>
    <p:sldId id="3660" r:id="rId51"/>
    <p:sldId id="3664" r:id="rId52"/>
    <p:sldId id="3662" r:id="rId53"/>
    <p:sldId id="3729" r:id="rId54"/>
    <p:sldId id="3730" r:id="rId55"/>
    <p:sldId id="3728" r:id="rId56"/>
    <p:sldId id="3717" r:id="rId57"/>
    <p:sldId id="3718" r:id="rId58"/>
    <p:sldId id="3666" r:id="rId59"/>
    <p:sldId id="3719" r:id="rId60"/>
    <p:sldId id="3667" r:id="rId61"/>
    <p:sldId id="3668" r:id="rId62"/>
    <p:sldId id="3610" r:id="rId63"/>
    <p:sldId id="3671" r:id="rId64"/>
    <p:sldId id="3644" r:id="rId65"/>
    <p:sldId id="3645" r:id="rId66"/>
    <p:sldId id="3646" r:id="rId67"/>
    <p:sldId id="3647" r:id="rId68"/>
    <p:sldId id="3648" r:id="rId69"/>
    <p:sldId id="3721" r:id="rId70"/>
    <p:sldId id="3720" r:id="rId71"/>
    <p:sldId id="3616" r:id="rId72"/>
    <p:sldId id="3673" r:id="rId73"/>
    <p:sldId id="3674" r:id="rId74"/>
    <p:sldId id="3678" r:id="rId75"/>
    <p:sldId id="3617" r:id="rId76"/>
    <p:sldId id="3618" r:id="rId77"/>
    <p:sldId id="3619" r:id="rId78"/>
    <p:sldId id="3620" r:id="rId79"/>
    <p:sldId id="3722" r:id="rId80"/>
    <p:sldId id="3621" r:id="rId81"/>
    <p:sldId id="3679" r:id="rId82"/>
    <p:sldId id="3714" r:id="rId83"/>
    <p:sldId id="3665" r:id="rId84"/>
    <p:sldId id="3712" r:id="rId85"/>
    <p:sldId id="3724" r:id="rId86"/>
    <p:sldId id="3725" r:id="rId87"/>
    <p:sldId id="3726" r:id="rId88"/>
    <p:sldId id="3680" r:id="rId89"/>
    <p:sldId id="3681" r:id="rId90"/>
    <p:sldId id="3627" r:id="rId91"/>
    <p:sldId id="3623" r:id="rId92"/>
    <p:sldId id="3622" r:id="rId93"/>
    <p:sldId id="3201" r:id="rId94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De Roeck Albert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clrMru>
    <a:srgbClr val="FFFF70"/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6523" autoAdjust="0"/>
    <p:restoredTop sz="93357" autoAdjust="0"/>
  </p:normalViewPr>
  <p:slideViewPr>
    <p:cSldViewPr>
      <p:cViewPr>
        <p:scale>
          <a:sx n="100" d="100"/>
          <a:sy n="100" d="100"/>
        </p:scale>
        <p:origin x="-54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64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notesMaster" Target="notesMasters/notesMaster1.xml"/><Relationship Id="rId96" Type="http://schemas.openxmlformats.org/officeDocument/2006/relationships/handoutMaster" Target="handoutMasters/handoutMaster1.xml"/><Relationship Id="rId97" Type="http://schemas.openxmlformats.org/officeDocument/2006/relationships/printerSettings" Target="printerSettings/printerSettings1.bin"/><Relationship Id="rId98" Type="http://schemas.openxmlformats.org/officeDocument/2006/relationships/commentAuthors" Target="commentAuthors.xml"/><Relationship Id="rId99" Type="http://schemas.openxmlformats.org/officeDocument/2006/relationships/presProps" Target="pres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viewProps" Target="viewProps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5B2A50-8BA5-DE4F-A7BD-F991468B59AD}" type="slidenum">
              <a:rPr lang="fr-FR">
                <a:latin typeface="Times New Roman" pitchFamily="4" charset="0"/>
              </a:rPr>
              <a:pPr/>
              <a:t>0</a:t>
            </a:fld>
            <a:endParaRPr lang="fr-FR">
              <a:latin typeface="Times New Roman" pitchFamily="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410FC2-ED1B-E44A-9B48-6025091D00E3}" type="slidenum">
              <a:rPr lang="fr-FR">
                <a:latin typeface="Times New Roman" pitchFamily="-84" charset="0"/>
              </a:rPr>
              <a:pPr/>
              <a:t>43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F0C0B1-41A0-4C46-B726-5DE2E8A175DB}" type="slidenum">
              <a:rPr lang="fr-FR"/>
              <a:pPr/>
              <a:t>55</a:t>
            </a:fld>
            <a:endParaRPr lang="fr-FR"/>
          </a:p>
        </p:txBody>
      </p:sp>
      <p:sp>
        <p:nvSpPr>
          <p:cNvPr id="1218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65A74E-44B9-394B-84F4-F392643B6CD1}" type="slidenum">
              <a:rPr lang="en-US"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F84547-3981-7445-AA82-45F1DDF1A958}" type="slidenum">
              <a:rPr lang="fr-FR">
                <a:latin typeface="Times New Roman" pitchFamily="-84" charset="0"/>
              </a:rPr>
              <a:pPr/>
              <a:t>6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AE558C-54F9-E74D-A037-0B3AE80AC875}" type="slidenum">
              <a:rPr lang="fr-FR">
                <a:latin typeface="Times New Roman" pitchFamily="-84" charset="0"/>
              </a:rPr>
              <a:pPr/>
              <a:t>7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CCC23B-3179-6E4D-B722-4C0EA5762CDD}" type="slidenum">
              <a:rPr lang="fr-FR">
                <a:latin typeface="Times New Roman" pitchFamily="-84" charset="0"/>
              </a:rPr>
              <a:pPr/>
              <a:t>9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E6F70A-4A9D-4A40-B38B-04388D635F1E}" type="slidenum">
              <a:rPr lang="fr-FR">
                <a:latin typeface="Times New Roman" pitchFamily="-84" charset="0"/>
              </a:rPr>
              <a:pPr/>
              <a:t>10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8716CB-82B5-2A46-9898-6101E43E5DD3}" type="slidenum">
              <a:rPr lang="fr-FR">
                <a:latin typeface="Times New Roman" pitchFamily="-84" charset="0"/>
              </a:rPr>
              <a:pPr/>
              <a:t>12</a:t>
            </a:fld>
            <a:endParaRPr lang="fr-FR">
              <a:latin typeface="Times New Roman" pitchFamily="-8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48DB1-D7CC-C946-9BB9-454460340D5B}" type="slidenum">
              <a:rPr lang="fr-FR"/>
              <a:pPr/>
              <a:t>15</a:t>
            </a:fld>
            <a:endParaRPr lang="fr-FR"/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86522" y="8685917"/>
            <a:ext cx="2971478" cy="45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F563013-C178-7948-AAE6-70E8265E7670}" type="slidenum">
              <a:rPr lang="fr-FR" sz="1200">
                <a:solidFill>
                  <a:schemeClr val="tx1"/>
                </a:solidFill>
                <a:latin typeface="Times New Roman" charset="0"/>
              </a:rPr>
              <a:pPr algn="r"/>
              <a:t>15</a:t>
            </a:fld>
            <a:endParaRPr lang="fr-FR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</p:spPr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3905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7700" y="6281738"/>
            <a:ext cx="1917700" cy="542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2492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df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0.png"/><Relationship Id="rId5" Type="http://schemas.openxmlformats.org/officeDocument/2006/relationships/image" Target="../media/image31.pdf"/><Relationship Id="rId6" Type="http://schemas.openxmlformats.org/officeDocument/2006/relationships/image" Target="../media/image32.png"/><Relationship Id="rId7" Type="http://schemas.openxmlformats.org/officeDocument/2006/relationships/image" Target="../media/image33.pdf"/><Relationship Id="rId8" Type="http://schemas.openxmlformats.org/officeDocument/2006/relationships/image" Target="../media/image34.png"/><Relationship Id="rId9" Type="http://schemas.openxmlformats.org/officeDocument/2006/relationships/image" Target="../media/image35.pdf"/><Relationship Id="rId10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3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image" Target="../media/image168.png"/><Relationship Id="rId9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4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3" Type="http://schemas.openxmlformats.org/officeDocument/2006/relationships/image" Target="../media/image18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df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7.png"/><Relationship Id="rId3" Type="http://schemas.openxmlformats.org/officeDocument/2006/relationships/image" Target="../media/image19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200.png"/><Relationship Id="rId5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Relationship Id="rId3" Type="http://schemas.openxmlformats.org/officeDocument/2006/relationships/image" Target="../media/image20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Relationship Id="rId3" Type="http://schemas.openxmlformats.org/officeDocument/2006/relationships/image" Target="../media/image20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4" Type="http://schemas.openxmlformats.org/officeDocument/2006/relationships/image" Target="../media/image212.png"/><Relationship Id="rId5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5" Type="http://schemas.openxmlformats.org/officeDocument/2006/relationships/image" Target="../media/image225.png"/><Relationship Id="rId6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5" Type="http://schemas.openxmlformats.org/officeDocument/2006/relationships/image" Target="../media/image231.png"/><Relationship Id="rId6" Type="http://schemas.openxmlformats.org/officeDocument/2006/relationships/image" Target="../media/image232.png"/><Relationship Id="rId7" Type="http://schemas.openxmlformats.org/officeDocument/2006/relationships/image" Target="../media/image233.png"/><Relationship Id="rId8" Type="http://schemas.openxmlformats.org/officeDocument/2006/relationships/image" Target="../media/image234.png"/><Relationship Id="rId9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0.png"/><Relationship Id="rId5" Type="http://schemas.openxmlformats.org/officeDocument/2006/relationships/image" Target="../media/image239.png"/><Relationship Id="rId6" Type="http://schemas.openxmlformats.org/officeDocument/2006/relationships/image" Target="../media/image240.png"/><Relationship Id="rId7" Type="http://schemas.openxmlformats.org/officeDocument/2006/relationships/image" Target="../media/image241.png"/><Relationship Id="rId8" Type="http://schemas.openxmlformats.org/officeDocument/2006/relationships/image" Target="../media/image24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4" Type="http://schemas.openxmlformats.org/officeDocument/2006/relationships/image" Target="../media/image245.png"/><Relationship Id="rId5" Type="http://schemas.openxmlformats.org/officeDocument/2006/relationships/image" Target="../media/image246.png"/><Relationship Id="rId6" Type="http://schemas.openxmlformats.org/officeDocument/2006/relationships/image" Target="../media/image247.png"/><Relationship Id="rId7" Type="http://schemas.openxmlformats.org/officeDocument/2006/relationships/image" Target="../media/image248.png"/><Relationship Id="rId8" Type="http://schemas.openxmlformats.org/officeDocument/2006/relationships/image" Target="../media/image2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4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>
                <a:latin typeface="Comic Sans MS" pitchFamily="4" charset="0"/>
              </a:rPr>
              <a:t>	</a:t>
            </a:r>
            <a:endParaRPr lang="fr-FR" smtClean="0">
              <a:latin typeface="Comic Sans MS" pitchFamily="4" charset="0"/>
            </a:endParaRPr>
          </a:p>
        </p:txBody>
      </p:sp>
      <p:sp>
        <p:nvSpPr>
          <p:cNvPr id="16387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92EA2A9B-BD5B-AB4D-9CA7-5823525BB323}" type="slidenum">
              <a:rPr lang="fr-CH" smtClean="0">
                <a:latin typeface="Times New Roman" pitchFamily="4" charset="0"/>
              </a:rPr>
              <a:pPr/>
              <a:t>0</a:t>
            </a:fld>
            <a:r>
              <a:rPr lang="fr-CH" smtClean="0">
                <a:latin typeface="Times New Roman" pitchFamily="4" charset="0"/>
              </a:rPr>
              <a:t> </a:t>
            </a:r>
            <a:endParaRPr lang="fr-FR" smtClean="0">
              <a:latin typeface="Times New Roman" pitchFamily="4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6741" name="Text Box 5"/>
          <p:cNvSpPr txBox="1">
            <a:spLocks noChangeArrowheads="1"/>
          </p:cNvSpPr>
          <p:nvPr/>
        </p:nvSpPr>
        <p:spPr bwMode="auto">
          <a:xfrm>
            <a:off x="140677" y="1250950"/>
            <a:ext cx="91440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 </a:t>
            </a: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 </a:t>
            </a:r>
            <a:r>
              <a:rPr lang="en-GB" sz="46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Experimental </a:t>
            </a:r>
            <a:r>
              <a:rPr lang="en-GB" sz="4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Particle Physics              </a:t>
            </a:r>
          </a:p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4" charset="0"/>
              </a:rPr>
              <a:t>           </a:t>
            </a:r>
            <a:endParaRPr lang="en-US" sz="3000" b="1" dirty="0">
              <a:solidFill>
                <a:srgbClr val="FFFC3A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pitchFamily="4" charset="0"/>
            </a:endParaRPr>
          </a:p>
        </p:txBody>
      </p:sp>
      <p:sp>
        <p:nvSpPr>
          <p:cNvPr id="756745" name="Text Box 9"/>
          <p:cNvSpPr txBox="1">
            <a:spLocks noChangeArrowheads="1"/>
          </p:cNvSpPr>
          <p:nvPr/>
        </p:nvSpPr>
        <p:spPr bwMode="auto">
          <a:xfrm>
            <a:off x="990600" y="2362200"/>
            <a:ext cx="79423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3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Part</a:t>
            </a:r>
            <a:r>
              <a:rPr lang="en-US" sz="3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 3: SM measurements at the LHC</a:t>
            </a:r>
          </a:p>
          <a:p>
            <a:pPr eaLnBrk="0" hangingPunct="0">
              <a:defRPr/>
            </a:pPr>
            <a:r>
              <a:rPr lang="en-US" sz="3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                              </a:t>
            </a:r>
            <a:r>
              <a:rPr lang="en-US" sz="3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 </a:t>
            </a:r>
            <a:endParaRPr lang="en-US" sz="36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11016" y="3352800"/>
            <a:ext cx="3420478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Prof. Albert De Roeck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CERN, Geneva, Switzerland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Antwerp University Belgium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UC-Davis California USA</a:t>
            </a:r>
            <a:endParaRPr lang="en-US" sz="1600" dirty="0" smtClean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NTU</a:t>
            </a:r>
            <a:r>
              <a:rPr lang="en-US" sz="1600" dirty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, Singapore</a:t>
            </a:r>
          </a:p>
          <a:p>
            <a:pPr>
              <a:defRPr/>
            </a:pPr>
            <a:endParaRPr lang="en-US" sz="1600" dirty="0" smtClean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July 29 – August 7   </a:t>
            </a:r>
            <a:r>
              <a:rPr lang="en-US" sz="1600" dirty="0" err="1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Weihai</a:t>
            </a:r>
            <a:r>
              <a:rPr lang="en-US" sz="1600" dirty="0" smtClean="0">
                <a:solidFill>
                  <a:srgbClr val="FFFF00"/>
                </a:solidFill>
                <a:latin typeface="Arial" pitchFamily="4" charset="0"/>
                <a:ea typeface="Arial" pitchFamily="4" charset="0"/>
                <a:cs typeface="Arial" pitchFamily="4" charset="0"/>
              </a:rPr>
              <a:t>, China</a:t>
            </a:r>
          </a:p>
          <a:p>
            <a:pPr>
              <a:defRPr/>
            </a:pPr>
            <a:endParaRPr lang="en-US" sz="16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 eaLnBrk="0" hangingPunct="0">
              <a:defRPr/>
            </a:pPr>
            <a:endParaRPr lang="en-US" sz="18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  <a:p>
            <a:pPr eaLnBrk="0" hangingPunct="0">
              <a:defRPr/>
            </a:pPr>
            <a:endParaRPr lang="en-US" sz="2400" dirty="0">
              <a:solidFill>
                <a:srgbClr val="FFFF00"/>
              </a:solidFill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5410200"/>
            <a:ext cx="984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11" name="Image 10" descr="Screen Shot 2016-07-26 at 09.38.5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31" y="5557451"/>
            <a:ext cx="5627077" cy="957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991600" cy="904875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How to find the interesting signals</a:t>
            </a:r>
          </a:p>
        </p:txBody>
      </p:sp>
      <p:pic>
        <p:nvPicPr>
          <p:cNvPr id="105475" name="Picture 3" descr="w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046" y="1600200"/>
            <a:ext cx="3987312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6020" name="Picture 4" descr="w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3692" y="1600200"/>
            <a:ext cx="3938954" cy="416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1758462" y="5867400"/>
            <a:ext cx="2050461" cy="400110"/>
          </a:xfrm>
          <a:prstGeom prst="rect">
            <a:avLst/>
          </a:prstGeom>
          <a:solidFill>
            <a:schemeClr val="accent3"/>
          </a:solidFill>
          <a:ln w="508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84" charset="0"/>
              </a:rPr>
              <a:t>All tracks shown</a:t>
            </a: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1547446" y="762000"/>
            <a:ext cx="5989666" cy="400110"/>
          </a:xfrm>
          <a:prstGeom prst="rect">
            <a:avLst/>
          </a:prstGeom>
          <a:solidFill>
            <a:schemeClr val="accent3"/>
          </a:solidFill>
          <a:ln w="508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84" charset="0"/>
              </a:rPr>
              <a:t>This event contains </a:t>
            </a:r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pp </a:t>
            </a:r>
            <a:r>
              <a:rPr lang="en-US" dirty="0">
                <a:solidFill>
                  <a:srgbClr val="CC0000"/>
                </a:solidFill>
                <a:latin typeface="Arial" pitchFamily="-84" charset="0"/>
                <a:sym typeface="Symbol" pitchFamily="-84" charset="2"/>
              </a:rPr>
              <a:t>H+X</a:t>
            </a:r>
            <a:r>
              <a:rPr lang="en-US" dirty="0">
                <a:latin typeface="Arial" pitchFamily="-84" charset="0"/>
                <a:sym typeface="Symbol" pitchFamily="-84" charset="2"/>
              </a:rPr>
              <a:t>,  with </a:t>
            </a:r>
            <a:r>
              <a:rPr lang="en-US" dirty="0">
                <a:latin typeface="Arial" pitchFamily="-84" charset="0"/>
              </a:rPr>
              <a:t> </a:t>
            </a:r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H</a:t>
            </a:r>
            <a:r>
              <a:rPr lang="en-US" dirty="0">
                <a:solidFill>
                  <a:srgbClr val="CC0000"/>
                </a:solidFill>
                <a:latin typeface="Arial" pitchFamily="-84" charset="0"/>
                <a:sym typeface="Symbol" pitchFamily="-84" charset="2"/>
              </a:rPr>
              <a:t>ZZ</a:t>
            </a:r>
          </a:p>
        </p:txBody>
      </p:sp>
      <p:sp>
        <p:nvSpPr>
          <p:cNvPr id="1366023" name="Text Box 7"/>
          <p:cNvSpPr txBox="1">
            <a:spLocks noChangeArrowheads="1"/>
          </p:cNvSpPr>
          <p:nvPr/>
        </p:nvSpPr>
        <p:spPr bwMode="auto">
          <a:xfrm>
            <a:off x="5205047" y="5867401"/>
            <a:ext cx="3299501" cy="707886"/>
          </a:xfrm>
          <a:prstGeom prst="rect">
            <a:avLst/>
          </a:prstGeom>
          <a:solidFill>
            <a:schemeClr val="accent3"/>
          </a:solidFill>
          <a:ln w="508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84" charset="0"/>
              </a:rPr>
              <a:t>Only tracks with transverse </a:t>
            </a:r>
          </a:p>
          <a:p>
            <a:r>
              <a:rPr lang="en-US" dirty="0">
                <a:latin typeface="Arial" pitchFamily="-84" charset="0"/>
              </a:rPr>
              <a:t>momentum &gt; 2 </a:t>
            </a:r>
            <a:r>
              <a:rPr lang="en-US" dirty="0" err="1">
                <a:latin typeface="Arial" pitchFamily="-84" charset="0"/>
              </a:rPr>
              <a:t>GeV</a:t>
            </a:r>
            <a:r>
              <a:rPr lang="en-US" dirty="0">
                <a:latin typeface="Arial" pitchFamily="-84" charset="0"/>
              </a:rPr>
              <a:t> shown</a:t>
            </a:r>
          </a:p>
        </p:txBody>
      </p:sp>
      <p:sp>
        <p:nvSpPr>
          <p:cNvPr id="105480" name="AutoShape 8"/>
          <p:cNvSpPr>
            <a:spLocks noChangeArrowheads="1"/>
          </p:cNvSpPr>
          <p:nvPr/>
        </p:nvSpPr>
        <p:spPr bwMode="auto">
          <a:xfrm rot="5400000">
            <a:off x="4139184" y="715737"/>
            <a:ext cx="334963" cy="1189494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955971323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1991606793 h 21600"/>
              <a:gd name="T10" fmla="*/ 2147483647 w 21600"/>
              <a:gd name="T11" fmla="*/ 955971323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4979377" y="1236663"/>
            <a:ext cx="3100378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00"/>
                </a:solidFill>
                <a:latin typeface="Arial" pitchFamily="-84" charset="0"/>
              </a:rPr>
              <a:t>X</a:t>
            </a:r>
            <a:r>
              <a:rPr lang="en-US">
                <a:latin typeface="Arial" pitchFamily="-84" charset="0"/>
              </a:rPr>
              <a:t> ~ 100 charged particles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60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91600" cy="762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Proton-proton collisions and </a:t>
            </a:r>
            <a:r>
              <a:rPr lang="en-US" sz="4000" dirty="0" err="1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PDFs</a:t>
            </a:r>
            <a:endParaRPr lang="en-US" sz="4000" dirty="0" smtClean="0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23950"/>
            <a:ext cx="7772400" cy="53530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400" smtClean="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 smtClean="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 smtClean="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 smtClean="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/>
            <a:endParaRPr lang="en-US" sz="2400" smtClean="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buFontTx/>
              <a:buNone/>
            </a:pPr>
            <a:endParaRPr lang="en-US" sz="2400" smtClean="0">
              <a:solidFill>
                <a:srgbClr val="CC0000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65540" name="Picture 4" descr="F2vsQ2-pre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0316" y="3276600"/>
            <a:ext cx="2130669" cy="3429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5541" name="Picture 5" descr="PDF-pre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90646" y="1524000"/>
            <a:ext cx="2110154" cy="22860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/>
          <a:srcRect l="1846" t="10188" r="51421" b="15131"/>
          <a:stretch>
            <a:fillRect/>
          </a:stretch>
        </p:blipFill>
        <p:spPr bwMode="auto">
          <a:xfrm>
            <a:off x="6537081" y="2438401"/>
            <a:ext cx="253658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AutoShape 7"/>
          <p:cNvSpPr>
            <a:spLocks noChangeArrowheads="1"/>
          </p:cNvSpPr>
          <p:nvPr/>
        </p:nvSpPr>
        <p:spPr bwMode="auto">
          <a:xfrm>
            <a:off x="4431323" y="3838576"/>
            <a:ext cx="786912" cy="7334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0000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544" name="AutoShape 8"/>
          <p:cNvSpPr>
            <a:spLocks noChangeArrowheads="1"/>
          </p:cNvSpPr>
          <p:nvPr/>
        </p:nvSpPr>
        <p:spPr bwMode="auto">
          <a:xfrm rot="5400000">
            <a:off x="6929988" y="1631157"/>
            <a:ext cx="814387" cy="8001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724400" y="5105401"/>
            <a:ext cx="4445949" cy="1323439"/>
          </a:xfrm>
          <a:prstGeom prst="rect">
            <a:avLst/>
          </a:prstGeom>
          <a:solidFill>
            <a:schemeClr val="accent3"/>
          </a:solidFill>
          <a:ln w="508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84" charset="0"/>
              </a:rPr>
              <a:t>Simple spread of existing </a:t>
            </a:r>
            <a:r>
              <a:rPr lang="en-US" dirty="0" err="1">
                <a:latin typeface="Arial" pitchFamily="-84" charset="0"/>
              </a:rPr>
              <a:t>PDFs</a:t>
            </a:r>
            <a:r>
              <a:rPr lang="en-US" dirty="0">
                <a:latin typeface="Arial" pitchFamily="-84" charset="0"/>
              </a:rPr>
              <a:t> gives</a:t>
            </a:r>
          </a:p>
          <a:p>
            <a:r>
              <a:rPr lang="en-US" dirty="0">
                <a:latin typeface="Arial" pitchFamily="-84" charset="0"/>
              </a:rPr>
              <a:t>up to 10% uncertainty on Higgs cross </a:t>
            </a:r>
          </a:p>
          <a:p>
            <a:r>
              <a:rPr lang="en-US" dirty="0">
                <a:latin typeface="Arial" pitchFamily="-84" charset="0"/>
              </a:rPr>
              <a:t>section. Possible gain ~ factor of 2</a:t>
            </a:r>
          </a:p>
          <a:p>
            <a:r>
              <a:rPr lang="en-US" dirty="0">
                <a:latin typeface="Arial" pitchFamily="-84" charset="0"/>
              </a:rPr>
              <a:t>with final HERA data </a:t>
            </a:r>
            <a:r>
              <a:rPr lang="en-US" dirty="0">
                <a:solidFill>
                  <a:srgbClr val="CC0000"/>
                </a:solidFill>
                <a:latin typeface="Arial" pitchFamily="-84" charset="0"/>
              </a:rPr>
              <a:t>(PDF4LHC</a:t>
            </a:r>
            <a:r>
              <a:rPr lang="en-US" dirty="0">
                <a:solidFill>
                  <a:srgbClr val="CC0000"/>
                </a:solidFill>
              </a:rPr>
              <a:t>)</a:t>
            </a:r>
            <a:endParaRPr lang="en-US" sz="1600" dirty="0">
              <a:solidFill>
                <a:srgbClr val="CC0000"/>
              </a:solidFill>
              <a:sym typeface="Symbol" pitchFamily="-84" charset="2"/>
            </a:endParaRPr>
          </a:p>
        </p:txBody>
      </p:sp>
      <p:pic>
        <p:nvPicPr>
          <p:cNvPr id="65546" name="Picture 3" descr="Picture 28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339" y="762000"/>
            <a:ext cx="3327889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7" name="ZoneTexte 12"/>
          <p:cNvSpPr txBox="1">
            <a:spLocks noChangeArrowheads="1"/>
          </p:cNvSpPr>
          <p:nvPr/>
        </p:nvSpPr>
        <p:spPr bwMode="auto">
          <a:xfrm>
            <a:off x="2949820" y="838201"/>
            <a:ext cx="6329302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latin typeface="Arial" pitchFamily="-84" charset="0"/>
              </a:rPr>
              <a:t>Parton Distribution Functions: the probability of finding </a:t>
            </a:r>
          </a:p>
          <a:p>
            <a:r>
              <a:rPr lang="fr-FR">
                <a:latin typeface="Arial" pitchFamily="-84" charset="0"/>
              </a:rPr>
              <a:t>a parton with momentum fraction x in the proton </a:t>
            </a:r>
          </a:p>
        </p:txBody>
      </p:sp>
      <p:sp>
        <p:nvSpPr>
          <p:cNvPr id="65548" name="ZoneTexte 13"/>
          <p:cNvSpPr txBox="1">
            <a:spLocks noChangeArrowheads="1"/>
          </p:cNvSpPr>
          <p:nvPr/>
        </p:nvSpPr>
        <p:spPr bwMode="auto">
          <a:xfrm>
            <a:off x="186105" y="4165600"/>
            <a:ext cx="2237512" cy="101566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 pitchFamily="-84" charset="0"/>
              </a:rPr>
              <a:t>Structure function</a:t>
            </a:r>
          </a:p>
          <a:p>
            <a:r>
              <a:rPr lang="en-GB" dirty="0">
                <a:latin typeface="Arial" pitchFamily="-84" charset="0"/>
              </a:rPr>
              <a:t>measurements </a:t>
            </a:r>
            <a:r>
              <a:rPr lang="en-GB" dirty="0" err="1">
                <a:latin typeface="Arial" pitchFamily="-84" charset="0"/>
              </a:rPr>
              <a:t>eg</a:t>
            </a:r>
            <a:r>
              <a:rPr lang="en-GB" dirty="0">
                <a:latin typeface="Arial" pitchFamily="-84" charset="0"/>
              </a:rPr>
              <a:t> </a:t>
            </a:r>
          </a:p>
          <a:p>
            <a:r>
              <a:rPr lang="en-GB" dirty="0">
                <a:latin typeface="Arial" pitchFamily="-84" charset="0"/>
              </a:rPr>
              <a:t>from </a:t>
            </a:r>
            <a:r>
              <a:rPr lang="en-GB" dirty="0" smtClean="0">
                <a:latin typeface="Arial" pitchFamily="-84" charset="0"/>
              </a:rPr>
              <a:t>HERA (</a:t>
            </a:r>
            <a:r>
              <a:rPr lang="en-GB" dirty="0" err="1" smtClean="0">
                <a:latin typeface="Arial" pitchFamily="-84" charset="0"/>
              </a:rPr>
              <a:t>ep</a:t>
            </a:r>
            <a:r>
              <a:rPr lang="en-GB" dirty="0" smtClean="0">
                <a:latin typeface="Arial" pitchFamily="-84" charset="0"/>
              </a:rPr>
              <a:t>)</a:t>
            </a:r>
            <a:endParaRPr lang="en-GB" dirty="0">
              <a:latin typeface="Arial" pitchFamily="-8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2400" y="5537537"/>
            <a:ext cx="211127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Now also LHC pp</a:t>
            </a:r>
          </a:p>
          <a:p>
            <a:r>
              <a:rPr lang="en-GB" dirty="0" smtClean="0"/>
              <a:t>data used to </a:t>
            </a:r>
          </a:p>
          <a:p>
            <a:r>
              <a:rPr lang="en-GB" dirty="0" smtClean="0"/>
              <a:t>constrain </a:t>
            </a:r>
            <a:r>
              <a:rPr lang="en-GB" dirty="0" err="1" smtClean="0"/>
              <a:t>PDFs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Proton-Proton Collisions</a:t>
            </a:r>
            <a:endParaRPr lang="en-GB" dirty="0"/>
          </a:p>
        </p:txBody>
      </p:sp>
      <p:pic>
        <p:nvPicPr>
          <p:cNvPr id="4" name="Image 3" descr="Screen Shot 2016-07-21 at 18.56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4" y="914400"/>
            <a:ext cx="8920286" cy="5725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37231" cy="6858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Cross sections at the LHC</a:t>
            </a:r>
          </a:p>
        </p:txBody>
      </p:sp>
      <p:pic>
        <p:nvPicPr>
          <p:cNvPr id="64515" name="Picture 3" descr="pic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5988"/>
            <a:ext cx="5562600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AutoShape 4"/>
          <p:cNvSpPr>
            <a:spLocks/>
          </p:cNvSpPr>
          <p:nvPr/>
        </p:nvSpPr>
        <p:spPr bwMode="auto">
          <a:xfrm>
            <a:off x="5715000" y="1447800"/>
            <a:ext cx="304800" cy="1981200"/>
          </a:xfrm>
          <a:prstGeom prst="rightBrace">
            <a:avLst>
              <a:gd name="adj1" fmla="val 50000"/>
              <a:gd name="adj2" fmla="val 50000"/>
            </a:avLst>
          </a:prstGeom>
          <a:noFill/>
          <a:ln w="730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517" name="AutoShape 5"/>
          <p:cNvSpPr>
            <a:spLocks/>
          </p:cNvSpPr>
          <p:nvPr/>
        </p:nvSpPr>
        <p:spPr bwMode="auto">
          <a:xfrm>
            <a:off x="5715000" y="3657600"/>
            <a:ext cx="304800" cy="2209800"/>
          </a:xfrm>
          <a:prstGeom prst="rightBrace">
            <a:avLst>
              <a:gd name="adj1" fmla="val 55769"/>
              <a:gd name="adj2" fmla="val 50000"/>
            </a:avLst>
          </a:prstGeom>
          <a:noFill/>
          <a:ln w="730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172200" y="1935540"/>
            <a:ext cx="2743200" cy="156966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/>
              </a:rPr>
              <a:t>“Well known”  processes, don’t need to keep all of them</a:t>
            </a:r>
            <a:r>
              <a:rPr lang="en-US" dirty="0">
                <a:solidFill>
                  <a:schemeClr val="tx1"/>
                </a:solidFill>
                <a:latin typeface="Arial"/>
              </a:rPr>
              <a:t> …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019800" y="4370389"/>
            <a:ext cx="3246802" cy="83099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FF0000"/>
                </a:solidFill>
                <a:latin typeface="Times New Roman" pitchFamily="-84" charset="0"/>
              </a:rPr>
              <a:t>      </a:t>
            </a:r>
            <a:r>
              <a:rPr lang="en-US" sz="2400" dirty="0">
                <a:solidFill>
                  <a:srgbClr val="FF0000"/>
                </a:solidFill>
                <a:latin typeface="Arial"/>
              </a:rPr>
              <a:t>New Physics!!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Arial"/>
              </a:rPr>
              <a:t>This we want to keep!!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Cross Sections at the LHC</a:t>
            </a:r>
            <a:endParaRPr lang="en-GB" dirty="0"/>
          </a:p>
        </p:txBody>
      </p:sp>
      <p:pic>
        <p:nvPicPr>
          <p:cNvPr id="3" name="Image 2" descr="Screen Shot 2016-07-29 at 10.04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370"/>
            <a:ext cx="9144000" cy="54916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42875"/>
            <a:ext cx="8305800" cy="904875"/>
          </a:xfrm>
        </p:spPr>
        <p:txBody>
          <a:bodyPr/>
          <a:lstStyle/>
          <a:p>
            <a:r>
              <a:rPr lang="en-GB" dirty="0" smtClean="0"/>
              <a:t>Standard Model Measurements</a:t>
            </a:r>
            <a:endParaRPr lang="en-GB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943600"/>
          </a:xfrm>
          <a:solidFill>
            <a:schemeClr val="accent3"/>
          </a:solidFill>
        </p:spPr>
        <p:txBody>
          <a:bodyPr/>
          <a:lstStyle/>
          <a:p>
            <a:r>
              <a:rPr lang="en-GB" sz="2400" dirty="0" smtClean="0">
                <a:solidFill>
                  <a:srgbClr val="0000FF"/>
                </a:solidFill>
              </a:rPr>
              <a:t>Standard Model measurements form an integer part of the physics program of the LHC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Precision measurements allow test for a wide range of SM predictions, and extract fundamental parameters (</a:t>
            </a:r>
            <a:r>
              <a:rPr lang="en-GB" sz="2400" dirty="0" err="1" smtClean="0">
                <a:solidFill>
                  <a:srgbClr val="0000FF"/>
                </a:solidFill>
              </a:rPr>
              <a:t>eg</a:t>
            </a:r>
            <a:r>
              <a:rPr lang="en-GB" sz="2400" dirty="0" smtClean="0">
                <a:solidFill>
                  <a:srgbClr val="0000FF"/>
                </a:solidFill>
              </a:rPr>
              <a:t> </a:t>
            </a:r>
            <a:r>
              <a:rPr lang="en-GB" sz="2400" dirty="0" err="1" smtClean="0">
                <a:solidFill>
                  <a:srgbClr val="0000FF"/>
                </a:solidFill>
              </a:rPr>
              <a:t>α</a:t>
            </a:r>
            <a:r>
              <a:rPr lang="en-GB" sz="2400" baseline="-25000" dirty="0" err="1" smtClean="0">
                <a:solidFill>
                  <a:srgbClr val="0000FF"/>
                </a:solidFill>
              </a:rPr>
              <a:t>s</a:t>
            </a:r>
            <a:r>
              <a:rPr lang="en-GB" sz="2400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Requires matching precision at theory prediction side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Important to understand backgrounds for searches for new physics </a:t>
            </a:r>
          </a:p>
          <a:p>
            <a:endParaRPr lang="en-GB" sz="2400" dirty="0" smtClean="0">
              <a:solidFill>
                <a:srgbClr val="FF0000"/>
              </a:solidFill>
            </a:endParaRPr>
          </a:p>
        </p:txBody>
      </p:sp>
      <p:pic>
        <p:nvPicPr>
          <p:cNvPr id="7" name="Espace réservé du contenu 3" descr="Screen Shot 2016-05-01 at 12.42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" y="4024648"/>
            <a:ext cx="4267200" cy="283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3" descr="Screen Shot 2016-04-27 at 15.18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00600" y="4191000"/>
            <a:ext cx="386541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967851" y="3657600"/>
            <a:ext cx="37189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Many processes studied: Examples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371600" y="3733800"/>
            <a:ext cx="16529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Cross Sections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58373" name="Date Placeholder 3"/>
          <p:cNvSpPr txBox="1">
            <a:spLocks noGrp="1"/>
          </p:cNvSpPr>
          <p:nvPr/>
        </p:nvSpPr>
        <p:spPr bwMode="auto">
          <a:xfrm>
            <a:off x="70338" y="6543675"/>
            <a:ext cx="276078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fr-CH" sz="1400" i="1">
                <a:solidFill>
                  <a:srgbClr val="006666"/>
                </a:solidFill>
              </a:rPr>
              <a:t>	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58374" name="Footer Placeholder 4"/>
          <p:cNvSpPr txBox="1">
            <a:spLocks noGrp="1"/>
          </p:cNvSpPr>
          <p:nvPr/>
        </p:nvSpPr>
        <p:spPr bwMode="auto">
          <a:xfrm>
            <a:off x="2321169" y="6519863"/>
            <a:ext cx="6471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fr-CH" sz="1400">
                <a:solidFill>
                  <a:schemeClr val="tx1"/>
                </a:solidFill>
              </a:rPr>
              <a:t>                     </a:t>
            </a:r>
            <a:endParaRPr lang="fr-FR" sz="1400" i="1">
              <a:solidFill>
                <a:srgbClr val="006666"/>
              </a:solidFill>
            </a:endParaRPr>
          </a:p>
        </p:txBody>
      </p:sp>
      <p:sp>
        <p:nvSpPr>
          <p:cNvPr id="583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096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Search for New Physics?</a:t>
            </a:r>
            <a:endParaRPr lang="en-US" sz="3600" dirty="0"/>
          </a:p>
        </p:txBody>
      </p:sp>
      <p:pic>
        <p:nvPicPr>
          <p:cNvPr id="58377" name="Picture 3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354" y="3657600"/>
            <a:ext cx="2180492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8" name="Text Box 7"/>
          <p:cNvSpPr txBox="1">
            <a:spLocks noChangeArrowheads="1"/>
          </p:cNvSpPr>
          <p:nvPr/>
        </p:nvSpPr>
        <p:spPr bwMode="auto">
          <a:xfrm>
            <a:off x="211015" y="3505200"/>
            <a:ext cx="2261431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Extra Dimensions?</a:t>
            </a:r>
          </a:p>
        </p:txBody>
      </p:sp>
      <p:sp>
        <p:nvSpPr>
          <p:cNvPr id="58379" name="Text Box 8"/>
          <p:cNvSpPr txBox="1">
            <a:spLocks noChangeArrowheads="1"/>
          </p:cNvSpPr>
          <p:nvPr/>
        </p:nvSpPr>
        <p:spPr bwMode="auto">
          <a:xfrm>
            <a:off x="2743201" y="3581400"/>
            <a:ext cx="184177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Black Holes???</a:t>
            </a:r>
          </a:p>
        </p:txBody>
      </p:sp>
      <p:pic>
        <p:nvPicPr>
          <p:cNvPr id="58380" name="Picture 10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70339" y="876300"/>
            <a:ext cx="2511669" cy="2400300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58381" name="Picture 11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rcRect/>
              <a:stretch>
                <a:fillRect/>
              </a:stretch>
            </p:blipFill>
          </mc:Choice>
          <mc:Fallback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4853354" y="1219200"/>
            <a:ext cx="2080846" cy="20145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58382" name="Picture 1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/>
              <a:stretch>
                <a:fillRect/>
              </a:stretch>
            </p:blipFill>
          </mc:Choice>
          <mc:Fallback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4783015" y="3581400"/>
            <a:ext cx="2110154" cy="2039938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58383" name="Text Box 13"/>
          <p:cNvSpPr txBox="1">
            <a:spLocks noChangeArrowheads="1"/>
          </p:cNvSpPr>
          <p:nvPr/>
        </p:nvSpPr>
        <p:spPr bwMode="auto">
          <a:xfrm>
            <a:off x="5064370" y="3276600"/>
            <a:ext cx="1566004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Little Higgs?</a:t>
            </a:r>
          </a:p>
        </p:txBody>
      </p:sp>
      <p:sp>
        <p:nvSpPr>
          <p:cNvPr id="58384" name="Text Box 15"/>
          <p:cNvSpPr txBox="1">
            <a:spLocks noChangeArrowheads="1"/>
          </p:cNvSpPr>
          <p:nvPr/>
        </p:nvSpPr>
        <p:spPr bwMode="auto">
          <a:xfrm>
            <a:off x="4810858" y="838200"/>
            <a:ext cx="250088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ZZ/WW resonances?</a:t>
            </a:r>
          </a:p>
        </p:txBody>
      </p:sp>
      <p:pic>
        <p:nvPicPr>
          <p:cNvPr id="58385" name="Picture 1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rcRect/>
              <a:stretch>
                <a:fillRect/>
              </a:stretch>
            </p:blipFill>
          </mc:Choice>
          <mc:Fallback>
            <p:blipFill>
              <a:blip r:embed="rId12"/>
              <a:srcRect/>
              <a:stretch>
                <a:fillRect/>
              </a:stretch>
            </p:blipFill>
          </mc:Fallback>
        </mc:AlternateContent>
        <p:spPr bwMode="auto">
          <a:xfrm>
            <a:off x="7080738" y="1600201"/>
            <a:ext cx="2063262" cy="1425575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58386" name="Text Box 18"/>
          <p:cNvSpPr txBox="1">
            <a:spLocks noChangeArrowheads="1"/>
          </p:cNvSpPr>
          <p:nvPr/>
        </p:nvSpPr>
        <p:spPr bwMode="auto">
          <a:xfrm>
            <a:off x="7574574" y="1066800"/>
            <a:ext cx="157564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Technicolor?</a:t>
            </a:r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2743200" y="838200"/>
            <a:ext cx="1953730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Supersymmetry</a:t>
            </a:r>
          </a:p>
        </p:txBody>
      </p:sp>
      <p:sp>
        <p:nvSpPr>
          <p:cNvPr id="58388" name="Text Box 22"/>
          <p:cNvSpPr txBox="1">
            <a:spLocks noChangeArrowheads="1"/>
          </p:cNvSpPr>
          <p:nvPr/>
        </p:nvSpPr>
        <p:spPr bwMode="auto">
          <a:xfrm>
            <a:off x="685800" y="5845314"/>
            <a:ext cx="7952467" cy="707886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What </a:t>
            </a:r>
            <a:r>
              <a:rPr lang="en-US" dirty="0" err="1" smtClean="0">
                <a:solidFill>
                  <a:srgbClr val="0000FF"/>
                </a:solidFill>
              </a:rPr>
              <a:t>stabelizes</a:t>
            </a:r>
            <a:r>
              <a:rPr lang="en-US" dirty="0" smtClean="0">
                <a:solidFill>
                  <a:srgbClr val="0000FF"/>
                </a:solidFill>
              </a:rPr>
              <a:t> the Higgs Mass? Many ideas, not all viable any more  </a:t>
            </a:r>
          </a:p>
          <a:p>
            <a:r>
              <a:rPr lang="en-US" dirty="0">
                <a:solidFill>
                  <a:srgbClr val="FF0000"/>
                </a:solidFill>
              </a:rPr>
              <a:t>A large variety of possible signals. We have to be ready for that</a:t>
            </a:r>
          </a:p>
        </p:txBody>
      </p:sp>
      <p:pic>
        <p:nvPicPr>
          <p:cNvPr id="58389" name="Picture 23" descr="Picture 24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63508" y="3932238"/>
            <a:ext cx="2180492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0" name="Text Box 25"/>
          <p:cNvSpPr txBox="1">
            <a:spLocks noChangeArrowheads="1"/>
          </p:cNvSpPr>
          <p:nvPr/>
        </p:nvSpPr>
        <p:spPr bwMode="auto">
          <a:xfrm>
            <a:off x="211016" y="762000"/>
            <a:ext cx="2491487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 Gauge Bosons?</a:t>
            </a:r>
          </a:p>
        </p:txBody>
      </p:sp>
      <p:sp>
        <p:nvSpPr>
          <p:cNvPr id="58391" name="Text Box 26"/>
          <p:cNvSpPr txBox="1">
            <a:spLocks noChangeArrowheads="1"/>
          </p:cNvSpPr>
          <p:nvPr/>
        </p:nvSpPr>
        <p:spPr bwMode="auto">
          <a:xfrm>
            <a:off x="7243397" y="3429000"/>
            <a:ext cx="1950724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Hidden Valleys?</a:t>
            </a:r>
          </a:p>
        </p:txBody>
      </p:sp>
      <p:pic>
        <p:nvPicPr>
          <p:cNvPr id="58392" name="Picture 2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743200" y="3962400"/>
            <a:ext cx="1840523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2602523" y="1295400"/>
          <a:ext cx="2039815" cy="2139950"/>
        </p:xfrm>
        <a:graphic>
          <a:graphicData uri="http://schemas.openxmlformats.org/presentationml/2006/ole">
            <p:oleObj spid="_x0000_s209922" name="CorelPhotoPaint.Image.10" r:id="rId15" imgW="3200000" imgH="3098413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971800"/>
            <a:ext cx="7772400" cy="914400"/>
          </a:xfrm>
        </p:spPr>
        <p:txBody>
          <a:bodyPr/>
          <a:lstStyle/>
          <a:p>
            <a:r>
              <a:rPr lang="en-US" dirty="0" smtClean="0">
                <a:effectLst/>
              </a:rPr>
              <a:t>QCD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-152400"/>
            <a:ext cx="7239000" cy="904875"/>
          </a:xfrm>
        </p:spPr>
        <p:txBody>
          <a:bodyPr/>
          <a:lstStyle/>
          <a:p>
            <a:r>
              <a:rPr lang="en-GB" dirty="0" smtClean="0"/>
              <a:t>The Strong Force: QCD</a:t>
            </a:r>
            <a:endParaRPr lang="en-GB" dirty="0"/>
          </a:p>
        </p:txBody>
      </p:sp>
      <p:pic>
        <p:nvPicPr>
          <p:cNvPr id="12" name="Image 11" descr="Screen Shot 2013-05-08 at 11.11.1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7147232" cy="183363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68574" y="956608"/>
            <a:ext cx="8370626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QCD plays a major role in basically every topic under discussion in this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school. For </a:t>
            </a:r>
            <a:r>
              <a:rPr lang="en-GB" dirty="0" smtClean="0">
                <a:solidFill>
                  <a:srgbClr val="FF0000"/>
                </a:solidFill>
              </a:rPr>
              <a:t>precision physics</a:t>
            </a:r>
            <a:r>
              <a:rPr lang="en-GB" dirty="0" smtClean="0">
                <a:solidFill>
                  <a:srgbClr val="0000FF"/>
                </a:solidFill>
              </a:rPr>
              <a:t>, or </a:t>
            </a:r>
            <a:r>
              <a:rPr lang="en-GB" dirty="0" smtClean="0">
                <a:solidFill>
                  <a:srgbClr val="FF0000"/>
                </a:solidFill>
              </a:rPr>
              <a:t>discovery physics </a:t>
            </a:r>
            <a:r>
              <a:rPr lang="en-GB" dirty="0" smtClean="0">
                <a:solidFill>
                  <a:srgbClr val="0000FF"/>
                </a:solidFill>
              </a:rPr>
              <a:t>we need to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understand the role of QCD corrections: </a:t>
            </a:r>
            <a:r>
              <a:rPr lang="en-GB" dirty="0" smtClean="0">
                <a:solidFill>
                  <a:srgbClr val="FF0000"/>
                </a:solidFill>
              </a:rPr>
              <a:t>QCD is all around us at the LHC</a:t>
            </a:r>
          </a:p>
        </p:txBody>
      </p:sp>
      <p:pic>
        <p:nvPicPr>
          <p:cNvPr id="16" name="Image 15" descr="Screen Shot 2013-05-08 at 12.12.4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597" y="2438400"/>
            <a:ext cx="1654403" cy="1619352"/>
          </a:xfrm>
          <a:prstGeom prst="rect">
            <a:avLst/>
          </a:prstGeom>
        </p:spPr>
      </p:pic>
      <p:pic>
        <p:nvPicPr>
          <p:cNvPr id="22" name="Image 21" descr="Screen Shot 2013-05-09 at 12.49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963" y="4267200"/>
            <a:ext cx="4421037" cy="762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0" y="5105400"/>
            <a:ext cx="9144000" cy="1752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4" name="Image 13" descr="Screen Shot 2013-05-08 at 12.12.2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49" y="5168698"/>
            <a:ext cx="1574360" cy="1613102"/>
          </a:xfrm>
          <a:prstGeom prst="rect">
            <a:avLst/>
          </a:prstGeom>
        </p:spPr>
      </p:pic>
      <p:pic>
        <p:nvPicPr>
          <p:cNvPr id="21" name="Image 20" descr="Screen Shot 2013-05-08 at 12.17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5181600"/>
            <a:ext cx="2567071" cy="1498426"/>
          </a:xfrm>
          <a:prstGeom prst="rect">
            <a:avLst/>
          </a:prstGeom>
        </p:spPr>
      </p:pic>
      <p:pic>
        <p:nvPicPr>
          <p:cNvPr id="23" name="Image 22" descr="Screen Shot 2013-05-08 at 12.18.29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5181600"/>
            <a:ext cx="1815711" cy="1470986"/>
          </a:xfrm>
          <a:prstGeom prst="rect">
            <a:avLst/>
          </a:prstGeom>
        </p:spPr>
      </p:pic>
      <p:pic>
        <p:nvPicPr>
          <p:cNvPr id="24" name="Image 23" descr="Screen Shot 2013-05-08 at 12.09.48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00" y="5181600"/>
            <a:ext cx="1524000" cy="13831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2895600"/>
            <a:ext cx="7239000" cy="904875"/>
          </a:xfrm>
        </p:spPr>
        <p:txBody>
          <a:bodyPr/>
          <a:lstStyle/>
          <a:p>
            <a:r>
              <a:rPr lang="en-GB" dirty="0" smtClean="0"/>
              <a:t>Soft pp Collisions</a:t>
            </a:r>
            <a:endParaRPr lang="en-GB" dirty="0"/>
          </a:p>
        </p:txBody>
      </p:sp>
      <p:pic>
        <p:nvPicPr>
          <p:cNvPr id="3" name="Espace réservé du contenu 4" descr="Screen Shot 2015-08-18 at 17.25.2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548" y="3962400"/>
            <a:ext cx="3871852" cy="2514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5715000"/>
          </a:xfrm>
          <a:solidFill>
            <a:schemeClr val="accent3"/>
          </a:solidFill>
        </p:spPr>
        <p:txBody>
          <a:bodyPr/>
          <a:lstStyle/>
          <a:p>
            <a:pPr>
              <a:buFontTx/>
              <a:buNone/>
              <a:defRPr/>
            </a:pPr>
            <a:r>
              <a:rPr lang="en-GB" dirty="0" smtClean="0"/>
              <a:t>  </a:t>
            </a:r>
            <a:r>
              <a:rPr lang="en-GB" dirty="0" smtClean="0">
                <a:solidFill>
                  <a:srgbClr val="FF0000"/>
                </a:solidFill>
              </a:rPr>
              <a:t>Overview of the 5 lectures in the next days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1:</a:t>
            </a:r>
            <a:r>
              <a:rPr lang="en-GB" dirty="0" smtClean="0">
                <a:solidFill>
                  <a:srgbClr val="0000FF"/>
                </a:solidFill>
              </a:rPr>
              <a:t> Accelerators and the LHC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2: </a:t>
            </a:r>
            <a:r>
              <a:rPr lang="en-GB" dirty="0" smtClean="0">
                <a:solidFill>
                  <a:srgbClr val="0000FF"/>
                </a:solidFill>
              </a:rPr>
              <a:t>Experimental Techniques and experiments, in particular LHC experiments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3: </a:t>
            </a:r>
            <a:r>
              <a:rPr lang="en-GB" dirty="0" smtClean="0">
                <a:solidFill>
                  <a:srgbClr val="0000FF"/>
                </a:solidFill>
              </a:rPr>
              <a:t>Tests of the Standard Model at the LHC, including the Higgs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Lecture 4 &amp; 5 : </a:t>
            </a:r>
            <a:r>
              <a:rPr lang="en-GB" dirty="0" smtClean="0">
                <a:solidFill>
                  <a:srgbClr val="0000FF"/>
                </a:solidFill>
              </a:rPr>
              <a:t>Searches Beyond the Standard Model at the LHC</a:t>
            </a:r>
          </a:p>
          <a:p>
            <a:pPr>
              <a:defRPr/>
            </a:pPr>
            <a:r>
              <a:rPr lang="en-GB" dirty="0" smtClean="0">
                <a:solidFill>
                  <a:srgbClr val="FF0000"/>
                </a:solidFill>
              </a:rPr>
              <a:t>The lectures mainly cover ATLAS &amp; CMS results plus a few results from other experiment</a:t>
            </a:r>
          </a:p>
        </p:txBody>
      </p:sp>
      <p:sp>
        <p:nvSpPr>
          <p:cNvPr id="16387" name="Titre 1"/>
          <p:cNvSpPr txBox="1">
            <a:spLocks/>
          </p:cNvSpPr>
          <p:nvPr/>
        </p:nvSpPr>
        <p:spPr bwMode="auto">
          <a:xfrm>
            <a:off x="609600" y="-152400"/>
            <a:ext cx="7848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137160" rIns="92075" bIns="46038" anchor="ctr">
            <a:prstTxWarp prst="textNoShape">
              <a:avLst/>
            </a:prstTxWarp>
          </a:bodyPr>
          <a:lstStyle/>
          <a:p>
            <a:pPr algn="ctr"/>
            <a:r>
              <a:rPr lang="en-GB" sz="4000" b="1">
                <a:solidFill>
                  <a:srgbClr val="0000FF"/>
                </a:solidFill>
                <a:ea typeface="ＭＳ Ｐゴシック" pitchFamily="4" charset="-128"/>
                <a:cs typeface="ＭＳ Ｐゴシック" pitchFamily="4" charset="-128"/>
              </a:rPr>
              <a:t> Lecture Plan </a:t>
            </a:r>
          </a:p>
        </p:txBody>
      </p:sp>
      <p:pic>
        <p:nvPicPr>
          <p:cNvPr id="16388" name="Image 4" descr="Screen Shot 2016-07-26 at 09.53.3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2438400" y="3733800"/>
            <a:ext cx="3810000" cy="4572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-152400"/>
            <a:ext cx="7239000" cy="904875"/>
          </a:xfrm>
        </p:spPr>
        <p:txBody>
          <a:bodyPr/>
          <a:lstStyle/>
          <a:p>
            <a:r>
              <a:rPr lang="en-GB" dirty="0" smtClean="0"/>
              <a:t>The Total Cross Section</a:t>
            </a:r>
            <a:endParaRPr lang="en-GB" dirty="0"/>
          </a:p>
        </p:txBody>
      </p:sp>
      <p:pic>
        <p:nvPicPr>
          <p:cNvPr id="5" name="Image 4" descr="Screen Shot 2015-08-17 at 19.15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6089049" cy="4495800"/>
          </a:xfrm>
          <a:prstGeom prst="rect">
            <a:avLst/>
          </a:prstGeom>
        </p:spPr>
      </p:pic>
      <p:pic>
        <p:nvPicPr>
          <p:cNvPr id="6" name="Image 5" descr="Screen Shot 2015-08-18 at 19.48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257300"/>
            <a:ext cx="5600700" cy="6477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24600" y="2553831"/>
            <a:ext cx="2729183" cy="224676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The total cross section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consists of different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contributions: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Elastic</a:t>
            </a:r>
            <a:r>
              <a:rPr lang="en-GB" dirty="0" smtClean="0">
                <a:solidFill>
                  <a:srgbClr val="FF0000"/>
                </a:solidFill>
              </a:rPr>
              <a:t> pp-&gt; pp</a:t>
            </a:r>
          </a:p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Diffractive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Non</a:t>
            </a:r>
            <a:r>
              <a:rPr lang="en-GB" dirty="0" smtClean="0">
                <a:solidFill>
                  <a:srgbClr val="FF0000"/>
                </a:solidFill>
              </a:rPr>
              <a:t>-Diffractive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38200" y="2133600"/>
            <a:ext cx="474558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Diffractive and non-Diffractive Processes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6324600" y="5410200"/>
            <a:ext cx="272918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First measurement:</a:t>
            </a:r>
          </a:p>
          <a:p>
            <a:r>
              <a:rPr lang="en-GB" dirty="0" smtClean="0"/>
              <a:t>The total cross section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-142875"/>
            <a:ext cx="7239000" cy="904875"/>
          </a:xfrm>
        </p:spPr>
        <p:txBody>
          <a:bodyPr/>
          <a:lstStyle/>
          <a:p>
            <a:r>
              <a:rPr lang="en-GB" dirty="0" smtClean="0"/>
              <a:t>The TOTEM Experiment</a:t>
            </a:r>
            <a:endParaRPr lang="en-GB" dirty="0"/>
          </a:p>
        </p:txBody>
      </p:sp>
      <p:pic>
        <p:nvPicPr>
          <p:cNvPr id="6" name="Espace réservé du contenu 5" descr="Screen Shot 2014-08-31 at 1.11.0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9926" y="2247783"/>
            <a:ext cx="5004147" cy="335303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 descr="Picture 35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847724"/>
            <a:ext cx="7881452" cy="5934076"/>
          </a:xfrm>
          <a:prstGeom prst="rect">
            <a:avLst/>
          </a:prstGeom>
          <a:noFill/>
        </p:spPr>
      </p:pic>
      <p:pic>
        <p:nvPicPr>
          <p:cNvPr id="7" name="Image 6" descr="Screen Shot 2014-08-31 at 1.11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447800"/>
            <a:ext cx="2843067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077200" cy="904875"/>
          </a:xfrm>
        </p:spPr>
        <p:txBody>
          <a:bodyPr/>
          <a:lstStyle/>
          <a:p>
            <a:r>
              <a:rPr lang="en-GB" dirty="0" smtClean="0"/>
              <a:t>Elastic/Total pp Cross Section</a:t>
            </a:r>
            <a:endParaRPr lang="en-GB" dirty="0"/>
          </a:p>
        </p:txBody>
      </p:sp>
      <p:pic>
        <p:nvPicPr>
          <p:cNvPr id="5" name="Espace réservé du contenu 4" descr="Screen Shot 2013-02-02 at 4.33.23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5107" y="1524000"/>
            <a:ext cx="4711293" cy="3124200"/>
          </a:xfrm>
        </p:spPr>
      </p:pic>
      <p:sp>
        <p:nvSpPr>
          <p:cNvPr id="6" name="ZoneTexte 5"/>
          <p:cNvSpPr txBox="1"/>
          <p:nvPr/>
        </p:nvSpPr>
        <p:spPr>
          <a:xfrm>
            <a:off x="381000" y="5924490"/>
            <a:ext cx="81534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Future: </a:t>
            </a:r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High</a:t>
            </a:r>
            <a:r>
              <a:rPr lang="en-GB" dirty="0" smtClean="0">
                <a:solidFill>
                  <a:srgbClr val="0000FF"/>
                </a:solidFill>
              </a:rPr>
              <a:t> beta measurements for Coulomb-Nuclear interference</a:t>
            </a:r>
          </a:p>
          <a:p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7" name="Image 6" descr="Screen Shot 2013-02-02 at 4.39.4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4868694"/>
            <a:ext cx="2667000" cy="465306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pic>
        <p:nvPicPr>
          <p:cNvPr id="8" name="Image 7" descr="Screen Shot 2013-02-02 at 4.39.5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4648200"/>
            <a:ext cx="1562100" cy="1112729"/>
          </a:xfrm>
          <a:prstGeom prst="rect">
            <a:avLst/>
          </a:prstGeom>
        </p:spPr>
      </p:pic>
      <p:pic>
        <p:nvPicPr>
          <p:cNvPr id="9" name="Image 8" descr="Screen Shot 2013-02-02 at 4.40.0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683166"/>
            <a:ext cx="2362200" cy="879434"/>
          </a:xfrm>
          <a:prstGeom prst="rect">
            <a:avLst/>
          </a:prstGeom>
        </p:spPr>
      </p:pic>
      <p:pic>
        <p:nvPicPr>
          <p:cNvPr id="10" name="Espace réservé du contenu 4" descr="Screen Shot 2013-02-02 at 4.32.5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5030" y="1524000"/>
            <a:ext cx="455697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85800" y="49530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2971800" y="4924425"/>
            <a:ext cx="467457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6781800" y="4924425"/>
            <a:ext cx="467457" cy="333375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Image 15" descr="Screen Shot 2013-05-09 at 11.14.35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2667000"/>
            <a:ext cx="1066800" cy="94129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752600" y="838200"/>
            <a:ext cx="5106636" cy="70788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TOTEM = Roman Pots + Forward Detectors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TOTEM    uses the same IP as CMS (IP5)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010400" y="1261646"/>
            <a:ext cx="2208557" cy="33855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/>
              <a:t>EPL 101 21004 (2003)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Alfa result</a:t>
            </a:r>
            <a:endParaRPr lang="en-GB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077200" cy="904875"/>
          </a:xfrm>
        </p:spPr>
        <p:txBody>
          <a:bodyPr/>
          <a:lstStyle/>
          <a:p>
            <a:r>
              <a:rPr lang="en-GB" dirty="0" smtClean="0"/>
              <a:t>Elastic/Total pp Cross Section</a:t>
            </a:r>
            <a:endParaRPr lang="en-GB" dirty="0"/>
          </a:p>
        </p:txBody>
      </p:sp>
      <p:pic>
        <p:nvPicPr>
          <p:cNvPr id="5" name="Image 4" descr="Screen Shot 2014-08-28 at 4.33.0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26879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Alfa result</a:t>
            </a:r>
            <a:endParaRPr lang="en-GB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077200" cy="904875"/>
          </a:xfrm>
        </p:spPr>
        <p:txBody>
          <a:bodyPr/>
          <a:lstStyle/>
          <a:p>
            <a:r>
              <a:rPr lang="en-GB" dirty="0" smtClean="0"/>
              <a:t>Elastic/Total pp Cross Section</a:t>
            </a:r>
            <a:endParaRPr lang="en-GB" dirty="0"/>
          </a:p>
        </p:txBody>
      </p:sp>
      <p:pic>
        <p:nvPicPr>
          <p:cNvPr id="5" name="Image 4" descr="Screen Shot 2014-08-28 at 4.33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682"/>
            <a:ext cx="9144000" cy="5488636"/>
          </a:xfrm>
          <a:prstGeom prst="rect">
            <a:avLst/>
          </a:prstGeom>
        </p:spPr>
      </p:pic>
      <p:pic>
        <p:nvPicPr>
          <p:cNvPr id="6" name="Image 5" descr="Screen Shot 2014-08-28 at 4.33.5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834657"/>
            <a:ext cx="5562600" cy="1023343"/>
          </a:xfrm>
          <a:prstGeom prst="rect">
            <a:avLst/>
          </a:prstGeom>
        </p:spPr>
      </p:pic>
      <p:pic>
        <p:nvPicPr>
          <p:cNvPr id="8" name="Image 7" descr="Screen Shot 2014-08-31 at 2.23.1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8200"/>
            <a:ext cx="4967912" cy="3543092"/>
          </a:xfrm>
          <a:prstGeom prst="rect">
            <a:avLst/>
          </a:prstGeom>
        </p:spPr>
      </p:pic>
      <p:pic>
        <p:nvPicPr>
          <p:cNvPr id="9" name="Image 8" descr="Screen Shot 2014-08-31 at 2.24.0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928353"/>
            <a:ext cx="4408116" cy="333884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52400" y="4114800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arXiv:1408.5778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800" dirty="0" smtClean="0"/>
              <a:t>Total Inelastic Cross Section @ 8 </a:t>
            </a:r>
            <a:r>
              <a:rPr lang="en-GB" sz="3800" dirty="0" err="1" smtClean="0"/>
              <a:t>TeV</a:t>
            </a:r>
            <a:r>
              <a:rPr lang="en-GB" sz="3800" dirty="0" smtClean="0"/>
              <a:t> </a:t>
            </a:r>
            <a:endParaRPr lang="en-GB" sz="3800" dirty="0"/>
          </a:p>
        </p:txBody>
      </p:sp>
      <p:pic>
        <p:nvPicPr>
          <p:cNvPr id="5" name="Image 4" descr="Screen Shot 2016-07-29 at 11.03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0200"/>
            <a:ext cx="6177216" cy="4349750"/>
          </a:xfrm>
          <a:prstGeom prst="rect">
            <a:avLst/>
          </a:prstGeom>
        </p:spPr>
      </p:pic>
      <p:pic>
        <p:nvPicPr>
          <p:cNvPr id="6" name="Image 5" descr="Screen Shot 2016-07-29 at 11.02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096000"/>
            <a:ext cx="6654800" cy="444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4800" y="914400"/>
            <a:ext cx="737451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 new measurement from </a:t>
            </a:r>
            <a:r>
              <a:rPr lang="en-GB" dirty="0" smtClean="0">
                <a:solidFill>
                  <a:srgbClr val="FF0000"/>
                </a:solidFill>
              </a:rPr>
              <a:t>ATLAS</a:t>
            </a:r>
            <a:r>
              <a:rPr lang="en-GB" dirty="0" smtClean="0">
                <a:solidFill>
                  <a:srgbClr val="0000FF"/>
                </a:solidFill>
              </a:rPr>
              <a:t> using their </a:t>
            </a:r>
            <a:r>
              <a:rPr lang="en-GB" dirty="0" smtClean="0">
                <a:solidFill>
                  <a:srgbClr val="FF0000"/>
                </a:solidFill>
              </a:rPr>
              <a:t>ALFA spectrometer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using the optical theorem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010400" y="3352800"/>
            <a:ext cx="1905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Value at </a:t>
            </a:r>
            <a:r>
              <a:rPr lang="en-GB" dirty="0" smtClean="0">
                <a:solidFill>
                  <a:srgbClr val="FF0000"/>
                </a:solidFill>
              </a:rPr>
              <a:t>8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is </a:t>
            </a:r>
            <a:r>
              <a:rPr lang="en-GB" dirty="0" smtClean="0">
                <a:solidFill>
                  <a:srgbClr val="FF0000"/>
                </a:solidFill>
              </a:rPr>
              <a:t>1.9σ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lower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compared to TOTEM!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58000" y="2133600"/>
            <a:ext cx="215661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arXiv:1607.06605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Diffractive Cross Sections</a:t>
            </a:r>
            <a:endParaRPr lang="en-GB" dirty="0"/>
          </a:p>
        </p:txBody>
      </p:sp>
      <p:pic>
        <p:nvPicPr>
          <p:cNvPr id="5" name="Espace réservé du contenu 4" descr="Screen Shot 2013-05-04 at 11.10.23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762000"/>
            <a:ext cx="6324600" cy="1544838"/>
          </a:xfrm>
        </p:spPr>
      </p:pic>
      <p:pic>
        <p:nvPicPr>
          <p:cNvPr id="6" name="Image 5" descr="Screen Shot 2013-05-04 at 11.10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0"/>
            <a:ext cx="6301645" cy="1110481"/>
          </a:xfrm>
          <a:prstGeom prst="rect">
            <a:avLst/>
          </a:prstGeom>
        </p:spPr>
      </p:pic>
      <p:pic>
        <p:nvPicPr>
          <p:cNvPr id="10" name="Image 9" descr="Screen Shot 2013-05-04 at 11.12.1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3692"/>
            <a:ext cx="4572000" cy="2770908"/>
          </a:xfrm>
          <a:prstGeom prst="rect">
            <a:avLst/>
          </a:prstGeom>
        </p:spPr>
      </p:pic>
      <p:pic>
        <p:nvPicPr>
          <p:cNvPr id="11" name="Image 10" descr="Screen Shot 2013-05-04 at 11.12.2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81400"/>
            <a:ext cx="4485472" cy="273657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269821" y="3429000"/>
            <a:ext cx="207357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Single diffraction 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6349111" y="3429000"/>
            <a:ext cx="218528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Double diffraction </a:t>
            </a:r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0" y="6019800"/>
            <a:ext cx="166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arXiv:1208.4968</a:t>
            </a:r>
            <a:endParaRPr lang="en-GB" sz="1600" dirty="0"/>
          </a:p>
        </p:txBody>
      </p:sp>
      <p:pic>
        <p:nvPicPr>
          <p:cNvPr id="14" name="Image 13" descr="Screen Shot 2014-09-02 at 5.39.18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990599"/>
            <a:ext cx="2590800" cy="2293876"/>
          </a:xfrm>
          <a:prstGeom prst="rect">
            <a:avLst/>
          </a:prstGeom>
        </p:spPr>
      </p:pic>
      <p:pic>
        <p:nvPicPr>
          <p:cNvPr id="16" name="Image 15" descr="Screen Shot 2014-09-02 at 5.37.57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609600"/>
            <a:ext cx="2523694" cy="28194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981200" y="6400800"/>
            <a:ext cx="514959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LHC detector acceptance typically   -5&lt;</a:t>
            </a:r>
            <a:r>
              <a:rPr lang="en-GB" dirty="0" err="1" smtClean="0">
                <a:solidFill>
                  <a:srgbClr val="0000FF"/>
                </a:solidFill>
              </a:rPr>
              <a:t>η</a:t>
            </a:r>
            <a:r>
              <a:rPr lang="en-GB" dirty="0" smtClean="0">
                <a:solidFill>
                  <a:srgbClr val="0000FF"/>
                </a:solidFill>
              </a:rPr>
              <a:t>&lt;5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800" dirty="0" smtClean="0"/>
              <a:t>Total Inelastic Cross Section @ 13 </a:t>
            </a:r>
            <a:r>
              <a:rPr lang="en-GB" sz="3800" dirty="0" err="1" smtClean="0"/>
              <a:t>TeV</a:t>
            </a:r>
            <a:r>
              <a:rPr lang="en-GB" sz="3800" dirty="0" smtClean="0"/>
              <a:t> </a:t>
            </a:r>
            <a:endParaRPr lang="en-GB" sz="3800" dirty="0"/>
          </a:p>
        </p:txBody>
      </p:sp>
      <p:sp>
        <p:nvSpPr>
          <p:cNvPr id="4" name="ZoneTexte 3"/>
          <p:cNvSpPr txBox="1"/>
          <p:nvPr/>
        </p:nvSpPr>
        <p:spPr>
          <a:xfrm>
            <a:off x="152400" y="892314"/>
            <a:ext cx="8275322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First very rough measurement from ATLAS counting inelastic events</a:t>
            </a:r>
          </a:p>
          <a:p>
            <a:r>
              <a:rPr lang="en-GB" dirty="0" smtClean="0"/>
              <a:t>Measured with single side events in the detector to constrain diffraction</a:t>
            </a:r>
            <a:endParaRPr lang="en-GB" dirty="0"/>
          </a:p>
        </p:txBody>
      </p:sp>
      <p:pic>
        <p:nvPicPr>
          <p:cNvPr id="5" name="Image 4" descr="Screen Shot 2016-07-29 at 11.13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133600"/>
            <a:ext cx="4274409" cy="3029288"/>
          </a:xfrm>
          <a:prstGeom prst="rect">
            <a:avLst/>
          </a:prstGeom>
        </p:spPr>
      </p:pic>
      <p:pic>
        <p:nvPicPr>
          <p:cNvPr id="6" name="Image 5" descr="Screen Shot 2016-07-29 at 11.13.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504" y="2133600"/>
            <a:ext cx="4504496" cy="3219450"/>
          </a:xfrm>
          <a:prstGeom prst="rect">
            <a:avLst/>
          </a:prstGeom>
        </p:spPr>
      </p:pic>
      <p:pic>
        <p:nvPicPr>
          <p:cNvPr id="7" name="Image 6" descr="Screen Shot 2016-07-29 at 11.13.5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6096000"/>
            <a:ext cx="5727700" cy="546100"/>
          </a:xfrm>
          <a:prstGeom prst="rect">
            <a:avLst/>
          </a:prstGeom>
        </p:spPr>
      </p:pic>
      <p:pic>
        <p:nvPicPr>
          <p:cNvPr id="8" name="Image 7" descr="Screen Shot 2016-07-29 at 11.14.1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410200"/>
            <a:ext cx="4216400" cy="635000"/>
          </a:xfrm>
          <a:prstGeom prst="rect">
            <a:avLst/>
          </a:prstGeom>
        </p:spPr>
      </p:pic>
      <p:pic>
        <p:nvPicPr>
          <p:cNvPr id="9" name="Image 8" descr="Screen Shot 2016-07-29 at 11.14.4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562600"/>
            <a:ext cx="1511300" cy="3683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477000" y="1657290"/>
            <a:ext cx="217539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arXiv:1606.02625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800" dirty="0" smtClean="0"/>
              <a:t>Total Inelastic Cross Section @ 13 </a:t>
            </a:r>
            <a:r>
              <a:rPr lang="en-GB" sz="3800" dirty="0" err="1" smtClean="0"/>
              <a:t>TeV</a:t>
            </a:r>
            <a:r>
              <a:rPr lang="en-GB" sz="3800" dirty="0" smtClean="0"/>
              <a:t> </a:t>
            </a:r>
            <a:endParaRPr lang="en-GB" sz="3800" dirty="0"/>
          </a:p>
        </p:txBody>
      </p:sp>
      <p:sp>
        <p:nvSpPr>
          <p:cNvPr id="4" name="ZoneTexte 3"/>
          <p:cNvSpPr txBox="1"/>
          <p:nvPr/>
        </p:nvSpPr>
        <p:spPr>
          <a:xfrm>
            <a:off x="152400" y="892314"/>
            <a:ext cx="763762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First very rough measurement from CMS counting inelastic events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77000" y="1371600"/>
            <a:ext cx="239605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CMS-PAS-FSQ-15-005</a:t>
            </a:r>
            <a:endParaRPr lang="en-GB" sz="1800" dirty="0"/>
          </a:p>
        </p:txBody>
      </p:sp>
      <p:pic>
        <p:nvPicPr>
          <p:cNvPr id="11" name="Image 10" descr="Screen Shot 2016-07-29 at 13.25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200"/>
            <a:ext cx="5791200" cy="4109630"/>
          </a:xfrm>
          <a:prstGeom prst="rect">
            <a:avLst/>
          </a:prstGeom>
        </p:spPr>
      </p:pic>
      <p:pic>
        <p:nvPicPr>
          <p:cNvPr id="12" name="Image 11" descr="Screen Shot 2016-07-29 at 13.26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0" y="6032500"/>
            <a:ext cx="4851400" cy="3683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19800" y="1905000"/>
            <a:ext cx="3112401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   </a:t>
            </a:r>
            <a:r>
              <a:rPr lang="en-GB" dirty="0" smtClean="0">
                <a:solidFill>
                  <a:srgbClr val="0000FF"/>
                </a:solidFill>
              </a:rPr>
              <a:t>Forward calorimeters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Negative</a:t>
            </a:r>
            <a:r>
              <a:rPr lang="en-GB" dirty="0" smtClean="0">
                <a:solidFill>
                  <a:srgbClr val="0000FF"/>
                </a:solidFill>
              </a:rPr>
              <a:t> Z: CASTOR+HF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Positive</a:t>
            </a:r>
            <a:r>
              <a:rPr lang="en-GB" dirty="0" smtClean="0">
                <a:solidFill>
                  <a:srgbClr val="0000FF"/>
                </a:solidFill>
              </a:rPr>
              <a:t> Z:   only HF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8600" y="6019800"/>
            <a:ext cx="3246276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Total inelastic cross section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5638800" y="3200400"/>
            <a:ext cx="3551348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Cross sections as function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o</a:t>
            </a:r>
            <a:r>
              <a:rPr lang="en-GB" dirty="0" smtClean="0">
                <a:solidFill>
                  <a:srgbClr val="0000FF"/>
                </a:solidFill>
              </a:rPr>
              <a:t>f </a:t>
            </a:r>
            <a:r>
              <a:rPr lang="en-GB" dirty="0" err="1" smtClean="0">
                <a:solidFill>
                  <a:srgbClr val="0000FF"/>
                </a:solidFill>
              </a:rPr>
              <a:t>ξ</a:t>
            </a:r>
            <a:r>
              <a:rPr lang="en-GB" dirty="0" smtClean="0">
                <a:solidFill>
                  <a:srgbClr val="0000FF"/>
                </a:solidFill>
              </a:rPr>
              <a:t> = Μ</a:t>
            </a:r>
            <a:r>
              <a:rPr lang="en-GB" baseline="-25000" dirty="0" smtClean="0">
                <a:solidFill>
                  <a:srgbClr val="0000FF"/>
                </a:solidFill>
              </a:rPr>
              <a:t>X</a:t>
            </a:r>
            <a:r>
              <a:rPr lang="en-GB" baseline="30000" dirty="0" smtClean="0">
                <a:solidFill>
                  <a:srgbClr val="0000FF"/>
                </a:solidFill>
              </a:rPr>
              <a:t>2</a:t>
            </a:r>
            <a:r>
              <a:rPr lang="en-GB" dirty="0" smtClean="0">
                <a:solidFill>
                  <a:srgbClr val="0000FF"/>
                </a:solidFill>
              </a:rPr>
              <a:t>/s , with Μ</a:t>
            </a:r>
            <a:r>
              <a:rPr lang="en-GB" baseline="-25000" dirty="0" smtClean="0">
                <a:solidFill>
                  <a:srgbClr val="0000FF"/>
                </a:solidFill>
              </a:rPr>
              <a:t>X</a:t>
            </a:r>
            <a:r>
              <a:rPr lang="en-GB" baseline="30000" dirty="0" smtClean="0">
                <a:solidFill>
                  <a:srgbClr val="0000FF"/>
                </a:solidFill>
              </a:rPr>
              <a:t>2 </a:t>
            </a:r>
            <a:r>
              <a:rPr lang="en-GB" dirty="0" smtClean="0">
                <a:solidFill>
                  <a:srgbClr val="0000FF"/>
                </a:solidFill>
              </a:rPr>
              <a:t>the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Mass of the diffractive system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4" name="Image 13" descr="Screen Shot 2016-08-01 at 14.42.3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343400"/>
            <a:ext cx="2101850" cy="930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0"/>
            <a:ext cx="7239000" cy="904875"/>
          </a:xfrm>
        </p:spPr>
        <p:txBody>
          <a:bodyPr/>
          <a:lstStyle/>
          <a:p>
            <a:r>
              <a:rPr lang="en-GB" dirty="0" smtClean="0"/>
              <a:t>Brian Cox…</a:t>
            </a:r>
            <a:endParaRPr lang="en-GB" dirty="0"/>
          </a:p>
        </p:txBody>
      </p:sp>
      <p:pic>
        <p:nvPicPr>
          <p:cNvPr id="6" name="Espace réservé du contenu 5" descr="Screen Shot 2015-08-17 at 17.45.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1752600"/>
            <a:ext cx="2159000" cy="3314700"/>
          </a:xfrm>
        </p:spPr>
      </p:pic>
      <p:pic>
        <p:nvPicPr>
          <p:cNvPr id="7" name="Image 6" descr="Screen Shot 2015-08-17 at 17.45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752600"/>
            <a:ext cx="2108200" cy="3263900"/>
          </a:xfrm>
          <a:prstGeom prst="rect">
            <a:avLst/>
          </a:prstGeom>
        </p:spPr>
      </p:pic>
      <p:pic>
        <p:nvPicPr>
          <p:cNvPr id="8" name="Image 7" descr="Screen Shot 2015-08-17 at 17.45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0" y="1676400"/>
            <a:ext cx="2222500" cy="3416300"/>
          </a:xfrm>
          <a:prstGeom prst="rect">
            <a:avLst/>
          </a:prstGeom>
        </p:spPr>
      </p:pic>
      <p:pic>
        <p:nvPicPr>
          <p:cNvPr id="9" name="Image 8" descr="Screen Shot 2015-08-17 at 17.46.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905000"/>
            <a:ext cx="2324100" cy="3098800"/>
          </a:xfrm>
          <a:prstGeom prst="rect">
            <a:avLst/>
          </a:prstGeom>
        </p:spPr>
      </p:pic>
      <p:pic>
        <p:nvPicPr>
          <p:cNvPr id="10" name="Image 9" descr="Screen Shot 2015-08-17 at 17.46.5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5334000"/>
            <a:ext cx="6418385" cy="1143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57200" y="1143000"/>
            <a:ext cx="826680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Now a popular TV personality and Science program presenter in the UK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12700"/>
            <a:ext cx="9182100" cy="6896100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62400" y="685800"/>
            <a:ext cx="5181600" cy="75485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reflection stA="50000" endPos="70000" dir="5400000" sy="-100000" algn="bl" rotWithShape="0"/>
                </a:effectLst>
                <a:latin typeface="Tahoma"/>
                <a:cs typeface="Tahoma"/>
              </a:rPr>
              <a:t>Outline Lecture </a:t>
            </a:r>
            <a:r>
              <a:rPr lang="en-US" dirty="0" smtClean="0">
                <a:solidFill>
                  <a:schemeClr val="bg1"/>
                </a:solidFill>
                <a:effectLst>
                  <a:reflection stA="50000" endPos="70000" dir="5400000" sy="-100000" algn="bl" rotWithShape="0"/>
                </a:effectLst>
                <a:latin typeface="Tahoma"/>
                <a:cs typeface="Tahoma"/>
              </a:rPr>
              <a:t>III</a:t>
            </a:r>
            <a:endParaRPr lang="en-US" dirty="0">
              <a:solidFill>
                <a:schemeClr val="bg1"/>
              </a:solidFill>
              <a:effectLst>
                <a:reflection stA="50000" endPos="70000" dir="5400000" sy="-100000" algn="bl" rotWithShape="0"/>
              </a:effectLst>
              <a:latin typeface="Tahoma"/>
              <a:cs typeface="Tahom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038600" y="2148433"/>
            <a:ext cx="5105400" cy="417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sz="2800" dirty="0" smtClean="0">
                <a:solidFill>
                  <a:schemeClr val="bg1"/>
                </a:solidFill>
              </a:rPr>
              <a:t>pp collisions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smtClean="0">
                <a:solidFill>
                  <a:schemeClr val="bg1"/>
                </a:solidFill>
              </a:rPr>
              <a:t>at the LHC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Soft pp collisions and multi-</a:t>
            </a:r>
          </a:p>
          <a:p>
            <a:pPr>
              <a:spcBef>
                <a:spcPts val="200"/>
              </a:spcBef>
            </a:pPr>
            <a:r>
              <a:rPr lang="en-GB" sz="2800" dirty="0" smtClean="0">
                <a:solidFill>
                  <a:schemeClr val="bg1"/>
                </a:solidFill>
              </a:rPr>
              <a:t>  particle production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QCD hard scattering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Electroweak processes</a:t>
            </a:r>
            <a:endParaRPr lang="en-GB" sz="2800" dirty="0" smtClean="0">
              <a:solidFill>
                <a:srgbClr val="FFFF00"/>
              </a:solidFill>
            </a:endParaRP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Top production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B-physics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Summary</a:t>
            </a:r>
          </a:p>
          <a:p>
            <a:pPr>
              <a:spcBef>
                <a:spcPts val="200"/>
              </a:spcBef>
            </a:pPr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Image 9" descr="Screen shot 2010-05-02 at 7.5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3968143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r>
              <a:rPr lang="en-GB" dirty="0" smtClean="0"/>
              <a:t>Diffraction at the LHC</a:t>
            </a:r>
            <a:endParaRPr lang="en-GB" dirty="0"/>
          </a:p>
        </p:txBody>
      </p:sp>
      <p:pic>
        <p:nvPicPr>
          <p:cNvPr id="6" name="Image 5" descr="Screen Shot 2015-04-24 at 18.00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0"/>
            <a:ext cx="3834476" cy="3733800"/>
          </a:xfrm>
          <a:prstGeom prst="rect">
            <a:avLst/>
          </a:prstGeom>
        </p:spPr>
      </p:pic>
      <p:pic>
        <p:nvPicPr>
          <p:cNvPr id="7" name="Image 6" descr="Screen Shot 2015-04-24 at 18.01.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536" y="762000"/>
            <a:ext cx="4633464" cy="5257800"/>
          </a:xfrm>
          <a:prstGeom prst="rect">
            <a:avLst/>
          </a:prstGeom>
        </p:spPr>
      </p:pic>
      <p:pic>
        <p:nvPicPr>
          <p:cNvPr id="9" name="Espace réservé du contenu 3" descr="Screen Shot 2015-04-24 at 17.59.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12204" y="2057400"/>
            <a:ext cx="10259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Screen Shot 2015-04-24 at 17.59.3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405" y="4343400"/>
            <a:ext cx="950595" cy="76815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743200" y="804446"/>
            <a:ext cx="1777249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arXiv:1503.08689</a:t>
            </a:r>
            <a:endParaRPr lang="en-GB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13719" y="1295400"/>
            <a:ext cx="311528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Analysis based on rapidity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gaps as defined here: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6200" y="5772090"/>
            <a:ext cx="44196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Run-II+ detectors: </a:t>
            </a:r>
          </a:p>
          <a:p>
            <a:r>
              <a:rPr lang="en-GB" dirty="0" err="1" smtClean="0">
                <a:solidFill>
                  <a:srgbClr val="0000FF"/>
                </a:solidFill>
              </a:rPr>
              <a:t>FSCs</a:t>
            </a:r>
            <a:r>
              <a:rPr lang="en-GB" dirty="0" smtClean="0">
                <a:solidFill>
                  <a:srgbClr val="0000FF"/>
                </a:solidFill>
              </a:rPr>
              <a:t>, TOTEM-CMS, ALFA, upgrades…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-&gt; Many future opportunities…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4" name="Image 13" descr="Screen Shot 2015-04-24 at 18.20.5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7150" cy="30315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638800" y="6172200"/>
            <a:ext cx="2974016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Low mass extrapolation?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62600" y="2057400"/>
            <a:ext cx="685800" cy="2286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562600" y="4572000"/>
            <a:ext cx="685800" cy="2286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Understanding Particle Production</a:t>
            </a:r>
            <a:endParaRPr lang="en-GB" dirty="0"/>
          </a:p>
        </p:txBody>
      </p:sp>
      <p:pic>
        <p:nvPicPr>
          <p:cNvPr id="5" name="Espace réservé du contenu 4" descr="Screen Shot 2015-08-18 at 17.25.2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133600"/>
            <a:ext cx="6978517" cy="4532244"/>
          </a:xfrm>
        </p:spPr>
      </p:pic>
      <p:sp>
        <p:nvSpPr>
          <p:cNvPr id="6" name="ZoneTexte 5"/>
          <p:cNvSpPr txBox="1"/>
          <p:nvPr/>
        </p:nvSpPr>
        <p:spPr>
          <a:xfrm>
            <a:off x="990600" y="1581090"/>
            <a:ext cx="748734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What particles are produced and with what energies and angles?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19400" y="914400"/>
            <a:ext cx="35251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Proton-Proton Collisions: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304800" y="-142875"/>
            <a:ext cx="8610600" cy="904875"/>
          </a:xfrm>
        </p:spPr>
        <p:txBody>
          <a:bodyPr/>
          <a:lstStyle/>
          <a:p>
            <a:r>
              <a:rPr lang="en-GB" dirty="0" smtClean="0"/>
              <a:t> First Publication with 13 </a:t>
            </a:r>
            <a:r>
              <a:rPr lang="en-GB" dirty="0" err="1" smtClean="0"/>
              <a:t>TeV</a:t>
            </a:r>
            <a:r>
              <a:rPr lang="en-GB" dirty="0" smtClean="0"/>
              <a:t> Data!</a:t>
            </a:r>
            <a:endParaRPr lang="en-GB" dirty="0"/>
          </a:p>
        </p:txBody>
      </p:sp>
      <p:pic>
        <p:nvPicPr>
          <p:cNvPr id="7" name="Image 6" descr="Screen Shot 2015-08-13 at 10.20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138538" cy="1574800"/>
          </a:xfrm>
          <a:prstGeom prst="rect">
            <a:avLst/>
          </a:prstGeom>
        </p:spPr>
      </p:pic>
      <p:pic>
        <p:nvPicPr>
          <p:cNvPr id="8" name="Image 7" descr="Screen Shot 2015-08-13 at 10.20.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6030318"/>
            <a:ext cx="4318000" cy="675282"/>
          </a:xfrm>
          <a:prstGeom prst="rect">
            <a:avLst/>
          </a:prstGeom>
        </p:spPr>
      </p:pic>
      <p:pic>
        <p:nvPicPr>
          <p:cNvPr id="9" name="Image 8" descr="Screen Shot 2015-08-13 at 10.22.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914400"/>
            <a:ext cx="7188200" cy="800100"/>
          </a:xfrm>
          <a:prstGeom prst="rect">
            <a:avLst/>
          </a:prstGeom>
        </p:spPr>
      </p:pic>
      <p:pic>
        <p:nvPicPr>
          <p:cNvPr id="10" name="Image 9" descr="Screen Shot 2015-08-13 at 10.22.5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676400"/>
            <a:ext cx="4572000" cy="520700"/>
          </a:xfrm>
          <a:prstGeom prst="rect">
            <a:avLst/>
          </a:prstGeom>
        </p:spPr>
      </p:pic>
      <p:pic>
        <p:nvPicPr>
          <p:cNvPr id="12" name="Image 11" descr="Screen Shot 2015-08-13 at 10.23.1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700" y="2705100"/>
            <a:ext cx="7505700" cy="33147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0" y="4876800"/>
            <a:ext cx="171603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Using the </a:t>
            </a:r>
          </a:p>
          <a:p>
            <a:r>
              <a:rPr lang="en-GB" dirty="0" smtClean="0"/>
              <a:t>pixel detector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914400"/>
          </a:xfrm>
        </p:spPr>
        <p:txBody>
          <a:bodyPr/>
          <a:lstStyle/>
          <a:p>
            <a:r>
              <a:rPr lang="en-US" dirty="0" smtClean="0">
                <a:effectLst/>
              </a:rPr>
              <a:t>LHC @ 13 </a:t>
            </a:r>
            <a:r>
              <a:rPr lang="en-US" dirty="0" err="1" smtClean="0">
                <a:effectLst/>
              </a:rPr>
              <a:t>TeV</a:t>
            </a:r>
            <a:r>
              <a:rPr lang="en-US" dirty="0" smtClean="0">
                <a:effectLst/>
              </a:rPr>
              <a:t> Results</a:t>
            </a:r>
          </a:p>
        </p:txBody>
      </p:sp>
      <p:pic>
        <p:nvPicPr>
          <p:cNvPr id="7" name="Espace réservé du contenu 6" descr="Screen Shot 2016-05-02 at 09.14.4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1905000"/>
            <a:ext cx="2987717" cy="3693605"/>
          </a:xfrm>
        </p:spPr>
      </p:pic>
      <p:pic>
        <p:nvPicPr>
          <p:cNvPr id="8" name="Image 7" descr="Screen Shot 2016-05-02 at 09.18.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3155111" cy="274132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4800" y="1219200"/>
            <a:ext cx="215661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arXiv:1507.05915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3429000" y="990600"/>
            <a:ext cx="217539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arXiv:1602.01633</a:t>
            </a:r>
            <a:endParaRPr lang="en-GB" dirty="0"/>
          </a:p>
        </p:txBody>
      </p:sp>
      <p:pic>
        <p:nvPicPr>
          <p:cNvPr id="11" name="Image 10" descr="Screen Shot 2016-05-02 at 09.22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057400"/>
            <a:ext cx="2971800" cy="279074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553200" y="1219200"/>
            <a:ext cx="217539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arXiv:1602.01633</a:t>
            </a:r>
            <a:endParaRPr lang="en-GB" dirty="0"/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0" y="6122313"/>
            <a:ext cx="9144000" cy="430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2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fr-FR" sz="2200" dirty="0" err="1" smtClean="0">
                <a:solidFill>
                  <a:srgbClr val="0000FF"/>
                </a:solidFill>
                <a:latin typeface="Arial" charset="0"/>
                <a:ea typeface="Wingdings"/>
                <a:cs typeface="Wingdings"/>
              </a:rPr>
              <a:t>Among</a:t>
            </a:r>
            <a:r>
              <a:rPr lang="fr-FR" sz="2200" dirty="0" smtClean="0">
                <a:solidFill>
                  <a:srgbClr val="0000FF"/>
                </a:solidFill>
                <a:latin typeface="Arial" charset="0"/>
                <a:ea typeface="Wingdings"/>
                <a:cs typeface="Wingdings"/>
              </a:rPr>
              <a:t> the first </a:t>
            </a:r>
            <a:r>
              <a:rPr lang="fr-FR" sz="2200" dirty="0" err="1" smtClean="0">
                <a:solidFill>
                  <a:srgbClr val="0000FF"/>
                </a:solidFill>
                <a:latin typeface="Arial" charset="0"/>
                <a:ea typeface="Wingdings"/>
                <a:cs typeface="Wingdings"/>
              </a:rPr>
              <a:t>papers</a:t>
            </a:r>
            <a:r>
              <a:rPr lang="fr-FR" sz="2200" dirty="0" smtClean="0">
                <a:solidFill>
                  <a:srgbClr val="0000FF"/>
                </a:solidFill>
                <a:latin typeface="Arial" charset="0"/>
                <a:ea typeface="Wingdings"/>
                <a:cs typeface="Wingdings"/>
              </a:rPr>
              <a:t> @ 13 </a:t>
            </a:r>
            <a:r>
              <a:rPr lang="fr-FR" sz="2200" dirty="0" err="1" smtClean="0">
                <a:solidFill>
                  <a:srgbClr val="0000FF"/>
                </a:solidFill>
                <a:latin typeface="Arial" charset="0"/>
                <a:ea typeface="Wingdings"/>
                <a:cs typeface="Wingdings"/>
              </a:rPr>
              <a:t>TeV</a:t>
            </a:r>
            <a:r>
              <a:rPr lang="fr-FR" sz="2200" dirty="0" smtClean="0">
                <a:solidFill>
                  <a:srgbClr val="0000FF"/>
                </a:solidFill>
                <a:latin typeface="Arial" charset="0"/>
                <a:ea typeface="Wingdings"/>
                <a:cs typeface="Wingdings"/>
              </a:rPr>
              <a:t>!!: </a:t>
            </a:r>
            <a:r>
              <a:rPr lang="fr-FR" sz="2200" dirty="0" err="1" smtClean="0">
                <a:solidFill>
                  <a:srgbClr val="FF0000"/>
                </a:solidFill>
                <a:latin typeface="Arial" charset="0"/>
                <a:ea typeface="Wingdings"/>
                <a:cs typeface="Wingdings"/>
              </a:rPr>
              <a:t>dN</a:t>
            </a:r>
            <a:r>
              <a:rPr lang="fr-FR" sz="2200" baseline="-25000" dirty="0" err="1" smtClean="0">
                <a:solidFill>
                  <a:srgbClr val="FF0000"/>
                </a:solidFill>
                <a:latin typeface="Arial" charset="0"/>
                <a:ea typeface="Wingdings"/>
                <a:cs typeface="Wingdings"/>
              </a:rPr>
              <a:t>charged</a:t>
            </a:r>
            <a:r>
              <a:rPr lang="fr-FR" sz="2200" dirty="0" err="1" smtClean="0">
                <a:solidFill>
                  <a:srgbClr val="FF0000"/>
                </a:solidFill>
                <a:latin typeface="Arial" charset="0"/>
                <a:ea typeface="Wingdings"/>
                <a:cs typeface="Wingdings"/>
              </a:rPr>
              <a:t>/d</a:t>
            </a:r>
            <a:r>
              <a:rPr lang="fr-FR" sz="2200" dirty="0" err="1" smtClean="0">
                <a:solidFill>
                  <a:srgbClr val="FF0000"/>
                </a:solidFill>
                <a:latin typeface="Georgia"/>
                <a:ea typeface="Wingdings"/>
                <a:cs typeface="Wingdings"/>
              </a:rPr>
              <a:t>η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  <a:ea typeface="Wingdings"/>
                <a:cs typeface="Wingdings"/>
              </a:rPr>
              <a:t> of min. </a:t>
            </a:r>
            <a:r>
              <a:rPr lang="fr-FR" sz="2200" dirty="0" err="1" smtClean="0">
                <a:solidFill>
                  <a:srgbClr val="FF0000"/>
                </a:solidFill>
                <a:latin typeface="Arial" charset="0"/>
                <a:ea typeface="Wingdings"/>
                <a:cs typeface="Wingdings"/>
              </a:rPr>
              <a:t>bias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  <a:ea typeface="Wingdings"/>
                <a:cs typeface="Wingdings"/>
              </a:rPr>
              <a:t>  </a:t>
            </a:r>
            <a:r>
              <a:rPr lang="fr-FR" sz="2200" dirty="0" err="1" smtClean="0">
                <a:solidFill>
                  <a:srgbClr val="FF0000"/>
                </a:solidFill>
                <a:latin typeface="Arial" charset="0"/>
                <a:ea typeface="Wingdings"/>
                <a:cs typeface="Wingdings"/>
              </a:rPr>
              <a:t>events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  <a:ea typeface="Wingdings"/>
                <a:cs typeface="Wingdings"/>
              </a:rPr>
              <a:t>…</a:t>
            </a:r>
            <a:endParaRPr lang="fr-FR" sz="2200" dirty="0" smtClean="0">
              <a:solidFill>
                <a:srgbClr val="FF0000"/>
              </a:solidFill>
              <a:latin typeface="Arial" charset="0"/>
            </a:endParaRPr>
          </a:p>
          <a:p>
            <a:endParaRPr lang="fr-FR" sz="22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91600" cy="904875"/>
          </a:xfrm>
        </p:spPr>
        <p:txBody>
          <a:bodyPr/>
          <a:lstStyle/>
          <a:p>
            <a:r>
              <a:rPr lang="en-GB" dirty="0" smtClean="0"/>
              <a:t> Particle Production @ 7 and 8 </a:t>
            </a:r>
            <a:r>
              <a:rPr lang="en-GB" dirty="0" err="1" smtClean="0"/>
              <a:t>TeV</a:t>
            </a:r>
            <a:endParaRPr lang="en-GB" dirty="0"/>
          </a:p>
        </p:txBody>
      </p:sp>
      <p:pic>
        <p:nvPicPr>
          <p:cNvPr id="8" name="Espace réservé du contenu 4" descr="Screen Shot 2013-05-01 at 4.22.5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124200" y="4114800"/>
            <a:ext cx="305018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Espace réservé du contenu 2"/>
          <p:cNvSpPr txBox="1">
            <a:spLocks/>
          </p:cNvSpPr>
          <p:nvPr/>
        </p:nvSpPr>
        <p:spPr bwMode="auto">
          <a:xfrm>
            <a:off x="0" y="762000"/>
            <a:ext cx="9144000" cy="9144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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Single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particles, multiplicities etc.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vs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phenomenological models…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Wingdings"/>
                <a:ea typeface="Wingdings"/>
                <a:cs typeface="Wingdings"/>
              </a:rPr>
              <a:t>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LHC detectors are excellent and complementary for such studies 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0" y="1676400"/>
            <a:ext cx="9144000" cy="4572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8" name="Image 27" descr="Screen Shot 2013-05-10 at 12.37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62943"/>
            <a:ext cx="2514600" cy="2475657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2057400" y="3242846"/>
            <a:ext cx="128442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Multiplicities</a:t>
            </a:r>
            <a:endParaRPr lang="en-GB" sz="1600" dirty="0"/>
          </a:p>
        </p:txBody>
      </p:sp>
      <p:pic>
        <p:nvPicPr>
          <p:cNvPr id="30" name="Image 29" descr="Screen Shot 2013-05-11 at 6.19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69" y="4038600"/>
            <a:ext cx="2310532" cy="2209800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1447800" y="4004846"/>
            <a:ext cx="162496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Density at </a:t>
            </a:r>
            <a:r>
              <a:rPr lang="en-GB" sz="1600" dirty="0" err="1" smtClean="0"/>
              <a:t>η</a:t>
            </a:r>
            <a:r>
              <a:rPr lang="en-GB" sz="1600" dirty="0" smtClean="0"/>
              <a:t>=0</a:t>
            </a:r>
            <a:endParaRPr lang="en-GB" sz="1600" dirty="0"/>
          </a:p>
        </p:txBody>
      </p:sp>
      <p:pic>
        <p:nvPicPr>
          <p:cNvPr id="32" name="Espace réservé du contenu 4" descr="Screen Shot 2013-05-01 at 6.29.1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971800" y="4038600"/>
            <a:ext cx="3260879" cy="206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Texte 32"/>
          <p:cNvSpPr txBox="1"/>
          <p:nvPr/>
        </p:nvSpPr>
        <p:spPr>
          <a:xfrm>
            <a:off x="5029200" y="4191000"/>
            <a:ext cx="96853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Λ/Λbar</a:t>
            </a:r>
            <a:endParaRPr lang="en-GB" sz="1600" dirty="0"/>
          </a:p>
        </p:txBody>
      </p:sp>
      <p:pic>
        <p:nvPicPr>
          <p:cNvPr id="34" name="Image 33" descr="Screen Shot 2013-05-08 at 9.13.07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1752600"/>
            <a:ext cx="2699876" cy="2286185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4114800" y="2209800"/>
            <a:ext cx="78499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p/pbar</a:t>
            </a:r>
            <a:endParaRPr lang="en-GB" sz="1600" dirty="0"/>
          </a:p>
        </p:txBody>
      </p:sp>
      <p:sp>
        <p:nvSpPr>
          <p:cNvPr id="37" name="ZoneTexte 36"/>
          <p:cNvSpPr txBox="1"/>
          <p:nvPr/>
        </p:nvSpPr>
        <p:spPr>
          <a:xfrm>
            <a:off x="8116054" y="2209800"/>
            <a:ext cx="82276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Φ/ρ</a:t>
            </a:r>
            <a:r>
              <a:rPr lang="en-GB" sz="1600" dirty="0" smtClean="0"/>
              <a:t>+</a:t>
            </a:r>
            <a:endParaRPr lang="en-GB" sz="1600" dirty="0"/>
          </a:p>
        </p:txBody>
      </p:sp>
      <p:pic>
        <p:nvPicPr>
          <p:cNvPr id="38" name="Image 37" descr="Screen Shot 2013-05-07 at 6.48.44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1752600"/>
            <a:ext cx="2487706" cy="2438400"/>
          </a:xfrm>
          <a:prstGeom prst="rect">
            <a:avLst/>
          </a:prstGeom>
        </p:spPr>
      </p:pic>
      <p:pic>
        <p:nvPicPr>
          <p:cNvPr id="39" name="Espace réservé du contenu 4" descr="Screen Shot 2013-05-01 at 4.15.37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249124" y="4114800"/>
            <a:ext cx="289487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ZoneTexte 39"/>
          <p:cNvSpPr txBox="1"/>
          <p:nvPr/>
        </p:nvSpPr>
        <p:spPr>
          <a:xfrm>
            <a:off x="8830350" y="4267200"/>
            <a:ext cx="389850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Φ</a:t>
            </a:r>
            <a:endParaRPr lang="en-GB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8077200" y="2252246"/>
            <a:ext cx="102794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Φ/ρ+ω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239000" cy="904875"/>
          </a:xfrm>
        </p:spPr>
        <p:txBody>
          <a:bodyPr/>
          <a:lstStyle/>
          <a:p>
            <a:r>
              <a:rPr lang="en-GB" dirty="0" smtClean="0"/>
              <a:t>Underlying Event Studies</a:t>
            </a:r>
            <a:endParaRPr lang="en-GB" dirty="0"/>
          </a:p>
        </p:txBody>
      </p:sp>
      <p:pic>
        <p:nvPicPr>
          <p:cNvPr id="5" name="Espace réservé du contenu 4" descr="Screen Shot 2013-05-01 at 6.06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95800" y="2049400"/>
            <a:ext cx="2052249" cy="18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030412"/>
            <a:ext cx="4495800" cy="1855788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66450" y="1295400"/>
            <a:ext cx="8396550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An important systematic effect for precision measurements, </a:t>
            </a:r>
            <a:r>
              <a:rPr lang="en-GB" dirty="0" err="1" smtClean="0">
                <a:solidFill>
                  <a:srgbClr val="0000FF"/>
                </a:solidFill>
              </a:rPr>
              <a:t>eg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top mass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All central detectors have made measurements in the ‘transverse’ region: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629400" y="2257961"/>
            <a:ext cx="2484850" cy="132343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Measure the particle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flow in transverse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region as function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of the hard scale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6" name="Image 15" descr="Screen Shot 2013-05-10 at 12.53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962400"/>
            <a:ext cx="2785722" cy="2667000"/>
          </a:xfrm>
          <a:prstGeom prst="rect">
            <a:avLst/>
          </a:prstGeom>
        </p:spPr>
      </p:pic>
      <p:pic>
        <p:nvPicPr>
          <p:cNvPr id="17" name="Image 16" descr="Screen Shot 2013-05-09 at 12.41.4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534" y="4387695"/>
            <a:ext cx="3118066" cy="2241705"/>
          </a:xfrm>
          <a:prstGeom prst="rect">
            <a:avLst/>
          </a:prstGeom>
        </p:spPr>
      </p:pic>
      <p:pic>
        <p:nvPicPr>
          <p:cNvPr id="18" name="Image 17" descr="Screen Shot 2013-05-01 at 6.34.48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965" y="4038601"/>
            <a:ext cx="3323235" cy="2590799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826373" y="461444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7 </a:t>
            </a:r>
            <a:r>
              <a:rPr lang="en-GB" sz="1600" dirty="0" err="1" smtClean="0">
                <a:solidFill>
                  <a:srgbClr val="FF0000"/>
                </a:solidFill>
              </a:rPr>
              <a:t>TeV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67738" y="5407223"/>
            <a:ext cx="85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900 </a:t>
            </a:r>
            <a:r>
              <a:rPr lang="en-GB" sz="1400" dirty="0" err="1" smtClean="0">
                <a:solidFill>
                  <a:srgbClr val="FF0000"/>
                </a:solidFill>
              </a:rPr>
              <a:t>GeV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2400" y="838200"/>
            <a:ext cx="905077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The underlying event is everything except the hard scattering and its radiation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8991600" cy="904875"/>
          </a:xfrm>
        </p:spPr>
        <p:txBody>
          <a:bodyPr/>
          <a:lstStyle/>
          <a:p>
            <a:r>
              <a:rPr lang="en-GB" dirty="0" smtClean="0"/>
              <a:t>Underlying Event Studies @ 13 </a:t>
            </a:r>
            <a:r>
              <a:rPr lang="en-GB" dirty="0" err="1" smtClean="0"/>
              <a:t>TeV</a:t>
            </a:r>
            <a:endParaRPr lang="en-GB" dirty="0"/>
          </a:p>
        </p:txBody>
      </p:sp>
      <p:pic>
        <p:nvPicPr>
          <p:cNvPr id="5" name="Espace réservé du contenu 4" descr="Screen Shot 2013-05-01 at 6.06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3979" y="990600"/>
            <a:ext cx="1693821" cy="15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6603" y="964931"/>
            <a:ext cx="3754203" cy="1549669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981200" y="3352800"/>
            <a:ext cx="2484850" cy="132343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Measure the particle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flow in transverse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region as function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of the hard scale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2" name="Image 11" descr="Screen Shot 2016-07-29 at 12.54.5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946" y="2617563"/>
            <a:ext cx="4196054" cy="4011837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85800" y="5562600"/>
            <a:ext cx="399693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The activity keeps increasing with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increasing CM energy!!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909742" y="1600200"/>
            <a:ext cx="239605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CMS-PAS-FSQ-15-007</a:t>
            </a:r>
            <a:endParaRPr lang="en-GB" sz="1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5334000" y="2286000"/>
            <a:ext cx="1813317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Leading jet </a:t>
            </a:r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-142875"/>
            <a:ext cx="7239000" cy="904875"/>
          </a:xfrm>
        </p:spPr>
        <p:txBody>
          <a:bodyPr/>
          <a:lstStyle/>
          <a:p>
            <a:r>
              <a:rPr lang="en-GB" dirty="0" smtClean="0"/>
              <a:t>Double Parton Scattering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228600" y="1273314"/>
            <a:ext cx="8646893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Example: angular correlations study of W+ 2jet events: The fraction of the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cross section attributed to </a:t>
            </a:r>
            <a:r>
              <a:rPr lang="en-GB" dirty="0" smtClean="0">
                <a:solidFill>
                  <a:srgbClr val="FF0000"/>
                </a:solidFill>
              </a:rPr>
              <a:t>DPS=</a:t>
            </a:r>
            <a:r>
              <a:rPr lang="fr-FR" dirty="0" smtClean="0">
                <a:solidFill>
                  <a:srgbClr val="FF0000"/>
                </a:solidFill>
              </a:rPr>
              <a:t> 0.08 ± 0.01 (stat.) ± 0.02 (</a:t>
            </a:r>
            <a:r>
              <a:rPr lang="fr-FR" dirty="0" err="1" smtClean="0">
                <a:solidFill>
                  <a:srgbClr val="FF0000"/>
                </a:solidFill>
              </a:rPr>
              <a:t>sys</a:t>
            </a:r>
            <a:r>
              <a:rPr lang="fr-FR" dirty="0" smtClean="0">
                <a:solidFill>
                  <a:srgbClr val="FF0000"/>
                </a:solidFill>
              </a:rPr>
              <a:t>.)</a:t>
            </a:r>
          </a:p>
          <a:p>
            <a:endParaRPr lang="en-GB" dirty="0"/>
          </a:p>
        </p:txBody>
      </p:sp>
      <p:pic>
        <p:nvPicPr>
          <p:cNvPr id="7" name="Image 6" descr="Screen Shot 2013-05-01 at 5.45.4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406563"/>
            <a:ext cx="1650625" cy="1327237"/>
          </a:xfrm>
          <a:prstGeom prst="rect">
            <a:avLst/>
          </a:prstGeom>
        </p:spPr>
      </p:pic>
      <p:pic>
        <p:nvPicPr>
          <p:cNvPr id="8" name="Image 7" descr="Screen Shot 2013-05-01 at 5.45.5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707376"/>
            <a:ext cx="1676400" cy="170282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543800" y="2069068"/>
            <a:ext cx="15464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Basic process</a:t>
            </a:r>
            <a:endParaRPr lang="en-GB" sz="1800" dirty="0"/>
          </a:p>
        </p:txBody>
      </p:sp>
      <p:sp>
        <p:nvSpPr>
          <p:cNvPr id="11" name="ZoneTexte 10"/>
          <p:cNvSpPr txBox="1"/>
          <p:nvPr/>
        </p:nvSpPr>
        <p:spPr>
          <a:xfrm>
            <a:off x="8382000" y="4812268"/>
            <a:ext cx="5970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DPS</a:t>
            </a:r>
            <a:endParaRPr lang="en-GB" sz="18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3200" y="5562600"/>
            <a:ext cx="913080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DPS can be important for searches where after cuts only a few events remain…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09600" y="1905000"/>
            <a:ext cx="4876800" cy="3581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7" name="Espace réservé du contenu 4" descr="Screen Shot 2013-05-01 at 5.42.2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33400" y="1979688"/>
            <a:ext cx="4724400" cy="28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533400" y="4840069"/>
            <a:ext cx="4718021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Difference between the transverse </a:t>
            </a:r>
            <a:r>
              <a:rPr lang="en-GB" sz="1800" dirty="0" err="1" smtClean="0"/>
              <a:t>momenta</a:t>
            </a:r>
            <a:r>
              <a:rPr lang="en-GB" sz="1800" dirty="0" smtClean="0"/>
              <a:t> </a:t>
            </a:r>
          </a:p>
          <a:p>
            <a:r>
              <a:rPr lang="en-GB" sz="1800" dirty="0" smtClean="0"/>
              <a:t>of the two jets (</a:t>
            </a:r>
            <a:r>
              <a:rPr lang="en-GB" sz="1800" dirty="0" err="1" smtClean="0"/>
              <a:t>p</a:t>
            </a:r>
            <a:r>
              <a:rPr lang="en-GB" sz="1800" baseline="-25000" dirty="0" err="1" smtClean="0"/>
              <a:t>T</a:t>
            </a:r>
            <a:r>
              <a:rPr lang="en-GB" sz="1800" dirty="0" smtClean="0"/>
              <a:t> &gt; 20 </a:t>
            </a:r>
            <a:r>
              <a:rPr lang="en-GB" sz="1800" dirty="0" err="1" smtClean="0"/>
              <a:t>GeV</a:t>
            </a:r>
            <a:r>
              <a:rPr lang="en-GB" sz="1800" dirty="0" smtClean="0"/>
              <a:t>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181600" y="2057400"/>
            <a:ext cx="166524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4"/>
                </a:solidFill>
              </a:rPr>
              <a:t>arXiv:1301.6872</a:t>
            </a:r>
            <a:endParaRPr lang="en-GB" sz="1600" dirty="0">
              <a:solidFill>
                <a:schemeClr val="accent4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219200" y="819090"/>
            <a:ext cx="724376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Two independent </a:t>
            </a:r>
            <a:r>
              <a:rPr lang="en-GB" dirty="0" err="1" smtClean="0"/>
              <a:t>parton</a:t>
            </a:r>
            <a:r>
              <a:rPr lang="en-GB" dirty="0" smtClean="0"/>
              <a:t> collisions within one proton collision!! </a:t>
            </a:r>
            <a:endParaRPr lang="en-GB" dirty="0"/>
          </a:p>
        </p:txBody>
      </p:sp>
      <p:pic>
        <p:nvPicPr>
          <p:cNvPr id="14" name="Image 13" descr="Screen Shot 2015-08-18 at 17.50.5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2895600"/>
            <a:ext cx="2242939" cy="1752600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838200" y="6073914"/>
            <a:ext cx="6705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How</a:t>
            </a:r>
            <a:r>
              <a:rPr lang="en-GB" dirty="0" smtClean="0">
                <a:solidFill>
                  <a:srgbClr val="FF0000"/>
                </a:solidFill>
              </a:rPr>
              <a:t> well do we control DPS at the LHC energies?</a:t>
            </a:r>
          </a:p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Expect</a:t>
            </a:r>
            <a:r>
              <a:rPr lang="en-GB" dirty="0" smtClean="0">
                <a:solidFill>
                  <a:srgbClr val="FF0000"/>
                </a:solidFill>
              </a:rPr>
              <a:t> increase of DPS for pp collisions at 13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91600" cy="904875"/>
          </a:xfrm>
        </p:spPr>
        <p:txBody>
          <a:bodyPr/>
          <a:lstStyle/>
          <a:p>
            <a:r>
              <a:rPr lang="fr-FR" sz="3400" dirty="0" err="1" smtClean="0">
                <a:latin typeface="Arial" charset="0"/>
              </a:rPr>
              <a:t>Correlations</a:t>
            </a:r>
            <a:r>
              <a:rPr lang="fr-FR" sz="3400" dirty="0" smtClean="0">
                <a:latin typeface="Arial" charset="0"/>
              </a:rPr>
              <a:t> </a:t>
            </a:r>
            <a:r>
              <a:rPr lang="fr-FR" sz="3400" dirty="0" err="1" smtClean="0">
                <a:latin typeface="Arial" charset="0"/>
              </a:rPr>
              <a:t>Between</a:t>
            </a:r>
            <a:r>
              <a:rPr lang="fr-FR" sz="3400" dirty="0" smtClean="0">
                <a:latin typeface="Arial" charset="0"/>
              </a:rPr>
              <a:t> </a:t>
            </a:r>
            <a:r>
              <a:rPr lang="fr-FR" sz="3400" dirty="0" err="1" smtClean="0">
                <a:latin typeface="Arial" charset="0"/>
              </a:rPr>
              <a:t>Produced</a:t>
            </a:r>
            <a:r>
              <a:rPr lang="fr-FR" sz="3400" dirty="0" smtClean="0">
                <a:latin typeface="Arial" charset="0"/>
              </a:rPr>
              <a:t> </a:t>
            </a:r>
            <a:r>
              <a:rPr lang="fr-FR" sz="3400" dirty="0" err="1" smtClean="0">
                <a:latin typeface="Arial" charset="0"/>
              </a:rPr>
              <a:t>Particles</a:t>
            </a:r>
            <a:r>
              <a:rPr lang="en-US" sz="3400" dirty="0" smtClean="0">
                <a:latin typeface="Arial" charset="0"/>
              </a:rPr>
              <a:t> </a:t>
            </a:r>
            <a:endParaRPr lang="fr-FR" sz="3400" dirty="0" smtClean="0">
              <a:latin typeface="Arial" charset="0"/>
            </a:endParaRPr>
          </a:p>
        </p:txBody>
      </p:sp>
      <p:pic>
        <p:nvPicPr>
          <p:cNvPr id="67588" name="Image 5" descr="Screen shot 2010-09-18 at 6.02.31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14400"/>
            <a:ext cx="434890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Screen shot 2010-09-18 at 6.02.5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4220" y="3429000"/>
            <a:ext cx="7088066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ZoneTexte 10"/>
          <p:cNvSpPr txBox="1">
            <a:spLocks noChangeArrowheads="1"/>
          </p:cNvSpPr>
          <p:nvPr/>
        </p:nvSpPr>
        <p:spPr bwMode="auto">
          <a:xfrm>
            <a:off x="5275385" y="914400"/>
            <a:ext cx="3695368" cy="163121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 err="1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 dirty="0" err="1">
                <a:solidFill>
                  <a:srgbClr val="0000FF"/>
                </a:solidFill>
                <a:latin typeface="Arial" charset="0"/>
              </a:rPr>
              <a:t>Select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Arial" charset="0"/>
              </a:rPr>
              <a:t>high multiplicity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> events</a:t>
            </a:r>
          </a:p>
          <a:p>
            <a:r>
              <a:rPr lang="en-GB" dirty="0" err="1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GB" dirty="0" err="1">
                <a:solidFill>
                  <a:srgbClr val="0000FF"/>
                </a:solidFill>
                <a:latin typeface="Arial" charset="0"/>
              </a:rPr>
              <a:t>Study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> the </a:t>
            </a:r>
            <a:r>
              <a:rPr lang="en-GB" dirty="0">
                <a:solidFill>
                  <a:srgbClr val="FF0000"/>
                </a:solidFill>
                <a:latin typeface="Arial" charset="0"/>
              </a:rPr>
              <a:t>correlation</a:t>
            </a:r>
            <a:r>
              <a:rPr lang="en-GB" dirty="0">
                <a:latin typeface="Arial" charset="0"/>
              </a:rPr>
              <a:t> 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>between</a:t>
            </a:r>
          </a:p>
          <a:p>
            <a:r>
              <a:rPr lang="en-GB" dirty="0">
                <a:solidFill>
                  <a:srgbClr val="0000FF"/>
                </a:solidFill>
                <a:latin typeface="Arial" charset="0"/>
              </a:rPr>
              <a:t>two charged particles in the</a:t>
            </a:r>
          </a:p>
          <a:p>
            <a:r>
              <a:rPr lang="en-GB" dirty="0">
                <a:solidFill>
                  <a:srgbClr val="0000FF"/>
                </a:solidFill>
                <a:latin typeface="Arial" charset="0"/>
              </a:rPr>
              <a:t>angles </a:t>
            </a:r>
            <a:r>
              <a:rPr lang="en-GB" dirty="0" err="1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φ</a:t>
            </a:r>
            <a:r>
              <a:rPr lang="en-GB" dirty="0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 (transverse):</a:t>
            </a:r>
          </a:p>
          <a:p>
            <a:r>
              <a:rPr lang="en-GB" dirty="0" err="1">
                <a:solidFill>
                  <a:srgbClr val="FF0000"/>
                </a:solidFill>
                <a:latin typeface="Arial" charset="0"/>
                <a:ea typeface="Lucida Grande" charset="0"/>
                <a:cs typeface="Lucida Grande" charset="0"/>
              </a:rPr>
              <a:t>Δφ</a:t>
            </a:r>
            <a:r>
              <a:rPr lang="en-GB" dirty="0">
                <a:latin typeface="Arial" charset="0"/>
                <a:ea typeface="Lucida Grande" charset="0"/>
                <a:cs typeface="Lucida Grande" charset="0"/>
              </a:rPr>
              <a:t> </a:t>
            </a:r>
            <a:r>
              <a:rPr lang="en-GB" dirty="0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and </a:t>
            </a:r>
            <a:r>
              <a:rPr lang="en-GB" dirty="0" err="1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θ</a:t>
            </a:r>
            <a:r>
              <a:rPr lang="en-GB" dirty="0">
                <a:solidFill>
                  <a:srgbClr val="0000FF"/>
                </a:solidFill>
                <a:latin typeface="Arial" charset="0"/>
                <a:ea typeface="Lucida Grande" charset="0"/>
                <a:cs typeface="Lucida Grande" charset="0"/>
              </a:rPr>
              <a:t> (longitudinal): </a:t>
            </a:r>
            <a:r>
              <a:rPr lang="en-GB" dirty="0" err="1">
                <a:solidFill>
                  <a:srgbClr val="FF0000"/>
                </a:solidFill>
                <a:latin typeface="Arial" charset="0"/>
                <a:ea typeface="Lucida Grande" charset="0"/>
                <a:cs typeface="Lucida Grande" charset="0"/>
              </a:rPr>
              <a:t>Δθ</a:t>
            </a:r>
            <a:endParaRPr lang="en-GB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6019800" y="3962400"/>
            <a:ext cx="3516923" cy="212365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A new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phenomenon</a:t>
            </a:r>
            <a:endParaRPr lang="fr-FR" sz="2200" dirty="0">
              <a:solidFill>
                <a:srgbClr val="FF0000"/>
              </a:solidFill>
              <a:latin typeface="Arial" charset="0"/>
            </a:endParaRPr>
          </a:p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in  the ‘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stronge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 force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’?</a:t>
            </a:r>
          </a:p>
          <a:p>
            <a:r>
              <a:rPr lang="fr-FR" sz="22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fr-FR" sz="2200" dirty="0" err="1" smtClean="0">
                <a:solidFill>
                  <a:srgbClr val="0000FF"/>
                </a:solidFill>
                <a:latin typeface="Arial" charset="0"/>
              </a:rPr>
              <a:t>Multiple</a:t>
            </a:r>
            <a:r>
              <a:rPr lang="fr-FR" sz="2200" dirty="0" smtClean="0">
                <a:solidFill>
                  <a:srgbClr val="0000FF"/>
                </a:solidFill>
                <a:latin typeface="Arial" charset="0"/>
              </a:rPr>
              <a:t> interactions?</a:t>
            </a:r>
          </a:p>
          <a:p>
            <a:r>
              <a:rPr lang="fr-FR" sz="22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fr-FR" sz="2200" dirty="0" err="1" smtClean="0">
                <a:solidFill>
                  <a:srgbClr val="0000FF"/>
                </a:solidFill>
                <a:latin typeface="Arial" charset="0"/>
              </a:rPr>
              <a:t>Glass</a:t>
            </a:r>
            <a:r>
              <a:rPr lang="fr-FR" sz="22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fr-FR" sz="2200" dirty="0" err="1" smtClean="0">
                <a:solidFill>
                  <a:srgbClr val="0000FF"/>
                </a:solidFill>
                <a:latin typeface="Arial" charset="0"/>
              </a:rPr>
              <a:t>condensates</a:t>
            </a:r>
            <a:r>
              <a:rPr lang="fr-FR" sz="2200" dirty="0" smtClean="0">
                <a:solidFill>
                  <a:srgbClr val="0000FF"/>
                </a:solidFill>
                <a:latin typeface="Arial" charset="0"/>
              </a:rPr>
              <a:t>?</a:t>
            </a:r>
          </a:p>
          <a:p>
            <a:r>
              <a:rPr lang="fr-FR" sz="22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fr-FR" sz="2200" dirty="0" err="1" smtClean="0">
                <a:solidFill>
                  <a:srgbClr val="0000FF"/>
                </a:solidFill>
                <a:latin typeface="Arial" charset="0"/>
              </a:rPr>
              <a:t>Hydrodynamic</a:t>
            </a:r>
            <a:r>
              <a:rPr lang="fr-FR" sz="22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fr-FR" sz="2200" dirty="0" err="1" smtClean="0">
                <a:solidFill>
                  <a:srgbClr val="0000FF"/>
                </a:solidFill>
                <a:latin typeface="Arial" charset="0"/>
              </a:rPr>
              <a:t>models</a:t>
            </a:r>
            <a:r>
              <a:rPr lang="fr-FR" sz="2200" dirty="0" smtClean="0">
                <a:solidFill>
                  <a:srgbClr val="0000FF"/>
                </a:solidFill>
                <a:latin typeface="Arial" charset="0"/>
              </a:rPr>
              <a:t>?</a:t>
            </a:r>
          </a:p>
          <a:p>
            <a:r>
              <a:rPr lang="fr-FR" sz="2200" dirty="0" smtClean="0">
                <a:solidFill>
                  <a:srgbClr val="0000FF"/>
                </a:solidFill>
                <a:latin typeface="Arial" charset="0"/>
              </a:rPr>
              <a:t>…</a:t>
            </a:r>
          </a:p>
          <a:p>
            <a:endParaRPr lang="fr-FR" sz="22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7592" name="Image 12" descr="Screen shot 2010-10-07 at 2.16.45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1450" y="2590800"/>
            <a:ext cx="13377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136486" y="2971800"/>
            <a:ext cx="1331114" cy="338554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dirty="0" err="1">
                <a:latin typeface="Arial"/>
              </a:rPr>
              <a:t>η</a:t>
            </a:r>
            <a:r>
              <a:rPr lang="fr-FR" sz="1600" dirty="0">
                <a:latin typeface="Arial"/>
              </a:rPr>
              <a:t>= </a:t>
            </a:r>
            <a:r>
              <a:rPr lang="fr-FR" sz="1600" dirty="0" err="1">
                <a:latin typeface="Arial"/>
              </a:rPr>
              <a:t>-ln</a:t>
            </a:r>
            <a:r>
              <a:rPr lang="fr-FR" sz="1600" dirty="0">
                <a:latin typeface="Arial"/>
              </a:rPr>
              <a:t> tanθ/2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0" y="601980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Understanding</a:t>
            </a:r>
            <a:r>
              <a:rPr lang="en-GB" dirty="0" smtClean="0">
                <a:solidFill>
                  <a:srgbClr val="0000FF"/>
                </a:solidFill>
              </a:rPr>
              <a:t> the “Ridge” in pp collisions? </a:t>
            </a:r>
            <a:r>
              <a:rPr lang="en-GB" dirty="0" smtClean="0">
                <a:solidFill>
                  <a:srgbClr val="FF0000"/>
                </a:solidFill>
              </a:rPr>
              <a:t>New measurements at 13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!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Was</a:t>
            </a:r>
            <a:r>
              <a:rPr lang="en-GB" dirty="0" smtClean="0">
                <a:solidFill>
                  <a:srgbClr val="0000FF"/>
                </a:solidFill>
              </a:rPr>
              <a:t> first seen in AA, then pp (unexpected) and now also </a:t>
            </a:r>
            <a:r>
              <a:rPr lang="en-GB" dirty="0" err="1" smtClean="0">
                <a:solidFill>
                  <a:srgbClr val="0000FF"/>
                </a:solidFill>
              </a:rPr>
              <a:t>pA</a:t>
            </a:r>
            <a:r>
              <a:rPr lang="en-GB" dirty="0" smtClean="0">
                <a:solidFill>
                  <a:srgbClr val="0000FF"/>
                </a:solidFill>
              </a:rPr>
              <a:t> (~unexpected) </a:t>
            </a:r>
          </a:p>
          <a:p>
            <a:endParaRPr lang="en-GB" dirty="0" smtClean="0">
              <a:solidFill>
                <a:srgbClr val="0000FF"/>
              </a:solidFill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4343400" y="5029200"/>
            <a:ext cx="601980" cy="65278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4" name="ZoneTexte 13"/>
          <p:cNvSpPr txBox="1"/>
          <p:nvPr/>
        </p:nvSpPr>
        <p:spPr>
          <a:xfrm>
            <a:off x="2514600" y="5715000"/>
            <a:ext cx="1964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JHEP 1009 (2010) 091 </a:t>
            </a:r>
            <a:endParaRPr lang="en-GB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261491" y="3352800"/>
            <a:ext cx="1002855" cy="3231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500" dirty="0" smtClean="0">
                <a:solidFill>
                  <a:srgbClr val="FF0000"/>
                </a:solidFill>
              </a:rPr>
              <a:t>All events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733800" y="3352800"/>
            <a:ext cx="2153824" cy="3231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500" dirty="0" smtClean="0">
                <a:solidFill>
                  <a:srgbClr val="FF0000"/>
                </a:solidFill>
              </a:rPr>
              <a:t>High multiplicity events</a:t>
            </a:r>
            <a:endParaRPr lang="en-GB" sz="1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4" grpId="0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The Ridge at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13 </a:t>
            </a:r>
            <a:r>
              <a:rPr kumimoji="0" lang="en-GB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Screen Shot 2015-08-13 at 10.26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828800"/>
            <a:ext cx="4051300" cy="3251200"/>
          </a:xfrm>
          <a:prstGeom prst="rect">
            <a:avLst/>
          </a:prstGeom>
        </p:spPr>
      </p:pic>
      <p:pic>
        <p:nvPicPr>
          <p:cNvPr id="5" name="Image 4" descr="Screen Shot 2015-08-13 at 10.26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52600"/>
            <a:ext cx="4076700" cy="33782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96536" y="5334000"/>
            <a:ext cx="3880464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The ridge is still there at 13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!</a:t>
            </a:r>
          </a:p>
          <a:p>
            <a:r>
              <a:rPr lang="en-GB" dirty="0" smtClean="0"/>
              <a:t>Does it get stronger  at 13 </a:t>
            </a:r>
            <a:r>
              <a:rPr lang="en-GB" dirty="0" err="1" smtClean="0"/>
              <a:t>TeV</a:t>
            </a:r>
            <a:r>
              <a:rPr lang="en-GB" dirty="0" smtClean="0"/>
              <a:t>?</a:t>
            </a:r>
          </a:p>
          <a:p>
            <a:r>
              <a:rPr lang="en-GB" dirty="0" smtClean="0"/>
              <a:t>What does it mean? 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2209800" y="914400"/>
            <a:ext cx="480432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Analysis with the first 13 </a:t>
            </a:r>
            <a:r>
              <a:rPr lang="en-GB" sz="2400" dirty="0" err="1" smtClean="0">
                <a:solidFill>
                  <a:srgbClr val="0000FF"/>
                </a:solidFill>
              </a:rPr>
              <a:t>TeV</a:t>
            </a:r>
            <a:r>
              <a:rPr lang="en-GB" sz="2400" dirty="0" smtClean="0">
                <a:solidFill>
                  <a:srgbClr val="0000FF"/>
                </a:solidFill>
              </a:rPr>
              <a:t> data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00800" y="1447800"/>
            <a:ext cx="2531763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dirty="0" smtClean="0"/>
              <a:t>ATLAS-CONF-2015-027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US" dirty="0" smtClean="0">
                <a:effectLst/>
              </a:rPr>
              <a:t>The “Standard Model”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30188" y="3505200"/>
            <a:ext cx="4270375" cy="3124200"/>
            <a:chOff x="1373" y="1920"/>
            <a:chExt cx="3272" cy="2288"/>
          </a:xfrm>
        </p:grpSpPr>
        <p:pic>
          <p:nvPicPr>
            <p:cNvPr id="26634" name="Picture 4" descr="QUarks_leptons et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28" y="1920"/>
              <a:ext cx="2563" cy="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5" name="Rectangle 33"/>
            <p:cNvSpPr>
              <a:spLocks noChangeArrowheads="1"/>
            </p:cNvSpPr>
            <p:nvPr/>
          </p:nvSpPr>
          <p:spPr bwMode="auto">
            <a:xfrm rot="-5400000">
              <a:off x="649" y="2867"/>
              <a:ext cx="1801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FF0000"/>
                  </a:solidFill>
                </a:rPr>
                <a:t>Matter particles</a:t>
              </a:r>
            </a:p>
          </p:txBody>
        </p:sp>
        <p:sp>
          <p:nvSpPr>
            <p:cNvPr id="26636" name="Rectangle 34"/>
            <p:cNvSpPr>
              <a:spLocks noChangeArrowheads="1"/>
            </p:cNvSpPr>
            <p:nvPr/>
          </p:nvSpPr>
          <p:spPr bwMode="auto">
            <a:xfrm rot="5400000">
              <a:off x="3598" y="2836"/>
              <a:ext cx="1739" cy="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chemeClr val="tx2"/>
                  </a:solidFill>
                </a:rPr>
                <a:t>Force particles</a:t>
              </a:r>
            </a:p>
          </p:txBody>
        </p:sp>
      </p:grpSp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204788" y="987385"/>
            <a:ext cx="8710612" cy="190821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solidFill>
                  <a:srgbClr val="0000FF"/>
                </a:solidFill>
              </a:rPr>
              <a:t>Over the last 100 years:</a:t>
            </a:r>
            <a:r>
              <a:rPr lang="el-GR" sz="2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combination of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</a:p>
          <a:p>
            <a:pPr algn="ctr" eaLnBrk="0" hangingPunct="0"/>
            <a:r>
              <a:rPr lang="en-US" sz="2400" b="1" dirty="0">
                <a:solidFill>
                  <a:srgbClr val="FF0000"/>
                </a:solidFill>
              </a:rPr>
              <a:t>Quantum Mechanics and Special Theory of relativity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 algn="ctr" eaLnBrk="0" hangingPunct="0"/>
            <a:r>
              <a:rPr lang="en-US" sz="2400" dirty="0">
                <a:solidFill>
                  <a:srgbClr val="0000FF"/>
                </a:solidFill>
              </a:rPr>
              <a:t>along with all new particles discovered has led to the</a:t>
            </a:r>
            <a:r>
              <a:rPr lang="en-US" sz="2400" dirty="0">
                <a:solidFill>
                  <a:srgbClr val="3333CC"/>
                </a:solidFill>
              </a:rPr>
              <a:t> </a:t>
            </a:r>
          </a:p>
          <a:p>
            <a:pPr algn="ctr" eaLnBrk="0" hangingPunct="0"/>
            <a:r>
              <a:rPr lang="en-US" sz="2400" b="1" dirty="0">
                <a:solidFill>
                  <a:srgbClr val="FF0000"/>
                </a:solidFill>
              </a:rPr>
              <a:t>Standard Model of Particle Physics.</a:t>
            </a:r>
          </a:p>
          <a:p>
            <a:pPr algn="ctr" eaLnBrk="0" hangingPunct="0"/>
            <a:r>
              <a:rPr lang="en-US" sz="2200" b="1" dirty="0">
                <a:solidFill>
                  <a:srgbClr val="FF0000"/>
                </a:solidFill>
              </a:rPr>
              <a:t>The new (final?) “Periodic Table” of fundamental </a:t>
            </a:r>
            <a:r>
              <a:rPr lang="en-US" sz="2200" b="1" dirty="0" smtClean="0">
                <a:solidFill>
                  <a:srgbClr val="FF0000"/>
                </a:solidFill>
              </a:rPr>
              <a:t>elements: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Rectangle 1028"/>
          <p:cNvSpPr>
            <a:spLocks noChangeArrowheads="1"/>
          </p:cNvSpPr>
          <p:nvPr/>
        </p:nvSpPr>
        <p:spPr bwMode="auto">
          <a:xfrm>
            <a:off x="4572000" y="3048000"/>
            <a:ext cx="4419600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b="1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The most </a:t>
            </a:r>
            <a:r>
              <a:rPr lang="en-US" b="1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basic </a:t>
            </a:r>
            <a:r>
              <a:rPr lang="en-US" b="1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mechanism of the SM, </a:t>
            </a:r>
            <a:r>
              <a:rPr lang="en-US" b="1" dirty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that of granting mass to </a:t>
            </a:r>
            <a:r>
              <a:rPr lang="en-US" b="1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particles remained a mystery for a long time   </a:t>
            </a:r>
          </a:p>
          <a:p>
            <a:pPr eaLnBrk="0" hangingPunct="0">
              <a:defRPr/>
            </a:pPr>
            <a:r>
              <a:rPr lang="en-US" b="1" dirty="0" smtClean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</a:rPr>
              <a:t>A major step forward was made in  July 2012 with the discovery of what could be the long-sought Higgs boson!!</a:t>
            </a:r>
            <a:endParaRPr lang="en-US" b="1" dirty="0">
              <a:solidFill>
                <a:srgbClr val="FF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95403" y="3105090"/>
            <a:ext cx="121071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Fermions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98655" y="3105090"/>
            <a:ext cx="98754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Bosons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73013" y="5921514"/>
            <a:ext cx="4066187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Fermions:  particles with spin ½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Bosons: particles with integer spin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91600" cy="904875"/>
          </a:xfrm>
        </p:spPr>
        <p:txBody>
          <a:bodyPr/>
          <a:lstStyle/>
          <a:p>
            <a:r>
              <a:rPr lang="fr-FR" sz="3400" dirty="0" err="1" smtClean="0">
                <a:latin typeface="Arial" charset="0"/>
              </a:rPr>
              <a:t>Correlations</a:t>
            </a:r>
            <a:r>
              <a:rPr lang="fr-FR" sz="3400" dirty="0" smtClean="0">
                <a:latin typeface="Arial" charset="0"/>
              </a:rPr>
              <a:t> </a:t>
            </a:r>
            <a:r>
              <a:rPr lang="fr-FR" sz="3400" dirty="0" err="1" smtClean="0">
                <a:latin typeface="Arial" charset="0"/>
              </a:rPr>
              <a:t>Between</a:t>
            </a:r>
            <a:r>
              <a:rPr lang="fr-FR" sz="3400" dirty="0" smtClean="0">
                <a:latin typeface="Arial" charset="0"/>
              </a:rPr>
              <a:t> </a:t>
            </a:r>
            <a:r>
              <a:rPr lang="fr-FR" sz="3400" dirty="0" err="1" smtClean="0">
                <a:latin typeface="Arial" charset="0"/>
              </a:rPr>
              <a:t>Produced</a:t>
            </a:r>
            <a:r>
              <a:rPr lang="fr-FR" sz="3400" dirty="0" smtClean="0">
                <a:latin typeface="Arial" charset="0"/>
              </a:rPr>
              <a:t> </a:t>
            </a:r>
            <a:r>
              <a:rPr lang="fr-FR" sz="3400" dirty="0" err="1" smtClean="0">
                <a:latin typeface="Arial" charset="0"/>
              </a:rPr>
              <a:t>Particles</a:t>
            </a:r>
            <a:r>
              <a:rPr lang="en-US" sz="3400" dirty="0" smtClean="0">
                <a:latin typeface="Arial" charset="0"/>
              </a:rPr>
              <a:t> </a:t>
            </a:r>
            <a:endParaRPr lang="fr-FR" sz="3400" dirty="0" smtClean="0">
              <a:latin typeface="Arial" charset="0"/>
            </a:endParaRPr>
          </a:p>
        </p:txBody>
      </p:sp>
      <p:pic>
        <p:nvPicPr>
          <p:cNvPr id="67588" name="Image 5" descr="Screen shot 2010-09-18 at 6.02.31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676400"/>
            <a:ext cx="3962400" cy="222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Screen Shot 2016-02-11 at 15.32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111927"/>
            <a:ext cx="4716672" cy="3383873"/>
          </a:xfrm>
          <a:prstGeom prst="rect">
            <a:avLst/>
          </a:prstGeom>
        </p:spPr>
      </p:pic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304800" y="5334000"/>
            <a:ext cx="8534400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fr-FR" sz="2200" dirty="0" err="1" smtClean="0">
                <a:solidFill>
                  <a:srgbClr val="FF0000"/>
                </a:solidFill>
                <a:latin typeface="Arial" charset="0"/>
              </a:rPr>
              <a:t>Effect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 in pp collisions: a 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new </a:t>
            </a:r>
            <a:r>
              <a:rPr lang="fr-FR" sz="2200" dirty="0" err="1" smtClean="0">
                <a:solidFill>
                  <a:srgbClr val="FF0000"/>
                </a:solidFill>
                <a:latin typeface="Arial" charset="0"/>
              </a:rPr>
              <a:t>phenomenon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 in  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the ‘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stronge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 force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’?</a:t>
            </a:r>
          </a:p>
          <a:p>
            <a:r>
              <a:rPr lang="fr-FR" sz="2200" dirty="0" smtClean="0">
                <a:solidFill>
                  <a:srgbClr val="0000FF"/>
                </a:solidFill>
                <a:latin typeface="Arial" charset="0"/>
              </a:rPr>
              <a:t>Multiple interactions? Glass </a:t>
            </a:r>
            <a:r>
              <a:rPr lang="fr-FR" sz="2200" dirty="0" err="1" smtClean="0">
                <a:solidFill>
                  <a:srgbClr val="0000FF"/>
                </a:solidFill>
                <a:latin typeface="Arial" charset="0"/>
              </a:rPr>
              <a:t>condensates</a:t>
            </a:r>
            <a:r>
              <a:rPr lang="fr-FR" sz="2200" dirty="0" smtClean="0">
                <a:solidFill>
                  <a:srgbClr val="0000FF"/>
                </a:solidFill>
                <a:latin typeface="Arial" charset="0"/>
              </a:rPr>
              <a:t>? </a:t>
            </a:r>
            <a:r>
              <a:rPr lang="fr-FR" sz="2200" dirty="0" err="1" smtClean="0">
                <a:solidFill>
                  <a:srgbClr val="0000FF"/>
                </a:solidFill>
                <a:latin typeface="Arial" charset="0"/>
              </a:rPr>
              <a:t>Hydrodynamic</a:t>
            </a:r>
            <a:r>
              <a:rPr lang="fr-FR" sz="22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fr-FR" sz="2200" dirty="0" err="1" smtClean="0">
                <a:solidFill>
                  <a:srgbClr val="0000FF"/>
                </a:solidFill>
                <a:latin typeface="Arial" charset="0"/>
              </a:rPr>
              <a:t>models</a:t>
            </a:r>
            <a:r>
              <a:rPr lang="fr-FR" sz="2200" dirty="0" smtClean="0">
                <a:solidFill>
                  <a:srgbClr val="0000FF"/>
                </a:solidFill>
                <a:latin typeface="Arial" charset="0"/>
              </a:rPr>
              <a:t>?</a:t>
            </a:r>
          </a:p>
          <a:p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                                   </a:t>
            </a:r>
            <a:r>
              <a:rPr lang="fr-FR" sz="2200" dirty="0" err="1" smtClean="0">
                <a:solidFill>
                  <a:srgbClr val="FF0000"/>
                </a:solidFill>
                <a:latin typeface="Arial" charset="0"/>
              </a:rPr>
              <a:t>Still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 a bit of a </a:t>
            </a:r>
            <a:r>
              <a:rPr lang="fr-FR" sz="2200" dirty="0" err="1" smtClean="0">
                <a:solidFill>
                  <a:srgbClr val="FF0000"/>
                </a:solidFill>
                <a:latin typeface="Arial" charset="0"/>
              </a:rPr>
              <a:t>mystery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!!</a:t>
            </a:r>
          </a:p>
          <a:p>
            <a:endParaRPr lang="fr-FR" sz="2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876800" y="3505200"/>
            <a:ext cx="914400" cy="4572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5943600" y="3352800"/>
            <a:ext cx="1066800" cy="609600"/>
          </a:xfrm>
          <a:prstGeom prst="ellipse">
            <a:avLst/>
          </a:prstGeom>
          <a:noFill/>
          <a:ln w="349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343400" y="4705290"/>
            <a:ext cx="444978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Effect the same at both CMS energies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534400" cy="904875"/>
          </a:xfrm>
        </p:spPr>
        <p:txBody>
          <a:bodyPr/>
          <a:lstStyle/>
          <a:p>
            <a:r>
              <a:rPr lang="en-GB" dirty="0" smtClean="0"/>
              <a:t>Forward Particles Measurements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304800" y="762000"/>
            <a:ext cx="8610600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LHCf</a:t>
            </a:r>
            <a:r>
              <a:rPr lang="en-GB" dirty="0" smtClean="0">
                <a:solidFill>
                  <a:srgbClr val="0000FF"/>
                </a:solidFill>
              </a:rPr>
              <a:t> uses the same Interaction Point as ATLAS (IP1)</a:t>
            </a:r>
          </a:p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LHCf</a:t>
            </a:r>
            <a:r>
              <a:rPr lang="en-GB" dirty="0" smtClean="0">
                <a:solidFill>
                  <a:srgbClr val="0000FF"/>
                </a:solidFill>
              </a:rPr>
              <a:t> has forward detectors at zero degrees seen from the IP (140 away 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from the IP): Measure the forward photons/</a:t>
            </a:r>
            <a:r>
              <a:rPr lang="en-GB" dirty="0" err="1" smtClean="0">
                <a:solidFill>
                  <a:srgbClr val="0000FF"/>
                </a:solidFill>
              </a:rPr>
              <a:t>pions</a:t>
            </a:r>
            <a:r>
              <a:rPr lang="en-GB" dirty="0" smtClean="0">
                <a:solidFill>
                  <a:srgbClr val="0000FF"/>
                </a:solidFill>
              </a:rPr>
              <a:t> for cosmic ray studies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1828800"/>
            <a:ext cx="9144000" cy="50292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7" name="Image 16" descr="Screen Shot 2013-05-11 at 2.14.3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80743"/>
            <a:ext cx="7467600" cy="733857"/>
          </a:xfrm>
          <a:prstGeom prst="rect">
            <a:avLst/>
          </a:prstGeom>
        </p:spPr>
      </p:pic>
      <p:pic>
        <p:nvPicPr>
          <p:cNvPr id="18" name="Espace réservé du contenu 4" descr="cosmicrays_upperatmosphe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" y="2514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 descr="Screen Shot 2013-02-04 at 9.50.2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2514600"/>
            <a:ext cx="2490861" cy="2521900"/>
          </a:xfrm>
          <a:prstGeom prst="rect">
            <a:avLst/>
          </a:prstGeom>
        </p:spPr>
      </p:pic>
      <p:pic>
        <p:nvPicPr>
          <p:cNvPr id="20" name="Image 19" descr="Screen Shot 2013-05-11 at 1.33.4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0392" y="2637511"/>
            <a:ext cx="3403608" cy="414428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396213" y="2511623"/>
            <a:ext cx="1764638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PLB 703 (2011) 128</a:t>
            </a:r>
            <a:endParaRPr lang="en-GB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38999" y="5105400"/>
            <a:ext cx="4847401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Forward gamma measurement compared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to Monte Carlos for Cosmic Ray studies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No model reproduces the data well !!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4984" y="6324600"/>
            <a:ext cx="555798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Important for understanding of cosmic ray data</a:t>
            </a:r>
            <a:endParaRPr lang="en-GB" dirty="0"/>
          </a:p>
        </p:txBody>
      </p:sp>
      <p:pic>
        <p:nvPicPr>
          <p:cNvPr id="13" name="Image 12" descr="Screen Shot 2014-08-29 at 5.51.51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2743200"/>
            <a:ext cx="32766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2895600"/>
            <a:ext cx="7239000" cy="904875"/>
          </a:xfrm>
        </p:spPr>
        <p:txBody>
          <a:bodyPr/>
          <a:lstStyle/>
          <a:p>
            <a:r>
              <a:rPr lang="en-GB" dirty="0" smtClean="0"/>
              <a:t>Hard Scattering </a:t>
            </a:r>
            <a:br>
              <a:rPr lang="en-GB" dirty="0" smtClean="0"/>
            </a:br>
            <a:r>
              <a:rPr lang="en-GB" dirty="0" err="1" smtClean="0"/>
              <a:t>Perturbative</a:t>
            </a:r>
            <a:r>
              <a:rPr lang="en-GB" dirty="0" smtClean="0"/>
              <a:t> QCD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305800" cy="904875"/>
          </a:xfrm>
        </p:spPr>
        <p:txBody>
          <a:bodyPr/>
          <a:lstStyle/>
          <a:p>
            <a:r>
              <a:rPr lang="en-GB" dirty="0" smtClean="0"/>
              <a:t> Inclusive Jet Production (8 </a:t>
            </a:r>
            <a:r>
              <a:rPr lang="en-GB" dirty="0" err="1" smtClean="0"/>
              <a:t>TeV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526375" y="5943600"/>
            <a:ext cx="823662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Agreement with NLO calculations over the full range, up to and beyond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2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jets… </a:t>
            </a:r>
            <a:r>
              <a:rPr lang="en-GB" dirty="0" smtClean="0">
                <a:solidFill>
                  <a:srgbClr val="FF0000"/>
                </a:solidFill>
              </a:rPr>
              <a:t>QCD predictions work well… 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224284" y="914400"/>
            <a:ext cx="1919716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CMS-PAS-SMP-14-001</a:t>
            </a:r>
            <a:endParaRPr lang="en-GB" sz="1400" dirty="0"/>
          </a:p>
        </p:txBody>
      </p:sp>
      <p:pic>
        <p:nvPicPr>
          <p:cNvPr id="11" name="Picture 15" descr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4" y="914400"/>
            <a:ext cx="244059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Screen Shot 2016-05-01 at 20.37.5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6651490" cy="4343400"/>
          </a:xfrm>
          <a:prstGeom prst="rect">
            <a:avLst/>
          </a:prstGeom>
        </p:spPr>
      </p:pic>
      <p:pic>
        <p:nvPicPr>
          <p:cNvPr id="15" name="Image 14" descr="Screen Shot 2014-04-11 at 8.15.5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62080"/>
            <a:ext cx="2590800" cy="1276720"/>
          </a:xfrm>
          <a:prstGeom prst="rect">
            <a:avLst/>
          </a:prstGeom>
        </p:spPr>
      </p:pic>
      <p:pic>
        <p:nvPicPr>
          <p:cNvPr id="10" name="Picture 6" descr="Picture 1a.png"/>
          <p:cNvPicPr>
            <a:picLocks noChangeAspect="1"/>
          </p:cNvPicPr>
          <p:nvPr/>
        </p:nvPicPr>
        <p:blipFill>
          <a:blip r:embed="rId5">
            <a:lum bright="14000"/>
          </a:blip>
          <a:srcRect/>
          <a:stretch>
            <a:fillRect/>
          </a:stretch>
        </p:blipFill>
        <p:spPr bwMode="auto">
          <a:xfrm>
            <a:off x="137782" y="2286000"/>
            <a:ext cx="222441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197636" name="Picture 4" descr="Picture 16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428106" cy="655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286000" y="6400800"/>
            <a:ext cx="471154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Most commonly used algorithm: Anti-</a:t>
            </a:r>
            <a:r>
              <a:rPr lang="en-GB" dirty="0" err="1" smtClean="0"/>
              <a:t>k</a:t>
            </a:r>
            <a:r>
              <a:rPr lang="en-GB" baseline="-25000" dirty="0" err="1" smtClean="0"/>
              <a:t>T</a:t>
            </a:r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153400" cy="904875"/>
          </a:xfrm>
        </p:spPr>
        <p:txBody>
          <a:bodyPr/>
          <a:lstStyle/>
          <a:p>
            <a:r>
              <a:rPr lang="en-GB" dirty="0" smtClean="0"/>
              <a:t>Inclusive Jet Production (13 </a:t>
            </a:r>
            <a:r>
              <a:rPr lang="en-GB" dirty="0" err="1" smtClean="0"/>
              <a:t>TeV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6155037" y="914400"/>
            <a:ext cx="2531763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ATLAS-CONF-2015-034</a:t>
            </a:r>
          </a:p>
          <a:p>
            <a:r>
              <a:rPr lang="en-GB" sz="1800" dirty="0" smtClean="0"/>
              <a:t>CMS-PAS-SMP-15-007</a:t>
            </a:r>
            <a:endParaRPr lang="en-GB" sz="1800" dirty="0"/>
          </a:p>
        </p:txBody>
      </p:sp>
      <p:pic>
        <p:nvPicPr>
          <p:cNvPr id="7" name="Image 6" descr="Screen Shot 2016-05-01 at 20.48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762000"/>
            <a:ext cx="3429000" cy="2995009"/>
          </a:xfrm>
          <a:prstGeom prst="rect">
            <a:avLst/>
          </a:prstGeom>
        </p:spPr>
      </p:pic>
      <p:pic>
        <p:nvPicPr>
          <p:cNvPr id="8" name="Image 7" descr="Screen Shot 2016-05-01 at 20.48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733800"/>
            <a:ext cx="3463163" cy="2971800"/>
          </a:xfrm>
          <a:prstGeom prst="rect">
            <a:avLst/>
          </a:prstGeom>
        </p:spPr>
      </p:pic>
      <p:pic>
        <p:nvPicPr>
          <p:cNvPr id="9" name="Image 8" descr="Screen Shot 2016-05-01 at 20.50.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939136"/>
            <a:ext cx="4194203" cy="253786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721578" y="1676400"/>
            <a:ext cx="5422422" cy="213904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900" dirty="0" smtClean="0">
                <a:solidFill>
                  <a:srgbClr val="0000FF"/>
                </a:solidFill>
              </a:rPr>
              <a:t>Differential cross sections with R=0.7 and R=0.4</a:t>
            </a:r>
          </a:p>
          <a:p>
            <a:r>
              <a:rPr lang="en-GB" sz="1900" dirty="0" smtClean="0">
                <a:solidFill>
                  <a:srgbClr val="FF0000"/>
                </a:solidFill>
              </a:rPr>
              <a:t> Jet </a:t>
            </a:r>
            <a:r>
              <a:rPr lang="en-GB" sz="1900" dirty="0" err="1" smtClean="0">
                <a:solidFill>
                  <a:srgbClr val="FF0000"/>
                </a:solidFill>
              </a:rPr>
              <a:t>p</a:t>
            </a:r>
            <a:r>
              <a:rPr lang="en-GB" sz="1900" baseline="-25000" dirty="0" err="1" smtClean="0">
                <a:solidFill>
                  <a:srgbClr val="FF0000"/>
                </a:solidFill>
              </a:rPr>
              <a:t>T</a:t>
            </a:r>
            <a:r>
              <a:rPr lang="en-GB" sz="1900" dirty="0" smtClean="0">
                <a:solidFill>
                  <a:srgbClr val="FF0000"/>
                </a:solidFill>
              </a:rPr>
              <a:t> spectrum consistent with predictions</a:t>
            </a:r>
          </a:p>
          <a:p>
            <a:r>
              <a:rPr lang="en-GB" sz="1900" dirty="0" smtClean="0">
                <a:solidFill>
                  <a:srgbClr val="FF0000"/>
                </a:solidFill>
              </a:rPr>
              <a:t> from NLOJET++</a:t>
            </a:r>
          </a:p>
          <a:p>
            <a:r>
              <a:rPr lang="en-GB" sz="1900" dirty="0" smtClean="0">
                <a:solidFill>
                  <a:srgbClr val="0000FF"/>
                </a:solidFill>
              </a:rPr>
              <a:t>Ratio measurements show</a:t>
            </a:r>
          </a:p>
          <a:p>
            <a:pPr>
              <a:buFontTx/>
              <a:buChar char="-"/>
            </a:pPr>
            <a:r>
              <a:rPr lang="en-GB" sz="1900" dirty="0" smtClean="0">
                <a:solidFill>
                  <a:srgbClr val="0000FF"/>
                </a:solidFill>
              </a:rPr>
              <a:t>R= 0.7: a good overall agreement</a:t>
            </a:r>
          </a:p>
          <a:p>
            <a:pPr>
              <a:buFontTx/>
              <a:buChar char="-"/>
            </a:pPr>
            <a:r>
              <a:rPr lang="en-GB" sz="1900" dirty="0" smtClean="0">
                <a:solidFill>
                  <a:srgbClr val="0000FF"/>
                </a:solidFill>
              </a:rPr>
              <a:t>R= 0.4  5-10% overestimation</a:t>
            </a:r>
          </a:p>
          <a:p>
            <a:r>
              <a:rPr lang="en-GB" sz="1900" dirty="0" smtClean="0">
                <a:solidFill>
                  <a:srgbClr val="0000FF"/>
                </a:solidFill>
              </a:rPr>
              <a:t>This was already observed at lower CM energies</a:t>
            </a:r>
            <a:endParaRPr lang="en-GB" sz="19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4648200" y="1531203"/>
            <a:ext cx="4354227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The highest mass </a:t>
            </a:r>
            <a:r>
              <a:rPr lang="en-GB" sz="2400" dirty="0" err="1" smtClean="0">
                <a:solidFill>
                  <a:srgbClr val="FF0000"/>
                </a:solidFill>
              </a:rPr>
              <a:t>dijet</a:t>
            </a:r>
            <a:r>
              <a:rPr lang="en-GB" sz="2400" dirty="0" smtClean="0">
                <a:solidFill>
                  <a:srgbClr val="FF0000"/>
                </a:solidFill>
              </a:rPr>
              <a:t> events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recorded so far in run-II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4" name="Titre 3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914400"/>
          </a:xfrm>
        </p:spPr>
        <p:txBody>
          <a:bodyPr/>
          <a:lstStyle/>
          <a:p>
            <a:r>
              <a:rPr lang="en-GB" dirty="0" smtClean="0"/>
              <a:t>Jet Studies</a:t>
            </a:r>
            <a:endParaRPr lang="en-GB" dirty="0">
              <a:effectLst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953000" y="2743200"/>
            <a:ext cx="38100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Dijet invariant mass = </a:t>
            </a:r>
            <a:r>
              <a:rPr lang="en-GB" dirty="0" smtClean="0">
                <a:solidFill>
                  <a:srgbClr val="FF0000"/>
                </a:solidFill>
              </a:rPr>
              <a:t>7.9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28600" y="2093417"/>
            <a:ext cx="4038600" cy="415498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Examples of ongoing studies</a:t>
            </a:r>
          </a:p>
          <a:p>
            <a:r>
              <a:rPr lang="en-GB" sz="24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400" dirty="0" err="1" smtClean="0">
                <a:solidFill>
                  <a:srgbClr val="0000FF"/>
                </a:solidFill>
              </a:rPr>
              <a:t>Azimuthal</a:t>
            </a:r>
            <a:r>
              <a:rPr lang="en-GB" sz="2400" dirty="0" smtClean="0">
                <a:solidFill>
                  <a:srgbClr val="0000FF"/>
                </a:solidFill>
              </a:rPr>
              <a:t> correlations</a:t>
            </a:r>
          </a:p>
          <a:p>
            <a:r>
              <a:rPr lang="en-GB" sz="24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400" dirty="0" err="1" smtClean="0">
                <a:solidFill>
                  <a:srgbClr val="0000FF"/>
                </a:solidFill>
              </a:rPr>
              <a:t>Multi</a:t>
            </a:r>
            <a:r>
              <a:rPr lang="en-GB" sz="2400" dirty="0" smtClean="0">
                <a:solidFill>
                  <a:srgbClr val="0000FF"/>
                </a:solidFill>
              </a:rPr>
              <a:t>-jet production </a:t>
            </a:r>
          </a:p>
          <a:p>
            <a:r>
              <a:rPr lang="en-GB" sz="24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400" dirty="0" err="1" smtClean="0">
                <a:solidFill>
                  <a:srgbClr val="0000FF"/>
                </a:solidFill>
              </a:rPr>
              <a:t>Jet</a:t>
            </a:r>
            <a:r>
              <a:rPr lang="en-GB" sz="2400" dirty="0" smtClean="0">
                <a:solidFill>
                  <a:srgbClr val="0000FF"/>
                </a:solidFill>
              </a:rPr>
              <a:t> substructure and 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 boosted jet analyses</a:t>
            </a:r>
          </a:p>
          <a:p>
            <a:r>
              <a:rPr lang="en-GB" sz="24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400" dirty="0" err="1" smtClean="0">
                <a:solidFill>
                  <a:srgbClr val="0000FF"/>
                </a:solidFill>
              </a:rPr>
              <a:t>Forward</a:t>
            </a:r>
            <a:r>
              <a:rPr lang="en-GB" sz="2400" dirty="0" smtClean="0">
                <a:solidFill>
                  <a:srgbClr val="0000FF"/>
                </a:solidFill>
              </a:rPr>
              <a:t> jet production </a:t>
            </a:r>
          </a:p>
          <a:p>
            <a:r>
              <a:rPr lang="en-GB" sz="24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400" dirty="0" err="1" smtClean="0">
                <a:solidFill>
                  <a:srgbClr val="0000FF"/>
                </a:solidFill>
              </a:rPr>
              <a:t>Strong</a:t>
            </a:r>
            <a:r>
              <a:rPr lang="en-GB" sz="2400" dirty="0" smtClean="0">
                <a:solidFill>
                  <a:srgbClr val="0000FF"/>
                </a:solidFill>
              </a:rPr>
              <a:t> coupling constant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  </a:t>
            </a:r>
            <a:r>
              <a:rPr lang="en-GB" sz="2400" dirty="0" err="1" smtClean="0">
                <a:solidFill>
                  <a:srgbClr val="0000FF"/>
                </a:solidFill>
                <a:latin typeface="Georgia"/>
              </a:rPr>
              <a:t>α</a:t>
            </a:r>
            <a:r>
              <a:rPr lang="en-GB" sz="2400" baseline="-25000" dirty="0" err="1" smtClean="0">
                <a:solidFill>
                  <a:srgbClr val="0000FF"/>
                </a:solidFill>
              </a:rPr>
              <a:t>s</a:t>
            </a:r>
            <a:r>
              <a:rPr lang="en-GB" sz="2400" dirty="0" smtClean="0">
                <a:solidFill>
                  <a:srgbClr val="0000FF"/>
                </a:solidFill>
              </a:rPr>
              <a:t> determination </a:t>
            </a:r>
            <a:r>
              <a:rPr lang="en-US" sz="2400" dirty="0" err="1" smtClean="0">
                <a:solidFill>
                  <a:srgbClr val="0000FF"/>
                </a:solidFill>
                <a:sym typeface="Symbol"/>
              </a:rPr>
              <a:t></a:t>
            </a:r>
            <a:r>
              <a:rPr lang="en-US" sz="2400" dirty="0" smtClean="0">
                <a:solidFill>
                  <a:srgbClr val="0000FF"/>
                </a:solidFill>
                <a:sym typeface="Symbol"/>
              </a:rPr>
              <a:t> later</a:t>
            </a:r>
            <a:endParaRPr lang="en-GB" sz="2400" dirty="0" smtClean="0">
              <a:solidFill>
                <a:srgbClr val="0000FF"/>
              </a:solidFill>
            </a:endParaRPr>
          </a:p>
          <a:p>
            <a:r>
              <a:rPr lang="en-GB" sz="24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400" dirty="0" smtClean="0">
                <a:solidFill>
                  <a:srgbClr val="0000FF"/>
                </a:solidFill>
              </a:rPr>
              <a:t>PDF sensitivity and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  extraction </a:t>
            </a:r>
            <a:r>
              <a:rPr lang="en-US" sz="2400" dirty="0" err="1" smtClean="0">
                <a:solidFill>
                  <a:srgbClr val="0000FF"/>
                </a:solidFill>
                <a:sym typeface="Symbol"/>
              </a:rPr>
              <a:t></a:t>
            </a:r>
            <a:r>
              <a:rPr lang="en-US" sz="2400" dirty="0" smtClean="0">
                <a:solidFill>
                  <a:srgbClr val="0000FF"/>
                </a:solidFill>
                <a:sym typeface="Symbol"/>
              </a:rPr>
              <a:t> later</a:t>
            </a:r>
          </a:p>
          <a:p>
            <a:r>
              <a:rPr lang="en-US" sz="24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Symbol"/>
              </a:rPr>
              <a:t></a:t>
            </a:r>
            <a:r>
              <a:rPr lang="en-US" sz="2400" dirty="0" smtClean="0">
                <a:solidFill>
                  <a:srgbClr val="0000FF"/>
                </a:solidFill>
                <a:sym typeface="Symbol"/>
              </a:rPr>
              <a:t>…</a:t>
            </a:r>
            <a:endParaRPr lang="en-GB" sz="2400" dirty="0" smtClean="0">
              <a:solidFill>
                <a:srgbClr val="0000FF"/>
              </a:solidFill>
            </a:endParaRPr>
          </a:p>
          <a:p>
            <a:endParaRPr lang="en-GB" sz="2400" dirty="0" smtClean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09600" y="914400"/>
            <a:ext cx="3685624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Plenty of studies with jets</a:t>
            </a:r>
            <a:endParaRPr lang="en-GB" sz="2400" dirty="0"/>
          </a:p>
        </p:txBody>
      </p:sp>
      <p:pic>
        <p:nvPicPr>
          <p:cNvPr id="12" name="Espace réservé du contenu 3" descr="Screen Shot 2016-05-22 at 16.06.0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7383" y="3276600"/>
            <a:ext cx="4700954" cy="2971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534400" cy="904875"/>
          </a:xfrm>
        </p:spPr>
        <p:txBody>
          <a:bodyPr/>
          <a:lstStyle/>
          <a:p>
            <a:r>
              <a:rPr lang="en-GB" dirty="0" smtClean="0"/>
              <a:t>Early Measurements of Multi-jets</a:t>
            </a:r>
            <a:endParaRPr lang="en-GB" dirty="0"/>
          </a:p>
        </p:txBody>
      </p:sp>
      <p:pic>
        <p:nvPicPr>
          <p:cNvPr id="5" name="Espace réservé du contenu 4" descr="Screen Shot 2013-05-02 at 2.53.49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2970" y="2350258"/>
            <a:ext cx="5061030" cy="2983742"/>
          </a:xfrm>
        </p:spPr>
      </p:pic>
      <p:pic>
        <p:nvPicPr>
          <p:cNvPr id="6" name="Image 5" descr="Screen Shot 2013-05-02 at 2.54.1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3981282" cy="36576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09907" y="1733490"/>
            <a:ext cx="180049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 six jet event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1066800"/>
            <a:ext cx="312755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Jet Multiplicity distribution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6270485" y="838200"/>
            <a:ext cx="2192051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Early 2010 data… 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76200" y="5692914"/>
            <a:ext cx="8960606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Multi-jet distribution in good agreement with theory - LO matrix elements plus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matched </a:t>
            </a:r>
            <a:r>
              <a:rPr lang="en-GB" dirty="0" err="1" smtClean="0">
                <a:solidFill>
                  <a:srgbClr val="0000FF"/>
                </a:solidFill>
              </a:rPr>
              <a:t>parton</a:t>
            </a:r>
            <a:r>
              <a:rPr lang="en-GB" dirty="0" smtClean="0">
                <a:solidFill>
                  <a:srgbClr val="0000FF"/>
                </a:solidFill>
              </a:rPr>
              <a:t> showers - apart from normalization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1600200"/>
            <a:ext cx="2451312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Eur.Phys.J. C71 (2011) 1763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0" y="1981200"/>
            <a:ext cx="9144000" cy="101566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Start</a:t>
            </a:r>
            <a:r>
              <a:rPr lang="en-GB" dirty="0" smtClean="0">
                <a:solidFill>
                  <a:srgbClr val="0000FF"/>
                </a:solidFill>
              </a:rPr>
              <a:t> from Cambridge-Aachen FAT jets and </a:t>
            </a:r>
            <a:r>
              <a:rPr lang="en-GB" dirty="0" smtClean="0">
                <a:solidFill>
                  <a:srgbClr val="FF0000"/>
                </a:solidFill>
              </a:rPr>
              <a:t>apply jet “pruning” to find sub-jets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Many</a:t>
            </a:r>
            <a:r>
              <a:rPr lang="en-GB" dirty="0" smtClean="0">
                <a:solidFill>
                  <a:srgbClr val="0000FF"/>
                </a:solidFill>
              </a:rPr>
              <a:t> methods being developed to analyse the jet substructure: grooming-&gt;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 mass drop filtering, trimming, pruning… </a:t>
            </a:r>
          </a:p>
          <a:p>
            <a:endParaRPr lang="en-GB" dirty="0" smtClean="0"/>
          </a:p>
        </p:txBody>
      </p:sp>
      <p:pic>
        <p:nvPicPr>
          <p:cNvPr id="12" name="Image 11" descr="Screen shot 2011-07-24 at 4.47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35161"/>
            <a:ext cx="3981450" cy="3094239"/>
          </a:xfrm>
          <a:prstGeom prst="rect">
            <a:avLst/>
          </a:prstGeom>
        </p:spPr>
      </p:pic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200" dirty="0" smtClean="0"/>
              <a:t>New Directions: Boosted Jets &amp; Substructure</a:t>
            </a:r>
            <a:endParaRPr lang="en-GB" sz="3200" dirty="0"/>
          </a:p>
        </p:txBody>
      </p:sp>
      <p:pic>
        <p:nvPicPr>
          <p:cNvPr id="17" name="Espace réservé du contenu 4" descr="Screen Shot 2013-05-01 at 10.08.07 AM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5800" y="3584993"/>
            <a:ext cx="4253133" cy="3044407"/>
          </a:xfrm>
        </p:spPr>
      </p:pic>
      <p:sp>
        <p:nvSpPr>
          <p:cNvPr id="18" name="ZoneTexte 17"/>
          <p:cNvSpPr txBox="1"/>
          <p:nvPr/>
        </p:nvSpPr>
        <p:spPr>
          <a:xfrm>
            <a:off x="304800" y="3105090"/>
            <a:ext cx="86106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Example: Boosted top events with </a:t>
            </a:r>
            <a:r>
              <a:rPr lang="en-GB" dirty="0" err="1" smtClean="0">
                <a:solidFill>
                  <a:srgbClr val="0000FF"/>
                </a:solidFill>
              </a:rPr>
              <a:t>b</a:t>
            </a:r>
            <a:r>
              <a:rPr lang="en-GB" dirty="0" smtClean="0">
                <a:solidFill>
                  <a:srgbClr val="0000FF"/>
                </a:solidFill>
              </a:rPr>
              <a:t>-jet and two merged jets from the W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9" name="Picture 8" descr="Picture 32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153" y="3581400"/>
            <a:ext cx="402804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Screen Shot 2013-05-10 at 1.09.5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751" y="838200"/>
            <a:ext cx="5006049" cy="1143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52400" y="1066800"/>
            <a:ext cx="373380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Analyse boosted/merged jets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35889" y="1524000"/>
            <a:ext cx="185031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arXiv:0802.2470</a:t>
            </a:r>
            <a:endParaRPr lang="en-GB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600" dirty="0" smtClean="0"/>
              <a:t>Extracting the Strong Coupling Constant </a:t>
            </a:r>
            <a:endParaRPr lang="en-GB" sz="3600" dirty="0"/>
          </a:p>
        </p:txBody>
      </p:sp>
      <p:sp>
        <p:nvSpPr>
          <p:cNvPr id="7" name="ZoneTexte 6"/>
          <p:cNvSpPr txBox="1"/>
          <p:nvPr/>
        </p:nvSpPr>
        <p:spPr>
          <a:xfrm>
            <a:off x="76200" y="1371600"/>
            <a:ext cx="8975008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This measurement is sensitive to the </a:t>
            </a:r>
            <a:r>
              <a:rPr lang="en-GB" dirty="0" smtClean="0">
                <a:solidFill>
                  <a:srgbClr val="FF0000"/>
                </a:solidFill>
              </a:rPr>
              <a:t>fundamental QCD parameter </a:t>
            </a:r>
            <a:r>
              <a:rPr lang="en-GB" dirty="0" err="1" smtClean="0">
                <a:solidFill>
                  <a:srgbClr val="FF0000"/>
                </a:solidFill>
              </a:rPr>
              <a:t>α</a:t>
            </a:r>
            <a:r>
              <a:rPr lang="en-GB" baseline="-25000" dirty="0" err="1" smtClean="0">
                <a:solidFill>
                  <a:srgbClr val="FF0000"/>
                </a:solidFill>
              </a:rPr>
              <a:t>s</a:t>
            </a:r>
            <a:endParaRPr lang="en-GB" baseline="-25000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Di-jets within the range of 420 - 1390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, </a:t>
            </a:r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of all jets larger than 150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</p:txBody>
      </p:sp>
      <p:pic>
        <p:nvPicPr>
          <p:cNvPr id="16" name="Image 15" descr="Screen Shot 2013-05-08 at 11.20.2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267200"/>
            <a:ext cx="2095757" cy="3745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0" y="2133600"/>
            <a:ext cx="9144000" cy="4495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5" name="Image 24" descr="Screen Shot 2013-05-02 at 4.29.1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495800"/>
            <a:ext cx="5562600" cy="1480440"/>
          </a:xfrm>
          <a:prstGeom prst="rect">
            <a:avLst/>
          </a:prstGeom>
        </p:spPr>
      </p:pic>
      <p:pic>
        <p:nvPicPr>
          <p:cNvPr id="26" name="Image 25" descr="Screen Shot 2013-05-09 at 9.21.4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2362200"/>
            <a:ext cx="2133600" cy="2202769"/>
          </a:xfrm>
          <a:prstGeom prst="rect">
            <a:avLst/>
          </a:prstGeom>
        </p:spPr>
      </p:pic>
      <p:pic>
        <p:nvPicPr>
          <p:cNvPr id="27" name="Espace réservé du contenu 4" descr="Screen Shot 2013-05-02 at 4.19.1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886200" y="2438400"/>
            <a:ext cx="51799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ZoneTexte 27"/>
          <p:cNvSpPr txBox="1"/>
          <p:nvPr/>
        </p:nvSpPr>
        <p:spPr>
          <a:xfrm>
            <a:off x="4953000" y="4876800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World average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29" name="Image 28" descr="Screen Shot 2013-05-02 at 4.34.54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5944708"/>
            <a:ext cx="7162800" cy="532292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7653977" y="6019800"/>
            <a:ext cx="1566223" cy="3231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500" dirty="0" smtClean="0"/>
              <a:t>arXiv:1304.7498</a:t>
            </a:r>
            <a:endParaRPr lang="en-GB" sz="1500" dirty="0"/>
          </a:p>
        </p:txBody>
      </p:sp>
      <p:sp>
        <p:nvSpPr>
          <p:cNvPr id="34" name="AutoShape 8"/>
          <p:cNvSpPr>
            <a:spLocks noChangeArrowheads="1"/>
          </p:cNvSpPr>
          <p:nvPr/>
        </p:nvSpPr>
        <p:spPr bwMode="auto">
          <a:xfrm flipV="1">
            <a:off x="76200" y="6096000"/>
            <a:ext cx="467457" cy="228600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730132" y="909935"/>
            <a:ext cx="5737468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Measure the ratio of 3-jet to 2-jet events  </a:t>
            </a:r>
            <a:endParaRPr lang="en-GB" sz="2400" dirty="0">
              <a:solidFill>
                <a:srgbClr val="0000FF"/>
              </a:solidFill>
            </a:endParaRPr>
          </a:p>
        </p:txBody>
      </p:sp>
      <p:pic>
        <p:nvPicPr>
          <p:cNvPr id="15" name="Image 14" descr="Screen Shot 2015-08-24 at 21.45.2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5181600"/>
            <a:ext cx="3060700" cy="23673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-76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The Fundamental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Forces of Nature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5-08-18 at 17.01.5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0"/>
            <a:ext cx="7543800" cy="5640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Determination of </a:t>
            </a:r>
            <a:r>
              <a:rPr lang="en-GB" dirty="0" err="1" smtClean="0"/>
              <a:t>α</a:t>
            </a:r>
            <a:r>
              <a:rPr lang="en-GB" baseline="-25000" dirty="0" err="1" smtClean="0"/>
              <a:t>s</a:t>
            </a:r>
            <a:endParaRPr lang="en-GB" baseline="-25000" dirty="0"/>
          </a:p>
        </p:txBody>
      </p:sp>
      <p:pic>
        <p:nvPicPr>
          <p:cNvPr id="4" name="Espace réservé du contenu 3" descr="Screen Shot 2016-05-02 at 11.35.3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838200"/>
            <a:ext cx="6883287" cy="4674264"/>
          </a:xfrm>
        </p:spPr>
      </p:pic>
      <p:sp>
        <p:nvSpPr>
          <p:cNvPr id="12" name="ZoneTexte 11"/>
          <p:cNvSpPr txBox="1"/>
          <p:nvPr/>
        </p:nvSpPr>
        <p:spPr>
          <a:xfrm>
            <a:off x="7141289" y="4362271"/>
            <a:ext cx="1850311" cy="120032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arXiv:1304.7498</a:t>
            </a:r>
          </a:p>
          <a:p>
            <a:r>
              <a:rPr lang="en-GB" sz="1800" dirty="0" smtClean="0"/>
              <a:t>arXiv:1412.1633</a:t>
            </a:r>
          </a:p>
          <a:p>
            <a:r>
              <a:rPr lang="en-GB" sz="1800" dirty="0" smtClean="0"/>
              <a:t>arXiv:1410.6765</a:t>
            </a:r>
          </a:p>
          <a:p>
            <a:r>
              <a:rPr lang="en-GB" sz="1800" dirty="0" smtClean="0"/>
              <a:t>arXiv:1307.1907</a:t>
            </a:r>
            <a:endParaRPr lang="en-GB" sz="1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934200" y="1120914"/>
            <a:ext cx="218917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Several processes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used to extract </a:t>
            </a:r>
            <a:r>
              <a:rPr lang="en-GB" dirty="0" err="1" smtClean="0">
                <a:solidFill>
                  <a:srgbClr val="0000FF"/>
                </a:solidFill>
                <a:latin typeface="Georgia"/>
              </a:rPr>
              <a:t>α</a:t>
            </a:r>
            <a:r>
              <a:rPr lang="en-GB" baseline="-25000" dirty="0" err="1" smtClean="0">
                <a:solidFill>
                  <a:srgbClr val="0000FF"/>
                </a:solidFill>
              </a:rPr>
              <a:t>s</a:t>
            </a:r>
            <a:endParaRPr lang="en-GB" baseline="-25000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5638800"/>
            <a:ext cx="1981200" cy="10668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6336268"/>
            <a:ext cx="193056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GB" sz="1800" dirty="0" smtClean="0">
                <a:solidFill>
                  <a:srgbClr val="FF0000"/>
                </a:solidFill>
              </a:rPr>
              <a:t>Top production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6019800"/>
            <a:ext cx="17434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GB" sz="1800" dirty="0" smtClean="0">
                <a:solidFill>
                  <a:srgbClr val="FF0000"/>
                </a:solidFill>
              </a:rPr>
              <a:t>Inclusive jets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0" y="5715000"/>
            <a:ext cx="177445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GB" sz="1800" dirty="0" smtClean="0">
                <a:solidFill>
                  <a:srgbClr val="FF0000"/>
                </a:solidFill>
              </a:rPr>
              <a:t>R32 jet ratios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981200" y="5562600"/>
            <a:ext cx="6934200" cy="1295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9" name="Image 18" descr="Screen Shot 2016-05-02 at 11.43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394404"/>
            <a:ext cx="2692400" cy="387396"/>
          </a:xfrm>
          <a:prstGeom prst="rect">
            <a:avLst/>
          </a:prstGeom>
        </p:spPr>
      </p:pic>
      <p:pic>
        <p:nvPicPr>
          <p:cNvPr id="20" name="Image 19" descr="Screen Shot 2016-05-02 at 11.42.5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6019800"/>
            <a:ext cx="4648200" cy="346879"/>
          </a:xfrm>
          <a:prstGeom prst="rect">
            <a:avLst/>
          </a:prstGeom>
        </p:spPr>
      </p:pic>
      <p:pic>
        <p:nvPicPr>
          <p:cNvPr id="21" name="Image 20" descr="Screen Shot 2016-05-02 at 11.41.5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5638800"/>
            <a:ext cx="6400800" cy="338623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105400" y="6412468"/>
            <a:ext cx="3832700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NNLO &amp; Assuming 173.2 top poles mass</a:t>
            </a:r>
            <a:endParaRPr lang="en-GB" sz="1600" dirty="0"/>
          </a:p>
        </p:txBody>
      </p:sp>
      <p:pic>
        <p:nvPicPr>
          <p:cNvPr id="23" name="Image 22" descr="Screen Shot 2016-05-02 at 16.40.5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6400800"/>
            <a:ext cx="364067" cy="3048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 bwMode="auto">
          <a:xfrm>
            <a:off x="2590800" y="5638800"/>
            <a:ext cx="1219200" cy="762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010400" y="2638961"/>
            <a:ext cx="2090110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7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r>
              <a:rPr lang="en-GB" dirty="0" smtClean="0">
                <a:solidFill>
                  <a:srgbClr val="0000FF"/>
                </a:solidFill>
              </a:rPr>
              <a:t> analysis</a:t>
            </a:r>
          </a:p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NLO extractions</a:t>
            </a:r>
          </a:p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Theory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uncert</a:t>
            </a:r>
            <a:r>
              <a:rPr lang="en-GB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 dominate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162339" y="6062246"/>
            <a:ext cx="1676861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For CTNLO </a:t>
            </a:r>
            <a:r>
              <a:rPr lang="en-GB" sz="1600" dirty="0" err="1" smtClean="0"/>
              <a:t>PDFs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Determination of </a:t>
            </a:r>
            <a:r>
              <a:rPr lang="en-GB" dirty="0" err="1" smtClean="0"/>
              <a:t>α</a:t>
            </a:r>
            <a:r>
              <a:rPr lang="en-GB" baseline="-25000" dirty="0" err="1" smtClean="0"/>
              <a:t>s</a:t>
            </a:r>
            <a:endParaRPr lang="en-GB" baseline="-25000" dirty="0"/>
          </a:p>
        </p:txBody>
      </p:sp>
      <p:pic>
        <p:nvPicPr>
          <p:cNvPr id="5" name="Image 4" descr="Screen Shot 2016-05-02 at 16.46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59150"/>
            <a:ext cx="3733800" cy="4432050"/>
          </a:xfrm>
          <a:prstGeom prst="rect">
            <a:avLst/>
          </a:prstGeom>
        </p:spPr>
      </p:pic>
      <p:pic>
        <p:nvPicPr>
          <p:cNvPr id="6" name="Image 5" descr="Screen Shot 2016-05-02 at 16.44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943600"/>
            <a:ext cx="7315200" cy="584200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228600" y="914400"/>
            <a:ext cx="603374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Transverse energy-energy correlations between jets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9" name="Image 8" descr="Screen Shot 2016-05-02 at 16.55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523999"/>
            <a:ext cx="3390634" cy="419640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477000" y="990600"/>
            <a:ext cx="197632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arXiv:1508.01579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76200"/>
            <a:ext cx="7239000" cy="904875"/>
          </a:xfrm>
        </p:spPr>
        <p:txBody>
          <a:bodyPr/>
          <a:lstStyle/>
          <a:p>
            <a:r>
              <a:rPr lang="en-GB" dirty="0" smtClean="0"/>
              <a:t>PDF Information@ LHC </a:t>
            </a:r>
            <a:endParaRPr lang="en-GB" dirty="0"/>
          </a:p>
        </p:txBody>
      </p:sp>
      <p:pic>
        <p:nvPicPr>
          <p:cNvPr id="5" name="Image 4" descr="Screen Shot 2016-05-01 at 23.08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3340290" cy="2260600"/>
          </a:xfrm>
          <a:prstGeom prst="rect">
            <a:avLst/>
          </a:prstGeom>
        </p:spPr>
      </p:pic>
      <p:pic>
        <p:nvPicPr>
          <p:cNvPr id="6" name="Image 5" descr="Screen Shot 2016-05-01 at 23.08.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828800"/>
            <a:ext cx="2501900" cy="2301399"/>
          </a:xfrm>
          <a:prstGeom prst="rect">
            <a:avLst/>
          </a:prstGeom>
        </p:spPr>
      </p:pic>
      <p:pic>
        <p:nvPicPr>
          <p:cNvPr id="7" name="Image 6" descr="Screen Shot 2016-05-01 at 23.08.3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216400"/>
            <a:ext cx="3416300" cy="2336800"/>
          </a:xfrm>
          <a:prstGeom prst="rect">
            <a:avLst/>
          </a:prstGeom>
        </p:spPr>
      </p:pic>
      <p:pic>
        <p:nvPicPr>
          <p:cNvPr id="8" name="Image 7" descr="Screen Shot 2016-05-01 at 23.08.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492" y="4648200"/>
            <a:ext cx="3036153" cy="2209800"/>
          </a:xfrm>
          <a:prstGeom prst="rect">
            <a:avLst/>
          </a:prstGeom>
        </p:spPr>
      </p:pic>
      <p:pic>
        <p:nvPicPr>
          <p:cNvPr id="9" name="Image 8" descr="Screen Shot 2016-05-01 at 23.09.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900" y="4025900"/>
            <a:ext cx="2832100" cy="2832100"/>
          </a:xfrm>
          <a:prstGeom prst="rect">
            <a:avLst/>
          </a:prstGeom>
        </p:spPr>
      </p:pic>
      <p:pic>
        <p:nvPicPr>
          <p:cNvPr id="10" name="Image 9" descr="Screen Shot 2016-05-01 at 23.09.4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1400" y="1587500"/>
            <a:ext cx="3022600" cy="21463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04800" y="838200"/>
            <a:ext cx="818114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Many process are sensitive to the </a:t>
            </a:r>
            <a:r>
              <a:rPr lang="en-GB" dirty="0" err="1" smtClean="0">
                <a:solidFill>
                  <a:srgbClr val="0000FF"/>
                </a:solidFill>
              </a:rPr>
              <a:t>parton</a:t>
            </a:r>
            <a:r>
              <a:rPr lang="en-GB" dirty="0" smtClean="0">
                <a:solidFill>
                  <a:srgbClr val="0000FF"/>
                </a:solidFill>
              </a:rPr>
              <a:t> distributions functions (</a:t>
            </a:r>
            <a:r>
              <a:rPr lang="en-GB" dirty="0" err="1" smtClean="0">
                <a:solidFill>
                  <a:srgbClr val="0000FF"/>
                </a:solidFill>
              </a:rPr>
              <a:t>PDFs</a:t>
            </a:r>
            <a:r>
              <a:rPr lang="en-GB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Some are already included in the global PDF fits by the fitter groups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00200" y="1600200"/>
            <a:ext cx="67127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top/Z</a:t>
            </a:r>
            <a:endParaRPr lang="en-GB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4876800" y="2667000"/>
            <a:ext cx="51067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jets</a:t>
            </a:r>
            <a:endParaRPr lang="en-GB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371600" y="5105400"/>
            <a:ext cx="90992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photons</a:t>
            </a:r>
            <a:endParaRPr lang="en-GB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934200" y="4876800"/>
            <a:ext cx="36971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W</a:t>
            </a:r>
            <a:endParaRPr lang="en-GB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5181600" y="4953000"/>
            <a:ext cx="478116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top</a:t>
            </a:r>
            <a:endParaRPr lang="en-GB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781800" y="2362200"/>
            <a:ext cx="106130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global fits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239000" cy="904875"/>
          </a:xfrm>
        </p:spPr>
        <p:txBody>
          <a:bodyPr/>
          <a:lstStyle/>
          <a:p>
            <a:r>
              <a:rPr lang="en-US" dirty="0"/>
              <a:t>Low-</a:t>
            </a:r>
            <a:r>
              <a:rPr lang="en-US" dirty="0" err="1"/>
              <a:t>x</a:t>
            </a:r>
            <a:r>
              <a:rPr lang="en-US" dirty="0" smtClean="0"/>
              <a:t> Studies at </a:t>
            </a:r>
            <a:r>
              <a:rPr lang="en-US" dirty="0"/>
              <a:t>the LHC</a:t>
            </a:r>
          </a:p>
        </p:txBody>
      </p:sp>
      <p:pic>
        <p:nvPicPr>
          <p:cNvPr id="727044" name="Picture 4" descr="zxq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" y="838201"/>
            <a:ext cx="4138101" cy="5714999"/>
          </a:xfrm>
          <a:prstGeom prst="rect">
            <a:avLst/>
          </a:prstGeom>
          <a:noFill/>
        </p:spPr>
      </p:pic>
      <p:sp>
        <p:nvSpPr>
          <p:cNvPr id="727045" name="Line 5"/>
          <p:cNvSpPr>
            <a:spLocks noChangeShapeType="1"/>
          </p:cNvSpPr>
          <p:nvPr/>
        </p:nvSpPr>
        <p:spPr bwMode="auto">
          <a:xfrm flipH="1">
            <a:off x="2057398" y="2971800"/>
            <a:ext cx="2667001" cy="1676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4572000" y="914400"/>
            <a:ext cx="4267200" cy="243143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High energy of the LHC allows to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access regions of low </a:t>
            </a:r>
            <a:r>
              <a:rPr lang="en-GB" dirty="0" err="1" smtClean="0">
                <a:solidFill>
                  <a:srgbClr val="0000FF"/>
                </a:solidFill>
              </a:rPr>
              <a:t>Bjorken-x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Detector coverage to large |</a:t>
            </a:r>
            <a:r>
              <a:rPr lang="en-GB" dirty="0" err="1" smtClean="0">
                <a:solidFill>
                  <a:srgbClr val="0000FF"/>
                </a:solidFill>
              </a:rPr>
              <a:t>η</a:t>
            </a:r>
            <a:r>
              <a:rPr lang="en-GB" dirty="0" smtClean="0">
                <a:solidFill>
                  <a:srgbClr val="0000FF"/>
                </a:solidFill>
              </a:rPr>
              <a:t>| is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important! Typical measurements: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en-US" kern="0" dirty="0" err="1" smtClean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  <a:sym typeface="Symbol" charset="2"/>
              </a:rPr>
              <a:t></a:t>
            </a:r>
            <a:r>
              <a:rPr lang="en-US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  <a:sym typeface="Symbol" charset="2"/>
              </a:rPr>
              <a:t>   </a:t>
            </a:r>
            <a:r>
              <a:rPr lang="en-US" kern="0" dirty="0" smtClean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  <a:sym typeface="Symbol" charset="2"/>
              </a:rPr>
              <a:t>Low mass </a:t>
            </a:r>
            <a:r>
              <a:rPr lang="en-US" kern="0" dirty="0" err="1" smtClean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</a:rPr>
              <a:t>Drell</a:t>
            </a:r>
            <a:r>
              <a:rPr lang="en-US" kern="0" dirty="0" smtClean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</a:rPr>
              <a:t>-Yan, </a:t>
            </a:r>
            <a:r>
              <a:rPr lang="en-US" kern="0" dirty="0" err="1" smtClean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</a:rPr>
              <a:t>Jpsi</a:t>
            </a:r>
            <a:r>
              <a:rPr lang="en-US" kern="0" dirty="0" smtClean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</a:rPr>
              <a:t>…</a:t>
            </a:r>
          </a:p>
          <a:p>
            <a:pPr marL="342900" lvl="0" indent="-342900" algn="just">
              <a:spcBef>
                <a:spcPct val="20000"/>
              </a:spcBef>
              <a:buFont typeface="Symbol" charset="2"/>
              <a:buChar char="·"/>
              <a:defRPr/>
            </a:pPr>
            <a:r>
              <a:rPr lang="en-US" kern="0" dirty="0" smtClean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</a:rPr>
              <a:t>Prompt photon production</a:t>
            </a:r>
          </a:p>
          <a:p>
            <a:pPr marL="342900" lvl="0" indent="-342900" algn="just">
              <a:spcBef>
                <a:spcPct val="20000"/>
              </a:spcBef>
              <a:buFont typeface="Symbol" charset="2"/>
              <a:buChar char="·"/>
              <a:defRPr/>
            </a:pPr>
            <a:r>
              <a:rPr lang="en-US" kern="0" dirty="0" smtClean="0">
                <a:solidFill>
                  <a:srgbClr val="FF0000"/>
                </a:solidFill>
                <a:latin typeface="Arial"/>
                <a:ea typeface="ＭＳ Ｐゴシック" charset="-128"/>
                <a:cs typeface="ＭＳ Ｐゴシック" charset="-128"/>
              </a:rPr>
              <a:t>Jet production with large rapidity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419600" y="3429000"/>
            <a:ext cx="4825334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           QCD Dynamics studies: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DGLAP:</a:t>
            </a:r>
            <a:r>
              <a:rPr lang="en-GB" dirty="0" smtClean="0"/>
              <a:t> </a:t>
            </a:r>
            <a:r>
              <a:rPr lang="en-GB" sz="1600" dirty="0" err="1" smtClean="0"/>
              <a:t>Dokshitzer</a:t>
            </a:r>
            <a:r>
              <a:rPr lang="en-GB" sz="1600" dirty="0" smtClean="0"/>
              <a:t>, </a:t>
            </a:r>
            <a:r>
              <a:rPr lang="en-GB" sz="1600" dirty="0" err="1" smtClean="0"/>
              <a:t>Gribov</a:t>
            </a:r>
            <a:r>
              <a:rPr lang="en-GB" sz="1600" dirty="0" smtClean="0"/>
              <a:t>, </a:t>
            </a:r>
            <a:r>
              <a:rPr lang="en-GB" sz="1600" dirty="0" err="1" smtClean="0"/>
              <a:t>Lipatov</a:t>
            </a:r>
            <a:r>
              <a:rPr lang="en-GB" sz="1600" dirty="0" smtClean="0"/>
              <a:t>, </a:t>
            </a:r>
            <a:r>
              <a:rPr lang="en-GB" sz="1600" dirty="0" err="1" smtClean="0"/>
              <a:t>Altarelli</a:t>
            </a:r>
            <a:r>
              <a:rPr lang="en-GB" sz="1600" dirty="0" smtClean="0"/>
              <a:t> </a:t>
            </a:r>
            <a:r>
              <a:rPr lang="en-GB" sz="1600" dirty="0" err="1" smtClean="0"/>
              <a:t>Parisi</a:t>
            </a:r>
            <a:endParaRPr lang="en-GB" sz="1600" dirty="0" smtClean="0"/>
          </a:p>
          <a:p>
            <a:r>
              <a:rPr lang="en-GB" dirty="0" smtClean="0">
                <a:solidFill>
                  <a:srgbClr val="FF0000"/>
                </a:solidFill>
              </a:rPr>
              <a:t>BFKL</a:t>
            </a:r>
            <a:r>
              <a:rPr lang="en-GB" sz="1600" dirty="0" smtClean="0">
                <a:solidFill>
                  <a:srgbClr val="FF0000"/>
                </a:solidFill>
              </a:rPr>
              <a:t>:     </a:t>
            </a:r>
            <a:r>
              <a:rPr lang="en-GB" sz="1600" dirty="0" err="1" smtClean="0"/>
              <a:t>Balitskii</a:t>
            </a:r>
            <a:r>
              <a:rPr lang="en-GB" sz="1600" dirty="0" smtClean="0"/>
              <a:t>, </a:t>
            </a:r>
            <a:r>
              <a:rPr lang="en-GB" sz="1600" dirty="0" err="1" smtClean="0"/>
              <a:t>Fadin</a:t>
            </a:r>
            <a:r>
              <a:rPr lang="en-GB" sz="1600" dirty="0" smtClean="0"/>
              <a:t>, </a:t>
            </a:r>
            <a:r>
              <a:rPr lang="en-GB" sz="1600" dirty="0" err="1" smtClean="0"/>
              <a:t>Kuraev</a:t>
            </a:r>
            <a:r>
              <a:rPr lang="en-GB" sz="1600" dirty="0" smtClean="0"/>
              <a:t>, </a:t>
            </a:r>
            <a:r>
              <a:rPr lang="en-GB" sz="1600" dirty="0" err="1" smtClean="0"/>
              <a:t>Lipatov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13" name="Image 12" descr="Screen Shot 2013-05-10 at 11.52.3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498" y="4496514"/>
            <a:ext cx="3050102" cy="22719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Low-</a:t>
            </a:r>
            <a:r>
              <a:rPr lang="en-GB" dirty="0" err="1" smtClean="0"/>
              <a:t>x</a:t>
            </a:r>
            <a:r>
              <a:rPr lang="en-GB" dirty="0" smtClean="0"/>
              <a:t>: Mueller-</a:t>
            </a:r>
            <a:r>
              <a:rPr lang="en-GB" dirty="0" err="1" smtClean="0"/>
              <a:t>Navelet</a:t>
            </a:r>
            <a:r>
              <a:rPr lang="en-GB" dirty="0" smtClean="0"/>
              <a:t> Jet Studies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0" y="838200"/>
            <a:ext cx="9137563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Look</a:t>
            </a:r>
            <a:r>
              <a:rPr lang="en-GB" dirty="0" smtClean="0">
                <a:solidFill>
                  <a:srgbClr val="0000FF"/>
                </a:solidFill>
              </a:rPr>
              <a:t> at correlations between jets -with </a:t>
            </a:r>
            <a:r>
              <a:rPr lang="en-GB" dirty="0" err="1" smtClean="0">
                <a:solidFill>
                  <a:srgbClr val="FF0000"/>
                </a:solidFill>
              </a:rPr>
              <a:t>p</a:t>
            </a:r>
            <a:r>
              <a:rPr lang="en-GB" baseline="-25000" dirty="0" err="1" smtClean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rgbClr val="FF0000"/>
                </a:solidFill>
              </a:rPr>
              <a:t>&gt; 35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- at large rapidity distance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Proposed</a:t>
            </a:r>
            <a:r>
              <a:rPr lang="en-GB" dirty="0" smtClean="0">
                <a:solidFill>
                  <a:srgbClr val="0000FF"/>
                </a:solidFill>
              </a:rPr>
              <a:t> in the early ‘90’s to as sensitivity test to </a:t>
            </a:r>
            <a:r>
              <a:rPr lang="en-GB" dirty="0" smtClean="0">
                <a:solidFill>
                  <a:srgbClr val="FF0000"/>
                </a:solidFill>
              </a:rPr>
              <a:t>BFKL</a:t>
            </a:r>
            <a:r>
              <a:rPr lang="en-GB" dirty="0" smtClean="0">
                <a:solidFill>
                  <a:srgbClr val="0000FF"/>
                </a:solidFill>
              </a:rPr>
              <a:t> and </a:t>
            </a:r>
            <a:r>
              <a:rPr lang="en-GB" dirty="0" smtClean="0">
                <a:solidFill>
                  <a:srgbClr val="FF0000"/>
                </a:solidFill>
              </a:rPr>
              <a:t>DGLAP</a:t>
            </a:r>
            <a:r>
              <a:rPr lang="en-GB" dirty="0" smtClean="0">
                <a:solidFill>
                  <a:srgbClr val="0000FF"/>
                </a:solidFill>
              </a:rPr>
              <a:t> evolution  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1600200"/>
            <a:ext cx="9144000" cy="5562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5" name="Image 14" descr="Screen Shot 2013-05-10 at 10.55.2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965" y="2209800"/>
            <a:ext cx="2685236" cy="2362200"/>
          </a:xfrm>
          <a:prstGeom prst="rect">
            <a:avLst/>
          </a:prstGeom>
        </p:spPr>
      </p:pic>
      <p:pic>
        <p:nvPicPr>
          <p:cNvPr id="16" name="Image 15" descr="Screen Shot 2013-05-10 at 10.48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057400"/>
            <a:ext cx="2565734" cy="2370769"/>
          </a:xfrm>
          <a:prstGeom prst="rect">
            <a:avLst/>
          </a:prstGeom>
        </p:spPr>
      </p:pic>
      <p:pic>
        <p:nvPicPr>
          <p:cNvPr id="17" name="Image 16" descr="Screen Shot 2013-05-10 at 10.48.5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530" y="4419600"/>
            <a:ext cx="2611070" cy="2451371"/>
          </a:xfrm>
          <a:prstGeom prst="rect">
            <a:avLst/>
          </a:prstGeom>
        </p:spPr>
      </p:pic>
      <p:pic>
        <p:nvPicPr>
          <p:cNvPr id="18" name="Image 17" descr="Screen Shot 2013-05-10 at 10.55.3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4495800"/>
            <a:ext cx="2641491" cy="2376322"/>
          </a:xfrm>
          <a:prstGeom prst="rect">
            <a:avLst/>
          </a:prstGeom>
        </p:spPr>
      </p:pic>
      <p:pic>
        <p:nvPicPr>
          <p:cNvPr id="19" name="Image 18" descr="Screen Shot 2013-05-10 at 10.48.07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81200"/>
            <a:ext cx="2422119" cy="256565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3490570" y="1676400"/>
            <a:ext cx="2300630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dirty="0" smtClean="0"/>
              <a:t>central + forward jet</a:t>
            </a:r>
            <a:endParaRPr lang="en-GB" sz="1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6019800" y="1676400"/>
            <a:ext cx="3020253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azimuthal</a:t>
            </a:r>
            <a:r>
              <a:rPr lang="en-GB" sz="1800" dirty="0" smtClean="0"/>
              <a:t> correlation </a:t>
            </a:r>
            <a:r>
              <a:rPr lang="en-GB" sz="1800" dirty="0" err="1" smtClean="0"/>
              <a:t>vs</a:t>
            </a:r>
            <a:r>
              <a:rPr lang="en-GB" sz="1800" dirty="0" smtClean="0"/>
              <a:t> </a:t>
            </a:r>
            <a:r>
              <a:rPr lang="en-GB" sz="1800" dirty="0" err="1" smtClean="0"/>
              <a:t>Δy</a:t>
            </a:r>
            <a:endParaRPr lang="en-GB" sz="1800" dirty="0"/>
          </a:p>
        </p:txBody>
      </p:sp>
      <p:pic>
        <p:nvPicPr>
          <p:cNvPr id="22" name="Image 21" descr="Screen Shot 2013-05-10 at 11.12.12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2667000"/>
            <a:ext cx="1740004" cy="233950"/>
          </a:xfrm>
          <a:prstGeom prst="rect">
            <a:avLst/>
          </a:prstGeom>
        </p:spPr>
      </p:pic>
      <p:pic>
        <p:nvPicPr>
          <p:cNvPr id="23" name="Image 22" descr="Screen Shot 2013-05-10 at 11.14.14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3810000"/>
            <a:ext cx="1073201" cy="247662"/>
          </a:xfrm>
          <a:prstGeom prst="rect">
            <a:avLst/>
          </a:prstGeom>
        </p:spPr>
      </p:pic>
      <p:pic>
        <p:nvPicPr>
          <p:cNvPr id="24" name="Image 23" descr="Screen Shot 2013-05-10 at 11.14.22 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2600" y="2514600"/>
            <a:ext cx="723967" cy="228621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4332" y="4546937"/>
            <a:ext cx="2730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 model describes all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these measurements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very well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45514" y="3048000"/>
            <a:ext cx="568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Δy</a:t>
            </a:r>
            <a:endParaRPr lang="en-GB" dirty="0"/>
          </a:p>
        </p:txBody>
      </p:sp>
      <p:sp>
        <p:nvSpPr>
          <p:cNvPr id="28" name="ZoneTexte 27"/>
          <p:cNvSpPr txBox="1"/>
          <p:nvPr/>
        </p:nvSpPr>
        <p:spPr>
          <a:xfrm>
            <a:off x="46628" y="1566446"/>
            <a:ext cx="2163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CMS-PAS-FSQ-12-002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990600" y="2819400"/>
            <a:ext cx="7239000" cy="904875"/>
          </a:xfrm>
        </p:spPr>
        <p:txBody>
          <a:bodyPr/>
          <a:lstStyle/>
          <a:p>
            <a:r>
              <a:rPr lang="en-GB" dirty="0" smtClean="0"/>
              <a:t>Heavy Ion Collisions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142875"/>
            <a:ext cx="7239000" cy="90487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Heavy Ion Collisions</a:t>
            </a:r>
            <a:endParaRPr lang="en-US" dirty="0">
              <a:latin typeface="Arial" charset="0"/>
            </a:endParaRPr>
          </a:p>
        </p:txBody>
      </p:sp>
      <p:pic>
        <p:nvPicPr>
          <p:cNvPr id="120838" name="Picture 4" descr="plas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9446" y="2028826"/>
            <a:ext cx="2678723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9" name="Text Box 5"/>
          <p:cNvSpPr txBox="1">
            <a:spLocks noChangeArrowheads="1"/>
          </p:cNvSpPr>
          <p:nvPr/>
        </p:nvSpPr>
        <p:spPr bwMode="auto">
          <a:xfrm>
            <a:off x="381000" y="860426"/>
            <a:ext cx="8721258" cy="830997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CC0000"/>
                </a:solidFill>
                <a:latin typeface="Arial" charset="0"/>
              </a:rPr>
              <a:t>Lead-lead collisions at the LHC to study the primordial plasma, </a:t>
            </a:r>
          </a:p>
          <a:p>
            <a:r>
              <a:rPr lang="en-US" sz="2400">
                <a:solidFill>
                  <a:srgbClr val="CC0000"/>
                </a:solidFill>
                <a:latin typeface="Arial" charset="0"/>
              </a:rPr>
              <a:t>a state of matter in the early moments of the Universe  </a:t>
            </a:r>
          </a:p>
        </p:txBody>
      </p:sp>
      <p:sp>
        <p:nvSpPr>
          <p:cNvPr id="120840" name="Text Box 6"/>
          <p:cNvSpPr txBox="1">
            <a:spLocks noChangeArrowheads="1"/>
          </p:cNvSpPr>
          <p:nvPr/>
        </p:nvSpPr>
        <p:spPr bwMode="auto">
          <a:xfrm>
            <a:off x="6005146" y="4168776"/>
            <a:ext cx="3206953" cy="1938992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charset="0"/>
              </a:rPr>
              <a:t>Study the phase transition</a:t>
            </a:r>
          </a:p>
          <a:p>
            <a:r>
              <a:rPr lang="en-US">
                <a:solidFill>
                  <a:srgbClr val="0000CC"/>
                </a:solidFill>
                <a:latin typeface="Arial" charset="0"/>
              </a:rPr>
              <a:t>of a state of </a:t>
            </a:r>
            <a:r>
              <a:rPr lang="en-US">
                <a:solidFill>
                  <a:srgbClr val="CC0000"/>
                </a:solidFill>
                <a:latin typeface="Arial" charset="0"/>
              </a:rPr>
              <a:t>quark gluon</a:t>
            </a:r>
          </a:p>
          <a:p>
            <a:r>
              <a:rPr lang="en-US">
                <a:solidFill>
                  <a:srgbClr val="CC0000"/>
                </a:solidFill>
                <a:latin typeface="Arial" charset="0"/>
              </a:rPr>
              <a:t>plasma</a:t>
            </a:r>
            <a:r>
              <a:rPr lang="en-US">
                <a:solidFill>
                  <a:srgbClr val="0000CC"/>
                </a:solidFill>
                <a:latin typeface="Arial" charset="0"/>
              </a:rPr>
              <a:t> created at the time</a:t>
            </a:r>
          </a:p>
          <a:p>
            <a:r>
              <a:rPr lang="en-US">
                <a:solidFill>
                  <a:srgbClr val="0000CC"/>
                </a:solidFill>
                <a:latin typeface="Arial" charset="0"/>
              </a:rPr>
              <a:t>of the early Universe to </a:t>
            </a:r>
          </a:p>
          <a:p>
            <a:r>
              <a:rPr lang="en-US">
                <a:solidFill>
                  <a:srgbClr val="0000CC"/>
                </a:solidFill>
                <a:latin typeface="Arial" charset="0"/>
              </a:rPr>
              <a:t>the </a:t>
            </a:r>
            <a:r>
              <a:rPr lang="en-US">
                <a:solidFill>
                  <a:srgbClr val="CC0000"/>
                </a:solidFill>
                <a:latin typeface="Arial" charset="0"/>
              </a:rPr>
              <a:t>baryonic matter</a:t>
            </a:r>
            <a:r>
              <a:rPr lang="en-US">
                <a:solidFill>
                  <a:srgbClr val="0000CC"/>
                </a:solidFill>
                <a:latin typeface="Arial" charset="0"/>
              </a:rPr>
              <a:t> we </a:t>
            </a:r>
          </a:p>
          <a:p>
            <a:r>
              <a:rPr lang="en-US">
                <a:solidFill>
                  <a:srgbClr val="0000CC"/>
                </a:solidFill>
                <a:latin typeface="Arial" charset="0"/>
              </a:rPr>
              <a:t>observe today</a:t>
            </a:r>
          </a:p>
        </p:txBody>
      </p:sp>
      <p:sp>
        <p:nvSpPr>
          <p:cNvPr id="120841" name="Text Box 7"/>
          <p:cNvSpPr txBox="1">
            <a:spLocks noChangeArrowheads="1"/>
          </p:cNvSpPr>
          <p:nvPr/>
        </p:nvSpPr>
        <p:spPr bwMode="auto">
          <a:xfrm>
            <a:off x="70339" y="6257926"/>
            <a:ext cx="5304319" cy="369332"/>
          </a:xfrm>
          <a:prstGeom prst="rect">
            <a:avLst/>
          </a:prstGeom>
          <a:solidFill>
            <a:schemeClr val="accent3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" charset="0"/>
              </a:rPr>
              <a:t>A</a:t>
            </a: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 recorded lead 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lead </a:t>
            </a: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collision in the CMS detector</a:t>
            </a:r>
            <a:endParaRPr lang="en-US" sz="1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20842" name="Text Box 8"/>
          <p:cNvSpPr txBox="1">
            <a:spLocks noChangeArrowheads="1"/>
          </p:cNvSpPr>
          <p:nvPr/>
        </p:nvSpPr>
        <p:spPr bwMode="auto">
          <a:xfrm>
            <a:off x="2971800" y="1868269"/>
            <a:ext cx="2743200" cy="707886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Arial" charset="0"/>
              </a:rPr>
              <a:t>Hundreds of particles</a:t>
            </a:r>
          </a:p>
          <a:p>
            <a:r>
              <a:rPr lang="en-US" dirty="0">
                <a:solidFill>
                  <a:srgbClr val="0000CC"/>
                </a:solidFill>
                <a:latin typeface="Arial" charset="0"/>
              </a:rPr>
              <a:t>in the detector</a:t>
            </a:r>
          </a:p>
        </p:txBody>
      </p:sp>
      <p:pic>
        <p:nvPicPr>
          <p:cNvPr id="11" name="Image 10" descr="Screen Shot 2016-07-29 at 12.38.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819400"/>
            <a:ext cx="5041950" cy="3352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r>
              <a:rPr lang="en-GB" dirty="0" smtClean="0"/>
              <a:t>Heavy Ion Collisions</a:t>
            </a:r>
            <a:endParaRPr lang="en-GB" dirty="0"/>
          </a:p>
        </p:txBody>
      </p:sp>
      <p:pic>
        <p:nvPicPr>
          <p:cNvPr id="5" name="Image 4" descr="Screen Shot 2015-01-15 at 7.34.2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3733800"/>
            <a:ext cx="4093923" cy="2598751"/>
          </a:xfrm>
          <a:prstGeom prst="rect">
            <a:avLst/>
          </a:prstGeom>
        </p:spPr>
      </p:pic>
      <p:pic>
        <p:nvPicPr>
          <p:cNvPr id="6" name="Image 5" descr="Screen Shot 2015-01-15 at 3.59.4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784" y="914400"/>
            <a:ext cx="4026216" cy="2803772"/>
          </a:xfrm>
          <a:prstGeom prst="rect">
            <a:avLst/>
          </a:prstGeom>
        </p:spPr>
      </p:pic>
      <p:pic>
        <p:nvPicPr>
          <p:cNvPr id="7" name="Espace réservé du contenu 3" descr="Screen Shot 2015-01-15 at 4.05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81601" y="3886199"/>
            <a:ext cx="3962400" cy="24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28600" y="838200"/>
            <a:ext cx="4764370" cy="286232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A new state of matter: </a:t>
            </a:r>
            <a:r>
              <a:rPr lang="en-GB" dirty="0" smtClean="0">
                <a:solidFill>
                  <a:srgbClr val="FF0000"/>
                </a:solidFill>
              </a:rPr>
              <a:t>observed at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SPS and RHIC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Further</a:t>
            </a:r>
            <a:r>
              <a:rPr lang="en-GB" dirty="0" smtClean="0">
                <a:solidFill>
                  <a:srgbClr val="0000FF"/>
                </a:solidFill>
              </a:rPr>
              <a:t> studied at the LHC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- larger temperature, volume, energy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density and lifetime…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- large cross section for hard probes</a:t>
            </a:r>
          </a:p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FF0000"/>
                </a:solidFill>
              </a:rPr>
              <a:t>ALICE especially designed for HIC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CMS, ATLAS and </a:t>
            </a:r>
            <a:r>
              <a:rPr lang="en-GB" dirty="0" err="1" smtClean="0">
                <a:solidFill>
                  <a:srgbClr val="FF0000"/>
                </a:solidFill>
              </a:rPr>
              <a:t>LHCb</a:t>
            </a:r>
            <a:r>
              <a:rPr lang="en-GB" dirty="0" smtClean="0">
                <a:solidFill>
                  <a:srgbClr val="FF0000"/>
                </a:solidFill>
              </a:rPr>
              <a:t> take and analyse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pPb</a:t>
            </a:r>
            <a:r>
              <a:rPr lang="en-GB" dirty="0" smtClean="0">
                <a:solidFill>
                  <a:srgbClr val="FF0000"/>
                </a:solidFill>
              </a:rPr>
              <a:t> &amp; </a:t>
            </a:r>
            <a:r>
              <a:rPr lang="en-GB" dirty="0" err="1" smtClean="0">
                <a:solidFill>
                  <a:srgbClr val="FF0000"/>
                </a:solidFill>
              </a:rPr>
              <a:t>PbPb</a:t>
            </a:r>
            <a:r>
              <a:rPr lang="en-GB" dirty="0" smtClean="0">
                <a:solidFill>
                  <a:srgbClr val="FF0000"/>
                </a:solidFill>
              </a:rPr>
              <a:t> data too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Highlights from the LHC</a:t>
            </a:r>
            <a:endParaRPr lang="en-GB" dirty="0"/>
          </a:p>
        </p:txBody>
      </p:sp>
      <p:pic>
        <p:nvPicPr>
          <p:cNvPr id="4" name="Espace réservé du contenu 3" descr="Screen Shot 2015-01-15 at 3.54.16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629" y="762000"/>
            <a:ext cx="8710739" cy="5867400"/>
          </a:xfrm>
        </p:spPr>
      </p:pic>
      <p:sp>
        <p:nvSpPr>
          <p:cNvPr id="5" name="ZoneTexte 4"/>
          <p:cNvSpPr txBox="1"/>
          <p:nvPr/>
        </p:nvSpPr>
        <p:spPr>
          <a:xfrm>
            <a:off x="381000" y="6457890"/>
            <a:ext cx="3066064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J. </a:t>
            </a:r>
            <a:r>
              <a:rPr lang="en-GB" dirty="0" err="1" smtClean="0"/>
              <a:t>Schukraft</a:t>
            </a:r>
            <a:r>
              <a:rPr lang="en-GB" dirty="0" smtClean="0"/>
              <a:t>, Kruger 2014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3000" y="2819400"/>
            <a:ext cx="7239000" cy="904875"/>
          </a:xfrm>
        </p:spPr>
        <p:txBody>
          <a:bodyPr/>
          <a:lstStyle/>
          <a:p>
            <a:r>
              <a:rPr lang="en-GB" dirty="0" smtClean="0"/>
              <a:t>W, Z Production</a:t>
            </a:r>
            <a:endParaRPr lang="en-GB" dirty="0"/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4114800"/>
            <a:ext cx="3393924" cy="128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42875"/>
            <a:ext cx="8686800" cy="904875"/>
          </a:xfrm>
        </p:spPr>
        <p:txBody>
          <a:bodyPr/>
          <a:lstStyle/>
          <a:p>
            <a:r>
              <a:rPr lang="en-GB" dirty="0" smtClean="0"/>
              <a:t>LHC Publications: Example CMS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6400800" y="838200"/>
            <a:ext cx="2652163" cy="286232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&gt; 500 publications on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pp (and </a:t>
            </a:r>
            <a:r>
              <a:rPr lang="en-GB" dirty="0" err="1" smtClean="0">
                <a:solidFill>
                  <a:srgbClr val="0000FF"/>
                </a:solidFill>
              </a:rPr>
              <a:t>pPb/PbPb</a:t>
            </a:r>
            <a:r>
              <a:rPr lang="en-GB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physics since 1/2010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(1/2/2016)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About 60 papers on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Higgs studies!!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Paper 16 was the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discovery paper!</a:t>
            </a:r>
          </a:p>
          <a:p>
            <a:endParaRPr lang="en-GB" dirty="0"/>
          </a:p>
        </p:txBody>
      </p:sp>
      <p:pic>
        <p:nvPicPr>
          <p:cNvPr id="8" name="Picture 2" descr="PHYSICS LETTERS B layout LH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96050" y="3733800"/>
            <a:ext cx="2343150" cy="3124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4400" y="6197024"/>
            <a:ext cx="4572000" cy="584776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r>
              <a:rPr lang="en-GB" sz="1600" dirty="0" err="1" smtClean="0"/>
              <a:t>http://cms-results.web.cern.ch/cms-results/public-results/publications-vs-time/</a:t>
            </a:r>
            <a:endParaRPr lang="en-GB" sz="1600" dirty="0" smtClean="0"/>
          </a:p>
          <a:p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6019800" y="6324600"/>
            <a:ext cx="195047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&gt;6000 citations</a:t>
            </a:r>
            <a:endParaRPr lang="en-GB" dirty="0"/>
          </a:p>
        </p:txBody>
      </p:sp>
      <p:pic>
        <p:nvPicPr>
          <p:cNvPr id="13" name="Espace réservé du contenu 12" descr="Screen Shot 2016-07-29 at 10.26.4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990600"/>
            <a:ext cx="5790165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A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5-08-12 at 23.01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9" name="TextBox 4"/>
          <p:cNvSpPr txBox="1">
            <a:spLocks noChangeArrowheads="1"/>
          </p:cNvSpPr>
          <p:nvPr/>
        </p:nvSpPr>
        <p:spPr bwMode="auto">
          <a:xfrm>
            <a:off x="7201183" y="1600200"/>
            <a:ext cx="1671852" cy="276999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/>
              <a:t>CMS-PAS-SMP-15-011</a:t>
            </a:r>
            <a:endParaRPr lang="en-US" sz="12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28600" y="-76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W and Z Boson Production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410200" y="6019801"/>
            <a:ext cx="2971800" cy="685799"/>
          </a:xfrm>
          <a:prstGeom prst="rect">
            <a:avLst/>
          </a:prstGeom>
          <a:solidFill>
            <a:schemeClr val="accent5"/>
          </a:solidFill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Arial " charset="0"/>
              </a:rPr>
              <a:t>Z peak (</a:t>
            </a:r>
            <a:r>
              <a:rPr lang="en-US" sz="2000" dirty="0" err="1">
                <a:solidFill>
                  <a:srgbClr val="0000FF"/>
                </a:solidFill>
                <a:latin typeface="Arial " charset="0"/>
              </a:rPr>
              <a:t>di</a:t>
            </a:r>
            <a:r>
              <a:rPr lang="en-US" sz="2000" dirty="0" err="1" smtClean="0">
                <a:solidFill>
                  <a:srgbClr val="0000FF"/>
                </a:solidFill>
                <a:latin typeface="Arial " charset="0"/>
              </a:rPr>
              <a:t>-</a:t>
            </a:r>
            <a:r>
              <a:rPr lang="en-US" dirty="0" err="1" smtClean="0">
                <a:solidFill>
                  <a:srgbClr val="0000FF"/>
                </a:solidFill>
                <a:latin typeface="Arial " charset="0"/>
              </a:rPr>
              <a:t>muon</a:t>
            </a:r>
            <a:r>
              <a:rPr lang="en-US" sz="2000" dirty="0" smtClean="0">
                <a:solidFill>
                  <a:srgbClr val="0000FF"/>
                </a:solidFill>
                <a:latin typeface="Arial 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Arial " charset="0"/>
              </a:rPr>
              <a:t>pair</a:t>
            </a:r>
            <a:r>
              <a:rPr lang="en-US" sz="2000" dirty="0" smtClean="0">
                <a:solidFill>
                  <a:srgbClr val="0000FF"/>
                </a:solidFill>
                <a:latin typeface="Arial " charset="0"/>
              </a:rPr>
              <a:t> </a:t>
            </a:r>
          </a:p>
          <a:p>
            <a:pPr algn="ctr" eaLnBrk="0" hangingPunct="0"/>
            <a:r>
              <a:rPr lang="en-US" sz="2000" dirty="0" smtClean="0">
                <a:solidFill>
                  <a:srgbClr val="0000FF"/>
                </a:solidFill>
                <a:latin typeface="Arial " charset="0"/>
              </a:rPr>
              <a:t>mass </a:t>
            </a:r>
            <a:r>
              <a:rPr lang="en-US" sz="2000" dirty="0">
                <a:solidFill>
                  <a:srgbClr val="0000FF"/>
                </a:solidFill>
                <a:latin typeface="Arial " charset="0"/>
              </a:rPr>
              <a:t>distributions)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762000"/>
            <a:ext cx="2590800" cy="983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0" y="990600"/>
            <a:ext cx="3715405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Select final states with leptons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9" name="Image 18" descr="Screen Shot 2016-05-07 at 22.29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4749543" cy="4251210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04800" y="6019800"/>
            <a:ext cx="3429000" cy="762000"/>
          </a:xfrm>
          <a:prstGeom prst="rect">
            <a:avLst/>
          </a:prstGeom>
          <a:solidFill>
            <a:schemeClr val="accent5"/>
          </a:solidFill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dirty="0" smtClean="0">
                <a:solidFill>
                  <a:srgbClr val="0000FF"/>
                </a:solidFill>
                <a:latin typeface="Arial"/>
              </a:rPr>
              <a:t>Missing transverse energy</a:t>
            </a:r>
            <a:br>
              <a:rPr lang="en-US" dirty="0" smtClean="0">
                <a:solidFill>
                  <a:srgbClr val="0000FF"/>
                </a:solidFill>
                <a:latin typeface="Arial"/>
              </a:rPr>
            </a:br>
            <a:r>
              <a:rPr lang="en-US" dirty="0">
                <a:solidFill>
                  <a:srgbClr val="0000FF"/>
                </a:solidFill>
                <a:latin typeface="Arial"/>
              </a:rPr>
              <a:t>from the W </a:t>
            </a:r>
            <a:r>
              <a:rPr lang="en-US" dirty="0" err="1">
                <a:solidFill>
                  <a:srgbClr val="0000FF"/>
                </a:solidFill>
                <a:latin typeface="Arial"/>
                <a:sym typeface="Wingdings" charset="2"/>
              </a:rPr>
              <a:t></a:t>
            </a:r>
            <a:r>
              <a:rPr lang="en-US" dirty="0" smtClean="0">
                <a:solidFill>
                  <a:srgbClr val="0000FF"/>
                </a:solidFill>
                <a:latin typeface="Arial"/>
                <a:sym typeface="Wingdings" charset="2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/>
                <a:sym typeface="Wingdings" charset="2"/>
              </a:rPr>
              <a:t>μ</a:t>
            </a:r>
            <a:r>
              <a:rPr lang="en-US" dirty="0" err="1" smtClean="0">
                <a:solidFill>
                  <a:srgbClr val="0000FF"/>
                </a:solidFill>
                <a:latin typeface="Georgia"/>
                <a:sym typeface="Wingdings" charset="2"/>
              </a:rPr>
              <a:t>+ν</a:t>
            </a:r>
            <a:r>
              <a:rPr lang="en-US" dirty="0" smtClean="0">
                <a:solidFill>
                  <a:srgbClr val="0000FF"/>
                </a:solidFill>
                <a:latin typeface="Arial"/>
                <a:sym typeface="Wingdings" charset="2"/>
              </a:rPr>
              <a:t>  </a:t>
            </a:r>
            <a:r>
              <a:rPr lang="en-US" dirty="0">
                <a:solidFill>
                  <a:srgbClr val="0000FF"/>
                </a:solidFill>
                <a:latin typeface="Arial"/>
                <a:sym typeface="Wingdings" charset="2"/>
              </a:rPr>
              <a:t>decays</a:t>
            </a:r>
            <a:endParaRPr lang="en-US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295400" y="1676400"/>
            <a:ext cx="1578176" cy="30777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arXiv:1603.09222</a:t>
            </a:r>
            <a:endParaRPr lang="en-GB" sz="1400" dirty="0"/>
          </a:p>
        </p:txBody>
      </p:sp>
      <p:pic>
        <p:nvPicPr>
          <p:cNvPr id="22" name="Image 21" descr="Screen Shot 2016-05-07 at 22.32.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1" y="1828800"/>
            <a:ext cx="4495800" cy="419100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1905000"/>
            <a:ext cx="2362200" cy="33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-762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W and Z Boson Production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Image 4" descr="Screen Shot 2016-02-13 at 15.28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4348"/>
            <a:ext cx="7315200" cy="48964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861999" y="762000"/>
            <a:ext cx="490100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Contains a new measurements at 13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r>
              <a:rPr lang="en-GB" dirty="0" smtClean="0">
                <a:solidFill>
                  <a:srgbClr val="0000FF"/>
                </a:solidFill>
              </a:rPr>
              <a:t>!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with about 5% precision (~</a:t>
            </a:r>
            <a:r>
              <a:rPr lang="en-GB" dirty="0" err="1" smtClean="0">
                <a:solidFill>
                  <a:srgbClr val="0000FF"/>
                </a:solidFill>
              </a:rPr>
              <a:t>lumi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uncert</a:t>
            </a:r>
            <a:r>
              <a:rPr lang="en-GB" dirty="0" smtClean="0">
                <a:solidFill>
                  <a:srgbClr val="0000FF"/>
                </a:solidFill>
              </a:rPr>
              <a:t>.)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05400" y="4648200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CMS-PAS-SMP-15-004</a:t>
            </a:r>
            <a:endParaRPr lang="en-GB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76200" y="6324600"/>
            <a:ext cx="90694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Many detailed EWK studies possible –and done-- with the large Z,W samples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reen Shot 2016-05-01 at 17.05.5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60" y="1066799"/>
            <a:ext cx="8890240" cy="5587147"/>
          </a:xfrm>
        </p:spPr>
      </p:pic>
      <p:sp>
        <p:nvSpPr>
          <p:cNvPr id="5" name="ZoneTexte 4"/>
          <p:cNvSpPr txBox="1"/>
          <p:nvPr/>
        </p:nvSpPr>
        <p:spPr>
          <a:xfrm>
            <a:off x="457200" y="1066800"/>
            <a:ext cx="2175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arXiv:1603.09222</a:t>
            </a:r>
            <a:endParaRPr lang="en-GB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534400" cy="904875"/>
          </a:xfrm>
        </p:spPr>
        <p:txBody>
          <a:bodyPr/>
          <a:lstStyle/>
          <a:p>
            <a:r>
              <a:rPr lang="en-GB" dirty="0" smtClean="0"/>
              <a:t>W and Z Production at 13 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8" name="Image 7" descr="Screen Shot 2016-05-03 at 12.45.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242996"/>
            <a:ext cx="3581400" cy="238640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181600" y="3962400"/>
            <a:ext cx="293526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W/Z ratio: uncertainty: 2%</a:t>
            </a:r>
            <a:endParaRPr lang="en-GB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5257800" y="1230868"/>
            <a:ext cx="345678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W</a:t>
            </a:r>
            <a:r>
              <a:rPr lang="en-GB" sz="1800" baseline="30000" dirty="0" smtClean="0"/>
              <a:t>+</a:t>
            </a:r>
            <a:r>
              <a:rPr lang="en-GB" sz="1800" dirty="0" smtClean="0"/>
              <a:t>/W</a:t>
            </a:r>
            <a:r>
              <a:rPr lang="en-GB" sz="1800" baseline="30000" dirty="0" smtClean="0"/>
              <a:t>-</a:t>
            </a:r>
            <a:r>
              <a:rPr lang="en-GB" sz="1800" dirty="0" smtClean="0"/>
              <a:t> ratio: uncertainty: 0.8%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42875"/>
            <a:ext cx="8839200" cy="904875"/>
          </a:xfrm>
        </p:spPr>
        <p:txBody>
          <a:bodyPr/>
          <a:lstStyle/>
          <a:p>
            <a:r>
              <a:rPr lang="en-GB" dirty="0" smtClean="0"/>
              <a:t>Comparison with NLO Calculations</a:t>
            </a:r>
            <a:endParaRPr lang="en-GB" dirty="0"/>
          </a:p>
        </p:txBody>
      </p:sp>
      <p:pic>
        <p:nvPicPr>
          <p:cNvPr id="4" name="Espace réservé du contenu 3" descr="Screen Shot 2016-05-01 at 21.16.2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52600"/>
            <a:ext cx="4663416" cy="4191000"/>
          </a:xfrm>
        </p:spPr>
      </p:pic>
      <p:sp>
        <p:nvSpPr>
          <p:cNvPr id="6" name="ZoneTexte 5"/>
          <p:cNvSpPr txBox="1"/>
          <p:nvPr/>
        </p:nvSpPr>
        <p:spPr>
          <a:xfrm>
            <a:off x="152400" y="1295400"/>
            <a:ext cx="2415445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CMS-PAS-SMP-15-011</a:t>
            </a:r>
            <a:endParaRPr lang="en-GB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2971800" y="914400"/>
            <a:ext cx="341632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Differential distributions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41515" y="5943600"/>
            <a:ext cx="2463685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Theory comparisons</a:t>
            </a:r>
          </a:p>
          <a:p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of the Z </a:t>
            </a:r>
            <a:r>
              <a:rPr lang="en-US" dirty="0" err="1" smtClean="0">
                <a:solidFill>
                  <a:srgbClr val="0000FF"/>
                </a:solidFill>
                <a:sym typeface="Symbol"/>
              </a:rPr>
              <a:t>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μμ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9" name="Image 8" descr="Screen Shot 2016-05-02 at 12.11.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000250"/>
            <a:ext cx="4733463" cy="325755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58000" y="1295400"/>
            <a:ext cx="1980029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arXiv:1512.02192</a:t>
            </a:r>
            <a:endParaRPr lang="en-GB" sz="18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953000" y="5391090"/>
            <a:ext cx="422886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Data more precise than predictions!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765915" y="5943600"/>
            <a:ext cx="2463685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Theory comparisons</a:t>
            </a:r>
          </a:p>
          <a:p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of the Z </a:t>
            </a:r>
            <a:r>
              <a:rPr lang="en-US" dirty="0" err="1" smtClean="0">
                <a:solidFill>
                  <a:srgbClr val="0000FF"/>
                </a:solidFill>
                <a:sym typeface="Symbol"/>
              </a:rPr>
              <a:t>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sym typeface="Symbol"/>
              </a:rPr>
              <a:t>ll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239000" cy="904875"/>
          </a:xfrm>
        </p:spPr>
        <p:txBody>
          <a:bodyPr/>
          <a:lstStyle/>
          <a:p>
            <a:r>
              <a:rPr lang="en-GB" dirty="0" smtClean="0"/>
              <a:t>Multi-Boson Production</a:t>
            </a:r>
            <a:endParaRPr lang="en-GB" dirty="0"/>
          </a:p>
        </p:txBody>
      </p:sp>
      <p:pic>
        <p:nvPicPr>
          <p:cNvPr id="4" name="Espace réservé du contenu 3" descr="Screen Shot 2016-04-29 at 16.55.4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4807857" cy="3733800"/>
          </a:xfrm>
        </p:spPr>
      </p:pic>
      <p:pic>
        <p:nvPicPr>
          <p:cNvPr id="5" name="Image 4" descr="Screen Shot 2016-05-02 at 12.34.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5181600"/>
            <a:ext cx="2247900" cy="1296865"/>
          </a:xfrm>
          <a:prstGeom prst="rect">
            <a:avLst/>
          </a:prstGeom>
        </p:spPr>
      </p:pic>
      <p:pic>
        <p:nvPicPr>
          <p:cNvPr id="6" name="Image 5" descr="Screen Shot 2016-05-02 at 12.34.0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029200"/>
            <a:ext cx="1921764" cy="1485900"/>
          </a:xfrm>
          <a:prstGeom prst="rect">
            <a:avLst/>
          </a:prstGeom>
        </p:spPr>
      </p:pic>
      <p:pic>
        <p:nvPicPr>
          <p:cNvPr id="7" name="Image 6" descr="Screen Shot 2016-05-02 at 12.35.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828800"/>
            <a:ext cx="3438182" cy="40386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57800" y="990600"/>
            <a:ext cx="355923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…and examples of anomalous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triple gauge coupling limits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9144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W Boson Production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4-12-12 at 4.25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22241"/>
            <a:ext cx="8610600" cy="6035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914400" y="-142875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W Boson Production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eorgia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Image 2" descr="Screen Shot 2014-12-12 at 4.28.4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7924800" cy="545747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60367" y="6324600"/>
            <a:ext cx="805023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PDF precision will be crucial for EWK measurements  M</a:t>
            </a:r>
            <a:r>
              <a:rPr lang="en-GB" baseline="-25000" dirty="0" smtClean="0">
                <a:solidFill>
                  <a:srgbClr val="0000FF"/>
                </a:solidFill>
              </a:rPr>
              <a:t>W</a:t>
            </a:r>
            <a:r>
              <a:rPr lang="en-GB" dirty="0" smtClean="0">
                <a:solidFill>
                  <a:srgbClr val="0000FF"/>
                </a:solidFill>
              </a:rPr>
              <a:t>, sin</a:t>
            </a:r>
            <a:r>
              <a:rPr lang="en-GB" baseline="30000" dirty="0" smtClean="0">
                <a:solidFill>
                  <a:srgbClr val="0000FF"/>
                </a:solidFill>
              </a:rPr>
              <a:t>2</a:t>
            </a:r>
            <a:r>
              <a:rPr lang="en-GB" dirty="0" smtClean="0">
                <a:solidFill>
                  <a:srgbClr val="0000FF"/>
                </a:solidFill>
              </a:rPr>
              <a:t>θ etc… 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1600200"/>
            <a:ext cx="7239000" cy="904875"/>
          </a:xfrm>
        </p:spPr>
        <p:txBody>
          <a:bodyPr/>
          <a:lstStyle/>
          <a:p>
            <a:r>
              <a:rPr lang="en-GB" dirty="0" smtClean="0"/>
              <a:t>Top Production</a:t>
            </a:r>
            <a:endParaRPr lang="en-GB" dirty="0"/>
          </a:p>
        </p:txBody>
      </p:sp>
      <p:pic>
        <p:nvPicPr>
          <p:cNvPr id="4" name="Image 3" descr="Screen Shot 2014-11-24 at 10.03.2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55" y="2743200"/>
            <a:ext cx="3029045" cy="1944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239000" cy="904875"/>
          </a:xfrm>
        </p:spPr>
        <p:txBody>
          <a:bodyPr/>
          <a:lstStyle/>
          <a:p>
            <a:r>
              <a:rPr lang="en-GB" dirty="0" smtClean="0"/>
              <a:t>Top Quark Physics</a:t>
            </a:r>
            <a:endParaRPr lang="en-GB" dirty="0"/>
          </a:p>
        </p:txBody>
      </p:sp>
      <p:pic>
        <p:nvPicPr>
          <p:cNvPr id="5" name="Espace réservé du contenu 4" descr="Screen shot 2011-08-13 at 4.13.0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066800"/>
            <a:ext cx="6781800" cy="4024833"/>
          </a:xfrm>
        </p:spPr>
      </p:pic>
      <p:sp>
        <p:nvSpPr>
          <p:cNvPr id="6" name="ZoneTexte 5"/>
          <p:cNvSpPr txBox="1"/>
          <p:nvPr/>
        </p:nvSpPr>
        <p:spPr>
          <a:xfrm>
            <a:off x="76200" y="5410200"/>
            <a:ext cx="8991600" cy="110799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err="1" smtClean="0">
                <a:solidFill>
                  <a:srgbClr val="0000FF"/>
                </a:solidFill>
              </a:rPr>
              <a:t>The</a:t>
            </a:r>
            <a:r>
              <a:rPr lang="en-GB" sz="2200" dirty="0" smtClean="0">
                <a:solidFill>
                  <a:srgbClr val="0000FF"/>
                </a:solidFill>
              </a:rPr>
              <a:t> heaviest known elementary particle: ~173 </a:t>
            </a:r>
            <a:r>
              <a:rPr lang="en-GB" sz="2200" dirty="0" err="1" smtClean="0">
                <a:solidFill>
                  <a:srgbClr val="0000FF"/>
                </a:solidFill>
              </a:rPr>
              <a:t>GeV</a:t>
            </a:r>
            <a:endParaRPr lang="en-GB" sz="2200" dirty="0" smtClean="0">
              <a:solidFill>
                <a:srgbClr val="0000FF"/>
              </a:solidFill>
            </a:endParaRPr>
          </a:p>
          <a:p>
            <a:r>
              <a:rPr lang="en-GB" sz="22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err="1" smtClean="0">
                <a:solidFill>
                  <a:srgbClr val="0000FF"/>
                </a:solidFill>
              </a:rPr>
              <a:t>Coupling</a:t>
            </a:r>
            <a:r>
              <a:rPr lang="en-GB" sz="2200" dirty="0" smtClean="0">
                <a:solidFill>
                  <a:srgbClr val="0000FF"/>
                </a:solidFill>
              </a:rPr>
              <a:t> to the Higgs ~1 </a:t>
            </a:r>
            <a:r>
              <a:rPr lang="fr-FR" sz="2200" dirty="0" err="1" smtClean="0">
                <a:solidFill>
                  <a:srgbClr val="0000FF"/>
                </a:solidFill>
                <a:sym typeface="Symbol"/>
              </a:rPr>
              <a:t></a:t>
            </a:r>
            <a:r>
              <a:rPr lang="en-GB" sz="2200" dirty="0" smtClean="0">
                <a:solidFill>
                  <a:srgbClr val="0000FF"/>
                </a:solidFill>
              </a:rPr>
              <a:t> </a:t>
            </a:r>
            <a:r>
              <a:rPr lang="en-GB" sz="2200" dirty="0" smtClean="0">
                <a:solidFill>
                  <a:srgbClr val="FF0000"/>
                </a:solidFill>
              </a:rPr>
              <a:t>Special role in EWK symmetry breaking?</a:t>
            </a:r>
          </a:p>
          <a:p>
            <a:r>
              <a:rPr lang="en-GB" sz="22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2200" dirty="0" err="1" smtClean="0">
                <a:solidFill>
                  <a:srgbClr val="0000FF"/>
                </a:solidFill>
              </a:rPr>
              <a:t>Special</a:t>
            </a:r>
            <a:r>
              <a:rPr lang="en-GB" sz="2200" dirty="0" smtClean="0">
                <a:solidFill>
                  <a:srgbClr val="0000FF"/>
                </a:solidFill>
              </a:rPr>
              <a:t> sector to </a:t>
            </a:r>
            <a:r>
              <a:rPr lang="en-GB" sz="2200" dirty="0" smtClean="0">
                <a:solidFill>
                  <a:srgbClr val="FF0000"/>
                </a:solidFill>
              </a:rPr>
              <a:t>searches for new physics</a:t>
            </a:r>
          </a:p>
          <a:p>
            <a:endParaRPr lang="en-GB" sz="2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7010400" y="1295400"/>
            <a:ext cx="1828800" cy="3200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9" name="Image 8" descr="Screen Shot 2014-04-12 at 3.08.5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524000"/>
            <a:ext cx="1625713" cy="850959"/>
          </a:xfrm>
          <a:prstGeom prst="rect">
            <a:avLst/>
          </a:prstGeom>
        </p:spPr>
      </p:pic>
      <p:pic>
        <p:nvPicPr>
          <p:cNvPr id="10" name="Image 9" descr="Screen Shot 2014-04-12 at 3.09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303" y="2514600"/>
            <a:ext cx="1397097" cy="838258"/>
          </a:xfrm>
          <a:prstGeom prst="rect">
            <a:avLst/>
          </a:prstGeom>
        </p:spPr>
      </p:pic>
      <p:pic>
        <p:nvPicPr>
          <p:cNvPr id="11" name="Image 10" descr="Screen Shot 2014-04-12 at 3.09.1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3505200"/>
            <a:ext cx="1562208" cy="825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354" y="19050"/>
            <a:ext cx="8581292" cy="51435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pp-Collisions : Complications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962400"/>
            <a:ext cx="4267200" cy="243840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5627077" y="762000"/>
            <a:ext cx="2743200" cy="27368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5754" y="762000"/>
            <a:ext cx="344658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AutoShape 7"/>
          <p:cNvSpPr>
            <a:spLocks noChangeArrowheads="1"/>
          </p:cNvSpPr>
          <p:nvPr/>
        </p:nvSpPr>
        <p:spPr bwMode="auto">
          <a:xfrm>
            <a:off x="4712676" y="2057401"/>
            <a:ext cx="926123" cy="794802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00FF"/>
          </a:solidFill>
          <a:ln w="476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211015" y="838200"/>
            <a:ext cx="2744962" cy="400110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Protons have structure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7455877" y="931863"/>
            <a:ext cx="1562247" cy="707886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Parton</a:t>
            </a:r>
          </a:p>
          <a:p>
            <a:r>
              <a:rPr lang="en-US"/>
              <a:t>distributions</a:t>
            </a: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126023" y="3598864"/>
            <a:ext cx="2108269" cy="400110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Underlying event</a:t>
            </a:r>
          </a:p>
        </p:txBody>
      </p:sp>
      <p:pic>
        <p:nvPicPr>
          <p:cNvPr id="13" name="Picture 2" descr="Untitled.png"/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114800" y="4419600"/>
            <a:ext cx="5967896" cy="2010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4315692" y="6443246"/>
            <a:ext cx="4904508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effectLst/>
                <a:latin typeface="Arial"/>
                <a:sym typeface="Wingdings"/>
              </a:rPr>
              <a:t>Z </a:t>
            </a:r>
            <a:r>
              <a:rPr lang="en-US" dirty="0" err="1" smtClean="0">
                <a:effectLst/>
                <a:latin typeface="Arial"/>
                <a:ea typeface="Lucida Grande"/>
                <a:cs typeface="Lucida Grande"/>
                <a:sym typeface="Wingdings"/>
              </a:rPr>
              <a:t>μμ</a:t>
            </a:r>
            <a:r>
              <a:rPr lang="en-US" dirty="0" smtClean="0">
                <a:effectLst/>
                <a:latin typeface="Arial"/>
                <a:sym typeface="Wingdings"/>
              </a:rPr>
              <a:t> event with </a:t>
            </a:r>
            <a:r>
              <a:rPr lang="en-US" dirty="0" smtClean="0">
                <a:latin typeface="Arial"/>
                <a:sym typeface="Wingdings"/>
              </a:rPr>
              <a:t>~20</a:t>
            </a:r>
            <a:r>
              <a:rPr lang="en-US" dirty="0" smtClean="0">
                <a:effectLst/>
                <a:latin typeface="Arial"/>
                <a:sym typeface="Wingdings"/>
              </a:rPr>
              <a:t> reconstructed vertices (2012)</a:t>
            </a:r>
          </a:p>
        </p:txBody>
      </p:sp>
      <p:pic>
        <p:nvPicPr>
          <p:cNvPr id="15" name="Image 14" descr="Screen Shot 2014-08-27 at 5.49.20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800" y="3352800"/>
            <a:ext cx="2743200" cy="483886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572000" y="3940314"/>
            <a:ext cx="4704133" cy="707886"/>
          </a:xfrm>
          <a:prstGeom prst="rect">
            <a:avLst/>
          </a:prstGeom>
          <a:solidFill>
            <a:srgbClr val="FFFF66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Pile-</a:t>
            </a:r>
            <a:r>
              <a:rPr lang="en-US" dirty="0" smtClean="0"/>
              <a:t>up: approximate 20 collisions per </a:t>
            </a:r>
          </a:p>
          <a:p>
            <a:r>
              <a:rPr lang="en-US" dirty="0" smtClean="0"/>
              <a:t>bunch crossing in 2012 (more in future)  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6587766" y="5715000"/>
            <a:ext cx="2556234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Pile-up 2012!!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Much more in 2015+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1-01-09 at 11.29.08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678" y="1219200"/>
            <a:ext cx="5962722" cy="5105400"/>
          </a:xfr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077200" cy="9144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effectLst/>
              </a:rPr>
              <a:t>Candidate Event for Top Production</a:t>
            </a:r>
            <a:endParaRPr lang="fr-FR" dirty="0">
              <a:effectLst/>
            </a:endParaRPr>
          </a:p>
        </p:txBody>
      </p:sp>
      <p:pic>
        <p:nvPicPr>
          <p:cNvPr id="6" name="Image 5" descr="Screen shot 2010-12-11 at 6.11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12" y="2133600"/>
            <a:ext cx="2687688" cy="3441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53205" y="5232737"/>
            <a:ext cx="284239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Using </a:t>
            </a:r>
            <a:r>
              <a:rPr lang="en-GB" dirty="0" err="1" smtClean="0">
                <a:solidFill>
                  <a:srgbClr val="0000FF"/>
                </a:solidFill>
              </a:rPr>
              <a:t>Tevatron</a:t>
            </a:r>
            <a:r>
              <a:rPr lang="en-GB" dirty="0" smtClean="0">
                <a:solidFill>
                  <a:srgbClr val="0000FF"/>
                </a:solidFill>
              </a:rPr>
              <a:t> and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LHC combination of the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mass measurements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9" name="Image 8" descr="Screen Shot 2014-03-31 at 10.56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271846"/>
            <a:ext cx="2819400" cy="433754"/>
          </a:xfrm>
          <a:prstGeom prst="rect">
            <a:avLst/>
          </a:prstGeom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077200" cy="904875"/>
          </a:xfrm>
        </p:spPr>
        <p:txBody>
          <a:bodyPr/>
          <a:lstStyle/>
          <a:p>
            <a:r>
              <a:rPr lang="en-GB" dirty="0" smtClean="0"/>
              <a:t>LHC as a Top Factory</a:t>
            </a:r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3199795" y="5562600"/>
            <a:ext cx="5944205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Meanwhile: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CMS update: </a:t>
            </a:r>
            <a:r>
              <a:rPr lang="en-GB" dirty="0" smtClean="0">
                <a:solidFill>
                  <a:srgbClr val="FF0000"/>
                </a:solidFill>
              </a:rPr>
              <a:t>172.38±0.10 (stat)±0.65 (</a:t>
            </a:r>
            <a:r>
              <a:rPr lang="en-GB" dirty="0" err="1" smtClean="0">
                <a:solidFill>
                  <a:srgbClr val="FF0000"/>
                </a:solidFill>
              </a:rPr>
              <a:t>syst</a:t>
            </a:r>
            <a:r>
              <a:rPr lang="en-GB" dirty="0" smtClean="0">
                <a:solidFill>
                  <a:srgbClr val="FF0000"/>
                </a:solidFill>
              </a:rPr>
              <a:t>)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</a:rPr>
              <a:t>Tevatron</a:t>
            </a:r>
            <a:r>
              <a:rPr lang="en-GB" dirty="0" smtClean="0">
                <a:solidFill>
                  <a:srgbClr val="0000FF"/>
                </a:solidFill>
              </a:rPr>
              <a:t> update: 174.34 ± 0.64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7" name="Image 16" descr="Screen Shot 2014-11-24 at 9.59.3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371600"/>
            <a:ext cx="3623286" cy="412260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029200" y="914400"/>
            <a:ext cx="373343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Top mass determination (2014)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52400" y="838200"/>
            <a:ext cx="442740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Cross section ~ 250 </a:t>
            </a:r>
            <a:r>
              <a:rPr lang="en-GB" dirty="0" err="1" smtClean="0">
                <a:solidFill>
                  <a:srgbClr val="0000FF"/>
                </a:solidFill>
              </a:rPr>
              <a:t>pb</a:t>
            </a:r>
            <a:r>
              <a:rPr lang="en-GB" dirty="0" smtClean="0">
                <a:solidFill>
                  <a:srgbClr val="0000FF"/>
                </a:solidFill>
              </a:rPr>
              <a:t> (8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r>
              <a:rPr lang="en-GB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-&gt;</a:t>
            </a:r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 ~5.10</a:t>
            </a:r>
            <a:r>
              <a:rPr lang="en-GB" baseline="30000" dirty="0" smtClean="0">
                <a:solidFill>
                  <a:srgbClr val="0000FF"/>
                </a:solidFill>
              </a:rPr>
              <a:t>6</a:t>
            </a:r>
            <a:r>
              <a:rPr lang="en-GB" dirty="0" smtClean="0">
                <a:solidFill>
                  <a:srgbClr val="0000FF"/>
                </a:solidFill>
              </a:rPr>
              <a:t> produced </a:t>
            </a:r>
            <a:r>
              <a:rPr lang="en-GB" dirty="0" err="1" smtClean="0">
                <a:solidFill>
                  <a:srgbClr val="0000FF"/>
                </a:solidFill>
              </a:rPr>
              <a:t>tt</a:t>
            </a:r>
            <a:r>
              <a:rPr lang="en-GB" dirty="0" smtClean="0">
                <a:solidFill>
                  <a:srgbClr val="0000FF"/>
                </a:solidFill>
              </a:rPr>
              <a:t>-pairs (2012)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  </a:t>
            </a:r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a</a:t>
            </a:r>
            <a:r>
              <a:rPr lang="en-GB" dirty="0" smtClean="0">
                <a:solidFill>
                  <a:srgbClr val="0000FF"/>
                </a:solidFill>
              </a:rPr>
              <a:t> few 10</a:t>
            </a:r>
            <a:r>
              <a:rPr lang="en-GB" baseline="30000" dirty="0" smtClean="0">
                <a:solidFill>
                  <a:srgbClr val="0000FF"/>
                </a:solidFill>
              </a:rPr>
              <a:t>5</a:t>
            </a:r>
            <a:r>
              <a:rPr lang="en-GB" dirty="0" smtClean="0">
                <a:solidFill>
                  <a:srgbClr val="0000FF"/>
                </a:solidFill>
              </a:rPr>
              <a:t> used in the analyses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20" name="Image 19" descr="Screen Shot 2014-11-24 at 10.03.2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981200"/>
            <a:ext cx="4215933" cy="270669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4728" y="4876800"/>
            <a:ext cx="1409272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Spring 2014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Top Quark Cross Sections</a:t>
            </a:r>
            <a:endParaRPr lang="en-GB" dirty="0"/>
          </a:p>
        </p:txBody>
      </p:sp>
      <p:pic>
        <p:nvPicPr>
          <p:cNvPr id="4" name="Image 3" descr="Screen Shot 2016-05-01 at 22.29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0"/>
            <a:ext cx="8581058" cy="580767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09600" y="6381690"/>
            <a:ext cx="73186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Good agreement with the SM predictions up to the new 13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Cross Sections at 13 </a:t>
            </a:r>
            <a:r>
              <a:rPr lang="en-GB" dirty="0" err="1" smtClean="0"/>
              <a:t>TeV</a:t>
            </a:r>
            <a:endParaRPr lang="en-GB" dirty="0"/>
          </a:p>
        </p:txBody>
      </p:sp>
      <p:pic>
        <p:nvPicPr>
          <p:cNvPr id="5" name="Image 4" descr="Screen Shot 2016-05-01 at 22.35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63400"/>
            <a:ext cx="4724400" cy="5766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86400" y="4394537"/>
            <a:ext cx="2742833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Most precise individual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measurements now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already at the level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of  5-7% ! 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8" name="Image 7" descr="Screen Shot 2016-05-01 at 22.57.3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61023"/>
            <a:ext cx="3810000" cy="47757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029200" y="2751892"/>
            <a:ext cx="3967753" cy="67710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New: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00FF"/>
                </a:solidFill>
              </a:rPr>
              <a:t>CMS </a:t>
            </a:r>
            <a:r>
              <a:rPr lang="en-GB" dirty="0" err="1" smtClean="0">
                <a:solidFill>
                  <a:srgbClr val="0000FF"/>
                </a:solidFill>
              </a:rPr>
              <a:t>dilepton</a:t>
            </a:r>
            <a:r>
              <a:rPr lang="en-GB" dirty="0" smtClean="0">
                <a:solidFill>
                  <a:srgbClr val="0000FF"/>
                </a:solidFill>
              </a:rPr>
              <a:t> measurement</a:t>
            </a:r>
          </a:p>
          <a:p>
            <a:r>
              <a:rPr lang="en-GB" sz="1800" dirty="0" smtClean="0"/>
              <a:t>         CMS-PAS-TOP-16-005</a:t>
            </a:r>
          </a:p>
          <a:p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5257800" y="1219200"/>
            <a:ext cx="386693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 more detailed look at 13 </a:t>
            </a:r>
            <a:r>
              <a:rPr lang="en-GB" dirty="0" err="1" smtClean="0"/>
              <a:t>TeV</a:t>
            </a:r>
            <a:r>
              <a:rPr lang="en-GB" dirty="0" smtClean="0"/>
              <a:t>…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Top Mass Determination</a:t>
            </a:r>
            <a:endParaRPr lang="en-GB" dirty="0"/>
          </a:p>
        </p:txBody>
      </p:sp>
      <p:pic>
        <p:nvPicPr>
          <p:cNvPr id="4" name="Espace réservé du contenu 3" descr="Screen Shot 2016-05-01 at 22.40.5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72" y="1143000"/>
            <a:ext cx="5546628" cy="5105400"/>
          </a:xfrm>
        </p:spPr>
      </p:pic>
      <p:sp>
        <p:nvSpPr>
          <p:cNvPr id="6" name="ZoneTexte 5"/>
          <p:cNvSpPr txBox="1"/>
          <p:nvPr/>
        </p:nvSpPr>
        <p:spPr>
          <a:xfrm>
            <a:off x="5146516" y="981701"/>
            <a:ext cx="3997484" cy="59400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900" dirty="0" smtClean="0">
                <a:solidFill>
                  <a:srgbClr val="0000FF"/>
                </a:solidFill>
              </a:rPr>
              <a:t>Steady improvements over the</a:t>
            </a:r>
          </a:p>
          <a:p>
            <a:r>
              <a:rPr lang="en-GB" sz="1900" dirty="0" smtClean="0">
                <a:solidFill>
                  <a:srgbClr val="0000FF"/>
                </a:solidFill>
              </a:rPr>
              <a:t>last years in run-1</a:t>
            </a:r>
          </a:p>
          <a:p>
            <a:endParaRPr lang="en-GB" sz="1900" dirty="0" smtClean="0">
              <a:solidFill>
                <a:srgbClr val="0000FF"/>
              </a:solidFill>
            </a:endParaRPr>
          </a:p>
          <a:p>
            <a:r>
              <a:rPr lang="en-GB" sz="1900" dirty="0" smtClean="0">
                <a:solidFill>
                  <a:srgbClr val="0000FF"/>
                </a:solidFill>
              </a:rPr>
              <a:t>Precision now is </a:t>
            </a:r>
            <a:r>
              <a:rPr lang="en-GB" sz="1900" dirty="0" smtClean="0">
                <a:solidFill>
                  <a:srgbClr val="FF0000"/>
                </a:solidFill>
              </a:rPr>
              <a:t>~0.3%</a:t>
            </a:r>
            <a:r>
              <a:rPr lang="en-GB" sz="1900" dirty="0" smtClean="0">
                <a:solidFill>
                  <a:srgbClr val="0000FF"/>
                </a:solidFill>
              </a:rPr>
              <a:t>, similar </a:t>
            </a:r>
          </a:p>
          <a:p>
            <a:r>
              <a:rPr lang="en-GB" sz="1900" dirty="0" smtClean="0">
                <a:solidFill>
                  <a:srgbClr val="0000FF"/>
                </a:solidFill>
              </a:rPr>
              <a:t>to the theoretical uncertainty</a:t>
            </a:r>
          </a:p>
          <a:p>
            <a:endParaRPr lang="en-GB" sz="1900" dirty="0" smtClean="0">
              <a:solidFill>
                <a:srgbClr val="0000FF"/>
              </a:solidFill>
            </a:endParaRPr>
          </a:p>
          <a:p>
            <a:r>
              <a:rPr lang="en-GB" sz="1900" dirty="0" err="1" smtClean="0">
                <a:solidFill>
                  <a:srgbClr val="0000FF"/>
                </a:solidFill>
              </a:rPr>
              <a:t>Hadronization</a:t>
            </a:r>
            <a:r>
              <a:rPr lang="en-GB" sz="1900" dirty="0" smtClean="0">
                <a:solidFill>
                  <a:srgbClr val="0000FF"/>
                </a:solidFill>
              </a:rPr>
              <a:t> model uncertainties </a:t>
            </a:r>
          </a:p>
          <a:p>
            <a:r>
              <a:rPr lang="en-GB" sz="1900" dirty="0" smtClean="0">
                <a:solidFill>
                  <a:srgbClr val="0000FF"/>
                </a:solidFill>
              </a:rPr>
              <a:t>one of the main limitations</a:t>
            </a:r>
          </a:p>
          <a:p>
            <a:endParaRPr lang="en-GB" sz="1900" dirty="0" smtClean="0">
              <a:solidFill>
                <a:srgbClr val="0000FF"/>
              </a:solidFill>
            </a:endParaRPr>
          </a:p>
          <a:p>
            <a:r>
              <a:rPr lang="en-GB" sz="1900" dirty="0" smtClean="0">
                <a:solidFill>
                  <a:srgbClr val="FF0000"/>
                </a:solidFill>
              </a:rPr>
              <a:t>Many alternative methods have </a:t>
            </a:r>
          </a:p>
          <a:p>
            <a:r>
              <a:rPr lang="en-GB" sz="1900" dirty="0" smtClean="0">
                <a:solidFill>
                  <a:srgbClr val="FF0000"/>
                </a:solidFill>
              </a:rPr>
              <a:t>been and are being explored </a:t>
            </a:r>
          </a:p>
          <a:p>
            <a:r>
              <a:rPr lang="en-GB" sz="1900" dirty="0" smtClean="0">
                <a:solidFill>
                  <a:srgbClr val="FF0000"/>
                </a:solidFill>
              </a:rPr>
              <a:t>using J/</a:t>
            </a:r>
            <a:r>
              <a:rPr lang="en-GB" sz="1900" dirty="0" err="1" smtClean="0">
                <a:solidFill>
                  <a:srgbClr val="FF0000"/>
                </a:solidFill>
              </a:rPr>
              <a:t>psi</a:t>
            </a:r>
            <a:r>
              <a:rPr lang="en-GB" sz="1900" dirty="0" smtClean="0">
                <a:solidFill>
                  <a:srgbClr val="FF0000"/>
                </a:solidFill>
              </a:rPr>
              <a:t>, secondary vertices,… </a:t>
            </a:r>
          </a:p>
          <a:p>
            <a:r>
              <a:rPr lang="en-GB" sz="1900" dirty="0" smtClean="0">
                <a:solidFill>
                  <a:srgbClr val="0000FF"/>
                </a:solidFill>
              </a:rPr>
              <a:t>This is not the last word yet</a:t>
            </a:r>
          </a:p>
          <a:p>
            <a:endParaRPr lang="en-GB" sz="1900" dirty="0" smtClean="0">
              <a:solidFill>
                <a:srgbClr val="0000FF"/>
              </a:solidFill>
            </a:endParaRPr>
          </a:p>
          <a:p>
            <a:r>
              <a:rPr lang="en-GB" sz="1900" dirty="0" smtClean="0">
                <a:solidFill>
                  <a:srgbClr val="0000FF"/>
                </a:solidFill>
              </a:rPr>
              <a:t>Experiment combination under way</a:t>
            </a:r>
          </a:p>
          <a:p>
            <a:endParaRPr lang="en-GB" sz="1900" dirty="0" smtClean="0">
              <a:solidFill>
                <a:srgbClr val="0000FF"/>
              </a:solidFill>
            </a:endParaRPr>
          </a:p>
          <a:p>
            <a:r>
              <a:rPr lang="en-GB" sz="1900" dirty="0" smtClean="0">
                <a:solidFill>
                  <a:srgbClr val="0000FF"/>
                </a:solidFill>
              </a:rPr>
              <a:t>Note:</a:t>
            </a:r>
            <a:r>
              <a:rPr lang="en-GB" sz="1900" dirty="0" smtClean="0">
                <a:solidFill>
                  <a:srgbClr val="FF0000"/>
                </a:solidFill>
              </a:rPr>
              <a:t> the average value LHC </a:t>
            </a:r>
          </a:p>
          <a:p>
            <a:r>
              <a:rPr lang="en-GB" sz="1900" dirty="0" smtClean="0">
                <a:solidFill>
                  <a:srgbClr val="FF0000"/>
                </a:solidFill>
              </a:rPr>
              <a:t>somewhat lower than </a:t>
            </a:r>
            <a:r>
              <a:rPr lang="en-GB" sz="1900" dirty="0" err="1" smtClean="0">
                <a:solidFill>
                  <a:srgbClr val="FF0000"/>
                </a:solidFill>
              </a:rPr>
              <a:t>Tevatron</a:t>
            </a:r>
            <a:r>
              <a:rPr lang="en-GB" sz="19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1900" dirty="0" smtClean="0">
                <a:solidFill>
                  <a:srgbClr val="FF0000"/>
                </a:solidFill>
              </a:rPr>
              <a:t>one:  </a:t>
            </a:r>
            <a:r>
              <a:rPr lang="en-GB" sz="1900" dirty="0" smtClean="0">
                <a:solidFill>
                  <a:srgbClr val="0000FF"/>
                </a:solidFill>
              </a:rPr>
              <a:t>174.34 </a:t>
            </a:r>
            <a:r>
              <a:rPr lang="en-US" sz="1800" dirty="0" err="1" smtClean="0">
                <a:solidFill>
                  <a:srgbClr val="0000FF"/>
                </a:solidFill>
                <a:sym typeface="Symbol"/>
              </a:rPr>
              <a:t></a:t>
            </a:r>
            <a:r>
              <a:rPr lang="en-US" sz="1800" dirty="0" smtClean="0">
                <a:solidFill>
                  <a:srgbClr val="0000FF"/>
                </a:solidFill>
                <a:sym typeface="Symbol"/>
              </a:rPr>
              <a:t> 0.64 </a:t>
            </a:r>
            <a:r>
              <a:rPr lang="en-US" sz="1800" dirty="0" err="1" smtClean="0">
                <a:solidFill>
                  <a:srgbClr val="0000FF"/>
                </a:solidFill>
                <a:sym typeface="Symbol"/>
              </a:rPr>
              <a:t>GeV</a:t>
            </a:r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GB" sz="1900" dirty="0" smtClean="0">
                <a:solidFill>
                  <a:srgbClr val="FF0000"/>
                </a:solidFill>
              </a:rPr>
              <a:t>  </a:t>
            </a:r>
          </a:p>
          <a:p>
            <a:endParaRPr lang="en-GB" sz="19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66675"/>
            <a:ext cx="8534400" cy="904875"/>
          </a:xfrm>
        </p:spPr>
        <p:txBody>
          <a:bodyPr/>
          <a:lstStyle/>
          <a:p>
            <a:r>
              <a:rPr lang="en-GB" dirty="0" smtClean="0"/>
              <a:t>Top Differential Cross Sections </a:t>
            </a:r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381000" y="965537"/>
            <a:ext cx="8578015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Run-I showed a difference in the </a:t>
            </a:r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spectrum of the top in data compared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to ME+PS predictions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Better agreement with the recent NNLO calculations!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Image 5" descr="Screen Shot 2016-05-02 at 14.22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362200"/>
            <a:ext cx="4267200" cy="388664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75168" y="2057400"/>
            <a:ext cx="2520911" cy="35394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FF0000"/>
                </a:solidFill>
              </a:rPr>
              <a:t>Run 2 results coming up</a:t>
            </a:r>
            <a:endParaRPr lang="en-GB" sz="1700" dirty="0">
              <a:solidFill>
                <a:srgbClr val="FF0000"/>
              </a:solidFill>
            </a:endParaRPr>
          </a:p>
        </p:txBody>
      </p:sp>
      <p:pic>
        <p:nvPicPr>
          <p:cNvPr id="9" name="Image 8" descr="Screen Shot 2016-05-04 at 11.29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0"/>
            <a:ext cx="3982779" cy="3048000"/>
          </a:xfrm>
          <a:prstGeom prst="rect">
            <a:avLst/>
          </a:prstGeom>
        </p:spPr>
      </p:pic>
      <p:pic>
        <p:nvPicPr>
          <p:cNvPr id="10" name="Image 9" descr="Screen Shot 2016-05-01 at 22.36.4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19" y="2286000"/>
            <a:ext cx="4074481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Vector </a:t>
            </a:r>
            <a:r>
              <a:rPr lang="en-GB" dirty="0" err="1" smtClean="0"/>
              <a:t>Boson+Jets</a:t>
            </a:r>
            <a:r>
              <a:rPr lang="en-GB" dirty="0" smtClean="0"/>
              <a:t> and </a:t>
            </a:r>
            <a:r>
              <a:rPr lang="en-GB" dirty="0" err="1" smtClean="0"/>
              <a:t>Top+Jets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Espace réservé du contenu 4" descr="Screen Shot 2013-05-02 at 3.02.5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838200"/>
            <a:ext cx="3877214" cy="5105400"/>
          </a:xfrm>
        </p:spPr>
      </p:pic>
      <p:sp>
        <p:nvSpPr>
          <p:cNvPr id="6" name="ZoneTexte 5"/>
          <p:cNvSpPr txBox="1"/>
          <p:nvPr/>
        </p:nvSpPr>
        <p:spPr>
          <a:xfrm>
            <a:off x="762000" y="5997714"/>
            <a:ext cx="686518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Good description by (most of) theory for both processes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Important backgrounds for searches, </a:t>
            </a:r>
            <a:r>
              <a:rPr lang="en-GB" dirty="0" err="1" smtClean="0">
                <a:solidFill>
                  <a:srgbClr val="0000FF"/>
                </a:solidFill>
              </a:rPr>
              <a:t>eg</a:t>
            </a:r>
            <a:r>
              <a:rPr lang="en-GB" dirty="0" smtClean="0">
                <a:solidFill>
                  <a:srgbClr val="0000FF"/>
                </a:solidFill>
              </a:rPr>
              <a:t> for SUSY searches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43400" y="1044714"/>
            <a:ext cx="4833249" cy="707886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High statistics and precision at the LHC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allows for </a:t>
            </a:r>
            <a:r>
              <a:rPr lang="en-GB" dirty="0" smtClean="0">
                <a:solidFill>
                  <a:srgbClr val="FF0000"/>
                </a:solidFill>
              </a:rPr>
              <a:t>W/</a:t>
            </a:r>
            <a:r>
              <a:rPr lang="en-GB" dirty="0" err="1" smtClean="0">
                <a:solidFill>
                  <a:srgbClr val="FF0000"/>
                </a:solidFill>
              </a:rPr>
              <a:t>Z+jets</a:t>
            </a:r>
            <a:r>
              <a:rPr lang="en-GB" dirty="0" smtClean="0">
                <a:solidFill>
                  <a:srgbClr val="FF0000"/>
                </a:solidFill>
              </a:rPr>
              <a:t> and </a:t>
            </a:r>
            <a:r>
              <a:rPr lang="en-GB" dirty="0" err="1" smtClean="0">
                <a:solidFill>
                  <a:srgbClr val="FF0000"/>
                </a:solidFill>
              </a:rPr>
              <a:t>top+jets</a:t>
            </a:r>
            <a:r>
              <a:rPr lang="en-GB" dirty="0" smtClean="0">
                <a:solidFill>
                  <a:srgbClr val="FF0000"/>
                </a:solidFill>
              </a:rPr>
              <a:t> studies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14400" y="762000"/>
            <a:ext cx="1658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arXiv:1304.7098</a:t>
            </a:r>
            <a:endParaRPr lang="en-GB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143000" y="2895600"/>
            <a:ext cx="922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Z+jets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495800" y="1905000"/>
            <a:ext cx="4495800" cy="3733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3" name="Image 12" descr="Screen Shot 2014-08-31 at 2.41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905001"/>
            <a:ext cx="3877772" cy="37338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495800" y="1905000"/>
            <a:ext cx="1663236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arXiv:1404.3171</a:t>
            </a:r>
            <a:endParaRPr lang="en-GB" sz="1600" dirty="0"/>
          </a:p>
        </p:txBody>
      </p:sp>
      <p:sp>
        <p:nvSpPr>
          <p:cNvPr id="20" name="ZoneTexte 19"/>
          <p:cNvSpPr txBox="1"/>
          <p:nvPr/>
        </p:nvSpPr>
        <p:spPr>
          <a:xfrm>
            <a:off x="7315200" y="2590800"/>
            <a:ext cx="1145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top+jets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Single Top Production</a:t>
            </a:r>
            <a:endParaRPr lang="en-GB" dirty="0"/>
          </a:p>
        </p:txBody>
      </p:sp>
      <p:pic>
        <p:nvPicPr>
          <p:cNvPr id="4" name="Espace réservé du contenu 3" descr="Screen Shot 2016-05-02 at 12.48.13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914400"/>
            <a:ext cx="8534400" cy="3565003"/>
          </a:xfrm>
        </p:spPr>
      </p:pic>
      <p:pic>
        <p:nvPicPr>
          <p:cNvPr id="6" name="Image 5" descr="Screen Shot 2016-05-02 at 13.17.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90600"/>
            <a:ext cx="4343400" cy="3048000"/>
          </a:xfrm>
          <a:prstGeom prst="rect">
            <a:avLst/>
          </a:prstGeom>
        </p:spPr>
      </p:pic>
      <p:pic>
        <p:nvPicPr>
          <p:cNvPr id="7" name="Image 6" descr="Screen Shot 2016-05-03 at 10.04.4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14400"/>
            <a:ext cx="4306824" cy="3429000"/>
          </a:xfrm>
          <a:prstGeom prst="rect">
            <a:avLst/>
          </a:prstGeom>
        </p:spPr>
      </p:pic>
      <p:pic>
        <p:nvPicPr>
          <p:cNvPr id="8" name="Image 7" descr="Screen shot 2011-08-20 at 4.31.3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48200"/>
            <a:ext cx="4038600" cy="15312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055272" y="4495800"/>
            <a:ext cx="5088728" cy="224676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All</a:t>
            </a:r>
            <a:r>
              <a:rPr lang="en-GB" dirty="0" smtClean="0">
                <a:solidFill>
                  <a:srgbClr val="FF0000"/>
                </a:solidFill>
              </a:rPr>
              <a:t> single top processes have been studied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i</a:t>
            </a:r>
            <a:r>
              <a:rPr lang="en-GB" dirty="0" smtClean="0">
                <a:solidFill>
                  <a:srgbClr val="FF0000"/>
                </a:solidFill>
              </a:rPr>
              <a:t>n run </a:t>
            </a:r>
            <a:r>
              <a:rPr lang="en-GB" dirty="0" smtClean="0">
                <a:solidFill>
                  <a:srgbClr val="FF0000"/>
                </a:solidFill>
              </a:rPr>
              <a:t>one by CMS and </a:t>
            </a:r>
            <a:r>
              <a:rPr lang="en-GB" dirty="0" smtClean="0">
                <a:solidFill>
                  <a:srgbClr val="FF0000"/>
                </a:solidFill>
              </a:rPr>
              <a:t>ATLAS including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differential cross </a:t>
            </a:r>
            <a:r>
              <a:rPr lang="en-GB" dirty="0" smtClean="0">
                <a:solidFill>
                  <a:srgbClr val="FF0000"/>
                </a:solidFill>
              </a:rPr>
              <a:t>sections and angular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measurements</a:t>
            </a:r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First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-channel measurements at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13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r>
              <a:rPr lang="en-GB" dirty="0" smtClean="0">
                <a:solidFill>
                  <a:srgbClr val="0000FF"/>
                </a:solidFill>
              </a:rPr>
              <a:t> by both experiments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Summary: Cross Sections at 7/8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01903" y="6248400"/>
            <a:ext cx="820869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Measurements in good agreement with the Standard Model predictions </a:t>
            </a:r>
            <a:endParaRPr lang="en-GB" dirty="0"/>
          </a:p>
        </p:txBody>
      </p:sp>
      <p:sp>
        <p:nvSpPr>
          <p:cNvPr id="7" name="Ellipse 6"/>
          <p:cNvSpPr/>
          <p:nvPr/>
        </p:nvSpPr>
        <p:spPr bwMode="auto">
          <a:xfrm>
            <a:off x="4038600" y="3352800"/>
            <a:ext cx="685800" cy="6858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9" name="Image 8" descr="Screen Shot 2014-08-03 at 12.21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14" y="776619"/>
            <a:ext cx="7633986" cy="5319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1066800" y="2438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B physics 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5800" y="4876800"/>
            <a:ext cx="498553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Dedicated</a:t>
            </a:r>
            <a:r>
              <a:rPr lang="en-GB" dirty="0" smtClean="0">
                <a:solidFill>
                  <a:srgbClr val="0000FF"/>
                </a:solidFill>
              </a:rPr>
              <a:t> experiment at the LHC is </a:t>
            </a:r>
            <a:r>
              <a:rPr lang="en-GB" dirty="0" err="1" smtClean="0">
                <a:solidFill>
                  <a:srgbClr val="0000FF"/>
                </a:solidFill>
              </a:rPr>
              <a:t>LHCb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Not</a:t>
            </a:r>
            <a:r>
              <a:rPr lang="en-GB" dirty="0" smtClean="0">
                <a:solidFill>
                  <a:srgbClr val="0000FF"/>
                </a:solidFill>
              </a:rPr>
              <a:t> discussed in these lectures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4" name="Image 3" descr="Screen Shot 2016-07-29 at 12.31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267200"/>
            <a:ext cx="2925174" cy="205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422031" y="947738"/>
            <a:ext cx="8837425" cy="193899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3399"/>
                </a:solidFill>
                <a:latin typeface="Times New Roman" pitchFamily="-84" charset="0"/>
              </a:rPr>
              <a:t>Most interactions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due to collisions at </a:t>
            </a:r>
            <a:r>
              <a:rPr lang="en-US" sz="2400" u="sng" dirty="0">
                <a:solidFill>
                  <a:srgbClr val="FF3399"/>
                </a:solidFill>
                <a:latin typeface="Times New Roman" pitchFamily="-84" charset="0"/>
              </a:rPr>
              <a:t>large distance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between incoming </a:t>
            </a:r>
          </a:p>
          <a:p>
            <a:pPr eaLnBrk="0" hangingPunct="0"/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protons where protons interact as “ a whole ” </a:t>
            </a:r>
          </a:p>
          <a:p>
            <a:pPr eaLnBrk="0" hangingPunct="0"/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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u="sng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small momentum transfer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Symbol" pitchFamily="-84" charset="2"/>
                <a:sym typeface="Symbol" pitchFamily="-84" charset="2"/>
              </a:rPr>
              <a:t>D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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MT Extra" pitchFamily="-84" charset="0"/>
              </a:rPr>
              <a:t>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/</a:t>
            </a:r>
            <a:r>
              <a:rPr lang="en-US" sz="2400" dirty="0" err="1">
                <a:solidFill>
                  <a:schemeClr val="tx1"/>
                </a:solidFill>
                <a:latin typeface="Symbol" pitchFamily="-84" charset="2"/>
                <a:sym typeface="Symbol" pitchFamily="-84" charset="2"/>
              </a:rPr>
              <a:t>D</a:t>
            </a:r>
            <a:r>
              <a:rPr lang="en-US" sz="2400" dirty="0" err="1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x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) </a:t>
            </a:r>
          </a:p>
          <a:p>
            <a:pPr eaLnBrk="0" hangingPunct="0">
              <a:buFont typeface="Symbol" pitchFamily="-84" charset="2"/>
              <a:buChar char="®"/>
            </a:pP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particles in final state have </a:t>
            </a:r>
            <a:r>
              <a:rPr lang="en-US" sz="2400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large longitudinal momentum but small </a:t>
            </a:r>
          </a:p>
          <a:p>
            <a:pPr eaLnBrk="0" hangingPunct="0">
              <a:buFont typeface="Symbol" pitchFamily="-84" charset="2"/>
              <a:buChar char="®"/>
            </a:pPr>
            <a:r>
              <a:rPr lang="en-US" sz="2400" dirty="0">
                <a:solidFill>
                  <a:srgbClr val="FF3399"/>
                </a:solidFill>
                <a:latin typeface="Times New Roman" pitchFamily="-84" charset="0"/>
                <a:sym typeface="Symbol" pitchFamily="-84" charset="2"/>
              </a:rPr>
              <a:t>transverse momentum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(scattering at large angle is small) 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84739" y="3352800"/>
            <a:ext cx="2618643" cy="838200"/>
            <a:chOff x="192" y="3216"/>
            <a:chExt cx="1488" cy="442"/>
          </a:xfrm>
        </p:grpSpPr>
        <p:sp>
          <p:nvSpPr>
            <p:cNvPr id="66591" name="Line 4"/>
            <p:cNvSpPr>
              <a:spLocks noChangeShapeType="1"/>
            </p:cNvSpPr>
            <p:nvPr/>
          </p:nvSpPr>
          <p:spPr bwMode="auto">
            <a:xfrm>
              <a:off x="672" y="33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2" name="AutoShape 5"/>
            <p:cNvSpPr>
              <a:spLocks noChangeAspect="1" noChangeArrowheads="1"/>
            </p:cNvSpPr>
            <p:nvPr/>
          </p:nvSpPr>
          <p:spPr bwMode="auto">
            <a:xfrm>
              <a:off x="480" y="3216"/>
              <a:ext cx="202" cy="202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3" name="Line 6"/>
            <p:cNvSpPr>
              <a:spLocks noChangeShapeType="1"/>
            </p:cNvSpPr>
            <p:nvPr/>
          </p:nvSpPr>
          <p:spPr bwMode="auto">
            <a:xfrm flipH="1">
              <a:off x="192" y="331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4" name="Line 7"/>
            <p:cNvSpPr>
              <a:spLocks noChangeShapeType="1"/>
            </p:cNvSpPr>
            <p:nvPr/>
          </p:nvSpPr>
          <p:spPr bwMode="auto">
            <a:xfrm flipH="1">
              <a:off x="720" y="355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5" name="AutoShape 8"/>
            <p:cNvSpPr>
              <a:spLocks noChangeAspect="1" noChangeArrowheads="1"/>
            </p:cNvSpPr>
            <p:nvPr/>
          </p:nvSpPr>
          <p:spPr bwMode="auto">
            <a:xfrm>
              <a:off x="1200" y="3456"/>
              <a:ext cx="202" cy="202"/>
            </a:xfrm>
            <a:prstGeom prst="flowChartConnector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6" name="Line 9"/>
            <p:cNvSpPr>
              <a:spLocks noChangeShapeType="1"/>
            </p:cNvSpPr>
            <p:nvPr/>
          </p:nvSpPr>
          <p:spPr bwMode="auto">
            <a:xfrm flipH="1">
              <a:off x="1392" y="35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42338" y="3200400"/>
            <a:ext cx="3657600" cy="990600"/>
            <a:chOff x="2256" y="2585"/>
            <a:chExt cx="1728" cy="336"/>
          </a:xfrm>
        </p:grpSpPr>
        <p:sp>
          <p:nvSpPr>
            <p:cNvPr id="66569" name="Line 11"/>
            <p:cNvSpPr>
              <a:spLocks noChangeShapeType="1"/>
            </p:cNvSpPr>
            <p:nvPr/>
          </p:nvSpPr>
          <p:spPr bwMode="auto">
            <a:xfrm>
              <a:off x="2256" y="2777"/>
              <a:ext cx="172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0" name="AutoShape 12"/>
            <p:cNvSpPr>
              <a:spLocks noChangeAspect="1" noChangeArrowheads="1"/>
            </p:cNvSpPr>
            <p:nvPr/>
          </p:nvSpPr>
          <p:spPr bwMode="auto">
            <a:xfrm>
              <a:off x="3024" y="2758"/>
              <a:ext cx="29" cy="29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1" name="Line 13"/>
            <p:cNvSpPr>
              <a:spLocks noChangeShapeType="1"/>
            </p:cNvSpPr>
            <p:nvPr/>
          </p:nvSpPr>
          <p:spPr bwMode="auto">
            <a:xfrm flipV="1">
              <a:off x="3072" y="2681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2" name="Line 14"/>
            <p:cNvSpPr>
              <a:spLocks noChangeShapeType="1"/>
            </p:cNvSpPr>
            <p:nvPr/>
          </p:nvSpPr>
          <p:spPr bwMode="auto">
            <a:xfrm>
              <a:off x="3072" y="2777"/>
              <a:ext cx="91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3" name="Line 15"/>
            <p:cNvSpPr>
              <a:spLocks noChangeShapeType="1"/>
            </p:cNvSpPr>
            <p:nvPr/>
          </p:nvSpPr>
          <p:spPr bwMode="auto">
            <a:xfrm flipV="1">
              <a:off x="3072" y="2633"/>
              <a:ext cx="48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4" name="Line 16"/>
            <p:cNvSpPr>
              <a:spLocks noChangeShapeType="1"/>
            </p:cNvSpPr>
            <p:nvPr/>
          </p:nvSpPr>
          <p:spPr bwMode="auto">
            <a:xfrm flipV="1">
              <a:off x="3024" y="2585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5" name="Line 17"/>
            <p:cNvSpPr>
              <a:spLocks noChangeShapeType="1"/>
            </p:cNvSpPr>
            <p:nvPr/>
          </p:nvSpPr>
          <p:spPr bwMode="auto">
            <a:xfrm>
              <a:off x="3024" y="2777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6" name="Line 18"/>
            <p:cNvSpPr>
              <a:spLocks noChangeShapeType="1"/>
            </p:cNvSpPr>
            <p:nvPr/>
          </p:nvSpPr>
          <p:spPr bwMode="auto">
            <a:xfrm>
              <a:off x="2400" y="2633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7" name="Line 19"/>
            <p:cNvSpPr>
              <a:spLocks noChangeShapeType="1"/>
            </p:cNvSpPr>
            <p:nvPr/>
          </p:nvSpPr>
          <p:spPr bwMode="auto">
            <a:xfrm flipV="1">
              <a:off x="2400" y="2777"/>
              <a:ext cx="62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8" name="Line 20"/>
            <p:cNvSpPr>
              <a:spLocks noChangeShapeType="1"/>
            </p:cNvSpPr>
            <p:nvPr/>
          </p:nvSpPr>
          <p:spPr bwMode="auto">
            <a:xfrm>
              <a:off x="2400" y="2729"/>
              <a:ext cx="57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79" name="Line 21"/>
            <p:cNvSpPr>
              <a:spLocks noChangeShapeType="1"/>
            </p:cNvSpPr>
            <p:nvPr/>
          </p:nvSpPr>
          <p:spPr bwMode="auto">
            <a:xfrm flipV="1">
              <a:off x="2400" y="2777"/>
              <a:ext cx="57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0" name="Line 22"/>
            <p:cNvSpPr>
              <a:spLocks noChangeShapeType="1"/>
            </p:cNvSpPr>
            <p:nvPr/>
          </p:nvSpPr>
          <p:spPr bwMode="auto">
            <a:xfrm flipH="1" flipV="1">
              <a:off x="2928" y="2633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1" name="Line 23"/>
            <p:cNvSpPr>
              <a:spLocks noChangeShapeType="1"/>
            </p:cNvSpPr>
            <p:nvPr/>
          </p:nvSpPr>
          <p:spPr bwMode="auto">
            <a:xfrm flipV="1">
              <a:off x="3024" y="2729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2" name="Line 24"/>
            <p:cNvSpPr>
              <a:spLocks noChangeShapeType="1"/>
            </p:cNvSpPr>
            <p:nvPr/>
          </p:nvSpPr>
          <p:spPr bwMode="auto">
            <a:xfrm flipV="1">
              <a:off x="3120" y="2633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3" name="Line 25"/>
            <p:cNvSpPr>
              <a:spLocks noChangeShapeType="1"/>
            </p:cNvSpPr>
            <p:nvPr/>
          </p:nvSpPr>
          <p:spPr bwMode="auto">
            <a:xfrm>
              <a:off x="3072" y="2777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4" name="Line 26"/>
            <p:cNvSpPr>
              <a:spLocks noChangeShapeType="1"/>
            </p:cNvSpPr>
            <p:nvPr/>
          </p:nvSpPr>
          <p:spPr bwMode="auto">
            <a:xfrm>
              <a:off x="3168" y="2777"/>
              <a:ext cx="81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5" name="Line 27"/>
            <p:cNvSpPr>
              <a:spLocks noChangeShapeType="1"/>
            </p:cNvSpPr>
            <p:nvPr/>
          </p:nvSpPr>
          <p:spPr bwMode="auto">
            <a:xfrm flipH="1" flipV="1">
              <a:off x="2304" y="2681"/>
              <a:ext cx="72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6" name="Line 28"/>
            <p:cNvSpPr>
              <a:spLocks noChangeShapeType="1"/>
            </p:cNvSpPr>
            <p:nvPr/>
          </p:nvSpPr>
          <p:spPr bwMode="auto">
            <a:xfrm flipH="1">
              <a:off x="2352" y="2777"/>
              <a:ext cx="6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7" name="Line 29"/>
            <p:cNvSpPr>
              <a:spLocks noChangeShapeType="1"/>
            </p:cNvSpPr>
            <p:nvPr/>
          </p:nvSpPr>
          <p:spPr bwMode="auto">
            <a:xfrm>
              <a:off x="3024" y="2777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8" name="Line 30"/>
            <p:cNvSpPr>
              <a:spLocks noChangeShapeType="1"/>
            </p:cNvSpPr>
            <p:nvPr/>
          </p:nvSpPr>
          <p:spPr bwMode="auto">
            <a:xfrm flipH="1">
              <a:off x="2928" y="2777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89" name="Line 31"/>
            <p:cNvSpPr>
              <a:spLocks noChangeShapeType="1"/>
            </p:cNvSpPr>
            <p:nvPr/>
          </p:nvSpPr>
          <p:spPr bwMode="auto">
            <a:xfrm flipV="1">
              <a:off x="3024" y="2633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590" name="AutoShape 32"/>
            <p:cNvSpPr>
              <a:spLocks noChangeAspect="1" noChangeArrowheads="1"/>
            </p:cNvSpPr>
            <p:nvPr/>
          </p:nvSpPr>
          <p:spPr bwMode="auto">
            <a:xfrm>
              <a:off x="2988" y="2701"/>
              <a:ext cx="127" cy="127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6565" name="Text Box 33"/>
          <p:cNvSpPr txBox="1">
            <a:spLocks noChangeArrowheads="1"/>
          </p:cNvSpPr>
          <p:nvPr/>
        </p:nvSpPr>
        <p:spPr bwMode="auto">
          <a:xfrm>
            <a:off x="1195754" y="4419600"/>
            <a:ext cx="6264505" cy="461665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tx2"/>
                </a:solidFill>
                <a:latin typeface="Times New Roman" pitchFamily="-84" charset="0"/>
                <a:sym typeface="MS LineDraw" pitchFamily="49" charset="2"/>
              </a:rPr>
              <a:t>&lt;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</a:rPr>
              <a:t> </a:t>
            </a:r>
            <a:r>
              <a:rPr lang="en-US" sz="2400" dirty="0" err="1">
                <a:solidFill>
                  <a:srgbClr val="33CC33"/>
                </a:solidFill>
                <a:latin typeface="Times New Roman" pitchFamily="-84" charset="0"/>
              </a:rPr>
              <a:t>p</a:t>
            </a:r>
            <a:r>
              <a:rPr lang="en-US" sz="2400" baseline="-25000" dirty="0" err="1">
                <a:solidFill>
                  <a:srgbClr val="33CC33"/>
                </a:solidFill>
                <a:latin typeface="Times New Roman" pitchFamily="-84" charset="0"/>
              </a:rPr>
              <a:t>T</a:t>
            </a:r>
            <a:r>
              <a:rPr lang="en-US" sz="2400" dirty="0">
                <a:solidFill>
                  <a:srgbClr val="33CC33"/>
                </a:solidFill>
                <a:latin typeface="Times New Roman" pitchFamily="-84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Times New Roman" pitchFamily="-84" charset="0"/>
              </a:rPr>
              <a:t>&gt;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-84" charset="0"/>
                <a:sym typeface="Symbol" pitchFamily="-84" charset="2"/>
              </a:rPr>
              <a:t></a:t>
            </a:r>
            <a:r>
              <a:rPr lang="en-US" sz="2400" dirty="0">
                <a:solidFill>
                  <a:srgbClr val="3366FF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400" dirty="0">
                <a:solidFill>
                  <a:srgbClr val="33CC33"/>
                </a:solidFill>
                <a:latin typeface="Times New Roman" pitchFamily="-84" charset="0"/>
                <a:sym typeface="Symbol" pitchFamily="-84" charset="2"/>
              </a:rPr>
              <a:t>500 </a:t>
            </a:r>
            <a:r>
              <a:rPr lang="en-US" sz="2400" dirty="0" err="1">
                <a:solidFill>
                  <a:srgbClr val="33CC33"/>
                </a:solidFill>
                <a:latin typeface="Times New Roman" pitchFamily="-84" charset="0"/>
                <a:sym typeface="Symbol" pitchFamily="-84" charset="2"/>
              </a:rPr>
              <a:t>MeV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      </a:t>
            </a:r>
            <a:r>
              <a:rPr lang="en-US" dirty="0">
                <a:solidFill>
                  <a:schemeClr val="tx1"/>
                </a:solidFill>
                <a:latin typeface="Times New Roman" pitchFamily="-84" charset="0"/>
                <a:sym typeface="Symbol" pitchFamily="-84" charset="2"/>
              </a:rPr>
              <a:t>of charged particles in final state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sp>
        <p:nvSpPr>
          <p:cNvPr id="66566" name="Text Box 34"/>
          <p:cNvSpPr txBox="1">
            <a:spLocks noChangeArrowheads="1"/>
          </p:cNvSpPr>
          <p:nvPr/>
        </p:nvSpPr>
        <p:spPr bwMode="auto">
          <a:xfrm>
            <a:off x="609601" y="4906964"/>
            <a:ext cx="4517533" cy="40011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chemeClr val="tx1"/>
                </a:solidFill>
                <a:latin typeface="Times New Roman" pitchFamily="-84" charset="0"/>
              </a:rPr>
              <a:t>Most energy escapes down the beam pipe.</a:t>
            </a:r>
            <a:endParaRPr lang="en-US" sz="2800" dirty="0">
              <a:solidFill>
                <a:schemeClr val="tx1"/>
              </a:solidFill>
              <a:latin typeface="Times New Roman" pitchFamily="-84" charset="0"/>
            </a:endParaRPr>
          </a:p>
        </p:txBody>
      </p:sp>
      <p:sp>
        <p:nvSpPr>
          <p:cNvPr id="66567" name="Text Box 35"/>
          <p:cNvSpPr txBox="1">
            <a:spLocks noChangeArrowheads="1"/>
          </p:cNvSpPr>
          <p:nvPr/>
        </p:nvSpPr>
        <p:spPr bwMode="auto">
          <a:xfrm>
            <a:off x="562708" y="5486401"/>
            <a:ext cx="7976062" cy="892552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These are called</a:t>
            </a:r>
            <a:r>
              <a:rPr lang="en-US" sz="2400" dirty="0">
                <a:solidFill>
                  <a:schemeClr val="tx1"/>
                </a:solidFill>
                <a:latin typeface="Times New Roman" pitchFamily="-8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soft events…</a:t>
            </a:r>
          </a:p>
          <a:p>
            <a:pPr eaLnBrk="0" hangingPunct="0"/>
            <a:r>
              <a:rPr lang="en-US" sz="2400" dirty="0">
                <a:solidFill>
                  <a:schemeClr val="accent2"/>
                </a:solidFill>
                <a:latin typeface="Times New Roman" pitchFamily="-84" charset="0"/>
              </a:rPr>
              <a:t>A minimum bias data event sample is dominated by soft events </a:t>
            </a:r>
            <a:r>
              <a:rPr lang="en-US" sz="2800" dirty="0">
                <a:solidFill>
                  <a:schemeClr val="tx1"/>
                </a:solidFill>
                <a:latin typeface="Times New Roman" pitchFamily="-84" charset="0"/>
              </a:rPr>
              <a:t> </a:t>
            </a:r>
          </a:p>
        </p:txBody>
      </p:sp>
      <p:sp>
        <p:nvSpPr>
          <p:cNvPr id="66568" name="Rectangle 36"/>
          <p:cNvSpPr>
            <a:spLocks noGrp="1" noChangeArrowheads="1"/>
          </p:cNvSpPr>
          <p:nvPr>
            <p:ph type="title"/>
          </p:nvPr>
        </p:nvSpPr>
        <p:spPr>
          <a:xfrm>
            <a:off x="633046" y="0"/>
            <a:ext cx="7737231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itchFamily="-84" charset="0"/>
                <a:ea typeface="ＭＳ Ｐゴシック" pitchFamily="-84" charset="-128"/>
                <a:cs typeface="ＭＳ Ｐゴシック" pitchFamily="-84" charset="-128"/>
              </a:rPr>
              <a:t>Proton-proton Collisions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Example 13 </a:t>
            </a:r>
            <a:r>
              <a:rPr lang="en-GB" dirty="0" err="1" smtClean="0"/>
              <a:t>TeV</a:t>
            </a:r>
            <a:r>
              <a:rPr lang="en-GB" dirty="0" smtClean="0"/>
              <a:t> Results </a:t>
            </a:r>
            <a:endParaRPr lang="en-GB" dirty="0"/>
          </a:p>
        </p:txBody>
      </p:sp>
      <p:pic>
        <p:nvPicPr>
          <p:cNvPr id="4" name="Espace réservé du contenu 3" descr="Screen Shot 2015-08-13 at 23.26.3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515" y="1676400"/>
            <a:ext cx="7802969" cy="5105400"/>
          </a:xfrm>
        </p:spPr>
      </p:pic>
      <p:sp>
        <p:nvSpPr>
          <p:cNvPr id="5" name="ZoneTexte 4"/>
          <p:cNvSpPr txBox="1"/>
          <p:nvPr/>
        </p:nvSpPr>
        <p:spPr>
          <a:xfrm>
            <a:off x="1371600" y="914400"/>
            <a:ext cx="558678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The inclusive </a:t>
            </a:r>
            <a:r>
              <a:rPr lang="en-GB" dirty="0" err="1" smtClean="0">
                <a:solidFill>
                  <a:srgbClr val="FF0000"/>
                </a:solidFill>
              </a:rPr>
              <a:t>di-muon</a:t>
            </a:r>
            <a:r>
              <a:rPr lang="en-GB" dirty="0" smtClean="0">
                <a:solidFill>
                  <a:srgbClr val="FF0000"/>
                </a:solidFill>
              </a:rPr>
              <a:t> spectrum in pp at 13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We find back all our usual suspects!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80501" y="4495800"/>
            <a:ext cx="5490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srgbClr val="FF0000"/>
                </a:solidFill>
              </a:rPr>
              <a:t>?</a:t>
            </a:r>
            <a:endParaRPr lang="en-GB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bb Jet Cross Sections at 7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04800" y="914400"/>
            <a:ext cx="215661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arXiv:1607.08430</a:t>
            </a:r>
            <a:endParaRPr lang="en-GB" dirty="0"/>
          </a:p>
        </p:txBody>
      </p:sp>
      <p:pic>
        <p:nvPicPr>
          <p:cNvPr id="4" name="Image 3" descr="Screen Shot 2016-07-29 at 11.54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0"/>
            <a:ext cx="6705600" cy="50292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419600" y="1066800"/>
            <a:ext cx="4267690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At least one </a:t>
            </a:r>
            <a:r>
              <a:rPr lang="en-GB" dirty="0" err="1" smtClean="0"/>
              <a:t>b</a:t>
            </a:r>
            <a:r>
              <a:rPr lang="en-GB" dirty="0" smtClean="0"/>
              <a:t>-jet with </a:t>
            </a:r>
            <a:r>
              <a:rPr lang="en-GB" dirty="0" err="1" smtClean="0"/>
              <a:t>pT</a:t>
            </a:r>
            <a:r>
              <a:rPr lang="en-GB" dirty="0" smtClean="0"/>
              <a:t>&gt; 270 </a:t>
            </a:r>
            <a:r>
              <a:rPr lang="en-GB" dirty="0" err="1" smtClean="0"/>
              <a:t>GeV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-142875"/>
            <a:ext cx="7239000" cy="904875"/>
          </a:xfrm>
        </p:spPr>
        <p:txBody>
          <a:bodyPr/>
          <a:lstStyle/>
          <a:p>
            <a:r>
              <a:rPr lang="en-GB" dirty="0" err="1" smtClean="0"/>
              <a:t>Pentaquarks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3" name="Image 2" descr="Screen Shot 2015-08-29 at 14.42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5" y="2133600"/>
            <a:ext cx="5094515" cy="11261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13272" y="838200"/>
            <a:ext cx="8771502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In QCD we have </a:t>
            </a:r>
            <a:r>
              <a:rPr lang="en-GB" dirty="0" err="1" smtClean="0">
                <a:solidFill>
                  <a:srgbClr val="0000FF"/>
                </a:solidFill>
              </a:rPr>
              <a:t>color</a:t>
            </a:r>
            <a:r>
              <a:rPr lang="en-GB" dirty="0" smtClean="0">
                <a:solidFill>
                  <a:srgbClr val="0000FF"/>
                </a:solidFill>
              </a:rPr>
              <a:t>-white states: tri-</a:t>
            </a:r>
            <a:r>
              <a:rPr lang="en-GB" dirty="0" err="1" smtClean="0">
                <a:solidFill>
                  <a:srgbClr val="0000FF"/>
                </a:solidFill>
              </a:rPr>
              <a:t>q’s</a:t>
            </a:r>
            <a:r>
              <a:rPr lang="en-GB" dirty="0" smtClean="0">
                <a:solidFill>
                  <a:srgbClr val="0000FF"/>
                </a:solidFill>
              </a:rPr>
              <a:t> (baryons) and  </a:t>
            </a:r>
            <a:r>
              <a:rPr lang="en-GB" dirty="0" err="1" smtClean="0">
                <a:solidFill>
                  <a:srgbClr val="0000FF"/>
                </a:solidFill>
              </a:rPr>
              <a:t>q</a:t>
            </a:r>
            <a:r>
              <a:rPr lang="en-GB" dirty="0" smtClean="0">
                <a:solidFill>
                  <a:srgbClr val="0000FF"/>
                </a:solidFill>
              </a:rPr>
              <a:t> anti-</a:t>
            </a:r>
            <a:r>
              <a:rPr lang="en-GB" dirty="0" err="1" smtClean="0">
                <a:solidFill>
                  <a:srgbClr val="0000FF"/>
                </a:solidFill>
              </a:rPr>
              <a:t>q</a:t>
            </a:r>
            <a:r>
              <a:rPr lang="en-GB" dirty="0" smtClean="0">
                <a:solidFill>
                  <a:srgbClr val="0000FF"/>
                </a:solidFill>
              </a:rPr>
              <a:t> (mesons)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What about pure gluon states (</a:t>
            </a:r>
            <a:r>
              <a:rPr lang="en-GB" dirty="0" err="1" smtClean="0">
                <a:solidFill>
                  <a:srgbClr val="0000FF"/>
                </a:solidFill>
              </a:rPr>
              <a:t>glueballs</a:t>
            </a:r>
            <a:r>
              <a:rPr lang="en-GB" dirty="0" smtClean="0">
                <a:solidFill>
                  <a:srgbClr val="0000FF"/>
                </a:solidFill>
              </a:rPr>
              <a:t>) and other exotic quark states</a:t>
            </a:r>
          </a:p>
          <a:p>
            <a:r>
              <a:rPr lang="en-GB" dirty="0" err="1" smtClean="0">
                <a:solidFill>
                  <a:srgbClr val="FF0000"/>
                </a:solidFill>
              </a:rPr>
              <a:t>LHCb</a:t>
            </a:r>
            <a:r>
              <a:rPr lang="en-GB" dirty="0" smtClean="0">
                <a:solidFill>
                  <a:srgbClr val="FF0000"/>
                </a:solidFill>
              </a:rPr>
              <a:t> reported the observation of </a:t>
            </a:r>
            <a:r>
              <a:rPr lang="en-GB" dirty="0" err="1" smtClean="0">
                <a:solidFill>
                  <a:srgbClr val="FF0000"/>
                </a:solidFill>
              </a:rPr>
              <a:t>penta</a:t>
            </a:r>
            <a:r>
              <a:rPr lang="en-GB" dirty="0" smtClean="0">
                <a:solidFill>
                  <a:srgbClr val="FF0000"/>
                </a:solidFill>
              </a:rPr>
              <a:t>-quarks </a:t>
            </a:r>
            <a:r>
              <a:rPr lang="en-GB" dirty="0" err="1" smtClean="0">
                <a:solidFill>
                  <a:srgbClr val="FF0000"/>
                </a:solidFill>
              </a:rPr>
              <a:t>ie</a:t>
            </a:r>
            <a:r>
              <a:rPr lang="en-GB" dirty="0" smtClean="0">
                <a:solidFill>
                  <a:srgbClr val="FF0000"/>
                </a:solidFill>
              </a:rPr>
              <a:t>: 4 quarks+ an </a:t>
            </a:r>
            <a:r>
              <a:rPr lang="en-GB" dirty="0" err="1" smtClean="0">
                <a:solidFill>
                  <a:srgbClr val="FF0000"/>
                </a:solidFill>
              </a:rPr>
              <a:t>antiquark</a:t>
            </a:r>
            <a:r>
              <a:rPr lang="en-GB" dirty="0" smtClean="0">
                <a:solidFill>
                  <a:srgbClr val="FF0000"/>
                </a:solidFill>
              </a:rPr>
              <a:t> 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114800" y="3400961"/>
            <a:ext cx="5029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Penta</a:t>
            </a:r>
            <a:r>
              <a:rPr lang="en-GB" dirty="0" smtClean="0">
                <a:solidFill>
                  <a:srgbClr val="0000FF"/>
                </a:solidFill>
              </a:rPr>
              <a:t>-quarks have a </a:t>
            </a:r>
            <a:r>
              <a:rPr lang="en-GB" dirty="0" err="1" smtClean="0">
                <a:solidFill>
                  <a:srgbClr val="0000FF"/>
                </a:solidFill>
              </a:rPr>
              <a:t>checkered</a:t>
            </a:r>
            <a:r>
              <a:rPr lang="en-GB" dirty="0" smtClean="0">
                <a:solidFill>
                  <a:srgbClr val="0000FF"/>
                </a:solidFill>
              </a:rPr>
              <a:t> history: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They have been discovered in two waves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In</a:t>
            </a:r>
            <a:r>
              <a:rPr lang="en-GB" dirty="0" smtClean="0">
                <a:solidFill>
                  <a:srgbClr val="0000FF"/>
                </a:solidFill>
              </a:rPr>
              <a:t> the 1970’s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In</a:t>
            </a:r>
            <a:r>
              <a:rPr lang="en-GB" dirty="0" smtClean="0">
                <a:solidFill>
                  <a:srgbClr val="0000FF"/>
                </a:solidFill>
              </a:rPr>
              <a:t> the last decade (2003-2006)</a:t>
            </a:r>
          </a:p>
        </p:txBody>
      </p:sp>
      <p:pic>
        <p:nvPicPr>
          <p:cNvPr id="6" name="Image 5" descr="Screen Shot 2015-08-29 at 15.00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8029"/>
            <a:ext cx="3810000" cy="2863521"/>
          </a:xfrm>
          <a:prstGeom prst="rect">
            <a:avLst/>
          </a:prstGeom>
        </p:spPr>
      </p:pic>
      <p:pic>
        <p:nvPicPr>
          <p:cNvPr id="7" name="Image 6" descr="Screen Shot 2015-08-29 at 15.03.3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029200"/>
            <a:ext cx="5895476" cy="1066800"/>
          </a:xfrm>
          <a:prstGeom prst="rect">
            <a:avLst/>
          </a:prstGeom>
        </p:spPr>
      </p:pic>
      <p:pic>
        <p:nvPicPr>
          <p:cNvPr id="8" name="Image 7" descr="Screen Shot 2015-08-29 at 14.59.5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00" y="5149302"/>
            <a:ext cx="2070100" cy="1556298"/>
          </a:xfrm>
          <a:prstGeom prst="rect">
            <a:avLst/>
          </a:prstGeom>
        </p:spPr>
      </p:pic>
      <p:sp>
        <p:nvSpPr>
          <p:cNvPr id="9" name="AutoShape 8"/>
          <p:cNvSpPr>
            <a:spLocks noChangeArrowheads="1"/>
          </p:cNvSpPr>
          <p:nvPr/>
        </p:nvSpPr>
        <p:spPr bwMode="auto">
          <a:xfrm flipV="1">
            <a:off x="76200" y="5334000"/>
            <a:ext cx="467457" cy="533400"/>
          </a:xfrm>
          <a:prstGeom prst="rightArrow">
            <a:avLst>
              <a:gd name="adj1" fmla="val 50000"/>
              <a:gd name="adj2" fmla="val 50357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5029200"/>
            <a:ext cx="660708" cy="35394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700" dirty="0" smtClean="0"/>
              <a:t>2006</a:t>
            </a:r>
            <a:endParaRPr lang="en-GB" sz="17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932578" y="6381690"/>
            <a:ext cx="479041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Do the </a:t>
            </a:r>
            <a:r>
              <a:rPr lang="en-GB" dirty="0" err="1" smtClean="0">
                <a:solidFill>
                  <a:srgbClr val="FF0000"/>
                </a:solidFill>
              </a:rPr>
              <a:t>pentaquarks</a:t>
            </a:r>
            <a:r>
              <a:rPr lang="en-GB" dirty="0" smtClean="0">
                <a:solidFill>
                  <a:srgbClr val="FF0000"/>
                </a:solidFill>
              </a:rPr>
              <a:t> rise from the ashes?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5400" y="-152400"/>
            <a:ext cx="7239000" cy="904875"/>
          </a:xfrm>
        </p:spPr>
        <p:txBody>
          <a:bodyPr/>
          <a:lstStyle/>
          <a:p>
            <a:r>
              <a:rPr lang="en-GB" dirty="0" smtClean="0"/>
              <a:t>Study of the </a:t>
            </a:r>
            <a:r>
              <a:rPr lang="en-GB" dirty="0" err="1" smtClean="0"/>
              <a:t>Λ</a:t>
            </a:r>
            <a:r>
              <a:rPr lang="en-GB" baseline="-25000" dirty="0" err="1" smtClean="0"/>
              <a:t>b</a:t>
            </a:r>
            <a:r>
              <a:rPr lang="en-GB" dirty="0" smtClean="0"/>
              <a:t> Decays</a:t>
            </a:r>
            <a:endParaRPr lang="en-GB" dirty="0"/>
          </a:p>
        </p:txBody>
      </p:sp>
      <p:sp>
        <p:nvSpPr>
          <p:cNvPr id="4" name="Titre 1"/>
          <p:cNvSpPr>
            <a:spLocks noGrp="1"/>
          </p:cNvSpPr>
          <p:nvPr/>
        </p:nvSpPr>
        <p:spPr bwMode="auto">
          <a:xfrm>
            <a:off x="-419100" y="-592137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endParaRPr lang="en-GB"/>
          </a:p>
        </p:txBody>
      </p:sp>
      <p:pic>
        <p:nvPicPr>
          <p:cNvPr id="5" name="Image 4" descr="Screen Shot 2015-08-31 at 11.00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494"/>
            <a:ext cx="6324600" cy="1662106"/>
          </a:xfrm>
          <a:prstGeom prst="rect">
            <a:avLst/>
          </a:prstGeom>
        </p:spPr>
      </p:pic>
      <p:pic>
        <p:nvPicPr>
          <p:cNvPr id="6" name="Image 5" descr="Screen Shot 2015-08-31 at 11.00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1019"/>
            <a:ext cx="7848600" cy="4176981"/>
          </a:xfrm>
          <a:prstGeom prst="rect">
            <a:avLst/>
          </a:prstGeom>
        </p:spPr>
      </p:pic>
      <p:pic>
        <p:nvPicPr>
          <p:cNvPr id="7" name="Image 6" descr="Screen Shot 2015-08-31 at 11.00.5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914400"/>
            <a:ext cx="2800207" cy="1612900"/>
          </a:xfrm>
          <a:prstGeom prst="rect">
            <a:avLst/>
          </a:prstGeom>
        </p:spPr>
      </p:pic>
      <p:pic>
        <p:nvPicPr>
          <p:cNvPr id="8" name="Image 7" descr="Screen Shot 2015-08-31 at 11.01.2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429000"/>
            <a:ext cx="3319294" cy="2819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7200" y="3200400"/>
            <a:ext cx="3052165" cy="3539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00FF"/>
                </a:solidFill>
              </a:rPr>
              <a:t>Mixture of all known </a:t>
            </a:r>
            <a:r>
              <a:rPr lang="en-GB" sz="1700" dirty="0" err="1" smtClean="0">
                <a:solidFill>
                  <a:srgbClr val="0000FF"/>
                </a:solidFill>
              </a:rPr>
              <a:t>Λ</a:t>
            </a:r>
            <a:r>
              <a:rPr lang="en-GB" sz="1700" baseline="-25000" dirty="0" err="1" smtClean="0">
                <a:solidFill>
                  <a:srgbClr val="0000FF"/>
                </a:solidFill>
              </a:rPr>
              <a:t>b</a:t>
            </a:r>
            <a:r>
              <a:rPr lang="en-GB" sz="1700" dirty="0" smtClean="0">
                <a:solidFill>
                  <a:srgbClr val="0000FF"/>
                </a:solidFill>
              </a:rPr>
              <a:t> states</a:t>
            </a:r>
            <a:endParaRPr lang="en-GB" sz="1700" dirty="0">
              <a:solidFill>
                <a:srgbClr val="0000FF"/>
              </a:solidFill>
            </a:endParaRPr>
          </a:p>
        </p:txBody>
      </p:sp>
      <p:pic>
        <p:nvPicPr>
          <p:cNvPr id="10" name="Image 9" descr="Screen Shot 2015-08-31 at 11.08.5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4038600"/>
            <a:ext cx="1003300" cy="342900"/>
          </a:xfrm>
          <a:prstGeom prst="rect">
            <a:avLst/>
          </a:prstGeom>
        </p:spPr>
      </p:pic>
      <p:pic>
        <p:nvPicPr>
          <p:cNvPr id="11" name="Image 10" descr="Screen Shot 2015-08-31 at 11.08.5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114800"/>
            <a:ext cx="1003300" cy="3429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343400" y="3200400"/>
            <a:ext cx="2771280" cy="3539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00FF"/>
                </a:solidFill>
              </a:rPr>
              <a:t>Add two </a:t>
            </a:r>
            <a:r>
              <a:rPr lang="en-GB" sz="1700" dirty="0" err="1" smtClean="0">
                <a:solidFill>
                  <a:srgbClr val="0000FF"/>
                </a:solidFill>
              </a:rPr>
              <a:t>pentaquark</a:t>
            </a:r>
            <a:r>
              <a:rPr lang="en-GB" sz="1700" dirty="0" smtClean="0">
                <a:solidFill>
                  <a:srgbClr val="0000FF"/>
                </a:solidFill>
              </a:rPr>
              <a:t> states</a:t>
            </a:r>
            <a:endParaRPr lang="en-GB" sz="1700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283182" y="3124200"/>
            <a:ext cx="1860818" cy="35394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700" dirty="0" smtClean="0"/>
              <a:t>arXiv:1507.03414</a:t>
            </a:r>
            <a:endParaRPr lang="en-GB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-142875"/>
            <a:ext cx="7239000" cy="904875"/>
          </a:xfrm>
        </p:spPr>
        <p:txBody>
          <a:bodyPr/>
          <a:lstStyle/>
          <a:p>
            <a:r>
              <a:rPr lang="en-GB" dirty="0" err="1" smtClean="0"/>
              <a:t>Pentaquarks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4" name="Image 3" descr="Screen Shot 2015-08-29 at 14.43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8200"/>
            <a:ext cx="7760804" cy="59499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62600" y="762000"/>
            <a:ext cx="2156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arXiv:1507.03414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845820"/>
            <a:ext cx="9144000" cy="593598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8" name="Image 17" descr="Screen Shot 2013-08-22 at 9.05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953000"/>
            <a:ext cx="2895600" cy="1828800"/>
          </a:xfrm>
          <a:prstGeom prst="rect">
            <a:avLst/>
          </a:prstGeom>
        </p:spPr>
      </p:pic>
      <p:pic>
        <p:nvPicPr>
          <p:cNvPr id="19" name="Image 18" descr="Screen Shot 2013-08-22 at 9.06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317" y="4267200"/>
            <a:ext cx="1655683" cy="2076780"/>
          </a:xfrm>
          <a:prstGeom prst="rect">
            <a:avLst/>
          </a:prstGeom>
        </p:spPr>
      </p:pic>
      <p:pic>
        <p:nvPicPr>
          <p:cNvPr id="20" name="Image 19" descr="Screen Shot 2013-08-22 at 9.06.1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1322151"/>
            <a:ext cx="2630752" cy="1725849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2590800" y="914400"/>
            <a:ext cx="6324600" cy="163121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A B</a:t>
            </a:r>
            <a:r>
              <a:rPr lang="en-GB" baseline="-25000" dirty="0" smtClean="0">
                <a:solidFill>
                  <a:srgbClr val="0000FF"/>
                </a:solidFill>
              </a:rPr>
              <a:t>s</a:t>
            </a:r>
            <a:r>
              <a:rPr lang="en-GB" dirty="0" smtClean="0">
                <a:solidFill>
                  <a:srgbClr val="0000FF"/>
                </a:solidFill>
              </a:rPr>
              <a:t> particle is a particle consisting of a beauty-quark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and strangeness-quark, with a mass of ~ 5.4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Three</a:t>
            </a:r>
            <a:r>
              <a:rPr lang="en-GB" dirty="0" smtClean="0">
                <a:solidFill>
                  <a:srgbClr val="0000FF"/>
                </a:solidFill>
              </a:rPr>
              <a:t> B</a:t>
            </a:r>
            <a:r>
              <a:rPr lang="en-GB" baseline="-25000" dirty="0" smtClean="0">
                <a:solidFill>
                  <a:srgbClr val="0000FF"/>
                </a:solidFill>
              </a:rPr>
              <a:t>s</a:t>
            </a:r>
            <a:r>
              <a:rPr lang="en-GB" dirty="0" smtClean="0">
                <a:solidFill>
                  <a:srgbClr val="0000FF"/>
                </a:solidFill>
              </a:rPr>
              <a:t> particles </a:t>
            </a:r>
            <a:r>
              <a:rPr lang="en-GB" dirty="0" smtClean="0">
                <a:solidFill>
                  <a:srgbClr val="FF0000"/>
                </a:solidFill>
              </a:rPr>
              <a:t>in a billion will decay into two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muons</a:t>
            </a:r>
            <a:r>
              <a:rPr lang="en-GB" dirty="0" smtClean="0">
                <a:solidFill>
                  <a:srgbClr val="FF0000"/>
                </a:solidFill>
              </a:rPr>
              <a:t>. </a:t>
            </a:r>
            <a:r>
              <a:rPr lang="en-GB" dirty="0" smtClean="0">
                <a:solidFill>
                  <a:srgbClr val="0000FF"/>
                </a:solidFill>
              </a:rPr>
              <a:t>This decay has been chased since 30 years.</a:t>
            </a:r>
          </a:p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sz="1800" dirty="0" err="1" smtClean="0">
                <a:solidFill>
                  <a:srgbClr val="FF0000"/>
                </a:solidFill>
              </a:rPr>
              <a:t>New</a:t>
            </a:r>
            <a:r>
              <a:rPr lang="en-GB" sz="1800" dirty="0" smtClean="0">
                <a:solidFill>
                  <a:srgbClr val="FF0000"/>
                </a:solidFill>
              </a:rPr>
              <a:t> physics modifies these Standard Models predictions  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Precision Measurements: </a:t>
            </a:r>
            <a:r>
              <a:rPr lang="en-US" dirty="0" err="1" smtClean="0">
                <a:effectLst/>
              </a:rPr>
              <a:t>B</a:t>
            </a:r>
            <a:r>
              <a:rPr lang="en-US" baseline="-25000" dirty="0" err="1" smtClean="0">
                <a:effectLst/>
              </a:rPr>
              <a:t>s(d</a:t>
            </a:r>
            <a:r>
              <a:rPr lang="en-US" baseline="-25000" dirty="0" smtClean="0">
                <a:effectLst/>
              </a:rPr>
              <a:t>) </a:t>
            </a:r>
            <a:r>
              <a:rPr lang="en-US" dirty="0" err="1" smtClean="0">
                <a:effectLst/>
                <a:sym typeface="Wingdings"/>
              </a:rPr>
              <a:t>μμ</a:t>
            </a:r>
            <a:r>
              <a:rPr lang="en-US" dirty="0" smtClean="0">
                <a:effectLst/>
                <a:sym typeface="Wingdings"/>
              </a:rPr>
              <a:t> </a:t>
            </a:r>
            <a:endParaRPr lang="en-US" dirty="0">
              <a:effectLst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0" y="2895600"/>
            <a:ext cx="260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PRL 111 (2013) 101804</a:t>
            </a:r>
            <a:endParaRPr lang="en-GB" sz="1800" dirty="0"/>
          </a:p>
        </p:txBody>
      </p:sp>
      <p:pic>
        <p:nvPicPr>
          <p:cNvPr id="17" name="Image 16" descr="Screen Shot 2014-11-24 at 11.21.13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2514600"/>
            <a:ext cx="4343400" cy="333159"/>
          </a:xfrm>
          <a:prstGeom prst="rect">
            <a:avLst/>
          </a:prstGeom>
        </p:spPr>
      </p:pic>
      <p:pic>
        <p:nvPicPr>
          <p:cNvPr id="14" name="Image 13" descr="Screen Shot 2014-12-13 at 12.21.4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3048000"/>
            <a:ext cx="4254795" cy="1117678"/>
          </a:xfrm>
          <a:prstGeom prst="rect">
            <a:avLst/>
          </a:prstGeom>
        </p:spPr>
      </p:pic>
      <p:pic>
        <p:nvPicPr>
          <p:cNvPr id="26" name="Image 25" descr="Screen Shot 2014-12-13 at 12.21.54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4114800"/>
            <a:ext cx="3283528" cy="914400"/>
          </a:xfrm>
          <a:prstGeom prst="rect">
            <a:avLst/>
          </a:prstGeom>
          <a:solidFill>
            <a:srgbClr val="0000FF"/>
          </a:solidFill>
          <a:ln w="34925">
            <a:solidFill>
              <a:srgbClr val="0000FF"/>
            </a:solidFill>
          </a:ln>
        </p:spPr>
      </p:pic>
      <p:pic>
        <p:nvPicPr>
          <p:cNvPr id="27" name="Image 26" descr="Screen Shot 2014-12-13 at 12.22.06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3310821"/>
            <a:ext cx="3505200" cy="3389759"/>
          </a:xfrm>
          <a:prstGeom prst="rect">
            <a:avLst/>
          </a:prstGeom>
        </p:spPr>
      </p:pic>
      <p:pic>
        <p:nvPicPr>
          <p:cNvPr id="13" name="Image 12" descr="Screen Shot 2014-12-14 at 7.36.00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800" y="2831432"/>
            <a:ext cx="4178484" cy="3298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845820"/>
            <a:ext cx="9144000" cy="593598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6" name="ZoneTexte 15"/>
          <p:cNvSpPr txBox="1"/>
          <p:nvPr/>
        </p:nvSpPr>
        <p:spPr>
          <a:xfrm>
            <a:off x="1676400" y="742890"/>
            <a:ext cx="7239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Combined </a:t>
            </a:r>
            <a:r>
              <a:rPr lang="en-GB" dirty="0" err="1" smtClean="0">
                <a:solidFill>
                  <a:srgbClr val="FF0000"/>
                </a:solidFill>
              </a:rPr>
              <a:t>CMS+LHCb</a:t>
            </a:r>
            <a:r>
              <a:rPr lang="en-GB" dirty="0" smtClean="0">
                <a:solidFill>
                  <a:srgbClr val="FF0000"/>
                </a:solidFill>
              </a:rPr>
              <a:t> analysis submitted to </a:t>
            </a:r>
            <a:r>
              <a:rPr lang="en-GB" dirty="0" smtClean="0">
                <a:solidFill>
                  <a:srgbClr val="0000FF"/>
                </a:solidFill>
              </a:rPr>
              <a:t>Nature</a:t>
            </a:r>
            <a:r>
              <a:rPr lang="en-GB" dirty="0" smtClean="0">
                <a:solidFill>
                  <a:srgbClr val="FF0000"/>
                </a:solidFill>
              </a:rPr>
              <a:t> Dec 2014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Precision Measurements: </a:t>
            </a:r>
            <a:r>
              <a:rPr lang="en-US" dirty="0" err="1" smtClean="0">
                <a:effectLst/>
              </a:rPr>
              <a:t>B</a:t>
            </a:r>
            <a:r>
              <a:rPr lang="en-US" baseline="-25000" dirty="0" err="1" smtClean="0">
                <a:effectLst/>
              </a:rPr>
              <a:t>s(d</a:t>
            </a:r>
            <a:r>
              <a:rPr lang="en-US" baseline="-25000" dirty="0" smtClean="0">
                <a:effectLst/>
              </a:rPr>
              <a:t>) </a:t>
            </a:r>
            <a:r>
              <a:rPr lang="en-US" dirty="0" err="1" smtClean="0">
                <a:effectLst/>
                <a:sym typeface="Wingdings"/>
              </a:rPr>
              <a:t>μμ</a:t>
            </a:r>
            <a:r>
              <a:rPr lang="en-US" dirty="0" smtClean="0">
                <a:effectLst/>
                <a:sym typeface="Wingdings"/>
              </a:rPr>
              <a:t> </a:t>
            </a:r>
            <a:endParaRPr lang="en-US" dirty="0">
              <a:effectLst/>
            </a:endParaRPr>
          </a:p>
        </p:txBody>
      </p:sp>
      <p:pic>
        <p:nvPicPr>
          <p:cNvPr id="14" name="Image 13" descr="Screen Shot 2014-12-13 at 10.48.1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806"/>
            <a:ext cx="9144000" cy="5681994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5791200" y="5879068"/>
            <a:ext cx="33906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FF0000"/>
                </a:solidFill>
              </a:rPr>
              <a:t>But no sign of New Physics …</a:t>
            </a:r>
            <a:r>
              <a:rPr lang="en-US" sz="1800" dirty="0" err="1" smtClean="0">
                <a:solidFill>
                  <a:srgbClr val="FF0000"/>
                </a:solidFill>
                <a:sym typeface="Wingdings"/>
              </a:rPr>
              <a:t></a:t>
            </a:r>
            <a:endParaRPr lang="en-US" sz="1800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152400" y="3200400"/>
            <a:ext cx="1410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V. </a:t>
            </a:r>
            <a:r>
              <a:rPr lang="en-GB" dirty="0" err="1" smtClean="0"/>
              <a:t>Chiochia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Screen Shot 2016-04-30 at 16.21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762000"/>
            <a:ext cx="6019800" cy="4572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 Measurements of  </a:t>
            </a:r>
            <a:r>
              <a:rPr lang="en-US" dirty="0" err="1" smtClean="0">
                <a:effectLst/>
              </a:rPr>
              <a:t>B</a:t>
            </a:r>
            <a:r>
              <a:rPr lang="en-US" baseline="-25000" dirty="0" err="1" smtClean="0">
                <a:effectLst/>
              </a:rPr>
              <a:t>s(d</a:t>
            </a:r>
            <a:r>
              <a:rPr lang="en-US" baseline="-25000" dirty="0" smtClean="0">
                <a:effectLst/>
              </a:rPr>
              <a:t>) </a:t>
            </a:r>
            <a:r>
              <a:rPr lang="en-US" dirty="0" err="1" smtClean="0">
                <a:effectLst/>
                <a:sym typeface="Wingdings"/>
              </a:rPr>
              <a:t>μμ</a:t>
            </a:r>
            <a:r>
              <a:rPr lang="en-US" dirty="0" smtClean="0">
                <a:effectLst/>
                <a:sym typeface="Wingdings"/>
              </a:rPr>
              <a:t> </a:t>
            </a:r>
            <a:endParaRPr lang="en-US" dirty="0">
              <a:effectLst/>
            </a:endParaRPr>
          </a:p>
        </p:txBody>
      </p:sp>
      <p:pic>
        <p:nvPicPr>
          <p:cNvPr id="9" name="Image 8" descr="Screen Shot 2016-05-01 at 21.50.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3200"/>
            <a:ext cx="3352800" cy="170823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0" y="5543490"/>
            <a:ext cx="3302381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New:</a:t>
            </a:r>
            <a:r>
              <a:rPr lang="en-GB" dirty="0" smtClean="0">
                <a:solidFill>
                  <a:srgbClr val="0000FF"/>
                </a:solidFill>
              </a:rPr>
              <a:t> ATLAS measurements</a:t>
            </a:r>
          </a:p>
          <a:p>
            <a:endParaRPr lang="en-GB" dirty="0"/>
          </a:p>
        </p:txBody>
      </p:sp>
      <p:pic>
        <p:nvPicPr>
          <p:cNvPr id="13" name="Image 12" descr="Screen Shot 2013-08-22 at 9.06.1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2535947"/>
            <a:ext cx="1368715" cy="119785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09600" y="4459069"/>
            <a:ext cx="2165226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arXiv:1411.4413</a:t>
            </a:r>
          </a:p>
          <a:p>
            <a:r>
              <a:rPr lang="en-GB" sz="1800" dirty="0" smtClean="0"/>
              <a:t>Published in Nature</a:t>
            </a:r>
            <a:endParaRPr lang="en-GB" sz="1800" dirty="0"/>
          </a:p>
        </p:txBody>
      </p:sp>
      <p:pic>
        <p:nvPicPr>
          <p:cNvPr id="16" name="Image 15" descr="Screen Shot 2016-05-01 at 21.57.4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0"/>
            <a:ext cx="3413393" cy="19812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505200" y="5574268"/>
            <a:ext cx="197406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/>
              <a:t>arXiv:1604.04263</a:t>
            </a:r>
            <a:endParaRPr lang="en-GB" sz="180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609600" y="6019800"/>
            <a:ext cx="7239000" cy="6096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9" name="Image 18" descr="Screen Shot 2016-04-30 at 16.21.2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6019800"/>
            <a:ext cx="3276600" cy="574003"/>
          </a:xfrm>
          <a:prstGeom prst="rect">
            <a:avLst/>
          </a:prstGeom>
        </p:spPr>
      </p:pic>
      <p:pic>
        <p:nvPicPr>
          <p:cNvPr id="20" name="Image 19" descr="Screen Shot 2016-04-30 at 16.21.3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6019800"/>
            <a:ext cx="3324447" cy="533400"/>
          </a:xfrm>
          <a:prstGeom prst="rect">
            <a:avLst/>
          </a:prstGeom>
        </p:spPr>
      </p:pic>
      <p:pic>
        <p:nvPicPr>
          <p:cNvPr id="22" name="Image 21" descr="Screen Shot 2016-05-08 at 11.35.2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6121400"/>
            <a:ext cx="3200400" cy="35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Evidence for New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Processes at LHC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38600" y="838200"/>
            <a:ext cx="1469573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Examples</a:t>
            </a:r>
            <a:endParaRPr lang="en-GB" sz="2400" dirty="0">
              <a:solidFill>
                <a:srgbClr val="0000FF"/>
              </a:solidFill>
            </a:endParaRPr>
          </a:p>
        </p:txBody>
      </p:sp>
      <p:pic>
        <p:nvPicPr>
          <p:cNvPr id="5" name="Image 4" descr="Screen Shot 2016-05-03 at 09.10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33" y="3657600"/>
            <a:ext cx="2998767" cy="2362200"/>
          </a:xfrm>
          <a:prstGeom prst="rect">
            <a:avLst/>
          </a:prstGeom>
        </p:spPr>
      </p:pic>
      <p:pic>
        <p:nvPicPr>
          <p:cNvPr id="6" name="Image 5" descr="Screen Shot 2016-05-03 at 09.10.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113011"/>
            <a:ext cx="2133600" cy="1163590"/>
          </a:xfrm>
          <a:prstGeom prst="rect">
            <a:avLst/>
          </a:prstGeom>
        </p:spPr>
      </p:pic>
      <p:pic>
        <p:nvPicPr>
          <p:cNvPr id="7" name="Image 6" descr="Screen Shot 2016-05-03 at 09.14.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733800"/>
            <a:ext cx="2886182" cy="2253247"/>
          </a:xfrm>
          <a:prstGeom prst="rect">
            <a:avLst/>
          </a:prstGeom>
        </p:spPr>
      </p:pic>
      <p:pic>
        <p:nvPicPr>
          <p:cNvPr id="8" name="Image 7" descr="Screen Shot 2016-05-03 at 09.15.3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182508"/>
            <a:ext cx="1498457" cy="1017892"/>
          </a:xfrm>
          <a:prstGeom prst="rect">
            <a:avLst/>
          </a:prstGeom>
        </p:spPr>
      </p:pic>
      <p:pic>
        <p:nvPicPr>
          <p:cNvPr id="10" name="Image 9" descr="Screen Shot 2016-05-03 at 09.16.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227289"/>
            <a:ext cx="1447800" cy="97311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57200" y="1581090"/>
            <a:ext cx="268009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EWK </a:t>
            </a:r>
            <a:r>
              <a:rPr lang="en-GB" dirty="0" err="1" smtClean="0">
                <a:solidFill>
                  <a:srgbClr val="FF0000"/>
                </a:solidFill>
              </a:rPr>
              <a:t>WWjj</a:t>
            </a:r>
            <a:r>
              <a:rPr lang="en-GB" dirty="0" smtClean="0">
                <a:solidFill>
                  <a:srgbClr val="FF0000"/>
                </a:solidFill>
              </a:rPr>
              <a:t> production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10000" y="1600200"/>
            <a:ext cx="195360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</a:t>
            </a:r>
            <a:r>
              <a:rPr lang="en-GB" dirty="0" smtClean="0">
                <a:solidFill>
                  <a:srgbClr val="FF0000"/>
                </a:solidFill>
                <a:latin typeface="Georgia"/>
              </a:rPr>
              <a:t>γγ</a:t>
            </a:r>
            <a:r>
              <a:rPr lang="en-GB" dirty="0" smtClean="0">
                <a:solidFill>
                  <a:srgbClr val="FF0000"/>
                </a:solidFill>
              </a:rPr>
              <a:t> production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7200" y="6248400"/>
            <a:ext cx="7143377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0000FF"/>
                </a:solidFill>
                <a:latin typeface="Tahoma"/>
              </a:rPr>
              <a:t>Many other processes </a:t>
            </a:r>
            <a:r>
              <a:rPr lang="en-GB" sz="2200" dirty="0" err="1" smtClean="0">
                <a:solidFill>
                  <a:srgbClr val="0000FF"/>
                </a:solidFill>
                <a:latin typeface="Tahoma"/>
              </a:rPr>
              <a:t>eg</a:t>
            </a:r>
            <a:r>
              <a:rPr lang="en-GB" sz="2200" dirty="0" smtClean="0">
                <a:solidFill>
                  <a:srgbClr val="0000FF"/>
                </a:solidFill>
                <a:latin typeface="Tahoma"/>
              </a:rPr>
              <a:t> in top sector: </a:t>
            </a:r>
            <a:r>
              <a:rPr lang="en-GB" sz="2200" dirty="0" err="1" smtClean="0">
                <a:solidFill>
                  <a:srgbClr val="0000FF"/>
                </a:solidFill>
                <a:latin typeface="Tahoma"/>
              </a:rPr>
              <a:t>ttW</a:t>
            </a:r>
            <a:r>
              <a:rPr lang="en-GB" sz="2200" dirty="0" smtClean="0">
                <a:solidFill>
                  <a:srgbClr val="0000FF"/>
                </a:solidFill>
                <a:latin typeface="Tahoma"/>
              </a:rPr>
              <a:t>, </a:t>
            </a:r>
            <a:r>
              <a:rPr lang="en-GB" sz="2200" dirty="0" err="1" smtClean="0">
                <a:solidFill>
                  <a:srgbClr val="0000FF"/>
                </a:solidFill>
                <a:latin typeface="Tahoma"/>
              </a:rPr>
              <a:t>tt</a:t>
            </a:r>
            <a:r>
              <a:rPr lang="en-GB" sz="2200" dirty="0" err="1" smtClean="0">
                <a:solidFill>
                  <a:srgbClr val="0000FF"/>
                </a:solidFill>
                <a:latin typeface="Georgia"/>
              </a:rPr>
              <a:t>γγ</a:t>
            </a:r>
            <a:r>
              <a:rPr lang="en-GB" sz="2200" dirty="0" smtClean="0">
                <a:solidFill>
                  <a:srgbClr val="0000FF"/>
                </a:solidFill>
                <a:latin typeface="Tahoma"/>
              </a:rPr>
              <a:t>, </a:t>
            </a:r>
            <a:r>
              <a:rPr lang="en-GB" sz="2200" dirty="0" err="1" smtClean="0">
                <a:solidFill>
                  <a:srgbClr val="0000FF"/>
                </a:solidFill>
                <a:latin typeface="Tahoma"/>
              </a:rPr>
              <a:t>ttbb</a:t>
            </a:r>
            <a:r>
              <a:rPr lang="en-GB" sz="2200" dirty="0" smtClean="0">
                <a:solidFill>
                  <a:srgbClr val="0000FF"/>
                </a:solidFill>
                <a:latin typeface="Tahoma"/>
              </a:rPr>
              <a:t>,…</a:t>
            </a:r>
            <a:endParaRPr lang="en-GB" sz="2200" dirty="0">
              <a:solidFill>
                <a:srgbClr val="0000FF"/>
              </a:solidFill>
              <a:latin typeface="Tahoma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858000" y="1676400"/>
            <a:ext cx="177977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ttZ</a:t>
            </a:r>
            <a:r>
              <a:rPr lang="en-GB" dirty="0" smtClean="0">
                <a:solidFill>
                  <a:srgbClr val="FF0000"/>
                </a:solidFill>
              </a:rPr>
              <a:t> production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" name="Image 15" descr="Screen Shot 2016-05-03 at 22.21.0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2162086"/>
            <a:ext cx="2133600" cy="1156531"/>
          </a:xfrm>
          <a:prstGeom prst="rect">
            <a:avLst/>
          </a:prstGeom>
        </p:spPr>
      </p:pic>
      <p:pic>
        <p:nvPicPr>
          <p:cNvPr id="17" name="Image 16" descr="Screen Shot 2016-05-03 at 22.15.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3058" y="3733800"/>
            <a:ext cx="2750942" cy="2286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85800" y="3276600"/>
            <a:ext cx="1850311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arXiv:1405.6241</a:t>
            </a:r>
            <a:endParaRPr lang="en-GB" sz="18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657600" y="3352800"/>
            <a:ext cx="2416046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CMS-PAS-SMP-15-008</a:t>
            </a:r>
            <a:endParaRPr lang="en-GB" sz="1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553200" y="3364468"/>
            <a:ext cx="253176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sz="1800" dirty="0" smtClean="0"/>
              <a:t>ATLAS-CONF-2016-003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0" y="-142875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Summary: Cross Sections 7/8/13 </a:t>
            </a:r>
            <a:r>
              <a:rPr lang="en-GB" sz="4000" b="1" kern="0" dirty="0" err="1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TeV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01903" y="6248400"/>
            <a:ext cx="837901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Measurements in good agreement with the Standard Model predictions!!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" name="Image 6" descr="Screen Shot 2016-02-13 at 15.37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0"/>
            <a:ext cx="7772400" cy="5458968"/>
          </a:xfrm>
          <a:prstGeom prst="rect">
            <a:avLst/>
          </a:prstGeom>
        </p:spPr>
      </p:pic>
      <p:pic>
        <p:nvPicPr>
          <p:cNvPr id="8" name="Espace réservé du contenu 3" descr="Screen Shot 2016-04-29 at 16.55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3346" y="729221"/>
            <a:ext cx="7927254" cy="551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Screen Shot 2016-05-02 at 17.20.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685801"/>
            <a:ext cx="8077200" cy="55625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7239000" cy="904875"/>
          </a:xfrm>
        </p:spPr>
        <p:txBody>
          <a:bodyPr/>
          <a:lstStyle/>
          <a:p>
            <a:r>
              <a:rPr lang="en-GB" dirty="0" smtClean="0"/>
              <a:t>The Pile-up Issue @ LHC</a:t>
            </a:r>
            <a:endParaRPr lang="en-GB" dirty="0"/>
          </a:p>
        </p:txBody>
      </p:sp>
      <p:pic>
        <p:nvPicPr>
          <p:cNvPr id="4" name="Image 3" descr="Screen Shot 2016-07-29 at 10.07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9144000" cy="56638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941478" y="1524000"/>
            <a:ext cx="1012717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a</a:t>
            </a:r>
            <a:r>
              <a:rPr lang="en-GB" sz="1600" dirty="0" smtClean="0"/>
              <a:t>bove </a:t>
            </a:r>
            <a:r>
              <a:rPr lang="en-GB" sz="1600" dirty="0" smtClean="0"/>
              <a:t>20</a:t>
            </a:r>
            <a:endParaRPr lang="en-GB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7772400" y="2133600"/>
            <a:ext cx="1041158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</a:rPr>
              <a:t>to ~ 50</a:t>
            </a:r>
            <a:endParaRPr lang="en-GB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6172200"/>
          </a:xfrm>
          <a:solidFill>
            <a:schemeClr val="accent3"/>
          </a:solidFill>
        </p:spPr>
        <p:txBody>
          <a:bodyPr/>
          <a:lstStyle/>
          <a:p>
            <a:r>
              <a:rPr lang="en-GB" sz="2600" dirty="0" smtClean="0">
                <a:solidFill>
                  <a:srgbClr val="0000FF"/>
                </a:solidFill>
              </a:rPr>
              <a:t>Run-I delivered many measurements of Standard Model processes, </a:t>
            </a:r>
            <a:r>
              <a:rPr lang="en-GB" sz="2600" dirty="0" err="1" smtClean="0">
                <a:solidFill>
                  <a:srgbClr val="0000FF"/>
                </a:solidFill>
              </a:rPr>
              <a:t>eg</a:t>
            </a:r>
            <a:r>
              <a:rPr lang="en-GB" sz="2600" dirty="0" smtClean="0">
                <a:solidFill>
                  <a:srgbClr val="0000FF"/>
                </a:solidFill>
              </a:rPr>
              <a:t> on the top quark, EWK and in QCD. </a:t>
            </a:r>
            <a:r>
              <a:rPr lang="en-GB" sz="2600" dirty="0" smtClean="0">
                <a:solidFill>
                  <a:srgbClr val="FF0000"/>
                </a:solidFill>
              </a:rPr>
              <a:t>Some features of multi-particle production are not understood.</a:t>
            </a:r>
          </a:p>
          <a:p>
            <a:r>
              <a:rPr lang="en-GB" sz="2600" dirty="0" smtClean="0">
                <a:solidFill>
                  <a:srgbClr val="0000FF"/>
                </a:solidFill>
              </a:rPr>
              <a:t>Electroweak measurements show agreement with the data in general. </a:t>
            </a:r>
          </a:p>
          <a:p>
            <a:r>
              <a:rPr lang="en-GB" sz="2600" dirty="0" smtClean="0">
                <a:solidFill>
                  <a:srgbClr val="0000FF"/>
                </a:solidFill>
              </a:rPr>
              <a:t>The LHC is a top-factory. Very detailed study of the top quarks ongoing. No surprises yet! </a:t>
            </a:r>
          </a:p>
          <a:p>
            <a:r>
              <a:rPr lang="en-GB" sz="2600" dirty="0" smtClean="0">
                <a:solidFill>
                  <a:srgbClr val="FF0000"/>
                </a:solidFill>
              </a:rPr>
              <a:t>A prime target of the LHC was the discovery of “a” or “the” Higgs particle. </a:t>
            </a:r>
            <a:r>
              <a:rPr lang="en-GB" sz="2600" dirty="0" smtClean="0">
                <a:solidFill>
                  <a:srgbClr val="0000FF"/>
                </a:solidFill>
              </a:rPr>
              <a:t>Particle found/Mission accomplished! </a:t>
            </a:r>
            <a:r>
              <a:rPr lang="en-GB" sz="2600" dirty="0" err="1" smtClean="0">
                <a:solidFill>
                  <a:srgbClr val="0000FF"/>
                </a:solidFill>
                <a:sym typeface="Wingdings"/>
              </a:rPr>
              <a:t></a:t>
            </a:r>
            <a:endParaRPr lang="en-GB" sz="2600" dirty="0" smtClean="0">
              <a:solidFill>
                <a:srgbClr val="0000FF"/>
              </a:solidFill>
              <a:sym typeface="Wingdings"/>
            </a:endParaRPr>
          </a:p>
          <a:p>
            <a:pPr>
              <a:buNone/>
            </a:pPr>
            <a:r>
              <a:rPr lang="en-GB" sz="2600" dirty="0" smtClean="0">
                <a:solidFill>
                  <a:srgbClr val="0000FF"/>
                </a:solidFill>
                <a:sym typeface="Wingdings"/>
              </a:rPr>
              <a:t>    -&gt; See </a:t>
            </a:r>
            <a:r>
              <a:rPr lang="en-GB" sz="2600" dirty="0" err="1" smtClean="0">
                <a:solidFill>
                  <a:srgbClr val="0000FF"/>
                </a:solidFill>
                <a:sym typeface="Wingdings"/>
              </a:rPr>
              <a:t>Eilam</a:t>
            </a:r>
            <a:r>
              <a:rPr lang="en-GB" sz="26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GB" sz="2600" dirty="0" err="1" smtClean="0">
                <a:solidFill>
                  <a:srgbClr val="0000FF"/>
                </a:solidFill>
                <a:sym typeface="Wingdings"/>
              </a:rPr>
              <a:t>Gros</a:t>
            </a:r>
            <a:r>
              <a:rPr lang="en-GB" sz="2600" dirty="0" smtClean="0">
                <a:solidFill>
                  <a:srgbClr val="0000FF"/>
                </a:solidFill>
                <a:sym typeface="Wingdings"/>
              </a:rPr>
              <a:t>’ lectures</a:t>
            </a:r>
            <a:r>
              <a:rPr lang="en-GB" sz="26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GB" sz="2600" dirty="0" smtClean="0">
                <a:solidFill>
                  <a:srgbClr val="0000FF"/>
                </a:solidFill>
              </a:rPr>
              <a:t>However this does create some issues for the SM and we would be expecting to see new particles !    </a:t>
            </a:r>
          </a:p>
          <a:p>
            <a:pPr>
              <a:buNone/>
            </a:pPr>
            <a:r>
              <a:rPr lang="en-GB" sz="2600" smtClean="0">
                <a:solidFill>
                  <a:srgbClr val="0000FF"/>
                </a:solidFill>
              </a:rPr>
              <a:t>         </a:t>
            </a:r>
            <a:r>
              <a:rPr lang="en-GB" sz="2600" smtClean="0">
                <a:solidFill>
                  <a:srgbClr val="FF0000"/>
                </a:solidFill>
              </a:rPr>
              <a:t>But </a:t>
            </a:r>
            <a:r>
              <a:rPr lang="en-GB" sz="2600" dirty="0" smtClean="0">
                <a:solidFill>
                  <a:srgbClr val="FF0000"/>
                </a:solidFill>
              </a:rPr>
              <a:t>where is everybody else?     </a:t>
            </a:r>
            <a:r>
              <a:rPr lang="en-US" sz="2800" dirty="0" err="1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</a:t>
            </a:r>
            <a:r>
              <a:rPr lang="en-US" sz="2800" dirty="0" smtClean="0">
                <a:solidFill>
                  <a:srgbClr val="0000FF"/>
                </a:solidFill>
                <a:latin typeface="Tahoma"/>
                <a:cs typeface="Georgia"/>
                <a:sym typeface="Wingdings"/>
              </a:rPr>
              <a:t> Next Lectures</a:t>
            </a:r>
            <a:r>
              <a:rPr lang="en-GB" sz="2600" dirty="0" smtClean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Summary</a:t>
            </a:r>
            <a:endParaRPr lang="en-GB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170312</TotalTime>
  <Words>3606</Words>
  <Application>Microsoft PowerPoint</Application>
  <PresentationFormat>Présentation à l'écran (4:3)</PresentationFormat>
  <Paragraphs>593</Paragraphs>
  <Slides>90</Slides>
  <Notes>13</Notes>
  <HiddenSlides>5</HiddenSlides>
  <MMClips>0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90</vt:i4>
      </vt:variant>
    </vt:vector>
  </HeadingPairs>
  <TitlesOfParts>
    <vt:vector size="92" baseType="lpstr">
      <vt:lpstr>Reunion_17_01_03</vt:lpstr>
      <vt:lpstr>CorelPhotoPaint.Image.10</vt:lpstr>
      <vt:lpstr>Diapositive 0</vt:lpstr>
      <vt:lpstr>Diapositive 1</vt:lpstr>
      <vt:lpstr>Outline Lecture III</vt:lpstr>
      <vt:lpstr>The “Standard Model”</vt:lpstr>
      <vt:lpstr>Diapositive 4</vt:lpstr>
      <vt:lpstr>LHC Publications: Example CMS</vt:lpstr>
      <vt:lpstr>pp-Collisions : Complications</vt:lpstr>
      <vt:lpstr>Proton-proton Collisions</vt:lpstr>
      <vt:lpstr>The Pile-up Issue @ LHC</vt:lpstr>
      <vt:lpstr>How to find the interesting signals</vt:lpstr>
      <vt:lpstr>Proton-proton collisions and PDFs</vt:lpstr>
      <vt:lpstr>Proton-Proton Collisions</vt:lpstr>
      <vt:lpstr>Cross sections at the LHC</vt:lpstr>
      <vt:lpstr>Cross Sections at the LHC</vt:lpstr>
      <vt:lpstr>Standard Model Measurements</vt:lpstr>
      <vt:lpstr>Search for New Physics?</vt:lpstr>
      <vt:lpstr>QCD Process</vt:lpstr>
      <vt:lpstr>The Strong Force: QCD</vt:lpstr>
      <vt:lpstr>Soft pp Collisions</vt:lpstr>
      <vt:lpstr>The Total Cross Section</vt:lpstr>
      <vt:lpstr>The TOTEM Experiment</vt:lpstr>
      <vt:lpstr>Elastic/Total pp Cross Section</vt:lpstr>
      <vt:lpstr>Elastic/Total pp Cross Section</vt:lpstr>
      <vt:lpstr>Elastic/Total pp Cross Section</vt:lpstr>
      <vt:lpstr>Total Inelastic Cross Section @ 8 TeV </vt:lpstr>
      <vt:lpstr>Diffractive Cross Sections</vt:lpstr>
      <vt:lpstr>Total Inelastic Cross Section @ 13 TeV </vt:lpstr>
      <vt:lpstr>Total Inelastic Cross Section @ 13 TeV </vt:lpstr>
      <vt:lpstr>Brian Cox…</vt:lpstr>
      <vt:lpstr>Diffraction at the LHC</vt:lpstr>
      <vt:lpstr>Understanding Particle Production</vt:lpstr>
      <vt:lpstr> First Publication with 13 TeV Data!</vt:lpstr>
      <vt:lpstr>LHC @ 13 TeV Results</vt:lpstr>
      <vt:lpstr> Particle Production @ 7 and 8 TeV</vt:lpstr>
      <vt:lpstr>Underlying Event Studies</vt:lpstr>
      <vt:lpstr>Underlying Event Studies @ 13 TeV</vt:lpstr>
      <vt:lpstr>Double Parton Scattering</vt:lpstr>
      <vt:lpstr>Correlations Between Produced Particles </vt:lpstr>
      <vt:lpstr>Diapositive 38</vt:lpstr>
      <vt:lpstr>Correlations Between Produced Particles </vt:lpstr>
      <vt:lpstr>Forward Particles Measurements</vt:lpstr>
      <vt:lpstr>Hard Scattering  Perturbative QCD</vt:lpstr>
      <vt:lpstr> Inclusive Jet Production (8 TeV)</vt:lpstr>
      <vt:lpstr>Diapositive 43</vt:lpstr>
      <vt:lpstr>Inclusive Jet Production (13 TeV)</vt:lpstr>
      <vt:lpstr>Jet Studies</vt:lpstr>
      <vt:lpstr>Early Measurements of Multi-jets</vt:lpstr>
      <vt:lpstr>New Directions: Boosted Jets &amp; Substructure</vt:lpstr>
      <vt:lpstr>Extracting the Strong Coupling Constant </vt:lpstr>
      <vt:lpstr>Determination of αs</vt:lpstr>
      <vt:lpstr>Determination of αs</vt:lpstr>
      <vt:lpstr>PDF Information@ LHC </vt:lpstr>
      <vt:lpstr>Low-x Studies at the LHC</vt:lpstr>
      <vt:lpstr>Low-x: Mueller-Navelet Jet Studies</vt:lpstr>
      <vt:lpstr>Heavy Ion Collisions</vt:lpstr>
      <vt:lpstr>Heavy Ion Collisions</vt:lpstr>
      <vt:lpstr>Heavy Ion Collisions</vt:lpstr>
      <vt:lpstr>Highlights from the LHC</vt:lpstr>
      <vt:lpstr>W, Z Production</vt:lpstr>
      <vt:lpstr>Diapositive 59</vt:lpstr>
      <vt:lpstr>Diapositive 60</vt:lpstr>
      <vt:lpstr>Diapositive 61</vt:lpstr>
      <vt:lpstr>W and Z Production at 13 TeV </vt:lpstr>
      <vt:lpstr>Comparison with NLO Calculations</vt:lpstr>
      <vt:lpstr>Multi-Boson Production</vt:lpstr>
      <vt:lpstr>Diapositive 65</vt:lpstr>
      <vt:lpstr>Diapositive 66</vt:lpstr>
      <vt:lpstr>Top Production</vt:lpstr>
      <vt:lpstr>Top Quark Physics</vt:lpstr>
      <vt:lpstr>Candidate Event for Top Production</vt:lpstr>
      <vt:lpstr>LHC as a Top Factory</vt:lpstr>
      <vt:lpstr>Top Quark Cross Sections</vt:lpstr>
      <vt:lpstr>Cross Sections at 13 TeV</vt:lpstr>
      <vt:lpstr>Top Mass Determination</vt:lpstr>
      <vt:lpstr>Top Differential Cross Sections </vt:lpstr>
      <vt:lpstr>Vector Boson+Jets and Top+Jets </vt:lpstr>
      <vt:lpstr>Single Top Production</vt:lpstr>
      <vt:lpstr>Diapositive 77</vt:lpstr>
      <vt:lpstr>Diapositive 78</vt:lpstr>
      <vt:lpstr>Example 13 TeV Results </vt:lpstr>
      <vt:lpstr>Diapositive 80</vt:lpstr>
      <vt:lpstr>Pentaquarks?</vt:lpstr>
      <vt:lpstr>Study of the Λb Decays</vt:lpstr>
      <vt:lpstr>Pentaquarks?</vt:lpstr>
      <vt:lpstr>Precision Measurements: Bs(d) μμ </vt:lpstr>
      <vt:lpstr>Precision Measurements: Bs(d) μμ </vt:lpstr>
      <vt:lpstr> Measurements of  Bs(d) μμ </vt:lpstr>
      <vt:lpstr>Diapositive 87</vt:lpstr>
      <vt:lpstr>Diapositive 88</vt:lpstr>
      <vt:lpstr>Summary</vt:lpstr>
    </vt:vector>
  </TitlesOfParts>
  <Company>ѻ ]翘ԭੌ뿿큠ř㸠]翘ѻ盼뿿큐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De Roeck Albert</cp:lastModifiedBy>
  <cp:revision>5748</cp:revision>
  <cp:lastPrinted>2013-02-11T08:10:22Z</cp:lastPrinted>
  <dcterms:created xsi:type="dcterms:W3CDTF">2016-08-01T12:06:34Z</dcterms:created>
  <dcterms:modified xsi:type="dcterms:W3CDTF">2016-08-01T13:27:59Z</dcterms:modified>
</cp:coreProperties>
</file>