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99" r:id="rId2"/>
    <p:sldId id="302" r:id="rId3"/>
    <p:sldId id="307" r:id="rId4"/>
    <p:sldId id="309" r:id="rId5"/>
    <p:sldId id="310" r:id="rId6"/>
    <p:sldId id="311" r:id="rId7"/>
    <p:sldId id="312" r:id="rId8"/>
    <p:sldId id="313" r:id="rId9"/>
    <p:sldId id="314" r:id="rId10"/>
    <p:sldId id="315" r:id="rId11"/>
    <p:sldId id="317" r:id="rId12"/>
    <p:sldId id="318" r:id="rId13"/>
    <p:sldId id="319" r:id="rId14"/>
    <p:sldId id="261" r:id="rId15"/>
    <p:sldId id="262" r:id="rId16"/>
    <p:sldId id="263" r:id="rId17"/>
    <p:sldId id="264" r:id="rId18"/>
    <p:sldId id="265" r:id="rId19"/>
    <p:sldId id="266" r:id="rId20"/>
    <p:sldId id="267" r:id="rId21"/>
    <p:sldId id="342" r:id="rId22"/>
    <p:sldId id="328" r:id="rId23"/>
    <p:sldId id="329" r:id="rId24"/>
    <p:sldId id="330" r:id="rId25"/>
    <p:sldId id="331" r:id="rId26"/>
    <p:sldId id="332" r:id="rId27"/>
    <p:sldId id="333" r:id="rId28"/>
    <p:sldId id="348" r:id="rId29"/>
    <p:sldId id="349" r:id="rId30"/>
    <p:sldId id="350" r:id="rId31"/>
    <p:sldId id="351" r:id="rId32"/>
    <p:sldId id="352"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 id="369" r:id="rId46"/>
    <p:sldId id="368" r:id="rId47"/>
    <p:sldId id="370" r:id="rId48"/>
    <p:sldId id="295" r:id="rId49"/>
    <p:sldId id="296" r:id="rId5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16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912980-5123-4440-A5F2-717FAD28E19C}" type="datetimeFigureOut">
              <a:rPr lang="en-US" smtClean="0"/>
              <a:pPr/>
              <a:t>8/1/2016</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6C327F-AF96-45EE-BECB-EC65929012C9}" type="slidenum">
              <a:rPr lang="en-US" smtClean="0"/>
              <a:pPr/>
              <a:t>‹N›</a:t>
            </a:fld>
            <a:endParaRPr lang="en-US"/>
          </a:p>
        </p:txBody>
      </p:sp>
    </p:spTree>
    <p:extLst>
      <p:ext uri="{BB962C8B-B14F-4D97-AF65-F5344CB8AC3E}">
        <p14:creationId xmlns:p14="http://schemas.microsoft.com/office/powerpoint/2010/main" val="1383811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9B31FA45-05B2-4C49-9E9F-E2257C317EF2}" type="datetimeFigureOut">
              <a:rPr lang="en-US" smtClean="0"/>
              <a:pPr/>
              <a:t>8/1/2016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483E885E-A58E-40FD-A958-E25B53559E23}"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9B31FA45-05B2-4C49-9E9F-E2257C317EF2}" type="datetimeFigureOut">
              <a:rPr lang="en-US" smtClean="0"/>
              <a:pPr/>
              <a:t>8/1/2016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483E885E-A58E-40FD-A958-E25B53559E23}"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9B31FA45-05B2-4C49-9E9F-E2257C317EF2}" type="datetimeFigureOut">
              <a:rPr lang="en-US" smtClean="0"/>
              <a:pPr/>
              <a:t>8/1/2016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483E885E-A58E-40FD-A958-E25B53559E23}"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9B31FA45-05B2-4C49-9E9F-E2257C317EF2}" type="datetimeFigureOut">
              <a:rPr lang="en-US" smtClean="0"/>
              <a:pPr/>
              <a:t>8/1/2016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483E885E-A58E-40FD-A958-E25B53559E23}"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B31FA45-05B2-4C49-9E9F-E2257C317EF2}" type="datetimeFigureOut">
              <a:rPr lang="en-US" smtClean="0"/>
              <a:pPr/>
              <a:t>8/1/2016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483E885E-A58E-40FD-A958-E25B53559E23}"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9B31FA45-05B2-4C49-9E9F-E2257C317EF2}" type="datetimeFigureOut">
              <a:rPr lang="en-US" smtClean="0"/>
              <a:pPr/>
              <a:t>8/1/2016</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483E885E-A58E-40FD-A958-E25B53559E23}"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9B31FA45-05B2-4C49-9E9F-E2257C317EF2}" type="datetimeFigureOut">
              <a:rPr lang="en-US" smtClean="0"/>
              <a:pPr/>
              <a:t>8/1/2016</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483E885E-A58E-40FD-A958-E25B53559E23}"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9B31FA45-05B2-4C49-9E9F-E2257C317EF2}" type="datetimeFigureOut">
              <a:rPr lang="en-US" smtClean="0"/>
              <a:pPr/>
              <a:t>8/1/2016</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483E885E-A58E-40FD-A958-E25B53559E23}"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B31FA45-05B2-4C49-9E9F-E2257C317EF2}" type="datetimeFigureOut">
              <a:rPr lang="en-US" smtClean="0"/>
              <a:pPr/>
              <a:t>8/1/2016</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483E885E-A58E-40FD-A958-E25B53559E23}"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B31FA45-05B2-4C49-9E9F-E2257C317EF2}" type="datetimeFigureOut">
              <a:rPr lang="en-US" smtClean="0"/>
              <a:pPr/>
              <a:t>8/1/2016</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483E885E-A58E-40FD-A958-E25B53559E23}"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B31FA45-05B2-4C49-9E9F-E2257C317EF2}" type="datetimeFigureOut">
              <a:rPr lang="en-US" smtClean="0"/>
              <a:pPr/>
              <a:t>8/1/2016</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483E885E-A58E-40FD-A958-E25B53559E23}"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1FA45-05B2-4C49-9E9F-E2257C317EF2}" type="datetimeFigureOut">
              <a:rPr lang="en-US" smtClean="0"/>
              <a:pPr/>
              <a:t>8/1/2016</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E885E-A58E-40FD-A958-E25B53559E23}"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arxiv.org/PS_cache/arxiv/pdf/1109/1109.2023v1.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image" Target="../media/image8.wmf"/></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2.png"/><Relationship Id="rId5" Type="http://schemas.openxmlformats.org/officeDocument/2006/relationships/image" Target="../media/image20.wmf"/><Relationship Id="rId4" Type="http://schemas.openxmlformats.org/officeDocument/2006/relationships/oleObject" Target="../embeddings/oleObject5.bin"/></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27.wmf"/><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indico.cern.ch/getFile.py/access?contribId=1&amp;resId=0&amp;materialId=slides&amp;confId=44587" TargetMode="External"/><Relationship Id="rId5" Type="http://schemas.openxmlformats.org/officeDocument/2006/relationships/image" Target="../media/image3.png"/><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30.png"/><Relationship Id="rId4" Type="http://schemas.openxmlformats.org/officeDocument/2006/relationships/image" Target="../media/image29.wmf"/></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35.wmf"/><Relationship Id="rId5" Type="http://schemas.openxmlformats.org/officeDocument/2006/relationships/oleObject" Target="../embeddings/oleObject8.bin"/><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www.pd.infn.it/~dorigo/cdf5239_Sign_mm_bump_and_GBB.ps" TargetMode="External"/><Relationship Id="rId3" Type="http://schemas.openxmlformats.org/officeDocument/2006/relationships/hyperlink" Target="http://arxiv.org/PS_cache/arxiv/pdf/0905/0905.3831v2.pdf" TargetMode="External"/><Relationship Id="rId7" Type="http://schemas.openxmlformats.org/officeDocument/2006/relationships/hyperlink" Target="http://arxiv.org/abs/1005.1891" TargetMode="External"/><Relationship Id="rId2" Type="http://schemas.openxmlformats.org/officeDocument/2006/relationships/hyperlink" Target="https://indico.cern.ch/conferenceOtherViews.py?confId=44587&amp;view=nicecompact" TargetMode="External"/><Relationship Id="rId1" Type="http://schemas.openxmlformats.org/officeDocument/2006/relationships/slideLayout" Target="../slideLayouts/slideLayout2.xml"/><Relationship Id="rId6" Type="http://schemas.openxmlformats.org/officeDocument/2006/relationships/hyperlink" Target="http://people.stat.sfu.ca/~lockhart/richard/banff2010/gross.pdf" TargetMode="External"/><Relationship Id="rId11" Type="http://schemas.openxmlformats.org/officeDocument/2006/relationships/hyperlink" Target="http://arxiv.org/PS_cache/arxiv/pdf/1201/1201.2631v2.pdf" TargetMode="External"/><Relationship Id="rId5" Type="http://schemas.openxmlformats.org/officeDocument/2006/relationships/hyperlink" Target="http://www.astro.princeton.edu/~strauss/AST303/bayesian_paper.pdf" TargetMode="External"/><Relationship Id="rId10" Type="http://schemas.openxmlformats.org/officeDocument/2006/relationships/hyperlink" Target="https://cdsweb.cern.ch/record/1375842/files/ATL-PHYS-PUB-2011-011.pdf" TargetMode="External"/><Relationship Id="rId4" Type="http://schemas.openxmlformats.org/officeDocument/2006/relationships/hyperlink" Target="http://arxiv.org/PS_cache/arxiv/pdf/1109/1109.2023v1.pdf" TargetMode="External"/><Relationship Id="rId9" Type="http://schemas.openxmlformats.org/officeDocument/2006/relationships/hyperlink" Target="https://cdsweb.cern.ch/record/1399607/files/HIG-11-023-pas.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2132856"/>
            <a:ext cx="7772400" cy="1470025"/>
          </a:xfrm>
        </p:spPr>
        <p:txBody>
          <a:bodyPr/>
          <a:lstStyle/>
          <a:p>
            <a:r>
              <a:rPr lang="it-IT" smtClean="0"/>
              <a:t>Statistics for HEP data analysis</a:t>
            </a:r>
            <a:br>
              <a:rPr lang="it-IT" smtClean="0"/>
            </a:br>
            <a:r>
              <a:rPr lang="it-IT" sz="2800" smtClean="0"/>
              <a:t>Part 3: advanced </a:t>
            </a:r>
            <a:r>
              <a:rPr lang="it-IT" sz="2800" smtClean="0"/>
              <a:t>inference</a:t>
            </a:r>
            <a:endParaRPr lang="en-US" sz="2800"/>
          </a:p>
        </p:txBody>
      </p:sp>
      <p:sp>
        <p:nvSpPr>
          <p:cNvPr id="3" name="Sottotitolo 2"/>
          <p:cNvSpPr>
            <a:spLocks noGrp="1"/>
          </p:cNvSpPr>
          <p:nvPr>
            <p:ph type="subTitle" idx="1"/>
          </p:nvPr>
        </p:nvSpPr>
        <p:spPr>
          <a:xfrm>
            <a:off x="1403648" y="5897488"/>
            <a:ext cx="6400800" cy="960512"/>
          </a:xfrm>
        </p:spPr>
        <p:txBody>
          <a:bodyPr>
            <a:normAutofit fontScale="92500" lnSpcReduction="20000"/>
          </a:bodyPr>
          <a:lstStyle/>
          <a:p>
            <a:r>
              <a:rPr lang="it-IT" smtClean="0">
                <a:solidFill>
                  <a:schemeClr val="tx1"/>
                </a:solidFill>
              </a:rPr>
              <a:t>Tommaso Dorigo</a:t>
            </a:r>
          </a:p>
          <a:p>
            <a:r>
              <a:rPr lang="it-IT" smtClean="0">
                <a:solidFill>
                  <a:schemeClr val="tx1"/>
                </a:solidFill>
              </a:rPr>
              <a:t>INFN Padova</a:t>
            </a:r>
            <a:endParaRPr lang="en-US">
              <a:solidFill>
                <a:schemeClr val="tx1"/>
              </a:solidFill>
            </a:endParaRPr>
          </a:p>
        </p:txBody>
      </p:sp>
      <p:sp>
        <p:nvSpPr>
          <p:cNvPr id="4" name="CasellaDiTesto 3"/>
          <p:cNvSpPr txBox="1"/>
          <p:nvPr/>
        </p:nvSpPr>
        <p:spPr>
          <a:xfrm>
            <a:off x="6156176" y="188640"/>
            <a:ext cx="2446695" cy="369332"/>
          </a:xfrm>
          <a:prstGeom prst="rect">
            <a:avLst/>
          </a:prstGeom>
          <a:noFill/>
        </p:spPr>
        <p:txBody>
          <a:bodyPr wrap="none" rtlCol="0">
            <a:spAutoFit/>
          </a:bodyPr>
          <a:lstStyle/>
          <a:p>
            <a:r>
              <a:rPr lang="it-IT" smtClean="0"/>
              <a:t>Weihai, August 2</a:t>
            </a:r>
            <a:r>
              <a:rPr lang="it-IT" baseline="30000" smtClean="0"/>
              <a:t>nd</a:t>
            </a:r>
            <a:r>
              <a:rPr lang="it-IT" smtClean="0"/>
              <a:t> 2016</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0"/>
            <a:ext cx="8964488" cy="1143000"/>
          </a:xfrm>
        </p:spPr>
        <p:txBody>
          <a:bodyPr>
            <a:normAutofit fontScale="90000"/>
          </a:bodyPr>
          <a:lstStyle/>
          <a:p>
            <a:r>
              <a:rPr lang="en-US" sz="4000" smtClean="0"/>
              <a:t>Probability, Probability Density, and Likelihood</a:t>
            </a:r>
            <a:endParaRPr lang="en-US"/>
          </a:p>
        </p:txBody>
      </p:sp>
      <p:sp>
        <p:nvSpPr>
          <p:cNvPr id="3" name="Segnaposto contenuto 2"/>
          <p:cNvSpPr>
            <a:spLocks noGrp="1"/>
          </p:cNvSpPr>
          <p:nvPr>
            <p:ph idx="1"/>
          </p:nvPr>
        </p:nvSpPr>
        <p:spPr>
          <a:xfrm>
            <a:off x="251520" y="908720"/>
            <a:ext cx="8568952" cy="5733256"/>
          </a:xfrm>
        </p:spPr>
        <p:txBody>
          <a:bodyPr>
            <a:noAutofit/>
          </a:bodyPr>
          <a:lstStyle/>
          <a:p>
            <a:r>
              <a:rPr lang="en-US" sz="1800" smtClean="0"/>
              <a:t>For a </a:t>
            </a:r>
            <a:r>
              <a:rPr lang="en-US" sz="1800" smtClean="0">
                <a:solidFill>
                  <a:srgbClr val="0070C0"/>
                </a:solidFill>
              </a:rPr>
              <a:t>discrete</a:t>
            </a:r>
            <a:r>
              <a:rPr lang="en-US" sz="1800" smtClean="0"/>
              <a:t> distribution like the Poisson, one has a </a:t>
            </a:r>
            <a:r>
              <a:rPr lang="en-US" sz="1800" i="1" smtClean="0"/>
              <a:t>probability P(n|</a:t>
            </a:r>
            <a:r>
              <a:rPr lang="el-GR" sz="1800" i="1" smtClean="0"/>
              <a:t>μ) = μ</a:t>
            </a:r>
            <a:r>
              <a:rPr lang="en-US" sz="1800" i="1" baseline="30000" smtClean="0"/>
              <a:t>n</a:t>
            </a:r>
            <a:r>
              <a:rPr lang="en-US" sz="1800" i="1" smtClean="0"/>
              <a:t>e</a:t>
            </a:r>
            <a:r>
              <a:rPr lang="en-US" sz="1800" i="1" baseline="30000" smtClean="0"/>
              <a:t>-</a:t>
            </a:r>
            <a:r>
              <a:rPr lang="el-GR" sz="1800" i="1" baseline="30000" smtClean="0"/>
              <a:t>μ</a:t>
            </a:r>
            <a:r>
              <a:rPr lang="el-GR" sz="1800" i="1" smtClean="0"/>
              <a:t>/</a:t>
            </a:r>
            <a:r>
              <a:rPr lang="en-US" sz="1800" i="1" smtClean="0"/>
              <a:t>n!</a:t>
            </a:r>
          </a:p>
          <a:p>
            <a:r>
              <a:rPr lang="en-US" sz="1800" smtClean="0"/>
              <a:t>For a </a:t>
            </a:r>
            <a:r>
              <a:rPr lang="en-US" sz="1800" smtClean="0">
                <a:solidFill>
                  <a:srgbClr val="0070C0"/>
                </a:solidFill>
              </a:rPr>
              <a:t>continuous</a:t>
            </a:r>
            <a:r>
              <a:rPr lang="en-US" sz="1800" smtClean="0"/>
              <a:t> pdf, e.g. a Gaussian </a:t>
            </a:r>
            <a:r>
              <a:rPr lang="en-US" sz="1800" i="1" smtClean="0"/>
              <a:t>p</a:t>
            </a:r>
            <a:r>
              <a:rPr lang="en-US" sz="1800" b="1" i="1" smtClean="0"/>
              <a:t>df </a:t>
            </a:r>
            <a:r>
              <a:rPr lang="en-US" sz="1800" i="1" smtClean="0"/>
              <a:t>p(x|μ,σ)=(2</a:t>
            </a:r>
            <a:r>
              <a:rPr lang="en-US" sz="1800" i="1" smtClean="0">
                <a:latin typeface="Symbol" pitchFamily="18" charset="2"/>
              </a:rPr>
              <a:t>ps</a:t>
            </a:r>
            <a:r>
              <a:rPr lang="en-US" sz="1800" i="1" baseline="30000" smtClean="0"/>
              <a:t>2</a:t>
            </a:r>
            <a:r>
              <a:rPr lang="en-US" sz="1800" i="1" smtClean="0"/>
              <a:t>)</a:t>
            </a:r>
            <a:r>
              <a:rPr lang="en-US" sz="1800" i="1" baseline="30000" smtClean="0"/>
              <a:t>-0.5</a:t>
            </a:r>
            <a:r>
              <a:rPr lang="en-US" sz="1800" i="1" smtClean="0"/>
              <a:t>e</a:t>
            </a:r>
            <a:r>
              <a:rPr lang="en-US" sz="1800" i="1" baseline="30000" smtClean="0"/>
              <a:t>- (x-</a:t>
            </a:r>
            <a:r>
              <a:rPr lang="en-US" sz="1800" i="1" baseline="30000" smtClean="0">
                <a:latin typeface="Symbol" pitchFamily="18" charset="2"/>
              </a:rPr>
              <a:t>m</a:t>
            </a:r>
            <a:r>
              <a:rPr lang="en-US" sz="1800" i="1" baseline="30000" smtClean="0"/>
              <a:t>)</a:t>
            </a:r>
            <a:r>
              <a:rPr lang="en-US" sz="1400" i="1" baseline="60000" smtClean="0">
                <a:solidFill>
                  <a:prstClr val="black"/>
                </a:solidFill>
                <a:latin typeface="Symbol" pitchFamily="18" charset="2"/>
              </a:rPr>
              <a:t>2</a:t>
            </a:r>
            <a:r>
              <a:rPr lang="en-US" sz="1800" i="1" baseline="30000" smtClean="0"/>
              <a:t>/2</a:t>
            </a:r>
            <a:r>
              <a:rPr lang="en-US" sz="1800" i="1" baseline="30000" smtClean="0">
                <a:latin typeface="Symbol" pitchFamily="18" charset="2"/>
              </a:rPr>
              <a:t>s</a:t>
            </a:r>
            <a:r>
              <a:rPr lang="en-US" sz="1400" i="1" baseline="60000" smtClean="0">
                <a:latin typeface="Symbol" pitchFamily="18" charset="2"/>
              </a:rPr>
              <a:t>2</a:t>
            </a:r>
            <a:r>
              <a:rPr lang="en-US" sz="1800" i="1" smtClean="0"/>
              <a:t>, one has p(x|μ,σ)</a:t>
            </a:r>
            <a:r>
              <a:rPr lang="en-US" sz="1800" b="1" i="1" smtClean="0"/>
              <a:t>dx</a:t>
            </a:r>
            <a:r>
              <a:rPr lang="en-US" sz="1800" i="1" smtClean="0"/>
              <a:t>  as the differential of probability dP </a:t>
            </a:r>
          </a:p>
          <a:p>
            <a:r>
              <a:rPr lang="en-US" sz="1800" smtClean="0"/>
              <a:t>In the Poisson case, suppose one observes n=3. Substituting it into P(n|μ) yields the </a:t>
            </a:r>
            <a:r>
              <a:rPr lang="en-US" sz="1800" i="1" smtClean="0"/>
              <a:t>likelihood function L(μ) = μ</a:t>
            </a:r>
            <a:r>
              <a:rPr lang="en-US" sz="1800" i="1" baseline="30000" smtClean="0"/>
              <a:t>3</a:t>
            </a:r>
            <a:r>
              <a:rPr lang="en-US" sz="1800" i="1" smtClean="0"/>
              <a:t>e</a:t>
            </a:r>
            <a:r>
              <a:rPr lang="en-US" sz="1800" i="1" baseline="30000" smtClean="0"/>
              <a:t>-μ</a:t>
            </a:r>
            <a:r>
              <a:rPr lang="en-US" sz="1800" i="1" smtClean="0"/>
              <a:t>/3!</a:t>
            </a:r>
          </a:p>
          <a:p>
            <a:pPr lvl="1"/>
            <a:r>
              <a:rPr lang="en-US" sz="1800" i="1" smtClean="0"/>
              <a:t>The key point is that </a:t>
            </a:r>
            <a:r>
              <a:rPr lang="en-US" sz="1800" b="1" i="1" smtClean="0"/>
              <a:t>L(μ) is not a probability density in μ</a:t>
            </a:r>
            <a:r>
              <a:rPr lang="en-US" sz="1800" i="1" smtClean="0"/>
              <a:t>.The term “likelihood” was invented for this </a:t>
            </a:r>
            <a:r>
              <a:rPr lang="en-US" sz="1800" i="1" smtClean="0">
                <a:solidFill>
                  <a:srgbClr val="0070C0"/>
                </a:solidFill>
              </a:rPr>
              <a:t>function of the unknowns</a:t>
            </a:r>
            <a:r>
              <a:rPr lang="en-US" sz="1800" i="1" smtClean="0"/>
              <a:t>, to distinguish it from a </a:t>
            </a:r>
            <a:r>
              <a:rPr lang="en-US" sz="1800" i="1" smtClean="0">
                <a:solidFill>
                  <a:srgbClr val="0070C0"/>
                </a:solidFill>
              </a:rPr>
              <a:t>function of the observables</a:t>
            </a:r>
            <a:r>
              <a:rPr lang="en-US" sz="1800" i="1" smtClean="0"/>
              <a:t>. </a:t>
            </a:r>
          </a:p>
          <a:p>
            <a:r>
              <a:rPr lang="en-US" sz="1800" smtClean="0"/>
              <a:t>For a pdf p(x|θ) and a one-to-one change of variable from x to y(x), one can write </a:t>
            </a:r>
          </a:p>
          <a:p>
            <a:pPr>
              <a:buNone/>
            </a:pPr>
            <a:r>
              <a:rPr lang="en-US" sz="1800" smtClean="0"/>
              <a:t>		</a:t>
            </a:r>
            <a:r>
              <a:rPr lang="en-US" sz="1800" b="1" smtClean="0"/>
              <a:t>p(y(x)|</a:t>
            </a:r>
            <a:r>
              <a:rPr lang="el-GR" sz="1800" b="1" smtClean="0"/>
              <a:t>θ) = </a:t>
            </a:r>
            <a:r>
              <a:rPr lang="en-US" sz="1800" b="1" smtClean="0"/>
              <a:t>p(x|</a:t>
            </a:r>
            <a:r>
              <a:rPr lang="el-GR" sz="1800" b="1" smtClean="0"/>
              <a:t>θ) / |</a:t>
            </a:r>
            <a:r>
              <a:rPr lang="en-US" sz="1800" b="1" smtClean="0"/>
              <a:t>dy/dx|. </a:t>
            </a:r>
          </a:p>
          <a:p>
            <a:pPr>
              <a:buNone/>
            </a:pPr>
            <a:r>
              <a:rPr lang="en-US" sz="1800" smtClean="0"/>
              <a:t>	The Jacobian at the denominator modifies the density, </a:t>
            </a:r>
            <a:r>
              <a:rPr lang="en-US" sz="1800" smtClean="0">
                <a:solidFill>
                  <a:srgbClr val="FF0000"/>
                </a:solidFill>
              </a:rPr>
              <a:t>guaranteeing that</a:t>
            </a:r>
          </a:p>
          <a:p>
            <a:pPr>
              <a:buNone/>
            </a:pPr>
            <a:r>
              <a:rPr lang="en-US" sz="1800" smtClean="0">
                <a:solidFill>
                  <a:srgbClr val="FF0000"/>
                </a:solidFill>
              </a:rPr>
              <a:t>		P ( y(x1) &lt; y &lt; y(x2) ) = P ( x1 &lt; x &lt; x2 )</a:t>
            </a:r>
          </a:p>
          <a:p>
            <a:pPr>
              <a:buNone/>
            </a:pPr>
            <a:r>
              <a:rPr lang="en-US" sz="1800" smtClean="0"/>
              <a:t>	so that </a:t>
            </a:r>
            <a:r>
              <a:rPr lang="en-US" sz="1800" b="1" smtClean="0"/>
              <a:t>probabilities (and not their d.f.s) are invariant </a:t>
            </a:r>
            <a:r>
              <a:rPr lang="en-US" sz="1800" smtClean="0"/>
              <a:t>under changes of variable.  </a:t>
            </a:r>
          </a:p>
          <a:p>
            <a:pPr>
              <a:buNone/>
            </a:pPr>
            <a:r>
              <a:rPr lang="en-US" sz="1800" smtClean="0"/>
              <a:t>	E.g. </a:t>
            </a:r>
            <a:r>
              <a:rPr lang="en-US" sz="1800" i="1" smtClean="0">
                <a:solidFill>
                  <a:srgbClr val="FF0000"/>
                </a:solidFill>
              </a:rPr>
              <a:t>the </a:t>
            </a:r>
            <a:r>
              <a:rPr lang="en-US" sz="1800" b="1" i="1" smtClean="0">
                <a:solidFill>
                  <a:srgbClr val="FF0000"/>
                </a:solidFill>
              </a:rPr>
              <a:t>mode</a:t>
            </a:r>
            <a:r>
              <a:rPr lang="en-US" sz="1800" i="1" smtClean="0">
                <a:solidFill>
                  <a:srgbClr val="FF0000"/>
                </a:solidFill>
              </a:rPr>
              <a:t> </a:t>
            </a:r>
            <a:r>
              <a:rPr lang="en-US" sz="1800" smtClean="0">
                <a:solidFill>
                  <a:srgbClr val="FF0000"/>
                </a:solidFill>
              </a:rPr>
              <a:t>of a probability density </a:t>
            </a:r>
            <a:r>
              <a:rPr lang="en-US" sz="1800" i="1" smtClean="0">
                <a:solidFill>
                  <a:srgbClr val="FF0000"/>
                </a:solidFill>
              </a:rPr>
              <a:t>is not invariant</a:t>
            </a:r>
            <a:r>
              <a:rPr lang="en-US" sz="1800" i="1" smtClean="0"/>
              <a:t> </a:t>
            </a:r>
            <a:r>
              <a:rPr lang="en-US" sz="1800" smtClean="0"/>
              <a:t>(so, e.g., the criterion of maximum probability density is ill-defined). Instead, the likelihood ratio is invariant under a change of variable x (the Jacobians in numerator and denominator cancel).</a:t>
            </a:r>
          </a:p>
          <a:p>
            <a:r>
              <a:rPr lang="en-US" sz="1800" smtClean="0"/>
              <a:t>For the likelihood L(θ) and reparametrization from θ to u(θ):	L(</a:t>
            </a:r>
            <a:r>
              <a:rPr lang="el-GR" sz="1800" smtClean="0"/>
              <a:t>θ) = </a:t>
            </a:r>
            <a:r>
              <a:rPr lang="en-US" sz="1800" smtClean="0"/>
              <a:t>L(u(</a:t>
            </a:r>
            <a:r>
              <a:rPr lang="el-GR" sz="1800" smtClean="0"/>
              <a:t>θ)) </a:t>
            </a:r>
            <a:endParaRPr lang="it-IT" sz="1800" smtClean="0"/>
          </a:p>
          <a:p>
            <a:pPr>
              <a:buNone/>
            </a:pPr>
            <a:r>
              <a:rPr lang="it-IT" sz="1800" smtClean="0"/>
              <a:t>	</a:t>
            </a:r>
            <a:r>
              <a:rPr lang="it-IT" sz="1800" smtClean="0">
                <a:sym typeface="Wingdings" pitchFamily="2" charset="2"/>
              </a:rPr>
              <a:t> </a:t>
            </a:r>
            <a:r>
              <a:rPr lang="it-IT" sz="1800" smtClean="0">
                <a:solidFill>
                  <a:srgbClr val="0070C0"/>
                </a:solidFill>
                <a:sym typeface="Wingdings" pitchFamily="2" charset="2"/>
              </a:rPr>
              <a:t>it </a:t>
            </a:r>
            <a:r>
              <a:rPr lang="en-US" sz="1800" smtClean="0">
                <a:solidFill>
                  <a:srgbClr val="0070C0"/>
                </a:solidFill>
              </a:rPr>
              <a:t>is invariant under a reparametrization!, reinforcing the fact that L is </a:t>
            </a:r>
            <a:r>
              <a:rPr lang="en-US" sz="1800" i="1" smtClean="0">
                <a:solidFill>
                  <a:srgbClr val="0070C0"/>
                </a:solidFill>
              </a:rPr>
              <a:t>not a pdf in θ.</a:t>
            </a:r>
          </a:p>
          <a:p>
            <a:endParaRPr lang="en-US" sz="1800" i="1" smtClean="0"/>
          </a:p>
          <a:p>
            <a:pPr lvl="1"/>
            <a:endParaRPr lang="en-US" sz="1800" i="1" smtClean="0"/>
          </a:p>
          <a:p>
            <a:pPr lvl="1"/>
            <a:endParaRPr lang="en-US" sz="1800" i="1" smtClean="0"/>
          </a:p>
          <a:p>
            <a:pPr lvl="1"/>
            <a:endParaRPr lang="en-US" sz="1800" i="1" smtClean="0"/>
          </a:p>
          <a:p>
            <a:pPr lvl="1"/>
            <a:endParaRPr lang="en-US" sz="1800" i="1" smtClean="0"/>
          </a:p>
          <a:p>
            <a:pPr lvl="1"/>
            <a:endParaRPr lang="en-US" sz="1800" smtClean="0"/>
          </a:p>
          <a:p>
            <a:endParaRPr lang="en-US" sz="1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en-US" smtClean="0"/>
              <a:t>On HEP use of Bayesian methods</a:t>
            </a:r>
            <a:endParaRPr lang="en-US"/>
          </a:p>
        </p:txBody>
      </p:sp>
      <p:sp>
        <p:nvSpPr>
          <p:cNvPr id="3" name="Segnaposto contenuto 2"/>
          <p:cNvSpPr>
            <a:spLocks noGrp="1"/>
          </p:cNvSpPr>
          <p:nvPr>
            <p:ph idx="1"/>
          </p:nvPr>
        </p:nvSpPr>
        <p:spPr>
          <a:xfrm>
            <a:off x="0" y="1412776"/>
            <a:ext cx="9144000" cy="5445224"/>
          </a:xfrm>
        </p:spPr>
        <p:txBody>
          <a:bodyPr>
            <a:normAutofit fontScale="70000" lnSpcReduction="20000"/>
          </a:bodyPr>
          <a:lstStyle/>
          <a:p>
            <a:pPr>
              <a:buNone/>
            </a:pPr>
            <a:r>
              <a:rPr lang="en-US" smtClean="0"/>
              <a:t>	There are compelling arguments that Bayesian reasoning with </a:t>
            </a:r>
            <a:r>
              <a:rPr lang="en-US" b="1" smtClean="0"/>
              <a:t>subjective P </a:t>
            </a:r>
            <a:r>
              <a:rPr lang="en-US" smtClean="0"/>
              <a:t>is the uniquely “coherent” way (e.g. in the sense of our betting criterion) of updating personal beliefs upon obtaining new data.</a:t>
            </a:r>
          </a:p>
          <a:p>
            <a:endParaRPr lang="en-US" smtClean="0"/>
          </a:p>
          <a:p>
            <a:pPr>
              <a:buNone/>
            </a:pPr>
            <a:r>
              <a:rPr lang="en-US" smtClean="0"/>
              <a:t>	The question is whether the Bayesian formalism can be used by scientists to report the results of their experiments in a “</a:t>
            </a:r>
            <a:r>
              <a:rPr lang="en-US" b="1" smtClean="0"/>
              <a:t>objective</a:t>
            </a:r>
            <a:r>
              <a:rPr lang="en-US" smtClean="0"/>
              <a:t>” way (however one defines “objective”), and whether the result can still be coherent if we replace subjective probability with some other recipe.</a:t>
            </a:r>
          </a:p>
          <a:p>
            <a:pPr>
              <a:buNone/>
            </a:pPr>
            <a:endParaRPr lang="en-US" smtClean="0"/>
          </a:p>
          <a:p>
            <a:pPr>
              <a:buNone/>
            </a:pPr>
            <a:r>
              <a:rPr lang="en-US" smtClean="0"/>
              <a:t> 	A bright idea of physicist Harold Jeffreys in the mid-20</a:t>
            </a:r>
            <a:r>
              <a:rPr lang="en-US" baseline="30000" smtClean="0"/>
              <a:t>th</a:t>
            </a:r>
            <a:r>
              <a:rPr lang="en-US" smtClean="0"/>
              <a:t> century: </a:t>
            </a:r>
            <a:r>
              <a:rPr lang="en-US" i="1" smtClean="0">
                <a:solidFill>
                  <a:srgbClr val="FF0000"/>
                </a:solidFill>
              </a:rPr>
              <a:t>Can one define a prior p(μ) which contains as little information as possible, so that the posterior pdf is dominated by the likelihood?</a:t>
            </a:r>
          </a:p>
          <a:p>
            <a:pPr lvl="1"/>
            <a:r>
              <a:rPr lang="en-US" smtClean="0"/>
              <a:t>What is unfortunately common </a:t>
            </a:r>
            <a:r>
              <a:rPr lang="en-US" i="1" smtClean="0"/>
              <a:t>in HEP: </a:t>
            </a:r>
            <a:r>
              <a:rPr lang="en-US" i="1" smtClean="0">
                <a:solidFill>
                  <a:srgbClr val="FF0000"/>
                </a:solidFill>
              </a:rPr>
              <a:t>choose p(μ) uniform in whatever metric you are using (“Laplace’s insufficient reason”).</a:t>
            </a:r>
            <a:r>
              <a:rPr lang="en-US" i="1" smtClean="0">
                <a:solidFill>
                  <a:srgbClr val="FF0000"/>
                </a:solidFill>
                <a:sym typeface="Wingdings" pitchFamily="2" charset="2"/>
              </a:rPr>
              <a:t> </a:t>
            </a:r>
            <a:r>
              <a:rPr lang="en-US" i="1" smtClean="0">
                <a:solidFill>
                  <a:srgbClr val="FF0000"/>
                </a:solidFill>
              </a:rPr>
              <a:t> </a:t>
            </a:r>
            <a:r>
              <a:rPr lang="en-US" b="1" smtClean="0"/>
              <a:t>This is a bad idea! </a:t>
            </a:r>
          </a:p>
          <a:p>
            <a:r>
              <a:rPr lang="en-US" smtClean="0"/>
              <a:t>Jeffreys’ work resulted in what are today called ”</a:t>
            </a:r>
            <a:r>
              <a:rPr lang="en-US" b="1" smtClean="0"/>
              <a:t>reference priors</a:t>
            </a:r>
            <a:r>
              <a:rPr lang="en-US" smtClean="0"/>
              <a:t>”</a:t>
            </a:r>
          </a:p>
          <a:p>
            <a:pPr lvl="1"/>
            <a:r>
              <a:rPr lang="en-US" smtClean="0"/>
              <a:t>the probability integral transform assures us that we can find a metric under which the pdf is uniform </a:t>
            </a:r>
            <a:r>
              <a:rPr lang="en-US" smtClean="0">
                <a:sym typeface="Wingdings" pitchFamily="2" charset="2"/>
              </a:rPr>
              <a:t> </a:t>
            </a:r>
            <a:r>
              <a:rPr lang="en-US" smtClean="0"/>
              <a:t>choosing the prior is equivalent to choosing the metric  in which the pdf is uniform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normAutofit fontScale="62500" lnSpcReduction="20000"/>
          </a:bodyPr>
          <a:lstStyle/>
          <a:p>
            <a:pPr lvl="1"/>
            <a:endParaRPr lang="en-US" smtClean="0">
              <a:sym typeface="Wingdings" pitchFamily="2" charset="2"/>
            </a:endParaRPr>
          </a:p>
          <a:p>
            <a:r>
              <a:rPr lang="en-US" smtClean="0"/>
              <a:t>Jeffreys chooses the metric according to the </a:t>
            </a:r>
            <a:r>
              <a:rPr lang="en-US" smtClean="0">
                <a:solidFill>
                  <a:srgbClr val="FF0000"/>
                </a:solidFill>
              </a:rPr>
              <a:t>Fisher information</a:t>
            </a:r>
            <a:r>
              <a:rPr lang="en-US" smtClean="0"/>
              <a:t>. This results in different priors depending on the problem at hand:</a:t>
            </a:r>
          </a:p>
          <a:p>
            <a:pPr lvl="1"/>
            <a:r>
              <a:rPr lang="en-US" smtClean="0"/>
              <a:t>Poisson with no background </a:t>
            </a:r>
            <a:r>
              <a:rPr lang="en-US" smtClean="0">
                <a:sym typeface="Wingdings" pitchFamily="2" charset="2"/>
              </a:rPr>
              <a:t> p(</a:t>
            </a:r>
            <a:r>
              <a:rPr lang="en-US" smtClean="0">
                <a:latin typeface="Symbol" pitchFamily="18" charset="2"/>
                <a:sym typeface="Wingdings" pitchFamily="2" charset="2"/>
              </a:rPr>
              <a:t>m</a:t>
            </a:r>
            <a:r>
              <a:rPr lang="en-US" smtClean="0">
                <a:sym typeface="Wingdings" pitchFamily="2" charset="2"/>
              </a:rPr>
              <a:t>) = </a:t>
            </a:r>
            <a:r>
              <a:rPr lang="en-US" smtClean="0">
                <a:latin typeface="Symbol" pitchFamily="18" charset="2"/>
                <a:sym typeface="Wingdings" pitchFamily="2" charset="2"/>
              </a:rPr>
              <a:t>m</a:t>
            </a:r>
            <a:r>
              <a:rPr lang="en-US" baseline="30000" smtClean="0">
                <a:sym typeface="Wingdings" pitchFamily="2" charset="2"/>
              </a:rPr>
              <a:t>-0.5</a:t>
            </a:r>
            <a:r>
              <a:rPr lang="en-US" smtClean="0">
                <a:sym typeface="Wingdings" pitchFamily="2" charset="2"/>
              </a:rPr>
              <a:t> ; </a:t>
            </a:r>
          </a:p>
          <a:p>
            <a:pPr lvl="1"/>
            <a:r>
              <a:rPr lang="en-US" smtClean="0">
                <a:sym typeface="Wingdings" pitchFamily="2" charset="2"/>
              </a:rPr>
              <a:t>Poisson with background  p(</a:t>
            </a:r>
            <a:r>
              <a:rPr lang="en-US" smtClean="0">
                <a:latin typeface="Symbol" pitchFamily="18" charset="2"/>
                <a:sym typeface="Wingdings" pitchFamily="2" charset="2"/>
              </a:rPr>
              <a:t>m</a:t>
            </a:r>
            <a:r>
              <a:rPr lang="en-US" smtClean="0">
                <a:sym typeface="Wingdings" pitchFamily="2" charset="2"/>
              </a:rPr>
              <a:t>) = (</a:t>
            </a:r>
            <a:r>
              <a:rPr lang="en-US" smtClean="0">
                <a:latin typeface="Symbol" pitchFamily="18" charset="2"/>
                <a:sym typeface="Wingdings" pitchFamily="2" charset="2"/>
              </a:rPr>
              <a:t>m</a:t>
            </a:r>
            <a:r>
              <a:rPr lang="en-US" smtClean="0">
                <a:sym typeface="Wingdings" pitchFamily="2" charset="2"/>
              </a:rPr>
              <a:t>+b)</a:t>
            </a:r>
            <a:r>
              <a:rPr lang="en-US" baseline="30000" smtClean="0">
                <a:sym typeface="Wingdings" pitchFamily="2" charset="2"/>
              </a:rPr>
              <a:t> -0.5</a:t>
            </a:r>
            <a:r>
              <a:rPr lang="en-US" smtClean="0">
                <a:sym typeface="Wingdings" pitchFamily="2" charset="2"/>
              </a:rPr>
              <a:t>;     </a:t>
            </a:r>
            <a:r>
              <a:rPr lang="en-US" i="1" smtClean="0">
                <a:solidFill>
                  <a:srgbClr val="0070C0"/>
                </a:solidFill>
                <a:sym typeface="Wingdings" pitchFamily="2" charset="2"/>
              </a:rPr>
              <a:t>! note: prior belief on </a:t>
            </a:r>
            <a:r>
              <a:rPr lang="en-US" i="1" smtClean="0">
                <a:solidFill>
                  <a:srgbClr val="0070C0"/>
                </a:solidFill>
                <a:latin typeface="Symbol" pitchFamily="18" charset="2"/>
                <a:sym typeface="Wingdings" pitchFamily="2" charset="2"/>
              </a:rPr>
              <a:t>m</a:t>
            </a:r>
            <a:r>
              <a:rPr lang="en-US" i="1" smtClean="0">
                <a:solidFill>
                  <a:srgbClr val="0070C0"/>
                </a:solidFill>
                <a:sym typeface="Wingdings" pitchFamily="2" charset="2"/>
              </a:rPr>
              <a:t> depends on b !?</a:t>
            </a:r>
          </a:p>
          <a:p>
            <a:pPr lvl="1"/>
            <a:r>
              <a:rPr lang="en-US" smtClean="0">
                <a:sym typeface="Wingdings" pitchFamily="2" charset="2"/>
              </a:rPr>
              <a:t>Gaussian with unknown mean  p(</a:t>
            </a:r>
            <a:r>
              <a:rPr lang="en-US" smtClean="0">
                <a:latin typeface="Symbol" pitchFamily="18" charset="2"/>
                <a:sym typeface="Wingdings" pitchFamily="2" charset="2"/>
              </a:rPr>
              <a:t>m</a:t>
            </a:r>
            <a:r>
              <a:rPr lang="en-US" smtClean="0">
                <a:sym typeface="Wingdings" pitchFamily="2" charset="2"/>
              </a:rPr>
              <a:t>) = flat</a:t>
            </a:r>
            <a:endParaRPr lang="en-US" smtClean="0"/>
          </a:p>
          <a:p>
            <a:endParaRPr lang="en-US" smtClean="0">
              <a:solidFill>
                <a:srgbClr val="0070C0"/>
              </a:solidFill>
              <a:sym typeface="Wingdings" pitchFamily="2" charset="2"/>
            </a:endParaRPr>
          </a:p>
          <a:p>
            <a:r>
              <a:rPr lang="en-US" smtClean="0">
                <a:solidFill>
                  <a:srgbClr val="0070C0"/>
                </a:solidFill>
                <a:sym typeface="Wingdings" pitchFamily="2" charset="2"/>
              </a:rPr>
              <a:t>Note that what we (in HEP) call “flat priors” is not what statisticians mean: flat priors for them are Jeffreys priors (flat in information metric)</a:t>
            </a:r>
          </a:p>
          <a:p>
            <a:r>
              <a:rPr lang="en-US" smtClean="0"/>
              <a:t>In general, a sensitivity analysis (effect of prior assumption on the result) should always be ran, especially in HEP. </a:t>
            </a:r>
          </a:p>
          <a:p>
            <a:endParaRPr lang="en-US" smtClean="0">
              <a:solidFill>
                <a:srgbClr val="FF0000"/>
              </a:solidFill>
              <a:sym typeface="Wingdings" pitchFamily="2" charset="2"/>
            </a:endParaRPr>
          </a:p>
          <a:p>
            <a:r>
              <a:rPr lang="en-US" smtClean="0">
                <a:solidFill>
                  <a:srgbClr val="FF0000"/>
                </a:solidFill>
                <a:sym typeface="Wingdings" pitchFamily="2" charset="2"/>
              </a:rPr>
              <a:t>In more than one dimension, the problem of finding  suitable priors becomes even harder</a:t>
            </a:r>
            <a:r>
              <a:rPr lang="en-US" smtClean="0">
                <a:sym typeface="Wingdings" pitchFamily="2" charset="2"/>
              </a:rPr>
              <a:t>. It is a notoriously hard problem: you start with a prior, change variables  get a Jacobian, which creates structure out of nothing. </a:t>
            </a:r>
            <a:r>
              <a:rPr lang="en-US" smtClean="0">
                <a:solidFill>
                  <a:srgbClr val="FF0000"/>
                </a:solidFill>
                <a:sym typeface="Wingdings" pitchFamily="2" charset="2"/>
              </a:rPr>
              <a:t>A uniform prior in high dimensions pushes all the probability away from the origin.</a:t>
            </a:r>
          </a:p>
          <a:p>
            <a:endParaRPr lang="en-US" smtClean="0">
              <a:sym typeface="Wingdings" pitchFamily="2" charset="2"/>
            </a:endParaRPr>
          </a:p>
          <a:p>
            <a:r>
              <a:rPr lang="en-US" smtClean="0">
                <a:sym typeface="Wingdings" pitchFamily="2" charset="2"/>
              </a:rPr>
              <a:t>Not even clear how to define subjective priors there; human intuition fails in high dimensions. Lots of arbitrariness remains. Some have even used flat priors in high dimensions for SUSY searches  beware!</a:t>
            </a:r>
          </a:p>
          <a:p>
            <a:endParaRPr lang="en-US" smtClean="0">
              <a:sym typeface="Wingdings" pitchFamily="2" charset="2"/>
            </a:endParaRPr>
          </a:p>
          <a:p>
            <a:r>
              <a:rPr lang="en-US" smtClean="0">
                <a:sym typeface="Wingdings" pitchFamily="2" charset="2"/>
              </a:rPr>
              <a:t>In summary, despite the flourishing of Bayesian techniques in the last thirty years (particularly for decision making), </a:t>
            </a:r>
            <a:r>
              <a:rPr lang="en-US" smtClean="0">
                <a:solidFill>
                  <a:srgbClr val="FF0000"/>
                </a:solidFill>
                <a:sym typeface="Wingdings" pitchFamily="2" charset="2"/>
              </a:rPr>
              <a:t>in HEP their use is still limited</a:t>
            </a:r>
            <a:endParaRPr lang="en-US" smtClean="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fontScale="90000"/>
          </a:bodyPr>
          <a:lstStyle/>
          <a:p>
            <a:r>
              <a:rPr lang="en-US" smtClean="0"/>
              <a:t>Classical statistics inference: no priors</a:t>
            </a:r>
            <a:endParaRPr lang="en-US"/>
          </a:p>
        </p:txBody>
      </p:sp>
      <p:sp>
        <p:nvSpPr>
          <p:cNvPr id="3" name="Segnaposto contenuto 2"/>
          <p:cNvSpPr>
            <a:spLocks noGrp="1"/>
          </p:cNvSpPr>
          <p:nvPr>
            <p:ph idx="1"/>
          </p:nvPr>
        </p:nvSpPr>
        <p:spPr>
          <a:xfrm>
            <a:off x="457200" y="1124744"/>
            <a:ext cx="8229600" cy="5328592"/>
          </a:xfrm>
        </p:spPr>
        <p:txBody>
          <a:bodyPr>
            <a:normAutofit fontScale="62500" lnSpcReduction="20000"/>
          </a:bodyPr>
          <a:lstStyle/>
          <a:p>
            <a:r>
              <a:rPr lang="en-US" smtClean="0"/>
              <a:t>Most of what we do is based on use classical statistics, developed in the early XX</a:t>
            </a:r>
            <a:r>
              <a:rPr lang="en-US" baseline="30000" smtClean="0"/>
              <a:t>th</a:t>
            </a:r>
            <a:r>
              <a:rPr lang="en-US" smtClean="0"/>
              <a:t> century</a:t>
            </a:r>
          </a:p>
          <a:p>
            <a:pPr lvl="1"/>
            <a:r>
              <a:rPr lang="en-US" smtClean="0"/>
              <a:t>it gives you answers, but does not provide a complete answer to what you’d like to know: </a:t>
            </a:r>
            <a:r>
              <a:rPr lang="en-US" smtClean="0">
                <a:solidFill>
                  <a:srgbClr val="0070C0"/>
                </a:solidFill>
              </a:rPr>
              <a:t>it does not allow to make decisions</a:t>
            </a:r>
          </a:p>
          <a:p>
            <a:pPr lvl="1"/>
            <a:r>
              <a:rPr lang="en-US" smtClean="0"/>
              <a:t>it does not give you the probability of a constant of nature having a certain value</a:t>
            </a:r>
          </a:p>
          <a:p>
            <a:pPr lvl="1"/>
            <a:endParaRPr lang="en-US" smtClean="0"/>
          </a:p>
          <a:p>
            <a:r>
              <a:rPr lang="en-US" smtClean="0"/>
              <a:t> </a:t>
            </a:r>
            <a:r>
              <a:rPr lang="en-US" smtClean="0">
                <a:sym typeface="Wingdings" pitchFamily="2" charset="2"/>
              </a:rPr>
              <a:t>With the tools of classical statistics, and without using priors we can still derive </a:t>
            </a:r>
            <a:r>
              <a:rPr lang="en-US" smtClean="0">
                <a:solidFill>
                  <a:srgbClr val="FF0000"/>
                </a:solidFill>
                <a:sym typeface="Wingdings" pitchFamily="2" charset="2"/>
              </a:rPr>
              <a:t>confidence intervals </a:t>
            </a:r>
            <a:r>
              <a:rPr lang="en-US" smtClean="0">
                <a:sym typeface="Wingdings" pitchFamily="2" charset="2"/>
              </a:rPr>
              <a:t>(Neyman 1934-37) for parameter values</a:t>
            </a:r>
          </a:p>
          <a:p>
            <a:pPr lvl="1"/>
            <a:r>
              <a:rPr lang="en-US" smtClean="0"/>
              <a:t>An ingenious construction, but </a:t>
            </a:r>
            <a:r>
              <a:rPr lang="en-US" b="1" smtClean="0"/>
              <a:t>often misinterpreted</a:t>
            </a:r>
          </a:p>
          <a:p>
            <a:pPr lvl="1"/>
            <a:r>
              <a:rPr lang="en-US" smtClean="0"/>
              <a:t>Important to keep in mind: </a:t>
            </a:r>
            <a:r>
              <a:rPr lang="en-US" i="1" smtClean="0"/>
              <a:t>confidence intervals do not give you any confidence that a unknown parameter is contained within an interval </a:t>
            </a:r>
            <a:r>
              <a:rPr lang="en-US" smtClean="0"/>
              <a:t>! This is something only a Bayesian method may provide. </a:t>
            </a:r>
          </a:p>
          <a:p>
            <a:pPr lvl="1"/>
            <a:r>
              <a:rPr lang="en-US" smtClean="0"/>
              <a:t>In Bayesian inference in fact one rather speaks of “</a:t>
            </a:r>
            <a:r>
              <a:rPr lang="en-US" smtClean="0">
                <a:solidFill>
                  <a:srgbClr val="0070C0"/>
                </a:solidFill>
              </a:rPr>
              <a:t>credible intervals</a:t>
            </a:r>
            <a:r>
              <a:rPr lang="en-US" smtClean="0"/>
              <a:t>”</a:t>
            </a:r>
          </a:p>
          <a:p>
            <a:endParaRPr lang="en-US" smtClean="0">
              <a:sym typeface="Wingdings" pitchFamily="2" charset="2"/>
            </a:endParaRPr>
          </a:p>
          <a:p>
            <a:r>
              <a:rPr lang="en-US" smtClean="0">
                <a:solidFill>
                  <a:srgbClr val="FF0000"/>
                </a:solidFill>
                <a:sym typeface="Wingdings" pitchFamily="2" charset="2"/>
              </a:rPr>
              <a:t>Likelihood ratios</a:t>
            </a:r>
            <a:r>
              <a:rPr lang="en-US" smtClean="0">
                <a:sym typeface="Wingdings" pitchFamily="2" charset="2"/>
              </a:rPr>
              <a:t>, also constructed from the Frequentist definition of probability, are the basis for a large set of techniques addressing point and interval estimation, and hypothesis testing. They also do not need a prior to be constructed. Will see an example below.</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836712"/>
          </a:xfrm>
        </p:spPr>
        <p:txBody>
          <a:bodyPr/>
          <a:lstStyle/>
          <a:p>
            <a:r>
              <a:rPr lang="en-US" smtClean="0">
                <a:solidFill>
                  <a:srgbClr val="FFC000"/>
                </a:solidFill>
              </a:rPr>
              <a:t>Likelihood ratio tests</a:t>
            </a:r>
            <a:endParaRPr lang="en-US">
              <a:solidFill>
                <a:srgbClr val="FFC000"/>
              </a:solidFill>
            </a:endParaRPr>
          </a:p>
        </p:txBody>
      </p:sp>
      <p:sp>
        <p:nvSpPr>
          <p:cNvPr id="3" name="Segnaposto contenuto 2"/>
          <p:cNvSpPr>
            <a:spLocks noGrp="1"/>
          </p:cNvSpPr>
          <p:nvPr>
            <p:ph idx="1"/>
          </p:nvPr>
        </p:nvSpPr>
        <p:spPr>
          <a:xfrm>
            <a:off x="0" y="908720"/>
            <a:ext cx="8568952" cy="4176464"/>
          </a:xfrm>
        </p:spPr>
        <p:txBody>
          <a:bodyPr>
            <a:normAutofit fontScale="70000" lnSpcReduction="20000"/>
          </a:bodyPr>
          <a:lstStyle/>
          <a:p>
            <a:r>
              <a:rPr lang="en-US" sz="2300" smtClean="0"/>
              <a:t>Because of the invariance properties of the likelihood under reparametrization, a ratio of likelihood values can be used to find the most likely values of a parameter </a:t>
            </a:r>
            <a:r>
              <a:rPr lang="en-US" sz="2300" smtClean="0">
                <a:latin typeface="Symbol" pitchFamily="18" charset="2"/>
              </a:rPr>
              <a:t>q</a:t>
            </a:r>
            <a:r>
              <a:rPr lang="en-US" sz="2300" smtClean="0"/>
              <a:t>, given the data X</a:t>
            </a:r>
          </a:p>
          <a:p>
            <a:pPr lvl="1"/>
            <a:r>
              <a:rPr lang="en-US" sz="2000" smtClean="0"/>
              <a:t> a reparametrization from </a:t>
            </a:r>
            <a:r>
              <a:rPr lang="en-US" sz="2000" smtClean="0">
                <a:latin typeface="Symbol" pitchFamily="18" charset="2"/>
              </a:rPr>
              <a:t>q</a:t>
            </a:r>
            <a:r>
              <a:rPr lang="en-US" sz="2000" smtClean="0"/>
              <a:t> to f(</a:t>
            </a:r>
            <a:r>
              <a:rPr lang="en-US" sz="2000" smtClean="0">
                <a:latin typeface="Symbol" pitchFamily="18" charset="2"/>
              </a:rPr>
              <a:t>q</a:t>
            </a:r>
            <a:r>
              <a:rPr lang="en-US" sz="2000" smtClean="0"/>
              <a:t>) will not modify our inference: if [</a:t>
            </a:r>
            <a:r>
              <a:rPr lang="en-US" sz="2000" smtClean="0">
                <a:latin typeface="Symbol" pitchFamily="18" charset="2"/>
              </a:rPr>
              <a:t>q</a:t>
            </a:r>
            <a:r>
              <a:rPr lang="en-US" sz="2000" baseline="-25000" smtClean="0"/>
              <a:t>1</a:t>
            </a:r>
            <a:r>
              <a:rPr lang="en-US" sz="2000" smtClean="0"/>
              <a:t>,</a:t>
            </a:r>
            <a:r>
              <a:rPr lang="en-US" sz="2000" smtClean="0">
                <a:latin typeface="Symbol" pitchFamily="18" charset="2"/>
              </a:rPr>
              <a:t> q</a:t>
            </a:r>
            <a:r>
              <a:rPr lang="en-US" sz="2000" baseline="-25000" smtClean="0"/>
              <a:t>2</a:t>
            </a:r>
            <a:r>
              <a:rPr lang="en-US" sz="2000" smtClean="0"/>
              <a:t>] is the interval containing the most likely values of </a:t>
            </a:r>
            <a:r>
              <a:rPr lang="en-US" sz="2000" smtClean="0">
                <a:latin typeface="Symbol" pitchFamily="18" charset="2"/>
              </a:rPr>
              <a:t>q</a:t>
            </a:r>
            <a:r>
              <a:rPr lang="en-US" sz="2000" smtClean="0"/>
              <a:t>, [f(</a:t>
            </a:r>
            <a:r>
              <a:rPr lang="en-US" sz="2000" smtClean="0">
                <a:latin typeface="Symbol" pitchFamily="18" charset="2"/>
              </a:rPr>
              <a:t>q</a:t>
            </a:r>
            <a:r>
              <a:rPr lang="en-US" sz="2000" baseline="-25000" smtClean="0"/>
              <a:t>1</a:t>
            </a:r>
            <a:r>
              <a:rPr lang="en-US" sz="2000" smtClean="0"/>
              <a:t>),f(</a:t>
            </a:r>
            <a:r>
              <a:rPr lang="en-US" sz="2000" smtClean="0">
                <a:latin typeface="Symbol" pitchFamily="18" charset="2"/>
              </a:rPr>
              <a:t>q</a:t>
            </a:r>
            <a:r>
              <a:rPr lang="en-US" sz="2000" baseline="-25000" smtClean="0"/>
              <a:t>2</a:t>
            </a:r>
            <a:r>
              <a:rPr lang="en-US" sz="2000" smtClean="0"/>
              <a:t>)] will contain the most likely values of f(</a:t>
            </a:r>
            <a:r>
              <a:rPr lang="en-US" sz="2000" smtClean="0">
                <a:latin typeface="Symbol" pitchFamily="18" charset="2"/>
              </a:rPr>
              <a:t>q</a:t>
            </a:r>
            <a:r>
              <a:rPr lang="en-US" sz="2000" smtClean="0"/>
              <a:t>) </a:t>
            </a:r>
          </a:p>
          <a:p>
            <a:pPr lvl="1"/>
            <a:r>
              <a:rPr lang="en-US" sz="2000" smtClean="0"/>
              <a:t>log-likelihood differences also invariant</a:t>
            </a:r>
          </a:p>
          <a:p>
            <a:r>
              <a:rPr lang="en-US" sz="2400" smtClean="0"/>
              <a:t>One may find the interval by </a:t>
            </a:r>
            <a:r>
              <a:rPr lang="en-US" sz="2400" i="1" smtClean="0"/>
              <a:t>selecting all the values of </a:t>
            </a:r>
            <a:r>
              <a:rPr lang="en-US" sz="2400" i="1" smtClean="0">
                <a:latin typeface="Symbol" pitchFamily="18" charset="2"/>
              </a:rPr>
              <a:t>q</a:t>
            </a:r>
            <a:r>
              <a:rPr lang="en-US" sz="2400" i="1" smtClean="0"/>
              <a:t> such that</a:t>
            </a:r>
            <a:endParaRPr lang="en-US" sz="2100" i="1" baseline="30000" smtClean="0"/>
          </a:p>
          <a:p>
            <a:pPr>
              <a:buNone/>
            </a:pPr>
            <a:r>
              <a:rPr lang="en-US" sz="2400" smtClean="0"/>
              <a:t>			-2 [ ln L(</a:t>
            </a:r>
            <a:r>
              <a:rPr lang="en-US" sz="2400" smtClean="0">
                <a:latin typeface="Symbol" pitchFamily="18" charset="2"/>
              </a:rPr>
              <a:t>q</a:t>
            </a:r>
            <a:r>
              <a:rPr lang="en-US" sz="2400" smtClean="0"/>
              <a:t>) – ln L(</a:t>
            </a:r>
            <a:r>
              <a:rPr lang="en-US" sz="2400" smtClean="0">
                <a:latin typeface="Symbol" pitchFamily="18" charset="2"/>
              </a:rPr>
              <a:t>q</a:t>
            </a:r>
            <a:r>
              <a:rPr lang="en-US" sz="2400" baseline="-25000" smtClean="0"/>
              <a:t>max</a:t>
            </a:r>
            <a:r>
              <a:rPr lang="en-US" sz="2400" smtClean="0"/>
              <a:t>) ] &lt;= Z</a:t>
            </a:r>
            <a:r>
              <a:rPr lang="en-US" sz="2400" baseline="30000" smtClean="0"/>
              <a:t>2</a:t>
            </a:r>
          </a:p>
          <a:p>
            <a:pPr>
              <a:buNone/>
            </a:pPr>
            <a:r>
              <a:rPr lang="en-US" sz="2400" baseline="30000" smtClean="0"/>
              <a:t>	</a:t>
            </a:r>
            <a:r>
              <a:rPr lang="en-US" sz="2400" smtClean="0"/>
              <a:t>The interval approaches asymptotically a central confidence interval with C.L. corresponding to ±Z Gaussian standard deviations. E.g. if we want 68% CL intervals, choose Z=1; for five-sigma, Z</a:t>
            </a:r>
            <a:r>
              <a:rPr lang="en-US" sz="2400" baseline="30000" smtClean="0"/>
              <a:t>2</a:t>
            </a:r>
            <a:r>
              <a:rPr lang="en-US" sz="2400" smtClean="0"/>
              <a:t>=25, etc.</a:t>
            </a:r>
          </a:p>
          <a:p>
            <a:r>
              <a:rPr lang="en-US" sz="2400" smtClean="0"/>
              <a:t>It is an </a:t>
            </a:r>
            <a:r>
              <a:rPr lang="en-US" sz="2400" smtClean="0">
                <a:solidFill>
                  <a:srgbClr val="FF0000"/>
                </a:solidFill>
              </a:rPr>
              <a:t>approximation!</a:t>
            </a:r>
            <a:r>
              <a:rPr lang="en-US" sz="2400" smtClean="0"/>
              <a:t> </a:t>
            </a:r>
            <a:r>
              <a:rPr lang="en-US" sz="2400" b="1" smtClean="0"/>
              <a:t>Sometimes it undercovers </a:t>
            </a:r>
            <a:r>
              <a:rPr lang="en-US" sz="2400" smtClean="0"/>
              <a:t>(e.g. Poisson case) </a:t>
            </a:r>
          </a:p>
          <a:p>
            <a:r>
              <a:rPr lang="en-US" sz="2400" smtClean="0"/>
              <a:t>But a </a:t>
            </a:r>
            <a:r>
              <a:rPr lang="en-US" sz="2400" smtClean="0">
                <a:solidFill>
                  <a:srgbClr val="FF0000"/>
                </a:solidFill>
              </a:rPr>
              <a:t>very good one</a:t>
            </a:r>
            <a:r>
              <a:rPr lang="en-US" sz="2400" smtClean="0"/>
              <a:t> in typical cases. The property depends on </a:t>
            </a:r>
            <a:r>
              <a:rPr lang="en-US" sz="2400" i="1" smtClean="0"/>
              <a:t>Wilks’ theorem </a:t>
            </a:r>
            <a:r>
              <a:rPr lang="en-US" sz="2400" smtClean="0"/>
              <a:t>and is </a:t>
            </a:r>
          </a:p>
          <a:p>
            <a:pPr>
              <a:buNone/>
            </a:pPr>
            <a:r>
              <a:rPr lang="en-US" sz="2400" smtClean="0"/>
              <a:t>	based on a few regularity conditions. </a:t>
            </a:r>
          </a:p>
          <a:p>
            <a:r>
              <a:rPr lang="en-US" sz="2400" smtClean="0"/>
              <a:t>LR tests are popular because it is what MINUIT MINOS gives</a:t>
            </a:r>
          </a:p>
          <a:p>
            <a:pPr>
              <a:buNone/>
            </a:pPr>
            <a:r>
              <a:rPr lang="en-US" sz="2400" smtClean="0"/>
              <a:t>	</a:t>
            </a:r>
            <a:r>
              <a:rPr lang="en-US" sz="2400" smtClean="0">
                <a:solidFill>
                  <a:srgbClr val="FF0000"/>
                </a:solidFill>
              </a:rPr>
              <a:t>Problems arise when </a:t>
            </a:r>
            <a:r>
              <a:rPr lang="en-US" sz="2400" smtClean="0">
                <a:solidFill>
                  <a:srgbClr val="FF0000"/>
                </a:solidFill>
                <a:latin typeface="Symbol" pitchFamily="18" charset="2"/>
              </a:rPr>
              <a:t>q</a:t>
            </a:r>
            <a:r>
              <a:rPr lang="en-US" sz="2400" smtClean="0">
                <a:solidFill>
                  <a:srgbClr val="FF0000"/>
                </a:solidFill>
              </a:rPr>
              <a:t> approaches boundary of definition</a:t>
            </a:r>
          </a:p>
          <a:p>
            <a:endParaRPr lang="en-US" sz="2400" smtClean="0"/>
          </a:p>
          <a:p>
            <a:endParaRPr lang="en-US" sz="2600" smtClean="0"/>
          </a:p>
        </p:txBody>
      </p:sp>
      <p:sp>
        <p:nvSpPr>
          <p:cNvPr id="4" name="CasellaDiTesto 3"/>
          <p:cNvSpPr txBox="1"/>
          <p:nvPr/>
        </p:nvSpPr>
        <p:spPr>
          <a:xfrm>
            <a:off x="179512" y="4797152"/>
            <a:ext cx="5976664" cy="1477328"/>
          </a:xfrm>
          <a:prstGeom prst="rect">
            <a:avLst/>
          </a:prstGeom>
          <a:noFill/>
        </p:spPr>
        <p:txBody>
          <a:bodyPr wrap="square" rtlCol="0">
            <a:spAutoFit/>
          </a:bodyPr>
          <a:lstStyle/>
          <a:p>
            <a:r>
              <a:rPr lang="en-US" smtClean="0">
                <a:solidFill>
                  <a:srgbClr val="0070C0"/>
                </a:solidFill>
              </a:rPr>
              <a:t>Example: likelihood-ratio interval for Poisson process with n=3 observed</a:t>
            </a:r>
            <a:r>
              <a:rPr lang="en-US" smtClean="0"/>
              <a:t>: </a:t>
            </a:r>
            <a:r>
              <a:rPr lang="el-GR" b="1" smtClean="0"/>
              <a:t>L (μ) = μ</a:t>
            </a:r>
            <a:r>
              <a:rPr lang="el-GR" b="1" baseline="30000" smtClean="0"/>
              <a:t>3</a:t>
            </a:r>
            <a:r>
              <a:rPr lang="el-GR" b="1" smtClean="0"/>
              <a:t>e</a:t>
            </a:r>
            <a:r>
              <a:rPr lang="el-GR" b="1" baseline="30000" smtClean="0"/>
              <a:t>-μ</a:t>
            </a:r>
            <a:r>
              <a:rPr lang="el-GR" b="1" smtClean="0"/>
              <a:t>/3!</a:t>
            </a:r>
            <a:r>
              <a:rPr lang="it-IT" b="1" smtClean="0"/>
              <a:t>  </a:t>
            </a:r>
            <a:r>
              <a:rPr lang="it-IT" smtClean="0"/>
              <a:t>has a</a:t>
            </a:r>
            <a:r>
              <a:rPr lang="en-US" smtClean="0"/>
              <a:t> maximum at </a:t>
            </a:r>
            <a:r>
              <a:rPr lang="el-GR" smtClean="0"/>
              <a:t>μ= 3</a:t>
            </a:r>
            <a:r>
              <a:rPr lang="it-IT" smtClean="0"/>
              <a:t>. </a:t>
            </a:r>
          </a:p>
          <a:p>
            <a:r>
              <a:rPr lang="el-GR" b="1" smtClean="0"/>
              <a:t>Δ</a:t>
            </a:r>
            <a:r>
              <a:rPr lang="it-IT" b="1" smtClean="0"/>
              <a:t>(</a:t>
            </a:r>
            <a:r>
              <a:rPr lang="el-GR" b="1" smtClean="0"/>
              <a:t>2</a:t>
            </a:r>
            <a:r>
              <a:rPr lang="en-US" b="1" smtClean="0"/>
              <a:t>lnL)= 1</a:t>
            </a:r>
            <a:r>
              <a:rPr lang="en-US" b="1" baseline="30000" smtClean="0"/>
              <a:t>2 </a:t>
            </a:r>
            <a:r>
              <a:rPr lang="en-US" b="1" smtClean="0"/>
              <a:t> </a:t>
            </a:r>
            <a:r>
              <a:rPr lang="en-US" smtClean="0"/>
              <a:t>yields approximate ±1 Gaussian standard deviation interval : </a:t>
            </a:r>
            <a:r>
              <a:rPr lang="en-US" smtClean="0">
                <a:solidFill>
                  <a:srgbClr val="FF0000"/>
                </a:solidFill>
              </a:rPr>
              <a:t>[1.58, 5.08]</a:t>
            </a:r>
          </a:p>
          <a:p>
            <a:endParaRPr lang="en-US"/>
          </a:p>
        </p:txBody>
      </p:sp>
      <p:pic>
        <p:nvPicPr>
          <p:cNvPr id="149507" name="Picture 3"/>
          <p:cNvPicPr>
            <a:picLocks noChangeAspect="1" noChangeArrowheads="1"/>
          </p:cNvPicPr>
          <p:nvPr/>
        </p:nvPicPr>
        <p:blipFill>
          <a:blip r:embed="rId2" cstate="print"/>
          <a:srcRect/>
          <a:stretch>
            <a:fillRect/>
          </a:stretch>
        </p:blipFill>
        <p:spPr bwMode="auto">
          <a:xfrm>
            <a:off x="6228184" y="3804730"/>
            <a:ext cx="2664296" cy="2792622"/>
          </a:xfrm>
          <a:prstGeom prst="rect">
            <a:avLst/>
          </a:prstGeom>
          <a:noFill/>
          <a:ln w="9525">
            <a:noFill/>
            <a:miter lim="800000"/>
            <a:headEnd/>
            <a:tailEnd/>
          </a:ln>
        </p:spPr>
      </p:pic>
      <p:sp>
        <p:nvSpPr>
          <p:cNvPr id="7" name="CasellaDiTesto 6"/>
          <p:cNvSpPr txBox="1"/>
          <p:nvPr/>
        </p:nvSpPr>
        <p:spPr>
          <a:xfrm>
            <a:off x="6156176" y="6550223"/>
            <a:ext cx="2987824" cy="307777"/>
          </a:xfrm>
          <a:prstGeom prst="rect">
            <a:avLst/>
          </a:prstGeom>
          <a:noFill/>
        </p:spPr>
        <p:txBody>
          <a:bodyPr wrap="square" rtlCol="0">
            <a:spAutoFit/>
          </a:bodyPr>
          <a:lstStyle/>
          <a:p>
            <a:r>
              <a:rPr lang="en-US" sz="1400" smtClean="0">
                <a:solidFill>
                  <a:srgbClr val="0070C0"/>
                </a:solidFill>
              </a:rPr>
              <a:t>R. Cousins, Am. J. Phys. 63 398 (1995)</a:t>
            </a:r>
            <a:endParaRPr lang="en-US" sz="1400">
              <a:solidFill>
                <a:srgbClr val="0070C0"/>
              </a:solidFill>
            </a:endParaRPr>
          </a:p>
        </p:txBody>
      </p:sp>
      <p:sp>
        <p:nvSpPr>
          <p:cNvPr id="8" name="CasellaDiTesto 7"/>
          <p:cNvSpPr txBox="1"/>
          <p:nvPr/>
        </p:nvSpPr>
        <p:spPr>
          <a:xfrm>
            <a:off x="323528" y="6237312"/>
            <a:ext cx="4677563" cy="646331"/>
          </a:xfrm>
          <a:prstGeom prst="rect">
            <a:avLst/>
          </a:prstGeom>
          <a:noFill/>
        </p:spPr>
        <p:txBody>
          <a:bodyPr wrap="none" rtlCol="0">
            <a:spAutoFit/>
          </a:bodyPr>
          <a:lstStyle/>
          <a:p>
            <a:r>
              <a:rPr lang="it-IT" smtClean="0"/>
              <a:t>For comparison: Bayesian central with flat prior </a:t>
            </a:r>
          </a:p>
          <a:p>
            <a:r>
              <a:rPr lang="it-IT" smtClean="0"/>
              <a:t>yields [2.09,5.92]; NP central yields [1.37,5.92] </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lstStyle/>
          <a:p>
            <a:r>
              <a:rPr lang="en-US" smtClean="0"/>
              <a:t>The likelihood principle</a:t>
            </a:r>
            <a:endParaRPr lang="en-US"/>
          </a:p>
        </p:txBody>
      </p:sp>
      <p:sp>
        <p:nvSpPr>
          <p:cNvPr id="3" name="Segnaposto contenuto 2"/>
          <p:cNvSpPr>
            <a:spLocks noGrp="1"/>
          </p:cNvSpPr>
          <p:nvPr>
            <p:ph idx="1"/>
          </p:nvPr>
        </p:nvSpPr>
        <p:spPr>
          <a:xfrm>
            <a:off x="457200" y="1052736"/>
            <a:ext cx="8229600" cy="5805264"/>
          </a:xfrm>
        </p:spPr>
        <p:txBody>
          <a:bodyPr>
            <a:normAutofit fontScale="55000" lnSpcReduction="20000"/>
          </a:bodyPr>
          <a:lstStyle/>
          <a:p>
            <a:endParaRPr lang="en-US" smtClean="0"/>
          </a:p>
          <a:p>
            <a:r>
              <a:rPr lang="en-US" smtClean="0"/>
              <a:t>In both Bayesian methods and likelihood-ratio based methods, only the probability (density) for </a:t>
            </a:r>
            <a:r>
              <a:rPr lang="en-US" u="sng" smtClean="0"/>
              <a:t>obtaining the data at hand </a:t>
            </a:r>
            <a:r>
              <a:rPr lang="en-US" smtClean="0"/>
              <a:t>is used: it </a:t>
            </a:r>
            <a:r>
              <a:rPr lang="en-US" smtClean="0">
                <a:solidFill>
                  <a:srgbClr val="FF0000"/>
                </a:solidFill>
              </a:rPr>
              <a:t>is contained in the likelihood function</a:t>
            </a:r>
            <a:r>
              <a:rPr lang="en-US" smtClean="0"/>
              <a:t>.  </a:t>
            </a:r>
            <a:r>
              <a:rPr lang="en-US" i="1" smtClean="0"/>
              <a:t>Probabilities for obtaining other data are </a:t>
            </a:r>
            <a:r>
              <a:rPr lang="en-US" b="1" i="1" smtClean="0"/>
              <a:t>not used</a:t>
            </a:r>
          </a:p>
          <a:p>
            <a:r>
              <a:rPr lang="en-US" smtClean="0"/>
              <a:t>In contrast, in typical frequentist calculations (e.g., a p-value which is the probability of obtaining a value as extreme or </a:t>
            </a:r>
            <a:r>
              <a:rPr lang="en-US" i="1" smtClean="0"/>
              <a:t>more extreme than that observed), one uses probabilities of data not seen.</a:t>
            </a:r>
          </a:p>
          <a:p>
            <a:endParaRPr lang="en-US" i="1" smtClean="0"/>
          </a:p>
          <a:p>
            <a:r>
              <a:rPr lang="en-US" smtClean="0"/>
              <a:t>This difference is captured by the </a:t>
            </a:r>
            <a:r>
              <a:rPr lang="en-US" i="1" smtClean="0"/>
              <a:t>Likelihood Principle: </a:t>
            </a:r>
          </a:p>
          <a:p>
            <a:pPr lvl="1">
              <a:buNone/>
            </a:pPr>
            <a:r>
              <a:rPr lang="en-US" i="1" smtClean="0"/>
              <a:t>	</a:t>
            </a:r>
          </a:p>
          <a:p>
            <a:pPr lvl="1">
              <a:buNone/>
            </a:pPr>
            <a:r>
              <a:rPr lang="en-US" sz="3300" i="1" smtClean="0">
                <a:solidFill>
                  <a:srgbClr val="FF0000"/>
                </a:solidFill>
              </a:rPr>
              <a:t>	If two experiments yield likelihood functions which are </a:t>
            </a:r>
            <a:r>
              <a:rPr lang="en-US" sz="3300" b="1" i="1" smtClean="0">
                <a:solidFill>
                  <a:srgbClr val="FF0000"/>
                </a:solidFill>
              </a:rPr>
              <a:t>proportional</a:t>
            </a:r>
            <a:r>
              <a:rPr lang="en-US" sz="3300" i="1" smtClean="0">
                <a:solidFill>
                  <a:srgbClr val="FF0000"/>
                </a:solidFill>
              </a:rPr>
              <a:t>, </a:t>
            </a:r>
          </a:p>
          <a:p>
            <a:pPr lvl="1">
              <a:buNone/>
            </a:pPr>
            <a:r>
              <a:rPr lang="en-US" sz="3300" i="1" smtClean="0">
                <a:solidFill>
                  <a:srgbClr val="FF0000"/>
                </a:solidFill>
              </a:rPr>
              <a:t>	then </a:t>
            </a:r>
            <a:r>
              <a:rPr lang="en-US" sz="3300" b="1" i="1" smtClean="0">
                <a:solidFill>
                  <a:srgbClr val="FF0000"/>
                </a:solidFill>
              </a:rPr>
              <a:t>Your inferences </a:t>
            </a:r>
            <a:r>
              <a:rPr lang="en-US" sz="3300" i="1" smtClean="0">
                <a:solidFill>
                  <a:srgbClr val="FF0000"/>
                </a:solidFill>
              </a:rPr>
              <a:t>from the two experiments should be </a:t>
            </a:r>
            <a:r>
              <a:rPr lang="en-US" sz="3300" b="1" i="1" smtClean="0">
                <a:solidFill>
                  <a:srgbClr val="FF0000"/>
                </a:solidFill>
              </a:rPr>
              <a:t>identical</a:t>
            </a:r>
            <a:r>
              <a:rPr lang="en-US" sz="3300" i="1" smtClean="0">
                <a:solidFill>
                  <a:srgbClr val="FF0000"/>
                </a:solidFill>
              </a:rPr>
              <a:t>.</a:t>
            </a:r>
          </a:p>
          <a:p>
            <a:endParaRPr lang="en-US" smtClean="0"/>
          </a:p>
          <a:p>
            <a:r>
              <a:rPr lang="en-US" smtClean="0"/>
              <a:t>The likelihood Principle is built into Bayesian inference (except special cases). </a:t>
            </a:r>
          </a:p>
          <a:p>
            <a:pPr>
              <a:buNone/>
            </a:pPr>
            <a:r>
              <a:rPr lang="en-US" smtClean="0"/>
              <a:t>	It is instead </a:t>
            </a:r>
            <a:r>
              <a:rPr lang="en-US" smtClean="0">
                <a:solidFill>
                  <a:srgbClr val="0070C0"/>
                </a:solidFill>
              </a:rPr>
              <a:t>violated </a:t>
            </a:r>
            <a:r>
              <a:rPr lang="en-US" smtClean="0"/>
              <a:t>(sometimes badly) </a:t>
            </a:r>
            <a:r>
              <a:rPr lang="en-US" smtClean="0">
                <a:solidFill>
                  <a:srgbClr val="0070C0"/>
                </a:solidFill>
              </a:rPr>
              <a:t>by p-values and confidence intervals</a:t>
            </a:r>
            <a:r>
              <a:rPr lang="en-US" smtClean="0"/>
              <a:t>.</a:t>
            </a:r>
          </a:p>
          <a:p>
            <a:endParaRPr lang="it-IT" smtClean="0"/>
          </a:p>
          <a:p>
            <a:r>
              <a:rPr lang="it-IT" b="1" smtClean="0"/>
              <a:t>You cannot have both the likelihood principle fulfilled and guaranteed coverage.</a:t>
            </a:r>
          </a:p>
          <a:p>
            <a:endParaRPr lang="en-US" smtClean="0"/>
          </a:p>
          <a:p>
            <a:r>
              <a:rPr lang="en-US" smtClean="0"/>
              <a:t>Although practical experience indicates that the Likelihood Principle may be too restrictive, it is useful to keep it in mind. </a:t>
            </a:r>
          </a:p>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1143000"/>
          </a:xfrm>
        </p:spPr>
        <p:txBody>
          <a:bodyPr/>
          <a:lstStyle/>
          <a:p>
            <a:r>
              <a:rPr lang="en-US" smtClean="0"/>
              <a:t>Example of the Likelihood Principle</a:t>
            </a:r>
            <a:endParaRPr lang="en-US"/>
          </a:p>
        </p:txBody>
      </p:sp>
      <p:sp>
        <p:nvSpPr>
          <p:cNvPr id="3" name="Segnaposto contenuto 2"/>
          <p:cNvSpPr>
            <a:spLocks noGrp="1"/>
          </p:cNvSpPr>
          <p:nvPr>
            <p:ph idx="1"/>
          </p:nvPr>
        </p:nvSpPr>
        <p:spPr>
          <a:xfrm>
            <a:off x="457200" y="1196752"/>
            <a:ext cx="8229600" cy="5328592"/>
          </a:xfrm>
        </p:spPr>
        <p:txBody>
          <a:bodyPr>
            <a:normAutofit fontScale="62500" lnSpcReduction="20000"/>
          </a:bodyPr>
          <a:lstStyle/>
          <a:p>
            <a:endParaRPr lang="en-US" smtClean="0"/>
          </a:p>
          <a:p>
            <a:r>
              <a:rPr lang="en-US" sz="2900" smtClean="0"/>
              <a:t>Imagine you expect background events sampled from a Poisson mean b, assumed known precisely. </a:t>
            </a:r>
          </a:p>
          <a:p>
            <a:endParaRPr lang="en-US" sz="2900" smtClean="0"/>
          </a:p>
          <a:p>
            <a:r>
              <a:rPr lang="en-US" sz="2900" smtClean="0"/>
              <a:t>For signal mean μ, the total number of events n is then sampled from Poisson mean μ+b. Thus,</a:t>
            </a:r>
          </a:p>
          <a:p>
            <a:pPr lvl="1">
              <a:buNone/>
            </a:pPr>
            <a:r>
              <a:rPr lang="en-US" sz="2500" smtClean="0"/>
              <a:t>		</a:t>
            </a:r>
            <a:r>
              <a:rPr lang="pt-BR" sz="2500" smtClean="0"/>
              <a:t> P(n) = (μ+b)</a:t>
            </a:r>
            <a:r>
              <a:rPr lang="pt-BR" sz="2500" baseline="30000" smtClean="0"/>
              <a:t>n</a:t>
            </a:r>
            <a:r>
              <a:rPr lang="pt-BR" sz="2500" smtClean="0"/>
              <a:t>e</a:t>
            </a:r>
            <a:r>
              <a:rPr lang="pt-BR" sz="2500" baseline="30000" smtClean="0"/>
              <a:t>-(μ+b)</a:t>
            </a:r>
            <a:r>
              <a:rPr lang="pt-BR" sz="2500" smtClean="0"/>
              <a:t>/n! </a:t>
            </a:r>
          </a:p>
          <a:p>
            <a:endParaRPr lang="en-US" sz="2900" smtClean="0"/>
          </a:p>
          <a:p>
            <a:r>
              <a:rPr lang="en-US" sz="2900" smtClean="0"/>
              <a:t>Upon performing the experiment, you see no events at all, n=0. You then write the likelihood as </a:t>
            </a:r>
          </a:p>
          <a:p>
            <a:pPr lvl="1">
              <a:buNone/>
            </a:pPr>
            <a:r>
              <a:rPr lang="en-US" sz="2500" smtClean="0"/>
              <a:t>		L(</a:t>
            </a:r>
            <a:r>
              <a:rPr lang="el-GR" sz="2500" smtClean="0"/>
              <a:t>μ) = (μ+</a:t>
            </a:r>
            <a:r>
              <a:rPr lang="en-US" sz="2500" smtClean="0"/>
              <a:t>b)</a:t>
            </a:r>
            <a:r>
              <a:rPr lang="en-US" sz="2500" baseline="30000" smtClean="0"/>
              <a:t>0</a:t>
            </a:r>
            <a:r>
              <a:rPr lang="en-US" sz="2500" smtClean="0"/>
              <a:t>e</a:t>
            </a:r>
            <a:r>
              <a:rPr lang="en-US" sz="2500" baseline="30000" smtClean="0"/>
              <a:t>-(</a:t>
            </a:r>
            <a:r>
              <a:rPr lang="el-GR" sz="2500" baseline="30000" smtClean="0"/>
              <a:t>μ</a:t>
            </a:r>
            <a:r>
              <a:rPr lang="it-IT" sz="2500" baseline="30000" smtClean="0"/>
              <a:t>+</a:t>
            </a:r>
            <a:r>
              <a:rPr lang="en-US" sz="2500" baseline="30000" smtClean="0"/>
              <a:t>b)</a:t>
            </a:r>
            <a:r>
              <a:rPr lang="en-US" sz="2500" smtClean="0"/>
              <a:t>/0! = exp(-</a:t>
            </a:r>
            <a:r>
              <a:rPr lang="el-GR" sz="2500" smtClean="0"/>
              <a:t>μ) </a:t>
            </a:r>
            <a:r>
              <a:rPr lang="en-US" sz="2500" smtClean="0"/>
              <a:t>exp(-b)</a:t>
            </a:r>
          </a:p>
          <a:p>
            <a:endParaRPr lang="en-US" sz="2900" smtClean="0"/>
          </a:p>
          <a:p>
            <a:r>
              <a:rPr lang="en-US" sz="2900" smtClean="0"/>
              <a:t>Note that changing b from 0 to any b</a:t>
            </a:r>
            <a:r>
              <a:rPr lang="en-US" sz="2900" baseline="30000" smtClean="0"/>
              <a:t>*</a:t>
            </a:r>
            <a:r>
              <a:rPr lang="en-US" sz="2900" smtClean="0"/>
              <a:t>&gt;0, L(μ) only changes by the constant factor exp(-b</a:t>
            </a:r>
            <a:r>
              <a:rPr lang="en-US" sz="2900" baseline="30000" smtClean="0"/>
              <a:t>*</a:t>
            </a:r>
            <a:r>
              <a:rPr lang="en-US" sz="2900" smtClean="0"/>
              <a:t>). This gets renormalized away in any Bayesian calculation, and is </a:t>
            </a:r>
            <a:r>
              <a:rPr lang="en-US" sz="2900" i="1" smtClean="0"/>
              <a:t>a fortiori</a:t>
            </a:r>
            <a:r>
              <a:rPr lang="en-US" sz="2900" smtClean="0"/>
              <a:t> irrelevant for likelihood </a:t>
            </a:r>
            <a:r>
              <a:rPr lang="en-US" sz="2900" i="1" smtClean="0"/>
              <a:t>ratios. So </a:t>
            </a:r>
            <a:r>
              <a:rPr lang="en-US" sz="2900" i="1" smtClean="0">
                <a:solidFill>
                  <a:srgbClr val="FF0000"/>
                </a:solidFill>
              </a:rPr>
              <a:t>for zero events observed, likelihood-based inference about signal mean μ is independent of expected b</a:t>
            </a:r>
            <a:r>
              <a:rPr lang="en-US" sz="2900" i="1" smtClean="0"/>
              <a:t>.</a:t>
            </a:r>
          </a:p>
          <a:p>
            <a:endParaRPr lang="en-US" sz="2900" i="1" smtClean="0"/>
          </a:p>
          <a:p>
            <a:r>
              <a:rPr lang="en-US" sz="2900" smtClean="0"/>
              <a:t>You immediately see the difference with the Frequentist inference: in the confidence interval constructions, the fact that n=0 is less likely for b&gt;0 than for b=0 results in </a:t>
            </a:r>
            <a:r>
              <a:rPr lang="en-US" sz="2900" i="1" smtClean="0"/>
              <a:t>narrower confidence intervals for μ as b increases. </a:t>
            </a:r>
          </a:p>
          <a:p>
            <a:endParaRPr lang="en-US" sz="29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980728"/>
          </a:xfrm>
        </p:spPr>
        <p:txBody>
          <a:bodyPr/>
          <a:lstStyle/>
          <a:p>
            <a:r>
              <a:rPr lang="en-US" smtClean="0"/>
              <a:t>Conditioning and ancillary statistics</a:t>
            </a:r>
            <a:endParaRPr lang="en-US"/>
          </a:p>
        </p:txBody>
      </p:sp>
      <p:sp>
        <p:nvSpPr>
          <p:cNvPr id="3" name="Segnaposto contenuto 2"/>
          <p:cNvSpPr>
            <a:spLocks noGrp="1"/>
          </p:cNvSpPr>
          <p:nvPr>
            <p:ph idx="1"/>
          </p:nvPr>
        </p:nvSpPr>
        <p:spPr>
          <a:xfrm>
            <a:off x="107504" y="764704"/>
            <a:ext cx="8964488" cy="6093296"/>
          </a:xfrm>
        </p:spPr>
        <p:txBody>
          <a:bodyPr>
            <a:normAutofit fontScale="55000" lnSpcReduction="20000"/>
          </a:bodyPr>
          <a:lstStyle/>
          <a:p>
            <a:endParaRPr lang="en-US" smtClean="0"/>
          </a:p>
          <a:p>
            <a:r>
              <a:rPr lang="en-US" smtClean="0"/>
              <a:t>An “</a:t>
            </a:r>
            <a:r>
              <a:rPr lang="en-US" smtClean="0">
                <a:solidFill>
                  <a:srgbClr val="FF0000"/>
                </a:solidFill>
              </a:rPr>
              <a:t>ancillary statistic</a:t>
            </a:r>
            <a:r>
              <a:rPr lang="en-US" smtClean="0"/>
              <a:t>” is a function of the data which </a:t>
            </a:r>
            <a:r>
              <a:rPr lang="en-US" smtClean="0">
                <a:solidFill>
                  <a:srgbClr val="0070C0"/>
                </a:solidFill>
              </a:rPr>
              <a:t>carries information about the </a:t>
            </a:r>
            <a:r>
              <a:rPr lang="en-US" i="1" smtClean="0">
                <a:solidFill>
                  <a:srgbClr val="0070C0"/>
                </a:solidFill>
              </a:rPr>
              <a:t>precision</a:t>
            </a:r>
            <a:r>
              <a:rPr lang="en-US" smtClean="0">
                <a:solidFill>
                  <a:srgbClr val="0070C0"/>
                </a:solidFill>
              </a:rPr>
              <a:t> of the measurement</a:t>
            </a:r>
            <a:r>
              <a:rPr lang="en-US" smtClean="0"/>
              <a:t> of the parameter of interest, but </a:t>
            </a:r>
            <a:r>
              <a:rPr lang="en-US" smtClean="0">
                <a:solidFill>
                  <a:srgbClr val="FF0000"/>
                </a:solidFill>
              </a:rPr>
              <a:t>no information about the parameter’s value</a:t>
            </a:r>
            <a:r>
              <a:rPr lang="en-US" smtClean="0"/>
              <a:t>.</a:t>
            </a:r>
          </a:p>
          <a:p>
            <a:r>
              <a:rPr lang="en-US" smtClean="0"/>
              <a:t>Most typical case in HEP: branching fraction measurement. With N</a:t>
            </a:r>
            <a:r>
              <a:rPr lang="en-US" baseline="-25000" smtClean="0"/>
              <a:t>A</a:t>
            </a:r>
            <a:r>
              <a:rPr lang="en-US" smtClean="0"/>
              <a:t>, N</a:t>
            </a:r>
            <a:r>
              <a:rPr lang="en-US" baseline="-25000" smtClean="0"/>
              <a:t>B</a:t>
            </a:r>
            <a:r>
              <a:rPr lang="en-US" smtClean="0"/>
              <a:t> event counts in two channels one finds that </a:t>
            </a:r>
          </a:p>
          <a:p>
            <a:pPr>
              <a:buNone/>
            </a:pPr>
            <a:r>
              <a:rPr lang="en-US" smtClean="0"/>
              <a:t>		</a:t>
            </a:r>
            <a:r>
              <a:rPr lang="en-US" b="1" smtClean="0"/>
              <a:t>P(N</a:t>
            </a:r>
            <a:r>
              <a:rPr lang="en-US" b="1" baseline="-25000" smtClean="0"/>
              <a:t>A</a:t>
            </a:r>
            <a:r>
              <a:rPr lang="en-US" b="1" smtClean="0"/>
              <a:t>,N</a:t>
            </a:r>
            <a:r>
              <a:rPr lang="en-US" b="1" baseline="-25000" smtClean="0"/>
              <a:t>B</a:t>
            </a:r>
            <a:r>
              <a:rPr lang="en-US" b="1" smtClean="0"/>
              <a:t>) = Poisson (N</a:t>
            </a:r>
            <a:r>
              <a:rPr lang="en-US" b="1" baseline="-25000" smtClean="0"/>
              <a:t>A</a:t>
            </a:r>
            <a:r>
              <a:rPr lang="en-US" b="1" smtClean="0"/>
              <a:t>) x Poisson (N</a:t>
            </a:r>
            <a:r>
              <a:rPr lang="en-US" b="1" baseline="-25000" smtClean="0"/>
              <a:t>B</a:t>
            </a:r>
            <a:r>
              <a:rPr lang="en-US" b="1" smtClean="0"/>
              <a:t>) = Poisson (N</a:t>
            </a:r>
            <a:r>
              <a:rPr lang="en-US" b="1" baseline="-25000" smtClean="0"/>
              <a:t>A</a:t>
            </a:r>
            <a:r>
              <a:rPr lang="en-US" b="1" smtClean="0"/>
              <a:t>+N</a:t>
            </a:r>
            <a:r>
              <a:rPr lang="en-US" b="1" baseline="-25000" smtClean="0"/>
              <a:t>B</a:t>
            </a:r>
            <a:r>
              <a:rPr lang="en-US" b="1" smtClean="0"/>
              <a:t>) x Binomial (N</a:t>
            </a:r>
            <a:r>
              <a:rPr lang="en-US" b="1" baseline="-25000" smtClean="0"/>
              <a:t>A</a:t>
            </a:r>
            <a:r>
              <a:rPr lang="en-US" b="1" smtClean="0"/>
              <a:t>|N</a:t>
            </a:r>
            <a:r>
              <a:rPr lang="en-US" b="1" baseline="-25000" smtClean="0"/>
              <a:t>A</a:t>
            </a:r>
            <a:r>
              <a:rPr lang="en-US" b="1" smtClean="0"/>
              <a:t>+N</a:t>
            </a:r>
            <a:r>
              <a:rPr lang="en-US" b="1" baseline="-25000" smtClean="0"/>
              <a:t>B</a:t>
            </a:r>
            <a:r>
              <a:rPr lang="en-US" b="1" smtClean="0"/>
              <a:t>)</a:t>
            </a:r>
          </a:p>
          <a:p>
            <a:pPr>
              <a:buNone/>
            </a:pPr>
            <a:r>
              <a:rPr lang="en-US" smtClean="0"/>
              <a:t>	By using the expression on the right, one may ignore the ancillary statistics N</a:t>
            </a:r>
            <a:r>
              <a:rPr lang="en-US" baseline="-25000" smtClean="0"/>
              <a:t>A</a:t>
            </a:r>
            <a:r>
              <a:rPr lang="en-US" smtClean="0"/>
              <a:t>+N</a:t>
            </a:r>
            <a:r>
              <a:rPr lang="en-US" baseline="-25000" smtClean="0"/>
              <a:t>B</a:t>
            </a:r>
            <a:r>
              <a:rPr lang="en-US" smtClean="0"/>
              <a:t>, since all the information on the BR is in the conditional binomial factor </a:t>
            </a:r>
            <a:r>
              <a:rPr lang="en-US" smtClean="0">
                <a:sym typeface="Wingdings" pitchFamily="2" charset="2"/>
              </a:rPr>
              <a:t> by restricting the sample space, the problem is simplified. This</a:t>
            </a:r>
            <a:r>
              <a:rPr lang="it-IT" smtClean="0">
                <a:sym typeface="Wingdings" pitchFamily="2" charset="2"/>
              </a:rPr>
              <a:t> is relevant when one designs toy Monte Carlo experiments e.g. to evaluate uncertainties</a:t>
            </a:r>
            <a:endParaRPr lang="en-US" smtClean="0">
              <a:sym typeface="Wingdings" pitchFamily="2" charset="2"/>
            </a:endParaRPr>
          </a:p>
          <a:p>
            <a:pPr>
              <a:buNone/>
            </a:pPr>
            <a:endParaRPr lang="en-US" smtClean="0"/>
          </a:p>
          <a:p>
            <a:r>
              <a:rPr lang="en-US" smtClean="0"/>
              <a:t>And it gets even more intriguing in the </a:t>
            </a:r>
            <a:r>
              <a:rPr lang="en-US" smtClean="0">
                <a:solidFill>
                  <a:srgbClr val="0070C0"/>
                </a:solidFill>
              </a:rPr>
              <a:t>famous example by Cox (1958)</a:t>
            </a:r>
            <a:r>
              <a:rPr lang="en-US" smtClean="0"/>
              <a:t>: flip a coin to decide whether to use a 10% scale (if you get tails) or a 1% scale (if you get head) to measure a weight. </a:t>
            </a:r>
            <a:r>
              <a:rPr lang="en-US" smtClean="0">
                <a:solidFill>
                  <a:srgbClr val="0070C0"/>
                </a:solidFill>
              </a:rPr>
              <a:t>Which error do you quote for your measurement, upon getting a head </a:t>
            </a:r>
            <a:r>
              <a:rPr lang="en-US" smtClean="0"/>
              <a:t>?</a:t>
            </a:r>
          </a:p>
          <a:p>
            <a:pPr lvl="1"/>
            <a:r>
              <a:rPr lang="en-US" smtClean="0"/>
              <a:t>Of course the knowledge of your measuring device allows you to estimate that your precision is 1%</a:t>
            </a:r>
          </a:p>
          <a:p>
            <a:pPr lvl="1"/>
            <a:r>
              <a:rPr lang="en-US" smtClean="0"/>
              <a:t>but a full NP construction (which seeks the highest power for a chosen </a:t>
            </a:r>
            <a:r>
              <a:rPr lang="el-GR" smtClean="0"/>
              <a:t>α</a:t>
            </a:r>
            <a:r>
              <a:rPr lang="it-IT" smtClean="0"/>
              <a:t>, unconditional on the outcomes) </a:t>
            </a:r>
            <a:r>
              <a:rPr lang="en-US" smtClean="0"/>
              <a:t>would </a:t>
            </a:r>
            <a:r>
              <a:rPr lang="en-US" smtClean="0">
                <a:solidFill>
                  <a:srgbClr val="FF0000"/>
                </a:solidFill>
              </a:rPr>
              <a:t>require you to include the coin flipping in the procedure!</a:t>
            </a:r>
          </a:p>
          <a:p>
            <a:pPr lvl="1"/>
            <a:endParaRPr lang="en-US" smtClean="0"/>
          </a:p>
          <a:p>
            <a:r>
              <a:rPr lang="en-US" i="1" smtClean="0"/>
              <a:t>The quality of your inference depends on the breadth of the “whole space” you are considering</a:t>
            </a:r>
            <a:r>
              <a:rPr lang="en-US" smtClean="0"/>
              <a:t>. </a:t>
            </a:r>
            <a:r>
              <a:rPr lang="en-US" u="sng" smtClean="0"/>
              <a:t>The more you can restrict it, </a:t>
            </a:r>
            <a:r>
              <a:rPr lang="en-US" u="sng" smtClean="0">
                <a:solidFill>
                  <a:srgbClr val="FF0000"/>
                </a:solidFill>
              </a:rPr>
              <a:t>the better </a:t>
            </a:r>
            <a:r>
              <a:rPr lang="en-US" smtClean="0"/>
              <a:t>(i.e. the more relevant) your inference; but ancillary statistics are not easy to find</a:t>
            </a:r>
          </a:p>
          <a:p>
            <a:r>
              <a:rPr lang="en-US" smtClean="0">
                <a:solidFill>
                  <a:srgbClr val="0070C0"/>
                </a:solidFill>
              </a:rPr>
              <a:t>The likelihood principle can be thought of as an extreme form of conditioning: you only consider the data you have !</a:t>
            </a:r>
            <a:endParaRPr lang="en-US">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anim calcmode="lin" valueType="num">
                                      <p:cBhvr additive="base">
                                        <p:cTn id="2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smtClean="0"/>
              <a:t>Food for thought: relevant subsets</a:t>
            </a:r>
            <a:endParaRPr lang="en-US"/>
          </a:p>
        </p:txBody>
      </p:sp>
      <p:sp>
        <p:nvSpPr>
          <p:cNvPr id="3" name="Segnaposto contenuto 2"/>
          <p:cNvSpPr>
            <a:spLocks noGrp="1"/>
          </p:cNvSpPr>
          <p:nvPr>
            <p:ph idx="1"/>
          </p:nvPr>
        </p:nvSpPr>
        <p:spPr>
          <a:xfrm>
            <a:off x="107504" y="1052736"/>
            <a:ext cx="8892480" cy="5805264"/>
          </a:xfrm>
        </p:spPr>
        <p:txBody>
          <a:bodyPr>
            <a:normAutofit fontScale="62500" lnSpcReduction="20000"/>
          </a:bodyPr>
          <a:lstStyle/>
          <a:p>
            <a:r>
              <a:rPr lang="it-IT" smtClean="0"/>
              <a:t>Neyman’s method for the Gaussian measurement with known sigma of parameter with unknown </a:t>
            </a:r>
            <a:r>
              <a:rPr lang="it-IT" smtClean="0">
                <a:solidFill>
                  <a:srgbClr val="FF0000"/>
                </a:solidFill>
              </a:rPr>
              <a:t>positive</a:t>
            </a:r>
            <a:r>
              <a:rPr lang="it-IT" smtClean="0"/>
              <a:t> mean yields upper limits </a:t>
            </a:r>
            <a:r>
              <a:rPr lang="en-US" smtClean="0"/>
              <a:t>at 95% CL </a:t>
            </a:r>
            <a:r>
              <a:rPr lang="it-IT" smtClean="0"/>
              <a:t>in the form </a:t>
            </a:r>
            <a:r>
              <a:rPr lang="el-GR" smtClean="0"/>
              <a:t>μ</a:t>
            </a:r>
            <a:r>
              <a:rPr lang="it-IT" baseline="-25000" smtClean="0"/>
              <a:t>UL</a:t>
            </a:r>
            <a:r>
              <a:rPr lang="it-IT" smtClean="0"/>
              <a:t>=x+1.64</a:t>
            </a:r>
            <a:r>
              <a:rPr lang="el-GR" smtClean="0"/>
              <a:t>σ</a:t>
            </a:r>
            <a:endParaRPr lang="it-IT" smtClean="0"/>
          </a:p>
          <a:p>
            <a:r>
              <a:rPr lang="it-IT" smtClean="0"/>
              <a:t>This lends itself to a pointed criticism best highlighted by a hypothetical betting game</a:t>
            </a:r>
          </a:p>
          <a:p>
            <a:pPr lvl="1"/>
            <a:r>
              <a:rPr lang="it-IT" smtClean="0"/>
              <a:t>The procedure is </a:t>
            </a:r>
            <a:r>
              <a:rPr lang="it-IT" u="sng" smtClean="0"/>
              <a:t>guaranteed to cover</a:t>
            </a:r>
            <a:r>
              <a:rPr lang="it-IT" smtClean="0"/>
              <a:t> the unknown true value in 95% of experiments by the math of Neyman’s construction</a:t>
            </a:r>
          </a:p>
          <a:p>
            <a:pPr lvl="1"/>
            <a:r>
              <a:rPr lang="it-IT" smtClean="0">
                <a:solidFill>
                  <a:srgbClr val="FF0000"/>
                </a:solidFill>
              </a:rPr>
              <a:t>Yet one can devise a betting strategy against it at 1/20 odds, using no more information than the observed x, and be guaranteed to win in the long run!</a:t>
            </a:r>
          </a:p>
          <a:p>
            <a:pPr lvl="1"/>
            <a:r>
              <a:rPr lang="it-IT" smtClean="0"/>
              <a:t>How ? </a:t>
            </a:r>
            <a:r>
              <a:rPr lang="it-IT" i="1" smtClean="0"/>
              <a:t>Just choose a real constant k: bet that the interval does not cover when x&lt;k, pass otherwise</a:t>
            </a:r>
            <a:r>
              <a:rPr lang="it-IT" smtClean="0"/>
              <a:t>.</a:t>
            </a:r>
          </a:p>
          <a:p>
            <a:pPr lvl="1"/>
            <a:r>
              <a:rPr lang="it-IT" smtClean="0">
                <a:solidFill>
                  <a:srgbClr val="0070C0"/>
                </a:solidFill>
              </a:rPr>
              <a:t>For k&lt;-1.64 this wins EVERY bet! For larger k, advantage is smaller but is still &gt;0.</a:t>
            </a:r>
          </a:p>
          <a:p>
            <a:r>
              <a:rPr lang="it-IT" smtClean="0"/>
              <a:t>Surely then, the procedure is not making the best inference on the data ?</a:t>
            </a:r>
          </a:p>
          <a:p>
            <a:r>
              <a:rPr lang="it-IT" smtClean="0"/>
              <a:t>Another example: </a:t>
            </a:r>
          </a:p>
          <a:p>
            <a:pPr>
              <a:buNone/>
            </a:pPr>
            <a:r>
              <a:rPr lang="it-IT" smtClean="0"/>
              <a:t>	Find </a:t>
            </a:r>
            <a:r>
              <a:rPr lang="el-GR" smtClean="0"/>
              <a:t>μ </a:t>
            </a:r>
            <a:r>
              <a:rPr lang="en-US" smtClean="0"/>
              <a:t>using x</a:t>
            </a:r>
            <a:r>
              <a:rPr lang="en-US" baseline="-25000" smtClean="0"/>
              <a:t>1</a:t>
            </a:r>
            <a:r>
              <a:rPr lang="en-US" smtClean="0"/>
              <a:t>, x</a:t>
            </a:r>
            <a:r>
              <a:rPr lang="en-US" baseline="-25000" smtClean="0"/>
              <a:t>2</a:t>
            </a:r>
            <a:r>
              <a:rPr lang="en-US" smtClean="0"/>
              <a:t> sampled from p(x|</a:t>
            </a:r>
            <a:r>
              <a:rPr lang="el-GR" smtClean="0"/>
              <a:t>μ</a:t>
            </a:r>
            <a:r>
              <a:rPr lang="it-IT" smtClean="0"/>
              <a:t>)=</a:t>
            </a:r>
            <a:r>
              <a:rPr lang="en-US" smtClean="0"/>
              <a:t>Uniform </a:t>
            </a:r>
            <a:r>
              <a:rPr lang="it-IT" smtClean="0"/>
              <a:t>[</a:t>
            </a:r>
            <a:r>
              <a:rPr lang="el-GR" smtClean="0"/>
              <a:t>μ</a:t>
            </a:r>
            <a:r>
              <a:rPr lang="it-IT" smtClean="0"/>
              <a:t>-1/2, </a:t>
            </a:r>
            <a:r>
              <a:rPr lang="el-GR" smtClean="0"/>
              <a:t>μ</a:t>
            </a:r>
            <a:r>
              <a:rPr lang="it-IT" smtClean="0"/>
              <a:t>+1/2]:</a:t>
            </a:r>
          </a:p>
          <a:p>
            <a:pPr lvl="1"/>
            <a:r>
              <a:rPr lang="it-IT" smtClean="0"/>
              <a:t>A: {0.99,1.01} ; B: {0.51,1.49}</a:t>
            </a:r>
          </a:p>
          <a:p>
            <a:pPr lvl="1"/>
            <a:r>
              <a:rPr lang="it-IT" smtClean="0"/>
              <a:t>N-P procedures maximizing power in the unconditional space yield the same confidence interval for both data sets A and B; however, B clearly restricts the set of possible </a:t>
            </a:r>
            <a:r>
              <a:rPr lang="el-GR" smtClean="0"/>
              <a:t>μ</a:t>
            </a:r>
            <a:r>
              <a:rPr lang="it-IT" smtClean="0"/>
              <a:t> to [0.99,1.01] while A only restricts it to [0.51,1.49] !</a:t>
            </a:r>
          </a:p>
          <a:p>
            <a:pPr lvl="1"/>
            <a:r>
              <a:rPr lang="it-IT" b="1" smtClean="0"/>
              <a:t>There exists in fact a ancillary statistics |x</a:t>
            </a:r>
            <a:r>
              <a:rPr lang="it-IT" b="1" baseline="-25000" smtClean="0"/>
              <a:t>1</a:t>
            </a:r>
            <a:r>
              <a:rPr lang="it-IT" b="1" smtClean="0"/>
              <a:t>-x</a:t>
            </a:r>
            <a:r>
              <a:rPr lang="it-IT" b="1" baseline="-25000" smtClean="0"/>
              <a:t>2</a:t>
            </a:r>
            <a:r>
              <a:rPr lang="it-IT" b="1" smtClean="0"/>
              <a:t>| </a:t>
            </a:r>
            <a:r>
              <a:rPr lang="it-IT" smtClean="0"/>
              <a:t>which carries no information on </a:t>
            </a:r>
            <a:r>
              <a:rPr lang="el-GR" smtClean="0"/>
              <a:t>μ</a:t>
            </a:r>
            <a:r>
              <a:rPr lang="it-IT" smtClean="0"/>
              <a:t>,</a:t>
            </a:r>
            <a:r>
              <a:rPr lang="el-GR" smtClean="0"/>
              <a:t> </a:t>
            </a:r>
            <a:r>
              <a:rPr lang="en-US" smtClean="0"/>
              <a:t>yet </a:t>
            </a:r>
            <a:r>
              <a:rPr lang="en-US" smtClean="0">
                <a:solidFill>
                  <a:srgbClr val="FF0000"/>
                </a:solidFill>
              </a:rPr>
              <a:t>can be used to divide the sample space in subsets where inference can be different</a:t>
            </a:r>
            <a:r>
              <a:rPr lang="en-US" smtClean="0"/>
              <a:t>. </a:t>
            </a:r>
          </a:p>
          <a:p>
            <a:pPr lvl="1"/>
            <a:r>
              <a:rPr lang="en-US" smtClean="0"/>
              <a:t>See </a:t>
            </a:r>
            <a:r>
              <a:rPr lang="it-IT" smtClean="0">
                <a:hlinkClick r:id="rId2"/>
              </a:rPr>
              <a:t>R. Cousins, Arxiv:1109.2023 </a:t>
            </a:r>
            <a:r>
              <a:rPr lang="it-IT" smtClean="0"/>
              <a:t>for more discussion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anim calcmode="lin" valueType="num">
                                      <p:cBhvr additive="base">
                                        <p:cTn id="2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 calcmode="lin" valueType="num">
                                      <p:cBhvr additive="base">
                                        <p:cTn id="2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 calcmode="lin" valueType="num">
                                      <p:cBhvr additive="base">
                                        <p:cTn id="3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384"/>
            <a:ext cx="9144000" cy="1143000"/>
          </a:xfrm>
        </p:spPr>
        <p:txBody>
          <a:bodyPr>
            <a:normAutofit fontScale="90000"/>
          </a:bodyPr>
          <a:lstStyle/>
          <a:p>
            <a:r>
              <a:rPr lang="en-US" smtClean="0"/>
              <a:t>Comparing methods to compute intervals</a:t>
            </a:r>
            <a:endParaRPr lang="en-US"/>
          </a:p>
        </p:txBody>
      </p:sp>
      <p:sp>
        <p:nvSpPr>
          <p:cNvPr id="3" name="Segnaposto contenuto 2"/>
          <p:cNvSpPr>
            <a:spLocks noGrp="1"/>
          </p:cNvSpPr>
          <p:nvPr>
            <p:ph idx="1"/>
          </p:nvPr>
        </p:nvSpPr>
        <p:spPr>
          <a:xfrm>
            <a:off x="457200" y="1196752"/>
            <a:ext cx="8229600" cy="5661248"/>
          </a:xfrm>
        </p:spPr>
        <p:txBody>
          <a:bodyPr>
            <a:normAutofit fontScale="62500" lnSpcReduction="20000"/>
          </a:bodyPr>
          <a:lstStyle/>
          <a:p>
            <a:r>
              <a:rPr lang="en-US" b="1" smtClean="0"/>
              <a:t>Bayesian credible intervals</a:t>
            </a:r>
            <a:r>
              <a:rPr lang="en-US" smtClean="0"/>
              <a:t>:</a:t>
            </a:r>
          </a:p>
          <a:p>
            <a:pPr lvl="1"/>
            <a:r>
              <a:rPr lang="en-US" smtClean="0"/>
              <a:t>need a prior (can be a good thing –allows a means to </a:t>
            </a:r>
            <a:r>
              <a:rPr lang="en-US" smtClean="0">
                <a:solidFill>
                  <a:srgbClr val="FF0000"/>
                </a:solidFill>
              </a:rPr>
              <a:t>put in your personal prior belief</a:t>
            </a:r>
            <a:r>
              <a:rPr lang="en-US" smtClean="0"/>
              <a:t>)</a:t>
            </a:r>
          </a:p>
          <a:p>
            <a:pPr lvl="1"/>
            <a:r>
              <a:rPr lang="en-US" smtClean="0"/>
              <a:t>random variable in construction is true value</a:t>
            </a:r>
          </a:p>
          <a:p>
            <a:pPr lvl="1"/>
            <a:r>
              <a:rPr lang="en-US" smtClean="0"/>
              <a:t>usually obey the likelihood principle </a:t>
            </a:r>
          </a:p>
          <a:p>
            <a:pPr lvl="1"/>
            <a:r>
              <a:rPr lang="en-US" smtClean="0"/>
              <a:t>can be basis for decision theory (provides p(</a:t>
            </a:r>
            <a:r>
              <a:rPr lang="en-US" smtClean="0">
                <a:latin typeface="Symbol" pitchFamily="18" charset="2"/>
              </a:rPr>
              <a:t>q</a:t>
            </a:r>
            <a:r>
              <a:rPr lang="en-US" smtClean="0"/>
              <a:t>|data) )</a:t>
            </a:r>
          </a:p>
          <a:p>
            <a:pPr lvl="1"/>
            <a:r>
              <a:rPr lang="it-IT" smtClean="0"/>
              <a:t>do not guarantee coverage</a:t>
            </a:r>
            <a:endParaRPr lang="en-US" smtClean="0"/>
          </a:p>
          <a:p>
            <a:r>
              <a:rPr lang="en-US" b="1" smtClean="0"/>
              <a:t>Frequentist confidence intervals</a:t>
            </a:r>
            <a:r>
              <a:rPr lang="en-US" smtClean="0"/>
              <a:t>:</a:t>
            </a:r>
          </a:p>
          <a:p>
            <a:pPr lvl="1"/>
            <a:r>
              <a:rPr lang="en-US" smtClean="0"/>
              <a:t>do not need a prior (can do inference reporting the result of your data keeping it objective)</a:t>
            </a:r>
          </a:p>
          <a:p>
            <a:pPr lvl="1"/>
            <a:r>
              <a:rPr lang="en-US" smtClean="0"/>
              <a:t>random variables are extrema of intervals</a:t>
            </a:r>
          </a:p>
          <a:p>
            <a:pPr lvl="1"/>
            <a:r>
              <a:rPr lang="en-US" smtClean="0"/>
              <a:t>do not obey the likelihood principle</a:t>
            </a:r>
          </a:p>
          <a:p>
            <a:pPr lvl="1"/>
            <a:r>
              <a:rPr lang="en-US" smtClean="0"/>
              <a:t>guarantee coverage</a:t>
            </a:r>
          </a:p>
          <a:p>
            <a:pPr lvl="1"/>
            <a:r>
              <a:rPr lang="en-US" smtClean="0"/>
              <a:t>use p(data not obtained) for inference about </a:t>
            </a:r>
            <a:r>
              <a:rPr lang="en-US" smtClean="0">
                <a:latin typeface="Symbol" pitchFamily="18" charset="2"/>
              </a:rPr>
              <a:t>q</a:t>
            </a:r>
          </a:p>
          <a:p>
            <a:r>
              <a:rPr lang="en-US" b="1" smtClean="0"/>
              <a:t>Likelihood ratio intervals</a:t>
            </a:r>
            <a:r>
              <a:rPr lang="en-US" smtClean="0"/>
              <a:t>: </a:t>
            </a:r>
          </a:p>
          <a:p>
            <a:pPr lvl="1"/>
            <a:r>
              <a:rPr lang="en-US" smtClean="0"/>
              <a:t>do not need a prior</a:t>
            </a:r>
          </a:p>
          <a:p>
            <a:pPr lvl="1"/>
            <a:r>
              <a:rPr lang="en-US" smtClean="0"/>
              <a:t>random variables are extrema of intervals</a:t>
            </a:r>
          </a:p>
          <a:p>
            <a:pPr lvl="1"/>
            <a:r>
              <a:rPr lang="en-US" smtClean="0"/>
              <a:t>obey the likelihood principle</a:t>
            </a:r>
          </a:p>
          <a:p>
            <a:pPr lvl="1"/>
            <a:r>
              <a:rPr lang="it-IT" smtClean="0"/>
              <a:t>they do not always cover</a:t>
            </a:r>
            <a:endParaRPr lang="en-US" smtClean="0"/>
          </a:p>
          <a:p>
            <a:pPr lvl="1">
              <a:buNone/>
            </a:pPr>
            <a:endParaRPr lang="en-US" smtClean="0"/>
          </a:p>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Contents of lecture 5</a:t>
            </a:r>
            <a:endParaRPr lang="en-US"/>
          </a:p>
        </p:txBody>
      </p:sp>
      <p:sp>
        <p:nvSpPr>
          <p:cNvPr id="3" name="Segnaposto contenuto 2"/>
          <p:cNvSpPr>
            <a:spLocks noGrp="1"/>
          </p:cNvSpPr>
          <p:nvPr>
            <p:ph idx="1"/>
          </p:nvPr>
        </p:nvSpPr>
        <p:spPr>
          <a:xfrm>
            <a:off x="1547664" y="1700808"/>
            <a:ext cx="6192688" cy="4248472"/>
          </a:xfrm>
        </p:spPr>
        <p:txBody>
          <a:bodyPr>
            <a:normAutofit/>
          </a:bodyPr>
          <a:lstStyle/>
          <a:p>
            <a:r>
              <a:rPr lang="it-IT" smtClean="0"/>
              <a:t>Frequentists and Bayesians </a:t>
            </a:r>
          </a:p>
          <a:p>
            <a:pPr lvl="1"/>
            <a:r>
              <a:rPr lang="it-IT" smtClean="0"/>
              <a:t>nuts and bolts</a:t>
            </a:r>
          </a:p>
          <a:p>
            <a:r>
              <a:rPr lang="it-IT" smtClean="0"/>
              <a:t>The likelihood principle</a:t>
            </a:r>
          </a:p>
          <a:p>
            <a:pPr lvl="1"/>
            <a:r>
              <a:rPr lang="it-IT" smtClean="0"/>
              <a:t>Conditioning</a:t>
            </a:r>
          </a:p>
          <a:p>
            <a:r>
              <a:rPr lang="it-IT" smtClean="0"/>
              <a:t>Statistical significance </a:t>
            </a:r>
            <a:endParaRPr lang="it-IT" smtClean="0"/>
          </a:p>
          <a:p>
            <a:r>
              <a:rPr lang="it-IT" smtClean="0"/>
              <a:t>Finding </a:t>
            </a:r>
            <a:r>
              <a:rPr lang="it-IT" smtClean="0"/>
              <a:t>the right model: the F-test</a:t>
            </a:r>
          </a:p>
          <a:p>
            <a:pPr lvl="1"/>
            <a:endParaRPr lang="it-IT" smtClean="0"/>
          </a:p>
          <a:p>
            <a:endParaRPr lang="it-IT" smtClean="0"/>
          </a:p>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en-US" smtClean="0"/>
              <a:t>The three methods at work</a:t>
            </a:r>
            <a:endParaRPr lang="en-US"/>
          </a:p>
        </p:txBody>
      </p:sp>
      <p:sp>
        <p:nvSpPr>
          <p:cNvPr id="3" name="Segnaposto contenuto 2"/>
          <p:cNvSpPr>
            <a:spLocks noGrp="1"/>
          </p:cNvSpPr>
          <p:nvPr>
            <p:ph idx="1"/>
          </p:nvPr>
        </p:nvSpPr>
        <p:spPr>
          <a:xfrm>
            <a:off x="0" y="1268760"/>
            <a:ext cx="9144000" cy="5589240"/>
          </a:xfrm>
        </p:spPr>
        <p:txBody>
          <a:bodyPr>
            <a:normAutofit fontScale="55000" lnSpcReduction="20000"/>
          </a:bodyPr>
          <a:lstStyle/>
          <a:p>
            <a:r>
              <a:rPr lang="en-US" smtClean="0"/>
              <a:t>Let us take the classical example of a zero-background counting experiment, N</a:t>
            </a:r>
            <a:r>
              <a:rPr lang="en-US" baseline="-25000" smtClean="0"/>
              <a:t>obs</a:t>
            </a:r>
            <a:r>
              <a:rPr lang="en-US" smtClean="0"/>
              <a:t>=3 case (as above): determine upper limit on signal. This boils down to </a:t>
            </a:r>
            <a:r>
              <a:rPr lang="en-US" smtClean="0">
                <a:solidFill>
                  <a:srgbClr val="0070C0"/>
                </a:solidFill>
              </a:rPr>
              <a:t>three different recipes</a:t>
            </a:r>
            <a:r>
              <a:rPr lang="en-US" smtClean="0"/>
              <a:t>:</a:t>
            </a:r>
          </a:p>
          <a:p>
            <a:endParaRPr lang="en-US" smtClean="0"/>
          </a:p>
          <a:p>
            <a:pPr>
              <a:buNone/>
            </a:pPr>
            <a:r>
              <a:rPr lang="en-US" smtClean="0"/>
              <a:t>		1. </a:t>
            </a:r>
            <a:r>
              <a:rPr lang="en-US" b="1" smtClean="0"/>
              <a:t>Bayesian upper limit</a:t>
            </a:r>
            <a:r>
              <a:rPr lang="en-US" smtClean="0"/>
              <a:t> at 90% credibility: determine posterior p(</a:t>
            </a:r>
            <a:r>
              <a:rPr lang="el-GR" smtClean="0"/>
              <a:t>μ</a:t>
            </a:r>
            <a:r>
              <a:rPr lang="en-US" smtClean="0"/>
              <a:t>|N); 	</a:t>
            </a:r>
          </a:p>
          <a:p>
            <a:pPr>
              <a:buNone/>
            </a:pPr>
            <a:r>
              <a:rPr lang="en-US" smtClean="0"/>
              <a:t>			find μ</a:t>
            </a:r>
            <a:r>
              <a:rPr lang="en-US" baseline="-25000" smtClean="0"/>
              <a:t>u </a:t>
            </a:r>
            <a:r>
              <a:rPr lang="en-US" smtClean="0"/>
              <a:t>such that posterior probability P(μ&gt;μ</a:t>
            </a:r>
            <a:r>
              <a:rPr lang="en-US" baseline="-25000" smtClean="0"/>
              <a:t>u</a:t>
            </a:r>
            <a:r>
              <a:rPr lang="en-US" smtClean="0"/>
              <a:t>) = 0.1.</a:t>
            </a:r>
          </a:p>
          <a:p>
            <a:pPr>
              <a:buNone/>
            </a:pPr>
            <a:r>
              <a:rPr lang="en-US" smtClean="0"/>
              <a:t>		2. </a:t>
            </a:r>
            <a:r>
              <a:rPr lang="en-US" b="1" smtClean="0"/>
              <a:t>Likelihood ratio</a:t>
            </a:r>
            <a:r>
              <a:rPr lang="en-US" smtClean="0"/>
              <a:t> method for approximate 90% C.L. upper limit: find μ</a:t>
            </a:r>
            <a:r>
              <a:rPr lang="en-US" baseline="-25000" smtClean="0"/>
              <a:t>u </a:t>
            </a:r>
            <a:r>
              <a:rPr lang="en-US" smtClean="0"/>
              <a:t>such 	</a:t>
            </a:r>
          </a:p>
          <a:p>
            <a:pPr>
              <a:buNone/>
            </a:pPr>
            <a:r>
              <a:rPr lang="en-US" smtClean="0"/>
              <a:t>			that L(μ</a:t>
            </a:r>
            <a:r>
              <a:rPr lang="en-US" baseline="-25000" smtClean="0"/>
              <a:t>u</a:t>
            </a:r>
            <a:r>
              <a:rPr lang="en-US" smtClean="0"/>
              <a:t>) / L(3) has prescribed value</a:t>
            </a:r>
            <a:r>
              <a:rPr lang="el-GR" smtClean="0"/>
              <a:t> </a:t>
            </a:r>
            <a:endParaRPr lang="it-IT" smtClean="0"/>
          </a:p>
          <a:p>
            <a:pPr>
              <a:buNone/>
            </a:pPr>
            <a:r>
              <a:rPr lang="en-US" smtClean="0"/>
              <a:t>		3. </a:t>
            </a:r>
            <a:r>
              <a:rPr lang="en-US" b="1" smtClean="0"/>
              <a:t>Frequentist one-sided</a:t>
            </a:r>
            <a:r>
              <a:rPr lang="en-US" smtClean="0"/>
              <a:t> 90% C.L. upper limit: find μ</a:t>
            </a:r>
            <a:r>
              <a:rPr lang="en-US" baseline="-25000" smtClean="0"/>
              <a:t>u </a:t>
            </a:r>
            <a:r>
              <a:rPr lang="en-US" smtClean="0"/>
              <a:t>such that </a:t>
            </a:r>
          </a:p>
          <a:p>
            <a:pPr>
              <a:buNone/>
            </a:pPr>
            <a:r>
              <a:rPr lang="en-US" smtClean="0"/>
              <a:t>			P(n≤3 |μ</a:t>
            </a:r>
            <a:r>
              <a:rPr lang="en-US" baseline="-25000" smtClean="0"/>
              <a:t>u</a:t>
            </a:r>
            <a:r>
              <a:rPr lang="en-US" smtClean="0"/>
              <a:t>) = 0.1.</a:t>
            </a:r>
          </a:p>
          <a:p>
            <a:endParaRPr lang="en-US" smtClean="0"/>
          </a:p>
          <a:p>
            <a:r>
              <a:rPr lang="en-US" smtClean="0"/>
              <a:t>They give different answers ! That is because they ask different questions. </a:t>
            </a:r>
          </a:p>
          <a:p>
            <a:endParaRPr lang="en-US" smtClean="0"/>
          </a:p>
          <a:p>
            <a:r>
              <a:rPr lang="en-US" smtClean="0">
                <a:solidFill>
                  <a:srgbClr val="FF0000"/>
                </a:solidFill>
              </a:rPr>
              <a:t>Which method is best ? Not decidable – and certainly the answer cannot be given by HEP physicists !</a:t>
            </a:r>
          </a:p>
          <a:p>
            <a:endParaRPr lang="en-US" smtClean="0"/>
          </a:p>
          <a:p>
            <a:r>
              <a:rPr lang="en-US" smtClean="0"/>
              <a:t>Several factors contribute to the practical choices made</a:t>
            </a:r>
          </a:p>
          <a:p>
            <a:pPr lvl="1"/>
            <a:r>
              <a:rPr lang="en-US" smtClean="0"/>
              <a:t>Frequentist vs Bayesian preconceptions</a:t>
            </a:r>
          </a:p>
          <a:p>
            <a:pPr lvl="1"/>
            <a:r>
              <a:rPr lang="en-US" smtClean="0"/>
              <a:t>Technical problems </a:t>
            </a:r>
            <a:r>
              <a:rPr lang="it-IT" smtClean="0"/>
              <a:t>(eg. with the integration of the nuisance parameters in the Bayesian case </a:t>
            </a:r>
            <a:r>
              <a:rPr lang="it-IT" smtClean="0">
                <a:sym typeface="Wingdings" pitchFamily="2" charset="2"/>
              </a:rPr>
              <a:t> until MCMC tools became available, the problem was intractable in all but the easiest cases)</a:t>
            </a:r>
          </a:p>
          <a:p>
            <a:pPr lvl="1"/>
            <a:r>
              <a:rPr lang="it-IT" smtClean="0">
                <a:sym typeface="Wingdings" pitchFamily="2" charset="2"/>
              </a:rPr>
              <a:t>Peculiarities of the problem at hand. For instance, small statistics causes the Likelihood intervals, which rest on asymptotic properties of the form of L (Wilks’ theorem) to have poor properties</a:t>
            </a:r>
            <a:endParaRPr lang="en-US" smtClean="0"/>
          </a:p>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980728"/>
          </a:xfrm>
        </p:spPr>
        <p:txBody>
          <a:bodyPr>
            <a:normAutofit fontScale="90000"/>
          </a:bodyPr>
          <a:lstStyle/>
          <a:p>
            <a:r>
              <a:rPr lang="en-US" smtClean="0"/>
              <a:t>Treatment of Systematic Uncertainties</a:t>
            </a:r>
            <a:endParaRPr lang="en-US"/>
          </a:p>
        </p:txBody>
      </p:sp>
      <p:sp>
        <p:nvSpPr>
          <p:cNvPr id="3" name="Segnaposto contenuto 2"/>
          <p:cNvSpPr>
            <a:spLocks noGrp="1"/>
          </p:cNvSpPr>
          <p:nvPr>
            <p:ph idx="1"/>
          </p:nvPr>
        </p:nvSpPr>
        <p:spPr>
          <a:xfrm>
            <a:off x="72008" y="1169368"/>
            <a:ext cx="8964488" cy="5644008"/>
          </a:xfrm>
        </p:spPr>
        <p:txBody>
          <a:bodyPr>
            <a:normAutofit fontScale="55000" lnSpcReduction="20000"/>
          </a:bodyPr>
          <a:lstStyle/>
          <a:p>
            <a:r>
              <a:rPr lang="en-US" smtClean="0"/>
              <a:t>Statisticians call these </a:t>
            </a:r>
            <a:r>
              <a:rPr lang="en-US" i="1" smtClean="0">
                <a:solidFill>
                  <a:srgbClr val="FF0000"/>
                </a:solidFill>
              </a:rPr>
              <a:t>nuisance parameters</a:t>
            </a:r>
          </a:p>
          <a:p>
            <a:r>
              <a:rPr lang="en-US" smtClean="0"/>
              <a:t>Any measurement in HEP is affected by them: the turning of an observation into a measurement requires </a:t>
            </a:r>
            <a:r>
              <a:rPr lang="en-US" smtClean="0">
                <a:solidFill>
                  <a:srgbClr val="0070C0"/>
                </a:solidFill>
              </a:rPr>
              <a:t>assumptions about parameters </a:t>
            </a:r>
            <a:r>
              <a:rPr lang="en-US" smtClean="0"/>
              <a:t>and other quantities whose exact value is not perfectly known </a:t>
            </a:r>
            <a:r>
              <a:rPr lang="en-US" smtClean="0">
                <a:sym typeface="Wingdings" pitchFamily="2" charset="2"/>
              </a:rPr>
              <a:t> their uncertainty affects the main measurement</a:t>
            </a:r>
          </a:p>
          <a:p>
            <a:pPr lvl="1"/>
            <a:r>
              <a:rPr lang="en-US" smtClean="0">
                <a:sym typeface="Wingdings" pitchFamily="2" charset="2"/>
              </a:rPr>
              <a:t>Going from a event count to a cross section requires knowing N</a:t>
            </a:r>
            <a:r>
              <a:rPr lang="en-US" baseline="-25000" smtClean="0">
                <a:sym typeface="Wingdings" pitchFamily="2" charset="2"/>
              </a:rPr>
              <a:t>b</a:t>
            </a:r>
            <a:r>
              <a:rPr lang="en-US" smtClean="0">
                <a:sym typeface="Wingdings" pitchFamily="2" charset="2"/>
              </a:rPr>
              <a:t>, L, </a:t>
            </a:r>
            <a:r>
              <a:rPr lang="en-US" smtClean="0">
                <a:latin typeface="Symbol" pitchFamily="18" charset="2"/>
                <a:sym typeface="Wingdings" pitchFamily="2" charset="2"/>
              </a:rPr>
              <a:t>e</a:t>
            </a:r>
            <a:r>
              <a:rPr lang="en-US" baseline="-25000" smtClean="0">
                <a:sym typeface="Wingdings" pitchFamily="2" charset="2"/>
              </a:rPr>
              <a:t>sel</a:t>
            </a:r>
            <a:r>
              <a:rPr lang="en-US" smtClean="0">
                <a:sym typeface="Wingdings" pitchFamily="2" charset="2"/>
              </a:rPr>
              <a:t>, </a:t>
            </a:r>
            <a:r>
              <a:rPr lang="en-US" smtClean="0">
                <a:latin typeface="Symbol" pitchFamily="18" charset="2"/>
                <a:sym typeface="Wingdings" pitchFamily="2" charset="2"/>
              </a:rPr>
              <a:t>e</a:t>
            </a:r>
            <a:r>
              <a:rPr lang="en-US" baseline="-25000" smtClean="0">
                <a:sym typeface="Wingdings" pitchFamily="2" charset="2"/>
              </a:rPr>
              <a:t>trig</a:t>
            </a:r>
            <a:r>
              <a:rPr lang="en-US" smtClean="0">
                <a:sym typeface="Wingdings" pitchFamily="2" charset="2"/>
              </a:rPr>
              <a:t> …</a:t>
            </a:r>
          </a:p>
          <a:p>
            <a:pPr lvl="1"/>
            <a:r>
              <a:rPr lang="en-US" smtClean="0">
                <a:solidFill>
                  <a:srgbClr val="0070C0"/>
                </a:solidFill>
                <a:sym typeface="Wingdings" pitchFamily="2" charset="2"/>
              </a:rPr>
              <a:t>measurements which are subsidiary to the main result</a:t>
            </a:r>
          </a:p>
          <a:p>
            <a:pPr lvl="1"/>
            <a:endParaRPr lang="en-US" smtClean="0">
              <a:solidFill>
                <a:srgbClr val="0070C0"/>
              </a:solidFill>
            </a:endParaRPr>
          </a:p>
          <a:p>
            <a:r>
              <a:rPr lang="en-US" smtClean="0"/>
              <a:t>Inclusion of effect of nuisances in interval estimation and hypothesis testing introduces complications. Each of the methods has recipes, but not universal nor always applicable</a:t>
            </a:r>
          </a:p>
          <a:p>
            <a:pPr lvl="1"/>
            <a:r>
              <a:rPr lang="en-US" b="1" smtClean="0"/>
              <a:t>Bayesian treatment</a:t>
            </a:r>
            <a:r>
              <a:rPr lang="en-US" smtClean="0"/>
              <a:t>: one constructs the multi-dimensional prior pdf p(</a:t>
            </a:r>
            <a:r>
              <a:rPr lang="en-US" smtClean="0">
                <a:latin typeface="Symbol" pitchFamily="18" charset="2"/>
              </a:rPr>
              <a:t>q</a:t>
            </a:r>
            <a:r>
              <a:rPr lang="en-US" smtClean="0"/>
              <a:t>)</a:t>
            </a:r>
            <a:r>
              <a:rPr lang="en-US" smtClean="0">
                <a:latin typeface="Symbol" pitchFamily="18" charset="2"/>
              </a:rPr>
              <a:t>P</a:t>
            </a:r>
            <a:r>
              <a:rPr lang="en-US" baseline="-25000" smtClean="0"/>
              <a:t>i</a:t>
            </a:r>
            <a:r>
              <a:rPr lang="en-US" smtClean="0"/>
              <a:t>p(</a:t>
            </a:r>
            <a:r>
              <a:rPr lang="en-US" smtClean="0">
                <a:latin typeface="Symbol" pitchFamily="18" charset="2"/>
              </a:rPr>
              <a:t>l</a:t>
            </a:r>
            <a:r>
              <a:rPr lang="en-US" baseline="-25000" smtClean="0"/>
              <a:t>i</a:t>
            </a:r>
            <a:r>
              <a:rPr lang="en-US" smtClean="0"/>
              <a:t>) including all the parameters </a:t>
            </a:r>
            <a:r>
              <a:rPr lang="en-US" smtClean="0">
                <a:latin typeface="Symbol" pitchFamily="18" charset="2"/>
              </a:rPr>
              <a:t>l</a:t>
            </a:r>
            <a:r>
              <a:rPr lang="en-US" baseline="-25000" smtClean="0"/>
              <a:t>i</a:t>
            </a:r>
            <a:r>
              <a:rPr lang="en-US" smtClean="0"/>
              <a:t>, multiplies by p(X</a:t>
            </a:r>
            <a:r>
              <a:rPr lang="en-US" baseline="-25000" smtClean="0"/>
              <a:t>0</a:t>
            </a:r>
            <a:r>
              <a:rPr lang="en-US" smtClean="0"/>
              <a:t>|</a:t>
            </a:r>
            <a:r>
              <a:rPr lang="en-US" smtClean="0">
                <a:latin typeface="Symbol" pitchFamily="18" charset="2"/>
              </a:rPr>
              <a:t>q,l</a:t>
            </a:r>
            <a:r>
              <a:rPr lang="en-US" smtClean="0"/>
              <a:t>), and integrates all of the nuisances out, remaining with p(</a:t>
            </a:r>
            <a:r>
              <a:rPr lang="en-US" smtClean="0">
                <a:latin typeface="Symbol" pitchFamily="18" charset="2"/>
              </a:rPr>
              <a:t>q</a:t>
            </a:r>
            <a:r>
              <a:rPr lang="en-US" smtClean="0"/>
              <a:t>|X</a:t>
            </a:r>
            <a:r>
              <a:rPr lang="en-US" baseline="-25000" smtClean="0"/>
              <a:t>0</a:t>
            </a:r>
            <a:r>
              <a:rPr lang="en-US" smtClean="0"/>
              <a:t>)</a:t>
            </a:r>
          </a:p>
          <a:p>
            <a:pPr lvl="1"/>
            <a:r>
              <a:rPr lang="en-US" b="1" smtClean="0"/>
              <a:t>Classical frequentist treatment</a:t>
            </a:r>
            <a:r>
              <a:rPr lang="en-US" smtClean="0"/>
              <a:t>: scan the space of nuisance parameters; for each point do Neyman construction, obtaining multi-dimensional confidence region; project on parameter of interest</a:t>
            </a:r>
          </a:p>
          <a:p>
            <a:pPr lvl="1"/>
            <a:r>
              <a:rPr lang="en-US" b="1" smtClean="0"/>
              <a:t>Likelihood ratio</a:t>
            </a:r>
            <a:r>
              <a:rPr lang="en-US" smtClean="0"/>
              <a:t>: for each value of the parameter of interest </a:t>
            </a:r>
            <a:r>
              <a:rPr lang="en-US" smtClean="0">
                <a:latin typeface="Symbol" pitchFamily="18" charset="2"/>
              </a:rPr>
              <a:t>q</a:t>
            </a:r>
            <a:r>
              <a:rPr lang="en-US" smtClean="0"/>
              <a:t>*, one finds the value of nuisances that globally maximizes the likelihood, and the corresponding L(</a:t>
            </a:r>
            <a:r>
              <a:rPr lang="en-US" smtClean="0">
                <a:latin typeface="Symbol" pitchFamily="18" charset="2"/>
              </a:rPr>
              <a:t>q</a:t>
            </a:r>
            <a:r>
              <a:rPr lang="en-US" smtClean="0"/>
              <a:t>*). The set of such likelihoods is called the </a:t>
            </a:r>
            <a:r>
              <a:rPr lang="en-US" b="1" smtClean="0">
                <a:solidFill>
                  <a:srgbClr val="FF0000"/>
                </a:solidFill>
              </a:rPr>
              <a:t>profile likelihood.</a:t>
            </a:r>
          </a:p>
          <a:p>
            <a:pPr lvl="1"/>
            <a:endParaRPr lang="en-US" smtClean="0"/>
          </a:p>
          <a:p>
            <a:r>
              <a:rPr lang="en-US" smtClean="0"/>
              <a:t>Each “method” has problems  (B: multi-D priors; C: overcoverage and intractability; L: undercoverage) – will not discuss them here, but note that this is a topic at the forefront of research, for which no general recipe is valid. </a:t>
            </a:r>
          </a:p>
          <a:p>
            <a:r>
              <a:rPr lang="en-US" smtClean="0"/>
              <a:t>Often used are “hybrid” methods for integrating nuisance parameters out: for instance,</a:t>
            </a:r>
            <a:r>
              <a:rPr lang="en-US" b="1" smtClean="0"/>
              <a:t> </a:t>
            </a:r>
            <a:r>
              <a:rPr lang="en-US" smtClean="0"/>
              <a:t>treat nuisance parameters in a Bayesian way while treating the parameter of interest in a frequentist way, or “profile away” the nuisance parameters and then use any method. Also possible is using Bayesian techniques and then evaluate their coverage properties.</a:t>
            </a:r>
          </a:p>
          <a:p>
            <a:endParaRPr lang="en-US" smtClean="0"/>
          </a:p>
        </p:txBody>
      </p:sp>
    </p:spTree>
    <p:extLst>
      <p:ext uri="{BB962C8B-B14F-4D97-AF65-F5344CB8AC3E}">
        <p14:creationId xmlns:p14="http://schemas.microsoft.com/office/powerpoint/2010/main" val="3134691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Finding the right model</a:t>
            </a:r>
            <a:endParaRPr lang="en-US"/>
          </a:p>
        </p:txBody>
      </p:sp>
      <p:pic>
        <p:nvPicPr>
          <p:cNvPr id="7170" name="Picture 2" descr="http://www.industryweek.com/site-files/industryweek.com/files/imagecache/large_img/uploads/2013/07/square-peg.jpg"/>
          <p:cNvPicPr>
            <a:picLocks noChangeAspect="1" noChangeArrowheads="1"/>
          </p:cNvPicPr>
          <p:nvPr/>
        </p:nvPicPr>
        <p:blipFill>
          <a:blip r:embed="rId2" cstate="print"/>
          <a:srcRect/>
          <a:stretch>
            <a:fillRect/>
          </a:stretch>
        </p:blipFill>
        <p:spPr bwMode="auto">
          <a:xfrm>
            <a:off x="435304" y="1844824"/>
            <a:ext cx="8313160" cy="4680520"/>
          </a:xfrm>
          <a:prstGeom prst="rect">
            <a:avLst/>
          </a:prstGeom>
          <a:noFill/>
        </p:spPr>
      </p:pic>
    </p:spTree>
    <p:extLst>
      <p:ext uri="{BB962C8B-B14F-4D97-AF65-F5344CB8AC3E}">
        <p14:creationId xmlns:p14="http://schemas.microsoft.com/office/powerpoint/2010/main" val="3687043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1143000"/>
          </a:xfrm>
        </p:spPr>
        <p:txBody>
          <a:bodyPr>
            <a:normAutofit/>
          </a:bodyPr>
          <a:lstStyle/>
          <a:p>
            <a:r>
              <a:rPr lang="it-IT" smtClean="0"/>
              <a:t>Finding the right model</a:t>
            </a:r>
            <a:endParaRPr lang="en-US"/>
          </a:p>
        </p:txBody>
      </p:sp>
      <p:sp>
        <p:nvSpPr>
          <p:cNvPr id="3" name="Segnaposto contenuto 2"/>
          <p:cNvSpPr>
            <a:spLocks noGrp="1"/>
          </p:cNvSpPr>
          <p:nvPr>
            <p:ph idx="1"/>
          </p:nvPr>
        </p:nvSpPr>
        <p:spPr>
          <a:xfrm>
            <a:off x="323528" y="1384176"/>
            <a:ext cx="8075240" cy="1828800"/>
          </a:xfrm>
        </p:spPr>
        <p:txBody>
          <a:bodyPr>
            <a:normAutofit fontScale="62500" lnSpcReduction="20000"/>
          </a:bodyPr>
          <a:lstStyle/>
          <a:p>
            <a:r>
              <a:rPr lang="it-IT" smtClean="0"/>
              <a:t>Often in HEP, astro-hep etc. we do not know what is the </a:t>
            </a:r>
            <a:r>
              <a:rPr lang="it-IT" smtClean="0">
                <a:solidFill>
                  <a:srgbClr val="FF0000"/>
                </a:solidFill>
              </a:rPr>
              <a:t>true functional form</a:t>
            </a:r>
            <a:r>
              <a:rPr lang="it-IT" smtClean="0"/>
              <a:t> the data are drawn from</a:t>
            </a:r>
          </a:p>
          <a:p>
            <a:pPr lvl="1"/>
            <a:r>
              <a:rPr lang="it-IT" smtClean="0"/>
              <a:t>Can in specific cases use MC simulations; not always</a:t>
            </a:r>
          </a:p>
          <a:p>
            <a:r>
              <a:rPr lang="it-IT" smtClean="0"/>
              <a:t>Extracting inference from a spectrum is thus limited: </a:t>
            </a:r>
          </a:p>
          <a:p>
            <a:pPr lvl="1"/>
            <a:r>
              <a:rPr lang="it-IT" smtClean="0"/>
              <a:t>“</a:t>
            </a:r>
            <a:r>
              <a:rPr lang="it-IT" smtClean="0">
                <a:solidFill>
                  <a:srgbClr val="0070C0"/>
                </a:solidFill>
              </a:rPr>
              <a:t>I see a deformation in the spectrum” </a:t>
            </a:r>
          </a:p>
          <a:p>
            <a:pPr lvl="1"/>
            <a:r>
              <a:rPr lang="it-IT" smtClean="0">
                <a:solidFill>
                  <a:srgbClr val="0070C0"/>
                </a:solidFill>
              </a:rPr>
              <a:t>“A deformation from what ?”</a:t>
            </a:r>
          </a:p>
        </p:txBody>
      </p:sp>
      <p:sp>
        <p:nvSpPr>
          <p:cNvPr id="4" name="Rettangolo 3"/>
          <p:cNvSpPr/>
          <p:nvPr/>
        </p:nvSpPr>
        <p:spPr>
          <a:xfrm>
            <a:off x="323528" y="3068960"/>
            <a:ext cx="4968552" cy="3693319"/>
          </a:xfrm>
          <a:prstGeom prst="rect">
            <a:avLst/>
          </a:prstGeom>
        </p:spPr>
        <p:txBody>
          <a:bodyPr wrap="square">
            <a:spAutoFit/>
          </a:bodyPr>
          <a:lstStyle/>
          <a:p>
            <a:r>
              <a:rPr lang="it-IT" smtClean="0"/>
              <a:t>Nonetheless, we routinely use e.g. mass spectra to search for new particles and we “guess” the data shape</a:t>
            </a:r>
          </a:p>
          <a:p>
            <a:pPr lvl="1"/>
            <a:r>
              <a:rPr lang="it-IT" smtClean="0"/>
              <a:t>EG: LHC searches for Z’, jet-jet resonances, jet extinction, quantum black holes, ttbar resonances, compositeness...</a:t>
            </a:r>
          </a:p>
          <a:p>
            <a:pPr lvl="1"/>
            <a:r>
              <a:rPr lang="it-IT" smtClean="0"/>
              <a:t>Also, e.g., the Higgs H</a:t>
            </a:r>
            <a:r>
              <a:rPr lang="it-IT" smtClean="0">
                <a:sym typeface="Wingdings" pitchFamily="2" charset="2"/>
              </a:rPr>
              <a:t></a:t>
            </a:r>
            <a:r>
              <a:rPr lang="el-GR" smtClean="0">
                <a:sym typeface="Wingdings" pitchFamily="2" charset="2"/>
              </a:rPr>
              <a:t>γγ</a:t>
            </a:r>
            <a:r>
              <a:rPr lang="it-IT" smtClean="0">
                <a:sym typeface="Wingdings" pitchFamily="2" charset="2"/>
              </a:rPr>
              <a:t> searches in ATLAS and CMS !</a:t>
            </a:r>
            <a:endParaRPr lang="it-IT" smtClean="0"/>
          </a:p>
          <a:p>
            <a:pPr lvl="1"/>
            <a:r>
              <a:rPr lang="it-IT" smtClean="0"/>
              <a:t>All these searches have trouble simulating the reconstructed mass spectrum so families of possible “background shapes” are used </a:t>
            </a:r>
          </a:p>
          <a:p>
            <a:r>
              <a:rPr lang="it-IT" smtClean="0"/>
              <a:t>The modeling of the background shape is thus a difficult problem</a:t>
            </a:r>
            <a:endParaRPr lang="en-US"/>
          </a:p>
        </p:txBody>
      </p:sp>
      <p:pic>
        <p:nvPicPr>
          <p:cNvPr id="6147" name="Picture 3"/>
          <p:cNvPicPr>
            <a:picLocks noChangeAspect="1" noChangeArrowheads="1"/>
          </p:cNvPicPr>
          <p:nvPr/>
        </p:nvPicPr>
        <p:blipFill>
          <a:blip r:embed="rId2" cstate="print"/>
          <a:srcRect/>
          <a:stretch>
            <a:fillRect/>
          </a:stretch>
        </p:blipFill>
        <p:spPr bwMode="auto">
          <a:xfrm>
            <a:off x="5580112" y="3477302"/>
            <a:ext cx="3563888" cy="3380697"/>
          </a:xfrm>
          <a:prstGeom prst="rect">
            <a:avLst/>
          </a:prstGeom>
          <a:noFill/>
          <a:ln w="9525">
            <a:noFill/>
            <a:miter lim="800000"/>
            <a:headEnd/>
            <a:tailEnd/>
          </a:ln>
        </p:spPr>
      </p:pic>
    </p:spTree>
    <p:extLst>
      <p:ext uri="{BB962C8B-B14F-4D97-AF65-F5344CB8AC3E}">
        <p14:creationId xmlns:p14="http://schemas.microsoft.com/office/powerpoint/2010/main" val="302336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147"/>
                                        </p:tgtEl>
                                        <p:attrNameLst>
                                          <p:attrName>style.visibility</p:attrName>
                                        </p:attrNameLst>
                                      </p:cBhvr>
                                      <p:to>
                                        <p:strVal val="visible"/>
                                      </p:to>
                                    </p:set>
                                    <p:anim calcmode="lin" valueType="num">
                                      <p:cBhvr additive="base">
                                        <p:cTn id="27" dur="500" fill="hold"/>
                                        <p:tgtEl>
                                          <p:spTgt spid="6147"/>
                                        </p:tgtEl>
                                        <p:attrNameLst>
                                          <p:attrName>ppt_x</p:attrName>
                                        </p:attrNameLst>
                                      </p:cBhvr>
                                      <p:tavLst>
                                        <p:tav tm="0">
                                          <p:val>
                                            <p:strVal val="#ppt_x"/>
                                          </p:val>
                                        </p:tav>
                                        <p:tav tm="100000">
                                          <p:val>
                                            <p:strVal val="#ppt_x"/>
                                          </p:val>
                                        </p:tav>
                                      </p:tavLst>
                                    </p:anim>
                                    <p:anim calcmode="lin" valueType="num">
                                      <p:cBhvr additive="base">
                                        <p:cTn id="2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bodyPr>
          <a:lstStyle/>
          <a:p>
            <a:r>
              <a:rPr lang="en-US" smtClean="0"/>
              <a:t>Fisher’s F-test</a:t>
            </a:r>
            <a:endParaRPr lang="en-US"/>
          </a:p>
        </p:txBody>
      </p:sp>
      <p:sp>
        <p:nvSpPr>
          <p:cNvPr id="3" name="Segnaposto contenuto 2"/>
          <p:cNvSpPr>
            <a:spLocks noGrp="1"/>
          </p:cNvSpPr>
          <p:nvPr>
            <p:ph idx="1"/>
          </p:nvPr>
        </p:nvSpPr>
        <p:spPr>
          <a:xfrm>
            <a:off x="179512" y="980728"/>
            <a:ext cx="8964488" cy="5877272"/>
          </a:xfrm>
        </p:spPr>
        <p:txBody>
          <a:bodyPr>
            <a:normAutofit fontScale="55000" lnSpcReduction="20000"/>
          </a:bodyPr>
          <a:lstStyle/>
          <a:p>
            <a:r>
              <a:rPr lang="en-US" smtClean="0"/>
              <a:t>Suppose you have no clue of the real functional form followed by your data (</a:t>
            </a:r>
            <a:r>
              <a:rPr lang="en-US" b="1" smtClean="0"/>
              <a:t>n</a:t>
            </a:r>
            <a:r>
              <a:rPr lang="en-US" smtClean="0"/>
              <a:t> points)</a:t>
            </a:r>
          </a:p>
          <a:p>
            <a:pPr lvl="1"/>
            <a:r>
              <a:rPr lang="en-US" smtClean="0"/>
              <a:t>or even suppose you know only its general form (e.g. polynomial, but do not know the degree)</a:t>
            </a:r>
          </a:p>
          <a:p>
            <a:r>
              <a:rPr lang="en-US" smtClean="0"/>
              <a:t>You may try a function </a:t>
            </a:r>
            <a:r>
              <a:rPr lang="en-US" b="1" smtClean="0"/>
              <a:t>f</a:t>
            </a:r>
            <a:r>
              <a:rPr lang="en-US" b="1" baseline="-25000" smtClean="0"/>
              <a:t>1</a:t>
            </a:r>
            <a:r>
              <a:rPr lang="en-US" b="1" smtClean="0"/>
              <a:t>(x;{p</a:t>
            </a:r>
            <a:r>
              <a:rPr lang="en-US" b="1" baseline="-25000" smtClean="0"/>
              <a:t>1</a:t>
            </a:r>
            <a:r>
              <a:rPr lang="en-US" b="1" smtClean="0"/>
              <a:t>}) </a:t>
            </a:r>
            <a:r>
              <a:rPr lang="en-US" smtClean="0"/>
              <a:t>and find it produces a good fit (</a:t>
            </a:r>
            <a:r>
              <a:rPr lang="en-US" smtClean="0">
                <a:sym typeface="Wingdings" pitchFamily="2" charset="2"/>
              </a:rPr>
              <a:t>goodness-of-fit); however, you are unsatisfied about some additional feature of the data that appear to be systematically missed by the model</a:t>
            </a:r>
          </a:p>
          <a:p>
            <a:r>
              <a:rPr lang="en-US" smtClean="0">
                <a:sym typeface="Wingdings" pitchFamily="2" charset="2"/>
              </a:rPr>
              <a:t>You may be tempted to </a:t>
            </a:r>
            <a:r>
              <a:rPr lang="en-US" smtClean="0">
                <a:solidFill>
                  <a:srgbClr val="FF0000"/>
                </a:solidFill>
                <a:sym typeface="Wingdings" pitchFamily="2" charset="2"/>
              </a:rPr>
              <a:t>try a more complex function </a:t>
            </a:r>
            <a:r>
              <a:rPr lang="en-US" smtClean="0">
                <a:sym typeface="Wingdings" pitchFamily="2" charset="2"/>
              </a:rPr>
              <a:t>–usually by adding one or more parameters to </a:t>
            </a:r>
            <a:r>
              <a:rPr lang="en-US" b="1" smtClean="0">
                <a:sym typeface="Wingdings" pitchFamily="2" charset="2"/>
              </a:rPr>
              <a:t>f</a:t>
            </a:r>
            <a:r>
              <a:rPr lang="en-US" b="1" baseline="-25000" smtClean="0">
                <a:sym typeface="Wingdings" pitchFamily="2" charset="2"/>
              </a:rPr>
              <a:t>1</a:t>
            </a:r>
          </a:p>
          <a:p>
            <a:pPr lvl="1"/>
            <a:r>
              <a:rPr lang="en-US" b="1" smtClean="0">
                <a:solidFill>
                  <a:srgbClr val="FF0000"/>
                </a:solidFill>
                <a:sym typeface="Wingdings" pitchFamily="2" charset="2"/>
              </a:rPr>
              <a:t>this ALWAYS improves the absolute </a:t>
            </a:r>
            <a:r>
              <a:rPr lang="en-US" b="1" smtClean="0">
                <a:solidFill>
                  <a:srgbClr val="FF0000"/>
                </a:solidFill>
                <a:latin typeface="Symbol" pitchFamily="18" charset="2"/>
                <a:sym typeface="Wingdings" pitchFamily="2" charset="2"/>
              </a:rPr>
              <a:t>c</a:t>
            </a:r>
            <a:r>
              <a:rPr lang="en-US" b="1" baseline="30000" smtClean="0">
                <a:solidFill>
                  <a:srgbClr val="FF0000"/>
                </a:solidFill>
                <a:sym typeface="Wingdings" pitchFamily="2" charset="2"/>
              </a:rPr>
              <a:t>2</a:t>
            </a:r>
            <a:r>
              <a:rPr lang="en-US" smtClean="0">
                <a:sym typeface="Wingdings" pitchFamily="2" charset="2"/>
              </a:rPr>
              <a:t>, as long as the new model “</a:t>
            </a:r>
            <a:r>
              <a:rPr lang="en-US" b="1" smtClean="0">
                <a:sym typeface="Wingdings" pitchFamily="2" charset="2"/>
              </a:rPr>
              <a:t>embeds</a:t>
            </a:r>
            <a:r>
              <a:rPr lang="en-US" smtClean="0">
                <a:sym typeface="Wingdings" pitchFamily="2" charset="2"/>
              </a:rPr>
              <a:t>” the old one (the latter means </a:t>
            </a:r>
            <a:r>
              <a:rPr lang="en-US" smtClean="0">
                <a:solidFill>
                  <a:srgbClr val="0070C0"/>
                </a:solidFill>
                <a:sym typeface="Wingdings" pitchFamily="2" charset="2"/>
              </a:rPr>
              <a:t>that given </a:t>
            </a:r>
            <a:r>
              <a:rPr lang="en-US" b="1" smtClean="0">
                <a:solidFill>
                  <a:srgbClr val="0070C0"/>
                </a:solidFill>
                <a:sym typeface="Wingdings" pitchFamily="2" charset="2"/>
              </a:rPr>
              <a:t>any</a:t>
            </a:r>
            <a:r>
              <a:rPr lang="en-US" smtClean="0">
                <a:solidFill>
                  <a:srgbClr val="0070C0"/>
                </a:solidFill>
                <a:sym typeface="Wingdings" pitchFamily="2" charset="2"/>
              </a:rPr>
              <a:t> choice of </a:t>
            </a:r>
            <a:r>
              <a:rPr lang="en-US" b="1" smtClean="0">
                <a:solidFill>
                  <a:srgbClr val="0070C0"/>
                </a:solidFill>
                <a:sym typeface="Wingdings" pitchFamily="2" charset="2"/>
              </a:rPr>
              <a:t>{p</a:t>
            </a:r>
            <a:r>
              <a:rPr lang="en-US" b="1" baseline="-25000" smtClean="0">
                <a:solidFill>
                  <a:srgbClr val="0070C0"/>
                </a:solidFill>
                <a:sym typeface="Wingdings" pitchFamily="2" charset="2"/>
              </a:rPr>
              <a:t>1</a:t>
            </a:r>
            <a:r>
              <a:rPr lang="en-US" b="1" smtClean="0">
                <a:solidFill>
                  <a:srgbClr val="0070C0"/>
                </a:solidFill>
                <a:sym typeface="Wingdings" pitchFamily="2" charset="2"/>
              </a:rPr>
              <a:t>}</a:t>
            </a:r>
            <a:r>
              <a:rPr lang="en-US" smtClean="0">
                <a:solidFill>
                  <a:srgbClr val="0070C0"/>
                </a:solidFill>
                <a:sym typeface="Wingdings" pitchFamily="2" charset="2"/>
              </a:rPr>
              <a:t>, there exists a set </a:t>
            </a:r>
            <a:r>
              <a:rPr lang="en-US" b="1" smtClean="0">
                <a:solidFill>
                  <a:srgbClr val="0070C0"/>
                </a:solidFill>
                <a:sym typeface="Wingdings" pitchFamily="2" charset="2"/>
              </a:rPr>
              <a:t>{p</a:t>
            </a:r>
            <a:r>
              <a:rPr lang="en-US" b="1" baseline="-25000" smtClean="0">
                <a:solidFill>
                  <a:srgbClr val="0070C0"/>
                </a:solidFill>
                <a:sym typeface="Wingdings" pitchFamily="2" charset="2"/>
              </a:rPr>
              <a:t>2</a:t>
            </a:r>
            <a:r>
              <a:rPr lang="en-US" b="1" smtClean="0">
                <a:solidFill>
                  <a:srgbClr val="0070C0"/>
                </a:solidFill>
                <a:sym typeface="Wingdings" pitchFamily="2" charset="2"/>
              </a:rPr>
              <a:t>} </a:t>
            </a:r>
            <a:r>
              <a:rPr lang="en-US" smtClean="0">
                <a:solidFill>
                  <a:srgbClr val="0070C0"/>
                </a:solidFill>
                <a:sym typeface="Wingdings" pitchFamily="2" charset="2"/>
              </a:rPr>
              <a:t>such that </a:t>
            </a:r>
            <a:r>
              <a:rPr lang="en-US" b="1" smtClean="0">
                <a:solidFill>
                  <a:srgbClr val="0070C0"/>
                </a:solidFill>
                <a:sym typeface="Wingdings" pitchFamily="2" charset="2"/>
              </a:rPr>
              <a:t>f</a:t>
            </a:r>
            <a:r>
              <a:rPr lang="en-US" b="1" baseline="-25000" smtClean="0">
                <a:solidFill>
                  <a:srgbClr val="0070C0"/>
                </a:solidFill>
                <a:sym typeface="Wingdings" pitchFamily="2" charset="2"/>
              </a:rPr>
              <a:t>1</a:t>
            </a:r>
            <a:r>
              <a:rPr lang="en-US" b="1" smtClean="0">
                <a:solidFill>
                  <a:srgbClr val="0070C0"/>
                </a:solidFill>
                <a:sym typeface="Wingdings" pitchFamily="2" charset="2"/>
              </a:rPr>
              <a:t>(x;{p</a:t>
            </a:r>
            <a:r>
              <a:rPr lang="en-US" b="1" baseline="-25000" smtClean="0">
                <a:solidFill>
                  <a:srgbClr val="0070C0"/>
                </a:solidFill>
                <a:sym typeface="Wingdings" pitchFamily="2" charset="2"/>
              </a:rPr>
              <a:t>1</a:t>
            </a:r>
            <a:r>
              <a:rPr lang="en-US" b="1" smtClean="0">
                <a:solidFill>
                  <a:srgbClr val="0070C0"/>
                </a:solidFill>
                <a:sym typeface="Wingdings" pitchFamily="2" charset="2"/>
              </a:rPr>
              <a:t>})==f</a:t>
            </a:r>
            <a:r>
              <a:rPr lang="en-US" b="1" baseline="-25000" smtClean="0">
                <a:solidFill>
                  <a:srgbClr val="0070C0"/>
                </a:solidFill>
                <a:sym typeface="Wingdings" pitchFamily="2" charset="2"/>
              </a:rPr>
              <a:t>2</a:t>
            </a:r>
            <a:r>
              <a:rPr lang="en-US" b="1" smtClean="0">
                <a:solidFill>
                  <a:srgbClr val="0070C0"/>
                </a:solidFill>
                <a:sym typeface="Wingdings" pitchFamily="2" charset="2"/>
              </a:rPr>
              <a:t>(x;{p</a:t>
            </a:r>
            <a:r>
              <a:rPr lang="en-US" b="1" baseline="-25000" smtClean="0">
                <a:solidFill>
                  <a:srgbClr val="0070C0"/>
                </a:solidFill>
                <a:sym typeface="Wingdings" pitchFamily="2" charset="2"/>
              </a:rPr>
              <a:t>2</a:t>
            </a:r>
            <a:r>
              <a:rPr lang="en-US" b="1" smtClean="0">
                <a:solidFill>
                  <a:srgbClr val="0070C0"/>
                </a:solidFill>
                <a:sym typeface="Wingdings" pitchFamily="2" charset="2"/>
              </a:rPr>
              <a:t>})</a:t>
            </a:r>
          </a:p>
          <a:p>
            <a:r>
              <a:rPr lang="en-US" smtClean="0">
                <a:sym typeface="Wingdings" pitchFamily="2" charset="2"/>
              </a:rPr>
              <a:t>How to decide whether </a:t>
            </a:r>
            <a:r>
              <a:rPr lang="en-US" b="1" smtClean="0">
                <a:sym typeface="Wingdings" pitchFamily="2" charset="2"/>
              </a:rPr>
              <a:t>f</a:t>
            </a:r>
            <a:r>
              <a:rPr lang="en-US" b="1" baseline="-25000" smtClean="0">
                <a:sym typeface="Wingdings" pitchFamily="2" charset="2"/>
              </a:rPr>
              <a:t>2</a:t>
            </a:r>
            <a:r>
              <a:rPr lang="en-US" smtClean="0">
                <a:sym typeface="Wingdings" pitchFamily="2" charset="2"/>
              </a:rPr>
              <a:t> is more motivated than </a:t>
            </a:r>
            <a:r>
              <a:rPr lang="en-US" b="1" smtClean="0">
                <a:sym typeface="Wingdings" pitchFamily="2" charset="2"/>
              </a:rPr>
              <a:t>f</a:t>
            </a:r>
            <a:r>
              <a:rPr lang="en-US" b="1" baseline="-25000" smtClean="0">
                <a:sym typeface="Wingdings" pitchFamily="2" charset="2"/>
              </a:rPr>
              <a:t>1</a:t>
            </a:r>
            <a:r>
              <a:rPr lang="en-US" smtClean="0">
                <a:sym typeface="Wingdings" pitchFamily="2" charset="2"/>
              </a:rPr>
              <a:t> , or rather, that the added parameters are doing something of value to your model ?</a:t>
            </a:r>
          </a:p>
          <a:p>
            <a:pPr>
              <a:buNone/>
            </a:pPr>
            <a:r>
              <a:rPr lang="en-US" b="1" smtClean="0">
                <a:solidFill>
                  <a:srgbClr val="FF0000"/>
                </a:solidFill>
                <a:sym typeface="Wingdings" pitchFamily="2" charset="2"/>
              </a:rPr>
              <a:t>	Don’t use your eye! </a:t>
            </a:r>
            <a:r>
              <a:rPr lang="en-US" i="1" smtClean="0">
                <a:sym typeface="Wingdings" pitchFamily="2" charset="2"/>
              </a:rPr>
              <a:t>Doing so may result in choosing more complicated functions than necessary to model your data, with the result that your statistical uncertainty (e.g. on an extrapolation or interpolation of the function) may abnormally shrink, at the expense of a modeling systematics which you have little hope to estimate correctly.</a:t>
            </a:r>
          </a:p>
          <a:p>
            <a:pPr>
              <a:buNone/>
            </a:pPr>
            <a:endParaRPr lang="en-US" smtClean="0">
              <a:sym typeface="Wingdings" pitchFamily="2" charset="2"/>
            </a:endParaRPr>
          </a:p>
          <a:p>
            <a:pPr>
              <a:buFont typeface="Wingdings"/>
              <a:buChar char="à"/>
            </a:pPr>
            <a:r>
              <a:rPr lang="en-US" smtClean="0">
                <a:sym typeface="Wingdings" pitchFamily="2" charset="2"/>
              </a:rPr>
              <a:t>Use the F-test: the function F</a:t>
            </a:r>
          </a:p>
          <a:p>
            <a:pPr>
              <a:buNone/>
            </a:pPr>
            <a:r>
              <a:rPr lang="en-US" smtClean="0">
                <a:sym typeface="Wingdings" pitchFamily="2" charset="2"/>
              </a:rPr>
              <a:t>						</a:t>
            </a:r>
            <a:r>
              <a:rPr lang="en-US" smtClean="0">
                <a:solidFill>
                  <a:srgbClr val="FF0000"/>
                </a:solidFill>
                <a:sym typeface="Wingdings" pitchFamily="2" charset="2"/>
              </a:rPr>
              <a:t>has a Fisher distribution </a:t>
            </a:r>
            <a:r>
              <a:rPr lang="en-US" b="1" smtClean="0">
                <a:sym typeface="Wingdings" pitchFamily="2" charset="2"/>
              </a:rPr>
              <a:t>if</a:t>
            </a:r>
            <a:r>
              <a:rPr lang="en-US" smtClean="0">
                <a:sym typeface="Wingdings" pitchFamily="2" charset="2"/>
              </a:rPr>
              <a:t> the </a:t>
            </a:r>
          </a:p>
          <a:p>
            <a:pPr>
              <a:buNone/>
            </a:pPr>
            <a:r>
              <a:rPr lang="en-US" smtClean="0">
                <a:sym typeface="Wingdings" pitchFamily="2" charset="2"/>
              </a:rPr>
              <a:t>						added parameter is </a:t>
            </a:r>
            <a:r>
              <a:rPr lang="en-US" b="1" smtClean="0">
                <a:sym typeface="Wingdings" pitchFamily="2" charset="2"/>
              </a:rPr>
              <a:t>not</a:t>
            </a:r>
            <a:r>
              <a:rPr lang="en-US" smtClean="0">
                <a:sym typeface="Wingdings" pitchFamily="2" charset="2"/>
              </a:rPr>
              <a:t> improving </a:t>
            </a:r>
          </a:p>
          <a:p>
            <a:pPr>
              <a:buNone/>
            </a:pPr>
            <a:r>
              <a:rPr lang="en-US" smtClean="0">
                <a:sym typeface="Wingdings" pitchFamily="2" charset="2"/>
              </a:rPr>
              <a:t>						the model.</a:t>
            </a:r>
          </a:p>
        </p:txBody>
      </p:sp>
      <p:graphicFrame>
        <p:nvGraphicFramePr>
          <p:cNvPr id="4" name="Oggetto 3"/>
          <p:cNvGraphicFramePr>
            <a:graphicFrameLocks noChangeAspect="1"/>
          </p:cNvGraphicFramePr>
          <p:nvPr/>
        </p:nvGraphicFramePr>
        <p:xfrm>
          <a:off x="611560" y="5157192"/>
          <a:ext cx="3600400" cy="1621122"/>
        </p:xfrm>
        <a:graphic>
          <a:graphicData uri="http://schemas.openxmlformats.org/presentationml/2006/ole">
            <mc:AlternateContent xmlns:mc="http://schemas.openxmlformats.org/markup-compatibility/2006">
              <mc:Choice xmlns:v="urn:schemas-microsoft-com:vml" Requires="v">
                <p:oleObj spid="_x0000_s100374" name="Equazione" r:id="rId3" imgW="2425680" imgH="1091880" progId="Equation.3">
                  <p:embed/>
                </p:oleObj>
              </mc:Choice>
              <mc:Fallback>
                <p:oleObj name="Equazione" r:id="rId3" imgW="2425680" imgH="1091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5157192"/>
                        <a:ext cx="3600400" cy="1621122"/>
                      </a:xfrm>
                      <a:prstGeom prst="rect">
                        <a:avLst/>
                      </a:prstGeom>
                      <a:solidFill>
                        <a:srgbClr val="FFCC99"/>
                      </a:solidFill>
                    </p:spPr>
                  </p:pic>
                </p:oleObj>
              </mc:Fallback>
            </mc:AlternateContent>
          </a:graphicData>
        </a:graphic>
      </p:graphicFrame>
      <p:graphicFrame>
        <p:nvGraphicFramePr>
          <p:cNvPr id="5" name="Oggetto 4"/>
          <p:cNvGraphicFramePr>
            <a:graphicFrameLocks noChangeAspect="1"/>
          </p:cNvGraphicFramePr>
          <p:nvPr/>
        </p:nvGraphicFramePr>
        <p:xfrm>
          <a:off x="4788023" y="5805264"/>
          <a:ext cx="4246630" cy="1052736"/>
        </p:xfrm>
        <a:graphic>
          <a:graphicData uri="http://schemas.openxmlformats.org/presentationml/2006/ole">
            <mc:AlternateContent xmlns:mc="http://schemas.openxmlformats.org/markup-compatibility/2006">
              <mc:Choice xmlns:v="urn:schemas-microsoft-com:vml" Requires="v">
                <p:oleObj spid="_x0000_s100375" name="Equazione" r:id="rId5" imgW="3022560" imgH="749160" progId="Equation.3">
                  <p:embed/>
                </p:oleObj>
              </mc:Choice>
              <mc:Fallback>
                <p:oleObj name="Equazione" r:id="rId5" imgW="3022560" imgH="7491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3" y="5805264"/>
                        <a:ext cx="4246630" cy="105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5004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 calcmode="lin" valueType="num">
                                      <p:cBhvr additive="base">
                                        <p:cTn id="3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en-US" smtClean="0"/>
              <a:t>Example of F-test</a:t>
            </a:r>
            <a:endParaRPr lang="en-US"/>
          </a:p>
        </p:txBody>
      </p:sp>
      <p:sp>
        <p:nvSpPr>
          <p:cNvPr id="3" name="Segnaposto contenuto 2"/>
          <p:cNvSpPr>
            <a:spLocks noGrp="1"/>
          </p:cNvSpPr>
          <p:nvPr>
            <p:ph idx="1"/>
          </p:nvPr>
        </p:nvSpPr>
        <p:spPr>
          <a:xfrm>
            <a:off x="-252536" y="1052736"/>
            <a:ext cx="6480720" cy="5174035"/>
          </a:xfrm>
        </p:spPr>
        <p:txBody>
          <a:bodyPr>
            <a:normAutofit fontScale="62500" lnSpcReduction="20000"/>
          </a:bodyPr>
          <a:lstStyle/>
          <a:p>
            <a:r>
              <a:rPr lang="en-US" smtClean="0"/>
              <a:t>Imagine you have the data shown on the right, and need to pick a functional form to model the underlying p.d.f.</a:t>
            </a:r>
          </a:p>
          <a:p>
            <a:r>
              <a:rPr lang="en-US" smtClean="0"/>
              <a:t>At first sight, any of the three choices shown produces a meaningful fit. </a:t>
            </a:r>
            <a:r>
              <a:rPr lang="en-US" smtClean="0">
                <a:solidFill>
                  <a:srgbClr val="FF0000"/>
                </a:solidFill>
              </a:rPr>
              <a:t>P-values of the respective </a:t>
            </a:r>
            <a:r>
              <a:rPr lang="en-US" smtClean="0">
                <a:solidFill>
                  <a:srgbClr val="FF0000"/>
                </a:solidFill>
                <a:latin typeface="Symbol" pitchFamily="18" charset="2"/>
              </a:rPr>
              <a:t>c</a:t>
            </a:r>
            <a:r>
              <a:rPr lang="en-US" baseline="30000" smtClean="0">
                <a:solidFill>
                  <a:srgbClr val="FF0000"/>
                </a:solidFill>
              </a:rPr>
              <a:t>2</a:t>
            </a:r>
            <a:r>
              <a:rPr lang="en-US" smtClean="0">
                <a:solidFill>
                  <a:srgbClr val="FF0000"/>
                </a:solidFill>
              </a:rPr>
              <a:t> are all reasonable (0.29, 0.84, 0.92)</a:t>
            </a:r>
          </a:p>
          <a:p>
            <a:r>
              <a:rPr lang="en-US" smtClean="0"/>
              <a:t>The F-test allows us to pick the right choice, by determining whether the additional parameter in going from a constant to a line, or from a line to a quadratic, is really needed.</a:t>
            </a:r>
          </a:p>
          <a:p>
            <a:r>
              <a:rPr lang="en-US" smtClean="0"/>
              <a:t>We need to </a:t>
            </a:r>
            <a:r>
              <a:rPr lang="en-US" u="sng" smtClean="0"/>
              <a:t>pre-define</a:t>
            </a:r>
            <a:r>
              <a:rPr lang="en-US" smtClean="0"/>
              <a:t> a</a:t>
            </a:r>
            <a:r>
              <a:rPr lang="en-US" b="1" smtClean="0"/>
              <a:t> size </a:t>
            </a:r>
            <a:r>
              <a:rPr lang="el-GR" b="1" smtClean="0"/>
              <a:t>α</a:t>
            </a:r>
            <a:r>
              <a:rPr lang="en-US" b="1" smtClean="0"/>
              <a:t> </a:t>
            </a:r>
            <a:r>
              <a:rPr lang="en-US" smtClean="0"/>
              <a:t>of our test: we will reject the “null hypothesis” that the additional parameter is useless if </a:t>
            </a:r>
            <a:r>
              <a:rPr lang="en-US" b="1" smtClean="0"/>
              <a:t>p&lt;</a:t>
            </a:r>
            <a:r>
              <a:rPr lang="el-GR" b="1" smtClean="0"/>
              <a:t>α</a:t>
            </a:r>
            <a:r>
              <a:rPr lang="en-US" smtClean="0"/>
              <a:t>. </a:t>
            </a:r>
            <a:r>
              <a:rPr lang="it-IT" b="1" smtClean="0">
                <a:solidFill>
                  <a:srgbClr val="FF0000"/>
                </a:solidFill>
              </a:rPr>
              <a:t>Let us pick </a:t>
            </a:r>
            <a:r>
              <a:rPr lang="el-GR" b="1" smtClean="0">
                <a:solidFill>
                  <a:srgbClr val="FF0000"/>
                </a:solidFill>
              </a:rPr>
              <a:t>α</a:t>
            </a:r>
            <a:r>
              <a:rPr lang="it-IT" b="1" smtClean="0">
                <a:solidFill>
                  <a:srgbClr val="FF0000"/>
                </a:solidFill>
              </a:rPr>
              <a:t>=0.05 (ARBITRARY CHOICE!)</a:t>
            </a:r>
            <a:r>
              <a:rPr lang="it-IT" smtClean="0"/>
              <a:t>.</a:t>
            </a:r>
            <a:endParaRPr lang="el-GR" smtClean="0"/>
          </a:p>
          <a:p>
            <a:r>
              <a:rPr lang="en-US" smtClean="0"/>
              <a:t>We define p as the </a:t>
            </a:r>
            <a:r>
              <a:rPr lang="en-US" i="1" smtClean="0"/>
              <a:t>probability that we observe a F value at least as extreme as the one in the data</a:t>
            </a:r>
            <a:r>
              <a:rPr lang="en-US" smtClean="0"/>
              <a:t>, if it is drawn from a Fisher distribution with the corresponding degrees of freedom</a:t>
            </a:r>
            <a:r>
              <a:rPr lang="el-GR" smtClean="0"/>
              <a:t>.</a:t>
            </a:r>
            <a:endParaRPr lang="en-US" smtClean="0"/>
          </a:p>
          <a:p>
            <a:r>
              <a:rPr lang="en-US" smtClean="0">
                <a:solidFill>
                  <a:srgbClr val="0070C0"/>
                </a:solidFill>
              </a:rPr>
              <a:t>Note that we are implicitly also selecting a “</a:t>
            </a:r>
            <a:r>
              <a:rPr lang="en-US" b="1" smtClean="0">
                <a:solidFill>
                  <a:srgbClr val="0070C0"/>
                </a:solidFill>
              </a:rPr>
              <a:t>region of interest</a:t>
            </a:r>
            <a:r>
              <a:rPr lang="en-US" smtClean="0">
                <a:solidFill>
                  <a:srgbClr val="0070C0"/>
                </a:solidFill>
              </a:rPr>
              <a:t>” </a:t>
            </a:r>
            <a:r>
              <a:rPr lang="en-US" smtClean="0"/>
              <a:t>(large values of F)!</a:t>
            </a:r>
            <a:endParaRPr lang="en-US"/>
          </a:p>
        </p:txBody>
      </p:sp>
      <p:pic>
        <p:nvPicPr>
          <p:cNvPr id="4" name="Immagine 3" descr="F_test_0.jpg"/>
          <p:cNvPicPr>
            <a:picLocks noChangeAspect="1"/>
          </p:cNvPicPr>
          <p:nvPr/>
        </p:nvPicPr>
        <p:blipFill>
          <a:blip r:embed="rId2" cstate="print"/>
          <a:stretch>
            <a:fillRect/>
          </a:stretch>
        </p:blipFill>
        <p:spPr>
          <a:xfrm>
            <a:off x="6156176" y="1084232"/>
            <a:ext cx="2987824" cy="5773768"/>
          </a:xfrm>
          <a:prstGeom prst="rect">
            <a:avLst/>
          </a:prstGeom>
        </p:spPr>
      </p:pic>
      <p:sp>
        <p:nvSpPr>
          <p:cNvPr id="5" name="CasellaDiTesto 4"/>
          <p:cNvSpPr txBox="1"/>
          <p:nvPr/>
        </p:nvSpPr>
        <p:spPr>
          <a:xfrm>
            <a:off x="611560" y="5934670"/>
            <a:ext cx="5256584" cy="923330"/>
          </a:xfrm>
          <a:prstGeom prst="rect">
            <a:avLst/>
          </a:prstGeom>
          <a:solidFill>
            <a:srgbClr val="E725C2">
              <a:alpha val="38000"/>
            </a:srgbClr>
          </a:solidFill>
        </p:spPr>
        <p:txBody>
          <a:bodyPr wrap="square" rtlCol="0">
            <a:spAutoFit/>
          </a:bodyPr>
          <a:lstStyle/>
          <a:p>
            <a:r>
              <a:rPr lang="en-US" b="1" smtClean="0"/>
              <a:t>How many of you would pick the constant model ? The linear ? The quadratic ? </a:t>
            </a:r>
          </a:p>
          <a:p>
            <a:r>
              <a:rPr lang="it-IT" b="1" smtClean="0"/>
              <a:t>Would your choice change if </a:t>
            </a:r>
            <a:r>
              <a:rPr lang="el-GR" b="1" smtClean="0"/>
              <a:t>α</a:t>
            </a:r>
            <a:r>
              <a:rPr lang="it-IT" b="1" smtClean="0"/>
              <a:t>=0.318 (1-sigma)?</a:t>
            </a:r>
            <a:endParaRPr lang="en-US" b="1"/>
          </a:p>
        </p:txBody>
      </p:sp>
    </p:spTree>
    <p:extLst>
      <p:ext uri="{BB962C8B-B14F-4D97-AF65-F5344CB8AC3E}">
        <p14:creationId xmlns:p14="http://schemas.microsoft.com/office/powerpoint/2010/main" val="270922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additive="base">
                                        <p:cTn id="3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476672"/>
            <a:ext cx="4355976" cy="1512167"/>
          </a:xfrm>
        </p:spPr>
        <p:txBody>
          <a:bodyPr>
            <a:normAutofit fontScale="55000" lnSpcReduction="20000"/>
          </a:bodyPr>
          <a:lstStyle/>
          <a:p>
            <a:pPr>
              <a:buNone/>
            </a:pPr>
            <a:r>
              <a:rPr lang="en-US" smtClean="0"/>
              <a:t>	The test between constant and line yields </a:t>
            </a:r>
            <a:r>
              <a:rPr lang="en-US" b="1" smtClean="0"/>
              <a:t>p=0.0146</a:t>
            </a:r>
            <a:r>
              <a:rPr lang="en-US" smtClean="0"/>
              <a:t>: there is </a:t>
            </a:r>
            <a:r>
              <a:rPr lang="en-US" i="1" u="sng" smtClean="0"/>
              <a:t>evidence</a:t>
            </a:r>
            <a:r>
              <a:rPr lang="en-US" smtClean="0"/>
              <a:t> (according to our choice of </a:t>
            </a:r>
            <a:r>
              <a:rPr lang="el-GR" smtClean="0"/>
              <a:t>α</a:t>
            </a:r>
            <a:r>
              <a:rPr lang="it-IT" smtClean="0"/>
              <a:t>) </a:t>
            </a:r>
            <a:r>
              <a:rPr lang="en-US" u="sng" smtClean="0">
                <a:solidFill>
                  <a:srgbClr val="FF0000"/>
                </a:solidFill>
              </a:rPr>
              <a:t>against</a:t>
            </a:r>
            <a:r>
              <a:rPr lang="en-US" u="sng" smtClean="0"/>
              <a:t> the null hypothesis </a:t>
            </a:r>
            <a:r>
              <a:rPr lang="en-US" smtClean="0"/>
              <a:t>(that the additional parameter is useless), so </a:t>
            </a:r>
            <a:r>
              <a:rPr lang="en-US" smtClean="0">
                <a:solidFill>
                  <a:srgbClr val="FF0000"/>
                </a:solidFill>
              </a:rPr>
              <a:t>we reject the constant pdf </a:t>
            </a:r>
            <a:r>
              <a:rPr lang="en-US" smtClean="0"/>
              <a:t>and take the linear fit</a:t>
            </a:r>
          </a:p>
        </p:txBody>
      </p:sp>
      <p:pic>
        <p:nvPicPr>
          <p:cNvPr id="4" name="Immagine 3" descr="F_test_1.jpg"/>
          <p:cNvPicPr>
            <a:picLocks noChangeAspect="1"/>
          </p:cNvPicPr>
          <p:nvPr/>
        </p:nvPicPr>
        <p:blipFill>
          <a:blip r:embed="rId2" cstate="print"/>
          <a:stretch>
            <a:fillRect/>
          </a:stretch>
        </p:blipFill>
        <p:spPr>
          <a:xfrm>
            <a:off x="4783948" y="-1"/>
            <a:ext cx="4360052" cy="4149081"/>
          </a:xfrm>
          <a:prstGeom prst="rect">
            <a:avLst/>
          </a:prstGeom>
        </p:spPr>
      </p:pic>
      <p:sp>
        <p:nvSpPr>
          <p:cNvPr id="5" name="CasellaDiTesto 4"/>
          <p:cNvSpPr txBox="1"/>
          <p:nvPr/>
        </p:nvSpPr>
        <p:spPr>
          <a:xfrm>
            <a:off x="4788024" y="4904000"/>
            <a:ext cx="4139952" cy="1765360"/>
          </a:xfrm>
          <a:prstGeom prst="rect">
            <a:avLst/>
          </a:prstGeom>
          <a:noFill/>
        </p:spPr>
        <p:txBody>
          <a:bodyPr wrap="square" rtlCol="0">
            <a:spAutoFit/>
          </a:bodyPr>
          <a:lstStyle/>
          <a:p>
            <a:r>
              <a:rPr lang="en-US" smtClean="0"/>
              <a:t>The test between linear and quadratic fit yields </a:t>
            </a:r>
            <a:r>
              <a:rPr lang="en-US" b="1" smtClean="0"/>
              <a:t>p=0.1020</a:t>
            </a:r>
            <a:r>
              <a:rPr lang="en-US" smtClean="0"/>
              <a:t>: there is </a:t>
            </a:r>
            <a:r>
              <a:rPr lang="en-US" u="sng" smtClean="0"/>
              <a:t>no evidence against the null hypothesis </a:t>
            </a:r>
            <a:r>
              <a:rPr lang="en-US" smtClean="0"/>
              <a:t>(that the additional parameter is useless). </a:t>
            </a:r>
            <a:r>
              <a:rPr lang="en-US" smtClean="0">
                <a:solidFill>
                  <a:srgbClr val="FF0000"/>
                </a:solidFill>
              </a:rPr>
              <a:t>We therefore keep the linear model</a:t>
            </a:r>
            <a:r>
              <a:rPr lang="en-US" smtClean="0"/>
              <a:t>.</a:t>
            </a:r>
          </a:p>
          <a:p>
            <a:endParaRPr lang="en-US"/>
          </a:p>
        </p:txBody>
      </p:sp>
      <p:pic>
        <p:nvPicPr>
          <p:cNvPr id="6" name="Immagine 5" descr="F_test_2.jpg"/>
          <p:cNvPicPr>
            <a:picLocks noChangeAspect="1"/>
          </p:cNvPicPr>
          <p:nvPr/>
        </p:nvPicPr>
        <p:blipFill>
          <a:blip r:embed="rId3" cstate="print"/>
          <a:stretch>
            <a:fillRect/>
          </a:stretch>
        </p:blipFill>
        <p:spPr>
          <a:xfrm>
            <a:off x="0" y="2575750"/>
            <a:ext cx="4499992" cy="4282250"/>
          </a:xfrm>
          <a:prstGeom prst="rect">
            <a:avLst/>
          </a:prstGeom>
        </p:spPr>
      </p:pic>
      <p:cxnSp>
        <p:nvCxnSpPr>
          <p:cNvPr id="8" name="Connettore 2 7"/>
          <p:cNvCxnSpPr/>
          <p:nvPr/>
        </p:nvCxnSpPr>
        <p:spPr>
          <a:xfrm flipH="1">
            <a:off x="4788024" y="4653136"/>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2627784" y="1988840"/>
            <a:ext cx="19442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0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Playing with the F test</a:t>
            </a:r>
            <a:endParaRPr lang="en-US"/>
          </a:p>
        </p:txBody>
      </p:sp>
      <p:sp>
        <p:nvSpPr>
          <p:cNvPr id="3" name="Segnaposto contenuto 2"/>
          <p:cNvSpPr>
            <a:spLocks noGrp="1"/>
          </p:cNvSpPr>
          <p:nvPr>
            <p:ph idx="1"/>
          </p:nvPr>
        </p:nvSpPr>
        <p:spPr>
          <a:xfrm>
            <a:off x="457200" y="1600201"/>
            <a:ext cx="8229600" cy="2260848"/>
          </a:xfrm>
        </p:spPr>
        <p:txBody>
          <a:bodyPr>
            <a:normAutofit fontScale="62500" lnSpcReduction="20000"/>
          </a:bodyPr>
          <a:lstStyle/>
          <a:p>
            <a:r>
              <a:rPr lang="it-IT" smtClean="0"/>
              <a:t>The provided code can be used to get familiar</a:t>
            </a:r>
            <a:r>
              <a:rPr lang="en-US" smtClean="0"/>
              <a:t> with the use of the F test.</a:t>
            </a:r>
          </a:p>
          <a:p>
            <a:r>
              <a:rPr lang="it-IT" smtClean="0">
                <a:solidFill>
                  <a:srgbClr val="FF0000"/>
                </a:solidFill>
              </a:rPr>
              <a:t>Simple exercise: add functionality to generate exponentially falling data; </a:t>
            </a:r>
            <a:r>
              <a:rPr lang="it-IT" smtClean="0"/>
              <a:t>check when linear model breaks down, when quadratic model also breaks down, etcetera, as a function of</a:t>
            </a:r>
          </a:p>
          <a:p>
            <a:pPr lvl="1"/>
            <a:r>
              <a:rPr lang="it-IT" smtClean="0"/>
              <a:t>number of events in histogram </a:t>
            </a:r>
          </a:p>
          <a:p>
            <a:pPr lvl="1"/>
            <a:r>
              <a:rPr lang="it-IT" smtClean="0"/>
              <a:t>number of bins in histogram</a:t>
            </a:r>
          </a:p>
          <a:p>
            <a:pPr lvl="1"/>
            <a:r>
              <a:rPr lang="it-IT" smtClean="0"/>
              <a:t>size of the test</a:t>
            </a:r>
          </a:p>
        </p:txBody>
      </p:sp>
      <p:sp>
        <p:nvSpPr>
          <p:cNvPr id="4" name="CasellaDiTesto 3"/>
          <p:cNvSpPr txBox="1"/>
          <p:nvPr/>
        </p:nvSpPr>
        <p:spPr>
          <a:xfrm>
            <a:off x="1619672" y="3717032"/>
            <a:ext cx="5602496" cy="1477328"/>
          </a:xfrm>
          <a:prstGeom prst="rect">
            <a:avLst/>
          </a:prstGeom>
          <a:noFill/>
        </p:spPr>
        <p:txBody>
          <a:bodyPr wrap="none" rtlCol="0">
            <a:spAutoFit/>
          </a:bodyPr>
          <a:lstStyle/>
          <a:p>
            <a:r>
              <a:rPr lang="it-IT" smtClean="0"/>
              <a:t>What you need:</a:t>
            </a:r>
          </a:p>
          <a:p>
            <a:pPr marL="342900" indent="-342900">
              <a:buAutoNum type="arabicParenR"/>
            </a:pPr>
            <a:r>
              <a:rPr lang="it-IT" smtClean="0"/>
              <a:t>understand what the code does</a:t>
            </a:r>
          </a:p>
          <a:p>
            <a:pPr marL="342900" indent="-342900">
              <a:buAutoNum type="arabicParenR"/>
            </a:pPr>
            <a:r>
              <a:rPr lang="it-IT" smtClean="0"/>
              <a:t>understand how to generate exponentially falling data</a:t>
            </a:r>
          </a:p>
          <a:p>
            <a:pPr marL="342900" indent="-342900">
              <a:buAutoNum type="arabicParenR"/>
            </a:pPr>
            <a:r>
              <a:rPr lang="it-IT" smtClean="0"/>
              <a:t>code it</a:t>
            </a:r>
          </a:p>
          <a:p>
            <a:pPr marL="342900" indent="-342900">
              <a:buAutoNum type="arabicParenR"/>
            </a:pPr>
            <a:r>
              <a:rPr lang="it-IT" smtClean="0"/>
              <a:t>choose suitable upper range of histogram</a:t>
            </a:r>
            <a:endParaRPr lang="en-US"/>
          </a:p>
        </p:txBody>
      </p:sp>
      <p:sp>
        <p:nvSpPr>
          <p:cNvPr id="5" name="CasellaDiTesto 4"/>
          <p:cNvSpPr txBox="1"/>
          <p:nvPr/>
        </p:nvSpPr>
        <p:spPr>
          <a:xfrm>
            <a:off x="539552" y="5589240"/>
            <a:ext cx="7977569" cy="646331"/>
          </a:xfrm>
          <a:prstGeom prst="rect">
            <a:avLst/>
          </a:prstGeom>
          <a:noFill/>
        </p:spPr>
        <p:txBody>
          <a:bodyPr wrap="none" rtlCol="0">
            <a:spAutoFit/>
          </a:bodyPr>
          <a:lstStyle/>
          <a:p>
            <a:r>
              <a:rPr lang="it-IT" smtClean="0"/>
              <a:t>In particular, you need to use the integral function of the pdf (we assume gRandom</a:t>
            </a:r>
          </a:p>
          <a:p>
            <a:r>
              <a:rPr lang="it-IT" smtClean="0"/>
              <a:t>only provides uniformly-distributed random numbers!)</a:t>
            </a:r>
          </a:p>
        </p:txBody>
      </p:sp>
    </p:spTree>
    <p:extLst>
      <p:ext uri="{BB962C8B-B14F-4D97-AF65-F5344CB8AC3E}">
        <p14:creationId xmlns:p14="http://schemas.microsoft.com/office/powerpoint/2010/main" val="511858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Machine learning and multivariate techniques</a:t>
            </a:r>
            <a:endParaRPr lang="en-US"/>
          </a:p>
        </p:txBody>
      </p:sp>
      <p:sp>
        <p:nvSpPr>
          <p:cNvPr id="3" name="Segnaposto contenuto 2"/>
          <p:cNvSpPr>
            <a:spLocks noGrp="1"/>
          </p:cNvSpPr>
          <p:nvPr>
            <p:ph idx="1"/>
          </p:nvPr>
        </p:nvSpPr>
        <p:spPr>
          <a:xfrm>
            <a:off x="611560" y="2204865"/>
            <a:ext cx="8136904" cy="3600400"/>
          </a:xfrm>
        </p:spPr>
        <p:txBody>
          <a:bodyPr>
            <a:normAutofit fontScale="62500" lnSpcReduction="20000"/>
          </a:bodyPr>
          <a:lstStyle/>
          <a:p>
            <a:r>
              <a:rPr lang="it-IT" smtClean="0"/>
              <a:t>In the following I will only give a very quick and dirty survey of the field – very rich and in constant development</a:t>
            </a:r>
          </a:p>
          <a:p>
            <a:endParaRPr lang="it-IT" smtClean="0"/>
          </a:p>
          <a:p>
            <a:r>
              <a:rPr lang="it-IT"/>
              <a:t>A</a:t>
            </a:r>
            <a:r>
              <a:rPr lang="it-IT" smtClean="0"/>
              <a:t> detailed discussion would require several lectures</a:t>
            </a:r>
          </a:p>
          <a:p>
            <a:pPr lvl="1"/>
            <a:r>
              <a:rPr lang="it-IT" smtClean="0"/>
              <a:t>Will not focus on the most "a' la mode" tools (eg. Bdt, NN), but rather give an overview of the various classes of tools</a:t>
            </a:r>
          </a:p>
          <a:p>
            <a:endParaRPr lang="it-IT"/>
          </a:p>
          <a:p>
            <a:r>
              <a:rPr lang="it-IT" smtClean="0"/>
              <a:t>One can live a decent life as a physicist even these days without knowing the gory details, but one must </a:t>
            </a:r>
          </a:p>
          <a:p>
            <a:pPr marL="457200" lvl="1" indent="0">
              <a:buNone/>
            </a:pPr>
            <a:r>
              <a:rPr lang="it-IT" smtClean="0"/>
              <a:t>(1) understand the basic issues and </a:t>
            </a:r>
          </a:p>
          <a:p>
            <a:pPr marL="457200" lvl="1" indent="0">
              <a:buNone/>
            </a:pPr>
            <a:r>
              <a:rPr lang="it-IT" smtClean="0"/>
              <a:t>(2) know how to use the common tools (eg. TMVA)</a:t>
            </a:r>
          </a:p>
          <a:p>
            <a:pPr lvl="1"/>
            <a:r>
              <a:rPr lang="it-IT" smtClean="0"/>
              <a:t>I can only try to work at the first issue today!</a:t>
            </a:r>
          </a:p>
          <a:p>
            <a:endParaRPr lang="en-US"/>
          </a:p>
        </p:txBody>
      </p:sp>
    </p:spTree>
    <p:extLst>
      <p:ext uri="{BB962C8B-B14F-4D97-AF65-F5344CB8AC3E}">
        <p14:creationId xmlns:p14="http://schemas.microsoft.com/office/powerpoint/2010/main" val="40914528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7922" t="-8085" r="-7922" b="35458"/>
          <a:stretch/>
        </p:blipFill>
        <p:spPr>
          <a:xfrm>
            <a:off x="704215" y="4867914"/>
            <a:ext cx="3924350" cy="1490834"/>
          </a:xfrm>
          <a:prstGeom prst="rect">
            <a:avLst/>
          </a:prstGeom>
        </p:spPr>
      </p:pic>
      <p:sp>
        <p:nvSpPr>
          <p:cNvPr id="2" name="Title 1"/>
          <p:cNvSpPr>
            <a:spLocks noGrp="1"/>
          </p:cNvSpPr>
          <p:nvPr>
            <p:ph type="title"/>
          </p:nvPr>
        </p:nvSpPr>
        <p:spPr>
          <a:xfrm>
            <a:off x="460375" y="27425"/>
            <a:ext cx="8229600" cy="1143000"/>
          </a:xfrm>
        </p:spPr>
        <p:txBody>
          <a:bodyPr/>
          <a:lstStyle/>
          <a:p>
            <a:r>
              <a:rPr lang="en-US" dirty="0" smtClean="0"/>
              <a:t>Machine </a:t>
            </a:r>
            <a:r>
              <a:rPr lang="en-US" smtClean="0"/>
              <a:t>Learning </a:t>
            </a:r>
            <a:r>
              <a:rPr lang="en-US" smtClean="0"/>
              <a:t>is ubiquitous</a:t>
            </a:r>
            <a:endParaRPr lang="en-GB" dirty="0"/>
          </a:p>
        </p:txBody>
      </p:sp>
      <p:sp>
        <p:nvSpPr>
          <p:cNvPr id="7" name="AutoShape 4" descr="Bildergebnis für Sir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Bildergebnis für Sir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819612"/>
            <a:ext cx="3139440" cy="208158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540" y="1916832"/>
            <a:ext cx="3063113" cy="1984365"/>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t="16061"/>
          <a:stretch/>
        </p:blipFill>
        <p:spPr>
          <a:xfrm>
            <a:off x="5584381" y="4941168"/>
            <a:ext cx="3556000" cy="1987917"/>
          </a:xfrm>
          <a:prstGeom prst="rect">
            <a:avLst/>
          </a:prstGeom>
        </p:spPr>
      </p:pic>
    </p:spTree>
    <p:extLst>
      <p:ext uri="{BB962C8B-B14F-4D97-AF65-F5344CB8AC3E}">
        <p14:creationId xmlns:p14="http://schemas.microsoft.com/office/powerpoint/2010/main" val="2869909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1143000"/>
          </a:xfrm>
        </p:spPr>
        <p:txBody>
          <a:bodyPr>
            <a:normAutofit/>
          </a:bodyPr>
          <a:lstStyle/>
          <a:p>
            <a:r>
              <a:rPr lang="en-US" smtClean="0"/>
              <a:t>Frequentist and Bayesian schools</a:t>
            </a:r>
            <a:endParaRPr lang="en-US"/>
          </a:p>
        </p:txBody>
      </p:sp>
      <p:pic>
        <p:nvPicPr>
          <p:cNvPr id="143363" name="Picture 3"/>
          <p:cNvPicPr>
            <a:picLocks noGrp="1" noChangeAspect="1" noChangeArrowheads="1"/>
          </p:cNvPicPr>
          <p:nvPr>
            <p:ph idx="1"/>
          </p:nvPr>
        </p:nvPicPr>
        <p:blipFill>
          <a:blip r:embed="rId2" cstate="print"/>
          <a:srcRect/>
          <a:stretch>
            <a:fillRect/>
          </a:stretch>
        </p:blipFill>
        <p:spPr bwMode="auto">
          <a:xfrm>
            <a:off x="467544" y="1484784"/>
            <a:ext cx="8119072" cy="5328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00" y="-20706"/>
            <a:ext cx="8229600" cy="1143000"/>
          </a:xfrm>
        </p:spPr>
        <p:txBody>
          <a:bodyPr/>
          <a:lstStyle/>
          <a:p>
            <a:r>
              <a:rPr lang="en-US" smtClean="0"/>
              <a:t>What is Machine Learning</a:t>
            </a:r>
            <a:endParaRPr lang="en-US" dirty="0"/>
          </a:p>
        </p:txBody>
      </p:sp>
      <p:sp>
        <p:nvSpPr>
          <p:cNvPr id="6" name="TextBox 5"/>
          <p:cNvSpPr txBox="1"/>
          <p:nvPr/>
        </p:nvSpPr>
        <p:spPr>
          <a:xfrm>
            <a:off x="229652" y="1909741"/>
            <a:ext cx="8706161" cy="1015663"/>
          </a:xfrm>
          <a:prstGeom prst="rect">
            <a:avLst/>
          </a:prstGeom>
          <a:noFill/>
        </p:spPr>
        <p:txBody>
          <a:bodyPr wrap="square" rtlCol="0">
            <a:spAutoFit/>
          </a:bodyPr>
          <a:lstStyle/>
          <a:p>
            <a:pPr marL="342900" indent="-342900">
              <a:buClr>
                <a:srgbClr val="FF0000"/>
              </a:buClr>
              <a:buFont typeface="Wingdings" panose="05000000000000000000" pitchFamily="2" charset="2"/>
              <a:buChar char="§"/>
            </a:pPr>
            <a:r>
              <a:rPr lang="en-US" sz="2000" i="1" smtClean="0">
                <a:latin typeface="+mn-lt"/>
              </a:rPr>
              <a:t>“A computer program is said to learn from experience E with respect to some task T and some performance measure P, if its performance on T, as measured by P, improves with experience E.”  </a:t>
            </a:r>
            <a:r>
              <a:rPr lang="en-US" sz="1600" smtClean="0">
                <a:latin typeface="+mn-lt"/>
              </a:rPr>
              <a:t>Tom Mitchell, Carnegie Mellon University (1997)</a:t>
            </a:r>
            <a:endParaRPr lang="en-US" sz="1600" dirty="0" smtClean="0">
              <a:latin typeface="+mn-lt"/>
            </a:endParaRPr>
          </a:p>
        </p:txBody>
      </p:sp>
      <p:sp>
        <p:nvSpPr>
          <p:cNvPr id="7" name="TextBox 6"/>
          <p:cNvSpPr txBox="1"/>
          <p:nvPr/>
        </p:nvSpPr>
        <p:spPr>
          <a:xfrm>
            <a:off x="209586" y="1196752"/>
            <a:ext cx="8312658" cy="707886"/>
          </a:xfrm>
          <a:prstGeom prst="rect">
            <a:avLst/>
          </a:prstGeom>
          <a:noFill/>
        </p:spPr>
        <p:txBody>
          <a:bodyPr wrap="square" rtlCol="0">
            <a:spAutoFit/>
          </a:bodyPr>
          <a:lstStyle/>
          <a:p>
            <a:pPr marL="342900" indent="-342900">
              <a:buClr>
                <a:srgbClr val="FF0000"/>
              </a:buClr>
              <a:buFont typeface="Wingdings" panose="05000000000000000000" pitchFamily="2" charset="2"/>
              <a:buChar char="§"/>
            </a:pPr>
            <a:r>
              <a:rPr lang="en-US" b="1" dirty="0" smtClean="0">
                <a:solidFill>
                  <a:schemeClr val="bg2"/>
                </a:solidFill>
                <a:latin typeface="+mn-lt"/>
              </a:rPr>
              <a:t> </a:t>
            </a:r>
            <a:r>
              <a:rPr lang="en-US" sz="2000" i="1" dirty="0">
                <a:latin typeface="+mn-lt"/>
              </a:rPr>
              <a:t>“[Machine Learning is the] field of study that gives computers the ability to learn without being explicitly programmed.” </a:t>
            </a:r>
            <a:r>
              <a:rPr lang="en-US" sz="1600" dirty="0">
                <a:latin typeface="+mn-lt"/>
              </a:rPr>
              <a:t>Arthur Samuel </a:t>
            </a:r>
            <a:r>
              <a:rPr lang="en-US" sz="1600" dirty="0" smtClean="0">
                <a:latin typeface="+mn-lt"/>
              </a:rPr>
              <a:t>(1959)</a:t>
            </a:r>
          </a:p>
        </p:txBody>
      </p:sp>
      <p:sp>
        <p:nvSpPr>
          <p:cNvPr id="10" name="CasellaDiTesto 9"/>
          <p:cNvSpPr txBox="1"/>
          <p:nvPr/>
        </p:nvSpPr>
        <p:spPr>
          <a:xfrm>
            <a:off x="2255652" y="2925404"/>
            <a:ext cx="4654159" cy="523220"/>
          </a:xfrm>
          <a:prstGeom prst="rect">
            <a:avLst/>
          </a:prstGeom>
          <a:noFill/>
        </p:spPr>
        <p:txBody>
          <a:bodyPr wrap="none" rtlCol="0">
            <a:spAutoFit/>
          </a:bodyPr>
          <a:lstStyle/>
          <a:p>
            <a:r>
              <a:rPr lang="it-IT" sz="2800" b="1" smtClean="0"/>
              <a:t>And multivariate techniques ?</a:t>
            </a:r>
            <a:endParaRPr lang="en-US" sz="2800" b="1"/>
          </a:p>
        </p:txBody>
      </p:sp>
      <p:grpSp>
        <p:nvGrpSpPr>
          <p:cNvPr id="11" name="Group 9"/>
          <p:cNvGrpSpPr/>
          <p:nvPr/>
        </p:nvGrpSpPr>
        <p:grpSpPr>
          <a:xfrm>
            <a:off x="0" y="4293096"/>
            <a:ext cx="3459065" cy="2474362"/>
            <a:chOff x="665710" y="2209975"/>
            <a:chExt cx="3459065" cy="2474362"/>
          </a:xfrm>
        </p:grpSpPr>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6984"/>
            <a:stretch/>
          </p:blipFill>
          <p:spPr bwMode="auto">
            <a:xfrm>
              <a:off x="665710" y="2209975"/>
              <a:ext cx="3459065"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5"/>
            <p:cNvSpPr txBox="1"/>
            <p:nvPr/>
          </p:nvSpPr>
          <p:spPr>
            <a:xfrm>
              <a:off x="3567419" y="4106487"/>
              <a:ext cx="356188" cy="577850"/>
            </a:xfrm>
            <a:prstGeom prst="rect">
              <a:avLst/>
            </a:prstGeom>
            <a:noFill/>
          </p:spPr>
          <p:txBody>
            <a:bodyPr wrap="none" rtlCol="0">
              <a:spAutoFit/>
            </a:bodyPr>
            <a:lstStyle/>
            <a:p>
              <a:pPr>
                <a:lnSpc>
                  <a:spcPct val="150000"/>
                </a:lnSpc>
                <a:buClr>
                  <a:srgbClr val="FF0000"/>
                </a:buClr>
              </a:pPr>
              <a:r>
                <a:rPr lang="en-US" b="1" dirty="0" smtClean="0">
                  <a:solidFill>
                    <a:schemeClr val="bg2"/>
                  </a:solidFill>
                  <a:latin typeface="+mn-lt"/>
                </a:rPr>
                <a:t>x</a:t>
              </a:r>
            </a:p>
          </p:txBody>
        </p:sp>
        <p:sp>
          <p:nvSpPr>
            <p:cNvPr id="14" name="TextBox 12"/>
            <p:cNvSpPr txBox="1"/>
            <p:nvPr/>
          </p:nvSpPr>
          <p:spPr>
            <a:xfrm>
              <a:off x="1036807" y="2372172"/>
              <a:ext cx="628698" cy="577850"/>
            </a:xfrm>
            <a:prstGeom prst="rect">
              <a:avLst/>
            </a:prstGeom>
            <a:noFill/>
          </p:spPr>
          <p:txBody>
            <a:bodyPr wrap="none" rtlCol="0">
              <a:spAutoFit/>
            </a:bodyPr>
            <a:lstStyle/>
            <a:p>
              <a:pPr>
                <a:lnSpc>
                  <a:spcPct val="150000"/>
                </a:lnSpc>
                <a:buClr>
                  <a:srgbClr val="FF0000"/>
                </a:buClr>
              </a:pPr>
              <a:r>
                <a:rPr lang="en-US" dirty="0" smtClean="0">
                  <a:solidFill>
                    <a:srgbClr val="000000"/>
                  </a:solidFill>
                  <a:latin typeface="Arial" charset="0"/>
                </a:rPr>
                <a:t>f(x)</a:t>
              </a:r>
              <a:endParaRPr lang="en-US" dirty="0">
                <a:solidFill>
                  <a:srgbClr val="000000"/>
                </a:solidFill>
                <a:latin typeface="Arial" charset="0"/>
              </a:endParaRPr>
            </a:p>
          </p:txBody>
        </p:sp>
      </p:grpSp>
      <p:grpSp>
        <p:nvGrpSpPr>
          <p:cNvPr id="15" name="Group 8"/>
          <p:cNvGrpSpPr/>
          <p:nvPr/>
        </p:nvGrpSpPr>
        <p:grpSpPr>
          <a:xfrm>
            <a:off x="5290703" y="3893170"/>
            <a:ext cx="3853296" cy="2977002"/>
            <a:chOff x="4796477" y="1554324"/>
            <a:chExt cx="4047727" cy="3143847"/>
          </a:xfrm>
        </p:grpSpPr>
        <p:grpSp>
          <p:nvGrpSpPr>
            <p:cNvPr id="16" name="Group 11"/>
            <p:cNvGrpSpPr/>
            <p:nvPr/>
          </p:nvGrpSpPr>
          <p:grpSpPr>
            <a:xfrm>
              <a:off x="4862319" y="1554324"/>
              <a:ext cx="3945168" cy="3143847"/>
              <a:chOff x="4576156" y="1882132"/>
              <a:chExt cx="3945168" cy="3143847"/>
            </a:xfrm>
          </p:grpSpPr>
          <p:pic>
            <p:nvPicPr>
              <p:cNvPr id="1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6156" y="2026037"/>
                <a:ext cx="3945168" cy="2999942"/>
              </a:xfrm>
              <a:prstGeom prst="rect">
                <a:avLst/>
              </a:prstGeom>
            </p:spPr>
          </p:pic>
          <p:sp>
            <p:nvSpPr>
              <p:cNvPr id="20" name="TextBox 14"/>
              <p:cNvSpPr txBox="1"/>
              <p:nvPr/>
            </p:nvSpPr>
            <p:spPr>
              <a:xfrm>
                <a:off x="5168017" y="1906247"/>
                <a:ext cx="1877437" cy="507831"/>
              </a:xfrm>
              <a:prstGeom prst="rect">
                <a:avLst/>
              </a:prstGeom>
              <a:noFill/>
            </p:spPr>
            <p:txBody>
              <a:bodyPr wrap="none" rtlCol="0">
                <a:spAutoFit/>
              </a:bodyPr>
              <a:lstStyle/>
              <a:p>
                <a:pPr marL="342900" indent="-342900">
                  <a:lnSpc>
                    <a:spcPct val="150000"/>
                  </a:lnSpc>
                  <a:buClr>
                    <a:srgbClr val="FF0000"/>
                  </a:buClr>
                  <a:buFont typeface="Arial" panose="020B0604020202020204" pitchFamily="34" charset="0"/>
                  <a:buChar char="•"/>
                </a:pPr>
                <a:r>
                  <a:rPr lang="en-US" sz="1800" b="1" dirty="0" smtClean="0">
                    <a:solidFill>
                      <a:srgbClr val="FF0000"/>
                    </a:solidFill>
                    <a:latin typeface="+mn-lt"/>
                  </a:rPr>
                  <a:t>Background</a:t>
                </a:r>
              </a:p>
            </p:txBody>
          </p:sp>
          <p:sp>
            <p:nvSpPr>
              <p:cNvPr id="21" name="TextBox 15"/>
              <p:cNvSpPr txBox="1"/>
              <p:nvPr/>
            </p:nvSpPr>
            <p:spPr>
              <a:xfrm>
                <a:off x="6967089" y="1882132"/>
                <a:ext cx="1040670" cy="507831"/>
              </a:xfrm>
              <a:prstGeom prst="rect">
                <a:avLst/>
              </a:prstGeom>
              <a:noFill/>
            </p:spPr>
            <p:txBody>
              <a:bodyPr wrap="none" rtlCol="0">
                <a:spAutoFit/>
              </a:bodyPr>
              <a:lstStyle/>
              <a:p>
                <a:pPr marL="285750" indent="-285750">
                  <a:lnSpc>
                    <a:spcPct val="150000"/>
                  </a:lnSpc>
                  <a:buClr>
                    <a:schemeClr val="accent6"/>
                  </a:buClr>
                  <a:buFont typeface="Arial" panose="020B0604020202020204" pitchFamily="34" charset="0"/>
                  <a:buChar char="•"/>
                </a:pPr>
                <a:r>
                  <a:rPr lang="en-US" sz="1800" b="1" dirty="0" smtClean="0">
                    <a:solidFill>
                      <a:srgbClr val="0070C0"/>
                    </a:solidFill>
                    <a:latin typeface="+mn-lt"/>
                  </a:rPr>
                  <a:t>Signal</a:t>
                </a:r>
              </a:p>
            </p:txBody>
          </p:sp>
        </p:grpSp>
        <p:sp>
          <p:nvSpPr>
            <p:cNvPr id="17" name="TextBox 6"/>
            <p:cNvSpPr txBox="1"/>
            <p:nvPr/>
          </p:nvSpPr>
          <p:spPr>
            <a:xfrm>
              <a:off x="4796477" y="1624348"/>
              <a:ext cx="379008" cy="416011"/>
            </a:xfrm>
            <a:prstGeom prst="rect">
              <a:avLst/>
            </a:prstGeom>
            <a:noFill/>
          </p:spPr>
          <p:txBody>
            <a:bodyPr wrap="square" rtlCol="0">
              <a:spAutoFit/>
            </a:bodyPr>
            <a:lstStyle/>
            <a:p>
              <a:pPr>
                <a:lnSpc>
                  <a:spcPct val="150000"/>
                </a:lnSpc>
                <a:buClr>
                  <a:srgbClr val="FF0000"/>
                </a:buClr>
              </a:pPr>
              <a:r>
                <a:rPr lang="en-US" sz="1600" dirty="0" smtClean="0">
                  <a:solidFill>
                    <a:srgbClr val="000000"/>
                  </a:solidFill>
                  <a:latin typeface="Arial" charset="0"/>
                </a:rPr>
                <a:t>x</a:t>
              </a:r>
              <a:r>
                <a:rPr lang="en-US" sz="1600" baseline="-25000" dirty="0" smtClean="0">
                  <a:solidFill>
                    <a:srgbClr val="000000"/>
                  </a:solidFill>
                  <a:latin typeface="Arial" charset="0"/>
                </a:rPr>
                <a:t>2</a:t>
              </a:r>
              <a:endParaRPr lang="en-GB" sz="1600" b="1" dirty="0" smtClean="0">
                <a:solidFill>
                  <a:schemeClr val="bg2"/>
                </a:solidFill>
                <a:latin typeface="+mn-lt"/>
              </a:endParaRPr>
            </a:p>
          </p:txBody>
        </p:sp>
        <p:sp>
          <p:nvSpPr>
            <p:cNvPr id="18" name="TextBox 17"/>
            <p:cNvSpPr txBox="1"/>
            <p:nvPr/>
          </p:nvSpPr>
          <p:spPr>
            <a:xfrm>
              <a:off x="8339115" y="4056316"/>
              <a:ext cx="505089" cy="536292"/>
            </a:xfrm>
            <a:prstGeom prst="rect">
              <a:avLst/>
            </a:prstGeom>
            <a:noFill/>
          </p:spPr>
          <p:txBody>
            <a:bodyPr wrap="square" rtlCol="0">
              <a:spAutoFit/>
            </a:bodyPr>
            <a:lstStyle/>
            <a:p>
              <a:pPr>
                <a:lnSpc>
                  <a:spcPct val="150000"/>
                </a:lnSpc>
                <a:buClr>
                  <a:srgbClr val="FF0000"/>
                </a:buClr>
              </a:pPr>
              <a:r>
                <a:rPr lang="en-US" sz="1800" smtClean="0">
                  <a:solidFill>
                    <a:srgbClr val="000000"/>
                  </a:solidFill>
                  <a:latin typeface="Arial" charset="0"/>
                </a:rPr>
                <a:t>x</a:t>
              </a:r>
              <a:r>
                <a:rPr lang="en-US" sz="1800" baseline="-25000" smtClean="0">
                  <a:solidFill>
                    <a:srgbClr val="000000"/>
                  </a:solidFill>
                  <a:latin typeface="Arial" charset="0"/>
                </a:rPr>
                <a:t>1</a:t>
              </a:r>
              <a:endParaRPr lang="en-GB" sz="1800" b="1" dirty="0" smtClean="0">
                <a:solidFill>
                  <a:schemeClr val="bg2"/>
                </a:solidFill>
                <a:latin typeface="+mn-lt"/>
              </a:endParaRPr>
            </a:p>
          </p:txBody>
        </p:sp>
      </p:grpSp>
      <p:sp>
        <p:nvSpPr>
          <p:cNvPr id="22" name="TextBox 7"/>
          <p:cNvSpPr txBox="1"/>
          <p:nvPr/>
        </p:nvSpPr>
        <p:spPr>
          <a:xfrm>
            <a:off x="0" y="3472408"/>
            <a:ext cx="7626640" cy="507831"/>
          </a:xfrm>
          <a:prstGeom prst="rect">
            <a:avLst/>
          </a:prstGeom>
          <a:noFill/>
        </p:spPr>
        <p:txBody>
          <a:bodyPr wrap="none" rtlCol="0">
            <a:spAutoFit/>
          </a:bodyPr>
          <a:lstStyle/>
          <a:p>
            <a:pPr>
              <a:lnSpc>
                <a:spcPct val="150000"/>
              </a:lnSpc>
              <a:buClr>
                <a:srgbClr val="FF0000"/>
              </a:buClr>
            </a:pPr>
            <a:r>
              <a:rPr lang="en-US" smtClean="0">
                <a:solidFill>
                  <a:srgbClr val="0070C0"/>
                </a:solidFill>
                <a:latin typeface="+mn-lt"/>
                <a:sym typeface="Wingdings" panose="05000000000000000000" pitchFamily="2" charset="2"/>
              </a:rPr>
              <a:t>	Many </a:t>
            </a:r>
            <a:r>
              <a:rPr lang="en-US" dirty="0" smtClean="0">
                <a:solidFill>
                  <a:srgbClr val="0070C0"/>
                </a:solidFill>
                <a:latin typeface="+mn-lt"/>
                <a:sym typeface="Wingdings" panose="05000000000000000000" pitchFamily="2" charset="2"/>
              </a:rPr>
              <a:t>things … starting from “linear </a:t>
            </a:r>
            <a:r>
              <a:rPr lang="en-US" smtClean="0">
                <a:solidFill>
                  <a:srgbClr val="0070C0"/>
                </a:solidFill>
                <a:latin typeface="+mn-lt"/>
                <a:sym typeface="Wingdings" panose="05000000000000000000" pitchFamily="2" charset="2"/>
              </a:rPr>
              <a:t>regression</a:t>
            </a:r>
            <a:r>
              <a:rPr lang="en-US" smtClean="0">
                <a:solidFill>
                  <a:srgbClr val="0070C0"/>
                </a:solidFill>
                <a:latin typeface="+mn-lt"/>
                <a:sym typeface="Wingdings" panose="05000000000000000000" pitchFamily="2" charset="2"/>
              </a:rPr>
              <a:t>” to event classification</a:t>
            </a:r>
            <a:endParaRPr lang="en-US" dirty="0" smtClean="0">
              <a:solidFill>
                <a:srgbClr val="0070C0"/>
              </a:solidFill>
              <a:latin typeface="+mn-lt"/>
              <a:sym typeface="Wingdings" panose="05000000000000000000" pitchFamily="2" charset="2"/>
            </a:endParaRPr>
          </a:p>
        </p:txBody>
      </p:sp>
    </p:spTree>
    <p:extLst>
      <p:ext uri="{BB962C8B-B14F-4D97-AF65-F5344CB8AC3E}">
        <p14:creationId xmlns:p14="http://schemas.microsoft.com/office/powerpoint/2010/main" val="208907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5570" name="Rectangle 338"/>
          <p:cNvSpPr>
            <a:spLocks noGrp="1" noChangeArrowheads="1"/>
          </p:cNvSpPr>
          <p:nvPr>
            <p:ph type="title"/>
          </p:nvPr>
        </p:nvSpPr>
        <p:spPr>
          <a:xfrm>
            <a:off x="565945" y="-10657"/>
            <a:ext cx="8229600" cy="1143000"/>
          </a:xfrm>
        </p:spPr>
        <p:txBody>
          <a:bodyPr/>
          <a:lstStyle/>
          <a:p>
            <a:r>
              <a:rPr lang="en-US" smtClean="0"/>
              <a:t>Event Classification</a:t>
            </a:r>
            <a:endParaRPr lang="en-US" dirty="0"/>
          </a:p>
        </p:txBody>
      </p:sp>
      <p:sp>
        <p:nvSpPr>
          <p:cNvPr id="2015235" name="Line 3"/>
          <p:cNvSpPr>
            <a:spLocks noChangeShapeType="1"/>
          </p:cNvSpPr>
          <p:nvPr/>
        </p:nvSpPr>
        <p:spPr bwMode="auto">
          <a:xfrm>
            <a:off x="3995738" y="3175000"/>
            <a:ext cx="1655762" cy="2087563"/>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36" name="Arc 4"/>
          <p:cNvSpPr>
            <a:spLocks/>
          </p:cNvSpPr>
          <p:nvPr/>
        </p:nvSpPr>
        <p:spPr bwMode="auto">
          <a:xfrm rot="-595912">
            <a:off x="6985000" y="3989388"/>
            <a:ext cx="1284288" cy="1270000"/>
          </a:xfrm>
          <a:custGeom>
            <a:avLst/>
            <a:gdLst>
              <a:gd name="G0" fmla="+- 5907 0 0"/>
              <a:gd name="G1" fmla="+- 21600 0 0"/>
              <a:gd name="G2" fmla="+- 21600 0 0"/>
              <a:gd name="T0" fmla="*/ 0 w 27507"/>
              <a:gd name="T1" fmla="*/ 823 h 27201"/>
              <a:gd name="T2" fmla="*/ 26768 w 27507"/>
              <a:gd name="T3" fmla="*/ 27201 h 27201"/>
              <a:gd name="T4" fmla="*/ 5907 w 27507"/>
              <a:gd name="T5" fmla="*/ 21600 h 27201"/>
            </a:gdLst>
            <a:ahLst/>
            <a:cxnLst>
              <a:cxn ang="0">
                <a:pos x="T0" y="T1"/>
              </a:cxn>
              <a:cxn ang="0">
                <a:pos x="T2" y="T3"/>
              </a:cxn>
              <a:cxn ang="0">
                <a:pos x="T4" y="T5"/>
              </a:cxn>
            </a:cxnLst>
            <a:rect l="0" t="0" r="r" b="b"/>
            <a:pathLst>
              <a:path w="27507" h="27201" fill="none" extrusionOk="0">
                <a:moveTo>
                  <a:pt x="0" y="823"/>
                </a:moveTo>
                <a:cubicBezTo>
                  <a:pt x="1921" y="277"/>
                  <a:pt x="3909" y="-1"/>
                  <a:pt x="5907" y="0"/>
                </a:cubicBezTo>
                <a:cubicBezTo>
                  <a:pt x="17836" y="0"/>
                  <a:pt x="27507" y="9670"/>
                  <a:pt x="27507" y="21600"/>
                </a:cubicBezTo>
                <a:cubicBezTo>
                  <a:pt x="27507" y="23491"/>
                  <a:pt x="27258" y="25374"/>
                  <a:pt x="26768" y="27201"/>
                </a:cubicBezTo>
              </a:path>
              <a:path w="27507" h="27201" stroke="0" extrusionOk="0">
                <a:moveTo>
                  <a:pt x="0" y="823"/>
                </a:moveTo>
                <a:cubicBezTo>
                  <a:pt x="1921" y="277"/>
                  <a:pt x="3909" y="-1"/>
                  <a:pt x="5907" y="0"/>
                </a:cubicBezTo>
                <a:cubicBezTo>
                  <a:pt x="17836" y="0"/>
                  <a:pt x="27507" y="9670"/>
                  <a:pt x="27507" y="21600"/>
                </a:cubicBezTo>
                <a:cubicBezTo>
                  <a:pt x="27507" y="23491"/>
                  <a:pt x="27258" y="25374"/>
                  <a:pt x="26768" y="27201"/>
                </a:cubicBezTo>
                <a:lnTo>
                  <a:pt x="5907" y="21600"/>
                </a:lnTo>
                <a:close/>
              </a:path>
            </a:pathLst>
          </a:custGeom>
          <a:noFill/>
          <a:ln w="38100">
            <a:solidFill>
              <a:schemeClr val="hlink"/>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37" name="Text Box 5"/>
          <p:cNvSpPr txBox="1">
            <a:spLocks noChangeArrowheads="1"/>
          </p:cNvSpPr>
          <p:nvPr/>
        </p:nvSpPr>
        <p:spPr bwMode="auto">
          <a:xfrm>
            <a:off x="3921920" y="2670174"/>
            <a:ext cx="1873250" cy="339725"/>
          </a:xfrm>
          <a:prstGeom prst="rect">
            <a:avLst/>
          </a:prstGeom>
          <a:solidFill>
            <a:srgbClr val="CCFF66"/>
          </a:solidFill>
          <a:ln w="317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spAutoFit/>
          </a:bodyPr>
          <a:lstStyle/>
          <a:p>
            <a:pPr algn="ctr" eaLnBrk="1" hangingPunct="1"/>
            <a:r>
              <a:rPr lang="en-GB" sz="1600" smtClean="0">
                <a:latin typeface="Arial" charset="0"/>
              </a:rPr>
              <a:t>A linear boundary? </a:t>
            </a:r>
          </a:p>
        </p:txBody>
      </p:sp>
      <p:sp>
        <p:nvSpPr>
          <p:cNvPr id="2015238" name="Text Box 6"/>
          <p:cNvSpPr txBox="1">
            <a:spLocks noChangeArrowheads="1"/>
          </p:cNvSpPr>
          <p:nvPr/>
        </p:nvSpPr>
        <p:spPr bwMode="auto">
          <a:xfrm>
            <a:off x="6802438" y="2670175"/>
            <a:ext cx="1873250" cy="339725"/>
          </a:xfrm>
          <a:prstGeom prst="rect">
            <a:avLst/>
          </a:prstGeom>
          <a:solidFill>
            <a:srgbClr val="CCFF66"/>
          </a:solidFill>
          <a:ln w="317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eaLnBrk="1" hangingPunct="1"/>
            <a:r>
              <a:rPr lang="en-GB" sz="1600" smtClean="0">
                <a:latin typeface="Arial" charset="0"/>
              </a:rPr>
              <a:t>A nonlinear one?</a:t>
            </a:r>
          </a:p>
        </p:txBody>
      </p:sp>
      <p:sp>
        <p:nvSpPr>
          <p:cNvPr id="2015239" name="Line 7"/>
          <p:cNvSpPr>
            <a:spLocks noChangeShapeType="1"/>
          </p:cNvSpPr>
          <p:nvPr/>
        </p:nvSpPr>
        <p:spPr bwMode="auto">
          <a:xfrm>
            <a:off x="539750" y="3965575"/>
            <a:ext cx="2305050" cy="1588"/>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40" name="Line 8"/>
          <p:cNvSpPr>
            <a:spLocks noChangeShapeType="1"/>
          </p:cNvSpPr>
          <p:nvPr/>
        </p:nvSpPr>
        <p:spPr bwMode="auto">
          <a:xfrm flipV="1">
            <a:off x="2195513" y="3173413"/>
            <a:ext cx="0" cy="2162175"/>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41" name="Text Box 9"/>
          <p:cNvSpPr txBox="1">
            <a:spLocks noChangeArrowheads="1"/>
          </p:cNvSpPr>
          <p:nvPr/>
        </p:nvSpPr>
        <p:spPr bwMode="auto">
          <a:xfrm>
            <a:off x="827088" y="2670175"/>
            <a:ext cx="1873250" cy="339725"/>
          </a:xfrm>
          <a:prstGeom prst="rect">
            <a:avLst/>
          </a:prstGeom>
          <a:solidFill>
            <a:srgbClr val="CCFF66"/>
          </a:solidFill>
          <a:ln w="317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eaLnBrk="1" hangingPunct="1"/>
            <a:r>
              <a:rPr lang="en-GB" sz="1600" smtClean="0">
                <a:latin typeface="Arial" charset="0"/>
              </a:rPr>
              <a:t>Rectangular cuts?</a:t>
            </a:r>
          </a:p>
        </p:txBody>
      </p:sp>
      <p:grpSp>
        <p:nvGrpSpPr>
          <p:cNvPr id="2015242" name="Group 10"/>
          <p:cNvGrpSpPr>
            <a:grpSpLocks/>
          </p:cNvGrpSpPr>
          <p:nvPr/>
        </p:nvGrpSpPr>
        <p:grpSpPr bwMode="auto">
          <a:xfrm>
            <a:off x="179388" y="3173413"/>
            <a:ext cx="2736850" cy="2497137"/>
            <a:chOff x="113" y="1933"/>
            <a:chExt cx="1724" cy="1573"/>
          </a:xfrm>
        </p:grpSpPr>
        <p:sp>
          <p:nvSpPr>
            <p:cNvPr id="2015243" name="Line 11"/>
            <p:cNvSpPr>
              <a:spLocks noChangeShapeType="1"/>
            </p:cNvSpPr>
            <p:nvPr/>
          </p:nvSpPr>
          <p:spPr bwMode="auto">
            <a:xfrm>
              <a:off x="204" y="3295"/>
              <a:ext cx="1633" cy="0"/>
            </a:xfrm>
            <a:prstGeom prst="line">
              <a:avLst/>
            </a:prstGeom>
            <a:noFill/>
            <a:ln w="12700">
              <a:solidFill>
                <a:srgbClr val="5F5F5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44" name="Line 12"/>
            <p:cNvSpPr>
              <a:spLocks noChangeShapeType="1"/>
            </p:cNvSpPr>
            <p:nvPr/>
          </p:nvSpPr>
          <p:spPr bwMode="auto">
            <a:xfrm rot="-5400000">
              <a:off x="-408" y="2682"/>
              <a:ext cx="1496" cy="0"/>
            </a:xfrm>
            <a:prstGeom prst="line">
              <a:avLst/>
            </a:prstGeom>
            <a:noFill/>
            <a:ln w="12700">
              <a:solidFill>
                <a:srgbClr val="5F5F5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45" name="Oval 13"/>
            <p:cNvSpPr>
              <a:spLocks noChangeArrowheads="1"/>
            </p:cNvSpPr>
            <p:nvPr/>
          </p:nvSpPr>
          <p:spPr bwMode="auto">
            <a:xfrm>
              <a:off x="1066" y="225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46" name="Oval 14"/>
            <p:cNvSpPr>
              <a:spLocks noChangeArrowheads="1"/>
            </p:cNvSpPr>
            <p:nvPr/>
          </p:nvSpPr>
          <p:spPr bwMode="auto">
            <a:xfrm>
              <a:off x="1202" y="238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47" name="Oval 15"/>
            <p:cNvSpPr>
              <a:spLocks noChangeArrowheads="1"/>
            </p:cNvSpPr>
            <p:nvPr/>
          </p:nvSpPr>
          <p:spPr bwMode="auto">
            <a:xfrm>
              <a:off x="1066" y="234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48" name="Oval 16"/>
            <p:cNvSpPr>
              <a:spLocks noChangeArrowheads="1"/>
            </p:cNvSpPr>
            <p:nvPr/>
          </p:nvSpPr>
          <p:spPr bwMode="auto">
            <a:xfrm>
              <a:off x="1157" y="243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49" name="Oval 17"/>
            <p:cNvSpPr>
              <a:spLocks noChangeArrowheads="1"/>
            </p:cNvSpPr>
            <p:nvPr/>
          </p:nvSpPr>
          <p:spPr bwMode="auto">
            <a:xfrm>
              <a:off x="1247" y="247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50" name="Oval 18"/>
            <p:cNvSpPr>
              <a:spLocks noChangeArrowheads="1"/>
            </p:cNvSpPr>
            <p:nvPr/>
          </p:nvSpPr>
          <p:spPr bwMode="auto">
            <a:xfrm>
              <a:off x="1293" y="2568"/>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51" name="Oval 19"/>
            <p:cNvSpPr>
              <a:spLocks noChangeArrowheads="1"/>
            </p:cNvSpPr>
            <p:nvPr/>
          </p:nvSpPr>
          <p:spPr bwMode="auto">
            <a:xfrm>
              <a:off x="1338" y="247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52" name="Oval 20"/>
            <p:cNvSpPr>
              <a:spLocks noChangeArrowheads="1"/>
            </p:cNvSpPr>
            <p:nvPr/>
          </p:nvSpPr>
          <p:spPr bwMode="auto">
            <a:xfrm>
              <a:off x="1066" y="247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53" name="Oval 21"/>
            <p:cNvSpPr>
              <a:spLocks noChangeArrowheads="1"/>
            </p:cNvSpPr>
            <p:nvPr/>
          </p:nvSpPr>
          <p:spPr bwMode="auto">
            <a:xfrm>
              <a:off x="1202" y="247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54" name="Oval 22"/>
            <p:cNvSpPr>
              <a:spLocks noChangeArrowheads="1"/>
            </p:cNvSpPr>
            <p:nvPr/>
          </p:nvSpPr>
          <p:spPr bwMode="auto">
            <a:xfrm>
              <a:off x="1202" y="229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55" name="Oval 23"/>
            <p:cNvSpPr>
              <a:spLocks noChangeArrowheads="1"/>
            </p:cNvSpPr>
            <p:nvPr/>
          </p:nvSpPr>
          <p:spPr bwMode="auto">
            <a:xfrm>
              <a:off x="1339" y="220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56" name="Oval 24"/>
            <p:cNvSpPr>
              <a:spLocks noChangeArrowheads="1"/>
            </p:cNvSpPr>
            <p:nvPr/>
          </p:nvSpPr>
          <p:spPr bwMode="auto">
            <a:xfrm>
              <a:off x="1475" y="234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57" name="Oval 25"/>
            <p:cNvSpPr>
              <a:spLocks noChangeArrowheads="1"/>
            </p:cNvSpPr>
            <p:nvPr/>
          </p:nvSpPr>
          <p:spPr bwMode="auto">
            <a:xfrm>
              <a:off x="1339" y="229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58" name="Oval 26"/>
            <p:cNvSpPr>
              <a:spLocks noChangeArrowheads="1"/>
            </p:cNvSpPr>
            <p:nvPr/>
          </p:nvSpPr>
          <p:spPr bwMode="auto">
            <a:xfrm>
              <a:off x="1430" y="238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59" name="Oval 27"/>
            <p:cNvSpPr>
              <a:spLocks noChangeArrowheads="1"/>
            </p:cNvSpPr>
            <p:nvPr/>
          </p:nvSpPr>
          <p:spPr bwMode="auto">
            <a:xfrm>
              <a:off x="1520" y="243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60" name="Oval 28"/>
            <p:cNvSpPr>
              <a:spLocks noChangeArrowheads="1"/>
            </p:cNvSpPr>
            <p:nvPr/>
          </p:nvSpPr>
          <p:spPr bwMode="auto">
            <a:xfrm>
              <a:off x="1566" y="252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61" name="Oval 29"/>
            <p:cNvSpPr>
              <a:spLocks noChangeArrowheads="1"/>
            </p:cNvSpPr>
            <p:nvPr/>
          </p:nvSpPr>
          <p:spPr bwMode="auto">
            <a:xfrm>
              <a:off x="1611" y="243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62" name="Oval 30"/>
            <p:cNvSpPr>
              <a:spLocks noChangeArrowheads="1"/>
            </p:cNvSpPr>
            <p:nvPr/>
          </p:nvSpPr>
          <p:spPr bwMode="auto">
            <a:xfrm>
              <a:off x="1566" y="234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63" name="Oval 31"/>
            <p:cNvSpPr>
              <a:spLocks noChangeArrowheads="1"/>
            </p:cNvSpPr>
            <p:nvPr/>
          </p:nvSpPr>
          <p:spPr bwMode="auto">
            <a:xfrm>
              <a:off x="1440" y="245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64" name="Oval 32"/>
            <p:cNvSpPr>
              <a:spLocks noChangeArrowheads="1"/>
            </p:cNvSpPr>
            <p:nvPr/>
          </p:nvSpPr>
          <p:spPr bwMode="auto">
            <a:xfrm>
              <a:off x="1475" y="225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65" name="Oval 33"/>
            <p:cNvSpPr>
              <a:spLocks noChangeArrowheads="1"/>
            </p:cNvSpPr>
            <p:nvPr/>
          </p:nvSpPr>
          <p:spPr bwMode="auto">
            <a:xfrm>
              <a:off x="1429" y="261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66" name="Oval 34"/>
            <p:cNvSpPr>
              <a:spLocks noChangeArrowheads="1"/>
            </p:cNvSpPr>
            <p:nvPr/>
          </p:nvSpPr>
          <p:spPr bwMode="auto">
            <a:xfrm>
              <a:off x="1565" y="2748"/>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67" name="Oval 35"/>
            <p:cNvSpPr>
              <a:spLocks noChangeArrowheads="1"/>
            </p:cNvSpPr>
            <p:nvPr/>
          </p:nvSpPr>
          <p:spPr bwMode="auto">
            <a:xfrm>
              <a:off x="1429" y="270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68" name="Oval 36"/>
            <p:cNvSpPr>
              <a:spLocks noChangeArrowheads="1"/>
            </p:cNvSpPr>
            <p:nvPr/>
          </p:nvSpPr>
          <p:spPr bwMode="auto">
            <a:xfrm>
              <a:off x="1520" y="2794"/>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69" name="Oval 37"/>
            <p:cNvSpPr>
              <a:spLocks noChangeArrowheads="1"/>
            </p:cNvSpPr>
            <p:nvPr/>
          </p:nvSpPr>
          <p:spPr bwMode="auto">
            <a:xfrm>
              <a:off x="1610" y="283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70" name="Oval 38"/>
            <p:cNvSpPr>
              <a:spLocks noChangeArrowheads="1"/>
            </p:cNvSpPr>
            <p:nvPr/>
          </p:nvSpPr>
          <p:spPr bwMode="auto">
            <a:xfrm>
              <a:off x="1656" y="293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71" name="Oval 39"/>
            <p:cNvSpPr>
              <a:spLocks noChangeArrowheads="1"/>
            </p:cNvSpPr>
            <p:nvPr/>
          </p:nvSpPr>
          <p:spPr bwMode="auto">
            <a:xfrm>
              <a:off x="1701" y="283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72" name="Oval 40"/>
            <p:cNvSpPr>
              <a:spLocks noChangeArrowheads="1"/>
            </p:cNvSpPr>
            <p:nvPr/>
          </p:nvSpPr>
          <p:spPr bwMode="auto">
            <a:xfrm>
              <a:off x="1656" y="2748"/>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73" name="Oval 41"/>
            <p:cNvSpPr>
              <a:spLocks noChangeArrowheads="1"/>
            </p:cNvSpPr>
            <p:nvPr/>
          </p:nvSpPr>
          <p:spPr bwMode="auto">
            <a:xfrm>
              <a:off x="1565" y="283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74" name="Oval 42"/>
            <p:cNvSpPr>
              <a:spLocks noChangeArrowheads="1"/>
            </p:cNvSpPr>
            <p:nvPr/>
          </p:nvSpPr>
          <p:spPr bwMode="auto">
            <a:xfrm>
              <a:off x="1565" y="2658"/>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75" name="Oval 43"/>
            <p:cNvSpPr>
              <a:spLocks noChangeArrowheads="1"/>
            </p:cNvSpPr>
            <p:nvPr/>
          </p:nvSpPr>
          <p:spPr bwMode="auto">
            <a:xfrm>
              <a:off x="1384" y="288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76" name="Oval 44"/>
            <p:cNvSpPr>
              <a:spLocks noChangeArrowheads="1"/>
            </p:cNvSpPr>
            <p:nvPr/>
          </p:nvSpPr>
          <p:spPr bwMode="auto">
            <a:xfrm>
              <a:off x="1430" y="297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77" name="Oval 45"/>
            <p:cNvSpPr>
              <a:spLocks noChangeArrowheads="1"/>
            </p:cNvSpPr>
            <p:nvPr/>
          </p:nvSpPr>
          <p:spPr bwMode="auto">
            <a:xfrm>
              <a:off x="1475" y="288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78" name="Oval 46"/>
            <p:cNvSpPr>
              <a:spLocks noChangeArrowheads="1"/>
            </p:cNvSpPr>
            <p:nvPr/>
          </p:nvSpPr>
          <p:spPr bwMode="auto">
            <a:xfrm>
              <a:off x="1430" y="2794"/>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79" name="Oval 47"/>
            <p:cNvSpPr>
              <a:spLocks noChangeArrowheads="1"/>
            </p:cNvSpPr>
            <p:nvPr/>
          </p:nvSpPr>
          <p:spPr bwMode="auto">
            <a:xfrm>
              <a:off x="885" y="225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80" name="Oval 48"/>
            <p:cNvSpPr>
              <a:spLocks noChangeArrowheads="1"/>
            </p:cNvSpPr>
            <p:nvPr/>
          </p:nvSpPr>
          <p:spPr bwMode="auto">
            <a:xfrm>
              <a:off x="931" y="234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81" name="Oval 49"/>
            <p:cNvSpPr>
              <a:spLocks noChangeArrowheads="1"/>
            </p:cNvSpPr>
            <p:nvPr/>
          </p:nvSpPr>
          <p:spPr bwMode="auto">
            <a:xfrm>
              <a:off x="976" y="225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82" name="Oval 50"/>
            <p:cNvSpPr>
              <a:spLocks noChangeArrowheads="1"/>
            </p:cNvSpPr>
            <p:nvPr/>
          </p:nvSpPr>
          <p:spPr bwMode="auto">
            <a:xfrm>
              <a:off x="931" y="215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83" name="Oval 51"/>
            <p:cNvSpPr>
              <a:spLocks noChangeArrowheads="1"/>
            </p:cNvSpPr>
            <p:nvPr/>
          </p:nvSpPr>
          <p:spPr bwMode="auto">
            <a:xfrm>
              <a:off x="1066" y="216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84" name="Oval 52"/>
            <p:cNvSpPr>
              <a:spLocks noChangeArrowheads="1"/>
            </p:cNvSpPr>
            <p:nvPr/>
          </p:nvSpPr>
          <p:spPr bwMode="auto">
            <a:xfrm>
              <a:off x="1203" y="206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85" name="Oval 53"/>
            <p:cNvSpPr>
              <a:spLocks noChangeArrowheads="1"/>
            </p:cNvSpPr>
            <p:nvPr/>
          </p:nvSpPr>
          <p:spPr bwMode="auto">
            <a:xfrm>
              <a:off x="1203" y="216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86" name="Oval 54"/>
            <p:cNvSpPr>
              <a:spLocks noChangeArrowheads="1"/>
            </p:cNvSpPr>
            <p:nvPr/>
          </p:nvSpPr>
          <p:spPr bwMode="auto">
            <a:xfrm>
              <a:off x="1339" y="211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87" name="Oval 55"/>
            <p:cNvSpPr>
              <a:spLocks noChangeArrowheads="1"/>
            </p:cNvSpPr>
            <p:nvPr/>
          </p:nvSpPr>
          <p:spPr bwMode="auto">
            <a:xfrm>
              <a:off x="1610" y="261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88" name="Oval 56"/>
            <p:cNvSpPr>
              <a:spLocks noChangeArrowheads="1"/>
            </p:cNvSpPr>
            <p:nvPr/>
          </p:nvSpPr>
          <p:spPr bwMode="auto">
            <a:xfrm>
              <a:off x="1366" y="254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89" name="Oval 57"/>
            <p:cNvSpPr>
              <a:spLocks noChangeArrowheads="1"/>
            </p:cNvSpPr>
            <p:nvPr/>
          </p:nvSpPr>
          <p:spPr bwMode="auto">
            <a:xfrm>
              <a:off x="1366" y="264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90" name="Oval 58"/>
            <p:cNvSpPr>
              <a:spLocks noChangeArrowheads="1"/>
            </p:cNvSpPr>
            <p:nvPr/>
          </p:nvSpPr>
          <p:spPr bwMode="auto">
            <a:xfrm>
              <a:off x="1502" y="252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91" name="Oval 59"/>
            <p:cNvSpPr>
              <a:spLocks noChangeArrowheads="1"/>
            </p:cNvSpPr>
            <p:nvPr/>
          </p:nvSpPr>
          <p:spPr bwMode="auto">
            <a:xfrm>
              <a:off x="1502" y="261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92" name="Oval 60"/>
            <p:cNvSpPr>
              <a:spLocks noChangeArrowheads="1"/>
            </p:cNvSpPr>
            <p:nvPr/>
          </p:nvSpPr>
          <p:spPr bwMode="auto">
            <a:xfrm>
              <a:off x="1610" y="297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93" name="Oval 61"/>
            <p:cNvSpPr>
              <a:spLocks noChangeArrowheads="1"/>
            </p:cNvSpPr>
            <p:nvPr/>
          </p:nvSpPr>
          <p:spPr bwMode="auto">
            <a:xfrm>
              <a:off x="1700" y="302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94" name="Oval 62"/>
            <p:cNvSpPr>
              <a:spLocks noChangeArrowheads="1"/>
            </p:cNvSpPr>
            <p:nvPr/>
          </p:nvSpPr>
          <p:spPr bwMode="auto">
            <a:xfrm>
              <a:off x="1655" y="302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95" name="Oval 63"/>
            <p:cNvSpPr>
              <a:spLocks noChangeArrowheads="1"/>
            </p:cNvSpPr>
            <p:nvPr/>
          </p:nvSpPr>
          <p:spPr bwMode="auto">
            <a:xfrm>
              <a:off x="1383" y="306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96" name="Oval 64"/>
            <p:cNvSpPr>
              <a:spLocks noChangeArrowheads="1"/>
            </p:cNvSpPr>
            <p:nvPr/>
          </p:nvSpPr>
          <p:spPr bwMode="auto">
            <a:xfrm>
              <a:off x="1565" y="306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97" name="Oval 65"/>
            <p:cNvSpPr>
              <a:spLocks noChangeArrowheads="1"/>
            </p:cNvSpPr>
            <p:nvPr/>
          </p:nvSpPr>
          <p:spPr bwMode="auto">
            <a:xfrm>
              <a:off x="1520" y="297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98" name="Oval 66"/>
            <p:cNvSpPr>
              <a:spLocks noChangeArrowheads="1"/>
            </p:cNvSpPr>
            <p:nvPr/>
          </p:nvSpPr>
          <p:spPr bwMode="auto">
            <a:xfrm>
              <a:off x="839" y="2704"/>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299" name="Oval 67"/>
            <p:cNvSpPr>
              <a:spLocks noChangeArrowheads="1"/>
            </p:cNvSpPr>
            <p:nvPr/>
          </p:nvSpPr>
          <p:spPr bwMode="auto">
            <a:xfrm>
              <a:off x="931" y="2477"/>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00" name="Oval 68"/>
            <p:cNvSpPr>
              <a:spLocks noChangeArrowheads="1"/>
            </p:cNvSpPr>
            <p:nvPr/>
          </p:nvSpPr>
          <p:spPr bwMode="auto">
            <a:xfrm>
              <a:off x="1202" y="2568"/>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01" name="Oval 69"/>
            <p:cNvSpPr>
              <a:spLocks noChangeArrowheads="1"/>
            </p:cNvSpPr>
            <p:nvPr/>
          </p:nvSpPr>
          <p:spPr bwMode="auto">
            <a:xfrm>
              <a:off x="1021" y="2432"/>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02" name="Oval 70"/>
            <p:cNvSpPr>
              <a:spLocks noChangeArrowheads="1"/>
            </p:cNvSpPr>
            <p:nvPr/>
          </p:nvSpPr>
          <p:spPr bwMode="auto">
            <a:xfrm>
              <a:off x="1111" y="2568"/>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03" name="Oval 71"/>
            <p:cNvSpPr>
              <a:spLocks noChangeArrowheads="1"/>
            </p:cNvSpPr>
            <p:nvPr/>
          </p:nvSpPr>
          <p:spPr bwMode="auto">
            <a:xfrm>
              <a:off x="1157" y="2658"/>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04" name="Oval 72"/>
            <p:cNvSpPr>
              <a:spLocks noChangeArrowheads="1"/>
            </p:cNvSpPr>
            <p:nvPr/>
          </p:nvSpPr>
          <p:spPr bwMode="auto">
            <a:xfrm>
              <a:off x="1338" y="2749"/>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05" name="Oval 73"/>
            <p:cNvSpPr>
              <a:spLocks noChangeArrowheads="1"/>
            </p:cNvSpPr>
            <p:nvPr/>
          </p:nvSpPr>
          <p:spPr bwMode="auto">
            <a:xfrm>
              <a:off x="1247" y="2658"/>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06" name="Oval 74"/>
            <p:cNvSpPr>
              <a:spLocks noChangeArrowheads="1"/>
            </p:cNvSpPr>
            <p:nvPr/>
          </p:nvSpPr>
          <p:spPr bwMode="auto">
            <a:xfrm>
              <a:off x="1247" y="2386"/>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07" name="Oval 75"/>
            <p:cNvSpPr>
              <a:spLocks noChangeArrowheads="1"/>
            </p:cNvSpPr>
            <p:nvPr/>
          </p:nvSpPr>
          <p:spPr bwMode="auto">
            <a:xfrm>
              <a:off x="1202" y="2728"/>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08" name="Oval 76"/>
            <p:cNvSpPr>
              <a:spLocks noChangeArrowheads="1"/>
            </p:cNvSpPr>
            <p:nvPr/>
          </p:nvSpPr>
          <p:spPr bwMode="auto">
            <a:xfrm>
              <a:off x="1111" y="2341"/>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09" name="Oval 77"/>
            <p:cNvSpPr>
              <a:spLocks noChangeArrowheads="1"/>
            </p:cNvSpPr>
            <p:nvPr/>
          </p:nvSpPr>
          <p:spPr bwMode="auto">
            <a:xfrm>
              <a:off x="1021" y="2884"/>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10" name="Oval 78"/>
            <p:cNvSpPr>
              <a:spLocks noChangeArrowheads="1"/>
            </p:cNvSpPr>
            <p:nvPr/>
          </p:nvSpPr>
          <p:spPr bwMode="auto">
            <a:xfrm>
              <a:off x="1202" y="2885"/>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11" name="Oval 79"/>
            <p:cNvSpPr>
              <a:spLocks noChangeArrowheads="1"/>
            </p:cNvSpPr>
            <p:nvPr/>
          </p:nvSpPr>
          <p:spPr bwMode="auto">
            <a:xfrm>
              <a:off x="1383" y="2749"/>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12" name="Oval 80"/>
            <p:cNvSpPr>
              <a:spLocks noChangeArrowheads="1"/>
            </p:cNvSpPr>
            <p:nvPr/>
          </p:nvSpPr>
          <p:spPr bwMode="auto">
            <a:xfrm>
              <a:off x="1429" y="2931"/>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13" name="Oval 81"/>
            <p:cNvSpPr>
              <a:spLocks noChangeArrowheads="1"/>
            </p:cNvSpPr>
            <p:nvPr/>
          </p:nvSpPr>
          <p:spPr bwMode="auto">
            <a:xfrm>
              <a:off x="958" y="2821"/>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14" name="Oval 82"/>
            <p:cNvSpPr>
              <a:spLocks noChangeArrowheads="1"/>
            </p:cNvSpPr>
            <p:nvPr/>
          </p:nvSpPr>
          <p:spPr bwMode="auto">
            <a:xfrm>
              <a:off x="1247" y="2794"/>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15" name="Oval 83"/>
            <p:cNvSpPr>
              <a:spLocks noChangeArrowheads="1"/>
            </p:cNvSpPr>
            <p:nvPr/>
          </p:nvSpPr>
          <p:spPr bwMode="auto">
            <a:xfrm>
              <a:off x="1094" y="2885"/>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16" name="Oval 84"/>
            <p:cNvSpPr>
              <a:spLocks noChangeArrowheads="1"/>
            </p:cNvSpPr>
            <p:nvPr/>
          </p:nvSpPr>
          <p:spPr bwMode="auto">
            <a:xfrm>
              <a:off x="1059" y="2781"/>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17" name="Oval 85"/>
            <p:cNvSpPr>
              <a:spLocks noChangeArrowheads="1"/>
            </p:cNvSpPr>
            <p:nvPr/>
          </p:nvSpPr>
          <p:spPr bwMode="auto">
            <a:xfrm>
              <a:off x="1066" y="2658"/>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18" name="Oval 86"/>
            <p:cNvSpPr>
              <a:spLocks noChangeArrowheads="1"/>
            </p:cNvSpPr>
            <p:nvPr/>
          </p:nvSpPr>
          <p:spPr bwMode="auto">
            <a:xfrm>
              <a:off x="1132" y="2782"/>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19" name="Oval 87"/>
            <p:cNvSpPr>
              <a:spLocks noChangeArrowheads="1"/>
            </p:cNvSpPr>
            <p:nvPr/>
          </p:nvSpPr>
          <p:spPr bwMode="auto">
            <a:xfrm>
              <a:off x="993" y="2522"/>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20" name="Oval 88"/>
            <p:cNvSpPr>
              <a:spLocks noChangeArrowheads="1"/>
            </p:cNvSpPr>
            <p:nvPr/>
          </p:nvSpPr>
          <p:spPr bwMode="auto">
            <a:xfrm>
              <a:off x="1021" y="2594"/>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21" name="Oval 89"/>
            <p:cNvSpPr>
              <a:spLocks noChangeArrowheads="1"/>
            </p:cNvSpPr>
            <p:nvPr/>
          </p:nvSpPr>
          <p:spPr bwMode="auto">
            <a:xfrm>
              <a:off x="885" y="2522"/>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22" name="Oval 90"/>
            <p:cNvSpPr>
              <a:spLocks noChangeArrowheads="1"/>
            </p:cNvSpPr>
            <p:nvPr/>
          </p:nvSpPr>
          <p:spPr bwMode="auto">
            <a:xfrm>
              <a:off x="1021" y="2748"/>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23" name="Oval 91"/>
            <p:cNvSpPr>
              <a:spLocks noChangeArrowheads="1"/>
            </p:cNvSpPr>
            <p:nvPr/>
          </p:nvSpPr>
          <p:spPr bwMode="auto">
            <a:xfrm>
              <a:off x="930" y="2658"/>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24" name="Oval 92"/>
            <p:cNvSpPr>
              <a:spLocks noChangeArrowheads="1"/>
            </p:cNvSpPr>
            <p:nvPr/>
          </p:nvSpPr>
          <p:spPr bwMode="auto">
            <a:xfrm>
              <a:off x="1248" y="3080"/>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25" name="Oval 93"/>
            <p:cNvSpPr>
              <a:spLocks noChangeArrowheads="1"/>
            </p:cNvSpPr>
            <p:nvPr/>
          </p:nvSpPr>
          <p:spPr bwMode="auto">
            <a:xfrm>
              <a:off x="1293" y="2989"/>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26" name="Oval 94"/>
            <p:cNvSpPr>
              <a:spLocks noChangeArrowheads="1"/>
            </p:cNvSpPr>
            <p:nvPr/>
          </p:nvSpPr>
          <p:spPr bwMode="auto">
            <a:xfrm>
              <a:off x="1140" y="3080"/>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27" name="Oval 95"/>
            <p:cNvSpPr>
              <a:spLocks noChangeArrowheads="1"/>
            </p:cNvSpPr>
            <p:nvPr/>
          </p:nvSpPr>
          <p:spPr bwMode="auto">
            <a:xfrm>
              <a:off x="1105" y="2976"/>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28" name="Oval 96"/>
            <p:cNvSpPr>
              <a:spLocks noChangeArrowheads="1"/>
            </p:cNvSpPr>
            <p:nvPr/>
          </p:nvSpPr>
          <p:spPr bwMode="auto">
            <a:xfrm>
              <a:off x="1178" y="2977"/>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29" name="Oval 97"/>
            <p:cNvSpPr>
              <a:spLocks noChangeArrowheads="1"/>
            </p:cNvSpPr>
            <p:nvPr/>
          </p:nvSpPr>
          <p:spPr bwMode="auto">
            <a:xfrm>
              <a:off x="794" y="238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30" name="Oval 98"/>
            <p:cNvSpPr>
              <a:spLocks noChangeArrowheads="1"/>
            </p:cNvSpPr>
            <p:nvPr/>
          </p:nvSpPr>
          <p:spPr bwMode="auto">
            <a:xfrm>
              <a:off x="794" y="247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31" name="Oval 99"/>
            <p:cNvSpPr>
              <a:spLocks noChangeArrowheads="1"/>
            </p:cNvSpPr>
            <p:nvPr/>
          </p:nvSpPr>
          <p:spPr bwMode="auto">
            <a:xfrm>
              <a:off x="613" y="238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32" name="Oval 100"/>
            <p:cNvSpPr>
              <a:spLocks noChangeArrowheads="1"/>
            </p:cNvSpPr>
            <p:nvPr/>
          </p:nvSpPr>
          <p:spPr bwMode="auto">
            <a:xfrm>
              <a:off x="659" y="247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33" name="Oval 101"/>
            <p:cNvSpPr>
              <a:spLocks noChangeArrowheads="1"/>
            </p:cNvSpPr>
            <p:nvPr/>
          </p:nvSpPr>
          <p:spPr bwMode="auto">
            <a:xfrm>
              <a:off x="704" y="238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34" name="Oval 102"/>
            <p:cNvSpPr>
              <a:spLocks noChangeArrowheads="1"/>
            </p:cNvSpPr>
            <p:nvPr/>
          </p:nvSpPr>
          <p:spPr bwMode="auto">
            <a:xfrm>
              <a:off x="659" y="229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35" name="Oval 103"/>
            <p:cNvSpPr>
              <a:spLocks noChangeArrowheads="1"/>
            </p:cNvSpPr>
            <p:nvPr/>
          </p:nvSpPr>
          <p:spPr bwMode="auto">
            <a:xfrm>
              <a:off x="794" y="229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36" name="Oval 104"/>
            <p:cNvSpPr>
              <a:spLocks noChangeArrowheads="1"/>
            </p:cNvSpPr>
            <p:nvPr/>
          </p:nvSpPr>
          <p:spPr bwMode="auto">
            <a:xfrm>
              <a:off x="804" y="211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37" name="Oval 105"/>
            <p:cNvSpPr>
              <a:spLocks noChangeArrowheads="1"/>
            </p:cNvSpPr>
            <p:nvPr/>
          </p:nvSpPr>
          <p:spPr bwMode="auto">
            <a:xfrm>
              <a:off x="804" y="2204"/>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38" name="Oval 106"/>
            <p:cNvSpPr>
              <a:spLocks noChangeArrowheads="1"/>
            </p:cNvSpPr>
            <p:nvPr/>
          </p:nvSpPr>
          <p:spPr bwMode="auto">
            <a:xfrm>
              <a:off x="623" y="211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39" name="Oval 107"/>
            <p:cNvSpPr>
              <a:spLocks noChangeArrowheads="1"/>
            </p:cNvSpPr>
            <p:nvPr/>
          </p:nvSpPr>
          <p:spPr bwMode="auto">
            <a:xfrm>
              <a:off x="669" y="2204"/>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40" name="Oval 108"/>
            <p:cNvSpPr>
              <a:spLocks noChangeArrowheads="1"/>
            </p:cNvSpPr>
            <p:nvPr/>
          </p:nvSpPr>
          <p:spPr bwMode="auto">
            <a:xfrm>
              <a:off x="714" y="211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41" name="Oval 109"/>
            <p:cNvSpPr>
              <a:spLocks noChangeArrowheads="1"/>
            </p:cNvSpPr>
            <p:nvPr/>
          </p:nvSpPr>
          <p:spPr bwMode="auto">
            <a:xfrm>
              <a:off x="669" y="202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42" name="Oval 110"/>
            <p:cNvSpPr>
              <a:spLocks noChangeArrowheads="1"/>
            </p:cNvSpPr>
            <p:nvPr/>
          </p:nvSpPr>
          <p:spPr bwMode="auto">
            <a:xfrm>
              <a:off x="1021" y="206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43" name="Oval 111"/>
            <p:cNvSpPr>
              <a:spLocks noChangeArrowheads="1"/>
            </p:cNvSpPr>
            <p:nvPr/>
          </p:nvSpPr>
          <p:spPr bwMode="auto">
            <a:xfrm>
              <a:off x="567" y="252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44" name="Oval 112"/>
            <p:cNvSpPr>
              <a:spLocks noChangeArrowheads="1"/>
            </p:cNvSpPr>
            <p:nvPr/>
          </p:nvSpPr>
          <p:spPr bwMode="auto">
            <a:xfrm>
              <a:off x="748" y="2568"/>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45" name="Oval 113"/>
            <p:cNvSpPr>
              <a:spLocks noChangeArrowheads="1"/>
            </p:cNvSpPr>
            <p:nvPr/>
          </p:nvSpPr>
          <p:spPr bwMode="auto">
            <a:xfrm>
              <a:off x="522" y="243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46" name="Text Box 114"/>
            <p:cNvSpPr txBox="1">
              <a:spLocks noChangeArrowheads="1"/>
            </p:cNvSpPr>
            <p:nvPr/>
          </p:nvSpPr>
          <p:spPr bwMode="auto">
            <a:xfrm>
              <a:off x="1491" y="1993"/>
              <a:ext cx="255"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r>
                <a:rPr lang="en-GB" sz="2000" b="1" i="1" smtClean="0">
                  <a:solidFill>
                    <a:srgbClr val="0000FF"/>
                  </a:solidFill>
                  <a:latin typeface="Arial" charset="0"/>
                </a:rPr>
                <a:t>S</a:t>
              </a:r>
              <a:endParaRPr lang="en-GB" sz="2000" b="1" baseline="-25000" smtClean="0">
                <a:solidFill>
                  <a:srgbClr val="0000FF"/>
                </a:solidFill>
                <a:latin typeface="Arial" charset="0"/>
              </a:endParaRPr>
            </a:p>
          </p:txBody>
        </p:sp>
        <p:sp>
          <p:nvSpPr>
            <p:cNvPr id="2015347" name="Text Box 115"/>
            <p:cNvSpPr txBox="1">
              <a:spLocks noChangeArrowheads="1"/>
            </p:cNvSpPr>
            <p:nvPr/>
          </p:nvSpPr>
          <p:spPr bwMode="auto">
            <a:xfrm>
              <a:off x="674" y="2855"/>
              <a:ext cx="255"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r>
                <a:rPr lang="en-GB" sz="2000" b="1" i="1" smtClean="0">
                  <a:solidFill>
                    <a:srgbClr val="FF0000"/>
                  </a:solidFill>
                  <a:latin typeface="Arial" charset="0"/>
                </a:rPr>
                <a:t>B</a:t>
              </a:r>
              <a:endParaRPr lang="en-GB" sz="2000" b="1" baseline="-25000" smtClean="0">
                <a:solidFill>
                  <a:srgbClr val="FF0000"/>
                </a:solidFill>
                <a:latin typeface="Arial" charset="0"/>
              </a:endParaRPr>
            </a:p>
          </p:txBody>
        </p:sp>
        <p:sp>
          <p:nvSpPr>
            <p:cNvPr id="2015348" name="Text Box 116"/>
            <p:cNvSpPr txBox="1">
              <a:spLocks noChangeArrowheads="1"/>
            </p:cNvSpPr>
            <p:nvPr/>
          </p:nvSpPr>
          <p:spPr bwMode="auto">
            <a:xfrm>
              <a:off x="1598" y="3294"/>
              <a:ext cx="227"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r>
                <a:rPr lang="en-GB" sz="1600" i="1" smtClean="0">
                  <a:solidFill>
                    <a:srgbClr val="000000"/>
                  </a:solidFill>
                  <a:latin typeface="Arial" charset="0"/>
                </a:rPr>
                <a:t>x</a:t>
              </a:r>
              <a:r>
                <a:rPr lang="en-GB" sz="1600" baseline="-25000" smtClean="0">
                  <a:solidFill>
                    <a:srgbClr val="000000"/>
                  </a:solidFill>
                  <a:latin typeface="Arial" charset="0"/>
                </a:rPr>
                <a:t>1</a:t>
              </a:r>
            </a:p>
          </p:txBody>
        </p:sp>
        <p:sp>
          <p:nvSpPr>
            <p:cNvPr id="2015349" name="Text Box 117"/>
            <p:cNvSpPr txBox="1">
              <a:spLocks noChangeArrowheads="1"/>
            </p:cNvSpPr>
            <p:nvPr/>
          </p:nvSpPr>
          <p:spPr bwMode="auto">
            <a:xfrm>
              <a:off x="113" y="1933"/>
              <a:ext cx="227"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r>
                <a:rPr lang="en-GB" sz="1600" i="1" smtClean="0">
                  <a:solidFill>
                    <a:srgbClr val="000000"/>
                  </a:solidFill>
                  <a:latin typeface="Arial" charset="0"/>
                </a:rPr>
                <a:t>x</a:t>
              </a:r>
              <a:r>
                <a:rPr lang="en-GB" sz="1600" baseline="-25000" smtClean="0">
                  <a:solidFill>
                    <a:srgbClr val="000000"/>
                  </a:solidFill>
                  <a:latin typeface="Arial" charset="0"/>
                </a:rPr>
                <a:t>2</a:t>
              </a:r>
            </a:p>
          </p:txBody>
        </p:sp>
      </p:grpSp>
      <p:grpSp>
        <p:nvGrpSpPr>
          <p:cNvPr id="2015350" name="Group 118"/>
          <p:cNvGrpSpPr>
            <a:grpSpLocks/>
          </p:cNvGrpSpPr>
          <p:nvPr/>
        </p:nvGrpSpPr>
        <p:grpSpPr bwMode="auto">
          <a:xfrm>
            <a:off x="3132138" y="3173413"/>
            <a:ext cx="2736850" cy="2497137"/>
            <a:chOff x="1973" y="1933"/>
            <a:chExt cx="1724" cy="1573"/>
          </a:xfrm>
        </p:grpSpPr>
        <p:sp>
          <p:nvSpPr>
            <p:cNvPr id="2015351" name="Line 119"/>
            <p:cNvSpPr>
              <a:spLocks noChangeShapeType="1"/>
            </p:cNvSpPr>
            <p:nvPr/>
          </p:nvSpPr>
          <p:spPr bwMode="auto">
            <a:xfrm>
              <a:off x="2064" y="3295"/>
              <a:ext cx="1633" cy="0"/>
            </a:xfrm>
            <a:prstGeom prst="line">
              <a:avLst/>
            </a:prstGeom>
            <a:noFill/>
            <a:ln w="12700">
              <a:solidFill>
                <a:srgbClr val="5F5F5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52" name="Line 120"/>
            <p:cNvSpPr>
              <a:spLocks noChangeShapeType="1"/>
            </p:cNvSpPr>
            <p:nvPr/>
          </p:nvSpPr>
          <p:spPr bwMode="auto">
            <a:xfrm rot="-5400000">
              <a:off x="1452" y="2682"/>
              <a:ext cx="1496" cy="0"/>
            </a:xfrm>
            <a:prstGeom prst="line">
              <a:avLst/>
            </a:prstGeom>
            <a:noFill/>
            <a:ln w="12700">
              <a:solidFill>
                <a:srgbClr val="5F5F5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53" name="Oval 121"/>
            <p:cNvSpPr>
              <a:spLocks noChangeArrowheads="1"/>
            </p:cNvSpPr>
            <p:nvPr/>
          </p:nvSpPr>
          <p:spPr bwMode="auto">
            <a:xfrm>
              <a:off x="2926" y="225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54" name="Oval 122"/>
            <p:cNvSpPr>
              <a:spLocks noChangeArrowheads="1"/>
            </p:cNvSpPr>
            <p:nvPr/>
          </p:nvSpPr>
          <p:spPr bwMode="auto">
            <a:xfrm>
              <a:off x="3062" y="238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55" name="Oval 123"/>
            <p:cNvSpPr>
              <a:spLocks noChangeArrowheads="1"/>
            </p:cNvSpPr>
            <p:nvPr/>
          </p:nvSpPr>
          <p:spPr bwMode="auto">
            <a:xfrm>
              <a:off x="2926" y="234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56" name="Oval 124"/>
            <p:cNvSpPr>
              <a:spLocks noChangeArrowheads="1"/>
            </p:cNvSpPr>
            <p:nvPr/>
          </p:nvSpPr>
          <p:spPr bwMode="auto">
            <a:xfrm>
              <a:off x="3017" y="243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57" name="Oval 125"/>
            <p:cNvSpPr>
              <a:spLocks noChangeArrowheads="1"/>
            </p:cNvSpPr>
            <p:nvPr/>
          </p:nvSpPr>
          <p:spPr bwMode="auto">
            <a:xfrm>
              <a:off x="3107" y="247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58" name="Oval 126"/>
            <p:cNvSpPr>
              <a:spLocks noChangeArrowheads="1"/>
            </p:cNvSpPr>
            <p:nvPr/>
          </p:nvSpPr>
          <p:spPr bwMode="auto">
            <a:xfrm>
              <a:off x="3153" y="2568"/>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59" name="Oval 127"/>
            <p:cNvSpPr>
              <a:spLocks noChangeArrowheads="1"/>
            </p:cNvSpPr>
            <p:nvPr/>
          </p:nvSpPr>
          <p:spPr bwMode="auto">
            <a:xfrm>
              <a:off x="3198" y="247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60" name="Oval 128"/>
            <p:cNvSpPr>
              <a:spLocks noChangeArrowheads="1"/>
            </p:cNvSpPr>
            <p:nvPr/>
          </p:nvSpPr>
          <p:spPr bwMode="auto">
            <a:xfrm>
              <a:off x="2926" y="247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61" name="Oval 129"/>
            <p:cNvSpPr>
              <a:spLocks noChangeArrowheads="1"/>
            </p:cNvSpPr>
            <p:nvPr/>
          </p:nvSpPr>
          <p:spPr bwMode="auto">
            <a:xfrm>
              <a:off x="3062" y="247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62" name="Oval 130"/>
            <p:cNvSpPr>
              <a:spLocks noChangeArrowheads="1"/>
            </p:cNvSpPr>
            <p:nvPr/>
          </p:nvSpPr>
          <p:spPr bwMode="auto">
            <a:xfrm>
              <a:off x="3062" y="229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63" name="Oval 131"/>
            <p:cNvSpPr>
              <a:spLocks noChangeArrowheads="1"/>
            </p:cNvSpPr>
            <p:nvPr/>
          </p:nvSpPr>
          <p:spPr bwMode="auto">
            <a:xfrm>
              <a:off x="3199" y="220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64" name="Oval 132"/>
            <p:cNvSpPr>
              <a:spLocks noChangeArrowheads="1"/>
            </p:cNvSpPr>
            <p:nvPr/>
          </p:nvSpPr>
          <p:spPr bwMode="auto">
            <a:xfrm>
              <a:off x="3335" y="234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65" name="Oval 133"/>
            <p:cNvSpPr>
              <a:spLocks noChangeArrowheads="1"/>
            </p:cNvSpPr>
            <p:nvPr/>
          </p:nvSpPr>
          <p:spPr bwMode="auto">
            <a:xfrm>
              <a:off x="3199" y="229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66" name="Oval 134"/>
            <p:cNvSpPr>
              <a:spLocks noChangeArrowheads="1"/>
            </p:cNvSpPr>
            <p:nvPr/>
          </p:nvSpPr>
          <p:spPr bwMode="auto">
            <a:xfrm>
              <a:off x="3290" y="238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67" name="Oval 135"/>
            <p:cNvSpPr>
              <a:spLocks noChangeArrowheads="1"/>
            </p:cNvSpPr>
            <p:nvPr/>
          </p:nvSpPr>
          <p:spPr bwMode="auto">
            <a:xfrm>
              <a:off x="3380" y="243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68" name="Oval 136"/>
            <p:cNvSpPr>
              <a:spLocks noChangeArrowheads="1"/>
            </p:cNvSpPr>
            <p:nvPr/>
          </p:nvSpPr>
          <p:spPr bwMode="auto">
            <a:xfrm>
              <a:off x="3426" y="252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69" name="Oval 137"/>
            <p:cNvSpPr>
              <a:spLocks noChangeArrowheads="1"/>
            </p:cNvSpPr>
            <p:nvPr/>
          </p:nvSpPr>
          <p:spPr bwMode="auto">
            <a:xfrm>
              <a:off x="3471" y="243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70" name="Oval 138"/>
            <p:cNvSpPr>
              <a:spLocks noChangeArrowheads="1"/>
            </p:cNvSpPr>
            <p:nvPr/>
          </p:nvSpPr>
          <p:spPr bwMode="auto">
            <a:xfrm>
              <a:off x="3426" y="234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71" name="Oval 139"/>
            <p:cNvSpPr>
              <a:spLocks noChangeArrowheads="1"/>
            </p:cNvSpPr>
            <p:nvPr/>
          </p:nvSpPr>
          <p:spPr bwMode="auto">
            <a:xfrm>
              <a:off x="3300" y="245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72" name="Oval 140"/>
            <p:cNvSpPr>
              <a:spLocks noChangeArrowheads="1"/>
            </p:cNvSpPr>
            <p:nvPr/>
          </p:nvSpPr>
          <p:spPr bwMode="auto">
            <a:xfrm>
              <a:off x="3335" y="225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73" name="Oval 141"/>
            <p:cNvSpPr>
              <a:spLocks noChangeArrowheads="1"/>
            </p:cNvSpPr>
            <p:nvPr/>
          </p:nvSpPr>
          <p:spPr bwMode="auto">
            <a:xfrm>
              <a:off x="3289" y="261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74" name="Oval 142"/>
            <p:cNvSpPr>
              <a:spLocks noChangeArrowheads="1"/>
            </p:cNvSpPr>
            <p:nvPr/>
          </p:nvSpPr>
          <p:spPr bwMode="auto">
            <a:xfrm>
              <a:off x="3425" y="2748"/>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75" name="Oval 143"/>
            <p:cNvSpPr>
              <a:spLocks noChangeArrowheads="1"/>
            </p:cNvSpPr>
            <p:nvPr/>
          </p:nvSpPr>
          <p:spPr bwMode="auto">
            <a:xfrm>
              <a:off x="3289" y="270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76" name="Oval 144"/>
            <p:cNvSpPr>
              <a:spLocks noChangeArrowheads="1"/>
            </p:cNvSpPr>
            <p:nvPr/>
          </p:nvSpPr>
          <p:spPr bwMode="auto">
            <a:xfrm>
              <a:off x="3380" y="2794"/>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77" name="Oval 145"/>
            <p:cNvSpPr>
              <a:spLocks noChangeArrowheads="1"/>
            </p:cNvSpPr>
            <p:nvPr/>
          </p:nvSpPr>
          <p:spPr bwMode="auto">
            <a:xfrm>
              <a:off x="3470" y="283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78" name="Oval 146"/>
            <p:cNvSpPr>
              <a:spLocks noChangeArrowheads="1"/>
            </p:cNvSpPr>
            <p:nvPr/>
          </p:nvSpPr>
          <p:spPr bwMode="auto">
            <a:xfrm>
              <a:off x="3516" y="293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79" name="Oval 147"/>
            <p:cNvSpPr>
              <a:spLocks noChangeArrowheads="1"/>
            </p:cNvSpPr>
            <p:nvPr/>
          </p:nvSpPr>
          <p:spPr bwMode="auto">
            <a:xfrm>
              <a:off x="3561" y="283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80" name="Oval 148"/>
            <p:cNvSpPr>
              <a:spLocks noChangeArrowheads="1"/>
            </p:cNvSpPr>
            <p:nvPr/>
          </p:nvSpPr>
          <p:spPr bwMode="auto">
            <a:xfrm>
              <a:off x="3516" y="2748"/>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81" name="Oval 149"/>
            <p:cNvSpPr>
              <a:spLocks noChangeArrowheads="1"/>
            </p:cNvSpPr>
            <p:nvPr/>
          </p:nvSpPr>
          <p:spPr bwMode="auto">
            <a:xfrm>
              <a:off x="3425" y="283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82" name="Oval 150"/>
            <p:cNvSpPr>
              <a:spLocks noChangeArrowheads="1"/>
            </p:cNvSpPr>
            <p:nvPr/>
          </p:nvSpPr>
          <p:spPr bwMode="auto">
            <a:xfrm>
              <a:off x="3425" y="2658"/>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83" name="Oval 151"/>
            <p:cNvSpPr>
              <a:spLocks noChangeArrowheads="1"/>
            </p:cNvSpPr>
            <p:nvPr/>
          </p:nvSpPr>
          <p:spPr bwMode="auto">
            <a:xfrm>
              <a:off x="3244" y="288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84" name="Oval 152"/>
            <p:cNvSpPr>
              <a:spLocks noChangeArrowheads="1"/>
            </p:cNvSpPr>
            <p:nvPr/>
          </p:nvSpPr>
          <p:spPr bwMode="auto">
            <a:xfrm>
              <a:off x="3290" y="297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85" name="Oval 153"/>
            <p:cNvSpPr>
              <a:spLocks noChangeArrowheads="1"/>
            </p:cNvSpPr>
            <p:nvPr/>
          </p:nvSpPr>
          <p:spPr bwMode="auto">
            <a:xfrm>
              <a:off x="3335" y="288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86" name="Oval 154"/>
            <p:cNvSpPr>
              <a:spLocks noChangeArrowheads="1"/>
            </p:cNvSpPr>
            <p:nvPr/>
          </p:nvSpPr>
          <p:spPr bwMode="auto">
            <a:xfrm>
              <a:off x="3290" y="2794"/>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87" name="Oval 155"/>
            <p:cNvSpPr>
              <a:spLocks noChangeArrowheads="1"/>
            </p:cNvSpPr>
            <p:nvPr/>
          </p:nvSpPr>
          <p:spPr bwMode="auto">
            <a:xfrm>
              <a:off x="2745" y="225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88" name="Oval 156"/>
            <p:cNvSpPr>
              <a:spLocks noChangeArrowheads="1"/>
            </p:cNvSpPr>
            <p:nvPr/>
          </p:nvSpPr>
          <p:spPr bwMode="auto">
            <a:xfrm>
              <a:off x="2791" y="234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89" name="Oval 157"/>
            <p:cNvSpPr>
              <a:spLocks noChangeArrowheads="1"/>
            </p:cNvSpPr>
            <p:nvPr/>
          </p:nvSpPr>
          <p:spPr bwMode="auto">
            <a:xfrm>
              <a:off x="2836" y="225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90" name="Oval 158"/>
            <p:cNvSpPr>
              <a:spLocks noChangeArrowheads="1"/>
            </p:cNvSpPr>
            <p:nvPr/>
          </p:nvSpPr>
          <p:spPr bwMode="auto">
            <a:xfrm>
              <a:off x="2791" y="215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91" name="Oval 159"/>
            <p:cNvSpPr>
              <a:spLocks noChangeArrowheads="1"/>
            </p:cNvSpPr>
            <p:nvPr/>
          </p:nvSpPr>
          <p:spPr bwMode="auto">
            <a:xfrm>
              <a:off x="2926" y="216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92" name="Oval 160"/>
            <p:cNvSpPr>
              <a:spLocks noChangeArrowheads="1"/>
            </p:cNvSpPr>
            <p:nvPr/>
          </p:nvSpPr>
          <p:spPr bwMode="auto">
            <a:xfrm>
              <a:off x="3063" y="206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93" name="Oval 161"/>
            <p:cNvSpPr>
              <a:spLocks noChangeArrowheads="1"/>
            </p:cNvSpPr>
            <p:nvPr/>
          </p:nvSpPr>
          <p:spPr bwMode="auto">
            <a:xfrm>
              <a:off x="3063" y="216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94" name="Oval 162"/>
            <p:cNvSpPr>
              <a:spLocks noChangeArrowheads="1"/>
            </p:cNvSpPr>
            <p:nvPr/>
          </p:nvSpPr>
          <p:spPr bwMode="auto">
            <a:xfrm>
              <a:off x="3199" y="211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95" name="Oval 163"/>
            <p:cNvSpPr>
              <a:spLocks noChangeArrowheads="1"/>
            </p:cNvSpPr>
            <p:nvPr/>
          </p:nvSpPr>
          <p:spPr bwMode="auto">
            <a:xfrm>
              <a:off x="3470" y="261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96" name="Oval 164"/>
            <p:cNvSpPr>
              <a:spLocks noChangeArrowheads="1"/>
            </p:cNvSpPr>
            <p:nvPr/>
          </p:nvSpPr>
          <p:spPr bwMode="auto">
            <a:xfrm>
              <a:off x="3226" y="254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97" name="Oval 165"/>
            <p:cNvSpPr>
              <a:spLocks noChangeArrowheads="1"/>
            </p:cNvSpPr>
            <p:nvPr/>
          </p:nvSpPr>
          <p:spPr bwMode="auto">
            <a:xfrm>
              <a:off x="3226" y="264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98" name="Oval 166"/>
            <p:cNvSpPr>
              <a:spLocks noChangeArrowheads="1"/>
            </p:cNvSpPr>
            <p:nvPr/>
          </p:nvSpPr>
          <p:spPr bwMode="auto">
            <a:xfrm>
              <a:off x="3362" y="252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399" name="Oval 167"/>
            <p:cNvSpPr>
              <a:spLocks noChangeArrowheads="1"/>
            </p:cNvSpPr>
            <p:nvPr/>
          </p:nvSpPr>
          <p:spPr bwMode="auto">
            <a:xfrm>
              <a:off x="3362" y="261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00" name="Oval 168"/>
            <p:cNvSpPr>
              <a:spLocks noChangeArrowheads="1"/>
            </p:cNvSpPr>
            <p:nvPr/>
          </p:nvSpPr>
          <p:spPr bwMode="auto">
            <a:xfrm>
              <a:off x="3470" y="297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01" name="Oval 169"/>
            <p:cNvSpPr>
              <a:spLocks noChangeArrowheads="1"/>
            </p:cNvSpPr>
            <p:nvPr/>
          </p:nvSpPr>
          <p:spPr bwMode="auto">
            <a:xfrm>
              <a:off x="3560" y="302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02" name="Oval 170"/>
            <p:cNvSpPr>
              <a:spLocks noChangeArrowheads="1"/>
            </p:cNvSpPr>
            <p:nvPr/>
          </p:nvSpPr>
          <p:spPr bwMode="auto">
            <a:xfrm>
              <a:off x="3515" y="302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03" name="Oval 171"/>
            <p:cNvSpPr>
              <a:spLocks noChangeArrowheads="1"/>
            </p:cNvSpPr>
            <p:nvPr/>
          </p:nvSpPr>
          <p:spPr bwMode="auto">
            <a:xfrm>
              <a:off x="3243" y="306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04" name="Oval 172"/>
            <p:cNvSpPr>
              <a:spLocks noChangeArrowheads="1"/>
            </p:cNvSpPr>
            <p:nvPr/>
          </p:nvSpPr>
          <p:spPr bwMode="auto">
            <a:xfrm>
              <a:off x="3425" y="306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05" name="Oval 173"/>
            <p:cNvSpPr>
              <a:spLocks noChangeArrowheads="1"/>
            </p:cNvSpPr>
            <p:nvPr/>
          </p:nvSpPr>
          <p:spPr bwMode="auto">
            <a:xfrm>
              <a:off x="3380" y="297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06" name="Oval 174"/>
            <p:cNvSpPr>
              <a:spLocks noChangeArrowheads="1"/>
            </p:cNvSpPr>
            <p:nvPr/>
          </p:nvSpPr>
          <p:spPr bwMode="auto">
            <a:xfrm>
              <a:off x="2699" y="2704"/>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07" name="Oval 175"/>
            <p:cNvSpPr>
              <a:spLocks noChangeArrowheads="1"/>
            </p:cNvSpPr>
            <p:nvPr/>
          </p:nvSpPr>
          <p:spPr bwMode="auto">
            <a:xfrm>
              <a:off x="2791" y="2477"/>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08" name="Oval 176"/>
            <p:cNvSpPr>
              <a:spLocks noChangeArrowheads="1"/>
            </p:cNvSpPr>
            <p:nvPr/>
          </p:nvSpPr>
          <p:spPr bwMode="auto">
            <a:xfrm>
              <a:off x="3062" y="2568"/>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09" name="Oval 177"/>
            <p:cNvSpPr>
              <a:spLocks noChangeArrowheads="1"/>
            </p:cNvSpPr>
            <p:nvPr/>
          </p:nvSpPr>
          <p:spPr bwMode="auto">
            <a:xfrm>
              <a:off x="2881" y="2432"/>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10" name="Oval 178"/>
            <p:cNvSpPr>
              <a:spLocks noChangeArrowheads="1"/>
            </p:cNvSpPr>
            <p:nvPr/>
          </p:nvSpPr>
          <p:spPr bwMode="auto">
            <a:xfrm>
              <a:off x="2971" y="2568"/>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11" name="Oval 179"/>
            <p:cNvSpPr>
              <a:spLocks noChangeArrowheads="1"/>
            </p:cNvSpPr>
            <p:nvPr/>
          </p:nvSpPr>
          <p:spPr bwMode="auto">
            <a:xfrm>
              <a:off x="3017" y="2658"/>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12" name="Oval 180"/>
            <p:cNvSpPr>
              <a:spLocks noChangeArrowheads="1"/>
            </p:cNvSpPr>
            <p:nvPr/>
          </p:nvSpPr>
          <p:spPr bwMode="auto">
            <a:xfrm>
              <a:off x="3198" y="2749"/>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13" name="Oval 181"/>
            <p:cNvSpPr>
              <a:spLocks noChangeArrowheads="1"/>
            </p:cNvSpPr>
            <p:nvPr/>
          </p:nvSpPr>
          <p:spPr bwMode="auto">
            <a:xfrm>
              <a:off x="3107" y="2658"/>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14" name="Oval 182"/>
            <p:cNvSpPr>
              <a:spLocks noChangeArrowheads="1"/>
            </p:cNvSpPr>
            <p:nvPr/>
          </p:nvSpPr>
          <p:spPr bwMode="auto">
            <a:xfrm>
              <a:off x="3107" y="2386"/>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15" name="Oval 183"/>
            <p:cNvSpPr>
              <a:spLocks noChangeArrowheads="1"/>
            </p:cNvSpPr>
            <p:nvPr/>
          </p:nvSpPr>
          <p:spPr bwMode="auto">
            <a:xfrm>
              <a:off x="3062" y="2728"/>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16" name="Oval 184"/>
            <p:cNvSpPr>
              <a:spLocks noChangeArrowheads="1"/>
            </p:cNvSpPr>
            <p:nvPr/>
          </p:nvSpPr>
          <p:spPr bwMode="auto">
            <a:xfrm>
              <a:off x="2971" y="2341"/>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17" name="Oval 185"/>
            <p:cNvSpPr>
              <a:spLocks noChangeArrowheads="1"/>
            </p:cNvSpPr>
            <p:nvPr/>
          </p:nvSpPr>
          <p:spPr bwMode="auto">
            <a:xfrm>
              <a:off x="2881" y="2884"/>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18" name="Oval 186"/>
            <p:cNvSpPr>
              <a:spLocks noChangeArrowheads="1"/>
            </p:cNvSpPr>
            <p:nvPr/>
          </p:nvSpPr>
          <p:spPr bwMode="auto">
            <a:xfrm>
              <a:off x="3062" y="2885"/>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19" name="Oval 187"/>
            <p:cNvSpPr>
              <a:spLocks noChangeArrowheads="1"/>
            </p:cNvSpPr>
            <p:nvPr/>
          </p:nvSpPr>
          <p:spPr bwMode="auto">
            <a:xfrm>
              <a:off x="3243" y="2749"/>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20" name="Oval 188"/>
            <p:cNvSpPr>
              <a:spLocks noChangeArrowheads="1"/>
            </p:cNvSpPr>
            <p:nvPr/>
          </p:nvSpPr>
          <p:spPr bwMode="auto">
            <a:xfrm>
              <a:off x="3289" y="2931"/>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21" name="Oval 189"/>
            <p:cNvSpPr>
              <a:spLocks noChangeArrowheads="1"/>
            </p:cNvSpPr>
            <p:nvPr/>
          </p:nvSpPr>
          <p:spPr bwMode="auto">
            <a:xfrm>
              <a:off x="2818" y="2821"/>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22" name="Oval 190"/>
            <p:cNvSpPr>
              <a:spLocks noChangeArrowheads="1"/>
            </p:cNvSpPr>
            <p:nvPr/>
          </p:nvSpPr>
          <p:spPr bwMode="auto">
            <a:xfrm>
              <a:off x="3107" y="2794"/>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23" name="Oval 191"/>
            <p:cNvSpPr>
              <a:spLocks noChangeArrowheads="1"/>
            </p:cNvSpPr>
            <p:nvPr/>
          </p:nvSpPr>
          <p:spPr bwMode="auto">
            <a:xfrm>
              <a:off x="2954" y="2885"/>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24" name="Oval 192"/>
            <p:cNvSpPr>
              <a:spLocks noChangeArrowheads="1"/>
            </p:cNvSpPr>
            <p:nvPr/>
          </p:nvSpPr>
          <p:spPr bwMode="auto">
            <a:xfrm>
              <a:off x="2919" y="2781"/>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25" name="Oval 193"/>
            <p:cNvSpPr>
              <a:spLocks noChangeArrowheads="1"/>
            </p:cNvSpPr>
            <p:nvPr/>
          </p:nvSpPr>
          <p:spPr bwMode="auto">
            <a:xfrm>
              <a:off x="2926" y="2658"/>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26" name="Oval 194"/>
            <p:cNvSpPr>
              <a:spLocks noChangeArrowheads="1"/>
            </p:cNvSpPr>
            <p:nvPr/>
          </p:nvSpPr>
          <p:spPr bwMode="auto">
            <a:xfrm>
              <a:off x="2992" y="2782"/>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27" name="Oval 195"/>
            <p:cNvSpPr>
              <a:spLocks noChangeArrowheads="1"/>
            </p:cNvSpPr>
            <p:nvPr/>
          </p:nvSpPr>
          <p:spPr bwMode="auto">
            <a:xfrm>
              <a:off x="2853" y="2522"/>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28" name="Oval 196"/>
            <p:cNvSpPr>
              <a:spLocks noChangeArrowheads="1"/>
            </p:cNvSpPr>
            <p:nvPr/>
          </p:nvSpPr>
          <p:spPr bwMode="auto">
            <a:xfrm>
              <a:off x="2881" y="2594"/>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29" name="Oval 197"/>
            <p:cNvSpPr>
              <a:spLocks noChangeArrowheads="1"/>
            </p:cNvSpPr>
            <p:nvPr/>
          </p:nvSpPr>
          <p:spPr bwMode="auto">
            <a:xfrm>
              <a:off x="2745" y="2522"/>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30" name="Oval 198"/>
            <p:cNvSpPr>
              <a:spLocks noChangeArrowheads="1"/>
            </p:cNvSpPr>
            <p:nvPr/>
          </p:nvSpPr>
          <p:spPr bwMode="auto">
            <a:xfrm>
              <a:off x="2881" y="2748"/>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31" name="Oval 199"/>
            <p:cNvSpPr>
              <a:spLocks noChangeArrowheads="1"/>
            </p:cNvSpPr>
            <p:nvPr/>
          </p:nvSpPr>
          <p:spPr bwMode="auto">
            <a:xfrm>
              <a:off x="2790" y="2658"/>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32" name="Oval 200"/>
            <p:cNvSpPr>
              <a:spLocks noChangeArrowheads="1"/>
            </p:cNvSpPr>
            <p:nvPr/>
          </p:nvSpPr>
          <p:spPr bwMode="auto">
            <a:xfrm>
              <a:off x="3108" y="3080"/>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33" name="Oval 201"/>
            <p:cNvSpPr>
              <a:spLocks noChangeArrowheads="1"/>
            </p:cNvSpPr>
            <p:nvPr/>
          </p:nvSpPr>
          <p:spPr bwMode="auto">
            <a:xfrm>
              <a:off x="3153" y="2989"/>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34" name="Oval 202"/>
            <p:cNvSpPr>
              <a:spLocks noChangeArrowheads="1"/>
            </p:cNvSpPr>
            <p:nvPr/>
          </p:nvSpPr>
          <p:spPr bwMode="auto">
            <a:xfrm>
              <a:off x="3000" y="3080"/>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35" name="Oval 203"/>
            <p:cNvSpPr>
              <a:spLocks noChangeArrowheads="1"/>
            </p:cNvSpPr>
            <p:nvPr/>
          </p:nvSpPr>
          <p:spPr bwMode="auto">
            <a:xfrm>
              <a:off x="2965" y="2976"/>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36" name="Oval 204"/>
            <p:cNvSpPr>
              <a:spLocks noChangeArrowheads="1"/>
            </p:cNvSpPr>
            <p:nvPr/>
          </p:nvSpPr>
          <p:spPr bwMode="auto">
            <a:xfrm>
              <a:off x="3038" y="2977"/>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37" name="Oval 205"/>
            <p:cNvSpPr>
              <a:spLocks noChangeArrowheads="1"/>
            </p:cNvSpPr>
            <p:nvPr/>
          </p:nvSpPr>
          <p:spPr bwMode="auto">
            <a:xfrm>
              <a:off x="2654" y="238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38" name="Oval 206"/>
            <p:cNvSpPr>
              <a:spLocks noChangeArrowheads="1"/>
            </p:cNvSpPr>
            <p:nvPr/>
          </p:nvSpPr>
          <p:spPr bwMode="auto">
            <a:xfrm>
              <a:off x="2654" y="247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39" name="Oval 207"/>
            <p:cNvSpPr>
              <a:spLocks noChangeArrowheads="1"/>
            </p:cNvSpPr>
            <p:nvPr/>
          </p:nvSpPr>
          <p:spPr bwMode="auto">
            <a:xfrm>
              <a:off x="2473" y="238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40" name="Oval 208"/>
            <p:cNvSpPr>
              <a:spLocks noChangeArrowheads="1"/>
            </p:cNvSpPr>
            <p:nvPr/>
          </p:nvSpPr>
          <p:spPr bwMode="auto">
            <a:xfrm>
              <a:off x="2519" y="247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41" name="Oval 209"/>
            <p:cNvSpPr>
              <a:spLocks noChangeArrowheads="1"/>
            </p:cNvSpPr>
            <p:nvPr/>
          </p:nvSpPr>
          <p:spPr bwMode="auto">
            <a:xfrm>
              <a:off x="2564" y="238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42" name="Oval 210"/>
            <p:cNvSpPr>
              <a:spLocks noChangeArrowheads="1"/>
            </p:cNvSpPr>
            <p:nvPr/>
          </p:nvSpPr>
          <p:spPr bwMode="auto">
            <a:xfrm>
              <a:off x="2519" y="229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43" name="Oval 211"/>
            <p:cNvSpPr>
              <a:spLocks noChangeArrowheads="1"/>
            </p:cNvSpPr>
            <p:nvPr/>
          </p:nvSpPr>
          <p:spPr bwMode="auto">
            <a:xfrm>
              <a:off x="2654" y="229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44" name="Oval 212"/>
            <p:cNvSpPr>
              <a:spLocks noChangeArrowheads="1"/>
            </p:cNvSpPr>
            <p:nvPr/>
          </p:nvSpPr>
          <p:spPr bwMode="auto">
            <a:xfrm>
              <a:off x="2664" y="211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45" name="Oval 213"/>
            <p:cNvSpPr>
              <a:spLocks noChangeArrowheads="1"/>
            </p:cNvSpPr>
            <p:nvPr/>
          </p:nvSpPr>
          <p:spPr bwMode="auto">
            <a:xfrm>
              <a:off x="2664" y="2204"/>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46" name="Oval 214"/>
            <p:cNvSpPr>
              <a:spLocks noChangeArrowheads="1"/>
            </p:cNvSpPr>
            <p:nvPr/>
          </p:nvSpPr>
          <p:spPr bwMode="auto">
            <a:xfrm>
              <a:off x="2483" y="211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47" name="Oval 215"/>
            <p:cNvSpPr>
              <a:spLocks noChangeArrowheads="1"/>
            </p:cNvSpPr>
            <p:nvPr/>
          </p:nvSpPr>
          <p:spPr bwMode="auto">
            <a:xfrm>
              <a:off x="2529" y="2204"/>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48" name="Oval 216"/>
            <p:cNvSpPr>
              <a:spLocks noChangeArrowheads="1"/>
            </p:cNvSpPr>
            <p:nvPr/>
          </p:nvSpPr>
          <p:spPr bwMode="auto">
            <a:xfrm>
              <a:off x="2574" y="211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49" name="Oval 217"/>
            <p:cNvSpPr>
              <a:spLocks noChangeArrowheads="1"/>
            </p:cNvSpPr>
            <p:nvPr/>
          </p:nvSpPr>
          <p:spPr bwMode="auto">
            <a:xfrm>
              <a:off x="2529" y="202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50" name="Oval 218"/>
            <p:cNvSpPr>
              <a:spLocks noChangeArrowheads="1"/>
            </p:cNvSpPr>
            <p:nvPr/>
          </p:nvSpPr>
          <p:spPr bwMode="auto">
            <a:xfrm>
              <a:off x="2881" y="206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51" name="Oval 219"/>
            <p:cNvSpPr>
              <a:spLocks noChangeArrowheads="1"/>
            </p:cNvSpPr>
            <p:nvPr/>
          </p:nvSpPr>
          <p:spPr bwMode="auto">
            <a:xfrm>
              <a:off x="2427" y="252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52" name="Oval 220"/>
            <p:cNvSpPr>
              <a:spLocks noChangeArrowheads="1"/>
            </p:cNvSpPr>
            <p:nvPr/>
          </p:nvSpPr>
          <p:spPr bwMode="auto">
            <a:xfrm>
              <a:off x="2608" y="2568"/>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53" name="Oval 221"/>
            <p:cNvSpPr>
              <a:spLocks noChangeArrowheads="1"/>
            </p:cNvSpPr>
            <p:nvPr/>
          </p:nvSpPr>
          <p:spPr bwMode="auto">
            <a:xfrm>
              <a:off x="2382" y="243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54" name="Text Box 222"/>
            <p:cNvSpPr txBox="1">
              <a:spLocks noChangeArrowheads="1"/>
            </p:cNvSpPr>
            <p:nvPr/>
          </p:nvSpPr>
          <p:spPr bwMode="auto">
            <a:xfrm>
              <a:off x="3351" y="1993"/>
              <a:ext cx="221"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hangingPunct="1"/>
              <a:r>
                <a:rPr lang="en-GB" sz="2000" b="1" i="1" smtClean="0">
                  <a:solidFill>
                    <a:srgbClr val="0000FF"/>
                  </a:solidFill>
                  <a:latin typeface="Arial" charset="0"/>
                </a:rPr>
                <a:t>S</a:t>
              </a:r>
              <a:endParaRPr lang="en-GB" sz="2000" b="1" baseline="-25000" smtClean="0">
                <a:solidFill>
                  <a:srgbClr val="0000FF"/>
                </a:solidFill>
                <a:latin typeface="Arial" charset="0"/>
              </a:endParaRPr>
            </a:p>
          </p:txBody>
        </p:sp>
        <p:sp>
          <p:nvSpPr>
            <p:cNvPr id="2015455" name="Text Box 223"/>
            <p:cNvSpPr txBox="1">
              <a:spLocks noChangeArrowheads="1"/>
            </p:cNvSpPr>
            <p:nvPr/>
          </p:nvSpPr>
          <p:spPr bwMode="auto">
            <a:xfrm>
              <a:off x="2534" y="2855"/>
              <a:ext cx="230"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hangingPunct="1"/>
              <a:r>
                <a:rPr lang="en-GB" sz="2000" b="1" i="1" smtClean="0">
                  <a:solidFill>
                    <a:srgbClr val="FF0000"/>
                  </a:solidFill>
                  <a:latin typeface="Arial" charset="0"/>
                </a:rPr>
                <a:t>B</a:t>
              </a:r>
              <a:endParaRPr lang="en-GB" sz="2000" b="1" baseline="-25000" smtClean="0">
                <a:solidFill>
                  <a:srgbClr val="FF0000"/>
                </a:solidFill>
                <a:latin typeface="Arial" charset="0"/>
              </a:endParaRPr>
            </a:p>
          </p:txBody>
        </p:sp>
        <p:sp>
          <p:nvSpPr>
            <p:cNvPr id="2015456" name="Text Box 224"/>
            <p:cNvSpPr txBox="1">
              <a:spLocks noChangeArrowheads="1"/>
            </p:cNvSpPr>
            <p:nvPr/>
          </p:nvSpPr>
          <p:spPr bwMode="auto">
            <a:xfrm>
              <a:off x="3458" y="3294"/>
              <a:ext cx="227"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hangingPunct="1"/>
              <a:r>
                <a:rPr lang="en-GB" sz="1600" i="1" smtClean="0">
                  <a:solidFill>
                    <a:srgbClr val="000000"/>
                  </a:solidFill>
                  <a:latin typeface="Arial" charset="0"/>
                </a:rPr>
                <a:t>x</a:t>
              </a:r>
              <a:r>
                <a:rPr lang="en-GB" sz="1600" baseline="-25000" smtClean="0">
                  <a:solidFill>
                    <a:srgbClr val="000000"/>
                  </a:solidFill>
                  <a:latin typeface="Arial" charset="0"/>
                </a:rPr>
                <a:t>1</a:t>
              </a:r>
            </a:p>
          </p:txBody>
        </p:sp>
        <p:sp>
          <p:nvSpPr>
            <p:cNvPr id="2015457" name="Text Box 225"/>
            <p:cNvSpPr txBox="1">
              <a:spLocks noChangeArrowheads="1"/>
            </p:cNvSpPr>
            <p:nvPr/>
          </p:nvSpPr>
          <p:spPr bwMode="auto">
            <a:xfrm>
              <a:off x="1973" y="1933"/>
              <a:ext cx="227"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hangingPunct="1"/>
              <a:r>
                <a:rPr lang="en-GB" sz="1600" i="1" smtClean="0">
                  <a:solidFill>
                    <a:srgbClr val="000000"/>
                  </a:solidFill>
                  <a:latin typeface="Arial" charset="0"/>
                </a:rPr>
                <a:t>x</a:t>
              </a:r>
              <a:r>
                <a:rPr lang="en-GB" sz="1600" baseline="-25000" smtClean="0">
                  <a:solidFill>
                    <a:srgbClr val="000000"/>
                  </a:solidFill>
                  <a:latin typeface="Arial" charset="0"/>
                </a:rPr>
                <a:t>2</a:t>
              </a:r>
            </a:p>
          </p:txBody>
        </p:sp>
      </p:grpSp>
      <p:grpSp>
        <p:nvGrpSpPr>
          <p:cNvPr id="2015458" name="Group 226"/>
          <p:cNvGrpSpPr>
            <a:grpSpLocks/>
          </p:cNvGrpSpPr>
          <p:nvPr/>
        </p:nvGrpSpPr>
        <p:grpSpPr bwMode="auto">
          <a:xfrm>
            <a:off x="6084888" y="3173413"/>
            <a:ext cx="2735262" cy="2497137"/>
            <a:chOff x="3833" y="1933"/>
            <a:chExt cx="1723" cy="1573"/>
          </a:xfrm>
        </p:grpSpPr>
        <p:sp>
          <p:nvSpPr>
            <p:cNvPr id="2015459" name="Line 227"/>
            <p:cNvSpPr>
              <a:spLocks noChangeShapeType="1"/>
            </p:cNvSpPr>
            <p:nvPr/>
          </p:nvSpPr>
          <p:spPr bwMode="auto">
            <a:xfrm>
              <a:off x="3923" y="3295"/>
              <a:ext cx="1633" cy="0"/>
            </a:xfrm>
            <a:prstGeom prst="line">
              <a:avLst/>
            </a:prstGeom>
            <a:noFill/>
            <a:ln w="12700">
              <a:solidFill>
                <a:srgbClr val="5F5F5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60" name="Line 228"/>
            <p:cNvSpPr>
              <a:spLocks noChangeShapeType="1"/>
            </p:cNvSpPr>
            <p:nvPr/>
          </p:nvSpPr>
          <p:spPr bwMode="auto">
            <a:xfrm rot="-5400000">
              <a:off x="3311" y="2682"/>
              <a:ext cx="1496" cy="0"/>
            </a:xfrm>
            <a:prstGeom prst="line">
              <a:avLst/>
            </a:prstGeom>
            <a:noFill/>
            <a:ln w="12700">
              <a:solidFill>
                <a:srgbClr val="5F5F5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61" name="Oval 229"/>
            <p:cNvSpPr>
              <a:spLocks noChangeArrowheads="1"/>
            </p:cNvSpPr>
            <p:nvPr/>
          </p:nvSpPr>
          <p:spPr bwMode="auto">
            <a:xfrm>
              <a:off x="4785" y="225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62" name="Oval 230"/>
            <p:cNvSpPr>
              <a:spLocks noChangeArrowheads="1"/>
            </p:cNvSpPr>
            <p:nvPr/>
          </p:nvSpPr>
          <p:spPr bwMode="auto">
            <a:xfrm>
              <a:off x="4921" y="238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63" name="Oval 231"/>
            <p:cNvSpPr>
              <a:spLocks noChangeArrowheads="1"/>
            </p:cNvSpPr>
            <p:nvPr/>
          </p:nvSpPr>
          <p:spPr bwMode="auto">
            <a:xfrm>
              <a:off x="4785" y="234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64" name="Oval 232"/>
            <p:cNvSpPr>
              <a:spLocks noChangeArrowheads="1"/>
            </p:cNvSpPr>
            <p:nvPr/>
          </p:nvSpPr>
          <p:spPr bwMode="auto">
            <a:xfrm>
              <a:off x="4876" y="243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65" name="Oval 233"/>
            <p:cNvSpPr>
              <a:spLocks noChangeArrowheads="1"/>
            </p:cNvSpPr>
            <p:nvPr/>
          </p:nvSpPr>
          <p:spPr bwMode="auto">
            <a:xfrm>
              <a:off x="4966" y="247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66" name="Oval 234"/>
            <p:cNvSpPr>
              <a:spLocks noChangeArrowheads="1"/>
            </p:cNvSpPr>
            <p:nvPr/>
          </p:nvSpPr>
          <p:spPr bwMode="auto">
            <a:xfrm>
              <a:off x="5012" y="2568"/>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67" name="Oval 235"/>
            <p:cNvSpPr>
              <a:spLocks noChangeArrowheads="1"/>
            </p:cNvSpPr>
            <p:nvPr/>
          </p:nvSpPr>
          <p:spPr bwMode="auto">
            <a:xfrm>
              <a:off x="5057" y="247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68" name="Oval 236"/>
            <p:cNvSpPr>
              <a:spLocks noChangeArrowheads="1"/>
            </p:cNvSpPr>
            <p:nvPr/>
          </p:nvSpPr>
          <p:spPr bwMode="auto">
            <a:xfrm>
              <a:off x="4785" y="247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69" name="Oval 237"/>
            <p:cNvSpPr>
              <a:spLocks noChangeArrowheads="1"/>
            </p:cNvSpPr>
            <p:nvPr/>
          </p:nvSpPr>
          <p:spPr bwMode="auto">
            <a:xfrm>
              <a:off x="4921" y="247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70" name="Oval 238"/>
            <p:cNvSpPr>
              <a:spLocks noChangeArrowheads="1"/>
            </p:cNvSpPr>
            <p:nvPr/>
          </p:nvSpPr>
          <p:spPr bwMode="auto">
            <a:xfrm>
              <a:off x="4921" y="229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71" name="Oval 239"/>
            <p:cNvSpPr>
              <a:spLocks noChangeArrowheads="1"/>
            </p:cNvSpPr>
            <p:nvPr/>
          </p:nvSpPr>
          <p:spPr bwMode="auto">
            <a:xfrm>
              <a:off x="5058" y="220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72" name="Oval 240"/>
            <p:cNvSpPr>
              <a:spLocks noChangeArrowheads="1"/>
            </p:cNvSpPr>
            <p:nvPr/>
          </p:nvSpPr>
          <p:spPr bwMode="auto">
            <a:xfrm>
              <a:off x="5194" y="234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73" name="Oval 241"/>
            <p:cNvSpPr>
              <a:spLocks noChangeArrowheads="1"/>
            </p:cNvSpPr>
            <p:nvPr/>
          </p:nvSpPr>
          <p:spPr bwMode="auto">
            <a:xfrm>
              <a:off x="5058" y="229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74" name="Oval 242"/>
            <p:cNvSpPr>
              <a:spLocks noChangeArrowheads="1"/>
            </p:cNvSpPr>
            <p:nvPr/>
          </p:nvSpPr>
          <p:spPr bwMode="auto">
            <a:xfrm>
              <a:off x="5149" y="238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75" name="Oval 243"/>
            <p:cNvSpPr>
              <a:spLocks noChangeArrowheads="1"/>
            </p:cNvSpPr>
            <p:nvPr/>
          </p:nvSpPr>
          <p:spPr bwMode="auto">
            <a:xfrm>
              <a:off x="5239" y="243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76" name="Oval 244"/>
            <p:cNvSpPr>
              <a:spLocks noChangeArrowheads="1"/>
            </p:cNvSpPr>
            <p:nvPr/>
          </p:nvSpPr>
          <p:spPr bwMode="auto">
            <a:xfrm>
              <a:off x="5285" y="252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77" name="Oval 245"/>
            <p:cNvSpPr>
              <a:spLocks noChangeArrowheads="1"/>
            </p:cNvSpPr>
            <p:nvPr/>
          </p:nvSpPr>
          <p:spPr bwMode="auto">
            <a:xfrm>
              <a:off x="5330" y="243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78" name="Oval 246"/>
            <p:cNvSpPr>
              <a:spLocks noChangeArrowheads="1"/>
            </p:cNvSpPr>
            <p:nvPr/>
          </p:nvSpPr>
          <p:spPr bwMode="auto">
            <a:xfrm>
              <a:off x="5285" y="234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79" name="Oval 247"/>
            <p:cNvSpPr>
              <a:spLocks noChangeArrowheads="1"/>
            </p:cNvSpPr>
            <p:nvPr/>
          </p:nvSpPr>
          <p:spPr bwMode="auto">
            <a:xfrm>
              <a:off x="5159" y="245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80" name="Oval 248"/>
            <p:cNvSpPr>
              <a:spLocks noChangeArrowheads="1"/>
            </p:cNvSpPr>
            <p:nvPr/>
          </p:nvSpPr>
          <p:spPr bwMode="auto">
            <a:xfrm>
              <a:off x="5194" y="225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81" name="Oval 249"/>
            <p:cNvSpPr>
              <a:spLocks noChangeArrowheads="1"/>
            </p:cNvSpPr>
            <p:nvPr/>
          </p:nvSpPr>
          <p:spPr bwMode="auto">
            <a:xfrm>
              <a:off x="5148" y="261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82" name="Oval 250"/>
            <p:cNvSpPr>
              <a:spLocks noChangeArrowheads="1"/>
            </p:cNvSpPr>
            <p:nvPr/>
          </p:nvSpPr>
          <p:spPr bwMode="auto">
            <a:xfrm>
              <a:off x="5284" y="2748"/>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83" name="Oval 251"/>
            <p:cNvSpPr>
              <a:spLocks noChangeArrowheads="1"/>
            </p:cNvSpPr>
            <p:nvPr/>
          </p:nvSpPr>
          <p:spPr bwMode="auto">
            <a:xfrm>
              <a:off x="5148" y="270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84" name="Oval 252"/>
            <p:cNvSpPr>
              <a:spLocks noChangeArrowheads="1"/>
            </p:cNvSpPr>
            <p:nvPr/>
          </p:nvSpPr>
          <p:spPr bwMode="auto">
            <a:xfrm>
              <a:off x="5239" y="2794"/>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85" name="Oval 253"/>
            <p:cNvSpPr>
              <a:spLocks noChangeArrowheads="1"/>
            </p:cNvSpPr>
            <p:nvPr/>
          </p:nvSpPr>
          <p:spPr bwMode="auto">
            <a:xfrm>
              <a:off x="5329" y="283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86" name="Oval 254"/>
            <p:cNvSpPr>
              <a:spLocks noChangeArrowheads="1"/>
            </p:cNvSpPr>
            <p:nvPr/>
          </p:nvSpPr>
          <p:spPr bwMode="auto">
            <a:xfrm>
              <a:off x="5375" y="293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87" name="Oval 255"/>
            <p:cNvSpPr>
              <a:spLocks noChangeArrowheads="1"/>
            </p:cNvSpPr>
            <p:nvPr/>
          </p:nvSpPr>
          <p:spPr bwMode="auto">
            <a:xfrm>
              <a:off x="5420" y="283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88" name="Oval 256"/>
            <p:cNvSpPr>
              <a:spLocks noChangeArrowheads="1"/>
            </p:cNvSpPr>
            <p:nvPr/>
          </p:nvSpPr>
          <p:spPr bwMode="auto">
            <a:xfrm>
              <a:off x="5375" y="2748"/>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89" name="Oval 257"/>
            <p:cNvSpPr>
              <a:spLocks noChangeArrowheads="1"/>
            </p:cNvSpPr>
            <p:nvPr/>
          </p:nvSpPr>
          <p:spPr bwMode="auto">
            <a:xfrm>
              <a:off x="5284" y="283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90" name="Oval 258"/>
            <p:cNvSpPr>
              <a:spLocks noChangeArrowheads="1"/>
            </p:cNvSpPr>
            <p:nvPr/>
          </p:nvSpPr>
          <p:spPr bwMode="auto">
            <a:xfrm>
              <a:off x="5284" y="2658"/>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91" name="Oval 259"/>
            <p:cNvSpPr>
              <a:spLocks noChangeArrowheads="1"/>
            </p:cNvSpPr>
            <p:nvPr/>
          </p:nvSpPr>
          <p:spPr bwMode="auto">
            <a:xfrm>
              <a:off x="5103" y="288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92" name="Oval 260"/>
            <p:cNvSpPr>
              <a:spLocks noChangeArrowheads="1"/>
            </p:cNvSpPr>
            <p:nvPr/>
          </p:nvSpPr>
          <p:spPr bwMode="auto">
            <a:xfrm>
              <a:off x="5149" y="297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93" name="Oval 261"/>
            <p:cNvSpPr>
              <a:spLocks noChangeArrowheads="1"/>
            </p:cNvSpPr>
            <p:nvPr/>
          </p:nvSpPr>
          <p:spPr bwMode="auto">
            <a:xfrm>
              <a:off x="5194" y="288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94" name="Oval 262"/>
            <p:cNvSpPr>
              <a:spLocks noChangeArrowheads="1"/>
            </p:cNvSpPr>
            <p:nvPr/>
          </p:nvSpPr>
          <p:spPr bwMode="auto">
            <a:xfrm>
              <a:off x="5149" y="2794"/>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95" name="Oval 263"/>
            <p:cNvSpPr>
              <a:spLocks noChangeArrowheads="1"/>
            </p:cNvSpPr>
            <p:nvPr/>
          </p:nvSpPr>
          <p:spPr bwMode="auto">
            <a:xfrm>
              <a:off x="4604" y="225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96" name="Oval 264"/>
            <p:cNvSpPr>
              <a:spLocks noChangeArrowheads="1"/>
            </p:cNvSpPr>
            <p:nvPr/>
          </p:nvSpPr>
          <p:spPr bwMode="auto">
            <a:xfrm>
              <a:off x="4650" y="234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97" name="Oval 265"/>
            <p:cNvSpPr>
              <a:spLocks noChangeArrowheads="1"/>
            </p:cNvSpPr>
            <p:nvPr/>
          </p:nvSpPr>
          <p:spPr bwMode="auto">
            <a:xfrm>
              <a:off x="4695" y="225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98" name="Oval 266"/>
            <p:cNvSpPr>
              <a:spLocks noChangeArrowheads="1"/>
            </p:cNvSpPr>
            <p:nvPr/>
          </p:nvSpPr>
          <p:spPr bwMode="auto">
            <a:xfrm>
              <a:off x="4650" y="215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499" name="Oval 267"/>
            <p:cNvSpPr>
              <a:spLocks noChangeArrowheads="1"/>
            </p:cNvSpPr>
            <p:nvPr/>
          </p:nvSpPr>
          <p:spPr bwMode="auto">
            <a:xfrm>
              <a:off x="4785" y="216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00" name="Oval 268"/>
            <p:cNvSpPr>
              <a:spLocks noChangeArrowheads="1"/>
            </p:cNvSpPr>
            <p:nvPr/>
          </p:nvSpPr>
          <p:spPr bwMode="auto">
            <a:xfrm>
              <a:off x="4922" y="206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01" name="Oval 269"/>
            <p:cNvSpPr>
              <a:spLocks noChangeArrowheads="1"/>
            </p:cNvSpPr>
            <p:nvPr/>
          </p:nvSpPr>
          <p:spPr bwMode="auto">
            <a:xfrm>
              <a:off x="4922" y="216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02" name="Oval 270"/>
            <p:cNvSpPr>
              <a:spLocks noChangeArrowheads="1"/>
            </p:cNvSpPr>
            <p:nvPr/>
          </p:nvSpPr>
          <p:spPr bwMode="auto">
            <a:xfrm>
              <a:off x="5058" y="211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03" name="Oval 271"/>
            <p:cNvSpPr>
              <a:spLocks noChangeArrowheads="1"/>
            </p:cNvSpPr>
            <p:nvPr/>
          </p:nvSpPr>
          <p:spPr bwMode="auto">
            <a:xfrm>
              <a:off x="5329" y="261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04" name="Oval 272"/>
            <p:cNvSpPr>
              <a:spLocks noChangeArrowheads="1"/>
            </p:cNvSpPr>
            <p:nvPr/>
          </p:nvSpPr>
          <p:spPr bwMode="auto">
            <a:xfrm>
              <a:off x="5085" y="254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05" name="Oval 273"/>
            <p:cNvSpPr>
              <a:spLocks noChangeArrowheads="1"/>
            </p:cNvSpPr>
            <p:nvPr/>
          </p:nvSpPr>
          <p:spPr bwMode="auto">
            <a:xfrm>
              <a:off x="5085" y="264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06" name="Oval 274"/>
            <p:cNvSpPr>
              <a:spLocks noChangeArrowheads="1"/>
            </p:cNvSpPr>
            <p:nvPr/>
          </p:nvSpPr>
          <p:spPr bwMode="auto">
            <a:xfrm>
              <a:off x="5221" y="252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07" name="Oval 275"/>
            <p:cNvSpPr>
              <a:spLocks noChangeArrowheads="1"/>
            </p:cNvSpPr>
            <p:nvPr/>
          </p:nvSpPr>
          <p:spPr bwMode="auto">
            <a:xfrm>
              <a:off x="5221" y="261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08" name="Oval 276"/>
            <p:cNvSpPr>
              <a:spLocks noChangeArrowheads="1"/>
            </p:cNvSpPr>
            <p:nvPr/>
          </p:nvSpPr>
          <p:spPr bwMode="auto">
            <a:xfrm>
              <a:off x="5329" y="297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09" name="Oval 277"/>
            <p:cNvSpPr>
              <a:spLocks noChangeArrowheads="1"/>
            </p:cNvSpPr>
            <p:nvPr/>
          </p:nvSpPr>
          <p:spPr bwMode="auto">
            <a:xfrm>
              <a:off x="5419" y="302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10" name="Oval 278"/>
            <p:cNvSpPr>
              <a:spLocks noChangeArrowheads="1"/>
            </p:cNvSpPr>
            <p:nvPr/>
          </p:nvSpPr>
          <p:spPr bwMode="auto">
            <a:xfrm>
              <a:off x="5374" y="302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11" name="Oval 279"/>
            <p:cNvSpPr>
              <a:spLocks noChangeArrowheads="1"/>
            </p:cNvSpPr>
            <p:nvPr/>
          </p:nvSpPr>
          <p:spPr bwMode="auto">
            <a:xfrm>
              <a:off x="5102" y="306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12" name="Oval 280"/>
            <p:cNvSpPr>
              <a:spLocks noChangeArrowheads="1"/>
            </p:cNvSpPr>
            <p:nvPr/>
          </p:nvSpPr>
          <p:spPr bwMode="auto">
            <a:xfrm>
              <a:off x="5284" y="306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13" name="Oval 281"/>
            <p:cNvSpPr>
              <a:spLocks noChangeArrowheads="1"/>
            </p:cNvSpPr>
            <p:nvPr/>
          </p:nvSpPr>
          <p:spPr bwMode="auto">
            <a:xfrm>
              <a:off x="5239" y="297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14" name="Oval 282"/>
            <p:cNvSpPr>
              <a:spLocks noChangeArrowheads="1"/>
            </p:cNvSpPr>
            <p:nvPr/>
          </p:nvSpPr>
          <p:spPr bwMode="auto">
            <a:xfrm>
              <a:off x="4558" y="2704"/>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15" name="Oval 283"/>
            <p:cNvSpPr>
              <a:spLocks noChangeArrowheads="1"/>
            </p:cNvSpPr>
            <p:nvPr/>
          </p:nvSpPr>
          <p:spPr bwMode="auto">
            <a:xfrm>
              <a:off x="4650" y="2477"/>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16" name="Oval 284"/>
            <p:cNvSpPr>
              <a:spLocks noChangeArrowheads="1"/>
            </p:cNvSpPr>
            <p:nvPr/>
          </p:nvSpPr>
          <p:spPr bwMode="auto">
            <a:xfrm>
              <a:off x="4921" y="2568"/>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17" name="Oval 285"/>
            <p:cNvSpPr>
              <a:spLocks noChangeArrowheads="1"/>
            </p:cNvSpPr>
            <p:nvPr/>
          </p:nvSpPr>
          <p:spPr bwMode="auto">
            <a:xfrm>
              <a:off x="4740" y="2432"/>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18" name="Oval 286"/>
            <p:cNvSpPr>
              <a:spLocks noChangeArrowheads="1"/>
            </p:cNvSpPr>
            <p:nvPr/>
          </p:nvSpPr>
          <p:spPr bwMode="auto">
            <a:xfrm>
              <a:off x="4830" y="2568"/>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19" name="Oval 287"/>
            <p:cNvSpPr>
              <a:spLocks noChangeArrowheads="1"/>
            </p:cNvSpPr>
            <p:nvPr/>
          </p:nvSpPr>
          <p:spPr bwMode="auto">
            <a:xfrm>
              <a:off x="4876" y="2658"/>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20" name="Oval 288"/>
            <p:cNvSpPr>
              <a:spLocks noChangeArrowheads="1"/>
            </p:cNvSpPr>
            <p:nvPr/>
          </p:nvSpPr>
          <p:spPr bwMode="auto">
            <a:xfrm>
              <a:off x="5057" y="2749"/>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21" name="Oval 289"/>
            <p:cNvSpPr>
              <a:spLocks noChangeArrowheads="1"/>
            </p:cNvSpPr>
            <p:nvPr/>
          </p:nvSpPr>
          <p:spPr bwMode="auto">
            <a:xfrm>
              <a:off x="4966" y="2658"/>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22" name="Oval 290"/>
            <p:cNvSpPr>
              <a:spLocks noChangeArrowheads="1"/>
            </p:cNvSpPr>
            <p:nvPr/>
          </p:nvSpPr>
          <p:spPr bwMode="auto">
            <a:xfrm>
              <a:off x="4966" y="2386"/>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23" name="Oval 291"/>
            <p:cNvSpPr>
              <a:spLocks noChangeArrowheads="1"/>
            </p:cNvSpPr>
            <p:nvPr/>
          </p:nvSpPr>
          <p:spPr bwMode="auto">
            <a:xfrm>
              <a:off x="4921" y="2728"/>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24" name="Oval 292"/>
            <p:cNvSpPr>
              <a:spLocks noChangeArrowheads="1"/>
            </p:cNvSpPr>
            <p:nvPr/>
          </p:nvSpPr>
          <p:spPr bwMode="auto">
            <a:xfrm>
              <a:off x="4830" y="2341"/>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25" name="Oval 293"/>
            <p:cNvSpPr>
              <a:spLocks noChangeArrowheads="1"/>
            </p:cNvSpPr>
            <p:nvPr/>
          </p:nvSpPr>
          <p:spPr bwMode="auto">
            <a:xfrm>
              <a:off x="4740" y="2884"/>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26" name="Oval 294"/>
            <p:cNvSpPr>
              <a:spLocks noChangeArrowheads="1"/>
            </p:cNvSpPr>
            <p:nvPr/>
          </p:nvSpPr>
          <p:spPr bwMode="auto">
            <a:xfrm>
              <a:off x="4921" y="2885"/>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27" name="Oval 295"/>
            <p:cNvSpPr>
              <a:spLocks noChangeArrowheads="1"/>
            </p:cNvSpPr>
            <p:nvPr/>
          </p:nvSpPr>
          <p:spPr bwMode="auto">
            <a:xfrm>
              <a:off x="5102" y="2749"/>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28" name="Oval 296"/>
            <p:cNvSpPr>
              <a:spLocks noChangeArrowheads="1"/>
            </p:cNvSpPr>
            <p:nvPr/>
          </p:nvSpPr>
          <p:spPr bwMode="auto">
            <a:xfrm>
              <a:off x="5148" y="2931"/>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29" name="Oval 297"/>
            <p:cNvSpPr>
              <a:spLocks noChangeArrowheads="1"/>
            </p:cNvSpPr>
            <p:nvPr/>
          </p:nvSpPr>
          <p:spPr bwMode="auto">
            <a:xfrm>
              <a:off x="4677" y="2821"/>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30" name="Oval 298"/>
            <p:cNvSpPr>
              <a:spLocks noChangeArrowheads="1"/>
            </p:cNvSpPr>
            <p:nvPr/>
          </p:nvSpPr>
          <p:spPr bwMode="auto">
            <a:xfrm>
              <a:off x="4966" y="2794"/>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31" name="Oval 299"/>
            <p:cNvSpPr>
              <a:spLocks noChangeArrowheads="1"/>
            </p:cNvSpPr>
            <p:nvPr/>
          </p:nvSpPr>
          <p:spPr bwMode="auto">
            <a:xfrm>
              <a:off x="4813" y="2885"/>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32" name="Oval 300"/>
            <p:cNvSpPr>
              <a:spLocks noChangeArrowheads="1"/>
            </p:cNvSpPr>
            <p:nvPr/>
          </p:nvSpPr>
          <p:spPr bwMode="auto">
            <a:xfrm>
              <a:off x="4778" y="2781"/>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33" name="Oval 301"/>
            <p:cNvSpPr>
              <a:spLocks noChangeArrowheads="1"/>
            </p:cNvSpPr>
            <p:nvPr/>
          </p:nvSpPr>
          <p:spPr bwMode="auto">
            <a:xfrm>
              <a:off x="4785" y="2658"/>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34" name="Oval 302"/>
            <p:cNvSpPr>
              <a:spLocks noChangeArrowheads="1"/>
            </p:cNvSpPr>
            <p:nvPr/>
          </p:nvSpPr>
          <p:spPr bwMode="auto">
            <a:xfrm>
              <a:off x="4851" y="2782"/>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35" name="Oval 303"/>
            <p:cNvSpPr>
              <a:spLocks noChangeArrowheads="1"/>
            </p:cNvSpPr>
            <p:nvPr/>
          </p:nvSpPr>
          <p:spPr bwMode="auto">
            <a:xfrm>
              <a:off x="4712" y="2522"/>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36" name="Oval 304"/>
            <p:cNvSpPr>
              <a:spLocks noChangeArrowheads="1"/>
            </p:cNvSpPr>
            <p:nvPr/>
          </p:nvSpPr>
          <p:spPr bwMode="auto">
            <a:xfrm>
              <a:off x="4740" y="2594"/>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37" name="Oval 305"/>
            <p:cNvSpPr>
              <a:spLocks noChangeArrowheads="1"/>
            </p:cNvSpPr>
            <p:nvPr/>
          </p:nvSpPr>
          <p:spPr bwMode="auto">
            <a:xfrm>
              <a:off x="4604" y="2522"/>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38" name="Oval 306"/>
            <p:cNvSpPr>
              <a:spLocks noChangeArrowheads="1"/>
            </p:cNvSpPr>
            <p:nvPr/>
          </p:nvSpPr>
          <p:spPr bwMode="auto">
            <a:xfrm>
              <a:off x="4740" y="2748"/>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39" name="Oval 307"/>
            <p:cNvSpPr>
              <a:spLocks noChangeArrowheads="1"/>
            </p:cNvSpPr>
            <p:nvPr/>
          </p:nvSpPr>
          <p:spPr bwMode="auto">
            <a:xfrm>
              <a:off x="4649" y="2658"/>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40" name="Oval 308"/>
            <p:cNvSpPr>
              <a:spLocks noChangeArrowheads="1"/>
            </p:cNvSpPr>
            <p:nvPr/>
          </p:nvSpPr>
          <p:spPr bwMode="auto">
            <a:xfrm>
              <a:off x="4967" y="3080"/>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41" name="Oval 309"/>
            <p:cNvSpPr>
              <a:spLocks noChangeArrowheads="1"/>
            </p:cNvSpPr>
            <p:nvPr/>
          </p:nvSpPr>
          <p:spPr bwMode="auto">
            <a:xfrm>
              <a:off x="5012" y="2989"/>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42" name="Oval 310"/>
            <p:cNvSpPr>
              <a:spLocks noChangeArrowheads="1"/>
            </p:cNvSpPr>
            <p:nvPr/>
          </p:nvSpPr>
          <p:spPr bwMode="auto">
            <a:xfrm>
              <a:off x="4859" y="3080"/>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43" name="Oval 311"/>
            <p:cNvSpPr>
              <a:spLocks noChangeArrowheads="1"/>
            </p:cNvSpPr>
            <p:nvPr/>
          </p:nvSpPr>
          <p:spPr bwMode="auto">
            <a:xfrm>
              <a:off x="4824" y="2976"/>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44" name="Oval 312"/>
            <p:cNvSpPr>
              <a:spLocks noChangeArrowheads="1"/>
            </p:cNvSpPr>
            <p:nvPr/>
          </p:nvSpPr>
          <p:spPr bwMode="auto">
            <a:xfrm>
              <a:off x="4897" y="2977"/>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45" name="Oval 313"/>
            <p:cNvSpPr>
              <a:spLocks noChangeArrowheads="1"/>
            </p:cNvSpPr>
            <p:nvPr/>
          </p:nvSpPr>
          <p:spPr bwMode="auto">
            <a:xfrm>
              <a:off x="4513" y="238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46" name="Oval 314"/>
            <p:cNvSpPr>
              <a:spLocks noChangeArrowheads="1"/>
            </p:cNvSpPr>
            <p:nvPr/>
          </p:nvSpPr>
          <p:spPr bwMode="auto">
            <a:xfrm>
              <a:off x="4513" y="247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47" name="Oval 315"/>
            <p:cNvSpPr>
              <a:spLocks noChangeArrowheads="1"/>
            </p:cNvSpPr>
            <p:nvPr/>
          </p:nvSpPr>
          <p:spPr bwMode="auto">
            <a:xfrm>
              <a:off x="4332" y="238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48" name="Oval 316"/>
            <p:cNvSpPr>
              <a:spLocks noChangeArrowheads="1"/>
            </p:cNvSpPr>
            <p:nvPr/>
          </p:nvSpPr>
          <p:spPr bwMode="auto">
            <a:xfrm>
              <a:off x="4378" y="247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49" name="Oval 317"/>
            <p:cNvSpPr>
              <a:spLocks noChangeArrowheads="1"/>
            </p:cNvSpPr>
            <p:nvPr/>
          </p:nvSpPr>
          <p:spPr bwMode="auto">
            <a:xfrm>
              <a:off x="4423" y="238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50" name="Oval 318"/>
            <p:cNvSpPr>
              <a:spLocks noChangeArrowheads="1"/>
            </p:cNvSpPr>
            <p:nvPr/>
          </p:nvSpPr>
          <p:spPr bwMode="auto">
            <a:xfrm>
              <a:off x="4378" y="229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51" name="Oval 319"/>
            <p:cNvSpPr>
              <a:spLocks noChangeArrowheads="1"/>
            </p:cNvSpPr>
            <p:nvPr/>
          </p:nvSpPr>
          <p:spPr bwMode="auto">
            <a:xfrm>
              <a:off x="4513" y="229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52" name="Oval 320"/>
            <p:cNvSpPr>
              <a:spLocks noChangeArrowheads="1"/>
            </p:cNvSpPr>
            <p:nvPr/>
          </p:nvSpPr>
          <p:spPr bwMode="auto">
            <a:xfrm>
              <a:off x="4523" y="211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53" name="Oval 321"/>
            <p:cNvSpPr>
              <a:spLocks noChangeArrowheads="1"/>
            </p:cNvSpPr>
            <p:nvPr/>
          </p:nvSpPr>
          <p:spPr bwMode="auto">
            <a:xfrm>
              <a:off x="4523" y="2204"/>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54" name="Oval 322"/>
            <p:cNvSpPr>
              <a:spLocks noChangeArrowheads="1"/>
            </p:cNvSpPr>
            <p:nvPr/>
          </p:nvSpPr>
          <p:spPr bwMode="auto">
            <a:xfrm>
              <a:off x="4342" y="211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55" name="Oval 323"/>
            <p:cNvSpPr>
              <a:spLocks noChangeArrowheads="1"/>
            </p:cNvSpPr>
            <p:nvPr/>
          </p:nvSpPr>
          <p:spPr bwMode="auto">
            <a:xfrm>
              <a:off x="4388" y="2204"/>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56" name="Oval 324"/>
            <p:cNvSpPr>
              <a:spLocks noChangeArrowheads="1"/>
            </p:cNvSpPr>
            <p:nvPr/>
          </p:nvSpPr>
          <p:spPr bwMode="auto">
            <a:xfrm>
              <a:off x="4433" y="211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57" name="Oval 325"/>
            <p:cNvSpPr>
              <a:spLocks noChangeArrowheads="1"/>
            </p:cNvSpPr>
            <p:nvPr/>
          </p:nvSpPr>
          <p:spPr bwMode="auto">
            <a:xfrm>
              <a:off x="4388" y="202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58" name="Oval 326"/>
            <p:cNvSpPr>
              <a:spLocks noChangeArrowheads="1"/>
            </p:cNvSpPr>
            <p:nvPr/>
          </p:nvSpPr>
          <p:spPr bwMode="auto">
            <a:xfrm>
              <a:off x="4740" y="206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59" name="Oval 327"/>
            <p:cNvSpPr>
              <a:spLocks noChangeArrowheads="1"/>
            </p:cNvSpPr>
            <p:nvPr/>
          </p:nvSpPr>
          <p:spPr bwMode="auto">
            <a:xfrm>
              <a:off x="4286" y="252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60" name="Oval 328"/>
            <p:cNvSpPr>
              <a:spLocks noChangeArrowheads="1"/>
            </p:cNvSpPr>
            <p:nvPr/>
          </p:nvSpPr>
          <p:spPr bwMode="auto">
            <a:xfrm>
              <a:off x="4467" y="2568"/>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61" name="Oval 329"/>
            <p:cNvSpPr>
              <a:spLocks noChangeArrowheads="1"/>
            </p:cNvSpPr>
            <p:nvPr/>
          </p:nvSpPr>
          <p:spPr bwMode="auto">
            <a:xfrm>
              <a:off x="4241" y="243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62" name="Text Box 330"/>
            <p:cNvSpPr txBox="1">
              <a:spLocks noChangeArrowheads="1"/>
            </p:cNvSpPr>
            <p:nvPr/>
          </p:nvSpPr>
          <p:spPr bwMode="auto">
            <a:xfrm>
              <a:off x="5210" y="1993"/>
              <a:ext cx="221"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hangingPunct="1"/>
              <a:r>
                <a:rPr lang="en-GB" sz="2000" b="1" i="1" smtClean="0">
                  <a:solidFill>
                    <a:srgbClr val="0000FF"/>
                  </a:solidFill>
                  <a:latin typeface="Arial" charset="0"/>
                </a:rPr>
                <a:t>S</a:t>
              </a:r>
              <a:endParaRPr lang="en-GB" sz="2000" b="1" baseline="-25000" smtClean="0">
                <a:solidFill>
                  <a:srgbClr val="0000FF"/>
                </a:solidFill>
                <a:latin typeface="Arial" charset="0"/>
              </a:endParaRPr>
            </a:p>
          </p:txBody>
        </p:sp>
        <p:sp>
          <p:nvSpPr>
            <p:cNvPr id="2015563" name="Text Box 331"/>
            <p:cNvSpPr txBox="1">
              <a:spLocks noChangeArrowheads="1"/>
            </p:cNvSpPr>
            <p:nvPr/>
          </p:nvSpPr>
          <p:spPr bwMode="auto">
            <a:xfrm>
              <a:off x="4393" y="2886"/>
              <a:ext cx="206"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hangingPunct="1"/>
              <a:r>
                <a:rPr lang="en-GB" sz="1600" b="1" i="1" smtClean="0">
                  <a:solidFill>
                    <a:srgbClr val="FF0000"/>
                  </a:solidFill>
                  <a:latin typeface="Arial" charset="0"/>
                </a:rPr>
                <a:t>B</a:t>
              </a:r>
              <a:endParaRPr lang="en-GB" sz="1600" b="1" baseline="-25000" smtClean="0">
                <a:solidFill>
                  <a:srgbClr val="FF0000"/>
                </a:solidFill>
                <a:latin typeface="Arial" charset="0"/>
              </a:endParaRPr>
            </a:p>
          </p:txBody>
        </p:sp>
        <p:sp>
          <p:nvSpPr>
            <p:cNvPr id="2015564" name="Text Box 332"/>
            <p:cNvSpPr txBox="1">
              <a:spLocks noChangeArrowheads="1"/>
            </p:cNvSpPr>
            <p:nvPr/>
          </p:nvSpPr>
          <p:spPr bwMode="auto">
            <a:xfrm>
              <a:off x="5318" y="3294"/>
              <a:ext cx="227"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hangingPunct="1"/>
              <a:r>
                <a:rPr lang="en-GB" sz="1600" i="1" smtClean="0">
                  <a:solidFill>
                    <a:srgbClr val="000000"/>
                  </a:solidFill>
                  <a:latin typeface="Arial" charset="0"/>
                </a:rPr>
                <a:t>x</a:t>
              </a:r>
              <a:r>
                <a:rPr lang="en-GB" sz="1600" baseline="-25000" smtClean="0">
                  <a:solidFill>
                    <a:srgbClr val="000000"/>
                  </a:solidFill>
                  <a:latin typeface="Arial" charset="0"/>
                </a:rPr>
                <a:t>1</a:t>
              </a:r>
            </a:p>
          </p:txBody>
        </p:sp>
        <p:sp>
          <p:nvSpPr>
            <p:cNvPr id="2015565" name="Text Box 333"/>
            <p:cNvSpPr txBox="1">
              <a:spLocks noChangeArrowheads="1"/>
            </p:cNvSpPr>
            <p:nvPr/>
          </p:nvSpPr>
          <p:spPr bwMode="auto">
            <a:xfrm>
              <a:off x="3833" y="1933"/>
              <a:ext cx="227"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hangingPunct="1"/>
              <a:r>
                <a:rPr lang="en-GB" sz="1600" i="1" smtClean="0">
                  <a:solidFill>
                    <a:srgbClr val="000000"/>
                  </a:solidFill>
                  <a:latin typeface="Arial" charset="0"/>
                </a:rPr>
                <a:t>x</a:t>
              </a:r>
              <a:r>
                <a:rPr lang="en-GB" sz="1600" baseline="-25000" smtClean="0">
                  <a:solidFill>
                    <a:srgbClr val="000000"/>
                  </a:solidFill>
                  <a:latin typeface="Arial" charset="0"/>
                </a:rPr>
                <a:t>2</a:t>
              </a:r>
            </a:p>
          </p:txBody>
        </p:sp>
      </p:grpSp>
      <p:grpSp>
        <p:nvGrpSpPr>
          <p:cNvPr id="2015567" name="Group 335"/>
          <p:cNvGrpSpPr>
            <a:grpSpLocks/>
          </p:cNvGrpSpPr>
          <p:nvPr/>
        </p:nvGrpSpPr>
        <p:grpSpPr bwMode="auto">
          <a:xfrm>
            <a:off x="6915150" y="914400"/>
            <a:ext cx="2103438" cy="1541463"/>
            <a:chOff x="4513" y="618"/>
            <a:chExt cx="1043" cy="771"/>
          </a:xfrm>
          <a:solidFill>
            <a:schemeClr val="tx1">
              <a:lumMod val="65000"/>
            </a:schemeClr>
          </a:solidFill>
        </p:grpSpPr>
        <p:sp>
          <p:nvSpPr>
            <p:cNvPr id="2015568" name="Rectangle 336"/>
            <p:cNvSpPr>
              <a:spLocks noChangeArrowheads="1"/>
            </p:cNvSpPr>
            <p:nvPr/>
          </p:nvSpPr>
          <p:spPr bwMode="auto">
            <a:xfrm>
              <a:off x="4513" y="618"/>
              <a:ext cx="1043" cy="771"/>
            </a:xfrm>
            <a:prstGeom prst="rect">
              <a:avLst/>
            </a:prstGeom>
            <a:grpFill/>
            <a:ln w="31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pic>
          <p:nvPicPr>
            <p:cNvPr id="2015569" name="Picture 337"/>
            <p:cNvPicPr>
              <a:picLocks noChangeAspect="1" noChangeArrowheads="1"/>
            </p:cNvPicPr>
            <p:nvPr/>
          </p:nvPicPr>
          <p:blipFill>
            <a:blip r:embed="rId2" cstate="print">
              <a:lum bright="-12000" contrast="18000"/>
              <a:extLst>
                <a:ext uri="{28A0092B-C50C-407E-A947-70E740481C1C}">
                  <a14:useLocalDpi xmlns:a14="http://schemas.microsoft.com/office/drawing/2010/main" val="0"/>
                </a:ext>
              </a:extLst>
            </a:blip>
            <a:srcRect/>
            <a:stretch>
              <a:fillRect/>
            </a:stretch>
          </p:blipFill>
          <p:spPr bwMode="auto">
            <a:xfrm>
              <a:off x="4558" y="663"/>
              <a:ext cx="952" cy="67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15571" name="Text Box 339"/>
          <p:cNvSpPr txBox="1">
            <a:spLocks noChangeArrowheads="1"/>
          </p:cNvSpPr>
          <p:nvPr/>
        </p:nvSpPr>
        <p:spPr bwMode="auto">
          <a:xfrm>
            <a:off x="172132" y="920750"/>
            <a:ext cx="6805612" cy="138102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317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7800" indent="-1778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1" hangingPunct="1">
              <a:lnSpc>
                <a:spcPct val="110000"/>
              </a:lnSpc>
              <a:buClr>
                <a:srgbClr val="FF0000"/>
              </a:buClr>
              <a:buSzPct val="135000"/>
              <a:buFont typeface="Wingdings" pitchFamily="2" charset="2"/>
              <a:buChar char="§"/>
            </a:pPr>
            <a:r>
              <a:rPr lang="en-GB" sz="2000" dirty="0" smtClean="0">
                <a:solidFill>
                  <a:srgbClr val="000000"/>
                </a:solidFill>
                <a:latin typeface="Arial" charset="0"/>
              </a:rPr>
              <a:t> </a:t>
            </a:r>
            <a:r>
              <a:rPr lang="en-GB" sz="2000" b="1" i="1" dirty="0" smtClean="0">
                <a:solidFill>
                  <a:srgbClr val="0000FF"/>
                </a:solidFill>
                <a:latin typeface="Arial" charset="0"/>
              </a:rPr>
              <a:t>Signal  </a:t>
            </a:r>
            <a:r>
              <a:rPr lang="en-US" sz="2000" b="1" dirty="0" smtClean="0">
                <a:solidFill>
                  <a:srgbClr val="000000"/>
                </a:solidFill>
                <a:latin typeface="Arial" charset="0"/>
              </a:rPr>
              <a:t>and </a:t>
            </a:r>
            <a:r>
              <a:rPr lang="en-GB" sz="2000" b="1" i="1" dirty="0" smtClean="0">
                <a:solidFill>
                  <a:srgbClr val="0000FF"/>
                </a:solidFill>
                <a:latin typeface="Arial" charset="0"/>
              </a:rPr>
              <a:t> </a:t>
            </a:r>
            <a:r>
              <a:rPr lang="en-GB" sz="2000" b="1" i="1" dirty="0" smtClean="0">
                <a:solidFill>
                  <a:srgbClr val="FF0000"/>
                </a:solidFill>
                <a:latin typeface="Arial" charset="0"/>
              </a:rPr>
              <a:t>Background</a:t>
            </a:r>
            <a:endParaRPr lang="en-US" sz="2000" b="1" dirty="0" smtClean="0">
              <a:solidFill>
                <a:srgbClr val="000000"/>
              </a:solidFill>
              <a:latin typeface="Arial" charset="0"/>
            </a:endParaRPr>
          </a:p>
          <a:p>
            <a:pPr lvl="1" eaLnBrk="1" hangingPunct="1">
              <a:lnSpc>
                <a:spcPct val="110000"/>
              </a:lnSpc>
              <a:buClr>
                <a:srgbClr val="FFCC00"/>
              </a:buClr>
              <a:buSzPct val="135000"/>
              <a:buFont typeface="Wingdings" pitchFamily="2" charset="2"/>
              <a:buChar char="§"/>
            </a:pPr>
            <a:r>
              <a:rPr lang="en-US" sz="2000" b="1" dirty="0" smtClean="0">
                <a:solidFill>
                  <a:srgbClr val="000000"/>
                </a:solidFill>
                <a:latin typeface="Arial" charset="0"/>
              </a:rPr>
              <a:t> discriminating observed variables </a:t>
            </a:r>
            <a:r>
              <a:rPr lang="en-GB" sz="2000" b="1" i="1" dirty="0" smtClean="0">
                <a:solidFill>
                  <a:srgbClr val="000000"/>
                </a:solidFill>
                <a:latin typeface="Arial" charset="0"/>
                <a:sym typeface="Symbol" pitchFamily="18" charset="2"/>
              </a:rPr>
              <a:t>x</a:t>
            </a:r>
            <a:r>
              <a:rPr lang="en-GB" sz="2000" b="1" baseline="-25000" dirty="0" smtClean="0">
                <a:solidFill>
                  <a:srgbClr val="000000"/>
                </a:solidFill>
                <a:latin typeface="Arial" charset="0"/>
                <a:sym typeface="Symbol" pitchFamily="18" charset="2"/>
              </a:rPr>
              <a:t>1</a:t>
            </a:r>
            <a:r>
              <a:rPr lang="en-GB" sz="2000" b="1" dirty="0" smtClean="0">
                <a:solidFill>
                  <a:srgbClr val="000000"/>
                </a:solidFill>
                <a:latin typeface="Arial" charset="0"/>
                <a:sym typeface="Symbol" pitchFamily="18" charset="2"/>
              </a:rPr>
              <a:t>, </a:t>
            </a:r>
            <a:r>
              <a:rPr lang="en-GB" sz="2000" b="1" i="1" dirty="0" smtClean="0">
                <a:solidFill>
                  <a:srgbClr val="000000"/>
                </a:solidFill>
                <a:latin typeface="Arial" charset="0"/>
                <a:sym typeface="Symbol" pitchFamily="18" charset="2"/>
              </a:rPr>
              <a:t>x</a:t>
            </a:r>
            <a:r>
              <a:rPr lang="en-GB" sz="2000" b="1" baseline="-25000" dirty="0" smtClean="0">
                <a:solidFill>
                  <a:srgbClr val="000000"/>
                </a:solidFill>
                <a:latin typeface="Arial" charset="0"/>
                <a:sym typeface="Symbol" pitchFamily="18" charset="2"/>
              </a:rPr>
              <a:t>2</a:t>
            </a:r>
            <a:r>
              <a:rPr lang="en-GB" sz="2000" b="1" dirty="0" smtClean="0">
                <a:solidFill>
                  <a:srgbClr val="000000"/>
                </a:solidFill>
                <a:latin typeface="Arial" charset="0"/>
                <a:sym typeface="Symbol" pitchFamily="18" charset="2"/>
              </a:rPr>
              <a:t>, …  </a:t>
            </a:r>
          </a:p>
          <a:p>
            <a:pPr lvl="1" eaLnBrk="1" hangingPunct="1">
              <a:lnSpc>
                <a:spcPct val="110000"/>
              </a:lnSpc>
              <a:buClr>
                <a:srgbClr val="FFCC00"/>
              </a:buClr>
              <a:buSzPct val="135000"/>
            </a:pPr>
            <a:r>
              <a:rPr lang="en-GB" sz="2000" b="1" dirty="0" smtClean="0">
                <a:solidFill>
                  <a:srgbClr val="000000"/>
                </a:solidFill>
                <a:latin typeface="Arial" charset="0"/>
                <a:sym typeface="Wingdings" panose="05000000000000000000" pitchFamily="2" charset="2"/>
              </a:rPr>
              <a:t> decision boundary </a:t>
            </a:r>
            <a:r>
              <a:rPr lang="en-US" sz="2000" b="1" dirty="0" smtClean="0">
                <a:solidFill>
                  <a:srgbClr val="000000"/>
                </a:solidFill>
                <a:latin typeface="Arial" charset="0"/>
              </a:rPr>
              <a:t>?</a:t>
            </a:r>
            <a:endParaRPr lang="en-GB" sz="2000" b="1" dirty="0" smtClean="0">
              <a:solidFill>
                <a:srgbClr val="000000"/>
              </a:solidFill>
              <a:latin typeface="Arial" charset="0"/>
              <a:sym typeface="Wingdings" pitchFamily="2" charset="2"/>
            </a:endParaRPr>
          </a:p>
          <a:p>
            <a:pPr lvl="1" eaLnBrk="1" hangingPunct="1">
              <a:lnSpc>
                <a:spcPct val="110000"/>
              </a:lnSpc>
              <a:buClr>
                <a:srgbClr val="FF0000"/>
              </a:buClr>
              <a:buSzPct val="135000"/>
              <a:buFont typeface="Wingdings" pitchFamily="2" charset="2"/>
              <a:buChar char="§"/>
            </a:pPr>
            <a:endParaRPr lang="en-US" sz="1600" dirty="0" smtClean="0">
              <a:solidFill>
                <a:srgbClr val="000000"/>
              </a:solidFill>
              <a:latin typeface="Arial" charset="0"/>
            </a:endParaRPr>
          </a:p>
        </p:txBody>
      </p:sp>
      <p:sp>
        <p:nvSpPr>
          <p:cNvPr id="1304923" name="Text Box 347"/>
          <p:cNvSpPr txBox="1">
            <a:spLocks noChangeArrowheads="1"/>
          </p:cNvSpPr>
          <p:nvPr/>
        </p:nvSpPr>
        <p:spPr bwMode="auto">
          <a:xfrm>
            <a:off x="1476375" y="5975350"/>
            <a:ext cx="3434251"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90000" tIns="46800" rIns="90000" bIns="46800">
            <a:spAutoFit/>
          </a:bodyPr>
          <a:lstStyle>
            <a:lvl1pPr>
              <a:spcBef>
                <a:spcPct val="0"/>
              </a:spcBef>
              <a:defRPr sz="2400">
                <a:solidFill>
                  <a:schemeClr val="tx1"/>
                </a:solidFill>
                <a:latin typeface="Times New Roman" pitchFamily="18" charset="0"/>
              </a:defRPr>
            </a:lvl1pPr>
            <a:lvl2pPr marL="37931725" indent="-37474525">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eaLnBrk="1" hangingPunct="1"/>
            <a:r>
              <a:rPr lang="en-GB" sz="1400" smtClean="0">
                <a:latin typeface="Arial" charset="0"/>
                <a:ea typeface="ＭＳ Ｐゴシック" charset="-128"/>
              </a:rPr>
              <a:t>Low variance (stable), high bias methods</a:t>
            </a:r>
          </a:p>
        </p:txBody>
      </p:sp>
      <p:sp>
        <p:nvSpPr>
          <p:cNvPr id="1304925" name="Text Box 349"/>
          <p:cNvSpPr txBox="1">
            <a:spLocks noChangeArrowheads="1"/>
          </p:cNvSpPr>
          <p:nvPr/>
        </p:nvSpPr>
        <p:spPr bwMode="auto">
          <a:xfrm>
            <a:off x="6084888" y="5975350"/>
            <a:ext cx="2881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90000" tIns="46800" rIns="90000" bIns="46800">
            <a:spAutoFit/>
          </a:bodyPr>
          <a:lstStyle>
            <a:lvl1pPr>
              <a:spcBef>
                <a:spcPct val="0"/>
              </a:spcBef>
              <a:defRPr sz="2400">
                <a:solidFill>
                  <a:schemeClr val="tx1"/>
                </a:solidFill>
                <a:latin typeface="Times New Roman" pitchFamily="18" charset="0"/>
              </a:defRPr>
            </a:lvl1pPr>
            <a:lvl2pPr marL="37931725" indent="-37474525">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eaLnBrk="1" hangingPunct="1"/>
            <a:r>
              <a:rPr lang="en-GB" sz="1400" smtClean="0">
                <a:solidFill>
                  <a:srgbClr val="4D4D4D"/>
                </a:solidFill>
                <a:latin typeface="Arial" charset="0"/>
                <a:ea typeface="ＭＳ Ｐゴシック" charset="-128"/>
              </a:rPr>
              <a:t>High variance, small bias methods</a:t>
            </a:r>
          </a:p>
        </p:txBody>
      </p:sp>
      <p:sp>
        <p:nvSpPr>
          <p:cNvPr id="1304928" name="Freeform 352"/>
          <p:cNvSpPr>
            <a:spLocks/>
          </p:cNvSpPr>
          <p:nvPr/>
        </p:nvSpPr>
        <p:spPr bwMode="auto">
          <a:xfrm>
            <a:off x="7607300" y="3660775"/>
            <a:ext cx="212725" cy="398463"/>
          </a:xfrm>
          <a:custGeom>
            <a:avLst/>
            <a:gdLst>
              <a:gd name="T0" fmla="*/ 0 w 91"/>
              <a:gd name="T1" fmla="*/ 229335013 h 136"/>
              <a:gd name="T2" fmla="*/ 0 w 91"/>
              <a:gd name="T3" fmla="*/ 0 h 136"/>
              <a:gd name="T4" fmla="*/ 229335806 w 91"/>
              <a:gd name="T5" fmla="*/ 113407825 h 136"/>
              <a:gd name="T6" fmla="*/ 115927589 w 91"/>
              <a:gd name="T7" fmla="*/ 342741250 h 136"/>
              <a:gd name="T8" fmla="*/ 0 w 91"/>
              <a:gd name="T9" fmla="*/ 229335013 h 136"/>
              <a:gd name="T10" fmla="*/ 0 60000 65536"/>
              <a:gd name="T11" fmla="*/ 0 60000 65536"/>
              <a:gd name="T12" fmla="*/ 0 60000 65536"/>
              <a:gd name="T13" fmla="*/ 0 60000 65536"/>
              <a:gd name="T14" fmla="*/ 0 60000 65536"/>
              <a:gd name="T15" fmla="*/ 0 w 91"/>
              <a:gd name="T16" fmla="*/ 0 h 136"/>
              <a:gd name="T17" fmla="*/ 91 w 91"/>
              <a:gd name="T18" fmla="*/ 136 h 136"/>
            </a:gdLst>
            <a:ahLst/>
            <a:cxnLst>
              <a:cxn ang="T10">
                <a:pos x="T0" y="T1"/>
              </a:cxn>
              <a:cxn ang="T11">
                <a:pos x="T2" y="T3"/>
              </a:cxn>
              <a:cxn ang="T12">
                <a:pos x="T4" y="T5"/>
              </a:cxn>
              <a:cxn ang="T13">
                <a:pos x="T6" y="T7"/>
              </a:cxn>
              <a:cxn ang="T14">
                <a:pos x="T8" y="T9"/>
              </a:cxn>
            </a:cxnLst>
            <a:rect l="T15" t="T16" r="T17" b="T18"/>
            <a:pathLst>
              <a:path w="91" h="136">
                <a:moveTo>
                  <a:pt x="0" y="91"/>
                </a:moveTo>
                <a:lnTo>
                  <a:pt x="0" y="0"/>
                </a:lnTo>
                <a:lnTo>
                  <a:pt x="91" y="45"/>
                </a:lnTo>
                <a:lnTo>
                  <a:pt x="46" y="136"/>
                </a:lnTo>
                <a:lnTo>
                  <a:pt x="0" y="91"/>
                </a:lnTo>
                <a:close/>
              </a:path>
            </a:pathLst>
          </a:custGeom>
          <a:noFill/>
          <a:ln w="3175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pPr algn="ctr" eaLnBrk="1" hangingPunct="1"/>
            <a:endParaRPr lang="en-GB" sz="1800" smtClean="0">
              <a:solidFill>
                <a:srgbClr val="000000"/>
              </a:solidFill>
              <a:latin typeface="Arial" charset="0"/>
              <a:ea typeface="ＭＳ Ｐゴシック" charset="-128"/>
            </a:endParaRPr>
          </a:p>
        </p:txBody>
      </p:sp>
      <p:sp>
        <p:nvSpPr>
          <p:cNvPr id="1304929" name="Freeform 353"/>
          <p:cNvSpPr>
            <a:spLocks/>
          </p:cNvSpPr>
          <p:nvPr/>
        </p:nvSpPr>
        <p:spPr bwMode="auto">
          <a:xfrm>
            <a:off x="7823200" y="3732213"/>
            <a:ext cx="212725" cy="398462"/>
          </a:xfrm>
          <a:custGeom>
            <a:avLst/>
            <a:gdLst>
              <a:gd name="T0" fmla="*/ 0 w 91"/>
              <a:gd name="T1" fmla="*/ 229335013 h 136"/>
              <a:gd name="T2" fmla="*/ 0 w 91"/>
              <a:gd name="T3" fmla="*/ 0 h 136"/>
              <a:gd name="T4" fmla="*/ 229335806 w 91"/>
              <a:gd name="T5" fmla="*/ 113407825 h 136"/>
              <a:gd name="T6" fmla="*/ 115927589 w 91"/>
              <a:gd name="T7" fmla="*/ 342741250 h 136"/>
              <a:gd name="T8" fmla="*/ 0 w 91"/>
              <a:gd name="T9" fmla="*/ 229335013 h 136"/>
              <a:gd name="T10" fmla="*/ 0 60000 65536"/>
              <a:gd name="T11" fmla="*/ 0 60000 65536"/>
              <a:gd name="T12" fmla="*/ 0 60000 65536"/>
              <a:gd name="T13" fmla="*/ 0 60000 65536"/>
              <a:gd name="T14" fmla="*/ 0 60000 65536"/>
              <a:gd name="T15" fmla="*/ 0 w 91"/>
              <a:gd name="T16" fmla="*/ 0 h 136"/>
              <a:gd name="T17" fmla="*/ 91 w 91"/>
              <a:gd name="T18" fmla="*/ 136 h 136"/>
            </a:gdLst>
            <a:ahLst/>
            <a:cxnLst>
              <a:cxn ang="T10">
                <a:pos x="T0" y="T1"/>
              </a:cxn>
              <a:cxn ang="T11">
                <a:pos x="T2" y="T3"/>
              </a:cxn>
              <a:cxn ang="T12">
                <a:pos x="T4" y="T5"/>
              </a:cxn>
              <a:cxn ang="T13">
                <a:pos x="T6" y="T7"/>
              </a:cxn>
              <a:cxn ang="T14">
                <a:pos x="T8" y="T9"/>
              </a:cxn>
            </a:cxnLst>
            <a:rect l="T15" t="T16" r="T17" b="T18"/>
            <a:pathLst>
              <a:path w="91" h="136">
                <a:moveTo>
                  <a:pt x="0" y="91"/>
                </a:moveTo>
                <a:lnTo>
                  <a:pt x="0" y="0"/>
                </a:lnTo>
                <a:lnTo>
                  <a:pt x="91" y="45"/>
                </a:lnTo>
                <a:lnTo>
                  <a:pt x="46" y="136"/>
                </a:lnTo>
                <a:lnTo>
                  <a:pt x="0" y="91"/>
                </a:lnTo>
                <a:close/>
              </a:path>
            </a:pathLst>
          </a:custGeom>
          <a:noFill/>
          <a:ln w="3175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pPr algn="ctr" eaLnBrk="1" hangingPunct="1"/>
            <a:endParaRPr lang="en-GB" sz="1800" smtClean="0">
              <a:solidFill>
                <a:srgbClr val="000000"/>
              </a:solidFill>
              <a:latin typeface="Arial" charset="0"/>
              <a:ea typeface="ＭＳ Ｐゴシック" charset="-128"/>
            </a:endParaRPr>
          </a:p>
        </p:txBody>
      </p:sp>
      <p:sp>
        <p:nvSpPr>
          <p:cNvPr id="2015576" name="AutoShape 344"/>
          <p:cNvSpPr>
            <a:spLocks/>
          </p:cNvSpPr>
          <p:nvPr/>
        </p:nvSpPr>
        <p:spPr bwMode="auto">
          <a:xfrm rot="5400000">
            <a:off x="3025776" y="3021012"/>
            <a:ext cx="342900" cy="5356225"/>
          </a:xfrm>
          <a:prstGeom prst="rightBrace">
            <a:avLst>
              <a:gd name="adj1" fmla="val 130170"/>
              <a:gd name="adj2" fmla="val 50000"/>
            </a:avLst>
          </a:prstGeom>
          <a:noFill/>
          <a:ln w="28575">
            <a:solidFill>
              <a:schemeClr val="bg2"/>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77" name="AutoShape 345"/>
          <p:cNvSpPr>
            <a:spLocks/>
          </p:cNvSpPr>
          <p:nvPr/>
        </p:nvSpPr>
        <p:spPr bwMode="auto">
          <a:xfrm rot="5400000">
            <a:off x="7436644" y="4383881"/>
            <a:ext cx="263525" cy="2551113"/>
          </a:xfrm>
          <a:prstGeom prst="rightBrace">
            <a:avLst>
              <a:gd name="adj1" fmla="val 80673"/>
              <a:gd name="adj2" fmla="val 50000"/>
            </a:avLst>
          </a:prstGeom>
          <a:noFill/>
          <a:ln w="28575">
            <a:solidFill>
              <a:schemeClr val="bg2"/>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5578" name="Freeform 346"/>
          <p:cNvSpPr>
            <a:spLocks/>
          </p:cNvSpPr>
          <p:nvPr/>
        </p:nvSpPr>
        <p:spPr bwMode="auto">
          <a:xfrm>
            <a:off x="6823075" y="3903663"/>
            <a:ext cx="1441450" cy="1344612"/>
          </a:xfrm>
          <a:custGeom>
            <a:avLst/>
            <a:gdLst>
              <a:gd name="T0" fmla="*/ 0 w 908"/>
              <a:gd name="T1" fmla="*/ 299 h 847"/>
              <a:gd name="T2" fmla="*/ 232 w 908"/>
              <a:gd name="T3" fmla="*/ 249 h 847"/>
              <a:gd name="T4" fmla="*/ 310 w 908"/>
              <a:gd name="T5" fmla="*/ 67 h 847"/>
              <a:gd name="T6" fmla="*/ 460 w 908"/>
              <a:gd name="T7" fmla="*/ 0 h 847"/>
              <a:gd name="T8" fmla="*/ 498 w 908"/>
              <a:gd name="T9" fmla="*/ 166 h 847"/>
              <a:gd name="T10" fmla="*/ 664 w 908"/>
              <a:gd name="T11" fmla="*/ 166 h 847"/>
              <a:gd name="T12" fmla="*/ 748 w 908"/>
              <a:gd name="T13" fmla="*/ 371 h 847"/>
              <a:gd name="T14" fmla="*/ 825 w 908"/>
              <a:gd name="T15" fmla="*/ 305 h 847"/>
              <a:gd name="T16" fmla="*/ 903 w 908"/>
              <a:gd name="T17" fmla="*/ 404 h 847"/>
              <a:gd name="T18" fmla="*/ 692 w 908"/>
              <a:gd name="T19" fmla="*/ 526 h 847"/>
              <a:gd name="T20" fmla="*/ 908 w 908"/>
              <a:gd name="T21" fmla="*/ 548 h 847"/>
              <a:gd name="T22" fmla="*/ 753 w 908"/>
              <a:gd name="T23" fmla="*/ 676 h 847"/>
              <a:gd name="T24" fmla="*/ 709 w 908"/>
              <a:gd name="T25" fmla="*/ 847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8" h="847">
                <a:moveTo>
                  <a:pt x="0" y="299"/>
                </a:moveTo>
                <a:lnTo>
                  <a:pt x="232" y="249"/>
                </a:lnTo>
                <a:lnTo>
                  <a:pt x="310" y="67"/>
                </a:lnTo>
                <a:lnTo>
                  <a:pt x="460" y="0"/>
                </a:lnTo>
                <a:lnTo>
                  <a:pt x="498" y="166"/>
                </a:lnTo>
                <a:lnTo>
                  <a:pt x="664" y="166"/>
                </a:lnTo>
                <a:lnTo>
                  <a:pt x="748" y="371"/>
                </a:lnTo>
                <a:lnTo>
                  <a:pt x="825" y="305"/>
                </a:lnTo>
                <a:lnTo>
                  <a:pt x="903" y="404"/>
                </a:lnTo>
                <a:lnTo>
                  <a:pt x="692" y="526"/>
                </a:lnTo>
                <a:lnTo>
                  <a:pt x="908" y="548"/>
                </a:lnTo>
                <a:lnTo>
                  <a:pt x="753" y="676"/>
                </a:lnTo>
                <a:lnTo>
                  <a:pt x="709" y="847"/>
                </a:lnTo>
              </a:path>
            </a:pathLst>
          </a:custGeom>
          <a:noFill/>
          <a:ln w="28575" cap="flat"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Tree>
    <p:extLst>
      <p:ext uri="{BB962C8B-B14F-4D97-AF65-F5344CB8AC3E}">
        <p14:creationId xmlns:p14="http://schemas.microsoft.com/office/powerpoint/2010/main" val="38315276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15241"/>
                                        </p:tgtEl>
                                        <p:attrNameLst>
                                          <p:attrName>style.visibility</p:attrName>
                                        </p:attrNameLst>
                                      </p:cBhvr>
                                      <p:to>
                                        <p:strVal val="visible"/>
                                      </p:to>
                                    </p:set>
                                    <p:animEffect transition="in" filter="fade">
                                      <p:cBhvr>
                                        <p:cTn id="7" dur="200"/>
                                        <p:tgtEl>
                                          <p:spTgt spid="2015241"/>
                                        </p:tgtEl>
                                      </p:cBhvr>
                                    </p:animEffect>
                                  </p:childTnLst>
                                </p:cTn>
                              </p:par>
                            </p:childTnLst>
                          </p:cTn>
                        </p:par>
                        <p:par>
                          <p:cTn id="8" fill="hold" nodeType="afterGroup">
                            <p:stCondLst>
                              <p:cond delay="200"/>
                            </p:stCondLst>
                            <p:childTnLst>
                              <p:par>
                                <p:cTn id="9" presetID="10" presetClass="entr" presetSubtype="0" fill="hold" nodeType="afterEffect">
                                  <p:stCondLst>
                                    <p:cond delay="0"/>
                                  </p:stCondLst>
                                  <p:childTnLst>
                                    <p:set>
                                      <p:cBhvr>
                                        <p:cTn id="10" dur="1" fill="hold">
                                          <p:stCondLst>
                                            <p:cond delay="0"/>
                                          </p:stCondLst>
                                        </p:cTn>
                                        <p:tgtEl>
                                          <p:spTgt spid="2015242"/>
                                        </p:tgtEl>
                                        <p:attrNameLst>
                                          <p:attrName>style.visibility</p:attrName>
                                        </p:attrNameLst>
                                      </p:cBhvr>
                                      <p:to>
                                        <p:strVal val="visible"/>
                                      </p:to>
                                    </p:set>
                                    <p:animEffect transition="in" filter="fade">
                                      <p:cBhvr>
                                        <p:cTn id="11" dur="200"/>
                                        <p:tgtEl>
                                          <p:spTgt spid="2015242"/>
                                        </p:tgtEl>
                                      </p:cBhvr>
                                    </p:animEffect>
                                  </p:childTnLst>
                                </p:cTn>
                              </p:par>
                            </p:childTnLst>
                          </p:cTn>
                        </p:par>
                        <p:par>
                          <p:cTn id="12" fill="hold" nodeType="afterGroup">
                            <p:stCondLst>
                              <p:cond delay="400"/>
                            </p:stCondLst>
                            <p:childTnLst>
                              <p:par>
                                <p:cTn id="13" presetID="22" presetClass="entr" presetSubtype="8" fill="hold" grpId="0" nodeType="afterEffect">
                                  <p:stCondLst>
                                    <p:cond delay="0"/>
                                  </p:stCondLst>
                                  <p:childTnLst>
                                    <p:set>
                                      <p:cBhvr>
                                        <p:cTn id="14" dur="1" fill="hold">
                                          <p:stCondLst>
                                            <p:cond delay="0"/>
                                          </p:stCondLst>
                                        </p:cTn>
                                        <p:tgtEl>
                                          <p:spTgt spid="2015239"/>
                                        </p:tgtEl>
                                        <p:attrNameLst>
                                          <p:attrName>style.visibility</p:attrName>
                                        </p:attrNameLst>
                                      </p:cBhvr>
                                      <p:to>
                                        <p:strVal val="visible"/>
                                      </p:to>
                                    </p:set>
                                    <p:animEffect transition="in" filter="wipe(left)">
                                      <p:cBhvr>
                                        <p:cTn id="15" dur="500"/>
                                        <p:tgtEl>
                                          <p:spTgt spid="2015239"/>
                                        </p:tgtEl>
                                      </p:cBhvr>
                                    </p:animEffect>
                                  </p:childTnLst>
                                </p:cTn>
                              </p:par>
                            </p:childTnLst>
                          </p:cTn>
                        </p:par>
                        <p:par>
                          <p:cTn id="16" fill="hold" nodeType="afterGroup">
                            <p:stCondLst>
                              <p:cond delay="900"/>
                            </p:stCondLst>
                            <p:childTnLst>
                              <p:par>
                                <p:cTn id="17" presetID="22" presetClass="entr" presetSubtype="4" fill="hold" grpId="0" nodeType="afterEffect">
                                  <p:stCondLst>
                                    <p:cond delay="0"/>
                                  </p:stCondLst>
                                  <p:childTnLst>
                                    <p:set>
                                      <p:cBhvr>
                                        <p:cTn id="18" dur="1" fill="hold">
                                          <p:stCondLst>
                                            <p:cond delay="0"/>
                                          </p:stCondLst>
                                        </p:cTn>
                                        <p:tgtEl>
                                          <p:spTgt spid="2015240"/>
                                        </p:tgtEl>
                                        <p:attrNameLst>
                                          <p:attrName>style.visibility</p:attrName>
                                        </p:attrNameLst>
                                      </p:cBhvr>
                                      <p:to>
                                        <p:strVal val="visible"/>
                                      </p:to>
                                    </p:set>
                                    <p:animEffect transition="in" filter="wipe(down)">
                                      <p:cBhvr>
                                        <p:cTn id="19" dur="500"/>
                                        <p:tgtEl>
                                          <p:spTgt spid="201524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2015350"/>
                                        </p:tgtEl>
                                        <p:attrNameLst>
                                          <p:attrName>style.visibility</p:attrName>
                                        </p:attrNameLst>
                                      </p:cBhvr>
                                      <p:to>
                                        <p:strVal val="visible"/>
                                      </p:to>
                                    </p:set>
                                    <p:animEffect transition="in" filter="fade">
                                      <p:cBhvr>
                                        <p:cTn id="24" dur="200"/>
                                        <p:tgtEl>
                                          <p:spTgt spid="2015350"/>
                                        </p:tgtEl>
                                      </p:cBhvr>
                                    </p:animEffect>
                                  </p:childTnLst>
                                </p:cTn>
                              </p:par>
                            </p:childTnLst>
                          </p:cTn>
                        </p:par>
                        <p:par>
                          <p:cTn id="25" fill="hold" nodeType="afterGroup">
                            <p:stCondLst>
                              <p:cond delay="200"/>
                            </p:stCondLst>
                            <p:childTnLst>
                              <p:par>
                                <p:cTn id="26" presetID="10" presetClass="entr" presetSubtype="0" fill="hold" grpId="0" nodeType="afterEffect">
                                  <p:stCondLst>
                                    <p:cond delay="0"/>
                                  </p:stCondLst>
                                  <p:childTnLst>
                                    <p:set>
                                      <p:cBhvr>
                                        <p:cTn id="27" dur="1" fill="hold">
                                          <p:stCondLst>
                                            <p:cond delay="0"/>
                                          </p:stCondLst>
                                        </p:cTn>
                                        <p:tgtEl>
                                          <p:spTgt spid="2015237"/>
                                        </p:tgtEl>
                                        <p:attrNameLst>
                                          <p:attrName>style.visibility</p:attrName>
                                        </p:attrNameLst>
                                      </p:cBhvr>
                                      <p:to>
                                        <p:strVal val="visible"/>
                                      </p:to>
                                    </p:set>
                                    <p:animEffect transition="in" filter="fade">
                                      <p:cBhvr>
                                        <p:cTn id="28" dur="200"/>
                                        <p:tgtEl>
                                          <p:spTgt spid="2015237"/>
                                        </p:tgtEl>
                                      </p:cBhvr>
                                    </p:animEffect>
                                  </p:childTnLst>
                                </p:cTn>
                              </p:par>
                            </p:childTnLst>
                          </p:cTn>
                        </p:par>
                        <p:par>
                          <p:cTn id="29" fill="hold" nodeType="afterGroup">
                            <p:stCondLst>
                              <p:cond delay="400"/>
                            </p:stCondLst>
                            <p:childTnLst>
                              <p:par>
                                <p:cTn id="30" presetID="22" presetClass="entr" presetSubtype="8" fill="hold" grpId="0" nodeType="afterEffect">
                                  <p:stCondLst>
                                    <p:cond delay="0"/>
                                  </p:stCondLst>
                                  <p:childTnLst>
                                    <p:set>
                                      <p:cBhvr>
                                        <p:cTn id="31" dur="1" fill="hold">
                                          <p:stCondLst>
                                            <p:cond delay="0"/>
                                          </p:stCondLst>
                                        </p:cTn>
                                        <p:tgtEl>
                                          <p:spTgt spid="2015235"/>
                                        </p:tgtEl>
                                        <p:attrNameLst>
                                          <p:attrName>style.visibility</p:attrName>
                                        </p:attrNameLst>
                                      </p:cBhvr>
                                      <p:to>
                                        <p:strVal val="visible"/>
                                      </p:to>
                                    </p:set>
                                    <p:animEffect transition="in" filter="wipe(left)">
                                      <p:cBhvr>
                                        <p:cTn id="32" dur="500"/>
                                        <p:tgtEl>
                                          <p:spTgt spid="201523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015458"/>
                                        </p:tgtEl>
                                        <p:attrNameLst>
                                          <p:attrName>style.visibility</p:attrName>
                                        </p:attrNameLst>
                                      </p:cBhvr>
                                      <p:to>
                                        <p:strVal val="visible"/>
                                      </p:to>
                                    </p:set>
                                    <p:animEffect transition="in" filter="fade">
                                      <p:cBhvr>
                                        <p:cTn id="37" dur="200"/>
                                        <p:tgtEl>
                                          <p:spTgt spid="2015458"/>
                                        </p:tgtEl>
                                      </p:cBhvr>
                                    </p:animEffect>
                                  </p:childTnLst>
                                </p:cTn>
                              </p:par>
                            </p:childTnLst>
                          </p:cTn>
                        </p:par>
                        <p:par>
                          <p:cTn id="38" fill="hold" nodeType="afterGroup">
                            <p:stCondLst>
                              <p:cond delay="200"/>
                            </p:stCondLst>
                            <p:childTnLst>
                              <p:par>
                                <p:cTn id="39" presetID="10" presetClass="entr" presetSubtype="0" fill="hold" grpId="0" nodeType="afterEffect">
                                  <p:stCondLst>
                                    <p:cond delay="0"/>
                                  </p:stCondLst>
                                  <p:childTnLst>
                                    <p:set>
                                      <p:cBhvr>
                                        <p:cTn id="40" dur="1" fill="hold">
                                          <p:stCondLst>
                                            <p:cond delay="0"/>
                                          </p:stCondLst>
                                        </p:cTn>
                                        <p:tgtEl>
                                          <p:spTgt spid="2015238"/>
                                        </p:tgtEl>
                                        <p:attrNameLst>
                                          <p:attrName>style.visibility</p:attrName>
                                        </p:attrNameLst>
                                      </p:cBhvr>
                                      <p:to>
                                        <p:strVal val="visible"/>
                                      </p:to>
                                    </p:set>
                                    <p:animEffect transition="in" filter="fade">
                                      <p:cBhvr>
                                        <p:cTn id="41" dur="200"/>
                                        <p:tgtEl>
                                          <p:spTgt spid="2015238"/>
                                        </p:tgtEl>
                                      </p:cBhvr>
                                    </p:animEffect>
                                  </p:childTnLst>
                                </p:cTn>
                              </p:par>
                            </p:childTnLst>
                          </p:cTn>
                        </p:par>
                        <p:par>
                          <p:cTn id="42" fill="hold" nodeType="afterGroup">
                            <p:stCondLst>
                              <p:cond delay="400"/>
                            </p:stCondLst>
                            <p:childTnLst>
                              <p:par>
                                <p:cTn id="43" presetID="22" presetClass="entr" presetSubtype="8" fill="hold" grpId="0" nodeType="afterEffect">
                                  <p:stCondLst>
                                    <p:cond delay="0"/>
                                  </p:stCondLst>
                                  <p:childTnLst>
                                    <p:set>
                                      <p:cBhvr>
                                        <p:cTn id="44" dur="1" fill="hold">
                                          <p:stCondLst>
                                            <p:cond delay="0"/>
                                          </p:stCondLst>
                                        </p:cTn>
                                        <p:tgtEl>
                                          <p:spTgt spid="2015236"/>
                                        </p:tgtEl>
                                        <p:attrNameLst>
                                          <p:attrName>style.visibility</p:attrName>
                                        </p:attrNameLst>
                                      </p:cBhvr>
                                      <p:to>
                                        <p:strVal val="visible"/>
                                      </p:to>
                                    </p:set>
                                    <p:animEffect transition="in" filter="wipe(left)">
                                      <p:cBhvr>
                                        <p:cTn id="45" dur="500"/>
                                        <p:tgtEl>
                                          <p:spTgt spid="201523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015576"/>
                                        </p:tgtEl>
                                        <p:attrNameLst>
                                          <p:attrName>style.visibility</p:attrName>
                                        </p:attrNameLst>
                                      </p:cBhvr>
                                      <p:to>
                                        <p:strVal val="visible"/>
                                      </p:to>
                                    </p:set>
                                    <p:animEffect transition="in" filter="wipe(up)">
                                      <p:cBhvr>
                                        <p:cTn id="50" dur="500"/>
                                        <p:tgtEl>
                                          <p:spTgt spid="2015576"/>
                                        </p:tgtEl>
                                      </p:cBhvr>
                                    </p:animEffect>
                                  </p:childTnLst>
                                </p:cTn>
                              </p:par>
                            </p:childTnLst>
                          </p:cTn>
                        </p:par>
                        <p:par>
                          <p:cTn id="51" fill="hold" nodeType="afterGroup">
                            <p:stCondLst>
                              <p:cond delay="500"/>
                            </p:stCondLst>
                            <p:childTnLst>
                              <p:par>
                                <p:cTn id="52" presetID="22" presetClass="entr" presetSubtype="1" fill="hold" grpId="0" nodeType="afterEffect">
                                  <p:stCondLst>
                                    <p:cond delay="0"/>
                                  </p:stCondLst>
                                  <p:childTnLst>
                                    <p:set>
                                      <p:cBhvr>
                                        <p:cTn id="53" dur="1" fill="hold">
                                          <p:stCondLst>
                                            <p:cond delay="0"/>
                                          </p:stCondLst>
                                        </p:cTn>
                                        <p:tgtEl>
                                          <p:spTgt spid="1304923"/>
                                        </p:tgtEl>
                                        <p:attrNameLst>
                                          <p:attrName>style.visibility</p:attrName>
                                        </p:attrNameLst>
                                      </p:cBhvr>
                                      <p:to>
                                        <p:strVal val="visible"/>
                                      </p:to>
                                    </p:set>
                                    <p:animEffect transition="in" filter="wipe(up)">
                                      <p:cBhvr>
                                        <p:cTn id="54" dur="500"/>
                                        <p:tgtEl>
                                          <p:spTgt spid="130492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2015577"/>
                                        </p:tgtEl>
                                        <p:attrNameLst>
                                          <p:attrName>style.visibility</p:attrName>
                                        </p:attrNameLst>
                                      </p:cBhvr>
                                      <p:to>
                                        <p:strVal val="visible"/>
                                      </p:to>
                                    </p:set>
                                    <p:animEffect transition="in" filter="wipe(up)">
                                      <p:cBhvr>
                                        <p:cTn id="59" dur="500"/>
                                        <p:tgtEl>
                                          <p:spTgt spid="2015577"/>
                                        </p:tgtEl>
                                      </p:cBhvr>
                                    </p:animEffect>
                                  </p:childTnLst>
                                </p:cTn>
                              </p:par>
                            </p:childTnLst>
                          </p:cTn>
                        </p:par>
                        <p:par>
                          <p:cTn id="60" fill="hold" nodeType="afterGroup">
                            <p:stCondLst>
                              <p:cond delay="500"/>
                            </p:stCondLst>
                            <p:childTnLst>
                              <p:par>
                                <p:cTn id="61" presetID="22" presetClass="entr" presetSubtype="1" fill="hold" grpId="0" nodeType="afterEffect">
                                  <p:stCondLst>
                                    <p:cond delay="0"/>
                                  </p:stCondLst>
                                  <p:childTnLst>
                                    <p:set>
                                      <p:cBhvr>
                                        <p:cTn id="62" dur="1" fill="hold">
                                          <p:stCondLst>
                                            <p:cond delay="0"/>
                                          </p:stCondLst>
                                        </p:cTn>
                                        <p:tgtEl>
                                          <p:spTgt spid="1304925"/>
                                        </p:tgtEl>
                                        <p:attrNameLst>
                                          <p:attrName>style.visibility</p:attrName>
                                        </p:attrNameLst>
                                      </p:cBhvr>
                                      <p:to>
                                        <p:strVal val="visible"/>
                                      </p:to>
                                    </p:set>
                                    <p:animEffect transition="in" filter="wipe(up)">
                                      <p:cBhvr>
                                        <p:cTn id="63" dur="500"/>
                                        <p:tgtEl>
                                          <p:spTgt spid="1304925"/>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015578"/>
                                        </p:tgtEl>
                                        <p:attrNameLst>
                                          <p:attrName>style.visibility</p:attrName>
                                        </p:attrNameLst>
                                      </p:cBhvr>
                                      <p:to>
                                        <p:strVal val="visible"/>
                                      </p:to>
                                    </p:set>
                                  </p:childTnLst>
                                </p:cTn>
                              </p:par>
                            </p:childTnLst>
                          </p:cTn>
                        </p:par>
                        <p:par>
                          <p:cTn id="68" fill="hold">
                            <p:stCondLst>
                              <p:cond delay="0"/>
                            </p:stCondLst>
                            <p:childTnLst>
                              <p:par>
                                <p:cTn id="69" presetID="22" presetClass="entr" presetSubtype="8" fill="hold" grpId="0" nodeType="afterEffect">
                                  <p:stCondLst>
                                    <p:cond delay="0"/>
                                  </p:stCondLst>
                                  <p:childTnLst>
                                    <p:set>
                                      <p:cBhvr>
                                        <p:cTn id="70" dur="1" fill="hold">
                                          <p:stCondLst>
                                            <p:cond delay="0"/>
                                          </p:stCondLst>
                                        </p:cTn>
                                        <p:tgtEl>
                                          <p:spTgt spid="1304929"/>
                                        </p:tgtEl>
                                        <p:attrNameLst>
                                          <p:attrName>style.visibility</p:attrName>
                                        </p:attrNameLst>
                                      </p:cBhvr>
                                      <p:to>
                                        <p:strVal val="visible"/>
                                      </p:to>
                                    </p:set>
                                    <p:animEffect transition="in" filter="wipe(left)">
                                      <p:cBhvr>
                                        <p:cTn id="71" dur="200"/>
                                        <p:tgtEl>
                                          <p:spTgt spid="1304929"/>
                                        </p:tgtEl>
                                      </p:cBhvr>
                                    </p:animEffect>
                                  </p:childTnLst>
                                </p:cTn>
                              </p:par>
                            </p:childTnLst>
                          </p:cTn>
                        </p:par>
                        <p:par>
                          <p:cTn id="72" fill="hold">
                            <p:stCondLst>
                              <p:cond delay="200"/>
                            </p:stCondLst>
                            <p:childTnLst>
                              <p:par>
                                <p:cTn id="73" presetID="22" presetClass="entr" presetSubtype="8" fill="hold" grpId="0" nodeType="afterEffect">
                                  <p:stCondLst>
                                    <p:cond delay="0"/>
                                  </p:stCondLst>
                                  <p:childTnLst>
                                    <p:set>
                                      <p:cBhvr>
                                        <p:cTn id="74" dur="1" fill="hold">
                                          <p:stCondLst>
                                            <p:cond delay="0"/>
                                          </p:stCondLst>
                                        </p:cTn>
                                        <p:tgtEl>
                                          <p:spTgt spid="1304928"/>
                                        </p:tgtEl>
                                        <p:attrNameLst>
                                          <p:attrName>style.visibility</p:attrName>
                                        </p:attrNameLst>
                                      </p:cBhvr>
                                      <p:to>
                                        <p:strVal val="visible"/>
                                      </p:to>
                                    </p:set>
                                    <p:animEffect transition="in" filter="wipe(left)">
                                      <p:cBhvr>
                                        <p:cTn id="75" dur="200"/>
                                        <p:tgtEl>
                                          <p:spTgt spid="1304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5235" grpId="0" animBg="1"/>
      <p:bldP spid="2015236" grpId="0" animBg="1"/>
      <p:bldP spid="2015237" grpId="0" animBg="1"/>
      <p:bldP spid="2015238" grpId="0" animBg="1"/>
      <p:bldP spid="2015239" grpId="0" animBg="1"/>
      <p:bldP spid="2015240" grpId="0" animBg="1"/>
      <p:bldP spid="2015241" grpId="0" animBg="1"/>
      <p:bldP spid="1304923" grpId="0"/>
      <p:bldP spid="1304925" grpId="0"/>
      <p:bldP spid="1304928" grpId="0" animBg="1"/>
      <p:bldP spid="1304929" grpId="0" animBg="1"/>
      <p:bldP spid="2015576" grpId="0" animBg="1"/>
      <p:bldP spid="2015577" grpId="0" animBg="1"/>
      <p:bldP spid="201557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6258" name="Rectangle 2"/>
          <p:cNvSpPr>
            <a:spLocks noGrp="1" noChangeArrowheads="1"/>
          </p:cNvSpPr>
          <p:nvPr>
            <p:ph type="title"/>
          </p:nvPr>
        </p:nvSpPr>
        <p:spPr>
          <a:xfrm>
            <a:off x="400050" y="-609"/>
            <a:ext cx="8229600" cy="1143000"/>
          </a:xfrm>
        </p:spPr>
        <p:txBody>
          <a:bodyPr/>
          <a:lstStyle/>
          <a:p>
            <a:r>
              <a:rPr lang="en-US" smtClean="0"/>
              <a:t>Regression</a:t>
            </a:r>
            <a:endParaRPr lang="en-US" dirty="0"/>
          </a:p>
        </p:txBody>
      </p:sp>
      <p:sp>
        <p:nvSpPr>
          <p:cNvPr id="2016259" name="Line 3"/>
          <p:cNvSpPr>
            <a:spLocks noChangeShapeType="1"/>
          </p:cNvSpPr>
          <p:nvPr/>
        </p:nvSpPr>
        <p:spPr bwMode="auto">
          <a:xfrm flipV="1">
            <a:off x="557213" y="3294063"/>
            <a:ext cx="2473325" cy="15875"/>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60" name="Text Box 4"/>
          <p:cNvSpPr txBox="1">
            <a:spLocks noChangeArrowheads="1"/>
          </p:cNvSpPr>
          <p:nvPr/>
        </p:nvSpPr>
        <p:spPr bwMode="auto">
          <a:xfrm>
            <a:off x="3897313" y="1841500"/>
            <a:ext cx="1873250" cy="339725"/>
          </a:xfrm>
          <a:prstGeom prst="rect">
            <a:avLst/>
          </a:prstGeom>
          <a:solidFill>
            <a:srgbClr val="CCFF66"/>
          </a:solidFill>
          <a:ln w="317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spAutoFit/>
          </a:bodyPr>
          <a:lstStyle/>
          <a:p>
            <a:pPr algn="ctr" eaLnBrk="1" hangingPunct="1"/>
            <a:r>
              <a:rPr lang="en-GB" sz="1600" smtClean="0">
                <a:latin typeface="Arial" charset="0"/>
              </a:rPr>
              <a:t>linear? </a:t>
            </a:r>
          </a:p>
        </p:txBody>
      </p:sp>
      <p:grpSp>
        <p:nvGrpSpPr>
          <p:cNvPr id="2016261" name="Group 5"/>
          <p:cNvGrpSpPr>
            <a:grpSpLocks/>
          </p:cNvGrpSpPr>
          <p:nvPr/>
        </p:nvGrpSpPr>
        <p:grpSpPr bwMode="auto">
          <a:xfrm>
            <a:off x="3341688" y="2205038"/>
            <a:ext cx="2592387" cy="2495550"/>
            <a:chOff x="2141" y="2079"/>
            <a:chExt cx="1633" cy="1572"/>
          </a:xfrm>
        </p:grpSpPr>
        <p:sp>
          <p:nvSpPr>
            <p:cNvPr id="2016262" name="Line 6"/>
            <p:cNvSpPr>
              <a:spLocks noChangeShapeType="1"/>
            </p:cNvSpPr>
            <p:nvPr/>
          </p:nvSpPr>
          <p:spPr bwMode="auto">
            <a:xfrm>
              <a:off x="2141" y="3440"/>
              <a:ext cx="1633" cy="0"/>
            </a:xfrm>
            <a:prstGeom prst="line">
              <a:avLst/>
            </a:prstGeom>
            <a:noFill/>
            <a:ln w="12700">
              <a:solidFill>
                <a:srgbClr val="5F5F5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63" name="Line 7"/>
            <p:cNvSpPr>
              <a:spLocks noChangeShapeType="1"/>
            </p:cNvSpPr>
            <p:nvPr/>
          </p:nvSpPr>
          <p:spPr bwMode="auto">
            <a:xfrm rot="-5400000">
              <a:off x="1529" y="2827"/>
              <a:ext cx="1496" cy="0"/>
            </a:xfrm>
            <a:prstGeom prst="line">
              <a:avLst/>
            </a:prstGeom>
            <a:noFill/>
            <a:ln w="12700">
              <a:solidFill>
                <a:srgbClr val="5F5F5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64" name="Oval 8"/>
            <p:cNvSpPr>
              <a:spLocks noChangeArrowheads="1"/>
            </p:cNvSpPr>
            <p:nvPr/>
          </p:nvSpPr>
          <p:spPr bwMode="auto">
            <a:xfrm>
              <a:off x="3037" y="282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65" name="Oval 9"/>
            <p:cNvSpPr>
              <a:spLocks noChangeArrowheads="1"/>
            </p:cNvSpPr>
            <p:nvPr/>
          </p:nvSpPr>
          <p:spPr bwMode="auto">
            <a:xfrm>
              <a:off x="3431" y="242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66" name="Oval 10"/>
            <p:cNvSpPr>
              <a:spLocks noChangeArrowheads="1"/>
            </p:cNvSpPr>
            <p:nvPr/>
          </p:nvSpPr>
          <p:spPr bwMode="auto">
            <a:xfrm>
              <a:off x="3254" y="282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67" name="Oval 11"/>
            <p:cNvSpPr>
              <a:spLocks noChangeArrowheads="1"/>
            </p:cNvSpPr>
            <p:nvPr/>
          </p:nvSpPr>
          <p:spPr bwMode="auto">
            <a:xfrm>
              <a:off x="3021" y="266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68" name="Oval 12"/>
            <p:cNvSpPr>
              <a:spLocks noChangeArrowheads="1"/>
            </p:cNvSpPr>
            <p:nvPr/>
          </p:nvSpPr>
          <p:spPr bwMode="auto">
            <a:xfrm>
              <a:off x="3373" y="2268"/>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69" name="Oval 13"/>
            <p:cNvSpPr>
              <a:spLocks noChangeArrowheads="1"/>
            </p:cNvSpPr>
            <p:nvPr/>
          </p:nvSpPr>
          <p:spPr bwMode="auto">
            <a:xfrm>
              <a:off x="3343" y="261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70" name="Oval 14"/>
            <p:cNvSpPr>
              <a:spLocks noChangeArrowheads="1"/>
            </p:cNvSpPr>
            <p:nvPr/>
          </p:nvSpPr>
          <p:spPr bwMode="auto">
            <a:xfrm>
              <a:off x="3172" y="281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71" name="Oval 15"/>
            <p:cNvSpPr>
              <a:spLocks noChangeArrowheads="1"/>
            </p:cNvSpPr>
            <p:nvPr/>
          </p:nvSpPr>
          <p:spPr bwMode="auto">
            <a:xfrm>
              <a:off x="3284" y="249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72" name="Oval 16"/>
            <p:cNvSpPr>
              <a:spLocks noChangeArrowheads="1"/>
            </p:cNvSpPr>
            <p:nvPr/>
          </p:nvSpPr>
          <p:spPr bwMode="auto">
            <a:xfrm>
              <a:off x="3377" y="276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73" name="Oval 17"/>
            <p:cNvSpPr>
              <a:spLocks noChangeArrowheads="1"/>
            </p:cNvSpPr>
            <p:nvPr/>
          </p:nvSpPr>
          <p:spPr bwMode="auto">
            <a:xfrm>
              <a:off x="3412" y="2564"/>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74" name="Oval 18"/>
            <p:cNvSpPr>
              <a:spLocks noChangeArrowheads="1"/>
            </p:cNvSpPr>
            <p:nvPr/>
          </p:nvSpPr>
          <p:spPr bwMode="auto">
            <a:xfrm>
              <a:off x="2830" y="270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75" name="Oval 19"/>
            <p:cNvSpPr>
              <a:spLocks noChangeArrowheads="1"/>
            </p:cNvSpPr>
            <p:nvPr/>
          </p:nvSpPr>
          <p:spPr bwMode="auto">
            <a:xfrm>
              <a:off x="3508" y="225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76" name="Oval 20"/>
            <p:cNvSpPr>
              <a:spLocks noChangeArrowheads="1"/>
            </p:cNvSpPr>
            <p:nvPr/>
          </p:nvSpPr>
          <p:spPr bwMode="auto">
            <a:xfrm>
              <a:off x="3161" y="261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77" name="Oval 21"/>
            <p:cNvSpPr>
              <a:spLocks noChangeArrowheads="1"/>
            </p:cNvSpPr>
            <p:nvPr/>
          </p:nvSpPr>
          <p:spPr bwMode="auto">
            <a:xfrm>
              <a:off x="3477" y="208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78" name="Oval 22"/>
            <p:cNvSpPr>
              <a:spLocks noChangeArrowheads="1"/>
            </p:cNvSpPr>
            <p:nvPr/>
          </p:nvSpPr>
          <p:spPr bwMode="auto">
            <a:xfrm>
              <a:off x="3275" y="2738"/>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79" name="Oval 23"/>
            <p:cNvSpPr>
              <a:spLocks noChangeArrowheads="1"/>
            </p:cNvSpPr>
            <p:nvPr/>
          </p:nvSpPr>
          <p:spPr bwMode="auto">
            <a:xfrm>
              <a:off x="2849" y="284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80" name="Oval 24"/>
            <p:cNvSpPr>
              <a:spLocks noChangeArrowheads="1"/>
            </p:cNvSpPr>
            <p:nvPr/>
          </p:nvSpPr>
          <p:spPr bwMode="auto">
            <a:xfrm>
              <a:off x="2682" y="306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81" name="Oval 25"/>
            <p:cNvSpPr>
              <a:spLocks noChangeArrowheads="1"/>
            </p:cNvSpPr>
            <p:nvPr/>
          </p:nvSpPr>
          <p:spPr bwMode="auto">
            <a:xfrm>
              <a:off x="2433" y="2894"/>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82" name="Oval 26"/>
            <p:cNvSpPr>
              <a:spLocks noChangeArrowheads="1"/>
            </p:cNvSpPr>
            <p:nvPr/>
          </p:nvSpPr>
          <p:spPr bwMode="auto">
            <a:xfrm>
              <a:off x="2596" y="279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83" name="Oval 27"/>
            <p:cNvSpPr>
              <a:spLocks noChangeArrowheads="1"/>
            </p:cNvSpPr>
            <p:nvPr/>
          </p:nvSpPr>
          <p:spPr bwMode="auto">
            <a:xfrm>
              <a:off x="2711" y="288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84" name="Oval 28"/>
            <p:cNvSpPr>
              <a:spLocks noChangeArrowheads="1"/>
            </p:cNvSpPr>
            <p:nvPr/>
          </p:nvSpPr>
          <p:spPr bwMode="auto">
            <a:xfrm>
              <a:off x="2596" y="292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85" name="Oval 29"/>
            <p:cNvSpPr>
              <a:spLocks noChangeArrowheads="1"/>
            </p:cNvSpPr>
            <p:nvPr/>
          </p:nvSpPr>
          <p:spPr bwMode="auto">
            <a:xfrm>
              <a:off x="2724" y="274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86" name="Oval 30"/>
            <p:cNvSpPr>
              <a:spLocks noChangeArrowheads="1"/>
            </p:cNvSpPr>
            <p:nvPr/>
          </p:nvSpPr>
          <p:spPr bwMode="auto">
            <a:xfrm>
              <a:off x="2516" y="316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87" name="Oval 31"/>
            <p:cNvSpPr>
              <a:spLocks noChangeArrowheads="1"/>
            </p:cNvSpPr>
            <p:nvPr/>
          </p:nvSpPr>
          <p:spPr bwMode="auto">
            <a:xfrm>
              <a:off x="2358" y="320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88" name="Oval 32"/>
            <p:cNvSpPr>
              <a:spLocks noChangeArrowheads="1"/>
            </p:cNvSpPr>
            <p:nvPr/>
          </p:nvSpPr>
          <p:spPr bwMode="auto">
            <a:xfrm>
              <a:off x="2539" y="331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89" name="Oval 33"/>
            <p:cNvSpPr>
              <a:spLocks noChangeArrowheads="1"/>
            </p:cNvSpPr>
            <p:nvPr/>
          </p:nvSpPr>
          <p:spPr bwMode="auto">
            <a:xfrm>
              <a:off x="2487" y="303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90" name="Text Box 34"/>
            <p:cNvSpPr txBox="1">
              <a:spLocks noChangeArrowheads="1"/>
            </p:cNvSpPr>
            <p:nvPr/>
          </p:nvSpPr>
          <p:spPr bwMode="auto">
            <a:xfrm>
              <a:off x="3535" y="3439"/>
              <a:ext cx="178"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hangingPunct="1"/>
              <a:r>
                <a:rPr lang="en-GB" sz="1600" i="1" smtClean="0">
                  <a:solidFill>
                    <a:srgbClr val="000000"/>
                  </a:solidFill>
                  <a:latin typeface="Arial" charset="0"/>
                </a:rPr>
                <a:t>x</a:t>
              </a:r>
              <a:endParaRPr lang="en-GB" sz="1600" baseline="-25000" smtClean="0">
                <a:solidFill>
                  <a:srgbClr val="000000"/>
                </a:solidFill>
                <a:latin typeface="Arial" charset="0"/>
              </a:endParaRPr>
            </a:p>
          </p:txBody>
        </p:sp>
      </p:grpSp>
      <p:sp>
        <p:nvSpPr>
          <p:cNvPr id="2016291" name="Text Box 35"/>
          <p:cNvSpPr txBox="1">
            <a:spLocks noChangeArrowheads="1"/>
          </p:cNvSpPr>
          <p:nvPr/>
        </p:nvSpPr>
        <p:spPr bwMode="auto">
          <a:xfrm>
            <a:off x="3141663" y="2203450"/>
            <a:ext cx="47625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hangingPunct="1"/>
            <a:r>
              <a:rPr lang="en-GB" sz="1600" i="1" smtClean="0">
                <a:solidFill>
                  <a:srgbClr val="000000"/>
                </a:solidFill>
                <a:latin typeface="Arial" charset="0"/>
              </a:rPr>
              <a:t>f(x)</a:t>
            </a:r>
            <a:endParaRPr lang="en-GB" sz="1600" baseline="-25000" smtClean="0">
              <a:solidFill>
                <a:srgbClr val="000000"/>
              </a:solidFill>
              <a:latin typeface="Arial" charset="0"/>
            </a:endParaRPr>
          </a:p>
        </p:txBody>
      </p:sp>
      <p:grpSp>
        <p:nvGrpSpPr>
          <p:cNvPr id="2016292" name="Group 36"/>
          <p:cNvGrpSpPr>
            <a:grpSpLocks/>
          </p:cNvGrpSpPr>
          <p:nvPr/>
        </p:nvGrpSpPr>
        <p:grpSpPr bwMode="auto">
          <a:xfrm>
            <a:off x="6257925" y="2179638"/>
            <a:ext cx="2592388" cy="2495550"/>
            <a:chOff x="3942" y="2063"/>
            <a:chExt cx="1633" cy="1572"/>
          </a:xfrm>
        </p:grpSpPr>
        <p:sp>
          <p:nvSpPr>
            <p:cNvPr id="2016293" name="Line 37"/>
            <p:cNvSpPr>
              <a:spLocks noChangeShapeType="1"/>
            </p:cNvSpPr>
            <p:nvPr/>
          </p:nvSpPr>
          <p:spPr bwMode="auto">
            <a:xfrm>
              <a:off x="3942" y="3424"/>
              <a:ext cx="1633" cy="0"/>
            </a:xfrm>
            <a:prstGeom prst="line">
              <a:avLst/>
            </a:prstGeom>
            <a:noFill/>
            <a:ln w="12700">
              <a:solidFill>
                <a:srgbClr val="5F5F5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94" name="Line 38"/>
            <p:cNvSpPr>
              <a:spLocks noChangeShapeType="1"/>
            </p:cNvSpPr>
            <p:nvPr/>
          </p:nvSpPr>
          <p:spPr bwMode="auto">
            <a:xfrm rot="-5400000">
              <a:off x="3330" y="2811"/>
              <a:ext cx="1496" cy="0"/>
            </a:xfrm>
            <a:prstGeom prst="line">
              <a:avLst/>
            </a:prstGeom>
            <a:noFill/>
            <a:ln w="12700">
              <a:solidFill>
                <a:srgbClr val="5F5F5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95" name="Oval 39"/>
            <p:cNvSpPr>
              <a:spLocks noChangeArrowheads="1"/>
            </p:cNvSpPr>
            <p:nvPr/>
          </p:nvSpPr>
          <p:spPr bwMode="auto">
            <a:xfrm>
              <a:off x="4838" y="281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96" name="Oval 40"/>
            <p:cNvSpPr>
              <a:spLocks noChangeArrowheads="1"/>
            </p:cNvSpPr>
            <p:nvPr/>
          </p:nvSpPr>
          <p:spPr bwMode="auto">
            <a:xfrm>
              <a:off x="5232" y="240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97" name="Oval 41"/>
            <p:cNvSpPr>
              <a:spLocks noChangeArrowheads="1"/>
            </p:cNvSpPr>
            <p:nvPr/>
          </p:nvSpPr>
          <p:spPr bwMode="auto">
            <a:xfrm>
              <a:off x="5055" y="280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98" name="Oval 42"/>
            <p:cNvSpPr>
              <a:spLocks noChangeArrowheads="1"/>
            </p:cNvSpPr>
            <p:nvPr/>
          </p:nvSpPr>
          <p:spPr bwMode="auto">
            <a:xfrm>
              <a:off x="4822" y="264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299" name="Oval 43"/>
            <p:cNvSpPr>
              <a:spLocks noChangeArrowheads="1"/>
            </p:cNvSpPr>
            <p:nvPr/>
          </p:nvSpPr>
          <p:spPr bwMode="auto">
            <a:xfrm>
              <a:off x="5174" y="225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00" name="Oval 44"/>
            <p:cNvSpPr>
              <a:spLocks noChangeArrowheads="1"/>
            </p:cNvSpPr>
            <p:nvPr/>
          </p:nvSpPr>
          <p:spPr bwMode="auto">
            <a:xfrm>
              <a:off x="5144" y="260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01" name="Oval 45"/>
            <p:cNvSpPr>
              <a:spLocks noChangeArrowheads="1"/>
            </p:cNvSpPr>
            <p:nvPr/>
          </p:nvSpPr>
          <p:spPr bwMode="auto">
            <a:xfrm>
              <a:off x="4973" y="280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02" name="Oval 46"/>
            <p:cNvSpPr>
              <a:spLocks noChangeArrowheads="1"/>
            </p:cNvSpPr>
            <p:nvPr/>
          </p:nvSpPr>
          <p:spPr bwMode="auto">
            <a:xfrm>
              <a:off x="5085" y="247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03" name="Oval 47"/>
            <p:cNvSpPr>
              <a:spLocks noChangeArrowheads="1"/>
            </p:cNvSpPr>
            <p:nvPr/>
          </p:nvSpPr>
          <p:spPr bwMode="auto">
            <a:xfrm>
              <a:off x="5178" y="275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04" name="Oval 48"/>
            <p:cNvSpPr>
              <a:spLocks noChangeArrowheads="1"/>
            </p:cNvSpPr>
            <p:nvPr/>
          </p:nvSpPr>
          <p:spPr bwMode="auto">
            <a:xfrm>
              <a:off x="5213" y="2548"/>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05" name="Oval 49"/>
            <p:cNvSpPr>
              <a:spLocks noChangeArrowheads="1"/>
            </p:cNvSpPr>
            <p:nvPr/>
          </p:nvSpPr>
          <p:spPr bwMode="auto">
            <a:xfrm>
              <a:off x="4631" y="269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06" name="Oval 50"/>
            <p:cNvSpPr>
              <a:spLocks noChangeArrowheads="1"/>
            </p:cNvSpPr>
            <p:nvPr/>
          </p:nvSpPr>
          <p:spPr bwMode="auto">
            <a:xfrm>
              <a:off x="5309" y="2234"/>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07" name="Oval 51"/>
            <p:cNvSpPr>
              <a:spLocks noChangeArrowheads="1"/>
            </p:cNvSpPr>
            <p:nvPr/>
          </p:nvSpPr>
          <p:spPr bwMode="auto">
            <a:xfrm>
              <a:off x="4962" y="260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08" name="Oval 52"/>
            <p:cNvSpPr>
              <a:spLocks noChangeArrowheads="1"/>
            </p:cNvSpPr>
            <p:nvPr/>
          </p:nvSpPr>
          <p:spPr bwMode="auto">
            <a:xfrm>
              <a:off x="5278" y="206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09" name="Oval 53"/>
            <p:cNvSpPr>
              <a:spLocks noChangeArrowheads="1"/>
            </p:cNvSpPr>
            <p:nvPr/>
          </p:nvSpPr>
          <p:spPr bwMode="auto">
            <a:xfrm>
              <a:off x="5076" y="272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10" name="Oval 54"/>
            <p:cNvSpPr>
              <a:spLocks noChangeArrowheads="1"/>
            </p:cNvSpPr>
            <p:nvPr/>
          </p:nvSpPr>
          <p:spPr bwMode="auto">
            <a:xfrm>
              <a:off x="4650" y="282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11" name="Oval 55"/>
            <p:cNvSpPr>
              <a:spLocks noChangeArrowheads="1"/>
            </p:cNvSpPr>
            <p:nvPr/>
          </p:nvSpPr>
          <p:spPr bwMode="auto">
            <a:xfrm>
              <a:off x="4483" y="3044"/>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12" name="Oval 56"/>
            <p:cNvSpPr>
              <a:spLocks noChangeArrowheads="1"/>
            </p:cNvSpPr>
            <p:nvPr/>
          </p:nvSpPr>
          <p:spPr bwMode="auto">
            <a:xfrm>
              <a:off x="4234" y="2878"/>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13" name="Oval 57"/>
            <p:cNvSpPr>
              <a:spLocks noChangeArrowheads="1"/>
            </p:cNvSpPr>
            <p:nvPr/>
          </p:nvSpPr>
          <p:spPr bwMode="auto">
            <a:xfrm>
              <a:off x="4397" y="2774"/>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14" name="Oval 58"/>
            <p:cNvSpPr>
              <a:spLocks noChangeArrowheads="1"/>
            </p:cNvSpPr>
            <p:nvPr/>
          </p:nvSpPr>
          <p:spPr bwMode="auto">
            <a:xfrm>
              <a:off x="4512" y="2864"/>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15" name="Oval 59"/>
            <p:cNvSpPr>
              <a:spLocks noChangeArrowheads="1"/>
            </p:cNvSpPr>
            <p:nvPr/>
          </p:nvSpPr>
          <p:spPr bwMode="auto">
            <a:xfrm>
              <a:off x="4397" y="2904"/>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16" name="Oval 60"/>
            <p:cNvSpPr>
              <a:spLocks noChangeArrowheads="1"/>
            </p:cNvSpPr>
            <p:nvPr/>
          </p:nvSpPr>
          <p:spPr bwMode="auto">
            <a:xfrm>
              <a:off x="4525" y="272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17" name="Oval 61"/>
            <p:cNvSpPr>
              <a:spLocks noChangeArrowheads="1"/>
            </p:cNvSpPr>
            <p:nvPr/>
          </p:nvSpPr>
          <p:spPr bwMode="auto">
            <a:xfrm>
              <a:off x="4317" y="314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18" name="Oval 62"/>
            <p:cNvSpPr>
              <a:spLocks noChangeArrowheads="1"/>
            </p:cNvSpPr>
            <p:nvPr/>
          </p:nvSpPr>
          <p:spPr bwMode="auto">
            <a:xfrm>
              <a:off x="4159" y="318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19" name="Oval 63"/>
            <p:cNvSpPr>
              <a:spLocks noChangeArrowheads="1"/>
            </p:cNvSpPr>
            <p:nvPr/>
          </p:nvSpPr>
          <p:spPr bwMode="auto">
            <a:xfrm>
              <a:off x="4340" y="329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20" name="Oval 64"/>
            <p:cNvSpPr>
              <a:spLocks noChangeArrowheads="1"/>
            </p:cNvSpPr>
            <p:nvPr/>
          </p:nvSpPr>
          <p:spPr bwMode="auto">
            <a:xfrm>
              <a:off x="4288" y="302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21" name="Text Box 65"/>
            <p:cNvSpPr txBox="1">
              <a:spLocks noChangeArrowheads="1"/>
            </p:cNvSpPr>
            <p:nvPr/>
          </p:nvSpPr>
          <p:spPr bwMode="auto">
            <a:xfrm>
              <a:off x="5336" y="3423"/>
              <a:ext cx="178"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hangingPunct="1"/>
              <a:r>
                <a:rPr lang="en-GB" sz="1600" i="1" smtClean="0">
                  <a:solidFill>
                    <a:srgbClr val="000000"/>
                  </a:solidFill>
                  <a:latin typeface="Arial" charset="0"/>
                </a:rPr>
                <a:t>x</a:t>
              </a:r>
              <a:endParaRPr lang="en-GB" sz="1600" baseline="-25000" smtClean="0">
                <a:solidFill>
                  <a:srgbClr val="000000"/>
                </a:solidFill>
                <a:latin typeface="Arial" charset="0"/>
              </a:endParaRPr>
            </a:p>
          </p:txBody>
        </p:sp>
      </p:grpSp>
      <p:sp>
        <p:nvSpPr>
          <p:cNvPr id="2016322" name="Text Box 66"/>
          <p:cNvSpPr txBox="1">
            <a:spLocks noChangeArrowheads="1"/>
          </p:cNvSpPr>
          <p:nvPr/>
        </p:nvSpPr>
        <p:spPr bwMode="auto">
          <a:xfrm>
            <a:off x="6057900" y="2178050"/>
            <a:ext cx="47625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hangingPunct="1"/>
            <a:r>
              <a:rPr lang="en-GB" sz="1600" i="1" smtClean="0">
                <a:solidFill>
                  <a:srgbClr val="000000"/>
                </a:solidFill>
                <a:latin typeface="Arial" charset="0"/>
              </a:rPr>
              <a:t>f(x)</a:t>
            </a:r>
            <a:endParaRPr lang="en-GB" sz="1600" baseline="-25000" smtClean="0">
              <a:solidFill>
                <a:srgbClr val="000000"/>
              </a:solidFill>
              <a:latin typeface="Arial" charset="0"/>
            </a:endParaRPr>
          </a:p>
        </p:txBody>
      </p:sp>
      <p:sp>
        <p:nvSpPr>
          <p:cNvPr id="2016323" name="Freeform 67"/>
          <p:cNvSpPr>
            <a:spLocks/>
          </p:cNvSpPr>
          <p:nvPr/>
        </p:nvSpPr>
        <p:spPr bwMode="auto">
          <a:xfrm>
            <a:off x="6484938" y="2339975"/>
            <a:ext cx="1960562" cy="2016125"/>
          </a:xfrm>
          <a:custGeom>
            <a:avLst/>
            <a:gdLst>
              <a:gd name="T0" fmla="*/ 0 w 1235"/>
              <a:gd name="T1" fmla="*/ 1270 h 1270"/>
              <a:gd name="T2" fmla="*/ 270 w 1235"/>
              <a:gd name="T3" fmla="*/ 784 h 1270"/>
              <a:gd name="T4" fmla="*/ 853 w 1235"/>
              <a:gd name="T5" fmla="*/ 576 h 1270"/>
              <a:gd name="T6" fmla="*/ 1103 w 1235"/>
              <a:gd name="T7" fmla="*/ 354 h 1270"/>
              <a:gd name="T8" fmla="*/ 1166 w 1235"/>
              <a:gd name="T9" fmla="*/ 83 h 1270"/>
              <a:gd name="T10" fmla="*/ 1235 w 1235"/>
              <a:gd name="T11" fmla="*/ 0 h 1270"/>
            </a:gdLst>
            <a:ahLst/>
            <a:cxnLst>
              <a:cxn ang="0">
                <a:pos x="T0" y="T1"/>
              </a:cxn>
              <a:cxn ang="0">
                <a:pos x="T2" y="T3"/>
              </a:cxn>
              <a:cxn ang="0">
                <a:pos x="T4" y="T5"/>
              </a:cxn>
              <a:cxn ang="0">
                <a:pos x="T6" y="T7"/>
              </a:cxn>
              <a:cxn ang="0">
                <a:pos x="T8" y="T9"/>
              </a:cxn>
              <a:cxn ang="0">
                <a:pos x="T10" y="T11"/>
              </a:cxn>
            </a:cxnLst>
            <a:rect l="0" t="0" r="r" b="b"/>
            <a:pathLst>
              <a:path w="1235" h="1270">
                <a:moveTo>
                  <a:pt x="0" y="1270"/>
                </a:moveTo>
                <a:cubicBezTo>
                  <a:pt x="64" y="1085"/>
                  <a:pt x="128" y="900"/>
                  <a:pt x="270" y="784"/>
                </a:cubicBezTo>
                <a:cubicBezTo>
                  <a:pt x="412" y="668"/>
                  <a:pt x="714" y="648"/>
                  <a:pt x="853" y="576"/>
                </a:cubicBezTo>
                <a:cubicBezTo>
                  <a:pt x="992" y="504"/>
                  <a:pt x="1051" y="436"/>
                  <a:pt x="1103" y="354"/>
                </a:cubicBezTo>
                <a:cubicBezTo>
                  <a:pt x="1155" y="272"/>
                  <a:pt x="1144" y="142"/>
                  <a:pt x="1166" y="83"/>
                </a:cubicBezTo>
                <a:cubicBezTo>
                  <a:pt x="1188" y="24"/>
                  <a:pt x="1224" y="14"/>
                  <a:pt x="1235" y="0"/>
                </a:cubicBezTo>
              </a:path>
            </a:pathLst>
          </a:custGeom>
          <a:noFill/>
          <a:ln w="34925"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rgbClr val="FFFF99">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grpSp>
        <p:nvGrpSpPr>
          <p:cNvPr id="2016324" name="Group 68"/>
          <p:cNvGrpSpPr>
            <a:grpSpLocks/>
          </p:cNvGrpSpPr>
          <p:nvPr/>
        </p:nvGrpSpPr>
        <p:grpSpPr bwMode="auto">
          <a:xfrm>
            <a:off x="254000" y="2211388"/>
            <a:ext cx="2792413" cy="2497137"/>
            <a:chOff x="160" y="2083"/>
            <a:chExt cx="1759" cy="1573"/>
          </a:xfrm>
        </p:grpSpPr>
        <p:sp>
          <p:nvSpPr>
            <p:cNvPr id="2016325" name="Line 69"/>
            <p:cNvSpPr>
              <a:spLocks noChangeShapeType="1"/>
            </p:cNvSpPr>
            <p:nvPr/>
          </p:nvSpPr>
          <p:spPr bwMode="auto">
            <a:xfrm>
              <a:off x="286" y="3445"/>
              <a:ext cx="1633" cy="0"/>
            </a:xfrm>
            <a:prstGeom prst="line">
              <a:avLst/>
            </a:prstGeom>
            <a:noFill/>
            <a:ln w="12700">
              <a:solidFill>
                <a:srgbClr val="5F5F5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26" name="Line 70"/>
            <p:cNvSpPr>
              <a:spLocks noChangeShapeType="1"/>
            </p:cNvSpPr>
            <p:nvPr/>
          </p:nvSpPr>
          <p:spPr bwMode="auto">
            <a:xfrm rot="-5400000">
              <a:off x="-326" y="2832"/>
              <a:ext cx="1496" cy="0"/>
            </a:xfrm>
            <a:prstGeom prst="line">
              <a:avLst/>
            </a:prstGeom>
            <a:noFill/>
            <a:ln w="12700">
              <a:solidFill>
                <a:srgbClr val="5F5F5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27" name="Oval 71"/>
            <p:cNvSpPr>
              <a:spLocks noChangeArrowheads="1"/>
            </p:cNvSpPr>
            <p:nvPr/>
          </p:nvSpPr>
          <p:spPr bwMode="auto">
            <a:xfrm>
              <a:off x="1182" y="283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28" name="Oval 72"/>
            <p:cNvSpPr>
              <a:spLocks noChangeArrowheads="1"/>
            </p:cNvSpPr>
            <p:nvPr/>
          </p:nvSpPr>
          <p:spPr bwMode="auto">
            <a:xfrm>
              <a:off x="1576" y="2428"/>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29" name="Oval 73"/>
            <p:cNvSpPr>
              <a:spLocks noChangeArrowheads="1"/>
            </p:cNvSpPr>
            <p:nvPr/>
          </p:nvSpPr>
          <p:spPr bwMode="auto">
            <a:xfrm>
              <a:off x="1399" y="283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30" name="Oval 74"/>
            <p:cNvSpPr>
              <a:spLocks noChangeArrowheads="1"/>
            </p:cNvSpPr>
            <p:nvPr/>
          </p:nvSpPr>
          <p:spPr bwMode="auto">
            <a:xfrm>
              <a:off x="1166" y="267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31" name="Oval 75"/>
            <p:cNvSpPr>
              <a:spLocks noChangeArrowheads="1"/>
            </p:cNvSpPr>
            <p:nvPr/>
          </p:nvSpPr>
          <p:spPr bwMode="auto">
            <a:xfrm>
              <a:off x="1518" y="227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32" name="Oval 76"/>
            <p:cNvSpPr>
              <a:spLocks noChangeArrowheads="1"/>
            </p:cNvSpPr>
            <p:nvPr/>
          </p:nvSpPr>
          <p:spPr bwMode="auto">
            <a:xfrm>
              <a:off x="1488" y="2624"/>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33" name="Oval 77"/>
            <p:cNvSpPr>
              <a:spLocks noChangeArrowheads="1"/>
            </p:cNvSpPr>
            <p:nvPr/>
          </p:nvSpPr>
          <p:spPr bwMode="auto">
            <a:xfrm>
              <a:off x="1317" y="282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34" name="Oval 78"/>
            <p:cNvSpPr>
              <a:spLocks noChangeArrowheads="1"/>
            </p:cNvSpPr>
            <p:nvPr/>
          </p:nvSpPr>
          <p:spPr bwMode="auto">
            <a:xfrm>
              <a:off x="1429" y="249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35" name="Oval 79"/>
            <p:cNvSpPr>
              <a:spLocks noChangeArrowheads="1"/>
            </p:cNvSpPr>
            <p:nvPr/>
          </p:nvSpPr>
          <p:spPr bwMode="auto">
            <a:xfrm>
              <a:off x="1522" y="277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36" name="Oval 80"/>
            <p:cNvSpPr>
              <a:spLocks noChangeArrowheads="1"/>
            </p:cNvSpPr>
            <p:nvPr/>
          </p:nvSpPr>
          <p:spPr bwMode="auto">
            <a:xfrm>
              <a:off x="1557" y="256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37" name="Oval 81"/>
            <p:cNvSpPr>
              <a:spLocks noChangeArrowheads="1"/>
            </p:cNvSpPr>
            <p:nvPr/>
          </p:nvSpPr>
          <p:spPr bwMode="auto">
            <a:xfrm>
              <a:off x="975" y="2714"/>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38" name="Oval 82"/>
            <p:cNvSpPr>
              <a:spLocks noChangeArrowheads="1"/>
            </p:cNvSpPr>
            <p:nvPr/>
          </p:nvSpPr>
          <p:spPr bwMode="auto">
            <a:xfrm>
              <a:off x="1653" y="225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39" name="Oval 83"/>
            <p:cNvSpPr>
              <a:spLocks noChangeArrowheads="1"/>
            </p:cNvSpPr>
            <p:nvPr/>
          </p:nvSpPr>
          <p:spPr bwMode="auto">
            <a:xfrm>
              <a:off x="1306" y="2624"/>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40" name="Oval 84"/>
            <p:cNvSpPr>
              <a:spLocks noChangeArrowheads="1"/>
            </p:cNvSpPr>
            <p:nvPr/>
          </p:nvSpPr>
          <p:spPr bwMode="auto">
            <a:xfrm>
              <a:off x="1622" y="208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41" name="Oval 85"/>
            <p:cNvSpPr>
              <a:spLocks noChangeArrowheads="1"/>
            </p:cNvSpPr>
            <p:nvPr/>
          </p:nvSpPr>
          <p:spPr bwMode="auto">
            <a:xfrm>
              <a:off x="1420" y="274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42" name="Oval 86"/>
            <p:cNvSpPr>
              <a:spLocks noChangeArrowheads="1"/>
            </p:cNvSpPr>
            <p:nvPr/>
          </p:nvSpPr>
          <p:spPr bwMode="auto">
            <a:xfrm>
              <a:off x="994" y="285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43" name="Oval 87"/>
            <p:cNvSpPr>
              <a:spLocks noChangeArrowheads="1"/>
            </p:cNvSpPr>
            <p:nvPr/>
          </p:nvSpPr>
          <p:spPr bwMode="auto">
            <a:xfrm>
              <a:off x="827" y="306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44" name="Oval 88"/>
            <p:cNvSpPr>
              <a:spLocks noChangeArrowheads="1"/>
            </p:cNvSpPr>
            <p:nvPr/>
          </p:nvSpPr>
          <p:spPr bwMode="auto">
            <a:xfrm>
              <a:off x="578" y="289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45" name="Oval 89"/>
            <p:cNvSpPr>
              <a:spLocks noChangeArrowheads="1"/>
            </p:cNvSpPr>
            <p:nvPr/>
          </p:nvSpPr>
          <p:spPr bwMode="auto">
            <a:xfrm>
              <a:off x="741" y="279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46" name="Oval 90"/>
            <p:cNvSpPr>
              <a:spLocks noChangeArrowheads="1"/>
            </p:cNvSpPr>
            <p:nvPr/>
          </p:nvSpPr>
          <p:spPr bwMode="auto">
            <a:xfrm>
              <a:off x="856" y="288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47" name="Oval 91"/>
            <p:cNvSpPr>
              <a:spLocks noChangeArrowheads="1"/>
            </p:cNvSpPr>
            <p:nvPr/>
          </p:nvSpPr>
          <p:spPr bwMode="auto">
            <a:xfrm>
              <a:off x="741" y="292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48" name="Oval 92"/>
            <p:cNvSpPr>
              <a:spLocks noChangeArrowheads="1"/>
            </p:cNvSpPr>
            <p:nvPr/>
          </p:nvSpPr>
          <p:spPr bwMode="auto">
            <a:xfrm>
              <a:off x="869" y="274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49" name="Oval 93"/>
            <p:cNvSpPr>
              <a:spLocks noChangeArrowheads="1"/>
            </p:cNvSpPr>
            <p:nvPr/>
          </p:nvSpPr>
          <p:spPr bwMode="auto">
            <a:xfrm>
              <a:off x="661" y="316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50" name="Oval 94"/>
            <p:cNvSpPr>
              <a:spLocks noChangeArrowheads="1"/>
            </p:cNvSpPr>
            <p:nvPr/>
          </p:nvSpPr>
          <p:spPr bwMode="auto">
            <a:xfrm>
              <a:off x="503" y="3208"/>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51" name="Oval 95"/>
            <p:cNvSpPr>
              <a:spLocks noChangeArrowheads="1"/>
            </p:cNvSpPr>
            <p:nvPr/>
          </p:nvSpPr>
          <p:spPr bwMode="auto">
            <a:xfrm>
              <a:off x="684" y="331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52" name="Oval 96"/>
            <p:cNvSpPr>
              <a:spLocks noChangeArrowheads="1"/>
            </p:cNvSpPr>
            <p:nvPr/>
          </p:nvSpPr>
          <p:spPr bwMode="auto">
            <a:xfrm>
              <a:off x="632" y="304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53" name="Text Box 97"/>
            <p:cNvSpPr txBox="1">
              <a:spLocks noChangeArrowheads="1"/>
            </p:cNvSpPr>
            <p:nvPr/>
          </p:nvSpPr>
          <p:spPr bwMode="auto">
            <a:xfrm>
              <a:off x="1680" y="3444"/>
              <a:ext cx="178"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hangingPunct="1"/>
              <a:r>
                <a:rPr lang="en-GB" sz="1600" i="1" smtClean="0">
                  <a:solidFill>
                    <a:srgbClr val="000000"/>
                  </a:solidFill>
                  <a:latin typeface="Arial" charset="0"/>
                </a:rPr>
                <a:t>x</a:t>
              </a:r>
              <a:endParaRPr lang="en-GB" sz="1600" baseline="-25000" smtClean="0">
                <a:solidFill>
                  <a:srgbClr val="000000"/>
                </a:solidFill>
                <a:latin typeface="Arial" charset="0"/>
              </a:endParaRPr>
            </a:p>
          </p:txBody>
        </p:sp>
        <p:sp>
          <p:nvSpPr>
            <p:cNvPr id="2016354" name="Text Box 98"/>
            <p:cNvSpPr txBox="1">
              <a:spLocks noChangeArrowheads="1"/>
            </p:cNvSpPr>
            <p:nvPr/>
          </p:nvSpPr>
          <p:spPr bwMode="auto">
            <a:xfrm>
              <a:off x="160" y="2083"/>
              <a:ext cx="300"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hangingPunct="1"/>
              <a:r>
                <a:rPr lang="en-GB" sz="1600" i="1" smtClean="0">
                  <a:solidFill>
                    <a:srgbClr val="000000"/>
                  </a:solidFill>
                  <a:latin typeface="Arial" charset="0"/>
                </a:rPr>
                <a:t>f(x)</a:t>
              </a:r>
              <a:endParaRPr lang="en-GB" sz="1600" baseline="-25000" smtClean="0">
                <a:solidFill>
                  <a:srgbClr val="000000"/>
                </a:solidFill>
                <a:latin typeface="Arial" charset="0"/>
              </a:endParaRPr>
            </a:p>
          </p:txBody>
        </p:sp>
      </p:grpSp>
      <p:sp>
        <p:nvSpPr>
          <p:cNvPr id="2016355" name="Line 99"/>
          <p:cNvSpPr>
            <a:spLocks noChangeShapeType="1"/>
          </p:cNvSpPr>
          <p:nvPr/>
        </p:nvSpPr>
        <p:spPr bwMode="auto">
          <a:xfrm flipV="1">
            <a:off x="3405188" y="2273300"/>
            <a:ext cx="2451100" cy="2187575"/>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6356" name="Text Box 100"/>
          <p:cNvSpPr txBox="1">
            <a:spLocks noChangeArrowheads="1"/>
          </p:cNvSpPr>
          <p:nvPr/>
        </p:nvSpPr>
        <p:spPr bwMode="auto">
          <a:xfrm>
            <a:off x="1030288" y="1833563"/>
            <a:ext cx="1873250" cy="339725"/>
          </a:xfrm>
          <a:prstGeom prst="rect">
            <a:avLst/>
          </a:prstGeom>
          <a:solidFill>
            <a:srgbClr val="CCFF66"/>
          </a:solidFill>
          <a:ln w="317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spAutoFit/>
          </a:bodyPr>
          <a:lstStyle/>
          <a:p>
            <a:pPr algn="ctr" eaLnBrk="1" hangingPunct="1"/>
            <a:r>
              <a:rPr lang="en-GB" sz="1600" smtClean="0">
                <a:solidFill>
                  <a:srgbClr val="99CC00"/>
                </a:solidFill>
                <a:latin typeface="Arial" charset="0"/>
              </a:rPr>
              <a:t> </a:t>
            </a:r>
            <a:r>
              <a:rPr lang="en-GB" sz="1600" smtClean="0">
                <a:latin typeface="Arial" charset="0"/>
              </a:rPr>
              <a:t>constant ? </a:t>
            </a:r>
          </a:p>
        </p:txBody>
      </p:sp>
      <p:sp>
        <p:nvSpPr>
          <p:cNvPr id="2016357" name="Text Box 101"/>
          <p:cNvSpPr txBox="1">
            <a:spLocks noChangeArrowheads="1"/>
          </p:cNvSpPr>
          <p:nvPr/>
        </p:nvSpPr>
        <p:spPr bwMode="auto">
          <a:xfrm>
            <a:off x="6756400" y="1841500"/>
            <a:ext cx="1873250" cy="339725"/>
          </a:xfrm>
          <a:prstGeom prst="rect">
            <a:avLst/>
          </a:prstGeom>
          <a:solidFill>
            <a:srgbClr val="CCFF66"/>
          </a:solidFill>
          <a:ln w="317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800" rIns="0" bIns="46800">
            <a:spAutoFit/>
          </a:bodyPr>
          <a:lstStyle/>
          <a:p>
            <a:pPr algn="ctr" eaLnBrk="1" hangingPunct="1"/>
            <a:r>
              <a:rPr lang="en-GB" sz="1600" smtClean="0">
                <a:latin typeface="Arial" charset="0"/>
              </a:rPr>
              <a:t>non - linear? </a:t>
            </a:r>
          </a:p>
        </p:txBody>
      </p:sp>
      <p:sp>
        <p:nvSpPr>
          <p:cNvPr id="2016358" name="Text Box 102"/>
          <p:cNvSpPr txBox="1">
            <a:spLocks noChangeArrowheads="1"/>
          </p:cNvSpPr>
          <p:nvPr/>
        </p:nvSpPr>
        <p:spPr bwMode="auto">
          <a:xfrm>
            <a:off x="164307" y="1024448"/>
            <a:ext cx="9002712" cy="402291"/>
          </a:xfrm>
          <a:prstGeom prst="rect">
            <a:avLst/>
          </a:prstGeom>
          <a:noFill/>
          <a:ln>
            <a:noFill/>
          </a:ln>
          <a:effectLst/>
          <a:extLst>
            <a:ext uri="{909E8E84-426E-40DD-AFC4-6F175D3DCCD1}">
              <a14:hiddenFill xmlns:a14="http://schemas.microsoft.com/office/drawing/2010/main">
                <a:solidFill>
                  <a:srgbClr val="FFFF99">
                    <a:alpha val="80000"/>
                  </a:srgbClr>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177800" indent="-1778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1" hangingPunct="1">
              <a:spcBef>
                <a:spcPct val="35000"/>
              </a:spcBef>
              <a:buClr>
                <a:srgbClr val="FF0000"/>
              </a:buClr>
              <a:buSzPct val="135000"/>
              <a:buFont typeface="Wingdings" pitchFamily="2" charset="2"/>
              <a:buChar char="§"/>
            </a:pPr>
            <a:r>
              <a:rPr lang="en-US" sz="2000" dirty="0" smtClean="0">
                <a:solidFill>
                  <a:srgbClr val="000000"/>
                </a:solidFill>
                <a:latin typeface="Arial" charset="0"/>
              </a:rPr>
              <a:t>‘known measurements” </a:t>
            </a:r>
            <a:r>
              <a:rPr lang="en-US" sz="2000" dirty="0" smtClean="0">
                <a:solidFill>
                  <a:srgbClr val="000000"/>
                </a:solidFill>
                <a:latin typeface="Arial" charset="0"/>
                <a:sym typeface="Wingdings" panose="05000000000000000000" pitchFamily="2" charset="2"/>
              </a:rPr>
              <a:t></a:t>
            </a:r>
            <a:r>
              <a:rPr lang="en-US" sz="2000" dirty="0" smtClean="0">
                <a:solidFill>
                  <a:srgbClr val="000000"/>
                </a:solidFill>
                <a:latin typeface="Arial" charset="0"/>
              </a:rPr>
              <a:t> model </a:t>
            </a:r>
            <a:r>
              <a:rPr lang="en-US" sz="2000" dirty="0">
                <a:solidFill>
                  <a:srgbClr val="000000"/>
                </a:solidFill>
                <a:latin typeface="Arial" charset="0"/>
              </a:rPr>
              <a:t>“functional </a:t>
            </a:r>
            <a:r>
              <a:rPr lang="en-US" sz="2000" dirty="0" err="1">
                <a:solidFill>
                  <a:srgbClr val="000000"/>
                </a:solidFill>
                <a:latin typeface="Arial" charset="0"/>
              </a:rPr>
              <a:t>behaviour</a:t>
            </a:r>
            <a:r>
              <a:rPr lang="en-US" sz="2000">
                <a:solidFill>
                  <a:srgbClr val="000000"/>
                </a:solidFill>
                <a:latin typeface="Arial" charset="0"/>
              </a:rPr>
              <a:t>” </a:t>
            </a:r>
            <a:endParaRPr lang="en-US" sz="2000" dirty="0">
              <a:solidFill>
                <a:srgbClr val="000000"/>
              </a:solidFill>
              <a:latin typeface="Arial" charset="0"/>
            </a:endParaRPr>
          </a:p>
        </p:txBody>
      </p:sp>
      <p:sp>
        <p:nvSpPr>
          <p:cNvPr id="2016359" name="Text Box 103"/>
          <p:cNvSpPr txBox="1">
            <a:spLocks noChangeArrowheads="1"/>
          </p:cNvSpPr>
          <p:nvPr/>
        </p:nvSpPr>
        <p:spPr bwMode="auto">
          <a:xfrm>
            <a:off x="158750" y="5746750"/>
            <a:ext cx="2073275" cy="366712"/>
          </a:xfrm>
          <a:prstGeom prst="rect">
            <a:avLst/>
          </a:prstGeom>
          <a:noFill/>
          <a:ln>
            <a:noFill/>
          </a:ln>
          <a:effectLst/>
          <a:extLst>
            <a:ext uri="{909E8E84-426E-40DD-AFC4-6F175D3DCCD1}">
              <a14:hiddenFill xmlns:a14="http://schemas.microsoft.com/office/drawing/2010/main">
                <a:solidFill>
                  <a:srgbClr val="FFFF99">
                    <a:alpha val="80000"/>
                  </a:srgbClr>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7800" indent="-1778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1" hangingPunct="1">
              <a:spcBef>
                <a:spcPct val="35000"/>
              </a:spcBef>
              <a:buClr>
                <a:srgbClr val="FF0000"/>
              </a:buClr>
              <a:buSzPct val="135000"/>
              <a:buFont typeface="Wingdings" pitchFamily="2" charset="2"/>
              <a:buChar char="§"/>
            </a:pPr>
            <a:r>
              <a:rPr lang="en-US" sz="1800" dirty="0" smtClean="0">
                <a:solidFill>
                  <a:srgbClr val="000000"/>
                </a:solidFill>
                <a:latin typeface="Arial" charset="0"/>
              </a:rPr>
              <a:t>seems trivial ?    </a:t>
            </a:r>
          </a:p>
        </p:txBody>
      </p:sp>
      <p:sp>
        <p:nvSpPr>
          <p:cNvPr id="2016360" name="Text Box 104"/>
          <p:cNvSpPr txBox="1">
            <a:spLocks noChangeArrowheads="1"/>
          </p:cNvSpPr>
          <p:nvPr/>
        </p:nvSpPr>
        <p:spPr bwMode="auto">
          <a:xfrm>
            <a:off x="149225" y="6284913"/>
            <a:ext cx="4333875" cy="366712"/>
          </a:xfrm>
          <a:prstGeom prst="rect">
            <a:avLst/>
          </a:prstGeom>
          <a:noFill/>
          <a:ln>
            <a:noFill/>
          </a:ln>
          <a:effectLst/>
          <a:extLst>
            <a:ext uri="{909E8E84-426E-40DD-AFC4-6F175D3DCCD1}">
              <a14:hiddenFill xmlns:a14="http://schemas.microsoft.com/office/drawing/2010/main">
                <a:solidFill>
                  <a:srgbClr val="FFFF99">
                    <a:alpha val="80000"/>
                  </a:srgbClr>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7800" indent="-1778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1" hangingPunct="1">
              <a:spcBef>
                <a:spcPct val="35000"/>
              </a:spcBef>
              <a:buClr>
                <a:srgbClr val="FF0000"/>
              </a:buClr>
              <a:buSzPct val="135000"/>
              <a:buFont typeface="Wingdings" pitchFamily="2" charset="2"/>
              <a:buChar char="§"/>
            </a:pPr>
            <a:r>
              <a:rPr lang="en-US" sz="1800" dirty="0" smtClean="0">
                <a:solidFill>
                  <a:srgbClr val="000000"/>
                </a:solidFill>
                <a:latin typeface="Arial" charset="0"/>
              </a:rPr>
              <a:t>what if you have </a:t>
            </a:r>
            <a:r>
              <a:rPr lang="en-US" sz="1800" b="1" dirty="0" smtClean="0">
                <a:solidFill>
                  <a:srgbClr val="000000"/>
                </a:solidFill>
                <a:latin typeface="Arial" charset="0"/>
              </a:rPr>
              <a:t>many</a:t>
            </a:r>
            <a:r>
              <a:rPr lang="en-US" sz="1800" dirty="0" smtClean="0">
                <a:solidFill>
                  <a:srgbClr val="000000"/>
                </a:solidFill>
                <a:latin typeface="Arial" charset="0"/>
              </a:rPr>
              <a:t> input variables?</a:t>
            </a:r>
          </a:p>
        </p:txBody>
      </p:sp>
      <p:sp>
        <p:nvSpPr>
          <p:cNvPr id="2016363" name="Text Box 107"/>
          <p:cNvSpPr txBox="1">
            <a:spLocks noChangeArrowheads="1"/>
          </p:cNvSpPr>
          <p:nvPr/>
        </p:nvSpPr>
        <p:spPr bwMode="auto">
          <a:xfrm>
            <a:off x="157162" y="5748338"/>
            <a:ext cx="7831288" cy="371513"/>
          </a:xfrm>
          <a:prstGeom prst="rect">
            <a:avLst/>
          </a:prstGeom>
          <a:noFill/>
          <a:ln>
            <a:noFill/>
          </a:ln>
          <a:effectLst/>
          <a:extLst>
            <a:ext uri="{909E8E84-426E-40DD-AFC4-6F175D3DCCD1}">
              <a14:hiddenFill xmlns:a14="http://schemas.microsoft.com/office/drawing/2010/main">
                <a:solidFill>
                  <a:srgbClr val="FFFF99">
                    <a:alpha val="80000"/>
                  </a:srgbClr>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7800" indent="-1778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1" hangingPunct="1">
              <a:spcBef>
                <a:spcPct val="35000"/>
              </a:spcBef>
              <a:buClr>
                <a:srgbClr val="FF0000"/>
              </a:buClr>
              <a:buSzPct val="135000"/>
              <a:buFont typeface="Wingdings" pitchFamily="2" charset="2"/>
              <a:buChar char="§"/>
            </a:pPr>
            <a:r>
              <a:rPr lang="en-US" sz="1800" dirty="0" smtClean="0">
                <a:solidFill>
                  <a:srgbClr val="000000"/>
                </a:solidFill>
                <a:latin typeface="Arial" charset="0"/>
              </a:rPr>
              <a:t>seems trivial ?    </a:t>
            </a:r>
            <a:r>
              <a:rPr lang="en-US" sz="1800" dirty="0" smtClean="0">
                <a:solidFill>
                  <a:srgbClr val="000000"/>
                </a:solidFill>
                <a:latin typeface="Arial" charset="0"/>
                <a:sym typeface="Wingdings" pitchFamily="2" charset="2"/>
              </a:rPr>
              <a:t>  </a:t>
            </a:r>
            <a:r>
              <a:rPr lang="en-US" sz="1800" dirty="0" smtClean="0">
                <a:solidFill>
                  <a:srgbClr val="000000"/>
                </a:solidFill>
                <a:latin typeface="Arial" charset="0"/>
              </a:rPr>
              <a:t>h</a:t>
            </a:r>
            <a:r>
              <a:rPr lang="en-US" sz="1600" dirty="0" smtClean="0">
                <a:solidFill>
                  <a:srgbClr val="000000"/>
                </a:solidFill>
                <a:latin typeface="Arial" charset="0"/>
              </a:rPr>
              <a:t>uman brain has very good pattern recognition capabilities!</a:t>
            </a:r>
            <a:endParaRPr lang="en-US" sz="1800" dirty="0" smtClean="0">
              <a:solidFill>
                <a:srgbClr val="000000"/>
              </a:solidFill>
              <a:latin typeface="Arial" charset="0"/>
            </a:endParaRPr>
          </a:p>
        </p:txBody>
      </p:sp>
      <p:sp>
        <p:nvSpPr>
          <p:cNvPr id="3" name="TextBox 2"/>
          <p:cNvSpPr txBox="1"/>
          <p:nvPr/>
        </p:nvSpPr>
        <p:spPr>
          <a:xfrm>
            <a:off x="164307" y="4850368"/>
            <a:ext cx="8890000" cy="923330"/>
          </a:xfrm>
          <a:prstGeom prst="rect">
            <a:avLst/>
          </a:prstGeom>
          <a:noFill/>
        </p:spPr>
        <p:txBody>
          <a:bodyPr wrap="square" rtlCol="0">
            <a:spAutoFit/>
          </a:bodyPr>
          <a:lstStyle/>
          <a:p>
            <a:pPr marL="179388" indent="-179388">
              <a:buClr>
                <a:srgbClr val="FF0000"/>
              </a:buClr>
              <a:buFont typeface="Wingdings" pitchFamily="2" charset="2"/>
              <a:buChar char="§"/>
            </a:pPr>
            <a:r>
              <a:rPr lang="en-US" sz="1800" dirty="0">
                <a:latin typeface="+mn-lt"/>
              </a:rPr>
              <a:t>known analytic model (i.e. nth -order polynomial) </a:t>
            </a:r>
            <a:r>
              <a:rPr lang="en-US" sz="1800" dirty="0" smtClean="0">
                <a:latin typeface="+mn-lt"/>
              </a:rPr>
              <a:t> </a:t>
            </a:r>
            <a:r>
              <a:rPr lang="en-US" sz="1800" dirty="0" smtClean="0">
                <a:latin typeface="+mn-lt"/>
                <a:sym typeface="Wingdings" panose="05000000000000000000" pitchFamily="2" charset="2"/>
              </a:rPr>
              <a:t></a:t>
            </a:r>
            <a:r>
              <a:rPr lang="en-US" sz="1800" dirty="0" smtClean="0">
                <a:latin typeface="+mn-lt"/>
              </a:rPr>
              <a:t>  </a:t>
            </a:r>
            <a:r>
              <a:rPr lang="en-US" sz="1800" dirty="0">
                <a:latin typeface="+mn-lt"/>
              </a:rPr>
              <a:t>Maximum Likelihood Fit) </a:t>
            </a:r>
          </a:p>
          <a:p>
            <a:pPr marL="179388" indent="-179388">
              <a:buClr>
                <a:srgbClr val="FF0000"/>
              </a:buClr>
              <a:buFont typeface="Wingdings" pitchFamily="2" charset="2"/>
              <a:buChar char="§"/>
            </a:pPr>
            <a:r>
              <a:rPr lang="en-US" sz="1800" dirty="0">
                <a:latin typeface="+mn-lt"/>
              </a:rPr>
              <a:t>no model ? </a:t>
            </a:r>
          </a:p>
          <a:p>
            <a:pPr marL="742950" lvl="1" indent="-285750">
              <a:buClr>
                <a:srgbClr val="FF0000"/>
              </a:buClr>
              <a:buFont typeface="Wingdings"/>
              <a:buChar char="à"/>
            </a:pPr>
            <a:r>
              <a:rPr lang="en-US" sz="1800" dirty="0" smtClean="0">
                <a:solidFill>
                  <a:schemeClr val="bg2"/>
                </a:solidFill>
                <a:latin typeface="+mn-lt"/>
              </a:rPr>
              <a:t>	</a:t>
            </a:r>
            <a:r>
              <a:rPr lang="en-US" sz="1800" dirty="0">
                <a:solidFill>
                  <a:schemeClr val="accent6"/>
                </a:solidFill>
              </a:rPr>
              <a:t> </a:t>
            </a:r>
            <a:r>
              <a:rPr lang="en-US" sz="1800" dirty="0">
                <a:solidFill>
                  <a:schemeClr val="accent6"/>
                </a:solidFill>
                <a:latin typeface="+mn-lt"/>
              </a:rPr>
              <a:t>“draw any kind of curve” and parameterize it? </a:t>
            </a:r>
            <a:endParaRPr lang="en-GB" sz="1800" dirty="0">
              <a:solidFill>
                <a:schemeClr val="accent6"/>
              </a:solidFill>
              <a:latin typeface="+mn-lt"/>
            </a:endParaRPr>
          </a:p>
        </p:txBody>
      </p:sp>
      <p:cxnSp>
        <p:nvCxnSpPr>
          <p:cNvPr id="112" name="Straight Arrow Connector 111"/>
          <p:cNvCxnSpPr/>
          <p:nvPr/>
        </p:nvCxnSpPr>
        <p:spPr bwMode="auto">
          <a:xfrm flipV="1">
            <a:off x="669924" y="2274094"/>
            <a:ext cx="0" cy="2332038"/>
          </a:xfrm>
          <a:prstGeom prst="straightConnector1">
            <a:avLst/>
          </a:prstGeom>
          <a:solidFill>
            <a:schemeClr val="accent1"/>
          </a:solidFill>
          <a:ln w="38100" cap="flat" cmpd="sng" algn="ctr">
            <a:solidFill>
              <a:schemeClr val="accent2"/>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Arrow Connector 112"/>
          <p:cNvCxnSpPr/>
          <p:nvPr/>
        </p:nvCxnSpPr>
        <p:spPr bwMode="auto">
          <a:xfrm>
            <a:off x="460033" y="4397943"/>
            <a:ext cx="2647950" cy="0"/>
          </a:xfrm>
          <a:prstGeom prst="straightConnector1">
            <a:avLst/>
          </a:prstGeom>
          <a:solidFill>
            <a:schemeClr val="accent1"/>
          </a:solidFill>
          <a:ln w="38100" cap="flat" cmpd="sng" algn="ctr">
            <a:solidFill>
              <a:srgbClr val="FF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4357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16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wipe(down)">
                                      <p:cBhvr>
                                        <p:cTn id="11" dur="500"/>
                                        <p:tgtEl>
                                          <p:spTgt spid="112"/>
                                        </p:tgtEl>
                                      </p:cBhvr>
                                    </p:animEffect>
                                  </p:childTnLst>
                                </p:cTn>
                              </p:par>
                              <p:par>
                                <p:cTn id="12" presetID="22" presetClass="entr" presetSubtype="4" fill="hold" nodeType="withEffect">
                                  <p:stCondLst>
                                    <p:cond delay="0"/>
                                  </p:stCondLst>
                                  <p:childTnLst>
                                    <p:set>
                                      <p:cBhvr>
                                        <p:cTn id="13" dur="1" fill="hold">
                                          <p:stCondLst>
                                            <p:cond delay="0"/>
                                          </p:stCondLst>
                                        </p:cTn>
                                        <p:tgtEl>
                                          <p:spTgt spid="113"/>
                                        </p:tgtEl>
                                        <p:attrNameLst>
                                          <p:attrName>style.visibility</p:attrName>
                                        </p:attrNameLst>
                                      </p:cBhvr>
                                      <p:to>
                                        <p:strVal val="visible"/>
                                      </p:to>
                                    </p:set>
                                    <p:animEffect transition="in" filter="wipe(down)">
                                      <p:cBhvr>
                                        <p:cTn id="14" dur="500"/>
                                        <p:tgtEl>
                                          <p:spTgt spid="113"/>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2016356"/>
                                        </p:tgtEl>
                                        <p:attrNameLst>
                                          <p:attrName>style.visibility</p:attrName>
                                        </p:attrNameLst>
                                      </p:cBhvr>
                                      <p:to>
                                        <p:strVal val="visible"/>
                                      </p:to>
                                    </p:se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016259"/>
                                        </p:tgtEl>
                                        <p:attrNameLst>
                                          <p:attrName>style.visibility</p:attrName>
                                        </p:attrNameLst>
                                      </p:cBhvr>
                                      <p:to>
                                        <p:strVal val="visible"/>
                                      </p:to>
                                    </p:set>
                                    <p:animEffect transition="in" filter="wipe(left)">
                                      <p:cBhvr>
                                        <p:cTn id="20" dur="500"/>
                                        <p:tgtEl>
                                          <p:spTgt spid="201625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1626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162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16291"/>
                                        </p:tgtEl>
                                        <p:attrNameLst>
                                          <p:attrName>style.visibility</p:attrName>
                                        </p:attrNameLst>
                                      </p:cBhvr>
                                      <p:to>
                                        <p:strVal val="visible"/>
                                      </p:to>
                                    </p:set>
                                  </p:childTnLst>
                                </p:cTn>
                              </p:par>
                            </p:childTnLst>
                          </p:cTn>
                        </p:par>
                        <p:par>
                          <p:cTn id="29" fill="hold" nodeType="afterGroup">
                            <p:stCondLst>
                              <p:cond delay="0"/>
                            </p:stCondLst>
                            <p:childTnLst>
                              <p:par>
                                <p:cTn id="30" presetID="22" presetClass="entr" presetSubtype="4" fill="hold" grpId="0" nodeType="afterEffect">
                                  <p:stCondLst>
                                    <p:cond delay="0"/>
                                  </p:stCondLst>
                                  <p:childTnLst>
                                    <p:set>
                                      <p:cBhvr>
                                        <p:cTn id="31" dur="1" fill="hold">
                                          <p:stCondLst>
                                            <p:cond delay="0"/>
                                          </p:stCondLst>
                                        </p:cTn>
                                        <p:tgtEl>
                                          <p:spTgt spid="2016355"/>
                                        </p:tgtEl>
                                        <p:attrNameLst>
                                          <p:attrName>style.visibility</p:attrName>
                                        </p:attrNameLst>
                                      </p:cBhvr>
                                      <p:to>
                                        <p:strVal val="visible"/>
                                      </p:to>
                                    </p:set>
                                    <p:animEffect transition="in" filter="wipe(down)">
                                      <p:cBhvr>
                                        <p:cTn id="32" dur="500"/>
                                        <p:tgtEl>
                                          <p:spTgt spid="201635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1635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1629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16322"/>
                                        </p:tgtEl>
                                        <p:attrNameLst>
                                          <p:attrName>style.visibility</p:attrName>
                                        </p:attrNameLst>
                                      </p:cBhvr>
                                      <p:to>
                                        <p:strVal val="visible"/>
                                      </p:to>
                                    </p:set>
                                  </p:childTnLst>
                                </p:cTn>
                              </p:par>
                            </p:childTnLst>
                          </p:cTn>
                        </p:par>
                        <p:par>
                          <p:cTn id="41" fill="hold" nodeType="afterGroup">
                            <p:stCondLst>
                              <p:cond delay="0"/>
                            </p:stCondLst>
                            <p:childTnLst>
                              <p:par>
                                <p:cTn id="42" presetID="22" presetClass="entr" presetSubtype="4" fill="hold" grpId="0" nodeType="afterEffect">
                                  <p:stCondLst>
                                    <p:cond delay="0"/>
                                  </p:stCondLst>
                                  <p:childTnLst>
                                    <p:set>
                                      <p:cBhvr>
                                        <p:cTn id="43" dur="1" fill="hold">
                                          <p:stCondLst>
                                            <p:cond delay="0"/>
                                          </p:stCondLst>
                                        </p:cTn>
                                        <p:tgtEl>
                                          <p:spTgt spid="2016323"/>
                                        </p:tgtEl>
                                        <p:attrNameLst>
                                          <p:attrName>style.visibility</p:attrName>
                                        </p:attrNameLst>
                                      </p:cBhvr>
                                      <p:to>
                                        <p:strVal val="visible"/>
                                      </p:to>
                                    </p:set>
                                    <p:animEffect transition="in" filter="wipe(down)">
                                      <p:cBhvr>
                                        <p:cTn id="44" dur="500"/>
                                        <p:tgtEl>
                                          <p:spTgt spid="201632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 end="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16359">
                                            <p:txEl>
                                              <p:pRg st="0" end="0"/>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16363">
                                            <p:txEl>
                                              <p:pRg st="0" end="0"/>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16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6259" grpId="0" animBg="1"/>
      <p:bldP spid="2016260" grpId="0" animBg="1"/>
      <p:bldP spid="2016291" grpId="0"/>
      <p:bldP spid="2016322" grpId="0"/>
      <p:bldP spid="2016323" grpId="0" animBg="1"/>
      <p:bldP spid="2016355" grpId="0" animBg="1"/>
      <p:bldP spid="2016356" grpId="0" animBg="1"/>
      <p:bldP spid="2016357" grpId="0" animBg="1"/>
      <p:bldP spid="2016359" grpId="0" build="allAtOnce"/>
      <p:bldP spid="2016360" grpId="0"/>
      <p:bldP spid="2016363" grpId="0" build="allAtOnce"/>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306" name="Rectangle 2"/>
          <p:cNvSpPr>
            <a:spLocks noGrp="1" noChangeArrowheads="1"/>
          </p:cNvSpPr>
          <p:nvPr>
            <p:ph type="title"/>
          </p:nvPr>
        </p:nvSpPr>
        <p:spPr>
          <a:xfrm>
            <a:off x="450719" y="-4762"/>
            <a:ext cx="8229600" cy="1143000"/>
          </a:xfrm>
        </p:spPr>
        <p:txBody>
          <a:bodyPr/>
          <a:lstStyle/>
          <a:p>
            <a:r>
              <a:rPr lang="en-US" dirty="0" smtClean="0"/>
              <a:t>Event Classification</a:t>
            </a:r>
            <a:endParaRPr lang="en-US" dirty="0"/>
          </a:p>
        </p:txBody>
      </p:sp>
      <p:sp>
        <p:nvSpPr>
          <p:cNvPr id="2018307" name="Text Box 3"/>
          <p:cNvSpPr txBox="1">
            <a:spLocks noChangeArrowheads="1"/>
          </p:cNvSpPr>
          <p:nvPr/>
        </p:nvSpPr>
        <p:spPr bwMode="auto">
          <a:xfrm>
            <a:off x="2452688" y="1141413"/>
            <a:ext cx="6378575" cy="36036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317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7800" indent="-1778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1" hangingPunct="1">
              <a:lnSpc>
                <a:spcPct val="110000"/>
              </a:lnSpc>
              <a:buClr>
                <a:srgbClr val="FF0000"/>
              </a:buClr>
              <a:buSzPct val="135000"/>
              <a:buFont typeface="Wingdings" pitchFamily="2" charset="2"/>
              <a:buChar char="§"/>
            </a:pPr>
            <a:r>
              <a:rPr lang="en-US" sz="1600" smtClean="0">
                <a:solidFill>
                  <a:srgbClr val="000000"/>
                </a:solidFill>
                <a:latin typeface="Arial" charset="0"/>
              </a:rPr>
              <a:t>Each event, if </a:t>
            </a:r>
            <a:r>
              <a:rPr lang="en-US" sz="1600" smtClean="0">
                <a:solidFill>
                  <a:srgbClr val="3333CC"/>
                </a:solidFill>
                <a:latin typeface="Arial" charset="0"/>
              </a:rPr>
              <a:t>Signal</a:t>
            </a:r>
            <a:r>
              <a:rPr lang="en-US" sz="1600" smtClean="0">
                <a:solidFill>
                  <a:srgbClr val="000000"/>
                </a:solidFill>
                <a:latin typeface="Arial" charset="0"/>
              </a:rPr>
              <a:t> or </a:t>
            </a:r>
            <a:r>
              <a:rPr lang="en-US" sz="1600" smtClean="0">
                <a:solidFill>
                  <a:srgbClr val="FF3300"/>
                </a:solidFill>
                <a:latin typeface="Arial" charset="0"/>
              </a:rPr>
              <a:t>Background</a:t>
            </a:r>
            <a:r>
              <a:rPr lang="en-US" sz="1600" smtClean="0">
                <a:solidFill>
                  <a:srgbClr val="000000"/>
                </a:solidFill>
                <a:latin typeface="Arial" charset="0"/>
              </a:rPr>
              <a:t>, has “D” measured variables. </a:t>
            </a:r>
          </a:p>
        </p:txBody>
      </p:sp>
      <p:pic>
        <p:nvPicPr>
          <p:cNvPr id="2018308" name="Picture 4"/>
          <p:cNvPicPr>
            <a:picLocks noChangeAspect="1" noChangeArrowheads="1"/>
          </p:cNvPicPr>
          <p:nvPr/>
        </p:nvPicPr>
        <p:blipFill>
          <a:blip r:embed="rId3">
            <a:extLst>
              <a:ext uri="{28A0092B-C50C-407E-A947-70E740481C1C}">
                <a14:useLocalDpi xmlns:a14="http://schemas.microsoft.com/office/drawing/2010/main" val="0"/>
              </a:ext>
            </a:extLst>
          </a:blip>
          <a:srcRect l="31915" t="54604" r="37917" b="22810"/>
          <a:stretch>
            <a:fillRect/>
          </a:stretch>
        </p:blipFill>
        <p:spPr bwMode="auto">
          <a:xfrm>
            <a:off x="158750" y="566738"/>
            <a:ext cx="1331913" cy="1411287"/>
          </a:xfrm>
          <a:prstGeom prst="rect">
            <a:avLst/>
          </a:prstGeom>
          <a:noFill/>
          <a:ln>
            <a:noFill/>
          </a:ln>
          <a:effectLst/>
          <a:extLst>
            <a:ext uri="{909E8E84-426E-40DD-AFC4-6F175D3DCCD1}">
              <a14:hiddenFill xmlns:a14="http://schemas.microsoft.com/office/drawing/2010/main">
                <a:solidFill>
                  <a:schemeClr val="bg2">
                    <a:alpha val="62000"/>
                  </a:schemeClr>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8309" name="Picture 5"/>
          <p:cNvPicPr>
            <a:picLocks noChangeAspect="1" noChangeArrowheads="1"/>
          </p:cNvPicPr>
          <p:nvPr/>
        </p:nvPicPr>
        <p:blipFill>
          <a:blip r:embed="rId3">
            <a:extLst>
              <a:ext uri="{28A0092B-C50C-407E-A947-70E740481C1C}">
                <a14:useLocalDpi xmlns:a14="http://schemas.microsoft.com/office/drawing/2010/main" val="0"/>
              </a:ext>
            </a:extLst>
          </a:blip>
          <a:srcRect l="63306" t="77412" r="6000"/>
          <a:stretch>
            <a:fillRect/>
          </a:stretch>
        </p:blipFill>
        <p:spPr bwMode="auto">
          <a:xfrm>
            <a:off x="123825" y="2068513"/>
            <a:ext cx="1354138" cy="1411287"/>
          </a:xfrm>
          <a:prstGeom prst="rect">
            <a:avLst/>
          </a:prstGeom>
          <a:noFill/>
          <a:ln>
            <a:noFill/>
          </a:ln>
          <a:effectLst/>
          <a:extLst>
            <a:ext uri="{909E8E84-426E-40DD-AFC4-6F175D3DCCD1}">
              <a14:hiddenFill xmlns:a14="http://schemas.microsoft.com/office/drawing/2010/main">
                <a:solidFill>
                  <a:schemeClr val="bg2">
                    <a:alpha val="62000"/>
                  </a:schemeClr>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8310" name="Picture 6"/>
          <p:cNvPicPr>
            <a:picLocks noChangeAspect="1" noChangeArrowheads="1"/>
          </p:cNvPicPr>
          <p:nvPr/>
        </p:nvPicPr>
        <p:blipFill>
          <a:blip r:embed="rId3">
            <a:extLst>
              <a:ext uri="{28A0092B-C50C-407E-A947-70E740481C1C}">
                <a14:useLocalDpi xmlns:a14="http://schemas.microsoft.com/office/drawing/2010/main" val="0"/>
              </a:ext>
            </a:extLst>
          </a:blip>
          <a:srcRect t="77412" r="69327"/>
          <a:stretch>
            <a:fillRect/>
          </a:stretch>
        </p:blipFill>
        <p:spPr bwMode="auto">
          <a:xfrm>
            <a:off x="128588" y="5070475"/>
            <a:ext cx="1354137" cy="1411288"/>
          </a:xfrm>
          <a:prstGeom prst="rect">
            <a:avLst/>
          </a:prstGeom>
          <a:noFill/>
          <a:ln>
            <a:noFill/>
          </a:ln>
          <a:effectLst/>
          <a:extLst>
            <a:ext uri="{909E8E84-426E-40DD-AFC4-6F175D3DCCD1}">
              <a14:hiddenFill xmlns:a14="http://schemas.microsoft.com/office/drawing/2010/main">
                <a:solidFill>
                  <a:schemeClr val="bg2">
                    <a:alpha val="62000"/>
                  </a:schemeClr>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18311" name="AutoShape 7"/>
          <p:cNvSpPr>
            <a:spLocks/>
          </p:cNvSpPr>
          <p:nvPr/>
        </p:nvSpPr>
        <p:spPr bwMode="auto">
          <a:xfrm>
            <a:off x="2068513" y="568325"/>
            <a:ext cx="596900" cy="5851525"/>
          </a:xfrm>
          <a:prstGeom prst="rightBrace">
            <a:avLst>
              <a:gd name="adj1" fmla="val 81693"/>
              <a:gd name="adj2" fmla="val 50000"/>
            </a:avLst>
          </a:prstGeom>
          <a:noFill/>
          <a:ln w="31750">
            <a:solidFill>
              <a:srgbClr val="FF0000"/>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8312" name="Text Box 8"/>
          <p:cNvSpPr txBox="1">
            <a:spLocks noChangeArrowheads="1"/>
          </p:cNvSpPr>
          <p:nvPr/>
        </p:nvSpPr>
        <p:spPr bwMode="auto">
          <a:xfrm>
            <a:off x="1433513" y="2874963"/>
            <a:ext cx="968375" cy="130016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317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7800" indent="-1778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1" hangingPunct="1">
              <a:lnSpc>
                <a:spcPct val="110000"/>
              </a:lnSpc>
              <a:buClr>
                <a:srgbClr val="FF0000"/>
              </a:buClr>
              <a:buSzPct val="135000"/>
              <a:buFont typeface="Wingdings" pitchFamily="2" charset="2"/>
              <a:buNone/>
            </a:pPr>
            <a:r>
              <a:rPr lang="en-US" sz="3600" smtClean="0">
                <a:solidFill>
                  <a:srgbClr val="000000"/>
                </a:solidFill>
                <a:latin typeface="Arial" charset="0"/>
                <a:sym typeface="Euclid Math Two" pitchFamily="18" charset="2"/>
              </a:rPr>
              <a:t></a:t>
            </a:r>
            <a:r>
              <a:rPr lang="en-US" sz="3600" baseline="30000" smtClean="0">
                <a:solidFill>
                  <a:srgbClr val="000000"/>
                </a:solidFill>
                <a:latin typeface="Arial" charset="0"/>
                <a:sym typeface="Euclid Math Two" pitchFamily="18" charset="2"/>
              </a:rPr>
              <a:t>D</a:t>
            </a:r>
          </a:p>
          <a:p>
            <a:pPr eaLnBrk="1" hangingPunct="1">
              <a:lnSpc>
                <a:spcPct val="110000"/>
              </a:lnSpc>
              <a:buClr>
                <a:srgbClr val="FF0000"/>
              </a:buClr>
              <a:buSzPct val="135000"/>
              <a:buFont typeface="Wingdings" pitchFamily="2" charset="2"/>
              <a:buNone/>
            </a:pPr>
            <a:r>
              <a:rPr lang="en-US" sz="1800" smtClean="0">
                <a:solidFill>
                  <a:srgbClr val="000000"/>
                </a:solidFill>
                <a:latin typeface="Arial" charset="0"/>
                <a:sym typeface="Euclid Math Two" pitchFamily="18" charset="2"/>
              </a:rPr>
              <a:t>“feature</a:t>
            </a:r>
          </a:p>
          <a:p>
            <a:pPr eaLnBrk="1" hangingPunct="1">
              <a:lnSpc>
                <a:spcPct val="110000"/>
              </a:lnSpc>
              <a:buClr>
                <a:srgbClr val="FF0000"/>
              </a:buClr>
              <a:buSzPct val="135000"/>
              <a:buFont typeface="Wingdings" pitchFamily="2" charset="2"/>
              <a:buNone/>
            </a:pPr>
            <a:r>
              <a:rPr lang="en-US" sz="1800" smtClean="0">
                <a:solidFill>
                  <a:srgbClr val="000000"/>
                </a:solidFill>
                <a:latin typeface="Arial" charset="0"/>
                <a:sym typeface="Euclid Math Two" pitchFamily="18" charset="2"/>
              </a:rPr>
              <a:t> space”</a:t>
            </a:r>
          </a:p>
        </p:txBody>
      </p:sp>
      <p:graphicFrame>
        <p:nvGraphicFramePr>
          <p:cNvPr id="2018313" name="Object 9"/>
          <p:cNvGraphicFramePr>
            <a:graphicFrameLocks noChangeAspect="1"/>
          </p:cNvGraphicFramePr>
          <p:nvPr/>
        </p:nvGraphicFramePr>
        <p:xfrm>
          <a:off x="3943350" y="2667000"/>
          <a:ext cx="914400" cy="198438"/>
        </p:xfrm>
        <a:graphic>
          <a:graphicData uri="http://schemas.openxmlformats.org/presentationml/2006/ole">
            <mc:AlternateContent xmlns:mc="http://schemas.openxmlformats.org/markup-compatibility/2006">
              <mc:Choice xmlns:v="urn:schemas-microsoft-com:vml" Requires="v">
                <p:oleObj spid="_x0000_s106506" name="Equation" r:id="rId4" imgW="914400" imgH="198720" progId="Equation.DSMT4">
                  <p:embed/>
                </p:oleObj>
              </mc:Choice>
              <mc:Fallback>
                <p:oleObj name="Equation" r:id="rId4" imgW="914400" imgH="198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3350" y="266700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18314" name="Line 10"/>
          <p:cNvSpPr>
            <a:spLocks noChangeShapeType="1"/>
          </p:cNvSpPr>
          <p:nvPr/>
        </p:nvSpPr>
        <p:spPr bwMode="auto">
          <a:xfrm>
            <a:off x="3038475" y="3504392"/>
            <a:ext cx="896938" cy="0"/>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grpSp>
        <p:nvGrpSpPr>
          <p:cNvPr id="2018315" name="Group 11"/>
          <p:cNvGrpSpPr>
            <a:grpSpLocks/>
          </p:cNvGrpSpPr>
          <p:nvPr/>
        </p:nvGrpSpPr>
        <p:grpSpPr bwMode="auto">
          <a:xfrm>
            <a:off x="5788025" y="4398963"/>
            <a:ext cx="3355975" cy="2370137"/>
            <a:chOff x="3434" y="930"/>
            <a:chExt cx="2114" cy="1493"/>
          </a:xfrm>
        </p:grpSpPr>
        <p:pic>
          <p:nvPicPr>
            <p:cNvPr id="2018316" name="Picture 12" descr="mva_MLP"/>
            <p:cNvPicPr>
              <a:picLocks noChangeAspect="1" noChangeArrowheads="1"/>
            </p:cNvPicPr>
            <p:nvPr/>
          </p:nvPicPr>
          <p:blipFill>
            <a:blip r:embed="rId6">
              <a:extLst>
                <a:ext uri="{28A0092B-C50C-407E-A947-70E740481C1C}">
                  <a14:useLocalDpi xmlns:a14="http://schemas.microsoft.com/office/drawing/2010/main" val="0"/>
                </a:ext>
              </a:extLst>
            </a:blip>
            <a:srcRect t="7254"/>
            <a:stretch>
              <a:fillRect/>
            </a:stretch>
          </p:blipFill>
          <p:spPr bwMode="auto">
            <a:xfrm>
              <a:off x="3434" y="930"/>
              <a:ext cx="2114" cy="144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018317" name="Rectangle 13"/>
            <p:cNvSpPr>
              <a:spLocks noChangeArrowheads="1"/>
            </p:cNvSpPr>
            <p:nvPr/>
          </p:nvSpPr>
          <p:spPr bwMode="auto">
            <a:xfrm>
              <a:off x="5219" y="2269"/>
              <a:ext cx="312" cy="106"/>
            </a:xfrm>
            <a:prstGeom prst="rect">
              <a:avLst/>
            </a:prstGeom>
            <a:solidFill>
              <a:srgbClr val="EEEEEE"/>
            </a:solidFill>
            <a:ln>
              <a:noFill/>
            </a:ln>
            <a:effectLst/>
            <a:extLst>
              <a:ext uri="{91240B29-F687-4F45-9708-019B960494DF}">
                <a14:hiddenLine xmlns:a14="http://schemas.microsoft.com/office/drawing/2010/main" w="31750" algn="ctr">
                  <a:solidFill>
                    <a:srgbClr val="FF3B3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8318" name="Text Box 14"/>
            <p:cNvSpPr txBox="1">
              <a:spLocks noChangeArrowheads="1"/>
            </p:cNvSpPr>
            <p:nvPr/>
          </p:nvSpPr>
          <p:spPr bwMode="auto">
            <a:xfrm>
              <a:off x="5122" y="2196"/>
              <a:ext cx="328" cy="22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0" algn="ctr">
                  <a:solidFill>
                    <a:srgbClr val="FF3B3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7800" indent="-1778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1" hangingPunct="1">
                <a:lnSpc>
                  <a:spcPct val="110000"/>
                </a:lnSpc>
                <a:buClr>
                  <a:srgbClr val="FF0000"/>
                </a:buClr>
                <a:buSzPct val="135000"/>
                <a:buFont typeface="Wingdings" pitchFamily="2" charset="2"/>
                <a:buNone/>
              </a:pPr>
              <a:r>
                <a:rPr lang="en-US" sz="1600" smtClean="0">
                  <a:solidFill>
                    <a:srgbClr val="000000"/>
                  </a:solidFill>
                  <a:latin typeface="Arial" charset="0"/>
                </a:rPr>
                <a:t>y(x)</a:t>
              </a:r>
            </a:p>
          </p:txBody>
        </p:sp>
      </p:grpSp>
      <p:sp>
        <p:nvSpPr>
          <p:cNvPr id="2018319" name="Text Box 15"/>
          <p:cNvSpPr txBox="1">
            <a:spLocks noChangeArrowheads="1"/>
          </p:cNvSpPr>
          <p:nvPr/>
        </p:nvSpPr>
        <p:spPr bwMode="auto">
          <a:xfrm>
            <a:off x="4124325" y="3134217"/>
            <a:ext cx="511175" cy="69691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317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7800" indent="-1778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1" hangingPunct="1">
              <a:lnSpc>
                <a:spcPct val="110000"/>
              </a:lnSpc>
              <a:buClr>
                <a:srgbClr val="FF0000"/>
              </a:buClr>
              <a:buSzPct val="135000"/>
              <a:buFont typeface="Wingdings" pitchFamily="2" charset="2"/>
              <a:buNone/>
            </a:pPr>
            <a:r>
              <a:rPr lang="en-US" sz="3600" smtClean="0">
                <a:solidFill>
                  <a:srgbClr val="000000"/>
                </a:solidFill>
                <a:latin typeface="Arial" charset="0"/>
                <a:sym typeface="Euclid Math Two" pitchFamily="18" charset="2"/>
              </a:rPr>
              <a:t></a:t>
            </a:r>
            <a:endParaRPr lang="en-US" sz="3600" baseline="30000" smtClean="0">
              <a:solidFill>
                <a:srgbClr val="000000"/>
              </a:solidFill>
              <a:latin typeface="Arial" charset="0"/>
              <a:sym typeface="Euclid Math Two" pitchFamily="18" charset="2"/>
            </a:endParaRPr>
          </a:p>
        </p:txBody>
      </p:sp>
      <p:sp>
        <p:nvSpPr>
          <p:cNvPr id="2018320" name="Text Box 16"/>
          <p:cNvSpPr txBox="1">
            <a:spLocks noChangeArrowheads="1"/>
          </p:cNvSpPr>
          <p:nvPr/>
        </p:nvSpPr>
        <p:spPr bwMode="auto">
          <a:xfrm>
            <a:off x="5501396" y="1700808"/>
            <a:ext cx="2728913" cy="896938"/>
          </a:xfrm>
          <a:prstGeom prst="rect">
            <a:avLst/>
          </a:prstGeom>
          <a:solidFill>
            <a:srgbClr val="FFFF99"/>
          </a:solidFill>
          <a:ln>
            <a:noFill/>
          </a:ln>
          <a:effectLst/>
          <a:extLst>
            <a:ext uri="{91240B29-F687-4F45-9708-019B960494DF}">
              <a14:hiddenLine xmlns:a14="http://schemas.microsoft.com/office/drawing/2010/main" w="317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hangingPunct="1">
              <a:lnSpc>
                <a:spcPct val="110000"/>
              </a:lnSpc>
              <a:buClr>
                <a:srgbClr val="FF0000"/>
              </a:buClr>
              <a:buSzPct val="135000"/>
              <a:buFont typeface="Wingdings" pitchFamily="2" charset="2"/>
              <a:buNone/>
            </a:pPr>
            <a:r>
              <a:rPr lang="en-US" sz="1600" smtClean="0">
                <a:solidFill>
                  <a:srgbClr val="000000"/>
                </a:solidFill>
                <a:latin typeface="Arial" charset="0"/>
              </a:rPr>
              <a:t>most general form</a:t>
            </a:r>
          </a:p>
          <a:p>
            <a:pPr eaLnBrk="1" hangingPunct="1">
              <a:lnSpc>
                <a:spcPct val="110000"/>
              </a:lnSpc>
              <a:buClr>
                <a:srgbClr val="FF0000"/>
              </a:buClr>
              <a:buSzPct val="135000"/>
              <a:buFont typeface="Wingdings" pitchFamily="2" charset="2"/>
              <a:buNone/>
            </a:pPr>
            <a:r>
              <a:rPr lang="en-US" sz="1600" smtClean="0">
                <a:solidFill>
                  <a:srgbClr val="000000"/>
                </a:solidFill>
                <a:latin typeface="Arial" charset="0"/>
              </a:rPr>
              <a:t>y  = y(</a:t>
            </a:r>
            <a:r>
              <a:rPr lang="en-US" sz="1600" b="1" smtClean="0">
                <a:solidFill>
                  <a:srgbClr val="000000"/>
                </a:solidFill>
                <a:latin typeface="Arial" charset="0"/>
              </a:rPr>
              <a:t>x</a:t>
            </a:r>
            <a:r>
              <a:rPr lang="en-US" sz="1600" smtClean="0">
                <a:solidFill>
                  <a:srgbClr val="000000"/>
                </a:solidFill>
                <a:latin typeface="Arial" charset="0"/>
              </a:rPr>
              <a:t>);  </a:t>
            </a:r>
            <a:r>
              <a:rPr lang="en-US" sz="1600" b="1" smtClean="0">
                <a:solidFill>
                  <a:srgbClr val="000000"/>
                </a:solidFill>
                <a:latin typeface="Arial" charset="0"/>
              </a:rPr>
              <a:t>x </a:t>
            </a:r>
            <a:r>
              <a:rPr lang="en-US" sz="1600" b="1" smtClean="0">
                <a:solidFill>
                  <a:srgbClr val="000000"/>
                </a:solidFill>
                <a:latin typeface="Arial" charset="0"/>
                <a:sym typeface="Euclid Symbol" pitchFamily="18" charset="2"/>
              </a:rPr>
              <a:t></a:t>
            </a:r>
            <a:r>
              <a:rPr lang="en-US" sz="1600" b="1" smtClean="0">
                <a:solidFill>
                  <a:srgbClr val="000000"/>
                </a:solidFill>
                <a:latin typeface="Arial" charset="0"/>
                <a:sym typeface="Euclid Math Two" pitchFamily="18" charset="2"/>
              </a:rPr>
              <a:t></a:t>
            </a:r>
            <a:r>
              <a:rPr lang="en-US" sz="1600" baseline="30000" smtClean="0">
                <a:solidFill>
                  <a:srgbClr val="000000"/>
                </a:solidFill>
                <a:latin typeface="Arial" charset="0"/>
                <a:sym typeface="Euclid Math Two" pitchFamily="18" charset="2"/>
              </a:rPr>
              <a:t>D</a:t>
            </a:r>
            <a:r>
              <a:rPr lang="en-US" sz="1600" smtClean="0">
                <a:solidFill>
                  <a:srgbClr val="009999"/>
                </a:solidFill>
                <a:latin typeface="Arial" charset="0"/>
              </a:rPr>
              <a:t> </a:t>
            </a:r>
          </a:p>
          <a:p>
            <a:pPr eaLnBrk="1" hangingPunct="1">
              <a:lnSpc>
                <a:spcPct val="110000"/>
              </a:lnSpc>
              <a:buClr>
                <a:srgbClr val="FF0000"/>
              </a:buClr>
              <a:buSzPct val="135000"/>
              <a:buFont typeface="Wingdings" pitchFamily="2" charset="2"/>
              <a:buNone/>
            </a:pPr>
            <a:r>
              <a:rPr lang="en-US" sz="1600" b="1" smtClean="0">
                <a:solidFill>
                  <a:srgbClr val="000000"/>
                </a:solidFill>
                <a:latin typeface="Arial" charset="0"/>
              </a:rPr>
              <a:t>x</a:t>
            </a:r>
            <a:r>
              <a:rPr lang="en-US" sz="1600" smtClean="0">
                <a:solidFill>
                  <a:srgbClr val="000000"/>
                </a:solidFill>
                <a:latin typeface="Arial" charset="0"/>
              </a:rPr>
              <a:t>={x</a:t>
            </a:r>
            <a:r>
              <a:rPr lang="en-US" sz="1600" baseline="-25000" smtClean="0">
                <a:solidFill>
                  <a:srgbClr val="000000"/>
                </a:solidFill>
                <a:latin typeface="Arial" charset="0"/>
              </a:rPr>
              <a:t>1</a:t>
            </a:r>
            <a:r>
              <a:rPr lang="en-US" sz="1600" smtClean="0">
                <a:solidFill>
                  <a:srgbClr val="000000"/>
                </a:solidFill>
                <a:latin typeface="Arial" charset="0"/>
              </a:rPr>
              <a:t>,….,x</a:t>
            </a:r>
            <a:r>
              <a:rPr lang="en-US" sz="1600" baseline="-25000" smtClean="0">
                <a:solidFill>
                  <a:srgbClr val="000000"/>
                </a:solidFill>
                <a:latin typeface="Arial" charset="0"/>
              </a:rPr>
              <a:t>D</a:t>
            </a:r>
            <a:r>
              <a:rPr lang="en-US" sz="1600" smtClean="0">
                <a:solidFill>
                  <a:srgbClr val="000000"/>
                </a:solidFill>
                <a:latin typeface="Arial" charset="0"/>
              </a:rPr>
              <a:t>}: input variables</a:t>
            </a:r>
          </a:p>
        </p:txBody>
      </p:sp>
      <p:sp>
        <p:nvSpPr>
          <p:cNvPr id="2018321" name="Text Box 17"/>
          <p:cNvSpPr txBox="1">
            <a:spLocks noChangeArrowheads="1"/>
          </p:cNvSpPr>
          <p:nvPr/>
        </p:nvSpPr>
        <p:spPr bwMode="auto">
          <a:xfrm>
            <a:off x="2676122" y="2750965"/>
            <a:ext cx="1358042" cy="63620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0" algn="ctr">
                <a:solidFill>
                  <a:srgbClr val="FF3B3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7800" indent="-1778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1" hangingPunct="1">
              <a:lnSpc>
                <a:spcPct val="110000"/>
              </a:lnSpc>
              <a:buClr>
                <a:srgbClr val="FF0000"/>
              </a:buClr>
              <a:buSzPct val="135000"/>
              <a:buFont typeface="Wingdings" pitchFamily="2" charset="2"/>
              <a:buNone/>
            </a:pPr>
            <a:r>
              <a:rPr lang="en-US" sz="1600" dirty="0" smtClean="0">
                <a:solidFill>
                  <a:srgbClr val="000000"/>
                </a:solidFill>
                <a:latin typeface="Arial" charset="0"/>
              </a:rPr>
              <a:t>Test statistic:</a:t>
            </a:r>
          </a:p>
          <a:p>
            <a:pPr eaLnBrk="1" hangingPunct="1">
              <a:lnSpc>
                <a:spcPct val="110000"/>
              </a:lnSpc>
              <a:buClr>
                <a:srgbClr val="FF0000"/>
              </a:buClr>
              <a:buSzPct val="135000"/>
              <a:buFont typeface="Wingdings" pitchFamily="2" charset="2"/>
              <a:buNone/>
            </a:pPr>
            <a:r>
              <a:rPr lang="en-US" sz="1600" dirty="0" smtClean="0">
                <a:solidFill>
                  <a:srgbClr val="000000"/>
                </a:solidFill>
                <a:latin typeface="Arial" charset="0"/>
              </a:rPr>
              <a:t>y(x): R</a:t>
            </a:r>
            <a:r>
              <a:rPr lang="en-US" sz="1600" baseline="30000" dirty="0" smtClean="0">
                <a:solidFill>
                  <a:srgbClr val="000000"/>
                </a:solidFill>
                <a:latin typeface="Arial" charset="0"/>
              </a:rPr>
              <a:t>D</a:t>
            </a:r>
            <a:r>
              <a:rPr lang="en-US" sz="1600" dirty="0" smtClean="0">
                <a:solidFill>
                  <a:srgbClr val="000000"/>
                </a:solidFill>
                <a:latin typeface="Arial" charset="0"/>
                <a:sym typeface="Wingdings" pitchFamily="2" charset="2"/>
              </a:rPr>
              <a:t>R:</a:t>
            </a:r>
            <a:endParaRPr lang="en-US" sz="1600" dirty="0" smtClean="0">
              <a:solidFill>
                <a:srgbClr val="000000"/>
              </a:solidFill>
              <a:latin typeface="Arial" charset="0"/>
            </a:endParaRPr>
          </a:p>
        </p:txBody>
      </p:sp>
      <p:sp>
        <p:nvSpPr>
          <p:cNvPr id="2018322" name="Oval 18"/>
          <p:cNvSpPr>
            <a:spLocks noChangeArrowheads="1"/>
          </p:cNvSpPr>
          <p:nvPr/>
        </p:nvSpPr>
        <p:spPr bwMode="auto">
          <a:xfrm>
            <a:off x="693738" y="3671888"/>
            <a:ext cx="150812" cy="158750"/>
          </a:xfrm>
          <a:prstGeom prst="ellipse">
            <a:avLst/>
          </a:prstGeom>
          <a:solidFill>
            <a:schemeClr val="bg1">
              <a:alpha val="80000"/>
            </a:schemeClr>
          </a:solidFill>
          <a:ln>
            <a:noFill/>
          </a:ln>
          <a:effectLst/>
          <a:extLst>
            <a:ext uri="{91240B29-F687-4F45-9708-019B960494DF}">
              <a14:hiddenLine xmlns:a14="http://schemas.microsoft.com/office/drawing/2010/main" w="12700" algn="ctr">
                <a:solidFill>
                  <a:srgbClr val="FF33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8323" name="Oval 19"/>
          <p:cNvSpPr>
            <a:spLocks noChangeArrowheads="1"/>
          </p:cNvSpPr>
          <p:nvPr/>
        </p:nvSpPr>
        <p:spPr bwMode="auto">
          <a:xfrm>
            <a:off x="693738" y="3887788"/>
            <a:ext cx="150812" cy="158750"/>
          </a:xfrm>
          <a:prstGeom prst="ellipse">
            <a:avLst/>
          </a:prstGeom>
          <a:solidFill>
            <a:schemeClr val="bg1">
              <a:alpha val="80000"/>
            </a:schemeClr>
          </a:solidFill>
          <a:ln>
            <a:noFill/>
          </a:ln>
          <a:effectLst/>
          <a:extLst>
            <a:ext uri="{91240B29-F687-4F45-9708-019B960494DF}">
              <a14:hiddenLine xmlns:a14="http://schemas.microsoft.com/office/drawing/2010/main" w="12700" algn="ctr">
                <a:solidFill>
                  <a:srgbClr val="FF33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8324" name="Oval 20"/>
          <p:cNvSpPr>
            <a:spLocks noChangeArrowheads="1"/>
          </p:cNvSpPr>
          <p:nvPr/>
        </p:nvSpPr>
        <p:spPr bwMode="auto">
          <a:xfrm>
            <a:off x="693738" y="4103688"/>
            <a:ext cx="150812" cy="158750"/>
          </a:xfrm>
          <a:prstGeom prst="ellipse">
            <a:avLst/>
          </a:prstGeom>
          <a:solidFill>
            <a:schemeClr val="bg1">
              <a:alpha val="80000"/>
            </a:schemeClr>
          </a:solidFill>
          <a:ln>
            <a:noFill/>
          </a:ln>
          <a:effectLst/>
          <a:extLst>
            <a:ext uri="{91240B29-F687-4F45-9708-019B960494DF}">
              <a14:hiddenLine xmlns:a14="http://schemas.microsoft.com/office/drawing/2010/main" w="12700" algn="ctr">
                <a:solidFill>
                  <a:srgbClr val="FF33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8325" name="Oval 21"/>
          <p:cNvSpPr>
            <a:spLocks noChangeArrowheads="1"/>
          </p:cNvSpPr>
          <p:nvPr/>
        </p:nvSpPr>
        <p:spPr bwMode="auto">
          <a:xfrm>
            <a:off x="693738" y="4319588"/>
            <a:ext cx="150812" cy="158750"/>
          </a:xfrm>
          <a:prstGeom prst="ellipse">
            <a:avLst/>
          </a:prstGeom>
          <a:solidFill>
            <a:schemeClr val="bg1">
              <a:alpha val="80000"/>
            </a:schemeClr>
          </a:solidFill>
          <a:ln>
            <a:noFill/>
          </a:ln>
          <a:effectLst/>
          <a:extLst>
            <a:ext uri="{91240B29-F687-4F45-9708-019B960494DF}">
              <a14:hiddenLine xmlns:a14="http://schemas.microsoft.com/office/drawing/2010/main" w="12700" algn="ctr">
                <a:solidFill>
                  <a:srgbClr val="FF33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8326" name="Oval 22"/>
          <p:cNvSpPr>
            <a:spLocks noChangeArrowheads="1"/>
          </p:cNvSpPr>
          <p:nvPr/>
        </p:nvSpPr>
        <p:spPr bwMode="auto">
          <a:xfrm>
            <a:off x="693738" y="4535488"/>
            <a:ext cx="150812" cy="158750"/>
          </a:xfrm>
          <a:prstGeom prst="ellipse">
            <a:avLst/>
          </a:prstGeom>
          <a:solidFill>
            <a:schemeClr val="bg1">
              <a:alpha val="80000"/>
            </a:schemeClr>
          </a:solidFill>
          <a:ln>
            <a:noFill/>
          </a:ln>
          <a:effectLst/>
          <a:extLst>
            <a:ext uri="{91240B29-F687-4F45-9708-019B960494DF}">
              <a14:hiddenLine xmlns:a14="http://schemas.microsoft.com/office/drawing/2010/main" w="12700" algn="ctr">
                <a:solidFill>
                  <a:srgbClr val="FF33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8327" name="Oval 23"/>
          <p:cNvSpPr>
            <a:spLocks noChangeArrowheads="1"/>
          </p:cNvSpPr>
          <p:nvPr/>
        </p:nvSpPr>
        <p:spPr bwMode="auto">
          <a:xfrm>
            <a:off x="693738" y="4751388"/>
            <a:ext cx="150812" cy="158750"/>
          </a:xfrm>
          <a:prstGeom prst="ellipse">
            <a:avLst/>
          </a:prstGeom>
          <a:solidFill>
            <a:schemeClr val="bg1">
              <a:alpha val="80000"/>
            </a:schemeClr>
          </a:solidFill>
          <a:ln>
            <a:noFill/>
          </a:ln>
          <a:effectLst/>
          <a:extLst>
            <a:ext uri="{91240B29-F687-4F45-9708-019B960494DF}">
              <a14:hiddenLine xmlns:a14="http://schemas.microsoft.com/office/drawing/2010/main" w="12700" algn="ctr">
                <a:solidFill>
                  <a:srgbClr val="FF33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8328" name="Text Box 24"/>
          <p:cNvSpPr txBox="1">
            <a:spLocks noChangeArrowheads="1"/>
          </p:cNvSpPr>
          <p:nvPr/>
        </p:nvSpPr>
        <p:spPr bwMode="auto">
          <a:xfrm>
            <a:off x="2520200" y="5600299"/>
            <a:ext cx="2641600" cy="586957"/>
          </a:xfrm>
          <a:prstGeom prst="rect">
            <a:avLst/>
          </a:prstGeom>
          <a:noFill/>
          <a:ln>
            <a:noFill/>
          </a:ln>
          <a:effectLst/>
          <a:extLst>
            <a:ext uri="{909E8E84-426E-40DD-AFC4-6F175D3DCCD1}">
              <a14:hiddenFill xmlns:a14="http://schemas.microsoft.com/office/drawing/2010/main">
                <a:solidFill>
                  <a:srgbClr val="FFFF99">
                    <a:alpha val="80000"/>
                  </a:srgbClr>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7800" indent="-1778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1" hangingPunct="1">
              <a:spcBef>
                <a:spcPct val="35000"/>
              </a:spcBef>
              <a:buClr>
                <a:srgbClr val="FF0000"/>
              </a:buClr>
              <a:buSzPct val="135000"/>
              <a:buFont typeface="Wingdings" pitchFamily="2" charset="2"/>
              <a:buChar char="§"/>
            </a:pPr>
            <a:r>
              <a:rPr lang="en-US" sz="1600" dirty="0" smtClean="0">
                <a:solidFill>
                  <a:srgbClr val="000000"/>
                </a:solidFill>
                <a:latin typeface="Arial" charset="0"/>
              </a:rPr>
              <a:t>plotting (</a:t>
            </a:r>
            <a:r>
              <a:rPr lang="en-US" sz="1600" dirty="0" err="1" smtClean="0">
                <a:solidFill>
                  <a:srgbClr val="000000"/>
                </a:solidFill>
                <a:latin typeface="Arial" charset="0"/>
              </a:rPr>
              <a:t>histogramming</a:t>
            </a:r>
            <a:r>
              <a:rPr lang="en-US" sz="1600" dirty="0" smtClean="0">
                <a:solidFill>
                  <a:srgbClr val="000000"/>
                </a:solidFill>
                <a:latin typeface="Arial" charset="0"/>
              </a:rPr>
              <a:t>) the resulting y(x) values:</a:t>
            </a:r>
          </a:p>
        </p:txBody>
      </p:sp>
      <p:grpSp>
        <p:nvGrpSpPr>
          <p:cNvPr id="2018329" name="Group 25"/>
          <p:cNvGrpSpPr>
            <a:grpSpLocks/>
          </p:cNvGrpSpPr>
          <p:nvPr/>
        </p:nvGrpSpPr>
        <p:grpSpPr bwMode="auto">
          <a:xfrm>
            <a:off x="4773478" y="2620493"/>
            <a:ext cx="4374973" cy="1543488"/>
            <a:chOff x="1584" y="2021"/>
            <a:chExt cx="4131" cy="786"/>
          </a:xfrm>
        </p:grpSpPr>
        <p:sp>
          <p:nvSpPr>
            <p:cNvPr id="2018330" name="Text Box 26"/>
            <p:cNvSpPr txBox="1">
              <a:spLocks noChangeArrowheads="1"/>
            </p:cNvSpPr>
            <p:nvPr/>
          </p:nvSpPr>
          <p:spPr bwMode="auto">
            <a:xfrm>
              <a:off x="1584" y="2387"/>
              <a:ext cx="4131" cy="420"/>
            </a:xfrm>
            <a:prstGeom prst="rect">
              <a:avLst/>
            </a:prstGeom>
            <a:noFill/>
            <a:ln>
              <a:noFill/>
            </a:ln>
            <a:effectLst/>
            <a:extLst>
              <a:ext uri="{909E8E84-426E-40DD-AFC4-6F175D3DCCD1}">
                <a14:hiddenFill xmlns:a14="http://schemas.microsoft.com/office/drawing/2010/main">
                  <a:solidFill>
                    <a:srgbClr val="FFFF99">
                      <a:alpha val="80000"/>
                    </a:srgbClr>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7800" indent="-1778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1" hangingPunct="1">
                <a:spcBef>
                  <a:spcPct val="35000"/>
                </a:spcBef>
                <a:buClr>
                  <a:srgbClr val="FF0000"/>
                </a:buClr>
                <a:buSzPct val="135000"/>
                <a:buFont typeface="Wingdings" pitchFamily="2" charset="2"/>
                <a:buChar char="§"/>
              </a:pPr>
              <a:r>
                <a:rPr lang="en-US" sz="1600" dirty="0" smtClean="0">
                  <a:solidFill>
                    <a:srgbClr val="000000"/>
                  </a:solidFill>
                  <a:latin typeface="Arial" charset="0"/>
                </a:rPr>
                <a:t>Find a mapping from D-dimensional input-observable (”feature” space)</a:t>
              </a:r>
            </a:p>
            <a:p>
              <a:pPr eaLnBrk="1" hangingPunct="1">
                <a:spcBef>
                  <a:spcPct val="35000"/>
                </a:spcBef>
                <a:buClr>
                  <a:srgbClr val="FF0000"/>
                </a:buClr>
                <a:buSzPct val="135000"/>
                <a:buFont typeface="Wingdings" pitchFamily="2" charset="2"/>
                <a:buNone/>
              </a:pPr>
              <a:r>
                <a:rPr lang="en-US" sz="1600" dirty="0" smtClean="0">
                  <a:solidFill>
                    <a:srgbClr val="000000"/>
                  </a:solidFill>
                  <a:latin typeface="Arial" charset="0"/>
                </a:rPr>
                <a:t>   to one dimensional output  </a:t>
              </a:r>
              <a:r>
                <a:rPr lang="en-US" sz="1600" dirty="0" smtClean="0">
                  <a:solidFill>
                    <a:srgbClr val="000000"/>
                  </a:solidFill>
                  <a:latin typeface="Arial" charset="0"/>
                  <a:sym typeface="Wingdings" pitchFamily="2" charset="2"/>
                </a:rPr>
                <a:t> class label</a:t>
              </a:r>
              <a:endParaRPr lang="en-US" sz="1600" dirty="0" smtClean="0">
                <a:solidFill>
                  <a:srgbClr val="000000"/>
                </a:solidFill>
                <a:latin typeface="Arial" charset="0"/>
              </a:endParaRPr>
            </a:p>
          </p:txBody>
        </p:sp>
        <p:sp>
          <p:nvSpPr>
            <p:cNvPr id="2018331" name="Text Box 27"/>
            <p:cNvSpPr txBox="1">
              <a:spLocks noChangeArrowheads="1"/>
            </p:cNvSpPr>
            <p:nvPr/>
          </p:nvSpPr>
          <p:spPr bwMode="auto">
            <a:xfrm>
              <a:off x="1734" y="2021"/>
              <a:ext cx="1747" cy="420"/>
            </a:xfrm>
            <a:prstGeom prst="rect">
              <a:avLst/>
            </a:prstGeom>
            <a:noFill/>
            <a:ln>
              <a:noFill/>
            </a:ln>
            <a:effectLst/>
            <a:extLst>
              <a:ext uri="{909E8E84-426E-40DD-AFC4-6F175D3DCCD1}">
                <a14:hiddenFill xmlns:a14="http://schemas.microsoft.com/office/drawing/2010/main">
                  <a:solidFill>
                    <a:srgbClr val="FFFF99">
                      <a:alpha val="80000"/>
                    </a:srgbClr>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7800" indent="-1778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1" hangingPunct="1">
                <a:spcBef>
                  <a:spcPct val="35000"/>
                </a:spcBef>
                <a:buClr>
                  <a:srgbClr val="FF0000"/>
                </a:buClr>
                <a:buSzPct val="135000"/>
                <a:buFont typeface="Wingdings" pitchFamily="2" charset="2"/>
                <a:buNone/>
              </a:pPr>
              <a:endParaRPr lang="en-US" sz="1600" smtClean="0">
                <a:solidFill>
                  <a:srgbClr val="000000"/>
                </a:solidFill>
                <a:latin typeface="Arial" charset="0"/>
              </a:endParaRPr>
            </a:p>
            <a:p>
              <a:pPr eaLnBrk="1" hangingPunct="1">
                <a:spcBef>
                  <a:spcPct val="35000"/>
                </a:spcBef>
                <a:buClr>
                  <a:srgbClr val="FF0000"/>
                </a:buClr>
                <a:buSzPct val="135000"/>
                <a:buFont typeface="Wingdings" pitchFamily="2" charset="2"/>
                <a:buChar char="§"/>
              </a:pPr>
              <a:endParaRPr lang="en-US" sz="1600" smtClean="0">
                <a:solidFill>
                  <a:srgbClr val="000000"/>
                </a:solidFill>
                <a:latin typeface="Arial" charset="0"/>
              </a:endParaRPr>
            </a:p>
          </p:txBody>
        </p:sp>
      </p:grpSp>
    </p:spTree>
    <p:extLst>
      <p:ext uri="{BB962C8B-B14F-4D97-AF65-F5344CB8AC3E}">
        <p14:creationId xmlns:p14="http://schemas.microsoft.com/office/powerpoint/2010/main" val="4021101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1830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2018309"/>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2018322"/>
                                        </p:tgtEl>
                                        <p:attrNameLst>
                                          <p:attrName>style.visibility</p:attrName>
                                        </p:attrNameLst>
                                      </p:cBhvr>
                                      <p:to>
                                        <p:strVal val="visible"/>
                                      </p:to>
                                    </p:se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2018323"/>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018324"/>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2018325"/>
                                        </p:tgtEl>
                                        <p:attrNameLst>
                                          <p:attrName>style.visibility</p:attrName>
                                        </p:attrNameLst>
                                      </p:cBhvr>
                                      <p:to>
                                        <p:strVal val="visible"/>
                                      </p:to>
                                    </p:set>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2018326"/>
                                        </p:tgtEl>
                                        <p:attrNameLst>
                                          <p:attrName>style.visibility</p:attrName>
                                        </p:attrNameLst>
                                      </p:cBhvr>
                                      <p:to>
                                        <p:strVal val="visible"/>
                                      </p:to>
                                    </p:set>
                                  </p:childTnLst>
                                </p:cTn>
                              </p:par>
                            </p:childTnLst>
                          </p:cTn>
                        </p:par>
                        <p:par>
                          <p:cTn id="25" fill="hold" nodeType="afterGroup">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2018327"/>
                                        </p:tgtEl>
                                        <p:attrNameLst>
                                          <p:attrName>style.visibility</p:attrName>
                                        </p:attrNameLst>
                                      </p:cBhvr>
                                      <p:to>
                                        <p:strVal val="visible"/>
                                      </p:to>
                                    </p:set>
                                  </p:childTnLst>
                                </p:cTn>
                              </p:par>
                            </p:childTnLst>
                          </p:cTn>
                        </p:par>
                        <p:par>
                          <p:cTn id="28" fill="hold" nodeType="afterGroup">
                            <p:stCondLst>
                              <p:cond delay="500"/>
                            </p:stCondLst>
                            <p:childTnLst>
                              <p:par>
                                <p:cTn id="29" presetID="1" presetClass="entr" presetSubtype="0" fill="hold" nodeType="afterEffect">
                                  <p:stCondLst>
                                    <p:cond delay="500"/>
                                  </p:stCondLst>
                                  <p:childTnLst>
                                    <p:set>
                                      <p:cBhvr>
                                        <p:cTn id="30" dur="1" fill="hold">
                                          <p:stCondLst>
                                            <p:cond delay="0"/>
                                          </p:stCondLst>
                                        </p:cTn>
                                        <p:tgtEl>
                                          <p:spTgt spid="2018310"/>
                                        </p:tgtEl>
                                        <p:attrNameLst>
                                          <p:attrName>style.visibility</p:attrName>
                                        </p:attrNameLst>
                                      </p:cBhvr>
                                      <p:to>
                                        <p:strVal val="visible"/>
                                      </p:to>
                                    </p:set>
                                  </p:childTnLst>
                                </p:cTn>
                              </p:par>
                            </p:childTnLst>
                          </p:cTn>
                        </p:par>
                        <p:par>
                          <p:cTn id="31" fill="hold" nodeType="afterGroup">
                            <p:stCondLst>
                              <p:cond delay="1000"/>
                            </p:stCondLst>
                            <p:childTnLst>
                              <p:par>
                                <p:cTn id="32" presetID="1" presetClass="entr" presetSubtype="0" fill="hold" grpId="0" nodeType="afterEffect">
                                  <p:stCondLst>
                                    <p:cond delay="500"/>
                                  </p:stCondLst>
                                  <p:childTnLst>
                                    <p:set>
                                      <p:cBhvr>
                                        <p:cTn id="33" dur="1" fill="hold">
                                          <p:stCondLst>
                                            <p:cond delay="0"/>
                                          </p:stCondLst>
                                        </p:cTn>
                                        <p:tgtEl>
                                          <p:spTgt spid="201831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018311"/>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2018329"/>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64" presetClass="path" presetSubtype="0" accel="50000" decel="50000" fill="hold" nodeType="clickEffect">
                                  <p:stCondLst>
                                    <p:cond delay="0"/>
                                  </p:stCondLst>
                                  <p:childTnLst>
                                    <p:animMotion origin="layout" path="M 5.55556E-7 2.44737E-6 L 0.00121 -0.18529 " pathEditMode="relative" rAng="0" ptsTypes="AA">
                                      <p:cBhvr>
                                        <p:cTn id="43" dur="500" fill="hold"/>
                                        <p:tgtEl>
                                          <p:spTgt spid="2018329"/>
                                        </p:tgtEl>
                                        <p:attrNameLst>
                                          <p:attrName>ppt_x</p:attrName>
                                          <p:attrName>ppt_y</p:attrName>
                                        </p:attrNameLst>
                                      </p:cBhvr>
                                      <p:rCtr x="52" y="-9276"/>
                                    </p:animMotion>
                                  </p:childTnLst>
                                </p:cTn>
                              </p:par>
                            </p:childTnLst>
                          </p:cTn>
                        </p:par>
                        <p:par>
                          <p:cTn id="44" fill="hold" nodeType="afterGroup">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20183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183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18321"/>
                                        </p:tgtEl>
                                        <p:attrNameLst>
                                          <p:attrName>style.visibility</p:attrName>
                                        </p:attrNameLst>
                                      </p:cBhvr>
                                      <p:to>
                                        <p:strVal val="visible"/>
                                      </p:to>
                                    </p:set>
                                  </p:childTnLst>
                                </p:cTn>
                              </p:par>
                            </p:childTnLst>
                          </p:cTn>
                        </p:par>
                        <p:par>
                          <p:cTn id="51" fill="hold" nodeType="afterGroup">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2018314"/>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018328"/>
                                        </p:tgtEl>
                                        <p:attrNameLst>
                                          <p:attrName>style.visibility</p:attrName>
                                        </p:attrNameLst>
                                      </p:cBhvr>
                                      <p:to>
                                        <p:strVal val="visible"/>
                                      </p:to>
                                    </p:set>
                                  </p:childTnLst>
                                </p:cTn>
                              </p:par>
                            </p:childTnLst>
                          </p:cTn>
                        </p:par>
                        <p:par>
                          <p:cTn id="58" fill="hold" nodeType="afterGroup">
                            <p:stCondLst>
                              <p:cond delay="0"/>
                            </p:stCondLst>
                            <p:childTnLst>
                              <p:par>
                                <p:cTn id="59" presetID="1" presetClass="entr" presetSubtype="0" fill="hold" nodeType="afterEffect">
                                  <p:stCondLst>
                                    <p:cond delay="1000"/>
                                  </p:stCondLst>
                                  <p:childTnLst>
                                    <p:set>
                                      <p:cBhvr>
                                        <p:cTn id="60" dur="1" fill="hold">
                                          <p:stCondLst>
                                            <p:cond delay="0"/>
                                          </p:stCondLst>
                                        </p:cTn>
                                        <p:tgtEl>
                                          <p:spTgt spid="2018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8311" grpId="0" animBg="1"/>
      <p:bldP spid="2018312" grpId="0"/>
      <p:bldP spid="2018314" grpId="0" animBg="1"/>
      <p:bldP spid="2018319" grpId="0"/>
      <p:bldP spid="2018320" grpId="0" animBg="1"/>
      <p:bldP spid="2018321" grpId="0"/>
      <p:bldP spid="2018322" grpId="0" animBg="1"/>
      <p:bldP spid="2018323" grpId="0" animBg="1"/>
      <p:bldP spid="2018324" grpId="0" animBg="1"/>
      <p:bldP spid="2018325" grpId="0" animBg="1"/>
      <p:bldP spid="2018326" grpId="0" animBg="1"/>
      <p:bldP spid="2018327" grpId="0" animBg="1"/>
      <p:bldP spid="20183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922710"/>
            <a:ext cx="5050904" cy="1714202"/>
          </a:xfrm>
        </p:spPr>
        <p:txBody>
          <a:bodyPr/>
          <a:lstStyle/>
          <a:p>
            <a:r>
              <a:rPr lang="it-IT" smtClean="0"/>
              <a:t>Generalities on discriminators use</a:t>
            </a:r>
            <a:endParaRPr lang="en-US"/>
          </a:p>
        </p:txBody>
      </p:sp>
      <p:pic>
        <p:nvPicPr>
          <p:cNvPr id="107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494152"/>
            <a:ext cx="7838424" cy="3350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11"/>
          <p:cNvGrpSpPr>
            <a:grpSpLocks/>
          </p:cNvGrpSpPr>
          <p:nvPr/>
        </p:nvGrpSpPr>
        <p:grpSpPr bwMode="auto">
          <a:xfrm>
            <a:off x="5782861" y="116632"/>
            <a:ext cx="3355975" cy="2370137"/>
            <a:chOff x="3434" y="930"/>
            <a:chExt cx="2114" cy="1493"/>
          </a:xfrm>
        </p:grpSpPr>
        <p:pic>
          <p:nvPicPr>
            <p:cNvPr id="5" name="Picture 12" descr="mva_MLP"/>
            <p:cNvPicPr>
              <a:picLocks noChangeAspect="1" noChangeArrowheads="1"/>
            </p:cNvPicPr>
            <p:nvPr/>
          </p:nvPicPr>
          <p:blipFill>
            <a:blip r:embed="rId3">
              <a:extLst>
                <a:ext uri="{28A0092B-C50C-407E-A947-70E740481C1C}">
                  <a14:useLocalDpi xmlns:a14="http://schemas.microsoft.com/office/drawing/2010/main" val="0"/>
                </a:ext>
              </a:extLst>
            </a:blip>
            <a:srcRect t="7254"/>
            <a:stretch>
              <a:fillRect/>
            </a:stretch>
          </p:blipFill>
          <p:spPr bwMode="auto">
            <a:xfrm>
              <a:off x="3434" y="930"/>
              <a:ext cx="2114" cy="144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13"/>
            <p:cNvSpPr>
              <a:spLocks noChangeArrowheads="1"/>
            </p:cNvSpPr>
            <p:nvPr/>
          </p:nvSpPr>
          <p:spPr bwMode="auto">
            <a:xfrm>
              <a:off x="5219" y="2269"/>
              <a:ext cx="312" cy="106"/>
            </a:xfrm>
            <a:prstGeom prst="rect">
              <a:avLst/>
            </a:prstGeom>
            <a:solidFill>
              <a:srgbClr val="EEEEEE"/>
            </a:solidFill>
            <a:ln>
              <a:noFill/>
            </a:ln>
            <a:effectLst/>
            <a:extLst>
              <a:ext uri="{91240B29-F687-4F45-9708-019B960494DF}">
                <a14:hiddenLine xmlns:a14="http://schemas.microsoft.com/office/drawing/2010/main" w="31750" algn="ctr">
                  <a:solidFill>
                    <a:srgbClr val="FF3B3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7" name="Text Box 14"/>
            <p:cNvSpPr txBox="1">
              <a:spLocks noChangeArrowheads="1"/>
            </p:cNvSpPr>
            <p:nvPr/>
          </p:nvSpPr>
          <p:spPr bwMode="auto">
            <a:xfrm>
              <a:off x="5122" y="2196"/>
              <a:ext cx="328" cy="22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0" algn="ctr">
                  <a:solidFill>
                    <a:srgbClr val="FF3B3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7800" indent="-1778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1" hangingPunct="1">
                <a:lnSpc>
                  <a:spcPct val="110000"/>
                </a:lnSpc>
                <a:buClr>
                  <a:srgbClr val="FF0000"/>
                </a:buClr>
                <a:buSzPct val="135000"/>
                <a:buFont typeface="Wingdings" pitchFamily="2" charset="2"/>
                <a:buNone/>
              </a:pPr>
              <a:r>
                <a:rPr lang="en-US" sz="1600" smtClean="0">
                  <a:solidFill>
                    <a:srgbClr val="000000"/>
                  </a:solidFill>
                  <a:latin typeface="Arial" charset="0"/>
                </a:rPr>
                <a:t>y(x)</a:t>
              </a:r>
            </a:p>
          </p:txBody>
        </p:sp>
      </p:grpSp>
      <p:sp>
        <p:nvSpPr>
          <p:cNvPr id="8" name="Rectangle 15"/>
          <p:cNvSpPr>
            <a:spLocks noChangeArrowheads="1"/>
          </p:cNvSpPr>
          <p:nvPr/>
        </p:nvSpPr>
        <p:spPr bwMode="auto">
          <a:xfrm>
            <a:off x="6305148" y="2636912"/>
            <a:ext cx="215741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eaLnBrk="1" hangingPunct="1"/>
            <a:r>
              <a:rPr lang="en-US" sz="1600" i="1" smtClean="0">
                <a:solidFill>
                  <a:srgbClr val="009999"/>
                </a:solidFill>
                <a:latin typeface="Arial" charset="0"/>
                <a:cs typeface="Arial" charset="0"/>
              </a:rPr>
              <a:t>y</a:t>
            </a:r>
            <a:r>
              <a:rPr lang="en-US" sz="1600" smtClean="0">
                <a:solidFill>
                  <a:srgbClr val="009999"/>
                </a:solidFill>
                <a:latin typeface="Arial" charset="0"/>
                <a:cs typeface="Arial" charset="0"/>
              </a:rPr>
              <a:t>(</a:t>
            </a:r>
            <a:r>
              <a:rPr lang="en-GB" sz="1600" i="1" smtClean="0">
                <a:solidFill>
                  <a:srgbClr val="FF0000"/>
                </a:solidFill>
                <a:latin typeface="Arial" charset="0"/>
                <a:cs typeface="Arial" charset="0"/>
              </a:rPr>
              <a:t>B</a:t>
            </a:r>
            <a:r>
              <a:rPr lang="en-US" sz="1600" smtClean="0">
                <a:solidFill>
                  <a:srgbClr val="009999"/>
                </a:solidFill>
                <a:latin typeface="Arial" charset="0"/>
                <a:cs typeface="Arial" charset="0"/>
              </a:rPr>
              <a:t>) </a:t>
            </a:r>
            <a:r>
              <a:rPr lang="en-US" sz="1600" smtClean="0">
                <a:solidFill>
                  <a:srgbClr val="009999"/>
                </a:solidFill>
                <a:latin typeface="Arial" charset="0"/>
                <a:cs typeface="Arial" charset="0"/>
                <a:sym typeface="Symbol" pitchFamily="18" charset="2"/>
              </a:rPr>
              <a:t> 0</a:t>
            </a:r>
            <a:r>
              <a:rPr lang="en-GB" sz="1600" smtClean="0">
                <a:solidFill>
                  <a:srgbClr val="009999"/>
                </a:solidFill>
                <a:latin typeface="Arial" charset="0"/>
                <a:cs typeface="Arial" charset="0"/>
              </a:rPr>
              <a:t>, </a:t>
            </a:r>
            <a:r>
              <a:rPr lang="en-GB" sz="1600" i="1" smtClean="0">
                <a:solidFill>
                  <a:srgbClr val="009999"/>
                </a:solidFill>
                <a:latin typeface="Arial" charset="0"/>
                <a:cs typeface="Arial" charset="0"/>
              </a:rPr>
              <a:t>y</a:t>
            </a:r>
            <a:r>
              <a:rPr lang="en-GB" sz="1600" smtClean="0">
                <a:solidFill>
                  <a:srgbClr val="009999"/>
                </a:solidFill>
                <a:latin typeface="Arial" charset="0"/>
                <a:cs typeface="Arial" charset="0"/>
              </a:rPr>
              <a:t>(</a:t>
            </a:r>
            <a:r>
              <a:rPr lang="en-GB" sz="1600" i="1" smtClean="0">
                <a:solidFill>
                  <a:srgbClr val="0000FF"/>
                </a:solidFill>
                <a:latin typeface="Arial" charset="0"/>
                <a:cs typeface="Arial" charset="0"/>
              </a:rPr>
              <a:t>S</a:t>
            </a:r>
            <a:r>
              <a:rPr lang="en-US" sz="1600" smtClean="0">
                <a:solidFill>
                  <a:srgbClr val="009999"/>
                </a:solidFill>
                <a:latin typeface="Arial" charset="0"/>
                <a:cs typeface="Arial" charset="0"/>
              </a:rPr>
              <a:t>) </a:t>
            </a:r>
            <a:r>
              <a:rPr lang="en-US" sz="1600" smtClean="0">
                <a:solidFill>
                  <a:srgbClr val="009999"/>
                </a:solidFill>
                <a:latin typeface="Arial" charset="0"/>
                <a:cs typeface="Arial" charset="0"/>
                <a:sym typeface="Symbol" pitchFamily="18" charset="2"/>
              </a:rPr>
              <a:t> 1</a:t>
            </a:r>
            <a:endParaRPr lang="en-GB" sz="1600" smtClean="0">
              <a:solidFill>
                <a:srgbClr val="009999"/>
              </a:solidFill>
              <a:latin typeface="Arial" charset="0"/>
              <a:cs typeface="Arial" charset="0"/>
              <a:sym typeface="Symbol" pitchFamily="18" charset="2"/>
            </a:endParaRPr>
          </a:p>
        </p:txBody>
      </p:sp>
    </p:spTree>
    <p:extLst>
      <p:ext uri="{BB962C8B-B14F-4D97-AF65-F5344CB8AC3E}">
        <p14:creationId xmlns:p14="http://schemas.microsoft.com/office/powerpoint/2010/main" val="330049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The receiver operation characteristic (ROC)</a:t>
            </a:r>
            <a:endParaRPr lang="en-US"/>
          </a:p>
        </p:txBody>
      </p:sp>
      <p:pic>
        <p:nvPicPr>
          <p:cNvPr id="1095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556792"/>
            <a:ext cx="472440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2"/>
          <p:cNvGrpSpPr>
            <a:grpSpLocks/>
          </p:cNvGrpSpPr>
          <p:nvPr/>
        </p:nvGrpSpPr>
        <p:grpSpPr bwMode="auto">
          <a:xfrm>
            <a:off x="93958" y="2204864"/>
            <a:ext cx="3355975" cy="2370138"/>
            <a:chOff x="3434" y="930"/>
            <a:chExt cx="2114" cy="1493"/>
          </a:xfrm>
        </p:grpSpPr>
        <p:pic>
          <p:nvPicPr>
            <p:cNvPr id="5" name="Picture 3" descr="mva_MLP"/>
            <p:cNvPicPr>
              <a:picLocks noChangeAspect="1" noChangeArrowheads="1"/>
            </p:cNvPicPr>
            <p:nvPr/>
          </p:nvPicPr>
          <p:blipFill>
            <a:blip r:embed="rId3">
              <a:extLst>
                <a:ext uri="{28A0092B-C50C-407E-A947-70E740481C1C}">
                  <a14:useLocalDpi xmlns:a14="http://schemas.microsoft.com/office/drawing/2010/main" val="0"/>
                </a:ext>
              </a:extLst>
            </a:blip>
            <a:srcRect t="7254"/>
            <a:stretch>
              <a:fillRect/>
            </a:stretch>
          </p:blipFill>
          <p:spPr bwMode="auto">
            <a:xfrm>
              <a:off x="3434" y="930"/>
              <a:ext cx="2114" cy="1448"/>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5219" y="2269"/>
              <a:ext cx="312" cy="106"/>
            </a:xfrm>
            <a:prstGeom prst="rect">
              <a:avLst/>
            </a:prstGeom>
            <a:solidFill>
              <a:srgbClr val="EEEEEE"/>
            </a:solidFill>
            <a:ln>
              <a:noFill/>
            </a:ln>
            <a:effectLst/>
            <a:extLst>
              <a:ext uri="{91240B29-F687-4F45-9708-019B960494DF}">
                <a14:hiddenLine xmlns:a14="http://schemas.microsoft.com/office/drawing/2010/main" w="31750" algn="ctr">
                  <a:solidFill>
                    <a:srgbClr val="FF3B3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7" name="Text Box 5"/>
            <p:cNvSpPr txBox="1">
              <a:spLocks noChangeArrowheads="1"/>
            </p:cNvSpPr>
            <p:nvPr/>
          </p:nvSpPr>
          <p:spPr bwMode="auto">
            <a:xfrm>
              <a:off x="5122" y="2196"/>
              <a:ext cx="328" cy="22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0" algn="ctr">
                  <a:solidFill>
                    <a:srgbClr val="FF3B3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7800" indent="-1778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marL="177800" marR="0" lvl="0" indent="-177800" defTabSz="914400" eaLnBrk="1" fontAlgn="auto" latinLnBrk="0" hangingPunct="1">
                <a:lnSpc>
                  <a:spcPct val="110000"/>
                </a:lnSpc>
                <a:spcBef>
                  <a:spcPct val="0"/>
                </a:spcBef>
                <a:spcAft>
                  <a:spcPts val="0"/>
                </a:spcAft>
                <a:buClrTx/>
                <a:buSzTx/>
                <a:buFont typeface="Wingdings" pitchFamily="2" charset="2"/>
                <a:buNone/>
                <a:tabLst/>
                <a:defRPr/>
              </a:pPr>
              <a:r>
                <a:rPr kumimoji="0" lang="en-US" sz="1600" b="0" i="0" u="none" strike="noStrike" kern="0" cap="none" spc="0" normalizeH="0" baseline="0" noProof="0" smtClean="0">
                  <a:ln>
                    <a:noFill/>
                  </a:ln>
                  <a:solidFill>
                    <a:srgbClr val="000000"/>
                  </a:solidFill>
                  <a:effectLst/>
                  <a:uLnTx/>
                  <a:uFillTx/>
                  <a:latin typeface="Arial" charset="0"/>
                </a:rPr>
                <a:t>y(x)</a:t>
              </a:r>
            </a:p>
          </p:txBody>
        </p:sp>
      </p:grpSp>
      <p:sp>
        <p:nvSpPr>
          <p:cNvPr id="3" name="Freccia a destra 2"/>
          <p:cNvSpPr/>
          <p:nvPr/>
        </p:nvSpPr>
        <p:spPr>
          <a:xfrm>
            <a:off x="539552" y="4653136"/>
            <a:ext cx="23042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mtClean="0"/>
              <a:t>Cut tighter</a:t>
            </a:r>
            <a:endParaRPr lang="en-US"/>
          </a:p>
        </p:txBody>
      </p:sp>
      <p:sp>
        <p:nvSpPr>
          <p:cNvPr id="8" name="Freccia a sinistra 7"/>
          <p:cNvSpPr/>
          <p:nvPr/>
        </p:nvSpPr>
        <p:spPr>
          <a:xfrm>
            <a:off x="5580112" y="5733256"/>
            <a:ext cx="2880320"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mtClean="0"/>
              <a:t>Decrease efficiency</a:t>
            </a:r>
            <a:endParaRPr lang="en-US"/>
          </a:p>
        </p:txBody>
      </p:sp>
      <p:sp>
        <p:nvSpPr>
          <p:cNvPr id="10" name="Freccia a destra 9"/>
          <p:cNvSpPr/>
          <p:nvPr/>
        </p:nvSpPr>
        <p:spPr>
          <a:xfrm>
            <a:off x="7452320" y="3212976"/>
            <a:ext cx="2664296" cy="578482"/>
          </a:xfrm>
          <a:prstGeom prst="rightArrow">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mtClean="0"/>
              <a:t>Increase purity</a:t>
            </a:r>
            <a:endParaRPr lang="en-US"/>
          </a:p>
        </p:txBody>
      </p:sp>
    </p:spTree>
    <p:extLst>
      <p:ext uri="{BB962C8B-B14F-4D97-AF65-F5344CB8AC3E}">
        <p14:creationId xmlns:p14="http://schemas.microsoft.com/office/powerpoint/2010/main" val="7244228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5275"/>
            <a:ext cx="8229600" cy="1143000"/>
          </a:xfrm>
        </p:spPr>
        <p:txBody>
          <a:bodyPr>
            <a:normAutofit/>
          </a:bodyPr>
          <a:lstStyle/>
          <a:p>
            <a:r>
              <a:rPr lang="it-IT" smtClean="0"/>
              <a:t>How to build your classifier</a:t>
            </a:r>
            <a:endParaRPr lang="en-US"/>
          </a:p>
        </p:txBody>
      </p:sp>
      <mc:AlternateContent xmlns:mc="http://schemas.openxmlformats.org/markup-compatibility/2006">
        <mc:Choice xmlns:a14="http://schemas.microsoft.com/office/drawing/2010/main" Requires="a14">
          <p:sp>
            <p:nvSpPr>
              <p:cNvPr id="3" name="Text Box 3"/>
              <p:cNvSpPr txBox="1">
                <a:spLocks noChangeArrowheads="1"/>
              </p:cNvSpPr>
              <p:nvPr/>
            </p:nvSpPr>
            <p:spPr bwMode="auto">
              <a:xfrm>
                <a:off x="274320" y="1196752"/>
                <a:ext cx="8869680" cy="1581844"/>
              </a:xfrm>
              <a:prstGeom prst="rect">
                <a:avLst/>
              </a:prstGeom>
              <a:noFill/>
              <a:ln>
                <a:noFill/>
              </a:ln>
              <a:effectLst/>
              <a:extLst>
                <a:ext uri="{909E8E84-426E-40DD-AFC4-6F175D3DCCD1}">
                  <a14:hiddenFill>
                    <a:solidFill>
                      <a:srgbClr val="FFFF99"/>
                    </a:solidFill>
                  </a14:hiddenFill>
                </a:ext>
                <a:ext uri="{91240B29-F687-4F45-9708-019B960494DF}">
                  <a14:hiddenLine w="31750" algn="ctr">
                    <a:solidFill>
                      <a:srgbClr val="FF3B3B"/>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0000" tIns="46800" rIns="90000" bIns="46800">
                <a:spAutoFit/>
              </a:bodyPr>
              <a:lstStyle>
                <a:lvl1pPr marL="177800" indent="-177800">
                  <a:spcBef>
                    <a:spcPct val="0"/>
                  </a:spcBef>
                  <a:defRPr sz="2400">
                    <a:solidFill>
                      <a:schemeClr val="tx1"/>
                    </a:solidFill>
                    <a:latin typeface="Times New Roman" pitchFamily="18" charset="0"/>
                  </a:defRPr>
                </a:lvl1pPr>
                <a:lvl2pPr marL="541338" indent="-184150">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marL="0" indent="0" eaLnBrk="1" hangingPunct="1">
                  <a:lnSpc>
                    <a:spcPct val="110000"/>
                  </a:lnSpc>
                  <a:buClr>
                    <a:srgbClr val="FF0000"/>
                  </a:buClr>
                  <a:buSzPct val="135000"/>
                </a:pPr>
                <a14:m>
                  <m:oMath xmlns:m="http://schemas.openxmlformats.org/officeDocument/2006/math">
                    <m:r>
                      <a:rPr lang="en-US" sz="2000" b="1" i="1" smtClean="0">
                        <a:solidFill>
                          <a:schemeClr val="tx1"/>
                        </a:solidFill>
                        <a:latin typeface="Cambria Math"/>
                      </a:rPr>
                      <m:t>𝒚</m:t>
                    </m:r>
                    <m:d>
                      <m:dPr>
                        <m:ctrlPr>
                          <a:rPr lang="en-US" sz="2000" b="1" i="1" smtClean="0">
                            <a:solidFill>
                              <a:schemeClr val="tx1"/>
                            </a:solidFill>
                            <a:latin typeface="Cambria Math"/>
                          </a:rPr>
                        </m:ctrlPr>
                      </m:dPr>
                      <m:e>
                        <m:r>
                          <a:rPr lang="en-US" sz="2000" b="1" i="1">
                            <a:solidFill>
                              <a:schemeClr val="tx1"/>
                            </a:solidFill>
                            <a:latin typeface="Cambria Math"/>
                          </a:rPr>
                          <m:t>𝒙</m:t>
                        </m:r>
                      </m:e>
                    </m:d>
                    <m:r>
                      <a:rPr lang="en-US" sz="2000" b="1" i="1">
                        <a:solidFill>
                          <a:schemeClr val="tx1"/>
                        </a:solidFill>
                        <a:latin typeface="Cambria Math"/>
                      </a:rPr>
                      <m:t>=</m:t>
                    </m:r>
                    <m:f>
                      <m:fPr>
                        <m:ctrlPr>
                          <a:rPr lang="en-US" sz="2000" b="1" i="1">
                            <a:solidFill>
                              <a:schemeClr val="tx1"/>
                            </a:solidFill>
                            <a:latin typeface="Cambria Math"/>
                          </a:rPr>
                        </m:ctrlPr>
                      </m:fPr>
                      <m:num>
                        <m:r>
                          <a:rPr lang="en-US" sz="2000" b="1" i="1">
                            <a:solidFill>
                              <a:schemeClr val="tx1"/>
                            </a:solidFill>
                            <a:latin typeface="Cambria Math"/>
                          </a:rPr>
                          <m:t>𝑷𝑫𝑭</m:t>
                        </m:r>
                        <m:r>
                          <a:rPr lang="en-US" sz="2000" b="1" i="1">
                            <a:solidFill>
                              <a:schemeClr val="tx1"/>
                            </a:solidFill>
                            <a:latin typeface="Cambria Math"/>
                          </a:rPr>
                          <m:t>(</m:t>
                        </m:r>
                        <m:r>
                          <a:rPr lang="en-US" sz="2000" b="1" i="1">
                            <a:solidFill>
                              <a:schemeClr val="tx1"/>
                            </a:solidFill>
                            <a:latin typeface="Cambria Math"/>
                          </a:rPr>
                          <m:t>𝒙</m:t>
                        </m:r>
                        <m:r>
                          <a:rPr lang="en-US" sz="2000" b="1" i="1">
                            <a:solidFill>
                              <a:schemeClr val="tx1"/>
                            </a:solidFill>
                            <a:latin typeface="Cambria Math"/>
                          </a:rPr>
                          <m:t>|</m:t>
                        </m:r>
                        <m:r>
                          <a:rPr lang="en-US" sz="2000" b="1" i="1">
                            <a:solidFill>
                              <a:schemeClr val="tx1"/>
                            </a:solidFill>
                            <a:latin typeface="Cambria Math"/>
                          </a:rPr>
                          <m:t>𝑺</m:t>
                        </m:r>
                        <m:r>
                          <a:rPr lang="en-US" sz="2000" b="1" i="1">
                            <a:solidFill>
                              <a:schemeClr val="tx1"/>
                            </a:solidFill>
                            <a:latin typeface="Cambria Math"/>
                          </a:rPr>
                          <m:t>)</m:t>
                        </m:r>
                      </m:num>
                      <m:den>
                        <m:r>
                          <a:rPr lang="en-US" sz="2000" b="1" i="1">
                            <a:solidFill>
                              <a:schemeClr val="tx1"/>
                            </a:solidFill>
                            <a:latin typeface="Cambria Math"/>
                          </a:rPr>
                          <m:t>𝑷𝑫𝑭</m:t>
                        </m:r>
                        <m:r>
                          <a:rPr lang="en-US" sz="2000" b="1" i="1">
                            <a:solidFill>
                              <a:schemeClr val="tx1"/>
                            </a:solidFill>
                            <a:latin typeface="Cambria Math"/>
                          </a:rPr>
                          <m:t>(</m:t>
                        </m:r>
                        <m:r>
                          <a:rPr lang="en-US" sz="2000" b="1" i="1">
                            <a:solidFill>
                              <a:schemeClr val="tx1"/>
                            </a:solidFill>
                            <a:latin typeface="Cambria Math"/>
                          </a:rPr>
                          <m:t>𝒙</m:t>
                        </m:r>
                        <m:r>
                          <a:rPr lang="en-US" sz="2000" b="1" i="1">
                            <a:solidFill>
                              <a:schemeClr val="tx1"/>
                            </a:solidFill>
                            <a:latin typeface="Cambria Math"/>
                          </a:rPr>
                          <m:t>|</m:t>
                        </m:r>
                        <m:r>
                          <a:rPr lang="en-US" sz="2000" b="1" i="1">
                            <a:solidFill>
                              <a:schemeClr val="tx1"/>
                            </a:solidFill>
                            <a:latin typeface="Cambria Math"/>
                          </a:rPr>
                          <m:t>𝑩</m:t>
                        </m:r>
                        <m:r>
                          <a:rPr lang="en-US" sz="2000" b="1" i="1">
                            <a:solidFill>
                              <a:schemeClr val="tx1"/>
                            </a:solidFill>
                            <a:latin typeface="Cambria Math"/>
                          </a:rPr>
                          <m:t>)</m:t>
                        </m:r>
                      </m:den>
                    </m:f>
                  </m:oMath>
                </a14:m>
                <a:r>
                  <a:rPr lang="en-US" sz="2000" dirty="0" smtClean="0">
                    <a:solidFill>
                      <a:srgbClr val="000000"/>
                    </a:solidFill>
                    <a:latin typeface="Arial" charset="0"/>
                  </a:rPr>
                  <a:t>  </a:t>
                </a:r>
                <a:r>
                  <a:rPr lang="en-US" sz="2000" smtClean="0">
                    <a:solidFill>
                      <a:srgbClr val="000000"/>
                    </a:solidFill>
                    <a:latin typeface="Arial" charset="0"/>
                    <a:sym typeface="Wingdings" panose="05000000000000000000" pitchFamily="2" charset="2"/>
                  </a:rPr>
                  <a:t>is the</a:t>
                </a:r>
                <a:r>
                  <a:rPr lang="en-US" sz="2000" smtClean="0">
                    <a:solidFill>
                      <a:srgbClr val="000000"/>
                    </a:solidFill>
                    <a:latin typeface="Arial" charset="0"/>
                    <a:sym typeface="Wingdings" panose="05000000000000000000" pitchFamily="2" charset="2"/>
                  </a:rPr>
                  <a:t> </a:t>
                </a:r>
                <a:r>
                  <a:rPr lang="en-US" sz="2000" dirty="0" smtClean="0">
                    <a:solidFill>
                      <a:srgbClr val="000000"/>
                    </a:solidFill>
                    <a:latin typeface="Arial" charset="0"/>
                    <a:sym typeface="Wingdings" panose="05000000000000000000" pitchFamily="2" charset="2"/>
                  </a:rPr>
                  <a:t>best possible classifier</a:t>
                </a:r>
                <a:endParaRPr lang="en-US" sz="2000" dirty="0" smtClean="0">
                  <a:solidFill>
                    <a:srgbClr val="000000"/>
                  </a:solidFill>
                  <a:latin typeface="Arial" charset="0"/>
                </a:endParaRPr>
              </a:p>
              <a:p>
                <a:pPr marL="0" indent="0" eaLnBrk="1" hangingPunct="1">
                  <a:lnSpc>
                    <a:spcPct val="110000"/>
                  </a:lnSpc>
                  <a:buClr>
                    <a:srgbClr val="FF0000"/>
                  </a:buClr>
                  <a:buSzPct val="135000"/>
                </a:pPr>
                <a:r>
                  <a:rPr lang="en-GB" sz="2000" dirty="0" smtClean="0">
                    <a:solidFill>
                      <a:srgbClr val="3333CC"/>
                    </a:solidFill>
                    <a:latin typeface="Arial" charset="0"/>
                    <a:sym typeface="Wingdings" pitchFamily="2" charset="2"/>
                  </a:rPr>
                  <a:t>but </a:t>
                </a:r>
                <a:r>
                  <a:rPr lang="en-GB" sz="2000" dirty="0">
                    <a:solidFill>
                      <a:srgbClr val="3333CC"/>
                    </a:solidFill>
                    <a:latin typeface="Arial" charset="0"/>
                    <a:sym typeface="Wingdings" pitchFamily="2" charset="2"/>
                  </a:rPr>
                  <a:t>p(</a:t>
                </a:r>
                <a:r>
                  <a:rPr lang="en-GB" sz="2000" dirty="0" err="1">
                    <a:solidFill>
                      <a:srgbClr val="3333CC"/>
                    </a:solidFill>
                    <a:latin typeface="Arial" charset="0"/>
                    <a:sym typeface="Wingdings" pitchFamily="2" charset="2"/>
                  </a:rPr>
                  <a:t>x|S</a:t>
                </a:r>
                <a:r>
                  <a:rPr lang="en-GB" sz="2000" dirty="0">
                    <a:solidFill>
                      <a:srgbClr val="3333CC"/>
                    </a:solidFill>
                    <a:latin typeface="Arial" charset="0"/>
                    <a:sym typeface="Wingdings" pitchFamily="2" charset="2"/>
                  </a:rPr>
                  <a:t>), p(</a:t>
                </a:r>
                <a:r>
                  <a:rPr lang="en-GB" sz="2000" dirty="0" err="1">
                    <a:solidFill>
                      <a:srgbClr val="3333CC"/>
                    </a:solidFill>
                    <a:latin typeface="Arial" charset="0"/>
                    <a:sym typeface="Wingdings" pitchFamily="2" charset="2"/>
                  </a:rPr>
                  <a:t>x|B</a:t>
                </a:r>
                <a:r>
                  <a:rPr lang="en-GB" sz="2000" dirty="0">
                    <a:solidFill>
                      <a:srgbClr val="3333CC"/>
                    </a:solidFill>
                    <a:latin typeface="Arial" charset="0"/>
                    <a:sym typeface="Wingdings" pitchFamily="2" charset="2"/>
                  </a:rPr>
                  <a:t>) are typically </a:t>
                </a:r>
                <a:r>
                  <a:rPr lang="en-GB" sz="2000" dirty="0" smtClean="0">
                    <a:solidFill>
                      <a:srgbClr val="3333CC"/>
                    </a:solidFill>
                    <a:latin typeface="Arial" charset="0"/>
                    <a:sym typeface="Wingdings" pitchFamily="2" charset="2"/>
                  </a:rPr>
                  <a:t>unknown</a:t>
                </a:r>
              </a:p>
              <a:p>
                <a:pPr marL="0" indent="0" eaLnBrk="1" hangingPunct="1">
                  <a:lnSpc>
                    <a:spcPct val="110000"/>
                  </a:lnSpc>
                  <a:buClr>
                    <a:srgbClr val="FF0000"/>
                  </a:buClr>
                  <a:buSzPct val="135000"/>
                </a:pPr>
                <a:r>
                  <a:rPr lang="en-GB" sz="2000" smtClean="0">
                    <a:solidFill>
                      <a:srgbClr val="3333CC"/>
                    </a:solidFill>
                    <a:latin typeface="Arial" charset="0"/>
                    <a:sym typeface="Wingdings" pitchFamily="2" charset="2"/>
                  </a:rPr>
                  <a:t>   N</a:t>
                </a:r>
                <a:r>
                  <a:rPr lang="en-US" sz="2000" dirty="0" err="1" smtClean="0">
                    <a:solidFill>
                      <a:srgbClr val="3333CC"/>
                    </a:solidFill>
                    <a:latin typeface="Arial" charset="0"/>
                    <a:sym typeface="Wingdings" pitchFamily="2" charset="2"/>
                  </a:rPr>
                  <a:t>eyman-Pearsons</a:t>
                </a:r>
                <a:r>
                  <a:rPr lang="en-US" sz="2000" dirty="0" smtClean="0">
                    <a:solidFill>
                      <a:srgbClr val="3333CC"/>
                    </a:solidFill>
                    <a:latin typeface="Arial" charset="0"/>
                    <a:sym typeface="Wingdings" pitchFamily="2" charset="2"/>
                  </a:rPr>
                  <a:t> lemma doesn’t really help us directly</a:t>
                </a:r>
                <a:endParaRPr lang="en-US" sz="2000" dirty="0" smtClean="0">
                  <a:solidFill>
                    <a:srgbClr val="3333CC"/>
                  </a:solidFill>
                  <a:latin typeface="Arial" charset="0"/>
                </a:endParaRPr>
              </a:p>
              <a:p>
                <a:pPr eaLnBrk="1" hangingPunct="1">
                  <a:lnSpc>
                    <a:spcPct val="110000"/>
                  </a:lnSpc>
                  <a:buClr>
                    <a:srgbClr val="FF0000"/>
                  </a:buClr>
                  <a:buSzPct val="135000"/>
                  <a:buFont typeface="Wingdings" pitchFamily="2" charset="2"/>
                  <a:buNone/>
                </a:pPr>
                <a:endParaRPr lang="en-US" sz="1600" dirty="0" smtClean="0">
                  <a:solidFill>
                    <a:srgbClr val="3333CC"/>
                  </a:solidFill>
                  <a:latin typeface="Arial" charset="0"/>
                </a:endParaRPr>
              </a:p>
            </p:txBody>
          </p:sp>
        </mc:Choice>
        <mc:Fallback>
          <p:sp>
            <p:nvSpPr>
              <p:cNvPr id="3" name="Text Box 3"/>
              <p:cNvSpPr txBox="1">
                <a:spLocks noRot="1" noChangeAspect="1" noMove="1" noResize="1" noEditPoints="1" noAdjustHandles="1" noChangeArrowheads="1" noChangeShapeType="1" noTextEdit="1"/>
              </p:cNvSpPr>
              <p:nvPr/>
            </p:nvSpPr>
            <p:spPr bwMode="auto">
              <a:xfrm>
                <a:off x="274320" y="1196752"/>
                <a:ext cx="8869680" cy="1581844"/>
              </a:xfrm>
              <a:prstGeom prst="rect">
                <a:avLst/>
              </a:prstGeom>
              <a:blipFill rotWithShape="1">
                <a:blip r:embed="rId2"/>
                <a:stretch>
                  <a:fillRect l="-756"/>
                </a:stretch>
              </a:blip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0" algn="ctr">
                    <a:solidFill>
                      <a:srgbClr val="FF3B3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 name="Text Box 7"/>
          <p:cNvSpPr txBox="1">
            <a:spLocks noChangeArrowheads="1"/>
          </p:cNvSpPr>
          <p:nvPr/>
        </p:nvSpPr>
        <p:spPr bwMode="auto">
          <a:xfrm>
            <a:off x="221875" y="2508972"/>
            <a:ext cx="8612188" cy="428643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0" algn="ctr">
                <a:solidFill>
                  <a:srgbClr val="FF3B3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7800" indent="-177800">
              <a:spcBef>
                <a:spcPct val="0"/>
              </a:spcBef>
              <a:defRPr sz="2400">
                <a:solidFill>
                  <a:schemeClr val="tx1"/>
                </a:solidFill>
                <a:latin typeface="Times New Roman" pitchFamily="18" charset="0"/>
              </a:defRPr>
            </a:lvl1pPr>
            <a:lvl2pPr marL="541338" indent="-184150">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marL="0" indent="0" eaLnBrk="1" hangingPunct="1">
              <a:lnSpc>
                <a:spcPct val="110000"/>
              </a:lnSpc>
              <a:buClr>
                <a:srgbClr val="FF0000"/>
              </a:buClr>
              <a:buSzPct val="135000"/>
            </a:pPr>
            <a:endParaRPr lang="en-US" sz="1800" dirty="0" smtClean="0">
              <a:solidFill>
                <a:srgbClr val="000000"/>
              </a:solidFill>
              <a:latin typeface="Arial" charset="0"/>
              <a:sym typeface="Wingdings" pitchFamily="2" charset="2"/>
            </a:endParaRPr>
          </a:p>
          <a:p>
            <a:pPr marL="357188" lvl="1" indent="0" eaLnBrk="1" hangingPunct="1">
              <a:spcBef>
                <a:spcPts val="0"/>
              </a:spcBef>
              <a:spcAft>
                <a:spcPts val="600"/>
              </a:spcAft>
              <a:buClr>
                <a:srgbClr val="FFCC00"/>
              </a:buClr>
              <a:buSzPct val="135000"/>
            </a:pPr>
            <a:r>
              <a:rPr lang="en-US" sz="2000" smtClean="0">
                <a:solidFill>
                  <a:srgbClr val="000000"/>
                </a:solidFill>
                <a:latin typeface="Arial" charset="0"/>
                <a:sym typeface="Wingdings" pitchFamily="2" charset="2"/>
              </a:rPr>
              <a:t>So we can try and </a:t>
            </a:r>
            <a:r>
              <a:rPr lang="en-US" sz="2000" i="1" smtClean="0">
                <a:solidFill>
                  <a:srgbClr val="0070C0"/>
                </a:solidFill>
                <a:latin typeface="Arial" charset="0"/>
                <a:sym typeface="Wingdings" pitchFamily="2" charset="2"/>
              </a:rPr>
              <a:t>estimate</a:t>
            </a:r>
            <a:r>
              <a:rPr lang="en-US" sz="2000" smtClean="0">
                <a:solidFill>
                  <a:srgbClr val="000000"/>
                </a:solidFill>
                <a:latin typeface="Arial" charset="0"/>
                <a:sym typeface="Wingdings" pitchFamily="2" charset="2"/>
              </a:rPr>
              <a:t> </a:t>
            </a:r>
            <a:r>
              <a:rPr lang="en-US" sz="2000" dirty="0" smtClean="0">
                <a:solidFill>
                  <a:srgbClr val="000000"/>
                </a:solidFill>
                <a:latin typeface="Arial" charset="0"/>
                <a:sym typeface="Wingdings" pitchFamily="2" charset="2"/>
              </a:rPr>
              <a:t>p(</a:t>
            </a:r>
            <a:r>
              <a:rPr lang="en-US" sz="2000" dirty="0" err="1" smtClean="0">
                <a:solidFill>
                  <a:srgbClr val="000000"/>
                </a:solidFill>
                <a:latin typeface="Arial" charset="0"/>
                <a:sym typeface="Wingdings" pitchFamily="2" charset="2"/>
              </a:rPr>
              <a:t>x|S</a:t>
            </a:r>
            <a:r>
              <a:rPr lang="en-US" sz="2000" dirty="0" smtClean="0">
                <a:solidFill>
                  <a:srgbClr val="000000"/>
                </a:solidFill>
                <a:latin typeface="Arial" charset="0"/>
                <a:sym typeface="Wingdings" pitchFamily="2" charset="2"/>
              </a:rPr>
              <a:t>) and p(</a:t>
            </a:r>
            <a:r>
              <a:rPr lang="en-US" sz="2000" dirty="0" err="1" smtClean="0">
                <a:solidFill>
                  <a:srgbClr val="000000"/>
                </a:solidFill>
                <a:latin typeface="Arial" charset="0"/>
                <a:sym typeface="Wingdings" pitchFamily="2" charset="2"/>
              </a:rPr>
              <a:t>x|B</a:t>
            </a:r>
            <a:r>
              <a:rPr lang="en-US" sz="2000" dirty="0" smtClean="0">
                <a:solidFill>
                  <a:srgbClr val="000000"/>
                </a:solidFill>
                <a:latin typeface="Arial" charset="0"/>
                <a:sym typeface="Wingdings" pitchFamily="2" charset="2"/>
              </a:rPr>
              <a:t>): </a:t>
            </a:r>
            <a:r>
              <a:rPr lang="en-US" sz="1600" dirty="0" smtClean="0">
                <a:solidFill>
                  <a:srgbClr val="000000"/>
                </a:solidFill>
                <a:latin typeface="Arial" charset="0"/>
                <a:sym typeface="Wingdings" pitchFamily="2" charset="2"/>
              </a:rPr>
              <a:t> </a:t>
            </a:r>
            <a:r>
              <a:rPr lang="en-US" sz="1400" dirty="0" smtClean="0">
                <a:solidFill>
                  <a:srgbClr val="000000"/>
                </a:solidFill>
                <a:latin typeface="Arial" charset="0"/>
                <a:sym typeface="Wingdings" pitchFamily="2" charset="2"/>
              </a:rPr>
              <a:t>(e.g. the differential cross section folded with the detector influences)   and use </a:t>
            </a:r>
            <a:r>
              <a:rPr lang="en-US" sz="1600" dirty="0" smtClean="0">
                <a:solidFill>
                  <a:srgbClr val="000000"/>
                </a:solidFill>
                <a:latin typeface="Arial" charset="0"/>
                <a:sym typeface="Wingdings" pitchFamily="2" charset="2"/>
              </a:rPr>
              <a:t>the likelihood ratio </a:t>
            </a:r>
          </a:p>
          <a:p>
            <a:pPr lvl="2" eaLnBrk="1" hangingPunct="1">
              <a:spcBef>
                <a:spcPts val="0"/>
              </a:spcBef>
              <a:spcAft>
                <a:spcPts val="600"/>
              </a:spcAft>
              <a:buClr>
                <a:srgbClr val="FF0000"/>
              </a:buClr>
              <a:buSzPct val="135000"/>
            </a:pPr>
            <a:r>
              <a:rPr lang="en-US" sz="1800" smtClean="0">
                <a:solidFill>
                  <a:srgbClr val="000000"/>
                </a:solidFill>
                <a:latin typeface="Arial" charset="0"/>
                <a:sym typeface="Wingdings" pitchFamily="2" charset="2"/>
              </a:rPr>
              <a:t>E</a:t>
            </a:r>
            <a:r>
              <a:rPr lang="en-US" sz="1800" smtClean="0">
                <a:solidFill>
                  <a:srgbClr val="000000"/>
                </a:solidFill>
                <a:latin typeface="Arial" charset="0"/>
                <a:sym typeface="Wingdings" pitchFamily="2" charset="2"/>
              </a:rPr>
              <a:t>.g</a:t>
            </a:r>
            <a:r>
              <a:rPr lang="en-US" sz="1800" dirty="0" smtClean="0">
                <a:solidFill>
                  <a:srgbClr val="000000"/>
                </a:solidFill>
                <a:latin typeface="Arial" charset="0"/>
                <a:sym typeface="Wingdings" pitchFamily="2" charset="2"/>
              </a:rPr>
              <a:t>. D-dimensional histogram, Kernel density </a:t>
            </a:r>
            <a:r>
              <a:rPr lang="en-US" sz="1800" smtClean="0">
                <a:solidFill>
                  <a:srgbClr val="000000"/>
                </a:solidFill>
                <a:latin typeface="Arial" charset="0"/>
                <a:sym typeface="Wingdings" pitchFamily="2" charset="2"/>
              </a:rPr>
              <a:t>estimators</a:t>
            </a:r>
            <a:r>
              <a:rPr lang="en-US" sz="1800" smtClean="0">
                <a:solidFill>
                  <a:srgbClr val="000000"/>
                </a:solidFill>
                <a:latin typeface="Arial" charset="0"/>
                <a:sym typeface="Wingdings" pitchFamily="2" charset="2"/>
              </a:rPr>
              <a:t>, kNN algorithm</a:t>
            </a:r>
            <a:endParaRPr lang="en-US" sz="1800" dirty="0" smtClean="0">
              <a:solidFill>
                <a:srgbClr val="000000"/>
              </a:solidFill>
              <a:latin typeface="Arial" charset="0"/>
              <a:sym typeface="Wingdings" pitchFamily="2" charset="2"/>
            </a:endParaRPr>
          </a:p>
          <a:p>
            <a:pPr lvl="2" eaLnBrk="1" hangingPunct="1">
              <a:spcBef>
                <a:spcPts val="0"/>
              </a:spcBef>
              <a:spcAft>
                <a:spcPts val="600"/>
              </a:spcAft>
              <a:buClr>
                <a:srgbClr val="FF0000"/>
              </a:buClr>
              <a:buSzPct val="135000"/>
            </a:pPr>
            <a:r>
              <a:rPr lang="it-IT" sz="1800" smtClean="0">
                <a:solidFill>
                  <a:srgbClr val="000000"/>
                </a:solidFill>
                <a:latin typeface="Arial" charset="0"/>
                <a:sym typeface="Wingdings" pitchFamily="2" charset="2"/>
              </a:rPr>
              <a:t>These are called </a:t>
            </a:r>
            <a:r>
              <a:rPr lang="it-IT" sz="1800" smtClean="0">
                <a:solidFill>
                  <a:srgbClr val="FF0000"/>
                </a:solidFill>
                <a:latin typeface="Arial" charset="0"/>
                <a:sym typeface="Wingdings" pitchFamily="2" charset="2"/>
              </a:rPr>
              <a:t>generative algorithms</a:t>
            </a:r>
            <a:endParaRPr lang="en-US" sz="1800" dirty="0" smtClean="0">
              <a:solidFill>
                <a:srgbClr val="FF0000"/>
              </a:solidFill>
              <a:latin typeface="Arial" charset="0"/>
              <a:sym typeface="Wingdings" pitchFamily="2" charset="2"/>
            </a:endParaRPr>
          </a:p>
          <a:p>
            <a:pPr marL="357188" lvl="1" indent="0" eaLnBrk="1" hangingPunct="1">
              <a:spcBef>
                <a:spcPts val="0"/>
              </a:spcBef>
              <a:spcAft>
                <a:spcPts val="600"/>
              </a:spcAft>
              <a:buClr>
                <a:srgbClr val="FF0000"/>
              </a:buClr>
              <a:buSzPct val="135000"/>
            </a:pPr>
            <a:r>
              <a:rPr lang="en-US" sz="2000" u="sng" dirty="0" smtClean="0">
                <a:solidFill>
                  <a:srgbClr val="000000"/>
                </a:solidFill>
                <a:latin typeface="Arial" charset="0"/>
                <a:sym typeface="Wingdings" pitchFamily="2" charset="2"/>
              </a:rPr>
              <a:t>OR</a:t>
            </a:r>
          </a:p>
          <a:p>
            <a:pPr marL="357188" lvl="1" indent="0" eaLnBrk="1" hangingPunct="1">
              <a:spcBef>
                <a:spcPts val="0"/>
              </a:spcBef>
              <a:spcAft>
                <a:spcPts val="600"/>
              </a:spcAft>
              <a:buClr>
                <a:srgbClr val="FFCC00"/>
              </a:buClr>
              <a:buSzPct val="135000"/>
            </a:pPr>
            <a:r>
              <a:rPr lang="en-US" sz="2000">
                <a:solidFill>
                  <a:srgbClr val="000000"/>
                </a:solidFill>
                <a:latin typeface="Arial" charset="0"/>
              </a:rPr>
              <a:t>A</a:t>
            </a:r>
            <a:r>
              <a:rPr lang="en-US" sz="2000" smtClean="0">
                <a:solidFill>
                  <a:srgbClr val="000000"/>
                </a:solidFill>
                <a:latin typeface="Arial" charset="0"/>
              </a:rPr>
              <a:t>pproximate </a:t>
            </a:r>
            <a:r>
              <a:rPr lang="en-US" sz="2000" dirty="0" smtClean="0">
                <a:solidFill>
                  <a:srgbClr val="000000"/>
                </a:solidFill>
                <a:latin typeface="Arial" charset="0"/>
              </a:rPr>
              <a:t>the “likelihood ratio” </a:t>
            </a:r>
            <a:r>
              <a:rPr lang="en-US" sz="1800" dirty="0" smtClean="0">
                <a:solidFill>
                  <a:schemeClr val="accent4">
                    <a:lumMod val="50000"/>
                  </a:schemeClr>
                </a:solidFill>
                <a:latin typeface="Arial" charset="0"/>
              </a:rPr>
              <a:t>(or a monotonic transformation thereof)</a:t>
            </a:r>
            <a:r>
              <a:rPr lang="en-US" sz="2000" dirty="0" smtClean="0">
                <a:solidFill>
                  <a:srgbClr val="000000"/>
                </a:solidFill>
                <a:latin typeface="Arial" charset="0"/>
              </a:rPr>
              <a:t>.  </a:t>
            </a:r>
          </a:p>
          <a:p>
            <a:pPr lvl="2" eaLnBrk="1" hangingPunct="1">
              <a:spcBef>
                <a:spcPts val="0"/>
              </a:spcBef>
              <a:spcAft>
                <a:spcPts val="600"/>
              </a:spcAft>
              <a:buClr>
                <a:srgbClr val="FFCC00"/>
              </a:buClr>
              <a:buSzPct val="135000"/>
            </a:pPr>
            <a:r>
              <a:rPr lang="en-US" sz="2000" dirty="0" smtClean="0">
                <a:solidFill>
                  <a:srgbClr val="000000"/>
                </a:solidFill>
                <a:latin typeface="Arial" charset="0"/>
              </a:rPr>
              <a:t>F</a:t>
            </a:r>
            <a:r>
              <a:rPr lang="en-US" sz="2000" smtClean="0">
                <a:solidFill>
                  <a:srgbClr val="000000"/>
                </a:solidFill>
                <a:latin typeface="Arial" charset="0"/>
              </a:rPr>
              <a:t>ind </a:t>
            </a:r>
            <a:r>
              <a:rPr lang="en-US" sz="2000" dirty="0" smtClean="0">
                <a:solidFill>
                  <a:srgbClr val="000000"/>
                </a:solidFill>
                <a:latin typeface="Arial" charset="0"/>
              </a:rPr>
              <a:t>a  y(x)  </a:t>
            </a:r>
            <a:r>
              <a:rPr lang="en-US" sz="2000" smtClean="0">
                <a:solidFill>
                  <a:srgbClr val="000000"/>
                </a:solidFill>
                <a:latin typeface="Arial" charset="0"/>
              </a:rPr>
              <a:t>whose </a:t>
            </a:r>
            <a:r>
              <a:rPr lang="en-US" sz="2000" smtClean="0">
                <a:solidFill>
                  <a:srgbClr val="000000"/>
                </a:solidFill>
                <a:latin typeface="Arial" charset="0"/>
              </a:rPr>
              <a:t>hyperplanes </a:t>
            </a:r>
            <a:r>
              <a:rPr lang="en-US" sz="2000" dirty="0" smtClean="0">
                <a:solidFill>
                  <a:srgbClr val="000000"/>
                </a:solidFill>
                <a:latin typeface="Arial" charset="0"/>
              </a:rPr>
              <a:t>in the “feature </a:t>
            </a:r>
            <a:r>
              <a:rPr lang="en-US" sz="2000" smtClean="0">
                <a:solidFill>
                  <a:srgbClr val="000000"/>
                </a:solidFill>
                <a:latin typeface="Arial" charset="0"/>
              </a:rPr>
              <a:t>space</a:t>
            </a:r>
            <a:r>
              <a:rPr lang="en-US" sz="2000" smtClean="0">
                <a:solidFill>
                  <a:srgbClr val="000000"/>
                </a:solidFill>
                <a:latin typeface="Arial" charset="0"/>
              </a:rPr>
              <a:t>” </a:t>
            </a:r>
            <a:endParaRPr lang="en-US" sz="2000" dirty="0" smtClean="0">
              <a:solidFill>
                <a:srgbClr val="000000"/>
              </a:solidFill>
              <a:latin typeface="Arial" charset="0"/>
            </a:endParaRPr>
          </a:p>
          <a:p>
            <a:pPr lvl="2" eaLnBrk="1" hangingPunct="1">
              <a:spcBef>
                <a:spcPts val="0"/>
              </a:spcBef>
              <a:spcAft>
                <a:spcPts val="600"/>
              </a:spcAft>
              <a:buClr>
                <a:srgbClr val="FFCC00"/>
              </a:buClr>
              <a:buSzPct val="135000"/>
            </a:pPr>
            <a:r>
              <a:rPr lang="en-US" sz="2000" dirty="0" smtClean="0">
                <a:solidFill>
                  <a:srgbClr val="000000"/>
                </a:solidFill>
                <a:latin typeface="Arial" charset="0"/>
              </a:rPr>
              <a:t>(y(x) = </a:t>
            </a:r>
            <a:r>
              <a:rPr lang="en-US" sz="2000" dirty="0" err="1" smtClean="0">
                <a:solidFill>
                  <a:srgbClr val="000000"/>
                </a:solidFill>
                <a:latin typeface="Arial" charset="0"/>
              </a:rPr>
              <a:t>const</a:t>
            </a:r>
            <a:r>
              <a:rPr lang="en-US" sz="2000" dirty="0" smtClean="0">
                <a:solidFill>
                  <a:srgbClr val="000000"/>
                </a:solidFill>
                <a:latin typeface="Arial" charset="0"/>
              </a:rPr>
              <a:t>)   optimally separate signal from </a:t>
            </a:r>
            <a:r>
              <a:rPr lang="en-US" sz="2000" smtClean="0">
                <a:solidFill>
                  <a:srgbClr val="000000"/>
                </a:solidFill>
                <a:latin typeface="Arial" charset="0"/>
              </a:rPr>
              <a:t>background </a:t>
            </a:r>
            <a:endParaRPr lang="en-US" sz="2000" smtClean="0">
              <a:solidFill>
                <a:srgbClr val="000000"/>
              </a:solidFill>
              <a:latin typeface="Arial" charset="0"/>
            </a:endParaRPr>
          </a:p>
          <a:p>
            <a:pPr lvl="2" eaLnBrk="1" hangingPunct="1">
              <a:spcBef>
                <a:spcPts val="0"/>
              </a:spcBef>
              <a:spcAft>
                <a:spcPts val="600"/>
              </a:spcAft>
              <a:buClr>
                <a:srgbClr val="FFCC00"/>
              </a:buClr>
              <a:buSzPct val="135000"/>
            </a:pPr>
            <a:r>
              <a:rPr lang="en-US" sz="2000" smtClean="0">
                <a:solidFill>
                  <a:srgbClr val="000000"/>
                </a:solidFill>
                <a:latin typeface="Arial" charset="0"/>
                <a:sym typeface="Wingdings" pitchFamily="2" charset="2"/>
              </a:rPr>
              <a:t>E</a:t>
            </a:r>
            <a:r>
              <a:rPr lang="en-US" sz="1800" smtClean="0">
                <a:solidFill>
                  <a:srgbClr val="000000"/>
                </a:solidFill>
                <a:latin typeface="Arial" charset="0"/>
                <a:sym typeface="Wingdings" pitchFamily="2" charset="2"/>
              </a:rPr>
              <a:t>.g</a:t>
            </a:r>
            <a:r>
              <a:rPr lang="en-US" sz="1800" dirty="0" smtClean="0">
                <a:solidFill>
                  <a:srgbClr val="000000"/>
                </a:solidFill>
                <a:latin typeface="Arial" charset="0"/>
                <a:sym typeface="Wingdings" pitchFamily="2" charset="2"/>
              </a:rPr>
              <a:t>. Linear Discriminator, Neural Networks</a:t>
            </a:r>
            <a:r>
              <a:rPr lang="en-US" sz="1800" smtClean="0">
                <a:solidFill>
                  <a:srgbClr val="000000"/>
                </a:solidFill>
                <a:latin typeface="Arial" charset="0"/>
                <a:sym typeface="Wingdings" pitchFamily="2" charset="2"/>
              </a:rPr>
              <a:t>, </a:t>
            </a:r>
            <a:r>
              <a:rPr lang="en-US" sz="1800" smtClean="0">
                <a:solidFill>
                  <a:srgbClr val="000000"/>
                </a:solidFill>
                <a:latin typeface="Arial" charset="0"/>
                <a:sym typeface="Wingdings" pitchFamily="2" charset="2"/>
              </a:rPr>
              <a:t>…</a:t>
            </a:r>
          </a:p>
          <a:p>
            <a:pPr lvl="2" eaLnBrk="1" hangingPunct="1">
              <a:spcBef>
                <a:spcPts val="0"/>
              </a:spcBef>
              <a:spcAft>
                <a:spcPts val="600"/>
              </a:spcAft>
              <a:buClr>
                <a:srgbClr val="FFCC00"/>
              </a:buClr>
              <a:buSzPct val="135000"/>
            </a:pPr>
            <a:r>
              <a:rPr lang="en-US" sz="1800" smtClean="0">
                <a:solidFill>
                  <a:srgbClr val="000000"/>
                </a:solidFill>
                <a:latin typeface="Arial" charset="0"/>
                <a:sym typeface="Wingdings" pitchFamily="2" charset="2"/>
              </a:rPr>
              <a:t>These are called </a:t>
            </a:r>
            <a:r>
              <a:rPr lang="en-US" sz="1800" smtClean="0">
                <a:solidFill>
                  <a:srgbClr val="FF0000"/>
                </a:solidFill>
                <a:latin typeface="Arial" charset="0"/>
                <a:sym typeface="Wingdings" pitchFamily="2" charset="2"/>
              </a:rPr>
              <a:t>discriminative algorithms</a:t>
            </a:r>
            <a:endParaRPr lang="en-US" sz="1800" dirty="0" smtClean="0">
              <a:solidFill>
                <a:srgbClr val="000000"/>
              </a:solidFill>
              <a:latin typeface="Arial" charset="0"/>
              <a:sym typeface="Wingdings" pitchFamily="2" charset="2"/>
            </a:endParaRPr>
          </a:p>
          <a:p>
            <a:pPr lvl="2" eaLnBrk="1" hangingPunct="1">
              <a:lnSpc>
                <a:spcPct val="110000"/>
              </a:lnSpc>
              <a:spcBef>
                <a:spcPts val="0"/>
              </a:spcBef>
              <a:spcAft>
                <a:spcPts val="600"/>
              </a:spcAft>
              <a:buClr>
                <a:srgbClr val="FF0000"/>
              </a:buClr>
              <a:buSzPct val="135000"/>
              <a:buFont typeface="Wingdings" pitchFamily="2" charset="2"/>
              <a:buNone/>
            </a:pPr>
            <a:endParaRPr lang="en-US" sz="1600" dirty="0" smtClean="0">
              <a:solidFill>
                <a:srgbClr val="000000"/>
              </a:solidFill>
              <a:latin typeface="Arial" charset="0"/>
            </a:endParaRPr>
          </a:p>
        </p:txBody>
      </p:sp>
    </p:spTree>
    <p:extLst>
      <p:ext uri="{BB962C8B-B14F-4D97-AF65-F5344CB8AC3E}">
        <p14:creationId xmlns:p14="http://schemas.microsoft.com/office/powerpoint/2010/main" val="64750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Different classes of ML algorithms</a:t>
            </a:r>
            <a:endParaRPr lang="en-US"/>
          </a:p>
        </p:txBody>
      </p:sp>
      <p:sp>
        <p:nvSpPr>
          <p:cNvPr id="3" name="Text Box 4"/>
          <p:cNvSpPr txBox="1">
            <a:spLocks noChangeArrowheads="1"/>
          </p:cNvSpPr>
          <p:nvPr/>
        </p:nvSpPr>
        <p:spPr bwMode="auto">
          <a:xfrm>
            <a:off x="281003" y="1556792"/>
            <a:ext cx="8837613" cy="468961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7800" indent="-177800" defTabSz="606425">
              <a:spcBef>
                <a:spcPct val="0"/>
              </a:spcBef>
              <a:tabLst>
                <a:tab pos="1520825" algn="l"/>
              </a:tabLst>
              <a:defRPr sz="2400">
                <a:solidFill>
                  <a:schemeClr val="tx1"/>
                </a:solidFill>
                <a:latin typeface="Times New Roman" pitchFamily="18" charset="0"/>
              </a:defRPr>
            </a:lvl1pPr>
            <a:lvl2pPr defTabSz="606425">
              <a:spcBef>
                <a:spcPct val="0"/>
              </a:spcBef>
              <a:tabLst>
                <a:tab pos="1520825" algn="l"/>
              </a:tabLst>
              <a:defRPr sz="2400">
                <a:solidFill>
                  <a:schemeClr val="tx1"/>
                </a:solidFill>
                <a:latin typeface="Times New Roman" pitchFamily="18" charset="0"/>
              </a:defRPr>
            </a:lvl2pPr>
            <a:lvl3pPr defTabSz="606425">
              <a:spcBef>
                <a:spcPct val="0"/>
              </a:spcBef>
              <a:tabLst>
                <a:tab pos="1520825" algn="l"/>
              </a:tabLst>
              <a:defRPr sz="2400">
                <a:solidFill>
                  <a:schemeClr val="tx1"/>
                </a:solidFill>
                <a:latin typeface="Times New Roman" pitchFamily="18" charset="0"/>
              </a:defRPr>
            </a:lvl3pPr>
            <a:lvl4pPr defTabSz="606425">
              <a:spcBef>
                <a:spcPct val="0"/>
              </a:spcBef>
              <a:tabLst>
                <a:tab pos="1520825" algn="l"/>
              </a:tabLst>
              <a:defRPr sz="2400">
                <a:solidFill>
                  <a:schemeClr val="tx1"/>
                </a:solidFill>
                <a:latin typeface="Times New Roman" pitchFamily="18" charset="0"/>
              </a:defRPr>
            </a:lvl4pPr>
            <a:lvl5pPr defTabSz="606425">
              <a:spcBef>
                <a:spcPct val="0"/>
              </a:spcBef>
              <a:tabLst>
                <a:tab pos="1520825" algn="l"/>
              </a:tabLst>
              <a:defRPr sz="2400">
                <a:solidFill>
                  <a:schemeClr val="tx1"/>
                </a:solidFill>
                <a:latin typeface="Times New Roman" pitchFamily="18" charset="0"/>
              </a:defRPr>
            </a:lvl5pPr>
            <a:lvl6pPr defTabSz="606425" fontAlgn="base">
              <a:spcBef>
                <a:spcPct val="0"/>
              </a:spcBef>
              <a:spcAft>
                <a:spcPct val="0"/>
              </a:spcAft>
              <a:tabLst>
                <a:tab pos="1520825" algn="l"/>
              </a:tabLst>
              <a:defRPr sz="2400">
                <a:solidFill>
                  <a:schemeClr val="tx1"/>
                </a:solidFill>
                <a:latin typeface="Times New Roman" pitchFamily="18" charset="0"/>
              </a:defRPr>
            </a:lvl6pPr>
            <a:lvl7pPr defTabSz="606425" fontAlgn="base">
              <a:spcBef>
                <a:spcPct val="0"/>
              </a:spcBef>
              <a:spcAft>
                <a:spcPct val="0"/>
              </a:spcAft>
              <a:tabLst>
                <a:tab pos="1520825" algn="l"/>
              </a:tabLst>
              <a:defRPr sz="2400">
                <a:solidFill>
                  <a:schemeClr val="tx1"/>
                </a:solidFill>
                <a:latin typeface="Times New Roman" pitchFamily="18" charset="0"/>
              </a:defRPr>
            </a:lvl7pPr>
            <a:lvl8pPr defTabSz="606425" fontAlgn="base">
              <a:spcBef>
                <a:spcPct val="0"/>
              </a:spcBef>
              <a:spcAft>
                <a:spcPct val="0"/>
              </a:spcAft>
              <a:tabLst>
                <a:tab pos="1520825" algn="l"/>
              </a:tabLst>
              <a:defRPr sz="2400">
                <a:solidFill>
                  <a:schemeClr val="tx1"/>
                </a:solidFill>
                <a:latin typeface="Times New Roman" pitchFamily="18" charset="0"/>
              </a:defRPr>
            </a:lvl8pPr>
            <a:lvl9pPr defTabSz="606425" fontAlgn="base">
              <a:spcBef>
                <a:spcPct val="0"/>
              </a:spcBef>
              <a:spcAft>
                <a:spcPct val="0"/>
              </a:spcAft>
              <a:tabLst>
                <a:tab pos="1520825" algn="l"/>
              </a:tabLst>
              <a:defRPr sz="2400">
                <a:solidFill>
                  <a:schemeClr val="tx1"/>
                </a:solidFill>
                <a:latin typeface="Times New Roman" pitchFamily="18" charset="0"/>
              </a:defRPr>
            </a:lvl9pPr>
          </a:lstStyle>
          <a:p>
            <a:pPr eaLnBrk="1" hangingPunct="1">
              <a:spcBef>
                <a:spcPct val="35000"/>
              </a:spcBef>
              <a:buClr>
                <a:srgbClr val="FF0000"/>
              </a:buClr>
              <a:buSzPct val="135000"/>
              <a:buFont typeface="Wingdings" pitchFamily="2" charset="2"/>
              <a:buNone/>
            </a:pPr>
            <a:endParaRPr lang="en-US" sz="1600" dirty="0" smtClean="0">
              <a:solidFill>
                <a:srgbClr val="000000"/>
              </a:solidFill>
              <a:latin typeface="Arial" charset="0"/>
              <a:sym typeface="Wingdings" pitchFamily="2" charset="2"/>
            </a:endParaRPr>
          </a:p>
          <a:p>
            <a:pPr eaLnBrk="1" hangingPunct="1">
              <a:spcBef>
                <a:spcPct val="35000"/>
              </a:spcBef>
              <a:buClr>
                <a:srgbClr val="FF0000"/>
              </a:buClr>
              <a:buSzPct val="135000"/>
              <a:buFont typeface="Wingdings" pitchFamily="2" charset="2"/>
              <a:buNone/>
            </a:pPr>
            <a:r>
              <a:rPr lang="en-US" sz="1800" u="sng" dirty="0" smtClean="0">
                <a:solidFill>
                  <a:srgbClr val="000000"/>
                </a:solidFill>
                <a:latin typeface="Arial" charset="0"/>
                <a:sym typeface="Wingdings" pitchFamily="2" charset="2"/>
              </a:rPr>
              <a:t>supervised:</a:t>
            </a:r>
            <a:r>
              <a:rPr lang="en-US" sz="1800" dirty="0" smtClean="0">
                <a:solidFill>
                  <a:srgbClr val="000000"/>
                </a:solidFill>
                <a:latin typeface="Arial" charset="0"/>
                <a:sym typeface="Wingdings" pitchFamily="2" charset="2"/>
              </a:rPr>
              <a:t>  	</a:t>
            </a:r>
            <a:r>
              <a:rPr lang="en-US" sz="1800" smtClean="0">
                <a:solidFill>
                  <a:srgbClr val="000000"/>
                </a:solidFill>
                <a:latin typeface="Arial" charset="0"/>
                <a:sym typeface="Wingdings" pitchFamily="2" charset="2"/>
              </a:rPr>
              <a:t>- </a:t>
            </a:r>
            <a:r>
              <a:rPr lang="en-US" sz="1800" smtClean="0">
                <a:solidFill>
                  <a:srgbClr val="000000"/>
                </a:solidFill>
                <a:latin typeface="Arial" charset="0"/>
                <a:sym typeface="Wingdings" pitchFamily="2" charset="2"/>
              </a:rPr>
              <a:t>if we know the PDFs, or at least we can estimate them</a:t>
            </a:r>
          </a:p>
          <a:p>
            <a:pPr eaLnBrk="1" hangingPunct="1">
              <a:spcBef>
                <a:spcPct val="35000"/>
              </a:spcBef>
              <a:buClr>
                <a:srgbClr val="FF0000"/>
              </a:buClr>
              <a:buSzPct val="135000"/>
              <a:buFont typeface="Wingdings" pitchFamily="2" charset="2"/>
              <a:buNone/>
            </a:pPr>
            <a:r>
              <a:rPr lang="en-US" sz="1800">
                <a:solidFill>
                  <a:srgbClr val="000000"/>
                </a:solidFill>
                <a:latin typeface="Arial" charset="0"/>
                <a:sym typeface="Wingdings" pitchFamily="2" charset="2"/>
              </a:rPr>
              <a:t>	</a:t>
            </a:r>
            <a:r>
              <a:rPr lang="en-US" sz="1800" smtClean="0">
                <a:solidFill>
                  <a:srgbClr val="000000"/>
                </a:solidFill>
                <a:latin typeface="Arial" charset="0"/>
                <a:sym typeface="Wingdings" pitchFamily="2" charset="2"/>
              </a:rPr>
              <a:t>	 E.g. use </a:t>
            </a:r>
            <a:r>
              <a:rPr lang="en-US" sz="1800" smtClean="0">
                <a:solidFill>
                  <a:srgbClr val="000000"/>
                </a:solidFill>
                <a:latin typeface="Arial" charset="0"/>
                <a:sym typeface="Wingdings" pitchFamily="2" charset="2"/>
              </a:rPr>
              <a:t>training </a:t>
            </a:r>
            <a:r>
              <a:rPr lang="en-US" sz="1800" dirty="0" smtClean="0">
                <a:solidFill>
                  <a:srgbClr val="000000"/>
                </a:solidFill>
                <a:latin typeface="Arial" charset="0"/>
                <a:sym typeface="Wingdings" pitchFamily="2" charset="2"/>
              </a:rPr>
              <a:t>“events” with known </a:t>
            </a:r>
            <a:r>
              <a:rPr lang="en-US" sz="1800" smtClean="0">
                <a:solidFill>
                  <a:srgbClr val="000000"/>
                </a:solidFill>
                <a:latin typeface="Arial" charset="0"/>
                <a:sym typeface="Wingdings" pitchFamily="2" charset="2"/>
              </a:rPr>
              <a:t>type </a:t>
            </a:r>
            <a:r>
              <a:rPr lang="en-US" sz="1800" smtClean="0">
                <a:solidFill>
                  <a:srgbClr val="000000"/>
                </a:solidFill>
                <a:latin typeface="Arial" charset="0"/>
                <a:sym typeface="Wingdings" pitchFamily="2" charset="2"/>
              </a:rPr>
              <a:t>(Signal </a:t>
            </a:r>
            <a:r>
              <a:rPr lang="en-US" sz="1800" smtClean="0">
                <a:solidFill>
                  <a:srgbClr val="000000"/>
                </a:solidFill>
                <a:latin typeface="Arial" charset="0"/>
                <a:sym typeface="Wingdings" pitchFamily="2" charset="2"/>
              </a:rPr>
              <a:t>or </a:t>
            </a:r>
            <a:r>
              <a:rPr lang="en-US" sz="1800" smtClean="0">
                <a:solidFill>
                  <a:srgbClr val="000000"/>
                </a:solidFill>
                <a:latin typeface="Arial" charset="0"/>
                <a:sym typeface="Wingdings" pitchFamily="2" charset="2"/>
              </a:rPr>
              <a:t>Background)</a:t>
            </a:r>
            <a:endParaRPr lang="en-US" sz="1800" dirty="0" smtClean="0">
              <a:solidFill>
                <a:srgbClr val="000000"/>
              </a:solidFill>
              <a:latin typeface="Arial" charset="0"/>
              <a:sym typeface="Wingdings" pitchFamily="2" charset="2"/>
            </a:endParaRPr>
          </a:p>
          <a:p>
            <a:pPr eaLnBrk="1" hangingPunct="1">
              <a:spcBef>
                <a:spcPct val="35000"/>
              </a:spcBef>
              <a:buClr>
                <a:srgbClr val="FF0000"/>
              </a:buClr>
              <a:buSzPct val="135000"/>
              <a:buFont typeface="Wingdings" pitchFamily="2" charset="2"/>
              <a:buNone/>
            </a:pPr>
            <a:endParaRPr lang="en-US" sz="1800" dirty="0" smtClean="0">
              <a:solidFill>
                <a:srgbClr val="000000"/>
              </a:solidFill>
              <a:latin typeface="Arial" charset="0"/>
              <a:sym typeface="Wingdings" pitchFamily="2" charset="2"/>
            </a:endParaRPr>
          </a:p>
          <a:p>
            <a:pPr eaLnBrk="1" hangingPunct="1">
              <a:spcBef>
                <a:spcPct val="35000"/>
              </a:spcBef>
              <a:buClr>
                <a:srgbClr val="FF0000"/>
              </a:buClr>
              <a:buSzPct val="135000"/>
              <a:buFont typeface="Wingdings" pitchFamily="2" charset="2"/>
              <a:buNone/>
            </a:pPr>
            <a:r>
              <a:rPr lang="en-US" sz="1800" u="sng" dirty="0" smtClean="0">
                <a:solidFill>
                  <a:srgbClr val="000000"/>
                </a:solidFill>
                <a:latin typeface="Arial" charset="0"/>
                <a:sym typeface="Wingdings" pitchFamily="2" charset="2"/>
              </a:rPr>
              <a:t>un-supervised:</a:t>
            </a:r>
            <a:r>
              <a:rPr lang="en-US" sz="1800" u="sng" smtClean="0">
                <a:solidFill>
                  <a:srgbClr val="000000"/>
                </a:solidFill>
                <a:latin typeface="Arial" charset="0"/>
                <a:sym typeface="Wingdings" pitchFamily="2" charset="2"/>
              </a:rPr>
              <a:t>	</a:t>
            </a:r>
            <a:r>
              <a:rPr lang="en-US" sz="1800" u="sng" smtClean="0">
                <a:solidFill>
                  <a:srgbClr val="000000"/>
                </a:solidFill>
                <a:latin typeface="Arial" charset="0"/>
                <a:sym typeface="Wingdings" pitchFamily="2" charset="2"/>
              </a:rPr>
              <a:t>  </a:t>
            </a:r>
            <a:r>
              <a:rPr lang="en-US" sz="1800" smtClean="0">
                <a:solidFill>
                  <a:srgbClr val="000000"/>
                </a:solidFill>
                <a:latin typeface="Arial" charset="0"/>
                <a:sym typeface="Wingdings" pitchFamily="2" charset="2"/>
              </a:rPr>
              <a:t>- if there is no </a:t>
            </a:r>
            <a:r>
              <a:rPr lang="en-US" sz="1800" dirty="0" smtClean="0">
                <a:solidFill>
                  <a:srgbClr val="000000"/>
                </a:solidFill>
                <a:latin typeface="Arial" charset="0"/>
                <a:sym typeface="Wingdings" pitchFamily="2" charset="2"/>
              </a:rPr>
              <a:t>prior notion of “Signal” or “Background” </a:t>
            </a:r>
          </a:p>
          <a:p>
            <a:pPr eaLnBrk="1" hangingPunct="1">
              <a:spcBef>
                <a:spcPct val="35000"/>
              </a:spcBef>
              <a:buClr>
                <a:srgbClr val="FF0000"/>
              </a:buClr>
              <a:buSzPct val="135000"/>
              <a:buFont typeface="Wingdings" pitchFamily="2" charset="2"/>
              <a:buNone/>
            </a:pPr>
            <a:r>
              <a:rPr lang="en-US" sz="1800" dirty="0" smtClean="0">
                <a:solidFill>
                  <a:srgbClr val="000000"/>
                </a:solidFill>
                <a:latin typeface="Arial" charset="0"/>
                <a:sym typeface="Wingdings" pitchFamily="2" charset="2"/>
              </a:rPr>
              <a:t>		</a:t>
            </a:r>
            <a:r>
              <a:rPr lang="en-US" sz="1800" smtClean="0">
                <a:solidFill>
                  <a:srgbClr val="000000"/>
                </a:solidFill>
                <a:latin typeface="Arial" charset="0"/>
                <a:sym typeface="Wingdings" pitchFamily="2" charset="2"/>
              </a:rPr>
              <a:t>	</a:t>
            </a:r>
            <a:r>
              <a:rPr lang="en-US" sz="1800" smtClean="0">
                <a:solidFill>
                  <a:srgbClr val="000000"/>
                </a:solidFill>
                <a:latin typeface="Arial" charset="0"/>
                <a:sym typeface="Wingdings" panose="05000000000000000000" pitchFamily="2" charset="2"/>
              </a:rPr>
              <a:t></a:t>
            </a:r>
            <a:r>
              <a:rPr lang="en-US" sz="1800" smtClean="0">
                <a:solidFill>
                  <a:srgbClr val="000000"/>
                </a:solidFill>
                <a:latin typeface="Arial" charset="0"/>
                <a:sym typeface="Wingdings" pitchFamily="2" charset="2"/>
              </a:rPr>
              <a:t> </a:t>
            </a:r>
            <a:r>
              <a:rPr lang="en-US" sz="1800" dirty="0" smtClean="0">
                <a:solidFill>
                  <a:srgbClr val="333399"/>
                </a:solidFill>
                <a:latin typeface="Arial" charset="0"/>
                <a:sym typeface="Wingdings" pitchFamily="2" charset="2"/>
              </a:rPr>
              <a:t>cluster analysis:  if different “groups” are found  class labels</a:t>
            </a:r>
          </a:p>
          <a:p>
            <a:pPr eaLnBrk="1" hangingPunct="1">
              <a:spcBef>
                <a:spcPct val="35000"/>
              </a:spcBef>
              <a:buClr>
                <a:srgbClr val="FF0000"/>
              </a:buClr>
              <a:buSzPct val="135000"/>
              <a:buFont typeface="Wingdings" pitchFamily="2" charset="2"/>
              <a:buNone/>
            </a:pPr>
            <a:r>
              <a:rPr lang="en-US" sz="1800" dirty="0" smtClean="0">
                <a:solidFill>
                  <a:srgbClr val="333399"/>
                </a:solidFill>
                <a:latin typeface="Arial" charset="0"/>
                <a:sym typeface="Wingdings" pitchFamily="2" charset="2"/>
              </a:rPr>
              <a:t>	</a:t>
            </a:r>
            <a:r>
              <a:rPr lang="en-US" sz="1800" smtClean="0">
                <a:solidFill>
                  <a:srgbClr val="333399"/>
                </a:solidFill>
                <a:latin typeface="Arial" charset="0"/>
                <a:sym typeface="Wingdings" pitchFamily="2" charset="2"/>
              </a:rPr>
              <a:t>	</a:t>
            </a:r>
            <a:r>
              <a:rPr lang="en-US" sz="1800" smtClean="0">
                <a:solidFill>
                  <a:srgbClr val="333399"/>
                </a:solidFill>
                <a:latin typeface="Arial" charset="0"/>
                <a:sym typeface="Wingdings" pitchFamily="2" charset="2"/>
              </a:rPr>
              <a:t> </a:t>
            </a:r>
          </a:p>
          <a:p>
            <a:pPr eaLnBrk="1" hangingPunct="1">
              <a:spcBef>
                <a:spcPct val="35000"/>
              </a:spcBef>
              <a:buClr>
                <a:srgbClr val="FF0000"/>
              </a:buClr>
              <a:buSzPct val="135000"/>
              <a:buFont typeface="Wingdings" pitchFamily="2" charset="2"/>
              <a:buNone/>
            </a:pPr>
            <a:r>
              <a:rPr lang="en-US" sz="1800" u="sng" smtClean="0">
                <a:solidFill>
                  <a:schemeClr val="accent4">
                    <a:lumMod val="10000"/>
                  </a:schemeClr>
                </a:solidFill>
                <a:latin typeface="Arial" charset="0"/>
                <a:sym typeface="Wingdings" pitchFamily="2" charset="2"/>
              </a:rPr>
              <a:t>reinforcement-learning</a:t>
            </a:r>
            <a:r>
              <a:rPr lang="en-US" sz="1800" u="sng" dirty="0" smtClean="0">
                <a:solidFill>
                  <a:schemeClr val="accent4">
                    <a:lumMod val="10000"/>
                  </a:schemeClr>
                </a:solidFill>
                <a:latin typeface="Arial" charset="0"/>
                <a:sym typeface="Wingdings" pitchFamily="2" charset="2"/>
              </a:rPr>
              <a:t>:</a:t>
            </a:r>
            <a:endParaRPr lang="en-US" sz="1800" u="sng" dirty="0" smtClean="0">
              <a:solidFill>
                <a:schemeClr val="bg1">
                  <a:lumMod val="50000"/>
                </a:schemeClr>
              </a:solidFill>
              <a:latin typeface="Arial" charset="0"/>
              <a:sym typeface="Wingdings" pitchFamily="2" charset="2"/>
            </a:endParaRPr>
          </a:p>
          <a:p>
            <a:pPr eaLnBrk="1" hangingPunct="1">
              <a:spcBef>
                <a:spcPct val="35000"/>
              </a:spcBef>
              <a:buClr>
                <a:srgbClr val="FF0000"/>
              </a:buClr>
              <a:buSzPct val="135000"/>
              <a:buFont typeface="Wingdings" pitchFamily="2" charset="2"/>
              <a:buNone/>
            </a:pPr>
            <a:r>
              <a:rPr lang="en-US" sz="1800" dirty="0" smtClean="0">
                <a:solidFill>
                  <a:srgbClr val="000000"/>
                </a:solidFill>
                <a:latin typeface="Arial" charset="0"/>
                <a:sym typeface="Wingdings" pitchFamily="2" charset="2"/>
              </a:rPr>
              <a:t>		- learn from “success” or “failure” of some “action policy”</a:t>
            </a:r>
          </a:p>
          <a:p>
            <a:pPr eaLnBrk="1" hangingPunct="1">
              <a:spcBef>
                <a:spcPct val="35000"/>
              </a:spcBef>
              <a:buClr>
                <a:srgbClr val="FF0000"/>
              </a:buClr>
              <a:buSzPct val="135000"/>
              <a:buFont typeface="Wingdings" pitchFamily="2" charset="2"/>
              <a:buNone/>
            </a:pPr>
            <a:r>
              <a:rPr lang="en-US" sz="1800" dirty="0">
                <a:solidFill>
                  <a:srgbClr val="000000"/>
                </a:solidFill>
                <a:latin typeface="Arial" charset="0"/>
                <a:sym typeface="Wingdings" pitchFamily="2" charset="2"/>
              </a:rPr>
              <a:t>	</a:t>
            </a:r>
            <a:r>
              <a:rPr lang="en-US" sz="1800" smtClean="0">
                <a:solidFill>
                  <a:srgbClr val="000000"/>
                </a:solidFill>
                <a:latin typeface="Arial" charset="0"/>
                <a:sym typeface="Wingdings" pitchFamily="2" charset="2"/>
              </a:rPr>
              <a:t>	</a:t>
            </a:r>
            <a:r>
              <a:rPr lang="en-US" sz="1800" smtClean="0">
                <a:solidFill>
                  <a:srgbClr val="000000"/>
                </a:solidFill>
                <a:latin typeface="Arial" charset="0"/>
                <a:sym typeface="Wingdings" panose="05000000000000000000" pitchFamily="2" charset="2"/>
              </a:rPr>
              <a:t> </a:t>
            </a:r>
            <a:r>
              <a:rPr lang="en-US" sz="1800" smtClean="0">
                <a:solidFill>
                  <a:srgbClr val="000000"/>
                </a:solidFill>
                <a:latin typeface="Arial" charset="0"/>
                <a:sym typeface="Wingdings" pitchFamily="2" charset="2"/>
              </a:rPr>
              <a:t>E.g</a:t>
            </a:r>
            <a:r>
              <a:rPr lang="en-US" sz="1800" smtClean="0">
                <a:solidFill>
                  <a:srgbClr val="000000"/>
                </a:solidFill>
                <a:latin typeface="Arial" charset="0"/>
                <a:sym typeface="Wingdings" pitchFamily="2" charset="2"/>
              </a:rPr>
              <a:t>. </a:t>
            </a:r>
            <a:r>
              <a:rPr lang="en-US" sz="1800" dirty="0" smtClean="0">
                <a:solidFill>
                  <a:srgbClr val="000000"/>
                </a:solidFill>
                <a:latin typeface="Arial" charset="0"/>
                <a:sym typeface="Wingdings" pitchFamily="2" charset="2"/>
              </a:rPr>
              <a:t>a robot achieves his goal or does not / falls or does not fall</a:t>
            </a:r>
            <a:r>
              <a:rPr lang="en-US" sz="1800" smtClean="0">
                <a:solidFill>
                  <a:srgbClr val="000000"/>
                </a:solidFill>
                <a:latin typeface="Arial" charset="0"/>
                <a:sym typeface="Wingdings" pitchFamily="2" charset="2"/>
              </a:rPr>
              <a:t>/ </a:t>
            </a:r>
            <a:r>
              <a:rPr lang="en-US" sz="1800" smtClean="0">
                <a:solidFill>
                  <a:srgbClr val="000000"/>
                </a:solidFill>
                <a:latin typeface="Arial" charset="0"/>
                <a:sym typeface="Wingdings" pitchFamily="2" charset="2"/>
              </a:rPr>
              <a:t>	wins or loses </a:t>
            </a:r>
            <a:r>
              <a:rPr lang="en-US" sz="1800" dirty="0" smtClean="0">
                <a:solidFill>
                  <a:srgbClr val="000000"/>
                </a:solidFill>
                <a:latin typeface="Arial" charset="0"/>
                <a:sym typeface="Wingdings" pitchFamily="2" charset="2"/>
              </a:rPr>
              <a:t>the game)</a:t>
            </a:r>
          </a:p>
          <a:p>
            <a:pPr eaLnBrk="1" hangingPunct="1">
              <a:spcBef>
                <a:spcPct val="35000"/>
              </a:spcBef>
              <a:buClr>
                <a:srgbClr val="FF0000"/>
              </a:buClr>
              <a:buSzPct val="135000"/>
              <a:buFont typeface="Wingdings" pitchFamily="2" charset="2"/>
              <a:buNone/>
            </a:pPr>
            <a:r>
              <a:rPr lang="en-US" sz="1800" dirty="0">
                <a:solidFill>
                  <a:srgbClr val="000000"/>
                </a:solidFill>
                <a:latin typeface="Arial" charset="0"/>
                <a:sym typeface="Wingdings" pitchFamily="2" charset="2"/>
              </a:rPr>
              <a:t>	</a:t>
            </a:r>
            <a:r>
              <a:rPr lang="en-US" sz="1800" dirty="0" smtClean="0">
                <a:solidFill>
                  <a:srgbClr val="000000"/>
                </a:solidFill>
                <a:latin typeface="Arial" charset="0"/>
                <a:sym typeface="Wingdings" pitchFamily="2" charset="2"/>
              </a:rPr>
              <a:t>			</a:t>
            </a:r>
          </a:p>
          <a:p>
            <a:pPr eaLnBrk="1" hangingPunct="1">
              <a:spcBef>
                <a:spcPct val="35000"/>
              </a:spcBef>
              <a:buClr>
                <a:srgbClr val="FF0000"/>
              </a:buClr>
              <a:buSzPct val="135000"/>
              <a:buFont typeface="Wingdings" pitchFamily="2" charset="2"/>
              <a:buNone/>
            </a:pPr>
            <a:r>
              <a:rPr lang="en-US" sz="1600" dirty="0">
                <a:solidFill>
                  <a:srgbClr val="000000"/>
                </a:solidFill>
                <a:latin typeface="Arial" charset="0"/>
                <a:sym typeface="Wingdings" pitchFamily="2" charset="2"/>
              </a:rPr>
              <a:t>	</a:t>
            </a:r>
            <a:r>
              <a:rPr lang="en-US" sz="1600" dirty="0" smtClean="0">
                <a:solidFill>
                  <a:srgbClr val="000000"/>
                </a:solidFill>
                <a:latin typeface="Arial" charset="0"/>
                <a:sym typeface="Wingdings" pitchFamily="2" charset="2"/>
              </a:rPr>
              <a:t>				</a:t>
            </a:r>
            <a:endParaRPr lang="en-US" sz="1600" dirty="0" smtClean="0">
              <a:solidFill>
                <a:srgbClr val="000000"/>
              </a:solidFill>
              <a:latin typeface="Arial" charset="0"/>
            </a:endParaRPr>
          </a:p>
        </p:txBody>
      </p:sp>
    </p:spTree>
    <p:extLst>
      <p:ext uri="{BB962C8B-B14F-4D97-AF65-F5344CB8AC3E}">
        <p14:creationId xmlns:p14="http://schemas.microsoft.com/office/powerpoint/2010/main" val="420067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Estimating the PDF: </a:t>
            </a:r>
            <a:br>
              <a:rPr lang="it-IT" smtClean="0"/>
            </a:br>
            <a:r>
              <a:rPr lang="it-IT" smtClean="0"/>
              <a:t>the K-Nearest Neighbor</a:t>
            </a:r>
            <a:endParaRPr lang="en-US"/>
          </a:p>
        </p:txBody>
      </p:sp>
      <p:pic>
        <p:nvPicPr>
          <p:cNvPr id="1105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772816"/>
            <a:ext cx="362902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107504" y="1484784"/>
            <a:ext cx="9101081" cy="5438412"/>
          </a:xfrm>
          <a:prstGeom prst="rect">
            <a:avLst/>
          </a:prstGeom>
          <a:noFill/>
        </p:spPr>
        <p:txBody>
          <a:bodyPr wrap="none" rtlCol="0">
            <a:spAutoFit/>
          </a:bodyPr>
          <a:lstStyle/>
          <a:p>
            <a:r>
              <a:rPr lang="it-IT" smtClean="0"/>
              <a:t>A brute-force attempt at determining the </a:t>
            </a:r>
          </a:p>
          <a:p>
            <a:r>
              <a:rPr lang="it-IT"/>
              <a:t>d</a:t>
            </a:r>
            <a:r>
              <a:rPr lang="it-IT" smtClean="0"/>
              <a:t>ensity of the data (either S or B) by</a:t>
            </a:r>
          </a:p>
          <a:p>
            <a:r>
              <a:rPr lang="it-IT"/>
              <a:t>f</a:t>
            </a:r>
            <a:r>
              <a:rPr lang="it-IT" smtClean="0"/>
              <a:t>inding how many events are contained in</a:t>
            </a:r>
          </a:p>
          <a:p>
            <a:r>
              <a:rPr lang="it-IT"/>
              <a:t>a</a:t>
            </a:r>
            <a:r>
              <a:rPr lang="it-IT" smtClean="0"/>
              <a:t> hyperball of given size</a:t>
            </a:r>
          </a:p>
          <a:p>
            <a:endParaRPr lang="it-IT"/>
          </a:p>
          <a:p>
            <a:r>
              <a:rPr lang="it-IT" smtClean="0"/>
              <a:t>Or better, keep N fixed and determine local density</a:t>
            </a:r>
          </a:p>
          <a:p>
            <a:r>
              <a:rPr lang="it-IT"/>
              <a:t>f</a:t>
            </a:r>
            <a:r>
              <a:rPr lang="it-IT" smtClean="0"/>
              <a:t>rom size of the ball</a:t>
            </a:r>
          </a:p>
          <a:p>
            <a:endParaRPr lang="it-IT" smtClean="0"/>
          </a:p>
          <a:p>
            <a:r>
              <a:rPr lang="it-IT" smtClean="0"/>
              <a:t>One may weight the events by their distance, using</a:t>
            </a:r>
          </a:p>
          <a:p>
            <a:r>
              <a:rPr lang="it-IT"/>
              <a:t>a</a:t>
            </a:r>
            <a:r>
              <a:rPr lang="it-IT" smtClean="0"/>
              <a:t> "kernel function" (typically a Gaussian of the </a:t>
            </a:r>
          </a:p>
          <a:p>
            <a:r>
              <a:rPr lang="it-IT" smtClean="0"/>
              <a:t>multi-dimensional distance)</a:t>
            </a:r>
          </a:p>
          <a:p>
            <a:r>
              <a:rPr lang="it-IT" smtClean="0"/>
              <a:t>But </a:t>
            </a:r>
            <a:r>
              <a:rPr lang="it-IT" smtClean="0">
                <a:solidFill>
                  <a:srgbClr val="FF0000"/>
                </a:solidFill>
              </a:rPr>
              <a:t>how to define the distance in the feature space ?</a:t>
            </a:r>
          </a:p>
          <a:p>
            <a:pPr marL="285750" indent="-285750">
              <a:buFontTx/>
              <a:buChar char="-"/>
            </a:pPr>
            <a:r>
              <a:rPr lang="it-IT" smtClean="0"/>
              <a:t>Can try to weight each coordinate by inverse of its variance</a:t>
            </a:r>
          </a:p>
          <a:p>
            <a:pPr marL="285750" indent="-285750">
              <a:buFontTx/>
              <a:buChar char="-"/>
            </a:pPr>
            <a:r>
              <a:rPr lang="it-IT" smtClean="0"/>
              <a:t>Some variables are more discriminating than others </a:t>
            </a:r>
            <a:r>
              <a:rPr lang="it-IT" smtClean="0">
                <a:sym typeface="Wingdings" panose="05000000000000000000" pitchFamily="2" charset="2"/>
              </a:rPr>
              <a:t> use a weight  hyperellipsoid</a:t>
            </a:r>
          </a:p>
          <a:p>
            <a:pPr marL="285750" indent="-285750">
              <a:buFontTx/>
              <a:buChar char="-"/>
            </a:pPr>
            <a:r>
              <a:rPr lang="it-IT" smtClean="0">
                <a:sym typeface="Wingdings" panose="05000000000000000000" pitchFamily="2" charset="2"/>
              </a:rPr>
              <a:t>Can try to adapt the size of the hyperellipsoid to the point of space, by studying how </a:t>
            </a:r>
          </a:p>
          <a:p>
            <a:r>
              <a:rPr lang="it-IT" smtClean="0">
                <a:sym typeface="Wingdings" panose="05000000000000000000" pitchFamily="2" charset="2"/>
              </a:rPr>
              <a:t>      rapidly the local density varies (gradient of PDF)</a:t>
            </a:r>
            <a:endParaRPr lang="it-IT"/>
          </a:p>
          <a:p>
            <a:pPr>
              <a:lnSpc>
                <a:spcPct val="110000"/>
              </a:lnSpc>
              <a:buClr>
                <a:srgbClr val="FF0000"/>
              </a:buClr>
              <a:buSzPct val="135000"/>
            </a:pPr>
            <a:endParaRPr lang="en-US" b="1" smtClean="0">
              <a:solidFill>
                <a:srgbClr val="000000"/>
              </a:solidFill>
              <a:latin typeface="Arial" charset="0"/>
            </a:endParaRPr>
          </a:p>
          <a:p>
            <a:pPr>
              <a:lnSpc>
                <a:spcPct val="110000"/>
              </a:lnSpc>
              <a:buClr>
                <a:srgbClr val="FF0000"/>
              </a:buClr>
              <a:buSzPct val="135000"/>
            </a:pPr>
            <a:r>
              <a:rPr lang="en-US" b="1" smtClean="0">
                <a:solidFill>
                  <a:srgbClr val="000000"/>
                </a:solidFill>
                <a:latin typeface="Arial" charset="0"/>
              </a:rPr>
              <a:t>A </a:t>
            </a:r>
            <a:r>
              <a:rPr lang="en-US" b="1">
                <a:solidFill>
                  <a:srgbClr val="000000"/>
                </a:solidFill>
                <a:latin typeface="Arial" charset="0"/>
              </a:rPr>
              <a:t>drawback </a:t>
            </a:r>
            <a:r>
              <a:rPr lang="en-US" b="1">
                <a:solidFill>
                  <a:srgbClr val="000000"/>
                </a:solidFill>
                <a:latin typeface="Arial" charset="0"/>
              </a:rPr>
              <a:t>of </a:t>
            </a:r>
            <a:r>
              <a:rPr lang="en-US" b="1" smtClean="0">
                <a:solidFill>
                  <a:srgbClr val="000000"/>
                </a:solidFill>
                <a:latin typeface="Arial" charset="0"/>
              </a:rPr>
              <a:t>kNN and other similar methods (eg. Kernel density):</a:t>
            </a:r>
            <a:endParaRPr lang="en-US" b="1">
              <a:solidFill>
                <a:srgbClr val="000000"/>
              </a:solidFill>
              <a:latin typeface="Arial" charset="0"/>
            </a:endParaRPr>
          </a:p>
          <a:p>
            <a:pPr>
              <a:lnSpc>
                <a:spcPct val="110000"/>
              </a:lnSpc>
              <a:buClr>
                <a:srgbClr val="FF0000"/>
              </a:buClr>
              <a:buSzPct val="135000"/>
            </a:pPr>
            <a:r>
              <a:rPr lang="en-US" b="1" smtClean="0">
                <a:solidFill>
                  <a:srgbClr val="000000"/>
                </a:solidFill>
                <a:latin typeface="Arial" charset="0"/>
              </a:rPr>
              <a:t>evaluation </a:t>
            </a:r>
            <a:r>
              <a:rPr lang="en-US" b="1">
                <a:solidFill>
                  <a:srgbClr val="000000"/>
                </a:solidFill>
                <a:latin typeface="Arial" charset="0"/>
              </a:rPr>
              <a:t>for any test events involves ALL TRAINING DATA </a:t>
            </a:r>
            <a:r>
              <a:rPr lang="en-US" b="1">
                <a:solidFill>
                  <a:srgbClr val="000000"/>
                </a:solidFill>
                <a:latin typeface="Arial" charset="0"/>
                <a:sym typeface="Wingdings" pitchFamily="2" charset="2"/>
              </a:rPr>
              <a:t> </a:t>
            </a:r>
            <a:r>
              <a:rPr lang="en-US" b="1" smtClean="0">
                <a:solidFill>
                  <a:srgbClr val="000000"/>
                </a:solidFill>
                <a:latin typeface="Arial" charset="0"/>
                <a:sym typeface="Wingdings" pitchFamily="2" charset="2"/>
              </a:rPr>
              <a:t>high CPU demand</a:t>
            </a:r>
            <a:endParaRPr lang="it-IT" b="1" smtClean="0"/>
          </a:p>
        </p:txBody>
      </p:sp>
    </p:spTree>
    <p:extLst>
      <p:ext uri="{BB962C8B-B14F-4D97-AF65-F5344CB8AC3E}">
        <p14:creationId xmlns:p14="http://schemas.microsoft.com/office/powerpoint/2010/main" val="21493225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The main drawback of generative algorithms: the curse of dimensionality</a:t>
            </a:r>
            <a:endParaRPr lang="en-US"/>
          </a:p>
        </p:txBody>
      </p:sp>
      <p:sp>
        <p:nvSpPr>
          <p:cNvPr id="5" name="Text Box 10"/>
          <p:cNvSpPr txBox="1">
            <a:spLocks noChangeArrowheads="1"/>
          </p:cNvSpPr>
          <p:nvPr/>
        </p:nvSpPr>
        <p:spPr bwMode="auto">
          <a:xfrm>
            <a:off x="251520" y="1700808"/>
            <a:ext cx="8564562" cy="63620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0" algn="ctr">
                <a:solidFill>
                  <a:srgbClr val="FF3B3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7800" indent="-1778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1" hangingPunct="1">
              <a:lnSpc>
                <a:spcPct val="110000"/>
              </a:lnSpc>
              <a:buClr>
                <a:srgbClr val="FF0000"/>
              </a:buClr>
              <a:buSzPct val="135000"/>
              <a:buFont typeface="Wingdings" pitchFamily="2" charset="2"/>
              <a:buNone/>
            </a:pPr>
            <a:r>
              <a:rPr lang="en-US" sz="1600" smtClean="0">
                <a:solidFill>
                  <a:srgbClr val="000000"/>
                </a:solidFill>
                <a:latin typeface="Arial" charset="0"/>
              </a:rPr>
              <a:t>	Filling a D-dimensional histogram to get a mapping of the PDF is typically unfeasable due to lack of Monte Carlo events.</a:t>
            </a:r>
          </a:p>
        </p:txBody>
      </p:sp>
      <p:sp>
        <p:nvSpPr>
          <p:cNvPr id="6" name="Text Box 6"/>
          <p:cNvSpPr txBox="1">
            <a:spLocks noChangeArrowheads="1"/>
          </p:cNvSpPr>
          <p:nvPr/>
        </p:nvSpPr>
        <p:spPr bwMode="auto">
          <a:xfrm>
            <a:off x="133350" y="2530475"/>
            <a:ext cx="5200650" cy="117788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317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7800" indent="-1778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marL="0" indent="0" eaLnBrk="1" hangingPunct="1">
              <a:lnSpc>
                <a:spcPct val="110000"/>
              </a:lnSpc>
              <a:buClr>
                <a:srgbClr val="FF0000"/>
              </a:buClr>
              <a:buSzPct val="135000"/>
            </a:pPr>
            <a:r>
              <a:rPr lang="en-US" sz="1600" smtClean="0">
                <a:solidFill>
                  <a:srgbClr val="000000"/>
                </a:solidFill>
                <a:latin typeface="Arial" charset="0"/>
              </a:rPr>
              <a:t> </a:t>
            </a:r>
            <a:r>
              <a:rPr lang="en-US" sz="1600" smtClean="0">
                <a:solidFill>
                  <a:srgbClr val="FF0000"/>
                </a:solidFill>
                <a:latin typeface="Arial" charset="0"/>
              </a:rPr>
              <a:t>In high-dimensional cases, the k "closest events </a:t>
            </a:r>
            <a:r>
              <a:rPr lang="en-US" sz="1600" dirty="0" smtClean="0">
                <a:solidFill>
                  <a:srgbClr val="FF0000"/>
                </a:solidFill>
                <a:latin typeface="Arial" charset="0"/>
              </a:rPr>
              <a:t>often are not in a small “vicinity” of the space point </a:t>
            </a:r>
            <a:r>
              <a:rPr lang="en-US" sz="1600" smtClean="0">
                <a:solidFill>
                  <a:srgbClr val="FF0000"/>
                </a:solidFill>
                <a:latin typeface="Arial" charset="0"/>
              </a:rPr>
              <a:t>anymore</a:t>
            </a:r>
            <a:r>
              <a:rPr lang="en-US" sz="1600" smtClean="0">
                <a:solidFill>
                  <a:srgbClr val="FF0000"/>
                </a:solidFill>
                <a:latin typeface="Arial" charset="0"/>
              </a:rPr>
              <a:t>:</a:t>
            </a:r>
          </a:p>
          <a:p>
            <a:pPr marL="0" indent="0" eaLnBrk="1" hangingPunct="1">
              <a:lnSpc>
                <a:spcPct val="110000"/>
              </a:lnSpc>
              <a:buClr>
                <a:srgbClr val="FF0000"/>
              </a:buClr>
              <a:buSzPct val="135000"/>
            </a:pPr>
            <a:endParaRPr lang="it-IT" sz="1600">
              <a:solidFill>
                <a:srgbClr val="000000"/>
              </a:solidFill>
              <a:latin typeface="Arial" charset="0"/>
            </a:endParaRPr>
          </a:p>
          <a:p>
            <a:pPr marL="0" indent="0" eaLnBrk="1" hangingPunct="1">
              <a:lnSpc>
                <a:spcPct val="110000"/>
              </a:lnSpc>
              <a:buClr>
                <a:srgbClr val="FF0000"/>
              </a:buClr>
              <a:buSzPct val="135000"/>
            </a:pPr>
            <a:r>
              <a:rPr lang="it-IT" sz="1600" smtClean="0">
                <a:solidFill>
                  <a:srgbClr val="000000"/>
                </a:solidFill>
                <a:latin typeface="Arial" charset="0"/>
              </a:rPr>
              <a:t>This limits the possible dimensionality to 10 or so</a:t>
            </a:r>
            <a:endParaRPr lang="en-US" sz="1600" dirty="0" smtClean="0">
              <a:solidFill>
                <a:srgbClr val="000000"/>
              </a:solidFill>
              <a:latin typeface="Arial" charset="0"/>
            </a:endParaRPr>
          </a:p>
        </p:txBody>
      </p:sp>
      <p:pic>
        <p:nvPicPr>
          <p:cNvPr id="7" name="Picture 4" descr="CurseOfDImensionality"/>
          <p:cNvPicPr>
            <a:picLocks noChangeAspect="1" noChangeArrowheads="1"/>
          </p:cNvPicPr>
          <p:nvPr/>
        </p:nvPicPr>
        <p:blipFill>
          <a:blip r:embed="rId3">
            <a:extLst>
              <a:ext uri="{28A0092B-C50C-407E-A947-70E740481C1C}">
                <a14:useLocalDpi xmlns:a14="http://schemas.microsoft.com/office/drawing/2010/main" val="0"/>
              </a:ext>
            </a:extLst>
          </a:blip>
          <a:srcRect t="4904" r="7158"/>
          <a:stretch>
            <a:fillRect/>
          </a:stretch>
        </p:blipFill>
        <p:spPr bwMode="auto">
          <a:xfrm>
            <a:off x="5527675" y="2492338"/>
            <a:ext cx="3500438" cy="24320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ggetto 7"/>
          <p:cNvGraphicFramePr>
            <a:graphicFrameLocks noChangeAspect="1"/>
          </p:cNvGraphicFramePr>
          <p:nvPr>
            <p:extLst>
              <p:ext uri="{D42A27DB-BD31-4B8C-83A1-F6EECF244321}">
                <p14:modId xmlns:p14="http://schemas.microsoft.com/office/powerpoint/2010/main" val="4234471744"/>
              </p:ext>
            </p:extLst>
          </p:nvPr>
        </p:nvGraphicFramePr>
        <p:xfrm>
          <a:off x="899592" y="4069352"/>
          <a:ext cx="4383694" cy="462762"/>
        </p:xfrm>
        <a:graphic>
          <a:graphicData uri="http://schemas.openxmlformats.org/presentationml/2006/ole">
            <mc:AlternateContent xmlns:mc="http://schemas.openxmlformats.org/markup-compatibility/2006">
              <mc:Choice xmlns:v="urn:schemas-microsoft-com:vml" Requires="v">
                <p:oleObj spid="_x0000_s111625" name="Equation" r:id="rId4" imgW="2171700" imgH="228600" progId="Equation.DSMT4">
                  <p:embed/>
                </p:oleObj>
              </mc:Choice>
              <mc:Fallback>
                <p:oleObj name="Equation" r:id="rId4" imgW="2171700" imgH="2286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4069352"/>
                        <a:ext cx="4383694" cy="462762"/>
                      </a:xfrm>
                      <a:prstGeom prst="rect">
                        <a:avLst/>
                      </a:prstGeom>
                      <a:noFill/>
                      <a:ln>
                        <a:noFill/>
                      </a:ln>
                      <a:effectLst/>
                    </p:spPr>
                  </p:pic>
                </p:oleObj>
              </mc:Fallback>
            </mc:AlternateContent>
          </a:graphicData>
        </a:graphic>
      </p:graphicFrame>
      <p:sp>
        <p:nvSpPr>
          <p:cNvPr id="9" name="Text Box 9"/>
          <p:cNvSpPr txBox="1">
            <a:spLocks noChangeArrowheads="1"/>
          </p:cNvSpPr>
          <p:nvPr/>
        </p:nvSpPr>
        <p:spPr bwMode="auto">
          <a:xfrm>
            <a:off x="171450" y="5310188"/>
            <a:ext cx="8887667" cy="90704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317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7800" indent="-1778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marL="0" indent="0" eaLnBrk="1" hangingPunct="1">
              <a:lnSpc>
                <a:spcPct val="110000"/>
              </a:lnSpc>
              <a:buClr>
                <a:srgbClr val="FF0000"/>
              </a:buClr>
              <a:buSzPct val="135000"/>
            </a:pPr>
            <a:r>
              <a:rPr lang="en-US" sz="1600" smtClean="0">
                <a:solidFill>
                  <a:srgbClr val="000000"/>
                </a:solidFill>
                <a:latin typeface="Arial" charset="0"/>
              </a:rPr>
              <a:t>In 10 dimensions</a:t>
            </a:r>
            <a:r>
              <a:rPr lang="en-US" sz="1600" smtClean="0">
                <a:solidFill>
                  <a:srgbClr val="000000"/>
                </a:solidFill>
                <a:latin typeface="Arial" charset="0"/>
              </a:rPr>
              <a:t>, if a hyperball</a:t>
            </a:r>
            <a:r>
              <a:rPr lang="en-US" sz="1600" smtClean="0">
                <a:solidFill>
                  <a:srgbClr val="000000"/>
                </a:solidFill>
                <a:latin typeface="Arial" charset="0"/>
              </a:rPr>
              <a:t> captures </a:t>
            </a:r>
            <a:r>
              <a:rPr lang="en-US" sz="1600" dirty="0" smtClean="0">
                <a:solidFill>
                  <a:srgbClr val="000000"/>
                </a:solidFill>
                <a:latin typeface="Arial" charset="0"/>
              </a:rPr>
              <a:t>1% of the </a:t>
            </a:r>
            <a:r>
              <a:rPr lang="en-US" sz="1600" smtClean="0">
                <a:solidFill>
                  <a:srgbClr val="000000"/>
                </a:solidFill>
                <a:latin typeface="Arial" charset="0"/>
              </a:rPr>
              <a:t>phase </a:t>
            </a:r>
            <a:r>
              <a:rPr lang="en-US" sz="1600" smtClean="0">
                <a:solidFill>
                  <a:srgbClr val="000000"/>
                </a:solidFill>
                <a:latin typeface="Arial" charset="0"/>
              </a:rPr>
              <a:t>space,</a:t>
            </a:r>
            <a:r>
              <a:rPr lang="en-US" sz="1600" smtClean="0">
                <a:solidFill>
                  <a:srgbClr val="000000"/>
                </a:solidFill>
                <a:latin typeface="Arial" charset="0"/>
                <a:sym typeface="Wingdings" pitchFamily="2" charset="2"/>
              </a:rPr>
              <a:t> </a:t>
            </a:r>
            <a:r>
              <a:rPr lang="en-US" sz="1600" dirty="0" smtClean="0">
                <a:solidFill>
                  <a:srgbClr val="000000"/>
                </a:solidFill>
                <a:latin typeface="Arial" charset="0"/>
              </a:rPr>
              <a:t>63% of range in each </a:t>
            </a:r>
            <a:r>
              <a:rPr lang="en-US" sz="1600" smtClean="0">
                <a:solidFill>
                  <a:srgbClr val="000000"/>
                </a:solidFill>
                <a:latin typeface="Arial" charset="0"/>
              </a:rPr>
              <a:t>variable </a:t>
            </a:r>
            <a:endParaRPr lang="en-US" sz="1600" smtClean="0">
              <a:solidFill>
                <a:srgbClr val="000000"/>
              </a:solidFill>
              <a:latin typeface="Arial" charset="0"/>
            </a:endParaRPr>
          </a:p>
          <a:p>
            <a:pPr marL="0" indent="0" eaLnBrk="1" hangingPunct="1">
              <a:lnSpc>
                <a:spcPct val="110000"/>
              </a:lnSpc>
              <a:buClr>
                <a:srgbClr val="FF0000"/>
              </a:buClr>
              <a:buSzPct val="135000"/>
            </a:pPr>
            <a:r>
              <a:rPr lang="en-US" sz="1600" smtClean="0">
                <a:solidFill>
                  <a:srgbClr val="000000"/>
                </a:solidFill>
                <a:latin typeface="Arial" charset="0"/>
              </a:rPr>
              <a:t>Is </a:t>
            </a:r>
            <a:r>
              <a:rPr lang="en-US" sz="1600" smtClean="0">
                <a:solidFill>
                  <a:srgbClr val="000000"/>
                </a:solidFill>
                <a:latin typeface="Arial" charset="0"/>
              </a:rPr>
              <a:t>necessary   </a:t>
            </a:r>
            <a:r>
              <a:rPr lang="en-US" sz="1600" dirty="0" smtClean="0">
                <a:solidFill>
                  <a:srgbClr val="000000"/>
                </a:solidFill>
                <a:latin typeface="Arial" charset="0"/>
                <a:sym typeface="Wingdings" pitchFamily="2" charset="2"/>
              </a:rPr>
              <a:t> that’s not “local</a:t>
            </a:r>
            <a:r>
              <a:rPr lang="en-US" sz="1600" smtClean="0">
                <a:solidFill>
                  <a:srgbClr val="000000"/>
                </a:solidFill>
                <a:latin typeface="Arial" charset="0"/>
                <a:sym typeface="Wingdings" pitchFamily="2" charset="2"/>
              </a:rPr>
              <a:t>” </a:t>
            </a:r>
            <a:r>
              <a:rPr lang="en-US" sz="1600" smtClean="0">
                <a:solidFill>
                  <a:srgbClr val="000000"/>
                </a:solidFill>
                <a:latin typeface="Arial" charset="0"/>
                <a:sym typeface="Wingdings" pitchFamily="2" charset="2"/>
              </a:rPr>
              <a:t>anymore</a:t>
            </a:r>
            <a:r>
              <a:rPr lang="en-US" sz="1600">
                <a:solidFill>
                  <a:srgbClr val="000000"/>
                </a:solidFill>
                <a:latin typeface="Arial" charset="0"/>
                <a:sym typeface="Wingdings" pitchFamily="2" charset="2"/>
              </a:rPr>
              <a:t> </a:t>
            </a:r>
            <a:r>
              <a:rPr lang="en-US" sz="1600">
                <a:solidFill>
                  <a:srgbClr val="000000"/>
                </a:solidFill>
                <a:latin typeface="Arial" charset="0"/>
                <a:sym typeface="Wingdings" pitchFamily="2" charset="2"/>
              </a:rPr>
              <a:t>!</a:t>
            </a:r>
            <a:endParaRPr lang="en-US" sz="1600" dirty="0" smtClean="0">
              <a:solidFill>
                <a:srgbClr val="000000"/>
              </a:solidFill>
              <a:latin typeface="Arial" charset="0"/>
            </a:endParaRPr>
          </a:p>
          <a:p>
            <a:pPr eaLnBrk="1" hangingPunct="1">
              <a:lnSpc>
                <a:spcPct val="110000"/>
              </a:lnSpc>
              <a:buClr>
                <a:srgbClr val="FF0000"/>
              </a:buClr>
              <a:buSzPct val="135000"/>
              <a:buFont typeface="Wingdings" pitchFamily="2" charset="2"/>
              <a:buNone/>
            </a:pPr>
            <a:endParaRPr lang="en-US" sz="1600" dirty="0" smtClean="0">
              <a:solidFill>
                <a:srgbClr val="000000"/>
              </a:solidFill>
              <a:latin typeface="Arial" charset="0"/>
            </a:endParaRPr>
          </a:p>
        </p:txBody>
      </p:sp>
    </p:spTree>
    <p:extLst>
      <p:ext uri="{BB962C8B-B14F-4D97-AF65-F5344CB8AC3E}">
        <p14:creationId xmlns:p14="http://schemas.microsoft.com/office/powerpoint/2010/main" val="37117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908720"/>
          </a:xfrm>
        </p:spPr>
        <p:txBody>
          <a:bodyPr/>
          <a:lstStyle/>
          <a:p>
            <a:r>
              <a:rPr lang="en-US" smtClean="0"/>
              <a:t>Recall Bayes Theorem</a:t>
            </a:r>
            <a:endParaRPr lang="en-US"/>
          </a:p>
        </p:txBody>
      </p:sp>
      <p:graphicFrame>
        <p:nvGraphicFramePr>
          <p:cNvPr id="4" name="Oggetto 3"/>
          <p:cNvGraphicFramePr>
            <a:graphicFrameLocks noChangeAspect="1"/>
          </p:cNvGraphicFramePr>
          <p:nvPr>
            <p:extLst>
              <p:ext uri="{D42A27DB-BD31-4B8C-83A1-F6EECF244321}">
                <p14:modId xmlns:p14="http://schemas.microsoft.com/office/powerpoint/2010/main" val="3970686252"/>
              </p:ext>
            </p:extLst>
          </p:nvPr>
        </p:nvGraphicFramePr>
        <p:xfrm>
          <a:off x="2771800" y="980728"/>
          <a:ext cx="3728984" cy="1080120"/>
        </p:xfrm>
        <a:graphic>
          <a:graphicData uri="http://schemas.openxmlformats.org/presentationml/2006/ole">
            <mc:AlternateContent xmlns:mc="http://schemas.openxmlformats.org/markup-compatibility/2006">
              <mc:Choice xmlns:v="urn:schemas-microsoft-com:vml" Requires="v">
                <p:oleObj spid="_x0000_s45078" name="Equazione" r:id="rId3" imgW="1841400" imgH="533160" progId="Equation.3">
                  <p:embed/>
                </p:oleObj>
              </mc:Choice>
              <mc:Fallback>
                <p:oleObj name="Equazione" r:id="rId3" imgW="1841400" imgH="5331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980728"/>
                        <a:ext cx="3728984" cy="1080120"/>
                      </a:xfrm>
                      <a:prstGeom prst="rect">
                        <a:avLst/>
                      </a:prstGeom>
                      <a:noFill/>
                      <a:extLst/>
                    </p:spPr>
                  </p:pic>
                </p:oleObj>
              </mc:Fallback>
            </mc:AlternateContent>
          </a:graphicData>
        </a:graphic>
      </p:graphicFrame>
      <p:pic>
        <p:nvPicPr>
          <p:cNvPr id="128002" name="Picture 2"/>
          <p:cNvPicPr>
            <a:picLocks noChangeAspect="1" noChangeArrowheads="1"/>
          </p:cNvPicPr>
          <p:nvPr/>
        </p:nvPicPr>
        <p:blipFill>
          <a:blip r:embed="rId5" cstate="print"/>
          <a:srcRect/>
          <a:stretch>
            <a:fillRect/>
          </a:stretch>
        </p:blipFill>
        <p:spPr bwMode="auto">
          <a:xfrm>
            <a:off x="1152128" y="1916832"/>
            <a:ext cx="7020272" cy="4376563"/>
          </a:xfrm>
          <a:prstGeom prst="rect">
            <a:avLst/>
          </a:prstGeom>
          <a:noFill/>
          <a:ln w="9525">
            <a:noFill/>
            <a:miter lim="800000"/>
            <a:headEnd/>
            <a:tailEnd/>
          </a:ln>
        </p:spPr>
      </p:pic>
      <p:sp>
        <p:nvSpPr>
          <p:cNvPr id="6" name="CasellaDiTesto 5"/>
          <p:cNvSpPr txBox="1"/>
          <p:nvPr/>
        </p:nvSpPr>
        <p:spPr>
          <a:xfrm>
            <a:off x="0" y="6211669"/>
            <a:ext cx="9900591" cy="646331"/>
          </a:xfrm>
          <a:prstGeom prst="rect">
            <a:avLst/>
          </a:prstGeom>
          <a:noFill/>
        </p:spPr>
        <p:txBody>
          <a:bodyPr wrap="square" rtlCol="0">
            <a:spAutoFit/>
          </a:bodyPr>
          <a:lstStyle/>
          <a:p>
            <a:r>
              <a:rPr lang="en-US" smtClean="0"/>
              <a:t>(Graph courtesy B. Cousins, </a:t>
            </a:r>
            <a:r>
              <a:rPr lang="en-US" smtClean="0">
                <a:hlinkClick r:id="rId6"/>
              </a:rPr>
              <a:t>http://indico.cern.ch/getFile.py/access?contribId=1&amp;resId=0&amp;materialId=slides&amp;confId=44587</a:t>
            </a:r>
            <a:r>
              <a:rPr lang="en-US" smtClean="0"/>
              <a:t>)</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4624"/>
            <a:ext cx="8229600" cy="1143000"/>
          </a:xfrm>
        </p:spPr>
        <p:txBody>
          <a:bodyPr/>
          <a:lstStyle/>
          <a:p>
            <a:r>
              <a:rPr lang="it-IT" smtClean="0"/>
              <a:t>What if we ignore correlations ?</a:t>
            </a:r>
            <a:endParaRPr lang="en-US"/>
          </a:p>
        </p:txBody>
      </p:sp>
      <p:sp>
        <p:nvSpPr>
          <p:cNvPr id="3" name="Text Box 3"/>
          <p:cNvSpPr txBox="1">
            <a:spLocks noChangeArrowheads="1"/>
          </p:cNvSpPr>
          <p:nvPr/>
        </p:nvSpPr>
        <p:spPr bwMode="auto">
          <a:xfrm>
            <a:off x="292100" y="1019175"/>
            <a:ext cx="8591550" cy="192270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0" algn="ctr">
                <a:solidFill>
                  <a:srgbClr val="FF3B3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7800" indent="-1778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1" hangingPunct="1">
              <a:lnSpc>
                <a:spcPct val="110000"/>
              </a:lnSpc>
              <a:buClr>
                <a:srgbClr val="FF0000"/>
              </a:buClr>
              <a:buSzPct val="135000"/>
              <a:buFont typeface="Wingdings" pitchFamily="2" charset="2"/>
              <a:buNone/>
            </a:pPr>
            <a:r>
              <a:rPr lang="en-US" sz="1800" dirty="0" smtClean="0">
                <a:solidFill>
                  <a:srgbClr val="000000"/>
                </a:solidFill>
                <a:latin typeface="Arial" charset="0"/>
              </a:rPr>
              <a:t>Multivariate Likelihood (k-Nearest </a:t>
            </a:r>
            <a:r>
              <a:rPr lang="en-GB" sz="1800" dirty="0" smtClean="0">
                <a:solidFill>
                  <a:srgbClr val="000000"/>
                </a:solidFill>
                <a:latin typeface="Arial" charset="0"/>
              </a:rPr>
              <a:t>Neighbour</a:t>
            </a:r>
            <a:r>
              <a:rPr lang="en-GB" sz="1800" smtClean="0">
                <a:solidFill>
                  <a:srgbClr val="000000"/>
                </a:solidFill>
                <a:latin typeface="Arial" charset="0"/>
              </a:rPr>
              <a:t>) </a:t>
            </a:r>
            <a:r>
              <a:rPr lang="en-GB" sz="1800" smtClean="0">
                <a:solidFill>
                  <a:srgbClr val="000000"/>
                </a:solidFill>
                <a:latin typeface="Arial" charset="0"/>
              </a:rPr>
              <a:t>tries to </a:t>
            </a:r>
            <a:r>
              <a:rPr lang="en-US" sz="1800" smtClean="0">
                <a:solidFill>
                  <a:srgbClr val="000000"/>
                </a:solidFill>
                <a:latin typeface="Arial" charset="0"/>
              </a:rPr>
              <a:t>estimate </a:t>
            </a:r>
            <a:r>
              <a:rPr lang="en-US" sz="1800" dirty="0" smtClean="0">
                <a:solidFill>
                  <a:srgbClr val="000000"/>
                </a:solidFill>
                <a:latin typeface="Arial" charset="0"/>
              </a:rPr>
              <a:t>the full D-dimensional joint </a:t>
            </a:r>
            <a:r>
              <a:rPr lang="en-US" sz="1800" smtClean="0">
                <a:solidFill>
                  <a:srgbClr val="000000"/>
                </a:solidFill>
                <a:latin typeface="Arial" charset="0"/>
              </a:rPr>
              <a:t>probability </a:t>
            </a:r>
            <a:r>
              <a:rPr lang="en-US" sz="1800" smtClean="0">
                <a:solidFill>
                  <a:srgbClr val="000000"/>
                </a:solidFill>
                <a:latin typeface="Arial" charset="0"/>
              </a:rPr>
              <a:t>density. This cannot work for high D.</a:t>
            </a:r>
            <a:endParaRPr lang="en-US" sz="1800" dirty="0" smtClean="0">
              <a:solidFill>
                <a:srgbClr val="000000"/>
              </a:solidFill>
              <a:latin typeface="Arial" charset="0"/>
            </a:endParaRPr>
          </a:p>
          <a:p>
            <a:pPr eaLnBrk="1" hangingPunct="1">
              <a:lnSpc>
                <a:spcPct val="110000"/>
              </a:lnSpc>
              <a:buClr>
                <a:srgbClr val="FF0000"/>
              </a:buClr>
              <a:buSzPct val="135000"/>
              <a:buFont typeface="Wingdings" pitchFamily="2" charset="2"/>
              <a:buNone/>
            </a:pPr>
            <a:endParaRPr lang="en-US" sz="1800" dirty="0">
              <a:solidFill>
                <a:srgbClr val="000000"/>
              </a:solidFill>
              <a:latin typeface="Arial" charset="0"/>
            </a:endParaRPr>
          </a:p>
          <a:p>
            <a:pPr eaLnBrk="1" hangingPunct="1">
              <a:lnSpc>
                <a:spcPct val="110000"/>
              </a:lnSpc>
              <a:buClr>
                <a:srgbClr val="FF0000"/>
              </a:buClr>
              <a:buSzPct val="135000"/>
              <a:buFont typeface="Wingdings" pitchFamily="2" charset="2"/>
              <a:buNone/>
            </a:pPr>
            <a:r>
              <a:rPr lang="en-US" sz="1800" smtClean="0">
                <a:solidFill>
                  <a:srgbClr val="000000"/>
                </a:solidFill>
                <a:latin typeface="Arial" charset="0"/>
              </a:rPr>
              <a:t>A "</a:t>
            </a:r>
            <a:r>
              <a:rPr lang="en-US" sz="1800" smtClean="0">
                <a:solidFill>
                  <a:srgbClr val="FF0000"/>
                </a:solidFill>
                <a:latin typeface="Arial" charset="0"/>
              </a:rPr>
              <a:t>N</a:t>
            </a:r>
            <a:r>
              <a:rPr lang="en-US" sz="1800" smtClean="0">
                <a:solidFill>
                  <a:srgbClr val="FF0000"/>
                </a:solidFill>
                <a:latin typeface="Arial" charset="0"/>
              </a:rPr>
              <a:t>aïve Bayesian</a:t>
            </a:r>
            <a:r>
              <a:rPr lang="en-US" sz="1800" smtClean="0">
                <a:solidFill>
                  <a:srgbClr val="000000"/>
                </a:solidFill>
                <a:latin typeface="Arial" charset="0"/>
              </a:rPr>
              <a:t>" approach is to ignore the correlations.</a:t>
            </a:r>
          </a:p>
          <a:p>
            <a:pPr eaLnBrk="1" hangingPunct="1">
              <a:lnSpc>
                <a:spcPct val="110000"/>
              </a:lnSpc>
              <a:buClr>
                <a:srgbClr val="FF0000"/>
              </a:buClr>
              <a:buSzPct val="135000"/>
              <a:buFont typeface="Wingdings" pitchFamily="2" charset="2"/>
              <a:buNone/>
            </a:pPr>
            <a:endParaRPr lang="it-IT" sz="1800">
              <a:solidFill>
                <a:srgbClr val="000000"/>
              </a:solidFill>
              <a:latin typeface="Arial" charset="0"/>
            </a:endParaRPr>
          </a:p>
          <a:p>
            <a:pPr eaLnBrk="1" hangingPunct="1">
              <a:lnSpc>
                <a:spcPct val="110000"/>
              </a:lnSpc>
              <a:buClr>
                <a:srgbClr val="FF0000"/>
              </a:buClr>
              <a:buSzPct val="135000"/>
              <a:buFont typeface="Wingdings" pitchFamily="2" charset="2"/>
              <a:buNone/>
            </a:pPr>
            <a:r>
              <a:rPr lang="it-IT" sz="1800" smtClean="0">
                <a:solidFill>
                  <a:srgbClr val="000000"/>
                </a:solidFill>
                <a:latin typeface="Arial" charset="0"/>
              </a:rPr>
              <a:t>Use the "marginals": </a:t>
            </a:r>
            <a:endParaRPr lang="en-US" sz="1800" dirty="0" smtClean="0">
              <a:solidFill>
                <a:srgbClr val="000000"/>
              </a:solidFill>
              <a:latin typeface="Arial" charset="0"/>
            </a:endParaRPr>
          </a:p>
        </p:txBody>
      </p:sp>
      <p:graphicFrame>
        <p:nvGraphicFramePr>
          <p:cNvPr id="4" name="Oggetto 3"/>
          <p:cNvGraphicFramePr>
            <a:graphicFrameLocks noChangeAspect="1"/>
          </p:cNvGraphicFramePr>
          <p:nvPr>
            <p:extLst>
              <p:ext uri="{D42A27DB-BD31-4B8C-83A1-F6EECF244321}">
                <p14:modId xmlns:p14="http://schemas.microsoft.com/office/powerpoint/2010/main" val="607533017"/>
              </p:ext>
            </p:extLst>
          </p:nvPr>
        </p:nvGraphicFramePr>
        <p:xfrm>
          <a:off x="3203848" y="2492896"/>
          <a:ext cx="1474788" cy="635000"/>
        </p:xfrm>
        <a:graphic>
          <a:graphicData uri="http://schemas.openxmlformats.org/presentationml/2006/ole">
            <mc:AlternateContent xmlns:mc="http://schemas.openxmlformats.org/markup-compatibility/2006">
              <mc:Choice xmlns:v="urn:schemas-microsoft-com:vml" Requires="v">
                <p:oleObj spid="_x0000_s112650" name="Equation" r:id="rId3" imgW="1002865" imgH="431613" progId="Equation.DSMT4">
                  <p:embed/>
                </p:oleObj>
              </mc:Choice>
              <mc:Fallback>
                <p:oleObj name="Equation" r:id="rId3" imgW="1002865" imgH="431613"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492896"/>
                        <a:ext cx="1474788"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22"/>
          <p:cNvSpPr txBox="1">
            <a:spLocks noChangeArrowheads="1"/>
          </p:cNvSpPr>
          <p:nvPr/>
        </p:nvSpPr>
        <p:spPr bwMode="auto">
          <a:xfrm>
            <a:off x="5508104" y="2608507"/>
            <a:ext cx="2484437" cy="666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7800" indent="-1778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1" hangingPunct="1">
              <a:spcBef>
                <a:spcPct val="35000"/>
              </a:spcBef>
              <a:buClr>
                <a:srgbClr val="FF0000"/>
              </a:buClr>
              <a:buSzPct val="135000"/>
              <a:buFont typeface="Wingdings" pitchFamily="2" charset="2"/>
              <a:buNone/>
            </a:pPr>
            <a:r>
              <a:rPr lang="en-US" sz="1600" dirty="0" smtClean="0">
                <a:solidFill>
                  <a:srgbClr val="333399"/>
                </a:solidFill>
                <a:latin typeface="Arial" charset="0"/>
              </a:rPr>
              <a:t>product of marginal PDFs</a:t>
            </a:r>
          </a:p>
          <a:p>
            <a:pPr eaLnBrk="1" hangingPunct="1">
              <a:spcBef>
                <a:spcPct val="35000"/>
              </a:spcBef>
              <a:buClr>
                <a:srgbClr val="FF0000"/>
              </a:buClr>
              <a:buSzPct val="135000"/>
              <a:buFont typeface="Wingdings" pitchFamily="2" charset="2"/>
              <a:buNone/>
            </a:pPr>
            <a:r>
              <a:rPr lang="en-US" sz="1600" dirty="0" smtClean="0">
                <a:solidFill>
                  <a:srgbClr val="333399"/>
                </a:solidFill>
                <a:latin typeface="Arial" charset="0"/>
              </a:rPr>
              <a:t>(1-dim “histograms”)</a:t>
            </a:r>
          </a:p>
        </p:txBody>
      </p:sp>
      <p:pic>
        <p:nvPicPr>
          <p:cNvPr id="6" name="Picture 7" descr="likelihoodrefs_c3"/>
          <p:cNvPicPr>
            <a:picLocks noChangeAspect="1" noChangeArrowheads="1"/>
          </p:cNvPicPr>
          <p:nvPr/>
        </p:nvPicPr>
        <p:blipFill>
          <a:blip r:embed="rId5" cstate="print">
            <a:extLst>
              <a:ext uri="{28A0092B-C50C-407E-A947-70E740481C1C}">
                <a14:useLocalDpi xmlns:a14="http://schemas.microsoft.com/office/drawing/2010/main" val="0"/>
              </a:ext>
            </a:extLst>
          </a:blip>
          <a:srcRect l="848" t="7031" r="49982" b="4497"/>
          <a:stretch>
            <a:fillRect/>
          </a:stretch>
        </p:blipFill>
        <p:spPr bwMode="auto">
          <a:xfrm>
            <a:off x="0" y="3717032"/>
            <a:ext cx="3240088" cy="30797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27186" y="3347700"/>
            <a:ext cx="5840958" cy="369332"/>
          </a:xfrm>
          <a:prstGeom prst="rect">
            <a:avLst/>
          </a:prstGeom>
          <a:noFill/>
        </p:spPr>
        <p:txBody>
          <a:bodyPr wrap="none" rtlCol="0">
            <a:spAutoFit/>
          </a:bodyPr>
          <a:lstStyle/>
          <a:p>
            <a:r>
              <a:rPr lang="it-IT" smtClean="0"/>
              <a:t>One can get the P</a:t>
            </a:r>
            <a:r>
              <a:rPr lang="it-IT" baseline="-25000" smtClean="0"/>
              <a:t>i</a:t>
            </a:r>
            <a:r>
              <a:rPr lang="it-IT" smtClean="0"/>
              <a:t> by smoothing the marginal distributions</a:t>
            </a:r>
            <a:endParaRPr lang="en-US"/>
          </a:p>
        </p:txBody>
      </p:sp>
      <p:sp>
        <p:nvSpPr>
          <p:cNvPr id="8" name="CasellaDiTesto 7"/>
          <p:cNvSpPr txBox="1"/>
          <p:nvPr/>
        </p:nvSpPr>
        <p:spPr>
          <a:xfrm>
            <a:off x="4441344" y="5733256"/>
            <a:ext cx="4442306" cy="923330"/>
          </a:xfrm>
          <a:prstGeom prst="rect">
            <a:avLst/>
          </a:prstGeom>
          <a:noFill/>
        </p:spPr>
        <p:txBody>
          <a:bodyPr wrap="none" rtlCol="0">
            <a:spAutoFit/>
          </a:bodyPr>
          <a:lstStyle/>
          <a:p>
            <a:r>
              <a:rPr lang="it-IT" smtClean="0"/>
              <a:t>The method works well if the correlations are</a:t>
            </a:r>
          </a:p>
          <a:p>
            <a:r>
              <a:rPr lang="it-IT"/>
              <a:t>s</a:t>
            </a:r>
            <a:r>
              <a:rPr lang="it-IT" smtClean="0"/>
              <a:t>mall </a:t>
            </a:r>
            <a:r>
              <a:rPr lang="it-IT" smtClean="0">
                <a:sym typeface="Wingdings" panose="05000000000000000000" pitchFamily="2" charset="2"/>
              </a:rPr>
              <a:t> one can try to eliminate them by </a:t>
            </a:r>
          </a:p>
          <a:p>
            <a:r>
              <a:rPr lang="it-IT">
                <a:sym typeface="Wingdings" panose="05000000000000000000" pitchFamily="2" charset="2"/>
              </a:rPr>
              <a:t>a</a:t>
            </a:r>
            <a:r>
              <a:rPr lang="it-IT" smtClean="0">
                <a:sym typeface="Wingdings" panose="05000000000000000000" pitchFamily="2" charset="2"/>
              </a:rPr>
              <a:t>pplying "</a:t>
            </a:r>
            <a:r>
              <a:rPr lang="it-IT" b="1" smtClean="0">
                <a:sym typeface="Wingdings" panose="05000000000000000000" pitchFamily="2" charset="2"/>
              </a:rPr>
              <a:t>decorrelation</a:t>
            </a:r>
            <a:r>
              <a:rPr lang="it-IT" smtClean="0">
                <a:sym typeface="Wingdings" panose="05000000000000000000" pitchFamily="2" charset="2"/>
              </a:rPr>
              <a:t>" techniques</a:t>
            </a:r>
            <a:endParaRPr lang="en-US"/>
          </a:p>
        </p:txBody>
      </p:sp>
      <p:sp>
        <p:nvSpPr>
          <p:cNvPr id="9" name="CasellaDiTesto 8"/>
          <p:cNvSpPr txBox="1"/>
          <p:nvPr/>
        </p:nvSpPr>
        <p:spPr>
          <a:xfrm>
            <a:off x="4441344" y="4293096"/>
            <a:ext cx="4452309" cy="923330"/>
          </a:xfrm>
          <a:prstGeom prst="rect">
            <a:avLst/>
          </a:prstGeom>
          <a:noFill/>
        </p:spPr>
        <p:txBody>
          <a:bodyPr wrap="none" rtlCol="0">
            <a:spAutoFit/>
          </a:bodyPr>
          <a:lstStyle/>
          <a:p>
            <a:r>
              <a:rPr lang="it-IT" smtClean="0"/>
              <a:t>The P(x) thus obtained can be used as a </a:t>
            </a:r>
          </a:p>
          <a:p>
            <a:r>
              <a:rPr lang="it-IT" smtClean="0"/>
              <a:t>discriminant</a:t>
            </a:r>
            <a:r>
              <a:rPr lang="it-IT" smtClean="0">
                <a:solidFill>
                  <a:srgbClr val="FF0000"/>
                </a:solidFill>
              </a:rPr>
              <a:t>: the class label is assigned to the</a:t>
            </a:r>
          </a:p>
          <a:p>
            <a:r>
              <a:rPr lang="it-IT">
                <a:solidFill>
                  <a:srgbClr val="FF0000"/>
                </a:solidFill>
              </a:rPr>
              <a:t>c</a:t>
            </a:r>
            <a:r>
              <a:rPr lang="it-IT" smtClean="0">
                <a:solidFill>
                  <a:srgbClr val="FF0000"/>
                </a:solidFill>
              </a:rPr>
              <a:t>lass that has highest p(x)</a:t>
            </a:r>
            <a:endParaRPr lang="en-US">
              <a:solidFill>
                <a:srgbClr val="FF0000"/>
              </a:solidFill>
            </a:endParaRPr>
          </a:p>
        </p:txBody>
      </p:sp>
    </p:spTree>
    <p:extLst>
      <p:ext uri="{BB962C8B-B14F-4D97-AF65-F5344CB8AC3E}">
        <p14:creationId xmlns:p14="http://schemas.microsoft.com/office/powerpoint/2010/main" val="70643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4624"/>
            <a:ext cx="8229600" cy="1143000"/>
          </a:xfrm>
        </p:spPr>
        <p:txBody>
          <a:bodyPr/>
          <a:lstStyle/>
          <a:p>
            <a:r>
              <a:rPr lang="it-IT" smtClean="0"/>
              <a:t>Decorrelation</a:t>
            </a:r>
            <a:endParaRPr lang="en-US"/>
          </a:p>
        </p:txBody>
      </p:sp>
      <p:sp>
        <p:nvSpPr>
          <p:cNvPr id="3" name="CasellaDiTesto 2"/>
          <p:cNvSpPr txBox="1"/>
          <p:nvPr/>
        </p:nvSpPr>
        <p:spPr>
          <a:xfrm>
            <a:off x="323528" y="1268760"/>
            <a:ext cx="8629798" cy="2031325"/>
          </a:xfrm>
          <a:prstGeom prst="rect">
            <a:avLst/>
          </a:prstGeom>
          <a:noFill/>
        </p:spPr>
        <p:txBody>
          <a:bodyPr wrap="none" rtlCol="0">
            <a:spAutoFit/>
          </a:bodyPr>
          <a:lstStyle/>
          <a:p>
            <a:r>
              <a:rPr lang="it-IT" smtClean="0"/>
              <a:t>To make the feature variables more usable by a method ignoring the correlations, one</a:t>
            </a:r>
          </a:p>
          <a:p>
            <a:r>
              <a:rPr lang="it-IT" smtClean="0"/>
              <a:t>may "rotate" the variables.</a:t>
            </a:r>
          </a:p>
          <a:p>
            <a:endParaRPr lang="it-IT"/>
          </a:p>
          <a:p>
            <a:r>
              <a:rPr lang="it-IT" smtClean="0"/>
              <a:t>One finds a transformation that diagonalizes the covariance matrix of the inputs</a:t>
            </a:r>
          </a:p>
          <a:p>
            <a:endParaRPr lang="it-IT"/>
          </a:p>
          <a:p>
            <a:r>
              <a:rPr lang="it-IT" smtClean="0"/>
              <a:t>The eigenvectors of the covariance matrix are the principal components </a:t>
            </a:r>
            <a:r>
              <a:rPr lang="it-IT" smtClean="0">
                <a:sym typeface="Wingdings" panose="05000000000000000000" pitchFamily="2" charset="2"/>
              </a:rPr>
              <a:t> by rotating the</a:t>
            </a:r>
          </a:p>
          <a:p>
            <a:r>
              <a:rPr lang="it-IT" smtClean="0">
                <a:sym typeface="Wingdings" panose="05000000000000000000" pitchFamily="2" charset="2"/>
              </a:rPr>
              <a:t>Variables to match the largest eigenvectors, one decorrelates the inputs.</a:t>
            </a:r>
            <a:r>
              <a:rPr lang="it-IT" smtClean="0"/>
              <a:t> </a:t>
            </a:r>
            <a:endParaRPr lang="en-US"/>
          </a:p>
        </p:txBody>
      </p:sp>
      <p:pic>
        <p:nvPicPr>
          <p:cNvPr id="4"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440" y="3516080"/>
            <a:ext cx="4099560" cy="334192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539552" y="4293096"/>
            <a:ext cx="4094134" cy="646331"/>
          </a:xfrm>
          <a:prstGeom prst="rect">
            <a:avLst/>
          </a:prstGeom>
          <a:noFill/>
        </p:spPr>
        <p:txBody>
          <a:bodyPr wrap="none" rtlCol="0">
            <a:spAutoFit/>
          </a:bodyPr>
          <a:lstStyle/>
          <a:p>
            <a:r>
              <a:rPr lang="it-IT" smtClean="0"/>
              <a:t>A large eigenvalue means a large variance</a:t>
            </a:r>
          </a:p>
          <a:p>
            <a:r>
              <a:rPr lang="it-IT"/>
              <a:t>a</a:t>
            </a:r>
            <a:r>
              <a:rPr lang="it-IT" smtClean="0"/>
              <a:t>long that component</a:t>
            </a:r>
            <a:endParaRPr lang="en-US"/>
          </a:p>
        </p:txBody>
      </p:sp>
      <p:sp>
        <p:nvSpPr>
          <p:cNvPr id="6" name="CasellaDiTesto 5"/>
          <p:cNvSpPr txBox="1"/>
          <p:nvPr/>
        </p:nvSpPr>
        <p:spPr>
          <a:xfrm>
            <a:off x="242836" y="6174596"/>
            <a:ext cx="4687565" cy="369332"/>
          </a:xfrm>
          <a:prstGeom prst="rect">
            <a:avLst/>
          </a:prstGeom>
          <a:noFill/>
        </p:spPr>
        <p:txBody>
          <a:bodyPr wrap="none" rtlCol="0">
            <a:spAutoFit/>
          </a:bodyPr>
          <a:lstStyle/>
          <a:p>
            <a:r>
              <a:rPr lang="it-IT" smtClean="0"/>
              <a:t>This however works only for linear correlations…</a:t>
            </a:r>
            <a:endParaRPr lang="en-US"/>
          </a:p>
        </p:txBody>
      </p:sp>
    </p:spTree>
    <p:extLst>
      <p:ext uri="{BB962C8B-B14F-4D97-AF65-F5344CB8AC3E}">
        <p14:creationId xmlns:p14="http://schemas.microsoft.com/office/powerpoint/2010/main" val="298576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Discriminative methods: </a:t>
            </a:r>
            <a:br>
              <a:rPr lang="it-IT" smtClean="0"/>
            </a:br>
            <a:r>
              <a:rPr lang="it-IT" smtClean="0"/>
              <a:t>e.g. the Fisher linear discriminant</a:t>
            </a: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110" y="3212976"/>
            <a:ext cx="4415810" cy="3343399"/>
          </a:xfrm>
          <a:prstGeom prst="rect">
            <a:avLst/>
          </a:prstGeom>
        </p:spPr>
      </p:pic>
      <mc:AlternateContent xmlns:mc="http://schemas.openxmlformats.org/markup-compatibility/2006">
        <mc:Choice xmlns:a14="http://schemas.microsoft.com/office/drawing/2010/main" Requires="a14">
          <p:sp>
            <p:nvSpPr>
              <p:cNvPr id="4" name="TextBox 126"/>
              <p:cNvSpPr txBox="1"/>
              <p:nvPr/>
            </p:nvSpPr>
            <p:spPr>
              <a:xfrm>
                <a:off x="4716016" y="1628800"/>
                <a:ext cx="4112023" cy="964046"/>
              </a:xfrm>
              <a:prstGeom prst="rect">
                <a:avLst/>
              </a:prstGeom>
              <a:noFill/>
            </p:spPr>
            <p:txBody>
              <a:bodyPr wrap="none" rtlCol="0">
                <a:spAutoFit/>
              </a:bodyPr>
              <a:lstStyle/>
              <a:p>
                <a:pPr>
                  <a:buClr>
                    <a:srgbClr val="FF0000"/>
                  </a:buClr>
                </a:pPr>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a:rPr>
                        <m:t>𝑦</m:t>
                      </m:r>
                      <m:d>
                        <m:dPr>
                          <m:ctrlPr>
                            <a:rPr lang="en-US" sz="2000" b="0" i="1" smtClean="0">
                              <a:solidFill>
                                <a:srgbClr val="FF0000"/>
                              </a:solidFill>
                              <a:latin typeface="Cambria Math"/>
                            </a:rPr>
                          </m:ctrlPr>
                        </m:dPr>
                        <m:e>
                          <m:r>
                            <a:rPr lang="en-US" sz="2000" b="0" i="1" smtClean="0">
                              <a:solidFill>
                                <a:srgbClr val="FF0000"/>
                              </a:solidFill>
                              <a:latin typeface="Cambria Math"/>
                            </a:rPr>
                            <m:t>𝑥</m:t>
                          </m:r>
                          <m:r>
                            <a:rPr lang="en-US" sz="2000" b="0" i="1" smtClean="0">
                              <a:solidFill>
                                <a:srgbClr val="FF0000"/>
                              </a:solidFill>
                              <a:latin typeface="Cambria Math"/>
                            </a:rPr>
                            <m:t>=</m:t>
                          </m:r>
                          <m:d>
                            <m:dPr>
                              <m:begChr m:val="{"/>
                              <m:endChr m:val="}"/>
                              <m:ctrlPr>
                                <a:rPr lang="en-US" sz="2000" b="0" i="1" smtClean="0">
                                  <a:solidFill>
                                    <a:srgbClr val="FF0000"/>
                                  </a:solidFill>
                                  <a:latin typeface="Cambria Math"/>
                                </a:rPr>
                              </m:ctrlPr>
                            </m:dPr>
                            <m:e>
                              <m:sSub>
                                <m:sSubPr>
                                  <m:ctrlPr>
                                    <a:rPr lang="en-US" sz="2000" b="0" i="1" smtClean="0">
                                      <a:solidFill>
                                        <a:srgbClr val="FF0000"/>
                                      </a:solidFill>
                                      <a:latin typeface="Cambria Math"/>
                                    </a:rPr>
                                  </m:ctrlPr>
                                </m:sSubPr>
                                <m:e>
                                  <m:r>
                                    <a:rPr lang="en-US" sz="2000" b="0" i="1" smtClean="0">
                                      <a:solidFill>
                                        <a:srgbClr val="FF0000"/>
                                      </a:solidFill>
                                      <a:latin typeface="Cambria Math"/>
                                    </a:rPr>
                                    <m:t>𝑥</m:t>
                                  </m:r>
                                </m:e>
                                <m:sub>
                                  <m:r>
                                    <a:rPr lang="en-US" sz="2000" b="0" i="1" smtClean="0">
                                      <a:solidFill>
                                        <a:srgbClr val="FF0000"/>
                                      </a:solidFill>
                                      <a:latin typeface="Cambria Math"/>
                                    </a:rPr>
                                    <m:t>1</m:t>
                                  </m:r>
                                </m:sub>
                              </m:sSub>
                              <m:r>
                                <a:rPr lang="en-US" sz="2000" b="0" i="1" smtClean="0">
                                  <a:solidFill>
                                    <a:srgbClr val="FF0000"/>
                                  </a:solidFill>
                                  <a:latin typeface="Cambria Math"/>
                                </a:rPr>
                                <m:t>,…,</m:t>
                              </m:r>
                              <m:sSub>
                                <m:sSubPr>
                                  <m:ctrlPr>
                                    <a:rPr lang="en-US" sz="2000" b="0" i="1" smtClean="0">
                                      <a:solidFill>
                                        <a:srgbClr val="FF0000"/>
                                      </a:solidFill>
                                      <a:latin typeface="Cambria Math"/>
                                    </a:rPr>
                                  </m:ctrlPr>
                                </m:sSubPr>
                                <m:e>
                                  <m:r>
                                    <a:rPr lang="en-US" sz="2000" b="0" i="1" smtClean="0">
                                      <a:solidFill>
                                        <a:srgbClr val="FF0000"/>
                                      </a:solidFill>
                                      <a:latin typeface="Cambria Math"/>
                                    </a:rPr>
                                    <m:t>𝑥</m:t>
                                  </m:r>
                                </m:e>
                                <m:sub>
                                  <m:r>
                                    <a:rPr lang="en-US" sz="2000" b="0" i="1" smtClean="0">
                                      <a:solidFill>
                                        <a:srgbClr val="FF0000"/>
                                      </a:solidFill>
                                      <a:latin typeface="Cambria Math"/>
                                    </a:rPr>
                                    <m:t>𝐷</m:t>
                                  </m:r>
                                </m:sub>
                              </m:sSub>
                            </m:e>
                          </m:d>
                        </m:e>
                      </m:d>
                      <m:r>
                        <a:rPr lang="en-US" sz="2000" b="0" i="1" smtClean="0">
                          <a:solidFill>
                            <a:srgbClr val="FF0000"/>
                          </a:solidFill>
                          <a:latin typeface="Cambria Math"/>
                        </a:rPr>
                        <m:t>=</m:t>
                      </m:r>
                      <m:sSub>
                        <m:sSubPr>
                          <m:ctrlPr>
                            <a:rPr lang="en-US" sz="2000" b="0" i="1" smtClean="0">
                              <a:solidFill>
                                <a:srgbClr val="FF0000"/>
                              </a:solidFill>
                              <a:latin typeface="Cambria Math"/>
                            </a:rPr>
                          </m:ctrlPr>
                        </m:sSubPr>
                        <m:e>
                          <m:r>
                            <a:rPr lang="en-US" sz="2000" b="0" i="1" smtClean="0">
                              <a:solidFill>
                                <a:srgbClr val="FF0000"/>
                              </a:solidFill>
                              <a:latin typeface="Cambria Math"/>
                            </a:rPr>
                            <m:t>𝑤</m:t>
                          </m:r>
                        </m:e>
                        <m:sub>
                          <m:r>
                            <a:rPr lang="en-US" sz="2000" b="0" i="1" smtClean="0">
                              <a:solidFill>
                                <a:srgbClr val="FF0000"/>
                              </a:solidFill>
                              <a:latin typeface="Cambria Math"/>
                            </a:rPr>
                            <m:t>0</m:t>
                          </m:r>
                        </m:sub>
                      </m:sSub>
                      <m:r>
                        <a:rPr lang="en-US" sz="2000" b="0" i="1" smtClean="0">
                          <a:solidFill>
                            <a:srgbClr val="FF0000"/>
                          </a:solidFill>
                          <a:latin typeface="Cambria Math"/>
                        </a:rPr>
                        <m:t>+ </m:t>
                      </m:r>
                      <m:nary>
                        <m:naryPr>
                          <m:chr m:val="∑"/>
                          <m:ctrlPr>
                            <a:rPr lang="en-US" sz="2000" b="0" i="1" smtClean="0">
                              <a:solidFill>
                                <a:srgbClr val="FF0000"/>
                              </a:solidFill>
                              <a:latin typeface="Cambria Math"/>
                            </a:rPr>
                          </m:ctrlPr>
                        </m:naryPr>
                        <m:sub>
                          <m:r>
                            <m:rPr>
                              <m:brk m:alnAt="23"/>
                            </m:rPr>
                            <a:rPr lang="en-US" sz="2000" b="0" i="1" smtClean="0">
                              <a:solidFill>
                                <a:srgbClr val="FF0000"/>
                              </a:solidFill>
                              <a:latin typeface="Cambria Math"/>
                            </a:rPr>
                            <m:t>𝑖</m:t>
                          </m:r>
                          <m:r>
                            <a:rPr lang="en-US" sz="2000" b="0" i="1" smtClean="0">
                              <a:solidFill>
                                <a:srgbClr val="FF0000"/>
                              </a:solidFill>
                              <a:latin typeface="Cambria Math"/>
                            </a:rPr>
                            <m:t>=1</m:t>
                          </m:r>
                        </m:sub>
                        <m:sup>
                          <m:r>
                            <m:rPr>
                              <m:sty m:val="p"/>
                            </m:rPr>
                            <a:rPr lang="en-US" sz="2000" b="0" i="1" smtClean="0">
                              <a:solidFill>
                                <a:srgbClr val="FF0000"/>
                              </a:solidFill>
                              <a:latin typeface="Cambria Math"/>
                            </a:rPr>
                            <m:t>D</m:t>
                          </m:r>
                        </m:sup>
                        <m:e>
                          <m:sSub>
                            <m:sSubPr>
                              <m:ctrlPr>
                                <a:rPr lang="en-US" sz="2000" b="0" i="1" smtClean="0">
                                  <a:solidFill>
                                    <a:srgbClr val="FF0000"/>
                                  </a:solidFill>
                                  <a:latin typeface="Cambria Math"/>
                                </a:rPr>
                              </m:ctrlPr>
                            </m:sSubPr>
                            <m:e>
                              <m:r>
                                <a:rPr lang="en-US" sz="2000" b="0" i="1" smtClean="0">
                                  <a:solidFill>
                                    <a:srgbClr val="FF0000"/>
                                  </a:solidFill>
                                  <a:latin typeface="Cambria Math"/>
                                </a:rPr>
                                <m:t>𝑤</m:t>
                              </m:r>
                            </m:e>
                            <m:sub>
                              <m:r>
                                <a:rPr lang="en-US" sz="2000" b="0" i="1" smtClean="0">
                                  <a:solidFill>
                                    <a:srgbClr val="FF0000"/>
                                  </a:solidFill>
                                  <a:latin typeface="Cambria Math"/>
                                </a:rPr>
                                <m:t>𝑖</m:t>
                              </m:r>
                            </m:sub>
                          </m:sSub>
                          <m:sSub>
                            <m:sSubPr>
                              <m:ctrlPr>
                                <a:rPr lang="en-US" sz="2000" b="0" i="1" smtClean="0">
                                  <a:solidFill>
                                    <a:srgbClr val="FF0000"/>
                                  </a:solidFill>
                                  <a:latin typeface="Cambria Math"/>
                                </a:rPr>
                              </m:ctrlPr>
                            </m:sSubPr>
                            <m:e>
                              <m:r>
                                <a:rPr lang="en-US" sz="2000" b="0" i="1" smtClean="0">
                                  <a:solidFill>
                                    <a:srgbClr val="FF0000"/>
                                  </a:solidFill>
                                  <a:latin typeface="Cambria Math"/>
                                </a:rPr>
                                <m:t>𝑥</m:t>
                              </m:r>
                            </m:e>
                            <m:sub>
                              <m:r>
                                <a:rPr lang="en-US" sz="2000" b="0" i="1" smtClean="0">
                                  <a:solidFill>
                                    <a:srgbClr val="FF0000"/>
                                  </a:solidFill>
                                  <a:latin typeface="Cambria Math"/>
                                </a:rPr>
                                <m:t>𝑖</m:t>
                              </m:r>
                            </m:sub>
                          </m:sSub>
                        </m:e>
                      </m:nary>
                    </m:oMath>
                  </m:oMathPara>
                </a14:m>
                <a:endParaRPr lang="en-US" sz="2000" b="0" dirty="0" smtClean="0">
                  <a:solidFill>
                    <a:srgbClr val="FF0000"/>
                  </a:solidFill>
                  <a:latin typeface="+mn-lt"/>
                </a:endParaRPr>
              </a:p>
            </p:txBody>
          </p:sp>
        </mc:Choice>
        <mc:Fallback>
          <p:sp>
            <p:nvSpPr>
              <p:cNvPr id="4" name="TextBox 126"/>
              <p:cNvSpPr txBox="1">
                <a:spLocks noRot="1" noChangeAspect="1" noMove="1" noResize="1" noEditPoints="1" noAdjustHandles="1" noChangeArrowheads="1" noChangeShapeType="1" noTextEdit="1"/>
              </p:cNvSpPr>
              <p:nvPr/>
            </p:nvSpPr>
            <p:spPr>
              <a:xfrm>
                <a:off x="4716016" y="1628800"/>
                <a:ext cx="4112023" cy="964046"/>
              </a:xfrm>
              <a:prstGeom prst="rect">
                <a:avLst/>
              </a:prstGeom>
              <a:blipFill rotWithShape="1">
                <a:blip r:embed="rId3"/>
                <a:stretch>
                  <a:fillRect/>
                </a:stretch>
              </a:blipFill>
            </p:spPr>
            <p:txBody>
              <a:bodyPr/>
              <a:lstStyle/>
              <a:p>
                <a:r>
                  <a:rPr lang="en-US">
                    <a:noFill/>
                  </a:rPr>
                  <a:t> </a:t>
                </a:r>
              </a:p>
            </p:txBody>
          </p:sp>
        </mc:Fallback>
      </mc:AlternateContent>
      <p:sp>
        <p:nvSpPr>
          <p:cNvPr id="5" name="CasellaDiTesto 4"/>
          <p:cNvSpPr txBox="1"/>
          <p:nvPr/>
        </p:nvSpPr>
        <p:spPr>
          <a:xfrm>
            <a:off x="395536" y="1988840"/>
            <a:ext cx="4421082" cy="923330"/>
          </a:xfrm>
          <a:prstGeom prst="rect">
            <a:avLst/>
          </a:prstGeom>
          <a:noFill/>
        </p:spPr>
        <p:txBody>
          <a:bodyPr wrap="none" rtlCol="0">
            <a:spAutoFit/>
          </a:bodyPr>
          <a:lstStyle/>
          <a:p>
            <a:r>
              <a:rPr lang="it-IT" smtClean="0"/>
              <a:t>The method finds a linear boundary</a:t>
            </a:r>
          </a:p>
          <a:p>
            <a:r>
              <a:rPr lang="it-IT"/>
              <a:t>i</a:t>
            </a:r>
            <a:r>
              <a:rPr lang="it-IT" smtClean="0"/>
              <a:t>n the D-dimensional space which</a:t>
            </a:r>
          </a:p>
          <a:p>
            <a:r>
              <a:rPr lang="it-IT" smtClean="0"/>
              <a:t>best separates signal and background events </a:t>
            </a:r>
            <a:endParaRPr lang="en-US"/>
          </a:p>
        </p:txBody>
      </p:sp>
      <p:sp>
        <p:nvSpPr>
          <p:cNvPr id="6" name="CasellaDiTesto 5"/>
          <p:cNvSpPr txBox="1"/>
          <p:nvPr/>
        </p:nvSpPr>
        <p:spPr>
          <a:xfrm>
            <a:off x="5796136" y="4509120"/>
            <a:ext cx="2894062" cy="646331"/>
          </a:xfrm>
          <a:prstGeom prst="rect">
            <a:avLst/>
          </a:prstGeom>
          <a:noFill/>
        </p:spPr>
        <p:txBody>
          <a:bodyPr wrap="none" rtlCol="0">
            <a:spAutoFit/>
          </a:bodyPr>
          <a:lstStyle/>
          <a:p>
            <a:r>
              <a:rPr lang="it-IT" smtClean="0"/>
              <a:t>The problem corresponds to </a:t>
            </a:r>
          </a:p>
          <a:p>
            <a:r>
              <a:rPr lang="it-IT" smtClean="0"/>
              <a:t>finding the best weights W</a:t>
            </a:r>
            <a:r>
              <a:rPr lang="it-IT" baseline="-25000" smtClean="0"/>
              <a:t>i</a:t>
            </a:r>
            <a:r>
              <a:rPr lang="it-IT" smtClean="0">
                <a:sym typeface="Wingdings" panose="05000000000000000000" pitchFamily="2" charset="2"/>
              </a:rPr>
              <a:t> </a:t>
            </a:r>
            <a:endParaRPr lang="en-US"/>
          </a:p>
        </p:txBody>
      </p:sp>
    </p:spTree>
    <p:extLst>
      <p:ext uri="{BB962C8B-B14F-4D97-AF65-F5344CB8AC3E}">
        <p14:creationId xmlns:p14="http://schemas.microsoft.com/office/powerpoint/2010/main" val="3910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28902"/>
            <a:ext cx="8229600" cy="1143000"/>
          </a:xfrm>
        </p:spPr>
        <p:txBody>
          <a:bodyPr/>
          <a:lstStyle/>
          <a:p>
            <a:r>
              <a:rPr lang="it-IT" smtClean="0"/>
              <a:t>How it works</a:t>
            </a:r>
            <a:endParaRPr lang="en-US"/>
          </a:p>
        </p:txBody>
      </p:sp>
      <p:pic>
        <p:nvPicPr>
          <p:cNvPr id="1136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334" y="1268760"/>
            <a:ext cx="8223984" cy="3475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591988" y="5182211"/>
            <a:ext cx="7803098" cy="1200329"/>
          </a:xfrm>
          <a:prstGeom prst="rect">
            <a:avLst/>
          </a:prstGeom>
          <a:noFill/>
        </p:spPr>
        <p:txBody>
          <a:bodyPr wrap="none" rtlCol="0">
            <a:spAutoFit/>
          </a:bodyPr>
          <a:lstStyle/>
          <a:p>
            <a:r>
              <a:rPr lang="it-IT" smtClean="0"/>
              <a:t>Of course, this works well if the two classes have features subjected to</a:t>
            </a:r>
          </a:p>
          <a:p>
            <a:r>
              <a:rPr lang="it-IT"/>
              <a:t>l</a:t>
            </a:r>
            <a:r>
              <a:rPr lang="it-IT" smtClean="0"/>
              <a:t>inear correlations. If there are subtler dependencies, the method is not powerful</a:t>
            </a:r>
          </a:p>
          <a:p>
            <a:endParaRPr lang="it-IT"/>
          </a:p>
          <a:p>
            <a:r>
              <a:rPr lang="it-IT" smtClean="0"/>
              <a:t>… but there are workarounds: transform the coordinates.</a:t>
            </a:r>
            <a:endParaRPr lang="en-US"/>
          </a:p>
        </p:txBody>
      </p:sp>
    </p:spTree>
    <p:extLst>
      <p:ext uri="{BB962C8B-B14F-4D97-AF65-F5344CB8AC3E}">
        <p14:creationId xmlns:p14="http://schemas.microsoft.com/office/powerpoint/2010/main" val="6003101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Find and apply useful transformations before computing the discriminant!</a:t>
            </a:r>
            <a:endParaRPr lang="en-US"/>
          </a:p>
        </p:txBody>
      </p:sp>
      <p:pic>
        <p:nvPicPr>
          <p:cNvPr id="3" name="Picture 3" descr="circ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36575"/>
            <a:ext cx="3154362" cy="30146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ircular_transform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2462" y="3713543"/>
            <a:ext cx="3411538" cy="3260725"/>
          </a:xfrm>
          <a:prstGeom prst="rect">
            <a:avLst/>
          </a:prstGeom>
          <a:noFill/>
          <a:extLst>
            <a:ext uri="{909E8E84-426E-40DD-AFC4-6F175D3DCCD1}">
              <a14:hiddenFill xmlns:a14="http://schemas.microsoft.com/office/drawing/2010/main">
                <a:solidFill>
                  <a:srgbClr val="FFFFFF"/>
                </a:solidFill>
              </a14:hiddenFill>
            </a:ext>
          </a:extLst>
        </p:spPr>
      </p:pic>
      <p:sp>
        <p:nvSpPr>
          <p:cNvPr id="5" name="Freccia a destra 4"/>
          <p:cNvSpPr/>
          <p:nvPr/>
        </p:nvSpPr>
        <p:spPr>
          <a:xfrm>
            <a:off x="3855600" y="5157192"/>
            <a:ext cx="1368152" cy="1390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ggetto 6"/>
          <p:cNvGraphicFramePr>
            <a:graphicFrameLocks noChangeAspect="1"/>
          </p:cNvGraphicFramePr>
          <p:nvPr>
            <p:extLst>
              <p:ext uri="{D42A27DB-BD31-4B8C-83A1-F6EECF244321}">
                <p14:modId xmlns:p14="http://schemas.microsoft.com/office/powerpoint/2010/main" val="824859713"/>
              </p:ext>
            </p:extLst>
          </p:nvPr>
        </p:nvGraphicFramePr>
        <p:xfrm>
          <a:off x="3427586" y="3836575"/>
          <a:ext cx="2368550" cy="1060450"/>
        </p:xfrm>
        <a:graphic>
          <a:graphicData uri="http://schemas.openxmlformats.org/presentationml/2006/ole">
            <mc:AlternateContent xmlns:mc="http://schemas.openxmlformats.org/markup-compatibility/2006">
              <mc:Choice xmlns:v="urn:schemas-microsoft-com:vml" Requires="v">
                <p:oleObj spid="_x0000_s114699" name="Equation" r:id="rId5" imgW="1587500" imgH="711200" progId="Equation.DSMT4">
                  <p:embed/>
                </p:oleObj>
              </mc:Choice>
              <mc:Fallback>
                <p:oleObj name="Equation" r:id="rId5" imgW="1587500" imgH="711200" progId="Equation.DSMT4">
                  <p:embed/>
                  <p:pic>
                    <p:nvPicPr>
                      <p:cNvPr id="0" name="Oggetto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7586" y="3836575"/>
                        <a:ext cx="2368550" cy="106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Line 7"/>
          <p:cNvSpPr>
            <a:spLocks noChangeShapeType="1"/>
          </p:cNvSpPr>
          <p:nvPr/>
        </p:nvSpPr>
        <p:spPr bwMode="auto">
          <a:xfrm>
            <a:off x="1331640" y="4113410"/>
            <a:ext cx="1655762" cy="2087563"/>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9" name="Line 7"/>
          <p:cNvSpPr>
            <a:spLocks noChangeShapeType="1"/>
          </p:cNvSpPr>
          <p:nvPr/>
        </p:nvSpPr>
        <p:spPr bwMode="auto">
          <a:xfrm>
            <a:off x="6300192" y="4941168"/>
            <a:ext cx="2592288" cy="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0" name="CasellaDiTesto 9"/>
          <p:cNvSpPr txBox="1"/>
          <p:nvPr/>
        </p:nvSpPr>
        <p:spPr>
          <a:xfrm>
            <a:off x="899592" y="1990581"/>
            <a:ext cx="7537833" cy="646331"/>
          </a:xfrm>
          <a:prstGeom prst="rect">
            <a:avLst/>
          </a:prstGeom>
          <a:noFill/>
        </p:spPr>
        <p:txBody>
          <a:bodyPr wrap="none" rtlCol="0">
            <a:spAutoFit/>
          </a:bodyPr>
          <a:lstStyle/>
          <a:p>
            <a:r>
              <a:rPr lang="it-IT" smtClean="0">
                <a:solidFill>
                  <a:srgbClr val="FF0000"/>
                </a:solidFill>
              </a:rPr>
              <a:t>Some preprocessing of your data can hugely improve the performance of even</a:t>
            </a:r>
          </a:p>
          <a:p>
            <a:r>
              <a:rPr lang="it-IT">
                <a:solidFill>
                  <a:srgbClr val="FF0000"/>
                </a:solidFill>
              </a:rPr>
              <a:t>s</a:t>
            </a:r>
            <a:r>
              <a:rPr lang="it-IT" smtClean="0">
                <a:solidFill>
                  <a:srgbClr val="FF0000"/>
                </a:solidFill>
              </a:rPr>
              <a:t>mart classification algorithms</a:t>
            </a:r>
            <a:r>
              <a:rPr lang="it-IT" smtClean="0"/>
              <a:t> – leave alone the dumbest of all. </a:t>
            </a:r>
            <a:endParaRPr lang="en-US"/>
          </a:p>
        </p:txBody>
      </p:sp>
      <p:sp>
        <p:nvSpPr>
          <p:cNvPr id="11" name="CasellaDiTesto 10"/>
          <p:cNvSpPr txBox="1"/>
          <p:nvPr/>
        </p:nvSpPr>
        <p:spPr>
          <a:xfrm>
            <a:off x="755576" y="2790213"/>
            <a:ext cx="7290470" cy="923330"/>
          </a:xfrm>
          <a:prstGeom prst="rect">
            <a:avLst/>
          </a:prstGeom>
          <a:noFill/>
        </p:spPr>
        <p:txBody>
          <a:bodyPr wrap="square" rtlCol="0">
            <a:spAutoFit/>
          </a:bodyPr>
          <a:lstStyle/>
          <a:p>
            <a:r>
              <a:rPr lang="it-IT" smtClean="0"/>
              <a:t>By transforming the two initial variables into polar coordinates, in the example below the discriminant acquires almost perfect power, which no linear boundary could do before</a:t>
            </a:r>
            <a:endParaRPr lang="en-US"/>
          </a:p>
        </p:txBody>
      </p:sp>
    </p:spTree>
    <p:extLst>
      <p:ext uri="{BB962C8B-B14F-4D97-AF65-F5344CB8AC3E}">
        <p14:creationId xmlns:p14="http://schemas.microsoft.com/office/powerpoint/2010/main" val="47478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2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7344" y="-18256"/>
            <a:ext cx="8697144" cy="1143000"/>
          </a:xfrm>
        </p:spPr>
        <p:txBody>
          <a:bodyPr>
            <a:normAutofit fontScale="90000"/>
          </a:bodyPr>
          <a:lstStyle/>
          <a:p>
            <a:r>
              <a:rPr lang="it-IT" smtClean="0"/>
              <a:t>Some common discriminative classifiers</a:t>
            </a:r>
            <a:endParaRPr lang="en-US"/>
          </a:p>
        </p:txBody>
      </p:sp>
      <p:sp>
        <p:nvSpPr>
          <p:cNvPr id="3" name="CasellaDiTesto 2"/>
          <p:cNvSpPr txBox="1"/>
          <p:nvPr/>
        </p:nvSpPr>
        <p:spPr>
          <a:xfrm>
            <a:off x="120253" y="1085120"/>
            <a:ext cx="8345746" cy="646331"/>
          </a:xfrm>
          <a:prstGeom prst="rect">
            <a:avLst/>
          </a:prstGeom>
          <a:noFill/>
        </p:spPr>
        <p:txBody>
          <a:bodyPr wrap="none" rtlCol="0">
            <a:spAutoFit/>
          </a:bodyPr>
          <a:lstStyle/>
          <a:p>
            <a:r>
              <a:rPr lang="it-IT" smtClean="0"/>
              <a:t>There exist a large number of algorithms for classification that are based on the</a:t>
            </a:r>
          </a:p>
          <a:p>
            <a:r>
              <a:rPr lang="it-IT"/>
              <a:t>c</a:t>
            </a:r>
            <a:r>
              <a:rPr lang="it-IT" smtClean="0"/>
              <a:t>onstruction of a decision boundary, however complex.  I will just mention them briefly</a:t>
            </a:r>
            <a:endParaRPr lang="en-US"/>
          </a:p>
        </p:txBody>
      </p:sp>
      <p:sp>
        <p:nvSpPr>
          <p:cNvPr id="4" name="CasellaDiTesto 3"/>
          <p:cNvSpPr txBox="1"/>
          <p:nvPr/>
        </p:nvSpPr>
        <p:spPr>
          <a:xfrm>
            <a:off x="251520" y="2057124"/>
            <a:ext cx="4752528" cy="3785652"/>
          </a:xfrm>
          <a:prstGeom prst="rect">
            <a:avLst/>
          </a:prstGeom>
          <a:noFill/>
        </p:spPr>
        <p:txBody>
          <a:bodyPr wrap="square" rtlCol="0">
            <a:spAutoFit/>
          </a:bodyPr>
          <a:lstStyle/>
          <a:p>
            <a:r>
              <a:rPr lang="it-IT" sz="1600" b="1" smtClean="0"/>
              <a:t>Decision tree:</a:t>
            </a:r>
          </a:p>
          <a:p>
            <a:r>
              <a:rPr lang="it-IT" sz="1600" smtClean="0"/>
              <a:t>Construct a tree of selection cuts </a:t>
            </a:r>
          </a:p>
          <a:p>
            <a:r>
              <a:rPr lang="it-IT" sz="1600" smtClean="0"/>
              <a:t>Easy to interpret, but sensitive to fluctuations</a:t>
            </a:r>
          </a:p>
          <a:p>
            <a:r>
              <a:rPr lang="it-IT" sz="1600"/>
              <a:t>i</a:t>
            </a:r>
            <a:r>
              <a:rPr lang="it-IT" sz="1600" smtClean="0"/>
              <a:t>n training data</a:t>
            </a:r>
            <a:endParaRPr lang="it-IT" sz="1600"/>
          </a:p>
          <a:p>
            <a:endParaRPr lang="it-IT" sz="1600" smtClean="0"/>
          </a:p>
          <a:p>
            <a:r>
              <a:rPr lang="it-IT" sz="1600" b="1" smtClean="0"/>
              <a:t>Boosted Decision Trees: </a:t>
            </a:r>
          </a:p>
          <a:p>
            <a:r>
              <a:rPr lang="en-US" sz="1600">
                <a:solidFill>
                  <a:srgbClr val="000000"/>
                </a:solidFill>
                <a:cs typeface="Arial" charset="0"/>
              </a:rPr>
              <a:t>combine a whole forest of Decision Trees, derived from the same sample, e.g. using  different </a:t>
            </a:r>
            <a:r>
              <a:rPr lang="en-US" sz="1600">
                <a:solidFill>
                  <a:srgbClr val="000000"/>
                </a:solidFill>
                <a:cs typeface="Arial" charset="0"/>
              </a:rPr>
              <a:t>event </a:t>
            </a:r>
            <a:r>
              <a:rPr lang="en-US" sz="1600" smtClean="0">
                <a:solidFill>
                  <a:srgbClr val="000000"/>
                </a:solidFill>
                <a:cs typeface="Arial" charset="0"/>
              </a:rPr>
              <a:t>weights</a:t>
            </a:r>
          </a:p>
          <a:p>
            <a:pPr marL="285750" indent="-285750">
              <a:buFont typeface="Wingdings"/>
              <a:buChar char="à"/>
            </a:pPr>
            <a:r>
              <a:rPr lang="it-IT" sz="1600" smtClean="0">
                <a:solidFill>
                  <a:srgbClr val="000000"/>
                </a:solidFill>
                <a:cs typeface="Arial" charset="0"/>
                <a:sym typeface="Wingdings" panose="05000000000000000000" pitchFamily="2" charset="2"/>
              </a:rPr>
              <a:t>boosting: reweighting misclassified events can dramatically improve performances</a:t>
            </a:r>
            <a:endParaRPr lang="en-US" sz="1600">
              <a:solidFill>
                <a:srgbClr val="000000"/>
              </a:solidFill>
              <a:cs typeface="Arial" charset="0"/>
            </a:endParaRPr>
          </a:p>
          <a:p>
            <a:endParaRPr lang="it-IT" sz="1600" smtClean="0">
              <a:solidFill>
                <a:srgbClr val="000000"/>
              </a:solidFill>
              <a:cs typeface="Arial" charset="0"/>
            </a:endParaRPr>
          </a:p>
          <a:p>
            <a:r>
              <a:rPr lang="it-IT" sz="1600" b="1" smtClean="0">
                <a:solidFill>
                  <a:srgbClr val="000000"/>
                </a:solidFill>
                <a:cs typeface="Arial" charset="0"/>
              </a:rPr>
              <a:t>Neural networks: </a:t>
            </a:r>
          </a:p>
          <a:p>
            <a:r>
              <a:rPr lang="it-IT" sz="1600" smtClean="0">
                <a:solidFill>
                  <a:srgbClr val="000000"/>
                </a:solidFill>
                <a:cs typeface="Arial" charset="0"/>
              </a:rPr>
              <a:t>Multi-layer architectures of non-linear decision boundaries, that act as firing neurons, activating in turn other nodes</a:t>
            </a:r>
            <a:endParaRPr lang="en-US" sz="1600"/>
          </a:p>
        </p:txBody>
      </p:sp>
      <p:pic>
        <p:nvPicPr>
          <p:cNvPr id="1157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685" y="2008450"/>
            <a:ext cx="2592733" cy="1924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57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6903" y="3949950"/>
            <a:ext cx="2530407" cy="2869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e 4"/>
          <p:cNvSpPr/>
          <p:nvPr/>
        </p:nvSpPr>
        <p:spPr>
          <a:xfrm>
            <a:off x="7656082" y="1731451"/>
            <a:ext cx="432048" cy="432048"/>
          </a:xfrm>
          <a:prstGeom prst="ellipse">
            <a:avLst/>
          </a:prstGeom>
          <a:solidFill>
            <a:schemeClr val="accent6">
              <a:lumMod val="40000"/>
              <a:lumOff val="6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199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7025" y="9753"/>
            <a:ext cx="8229600" cy="864437"/>
          </a:xfrm>
        </p:spPr>
        <p:txBody>
          <a:bodyPr/>
          <a:lstStyle/>
          <a:p>
            <a:r>
              <a:rPr lang="it-IT" smtClean="0"/>
              <a:t>Watch out for overtraining</a:t>
            </a:r>
            <a:endParaRPr lang="en-US"/>
          </a:p>
        </p:txBody>
      </p:sp>
      <p:grpSp>
        <p:nvGrpSpPr>
          <p:cNvPr id="3" name="Group 10"/>
          <p:cNvGrpSpPr/>
          <p:nvPr/>
        </p:nvGrpSpPr>
        <p:grpSpPr>
          <a:xfrm>
            <a:off x="76663" y="1075878"/>
            <a:ext cx="3050382" cy="2497138"/>
            <a:chOff x="0" y="2006599"/>
            <a:chExt cx="3050382" cy="2497138"/>
          </a:xfrm>
        </p:grpSpPr>
        <p:sp>
          <p:nvSpPr>
            <p:cNvPr id="4" name="Line 111"/>
            <p:cNvSpPr>
              <a:spLocks noChangeShapeType="1"/>
            </p:cNvSpPr>
            <p:nvPr/>
          </p:nvSpPr>
          <p:spPr bwMode="auto">
            <a:xfrm>
              <a:off x="142875" y="4168774"/>
              <a:ext cx="2592387" cy="0"/>
            </a:xfrm>
            <a:prstGeom prst="line">
              <a:avLst/>
            </a:prstGeom>
            <a:noFill/>
            <a:ln w="12700">
              <a:solidFill>
                <a:srgbClr val="5F5F5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5" name="Line 112"/>
            <p:cNvSpPr>
              <a:spLocks noChangeShapeType="1"/>
            </p:cNvSpPr>
            <p:nvPr/>
          </p:nvSpPr>
          <p:spPr bwMode="auto">
            <a:xfrm rot="-5400000">
              <a:off x="-828675" y="3195637"/>
              <a:ext cx="2374900" cy="0"/>
            </a:xfrm>
            <a:prstGeom prst="line">
              <a:avLst/>
            </a:prstGeom>
            <a:noFill/>
            <a:ln w="12700">
              <a:solidFill>
                <a:srgbClr val="5F5F5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6" name="Oval 113"/>
            <p:cNvSpPr>
              <a:spLocks noChangeArrowheads="1"/>
            </p:cNvSpPr>
            <p:nvPr/>
          </p:nvSpPr>
          <p:spPr bwMode="auto">
            <a:xfrm>
              <a:off x="1511300" y="2509837"/>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7" name="Oval 114"/>
            <p:cNvSpPr>
              <a:spLocks noChangeArrowheads="1"/>
            </p:cNvSpPr>
            <p:nvPr/>
          </p:nvSpPr>
          <p:spPr bwMode="auto">
            <a:xfrm>
              <a:off x="1849437" y="2679699"/>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8" name="Oval 115"/>
            <p:cNvSpPr>
              <a:spLocks noChangeArrowheads="1"/>
            </p:cNvSpPr>
            <p:nvPr/>
          </p:nvSpPr>
          <p:spPr bwMode="auto">
            <a:xfrm>
              <a:off x="1427162" y="2627312"/>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9" name="Oval 116"/>
            <p:cNvSpPr>
              <a:spLocks noChangeArrowheads="1"/>
            </p:cNvSpPr>
            <p:nvPr/>
          </p:nvSpPr>
          <p:spPr bwMode="auto">
            <a:xfrm>
              <a:off x="1655762" y="2798762"/>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0" name="Oval 117"/>
            <p:cNvSpPr>
              <a:spLocks noChangeArrowheads="1"/>
            </p:cNvSpPr>
            <p:nvPr/>
          </p:nvSpPr>
          <p:spPr bwMode="auto">
            <a:xfrm>
              <a:off x="1789112" y="2935287"/>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1" name="Oval 118"/>
            <p:cNvSpPr>
              <a:spLocks noChangeArrowheads="1"/>
            </p:cNvSpPr>
            <p:nvPr/>
          </p:nvSpPr>
          <p:spPr bwMode="auto">
            <a:xfrm>
              <a:off x="1881187" y="3070224"/>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2" name="Oval 119"/>
            <p:cNvSpPr>
              <a:spLocks noChangeArrowheads="1"/>
            </p:cNvSpPr>
            <p:nvPr/>
          </p:nvSpPr>
          <p:spPr bwMode="auto">
            <a:xfrm>
              <a:off x="1943100" y="2870199"/>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3" name="Oval 120"/>
            <p:cNvSpPr>
              <a:spLocks noChangeArrowheads="1"/>
            </p:cNvSpPr>
            <p:nvPr/>
          </p:nvSpPr>
          <p:spPr bwMode="auto">
            <a:xfrm>
              <a:off x="1547812" y="2870199"/>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4" name="Oval 121"/>
            <p:cNvSpPr>
              <a:spLocks noChangeArrowheads="1"/>
            </p:cNvSpPr>
            <p:nvPr/>
          </p:nvSpPr>
          <p:spPr bwMode="auto">
            <a:xfrm>
              <a:off x="1727200" y="2582862"/>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5" name="Oval 122"/>
            <p:cNvSpPr>
              <a:spLocks noChangeArrowheads="1"/>
            </p:cNvSpPr>
            <p:nvPr/>
          </p:nvSpPr>
          <p:spPr bwMode="auto">
            <a:xfrm>
              <a:off x="1944687" y="2438399"/>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6" name="Oval 123"/>
            <p:cNvSpPr>
              <a:spLocks noChangeArrowheads="1"/>
            </p:cNvSpPr>
            <p:nvPr/>
          </p:nvSpPr>
          <p:spPr bwMode="auto">
            <a:xfrm>
              <a:off x="2160587" y="2654299"/>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7" name="Oval 124"/>
            <p:cNvSpPr>
              <a:spLocks noChangeArrowheads="1"/>
            </p:cNvSpPr>
            <p:nvPr/>
          </p:nvSpPr>
          <p:spPr bwMode="auto">
            <a:xfrm>
              <a:off x="1944687" y="2582862"/>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8" name="Oval 125"/>
            <p:cNvSpPr>
              <a:spLocks noChangeArrowheads="1"/>
            </p:cNvSpPr>
            <p:nvPr/>
          </p:nvSpPr>
          <p:spPr bwMode="auto">
            <a:xfrm>
              <a:off x="2089150" y="2727324"/>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9" name="Oval 126"/>
            <p:cNvSpPr>
              <a:spLocks noChangeArrowheads="1"/>
            </p:cNvSpPr>
            <p:nvPr/>
          </p:nvSpPr>
          <p:spPr bwMode="auto">
            <a:xfrm>
              <a:off x="2232025" y="2798762"/>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 name="Oval 127"/>
            <p:cNvSpPr>
              <a:spLocks noChangeArrowheads="1"/>
            </p:cNvSpPr>
            <p:nvPr/>
          </p:nvSpPr>
          <p:spPr bwMode="auto">
            <a:xfrm>
              <a:off x="2305050" y="2943224"/>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1" name="Oval 128"/>
            <p:cNvSpPr>
              <a:spLocks noChangeArrowheads="1"/>
            </p:cNvSpPr>
            <p:nvPr/>
          </p:nvSpPr>
          <p:spPr bwMode="auto">
            <a:xfrm>
              <a:off x="2376487" y="2798762"/>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2" name="Oval 129"/>
            <p:cNvSpPr>
              <a:spLocks noChangeArrowheads="1"/>
            </p:cNvSpPr>
            <p:nvPr/>
          </p:nvSpPr>
          <p:spPr bwMode="auto">
            <a:xfrm>
              <a:off x="2305050" y="2654299"/>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3" name="Oval 130"/>
            <p:cNvSpPr>
              <a:spLocks noChangeArrowheads="1"/>
            </p:cNvSpPr>
            <p:nvPr/>
          </p:nvSpPr>
          <p:spPr bwMode="auto">
            <a:xfrm>
              <a:off x="2105025" y="2832099"/>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4" name="Oval 131"/>
            <p:cNvSpPr>
              <a:spLocks noChangeArrowheads="1"/>
            </p:cNvSpPr>
            <p:nvPr/>
          </p:nvSpPr>
          <p:spPr bwMode="auto">
            <a:xfrm>
              <a:off x="2160587" y="2511424"/>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5" name="Oval 132"/>
            <p:cNvSpPr>
              <a:spLocks noChangeArrowheads="1"/>
            </p:cNvSpPr>
            <p:nvPr/>
          </p:nvSpPr>
          <p:spPr bwMode="auto">
            <a:xfrm>
              <a:off x="2087562" y="3084512"/>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6" name="Oval 133"/>
            <p:cNvSpPr>
              <a:spLocks noChangeArrowheads="1"/>
            </p:cNvSpPr>
            <p:nvPr/>
          </p:nvSpPr>
          <p:spPr bwMode="auto">
            <a:xfrm>
              <a:off x="2303462" y="3300412"/>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7" name="Oval 134"/>
            <p:cNvSpPr>
              <a:spLocks noChangeArrowheads="1"/>
            </p:cNvSpPr>
            <p:nvPr/>
          </p:nvSpPr>
          <p:spPr bwMode="auto">
            <a:xfrm>
              <a:off x="2087562" y="3228974"/>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8" name="Oval 135"/>
            <p:cNvSpPr>
              <a:spLocks noChangeArrowheads="1"/>
            </p:cNvSpPr>
            <p:nvPr/>
          </p:nvSpPr>
          <p:spPr bwMode="auto">
            <a:xfrm>
              <a:off x="2232025" y="3373437"/>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9" name="Oval 136"/>
            <p:cNvSpPr>
              <a:spLocks noChangeArrowheads="1"/>
            </p:cNvSpPr>
            <p:nvPr/>
          </p:nvSpPr>
          <p:spPr bwMode="auto">
            <a:xfrm>
              <a:off x="2374900" y="3444874"/>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30" name="Oval 137"/>
            <p:cNvSpPr>
              <a:spLocks noChangeArrowheads="1"/>
            </p:cNvSpPr>
            <p:nvPr/>
          </p:nvSpPr>
          <p:spPr bwMode="auto">
            <a:xfrm>
              <a:off x="2447925" y="3589337"/>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31" name="Oval 138"/>
            <p:cNvSpPr>
              <a:spLocks noChangeArrowheads="1"/>
            </p:cNvSpPr>
            <p:nvPr/>
          </p:nvSpPr>
          <p:spPr bwMode="auto">
            <a:xfrm>
              <a:off x="2519362" y="3444874"/>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32" name="Oval 139"/>
            <p:cNvSpPr>
              <a:spLocks noChangeArrowheads="1"/>
            </p:cNvSpPr>
            <p:nvPr/>
          </p:nvSpPr>
          <p:spPr bwMode="auto">
            <a:xfrm>
              <a:off x="2447925" y="3300412"/>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33" name="Oval 140"/>
            <p:cNvSpPr>
              <a:spLocks noChangeArrowheads="1"/>
            </p:cNvSpPr>
            <p:nvPr/>
          </p:nvSpPr>
          <p:spPr bwMode="auto">
            <a:xfrm>
              <a:off x="2303462" y="3444874"/>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34" name="Oval 141"/>
            <p:cNvSpPr>
              <a:spLocks noChangeArrowheads="1"/>
            </p:cNvSpPr>
            <p:nvPr/>
          </p:nvSpPr>
          <p:spPr bwMode="auto">
            <a:xfrm>
              <a:off x="2303462" y="3157537"/>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35" name="Oval 142"/>
            <p:cNvSpPr>
              <a:spLocks noChangeArrowheads="1"/>
            </p:cNvSpPr>
            <p:nvPr/>
          </p:nvSpPr>
          <p:spPr bwMode="auto">
            <a:xfrm>
              <a:off x="2016125" y="3517899"/>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36" name="Oval 143"/>
            <p:cNvSpPr>
              <a:spLocks noChangeArrowheads="1"/>
            </p:cNvSpPr>
            <p:nvPr/>
          </p:nvSpPr>
          <p:spPr bwMode="auto">
            <a:xfrm>
              <a:off x="2089150" y="3662362"/>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37" name="Oval 144"/>
            <p:cNvSpPr>
              <a:spLocks noChangeArrowheads="1"/>
            </p:cNvSpPr>
            <p:nvPr/>
          </p:nvSpPr>
          <p:spPr bwMode="auto">
            <a:xfrm>
              <a:off x="2160587" y="3517899"/>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38" name="Oval 145"/>
            <p:cNvSpPr>
              <a:spLocks noChangeArrowheads="1"/>
            </p:cNvSpPr>
            <p:nvPr/>
          </p:nvSpPr>
          <p:spPr bwMode="auto">
            <a:xfrm>
              <a:off x="2089150" y="3373437"/>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39" name="Oval 146"/>
            <p:cNvSpPr>
              <a:spLocks noChangeArrowheads="1"/>
            </p:cNvSpPr>
            <p:nvPr/>
          </p:nvSpPr>
          <p:spPr bwMode="auto">
            <a:xfrm>
              <a:off x="1223962" y="2509837"/>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40" name="Oval 147"/>
            <p:cNvSpPr>
              <a:spLocks noChangeArrowheads="1"/>
            </p:cNvSpPr>
            <p:nvPr/>
          </p:nvSpPr>
          <p:spPr bwMode="auto">
            <a:xfrm>
              <a:off x="1296987" y="2654299"/>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41" name="Oval 148"/>
            <p:cNvSpPr>
              <a:spLocks noChangeArrowheads="1"/>
            </p:cNvSpPr>
            <p:nvPr/>
          </p:nvSpPr>
          <p:spPr bwMode="auto">
            <a:xfrm>
              <a:off x="1368425" y="2509837"/>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42" name="Oval 149"/>
            <p:cNvSpPr>
              <a:spLocks noChangeArrowheads="1"/>
            </p:cNvSpPr>
            <p:nvPr/>
          </p:nvSpPr>
          <p:spPr bwMode="auto">
            <a:xfrm>
              <a:off x="1296987" y="2365374"/>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43" name="Oval 150"/>
            <p:cNvSpPr>
              <a:spLocks noChangeArrowheads="1"/>
            </p:cNvSpPr>
            <p:nvPr/>
          </p:nvSpPr>
          <p:spPr bwMode="auto">
            <a:xfrm>
              <a:off x="1511300" y="2366962"/>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44" name="Oval 151"/>
            <p:cNvSpPr>
              <a:spLocks noChangeArrowheads="1"/>
            </p:cNvSpPr>
            <p:nvPr/>
          </p:nvSpPr>
          <p:spPr bwMode="auto">
            <a:xfrm>
              <a:off x="1728787" y="2222499"/>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45" name="Oval 152"/>
            <p:cNvSpPr>
              <a:spLocks noChangeArrowheads="1"/>
            </p:cNvSpPr>
            <p:nvPr/>
          </p:nvSpPr>
          <p:spPr bwMode="auto">
            <a:xfrm>
              <a:off x="1728787" y="2366962"/>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46" name="Oval 153"/>
            <p:cNvSpPr>
              <a:spLocks noChangeArrowheads="1"/>
            </p:cNvSpPr>
            <p:nvPr/>
          </p:nvSpPr>
          <p:spPr bwMode="auto">
            <a:xfrm>
              <a:off x="1944687" y="2295524"/>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47" name="Oval 154"/>
            <p:cNvSpPr>
              <a:spLocks noChangeArrowheads="1"/>
            </p:cNvSpPr>
            <p:nvPr/>
          </p:nvSpPr>
          <p:spPr bwMode="auto">
            <a:xfrm>
              <a:off x="2374900" y="3086099"/>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48" name="Oval 155"/>
            <p:cNvSpPr>
              <a:spLocks noChangeArrowheads="1"/>
            </p:cNvSpPr>
            <p:nvPr/>
          </p:nvSpPr>
          <p:spPr bwMode="auto">
            <a:xfrm>
              <a:off x="1987550" y="2984499"/>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49" name="Oval 156"/>
            <p:cNvSpPr>
              <a:spLocks noChangeArrowheads="1"/>
            </p:cNvSpPr>
            <p:nvPr/>
          </p:nvSpPr>
          <p:spPr bwMode="auto">
            <a:xfrm>
              <a:off x="1987550" y="3128962"/>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50" name="Oval 157"/>
            <p:cNvSpPr>
              <a:spLocks noChangeArrowheads="1"/>
            </p:cNvSpPr>
            <p:nvPr/>
          </p:nvSpPr>
          <p:spPr bwMode="auto">
            <a:xfrm>
              <a:off x="2203450" y="2941637"/>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51" name="Oval 158"/>
            <p:cNvSpPr>
              <a:spLocks noChangeArrowheads="1"/>
            </p:cNvSpPr>
            <p:nvPr/>
          </p:nvSpPr>
          <p:spPr bwMode="auto">
            <a:xfrm>
              <a:off x="2203450" y="3086099"/>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52" name="Oval 159"/>
            <p:cNvSpPr>
              <a:spLocks noChangeArrowheads="1"/>
            </p:cNvSpPr>
            <p:nvPr/>
          </p:nvSpPr>
          <p:spPr bwMode="auto">
            <a:xfrm>
              <a:off x="2374900" y="3662362"/>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53" name="Oval 160"/>
            <p:cNvSpPr>
              <a:spLocks noChangeArrowheads="1"/>
            </p:cNvSpPr>
            <p:nvPr/>
          </p:nvSpPr>
          <p:spPr bwMode="auto">
            <a:xfrm>
              <a:off x="2517775" y="3733799"/>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54" name="Oval 161"/>
            <p:cNvSpPr>
              <a:spLocks noChangeArrowheads="1"/>
            </p:cNvSpPr>
            <p:nvPr/>
          </p:nvSpPr>
          <p:spPr bwMode="auto">
            <a:xfrm>
              <a:off x="2446337" y="3733799"/>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55" name="Oval 162"/>
            <p:cNvSpPr>
              <a:spLocks noChangeArrowheads="1"/>
            </p:cNvSpPr>
            <p:nvPr/>
          </p:nvSpPr>
          <p:spPr bwMode="auto">
            <a:xfrm>
              <a:off x="2014537" y="3806824"/>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56" name="Oval 163"/>
            <p:cNvSpPr>
              <a:spLocks noChangeArrowheads="1"/>
            </p:cNvSpPr>
            <p:nvPr/>
          </p:nvSpPr>
          <p:spPr bwMode="auto">
            <a:xfrm>
              <a:off x="2303462" y="3806824"/>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57" name="Oval 164"/>
            <p:cNvSpPr>
              <a:spLocks noChangeArrowheads="1"/>
            </p:cNvSpPr>
            <p:nvPr/>
          </p:nvSpPr>
          <p:spPr bwMode="auto">
            <a:xfrm>
              <a:off x="2232025" y="3662362"/>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58" name="Oval 165"/>
            <p:cNvSpPr>
              <a:spLocks noChangeArrowheads="1"/>
            </p:cNvSpPr>
            <p:nvPr/>
          </p:nvSpPr>
          <p:spPr bwMode="auto">
            <a:xfrm>
              <a:off x="1150937" y="3230562"/>
              <a:ext cx="71438"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59" name="Oval 166"/>
            <p:cNvSpPr>
              <a:spLocks noChangeArrowheads="1"/>
            </p:cNvSpPr>
            <p:nvPr/>
          </p:nvSpPr>
          <p:spPr bwMode="auto">
            <a:xfrm>
              <a:off x="1260475" y="2843212"/>
              <a:ext cx="71437"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60" name="Oval 167"/>
            <p:cNvSpPr>
              <a:spLocks noChangeArrowheads="1"/>
            </p:cNvSpPr>
            <p:nvPr/>
          </p:nvSpPr>
          <p:spPr bwMode="auto">
            <a:xfrm>
              <a:off x="1727200" y="3014662"/>
              <a:ext cx="71437"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61" name="Oval 168"/>
            <p:cNvSpPr>
              <a:spLocks noChangeArrowheads="1"/>
            </p:cNvSpPr>
            <p:nvPr/>
          </p:nvSpPr>
          <p:spPr bwMode="auto">
            <a:xfrm>
              <a:off x="1422400" y="2743199"/>
              <a:ext cx="71437"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62" name="Oval 169"/>
            <p:cNvSpPr>
              <a:spLocks noChangeArrowheads="1"/>
            </p:cNvSpPr>
            <p:nvPr/>
          </p:nvSpPr>
          <p:spPr bwMode="auto">
            <a:xfrm>
              <a:off x="1582737" y="3014662"/>
              <a:ext cx="71438"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63" name="Oval 170"/>
            <p:cNvSpPr>
              <a:spLocks noChangeArrowheads="1"/>
            </p:cNvSpPr>
            <p:nvPr/>
          </p:nvSpPr>
          <p:spPr bwMode="auto">
            <a:xfrm>
              <a:off x="1655762" y="3157537"/>
              <a:ext cx="71438"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64" name="Oval 171"/>
            <p:cNvSpPr>
              <a:spLocks noChangeArrowheads="1"/>
            </p:cNvSpPr>
            <p:nvPr/>
          </p:nvSpPr>
          <p:spPr bwMode="auto">
            <a:xfrm>
              <a:off x="1943100" y="3301999"/>
              <a:ext cx="71437"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65" name="Oval 172"/>
            <p:cNvSpPr>
              <a:spLocks noChangeArrowheads="1"/>
            </p:cNvSpPr>
            <p:nvPr/>
          </p:nvSpPr>
          <p:spPr bwMode="auto">
            <a:xfrm>
              <a:off x="1798637" y="3157537"/>
              <a:ext cx="71438"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66" name="Oval 173"/>
            <p:cNvSpPr>
              <a:spLocks noChangeArrowheads="1"/>
            </p:cNvSpPr>
            <p:nvPr/>
          </p:nvSpPr>
          <p:spPr bwMode="auto">
            <a:xfrm>
              <a:off x="1760537" y="2809874"/>
              <a:ext cx="71438"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67" name="Oval 174"/>
            <p:cNvSpPr>
              <a:spLocks noChangeArrowheads="1"/>
            </p:cNvSpPr>
            <p:nvPr/>
          </p:nvSpPr>
          <p:spPr bwMode="auto">
            <a:xfrm>
              <a:off x="1727200" y="3268662"/>
              <a:ext cx="71437"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68" name="Oval 175"/>
            <p:cNvSpPr>
              <a:spLocks noChangeArrowheads="1"/>
            </p:cNvSpPr>
            <p:nvPr/>
          </p:nvSpPr>
          <p:spPr bwMode="auto">
            <a:xfrm>
              <a:off x="1582737" y="2654299"/>
              <a:ext cx="71438"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69" name="Oval 176"/>
            <p:cNvSpPr>
              <a:spLocks noChangeArrowheads="1"/>
            </p:cNvSpPr>
            <p:nvPr/>
          </p:nvSpPr>
          <p:spPr bwMode="auto">
            <a:xfrm>
              <a:off x="1439862" y="3516312"/>
              <a:ext cx="71438"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70" name="Oval 177"/>
            <p:cNvSpPr>
              <a:spLocks noChangeArrowheads="1"/>
            </p:cNvSpPr>
            <p:nvPr/>
          </p:nvSpPr>
          <p:spPr bwMode="auto">
            <a:xfrm>
              <a:off x="1727200" y="3517899"/>
              <a:ext cx="71437"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71" name="Oval 178"/>
            <p:cNvSpPr>
              <a:spLocks noChangeArrowheads="1"/>
            </p:cNvSpPr>
            <p:nvPr/>
          </p:nvSpPr>
          <p:spPr bwMode="auto">
            <a:xfrm>
              <a:off x="1893887" y="3487737"/>
              <a:ext cx="71438"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72" name="Oval 179"/>
            <p:cNvSpPr>
              <a:spLocks noChangeArrowheads="1"/>
            </p:cNvSpPr>
            <p:nvPr/>
          </p:nvSpPr>
          <p:spPr bwMode="auto">
            <a:xfrm>
              <a:off x="2087562" y="3590924"/>
              <a:ext cx="71438"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73" name="Oval 180"/>
            <p:cNvSpPr>
              <a:spLocks noChangeArrowheads="1"/>
            </p:cNvSpPr>
            <p:nvPr/>
          </p:nvSpPr>
          <p:spPr bwMode="auto">
            <a:xfrm>
              <a:off x="1339850" y="3416299"/>
              <a:ext cx="71437"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74" name="Oval 181"/>
            <p:cNvSpPr>
              <a:spLocks noChangeArrowheads="1"/>
            </p:cNvSpPr>
            <p:nvPr/>
          </p:nvSpPr>
          <p:spPr bwMode="auto">
            <a:xfrm>
              <a:off x="1798637" y="3373437"/>
              <a:ext cx="71438"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75" name="Oval 182"/>
            <p:cNvSpPr>
              <a:spLocks noChangeArrowheads="1"/>
            </p:cNvSpPr>
            <p:nvPr/>
          </p:nvSpPr>
          <p:spPr bwMode="auto">
            <a:xfrm>
              <a:off x="1555750" y="3517899"/>
              <a:ext cx="71437"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76" name="Oval 183"/>
            <p:cNvSpPr>
              <a:spLocks noChangeArrowheads="1"/>
            </p:cNvSpPr>
            <p:nvPr/>
          </p:nvSpPr>
          <p:spPr bwMode="auto">
            <a:xfrm>
              <a:off x="1500187" y="3352799"/>
              <a:ext cx="71438"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77" name="Oval 184"/>
            <p:cNvSpPr>
              <a:spLocks noChangeArrowheads="1"/>
            </p:cNvSpPr>
            <p:nvPr/>
          </p:nvSpPr>
          <p:spPr bwMode="auto">
            <a:xfrm>
              <a:off x="1511300" y="3157537"/>
              <a:ext cx="71437"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78" name="Oval 185"/>
            <p:cNvSpPr>
              <a:spLocks noChangeArrowheads="1"/>
            </p:cNvSpPr>
            <p:nvPr/>
          </p:nvSpPr>
          <p:spPr bwMode="auto">
            <a:xfrm>
              <a:off x="1616075" y="3354387"/>
              <a:ext cx="71437"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79" name="Oval 186"/>
            <p:cNvSpPr>
              <a:spLocks noChangeArrowheads="1"/>
            </p:cNvSpPr>
            <p:nvPr/>
          </p:nvSpPr>
          <p:spPr bwMode="auto">
            <a:xfrm>
              <a:off x="1395412" y="2941637"/>
              <a:ext cx="71438"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80" name="Oval 187"/>
            <p:cNvSpPr>
              <a:spLocks noChangeArrowheads="1"/>
            </p:cNvSpPr>
            <p:nvPr/>
          </p:nvSpPr>
          <p:spPr bwMode="auto">
            <a:xfrm>
              <a:off x="1439862" y="3055937"/>
              <a:ext cx="71438"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81" name="Oval 188"/>
            <p:cNvSpPr>
              <a:spLocks noChangeArrowheads="1"/>
            </p:cNvSpPr>
            <p:nvPr/>
          </p:nvSpPr>
          <p:spPr bwMode="auto">
            <a:xfrm>
              <a:off x="1055687" y="2941637"/>
              <a:ext cx="71438"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82" name="Oval 189"/>
            <p:cNvSpPr>
              <a:spLocks noChangeArrowheads="1"/>
            </p:cNvSpPr>
            <p:nvPr/>
          </p:nvSpPr>
          <p:spPr bwMode="auto">
            <a:xfrm>
              <a:off x="1439862" y="3300412"/>
              <a:ext cx="71438"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83" name="Oval 190"/>
            <p:cNvSpPr>
              <a:spLocks noChangeArrowheads="1"/>
            </p:cNvSpPr>
            <p:nvPr/>
          </p:nvSpPr>
          <p:spPr bwMode="auto">
            <a:xfrm>
              <a:off x="1295400" y="3157537"/>
              <a:ext cx="71437"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84" name="Oval 191"/>
            <p:cNvSpPr>
              <a:spLocks noChangeArrowheads="1"/>
            </p:cNvSpPr>
            <p:nvPr/>
          </p:nvSpPr>
          <p:spPr bwMode="auto">
            <a:xfrm>
              <a:off x="1800225" y="3827462"/>
              <a:ext cx="71437"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85" name="Oval 192"/>
            <p:cNvSpPr>
              <a:spLocks noChangeArrowheads="1"/>
            </p:cNvSpPr>
            <p:nvPr/>
          </p:nvSpPr>
          <p:spPr bwMode="auto">
            <a:xfrm>
              <a:off x="1871662" y="3682999"/>
              <a:ext cx="71438"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86" name="Oval 193"/>
            <p:cNvSpPr>
              <a:spLocks noChangeArrowheads="1"/>
            </p:cNvSpPr>
            <p:nvPr/>
          </p:nvSpPr>
          <p:spPr bwMode="auto">
            <a:xfrm>
              <a:off x="1628775" y="3827462"/>
              <a:ext cx="71437"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87" name="Oval 194"/>
            <p:cNvSpPr>
              <a:spLocks noChangeArrowheads="1"/>
            </p:cNvSpPr>
            <p:nvPr/>
          </p:nvSpPr>
          <p:spPr bwMode="auto">
            <a:xfrm>
              <a:off x="1573212" y="3662362"/>
              <a:ext cx="71438"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88" name="Oval 195"/>
            <p:cNvSpPr>
              <a:spLocks noChangeArrowheads="1"/>
            </p:cNvSpPr>
            <p:nvPr/>
          </p:nvSpPr>
          <p:spPr bwMode="auto">
            <a:xfrm>
              <a:off x="1689100" y="3663949"/>
              <a:ext cx="71437" cy="73025"/>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89" name="Oval 196"/>
            <p:cNvSpPr>
              <a:spLocks noChangeArrowheads="1"/>
            </p:cNvSpPr>
            <p:nvPr/>
          </p:nvSpPr>
          <p:spPr bwMode="auto">
            <a:xfrm>
              <a:off x="1143000" y="2697162"/>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90" name="Oval 197"/>
            <p:cNvSpPr>
              <a:spLocks noChangeArrowheads="1"/>
            </p:cNvSpPr>
            <p:nvPr/>
          </p:nvSpPr>
          <p:spPr bwMode="auto">
            <a:xfrm>
              <a:off x="1033462" y="2805112"/>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91" name="Oval 198"/>
            <p:cNvSpPr>
              <a:spLocks noChangeArrowheads="1"/>
            </p:cNvSpPr>
            <p:nvPr/>
          </p:nvSpPr>
          <p:spPr bwMode="auto">
            <a:xfrm>
              <a:off x="792162" y="2725737"/>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92" name="Oval 199"/>
            <p:cNvSpPr>
              <a:spLocks noChangeArrowheads="1"/>
            </p:cNvSpPr>
            <p:nvPr/>
          </p:nvSpPr>
          <p:spPr bwMode="auto">
            <a:xfrm>
              <a:off x="846137" y="2898774"/>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93" name="Oval 200"/>
            <p:cNvSpPr>
              <a:spLocks noChangeArrowheads="1"/>
            </p:cNvSpPr>
            <p:nvPr/>
          </p:nvSpPr>
          <p:spPr bwMode="auto">
            <a:xfrm>
              <a:off x="936625" y="2725737"/>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94" name="Oval 201"/>
            <p:cNvSpPr>
              <a:spLocks noChangeArrowheads="1"/>
            </p:cNvSpPr>
            <p:nvPr/>
          </p:nvSpPr>
          <p:spPr bwMode="auto">
            <a:xfrm>
              <a:off x="865187" y="2581274"/>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95" name="Oval 202"/>
            <p:cNvSpPr>
              <a:spLocks noChangeArrowheads="1"/>
            </p:cNvSpPr>
            <p:nvPr/>
          </p:nvSpPr>
          <p:spPr bwMode="auto">
            <a:xfrm>
              <a:off x="1041400" y="2563812"/>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96" name="Oval 203"/>
            <p:cNvSpPr>
              <a:spLocks noChangeArrowheads="1"/>
            </p:cNvSpPr>
            <p:nvPr/>
          </p:nvSpPr>
          <p:spPr bwMode="auto">
            <a:xfrm>
              <a:off x="1095375" y="2292349"/>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97" name="Oval 204"/>
            <p:cNvSpPr>
              <a:spLocks noChangeArrowheads="1"/>
            </p:cNvSpPr>
            <p:nvPr/>
          </p:nvSpPr>
          <p:spPr bwMode="auto">
            <a:xfrm>
              <a:off x="1095375" y="2436812"/>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98" name="Oval 205"/>
            <p:cNvSpPr>
              <a:spLocks noChangeArrowheads="1"/>
            </p:cNvSpPr>
            <p:nvPr/>
          </p:nvSpPr>
          <p:spPr bwMode="auto">
            <a:xfrm>
              <a:off x="808037" y="2292349"/>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99" name="Oval 206"/>
            <p:cNvSpPr>
              <a:spLocks noChangeArrowheads="1"/>
            </p:cNvSpPr>
            <p:nvPr/>
          </p:nvSpPr>
          <p:spPr bwMode="auto">
            <a:xfrm>
              <a:off x="881062" y="2436812"/>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00" name="Oval 207"/>
            <p:cNvSpPr>
              <a:spLocks noChangeArrowheads="1"/>
            </p:cNvSpPr>
            <p:nvPr/>
          </p:nvSpPr>
          <p:spPr bwMode="auto">
            <a:xfrm>
              <a:off x="952500" y="2292349"/>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01" name="Oval 208"/>
            <p:cNvSpPr>
              <a:spLocks noChangeArrowheads="1"/>
            </p:cNvSpPr>
            <p:nvPr/>
          </p:nvSpPr>
          <p:spPr bwMode="auto">
            <a:xfrm>
              <a:off x="881062" y="2147887"/>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02" name="Oval 209"/>
            <p:cNvSpPr>
              <a:spLocks noChangeArrowheads="1"/>
            </p:cNvSpPr>
            <p:nvPr/>
          </p:nvSpPr>
          <p:spPr bwMode="auto">
            <a:xfrm>
              <a:off x="1439862" y="2222499"/>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03" name="Oval 210"/>
            <p:cNvSpPr>
              <a:spLocks noChangeArrowheads="1"/>
            </p:cNvSpPr>
            <p:nvPr/>
          </p:nvSpPr>
          <p:spPr bwMode="auto">
            <a:xfrm>
              <a:off x="719137" y="2941637"/>
              <a:ext cx="71438"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04" name="Oval 211"/>
            <p:cNvSpPr>
              <a:spLocks noChangeArrowheads="1"/>
            </p:cNvSpPr>
            <p:nvPr/>
          </p:nvSpPr>
          <p:spPr bwMode="auto">
            <a:xfrm>
              <a:off x="958850" y="3041649"/>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05" name="Oval 212"/>
            <p:cNvSpPr>
              <a:spLocks noChangeArrowheads="1"/>
            </p:cNvSpPr>
            <p:nvPr/>
          </p:nvSpPr>
          <p:spPr bwMode="auto">
            <a:xfrm>
              <a:off x="647700" y="2797174"/>
              <a:ext cx="71437" cy="73025"/>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06" name="Text Box 213"/>
            <p:cNvSpPr txBox="1">
              <a:spLocks noChangeArrowheads="1"/>
            </p:cNvSpPr>
            <p:nvPr/>
          </p:nvSpPr>
          <p:spPr bwMode="auto">
            <a:xfrm>
              <a:off x="2185987" y="2151062"/>
              <a:ext cx="31591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hangingPunct="1"/>
              <a:r>
                <a:rPr lang="en-GB" sz="1600" b="1" i="1" smtClean="0">
                  <a:solidFill>
                    <a:srgbClr val="0000FF"/>
                  </a:solidFill>
                  <a:latin typeface="Arial" charset="0"/>
                </a:rPr>
                <a:t>S</a:t>
              </a:r>
              <a:endParaRPr lang="en-GB" sz="1600" b="1" baseline="-25000" smtClean="0">
                <a:solidFill>
                  <a:srgbClr val="0000FF"/>
                </a:solidFill>
                <a:latin typeface="Arial" charset="0"/>
              </a:endParaRPr>
            </a:p>
          </p:txBody>
        </p:sp>
        <p:sp>
          <p:nvSpPr>
            <p:cNvPr id="107" name="Text Box 214"/>
            <p:cNvSpPr txBox="1">
              <a:spLocks noChangeArrowheads="1"/>
            </p:cNvSpPr>
            <p:nvPr/>
          </p:nvSpPr>
          <p:spPr bwMode="auto">
            <a:xfrm>
              <a:off x="889000" y="3519487"/>
              <a:ext cx="3270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hangingPunct="1"/>
              <a:r>
                <a:rPr lang="en-GB" sz="1600" b="1" i="1" smtClean="0">
                  <a:solidFill>
                    <a:srgbClr val="FF0000"/>
                  </a:solidFill>
                  <a:latin typeface="Arial" charset="0"/>
                </a:rPr>
                <a:t>B</a:t>
              </a:r>
              <a:endParaRPr lang="en-GB" sz="1600" b="1" baseline="-25000" smtClean="0">
                <a:solidFill>
                  <a:srgbClr val="FF0000"/>
                </a:solidFill>
                <a:latin typeface="Arial" charset="0"/>
              </a:endParaRPr>
            </a:p>
          </p:txBody>
        </p:sp>
        <p:sp>
          <p:nvSpPr>
            <p:cNvPr id="108" name="Text Box 215"/>
            <p:cNvSpPr txBox="1">
              <a:spLocks noChangeArrowheads="1"/>
            </p:cNvSpPr>
            <p:nvPr/>
          </p:nvSpPr>
          <p:spPr bwMode="auto">
            <a:xfrm>
              <a:off x="2690019" y="4167187"/>
              <a:ext cx="36036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hangingPunct="1"/>
              <a:r>
                <a:rPr lang="en-GB" sz="1600" i="1" smtClean="0">
                  <a:solidFill>
                    <a:srgbClr val="000000"/>
                  </a:solidFill>
                  <a:latin typeface="Arial" charset="0"/>
                </a:rPr>
                <a:t>x</a:t>
              </a:r>
              <a:r>
                <a:rPr lang="en-GB" sz="1600" baseline="-25000" smtClean="0">
                  <a:solidFill>
                    <a:srgbClr val="000000"/>
                  </a:solidFill>
                  <a:latin typeface="Arial" charset="0"/>
                </a:rPr>
                <a:t>1</a:t>
              </a:r>
            </a:p>
          </p:txBody>
        </p:sp>
        <p:sp>
          <p:nvSpPr>
            <p:cNvPr id="109" name="Text Box 216"/>
            <p:cNvSpPr txBox="1">
              <a:spLocks noChangeArrowheads="1"/>
            </p:cNvSpPr>
            <p:nvPr/>
          </p:nvSpPr>
          <p:spPr bwMode="auto">
            <a:xfrm>
              <a:off x="0" y="2006599"/>
              <a:ext cx="360362"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hangingPunct="1"/>
              <a:r>
                <a:rPr lang="en-GB" sz="1600" i="1" smtClean="0">
                  <a:solidFill>
                    <a:srgbClr val="000000"/>
                  </a:solidFill>
                  <a:latin typeface="Arial" charset="0"/>
                </a:rPr>
                <a:t>x</a:t>
              </a:r>
              <a:r>
                <a:rPr lang="en-GB" sz="1600" baseline="-25000" smtClean="0">
                  <a:solidFill>
                    <a:srgbClr val="000000"/>
                  </a:solidFill>
                  <a:latin typeface="Arial" charset="0"/>
                </a:rPr>
                <a:t>2</a:t>
              </a:r>
            </a:p>
          </p:txBody>
        </p:sp>
        <p:sp>
          <p:nvSpPr>
            <p:cNvPr id="110" name="Freeform 217"/>
            <p:cNvSpPr>
              <a:spLocks/>
            </p:cNvSpPr>
            <p:nvPr/>
          </p:nvSpPr>
          <p:spPr bwMode="auto">
            <a:xfrm>
              <a:off x="715962" y="2811462"/>
              <a:ext cx="1327150" cy="1095375"/>
            </a:xfrm>
            <a:custGeom>
              <a:avLst/>
              <a:gdLst>
                <a:gd name="T0" fmla="*/ 0 w 836"/>
                <a:gd name="T1" fmla="*/ 167 h 690"/>
                <a:gd name="T2" fmla="*/ 423 w 836"/>
                <a:gd name="T3" fmla="*/ 14 h 690"/>
                <a:gd name="T4" fmla="*/ 776 w 836"/>
                <a:gd name="T5" fmla="*/ 249 h 690"/>
                <a:gd name="T6" fmla="*/ 782 w 836"/>
                <a:gd name="T7" fmla="*/ 690 h 690"/>
              </a:gdLst>
              <a:ahLst/>
              <a:cxnLst>
                <a:cxn ang="0">
                  <a:pos x="T0" y="T1"/>
                </a:cxn>
                <a:cxn ang="0">
                  <a:pos x="T2" y="T3"/>
                </a:cxn>
                <a:cxn ang="0">
                  <a:pos x="T4" y="T5"/>
                </a:cxn>
                <a:cxn ang="0">
                  <a:pos x="T6" y="T7"/>
                </a:cxn>
              </a:cxnLst>
              <a:rect l="0" t="0" r="r" b="b"/>
              <a:pathLst>
                <a:path w="836" h="690">
                  <a:moveTo>
                    <a:pt x="0" y="167"/>
                  </a:moveTo>
                  <a:cubicBezTo>
                    <a:pt x="70" y="142"/>
                    <a:pt x="294" y="0"/>
                    <a:pt x="423" y="14"/>
                  </a:cubicBezTo>
                  <a:cubicBezTo>
                    <a:pt x="552" y="28"/>
                    <a:pt x="716" y="136"/>
                    <a:pt x="776" y="249"/>
                  </a:cubicBezTo>
                  <a:cubicBezTo>
                    <a:pt x="836" y="362"/>
                    <a:pt x="781" y="598"/>
                    <a:pt x="782" y="690"/>
                  </a:cubicBezTo>
                </a:path>
              </a:pathLst>
            </a:custGeom>
            <a:noFill/>
            <a:ln w="31750" cap="flat" cmpd="sng">
              <a:solidFill>
                <a:srgbClr val="339966"/>
              </a:solidFill>
              <a:prstDash val="solid"/>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grpSp>
      <p:grpSp>
        <p:nvGrpSpPr>
          <p:cNvPr id="111" name="Group 3"/>
          <p:cNvGrpSpPr>
            <a:grpSpLocks/>
          </p:cNvGrpSpPr>
          <p:nvPr/>
        </p:nvGrpSpPr>
        <p:grpSpPr bwMode="auto">
          <a:xfrm>
            <a:off x="82617" y="3971360"/>
            <a:ext cx="2735262" cy="2497138"/>
            <a:chOff x="3293" y="1142"/>
            <a:chExt cx="1723" cy="1573"/>
          </a:xfrm>
        </p:grpSpPr>
        <p:sp>
          <p:nvSpPr>
            <p:cNvPr id="112" name="Line 4"/>
            <p:cNvSpPr>
              <a:spLocks noChangeShapeType="1"/>
            </p:cNvSpPr>
            <p:nvPr/>
          </p:nvSpPr>
          <p:spPr bwMode="auto">
            <a:xfrm>
              <a:off x="3383" y="2504"/>
              <a:ext cx="1633" cy="0"/>
            </a:xfrm>
            <a:prstGeom prst="line">
              <a:avLst/>
            </a:prstGeom>
            <a:noFill/>
            <a:ln w="12700">
              <a:solidFill>
                <a:srgbClr val="5F5F5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13" name="Line 5"/>
            <p:cNvSpPr>
              <a:spLocks noChangeShapeType="1"/>
            </p:cNvSpPr>
            <p:nvPr/>
          </p:nvSpPr>
          <p:spPr bwMode="auto">
            <a:xfrm rot="-5400000">
              <a:off x="2771" y="1891"/>
              <a:ext cx="1496" cy="0"/>
            </a:xfrm>
            <a:prstGeom prst="line">
              <a:avLst/>
            </a:prstGeom>
            <a:noFill/>
            <a:ln w="12700">
              <a:solidFill>
                <a:srgbClr val="5F5F5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14" name="Oval 6"/>
            <p:cNvSpPr>
              <a:spLocks noChangeArrowheads="1"/>
            </p:cNvSpPr>
            <p:nvPr/>
          </p:nvSpPr>
          <p:spPr bwMode="auto">
            <a:xfrm>
              <a:off x="4245" y="145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15" name="Oval 7"/>
            <p:cNvSpPr>
              <a:spLocks noChangeArrowheads="1"/>
            </p:cNvSpPr>
            <p:nvPr/>
          </p:nvSpPr>
          <p:spPr bwMode="auto">
            <a:xfrm>
              <a:off x="4458" y="156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16" name="Oval 8"/>
            <p:cNvSpPr>
              <a:spLocks noChangeArrowheads="1"/>
            </p:cNvSpPr>
            <p:nvPr/>
          </p:nvSpPr>
          <p:spPr bwMode="auto">
            <a:xfrm>
              <a:off x="4192" y="153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17" name="Oval 9"/>
            <p:cNvSpPr>
              <a:spLocks noChangeArrowheads="1"/>
            </p:cNvSpPr>
            <p:nvPr/>
          </p:nvSpPr>
          <p:spPr bwMode="auto">
            <a:xfrm>
              <a:off x="4336" y="164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18" name="Oval 10"/>
            <p:cNvSpPr>
              <a:spLocks noChangeArrowheads="1"/>
            </p:cNvSpPr>
            <p:nvPr/>
          </p:nvSpPr>
          <p:spPr bwMode="auto">
            <a:xfrm>
              <a:off x="4420" y="172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19" name="Oval 11"/>
            <p:cNvSpPr>
              <a:spLocks noChangeArrowheads="1"/>
            </p:cNvSpPr>
            <p:nvPr/>
          </p:nvSpPr>
          <p:spPr bwMode="auto">
            <a:xfrm>
              <a:off x="4478" y="181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20" name="Oval 12"/>
            <p:cNvSpPr>
              <a:spLocks noChangeArrowheads="1"/>
            </p:cNvSpPr>
            <p:nvPr/>
          </p:nvSpPr>
          <p:spPr bwMode="auto">
            <a:xfrm>
              <a:off x="4517" y="168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21" name="Oval 13"/>
            <p:cNvSpPr>
              <a:spLocks noChangeArrowheads="1"/>
            </p:cNvSpPr>
            <p:nvPr/>
          </p:nvSpPr>
          <p:spPr bwMode="auto">
            <a:xfrm>
              <a:off x="4268" y="168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22" name="Oval 14"/>
            <p:cNvSpPr>
              <a:spLocks noChangeArrowheads="1"/>
            </p:cNvSpPr>
            <p:nvPr/>
          </p:nvSpPr>
          <p:spPr bwMode="auto">
            <a:xfrm>
              <a:off x="4381" y="150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23" name="Oval 15"/>
            <p:cNvSpPr>
              <a:spLocks noChangeArrowheads="1"/>
            </p:cNvSpPr>
            <p:nvPr/>
          </p:nvSpPr>
          <p:spPr bwMode="auto">
            <a:xfrm>
              <a:off x="4518" y="1414"/>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24" name="Oval 16"/>
            <p:cNvSpPr>
              <a:spLocks noChangeArrowheads="1"/>
            </p:cNvSpPr>
            <p:nvPr/>
          </p:nvSpPr>
          <p:spPr bwMode="auto">
            <a:xfrm>
              <a:off x="4654" y="155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25" name="Oval 17"/>
            <p:cNvSpPr>
              <a:spLocks noChangeArrowheads="1"/>
            </p:cNvSpPr>
            <p:nvPr/>
          </p:nvSpPr>
          <p:spPr bwMode="auto">
            <a:xfrm>
              <a:off x="4518" y="150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26" name="Oval 18"/>
            <p:cNvSpPr>
              <a:spLocks noChangeArrowheads="1"/>
            </p:cNvSpPr>
            <p:nvPr/>
          </p:nvSpPr>
          <p:spPr bwMode="auto">
            <a:xfrm>
              <a:off x="4609" y="159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27" name="Oval 19"/>
            <p:cNvSpPr>
              <a:spLocks noChangeArrowheads="1"/>
            </p:cNvSpPr>
            <p:nvPr/>
          </p:nvSpPr>
          <p:spPr bwMode="auto">
            <a:xfrm>
              <a:off x="4699" y="164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28" name="Oval 20"/>
            <p:cNvSpPr>
              <a:spLocks noChangeArrowheads="1"/>
            </p:cNvSpPr>
            <p:nvPr/>
          </p:nvSpPr>
          <p:spPr bwMode="auto">
            <a:xfrm>
              <a:off x="4745" y="173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29" name="Oval 21"/>
            <p:cNvSpPr>
              <a:spLocks noChangeArrowheads="1"/>
            </p:cNvSpPr>
            <p:nvPr/>
          </p:nvSpPr>
          <p:spPr bwMode="auto">
            <a:xfrm>
              <a:off x="4790" y="164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30" name="Oval 22"/>
            <p:cNvSpPr>
              <a:spLocks noChangeArrowheads="1"/>
            </p:cNvSpPr>
            <p:nvPr/>
          </p:nvSpPr>
          <p:spPr bwMode="auto">
            <a:xfrm>
              <a:off x="4745" y="155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31" name="Oval 23"/>
            <p:cNvSpPr>
              <a:spLocks noChangeArrowheads="1"/>
            </p:cNvSpPr>
            <p:nvPr/>
          </p:nvSpPr>
          <p:spPr bwMode="auto">
            <a:xfrm>
              <a:off x="4619" y="166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32" name="Oval 24"/>
            <p:cNvSpPr>
              <a:spLocks noChangeArrowheads="1"/>
            </p:cNvSpPr>
            <p:nvPr/>
          </p:nvSpPr>
          <p:spPr bwMode="auto">
            <a:xfrm>
              <a:off x="4654" y="146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33" name="Oval 25"/>
            <p:cNvSpPr>
              <a:spLocks noChangeArrowheads="1"/>
            </p:cNvSpPr>
            <p:nvPr/>
          </p:nvSpPr>
          <p:spPr bwMode="auto">
            <a:xfrm>
              <a:off x="4608" y="182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34" name="Oval 26"/>
            <p:cNvSpPr>
              <a:spLocks noChangeArrowheads="1"/>
            </p:cNvSpPr>
            <p:nvPr/>
          </p:nvSpPr>
          <p:spPr bwMode="auto">
            <a:xfrm>
              <a:off x="4744" y="195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35" name="Oval 27"/>
            <p:cNvSpPr>
              <a:spLocks noChangeArrowheads="1"/>
            </p:cNvSpPr>
            <p:nvPr/>
          </p:nvSpPr>
          <p:spPr bwMode="auto">
            <a:xfrm>
              <a:off x="4608" y="191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36" name="Oval 28"/>
            <p:cNvSpPr>
              <a:spLocks noChangeArrowheads="1"/>
            </p:cNvSpPr>
            <p:nvPr/>
          </p:nvSpPr>
          <p:spPr bwMode="auto">
            <a:xfrm>
              <a:off x="4699" y="200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37" name="Oval 29"/>
            <p:cNvSpPr>
              <a:spLocks noChangeArrowheads="1"/>
            </p:cNvSpPr>
            <p:nvPr/>
          </p:nvSpPr>
          <p:spPr bwMode="auto">
            <a:xfrm>
              <a:off x="4789" y="2048"/>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38" name="Oval 30"/>
            <p:cNvSpPr>
              <a:spLocks noChangeArrowheads="1"/>
            </p:cNvSpPr>
            <p:nvPr/>
          </p:nvSpPr>
          <p:spPr bwMode="auto">
            <a:xfrm>
              <a:off x="4835" y="213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39" name="Oval 31"/>
            <p:cNvSpPr>
              <a:spLocks noChangeArrowheads="1"/>
            </p:cNvSpPr>
            <p:nvPr/>
          </p:nvSpPr>
          <p:spPr bwMode="auto">
            <a:xfrm>
              <a:off x="4880" y="2048"/>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40" name="Oval 32"/>
            <p:cNvSpPr>
              <a:spLocks noChangeArrowheads="1"/>
            </p:cNvSpPr>
            <p:nvPr/>
          </p:nvSpPr>
          <p:spPr bwMode="auto">
            <a:xfrm>
              <a:off x="4835" y="195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41" name="Oval 33"/>
            <p:cNvSpPr>
              <a:spLocks noChangeArrowheads="1"/>
            </p:cNvSpPr>
            <p:nvPr/>
          </p:nvSpPr>
          <p:spPr bwMode="auto">
            <a:xfrm>
              <a:off x="4744" y="2048"/>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42" name="Oval 34"/>
            <p:cNvSpPr>
              <a:spLocks noChangeArrowheads="1"/>
            </p:cNvSpPr>
            <p:nvPr/>
          </p:nvSpPr>
          <p:spPr bwMode="auto">
            <a:xfrm>
              <a:off x="4744" y="186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43" name="Oval 35"/>
            <p:cNvSpPr>
              <a:spLocks noChangeArrowheads="1"/>
            </p:cNvSpPr>
            <p:nvPr/>
          </p:nvSpPr>
          <p:spPr bwMode="auto">
            <a:xfrm>
              <a:off x="4563" y="2094"/>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44" name="Oval 36"/>
            <p:cNvSpPr>
              <a:spLocks noChangeArrowheads="1"/>
            </p:cNvSpPr>
            <p:nvPr/>
          </p:nvSpPr>
          <p:spPr bwMode="auto">
            <a:xfrm>
              <a:off x="4609" y="218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45" name="Oval 37"/>
            <p:cNvSpPr>
              <a:spLocks noChangeArrowheads="1"/>
            </p:cNvSpPr>
            <p:nvPr/>
          </p:nvSpPr>
          <p:spPr bwMode="auto">
            <a:xfrm>
              <a:off x="4654" y="2094"/>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46" name="Oval 38"/>
            <p:cNvSpPr>
              <a:spLocks noChangeArrowheads="1"/>
            </p:cNvSpPr>
            <p:nvPr/>
          </p:nvSpPr>
          <p:spPr bwMode="auto">
            <a:xfrm>
              <a:off x="4609" y="200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47" name="Oval 39"/>
            <p:cNvSpPr>
              <a:spLocks noChangeArrowheads="1"/>
            </p:cNvSpPr>
            <p:nvPr/>
          </p:nvSpPr>
          <p:spPr bwMode="auto">
            <a:xfrm>
              <a:off x="4064" y="145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48" name="Oval 40"/>
            <p:cNvSpPr>
              <a:spLocks noChangeArrowheads="1"/>
            </p:cNvSpPr>
            <p:nvPr/>
          </p:nvSpPr>
          <p:spPr bwMode="auto">
            <a:xfrm>
              <a:off x="4110" y="155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49" name="Oval 41"/>
            <p:cNvSpPr>
              <a:spLocks noChangeArrowheads="1"/>
            </p:cNvSpPr>
            <p:nvPr/>
          </p:nvSpPr>
          <p:spPr bwMode="auto">
            <a:xfrm>
              <a:off x="4155" y="145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50" name="Oval 42"/>
            <p:cNvSpPr>
              <a:spLocks noChangeArrowheads="1"/>
            </p:cNvSpPr>
            <p:nvPr/>
          </p:nvSpPr>
          <p:spPr bwMode="auto">
            <a:xfrm>
              <a:off x="4110" y="1368"/>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51" name="Oval 43"/>
            <p:cNvSpPr>
              <a:spLocks noChangeArrowheads="1"/>
            </p:cNvSpPr>
            <p:nvPr/>
          </p:nvSpPr>
          <p:spPr bwMode="auto">
            <a:xfrm>
              <a:off x="4245" y="136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52" name="Oval 44"/>
            <p:cNvSpPr>
              <a:spLocks noChangeArrowheads="1"/>
            </p:cNvSpPr>
            <p:nvPr/>
          </p:nvSpPr>
          <p:spPr bwMode="auto">
            <a:xfrm>
              <a:off x="4382" y="1278"/>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53" name="Oval 45"/>
            <p:cNvSpPr>
              <a:spLocks noChangeArrowheads="1"/>
            </p:cNvSpPr>
            <p:nvPr/>
          </p:nvSpPr>
          <p:spPr bwMode="auto">
            <a:xfrm>
              <a:off x="4382" y="136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54" name="Oval 46"/>
            <p:cNvSpPr>
              <a:spLocks noChangeArrowheads="1"/>
            </p:cNvSpPr>
            <p:nvPr/>
          </p:nvSpPr>
          <p:spPr bwMode="auto">
            <a:xfrm>
              <a:off x="4518" y="1324"/>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55" name="Oval 47"/>
            <p:cNvSpPr>
              <a:spLocks noChangeArrowheads="1"/>
            </p:cNvSpPr>
            <p:nvPr/>
          </p:nvSpPr>
          <p:spPr bwMode="auto">
            <a:xfrm>
              <a:off x="4789" y="182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56" name="Oval 48"/>
            <p:cNvSpPr>
              <a:spLocks noChangeArrowheads="1"/>
            </p:cNvSpPr>
            <p:nvPr/>
          </p:nvSpPr>
          <p:spPr bwMode="auto">
            <a:xfrm>
              <a:off x="4545" y="1758"/>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57" name="Oval 49"/>
            <p:cNvSpPr>
              <a:spLocks noChangeArrowheads="1"/>
            </p:cNvSpPr>
            <p:nvPr/>
          </p:nvSpPr>
          <p:spPr bwMode="auto">
            <a:xfrm>
              <a:off x="4545" y="1849"/>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58" name="Oval 50"/>
            <p:cNvSpPr>
              <a:spLocks noChangeArrowheads="1"/>
            </p:cNvSpPr>
            <p:nvPr/>
          </p:nvSpPr>
          <p:spPr bwMode="auto">
            <a:xfrm>
              <a:off x="4681" y="173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59" name="Oval 51"/>
            <p:cNvSpPr>
              <a:spLocks noChangeArrowheads="1"/>
            </p:cNvSpPr>
            <p:nvPr/>
          </p:nvSpPr>
          <p:spPr bwMode="auto">
            <a:xfrm>
              <a:off x="4681" y="182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60" name="Oval 52"/>
            <p:cNvSpPr>
              <a:spLocks noChangeArrowheads="1"/>
            </p:cNvSpPr>
            <p:nvPr/>
          </p:nvSpPr>
          <p:spPr bwMode="auto">
            <a:xfrm>
              <a:off x="4789" y="218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61" name="Oval 53"/>
            <p:cNvSpPr>
              <a:spLocks noChangeArrowheads="1"/>
            </p:cNvSpPr>
            <p:nvPr/>
          </p:nvSpPr>
          <p:spPr bwMode="auto">
            <a:xfrm>
              <a:off x="4879" y="223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62" name="Oval 54"/>
            <p:cNvSpPr>
              <a:spLocks noChangeArrowheads="1"/>
            </p:cNvSpPr>
            <p:nvPr/>
          </p:nvSpPr>
          <p:spPr bwMode="auto">
            <a:xfrm>
              <a:off x="4834" y="223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63" name="Oval 55"/>
            <p:cNvSpPr>
              <a:spLocks noChangeArrowheads="1"/>
            </p:cNvSpPr>
            <p:nvPr/>
          </p:nvSpPr>
          <p:spPr bwMode="auto">
            <a:xfrm>
              <a:off x="4562" y="227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64" name="Oval 56"/>
            <p:cNvSpPr>
              <a:spLocks noChangeArrowheads="1"/>
            </p:cNvSpPr>
            <p:nvPr/>
          </p:nvSpPr>
          <p:spPr bwMode="auto">
            <a:xfrm>
              <a:off x="4744" y="2276"/>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65" name="Oval 57"/>
            <p:cNvSpPr>
              <a:spLocks noChangeArrowheads="1"/>
            </p:cNvSpPr>
            <p:nvPr/>
          </p:nvSpPr>
          <p:spPr bwMode="auto">
            <a:xfrm>
              <a:off x="4699" y="218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66" name="Oval 58"/>
            <p:cNvSpPr>
              <a:spLocks noChangeArrowheads="1"/>
            </p:cNvSpPr>
            <p:nvPr/>
          </p:nvSpPr>
          <p:spPr bwMode="auto">
            <a:xfrm>
              <a:off x="4018" y="1913"/>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67" name="Oval 59"/>
            <p:cNvSpPr>
              <a:spLocks noChangeArrowheads="1"/>
            </p:cNvSpPr>
            <p:nvPr/>
          </p:nvSpPr>
          <p:spPr bwMode="auto">
            <a:xfrm>
              <a:off x="4087" y="1669"/>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68" name="Oval 60"/>
            <p:cNvSpPr>
              <a:spLocks noChangeArrowheads="1"/>
            </p:cNvSpPr>
            <p:nvPr/>
          </p:nvSpPr>
          <p:spPr bwMode="auto">
            <a:xfrm>
              <a:off x="4381" y="1777"/>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69" name="Oval 61"/>
            <p:cNvSpPr>
              <a:spLocks noChangeArrowheads="1"/>
            </p:cNvSpPr>
            <p:nvPr/>
          </p:nvSpPr>
          <p:spPr bwMode="auto">
            <a:xfrm>
              <a:off x="4189" y="1606"/>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70" name="Oval 62"/>
            <p:cNvSpPr>
              <a:spLocks noChangeArrowheads="1"/>
            </p:cNvSpPr>
            <p:nvPr/>
          </p:nvSpPr>
          <p:spPr bwMode="auto">
            <a:xfrm>
              <a:off x="4290" y="1777"/>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71" name="Oval 63"/>
            <p:cNvSpPr>
              <a:spLocks noChangeArrowheads="1"/>
            </p:cNvSpPr>
            <p:nvPr/>
          </p:nvSpPr>
          <p:spPr bwMode="auto">
            <a:xfrm>
              <a:off x="4336" y="1867"/>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72" name="Oval 64"/>
            <p:cNvSpPr>
              <a:spLocks noChangeArrowheads="1"/>
            </p:cNvSpPr>
            <p:nvPr/>
          </p:nvSpPr>
          <p:spPr bwMode="auto">
            <a:xfrm>
              <a:off x="4517" y="1958"/>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73" name="Oval 65"/>
            <p:cNvSpPr>
              <a:spLocks noChangeArrowheads="1"/>
            </p:cNvSpPr>
            <p:nvPr/>
          </p:nvSpPr>
          <p:spPr bwMode="auto">
            <a:xfrm>
              <a:off x="4426" y="1867"/>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74" name="Oval 66"/>
            <p:cNvSpPr>
              <a:spLocks noChangeArrowheads="1"/>
            </p:cNvSpPr>
            <p:nvPr/>
          </p:nvSpPr>
          <p:spPr bwMode="auto">
            <a:xfrm>
              <a:off x="4402" y="1648"/>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75" name="Oval 67"/>
            <p:cNvSpPr>
              <a:spLocks noChangeArrowheads="1"/>
            </p:cNvSpPr>
            <p:nvPr/>
          </p:nvSpPr>
          <p:spPr bwMode="auto">
            <a:xfrm>
              <a:off x="4381" y="1937"/>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76" name="Oval 68"/>
            <p:cNvSpPr>
              <a:spLocks noChangeArrowheads="1"/>
            </p:cNvSpPr>
            <p:nvPr/>
          </p:nvSpPr>
          <p:spPr bwMode="auto">
            <a:xfrm>
              <a:off x="4290" y="1550"/>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77" name="Oval 69"/>
            <p:cNvSpPr>
              <a:spLocks noChangeArrowheads="1"/>
            </p:cNvSpPr>
            <p:nvPr/>
          </p:nvSpPr>
          <p:spPr bwMode="auto">
            <a:xfrm>
              <a:off x="4200" y="2093"/>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78" name="Oval 70"/>
            <p:cNvSpPr>
              <a:spLocks noChangeArrowheads="1"/>
            </p:cNvSpPr>
            <p:nvPr/>
          </p:nvSpPr>
          <p:spPr bwMode="auto">
            <a:xfrm>
              <a:off x="4381" y="2094"/>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79" name="Oval 71"/>
            <p:cNvSpPr>
              <a:spLocks noChangeArrowheads="1"/>
            </p:cNvSpPr>
            <p:nvPr/>
          </p:nvSpPr>
          <p:spPr bwMode="auto">
            <a:xfrm>
              <a:off x="4486" y="2075"/>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80" name="Oval 72"/>
            <p:cNvSpPr>
              <a:spLocks noChangeArrowheads="1"/>
            </p:cNvSpPr>
            <p:nvPr/>
          </p:nvSpPr>
          <p:spPr bwMode="auto">
            <a:xfrm>
              <a:off x="4608" y="2140"/>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81" name="Oval 73"/>
            <p:cNvSpPr>
              <a:spLocks noChangeArrowheads="1"/>
            </p:cNvSpPr>
            <p:nvPr/>
          </p:nvSpPr>
          <p:spPr bwMode="auto">
            <a:xfrm>
              <a:off x="4137" y="2030"/>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82" name="Oval 74"/>
            <p:cNvSpPr>
              <a:spLocks noChangeArrowheads="1"/>
            </p:cNvSpPr>
            <p:nvPr/>
          </p:nvSpPr>
          <p:spPr bwMode="auto">
            <a:xfrm>
              <a:off x="4426" y="2003"/>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83" name="Oval 75"/>
            <p:cNvSpPr>
              <a:spLocks noChangeArrowheads="1"/>
            </p:cNvSpPr>
            <p:nvPr/>
          </p:nvSpPr>
          <p:spPr bwMode="auto">
            <a:xfrm>
              <a:off x="4273" y="2094"/>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84" name="Oval 76"/>
            <p:cNvSpPr>
              <a:spLocks noChangeArrowheads="1"/>
            </p:cNvSpPr>
            <p:nvPr/>
          </p:nvSpPr>
          <p:spPr bwMode="auto">
            <a:xfrm>
              <a:off x="4238" y="1990"/>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85" name="Oval 77"/>
            <p:cNvSpPr>
              <a:spLocks noChangeArrowheads="1"/>
            </p:cNvSpPr>
            <p:nvPr/>
          </p:nvSpPr>
          <p:spPr bwMode="auto">
            <a:xfrm>
              <a:off x="4245" y="1867"/>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86" name="Oval 78"/>
            <p:cNvSpPr>
              <a:spLocks noChangeArrowheads="1"/>
            </p:cNvSpPr>
            <p:nvPr/>
          </p:nvSpPr>
          <p:spPr bwMode="auto">
            <a:xfrm>
              <a:off x="4311" y="1991"/>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87" name="Oval 79"/>
            <p:cNvSpPr>
              <a:spLocks noChangeArrowheads="1"/>
            </p:cNvSpPr>
            <p:nvPr/>
          </p:nvSpPr>
          <p:spPr bwMode="auto">
            <a:xfrm>
              <a:off x="4172" y="1731"/>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88" name="Oval 80"/>
            <p:cNvSpPr>
              <a:spLocks noChangeArrowheads="1"/>
            </p:cNvSpPr>
            <p:nvPr/>
          </p:nvSpPr>
          <p:spPr bwMode="auto">
            <a:xfrm>
              <a:off x="4200" y="1803"/>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89" name="Oval 81"/>
            <p:cNvSpPr>
              <a:spLocks noChangeArrowheads="1"/>
            </p:cNvSpPr>
            <p:nvPr/>
          </p:nvSpPr>
          <p:spPr bwMode="auto">
            <a:xfrm>
              <a:off x="3958" y="1731"/>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90" name="Oval 82"/>
            <p:cNvSpPr>
              <a:spLocks noChangeArrowheads="1"/>
            </p:cNvSpPr>
            <p:nvPr/>
          </p:nvSpPr>
          <p:spPr bwMode="auto">
            <a:xfrm>
              <a:off x="4200" y="1957"/>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91" name="Oval 83"/>
            <p:cNvSpPr>
              <a:spLocks noChangeArrowheads="1"/>
            </p:cNvSpPr>
            <p:nvPr/>
          </p:nvSpPr>
          <p:spPr bwMode="auto">
            <a:xfrm>
              <a:off x="4109" y="1867"/>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92" name="Oval 84"/>
            <p:cNvSpPr>
              <a:spLocks noChangeArrowheads="1"/>
            </p:cNvSpPr>
            <p:nvPr/>
          </p:nvSpPr>
          <p:spPr bwMode="auto">
            <a:xfrm>
              <a:off x="4427" y="2289"/>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93" name="Oval 85"/>
            <p:cNvSpPr>
              <a:spLocks noChangeArrowheads="1"/>
            </p:cNvSpPr>
            <p:nvPr/>
          </p:nvSpPr>
          <p:spPr bwMode="auto">
            <a:xfrm>
              <a:off x="4472" y="2198"/>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94" name="Oval 86"/>
            <p:cNvSpPr>
              <a:spLocks noChangeArrowheads="1"/>
            </p:cNvSpPr>
            <p:nvPr/>
          </p:nvSpPr>
          <p:spPr bwMode="auto">
            <a:xfrm>
              <a:off x="4319" y="2289"/>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95" name="Oval 87"/>
            <p:cNvSpPr>
              <a:spLocks noChangeArrowheads="1"/>
            </p:cNvSpPr>
            <p:nvPr/>
          </p:nvSpPr>
          <p:spPr bwMode="auto">
            <a:xfrm>
              <a:off x="4284" y="2185"/>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96" name="Oval 88"/>
            <p:cNvSpPr>
              <a:spLocks noChangeArrowheads="1"/>
            </p:cNvSpPr>
            <p:nvPr/>
          </p:nvSpPr>
          <p:spPr bwMode="auto">
            <a:xfrm>
              <a:off x="4357" y="2186"/>
              <a:ext cx="45" cy="46"/>
            </a:xfrm>
            <a:prstGeom prst="ellipse">
              <a:avLst/>
            </a:prstGeom>
            <a:solidFill>
              <a:srgbClr val="FF0000"/>
            </a:solidFill>
            <a:ln w="31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97" name="Oval 89"/>
            <p:cNvSpPr>
              <a:spLocks noChangeArrowheads="1"/>
            </p:cNvSpPr>
            <p:nvPr/>
          </p:nvSpPr>
          <p:spPr bwMode="auto">
            <a:xfrm>
              <a:off x="4013" y="1577"/>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98" name="Oval 90"/>
            <p:cNvSpPr>
              <a:spLocks noChangeArrowheads="1"/>
            </p:cNvSpPr>
            <p:nvPr/>
          </p:nvSpPr>
          <p:spPr bwMode="auto">
            <a:xfrm>
              <a:off x="3944" y="164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199" name="Oval 91"/>
            <p:cNvSpPr>
              <a:spLocks noChangeArrowheads="1"/>
            </p:cNvSpPr>
            <p:nvPr/>
          </p:nvSpPr>
          <p:spPr bwMode="auto">
            <a:xfrm>
              <a:off x="3792" y="159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0" name="Oval 92"/>
            <p:cNvSpPr>
              <a:spLocks noChangeArrowheads="1"/>
            </p:cNvSpPr>
            <p:nvPr/>
          </p:nvSpPr>
          <p:spPr bwMode="auto">
            <a:xfrm>
              <a:off x="3826" y="1704"/>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1" name="Oval 93"/>
            <p:cNvSpPr>
              <a:spLocks noChangeArrowheads="1"/>
            </p:cNvSpPr>
            <p:nvPr/>
          </p:nvSpPr>
          <p:spPr bwMode="auto">
            <a:xfrm>
              <a:off x="3883" y="1595"/>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2" name="Oval 94"/>
            <p:cNvSpPr>
              <a:spLocks noChangeArrowheads="1"/>
            </p:cNvSpPr>
            <p:nvPr/>
          </p:nvSpPr>
          <p:spPr bwMode="auto">
            <a:xfrm>
              <a:off x="3838" y="1504"/>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3" name="Oval 95"/>
            <p:cNvSpPr>
              <a:spLocks noChangeArrowheads="1"/>
            </p:cNvSpPr>
            <p:nvPr/>
          </p:nvSpPr>
          <p:spPr bwMode="auto">
            <a:xfrm>
              <a:off x="3949" y="149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4" name="Oval 96"/>
            <p:cNvSpPr>
              <a:spLocks noChangeArrowheads="1"/>
            </p:cNvSpPr>
            <p:nvPr/>
          </p:nvSpPr>
          <p:spPr bwMode="auto">
            <a:xfrm>
              <a:off x="3983" y="132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5" name="Oval 97"/>
            <p:cNvSpPr>
              <a:spLocks noChangeArrowheads="1"/>
            </p:cNvSpPr>
            <p:nvPr/>
          </p:nvSpPr>
          <p:spPr bwMode="auto">
            <a:xfrm>
              <a:off x="3983" y="141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6" name="Oval 98"/>
            <p:cNvSpPr>
              <a:spLocks noChangeArrowheads="1"/>
            </p:cNvSpPr>
            <p:nvPr/>
          </p:nvSpPr>
          <p:spPr bwMode="auto">
            <a:xfrm>
              <a:off x="3802" y="132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7" name="Oval 99"/>
            <p:cNvSpPr>
              <a:spLocks noChangeArrowheads="1"/>
            </p:cNvSpPr>
            <p:nvPr/>
          </p:nvSpPr>
          <p:spPr bwMode="auto">
            <a:xfrm>
              <a:off x="3848" y="1413"/>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8" name="Oval 100"/>
            <p:cNvSpPr>
              <a:spLocks noChangeArrowheads="1"/>
            </p:cNvSpPr>
            <p:nvPr/>
          </p:nvSpPr>
          <p:spPr bwMode="auto">
            <a:xfrm>
              <a:off x="3893" y="1322"/>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09" name="Oval 101"/>
            <p:cNvSpPr>
              <a:spLocks noChangeArrowheads="1"/>
            </p:cNvSpPr>
            <p:nvPr/>
          </p:nvSpPr>
          <p:spPr bwMode="auto">
            <a:xfrm>
              <a:off x="3848" y="123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10" name="Oval 102"/>
            <p:cNvSpPr>
              <a:spLocks noChangeArrowheads="1"/>
            </p:cNvSpPr>
            <p:nvPr/>
          </p:nvSpPr>
          <p:spPr bwMode="auto">
            <a:xfrm>
              <a:off x="4200" y="1278"/>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11" name="Oval 103"/>
            <p:cNvSpPr>
              <a:spLocks noChangeArrowheads="1"/>
            </p:cNvSpPr>
            <p:nvPr/>
          </p:nvSpPr>
          <p:spPr bwMode="auto">
            <a:xfrm>
              <a:off x="3746" y="1731"/>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12" name="Oval 104"/>
            <p:cNvSpPr>
              <a:spLocks noChangeArrowheads="1"/>
            </p:cNvSpPr>
            <p:nvPr/>
          </p:nvSpPr>
          <p:spPr bwMode="auto">
            <a:xfrm>
              <a:off x="3897" y="1794"/>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13" name="Oval 105"/>
            <p:cNvSpPr>
              <a:spLocks noChangeArrowheads="1"/>
            </p:cNvSpPr>
            <p:nvPr/>
          </p:nvSpPr>
          <p:spPr bwMode="auto">
            <a:xfrm>
              <a:off x="3701" y="1640"/>
              <a:ext cx="45" cy="46"/>
            </a:xfrm>
            <a:prstGeom prst="ellipse">
              <a:avLst/>
            </a:prstGeom>
            <a:solidFill>
              <a:srgbClr val="0000FF"/>
            </a:solidFill>
            <a:ln w="317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14" name="Text Box 106"/>
            <p:cNvSpPr txBox="1">
              <a:spLocks noChangeArrowheads="1"/>
            </p:cNvSpPr>
            <p:nvPr/>
          </p:nvSpPr>
          <p:spPr bwMode="auto">
            <a:xfrm>
              <a:off x="4670" y="1233"/>
              <a:ext cx="199"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hangingPunct="1"/>
              <a:r>
                <a:rPr lang="en-GB" sz="1600" b="1" i="1" smtClean="0">
                  <a:solidFill>
                    <a:srgbClr val="0000FF"/>
                  </a:solidFill>
                  <a:latin typeface="Arial" charset="0"/>
                </a:rPr>
                <a:t>S</a:t>
              </a:r>
              <a:endParaRPr lang="en-GB" sz="1600" b="1" baseline="-25000" smtClean="0">
                <a:solidFill>
                  <a:srgbClr val="0000FF"/>
                </a:solidFill>
                <a:latin typeface="Arial" charset="0"/>
              </a:endParaRPr>
            </a:p>
          </p:txBody>
        </p:sp>
        <p:sp>
          <p:nvSpPr>
            <p:cNvPr id="215" name="Text Box 107"/>
            <p:cNvSpPr txBox="1">
              <a:spLocks noChangeArrowheads="1"/>
            </p:cNvSpPr>
            <p:nvPr/>
          </p:nvSpPr>
          <p:spPr bwMode="auto">
            <a:xfrm>
              <a:off x="3853" y="2095"/>
              <a:ext cx="206"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hangingPunct="1"/>
              <a:r>
                <a:rPr lang="en-GB" sz="1600" b="1" i="1" smtClean="0">
                  <a:solidFill>
                    <a:srgbClr val="FF0000"/>
                  </a:solidFill>
                  <a:latin typeface="Arial" charset="0"/>
                </a:rPr>
                <a:t>B</a:t>
              </a:r>
              <a:endParaRPr lang="en-GB" sz="1600" b="1" baseline="-25000" smtClean="0">
                <a:solidFill>
                  <a:srgbClr val="FF0000"/>
                </a:solidFill>
                <a:latin typeface="Arial" charset="0"/>
              </a:endParaRPr>
            </a:p>
          </p:txBody>
        </p:sp>
        <p:sp>
          <p:nvSpPr>
            <p:cNvPr id="216" name="Text Box 108"/>
            <p:cNvSpPr txBox="1">
              <a:spLocks noChangeArrowheads="1"/>
            </p:cNvSpPr>
            <p:nvPr/>
          </p:nvSpPr>
          <p:spPr bwMode="auto">
            <a:xfrm>
              <a:off x="4778" y="2503"/>
              <a:ext cx="227"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hangingPunct="1"/>
              <a:r>
                <a:rPr lang="en-GB" sz="1600" i="1" smtClean="0">
                  <a:solidFill>
                    <a:srgbClr val="000000"/>
                  </a:solidFill>
                  <a:latin typeface="Arial" charset="0"/>
                </a:rPr>
                <a:t>x</a:t>
              </a:r>
              <a:r>
                <a:rPr lang="en-GB" sz="1600" baseline="-25000" smtClean="0">
                  <a:solidFill>
                    <a:srgbClr val="000000"/>
                  </a:solidFill>
                  <a:latin typeface="Arial" charset="0"/>
                </a:rPr>
                <a:t>1</a:t>
              </a:r>
            </a:p>
          </p:txBody>
        </p:sp>
        <p:sp>
          <p:nvSpPr>
            <p:cNvPr id="217" name="Text Box 109"/>
            <p:cNvSpPr txBox="1">
              <a:spLocks noChangeArrowheads="1"/>
            </p:cNvSpPr>
            <p:nvPr/>
          </p:nvSpPr>
          <p:spPr bwMode="auto">
            <a:xfrm>
              <a:off x="3293" y="1142"/>
              <a:ext cx="227"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hangingPunct="1"/>
              <a:r>
                <a:rPr lang="en-GB" sz="1600" i="1" smtClean="0">
                  <a:solidFill>
                    <a:srgbClr val="000000"/>
                  </a:solidFill>
                  <a:latin typeface="Arial" charset="0"/>
                </a:rPr>
                <a:t>x</a:t>
              </a:r>
              <a:r>
                <a:rPr lang="en-GB" sz="1600" baseline="-25000" smtClean="0">
                  <a:solidFill>
                    <a:srgbClr val="000000"/>
                  </a:solidFill>
                  <a:latin typeface="Arial" charset="0"/>
                </a:rPr>
                <a:t>2</a:t>
              </a:r>
            </a:p>
          </p:txBody>
        </p:sp>
        <p:sp>
          <p:nvSpPr>
            <p:cNvPr id="218" name="Freeform 110"/>
            <p:cNvSpPr>
              <a:spLocks/>
            </p:cNvSpPr>
            <p:nvPr/>
          </p:nvSpPr>
          <p:spPr bwMode="auto">
            <a:xfrm>
              <a:off x="3867" y="1531"/>
              <a:ext cx="713" cy="808"/>
            </a:xfrm>
            <a:custGeom>
              <a:avLst/>
              <a:gdLst>
                <a:gd name="T0" fmla="*/ 0 w 713"/>
                <a:gd name="T1" fmla="*/ 391 h 808"/>
                <a:gd name="T2" fmla="*/ 100 w 713"/>
                <a:gd name="T3" fmla="*/ 320 h 808"/>
                <a:gd name="T4" fmla="*/ 71 w 713"/>
                <a:gd name="T5" fmla="*/ 215 h 808"/>
                <a:gd name="T6" fmla="*/ 265 w 713"/>
                <a:gd name="T7" fmla="*/ 121 h 808"/>
                <a:gd name="T8" fmla="*/ 353 w 713"/>
                <a:gd name="T9" fmla="*/ 62 h 808"/>
                <a:gd name="T10" fmla="*/ 471 w 713"/>
                <a:gd name="T11" fmla="*/ 3 h 808"/>
                <a:gd name="T12" fmla="*/ 482 w 713"/>
                <a:gd name="T13" fmla="*/ 44 h 808"/>
                <a:gd name="T14" fmla="*/ 459 w 713"/>
                <a:gd name="T15" fmla="*/ 97 h 808"/>
                <a:gd name="T16" fmla="*/ 371 w 713"/>
                <a:gd name="T17" fmla="*/ 185 h 808"/>
                <a:gd name="T18" fmla="*/ 459 w 713"/>
                <a:gd name="T19" fmla="*/ 221 h 808"/>
                <a:gd name="T20" fmla="*/ 571 w 713"/>
                <a:gd name="T21" fmla="*/ 85 h 808"/>
                <a:gd name="T22" fmla="*/ 600 w 713"/>
                <a:gd name="T23" fmla="*/ 150 h 808"/>
                <a:gd name="T24" fmla="*/ 553 w 713"/>
                <a:gd name="T25" fmla="*/ 203 h 808"/>
                <a:gd name="T26" fmla="*/ 600 w 713"/>
                <a:gd name="T27" fmla="*/ 303 h 808"/>
                <a:gd name="T28" fmla="*/ 635 w 713"/>
                <a:gd name="T29" fmla="*/ 391 h 808"/>
                <a:gd name="T30" fmla="*/ 700 w 713"/>
                <a:gd name="T31" fmla="*/ 432 h 808"/>
                <a:gd name="T32" fmla="*/ 706 w 713"/>
                <a:gd name="T33" fmla="*/ 503 h 808"/>
                <a:gd name="T34" fmla="*/ 659 w 713"/>
                <a:gd name="T35"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3" h="808">
                  <a:moveTo>
                    <a:pt x="0" y="391"/>
                  </a:moveTo>
                  <a:cubicBezTo>
                    <a:pt x="16" y="378"/>
                    <a:pt x="88" y="349"/>
                    <a:pt x="100" y="320"/>
                  </a:cubicBezTo>
                  <a:cubicBezTo>
                    <a:pt x="112" y="291"/>
                    <a:pt x="44" y="248"/>
                    <a:pt x="71" y="215"/>
                  </a:cubicBezTo>
                  <a:cubicBezTo>
                    <a:pt x="98" y="182"/>
                    <a:pt x="218" y="146"/>
                    <a:pt x="265" y="121"/>
                  </a:cubicBezTo>
                  <a:cubicBezTo>
                    <a:pt x="312" y="96"/>
                    <a:pt x="319" y="82"/>
                    <a:pt x="353" y="62"/>
                  </a:cubicBezTo>
                  <a:cubicBezTo>
                    <a:pt x="387" y="42"/>
                    <a:pt x="450" y="6"/>
                    <a:pt x="471" y="3"/>
                  </a:cubicBezTo>
                  <a:cubicBezTo>
                    <a:pt x="492" y="0"/>
                    <a:pt x="484" y="28"/>
                    <a:pt x="482" y="44"/>
                  </a:cubicBezTo>
                  <a:cubicBezTo>
                    <a:pt x="480" y="60"/>
                    <a:pt x="477" y="74"/>
                    <a:pt x="459" y="97"/>
                  </a:cubicBezTo>
                  <a:cubicBezTo>
                    <a:pt x="441" y="120"/>
                    <a:pt x="371" y="164"/>
                    <a:pt x="371" y="185"/>
                  </a:cubicBezTo>
                  <a:cubicBezTo>
                    <a:pt x="371" y="206"/>
                    <a:pt x="426" y="238"/>
                    <a:pt x="459" y="221"/>
                  </a:cubicBezTo>
                  <a:cubicBezTo>
                    <a:pt x="492" y="204"/>
                    <a:pt x="547" y="97"/>
                    <a:pt x="571" y="85"/>
                  </a:cubicBezTo>
                  <a:cubicBezTo>
                    <a:pt x="595" y="73"/>
                    <a:pt x="603" y="130"/>
                    <a:pt x="600" y="150"/>
                  </a:cubicBezTo>
                  <a:cubicBezTo>
                    <a:pt x="597" y="170"/>
                    <a:pt x="553" y="178"/>
                    <a:pt x="553" y="203"/>
                  </a:cubicBezTo>
                  <a:cubicBezTo>
                    <a:pt x="553" y="228"/>
                    <a:pt x="586" y="272"/>
                    <a:pt x="600" y="303"/>
                  </a:cubicBezTo>
                  <a:cubicBezTo>
                    <a:pt x="614" y="334"/>
                    <a:pt x="618" y="369"/>
                    <a:pt x="635" y="391"/>
                  </a:cubicBezTo>
                  <a:cubicBezTo>
                    <a:pt x="652" y="413"/>
                    <a:pt x="688" y="413"/>
                    <a:pt x="700" y="432"/>
                  </a:cubicBezTo>
                  <a:cubicBezTo>
                    <a:pt x="712" y="451"/>
                    <a:pt x="713" y="440"/>
                    <a:pt x="706" y="503"/>
                  </a:cubicBezTo>
                  <a:cubicBezTo>
                    <a:pt x="699" y="566"/>
                    <a:pt x="669" y="745"/>
                    <a:pt x="659" y="808"/>
                  </a:cubicBezTo>
                </a:path>
              </a:pathLst>
            </a:custGeom>
            <a:noFill/>
            <a:ln w="31750" cap="flat" cmpd="sng">
              <a:solidFill>
                <a:srgbClr val="339966"/>
              </a:solidFill>
              <a:prstDash val="solid"/>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grpSp>
      <p:grpSp>
        <p:nvGrpSpPr>
          <p:cNvPr id="219" name="Group 17"/>
          <p:cNvGrpSpPr/>
          <p:nvPr/>
        </p:nvGrpSpPr>
        <p:grpSpPr>
          <a:xfrm>
            <a:off x="3660056" y="976612"/>
            <a:ext cx="5530083" cy="2211129"/>
            <a:chOff x="3541447" y="1634193"/>
            <a:chExt cx="5530083" cy="2211129"/>
          </a:xfrm>
        </p:grpSpPr>
        <p:sp>
          <p:nvSpPr>
            <p:cNvPr id="220" name="Text Box 229"/>
            <p:cNvSpPr txBox="1">
              <a:spLocks noChangeArrowheads="1"/>
            </p:cNvSpPr>
            <p:nvPr/>
          </p:nvSpPr>
          <p:spPr bwMode="auto">
            <a:xfrm>
              <a:off x="6224321" y="2716081"/>
              <a:ext cx="2847209" cy="58695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0" algn="ctr">
                  <a:solidFill>
                    <a:srgbClr val="FF3B3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177800" indent="-1778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1" hangingPunct="1">
                <a:spcBef>
                  <a:spcPct val="35000"/>
                </a:spcBef>
                <a:buClr>
                  <a:srgbClr val="FF0000"/>
                </a:buClr>
                <a:buSzPct val="135000"/>
                <a:buFont typeface="Wingdings" pitchFamily="2" charset="2"/>
                <a:buNone/>
              </a:pPr>
              <a:r>
                <a:rPr lang="en-US" sz="1600" dirty="0" smtClean="0">
                  <a:solidFill>
                    <a:srgbClr val="008000"/>
                  </a:solidFill>
                  <a:latin typeface="Arial" charset="0"/>
                </a:rPr>
                <a:t>True performance (independent test sample)</a:t>
              </a:r>
            </a:p>
          </p:txBody>
        </p:sp>
        <p:sp>
          <p:nvSpPr>
            <p:cNvPr id="221" name="Line 222"/>
            <p:cNvSpPr>
              <a:spLocks noChangeShapeType="1"/>
            </p:cNvSpPr>
            <p:nvPr/>
          </p:nvSpPr>
          <p:spPr bwMode="auto">
            <a:xfrm>
              <a:off x="3708135" y="3510359"/>
              <a:ext cx="2592387" cy="0"/>
            </a:xfrm>
            <a:prstGeom prst="line">
              <a:avLst/>
            </a:prstGeom>
            <a:noFill/>
            <a:ln w="12700">
              <a:solidFill>
                <a:srgbClr val="5F5F5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22" name="Line 223"/>
            <p:cNvSpPr>
              <a:spLocks noChangeShapeType="1"/>
            </p:cNvSpPr>
            <p:nvPr/>
          </p:nvSpPr>
          <p:spPr bwMode="auto">
            <a:xfrm rot="5400000" flipH="1">
              <a:off x="2893748" y="2694384"/>
              <a:ext cx="2025650" cy="34925"/>
            </a:xfrm>
            <a:prstGeom prst="line">
              <a:avLst/>
            </a:prstGeom>
            <a:noFill/>
            <a:ln w="12700">
              <a:solidFill>
                <a:srgbClr val="5F5F5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23" name="Text Box 224"/>
            <p:cNvSpPr txBox="1">
              <a:spLocks noChangeArrowheads="1"/>
            </p:cNvSpPr>
            <p:nvPr/>
          </p:nvSpPr>
          <p:spPr bwMode="auto">
            <a:xfrm>
              <a:off x="4960672" y="3508772"/>
              <a:ext cx="146685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hangingPunct="1"/>
              <a:r>
                <a:rPr lang="en-GB" sz="1600" i="1" smtClean="0">
                  <a:solidFill>
                    <a:srgbClr val="000000"/>
                  </a:solidFill>
                  <a:latin typeface="Arial" charset="0"/>
                </a:rPr>
                <a:t>training cycles</a:t>
              </a:r>
              <a:endParaRPr lang="en-GB" sz="1600" baseline="-25000" smtClean="0">
                <a:solidFill>
                  <a:srgbClr val="000000"/>
                </a:solidFill>
                <a:latin typeface="Arial" charset="0"/>
              </a:endParaRPr>
            </a:p>
          </p:txBody>
        </p:sp>
        <p:sp>
          <p:nvSpPr>
            <p:cNvPr id="224" name="Text Box 225"/>
            <p:cNvSpPr txBox="1">
              <a:spLocks noChangeArrowheads="1"/>
            </p:cNvSpPr>
            <p:nvPr/>
          </p:nvSpPr>
          <p:spPr bwMode="auto">
            <a:xfrm rot="16200000">
              <a:off x="2800878" y="2434828"/>
              <a:ext cx="1817688"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r>
                <a:rPr lang="en-GB" sz="1600" i="1" smtClean="0">
                  <a:solidFill>
                    <a:srgbClr val="000000"/>
                  </a:solidFill>
                  <a:latin typeface="Arial" charset="0"/>
                </a:rPr>
                <a:t>classificaion error</a:t>
              </a:r>
              <a:endParaRPr lang="en-GB" sz="1600" baseline="-25000" smtClean="0">
                <a:solidFill>
                  <a:srgbClr val="000000"/>
                </a:solidFill>
                <a:latin typeface="Arial" charset="0"/>
              </a:endParaRPr>
            </a:p>
          </p:txBody>
        </p:sp>
        <p:sp>
          <p:nvSpPr>
            <p:cNvPr id="225" name="Freeform 226"/>
            <p:cNvSpPr>
              <a:spLocks/>
            </p:cNvSpPr>
            <p:nvPr/>
          </p:nvSpPr>
          <p:spPr bwMode="auto">
            <a:xfrm>
              <a:off x="3974835" y="2210197"/>
              <a:ext cx="2230437" cy="1230312"/>
            </a:xfrm>
            <a:custGeom>
              <a:avLst/>
              <a:gdLst>
                <a:gd name="T0" fmla="*/ 0 w 1405"/>
                <a:gd name="T1" fmla="*/ 0 h 775"/>
                <a:gd name="T2" fmla="*/ 307 w 1405"/>
                <a:gd name="T3" fmla="*/ 589 h 775"/>
                <a:gd name="T4" fmla="*/ 1405 w 1405"/>
                <a:gd name="T5" fmla="*/ 775 h 775"/>
              </a:gdLst>
              <a:ahLst/>
              <a:cxnLst>
                <a:cxn ang="0">
                  <a:pos x="T0" y="T1"/>
                </a:cxn>
                <a:cxn ang="0">
                  <a:pos x="T2" y="T3"/>
                </a:cxn>
                <a:cxn ang="0">
                  <a:pos x="T4" y="T5"/>
                </a:cxn>
              </a:cxnLst>
              <a:rect l="0" t="0" r="r" b="b"/>
              <a:pathLst>
                <a:path w="1405" h="775">
                  <a:moveTo>
                    <a:pt x="0" y="0"/>
                  </a:moveTo>
                  <a:cubicBezTo>
                    <a:pt x="51" y="97"/>
                    <a:pt x="73" y="460"/>
                    <a:pt x="307" y="589"/>
                  </a:cubicBezTo>
                  <a:cubicBezTo>
                    <a:pt x="541" y="718"/>
                    <a:pt x="971" y="736"/>
                    <a:pt x="1405" y="775"/>
                  </a:cubicBezTo>
                </a:path>
              </a:pathLst>
            </a:custGeom>
            <a:noFill/>
            <a:ln w="19050" cap="flat" cmpd="sng">
              <a:solidFill>
                <a:srgbClr val="FF0000"/>
              </a:solidFill>
              <a:prstDash val="solid"/>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26" name="Freeform 227"/>
            <p:cNvSpPr>
              <a:spLocks/>
            </p:cNvSpPr>
            <p:nvPr/>
          </p:nvSpPr>
          <p:spPr bwMode="auto">
            <a:xfrm>
              <a:off x="3993885" y="2173684"/>
              <a:ext cx="2230437" cy="1038225"/>
            </a:xfrm>
            <a:custGeom>
              <a:avLst/>
              <a:gdLst>
                <a:gd name="T0" fmla="*/ 0 w 1405"/>
                <a:gd name="T1" fmla="*/ 0 h 654"/>
                <a:gd name="T2" fmla="*/ 145 w 1405"/>
                <a:gd name="T3" fmla="*/ 391 h 654"/>
                <a:gd name="T4" fmla="*/ 541 w 1405"/>
                <a:gd name="T5" fmla="*/ 622 h 654"/>
                <a:gd name="T6" fmla="*/ 1405 w 1405"/>
                <a:gd name="T7" fmla="*/ 583 h 654"/>
              </a:gdLst>
              <a:ahLst/>
              <a:cxnLst>
                <a:cxn ang="0">
                  <a:pos x="T0" y="T1"/>
                </a:cxn>
                <a:cxn ang="0">
                  <a:pos x="T2" y="T3"/>
                </a:cxn>
                <a:cxn ang="0">
                  <a:pos x="T4" y="T5"/>
                </a:cxn>
                <a:cxn ang="0">
                  <a:pos x="T6" y="T7"/>
                </a:cxn>
              </a:cxnLst>
              <a:rect l="0" t="0" r="r" b="b"/>
              <a:pathLst>
                <a:path w="1405" h="654">
                  <a:moveTo>
                    <a:pt x="0" y="0"/>
                  </a:moveTo>
                  <a:cubicBezTo>
                    <a:pt x="24" y="64"/>
                    <a:pt x="55" y="287"/>
                    <a:pt x="145" y="391"/>
                  </a:cubicBezTo>
                  <a:cubicBezTo>
                    <a:pt x="235" y="495"/>
                    <a:pt x="331" y="590"/>
                    <a:pt x="541" y="622"/>
                  </a:cubicBezTo>
                  <a:cubicBezTo>
                    <a:pt x="751" y="654"/>
                    <a:pt x="1225" y="591"/>
                    <a:pt x="1405" y="583"/>
                  </a:cubicBezTo>
                </a:path>
              </a:pathLst>
            </a:custGeom>
            <a:noFill/>
            <a:ln w="19050" cap="flat" cmpd="sng">
              <a:solidFill>
                <a:srgbClr val="008000"/>
              </a:solidFill>
              <a:prstDash val="solid"/>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spcBef>
                  <a:spcPct val="35000"/>
                </a:spcBef>
                <a:buClr>
                  <a:srgbClr val="FF0000"/>
                </a:buClr>
                <a:buSzPct val="135000"/>
                <a:buFont typeface="Wingdings" pitchFamily="2" charset="2"/>
                <a:buChar char="§"/>
              </a:pPr>
              <a:endParaRPr lang="en-GB" sz="1600" smtClean="0">
                <a:solidFill>
                  <a:srgbClr val="000000"/>
                </a:solidFill>
                <a:latin typeface="Arial" charset="0"/>
              </a:endParaRPr>
            </a:p>
          </p:txBody>
        </p:sp>
        <p:sp>
          <p:nvSpPr>
            <p:cNvPr id="227" name="Text Box 228"/>
            <p:cNvSpPr txBox="1">
              <a:spLocks noChangeArrowheads="1"/>
            </p:cNvSpPr>
            <p:nvPr/>
          </p:nvSpPr>
          <p:spPr bwMode="auto">
            <a:xfrm>
              <a:off x="6295760" y="3253184"/>
              <a:ext cx="1557337"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0" algn="ctr">
                  <a:solidFill>
                    <a:srgbClr val="FF3B3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7800" indent="-1778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1" hangingPunct="1">
                <a:spcBef>
                  <a:spcPct val="35000"/>
                </a:spcBef>
                <a:buClr>
                  <a:srgbClr val="FF0000"/>
                </a:buClr>
                <a:buSzPct val="135000"/>
                <a:buFont typeface="Wingdings" pitchFamily="2" charset="2"/>
                <a:buNone/>
              </a:pPr>
              <a:r>
                <a:rPr lang="en-US" sz="1600" dirty="0" smtClean="0">
                  <a:solidFill>
                    <a:srgbClr val="FF0000"/>
                  </a:solidFill>
                  <a:latin typeface="Arial" charset="0"/>
                </a:rPr>
                <a:t>training sample</a:t>
              </a:r>
            </a:p>
          </p:txBody>
        </p:sp>
        <p:cxnSp>
          <p:nvCxnSpPr>
            <p:cNvPr id="229" name="Straight Arrow Connector 7"/>
            <p:cNvCxnSpPr/>
            <p:nvPr/>
          </p:nvCxnSpPr>
          <p:spPr>
            <a:xfrm>
              <a:off x="5080431" y="1634193"/>
              <a:ext cx="0" cy="12444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12"/>
            <p:cNvCxnSpPr/>
            <p:nvPr/>
          </p:nvCxnSpPr>
          <p:spPr>
            <a:xfrm>
              <a:off x="5716093" y="3145433"/>
              <a:ext cx="0" cy="253999"/>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2" name="Straight Arrow Connector 243"/>
            <p:cNvCxnSpPr/>
            <p:nvPr/>
          </p:nvCxnSpPr>
          <p:spPr>
            <a:xfrm>
              <a:off x="6112221" y="3100016"/>
              <a:ext cx="0" cy="333173"/>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3" name="Straight Arrow Connector 244"/>
            <p:cNvCxnSpPr>
              <a:endCxn id="225" idx="1"/>
            </p:cNvCxnSpPr>
            <p:nvPr/>
          </p:nvCxnSpPr>
          <p:spPr>
            <a:xfrm flipH="1">
              <a:off x="4462197" y="3021409"/>
              <a:ext cx="27372" cy="123825"/>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34" name="CasellaDiTesto 233"/>
          <p:cNvSpPr txBox="1"/>
          <p:nvPr/>
        </p:nvSpPr>
        <p:spPr>
          <a:xfrm>
            <a:off x="5292080" y="874190"/>
            <a:ext cx="3851920" cy="1200329"/>
          </a:xfrm>
          <a:prstGeom prst="rect">
            <a:avLst/>
          </a:prstGeom>
          <a:noFill/>
        </p:spPr>
        <p:txBody>
          <a:bodyPr wrap="square" rtlCol="0">
            <a:spAutoFit/>
          </a:bodyPr>
          <a:lstStyle/>
          <a:p>
            <a:r>
              <a:rPr lang="it-IT" smtClean="0"/>
              <a:t>If your classifier is too flexible, or if</a:t>
            </a:r>
          </a:p>
          <a:p>
            <a:r>
              <a:rPr lang="it-IT" smtClean="0"/>
              <a:t>you give it a chance to learn too much from the training data, it can produce suboptimal performances</a:t>
            </a:r>
            <a:endParaRPr lang="en-US"/>
          </a:p>
        </p:txBody>
      </p:sp>
      <p:sp>
        <p:nvSpPr>
          <p:cNvPr id="235" name="Text Box 230"/>
          <p:cNvSpPr txBox="1">
            <a:spLocks noChangeArrowheads="1"/>
          </p:cNvSpPr>
          <p:nvPr/>
        </p:nvSpPr>
        <p:spPr bwMode="auto">
          <a:xfrm>
            <a:off x="3550518" y="3912552"/>
            <a:ext cx="4421188" cy="1576458"/>
          </a:xfrm>
          <a:prstGeom prst="rect">
            <a:avLst/>
          </a:prstGeom>
          <a:noFill/>
          <a:ln>
            <a:noFill/>
          </a:ln>
          <a:effectLst/>
          <a:extLst/>
        </p:spPr>
        <p:txBody>
          <a:bodyPr lIns="90000" tIns="46800" rIns="90000" bIns="46800">
            <a:spAutoFit/>
          </a:bodyPr>
          <a:lstStyle>
            <a:lvl1pPr marL="177800" indent="-1778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marL="0" indent="0" eaLnBrk="1" hangingPunct="1">
              <a:spcBef>
                <a:spcPct val="35000"/>
              </a:spcBef>
              <a:buClr>
                <a:srgbClr val="FF0000"/>
              </a:buClr>
              <a:buSzPct val="135000"/>
            </a:pPr>
            <a:r>
              <a:rPr lang="it-IT" sz="1800" smtClean="0">
                <a:solidFill>
                  <a:srgbClr val="000000"/>
                </a:solidFill>
                <a:latin typeface="Arial" charset="0"/>
              </a:rPr>
              <a:t>Any of the tunable parameters of a classifier may be affected by overtraining</a:t>
            </a:r>
          </a:p>
          <a:p>
            <a:pPr marL="0" indent="0" eaLnBrk="1" hangingPunct="1">
              <a:spcBef>
                <a:spcPct val="35000"/>
              </a:spcBef>
              <a:buClr>
                <a:srgbClr val="FF0000"/>
              </a:buClr>
              <a:buSzPct val="135000"/>
            </a:pPr>
            <a:r>
              <a:rPr lang="it-IT" sz="1800" b="1" smtClean="0">
                <a:solidFill>
                  <a:srgbClr val="000000"/>
                </a:solidFill>
                <a:latin typeface="Arial" charset="0"/>
              </a:rPr>
              <a:t>It is thus necessary to verify the performance of the classifier on an independent test sample</a:t>
            </a:r>
            <a:endParaRPr lang="en-US" sz="1800" b="1" smtClean="0">
              <a:solidFill>
                <a:srgbClr val="000000"/>
              </a:solidFill>
              <a:latin typeface="Arial" charset="0"/>
            </a:endParaRPr>
          </a:p>
        </p:txBody>
      </p:sp>
      <p:sp>
        <p:nvSpPr>
          <p:cNvPr id="236" name="CasellaDiTesto 235"/>
          <p:cNvSpPr txBox="1"/>
          <p:nvPr/>
        </p:nvSpPr>
        <p:spPr>
          <a:xfrm>
            <a:off x="3660056" y="5720785"/>
            <a:ext cx="5410135" cy="923330"/>
          </a:xfrm>
          <a:prstGeom prst="rect">
            <a:avLst/>
          </a:prstGeom>
          <a:noFill/>
        </p:spPr>
        <p:txBody>
          <a:bodyPr wrap="none" rtlCol="0">
            <a:spAutoFit/>
          </a:bodyPr>
          <a:lstStyle/>
          <a:p>
            <a:r>
              <a:rPr lang="it-IT" smtClean="0"/>
              <a:t>One usually divides MC in three parts. Use the first part</a:t>
            </a:r>
          </a:p>
          <a:p>
            <a:r>
              <a:rPr lang="it-IT" smtClean="0"/>
              <a:t>for training, the second for testing, and the third for the</a:t>
            </a:r>
          </a:p>
          <a:p>
            <a:r>
              <a:rPr lang="it-IT"/>
              <a:t>a</a:t>
            </a:r>
            <a:r>
              <a:rPr lang="it-IT" smtClean="0"/>
              <a:t>ctual application</a:t>
            </a:r>
            <a:endParaRPr lang="en-US"/>
          </a:p>
        </p:txBody>
      </p:sp>
    </p:spTree>
    <p:extLst>
      <p:ext uri="{BB962C8B-B14F-4D97-AF65-F5344CB8AC3E}">
        <p14:creationId xmlns:p14="http://schemas.microsoft.com/office/powerpoint/2010/main" val="266555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Some common advice on MVA</a:t>
            </a:r>
            <a:endParaRPr lang="en-US"/>
          </a:p>
        </p:txBody>
      </p:sp>
      <p:sp>
        <p:nvSpPr>
          <p:cNvPr id="4" name="Rettangolo 3"/>
          <p:cNvSpPr/>
          <p:nvPr/>
        </p:nvSpPr>
        <p:spPr>
          <a:xfrm>
            <a:off x="467544" y="1916832"/>
            <a:ext cx="8280920" cy="3970318"/>
          </a:xfrm>
          <a:prstGeom prst="rect">
            <a:avLst/>
          </a:prstGeom>
        </p:spPr>
        <p:txBody>
          <a:bodyPr wrap="square">
            <a:spAutoFit/>
          </a:bodyPr>
          <a:lstStyle/>
          <a:p>
            <a:r>
              <a:rPr lang="it-IT" smtClean="0"/>
              <a:t>MVA methods are not AI-powered: there is only some model with fitting decision boundaries, and a lot of technology to stabilize the output and improve performances</a:t>
            </a:r>
          </a:p>
          <a:p>
            <a:endParaRPr lang="it-IT"/>
          </a:p>
          <a:p>
            <a:r>
              <a:rPr lang="it-IT" smtClean="0"/>
              <a:t>The main job is in your hands – find good observables to feed the classifiers. A good</a:t>
            </a:r>
            <a:endParaRPr lang="en-US" smtClean="0"/>
          </a:p>
          <a:p>
            <a:r>
              <a:rPr lang="en-US" smtClean="0"/>
              <a:t>classifier has good </a:t>
            </a:r>
            <a:r>
              <a:rPr lang="en-US"/>
              <a:t>separation power between S </a:t>
            </a:r>
            <a:r>
              <a:rPr lang="en-US"/>
              <a:t>and </a:t>
            </a:r>
            <a:r>
              <a:rPr lang="en-US" smtClean="0"/>
              <a:t>B, and has "new information" with respect to already considered variables.</a:t>
            </a:r>
          </a:p>
          <a:p>
            <a:endParaRPr lang="it-IT" smtClean="0"/>
          </a:p>
          <a:p>
            <a:r>
              <a:rPr lang="it-IT" smtClean="0">
                <a:solidFill>
                  <a:srgbClr val="FF0000"/>
                </a:solidFill>
              </a:rPr>
              <a:t>Eliminating correlations can help the classifiers, but correlations are not bad per se. </a:t>
            </a:r>
          </a:p>
          <a:p>
            <a:endParaRPr lang="it-IT" smtClean="0"/>
          </a:p>
          <a:p>
            <a:r>
              <a:rPr lang="it-IT" smtClean="0"/>
              <a:t>However, some features (e.g. the curved one shown earlier) are hard to discover by the algorithm – help it!</a:t>
            </a:r>
          </a:p>
          <a:p>
            <a:endParaRPr lang="it-IT" smtClean="0"/>
          </a:p>
          <a:p>
            <a:r>
              <a:rPr lang="it-IT" smtClean="0">
                <a:solidFill>
                  <a:srgbClr val="FF0000"/>
                </a:solidFill>
              </a:rPr>
              <a:t>Apply pre-selection cuts, avoid "sharp features" or integer variables </a:t>
            </a:r>
            <a:r>
              <a:rPr lang="it-IT" smtClean="0">
                <a:solidFill>
                  <a:srgbClr val="FF0000"/>
                </a:solidFill>
                <a:sym typeface="Wingdings" panose="05000000000000000000" pitchFamily="2" charset="2"/>
              </a:rPr>
              <a:t> better create subsets and train independently</a:t>
            </a:r>
            <a:endParaRPr lang="en-US" smtClean="0">
              <a:solidFill>
                <a:srgbClr val="FF0000"/>
              </a:solidFill>
            </a:endParaRPr>
          </a:p>
        </p:txBody>
      </p:sp>
    </p:spTree>
    <p:extLst>
      <p:ext uri="{BB962C8B-B14F-4D97-AF65-F5344CB8AC3E}">
        <p14:creationId xmlns:p14="http://schemas.microsoft.com/office/powerpoint/2010/main" val="4732958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980728"/>
          </a:xfrm>
        </p:spPr>
        <p:txBody>
          <a:bodyPr/>
          <a:lstStyle/>
          <a:p>
            <a:r>
              <a:rPr lang="en-US" smtClean="0"/>
              <a:t>Conclusions</a:t>
            </a:r>
            <a:endParaRPr lang="en-US"/>
          </a:p>
        </p:txBody>
      </p:sp>
      <p:sp>
        <p:nvSpPr>
          <p:cNvPr id="3" name="Segnaposto contenuto 2"/>
          <p:cNvSpPr>
            <a:spLocks noGrp="1"/>
          </p:cNvSpPr>
          <p:nvPr>
            <p:ph idx="1"/>
          </p:nvPr>
        </p:nvSpPr>
        <p:spPr>
          <a:xfrm>
            <a:off x="179512" y="1052736"/>
            <a:ext cx="8784976" cy="5616624"/>
          </a:xfrm>
        </p:spPr>
        <p:txBody>
          <a:bodyPr>
            <a:normAutofit fontScale="55000" lnSpcReduction="20000"/>
          </a:bodyPr>
          <a:lstStyle/>
          <a:p>
            <a:r>
              <a:rPr lang="en-US" b="1" smtClean="0"/>
              <a:t>Statistics is NOT trivial</a:t>
            </a:r>
            <a:r>
              <a:rPr lang="en-US" smtClean="0"/>
              <a:t>.  Not even in the simplest applications!</a:t>
            </a:r>
          </a:p>
          <a:p>
            <a:r>
              <a:rPr lang="en-US" smtClean="0"/>
              <a:t>A understanding of the different methods to derive results (eg. for upper limits) is crucial to make sense of the often conflicting results one obtains even in simple problems</a:t>
            </a:r>
          </a:p>
          <a:p>
            <a:pPr lvl="1"/>
            <a:r>
              <a:rPr lang="en-US" smtClean="0"/>
              <a:t>The key in HEP is to try and derive results with different methods –if they do not agree, we get wary of the results, plus we learn something</a:t>
            </a:r>
          </a:p>
          <a:p>
            <a:endParaRPr lang="en-US" smtClean="0"/>
          </a:p>
          <a:p>
            <a:r>
              <a:rPr lang="en-US" smtClean="0"/>
              <a:t>Making the right choices for what method to use is an expert-only decision, so…</a:t>
            </a:r>
          </a:p>
          <a:p>
            <a:pPr>
              <a:buNone/>
            </a:pPr>
            <a:r>
              <a:rPr lang="en-US" smtClean="0"/>
              <a:t>	</a:t>
            </a:r>
            <a:r>
              <a:rPr lang="en-US" b="1" smtClean="0"/>
              <a:t>You</a:t>
            </a:r>
            <a:r>
              <a:rPr lang="en-US" smtClean="0"/>
              <a:t> should become an </a:t>
            </a:r>
            <a:r>
              <a:rPr lang="en-US" b="1" smtClean="0"/>
              <a:t>expert in Statistics</a:t>
            </a:r>
            <a:r>
              <a:rPr lang="en-US" smtClean="0"/>
              <a:t>, if you want to be a good particle physicist (or even if you want to make money in the financial market)</a:t>
            </a:r>
          </a:p>
          <a:p>
            <a:r>
              <a:rPr lang="en-US" smtClean="0"/>
              <a:t>The slide of this course are nothing but an appetizer. To really learn the techniques, you must </a:t>
            </a:r>
            <a:r>
              <a:rPr lang="en-US" smtClean="0">
                <a:solidFill>
                  <a:srgbClr val="FF0000"/>
                </a:solidFill>
              </a:rPr>
              <a:t>put them to work</a:t>
            </a:r>
          </a:p>
          <a:p>
            <a:endParaRPr lang="en-US" smtClean="0">
              <a:solidFill>
                <a:srgbClr val="FF0000"/>
              </a:solidFill>
            </a:endParaRPr>
          </a:p>
          <a:p>
            <a:r>
              <a:rPr lang="en-US" smtClean="0">
                <a:solidFill>
                  <a:srgbClr val="FF0000"/>
                </a:solidFill>
              </a:rPr>
              <a:t>Be careful about what statements you make based on your data! </a:t>
            </a:r>
            <a:r>
              <a:rPr lang="en-US" smtClean="0"/>
              <a:t>You should now know how to avoid:</a:t>
            </a:r>
          </a:p>
          <a:p>
            <a:pPr lvl="1"/>
            <a:r>
              <a:rPr lang="en-US" smtClean="0"/>
              <a:t>Probability inversion statements: “</a:t>
            </a:r>
            <a:r>
              <a:rPr lang="en-US" smtClean="0">
                <a:solidFill>
                  <a:srgbClr val="0070C0"/>
                </a:solidFill>
              </a:rPr>
              <a:t>The probability that the SM is correct given that I see such a departure is less than x%</a:t>
            </a:r>
            <a:r>
              <a:rPr lang="en-US" smtClean="0"/>
              <a:t>”</a:t>
            </a:r>
          </a:p>
          <a:p>
            <a:pPr lvl="1"/>
            <a:r>
              <a:rPr lang="en-US" smtClean="0"/>
              <a:t>Wrong inference on true parameter values: “</a:t>
            </a:r>
            <a:r>
              <a:rPr lang="en-US" smtClean="0">
                <a:solidFill>
                  <a:srgbClr val="0070C0"/>
                </a:solidFill>
              </a:rPr>
              <a:t>The top mass has a probability of 68.3% of being in the 171-174 GeV range</a:t>
            </a:r>
            <a:r>
              <a:rPr lang="en-US" smtClean="0"/>
              <a:t>”</a:t>
            </a:r>
          </a:p>
          <a:p>
            <a:pPr lvl="1"/>
            <a:r>
              <a:rPr lang="en-US" smtClean="0"/>
              <a:t>Apologetic sentences in your papers: “</a:t>
            </a:r>
            <a:r>
              <a:rPr lang="en-US" smtClean="0">
                <a:solidFill>
                  <a:srgbClr val="0070C0"/>
                </a:solidFill>
              </a:rPr>
              <a:t>Since we observe no significant departure from the background, we proceed to set upper limits</a:t>
            </a:r>
            <a:r>
              <a:rPr lang="en-US" smtClean="0"/>
              <a:t>”</a:t>
            </a:r>
          </a:p>
          <a:p>
            <a:pPr lvl="1"/>
            <a:r>
              <a:rPr lang="en-US" smtClean="0"/>
              <a:t>Improper uses of the Likelihood: “</a:t>
            </a:r>
            <a:r>
              <a:rPr lang="en-US" smtClean="0">
                <a:solidFill>
                  <a:srgbClr val="0070C0"/>
                </a:solidFill>
              </a:rPr>
              <a:t>the upper limit can be obtained as the 95% quantile of the likelihood function</a:t>
            </a:r>
            <a:r>
              <a:rPr lang="en-US" smtClean="0"/>
              <a:t>”</a:t>
            </a:r>
          </a:p>
          <a:p>
            <a:pPr lvl="1"/>
            <a:r>
              <a:rPr lang="it-IT" smtClean="0"/>
              <a:t>Bad use of figures of merit: "</a:t>
            </a:r>
            <a:r>
              <a:rPr lang="it-IT" smtClean="0">
                <a:solidFill>
                  <a:srgbClr val="0070C0"/>
                </a:solidFill>
              </a:rPr>
              <a:t>We chose the cut that maximized S/sqrt(B+S), so it's optimized for discovery</a:t>
            </a:r>
            <a:r>
              <a:rPr lang="it-IT" smtClean="0"/>
              <a:t>"</a:t>
            </a:r>
            <a:endParaRPr lang="en-US" smtClean="0"/>
          </a:p>
          <a:p>
            <a:pPr>
              <a:buNone/>
            </a:pP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24744"/>
          </a:xfrm>
        </p:spPr>
        <p:txBody>
          <a:bodyPr/>
          <a:lstStyle/>
          <a:p>
            <a:r>
              <a:rPr lang="en-US" smtClean="0"/>
              <a:t>References</a:t>
            </a:r>
            <a:endParaRPr lang="en-US"/>
          </a:p>
        </p:txBody>
      </p:sp>
      <p:sp>
        <p:nvSpPr>
          <p:cNvPr id="3" name="Segnaposto contenuto 2"/>
          <p:cNvSpPr>
            <a:spLocks noGrp="1"/>
          </p:cNvSpPr>
          <p:nvPr>
            <p:ph idx="1"/>
          </p:nvPr>
        </p:nvSpPr>
        <p:spPr>
          <a:xfrm>
            <a:off x="457200" y="1268760"/>
            <a:ext cx="8229600" cy="5184575"/>
          </a:xfrm>
        </p:spPr>
        <p:txBody>
          <a:bodyPr>
            <a:normAutofit fontScale="40000" lnSpcReduction="20000"/>
          </a:bodyPr>
          <a:lstStyle/>
          <a:p>
            <a:pPr>
              <a:buNone/>
            </a:pPr>
            <a:r>
              <a:rPr lang="en-US" smtClean="0"/>
              <a:t>[James 2006] F.  James</a:t>
            </a:r>
            <a:r>
              <a:rPr lang="en-US" i="1" smtClean="0"/>
              <a:t>, Statistical Methods in Experimental Physics </a:t>
            </a:r>
            <a:r>
              <a:rPr lang="en-US" smtClean="0"/>
              <a:t>(II</a:t>
            </a:r>
            <a:r>
              <a:rPr lang="en-US" baseline="30000" smtClean="0"/>
              <a:t>nd</a:t>
            </a:r>
            <a:r>
              <a:rPr lang="en-US" smtClean="0"/>
              <a:t> ed.), World Scientific (2006)</a:t>
            </a:r>
          </a:p>
          <a:p>
            <a:pPr>
              <a:buNone/>
            </a:pPr>
            <a:r>
              <a:rPr lang="en-US" smtClean="0"/>
              <a:t>[Cowan 1998] G. Cowan, </a:t>
            </a:r>
            <a:r>
              <a:rPr lang="en-US" i="1" smtClean="0"/>
              <a:t>Statistical Data Analysis</a:t>
            </a:r>
            <a:r>
              <a:rPr lang="en-US" smtClean="0"/>
              <a:t>, Clarendon Press (1998)  </a:t>
            </a:r>
          </a:p>
          <a:p>
            <a:pPr>
              <a:buNone/>
            </a:pPr>
            <a:r>
              <a:rPr lang="en-US" smtClean="0"/>
              <a:t>[Cousins 2009] </a:t>
            </a:r>
            <a:r>
              <a:rPr lang="en-US" smtClean="0">
                <a:hlinkClick r:id="rId2"/>
              </a:rPr>
              <a:t>R. Cousins, HCPSS lectures (2009</a:t>
            </a:r>
            <a:r>
              <a:rPr lang="en-US" smtClean="0"/>
              <a:t>)</a:t>
            </a:r>
          </a:p>
          <a:p>
            <a:pPr>
              <a:buNone/>
            </a:pPr>
            <a:r>
              <a:rPr lang="en-US" smtClean="0"/>
              <a:t>[D’Agostini 1999] G. D’Agostini, </a:t>
            </a:r>
            <a:r>
              <a:rPr lang="en-US" i="1" smtClean="0"/>
              <a:t>Bayesian Reasoning in High-Energy Physics: Principles and Applications</a:t>
            </a:r>
            <a:r>
              <a:rPr lang="en-US" smtClean="0"/>
              <a:t>, CERN Yellow Report 99/03 (1999)</a:t>
            </a:r>
          </a:p>
          <a:p>
            <a:pPr>
              <a:buNone/>
            </a:pPr>
            <a:r>
              <a:rPr lang="en-US" smtClean="0"/>
              <a:t>[Stuart 1999] A. Stuart, K. Ord, S. Arnold, </a:t>
            </a:r>
            <a:r>
              <a:rPr lang="en-US" i="1" smtClean="0"/>
              <a:t>Kendall’s Advanced Theory of Statistics</a:t>
            </a:r>
            <a:r>
              <a:rPr lang="en-US" smtClean="0"/>
              <a:t>, Vol. 2A, 6</a:t>
            </a:r>
            <a:r>
              <a:rPr lang="en-US" baseline="30000" smtClean="0"/>
              <a:t>th </a:t>
            </a:r>
            <a:r>
              <a:rPr lang="en-US" smtClean="0"/>
              <a:t>edition (1999) </a:t>
            </a:r>
          </a:p>
          <a:p>
            <a:pPr>
              <a:buNone/>
            </a:pPr>
            <a:r>
              <a:rPr lang="it-IT" smtClean="0"/>
              <a:t>[Cox 2006] D. Cox, </a:t>
            </a:r>
            <a:r>
              <a:rPr lang="it-IT" i="1" smtClean="0"/>
              <a:t>Principles of Statistical Inference</a:t>
            </a:r>
            <a:r>
              <a:rPr lang="it-IT" smtClean="0"/>
              <a:t>, Cambridge UP (2006) </a:t>
            </a:r>
          </a:p>
          <a:p>
            <a:pPr>
              <a:buNone/>
            </a:pPr>
            <a:r>
              <a:rPr lang="it-IT" smtClean="0"/>
              <a:t>[Roe 1992] B. P. Roe, Probability and Statistics in Experimental Physics,  Springer-Verlag (1992)</a:t>
            </a:r>
          </a:p>
          <a:p>
            <a:pPr>
              <a:buNone/>
            </a:pPr>
            <a:r>
              <a:rPr lang="it-IT" smtClean="0"/>
              <a:t>[Tucker 2009]</a:t>
            </a:r>
            <a:r>
              <a:rPr lang="en-US" smtClean="0"/>
              <a:t> </a:t>
            </a:r>
            <a:r>
              <a:rPr lang="en-US" smtClean="0">
                <a:solidFill>
                  <a:prstClr val="black"/>
                </a:solidFill>
                <a:sym typeface="Wingdings" pitchFamily="2" charset="2"/>
                <a:hlinkClick r:id="rId3"/>
              </a:rPr>
              <a:t>R. Cousins and J. Tucker, 0905.3831</a:t>
            </a:r>
            <a:r>
              <a:rPr lang="en-US" smtClean="0">
                <a:solidFill>
                  <a:prstClr val="black"/>
                </a:solidFill>
                <a:sym typeface="Wingdings" pitchFamily="2" charset="2"/>
              </a:rPr>
              <a:t> (2009) </a:t>
            </a:r>
          </a:p>
          <a:p>
            <a:pPr>
              <a:buNone/>
            </a:pPr>
            <a:r>
              <a:rPr lang="en-US" smtClean="0">
                <a:solidFill>
                  <a:prstClr val="black"/>
                </a:solidFill>
                <a:sym typeface="Wingdings" pitchFamily="2" charset="2"/>
              </a:rPr>
              <a:t>[Cousins 2011]</a:t>
            </a:r>
            <a:r>
              <a:rPr lang="en-US" smtClean="0">
                <a:sym typeface="Wingdings" pitchFamily="2" charset="2"/>
              </a:rPr>
              <a:t> </a:t>
            </a:r>
            <a:r>
              <a:rPr lang="it-IT" smtClean="0">
                <a:hlinkClick r:id="rId4"/>
              </a:rPr>
              <a:t>R. Cousins, Arxiv:1109.2023</a:t>
            </a:r>
            <a:r>
              <a:rPr lang="it-IT" smtClean="0"/>
              <a:t> (2011)</a:t>
            </a:r>
          </a:p>
          <a:p>
            <a:pPr>
              <a:buNone/>
            </a:pPr>
            <a:r>
              <a:rPr lang="it-IT" smtClean="0"/>
              <a:t>[Cousins 1995] </a:t>
            </a:r>
            <a:r>
              <a:rPr lang="en-US" smtClean="0">
                <a:hlinkClick r:id="rId5"/>
              </a:rPr>
              <a:t>R. Cousins, “Why Isn’t Every Physicist a Bayesian ?”, Am. J. Phys. 63, n.5, pp. 398-410 (1995)</a:t>
            </a:r>
            <a:endParaRPr lang="en-US" smtClean="0"/>
          </a:p>
          <a:p>
            <a:pPr>
              <a:buNone/>
            </a:pPr>
            <a:r>
              <a:rPr lang="it-IT" smtClean="0"/>
              <a:t>[Gross 2010]</a:t>
            </a:r>
            <a:r>
              <a:rPr lang="en-US" smtClean="0"/>
              <a:t>  </a:t>
            </a:r>
            <a:r>
              <a:rPr lang="it-IT" smtClean="0">
                <a:hlinkClick r:id="rId6"/>
              </a:rPr>
              <a:t>E. Gross, “Look Elsewhere Effect”, Banff (2010) </a:t>
            </a:r>
            <a:r>
              <a:rPr lang="it-IT" smtClean="0"/>
              <a:t> (see p.19) </a:t>
            </a:r>
          </a:p>
          <a:p>
            <a:pPr>
              <a:buNone/>
            </a:pPr>
            <a:r>
              <a:rPr lang="it-IT" smtClean="0"/>
              <a:t>[Vitells 2010] </a:t>
            </a:r>
            <a:r>
              <a:rPr lang="it-IT" smtClean="0">
                <a:hlinkClick r:id="rId7"/>
              </a:rPr>
              <a:t>E. Gross and O. Vitells, “Trials factors for the look elsewhere effects in High-Energy Physics”, Eur.Phys.J.C70:525-530 (2010) </a:t>
            </a:r>
            <a:endParaRPr lang="it-IT" smtClean="0"/>
          </a:p>
          <a:p>
            <a:pPr>
              <a:buNone/>
            </a:pPr>
            <a:r>
              <a:rPr lang="it-IT" smtClean="0"/>
              <a:t>[Dorigo 2000] </a:t>
            </a:r>
            <a:r>
              <a:rPr lang="it-IT" smtClean="0">
                <a:hlinkClick r:id="rId8"/>
              </a:rPr>
              <a:t>T. Dorigo and M. Schmitt,“On the significance of the dimuon mass bump and the greedy bump bias”, CDF-5239 (2000)</a:t>
            </a:r>
            <a:endParaRPr lang="it-IT" smtClean="0"/>
          </a:p>
          <a:p>
            <a:pPr>
              <a:buNone/>
            </a:pPr>
            <a:r>
              <a:rPr lang="it-IT" smtClean="0"/>
              <a:t>[ATLAS 2011] </a:t>
            </a:r>
            <a:r>
              <a:rPr lang="it-IT" smtClean="0">
                <a:hlinkClick r:id="rId9"/>
              </a:rPr>
              <a:t>ATLAS and CMS Collaborations, ATLAS-CONF-2011-157 (2011); CMS PAS HIG-11-023 (2011)</a:t>
            </a:r>
            <a:endParaRPr lang="it-IT" smtClean="0"/>
          </a:p>
          <a:p>
            <a:pPr>
              <a:buNone/>
            </a:pPr>
            <a:r>
              <a:rPr lang="it-IT" smtClean="0"/>
              <a:t>[CMS 2011] </a:t>
            </a:r>
            <a:r>
              <a:rPr lang="en-US" smtClean="0">
                <a:hlinkClick r:id="rId10"/>
              </a:rPr>
              <a:t>ATLAS Collaboration, CMS Collaboration, and LHC Higgs Combination Group, “Procedure for the LHC Higgs boson search combination in summer 2011”, ATL-PHYS-PUB-2011-818, CMS NOTE-2011/005 (2011).</a:t>
            </a:r>
            <a:endParaRPr lang="en-US" smtClean="0"/>
          </a:p>
          <a:p>
            <a:pPr>
              <a:buNone/>
            </a:pPr>
            <a:endParaRPr lang="it-IT" smtClean="0"/>
          </a:p>
          <a:p>
            <a:pPr>
              <a:buNone/>
            </a:pPr>
            <a:r>
              <a:rPr lang="it-IT" sz="4500" smtClean="0"/>
              <a:t>Also cited (but not on statistics):</a:t>
            </a:r>
          </a:p>
          <a:p>
            <a:pPr>
              <a:buNone/>
            </a:pPr>
            <a:endParaRPr lang="it-IT" smtClean="0"/>
          </a:p>
          <a:p>
            <a:pPr>
              <a:buNone/>
            </a:pPr>
            <a:r>
              <a:rPr lang="it-IT" smtClean="0"/>
              <a:t>[McCusker 1969] C.McCusker, I.Cairns, </a:t>
            </a:r>
            <a:r>
              <a:rPr lang="en-US" smtClean="0"/>
              <a:t>PRL 23, 658 (1969)</a:t>
            </a:r>
          </a:p>
          <a:p>
            <a:pPr>
              <a:buNone/>
            </a:pPr>
            <a:r>
              <a:rPr lang="it-IT" smtClean="0">
                <a:solidFill>
                  <a:prstClr val="black"/>
                </a:solidFill>
                <a:sym typeface="Wingdings" pitchFamily="2" charset="2"/>
              </a:rPr>
              <a:t>[MINOS 2011] </a:t>
            </a:r>
            <a:r>
              <a:rPr lang="it-IT" smtClean="0">
                <a:solidFill>
                  <a:prstClr val="black"/>
                </a:solidFill>
                <a:sym typeface="Wingdings" pitchFamily="2" charset="2"/>
                <a:hlinkClick r:id="rId11"/>
              </a:rPr>
              <a:t>P. Adamson et al., Arxiv:1201.2631 (2011)</a:t>
            </a:r>
            <a:endParaRPr lang="en-US" smtClean="0">
              <a:solidFill>
                <a:prstClr val="black"/>
              </a:solidFill>
              <a:sym typeface="Wingdings" pitchFamily="2" charset="2"/>
            </a:endParaRPr>
          </a:p>
          <a:p>
            <a:pPr>
              <a:buNone/>
            </a:pPr>
            <a:endParaRPr lang="en-US" smtClean="0"/>
          </a:p>
          <a:p>
            <a:pPr>
              <a:buNone/>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en-US" smtClean="0"/>
              <a:t>Probability: Operational Definitions</a:t>
            </a:r>
            <a:endParaRPr lang="en-US"/>
          </a:p>
        </p:txBody>
      </p:sp>
      <p:sp>
        <p:nvSpPr>
          <p:cNvPr id="3" name="Segnaposto contenuto 2"/>
          <p:cNvSpPr>
            <a:spLocks noGrp="1"/>
          </p:cNvSpPr>
          <p:nvPr>
            <p:ph idx="1"/>
          </p:nvPr>
        </p:nvSpPr>
        <p:spPr>
          <a:xfrm>
            <a:off x="35496" y="1412776"/>
            <a:ext cx="8964488" cy="5328592"/>
          </a:xfrm>
        </p:spPr>
        <p:txBody>
          <a:bodyPr>
            <a:normAutofit fontScale="55000" lnSpcReduction="20000"/>
          </a:bodyPr>
          <a:lstStyle/>
          <a:p>
            <a:r>
              <a:rPr lang="en-US" b="1" smtClean="0"/>
              <a:t>Frequentist definition</a:t>
            </a:r>
            <a:r>
              <a:rPr lang="en-US" smtClean="0"/>
              <a:t>: </a:t>
            </a:r>
            <a:r>
              <a:rPr lang="en-US" smtClean="0">
                <a:solidFill>
                  <a:srgbClr val="FF0000"/>
                </a:solidFill>
              </a:rPr>
              <a:t>empirical limit of the frequency ratio between the number of successes S and trials T in a repeated experiment</a:t>
            </a:r>
            <a:r>
              <a:rPr lang="en-US" smtClean="0"/>
              <a:t>,</a:t>
            </a:r>
          </a:p>
          <a:p>
            <a:pPr>
              <a:buNone/>
            </a:pPr>
            <a:r>
              <a:rPr lang="en-US" smtClean="0"/>
              <a:t>				</a:t>
            </a:r>
            <a:r>
              <a:rPr lang="en-US" smtClean="0">
                <a:solidFill>
                  <a:srgbClr val="FF0000"/>
                </a:solidFill>
              </a:rPr>
              <a:t>P(X)=lim</a:t>
            </a:r>
            <a:r>
              <a:rPr lang="en-US" baseline="-25000" smtClean="0">
                <a:solidFill>
                  <a:srgbClr val="FF0000"/>
                </a:solidFill>
              </a:rPr>
              <a:t>n</a:t>
            </a:r>
            <a:r>
              <a:rPr lang="en-US" baseline="-25000" smtClean="0">
                <a:solidFill>
                  <a:srgbClr val="FF0000"/>
                </a:solidFill>
                <a:sym typeface="Wingdings" pitchFamily="2" charset="2"/>
              </a:rPr>
              <a:t>inf</a:t>
            </a:r>
            <a:r>
              <a:rPr lang="en-US" smtClean="0">
                <a:solidFill>
                  <a:srgbClr val="FF0000"/>
                </a:solidFill>
              </a:rPr>
              <a:t>(S/T)</a:t>
            </a:r>
          </a:p>
          <a:p>
            <a:pPr lvl="1"/>
            <a:r>
              <a:rPr lang="en-US" smtClean="0"/>
              <a:t>Definition as a limit is fine –can always imagine to continue sampling to obtain any required accuracy</a:t>
            </a:r>
          </a:p>
          <a:p>
            <a:pPr lvl="2"/>
            <a:r>
              <a:rPr lang="en-US" smtClean="0"/>
              <a:t>compare to definition of electric field as ratio between force on test charge and magnitude of charge</a:t>
            </a:r>
          </a:p>
          <a:p>
            <a:pPr lvl="1"/>
            <a:r>
              <a:rPr lang="en-US" smtClean="0"/>
              <a:t>But can be applied only to </a:t>
            </a:r>
            <a:r>
              <a:rPr lang="en-US" b="1" smtClean="0"/>
              <a:t>repeatable experiments</a:t>
            </a:r>
          </a:p>
          <a:p>
            <a:pPr lvl="2"/>
            <a:r>
              <a:rPr lang="en-US" smtClean="0"/>
              <a:t>this not usually a restriction for relevant experiments in HEP, but must be kept in mind –cannot define frequentist P that you die if you jump out of 3</a:t>
            </a:r>
            <a:r>
              <a:rPr lang="en-US" baseline="30000" smtClean="0"/>
              <a:t>rd</a:t>
            </a:r>
            <a:r>
              <a:rPr lang="en-US" smtClean="0"/>
              <a:t> floor window</a:t>
            </a:r>
          </a:p>
          <a:p>
            <a:pPr lvl="2"/>
            <a:endParaRPr lang="en-US" smtClean="0"/>
          </a:p>
          <a:p>
            <a:r>
              <a:rPr lang="en-US" b="1" smtClean="0"/>
              <a:t>Bayesian framework</a:t>
            </a:r>
            <a:r>
              <a:rPr lang="en-US" smtClean="0"/>
              <a:t>: to solve problem of unrepeatable experiments we replace frequency with </a:t>
            </a:r>
            <a:r>
              <a:rPr lang="en-US" i="1" smtClean="0"/>
              <a:t>degree of belief</a:t>
            </a:r>
          </a:p>
          <a:p>
            <a:pPr>
              <a:buNone/>
            </a:pPr>
            <a:r>
              <a:rPr lang="en-US" smtClean="0"/>
              <a:t>	Best operational definition of degree of belief: </a:t>
            </a:r>
            <a:r>
              <a:rPr lang="en-US" smtClean="0">
                <a:solidFill>
                  <a:srgbClr val="0070C0"/>
                </a:solidFill>
              </a:rPr>
              <a:t>coherent bet</a:t>
            </a:r>
            <a:r>
              <a:rPr lang="en-US" smtClean="0"/>
              <a:t>. Determine the maximum odds at which you are willing to bet that X occurs: </a:t>
            </a:r>
          </a:p>
          <a:p>
            <a:pPr>
              <a:buNone/>
            </a:pPr>
            <a:r>
              <a:rPr lang="en-US" smtClean="0">
                <a:solidFill>
                  <a:srgbClr val="FF0000"/>
                </a:solidFill>
              </a:rPr>
              <a:t>							P(X) = max[expense/return]</a:t>
            </a:r>
          </a:p>
          <a:p>
            <a:pPr lvl="1"/>
            <a:r>
              <a:rPr lang="en-US" smtClean="0"/>
              <a:t>Of course this depends on the observer as much as on the system: it is a </a:t>
            </a:r>
            <a:r>
              <a:rPr lang="en-US" b="1" smtClean="0"/>
              <a:t>subjective</a:t>
            </a:r>
            <a:r>
              <a:rPr lang="en-US" smtClean="0"/>
              <a:t> Bayesian probability</a:t>
            </a:r>
          </a:p>
          <a:p>
            <a:pPr lvl="1"/>
            <a:r>
              <a:rPr lang="en-US" smtClean="0"/>
              <a:t>Huge literature exists on the subject (short mentions below)</a:t>
            </a:r>
          </a:p>
          <a:p>
            <a:pPr>
              <a:buNone/>
            </a:pPr>
            <a:r>
              <a:rPr lang="en-US" smtClean="0">
                <a:solidFill>
                  <a:srgbClr val="0070C0"/>
                </a:solidFill>
              </a:rPr>
              <a:t>	</a:t>
            </a:r>
            <a:endParaRPr lang="en-US" smtClean="0">
              <a:solidFill>
                <a:srgbClr val="0070C0"/>
              </a:solidFill>
            </a:endParaRPr>
          </a:p>
          <a:p>
            <a:pPr>
              <a:buNone/>
            </a:pPr>
            <a:r>
              <a:rPr lang="en-US" smtClean="0">
                <a:solidFill>
                  <a:srgbClr val="0070C0"/>
                </a:solidFill>
                <a:sym typeface="Wingdings" pitchFamily="2" charset="2"/>
              </a:rPr>
              <a:t> </a:t>
            </a:r>
            <a:r>
              <a:rPr lang="en-US" smtClean="0">
                <a:solidFill>
                  <a:srgbClr val="0070C0"/>
                </a:solidFill>
              </a:rPr>
              <a:t>In science we would like our results to be </a:t>
            </a:r>
            <a:r>
              <a:rPr lang="en-US" b="1" smtClean="0">
                <a:solidFill>
                  <a:srgbClr val="0070C0"/>
                </a:solidFill>
              </a:rPr>
              <a:t>coherent</a:t>
            </a:r>
            <a:r>
              <a:rPr lang="en-US" smtClean="0"/>
              <a:t>, in the sense that if we determine a probability of a parameter having a certain range, we would like it to be impossible for somebody knowing the procedure by means of which we got our result to put together a betting strategy against our results whereby they can on average win money !  </a:t>
            </a:r>
          </a:p>
          <a:p>
            <a:pPr>
              <a:buNone/>
            </a:pPr>
            <a:r>
              <a:rPr lang="en-US" smtClean="0"/>
              <a:t>	We will see how </a:t>
            </a:r>
            <a:r>
              <a:rPr lang="en-US" smtClean="0">
                <a:solidFill>
                  <a:srgbClr val="FF0000"/>
                </a:solidFill>
              </a:rPr>
              <a:t>this is the heart of the matter for the use of Bayesian techniques in HEP</a:t>
            </a:r>
            <a:endParaRPr 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 calcmode="lin" valueType="num">
                                      <p:cBhvr additive="base">
                                        <p:cTn id="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anim calcmode="lin" valueType="num">
                                      <p:cBhvr additive="base">
                                        <p:cTn id="1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anim calcmode="lin" valueType="num">
                                      <p:cBhvr additive="base">
                                        <p:cTn id="1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836712"/>
          </a:xfrm>
        </p:spPr>
        <p:txBody>
          <a:bodyPr/>
          <a:lstStyle/>
          <a:p>
            <a:r>
              <a:rPr lang="en-US" smtClean="0"/>
              <a:t>Frequentist use of Bayes Theorem</a:t>
            </a:r>
            <a:endParaRPr lang="en-US"/>
          </a:p>
        </p:txBody>
      </p:sp>
      <p:sp>
        <p:nvSpPr>
          <p:cNvPr id="3" name="Segnaposto contenuto 2"/>
          <p:cNvSpPr>
            <a:spLocks noGrp="1"/>
          </p:cNvSpPr>
          <p:nvPr>
            <p:ph idx="1"/>
          </p:nvPr>
        </p:nvSpPr>
        <p:spPr>
          <a:xfrm>
            <a:off x="0" y="1124744"/>
            <a:ext cx="6660232" cy="3096344"/>
          </a:xfrm>
        </p:spPr>
        <p:txBody>
          <a:bodyPr>
            <a:normAutofit fontScale="55000" lnSpcReduction="20000"/>
          </a:bodyPr>
          <a:lstStyle/>
          <a:p>
            <a:r>
              <a:rPr lang="en-US" smtClean="0">
                <a:solidFill>
                  <a:srgbClr val="FF0000"/>
                </a:solidFill>
              </a:rPr>
              <a:t>Bayes theorem is true for any P satisfying Kolmogorov axioms </a:t>
            </a:r>
            <a:r>
              <a:rPr lang="en-US" smtClean="0"/>
              <a:t>(</a:t>
            </a:r>
            <a:r>
              <a:rPr lang="en-US" i="1" smtClean="0"/>
              <a:t>using it does not make you a Bayesian; </a:t>
            </a:r>
            <a:r>
              <a:rPr lang="en-US" i="1" u="sng" smtClean="0"/>
              <a:t>always</a:t>
            </a:r>
            <a:r>
              <a:rPr lang="en-US" i="1" smtClean="0"/>
              <a:t> using it does</a:t>
            </a:r>
            <a:r>
              <a:rPr lang="en-US" smtClean="0"/>
              <a:t>!), so let us see how it works when no degree of belief is involved</a:t>
            </a:r>
          </a:p>
          <a:p>
            <a:endParaRPr lang="en-US" smtClean="0"/>
          </a:p>
          <a:p>
            <a:r>
              <a:rPr lang="en-US" smtClean="0"/>
              <a:t>A b-tagging method is developed and one measures:</a:t>
            </a:r>
          </a:p>
          <a:p>
            <a:pPr lvl="1"/>
            <a:r>
              <a:rPr lang="en-US" smtClean="0"/>
              <a:t>P ( b-tag| b-jet ) = 0.5 :  the efficiency to identify b-quark-originated jets</a:t>
            </a:r>
          </a:p>
          <a:p>
            <a:pPr lvl="1"/>
            <a:r>
              <a:rPr lang="en-US" smtClean="0"/>
              <a:t>P ( b-tag| ! b-jet ) = 0.02 : the efficiency of the method on light-quark jets</a:t>
            </a:r>
          </a:p>
          <a:p>
            <a:pPr lvl="1"/>
            <a:r>
              <a:rPr lang="en-US" smtClean="0"/>
              <a:t>From the above we also get :</a:t>
            </a:r>
          </a:p>
          <a:p>
            <a:pPr lvl="1">
              <a:buNone/>
            </a:pPr>
            <a:r>
              <a:rPr lang="en-US" smtClean="0"/>
              <a:t>	P ( ! b-tag| b-jet ) = 1 – P ( b-tag | b-jet ) = 0.5 ,  </a:t>
            </a:r>
          </a:p>
          <a:p>
            <a:pPr lvl="1">
              <a:buNone/>
            </a:pPr>
            <a:r>
              <a:rPr lang="en-US" smtClean="0"/>
              <a:t>	P ( ! b-tag| ! b-jet ) = 1 – P ( b-tag | ! b-jet ) = 0.98 .</a:t>
            </a:r>
          </a:p>
          <a:p>
            <a:pPr lvl="1">
              <a:buNone/>
            </a:pPr>
            <a:r>
              <a:rPr lang="en-US" b="1" smtClean="0"/>
              <a:t>Question</a:t>
            </a:r>
            <a:r>
              <a:rPr lang="en-US" smtClean="0"/>
              <a:t>: Given a selection of b-tagged jets, what fraction of them are b-jets ?  Id est, </a:t>
            </a:r>
            <a:r>
              <a:rPr lang="en-US" smtClean="0">
                <a:solidFill>
                  <a:srgbClr val="0070C0"/>
                </a:solidFill>
              </a:rPr>
              <a:t>what is P ( b-jet | b-tag ) ?</a:t>
            </a:r>
          </a:p>
          <a:p>
            <a:pPr lvl="1">
              <a:buNone/>
            </a:pPr>
            <a:endParaRPr lang="en-US" smtClean="0"/>
          </a:p>
          <a:p>
            <a:pPr lvl="1">
              <a:buNone/>
            </a:pPr>
            <a:endParaRPr lang="en-US" smtClean="0"/>
          </a:p>
          <a:p>
            <a:pPr lvl="1">
              <a:buNone/>
            </a:pPr>
            <a:endParaRPr lang="it-IT" smtClean="0"/>
          </a:p>
          <a:p>
            <a:pPr lvl="1">
              <a:buNone/>
            </a:pPr>
            <a:endParaRPr lang="it-IT" smtClean="0"/>
          </a:p>
          <a:p>
            <a:pPr lvl="1">
              <a:buNone/>
            </a:pPr>
            <a:endParaRPr lang="it-IT" smtClean="0"/>
          </a:p>
          <a:p>
            <a:pPr lvl="1">
              <a:buNone/>
            </a:pPr>
            <a:endParaRPr lang="en-US" smtClean="0"/>
          </a:p>
        </p:txBody>
      </p:sp>
      <p:sp>
        <p:nvSpPr>
          <p:cNvPr id="4" name="Rettangolo 3"/>
          <p:cNvSpPr/>
          <p:nvPr/>
        </p:nvSpPr>
        <p:spPr>
          <a:xfrm>
            <a:off x="6660232" y="1628800"/>
            <a:ext cx="2304256" cy="432048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ttangolo 4"/>
          <p:cNvSpPr/>
          <p:nvPr/>
        </p:nvSpPr>
        <p:spPr>
          <a:xfrm>
            <a:off x="6660232" y="5733256"/>
            <a:ext cx="2304256" cy="216024"/>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5"/>
          <p:cNvSpPr/>
          <p:nvPr/>
        </p:nvSpPr>
        <p:spPr>
          <a:xfrm>
            <a:off x="6660232" y="1628800"/>
            <a:ext cx="72008" cy="4104456"/>
          </a:xfrm>
          <a:prstGeom prst="rect">
            <a:avLst/>
          </a:prstGeom>
          <a:solidFill>
            <a:srgbClr val="FF00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ttangolo 6"/>
          <p:cNvSpPr/>
          <p:nvPr/>
        </p:nvSpPr>
        <p:spPr>
          <a:xfrm>
            <a:off x="6660232" y="5733256"/>
            <a:ext cx="1224136" cy="216024"/>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9" name="Connettore 2 8"/>
          <p:cNvCxnSpPr>
            <a:stCxn id="10" idx="1"/>
          </p:cNvCxnSpPr>
          <p:nvPr/>
        </p:nvCxnSpPr>
        <p:spPr>
          <a:xfrm flipH="1">
            <a:off x="6732240" y="1309410"/>
            <a:ext cx="720080" cy="11114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7452320" y="1124744"/>
            <a:ext cx="1342803" cy="369332"/>
          </a:xfrm>
          <a:prstGeom prst="rect">
            <a:avLst/>
          </a:prstGeom>
          <a:noFill/>
          <a:ln w="3175">
            <a:solidFill>
              <a:schemeClr val="tx1"/>
            </a:solidFill>
          </a:ln>
        </p:spPr>
        <p:txBody>
          <a:bodyPr wrap="none" rtlCol="0">
            <a:spAutoFit/>
          </a:bodyPr>
          <a:lstStyle/>
          <a:p>
            <a:r>
              <a:rPr lang="en-US" smtClean="0"/>
              <a:t>b-tag |!b-jet</a:t>
            </a:r>
            <a:endParaRPr lang="en-US"/>
          </a:p>
        </p:txBody>
      </p:sp>
      <p:sp>
        <p:nvSpPr>
          <p:cNvPr id="11" name="CasellaDiTesto 10"/>
          <p:cNvSpPr txBox="1"/>
          <p:nvPr/>
        </p:nvSpPr>
        <p:spPr>
          <a:xfrm>
            <a:off x="7236296" y="3645024"/>
            <a:ext cx="1471044" cy="369332"/>
          </a:xfrm>
          <a:prstGeom prst="rect">
            <a:avLst/>
          </a:prstGeom>
          <a:noFill/>
          <a:ln w="3175">
            <a:solidFill>
              <a:schemeClr val="tx1"/>
            </a:solidFill>
          </a:ln>
        </p:spPr>
        <p:txBody>
          <a:bodyPr wrap="none" rtlCol="0">
            <a:spAutoFit/>
          </a:bodyPr>
          <a:lstStyle/>
          <a:p>
            <a:r>
              <a:rPr lang="en-US" smtClean="0"/>
              <a:t>!b-tag | !b-jet</a:t>
            </a:r>
            <a:endParaRPr lang="en-US"/>
          </a:p>
        </p:txBody>
      </p:sp>
      <p:sp>
        <p:nvSpPr>
          <p:cNvPr id="13" name="CasellaDiTesto 12"/>
          <p:cNvSpPr txBox="1"/>
          <p:nvPr/>
        </p:nvSpPr>
        <p:spPr>
          <a:xfrm>
            <a:off x="6084168" y="6309320"/>
            <a:ext cx="1267463" cy="369332"/>
          </a:xfrm>
          <a:prstGeom prst="rect">
            <a:avLst/>
          </a:prstGeom>
          <a:noFill/>
          <a:ln w="3175">
            <a:solidFill>
              <a:schemeClr val="tx1"/>
            </a:solidFill>
          </a:ln>
        </p:spPr>
        <p:txBody>
          <a:bodyPr wrap="none" rtlCol="0">
            <a:spAutoFit/>
          </a:bodyPr>
          <a:lstStyle/>
          <a:p>
            <a:r>
              <a:rPr lang="en-US" smtClean="0"/>
              <a:t>b-tag |b-jet</a:t>
            </a:r>
            <a:endParaRPr lang="en-US"/>
          </a:p>
        </p:txBody>
      </p:sp>
      <p:cxnSp>
        <p:nvCxnSpPr>
          <p:cNvPr id="15" name="Connettore 2 14"/>
          <p:cNvCxnSpPr>
            <a:stCxn id="13" idx="0"/>
          </p:cNvCxnSpPr>
          <p:nvPr/>
        </p:nvCxnSpPr>
        <p:spPr>
          <a:xfrm flipV="1">
            <a:off x="6717900" y="5949280"/>
            <a:ext cx="23036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7740352" y="6165304"/>
            <a:ext cx="1342803" cy="369332"/>
          </a:xfrm>
          <a:prstGeom prst="rect">
            <a:avLst/>
          </a:prstGeom>
          <a:noFill/>
          <a:ln w="3175">
            <a:solidFill>
              <a:schemeClr val="tx1"/>
            </a:solidFill>
          </a:ln>
        </p:spPr>
        <p:txBody>
          <a:bodyPr wrap="none" rtlCol="0">
            <a:spAutoFit/>
          </a:bodyPr>
          <a:lstStyle/>
          <a:p>
            <a:r>
              <a:rPr lang="en-US" smtClean="0"/>
              <a:t>!b-tag |b-jet</a:t>
            </a:r>
            <a:endParaRPr lang="en-US"/>
          </a:p>
        </p:txBody>
      </p:sp>
      <p:cxnSp>
        <p:nvCxnSpPr>
          <p:cNvPr id="18" name="Connettore 2 17"/>
          <p:cNvCxnSpPr>
            <a:stCxn id="16" idx="0"/>
          </p:cNvCxnSpPr>
          <p:nvPr/>
        </p:nvCxnSpPr>
        <p:spPr>
          <a:xfrm flipH="1" flipV="1">
            <a:off x="8388424" y="5949280"/>
            <a:ext cx="2333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Segnaposto contenuto 2"/>
          <p:cNvSpPr txBox="1">
            <a:spLocks/>
          </p:cNvSpPr>
          <p:nvPr/>
        </p:nvSpPr>
        <p:spPr>
          <a:xfrm>
            <a:off x="0" y="3861048"/>
            <a:ext cx="6876256" cy="2996952"/>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smtClean="0">
                <a:ln>
                  <a:noFill/>
                </a:ln>
                <a:solidFill>
                  <a:schemeClr val="tx1"/>
                </a:solidFill>
                <a:effectLst/>
                <a:uLnTx/>
                <a:uFillTx/>
                <a:latin typeface="+mn-lt"/>
                <a:ea typeface="+mn-ea"/>
                <a:cs typeface="+mn-cs"/>
              </a:rPr>
              <a:t>Answer</a:t>
            </a:r>
            <a:r>
              <a:rPr kumimoji="0" lang="en-US" sz="3200" b="0" i="0" u="none" strike="noStrike" kern="1200" cap="none" spc="0" normalizeH="0" baseline="0" noProof="0" smtClean="0">
                <a:ln>
                  <a:noFill/>
                </a:ln>
                <a:solidFill>
                  <a:schemeClr val="tx1"/>
                </a:solidFill>
                <a:effectLst/>
                <a:uLnTx/>
                <a:uFillTx/>
                <a:latin typeface="+mn-lt"/>
                <a:ea typeface="+mn-ea"/>
                <a:cs typeface="+mn-cs"/>
              </a:rPr>
              <a:t>: </a:t>
            </a:r>
            <a:r>
              <a:rPr kumimoji="0" lang="en-US" sz="3200" b="0" i="1" u="none" strike="noStrike" kern="1200" cap="none" spc="0" normalizeH="0" baseline="0" noProof="0" smtClean="0">
                <a:ln>
                  <a:noFill/>
                </a:ln>
                <a:solidFill>
                  <a:schemeClr val="tx1"/>
                </a:solidFill>
                <a:effectLst/>
                <a:uLnTx/>
                <a:uFillTx/>
                <a:latin typeface="+mn-lt"/>
                <a:ea typeface="+mn-ea"/>
                <a:cs typeface="+mn-cs"/>
              </a:rPr>
              <a:t>Cannot be determined from the given information!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We need, in addition to the above, the true fraction of jets that do contain b-quarks, </a:t>
            </a:r>
            <a:r>
              <a:rPr kumimoji="0" lang="en-US" sz="3200" b="0" i="0" u="none" strike="noStrike" kern="1200" cap="none" spc="0" normalizeH="0" baseline="0" noProof="0" smtClean="0">
                <a:ln>
                  <a:noFill/>
                </a:ln>
                <a:solidFill>
                  <a:srgbClr val="FF0000"/>
                </a:solidFill>
                <a:effectLst/>
                <a:uLnTx/>
                <a:uFillTx/>
                <a:latin typeface="+mn-lt"/>
                <a:ea typeface="+mn-ea"/>
                <a:cs typeface="+mn-cs"/>
              </a:rPr>
              <a:t>P(b-jet)</a:t>
            </a:r>
            <a:r>
              <a:rPr kumimoji="0" lang="en-US" sz="3200" b="0" i="0" u="none" strike="noStrike" kern="1200" cap="none" spc="0" normalizeH="0" baseline="0" noProof="0" smtClean="0">
                <a:ln>
                  <a:noFill/>
                </a:ln>
                <a:solidFill>
                  <a:schemeClr val="tx1"/>
                </a:solidFill>
                <a:effectLst/>
                <a:uLnTx/>
                <a:uFillTx/>
                <a:latin typeface="+mn-lt"/>
                <a:ea typeface="+mn-ea"/>
                <a:cs typeface="+mn-cs"/>
              </a:rPr>
              <a:t>.</a:t>
            </a:r>
            <a:r>
              <a:rPr kumimoji="0" lang="en-US" sz="3200" b="0" i="1" u="none" strike="noStrike" kern="1200" cap="none" spc="0" normalizeH="0" baseline="0" noProof="0" smtClean="0">
                <a:ln>
                  <a:noFill/>
                </a:ln>
                <a:solidFill>
                  <a:schemeClr val="tx1"/>
                </a:solidFill>
                <a:effectLst/>
                <a:uLnTx/>
                <a:uFillTx/>
                <a:latin typeface="+mn-lt"/>
                <a:ea typeface="+mn-ea"/>
                <a:cs typeface="+mn-cs"/>
              </a:rPr>
              <a:t>  </a:t>
            </a:r>
            <a:r>
              <a:rPr kumimoji="0" lang="en-US" sz="3200" b="0" i="0" u="none" strike="noStrike" kern="1200" cap="none" spc="0" normalizeH="0" baseline="0" noProof="0" smtClean="0">
                <a:ln>
                  <a:noFill/>
                </a:ln>
                <a:solidFill>
                  <a:schemeClr val="tx1"/>
                </a:solidFill>
                <a:effectLst/>
                <a:uLnTx/>
                <a:uFillTx/>
                <a:latin typeface="+mn-lt"/>
                <a:ea typeface="+mn-ea"/>
                <a:cs typeface="+mn-cs"/>
              </a:rPr>
              <a:t>Take that to be P(b-jet) = 0.05 ; then</a:t>
            </a:r>
            <a:r>
              <a:rPr kumimoji="0" lang="en-US" sz="3200" b="0" i="1" u="none" strike="noStrike" kern="1200" cap="none" spc="0" normalizeH="0" baseline="0" noProof="0" smtClean="0">
                <a:ln>
                  <a:noFill/>
                </a:ln>
                <a:solidFill>
                  <a:schemeClr val="tx1"/>
                </a:solidFill>
                <a:effectLst/>
                <a:uLnTx/>
                <a:uFillTx/>
                <a:latin typeface="+mn-lt"/>
                <a:ea typeface="+mn-ea"/>
                <a:cs typeface="+mn-cs"/>
              </a:rPr>
              <a:t> Bayes’ Theorem inverts the conditionality: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P ( b-jet | b-tag ) ∝ P ( b-tag | b-jet ) P ( b-jet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If you then calculate the normalization factor,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P(b-tag) = P(bt|bj) P(bj) + P(bt|!bj) P(!bj) = 0.5*0.05 + 0.02*0.95 = 0.044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you finally get  </a:t>
            </a:r>
            <a:r>
              <a:rPr kumimoji="0" lang="en-US" sz="3200" b="0" i="0" u="none" strike="noStrike" kern="1200" cap="none" spc="0" normalizeH="0" baseline="0" noProof="0" smtClean="0">
                <a:ln>
                  <a:noFill/>
                </a:ln>
                <a:solidFill>
                  <a:srgbClr val="0070C0"/>
                </a:solidFill>
                <a:effectLst/>
                <a:uLnTx/>
                <a:uFillTx/>
                <a:latin typeface="+mn-lt"/>
                <a:ea typeface="+mn-ea"/>
                <a:cs typeface="+mn-cs"/>
              </a:rPr>
              <a:t>P(b-jet | b-tag) = [0.5*0.05] / 0.044 = 0.568.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908720"/>
          </a:xfrm>
        </p:spPr>
        <p:txBody>
          <a:bodyPr/>
          <a:lstStyle/>
          <a:p>
            <a:r>
              <a:rPr lang="en-US" smtClean="0"/>
              <a:t>Bayesian use of Bayes Theorem</a:t>
            </a:r>
            <a:endParaRPr lang="en-US"/>
          </a:p>
        </p:txBody>
      </p:sp>
      <p:sp>
        <p:nvSpPr>
          <p:cNvPr id="3" name="Segnaposto contenuto 2"/>
          <p:cNvSpPr>
            <a:spLocks noGrp="1"/>
          </p:cNvSpPr>
          <p:nvPr>
            <p:ph idx="1"/>
          </p:nvPr>
        </p:nvSpPr>
        <p:spPr>
          <a:xfrm>
            <a:off x="107504" y="908720"/>
            <a:ext cx="8856984" cy="5832648"/>
          </a:xfrm>
        </p:spPr>
        <p:txBody>
          <a:bodyPr>
            <a:normAutofit fontScale="62500" lnSpcReduction="20000"/>
          </a:bodyPr>
          <a:lstStyle/>
          <a:p>
            <a:r>
              <a:rPr lang="en-US" smtClean="0">
                <a:solidFill>
                  <a:srgbClr val="FF0000"/>
                </a:solidFill>
              </a:rPr>
              <a:t>When we are dealing with </a:t>
            </a:r>
            <a:r>
              <a:rPr lang="en-US" smtClean="0">
                <a:solidFill>
                  <a:srgbClr val="FF0000"/>
                </a:solidFill>
              </a:rPr>
              <a:t>hypotheses, </a:t>
            </a:r>
            <a:r>
              <a:rPr lang="en-US" smtClean="0">
                <a:solidFill>
                  <a:srgbClr val="FF0000"/>
                </a:solidFill>
              </a:rPr>
              <a:t>Bayesian and Frequentist schools part.</a:t>
            </a:r>
            <a:r>
              <a:rPr lang="en-US" smtClean="0"/>
              <a:t> Subjective probability deals with the probability of hypotheses: one may then talk of the </a:t>
            </a:r>
            <a:r>
              <a:rPr lang="en-US" u="sng" smtClean="0"/>
              <a:t>probability of a constant of nature having a particular value</a:t>
            </a:r>
            <a:r>
              <a:rPr lang="en-US" smtClean="0"/>
              <a:t>, and can use Bayes theorem</a:t>
            </a:r>
          </a:p>
          <a:p>
            <a:pPr lvl="1"/>
            <a:r>
              <a:rPr lang="en-US" smtClean="0"/>
              <a:t>for a Frequentist, P(m</a:t>
            </a:r>
            <a:r>
              <a:rPr lang="en-US" baseline="-25000" smtClean="0">
                <a:latin typeface="Symbol" pitchFamily="18" charset="2"/>
              </a:rPr>
              <a:t>n</a:t>
            </a:r>
            <a:r>
              <a:rPr lang="en-US" smtClean="0"/>
              <a:t>=0) makes no sense; for a Bayesian it does, so it can be used as a factor in Bayes theorem</a:t>
            </a:r>
          </a:p>
          <a:p>
            <a:r>
              <a:rPr lang="en-US" smtClean="0"/>
              <a:t> If f(X</a:t>
            </a:r>
            <a:r>
              <a:rPr lang="en-US" baseline="-25000" smtClean="0"/>
              <a:t>i</a:t>
            </a:r>
            <a:r>
              <a:rPr lang="en-US" smtClean="0"/>
              <a:t>|</a:t>
            </a:r>
            <a:r>
              <a:rPr lang="en-US" smtClean="0">
                <a:latin typeface="Symbol" pitchFamily="18" charset="2"/>
              </a:rPr>
              <a:t>q</a:t>
            </a:r>
            <a:r>
              <a:rPr lang="en-US" smtClean="0"/>
              <a:t>) is the p.d.f. of a random variable X, and </a:t>
            </a:r>
            <a:r>
              <a:rPr lang="en-US" smtClean="0">
                <a:latin typeface="Symbol" pitchFamily="18" charset="2"/>
              </a:rPr>
              <a:t>q</a:t>
            </a:r>
            <a:r>
              <a:rPr lang="en-US" smtClean="0"/>
              <a:t> is a variable representing the possible values of a unknown physical parameter, then from N observations {X</a:t>
            </a:r>
            <a:r>
              <a:rPr lang="en-US" baseline="-25000" smtClean="0"/>
              <a:t>i</a:t>
            </a:r>
            <a:r>
              <a:rPr lang="en-US" smtClean="0"/>
              <a:t>}</a:t>
            </a:r>
            <a:r>
              <a:rPr lang="en-US" baseline="-25000" smtClean="0"/>
              <a:t>i=1,..,N</a:t>
            </a:r>
            <a:r>
              <a:rPr lang="en-US" smtClean="0"/>
              <a:t> one gets the joint density function as </a:t>
            </a:r>
          </a:p>
          <a:p>
            <a:pPr>
              <a:buNone/>
            </a:pPr>
            <a:r>
              <a:rPr lang="en-US" smtClean="0"/>
              <a:t>					p({X}|</a:t>
            </a:r>
            <a:r>
              <a:rPr lang="en-US" smtClean="0">
                <a:latin typeface="Symbol" pitchFamily="18" charset="2"/>
              </a:rPr>
              <a:t> q</a:t>
            </a:r>
            <a:r>
              <a:rPr lang="en-US" smtClean="0"/>
              <a:t>) = </a:t>
            </a:r>
            <a:r>
              <a:rPr lang="en-US" smtClean="0">
                <a:latin typeface="Symbol" pitchFamily="18" charset="2"/>
              </a:rPr>
              <a:t>P</a:t>
            </a:r>
            <a:r>
              <a:rPr lang="en-US" baseline="-25000" smtClean="0"/>
              <a:t>i=1,…,N </a:t>
            </a:r>
            <a:r>
              <a:rPr lang="en-US" smtClean="0"/>
              <a:t>f(X</a:t>
            </a:r>
            <a:r>
              <a:rPr lang="en-US" baseline="-25000" smtClean="0"/>
              <a:t>i</a:t>
            </a:r>
            <a:r>
              <a:rPr lang="en-US" smtClean="0"/>
              <a:t>|</a:t>
            </a:r>
            <a:r>
              <a:rPr lang="en-US" smtClean="0">
                <a:latin typeface="Symbol" pitchFamily="18" charset="2"/>
              </a:rPr>
              <a:t>q</a:t>
            </a:r>
            <a:r>
              <a:rPr lang="en-US" smtClean="0"/>
              <a:t>)</a:t>
            </a:r>
          </a:p>
          <a:p>
            <a:r>
              <a:rPr lang="en-US" smtClean="0"/>
              <a:t>From a Frequentist standpoint, </a:t>
            </a:r>
            <a:r>
              <a:rPr lang="en-US" smtClean="0">
                <a:latin typeface="Symbol" pitchFamily="18" charset="2"/>
              </a:rPr>
              <a:t>q</a:t>
            </a:r>
            <a:r>
              <a:rPr lang="en-US" smtClean="0"/>
              <a:t> has a true, unknown, fixed value; one cannot use Bayes theorem to get p(</a:t>
            </a:r>
            <a:r>
              <a:rPr lang="en-US" smtClean="0">
                <a:latin typeface="Symbol" pitchFamily="18" charset="2"/>
              </a:rPr>
              <a:t>q</a:t>
            </a:r>
            <a:r>
              <a:rPr lang="en-US" smtClean="0"/>
              <a:t>|X) from p(X|</a:t>
            </a:r>
            <a:r>
              <a:rPr lang="en-US" smtClean="0">
                <a:latin typeface="Symbol" pitchFamily="18" charset="2"/>
              </a:rPr>
              <a:t>q</a:t>
            </a:r>
            <a:r>
              <a:rPr lang="en-US" smtClean="0"/>
              <a:t>) </a:t>
            </a:r>
            <a:r>
              <a:rPr lang="en-US" smtClean="0">
                <a:solidFill>
                  <a:srgbClr val="0070C0"/>
                </a:solidFill>
              </a:rPr>
              <a:t>– it does not make sense to speak of p(</a:t>
            </a:r>
            <a:r>
              <a:rPr lang="en-US" smtClean="0">
                <a:solidFill>
                  <a:srgbClr val="0070C0"/>
                </a:solidFill>
                <a:latin typeface="Symbol" pitchFamily="18" charset="2"/>
              </a:rPr>
              <a:t>q</a:t>
            </a:r>
            <a:r>
              <a:rPr lang="en-US" smtClean="0">
                <a:solidFill>
                  <a:srgbClr val="0070C0"/>
                </a:solidFill>
              </a:rPr>
              <a:t>).</a:t>
            </a:r>
          </a:p>
          <a:p>
            <a:endParaRPr lang="en-US" smtClean="0">
              <a:solidFill>
                <a:srgbClr val="0070C0"/>
              </a:solidFill>
            </a:endParaRPr>
          </a:p>
          <a:p>
            <a:r>
              <a:rPr lang="en-US" smtClean="0"/>
              <a:t>The inference Bayesians do using a particular set of data {X</a:t>
            </a:r>
            <a:r>
              <a:rPr lang="en-US" baseline="-25000" smtClean="0"/>
              <a:t>0</a:t>
            </a:r>
            <a:r>
              <a:rPr lang="en-US" smtClean="0"/>
              <a:t>} starts from the opposite viewpoint. p(</a:t>
            </a:r>
            <a:r>
              <a:rPr lang="en-US" smtClean="0">
                <a:latin typeface="Symbol" pitchFamily="18" charset="2"/>
              </a:rPr>
              <a:t>q</a:t>
            </a:r>
            <a:r>
              <a:rPr lang="en-US" smtClean="0"/>
              <a:t>) is a </a:t>
            </a:r>
            <a:r>
              <a:rPr lang="en-US" smtClean="0">
                <a:solidFill>
                  <a:srgbClr val="0070C0"/>
                </a:solidFill>
              </a:rPr>
              <a:t>degree of belief</a:t>
            </a:r>
            <a:r>
              <a:rPr lang="en-US" smtClean="0"/>
              <a:t> of the parameter assuming a specific value. They can thus obtain</a:t>
            </a:r>
          </a:p>
          <a:p>
            <a:endParaRPr lang="en-US" smtClean="0"/>
          </a:p>
          <a:p>
            <a:pPr>
              <a:buNone/>
            </a:pPr>
            <a:endParaRPr lang="en-US" smtClean="0"/>
          </a:p>
          <a:p>
            <a:r>
              <a:rPr lang="en-US" smtClean="0"/>
              <a:t>Note that</a:t>
            </a:r>
            <a:r>
              <a:rPr lang="en-US" smtClean="0"/>
              <a:t> </a:t>
            </a:r>
            <a:r>
              <a:rPr lang="en-US" smtClean="0"/>
              <a:t>there is one (and only one) probability density in </a:t>
            </a:r>
            <a:r>
              <a:rPr lang="en-US" smtClean="0">
                <a:latin typeface="Symbol" pitchFamily="18" charset="2"/>
              </a:rPr>
              <a:t>q</a:t>
            </a:r>
            <a:r>
              <a:rPr lang="en-US" smtClean="0"/>
              <a:t> on each side of the equation, again consistent with the likelihood </a:t>
            </a:r>
            <a:r>
              <a:rPr lang="en-US" i="1" smtClean="0"/>
              <a:t>not being a density</a:t>
            </a:r>
            <a:r>
              <a:rPr lang="en-US" i="1" smtClean="0"/>
              <a:t>.</a:t>
            </a:r>
          </a:p>
          <a:p>
            <a:endParaRPr lang="it-IT" i="1"/>
          </a:p>
          <a:p>
            <a:endParaRPr lang="it-IT" i="1" smtClean="0"/>
          </a:p>
        </p:txBody>
      </p:sp>
      <p:graphicFrame>
        <p:nvGraphicFramePr>
          <p:cNvPr id="4" name="Oggetto 3"/>
          <p:cNvGraphicFramePr>
            <a:graphicFrameLocks noChangeAspect="1"/>
          </p:cNvGraphicFramePr>
          <p:nvPr>
            <p:extLst>
              <p:ext uri="{D42A27DB-BD31-4B8C-83A1-F6EECF244321}">
                <p14:modId xmlns:p14="http://schemas.microsoft.com/office/powerpoint/2010/main" val="3842062689"/>
              </p:ext>
            </p:extLst>
          </p:nvPr>
        </p:nvGraphicFramePr>
        <p:xfrm>
          <a:off x="4644008" y="5229200"/>
          <a:ext cx="2967037" cy="752475"/>
        </p:xfrm>
        <a:graphic>
          <a:graphicData uri="http://schemas.openxmlformats.org/presentationml/2006/ole">
            <mc:AlternateContent xmlns:mc="http://schemas.openxmlformats.org/markup-compatibility/2006">
              <mc:Choice xmlns:v="urn:schemas-microsoft-com:vml" Requires="v">
                <p:oleObj spid="_x0000_s46102" name="Equazione" r:id="rId3" imgW="1904760" imgH="482400" progId="Equation.3">
                  <p:embed/>
                </p:oleObj>
              </mc:Choice>
              <mc:Fallback>
                <p:oleObj name="Equazione" r:id="rId3" imgW="1904760" imgH="482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5229200"/>
                        <a:ext cx="2967037"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 calcmode="lin" valueType="num">
                                      <p:cBhvr additive="base">
                                        <p:cTn id="1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en-US" smtClean="0"/>
              <a:t>A Bayesian example</a:t>
            </a:r>
            <a:endParaRPr lang="en-US"/>
          </a:p>
        </p:txBody>
      </p:sp>
      <p:sp>
        <p:nvSpPr>
          <p:cNvPr id="3" name="Segnaposto contenuto 2"/>
          <p:cNvSpPr>
            <a:spLocks noGrp="1"/>
          </p:cNvSpPr>
          <p:nvPr>
            <p:ph idx="1"/>
          </p:nvPr>
        </p:nvSpPr>
        <p:spPr>
          <a:xfrm>
            <a:off x="179512" y="1124744"/>
            <a:ext cx="8640960" cy="3240360"/>
          </a:xfrm>
        </p:spPr>
        <p:txBody>
          <a:bodyPr>
            <a:normAutofit fontScale="62500" lnSpcReduction="20000"/>
          </a:bodyPr>
          <a:lstStyle/>
          <a:p>
            <a:r>
              <a:rPr lang="en-US" smtClean="0"/>
              <a:t>In a </a:t>
            </a:r>
            <a:r>
              <a:rPr lang="en-US" smtClean="0">
                <a:solidFill>
                  <a:srgbClr val="0070C0"/>
                </a:solidFill>
              </a:rPr>
              <a:t>background-free experiment</a:t>
            </a:r>
            <a:r>
              <a:rPr lang="en-US" smtClean="0"/>
              <a:t>, a theorist uses a “model” to predict a signal with Poisson mean of 3 events. From the formula of the Poisson distribution, and from B=0, we get:</a:t>
            </a:r>
          </a:p>
          <a:p>
            <a:pPr lvl="1"/>
            <a:r>
              <a:rPr lang="it-IT" smtClean="0"/>
              <a:t>P(0 events | model true) = 3</a:t>
            </a:r>
            <a:r>
              <a:rPr lang="it-IT" baseline="30000" smtClean="0"/>
              <a:t>0</a:t>
            </a:r>
            <a:r>
              <a:rPr lang="it-IT" smtClean="0"/>
              <a:t>e</a:t>
            </a:r>
            <a:r>
              <a:rPr lang="it-IT" baseline="30000" smtClean="0"/>
              <a:t>-3</a:t>
            </a:r>
            <a:r>
              <a:rPr lang="it-IT" smtClean="0"/>
              <a:t>/0! = 0.05</a:t>
            </a:r>
          </a:p>
          <a:p>
            <a:pPr lvl="1"/>
            <a:r>
              <a:rPr lang="en-US" smtClean="0"/>
              <a:t>P(0 events | model false) = 1.0</a:t>
            </a:r>
          </a:p>
          <a:p>
            <a:pPr lvl="1"/>
            <a:r>
              <a:rPr lang="en-US" smtClean="0"/>
              <a:t>P(&gt;0 events | model true) = 0.95</a:t>
            </a:r>
          </a:p>
          <a:p>
            <a:pPr lvl="1"/>
            <a:r>
              <a:rPr lang="en-US" smtClean="0"/>
              <a:t>P(&gt;0 events | model false) = 0.0</a:t>
            </a:r>
          </a:p>
          <a:p>
            <a:pPr>
              <a:buNone/>
            </a:pPr>
            <a:r>
              <a:rPr lang="en-US" smtClean="0"/>
              <a:t>	Imagine that the experiment is performed </a:t>
            </a:r>
            <a:r>
              <a:rPr lang="en-US" smtClean="0">
                <a:solidFill>
                  <a:srgbClr val="0070C0"/>
                </a:solidFill>
              </a:rPr>
              <a:t>and zero events are observed</a:t>
            </a:r>
            <a:r>
              <a:rPr lang="en-US" smtClean="0"/>
              <a:t>.</a:t>
            </a:r>
          </a:p>
          <a:p>
            <a:r>
              <a:rPr lang="en-US" b="1" smtClean="0"/>
              <a:t>Question</a:t>
            </a:r>
            <a:r>
              <a:rPr lang="en-US" smtClean="0"/>
              <a:t>: Given the result of the experiment, what is the probability that the model is true? What is P(model true | 0 events) ?</a:t>
            </a:r>
          </a:p>
        </p:txBody>
      </p:sp>
      <p:sp>
        <p:nvSpPr>
          <p:cNvPr id="4" name="Segnaposto contenuto 2"/>
          <p:cNvSpPr txBox="1">
            <a:spLocks/>
          </p:cNvSpPr>
          <p:nvPr/>
        </p:nvSpPr>
        <p:spPr>
          <a:xfrm>
            <a:off x="179512" y="4077072"/>
            <a:ext cx="8640960" cy="3024336"/>
          </a:xfrm>
          <a:prstGeom prst="rect">
            <a:avLst/>
          </a:prstGeom>
        </p:spPr>
        <p:txBody>
          <a:bodyPr vert="horz" lIns="91440" tIns="45720" rIns="91440" bIns="45720" rtlCol="0">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smtClean="0">
                <a:ln>
                  <a:noFill/>
                </a:ln>
                <a:solidFill>
                  <a:schemeClr val="tx1"/>
                </a:solidFill>
                <a:effectLst/>
                <a:uLnTx/>
                <a:uFillTx/>
                <a:latin typeface="+mn-lt"/>
                <a:ea typeface="+mn-ea"/>
                <a:cs typeface="+mn-cs"/>
              </a:rPr>
              <a:t>Answer</a:t>
            </a:r>
            <a:r>
              <a:rPr kumimoji="0" lang="en-US" sz="3200" b="0" i="0" u="none" strike="noStrike" kern="1200" cap="none" spc="0" normalizeH="0" baseline="0" noProof="0" smtClean="0">
                <a:ln>
                  <a:noFill/>
                </a:ln>
                <a:solidFill>
                  <a:schemeClr val="tx1"/>
                </a:solidFill>
                <a:effectLst/>
                <a:uLnTx/>
                <a:uFillTx/>
                <a:latin typeface="+mn-lt"/>
                <a:ea typeface="+mn-ea"/>
                <a:cs typeface="+mn-cs"/>
              </a:rPr>
              <a:t>: </a:t>
            </a:r>
            <a:r>
              <a:rPr kumimoji="0" lang="en-US" sz="3200" b="0" i="1" u="none" strike="noStrike" kern="1200" cap="none" spc="0" normalizeH="0" baseline="0" noProof="0" smtClean="0">
                <a:ln>
                  <a:noFill/>
                </a:ln>
                <a:solidFill>
                  <a:schemeClr val="tx1"/>
                </a:solidFill>
                <a:effectLst/>
                <a:uLnTx/>
                <a:uFillTx/>
                <a:latin typeface="+mn-lt"/>
                <a:ea typeface="+mn-ea"/>
                <a:cs typeface="+mn-cs"/>
              </a:rPr>
              <a:t>Cannot be determined from the given information!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smtClean="0">
                <a:ln>
                  <a:noFill/>
                </a:ln>
                <a:solidFill>
                  <a:schemeClr val="tx1"/>
                </a:solidFill>
                <a:effectLst/>
                <a:uLnTx/>
                <a:uFillTx/>
                <a:latin typeface="+mn-lt"/>
                <a:ea typeface="+mn-ea"/>
                <a:cs typeface="+mn-cs"/>
              </a:rPr>
              <a:t>	</a:t>
            </a:r>
            <a:r>
              <a:rPr kumimoji="0" lang="en-US" sz="3200" b="0" i="0" u="none" strike="noStrike" kern="1200" cap="none" spc="0" normalizeH="0" baseline="0" noProof="0" smtClean="0">
                <a:ln>
                  <a:noFill/>
                </a:ln>
                <a:solidFill>
                  <a:srgbClr val="FF0000"/>
                </a:solidFill>
                <a:effectLst/>
                <a:uLnTx/>
                <a:uFillTx/>
                <a:latin typeface="+mn-lt"/>
                <a:ea typeface="+mn-ea"/>
                <a:cs typeface="+mn-cs"/>
              </a:rPr>
              <a:t>We need, in addition to the above, to </a:t>
            </a:r>
            <a:r>
              <a:rPr kumimoji="0" lang="en-US" sz="3200" b="1" i="0" u="none" strike="noStrike" kern="1200" cap="none" spc="0" normalizeH="0" baseline="0" noProof="0" smtClean="0">
                <a:ln>
                  <a:noFill/>
                </a:ln>
                <a:solidFill>
                  <a:srgbClr val="FF0000"/>
                </a:solidFill>
                <a:effectLst/>
                <a:uLnTx/>
                <a:uFillTx/>
                <a:latin typeface="+mn-lt"/>
                <a:ea typeface="+mn-ea"/>
                <a:cs typeface="+mn-cs"/>
              </a:rPr>
              <a:t>state our degree of belief </a:t>
            </a:r>
            <a:r>
              <a:rPr kumimoji="0" lang="en-US" sz="3200" b="0" i="0" u="none" strike="noStrike" kern="1200" cap="none" spc="0" normalizeH="0" baseline="0" noProof="0" smtClean="0">
                <a:ln>
                  <a:noFill/>
                </a:ln>
                <a:solidFill>
                  <a:srgbClr val="FF0000"/>
                </a:solidFill>
                <a:effectLst/>
                <a:uLnTx/>
                <a:uFillTx/>
                <a:latin typeface="+mn-lt"/>
                <a:ea typeface="+mn-ea"/>
                <a:cs typeface="+mn-cs"/>
              </a:rPr>
              <a:t>in the model prior to the experiment</a:t>
            </a:r>
            <a:r>
              <a:rPr kumimoji="0" lang="en-US" sz="3200" b="0" i="0" u="none" strike="noStrike" kern="1200" cap="none" spc="0" normalizeH="0" baseline="0" noProof="0" smtClean="0">
                <a:ln>
                  <a:noFill/>
                </a:ln>
                <a:solidFill>
                  <a:schemeClr val="tx1"/>
                </a:solidFill>
                <a:effectLst/>
                <a:uLnTx/>
                <a:uFillTx/>
                <a:latin typeface="+mn-lt"/>
                <a:ea typeface="+mn-ea"/>
                <a:cs typeface="+mn-cs"/>
              </a:rPr>
              <a:t>, </a:t>
            </a:r>
            <a:r>
              <a:rPr kumimoji="0" lang="en-US" sz="3200" b="0" i="1" u="none" strike="noStrike" kern="1200" cap="none" spc="0" normalizeH="0" baseline="0" noProof="0" smtClean="0">
                <a:ln>
                  <a:noFill/>
                </a:ln>
                <a:solidFill>
                  <a:schemeClr val="tx1"/>
                </a:solidFill>
                <a:effectLst/>
                <a:uLnTx/>
                <a:uFillTx/>
                <a:latin typeface="+mn-lt"/>
                <a:ea typeface="+mn-ea"/>
                <a:cs typeface="+mn-cs"/>
              </a:rPr>
              <a:t>P(model true). </a:t>
            </a:r>
            <a:r>
              <a:rPr kumimoji="0" lang="en-US" sz="3200" b="0" i="0" u="none" strike="noStrike" kern="1200" cap="none" spc="0" normalizeH="0" baseline="0" noProof="0" smtClean="0">
                <a:ln>
                  <a:noFill/>
                </a:ln>
                <a:solidFill>
                  <a:schemeClr val="tx1"/>
                </a:solidFill>
                <a:effectLst/>
                <a:uLnTx/>
                <a:uFillTx/>
                <a:latin typeface="+mn-lt"/>
                <a:ea typeface="+mn-ea"/>
                <a:cs typeface="+mn-cs"/>
              </a:rPr>
              <a:t>Need a prior!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smtClean="0">
                <a:ln>
                  <a:noFill/>
                </a:ln>
                <a:solidFill>
                  <a:schemeClr val="tx1"/>
                </a:solidFill>
                <a:effectLst/>
                <a:uLnTx/>
                <a:uFillTx/>
                <a:latin typeface="+mn-lt"/>
                <a:ea typeface="+mn-ea"/>
                <a:cs typeface="+mn-cs"/>
              </a:rPr>
              <a:t>		Then Bayes’ Theorem inverts the conditionality: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a-DK" sz="3200" b="0" i="0" u="none" strike="noStrike" kern="1200" cap="none" spc="0" normalizeH="0" baseline="0" noProof="0" smtClean="0">
                <a:ln>
                  <a:noFill/>
                </a:ln>
                <a:solidFill>
                  <a:schemeClr val="tx1"/>
                </a:solidFill>
                <a:effectLst/>
                <a:uLnTx/>
                <a:uFillTx/>
                <a:latin typeface="+mn-lt"/>
                <a:ea typeface="+mn-ea"/>
                <a:cs typeface="+mn-cs"/>
              </a:rPr>
              <a:t>		P(model true|0 events) ∝ P(0 events | model true) P(model true)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rgbClr val="FF0000"/>
                </a:solidFill>
                <a:effectLst/>
                <a:uLnTx/>
                <a:uFillTx/>
                <a:latin typeface="+mn-lt"/>
                <a:ea typeface="+mn-ea"/>
                <a:cs typeface="+mn-cs"/>
              </a:rPr>
              <a:t>If the model tested is the Standard Model, then still very high degree of belief after experiment</a:t>
            </a:r>
            <a:r>
              <a:rPr kumimoji="0" lang="en-US" sz="3200" b="0" i="0" u="none" strike="noStrike" kern="1200" cap="none" spc="0" normalizeH="0" baseline="0" noProof="0" smtClean="0">
                <a:ln>
                  <a:noFill/>
                </a:ln>
                <a:solidFill>
                  <a:schemeClr val="tx1"/>
                </a:solidFill>
                <a:effectLst/>
                <a:uLnTx/>
                <a:uFillTx/>
                <a:latin typeface="+mn-lt"/>
                <a:ea typeface="+mn-ea"/>
                <a:cs typeface="+mn-cs"/>
              </a:rPr>
              <a:t>, unlike typical claims “there is 5% chance the S.M. is true”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If  it is instead Large Extra Dimensions or something similar, then the low prior belief becomes even lower.</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Bayesian decision making</a:t>
            </a:r>
            <a:endParaRPr lang="en-US"/>
          </a:p>
        </p:txBody>
      </p:sp>
      <p:sp>
        <p:nvSpPr>
          <p:cNvPr id="3" name="Segnaposto contenuto 2"/>
          <p:cNvSpPr>
            <a:spLocks noGrp="1"/>
          </p:cNvSpPr>
          <p:nvPr>
            <p:ph idx="1"/>
          </p:nvPr>
        </p:nvSpPr>
        <p:spPr>
          <a:xfrm>
            <a:off x="457200" y="1600200"/>
            <a:ext cx="8229600" cy="4781128"/>
          </a:xfrm>
        </p:spPr>
        <p:txBody>
          <a:bodyPr>
            <a:normAutofit fontScale="55000" lnSpcReduction="20000"/>
          </a:bodyPr>
          <a:lstStyle/>
          <a:p>
            <a:r>
              <a:rPr lang="en-US" smtClean="0"/>
              <a:t>It is useful at this point to note that while in HEP we usually stop upon determining the posterior P(model|data), this is not what happens in the real world !</a:t>
            </a:r>
          </a:p>
          <a:p>
            <a:endParaRPr lang="en-US" smtClean="0"/>
          </a:p>
          <a:p>
            <a:r>
              <a:rPr lang="en-US" smtClean="0"/>
              <a:t>Suppose you determine that P(new physics model true|data)=99%, and you want to use that information to decide whether to take an action, e.g. call a press release or submit a proposal for a new experiment, based on the model being true. </a:t>
            </a:r>
            <a:r>
              <a:rPr lang="en-US" b="1" smtClean="0"/>
              <a:t>What should you decide ?</a:t>
            </a:r>
          </a:p>
          <a:p>
            <a:r>
              <a:rPr lang="en-US" b="1" smtClean="0"/>
              <a:t>You cannot tell ! </a:t>
            </a:r>
            <a:r>
              <a:rPr lang="en-US" smtClean="0"/>
              <a:t>You need also a </a:t>
            </a:r>
            <a:r>
              <a:rPr lang="en-US" i="1" smtClean="0"/>
              <a:t>cost function</a:t>
            </a:r>
            <a:r>
              <a:rPr lang="en-US" smtClean="0"/>
              <a:t>, which describes the </a:t>
            </a:r>
            <a:r>
              <a:rPr lang="en-US" i="1" smtClean="0"/>
              <a:t>relative costs (to You) of a Type I error </a:t>
            </a:r>
            <a:r>
              <a:rPr lang="en-US" smtClean="0"/>
              <a:t>(</a:t>
            </a:r>
            <a:r>
              <a:rPr lang="en-US" smtClean="0">
                <a:solidFill>
                  <a:srgbClr val="0070C0"/>
                </a:solidFill>
              </a:rPr>
              <a:t>declaring background-only model false when it is true</a:t>
            </a:r>
            <a:r>
              <a:rPr lang="en-US" smtClean="0"/>
              <a:t>) </a:t>
            </a:r>
            <a:r>
              <a:rPr lang="en-US" i="1" smtClean="0"/>
              <a:t>and a Type II error </a:t>
            </a:r>
            <a:r>
              <a:rPr lang="en-US" smtClean="0"/>
              <a:t>(</a:t>
            </a:r>
            <a:r>
              <a:rPr lang="en-US" smtClean="0">
                <a:solidFill>
                  <a:srgbClr val="0070C0"/>
                </a:solidFill>
              </a:rPr>
              <a:t>not declaring the background-only model false when it is false</a:t>
            </a:r>
            <a:r>
              <a:rPr lang="en-US" smtClean="0"/>
              <a:t>).</a:t>
            </a:r>
          </a:p>
          <a:p>
            <a:endParaRPr lang="en-US" smtClean="0"/>
          </a:p>
          <a:p>
            <a:r>
              <a:rPr lang="en-US" smtClean="0"/>
              <a:t>Thus, Your decision, such as where to invest your time or money, requires </a:t>
            </a:r>
            <a:r>
              <a:rPr lang="en-US" smtClean="0">
                <a:solidFill>
                  <a:srgbClr val="FF0000"/>
                </a:solidFill>
              </a:rPr>
              <a:t>two subjective inputs</a:t>
            </a:r>
            <a:r>
              <a:rPr lang="en-US" smtClean="0"/>
              <a:t>: Your </a:t>
            </a:r>
            <a:r>
              <a:rPr lang="en-US" u="sng" smtClean="0"/>
              <a:t>prior probabilities</a:t>
            </a:r>
            <a:r>
              <a:rPr lang="en-US" smtClean="0"/>
              <a:t>, and the </a:t>
            </a:r>
            <a:r>
              <a:rPr lang="en-US" u="sng" smtClean="0"/>
              <a:t>relative costs </a:t>
            </a:r>
            <a:r>
              <a:rPr lang="en-US" smtClean="0"/>
              <a:t>to You of the various outcomes.</a:t>
            </a:r>
          </a:p>
          <a:p>
            <a:endParaRPr lang="en-US" smtClean="0"/>
          </a:p>
          <a:p>
            <a:pPr>
              <a:buNone/>
            </a:pPr>
            <a:r>
              <a:rPr lang="en-US" i="1" smtClean="0"/>
              <a:t>	</a:t>
            </a:r>
            <a:r>
              <a:rPr lang="en-US" i="1" smtClean="0">
                <a:sym typeface="Wingdings" pitchFamily="2" charset="2"/>
              </a:rPr>
              <a:t> </a:t>
            </a:r>
            <a:r>
              <a:rPr lang="en-US" i="1" smtClean="0"/>
              <a:t>Classical hypothesis testing is </a:t>
            </a:r>
            <a:r>
              <a:rPr lang="en-US" b="1" i="1" smtClean="0"/>
              <a:t>not</a:t>
            </a:r>
            <a:r>
              <a:rPr lang="en-US" i="1" smtClean="0"/>
              <a:t> a complete decision making theory</a:t>
            </a:r>
            <a:r>
              <a:rPr lang="en-US" smtClean="0"/>
              <a:t>, regardless of the language (“the model is excluded”, etc.)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8467</TotalTime>
  <Words>4880</Words>
  <Application>Microsoft Office PowerPoint</Application>
  <PresentationFormat>Presentazione su schermo (4:3)</PresentationFormat>
  <Paragraphs>575</Paragraphs>
  <Slides>49</Slides>
  <Notes>0</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49</vt:i4>
      </vt:variant>
    </vt:vector>
  </HeadingPairs>
  <TitlesOfParts>
    <vt:vector size="52" baseType="lpstr">
      <vt:lpstr>Tema di Office</vt:lpstr>
      <vt:lpstr>Equazione</vt:lpstr>
      <vt:lpstr>Equation</vt:lpstr>
      <vt:lpstr>Statistics for HEP data analysis Part 3: advanced inference</vt:lpstr>
      <vt:lpstr>Contents of lecture 5</vt:lpstr>
      <vt:lpstr>Frequentist and Bayesian schools</vt:lpstr>
      <vt:lpstr>Recall Bayes Theorem</vt:lpstr>
      <vt:lpstr>Probability: Operational Definitions</vt:lpstr>
      <vt:lpstr>Frequentist use of Bayes Theorem</vt:lpstr>
      <vt:lpstr>Bayesian use of Bayes Theorem</vt:lpstr>
      <vt:lpstr>A Bayesian example</vt:lpstr>
      <vt:lpstr>Bayesian decision making</vt:lpstr>
      <vt:lpstr>Probability, Probability Density, and Likelihood</vt:lpstr>
      <vt:lpstr>On HEP use of Bayesian methods</vt:lpstr>
      <vt:lpstr>Presentazione standard di PowerPoint</vt:lpstr>
      <vt:lpstr>Classical statistics inference: no priors</vt:lpstr>
      <vt:lpstr>Likelihood ratio tests</vt:lpstr>
      <vt:lpstr>The likelihood principle</vt:lpstr>
      <vt:lpstr>Example of the Likelihood Principle</vt:lpstr>
      <vt:lpstr>Conditioning and ancillary statistics</vt:lpstr>
      <vt:lpstr>Food for thought: relevant subsets</vt:lpstr>
      <vt:lpstr>Comparing methods to compute intervals</vt:lpstr>
      <vt:lpstr>The three methods at work</vt:lpstr>
      <vt:lpstr>Treatment of Systematic Uncertainties</vt:lpstr>
      <vt:lpstr>Finding the right model</vt:lpstr>
      <vt:lpstr>Finding the right model</vt:lpstr>
      <vt:lpstr>Fisher’s F-test</vt:lpstr>
      <vt:lpstr>Example of F-test</vt:lpstr>
      <vt:lpstr>Presentazione standard di PowerPoint</vt:lpstr>
      <vt:lpstr>Playing with the F test</vt:lpstr>
      <vt:lpstr>Machine learning and multivariate techniques</vt:lpstr>
      <vt:lpstr>Machine Learning is ubiquitous</vt:lpstr>
      <vt:lpstr>What is Machine Learning</vt:lpstr>
      <vt:lpstr>Event Classification</vt:lpstr>
      <vt:lpstr>Regression</vt:lpstr>
      <vt:lpstr>Event Classification</vt:lpstr>
      <vt:lpstr>Generalities on discriminators use</vt:lpstr>
      <vt:lpstr>The receiver operation characteristic (ROC)</vt:lpstr>
      <vt:lpstr>How to build your classifier</vt:lpstr>
      <vt:lpstr>Different classes of ML algorithms</vt:lpstr>
      <vt:lpstr>Estimating the PDF:  the K-Nearest Neighbor</vt:lpstr>
      <vt:lpstr>The main drawback of generative algorithms: the curse of dimensionality</vt:lpstr>
      <vt:lpstr>What if we ignore correlations ?</vt:lpstr>
      <vt:lpstr>Decorrelation</vt:lpstr>
      <vt:lpstr>Discriminative methods:  e.g. the Fisher linear discriminant</vt:lpstr>
      <vt:lpstr>How it works</vt:lpstr>
      <vt:lpstr>Find and apply useful transformations before computing the discriminant!</vt:lpstr>
      <vt:lpstr>Some common discriminative classifiers</vt:lpstr>
      <vt:lpstr>Watch out for overtraining</vt:lpstr>
      <vt:lpstr>Some common advice on MVA</vt:lpstr>
      <vt:lpstr>Conclusions</vt:lpstr>
      <vt:lpstr>References</vt:lpstr>
    </vt:vector>
  </TitlesOfParts>
  <Company>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Perhaps our standards are too high…</dc:title>
  <dc:creator>Sezione di Padova</dc:creator>
  <cp:lastModifiedBy>Tommaso</cp:lastModifiedBy>
  <cp:revision>50</cp:revision>
  <dcterms:created xsi:type="dcterms:W3CDTF">2012-01-24T17:14:44Z</dcterms:created>
  <dcterms:modified xsi:type="dcterms:W3CDTF">2016-08-02T00:23:41Z</dcterms:modified>
</cp:coreProperties>
</file>