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89" r:id="rId3"/>
    <p:sldId id="276" r:id="rId4"/>
    <p:sldId id="298" r:id="rId5"/>
    <p:sldId id="297" r:id="rId6"/>
    <p:sldId id="280" r:id="rId7"/>
    <p:sldId id="282" r:id="rId8"/>
    <p:sldId id="294" r:id="rId9"/>
    <p:sldId id="283" r:id="rId10"/>
    <p:sldId id="295" r:id="rId11"/>
    <p:sldId id="284" r:id="rId12"/>
    <p:sldId id="300" r:id="rId13"/>
    <p:sldId id="303" r:id="rId14"/>
    <p:sldId id="290" r:id="rId15"/>
    <p:sldId id="304" r:id="rId16"/>
    <p:sldId id="286" r:id="rId17"/>
    <p:sldId id="308" r:id="rId18"/>
    <p:sldId id="299" r:id="rId19"/>
    <p:sldId id="305" r:id="rId20"/>
    <p:sldId id="306" r:id="rId21"/>
    <p:sldId id="307" r:id="rId22"/>
    <p:sldId id="291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96233-49C5-418C-BADB-1725E6742B01}" type="datetimeFigureOut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ACA30-E4F8-434B-A51D-A5D27514AE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ACA30-E4F8-434B-A51D-A5D27514AEA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ACA30-E4F8-434B-A51D-A5D27514AEA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18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44000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773238"/>
            <a:ext cx="91440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zh-CN" sz="4000" dirty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sym typeface="Symbol" pitchFamily="18" charset="2"/>
              </a:rPr>
              <a:t>Performance of a single-THGEM gas detector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6013" y="4240213"/>
            <a:ext cx="64801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zh-CN" sz="3200" b="1" dirty="0">
              <a:solidFill>
                <a:schemeClr val="bg1"/>
              </a:solidFill>
              <a:latin typeface="+mn-ea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Times New Roman" pitchFamily="18" charset="0"/>
              </a:rPr>
              <a:t>气体探测器组</a:t>
            </a:r>
            <a:endParaRPr lang="en-US" altLang="zh-CN" sz="3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Times New Roman" pitchFamily="18" charset="0"/>
              </a:rPr>
              <a:t>中国科学院近代物理研究所</a:t>
            </a:r>
            <a:endParaRPr lang="en-US" altLang="zh-CN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0" y="188913"/>
            <a:ext cx="5076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dirty="0">
                <a:solidFill>
                  <a:schemeClr val="bg1"/>
                </a:solidFill>
              </a:rPr>
              <a:t>第六届全国微结构气体探测器研讨会   北京怀柔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"/>
    </mc:Choice>
    <mc:Fallback xmlns="">
      <p:transition spd="slow" advTm="17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700" dirty="0">
                <a:latin typeface="黑体" pitchFamily="49" charset="-122"/>
                <a:ea typeface="黑体" pitchFamily="49" charset="-122"/>
              </a:rPr>
              <a:t>Single-THGEM </a:t>
            </a:r>
            <a:r>
              <a:rPr lang="zh-CN" altLang="en-US" sz="3700" dirty="0">
                <a:latin typeface="黑体" pitchFamily="49" charset="-122"/>
                <a:ea typeface="黑体" pitchFamily="49" charset="-122"/>
              </a:rPr>
              <a:t>性能测试</a:t>
            </a:r>
            <a:r>
              <a:rPr lang="zh-CN" alt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增益均匀性 </a:t>
            </a:r>
          </a:p>
        </p:txBody>
      </p:sp>
      <p:pic>
        <p:nvPicPr>
          <p:cNvPr id="9" name="Picture 1" descr="C:\Users\WEI\AppData\Roaming\Tencent\Users\1648041298\QQ\WinTemp\RichOle\MYU}%(6OG[%W})ZERNJPYF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1"/>
            <a:ext cx="4500594" cy="3856391"/>
          </a:xfrm>
          <a:prstGeom prst="rect">
            <a:avLst/>
          </a:prstGeom>
          <a:noFill/>
        </p:spPr>
      </p:pic>
      <p:pic>
        <p:nvPicPr>
          <p:cNvPr id="31745" name="Picture 1" descr="C:\Users\WEI\AppData\Roaming\Tencent\Users\1648041298\QQ\WinTemp\RichOle\V3BAB_R)@DF_2P39~L)0`WJ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938" y="1586432"/>
            <a:ext cx="4510062" cy="3714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"/>
    </mc:Choice>
    <mc:Fallback xmlns="">
      <p:transition spd="slow" advTm="57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700" dirty="0">
                <a:latin typeface="黑体" pitchFamily="49" charset="-122"/>
                <a:ea typeface="黑体" pitchFamily="49" charset="-122"/>
              </a:rPr>
              <a:t>Single-THGEM </a:t>
            </a:r>
            <a:r>
              <a:rPr lang="zh-CN" altLang="en-US" sz="3700" dirty="0">
                <a:latin typeface="黑体" pitchFamily="49" charset="-122"/>
                <a:ea typeface="黑体" pitchFamily="49" charset="-122"/>
              </a:rPr>
              <a:t>性能测试</a:t>
            </a:r>
            <a:r>
              <a:rPr lang="zh-CN" alt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长期工作稳定性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286543" cy="481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"/>
    </mc:Choice>
    <mc:Fallback xmlns="">
      <p:transition spd="slow" advTm="31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21935" y="858454"/>
            <a:ext cx="7886700" cy="99417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700" dirty="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56" y="4077072"/>
            <a:ext cx="2714907" cy="2603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8217" y="1251252"/>
            <a:ext cx="2612984" cy="27095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5"/>
            <a:ext cx="5260453" cy="3107931"/>
          </a:xfrm>
          <a:prstGeom prst="rect">
            <a:avLst/>
          </a:prstGeom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700" dirty="0">
                <a:latin typeface="黑体" pitchFamily="49" charset="-122"/>
                <a:ea typeface="黑体" pitchFamily="49" charset="-122"/>
              </a:rPr>
              <a:t>AT-TPC</a:t>
            </a:r>
            <a:r>
              <a:rPr lang="zh-CN" altLang="en-US" sz="3700" dirty="0">
                <a:latin typeface="黑体" pitchFamily="49" charset="-122"/>
                <a:ea typeface="黑体" pitchFamily="49" charset="-122"/>
              </a:rPr>
              <a:t>原理样机</a:t>
            </a:r>
            <a:r>
              <a:rPr lang="zh-CN" altLang="en-US" dirty="0"/>
              <a:t>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40080" y="1449704"/>
            <a:ext cx="4971730" cy="249299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zh-CN" sz="2400" dirty="0"/>
              <a:t>Drift Region:250μm Cu-Be wire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zh-CN" sz="2400" dirty="0"/>
              <a:t>48 channel PCB prototypes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zh-CN" sz="2400" dirty="0">
                <a:ea typeface="黑体" panose="02010609060101010101" pitchFamily="49" charset="-122"/>
              </a:rPr>
              <a:t>Electronics</a:t>
            </a:r>
            <a:r>
              <a:rPr lang="zh-CN" altLang="en-US" sz="2400" dirty="0">
                <a:ea typeface="黑体" panose="02010609060101010101" pitchFamily="49" charset="-122"/>
              </a:rPr>
              <a:t>：</a:t>
            </a:r>
            <a:r>
              <a:rPr lang="en-US" altLang="zh-CN" sz="2400" dirty="0" err="1"/>
              <a:t>Aget</a:t>
            </a:r>
            <a:endParaRPr lang="en-US" altLang="zh-CN" sz="2400" dirty="0"/>
          </a:p>
          <a:p>
            <a:pPr>
              <a:lnSpc>
                <a:spcPct val="120000"/>
              </a:lnSpc>
              <a:buClr>
                <a:schemeClr val="accent2"/>
              </a:buClr>
            </a:pPr>
            <a:endParaRPr lang="en-US" altLang="zh-CN" dirty="0"/>
          </a:p>
          <a:p>
            <a:pPr>
              <a:lnSpc>
                <a:spcPct val="120000"/>
              </a:lnSpc>
              <a:buClr>
                <a:schemeClr val="accent2"/>
              </a:buClr>
            </a:pPr>
            <a:endParaRPr kumimoji="1" lang="en-US" altLang="ja-JP" sz="2000" b="1" dirty="0"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rgbClr val="3333FF"/>
              </a:buClr>
              <a:buFont typeface="Wingdings" pitchFamily="2" charset="2"/>
              <a:buNone/>
            </a:pPr>
            <a:r>
              <a:rPr lang="zh-CN" altLang="en-US" b="1" dirty="0">
                <a:latin typeface="Times New Roman" pitchFamily="18" charset="0"/>
              </a:rPr>
              <a:t>   </a:t>
            </a:r>
            <a:r>
              <a:rPr lang="zh-CN" altLang="en-US" sz="2000" b="1" i="1" dirty="0">
                <a:latin typeface="Times New Roman" pitchFamily="18" charset="0"/>
              </a:rPr>
              <a:t> </a:t>
            </a:r>
            <a:endParaRPr lang="en-US" altLang="ja-JP" sz="20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"/>
    </mc:Choice>
    <mc:Fallback xmlns="">
      <p:transition spd="slow" advTm="21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0E58F04-8A77-4D19-BE15-273C9114189A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21935" y="858454"/>
            <a:ext cx="7886700" cy="99417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700" dirty="0">
                <a:latin typeface="黑体" pitchFamily="49" charset="-122"/>
                <a:ea typeface="黑体" pitchFamily="49" charset="-122"/>
              </a:rPr>
              <a:t>AT-TPC</a:t>
            </a:r>
            <a:r>
              <a:rPr lang="zh-CN" altLang="en-US" sz="3700" dirty="0">
                <a:latin typeface="黑体" pitchFamily="49" charset="-122"/>
                <a:ea typeface="黑体" pitchFamily="49" charset="-122"/>
              </a:rPr>
              <a:t>实验室测试结果</a:t>
            </a:r>
            <a:r>
              <a:rPr lang="zh-CN" altLang="en-US" dirty="0"/>
              <a:t>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95536" y="1196752"/>
            <a:ext cx="5309205" cy="271458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zh-CN" altLang="en-US" sz="2800" dirty="0"/>
              <a:t>气体：</a:t>
            </a:r>
            <a:r>
              <a:rPr lang="en-US" altLang="zh-CN" sz="2800" dirty="0"/>
              <a:t> He(90%)+CO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(10%)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zh-CN" altLang="en-US" sz="2800" dirty="0"/>
              <a:t>气压：</a:t>
            </a:r>
            <a:r>
              <a:rPr lang="en-US" altLang="zh-CN" sz="2800" dirty="0"/>
              <a:t>200mbar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zh-CN" altLang="en-US" sz="2800" dirty="0"/>
              <a:t>放射源：</a:t>
            </a:r>
            <a:r>
              <a:rPr lang="en-US" altLang="zh-CN" sz="2800" baseline="30000" dirty="0"/>
              <a:t> 239</a:t>
            </a:r>
            <a:r>
              <a:rPr lang="en-US" altLang="zh-CN" sz="2800" dirty="0"/>
              <a:t>Pu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endParaRPr lang="en-US" altLang="zh-CN" dirty="0"/>
          </a:p>
          <a:p>
            <a:pPr>
              <a:lnSpc>
                <a:spcPct val="120000"/>
              </a:lnSpc>
              <a:buClr>
                <a:schemeClr val="accent2"/>
              </a:buClr>
            </a:pPr>
            <a:endParaRPr kumimoji="1" lang="en-US" altLang="ja-JP" sz="2000" b="1" dirty="0"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rgbClr val="3333FF"/>
              </a:buClr>
              <a:buFont typeface="Wingdings" pitchFamily="2" charset="2"/>
              <a:buNone/>
            </a:pPr>
            <a:r>
              <a:rPr lang="zh-CN" altLang="en-US" b="1" dirty="0">
                <a:latin typeface="Times New Roman" pitchFamily="18" charset="0"/>
              </a:rPr>
              <a:t>   </a:t>
            </a:r>
            <a:r>
              <a:rPr lang="zh-CN" altLang="en-US" sz="2000" b="1" i="1" dirty="0">
                <a:latin typeface="Times New Roman" pitchFamily="18" charset="0"/>
              </a:rPr>
              <a:t> </a:t>
            </a:r>
            <a:endParaRPr lang="en-US" altLang="ja-JP" sz="2000" b="1" i="1" dirty="0">
              <a:latin typeface="Times New Roman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13" y="2939744"/>
            <a:ext cx="5904631" cy="33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"/>
    </mc:Choice>
    <mc:Fallback xmlns="">
      <p:transition spd="slow" advTm="21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700" dirty="0">
                <a:latin typeface="黑体" pitchFamily="49" charset="-122"/>
                <a:ea typeface="黑体" pitchFamily="49" charset="-122"/>
              </a:rPr>
              <a:t>束流实验布局</a:t>
            </a:r>
            <a:r>
              <a:rPr lang="zh-CN" altLang="en-US" dirty="0"/>
              <a:t> </a:t>
            </a:r>
          </a:p>
        </p:txBody>
      </p:sp>
      <p:pic>
        <p:nvPicPr>
          <p:cNvPr id="7" name="图片 1"/>
          <p:cNvPicPr/>
          <p:nvPr/>
        </p:nvPicPr>
        <p:blipFill>
          <a:blip r:embed="rId3" cstate="print"/>
          <a:stretch/>
        </p:blipFill>
        <p:spPr>
          <a:xfrm>
            <a:off x="279656" y="1124599"/>
            <a:ext cx="5006930" cy="2360339"/>
          </a:xfrm>
          <a:prstGeom prst="rect">
            <a:avLst/>
          </a:prstGeom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1571604" y="47148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aseline="30000" dirty="0">
                <a:latin typeface="Times New Roman" pitchFamily="18" charset="0"/>
              </a:rPr>
              <a:t>   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55280" y="1249184"/>
            <a:ext cx="3109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" baseline="30000" dirty="0">
                <a:uFill>
                  <a:solidFill>
                    <a:srgbClr val="FFFFFF"/>
                  </a:solidFill>
                </a:uFill>
                <a:ea typeface="DejaVu Sans"/>
              </a:rPr>
              <a:t>16</a:t>
            </a:r>
            <a:r>
              <a:rPr lang="en-US" sz="28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O+</a:t>
            </a:r>
            <a:r>
              <a:rPr lang="en-US" sz="2800" b="1" spc="-1" baseline="30000" dirty="0">
                <a:uFill>
                  <a:solidFill>
                    <a:srgbClr val="FFFFFF"/>
                  </a:solidFill>
                </a:uFill>
                <a:ea typeface="DejaVu Sans"/>
              </a:rPr>
              <a:t>40</a:t>
            </a:r>
            <a:r>
              <a:rPr lang="en-US" sz="28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Ar</a:t>
            </a:r>
          </a:p>
          <a:p>
            <a:r>
              <a:rPr lang="en-US" altLang="zh-CN" sz="2800" b="1" spc="-1" dirty="0">
                <a:uFill>
                  <a:solidFill>
                    <a:srgbClr val="FFFFFF"/>
                  </a:solidFill>
                </a:uFill>
              </a:rPr>
              <a:t>P10</a:t>
            </a:r>
            <a:r>
              <a:rPr lang="zh-CN" altLang="en-US" sz="2800" b="1" spc="-1" dirty="0">
                <a:uFill>
                  <a:solidFill>
                    <a:srgbClr val="FFFFFF"/>
                  </a:solidFill>
                </a:uFill>
              </a:rPr>
              <a:t>  </a:t>
            </a:r>
            <a:endParaRPr lang="en-US" altLang="zh-CN" sz="2800" b="1" spc="-1" dirty="0">
              <a:uFill>
                <a:solidFill>
                  <a:srgbClr val="FFFFFF"/>
                </a:solidFill>
              </a:uFill>
            </a:endParaRPr>
          </a:p>
          <a:p>
            <a:r>
              <a:rPr lang="en-US" altLang="zh-CN" sz="2800" b="1" spc="-1" dirty="0">
                <a:uFill>
                  <a:solidFill>
                    <a:srgbClr val="FFFFFF"/>
                  </a:solidFill>
                </a:uFill>
              </a:rPr>
              <a:t>270mbar</a:t>
            </a:r>
          </a:p>
          <a:p>
            <a:r>
              <a:rPr lang="en-US" altLang="zh-CN" sz="2800" b="1" spc="-1" dirty="0">
                <a:uFill>
                  <a:solidFill>
                    <a:srgbClr val="FFFFFF"/>
                  </a:solidFill>
                </a:uFill>
              </a:rPr>
              <a:t>75Mev</a:t>
            </a:r>
            <a:r>
              <a:rPr lang="en-US" sz="2800" b="1" spc="-1" baseline="30000" dirty="0">
                <a:uFill>
                  <a:solidFill>
                    <a:srgbClr val="FFFFFF"/>
                  </a:solidFill>
                </a:uFill>
                <a:ea typeface="DejaVu Sans"/>
              </a:rPr>
              <a:t>16</a:t>
            </a:r>
            <a:r>
              <a:rPr lang="en-US" sz="28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O by RIBLL</a:t>
            </a:r>
            <a:endParaRPr lang="en-US" altLang="zh-CN" sz="2800" b="1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42" y="3650289"/>
            <a:ext cx="5616623" cy="2719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"/>
    </mc:Choice>
    <mc:Fallback xmlns="">
      <p:transition spd="slow" advTm="20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000" baseline="30000" dirty="0"/>
              <a:t>16</a:t>
            </a:r>
            <a:r>
              <a:rPr lang="en-US" altLang="zh-CN" sz="4000" dirty="0"/>
              <a:t>O+</a:t>
            </a:r>
            <a:r>
              <a:rPr lang="en-US" altLang="zh-CN" sz="4000" baseline="30000" dirty="0"/>
              <a:t>40</a:t>
            </a:r>
            <a:r>
              <a:rPr lang="en-US" altLang="zh-CN" sz="4000" dirty="0"/>
              <a:t>Ar</a:t>
            </a:r>
            <a:r>
              <a:rPr lang="zh-CN" altLang="en-US" sz="3700" dirty="0">
                <a:latin typeface="黑体" pitchFamily="49" charset="-122"/>
                <a:ea typeface="黑体" pitchFamily="49" charset="-122"/>
              </a:rPr>
              <a:t>束流实验测试结果</a:t>
            </a:r>
            <a:r>
              <a:rPr lang="zh-CN" altLang="en-US" dirty="0"/>
              <a:t> </a:t>
            </a:r>
          </a:p>
        </p:txBody>
      </p:sp>
      <p:sp>
        <p:nvSpPr>
          <p:cNvPr id="10" name="矩形 9"/>
          <p:cNvSpPr/>
          <p:nvPr/>
        </p:nvSpPr>
        <p:spPr>
          <a:xfrm>
            <a:off x="1571604" y="47148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aseline="30000" dirty="0">
                <a:latin typeface="Times New Roman" pitchFamily="18" charset="0"/>
              </a:rPr>
              <a:t>   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39" y="1124744"/>
            <a:ext cx="8722184" cy="2689348"/>
          </a:xfrm>
          <a:prstGeom prst="rect">
            <a:avLst/>
          </a:prstGeom>
        </p:spPr>
      </p:pic>
      <p:pic>
        <p:nvPicPr>
          <p:cNvPr id="11" name="内容占位符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8" y="3959888"/>
            <a:ext cx="8776455" cy="2430358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 flipV="1">
            <a:off x="5868144" y="2088620"/>
            <a:ext cx="1814733" cy="37852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868144" y="2484853"/>
            <a:ext cx="481031" cy="21875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78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2"/>
    </mc:Choice>
    <mc:Fallback xmlns="">
      <p:transition spd="slow" advTm="1254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700" dirty="0">
                <a:latin typeface="黑体" pitchFamily="49" charset="-122"/>
                <a:ea typeface="黑体" pitchFamily="49" charset="-122"/>
              </a:rPr>
              <a:t>实验计划</a:t>
            </a:r>
            <a:r>
              <a:rPr lang="zh-CN" altLang="en-US" dirty="0"/>
              <a:t> </a:t>
            </a:r>
          </a:p>
        </p:txBody>
      </p:sp>
      <p:pic>
        <p:nvPicPr>
          <p:cNvPr id="9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500462" cy="2368194"/>
          </a:xfrm>
          <a:prstGeom prst="rect">
            <a:avLst/>
          </a:prstGeom>
          <a:noFill/>
        </p:spPr>
      </p:pic>
      <p:sp>
        <p:nvSpPr>
          <p:cNvPr id="10" name="右箭头 9"/>
          <p:cNvSpPr/>
          <p:nvPr/>
        </p:nvSpPr>
        <p:spPr>
          <a:xfrm>
            <a:off x="3929058" y="2285992"/>
            <a:ext cx="642942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73" name="Picture 1" descr="C:\Users\WEI\AppData\Roaming\Tencent\Users\1648041298\QQ\WinTemp\RichOle\F4V$Z(EMV45E88ZRWH`4)K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3714776" cy="23903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2844" y="4143380"/>
            <a:ext cx="271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GEM      10×10cm</a:t>
            </a:r>
            <a:r>
              <a:rPr lang="en-US" altLang="zh-CN" sz="2400" baseline="30000" dirty="0"/>
              <a:t>2</a:t>
            </a:r>
            <a:endParaRPr lang="zh-CN" altLang="en-US" sz="2400" baseline="30000" dirty="0"/>
          </a:p>
        </p:txBody>
      </p:sp>
      <p:sp>
        <p:nvSpPr>
          <p:cNvPr id="12" name="右箭头 11"/>
          <p:cNvSpPr/>
          <p:nvPr/>
        </p:nvSpPr>
        <p:spPr>
          <a:xfrm>
            <a:off x="3000364" y="4357694"/>
            <a:ext cx="285752" cy="714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357554" y="414338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10×20cm</a:t>
            </a:r>
            <a:r>
              <a:rPr lang="en-US" altLang="zh-CN" sz="2400" baseline="30000" dirty="0"/>
              <a:t>2</a:t>
            </a:r>
            <a:endParaRPr lang="zh-CN" altLang="en-US" sz="24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72132" y="414338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40×40cm</a:t>
            </a:r>
            <a:r>
              <a:rPr lang="en-US" altLang="zh-CN" sz="2400" baseline="30000" dirty="0"/>
              <a:t>2</a:t>
            </a:r>
            <a:endParaRPr lang="zh-CN" altLang="en-US" sz="2400" baseline="30000" dirty="0"/>
          </a:p>
        </p:txBody>
      </p:sp>
      <p:sp>
        <p:nvSpPr>
          <p:cNvPr id="16" name="右箭头 15"/>
          <p:cNvSpPr/>
          <p:nvPr/>
        </p:nvSpPr>
        <p:spPr>
          <a:xfrm>
            <a:off x="5143504" y="4357694"/>
            <a:ext cx="285752" cy="714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715008" y="464344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2017</a:t>
            </a:r>
            <a:r>
              <a:rPr lang="zh-CN" altLang="en-US" dirty="0">
                <a:solidFill>
                  <a:srgbClr val="0070C0"/>
                </a:solidFill>
              </a:rPr>
              <a:t>年目标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720" y="528638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Aget       2017</a:t>
            </a:r>
            <a:r>
              <a:rPr lang="zh-CN" altLang="en-US" sz="2400" dirty="0"/>
              <a:t>年目标</a:t>
            </a:r>
            <a:r>
              <a:rPr lang="en-US" altLang="zh-CN" sz="2400" dirty="0"/>
              <a:t>5000</a:t>
            </a:r>
            <a:r>
              <a:rPr lang="zh-CN" altLang="en-US" sz="2400" dirty="0"/>
              <a:t>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"/>
    </mc:Choice>
    <mc:Fallback xmlns="">
      <p:transition spd="slow" advTm="18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合作研究 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-11469" y="1078010"/>
            <a:ext cx="3280317" cy="42287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300" dirty="0"/>
              <a:t>大型多丝室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2729" y="1939467"/>
            <a:ext cx="3190414" cy="272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7"/>
          <p:cNvSpPr txBox="1"/>
          <p:nvPr/>
        </p:nvSpPr>
        <p:spPr>
          <a:xfrm>
            <a:off x="795772" y="5329439"/>
            <a:ext cx="3323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灵敏面积</a:t>
            </a:r>
            <a:r>
              <a:rPr lang="en-US" altLang="zh-CN" dirty="0"/>
              <a:t>: 800mm×600mm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工作气体：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20 %CO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+ 80 %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altLang="zh-CN" i="1" dirty="0"/>
          </a:p>
          <a:p>
            <a:r>
              <a:rPr lang="zh-CN" altLang="en-US" dirty="0"/>
              <a:t>工作电压：</a:t>
            </a:r>
            <a:r>
              <a:rPr lang="en-US" altLang="zh-CN" dirty="0"/>
              <a:t>1650V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8636" y="1634970"/>
            <a:ext cx="3371887" cy="252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5220" y="4334880"/>
            <a:ext cx="2167377" cy="225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84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"/>
    </mc:Choice>
    <mc:Fallback xmlns="">
      <p:transition spd="slow" advTm="24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合作研究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" y="3664629"/>
            <a:ext cx="4338975" cy="3089769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6479" y="3604400"/>
            <a:ext cx="2068969" cy="284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中心入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448" y="3667543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035448" y="5597586"/>
            <a:ext cx="16144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kern="100" dirty="0">
                <a:latin typeface="Times New Roman" panose="02020603050405020304" pitchFamily="18" charset="0"/>
                <a:ea typeface="楷体_GB2312"/>
                <a:cs typeface="楷体_GB2312"/>
              </a:rPr>
              <a:t>FWHM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楷体_GB2312"/>
              </a:rPr>
              <a:t>为</a:t>
            </a:r>
            <a:r>
              <a:rPr lang="en-US" altLang="zh-CN" kern="100" dirty="0">
                <a:latin typeface="Times New Roman" panose="02020603050405020304" pitchFamily="18" charset="0"/>
                <a:ea typeface="楷体_GB2312"/>
                <a:cs typeface="楷体_GB2312"/>
              </a:rPr>
              <a:t>2.3%</a:t>
            </a:r>
            <a:endParaRPr lang="zh-CN" altLang="en-US" dirty="0"/>
          </a:p>
        </p:txBody>
      </p:sp>
      <p:pic>
        <p:nvPicPr>
          <p:cNvPr id="10" name="Picture 9" descr="music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6204" y="1736849"/>
            <a:ext cx="23780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211" y="1736849"/>
            <a:ext cx="18637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473788" y="2784130"/>
            <a:ext cx="152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纵向电场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998141" y="2820614"/>
            <a:ext cx="143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横向电场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-11469" y="1078010"/>
            <a:ext cx="3280317" cy="422872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300" dirty="0"/>
              <a:t>多重取样电离室（北航）</a:t>
            </a:r>
          </a:p>
        </p:txBody>
      </p:sp>
    </p:spTree>
    <p:extLst>
      <p:ext uri="{BB962C8B-B14F-4D97-AF65-F5344CB8AC3E}">
        <p14:creationId xmlns:p14="http://schemas.microsoft.com/office/powerpoint/2010/main" val="131263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"/>
    </mc:Choice>
    <mc:Fallback xmlns="">
      <p:transition spd="slow" advTm="24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合作研究 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-11469" y="1078010"/>
            <a:ext cx="3280317" cy="422872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300" dirty="0"/>
              <a:t>多丝正比计数器（计量院）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9512" y="1691632"/>
            <a:ext cx="6926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目的：平面放射源的</a:t>
            </a:r>
            <a:r>
              <a:rPr lang="en-US" altLang="zh-CN" sz="2000" dirty="0"/>
              <a:t>2π α</a:t>
            </a:r>
            <a:r>
              <a:rPr lang="zh-CN" altLang="en-US" sz="2000" dirty="0"/>
              <a:t>、</a:t>
            </a:r>
            <a:r>
              <a:rPr lang="en-US" altLang="zh-CN" sz="2000" dirty="0"/>
              <a:t>β</a:t>
            </a:r>
            <a:r>
              <a:rPr lang="zh-CN" altLang="en-US" sz="2000" dirty="0"/>
              <a:t>发射率基准测量（中国基准）</a:t>
            </a:r>
            <a:endParaRPr lang="en-US" altLang="zh-CN" sz="2000" dirty="0"/>
          </a:p>
          <a:p>
            <a:r>
              <a:rPr lang="zh-CN" altLang="en-US" sz="2000" dirty="0"/>
              <a:t>中心有效面积：</a:t>
            </a:r>
            <a:r>
              <a:rPr lang="en-US" altLang="zh-CN" sz="2000" dirty="0"/>
              <a:t>300mm×200mm</a:t>
            </a:r>
            <a:r>
              <a:rPr lang="zh-CN" altLang="en-US" sz="2000" dirty="0"/>
              <a:t>，高度：</a:t>
            </a:r>
            <a:r>
              <a:rPr lang="en-US" altLang="zh-CN" sz="2000" dirty="0"/>
              <a:t>50mm</a:t>
            </a:r>
          </a:p>
          <a:p>
            <a:r>
              <a:rPr lang="zh-CN" altLang="en-US" sz="2000" dirty="0"/>
              <a:t>总面积：</a:t>
            </a:r>
            <a:r>
              <a:rPr lang="en-US" altLang="zh-CN" sz="2000" dirty="0"/>
              <a:t>340mm×240mm</a:t>
            </a:r>
          </a:p>
          <a:p>
            <a:r>
              <a:rPr lang="zh-CN" altLang="en-US" sz="2000" dirty="0"/>
              <a:t>读出方式：阳极丝读出（间距</a:t>
            </a:r>
            <a:r>
              <a:rPr lang="en-US" altLang="zh-CN" sz="2000" dirty="0"/>
              <a:t>25mm</a:t>
            </a:r>
            <a:r>
              <a:rPr lang="zh-CN" altLang="en-US" sz="1350" dirty="0"/>
              <a:t>）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129568"/>
            <a:ext cx="2607217" cy="21353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775" y="4064577"/>
            <a:ext cx="2478771" cy="21353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305" y="2090599"/>
            <a:ext cx="2603328" cy="20389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305" y="4188033"/>
            <a:ext cx="2603327" cy="20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"/>
    </mc:Choice>
    <mc:Fallback xmlns="">
      <p:transition spd="slow" advTm="3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/>
              <a:t>目录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95802" y="2132856"/>
            <a:ext cx="6384510" cy="31947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  物理背景</a:t>
            </a:r>
            <a:endParaRPr kumimoji="1" lang="en-US" altLang="zh-CN" sz="3200" dirty="0"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kumimoji="1" lang="en-US" altLang="zh-CN" sz="3200" dirty="0">
                <a:latin typeface="Times New Roman" pitchFamily="18" charset="0"/>
                <a:ea typeface="楷体_GB2312" pitchFamily="49" charset="-122"/>
              </a:rPr>
              <a:t>  Single-THGEM</a:t>
            </a: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测试结果</a:t>
            </a:r>
            <a:endParaRPr kumimoji="1" lang="en-US" altLang="zh-CN" sz="3200" dirty="0"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kumimoji="1" lang="en-US" altLang="zh-CN" sz="3200" dirty="0">
                <a:latin typeface="Times New Roman" pitchFamily="18" charset="0"/>
                <a:ea typeface="楷体_GB2312" pitchFamily="49" charset="-122"/>
              </a:rPr>
              <a:t>  AT-TPC</a:t>
            </a: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实验结果</a:t>
            </a:r>
            <a:endParaRPr kumimoji="1" lang="en-US" altLang="zh-CN" sz="3200" dirty="0"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  计划展望</a:t>
            </a:r>
            <a:endParaRPr kumimoji="1" lang="en-US" altLang="zh-CN" sz="3200" dirty="0"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</a:pPr>
            <a:endParaRPr kumimoji="1" lang="en-US" altLang="ja-JP" sz="2000" b="1" dirty="0"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rgbClr val="3333FF"/>
              </a:buClr>
              <a:buFont typeface="Wingdings" pitchFamily="2" charset="2"/>
              <a:buNone/>
            </a:pPr>
            <a:r>
              <a:rPr lang="zh-CN" altLang="en-US" b="1" dirty="0">
                <a:latin typeface="Times New Roman" pitchFamily="18" charset="0"/>
              </a:rPr>
              <a:t>   </a:t>
            </a:r>
            <a:r>
              <a:rPr lang="zh-CN" altLang="en-US" sz="2000" b="1" i="1" dirty="0">
                <a:latin typeface="Times New Roman" pitchFamily="18" charset="0"/>
              </a:rPr>
              <a:t> </a:t>
            </a:r>
            <a:endParaRPr lang="en-US" altLang="ja-JP" sz="2000" b="1" i="1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"/>
    </mc:Choice>
    <mc:Fallback xmlns="">
      <p:transition spd="slow" advTm="49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合作研究 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107504" y="1052195"/>
            <a:ext cx="2619375" cy="422872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300" dirty="0"/>
              <a:t>屏栅电离室（</a:t>
            </a:r>
            <a:r>
              <a:rPr lang="en-US" altLang="zh-CN" sz="3300" dirty="0"/>
              <a:t>401</a:t>
            </a:r>
            <a:r>
              <a:rPr lang="zh-CN" altLang="en-US" sz="3300" dirty="0"/>
              <a:t>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6692" y="1628482"/>
            <a:ext cx="5057795" cy="1838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目的：氡气浓度测量</a:t>
            </a:r>
            <a:endParaRPr lang="en-US" altLang="zh-CN" sz="2000" dirty="0"/>
          </a:p>
          <a:p>
            <a:r>
              <a:rPr lang="en-US" altLang="zh-CN" sz="2000" dirty="0"/>
              <a:t>P10</a:t>
            </a:r>
            <a:r>
              <a:rPr lang="zh-CN" altLang="en-US" sz="2000" dirty="0"/>
              <a:t>气体，</a:t>
            </a:r>
            <a:r>
              <a:rPr lang="en-US" altLang="zh-CN" sz="2000" dirty="0"/>
              <a:t>3</a:t>
            </a:r>
            <a:r>
              <a:rPr lang="zh-CN" altLang="en-US" sz="2000" dirty="0"/>
              <a:t>个大气压，闭气及流气工作模式</a:t>
            </a:r>
            <a:endParaRPr lang="en-US" altLang="zh-CN" sz="2000" dirty="0"/>
          </a:p>
          <a:p>
            <a:r>
              <a:rPr lang="zh-CN" altLang="en-US" sz="2000" dirty="0"/>
              <a:t>尺寸：漂移区</a:t>
            </a:r>
            <a:r>
              <a:rPr lang="en-US" altLang="zh-CN" sz="2000" dirty="0"/>
              <a:t>50mm</a:t>
            </a:r>
            <a:r>
              <a:rPr lang="zh-CN" altLang="en-US" sz="2000" dirty="0"/>
              <a:t>，中心</a:t>
            </a:r>
            <a:r>
              <a:rPr lang="en-US" altLang="zh-CN" sz="2000" dirty="0"/>
              <a:t>Φ80mm</a:t>
            </a:r>
          </a:p>
          <a:p>
            <a:r>
              <a:rPr lang="zh-CN" altLang="en-US" sz="2000" dirty="0"/>
              <a:t>栅极丝：直径</a:t>
            </a:r>
            <a:r>
              <a:rPr lang="en-US" altLang="zh-CN" sz="2000" dirty="0"/>
              <a:t>100μm</a:t>
            </a:r>
            <a:r>
              <a:rPr lang="zh-CN" altLang="en-US" sz="2000" dirty="0"/>
              <a:t>，间距</a:t>
            </a:r>
            <a:r>
              <a:rPr lang="en-US" altLang="zh-CN" sz="2000" dirty="0"/>
              <a:t>1mm</a:t>
            </a:r>
          </a:p>
          <a:p>
            <a:r>
              <a:rPr lang="zh-CN" altLang="en-US" sz="2000" dirty="0"/>
              <a:t>均压环：间距</a:t>
            </a:r>
            <a:r>
              <a:rPr lang="en-US" altLang="zh-CN" sz="2000" dirty="0"/>
              <a:t>4mm</a:t>
            </a:r>
            <a:r>
              <a:rPr lang="zh-CN" altLang="en-US" sz="2000" dirty="0"/>
              <a:t>，厚度</a:t>
            </a:r>
            <a:r>
              <a:rPr lang="en-US" altLang="zh-CN" sz="2000" dirty="0"/>
              <a:t>2mm</a:t>
            </a:r>
          </a:p>
          <a:p>
            <a:endParaRPr lang="zh-CN" altLang="en-US" sz="135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92" y="3579231"/>
            <a:ext cx="2740709" cy="21437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367" y="3579231"/>
            <a:ext cx="1985783" cy="214372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459" y="3579231"/>
            <a:ext cx="2683203" cy="214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"/>
    </mc:Choice>
    <mc:Fallback xmlns="">
      <p:transition spd="slow" advTm="24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合作研究 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-13850" y="1022350"/>
            <a:ext cx="2619375" cy="422872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300" dirty="0"/>
              <a:t>裂变电离室（</a:t>
            </a:r>
            <a:r>
              <a:rPr lang="en-US" altLang="zh-CN" sz="3300" dirty="0"/>
              <a:t>401</a:t>
            </a:r>
            <a:r>
              <a:rPr lang="zh-CN" altLang="en-US" sz="3300" dirty="0"/>
              <a:t>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9552" y="1700808"/>
            <a:ext cx="3005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目的：中子飞行时间测量</a:t>
            </a:r>
            <a:endParaRPr lang="en-US" altLang="zh-CN" sz="2000" dirty="0"/>
          </a:p>
          <a:p>
            <a:r>
              <a:rPr lang="zh-CN" altLang="en-US" sz="2000" dirty="0"/>
              <a:t>多层采样读出（</a:t>
            </a:r>
            <a:r>
              <a:rPr lang="en-US" altLang="zh-CN" sz="2000" dirty="0"/>
              <a:t>10</a:t>
            </a:r>
            <a:r>
              <a:rPr lang="zh-CN" altLang="en-US" sz="2000" dirty="0"/>
              <a:t>层）</a:t>
            </a:r>
            <a:endParaRPr lang="en-US" altLang="zh-CN" sz="2000" dirty="0"/>
          </a:p>
          <a:p>
            <a:r>
              <a:rPr lang="zh-CN" altLang="en-US" sz="2000" dirty="0"/>
              <a:t>尺寸：中心</a:t>
            </a:r>
            <a:r>
              <a:rPr lang="en-US" altLang="zh-CN" sz="2000" dirty="0"/>
              <a:t>Φ60mm</a:t>
            </a:r>
            <a:endParaRPr lang="zh-CN" altLang="en-US" sz="2000" dirty="0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26" t="11905" r="6633" b="15140"/>
          <a:stretch/>
        </p:blipFill>
        <p:spPr>
          <a:xfrm>
            <a:off x="264318" y="3482025"/>
            <a:ext cx="3499894" cy="220109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50342" y="3249854"/>
            <a:ext cx="996923" cy="253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30.0μm Au</a:t>
            </a:r>
            <a:r>
              <a:rPr lang="zh-CN" altLang="en-US" sz="1050" dirty="0"/>
              <a:t>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22746" y="3366609"/>
            <a:ext cx="1061062" cy="2539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裂变靶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43994" y="5685792"/>
            <a:ext cx="1603271" cy="2539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2.0μm</a:t>
            </a:r>
            <a:r>
              <a:rPr lang="zh-CN" altLang="en-US" sz="1050" dirty="0"/>
              <a:t>双面镀铝</a:t>
            </a:r>
            <a:r>
              <a:rPr lang="en-US" altLang="zh-CN" sz="1050" dirty="0" err="1"/>
              <a:t>mylar</a:t>
            </a:r>
            <a:r>
              <a:rPr lang="zh-CN" altLang="en-US" sz="1050" dirty="0"/>
              <a:t>膜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805" y="2066716"/>
            <a:ext cx="2509837" cy="39340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556" y="2066716"/>
            <a:ext cx="1738425" cy="23446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568557" y="4572069"/>
            <a:ext cx="1904908" cy="14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3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"/>
    </mc:Choice>
    <mc:Fallback xmlns="">
      <p:transition spd="slow" advTm="24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01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"/>
    </mc:Choice>
    <mc:Fallback xmlns="">
      <p:transition spd="slow" advTm="9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p_pro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4828" y="1534833"/>
            <a:ext cx="4235478" cy="4855134"/>
          </a:xfrm>
          <a:prstGeom prst="rect">
            <a:avLst/>
          </a:prstGeom>
          <a:noFill/>
        </p:spPr>
      </p:pic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黑体" pitchFamily="49" charset="-122"/>
                <a:cs typeface="+mj-cs"/>
              </a:rPr>
              <a:t> 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黑体" pitchFamily="49" charset="-122"/>
                <a:cs typeface="+mj-cs"/>
              </a:rPr>
              <a:t>物理</a:t>
            </a:r>
            <a:r>
              <a:rPr kumimoji="1" lang="zh-CN" altLang="en-US" sz="4000" dirty="0">
                <a:latin typeface="Monotype Corsiva" pitchFamily="66" charset="0"/>
                <a:ea typeface="黑体" pitchFamily="49" charset="-122"/>
                <a:cs typeface="+mj-cs"/>
              </a:rPr>
              <a:t>背景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黑体" pitchFamily="49" charset="-122"/>
                <a:cs typeface="+mj-cs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398914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17248" y="1129909"/>
            <a:ext cx="6314992" cy="378565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zh-CN" sz="3200" b="1" dirty="0"/>
              <a:t> X</a:t>
            </a:r>
            <a:r>
              <a:rPr lang="zh-CN" altLang="en-US" sz="3200" b="1" dirty="0"/>
              <a:t>射线暴关键核反应 </a:t>
            </a:r>
            <a:endParaRPr lang="en-US" altLang="zh-CN" sz="3200" b="1" dirty="0"/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altLang="zh-CN" sz="3200" b="1" dirty="0"/>
              <a:t>    </a:t>
            </a:r>
            <a:r>
              <a:rPr lang="en-US" altLang="zh-CN" sz="3200" b="1" baseline="30000" dirty="0"/>
              <a:t>14</a:t>
            </a:r>
            <a:r>
              <a:rPr lang="en-US" altLang="zh-CN" sz="3200" b="1" dirty="0"/>
              <a:t>O(</a:t>
            </a:r>
            <a:r>
              <a:rPr lang="en-US" altLang="zh-CN" sz="3200" b="1" dirty="0">
                <a:sym typeface="Symbol" pitchFamily="18" charset="2"/>
              </a:rPr>
              <a:t>,p)</a:t>
            </a:r>
            <a:r>
              <a:rPr lang="en-US" altLang="zh-CN" sz="3200" b="1" baseline="30000" dirty="0">
                <a:sym typeface="Symbol" pitchFamily="18" charset="2"/>
              </a:rPr>
              <a:t>17</a:t>
            </a:r>
            <a:r>
              <a:rPr lang="en-US" altLang="zh-CN" sz="3200" b="1" dirty="0">
                <a:sym typeface="Symbol" pitchFamily="18" charset="2"/>
              </a:rPr>
              <a:t>F</a:t>
            </a:r>
            <a:r>
              <a:rPr lang="zh-CN" altLang="en-US" sz="3200" b="1" dirty="0">
                <a:sym typeface="Symbol" pitchFamily="18" charset="2"/>
              </a:rPr>
              <a:t>的研究</a:t>
            </a:r>
            <a:endParaRPr lang="en-US" altLang="zh-CN" sz="3200" b="1" dirty="0">
              <a:sym typeface="Symbol" pitchFamily="18" charset="2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kumimoji="1" lang="zh-CN" altLang="en-US" sz="3200" b="1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3200" b="1" baseline="30000" dirty="0"/>
              <a:t>16</a:t>
            </a:r>
            <a:r>
              <a:rPr lang="en-US" altLang="zh-CN" sz="3200" b="1" dirty="0"/>
              <a:t>O+</a:t>
            </a:r>
            <a:r>
              <a:rPr lang="en-US" altLang="zh-CN" sz="3200" b="1" baseline="30000" dirty="0"/>
              <a:t>40</a:t>
            </a:r>
            <a:r>
              <a:rPr lang="en-US" altLang="zh-CN" sz="3200" b="1" dirty="0"/>
              <a:t>Ar准弹性散射与熔合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altLang="zh-CN" sz="3200" b="1" dirty="0"/>
              <a:t>    </a:t>
            </a:r>
            <a:r>
              <a:rPr lang="en-US" altLang="zh-CN" sz="3200" b="1" dirty="0" err="1"/>
              <a:t>反应事例鉴别</a:t>
            </a:r>
            <a:endParaRPr lang="en-US" altLang="zh-CN" sz="3200" b="1" dirty="0"/>
          </a:p>
          <a:p>
            <a:pPr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endParaRPr kumimoji="1" lang="en-US" altLang="zh-CN" sz="3200" b="1" dirty="0"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</a:pPr>
            <a:endParaRPr kumimoji="1" lang="en-US" altLang="ja-JP" sz="2000" b="1" dirty="0"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rgbClr val="3333FF"/>
              </a:buClr>
              <a:buFont typeface="Wingdings" pitchFamily="2" charset="2"/>
              <a:buNone/>
            </a:pPr>
            <a:r>
              <a:rPr lang="zh-CN" altLang="en-US" b="1" dirty="0">
                <a:latin typeface="Times New Roman" pitchFamily="18" charset="0"/>
              </a:rPr>
              <a:t>   </a:t>
            </a:r>
            <a:r>
              <a:rPr lang="zh-CN" altLang="en-US" sz="2000" b="1" i="1" dirty="0">
                <a:latin typeface="Times New Roman" pitchFamily="18" charset="0"/>
              </a:rPr>
              <a:t> </a:t>
            </a:r>
            <a:endParaRPr lang="en-US" altLang="ja-JP" sz="2000" b="1" i="1" dirty="0">
              <a:latin typeface="Times New Roman" pitchFamily="18" charset="0"/>
            </a:endParaRPr>
          </a:p>
        </p:txBody>
      </p:sp>
      <p:pic>
        <p:nvPicPr>
          <p:cNvPr id="20" name="图片 2"/>
          <p:cNvPicPr/>
          <p:nvPr/>
        </p:nvPicPr>
        <p:blipFill>
          <a:blip r:embed="rId3"/>
          <a:stretch/>
        </p:blipFill>
        <p:spPr>
          <a:xfrm>
            <a:off x="231074" y="3789040"/>
            <a:ext cx="4193280" cy="295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4"/>
    </mc:Choice>
    <mc:Fallback xmlns="">
      <p:transition spd="slow" advTm="952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物理背景 </a:t>
            </a:r>
          </a:p>
        </p:txBody>
      </p:sp>
      <p:sp>
        <p:nvSpPr>
          <p:cNvPr id="10" name="内容占位符 3"/>
          <p:cNvSpPr txBox="1">
            <a:spLocks/>
          </p:cNvSpPr>
          <p:nvPr/>
        </p:nvSpPr>
        <p:spPr>
          <a:xfrm>
            <a:off x="107139" y="1012951"/>
            <a:ext cx="5112567" cy="21607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AT-TPC:  </a:t>
            </a:r>
            <a:r>
              <a:rPr lang="en-US" altLang="zh-CN" sz="2800" dirty="0"/>
              <a:t>a new active target time projection chamber 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Gas is both the detector medium and the target 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686" y="1047400"/>
            <a:ext cx="4163314" cy="2964271"/>
          </a:xfrm>
          <a:prstGeom prst="rect">
            <a:avLst/>
          </a:prstGeom>
        </p:spPr>
      </p:pic>
      <p:pic>
        <p:nvPicPr>
          <p:cNvPr id="17" name="Image 64" descr="Screen shot 2012-06-02 at 3.29.20 PM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96136" y="4725144"/>
            <a:ext cx="3347864" cy="1980186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>
                <a:alpha val="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17374" y="2998398"/>
            <a:ext cx="5000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Advantage: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786050" y="2132856"/>
            <a:ext cx="3571900" cy="142192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endParaRPr kumimoji="1" lang="en-US" altLang="zh-CN" sz="3200" b="1" dirty="0"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</a:pPr>
            <a:endParaRPr kumimoji="1" lang="en-US" altLang="ja-JP" sz="2000" b="1" dirty="0"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rgbClr val="3333FF"/>
              </a:buClr>
              <a:buFont typeface="Wingdings" pitchFamily="2" charset="2"/>
              <a:buNone/>
            </a:pPr>
            <a:r>
              <a:rPr lang="zh-CN" altLang="en-US" b="1" dirty="0">
                <a:latin typeface="Times New Roman" pitchFamily="18" charset="0"/>
              </a:rPr>
              <a:t>   </a:t>
            </a:r>
            <a:r>
              <a:rPr lang="zh-CN" altLang="en-US" sz="2000" b="1" i="1" dirty="0">
                <a:latin typeface="Times New Roman" pitchFamily="18" charset="0"/>
              </a:rPr>
              <a:t> </a:t>
            </a:r>
            <a:endParaRPr lang="en-US" altLang="ja-JP" sz="2000" b="1" i="1" dirty="0">
              <a:latin typeface="Times New Roman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7374" y="3521618"/>
            <a:ext cx="5309205" cy="426578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zh-CN" sz="2800" dirty="0"/>
              <a:t>Essentially  4</a:t>
            </a:r>
            <a:r>
              <a:rPr lang="el-GR" altLang="zh-CN" sz="2800" dirty="0"/>
              <a:t>π</a:t>
            </a:r>
            <a:r>
              <a:rPr lang="en-US" altLang="zh-CN" sz="2800" dirty="0"/>
              <a:t> solid angle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zh-CN" sz="2800" dirty="0"/>
              <a:t>Gas is both target and detector medium : thick target without much resolution loss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zh-CN" sz="2800" dirty="0"/>
              <a:t>Excitation function scanning from beam slow down :full use of beam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l"/>
            </a:pPr>
            <a:endParaRPr lang="en-US" altLang="zh-CN" dirty="0"/>
          </a:p>
          <a:p>
            <a:pPr>
              <a:lnSpc>
                <a:spcPct val="120000"/>
              </a:lnSpc>
              <a:buClr>
                <a:schemeClr val="accent2"/>
              </a:buClr>
            </a:pPr>
            <a:endParaRPr kumimoji="1" lang="en-US" altLang="ja-JP" sz="2000" b="1" dirty="0"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rgbClr val="3333FF"/>
              </a:buClr>
              <a:buFont typeface="Wingdings" pitchFamily="2" charset="2"/>
              <a:buNone/>
            </a:pPr>
            <a:r>
              <a:rPr lang="zh-CN" altLang="en-US" b="1" dirty="0">
                <a:latin typeface="Times New Roman" pitchFamily="18" charset="0"/>
              </a:rPr>
              <a:t>   </a:t>
            </a:r>
            <a:r>
              <a:rPr lang="zh-CN" altLang="en-US" sz="2000" b="1" i="1" dirty="0">
                <a:latin typeface="Times New Roman" pitchFamily="18" charset="0"/>
              </a:rPr>
              <a:t> </a:t>
            </a:r>
            <a:endParaRPr lang="en-US" altLang="ja-JP" sz="20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"/>
    </mc:Choice>
    <mc:Fallback xmlns="">
      <p:transition spd="slow" advTm="63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700" dirty="0">
                <a:latin typeface="黑体" pitchFamily="49" charset="-122"/>
                <a:ea typeface="黑体" pitchFamily="49" charset="-122"/>
              </a:rPr>
              <a:t>AT-TPC</a:t>
            </a:r>
            <a:r>
              <a:rPr lang="zh-CN" altLang="en-US" sz="3700" dirty="0">
                <a:latin typeface="黑体" pitchFamily="49" charset="-122"/>
                <a:ea typeface="黑体" pitchFamily="49" charset="-122"/>
              </a:rPr>
              <a:t>合作组工作</a:t>
            </a:r>
            <a:r>
              <a:rPr lang="zh-CN" alt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1500174"/>
            <a:ext cx="1714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物理目标</a:t>
            </a:r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r>
              <a:rPr lang="en-US" altLang="zh-CN" sz="2400" b="1" dirty="0"/>
              <a:t>TPC</a:t>
            </a:r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r>
              <a:rPr lang="zh-CN" altLang="en-US" sz="2400" b="1" dirty="0"/>
              <a:t>电子学</a:t>
            </a:r>
            <a:endParaRPr lang="en-US" altLang="zh-CN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1500174"/>
            <a:ext cx="3286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近代物理所核天体组</a:t>
            </a:r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r>
              <a:rPr lang="zh-CN" altLang="en-US" sz="2400" b="1" dirty="0"/>
              <a:t>北京大学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zh-CN" altLang="en-US" sz="2400" b="1" dirty="0"/>
              <a:t>近代物理研究所气体探测器组</a:t>
            </a:r>
            <a:endParaRPr lang="en-US" altLang="zh-CN" sz="2400" b="1" dirty="0"/>
          </a:p>
          <a:p>
            <a:r>
              <a:rPr lang="zh-CN" altLang="en-US" sz="2400" b="1" dirty="0"/>
              <a:t>上海应用物理研究所 卢飞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zh-CN" altLang="en-US" sz="2400" b="1" dirty="0"/>
              <a:t>近代物理研究所核电子学组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4128" y="1500174"/>
            <a:ext cx="32147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放射性束的融合反应核天体中的</a:t>
            </a:r>
            <a:r>
              <a:rPr lang="en-US" altLang="zh-CN" sz="2400" b="1" dirty="0"/>
              <a:t>(</a:t>
            </a:r>
            <a:r>
              <a:rPr lang="en-US" altLang="zh-CN" sz="2400" b="1" dirty="0">
                <a:sym typeface="Symbol" pitchFamily="18" charset="2"/>
              </a:rPr>
              <a:t>,p)</a:t>
            </a:r>
            <a:r>
              <a:rPr lang="zh-CN" altLang="en-US" sz="2400" b="1" dirty="0">
                <a:sym typeface="Symbol" pitchFamily="18" charset="2"/>
              </a:rPr>
              <a:t>实验准备</a:t>
            </a:r>
            <a:endParaRPr lang="en-US" altLang="zh-CN" sz="2400" b="1" dirty="0">
              <a:sym typeface="Symbol" pitchFamily="18" charset="2"/>
            </a:endParaRPr>
          </a:p>
          <a:p>
            <a:r>
              <a:rPr lang="zh-CN" altLang="en-US" sz="2400" b="1" dirty="0"/>
              <a:t>原子核的</a:t>
            </a:r>
            <a:r>
              <a:rPr lang="el-GR" altLang="zh-CN" sz="2400" b="1" dirty="0"/>
              <a:t>α</a:t>
            </a:r>
            <a:r>
              <a:rPr lang="zh-CN" altLang="en-US" sz="2400" b="1" dirty="0"/>
              <a:t>集团结构实验准备</a:t>
            </a:r>
            <a:endParaRPr lang="en-US" altLang="zh-CN" sz="2400" b="1" dirty="0"/>
          </a:p>
          <a:p>
            <a:r>
              <a:rPr lang="zh-CN" altLang="en-US" sz="2400" b="1" dirty="0">
                <a:solidFill>
                  <a:srgbClr val="FF0000"/>
                </a:solidFill>
                <a:sym typeface="Symbol" pitchFamily="18" charset="2"/>
              </a:rPr>
              <a:t>常压及低气压下</a:t>
            </a:r>
            <a:r>
              <a:rPr lang="en-US" altLang="zh-CN" sz="2400" b="1" dirty="0">
                <a:solidFill>
                  <a:srgbClr val="FF0000"/>
                </a:solidFill>
                <a:sym typeface="Symbol" pitchFamily="18" charset="2"/>
              </a:rPr>
              <a:t>TPC</a:t>
            </a:r>
            <a:r>
              <a:rPr lang="zh-CN" altLang="en-US" sz="2400" b="1" dirty="0">
                <a:solidFill>
                  <a:srgbClr val="FF0000"/>
                </a:solidFill>
                <a:sym typeface="Symbol" pitchFamily="18" charset="2"/>
              </a:rPr>
              <a:t>原理样机的研制及性能测试</a:t>
            </a:r>
            <a:endParaRPr lang="en-US" altLang="zh-CN" sz="2400" b="1" dirty="0">
              <a:solidFill>
                <a:srgbClr val="FF0000"/>
              </a:solidFill>
              <a:sym typeface="Symbol" pitchFamily="18" charset="2"/>
            </a:endParaRPr>
          </a:p>
          <a:p>
            <a:endParaRPr lang="en-US" altLang="zh-CN" sz="2400" b="1" dirty="0">
              <a:sym typeface="Symbol" pitchFamily="18" charset="2"/>
            </a:endParaRPr>
          </a:p>
          <a:p>
            <a:endParaRPr lang="en-US" altLang="zh-CN" sz="2400" b="1" dirty="0">
              <a:sym typeface="Symbol" pitchFamily="18" charset="2"/>
            </a:endParaRPr>
          </a:p>
          <a:p>
            <a:r>
              <a:rPr lang="en-US" altLang="zh-CN" sz="2400" b="1" dirty="0" err="1">
                <a:sym typeface="Symbol" pitchFamily="18" charset="2"/>
              </a:rPr>
              <a:t>Aget</a:t>
            </a:r>
            <a:r>
              <a:rPr lang="zh-CN" altLang="en-US" sz="2400" b="1" dirty="0">
                <a:sym typeface="Symbol" pitchFamily="18" charset="2"/>
              </a:rPr>
              <a:t>在束联合调试</a:t>
            </a:r>
            <a:r>
              <a:rPr lang="en-US" altLang="zh-CN" sz="2400" b="1" dirty="0">
                <a:sym typeface="Symbol" pitchFamily="18" charset="2"/>
              </a:rPr>
              <a:t>(</a:t>
            </a:r>
            <a:r>
              <a:rPr lang="zh-CN" altLang="en-US" sz="2400" b="1" dirty="0">
                <a:sym typeface="Symbol" pitchFamily="18" charset="2"/>
              </a:rPr>
              <a:t>已调通</a:t>
            </a:r>
            <a:r>
              <a:rPr lang="en-US" altLang="zh-CN" sz="2400" b="1" dirty="0">
                <a:sym typeface="Symbol" pitchFamily="18" charset="2"/>
              </a:rPr>
              <a:t>1500</a:t>
            </a:r>
            <a:r>
              <a:rPr lang="zh-CN" altLang="en-US" sz="2400" b="1" dirty="0">
                <a:sym typeface="Symbol" pitchFamily="18" charset="2"/>
              </a:rPr>
              <a:t>路</a:t>
            </a:r>
            <a:r>
              <a:rPr lang="en-US" altLang="zh-CN" sz="2400" b="1" dirty="0">
                <a:sym typeface="Symbol" pitchFamily="18" charset="2"/>
              </a:rPr>
              <a:t>)</a:t>
            </a:r>
          </a:p>
          <a:p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700" dirty="0">
                <a:latin typeface="黑体" pitchFamily="49" charset="-122"/>
                <a:ea typeface="黑体" pitchFamily="49" charset="-122"/>
              </a:rPr>
              <a:t>Single-THGEM </a:t>
            </a:r>
            <a:r>
              <a:rPr lang="zh-CN" altLang="en-US" sz="3700" dirty="0">
                <a:latin typeface="黑体" pitchFamily="49" charset="-122"/>
                <a:ea typeface="黑体" pitchFamily="49" charset="-122"/>
              </a:rPr>
              <a:t>性能测试</a:t>
            </a:r>
            <a:r>
              <a:rPr lang="zh-CN" alt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14298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实验准备：</a:t>
            </a:r>
          </a:p>
        </p:txBody>
      </p:sp>
      <p:pic>
        <p:nvPicPr>
          <p:cNvPr id="8" name="Picture 3" descr="C:\Users\WEI\AppData\Roaming\Tencent\Users\1648041298\QQ\WinTemp\RichOle\7ZM4D4KD955XP()M}2CBK`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392" y="1785926"/>
            <a:ext cx="4372581" cy="4197902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890" y="3884877"/>
            <a:ext cx="45346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直接连接符 10"/>
          <p:cNvCxnSpPr/>
          <p:nvPr/>
        </p:nvCxnSpPr>
        <p:spPr>
          <a:xfrm rot="5400000">
            <a:off x="607191" y="3821909"/>
            <a:ext cx="178595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500166" y="4714884"/>
            <a:ext cx="178595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6200000" flipH="1">
            <a:off x="2357422" y="3786190"/>
            <a:ext cx="1785950" cy="714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500166" y="2928934"/>
            <a:ext cx="171451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714876" y="1666204"/>
            <a:ext cx="44291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气体：</a:t>
            </a:r>
            <a:r>
              <a:rPr lang="en-US" altLang="zh-CN" sz="2400" dirty="0"/>
              <a:t> P10 </a:t>
            </a:r>
          </a:p>
          <a:p>
            <a:r>
              <a:rPr lang="zh-CN" altLang="en-US" sz="2400" dirty="0"/>
              <a:t>放射源：</a:t>
            </a:r>
            <a:r>
              <a:rPr lang="en-US" altLang="zh-CN" sz="2400" baseline="30000" dirty="0"/>
              <a:t>55</a:t>
            </a:r>
            <a:r>
              <a:rPr lang="en-US" altLang="zh-CN" sz="2400" dirty="0"/>
              <a:t>Fe</a:t>
            </a:r>
          </a:p>
          <a:p>
            <a:r>
              <a:rPr lang="zh-CN" altLang="en-US" sz="2400" dirty="0">
                <a:solidFill>
                  <a:srgbClr val="FF0000"/>
                </a:solidFill>
              </a:rPr>
              <a:t>增益均匀性：</a:t>
            </a:r>
            <a:r>
              <a:rPr lang="en-US" altLang="zh-CN" sz="2400" dirty="0">
                <a:solidFill>
                  <a:srgbClr val="FF0000"/>
                </a:solidFill>
              </a:rPr>
              <a:t>121</a:t>
            </a:r>
            <a:r>
              <a:rPr lang="zh-CN" altLang="en-US" sz="2400" dirty="0">
                <a:solidFill>
                  <a:srgbClr val="FF0000"/>
                </a:solidFill>
              </a:rPr>
              <a:t>个测试点</a:t>
            </a:r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zh-CN" altLang="en-US" sz="2400" dirty="0">
                <a:solidFill>
                  <a:srgbClr val="FF0000"/>
                </a:solidFill>
              </a:rPr>
              <a:t>长期工作稳定性：</a:t>
            </a:r>
            <a:r>
              <a:rPr lang="en-US" altLang="zh-CN" sz="2400" dirty="0">
                <a:solidFill>
                  <a:srgbClr val="FF0000"/>
                </a:solidFill>
              </a:rPr>
              <a:t>&gt;100h</a:t>
            </a:r>
            <a:endParaRPr lang="zh-CN" altLang="en-US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"/>
    </mc:Choice>
    <mc:Fallback xmlns="">
      <p:transition spd="slow" advTm="63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700" dirty="0">
                <a:latin typeface="黑体" pitchFamily="49" charset="-122"/>
                <a:ea typeface="黑体" pitchFamily="49" charset="-122"/>
              </a:rPr>
              <a:t>Single-THGEM </a:t>
            </a:r>
            <a:r>
              <a:rPr lang="zh-CN" altLang="en-US" sz="3700" dirty="0">
                <a:latin typeface="黑体" pitchFamily="49" charset="-122"/>
                <a:ea typeface="黑体" pitchFamily="49" charset="-122"/>
              </a:rPr>
              <a:t>性能测试</a:t>
            </a:r>
            <a:r>
              <a:rPr lang="zh-CN" altLang="en-US" dirty="0"/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000924" cy="505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357422" y="207167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THGEM</a:t>
            </a:r>
          </a:p>
          <a:p>
            <a:r>
              <a:rPr lang="en-US" altLang="zh-CN" dirty="0"/>
              <a:t>5.9KeV  X-ray</a:t>
            </a:r>
          </a:p>
        </p:txBody>
      </p:sp>
      <p:sp>
        <p:nvSpPr>
          <p:cNvPr id="12" name="矩形 11"/>
          <p:cNvSpPr/>
          <p:nvPr/>
        </p:nvSpPr>
        <p:spPr>
          <a:xfrm>
            <a:off x="6072198" y="1928802"/>
            <a:ext cx="1285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energy  resolution:</a:t>
            </a:r>
          </a:p>
          <a:p>
            <a:r>
              <a:rPr lang="en-US" altLang="zh-CN" dirty="0"/>
              <a:t>25%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1000108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 Energy  Resolution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"/>
    </mc:Choice>
    <mc:Fallback xmlns="">
      <p:transition spd="slow" advTm="31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700" dirty="0">
                <a:latin typeface="黑体" pitchFamily="49" charset="-122"/>
                <a:ea typeface="黑体" pitchFamily="49" charset="-122"/>
              </a:rPr>
              <a:t>Single-THGEM </a:t>
            </a:r>
            <a:r>
              <a:rPr lang="zh-CN" altLang="en-US" sz="3700" dirty="0">
                <a:latin typeface="黑体" pitchFamily="49" charset="-122"/>
                <a:ea typeface="黑体" pitchFamily="49" charset="-122"/>
              </a:rPr>
              <a:t>性能测试</a:t>
            </a:r>
            <a:r>
              <a:rPr lang="zh-CN" alt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 Energy  Resolution</a:t>
            </a:r>
            <a:endParaRPr lang="zh-CN" altLang="en-US" sz="28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2772" y="2000240"/>
            <a:ext cx="4640500" cy="343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C:\Users\WEI\AppData\Roaming\Tencent\Users\1648041298\QQ\WinTemp\RichOle\47Y6DY19FU0~`2J$`FV%CS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1122"/>
            <a:ext cx="4332811" cy="3857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"/>
    </mc:Choice>
    <mc:Fallback xmlns="">
      <p:transition spd="slow" advTm="22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713" y="260350"/>
            <a:ext cx="576103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700" dirty="0">
                <a:latin typeface="黑体" pitchFamily="49" charset="-122"/>
                <a:ea typeface="黑体" pitchFamily="49" charset="-122"/>
              </a:rPr>
              <a:t>Single-THGEM </a:t>
            </a:r>
            <a:r>
              <a:rPr lang="zh-CN" altLang="en-US" sz="3700" dirty="0">
                <a:latin typeface="黑体" pitchFamily="49" charset="-122"/>
                <a:ea typeface="黑体" pitchFamily="49" charset="-122"/>
              </a:rPr>
              <a:t>性能测试</a:t>
            </a:r>
            <a:r>
              <a:rPr lang="zh-CN" alt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增益均匀性</a:t>
            </a:r>
          </a:p>
        </p:txBody>
      </p:sp>
      <p:pic>
        <p:nvPicPr>
          <p:cNvPr id="9" name="Picture 1" descr="C:\Users\WEI\AppData\Roaming\Tencent\Users\1648041298\QQ\WinTemp\RichOle\MYU}%(6OG[%W})ZERNJPYF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1"/>
            <a:ext cx="4500594" cy="3856391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4286280" cy="377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499</Words>
  <Application>Microsoft Office PowerPoint</Application>
  <PresentationFormat>全屏显示(4:3)</PresentationFormat>
  <Paragraphs>143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DejaVu Sans</vt:lpstr>
      <vt:lpstr>ＭＳ Ｐゴシック</vt:lpstr>
      <vt:lpstr>黑体</vt:lpstr>
      <vt:lpstr>楷体</vt:lpstr>
      <vt:lpstr>楷体_GB2312</vt:lpstr>
      <vt:lpstr>宋体</vt:lpstr>
      <vt:lpstr>Arial</vt:lpstr>
      <vt:lpstr>Calibri</vt:lpstr>
      <vt:lpstr>Monotype Corsiva</vt:lpstr>
      <vt:lpstr>Symbol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WEI</dc:creator>
  <cp:lastModifiedBy>herun</cp:lastModifiedBy>
  <cp:revision>226</cp:revision>
  <dcterms:created xsi:type="dcterms:W3CDTF">2016-11-01T00:33:42Z</dcterms:created>
  <dcterms:modified xsi:type="dcterms:W3CDTF">2016-11-12T00:40:07Z</dcterms:modified>
</cp:coreProperties>
</file>