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6" r:id="rId4"/>
    <p:sldId id="356" r:id="rId5"/>
    <p:sldId id="357" r:id="rId6"/>
    <p:sldId id="358" r:id="rId7"/>
    <p:sldId id="360" r:id="rId8"/>
    <p:sldId id="359" r:id="rId9"/>
    <p:sldId id="361" r:id="rId10"/>
    <p:sldId id="364" r:id="rId11"/>
    <p:sldId id="366" r:id="rId12"/>
    <p:sldId id="367" r:id="rId13"/>
    <p:sldId id="368" r:id="rId14"/>
    <p:sldId id="363" r:id="rId15"/>
    <p:sldId id="369" r:id="rId16"/>
    <p:sldId id="373" r:id="rId17"/>
    <p:sldId id="374" r:id="rId18"/>
    <p:sldId id="371" r:id="rId19"/>
    <p:sldId id="375" r:id="rId20"/>
    <p:sldId id="376" r:id="rId21"/>
    <p:sldId id="37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B9AEE1-BC37-4EC4-9FCC-D59793B283D0}">
          <p14:sldIdLst>
            <p14:sldId id="256"/>
            <p14:sldId id="286"/>
            <p14:sldId id="356"/>
            <p14:sldId id="357"/>
            <p14:sldId id="358"/>
            <p14:sldId id="360"/>
            <p14:sldId id="359"/>
            <p14:sldId id="361"/>
            <p14:sldId id="364"/>
            <p14:sldId id="366"/>
            <p14:sldId id="367"/>
            <p14:sldId id="368"/>
            <p14:sldId id="363"/>
            <p14:sldId id="369"/>
            <p14:sldId id="373"/>
            <p14:sldId id="374"/>
            <p14:sldId id="371"/>
            <p14:sldId id="375"/>
            <p14:sldId id="376"/>
            <p14:sldId id="3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 Zhang" initials="hy" lastIdx="13" clrIdx="0">
    <p:extLst/>
  </p:cmAuthor>
  <p:cmAuthor id="2" name="hy Zhang" initials="hZ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FF"/>
    <a:srgbClr val="9954CC"/>
    <a:srgbClr val="800080"/>
    <a:srgbClr val="CD4ED0"/>
    <a:srgbClr val="3333FF"/>
    <a:srgbClr val="EDB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79556" autoAdjust="0"/>
  </p:normalViewPr>
  <p:slideViewPr>
    <p:cSldViewPr snapToGrid="0">
      <p:cViewPr varScale="1">
        <p:scale>
          <a:sx n="70" d="100"/>
          <a:sy n="70" d="100"/>
        </p:scale>
        <p:origin x="-22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2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1E90-1996-49CC-8E22-45A19EF9BBB6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B5A24-0948-4DBE-A138-85086B6C7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45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288A7-429E-4B31-B917-032B60BDBE7D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67907-3958-44CF-BC57-E8B45ACE72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67907-3958-44CF-BC57-E8B45ACE72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04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67907-3958-44CF-BC57-E8B45ACE72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35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数字信号处理、功耗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67907-3958-44CF-BC57-E8B45ACE722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52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核电子学实验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62145" y="6648014"/>
            <a:ext cx="9277165" cy="194400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894699">
              <a:defRPr/>
            </a:pPr>
            <a:endParaRPr lang="zh-CN" altLang="en-US" sz="490"/>
          </a:p>
        </p:txBody>
      </p:sp>
      <p:pic>
        <p:nvPicPr>
          <p:cNvPr id="7" name="图片 9" descr="图片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1143" y="91041"/>
            <a:ext cx="2456677" cy="7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defRPr>
            </a:lvl1pPr>
            <a:lvl2pPr marL="447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7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1" name="日期占位符 1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79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1A957B-8FB3-4C09-8683-20EB1AD2739E}" type="datetime1">
              <a:rPr lang="zh-CN" altLang="en-US" smtClean="0"/>
              <a:t>2016/11/11</a:t>
            </a:fld>
            <a:endParaRPr lang="zh-CN" altLang="en-US" dirty="0"/>
          </a:p>
        </p:txBody>
      </p:sp>
      <p:sp>
        <p:nvSpPr>
          <p:cNvPr id="12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2760292" y="6356480"/>
            <a:ext cx="4409629" cy="365017"/>
          </a:xfrm>
        </p:spPr>
        <p:txBody>
          <a:bodyPr/>
          <a:lstStyle>
            <a:lvl1pPr>
              <a:defRPr sz="1796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-63" y="914238"/>
            <a:ext cx="9144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</p:spTree>
    <p:extLst>
      <p:ext uri="{BB962C8B-B14F-4D97-AF65-F5344CB8AC3E}">
        <p14:creationId xmlns:p14="http://schemas.microsoft.com/office/powerpoint/2010/main" val="255735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63" y="887604"/>
            <a:ext cx="9144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sp>
        <p:nvSpPr>
          <p:cNvPr id="17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3048564A-FFDD-485A-8913-3C0ED3EF9D0B}" type="datetime1">
              <a:rPr lang="zh-CN" altLang="en-US" smtClean="0"/>
              <a:t>2016/11/11</a:t>
            </a:fld>
            <a:endParaRPr lang="zh-CN" altLang="en-US" dirty="0"/>
          </a:p>
        </p:txBody>
      </p:sp>
      <p:sp>
        <p:nvSpPr>
          <p:cNvPr id="1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1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822D0B3-86C0-48A6-87B1-903C1698B4B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1340528" y="217736"/>
            <a:ext cx="6462307" cy="824158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42217" y="42815"/>
            <a:ext cx="3675047" cy="43657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13" name="图片 9" descr="图片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11143" y="91041"/>
            <a:ext cx="2456677" cy="7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234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704C-3F12-481D-A5F7-C44A254FA65E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1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65FC-BE7A-4C83-B818-A1407D7D3BA0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2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B2F-A3EE-47D1-A773-9B20512B36AE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0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928-E7C8-4917-9C10-36AC5A261B2A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300976"/>
            <a:ext cx="7885112" cy="4888687"/>
          </a:xfrm>
        </p:spPr>
        <p:txBody>
          <a:bodyPr/>
          <a:lstStyle>
            <a:lvl1pPr>
              <a:defRPr sz="36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>
              <a:defRPr sz="32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>
              <a:defRPr sz="28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defRPr sz="24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defRPr sz="24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63" y="887604"/>
            <a:ext cx="9144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sp>
        <p:nvSpPr>
          <p:cNvPr id="17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695806" cy="365125"/>
          </a:xfrm>
        </p:spPr>
        <p:txBody>
          <a:bodyPr/>
          <a:lstStyle>
            <a:lvl1pPr>
              <a:defRPr sz="1400"/>
            </a:lvl1pPr>
          </a:lstStyle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1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9376" y="6356350"/>
            <a:ext cx="4623274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zh-CN" altLang="en-US" dirty="0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1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776672" y="6356350"/>
            <a:ext cx="738677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822D0B3-86C0-48A6-87B1-903C1698B4B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0" y="217736"/>
            <a:ext cx="7802835" cy="824158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13" name="图片 9" descr="图片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11143" y="91041"/>
            <a:ext cx="2456677" cy="7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95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19EF-A2F0-4393-A0FD-C06C54600E15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76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112E-E36F-4933-ADB0-B9247C410E64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98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E08-5F3D-4E62-B335-4CC8AE423357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63" y="1038530"/>
            <a:ext cx="9144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24035" y="155590"/>
            <a:ext cx="7000200" cy="824158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10" name="图片 9" descr="图片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11143" y="91041"/>
            <a:ext cx="2456677" cy="7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05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75D2-935D-4F01-9AD0-8ECF0AAD5FDD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822D0B3-86C0-48A6-87B1-903C1698B4B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24035" y="155590"/>
            <a:ext cx="7000200" cy="824158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-63" y="1038530"/>
            <a:ext cx="9144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pic>
        <p:nvPicPr>
          <p:cNvPr id="11" name="图片 9" descr="图片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11143" y="91041"/>
            <a:ext cx="2456677" cy="7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23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306" y="1293252"/>
            <a:ext cx="3582149" cy="2399859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80632" y="1293252"/>
            <a:ext cx="3582149" cy="239126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331F-6EB0-4730-AC01-28B0F39B476F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zh-CN" altLang="en-US" smtClean="0"/>
              <a:t>第六届全国微结构气体探测器会议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822D0B3-86C0-48A6-87B1-903C1698B4B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63" y="1038530"/>
            <a:ext cx="9144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13305" y="3906299"/>
            <a:ext cx="3582149" cy="2370213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2" name="内容占位符 10"/>
          <p:cNvSpPr>
            <a:spLocks noGrp="1"/>
          </p:cNvSpPr>
          <p:nvPr>
            <p:ph sz="quarter" idx="14"/>
          </p:nvPr>
        </p:nvSpPr>
        <p:spPr>
          <a:xfrm>
            <a:off x="4880632" y="3835328"/>
            <a:ext cx="3582149" cy="2370213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324035" y="155590"/>
            <a:ext cx="7000200" cy="824158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14" name="图片 9" descr="图片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11143" y="91041"/>
            <a:ext cx="2456677" cy="7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54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6929-22D7-4E38-B953-C62849E04850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zh-CN" altLang="en-US" smtClean="0"/>
              <a:t>第六届全国微结构气体探测器会议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822D0B3-86C0-48A6-87B1-903C1698B4B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63" y="1038530"/>
            <a:ext cx="9144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24035" y="155590"/>
            <a:ext cx="7000200" cy="824158"/>
          </a:xfrm>
        </p:spPr>
        <p:txBody>
          <a:bodyPr/>
          <a:lstStyle>
            <a:lvl1pPr algn="l">
              <a:defRPr sz="4299" baseline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9" descr="图片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11143" y="91041"/>
            <a:ext cx="2456677" cy="7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05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E08C-0119-4CE7-B3EB-5CAAA9CF4A19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7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379" y="274735"/>
            <a:ext cx="82292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8903" tIns="164452" rIns="328903" bIns="1644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379" y="1600027"/>
            <a:ext cx="8229242" cy="452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8903" tIns="164452" rIns="328903" bIns="164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379" y="6356480"/>
            <a:ext cx="2133242" cy="365017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l" defTabSz="894699">
              <a:defRPr sz="117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fld id="{DFD7C23B-A990-45FE-8D23-8AF7D8B8F5C8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155" y="6356480"/>
            <a:ext cx="2895690" cy="365017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ctr" defTabSz="894699">
              <a:defRPr sz="117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r>
              <a:rPr lang="zh-CN" altLang="en-US" smtClean="0"/>
              <a:t>第六届全国微结构气体探测器会议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8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3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894587" rtl="0" eaLnBrk="1" fontAlgn="base" hangingPunct="1">
        <a:spcBef>
          <a:spcPct val="0"/>
        </a:spcBef>
        <a:spcAft>
          <a:spcPct val="0"/>
        </a:spcAft>
        <a:defRPr sz="42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5pPr>
      <a:lvl6pPr marL="124404"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6pPr>
      <a:lvl7pPr marL="248808"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7pPr>
      <a:lvl8pPr marL="373212"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8pPr>
      <a:lvl9pPr marL="497616"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35200" indent="-335200" algn="l" defTabSz="8945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726987" indent="-279477" algn="l" defTabSz="8945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48" kern="1200">
          <a:solidFill>
            <a:schemeClr val="tx1"/>
          </a:solidFill>
          <a:latin typeface="+mn-lt"/>
          <a:ea typeface="+mn-ea"/>
          <a:cs typeface="+mn-cs"/>
        </a:defRPr>
      </a:lvl2pPr>
      <a:lvl3pPr marL="1118341" indent="-223323" algn="l" defTabSz="8945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5851" indent="-223323" algn="l" defTabSz="8945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59" kern="1200">
          <a:solidFill>
            <a:schemeClr val="tx1"/>
          </a:solidFill>
          <a:latin typeface="+mn-lt"/>
          <a:ea typeface="+mn-ea"/>
          <a:cs typeface="+mn-cs"/>
        </a:defRPr>
      </a:lvl4pPr>
      <a:lvl5pPr marL="2013360" indent="-223323" algn="l" defTabSz="89458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59" kern="1200">
          <a:solidFill>
            <a:schemeClr val="tx1"/>
          </a:solidFill>
          <a:latin typeface="+mn-lt"/>
          <a:ea typeface="+mn-ea"/>
          <a:cs typeface="+mn-cs"/>
        </a:defRPr>
      </a:lvl5pPr>
      <a:lvl6pPr marL="2461133" indent="-223739" algn="l" defTabSz="894957" rtl="0" eaLnBrk="1" latinLnBrk="0" hangingPunct="1">
        <a:spcBef>
          <a:spcPct val="20000"/>
        </a:spcBef>
        <a:buFont typeface="Arial" pitchFamily="34" charset="0"/>
        <a:buChar char="•"/>
        <a:defRPr sz="1959" kern="1200">
          <a:solidFill>
            <a:schemeClr val="tx1"/>
          </a:solidFill>
          <a:latin typeface="+mn-lt"/>
          <a:ea typeface="+mn-ea"/>
          <a:cs typeface="+mn-cs"/>
        </a:defRPr>
      </a:lvl6pPr>
      <a:lvl7pPr marL="2908611" indent="-223739" algn="l" defTabSz="894957" rtl="0" eaLnBrk="1" latinLnBrk="0" hangingPunct="1">
        <a:spcBef>
          <a:spcPct val="20000"/>
        </a:spcBef>
        <a:buFont typeface="Arial" pitchFamily="34" charset="0"/>
        <a:buChar char="•"/>
        <a:defRPr sz="1959" kern="1200">
          <a:solidFill>
            <a:schemeClr val="tx1"/>
          </a:solidFill>
          <a:latin typeface="+mn-lt"/>
          <a:ea typeface="+mn-ea"/>
          <a:cs typeface="+mn-cs"/>
        </a:defRPr>
      </a:lvl7pPr>
      <a:lvl8pPr marL="3356090" indent="-223739" algn="l" defTabSz="894957" rtl="0" eaLnBrk="1" latinLnBrk="0" hangingPunct="1">
        <a:spcBef>
          <a:spcPct val="20000"/>
        </a:spcBef>
        <a:buFont typeface="Arial" pitchFamily="34" charset="0"/>
        <a:buChar char="•"/>
        <a:defRPr sz="1959" kern="1200">
          <a:solidFill>
            <a:schemeClr val="tx1"/>
          </a:solidFill>
          <a:latin typeface="+mn-lt"/>
          <a:ea typeface="+mn-ea"/>
          <a:cs typeface="+mn-cs"/>
        </a:defRPr>
      </a:lvl8pPr>
      <a:lvl9pPr marL="3803569" indent="-223739" algn="l" defTabSz="894957" rtl="0" eaLnBrk="1" latinLnBrk="0" hangingPunct="1">
        <a:spcBef>
          <a:spcPct val="20000"/>
        </a:spcBef>
        <a:buFont typeface="Arial" pitchFamily="34" charset="0"/>
        <a:buChar char="•"/>
        <a:defRPr sz="1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7479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4957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2436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89915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37393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84872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32351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79830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74A4-7F34-4B7C-AEB4-BB7837AC8FFA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2" r:id="rId3"/>
    <p:sldLayoutId id="2147483704" r:id="rId4"/>
    <p:sldLayoutId id="2147483712" r:id="rId5"/>
    <p:sldLayoutId id="2147483707" r:id="rId6"/>
    <p:sldLayoutId id="2147483706" r:id="rId7"/>
    <p:sldLayoutId id="2147483705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94310" y="1480429"/>
            <a:ext cx="8606790" cy="1470025"/>
          </a:xfrm>
          <a:ln>
            <a:solidFill>
              <a:srgbClr val="CD4E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4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用于微结构气体探测器的</a:t>
            </a:r>
            <a:r>
              <a:rPr lang="en-US" altLang="zh-CN" sz="4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lang="zh-CN" altLang="en-US" sz="4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高密度</a:t>
            </a:r>
            <a:r>
              <a:rPr lang="en-US" altLang="zh-CN" sz="4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ASIC</a:t>
            </a:r>
            <a:r>
              <a:rPr lang="zh-CN" altLang="en-US" sz="4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芯片：现状与未来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50126" y="3780151"/>
            <a:ext cx="5868538" cy="1216055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ea typeface="幼圆" panose="02010509060101010101" pitchFamily="49" charset="-122"/>
              </a:rPr>
              <a:t>邓  智</a:t>
            </a:r>
            <a:endParaRPr lang="en-US" altLang="zh-CN" sz="2400" b="1" dirty="0" smtClean="0"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r>
              <a:rPr lang="zh-CN" altLang="en-US" sz="2800" dirty="0" smtClean="0">
                <a:latin typeface="Times New Roman" panose="02020603050405020304" pitchFamily="18" charset="0"/>
                <a:ea typeface="幼圆" panose="02010509060101010101" pitchFamily="49" charset="-122"/>
              </a:rPr>
              <a:t>清华大学工程物理系</a:t>
            </a:r>
            <a:endParaRPr lang="en-US" altLang="zh-CN" sz="2800" dirty="0" smtClean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50" y="3623167"/>
            <a:ext cx="2438177" cy="2066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1036948" y="5429839"/>
            <a:ext cx="443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anose="02020603050405020304" pitchFamily="18" charset="0"/>
                <a:ea typeface="幼圆" panose="02010509060101010101" pitchFamily="49" charset="-122"/>
              </a:rPr>
              <a:t>第六届全国微结构气体探测器会议</a:t>
            </a:r>
            <a:endParaRPr lang="en-US" altLang="zh-CN" dirty="0" smtClean="0"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algn="ctr"/>
            <a:r>
              <a:rPr lang="zh-CN" altLang="en-US" dirty="0" smtClean="0">
                <a:latin typeface="Times New Roman" panose="02020603050405020304" pitchFamily="18" charset="0"/>
                <a:ea typeface="幼圆" panose="02010509060101010101" pitchFamily="49" charset="-122"/>
              </a:rPr>
              <a:t>中国科学院大学</a:t>
            </a:r>
            <a:r>
              <a:rPr lang="zh-CN" altLang="en-US" dirty="0">
                <a:latin typeface="Times New Roman" panose="02020603050405020304" pitchFamily="18" charset="0"/>
                <a:ea typeface="幼圆" panose="02010509060101010101" pitchFamily="49" charset="-122"/>
              </a:rPr>
              <a:t>雁栖湖校</a:t>
            </a:r>
            <a:r>
              <a:rPr lang="zh-CN" altLang="en-US" dirty="0" smtClean="0">
                <a:latin typeface="Times New Roman" panose="02020603050405020304" pitchFamily="18" charset="0"/>
                <a:ea typeface="幼圆" panose="02010509060101010101" pitchFamily="49" charset="-122"/>
              </a:rPr>
              <a:t>区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﹒</a:t>
            </a:r>
            <a:r>
              <a:rPr lang="zh-CN" altLang="en-US" dirty="0" smtClean="0">
                <a:latin typeface="Times New Roman" panose="02020603050405020304" pitchFamily="18" charset="0"/>
                <a:ea typeface="幼圆" panose="02010509060101010101" pitchFamily="49" charset="-122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幼圆" panose="02010509060101010101" pitchFamily="49" charset="-122"/>
              </a:rPr>
              <a:t>2016/11/11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16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6"/>
    </mc:Choice>
    <mc:Fallback xmlns="">
      <p:transition spd="slow" advTm="131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7"/>
            <a:ext cx="7885112" cy="870724"/>
          </a:xfrm>
        </p:spPr>
        <p:txBody>
          <a:bodyPr/>
          <a:lstStyle/>
          <a:p>
            <a:r>
              <a:rPr lang="en-US" altLang="zh-CN" dirty="0" smtClean="0"/>
              <a:t>VMM1</a:t>
            </a:r>
            <a:r>
              <a:rPr lang="zh-CN" altLang="en-US" dirty="0" smtClean="0"/>
              <a:t>性能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" y="2184490"/>
            <a:ext cx="8265795" cy="352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58" y="5707379"/>
            <a:ext cx="5381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7"/>
            <a:ext cx="7885112" cy="859294"/>
          </a:xfrm>
        </p:spPr>
        <p:txBody>
          <a:bodyPr/>
          <a:lstStyle/>
          <a:p>
            <a:r>
              <a:rPr lang="en-US" altLang="zh-CN" dirty="0" smtClean="0"/>
              <a:t>VMM1</a:t>
            </a:r>
            <a:r>
              <a:rPr lang="zh-CN" altLang="en-US" dirty="0" smtClean="0"/>
              <a:t>实际应用：</a:t>
            </a:r>
            <a:r>
              <a:rPr lang="en-US" altLang="zh-CN" dirty="0" err="1" smtClean="0"/>
              <a:t>Micromegas</a:t>
            </a:r>
            <a:r>
              <a:rPr lang="zh-CN" altLang="en-US" dirty="0" smtClean="0"/>
              <a:t>读出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" y="2342152"/>
            <a:ext cx="2126933" cy="309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" y="5882567"/>
            <a:ext cx="8993505" cy="41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39" y="2102339"/>
            <a:ext cx="4884419" cy="378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7"/>
            <a:ext cx="7885112" cy="870724"/>
          </a:xfrm>
        </p:spPr>
        <p:txBody>
          <a:bodyPr/>
          <a:lstStyle/>
          <a:p>
            <a:r>
              <a:rPr lang="en-US" altLang="zh-CN" dirty="0" smtClean="0"/>
              <a:t>VMM1(2012)</a:t>
            </a:r>
            <a:r>
              <a:rPr lang="en-US" altLang="zh-CN" dirty="0" smtClean="0">
                <a:sym typeface="Wingdings" panose="05000000000000000000" pitchFamily="2" charset="2"/>
              </a:rPr>
              <a:t>VMM2(2014)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39" y="1937177"/>
            <a:ext cx="6711315" cy="398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56173"/>
            <a:ext cx="8698230" cy="4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1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6"/>
            <a:ext cx="7885112" cy="891381"/>
          </a:xfrm>
        </p:spPr>
        <p:txBody>
          <a:bodyPr/>
          <a:lstStyle/>
          <a:p>
            <a:r>
              <a:rPr lang="zh-CN" altLang="en-US" dirty="0" smtClean="0"/>
              <a:t>基于波形采样的读出方式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364334" y="3010759"/>
            <a:ext cx="5747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5400000">
            <a:off x="2983627" y="2739012"/>
            <a:ext cx="672029" cy="5398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1771680" y="2740846"/>
            <a:ext cx="672029" cy="5398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55841" y="3357928"/>
            <a:ext cx="10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成形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44988" y="3398971"/>
            <a:ext cx="73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前放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237858" y="2518539"/>
            <a:ext cx="1927951" cy="106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458194" y="2102921"/>
            <a:ext cx="148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波形采样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33" y="4114725"/>
            <a:ext cx="3143250" cy="167640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图片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70" y="4246622"/>
            <a:ext cx="3439544" cy="144428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180141" y="5812198"/>
            <a:ext cx="219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SCA</a:t>
            </a:r>
            <a:r>
              <a:rPr lang="zh-CN" altLang="en-US" dirty="0" smtClean="0"/>
              <a:t>：开关电容阵列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31873" y="5791125"/>
            <a:ext cx="122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高速</a:t>
            </a:r>
            <a:r>
              <a:rPr lang="en-US" altLang="zh-CN" dirty="0" smtClean="0"/>
              <a:t>ADC</a:t>
            </a:r>
            <a:endParaRPr lang="zh-CN" altLang="en-US" dirty="0"/>
          </a:p>
        </p:txBody>
      </p:sp>
      <p:sp>
        <p:nvSpPr>
          <p:cNvPr id="24" name="下箭头 23"/>
          <p:cNvSpPr/>
          <p:nvPr/>
        </p:nvSpPr>
        <p:spPr>
          <a:xfrm>
            <a:off x="5084532" y="3727260"/>
            <a:ext cx="313730" cy="291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5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7"/>
            <a:ext cx="7885112" cy="745443"/>
          </a:xfrm>
        </p:spPr>
        <p:txBody>
          <a:bodyPr/>
          <a:lstStyle/>
          <a:p>
            <a:r>
              <a:rPr lang="en-US" altLang="zh-CN" sz="2800" dirty="0" smtClean="0"/>
              <a:t>SCA</a:t>
            </a:r>
            <a:r>
              <a:rPr lang="zh-CN" altLang="en-US" sz="2800" dirty="0" smtClean="0"/>
              <a:t>典型实例：</a:t>
            </a:r>
            <a:r>
              <a:rPr lang="en-US" altLang="zh-CN" sz="2800" dirty="0" smtClean="0"/>
              <a:t>APV25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AFTER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AGET</a:t>
            </a:r>
            <a:r>
              <a:rPr lang="zh-CN" altLang="en-US" sz="2800" dirty="0" smtClean="0"/>
              <a:t>）</a:t>
            </a:r>
            <a:endParaRPr lang="zh-CN" altLang="en-US" sz="2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69482" y="5740669"/>
            <a:ext cx="750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rgbClr val="FF3300"/>
                </a:solidFill>
              </a:rPr>
              <a:t>Anvar</a:t>
            </a:r>
            <a:r>
              <a:rPr lang="en-US" altLang="zh-CN" sz="1600" dirty="0">
                <a:solidFill>
                  <a:srgbClr val="FF3300"/>
                </a:solidFill>
              </a:rPr>
              <a:t>, S., et al. "AGET, the GET front-end ASIC, for the readout of the Time Projection Chambers used in nuclear physic experiments." </a:t>
            </a:r>
            <a:r>
              <a:rPr lang="en-US" altLang="zh-CN" sz="1600" i="1" dirty="0" smtClean="0">
                <a:solidFill>
                  <a:srgbClr val="FF3300"/>
                </a:solidFill>
              </a:rPr>
              <a:t>NSS/MIC, </a:t>
            </a:r>
            <a:r>
              <a:rPr lang="en-US" altLang="zh-CN" sz="1600" i="1" dirty="0">
                <a:solidFill>
                  <a:srgbClr val="FF3300"/>
                </a:solidFill>
              </a:rPr>
              <a:t>2011 </a:t>
            </a:r>
            <a:r>
              <a:rPr lang="en-US" altLang="zh-CN" sz="1600" i="1" dirty="0" smtClean="0">
                <a:solidFill>
                  <a:srgbClr val="FF3300"/>
                </a:solidFill>
              </a:rPr>
              <a:t>IEEE</a:t>
            </a:r>
            <a:endParaRPr lang="zh-CN" altLang="en-US" sz="1600" dirty="0">
              <a:solidFill>
                <a:srgbClr val="FF33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36" y="1989399"/>
            <a:ext cx="6776062" cy="375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6"/>
            <a:ext cx="7885112" cy="1001549"/>
          </a:xfrm>
        </p:spPr>
        <p:txBody>
          <a:bodyPr/>
          <a:lstStyle/>
          <a:p>
            <a:r>
              <a:rPr lang="en-US" altLang="zh-CN" dirty="0" smtClean="0"/>
              <a:t>AGET</a:t>
            </a:r>
            <a:r>
              <a:rPr lang="zh-CN" altLang="en-US" dirty="0" smtClean="0"/>
              <a:t>性能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17" y="2110204"/>
            <a:ext cx="2577946" cy="188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0" y="3994432"/>
            <a:ext cx="3474960" cy="225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71" y="2322794"/>
            <a:ext cx="47720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6"/>
            <a:ext cx="7885112" cy="869347"/>
          </a:xfrm>
        </p:spPr>
        <p:txBody>
          <a:bodyPr/>
          <a:lstStyle/>
          <a:p>
            <a:r>
              <a:rPr lang="en-US" altLang="zh-CN" dirty="0" smtClean="0"/>
              <a:t>AGET</a:t>
            </a:r>
            <a:r>
              <a:rPr lang="zh-CN" altLang="en-US" dirty="0" smtClean="0"/>
              <a:t>的应用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90" y="2040529"/>
            <a:ext cx="3922005" cy="428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6"/>
            <a:ext cx="7885112" cy="770195"/>
          </a:xfrm>
        </p:spPr>
        <p:txBody>
          <a:bodyPr/>
          <a:lstStyle/>
          <a:p>
            <a:r>
              <a:rPr lang="en-US" altLang="zh-CN" sz="3200" dirty="0" smtClean="0"/>
              <a:t>ADC</a:t>
            </a:r>
            <a:r>
              <a:rPr lang="zh-CN" altLang="en-US" sz="3200" dirty="0" smtClean="0"/>
              <a:t>典型实例：</a:t>
            </a:r>
            <a:r>
              <a:rPr lang="en-US" altLang="zh-CN" sz="3200" dirty="0" smtClean="0"/>
              <a:t>ALTRO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SAMPA</a:t>
            </a:r>
            <a:endParaRPr lang="zh-CN" altLang="en-US" sz="32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45" y="1974068"/>
            <a:ext cx="5637367" cy="367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9990" y="5651253"/>
            <a:ext cx="726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rgbClr val="FF3300"/>
                </a:solidFill>
              </a:rPr>
              <a:t>Aspell</a:t>
            </a:r>
            <a:r>
              <a:rPr lang="en-US" altLang="zh-CN" sz="1600" dirty="0">
                <a:solidFill>
                  <a:srgbClr val="FF3300"/>
                </a:solidFill>
              </a:rPr>
              <a:t>, Paul, et al. "Super-</a:t>
            </a:r>
            <a:r>
              <a:rPr lang="en-US" altLang="zh-CN" sz="1600" dirty="0" err="1">
                <a:solidFill>
                  <a:srgbClr val="FF3300"/>
                </a:solidFill>
              </a:rPr>
              <a:t>Altro</a:t>
            </a:r>
            <a:r>
              <a:rPr lang="en-US" altLang="zh-CN" sz="1600" dirty="0">
                <a:solidFill>
                  <a:srgbClr val="FF3300"/>
                </a:solidFill>
              </a:rPr>
              <a:t> 16: A front-end system on chip for DSP based readout of gaseous detectors." </a:t>
            </a:r>
            <a:r>
              <a:rPr lang="en-US" altLang="zh-CN" sz="1600" i="1" dirty="0" smtClean="0">
                <a:solidFill>
                  <a:srgbClr val="FF3300"/>
                </a:solidFill>
              </a:rPr>
              <a:t>(NSS/MIC, 2012 </a:t>
            </a:r>
            <a:r>
              <a:rPr lang="en-US" altLang="zh-CN" sz="1600" i="1" dirty="0">
                <a:solidFill>
                  <a:srgbClr val="FF3300"/>
                </a:solidFill>
              </a:rPr>
              <a:t>IEEE</a:t>
            </a:r>
            <a:r>
              <a:rPr lang="en-US" altLang="zh-CN" sz="1600" dirty="0" smtClean="0">
                <a:solidFill>
                  <a:srgbClr val="FF3300"/>
                </a:solidFill>
              </a:rPr>
              <a:t>.</a:t>
            </a:r>
            <a:endParaRPr lang="zh-CN" alt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6"/>
            <a:ext cx="7885112" cy="869347"/>
          </a:xfrm>
        </p:spPr>
        <p:txBody>
          <a:bodyPr/>
          <a:lstStyle/>
          <a:p>
            <a:r>
              <a:rPr lang="en-US" altLang="zh-CN" dirty="0" smtClean="0"/>
              <a:t>ALTRO</a:t>
            </a:r>
            <a:r>
              <a:rPr lang="zh-CN" altLang="en-US" dirty="0" smtClean="0"/>
              <a:t>的性能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60" y="2864386"/>
            <a:ext cx="4164681" cy="25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1" y="2864386"/>
            <a:ext cx="4302467" cy="23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7"/>
            <a:ext cx="7885112" cy="803246"/>
          </a:xfrm>
        </p:spPr>
        <p:txBody>
          <a:bodyPr/>
          <a:lstStyle/>
          <a:p>
            <a:r>
              <a:rPr lang="en-US" altLang="zh-CN" dirty="0" smtClean="0"/>
              <a:t>ALTRO</a:t>
            </a:r>
            <a:r>
              <a:rPr lang="zh-CN" altLang="en-US" dirty="0" smtClean="0"/>
              <a:t>的应用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41" y="2268423"/>
            <a:ext cx="3951326" cy="361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9538"/>
            <a:ext cx="4874964" cy="279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22D0B3-86C0-48A6-87B1-903C1698B4B1}" type="slidenum">
              <a:rPr lang="zh-CN" altLang="en-US" smtClean="0"/>
              <a:pPr algn="r"/>
              <a:t>2</a:t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纲要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10191" y="1506637"/>
            <a:ext cx="7565458" cy="4299251"/>
          </a:xfrm>
        </p:spPr>
        <p:txBody>
          <a:bodyPr/>
          <a:lstStyle/>
          <a:p>
            <a:r>
              <a:rPr lang="zh-CN" altLang="en-US" dirty="0" smtClean="0"/>
              <a:t>概述</a:t>
            </a:r>
            <a:endParaRPr lang="en-US" altLang="zh-CN" dirty="0" smtClean="0"/>
          </a:p>
          <a:p>
            <a:pPr lvl="1"/>
            <a:r>
              <a:rPr lang="en-US" altLang="zh-CN" sz="2800" dirty="0" smtClean="0"/>
              <a:t>MPGD</a:t>
            </a:r>
            <a:r>
              <a:rPr lang="zh-CN" altLang="en-US" sz="2800" dirty="0" smtClean="0"/>
              <a:t>的信号特征</a:t>
            </a:r>
            <a:endParaRPr lang="en-US" altLang="zh-CN" sz="2800" dirty="0" smtClean="0"/>
          </a:p>
          <a:p>
            <a:pPr lvl="1"/>
            <a:r>
              <a:rPr lang="en-US" altLang="zh-CN" sz="2800" dirty="0" smtClean="0"/>
              <a:t>MPGD</a:t>
            </a:r>
            <a:r>
              <a:rPr lang="zh-CN" altLang="en-US" sz="2800" dirty="0" smtClean="0"/>
              <a:t>读出的关键技术</a:t>
            </a:r>
            <a:endParaRPr lang="en-US" altLang="zh-CN" sz="2800" dirty="0" smtClean="0"/>
          </a:p>
          <a:p>
            <a:r>
              <a:rPr lang="en-US" altLang="zh-CN" dirty="0" smtClean="0"/>
              <a:t>MPGD</a:t>
            </a:r>
            <a:r>
              <a:rPr lang="zh-CN" altLang="en-US" dirty="0" smtClean="0"/>
              <a:t>的读出</a:t>
            </a:r>
            <a:r>
              <a:rPr lang="en-US" altLang="zh-CN" dirty="0" smtClean="0"/>
              <a:t>ASIC</a:t>
            </a:r>
            <a:r>
              <a:rPr lang="zh-CN" altLang="en-US" dirty="0" smtClean="0"/>
              <a:t>芯片</a:t>
            </a:r>
            <a:endParaRPr lang="en-US" altLang="zh-CN" dirty="0" smtClean="0"/>
          </a:p>
          <a:p>
            <a:pPr lvl="1"/>
            <a:r>
              <a:rPr lang="zh-CN" altLang="en-US" sz="2800" dirty="0" smtClean="0"/>
              <a:t>基于传统的幅度和时间测量读出方式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基于波形采样的读出方式：</a:t>
            </a:r>
            <a:r>
              <a:rPr lang="en-US" altLang="zh-CN" sz="2800" dirty="0" smtClean="0"/>
              <a:t>SCA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ADC</a:t>
            </a:r>
          </a:p>
          <a:p>
            <a:r>
              <a:rPr lang="zh-CN" altLang="en-US" dirty="0" smtClean="0"/>
              <a:t>小结和展望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E934-EE97-49BF-902F-6A94E57DDE97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65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7"/>
            <a:ext cx="8183256" cy="4547588"/>
          </a:xfrm>
        </p:spPr>
        <p:txBody>
          <a:bodyPr/>
          <a:lstStyle/>
          <a:p>
            <a:r>
              <a:rPr lang="zh-CN" altLang="en-US" sz="2400" dirty="0" smtClean="0"/>
              <a:t>高密度的读出</a:t>
            </a:r>
            <a:r>
              <a:rPr lang="en-US" altLang="zh-CN" sz="2400" dirty="0" smtClean="0"/>
              <a:t>ASIC</a:t>
            </a:r>
            <a:r>
              <a:rPr lang="zh-CN" altLang="en-US" sz="2400" dirty="0"/>
              <a:t>芯片</a:t>
            </a:r>
            <a:r>
              <a:rPr lang="zh-CN" altLang="en-US" sz="2400" dirty="0" smtClean="0"/>
              <a:t>是在实际</a:t>
            </a:r>
            <a:r>
              <a:rPr lang="zh-CN" altLang="en-US" sz="2400" dirty="0"/>
              <a:t>应用</a:t>
            </a:r>
            <a:r>
              <a:rPr lang="zh-CN" altLang="en-US" sz="2400" dirty="0" smtClean="0"/>
              <a:t>中充分发挥</a:t>
            </a:r>
            <a:r>
              <a:rPr lang="en-US" altLang="zh-CN" sz="2400" dirty="0" smtClean="0"/>
              <a:t>MPGD</a:t>
            </a:r>
            <a:r>
              <a:rPr lang="zh-CN" altLang="en-US" sz="2400" dirty="0" smtClean="0"/>
              <a:t>性能必不可少</a:t>
            </a:r>
            <a:r>
              <a:rPr lang="zh-CN" altLang="en-US" sz="2400" dirty="0"/>
              <a:t>的关键</a:t>
            </a:r>
            <a:r>
              <a:rPr lang="zh-CN" altLang="en-US" sz="2400" dirty="0" smtClean="0"/>
              <a:t>器件</a:t>
            </a:r>
            <a:r>
              <a:rPr lang="zh-CN" altLang="en-US" sz="2400" dirty="0"/>
              <a:t>：</a:t>
            </a:r>
            <a:r>
              <a:rPr lang="en-US" altLang="zh-CN" sz="2400" dirty="0" smtClean="0"/>
              <a:t>Great Electronics make Great Detectors</a:t>
            </a:r>
          </a:p>
          <a:p>
            <a:r>
              <a:rPr lang="en-US" altLang="zh-CN" sz="2400" dirty="0"/>
              <a:t>ASIC</a:t>
            </a:r>
            <a:r>
              <a:rPr lang="zh-CN" altLang="en-US" sz="2400" dirty="0" smtClean="0"/>
              <a:t>的性能优化与</a:t>
            </a:r>
            <a:r>
              <a:rPr lang="en-US" altLang="zh-CN" sz="2400" dirty="0" smtClean="0"/>
              <a:t>MPGD</a:t>
            </a:r>
            <a:r>
              <a:rPr lang="zh-CN" altLang="en-US" sz="2400" dirty="0" smtClean="0"/>
              <a:t>的实际应用紧密相关，没有一种万能的解决方案，目前有两大类读出</a:t>
            </a:r>
            <a:r>
              <a:rPr lang="en-US" altLang="zh-CN" sz="2400" dirty="0" smtClean="0"/>
              <a:t>ASIC</a:t>
            </a:r>
            <a:r>
              <a:rPr lang="zh-CN" altLang="en-US" sz="2400" dirty="0" smtClean="0"/>
              <a:t>芯片可能会比较“通用”：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基于传统的幅度和时间测量的读出</a:t>
            </a:r>
            <a:r>
              <a:rPr lang="en-US" altLang="zh-CN" sz="2000" dirty="0" smtClean="0"/>
              <a:t>ASIC</a:t>
            </a:r>
            <a:r>
              <a:rPr lang="zh-CN" altLang="en-US" sz="2000" dirty="0" smtClean="0"/>
              <a:t>芯片：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non-TPC</a:t>
            </a:r>
            <a:r>
              <a:rPr lang="zh-CN" altLang="en-US" sz="2000" dirty="0"/>
              <a:t>应用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基于波形采样的读出</a:t>
            </a:r>
            <a:r>
              <a:rPr lang="en-US" altLang="zh-CN" sz="2000" dirty="0" smtClean="0"/>
              <a:t>ASIC</a:t>
            </a:r>
            <a:r>
              <a:rPr lang="zh-CN" altLang="en-US" sz="2000" dirty="0" smtClean="0"/>
              <a:t>芯片：</a:t>
            </a:r>
            <a:r>
              <a:rPr lang="en-US" altLang="zh-CN" sz="2000" dirty="0" smtClean="0"/>
              <a:t>TPC</a:t>
            </a:r>
            <a:r>
              <a:rPr lang="zh-CN" altLang="en-US" sz="2000" dirty="0" smtClean="0"/>
              <a:t>应用</a:t>
            </a:r>
            <a:endParaRPr lang="en-US" altLang="zh-CN" sz="2000" dirty="0" smtClean="0"/>
          </a:p>
          <a:p>
            <a:r>
              <a:rPr lang="en-US" altLang="zh-CN" sz="2400" dirty="0" smtClean="0"/>
              <a:t>ASIC</a:t>
            </a:r>
            <a:r>
              <a:rPr lang="zh-CN" altLang="en-US" sz="2400" dirty="0" smtClean="0"/>
              <a:t>的研制过程漫长而艰巨，需要探测器和系统级电子学研发人员的通力配合</a:t>
            </a:r>
            <a:endParaRPr lang="en-US" altLang="zh-CN" sz="2400" dirty="0" smtClean="0"/>
          </a:p>
          <a:p>
            <a:r>
              <a:rPr lang="zh-CN" altLang="en-US" sz="2400" dirty="0" smtClean="0"/>
              <a:t>国内自主研制的</a:t>
            </a:r>
            <a:r>
              <a:rPr lang="en-US" altLang="zh-CN" sz="2400" dirty="0" smtClean="0"/>
              <a:t>ASIC</a:t>
            </a:r>
            <a:r>
              <a:rPr lang="zh-CN" altLang="en-US" sz="2400" dirty="0" smtClean="0"/>
              <a:t>任重而道远！</a:t>
            </a:r>
            <a:endParaRPr lang="zh-CN" altLang="en-US" sz="24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小结与展望</a:t>
            </a:r>
            <a:endParaRPr lang="zh-CN" altLang="en-US" dirty="0"/>
          </a:p>
        </p:txBody>
      </p:sp>
      <p:sp>
        <p:nvSpPr>
          <p:cNvPr id="7" name="文本框 9"/>
          <p:cNvSpPr txBox="1"/>
          <p:nvPr/>
        </p:nvSpPr>
        <p:spPr>
          <a:xfrm>
            <a:off x="6715187" y="5386900"/>
            <a:ext cx="201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谢谢</a:t>
            </a:r>
            <a:r>
              <a:rPr lang="en-US" altLang="zh-CN" sz="5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!</a:t>
            </a:r>
            <a:endParaRPr lang="zh-CN" altLang="en-US" sz="54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533024" y="1298582"/>
            <a:ext cx="7885112" cy="886043"/>
          </a:xfrm>
        </p:spPr>
        <p:txBody>
          <a:bodyPr/>
          <a:lstStyle/>
          <a:p>
            <a:r>
              <a:rPr lang="zh-CN" altLang="en-US" dirty="0" smtClean="0"/>
              <a:t>微结构气体探测器：</a:t>
            </a:r>
            <a:r>
              <a:rPr lang="en-US" altLang="zh-CN" dirty="0" smtClean="0"/>
              <a:t>~20</a:t>
            </a:r>
            <a:r>
              <a:rPr lang="zh-CN" altLang="en-US" dirty="0" smtClean="0"/>
              <a:t>周岁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4" y="2375324"/>
            <a:ext cx="7994655" cy="1486652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5082" y="2375324"/>
            <a:ext cx="7624687" cy="15907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81" y="4208330"/>
            <a:ext cx="7305675" cy="151447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715082" y="4208329"/>
            <a:ext cx="7624688" cy="15144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9C88-D4A1-456E-B4E0-182C17B5C63B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2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7455" y="1300977"/>
                <a:ext cx="8438921" cy="2235438"/>
              </a:xfrm>
            </p:spPr>
            <p:txBody>
              <a:bodyPr/>
              <a:lstStyle/>
              <a:p>
                <a:r>
                  <a:rPr lang="zh-CN" altLang="en-US" sz="2800" dirty="0" smtClean="0"/>
                  <a:t>除了可实现</a:t>
                </a:r>
                <a:r>
                  <a:rPr lang="zh-CN" altLang="en-US" sz="2800" dirty="0" smtClean="0">
                    <a:solidFill>
                      <a:srgbClr val="FF0000"/>
                    </a:solidFill>
                  </a:rPr>
                  <a:t>大面积</a:t>
                </a:r>
                <a:r>
                  <a:rPr lang="zh-CN" altLang="en-US" sz="2800" dirty="0" smtClean="0"/>
                  <a:t>和</a:t>
                </a:r>
                <a:r>
                  <a:rPr lang="zh-CN" altLang="en-US" sz="2800" dirty="0" smtClean="0">
                    <a:solidFill>
                      <a:srgbClr val="FF0000"/>
                    </a:solidFill>
                  </a:rPr>
                  <a:t>信号倍增</a:t>
                </a:r>
                <a:r>
                  <a:rPr lang="zh-CN" altLang="en-US" sz="2800" dirty="0" smtClean="0"/>
                  <a:t>之外，和</a:t>
                </a:r>
                <a:r>
                  <a:rPr lang="zh-CN" altLang="en-US" sz="2800" dirty="0"/>
                  <a:t>以往</a:t>
                </a:r>
                <a:r>
                  <a:rPr lang="zh-CN" altLang="en-US" sz="2800" dirty="0" smtClean="0"/>
                  <a:t>的位置灵敏气体探测器相比，</a:t>
                </a:r>
                <a:r>
                  <a:rPr lang="en-US" altLang="zh-CN" sz="2800" dirty="0" smtClean="0"/>
                  <a:t>MPGD</a:t>
                </a:r>
                <a:r>
                  <a:rPr lang="zh-CN" altLang="en-US" sz="2800" dirty="0" smtClean="0"/>
                  <a:t>的优势在于：</a:t>
                </a:r>
                <a:endParaRPr lang="en-US" altLang="zh-CN" sz="2800" dirty="0" smtClean="0"/>
              </a:p>
              <a:p>
                <a:pPr lvl="1"/>
                <a:r>
                  <a:rPr lang="zh-CN" altLang="en-US" sz="2400" dirty="0" smtClean="0"/>
                  <a:t>高位置分辨：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CN" sz="2400" b="0" i="0" smtClean="0">
                        <a:latin typeface="Cambria Math"/>
                      </a:rPr>
                      <m:t>100 </m:t>
                    </m:r>
                    <m:r>
                      <m:rPr>
                        <m:sty m:val="p"/>
                      </m:rPr>
                      <a:rPr lang="zh-CN" altLang="en-US" sz="2400" i="0" smtClean="0">
                        <a:latin typeface="Cambria Math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m</m:t>
                    </m:r>
                  </m:oMath>
                </a14:m>
                <a:endParaRPr lang="en-US" altLang="zh-CN" sz="2400" dirty="0" smtClean="0"/>
              </a:p>
              <a:p>
                <a:pPr lvl="1"/>
                <a:r>
                  <a:rPr lang="zh-CN" altLang="en-US" sz="2400" dirty="0" smtClean="0"/>
                  <a:t>高计数率：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cps</m:t>
                    </m:r>
                    <m:r>
                      <a:rPr lang="en-US" altLang="zh-CN" sz="2400" b="0" i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7455" y="1300977"/>
                <a:ext cx="8438921" cy="22354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MPGD</a:t>
            </a:r>
            <a:r>
              <a:rPr lang="zh-CN" altLang="en-US" dirty="0" smtClean="0"/>
              <a:t>的信号特征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0AE5-068E-4BE8-97EE-FB9416C6F4D6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pic>
        <p:nvPicPr>
          <p:cNvPr id="9218" name="Picture 2" descr="http://www.uib.no/sites/w3.uib.no/files/styles/content_main/public/w2/bi/bigbang1_1.jpg?itok=4EC9vwRB&amp;timestamp=12943045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09" y="3404261"/>
            <a:ext cx="6202496" cy="27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箭头 6"/>
          <p:cNvSpPr/>
          <p:nvPr/>
        </p:nvSpPr>
        <p:spPr>
          <a:xfrm>
            <a:off x="5023692" y="2699133"/>
            <a:ext cx="385590" cy="2864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618602" y="2611519"/>
            <a:ext cx="271014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高密度读出电子学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51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sz="3200" dirty="0" smtClean="0"/>
                  <a:t>MPGD</a:t>
                </a:r>
                <a:r>
                  <a:rPr lang="zh-CN" altLang="en-US" sz="3200" dirty="0" smtClean="0"/>
                  <a:t>探测器信号通常有很快的（</a:t>
                </a:r>
                <a:r>
                  <a:rPr lang="en-US" altLang="zh-CN" sz="3200" dirty="0" smtClean="0"/>
                  <a:t>~1ns</a:t>
                </a:r>
                <a:r>
                  <a:rPr lang="zh-CN" altLang="en-US" sz="3200" dirty="0" smtClean="0"/>
                  <a:t>）上升沿，持续时间为</a:t>
                </a:r>
                <a:r>
                  <a:rPr lang="en-US" altLang="zh-CN" sz="3200" dirty="0" smtClean="0"/>
                  <a:t>10~ 100 ns</a:t>
                </a:r>
              </a:p>
              <a:p>
                <a:endParaRPr lang="en-US" altLang="zh-CN" sz="3200" dirty="0" smtClean="0"/>
              </a:p>
              <a:p>
                <a:r>
                  <a:rPr lang="en-US" altLang="zh-CN" sz="3200" dirty="0" smtClean="0"/>
                  <a:t>MPGD</a:t>
                </a:r>
                <a:r>
                  <a:rPr lang="zh-CN" altLang="en-US" sz="3200" dirty="0" smtClean="0"/>
                  <a:t>探测器本身</a:t>
                </a:r>
                <a:r>
                  <a:rPr lang="zh-CN" altLang="en-US" sz="3200" dirty="0"/>
                  <a:t>可</a:t>
                </a:r>
                <a:r>
                  <a:rPr lang="zh-CN" altLang="en-US" sz="3200" dirty="0" smtClean="0"/>
                  <a:t>提供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zh-CN" sz="320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zh-CN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32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 sz="3200" dirty="0" smtClean="0"/>
                  <a:t>的增益，单个脉冲的电荷量为</a:t>
                </a:r>
                <a:r>
                  <a:rPr lang="en-US" altLang="zh-CN" sz="3200" dirty="0" smtClean="0"/>
                  <a:t>10-1000 </a:t>
                </a:r>
                <a:r>
                  <a:rPr lang="en-US" altLang="zh-CN" sz="3200" i="1" dirty="0" err="1" smtClean="0"/>
                  <a:t>f</a:t>
                </a:r>
                <a:r>
                  <a:rPr lang="en-US" altLang="zh-CN" sz="3200" dirty="0" err="1" smtClean="0"/>
                  <a:t>C</a:t>
                </a:r>
                <a:r>
                  <a:rPr lang="zh-CN" altLang="en-US" sz="3200" dirty="0" smtClean="0"/>
                  <a:t>，信号的动态范围通常</a:t>
                </a:r>
                <a:r>
                  <a:rPr lang="en-US" altLang="zh-CN" sz="3200" dirty="0" smtClean="0"/>
                  <a:t>&lt;1000:1</a:t>
                </a:r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r="-3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MPGD</a:t>
            </a:r>
            <a:r>
              <a:rPr lang="zh-CN" altLang="en-US" dirty="0" smtClean="0"/>
              <a:t>的信号特征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E471-E8F0-4C67-B3F9-0E58892280D4}" type="datetime1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1696598" y="2622014"/>
            <a:ext cx="506775" cy="29745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78792" y="2545942"/>
            <a:ext cx="285336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0.1-1 ns</a:t>
            </a:r>
            <a:r>
              <a:rPr lang="zh-CN" altLang="en-US" sz="2400" dirty="0" smtClean="0"/>
              <a:t>的时间分辨</a:t>
            </a:r>
            <a:endParaRPr lang="zh-CN" altLang="en-US" sz="2400" dirty="0"/>
          </a:p>
        </p:txBody>
      </p:sp>
      <p:sp>
        <p:nvSpPr>
          <p:cNvPr id="9" name="右箭头 8"/>
          <p:cNvSpPr/>
          <p:nvPr/>
        </p:nvSpPr>
        <p:spPr>
          <a:xfrm>
            <a:off x="1760861" y="4889653"/>
            <a:ext cx="506775" cy="29745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54072" y="4791547"/>
            <a:ext cx="364842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位置、</a:t>
            </a:r>
            <a:r>
              <a:rPr lang="en-US" altLang="zh-CN" sz="2400" dirty="0" err="1" smtClean="0"/>
              <a:t>dE</a:t>
            </a:r>
            <a:r>
              <a:rPr lang="en-US" altLang="zh-CN" sz="2400" dirty="0" smtClean="0"/>
              <a:t>/dx</a:t>
            </a:r>
            <a:r>
              <a:rPr lang="zh-CN" altLang="en-US" sz="2400" dirty="0"/>
              <a:t>和</a:t>
            </a:r>
            <a:r>
              <a:rPr lang="zh-CN" altLang="en-US" sz="2400" dirty="0" smtClean="0"/>
              <a:t>能量分辨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26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z="3200" dirty="0" smtClean="0"/>
              <a:t>在实际应用中要实现</a:t>
            </a:r>
            <a:r>
              <a:rPr lang="en-US" altLang="zh-CN" sz="3200" dirty="0"/>
              <a:t>MPGD</a:t>
            </a:r>
            <a:r>
              <a:rPr lang="zh-CN" altLang="en-US" sz="3200" dirty="0" smtClean="0"/>
              <a:t>的读出，必须解决以下两个关键技术问题：</a:t>
            </a:r>
            <a:endParaRPr lang="en-US" altLang="zh-CN" sz="3200" dirty="0" smtClean="0"/>
          </a:p>
          <a:p>
            <a:pPr lvl="1"/>
            <a:r>
              <a:rPr lang="zh-CN" altLang="en-US" sz="2800" dirty="0" smtClean="0"/>
              <a:t>高密度：读出</a:t>
            </a:r>
            <a:r>
              <a:rPr lang="en-US" altLang="zh-CN" sz="2800" dirty="0" smtClean="0"/>
              <a:t>ASIC</a:t>
            </a:r>
            <a:r>
              <a:rPr lang="zh-CN" altLang="en-US" sz="2800" dirty="0" smtClean="0"/>
              <a:t>芯片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大规模：可扩展的数据采集系统</a:t>
            </a:r>
            <a:endParaRPr lang="en-US" altLang="zh-CN" sz="2800" dirty="0" smtClean="0"/>
          </a:p>
          <a:p>
            <a:r>
              <a:rPr lang="zh-CN" altLang="en-US" sz="3200" dirty="0" smtClean="0"/>
              <a:t>在解决上述技术问题的同时，还要控制读出电子学的成本</a:t>
            </a:r>
            <a:endParaRPr lang="zh-CN" altLang="en-US" sz="32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MPGD</a:t>
            </a:r>
            <a:r>
              <a:rPr lang="zh-CN" altLang="en-US" dirty="0" smtClean="0"/>
              <a:t>读出的关键技术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674564" y="2489812"/>
            <a:ext cx="3646583" cy="4847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6"/>
            <a:ext cx="8106138" cy="4582031"/>
          </a:xfrm>
        </p:spPr>
        <p:txBody>
          <a:bodyPr/>
          <a:lstStyle/>
          <a:p>
            <a:r>
              <a:rPr lang="en-US" altLang="zh-CN" dirty="0" smtClean="0"/>
              <a:t>ASIC</a:t>
            </a:r>
            <a:r>
              <a:rPr lang="zh-CN" altLang="en-US" dirty="0" smtClean="0"/>
              <a:t>是“必须”的吗 ？</a:t>
            </a:r>
            <a:endParaRPr lang="en-US" altLang="zh-CN" dirty="0" smtClean="0"/>
          </a:p>
          <a:p>
            <a:pPr lvl="1"/>
            <a:r>
              <a:rPr lang="zh-CN" altLang="en-US" sz="2800" dirty="0" smtClean="0"/>
              <a:t>在计数率不高的情况下，采用位置编码读出的方式：电阻网络、延迟线、楔形条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这些方式需要的电子学通道比较少，但采用单独读出可以获得更好的信噪比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在计数率比较高的情况下，采用微条和阵列读出，必须采用高密度的读出</a:t>
            </a:r>
            <a:r>
              <a:rPr lang="en-US" altLang="zh-CN" sz="2800" dirty="0" smtClean="0"/>
              <a:t>ASIC</a:t>
            </a:r>
            <a:r>
              <a:rPr lang="zh-CN" altLang="en-US" sz="2800" dirty="0" smtClean="0"/>
              <a:t>芯片</a:t>
            </a:r>
            <a:endParaRPr lang="en-US" altLang="zh-CN" sz="2800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MPGD</a:t>
            </a:r>
            <a:r>
              <a:rPr lang="zh-CN" altLang="en-US" dirty="0" smtClean="0"/>
              <a:t>的读出</a:t>
            </a:r>
            <a:r>
              <a:rPr lang="en-US" altLang="zh-CN" dirty="0" smtClean="0"/>
              <a:t>ASIC</a:t>
            </a:r>
            <a:r>
              <a:rPr lang="zh-CN" altLang="en-US" dirty="0" smtClean="0"/>
              <a:t>芯片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98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6"/>
            <a:ext cx="8205290" cy="825279"/>
          </a:xfrm>
        </p:spPr>
        <p:txBody>
          <a:bodyPr/>
          <a:lstStyle/>
          <a:p>
            <a:r>
              <a:rPr lang="zh-CN" altLang="en-US" sz="3200" dirty="0" smtClean="0"/>
              <a:t>基于传统的幅度和时间测量的读出方式</a:t>
            </a:r>
            <a:endParaRPr lang="zh-CN" altLang="en-US" sz="32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MPGD</a:t>
            </a:r>
            <a:r>
              <a:rPr lang="zh-CN" altLang="en-US" dirty="0" smtClean="0"/>
              <a:t>的读出</a:t>
            </a:r>
            <a:r>
              <a:rPr lang="en-US" altLang="zh-CN" dirty="0" smtClean="0"/>
              <a:t>ASIC</a:t>
            </a:r>
            <a:r>
              <a:rPr lang="zh-CN" altLang="en-US" dirty="0" smtClean="0"/>
              <a:t>芯片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5707" y="4323073"/>
            <a:ext cx="73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前放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1288973" y="3934861"/>
            <a:ext cx="15781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867137" y="3387688"/>
            <a:ext cx="0" cy="1022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67137" y="3387688"/>
            <a:ext cx="30158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/>
        </p:nvSpPr>
        <p:spPr>
          <a:xfrm rot="5400000">
            <a:off x="3195806" y="3117775"/>
            <a:ext cx="672029" cy="5398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2867136" y="4410419"/>
            <a:ext cx="3015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 rot="5400000">
            <a:off x="3195806" y="4138672"/>
            <a:ext cx="672029" cy="5398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55271" y="2563529"/>
            <a:ext cx="10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慢成形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332381" y="3051674"/>
            <a:ext cx="848298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255262" y="2389086"/>
            <a:ext cx="104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峰检测</a:t>
            </a:r>
            <a:r>
              <a:rPr lang="en-US" altLang="zh-CN" dirty="0" smtClean="0"/>
              <a:t>/</a:t>
            </a:r>
            <a:r>
              <a:rPr lang="zh-CN" altLang="en-US" dirty="0" smtClean="0"/>
              <a:t>保持</a:t>
            </a:r>
            <a:endParaRPr lang="zh-CN" altLang="en-US" dirty="0"/>
          </a:p>
        </p:txBody>
      </p:sp>
      <p:sp>
        <p:nvSpPr>
          <p:cNvPr id="22" name="等腰三角形 21"/>
          <p:cNvSpPr/>
          <p:nvPr/>
        </p:nvSpPr>
        <p:spPr>
          <a:xfrm rot="5400000">
            <a:off x="4464583" y="4140783"/>
            <a:ext cx="672029" cy="5398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>
            <a:off x="1732399" y="3664948"/>
            <a:ext cx="672029" cy="5398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008518" y="4864218"/>
            <a:ext cx="10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快</a:t>
            </a:r>
            <a:r>
              <a:rPr lang="zh-CN" altLang="en-US" dirty="0" smtClean="0"/>
              <a:t>成形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77295" y="4864218"/>
            <a:ext cx="10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甄别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3006" y="3030966"/>
            <a:ext cx="848298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883006" y="4074404"/>
            <a:ext cx="848298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783853" y="2527585"/>
            <a:ext cx="10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ADC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83852" y="4864218"/>
            <a:ext cx="10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</a:t>
            </a:r>
            <a:r>
              <a:rPr lang="en-US" altLang="zh-CN" dirty="0" smtClean="0"/>
              <a:t>DC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77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630238" y="1300977"/>
            <a:ext cx="7885112" cy="880364"/>
          </a:xfrm>
        </p:spPr>
        <p:txBody>
          <a:bodyPr/>
          <a:lstStyle/>
          <a:p>
            <a:r>
              <a:rPr lang="zh-CN" altLang="en-US" dirty="0" smtClean="0"/>
              <a:t>典型实例：</a:t>
            </a:r>
            <a:r>
              <a:rPr lang="en-US" altLang="zh-CN" dirty="0" smtClean="0"/>
              <a:t>VMM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n-</a:t>
            </a:r>
            <a:r>
              <a:rPr lang="en-US" altLang="zh-CN" dirty="0" err="1" smtClean="0"/>
              <a:t>xyter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VATA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E371-AFD4-4BFB-9094-30915775E4A6}" type="datetime1">
              <a:rPr lang="zh-CN" altLang="en-US" smtClean="0"/>
              <a:pPr/>
              <a:t>2016/11/11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473501" y="6037251"/>
            <a:ext cx="418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3300"/>
                </a:solidFill>
              </a:rPr>
              <a:t>George </a:t>
            </a:r>
            <a:r>
              <a:rPr lang="en-US" altLang="zh-CN" dirty="0" err="1" smtClean="0">
                <a:solidFill>
                  <a:srgbClr val="FF3300"/>
                </a:solidFill>
              </a:rPr>
              <a:t>Iakovidis’s</a:t>
            </a:r>
            <a:r>
              <a:rPr lang="en-US" altLang="zh-CN" dirty="0" smtClean="0">
                <a:solidFill>
                  <a:srgbClr val="FF3300"/>
                </a:solidFill>
              </a:rPr>
              <a:t> talk @ MPGD 2015</a:t>
            </a:r>
            <a:endParaRPr lang="zh-CN" altLang="en-US" dirty="0">
              <a:solidFill>
                <a:srgbClr val="FF33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393201"/>
            <a:ext cx="8826598" cy="263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85" y="5411254"/>
            <a:ext cx="5381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2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1" id="{AB813CEE-752D-4525-B879-ACE037555118}" vid="{18959E1F-8E60-493D-983E-9247EF34BFB5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21239</TotalTime>
  <Words>758</Words>
  <Application>Microsoft Office PowerPoint</Application>
  <PresentationFormat>全屏显示(4:3)</PresentationFormat>
  <Paragraphs>134</Paragraphs>
  <Slides>20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主题1</vt:lpstr>
      <vt:lpstr>自定义设计方案</vt:lpstr>
      <vt:lpstr>用于微结构气体探测器的 高密度ASIC芯片：现状与未来</vt:lpstr>
      <vt:lpstr>纲要</vt:lpstr>
      <vt:lpstr>概述</vt:lpstr>
      <vt:lpstr>MPGD的信号特征</vt:lpstr>
      <vt:lpstr>MPGD的信号特征</vt:lpstr>
      <vt:lpstr>MPGD读出的关键技术</vt:lpstr>
      <vt:lpstr>MPGD的读出ASIC芯片</vt:lpstr>
      <vt:lpstr>MPGD的读出ASIC芯片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小结与展望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hy Zhang</dc:creator>
  <cp:lastModifiedBy>dengz</cp:lastModifiedBy>
  <cp:revision>1264</cp:revision>
  <dcterms:created xsi:type="dcterms:W3CDTF">2015-03-07T08:28:41Z</dcterms:created>
  <dcterms:modified xsi:type="dcterms:W3CDTF">2016-11-11T02:23:07Z</dcterms:modified>
</cp:coreProperties>
</file>