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475" r:id="rId3"/>
    <p:sldId id="476" r:id="rId4"/>
    <p:sldId id="470" r:id="rId5"/>
    <p:sldId id="477" r:id="rId6"/>
    <p:sldId id="478" r:id="rId7"/>
    <p:sldId id="479" r:id="rId8"/>
    <p:sldId id="480" r:id="rId9"/>
    <p:sldId id="464" r:id="rId10"/>
    <p:sldId id="482" r:id="rId11"/>
    <p:sldId id="481" r:id="rId12"/>
    <p:sldId id="467" r:id="rId13"/>
    <p:sldId id="449" r:id="rId14"/>
    <p:sldId id="483" r:id="rId15"/>
    <p:sldId id="484" r:id="rId16"/>
    <p:sldId id="48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FF"/>
    <a:srgbClr val="CC0000"/>
    <a:srgbClr val="D9553B"/>
    <a:srgbClr val="C74D56"/>
    <a:srgbClr val="D8848A"/>
    <a:srgbClr val="CC3399"/>
    <a:srgbClr val="E487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0929"/>
  </p:normalViewPr>
  <p:slideViewPr>
    <p:cSldViewPr>
      <p:cViewPr varScale="1">
        <p:scale>
          <a:sx n="85" d="100"/>
          <a:sy n="85" d="100"/>
        </p:scale>
        <p:origin x="-52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6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F4159-03E0-434A-B7B6-A4224C0AD28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B5A89-8644-44A7-931D-E1737EE3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0256E7-D736-4B54-A208-171B34C73ED1}" type="datetimeFigureOut">
              <a:rPr lang="zh-CN" altLang="en-US"/>
              <a:pPr>
                <a:defRPr/>
              </a:pPr>
              <a:t>2016/11/11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A07DF5-3DF6-4055-B9F1-A40469B570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676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9144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E29511A-A000-4340-9EF7-5139BDDDA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57200" y="304800"/>
            <a:ext cx="344488" cy="3540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762000" y="304800"/>
            <a:ext cx="228600" cy="381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609600" y="609600"/>
            <a:ext cx="296863" cy="3952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838200" y="609600"/>
            <a:ext cx="292100" cy="381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228600" y="533400"/>
            <a:ext cx="406400" cy="3460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 flipH="1">
            <a:off x="685800" y="228600"/>
            <a:ext cx="36513" cy="914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57200" y="685800"/>
            <a:ext cx="8226425" cy="365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3333FF"/>
          </a:solidFill>
          <a:latin typeface="Arial" charset="0"/>
          <a:ea typeface="仿宋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3333FF"/>
          </a:solidFill>
          <a:latin typeface="Arial" charset="0"/>
          <a:ea typeface="仿宋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3333FF"/>
          </a:solidFill>
          <a:latin typeface="Arial" charset="0"/>
          <a:ea typeface="仿宋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3333FF"/>
          </a:solidFill>
          <a:latin typeface="Arial" charset="0"/>
          <a:ea typeface="仿宋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b="1">
          <a:solidFill>
            <a:srgbClr val="3333FF"/>
          </a:solidFill>
          <a:latin typeface="仿宋_GB2312" pitchFamily="49" charset="-122"/>
          <a:ea typeface="仿宋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b="1">
          <a:solidFill>
            <a:srgbClr val="3333FF"/>
          </a:solidFill>
          <a:latin typeface="仿宋_GB2312" pitchFamily="49" charset="-122"/>
          <a:ea typeface="仿宋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b="1">
          <a:solidFill>
            <a:srgbClr val="3333FF"/>
          </a:solidFill>
          <a:latin typeface="仿宋_GB2312" pitchFamily="49" charset="-122"/>
          <a:ea typeface="仿宋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b="1">
          <a:solidFill>
            <a:srgbClr val="3333FF"/>
          </a:solidFill>
          <a:latin typeface="仿宋_GB2312" pitchFamily="49" charset="-122"/>
          <a:ea typeface="仿宋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6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__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340768"/>
            <a:ext cx="7313640" cy="709019"/>
          </a:xfrm>
          <a:noFill/>
        </p:spPr>
        <p:txBody>
          <a:bodyPr/>
          <a:lstStyle/>
          <a:p>
            <a:pPr algn="ctr" eaLnBrk="1" hangingPunct="1">
              <a:spcBef>
                <a:spcPts val="1200"/>
              </a:spcBef>
              <a:spcAft>
                <a:spcPts val="1800"/>
              </a:spcAft>
            </a:pPr>
            <a:r>
              <a:rPr lang="en-US" altLang="zh-TW" sz="3600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  <a:cs typeface="华文楷体"/>
              </a:rPr>
              <a:t>CMS</a:t>
            </a:r>
            <a:r>
              <a:rPr lang="zh-CN" altLang="en-US" sz="3600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  <a:cs typeface="华文楷体"/>
              </a:rPr>
              <a:t>实验升级计划</a:t>
            </a:r>
            <a:r>
              <a:rPr lang="en-US" altLang="zh-CN" sz="3600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  <a:cs typeface="华文楷体"/>
              </a:rPr>
              <a:t>MPGD</a:t>
            </a:r>
            <a:r>
              <a:rPr lang="zh-CN" altLang="en-US" sz="3600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  <a:cs typeface="华文楷体"/>
              </a:rPr>
              <a:t>探测器</a:t>
            </a:r>
            <a:endParaRPr lang="zh-CN" altLang="en-US" sz="3600" dirty="0" smtClean="0">
              <a:solidFill>
                <a:srgbClr val="FF0000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2996952"/>
            <a:ext cx="5500726" cy="1797920"/>
          </a:xfrm>
          <a:noFill/>
        </p:spPr>
        <p:txBody>
          <a:bodyPr/>
          <a:lstStyle/>
          <a:p>
            <a:pPr algn="l" eaLnBrk="1" fontAlgn="t" hangingPunct="1">
              <a:lnSpc>
                <a:spcPct val="15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CC"/>
                </a:solidFill>
                <a:latin typeface="+mj-ea"/>
                <a:ea typeface="+mj-ea"/>
              </a:rPr>
              <a:t> LHC</a:t>
            </a:r>
            <a:r>
              <a:rPr lang="zh-CN" altLang="en-US" sz="2000" dirty="0" smtClean="0">
                <a:solidFill>
                  <a:srgbClr val="0000CC"/>
                </a:solidFill>
                <a:latin typeface="+mj-ea"/>
                <a:ea typeface="+mj-ea"/>
              </a:rPr>
              <a:t>对撞机和</a:t>
            </a:r>
            <a:r>
              <a:rPr lang="en-US" altLang="zh-CN" sz="2000" dirty="0" smtClean="0">
                <a:solidFill>
                  <a:srgbClr val="0000CC"/>
                </a:solidFill>
                <a:latin typeface="+mj-ea"/>
                <a:ea typeface="+mj-ea"/>
              </a:rPr>
              <a:t>CMS</a:t>
            </a:r>
            <a:r>
              <a:rPr lang="zh-CN" altLang="en-US" sz="2000" dirty="0" smtClean="0">
                <a:solidFill>
                  <a:srgbClr val="0000CC"/>
                </a:solidFill>
                <a:latin typeface="+mj-ea"/>
                <a:ea typeface="+mj-ea"/>
              </a:rPr>
              <a:t>实验及</a:t>
            </a:r>
            <a:endParaRPr lang="en-US" altLang="zh-CN" sz="2000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algn="l" eaLnBrk="1" fontAlgn="t" hangingPunct="1">
              <a:lnSpc>
                <a:spcPct val="150000"/>
              </a:lnSpc>
              <a:buFontTx/>
              <a:buChar char="•"/>
            </a:pPr>
            <a:r>
              <a:rPr lang="zh-CN" altLang="en-US" sz="2000" dirty="0" smtClean="0"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en-US" altLang="zh-CN" sz="2000" dirty="0" smtClean="0">
                <a:solidFill>
                  <a:srgbClr val="0000CC"/>
                </a:solidFill>
                <a:latin typeface="+mj-ea"/>
                <a:ea typeface="+mj-ea"/>
              </a:rPr>
              <a:t>CMS</a:t>
            </a:r>
            <a:r>
              <a:rPr lang="el-GR" altLang="zh-CN" sz="2000" dirty="0" smtClean="0">
                <a:solidFill>
                  <a:srgbClr val="0000CC"/>
                </a:solidFill>
                <a:latin typeface="+mj-ea"/>
                <a:ea typeface="+mj-ea"/>
              </a:rPr>
              <a:t>μ</a:t>
            </a:r>
            <a:r>
              <a:rPr lang="zh-CN" altLang="en-US" sz="2000" dirty="0" smtClean="0">
                <a:solidFill>
                  <a:srgbClr val="0000CC"/>
                </a:solidFill>
                <a:latin typeface="+mj-ea"/>
                <a:ea typeface="+mj-ea"/>
              </a:rPr>
              <a:t>探测器升级计划和目标</a:t>
            </a:r>
            <a:endParaRPr lang="en-US" altLang="zh-CN" sz="2000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algn="l" eaLnBrk="1" fontAlgn="t" hangingPunct="1">
              <a:lnSpc>
                <a:spcPct val="150000"/>
              </a:lnSpc>
              <a:buFontTx/>
              <a:buChar char="•"/>
            </a:pPr>
            <a:r>
              <a:rPr lang="zh-CN" altLang="en-US" sz="2000" dirty="0" smtClean="0">
                <a:solidFill>
                  <a:srgbClr val="0000CC"/>
                </a:solidFill>
                <a:latin typeface="+mj-ea"/>
                <a:ea typeface="+mj-ea"/>
              </a:rPr>
              <a:t> 北京大学参与的</a:t>
            </a:r>
            <a:r>
              <a:rPr lang="en-US" altLang="zh-CN" sz="2000" dirty="0" smtClean="0">
                <a:solidFill>
                  <a:srgbClr val="0000CC"/>
                </a:solidFill>
                <a:latin typeface="+mj-ea"/>
                <a:ea typeface="+mj-ea"/>
              </a:rPr>
              <a:t>CMS</a:t>
            </a:r>
            <a:r>
              <a:rPr lang="zh-CN" altLang="en-US" sz="2000" dirty="0" smtClean="0">
                <a:solidFill>
                  <a:srgbClr val="0000CC"/>
                </a:solidFill>
                <a:latin typeface="+mj-ea"/>
                <a:ea typeface="+mj-ea"/>
              </a:rPr>
              <a:t>内圈</a:t>
            </a:r>
            <a:r>
              <a:rPr lang="en-US" altLang="zh-CN" sz="2000" dirty="0" smtClean="0">
                <a:solidFill>
                  <a:srgbClr val="0000CC"/>
                </a:solidFill>
                <a:latin typeface="+mj-ea"/>
                <a:ea typeface="+mj-ea"/>
              </a:rPr>
              <a:t>-GEM</a:t>
            </a:r>
            <a:r>
              <a:rPr lang="zh-CN" altLang="en-US" sz="2000" dirty="0" smtClean="0">
                <a:solidFill>
                  <a:srgbClr val="0000CC"/>
                </a:solidFill>
                <a:latin typeface="+mj-ea"/>
                <a:ea typeface="+mj-ea"/>
              </a:rPr>
              <a:t>计划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835696" y="5301208"/>
            <a:ext cx="572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dirty="0" smtClean="0">
                <a:solidFill>
                  <a:srgbClr val="0000CC"/>
                </a:solidFill>
                <a:latin typeface="+mj-ea"/>
                <a:ea typeface="+mj-ea"/>
              </a:rPr>
              <a:t>班勇  / 20</a:t>
            </a:r>
            <a:r>
              <a:rPr lang="en-US" altLang="zh-CN" sz="1800" dirty="0" smtClean="0">
                <a:solidFill>
                  <a:srgbClr val="0000CC"/>
                </a:solidFill>
                <a:latin typeface="+mj-ea"/>
                <a:ea typeface="+mj-ea"/>
              </a:rPr>
              <a:t>16</a:t>
            </a:r>
            <a:r>
              <a:rPr lang="zh-CN" altLang="en-US" sz="1800" dirty="0" smtClean="0">
                <a:solidFill>
                  <a:srgbClr val="0000CC"/>
                </a:solidFill>
                <a:latin typeface="+mj-ea"/>
                <a:ea typeface="+mj-ea"/>
              </a:rPr>
              <a:t>年</a:t>
            </a:r>
            <a:r>
              <a:rPr lang="en-US" altLang="zh-CN" sz="1800" dirty="0" smtClean="0">
                <a:solidFill>
                  <a:srgbClr val="0000CC"/>
                </a:solidFill>
                <a:latin typeface="+mj-ea"/>
                <a:ea typeface="+mj-ea"/>
              </a:rPr>
              <a:t>11</a:t>
            </a:r>
            <a:r>
              <a:rPr lang="zh-CN" altLang="en-US" sz="1800" dirty="0" smtClean="0">
                <a:solidFill>
                  <a:srgbClr val="0000CC"/>
                </a:solidFill>
                <a:latin typeface="+mj-ea"/>
                <a:ea typeface="+mj-ea"/>
              </a:rPr>
              <a:t>月</a:t>
            </a:r>
            <a:r>
              <a:rPr lang="en-US" altLang="zh-CN" sz="1800" dirty="0" smtClean="0">
                <a:solidFill>
                  <a:srgbClr val="0000CC"/>
                </a:solidFill>
                <a:latin typeface="+mj-ea"/>
                <a:ea typeface="+mj-ea"/>
              </a:rPr>
              <a:t>11</a:t>
            </a:r>
            <a:r>
              <a:rPr lang="zh-CN" altLang="en-US" sz="1800" dirty="0" smtClean="0">
                <a:solidFill>
                  <a:srgbClr val="0000CC"/>
                </a:solidFill>
                <a:latin typeface="+mj-ea"/>
                <a:ea typeface="+mj-ea"/>
              </a:rPr>
              <a:t>日 / 中国科学院大学</a:t>
            </a:r>
            <a:r>
              <a:rPr lang="en-US" altLang="zh-CN" sz="1800" dirty="0" smtClean="0">
                <a:solidFill>
                  <a:srgbClr val="0000CC"/>
                </a:solidFill>
                <a:latin typeface="+mj-ea"/>
                <a:ea typeface="+mj-ea"/>
              </a:rPr>
              <a:t>-</a:t>
            </a:r>
            <a:r>
              <a:rPr lang="zh-CN" altLang="en-US" sz="1800" dirty="0" smtClean="0">
                <a:solidFill>
                  <a:srgbClr val="0000CC"/>
                </a:solidFill>
                <a:latin typeface="+mj-ea"/>
                <a:ea typeface="+mj-ea"/>
              </a:rPr>
              <a:t>怀柔校区</a:t>
            </a:r>
            <a:endParaRPr lang="zh-CN" altLang="en-US" sz="18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GEM back di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67" t="711" r="20833"/>
          <a:stretch>
            <a:fillRect/>
          </a:stretch>
        </p:blipFill>
        <p:spPr bwMode="auto">
          <a:xfrm>
            <a:off x="3778010" y="4739778"/>
            <a:ext cx="1994379" cy="198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3644802" cy="2647865"/>
          </a:xfrm>
          <a:prstGeom prst="rect">
            <a:avLst/>
          </a:prstGeom>
        </p:spPr>
      </p:pic>
      <p:pic>
        <p:nvPicPr>
          <p:cNvPr id="4" name="Picture 11" descr="ME+uxc55_c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764704"/>
            <a:ext cx="336572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ttore 2 8"/>
          <p:cNvCxnSpPr/>
          <p:nvPr/>
        </p:nvCxnSpPr>
        <p:spPr>
          <a:xfrm>
            <a:off x="5004048" y="2996952"/>
            <a:ext cx="720080" cy="252028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8"/>
          <p:cNvCxnSpPr/>
          <p:nvPr/>
        </p:nvCxnSpPr>
        <p:spPr>
          <a:xfrm flipH="1">
            <a:off x="3779912" y="2636912"/>
            <a:ext cx="360040" cy="3312368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94" y="4912425"/>
            <a:ext cx="2788825" cy="1635575"/>
          </a:xfrm>
          <a:prstGeom prst="rect">
            <a:avLst/>
          </a:prstGeom>
        </p:spPr>
      </p:pic>
      <p:pic>
        <p:nvPicPr>
          <p:cNvPr id="8" name="Picture 11" descr="Picture3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2200" y="1556792"/>
            <a:ext cx="2608506" cy="2657233"/>
          </a:xfrm>
          <a:prstGeom prst="rect">
            <a:avLst/>
          </a:prstGeom>
        </p:spPr>
      </p:pic>
      <p:cxnSp>
        <p:nvCxnSpPr>
          <p:cNvPr id="9" name="Straight Connector 12"/>
          <p:cNvCxnSpPr/>
          <p:nvPr/>
        </p:nvCxnSpPr>
        <p:spPr>
          <a:xfrm flipV="1">
            <a:off x="6792809" y="2924944"/>
            <a:ext cx="371479" cy="1971613"/>
          </a:xfrm>
          <a:prstGeom prst="line">
            <a:avLst/>
          </a:prstGeom>
          <a:ln w="12700"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 flipV="1">
            <a:off x="7740352" y="2708920"/>
            <a:ext cx="72009" cy="2448272"/>
          </a:xfrm>
          <a:prstGeom prst="line">
            <a:avLst/>
          </a:prstGeom>
          <a:ln w="12700"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19672" y="3284984"/>
            <a:ext cx="1662495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  <a:latin typeface="Helvetica"/>
                <a:ea typeface="ＭＳ Ｐゴシック" charset="-128"/>
              </a:rPr>
              <a:t>GEM Detectors</a:t>
            </a:r>
            <a:endParaRPr lang="en-US" sz="1400" dirty="0">
              <a:solidFill>
                <a:srgbClr val="FFFFFF"/>
              </a:solidFill>
              <a:latin typeface="Helvetica"/>
              <a:ea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4725144"/>
            <a:ext cx="78549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 Rounded MT Bold" charset="0"/>
                <a:ea typeface="ＭＳ Ｐゴシック" charset="-128"/>
              </a:rPr>
              <a:t>GE1/1</a:t>
            </a:r>
            <a:endParaRPr lang="en-GB" sz="1600" dirty="0">
              <a:solidFill>
                <a:srgbClr val="000000"/>
              </a:solidFill>
              <a:latin typeface="Arial Rounded MT Bold" charset="0"/>
              <a:ea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46552" y="5085184"/>
            <a:ext cx="78549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 Rounded MT Bold" charset="0"/>
                <a:ea typeface="ＭＳ Ｐゴシック" charset="-128"/>
              </a:rPr>
              <a:t>GE2/1</a:t>
            </a:r>
            <a:endParaRPr lang="en-GB" sz="1600" dirty="0">
              <a:solidFill>
                <a:srgbClr val="000000"/>
              </a:solidFill>
              <a:latin typeface="Arial Rounded MT Bold" charset="0"/>
              <a:ea typeface="ＭＳ Ｐゴシック" charset="-128"/>
            </a:endParaRPr>
          </a:p>
        </p:txBody>
      </p:sp>
      <p:cxnSp>
        <p:nvCxnSpPr>
          <p:cNvPr id="15" name="Straight Connector 17"/>
          <p:cNvCxnSpPr/>
          <p:nvPr/>
        </p:nvCxnSpPr>
        <p:spPr>
          <a:xfrm flipH="1" flipV="1">
            <a:off x="3203848" y="5085184"/>
            <a:ext cx="1296144" cy="144016"/>
          </a:xfrm>
          <a:prstGeom prst="line">
            <a:avLst/>
          </a:prstGeom>
          <a:ln w="12700"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3207199" cy="20882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1640" y="260649"/>
            <a:ext cx="446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GE1/1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和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GE2/1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安装位置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2"/>
            <a:ext cx="460375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5508104" y="1052736"/>
            <a:ext cx="3143597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   GEM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探测器空间分辨可达约</a:t>
            </a: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100 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微米，探测效率可达</a:t>
            </a: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98%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，可同时作触发和径迹重建。它在强辐射下运行稳定，可运行在高记数率（</a:t>
            </a: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10000Hz/cm2)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状态下</a:t>
            </a:r>
            <a:r>
              <a:rPr lang="zh-CN" altLang="en-US" sz="1200" dirty="0">
                <a:solidFill>
                  <a:srgbClr val="0000CC"/>
                </a:solidFill>
                <a:ea typeface="宋体" charset="-122"/>
              </a:rPr>
              <a:t>；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时间分辨也满足</a:t>
            </a: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CMS </a:t>
            </a:r>
            <a:r>
              <a:rPr lang="zh-CN" altLang="en-US" sz="1200" dirty="0">
                <a:solidFill>
                  <a:srgbClr val="0000CC"/>
                </a:solidFill>
                <a:ea typeface="宋体" charset="-122"/>
              </a:rPr>
              <a:t>触发系统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要求</a:t>
            </a:r>
            <a:r>
              <a:rPr lang="zh-CN" altLang="en-US" sz="1200" dirty="0">
                <a:solidFill>
                  <a:srgbClr val="0000CC"/>
                </a:solidFill>
                <a:ea typeface="宋体" charset="-122"/>
              </a:rPr>
              <a:t>。</a:t>
            </a:r>
            <a:endParaRPr lang="en-US" altLang="zh-CN" sz="1200" dirty="0">
              <a:solidFill>
                <a:srgbClr val="0000CC"/>
              </a:solidFill>
              <a:ea typeface="宋体" charset="-122"/>
            </a:endParaRP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   </a:t>
            </a:r>
            <a:r>
              <a:rPr lang="en-US" altLang="zh-CN" sz="1200" dirty="0" smtClean="0">
                <a:solidFill>
                  <a:srgbClr val="0000CC"/>
                </a:solidFill>
                <a:ea typeface="宋体" charset="-122"/>
              </a:rPr>
              <a:t>CMS-GEM</a:t>
            </a:r>
            <a:r>
              <a:rPr lang="zh-CN" altLang="en-US" sz="1200" dirty="0" smtClean="0">
                <a:solidFill>
                  <a:srgbClr val="0000CC"/>
                </a:solidFill>
                <a:ea typeface="宋体" charset="-122"/>
              </a:rPr>
              <a:t>组</a:t>
            </a:r>
            <a:r>
              <a:rPr lang="zh-CN" altLang="zh-CN" sz="1200" dirty="0" smtClean="0">
                <a:solidFill>
                  <a:srgbClr val="0000CC"/>
                </a:solidFill>
                <a:ea typeface="宋体" charset="-122"/>
              </a:rPr>
              <a:t>研制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了用三层</a:t>
            </a: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GEM(Gas Electron Multiplier)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膜制作的</a:t>
            </a: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CMS-RE1/1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原尺寸模型进行了</a:t>
            </a: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GEM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膜测试，</a:t>
            </a: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x 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射线、宇宙线和束流测试。</a:t>
            </a:r>
            <a:r>
              <a:rPr lang="zh-CN" altLang="en-US" sz="1200" dirty="0">
                <a:solidFill>
                  <a:srgbClr val="0000CC"/>
                </a:solidFill>
                <a:ea typeface="宋体" charset="-122"/>
              </a:rPr>
              <a:t>结果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表明，该</a:t>
            </a: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GEM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探测器可在</a:t>
            </a:r>
            <a:r>
              <a:rPr lang="en-US" altLang="zh-CN" sz="1200" dirty="0">
                <a:solidFill>
                  <a:srgbClr val="0000CC"/>
                </a:solidFill>
                <a:ea typeface="宋体" charset="-122"/>
              </a:rPr>
              <a:t>1.5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特斯拉的强磁场中高增益</a:t>
            </a:r>
            <a:r>
              <a:rPr lang="zh-CN" altLang="en-US" sz="1200" dirty="0">
                <a:solidFill>
                  <a:srgbClr val="0000CC"/>
                </a:solidFill>
                <a:ea typeface="宋体" charset="-122"/>
              </a:rPr>
              <a:t>、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高效率</a:t>
            </a:r>
            <a:r>
              <a:rPr lang="zh-CN" altLang="en-US" sz="1200" dirty="0">
                <a:solidFill>
                  <a:srgbClr val="0000CC"/>
                </a:solidFill>
                <a:ea typeface="宋体" charset="-122"/>
              </a:rPr>
              <a:t>地</a:t>
            </a:r>
            <a:r>
              <a:rPr lang="zh-CN" altLang="zh-CN" sz="1200" dirty="0">
                <a:solidFill>
                  <a:srgbClr val="0000CC"/>
                </a:solidFill>
                <a:ea typeface="宋体" charset="-122"/>
              </a:rPr>
              <a:t>稳定可靠地运行</a:t>
            </a:r>
            <a:r>
              <a:rPr lang="zh-CN" altLang="zh-CN" sz="1200" dirty="0" smtClean="0">
                <a:solidFill>
                  <a:srgbClr val="0000CC"/>
                </a:solidFill>
                <a:ea typeface="宋体" charset="-122"/>
              </a:rPr>
              <a:t>。</a:t>
            </a:r>
            <a:endParaRPr lang="zh-CN" altLang="zh-CN" sz="1200" dirty="0">
              <a:solidFill>
                <a:srgbClr val="0000CC"/>
              </a:solidFill>
              <a:ea typeface="宋体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914400" y="3221038"/>
            <a:ext cx="17287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0000CC"/>
                </a:solidFill>
                <a:ea typeface="宋体" charset="-122"/>
              </a:rPr>
              <a:t>CMS-GEM</a:t>
            </a:r>
            <a:r>
              <a:rPr lang="zh-CN" altLang="zh-CN" sz="1100" dirty="0">
                <a:solidFill>
                  <a:srgbClr val="0000CC"/>
                </a:solidFill>
                <a:ea typeface="宋体" charset="-122"/>
              </a:rPr>
              <a:t>探测器</a:t>
            </a:r>
            <a:r>
              <a:rPr lang="zh-CN" altLang="en-US" sz="1100" dirty="0">
                <a:solidFill>
                  <a:srgbClr val="0000CC"/>
                </a:solidFill>
                <a:ea typeface="宋体" charset="-122"/>
              </a:rPr>
              <a:t>结构</a:t>
            </a:r>
            <a:r>
              <a:rPr lang="zh-CN" altLang="zh-CN" sz="1100" dirty="0">
                <a:solidFill>
                  <a:srgbClr val="0000CC"/>
                </a:solidFill>
                <a:ea typeface="宋体" charset="-122"/>
              </a:rPr>
              <a:t>。</a:t>
            </a:r>
            <a:endParaRPr lang="zh-CN" altLang="en-US" sz="1100" dirty="0">
              <a:solidFill>
                <a:srgbClr val="0000CC"/>
              </a:solidFill>
              <a:ea typeface="宋体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3779912" y="2996952"/>
            <a:ext cx="11721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100" dirty="0" smtClean="0">
                <a:solidFill>
                  <a:srgbClr val="0000CC"/>
                </a:solidFill>
                <a:ea typeface="宋体" charset="-122"/>
              </a:rPr>
              <a:t>束流</a:t>
            </a:r>
            <a:r>
              <a:rPr lang="zh-CN" altLang="zh-CN" sz="1100" dirty="0">
                <a:solidFill>
                  <a:srgbClr val="0000CC"/>
                </a:solidFill>
                <a:ea typeface="宋体" charset="-122"/>
              </a:rPr>
              <a:t>测试</a:t>
            </a:r>
            <a:r>
              <a:rPr lang="zh-CN" altLang="en-US" sz="1100" dirty="0">
                <a:solidFill>
                  <a:srgbClr val="0000CC"/>
                </a:solidFill>
                <a:ea typeface="宋体" charset="-122"/>
              </a:rPr>
              <a:t>结果</a:t>
            </a:r>
            <a:r>
              <a:rPr lang="zh-CN" altLang="zh-CN" sz="1100" dirty="0">
                <a:solidFill>
                  <a:srgbClr val="0000CC"/>
                </a:solidFill>
                <a:ea typeface="宋体" charset="-122"/>
              </a:rPr>
              <a:t>。</a:t>
            </a:r>
            <a:endParaRPr lang="zh-CN" altLang="en-US" sz="1100" dirty="0">
              <a:solidFill>
                <a:srgbClr val="0000CC"/>
              </a:solidFill>
              <a:ea typeface="宋体" charset="-122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79512" y="1124744"/>
            <a:ext cx="2506216" cy="1993454"/>
            <a:chOff x="2688" y="572"/>
            <a:chExt cx="2900" cy="177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7344" t="31250" r="9375" b="19792"/>
            <a:stretch>
              <a:fillRect/>
            </a:stretch>
          </p:blipFill>
          <p:spPr bwMode="auto">
            <a:xfrm>
              <a:off x="2688" y="572"/>
              <a:ext cx="2900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854" y="1955"/>
              <a:ext cx="734" cy="3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zh-CN">
                <a:ea typeface="宋体" charset="-122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403" y="750"/>
              <a:ext cx="1757" cy="2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zh-CN" sz="1200" dirty="0">
                  <a:solidFill>
                    <a:schemeClr val="accent2"/>
                  </a:solidFill>
                  <a:ea typeface="宋体" charset="-122"/>
                </a:rPr>
                <a:t>Conversion &amp; Drift</a:t>
              </a:r>
              <a:endParaRPr lang="en-GB" altLang="zh-CN" sz="1200" dirty="0">
                <a:solidFill>
                  <a:schemeClr val="accent2"/>
                </a:solidFill>
                <a:ea typeface="宋体" charset="-122"/>
              </a:endParaRPr>
            </a:p>
          </p:txBody>
        </p:sp>
      </p:grp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4883150" y="6340475"/>
            <a:ext cx="2857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100">
                <a:solidFill>
                  <a:srgbClr val="0000CC"/>
                </a:solidFill>
                <a:ea typeface="宋体" charset="-122"/>
              </a:rPr>
              <a:t>研制</a:t>
            </a:r>
            <a:r>
              <a:rPr lang="zh-CN" altLang="en-US" sz="1100">
                <a:solidFill>
                  <a:srgbClr val="0000CC"/>
                </a:solidFill>
                <a:ea typeface="宋体" charset="-122"/>
              </a:rPr>
              <a:t>的全尺寸</a:t>
            </a:r>
            <a:r>
              <a:rPr lang="zh-CN" altLang="zh-CN" sz="1100">
                <a:solidFill>
                  <a:srgbClr val="0000CC"/>
                </a:solidFill>
                <a:ea typeface="宋体" charset="-122"/>
              </a:rPr>
              <a:t>内圈</a:t>
            </a:r>
            <a:r>
              <a:rPr lang="en-US" altLang="zh-CN" sz="1100">
                <a:solidFill>
                  <a:srgbClr val="0000CC"/>
                </a:solidFill>
                <a:ea typeface="宋体" charset="-122"/>
              </a:rPr>
              <a:t>CMS-GEM</a:t>
            </a:r>
            <a:r>
              <a:rPr lang="zh-CN" altLang="zh-CN" sz="1100">
                <a:solidFill>
                  <a:srgbClr val="0000CC"/>
                </a:solidFill>
                <a:ea typeface="宋体" charset="-122"/>
              </a:rPr>
              <a:t>探测器模型。</a:t>
            </a:r>
            <a:endParaRPr lang="zh-CN" altLang="en-US" sz="1100">
              <a:solidFill>
                <a:srgbClr val="0000CC"/>
              </a:solidFill>
              <a:ea typeface="宋体" charset="-122"/>
            </a:endParaRPr>
          </a:p>
        </p:txBody>
      </p:sp>
      <p:pic>
        <p:nvPicPr>
          <p:cNvPr id="11" name="图片 13" descr="sn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5" y="1052736"/>
            <a:ext cx="249446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87624" y="260648"/>
            <a:ext cx="67687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1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CMS 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实验</a:t>
            </a:r>
            <a:r>
              <a:rPr kumimoji="1"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muon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探测系统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第二期升级</a:t>
            </a:r>
            <a:endParaRPr kumimoji="1" lang="en-US" altLang="zh-CN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97790"/>
            <a:ext cx="3744416" cy="2673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827584" y="4005064"/>
            <a:ext cx="7560840" cy="2214579"/>
          </a:xfrm>
          <a:prstGeom prst="rect">
            <a:avLst/>
          </a:prstGeom>
        </p:spPr>
        <p:txBody>
          <a:bodyPr/>
          <a:lstStyle/>
          <a:p>
            <a:pPr lvl="0" algn="just" fontAlgn="t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l"/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+mn-ea"/>
                <a:ea typeface="+mn-ea"/>
              </a:rPr>
              <a:t> GE1/1</a:t>
            </a:r>
            <a:r>
              <a:rPr lang="zh-CN" altLang="en-US" sz="1400" b="1" kern="0" dirty="0" smtClean="0">
                <a:solidFill>
                  <a:srgbClr val="0000CC"/>
                </a:solidFill>
                <a:latin typeface="+mn-ea"/>
                <a:ea typeface="+mn-ea"/>
              </a:rPr>
              <a:t>和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+mn-ea"/>
                <a:ea typeface="+mn-ea"/>
              </a:rPr>
              <a:t>GE2/1</a:t>
            </a:r>
            <a:r>
              <a:rPr lang="zh-CN" altLang="en-US" sz="1400" b="1" kern="0" dirty="0" smtClean="0">
                <a:solidFill>
                  <a:srgbClr val="0000CC"/>
                </a:solidFill>
                <a:latin typeface="+mn-ea"/>
                <a:ea typeface="+mn-ea"/>
              </a:rPr>
              <a:t>探测器升级都属于</a:t>
            </a:r>
            <a:r>
              <a:rPr lang="en-US" altLang="zh-CN" sz="1400" b="1" kern="0" dirty="0" smtClean="0">
                <a:solidFill>
                  <a:srgbClr val="0000CC"/>
                </a:solidFill>
                <a:latin typeface="+mn-ea"/>
                <a:ea typeface="+mn-ea"/>
              </a:rPr>
              <a:t>CMS 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+mn-ea"/>
                <a:ea typeface="+mn-ea"/>
              </a:rPr>
              <a:t>Phase II</a:t>
            </a:r>
            <a:r>
              <a:rPr lang="zh-CN" altLang="en-US" sz="1400" b="1" kern="0" dirty="0" smtClean="0">
                <a:solidFill>
                  <a:srgbClr val="0000CC"/>
                </a:solidFill>
                <a:latin typeface="+mn-ea"/>
                <a:ea typeface="+mn-ea"/>
              </a:rPr>
              <a:t>升级计划</a:t>
            </a:r>
            <a:r>
              <a:rPr lang="zh-CN" altLang="en-US" sz="1400" b="1" kern="0" dirty="0" smtClean="0">
                <a:solidFill>
                  <a:srgbClr val="3333FF"/>
                </a:solidFill>
                <a:latin typeface="+mn-ea"/>
                <a:ea typeface="+mn-ea"/>
              </a:rPr>
              <a:t>，</a:t>
            </a:r>
            <a:r>
              <a:rPr lang="zh-CN" altLang="en-US" sz="1400" b="1" kern="0" dirty="0" smtClean="0">
                <a:solidFill>
                  <a:srgbClr val="0000CC"/>
                </a:solidFill>
                <a:latin typeface="+mn-ea"/>
                <a:ea typeface="+mn-ea"/>
              </a:rPr>
              <a:t>但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+mn-ea"/>
                <a:ea typeface="+mn-ea"/>
              </a:rPr>
              <a:t>GE1/1</a:t>
            </a:r>
            <a:r>
              <a:rPr lang="zh-CN" altLang="en-US" sz="1400" b="1" kern="0" dirty="0" smtClean="0">
                <a:solidFill>
                  <a:srgbClr val="0000CC"/>
                </a:solidFill>
                <a:latin typeface="+mn-ea"/>
                <a:ea typeface="+mn-ea"/>
              </a:rPr>
              <a:t>提前到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+mn-ea"/>
                <a:ea typeface="+mn-ea"/>
              </a:rPr>
              <a:t>2018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zh-CN" altLang="en-US" sz="1400" b="1" kern="0" dirty="0" smtClean="0">
                <a:solidFill>
                  <a:srgbClr val="0000CC"/>
                </a:solidFill>
                <a:latin typeface="+mn-ea"/>
                <a:ea typeface="+mn-ea"/>
              </a:rPr>
              <a:t>完成</a:t>
            </a:r>
            <a:endParaRPr lang="en-US" altLang="zh-CN" sz="1400" b="1" kern="0" dirty="0" smtClean="0">
              <a:solidFill>
                <a:srgbClr val="0000CC"/>
              </a:solidFill>
              <a:latin typeface="+mn-ea"/>
              <a:ea typeface="+mn-ea"/>
            </a:endParaRPr>
          </a:p>
          <a:p>
            <a:pPr algn="just" fontAlgn="t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l"/>
              <a:defRPr/>
            </a:pPr>
            <a:r>
              <a:rPr lang="en-US" altLang="zh-CN" sz="1400" b="1" kern="0" dirty="0" smtClean="0">
                <a:solidFill>
                  <a:srgbClr val="00B050"/>
                </a:solidFill>
                <a:latin typeface="+mn-ea"/>
                <a:ea typeface="+mn-ea"/>
              </a:rPr>
              <a:t>  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+mn-ea"/>
                <a:ea typeface="+mn-ea"/>
              </a:rPr>
              <a:t>GE1/1</a:t>
            </a:r>
            <a:r>
              <a:rPr lang="en-US" altLang="zh-CN" sz="1400" b="1" kern="0" dirty="0" smtClean="0">
                <a:solidFill>
                  <a:srgbClr val="00B050"/>
                </a:solidFill>
                <a:latin typeface="+mn-ea"/>
                <a:ea typeface="+mn-ea"/>
              </a:rPr>
              <a:t> </a:t>
            </a:r>
            <a:r>
              <a:rPr lang="zh-CN" altLang="en-US" sz="1400" b="1" kern="0" dirty="0" smtClean="0">
                <a:solidFill>
                  <a:srgbClr val="0000CC"/>
                </a:solidFill>
                <a:latin typeface="+mn-ea"/>
                <a:ea typeface="+mn-ea"/>
              </a:rPr>
              <a:t>已经获得</a:t>
            </a:r>
            <a:r>
              <a:rPr lang="en-US" altLang="zh-CN" sz="1400" b="1" kern="0" dirty="0" smtClean="0">
                <a:solidFill>
                  <a:srgbClr val="0000CC"/>
                </a:solidFill>
                <a:latin typeface="+mn-ea"/>
                <a:ea typeface="+mn-ea"/>
              </a:rPr>
              <a:t>CMS</a:t>
            </a:r>
            <a:r>
              <a:rPr lang="zh-CN" altLang="en-US" sz="1400" b="1" kern="0" dirty="0" smtClean="0">
                <a:solidFill>
                  <a:srgbClr val="0000CC"/>
                </a:solidFill>
                <a:latin typeface="+mn-ea"/>
                <a:ea typeface="+mn-ea"/>
              </a:rPr>
              <a:t>批准，正式成为升级项目，批量生产将要开始</a:t>
            </a:r>
            <a:r>
              <a:rPr lang="zh-CN" altLang="en-US" sz="1400" b="1" kern="0" dirty="0" smtClean="0">
                <a:solidFill>
                  <a:srgbClr val="0000CC"/>
                </a:solidFill>
                <a:latin typeface="+mn-ea"/>
                <a:ea typeface="+mn-ea"/>
              </a:rPr>
              <a:t>。</a:t>
            </a:r>
            <a:endParaRPr lang="en-US" altLang="zh-CN" sz="1400" b="1" kern="0" dirty="0" smtClean="0">
              <a:solidFill>
                <a:srgbClr val="0000CC"/>
              </a:solidFill>
              <a:latin typeface="+mn-ea"/>
              <a:ea typeface="+mn-ea"/>
            </a:endParaRPr>
          </a:p>
          <a:p>
            <a:pPr algn="just" fontAlgn="t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l"/>
              <a:defRPr/>
            </a:pP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目标：研制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CMS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二期升级要求的基于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GEM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端盖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μ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子触发探测器</a:t>
            </a:r>
            <a:endParaRPr kumimoji="1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742950" marR="0" lvl="1" indent="-285750" algn="just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生产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12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个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GE2/1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和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12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个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ME0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探测器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, </a:t>
            </a:r>
          </a:p>
          <a:p>
            <a:pPr marL="742950" marR="0" lvl="1" indent="-285750" algn="just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生产、测试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GE1/1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和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GE2/1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的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8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层前端电子学板共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330</a:t>
            </a:r>
            <a:r>
              <a:rPr kumimoji="1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块</a:t>
            </a:r>
            <a:r>
              <a:rPr kumimoji="1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</a:rPr>
              <a:t>;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47664" y="1268760"/>
          <a:ext cx="6048672" cy="215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878"/>
                <a:gridCol w="3687794"/>
              </a:tblGrid>
              <a:tr h="359755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指标名称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指标值</a:t>
                      </a:r>
                      <a:endParaRPr lang="zh-CN" altLang="en-US" sz="1200" dirty="0"/>
                    </a:p>
                  </a:txBody>
                  <a:tcPr/>
                </a:tc>
              </a:tr>
              <a:tr h="359755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单室效率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&gt;97%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59755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时间分辨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&lt;10</a:t>
                      </a:r>
                      <a:r>
                        <a:rPr lang="en-US" altLang="zh-CN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ns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59755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计数率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&gt;10 kHz/cm</a:t>
                      </a:r>
                      <a:r>
                        <a:rPr lang="en-US" altLang="zh-CN" sz="1200" baseline="30000" dirty="0" smtClean="0"/>
                        <a:t>2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59755">
                <a:tc>
                  <a:txBody>
                    <a:bodyPr/>
                    <a:lstStyle/>
                    <a:p>
                      <a:r>
                        <a:rPr lang="el-GR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方向角分辨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&lt;300</a:t>
                      </a:r>
                      <a:r>
                        <a:rPr lang="en-US" altLang="zh-CN" sz="1200" baseline="0" dirty="0" smtClean="0"/>
                        <a:t> </a:t>
                      </a:r>
                      <a:r>
                        <a:rPr lang="en-US" altLang="zh-CN" sz="1200" baseline="0" dirty="0" err="1" smtClean="0"/>
                        <a:t>μrad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59755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寿命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累积辐射</a:t>
                      </a:r>
                      <a:r>
                        <a:rPr lang="en-US" altLang="zh-CN" sz="1200" dirty="0" smtClean="0"/>
                        <a:t>200 </a:t>
                      </a:r>
                      <a:r>
                        <a:rPr lang="en-US" altLang="zh-CN" sz="1200" dirty="0" err="1" smtClean="0"/>
                        <a:t>mC</a:t>
                      </a:r>
                      <a:r>
                        <a:rPr lang="en-US" altLang="zh-CN" sz="1200" dirty="0" smtClean="0"/>
                        <a:t>/cm</a:t>
                      </a:r>
                      <a:r>
                        <a:rPr lang="en-US" altLang="zh-CN" sz="1200" baseline="30000" dirty="0" smtClean="0"/>
                        <a:t>2</a:t>
                      </a:r>
                      <a:r>
                        <a:rPr lang="zh-CN" altLang="en-US" sz="1200" dirty="0" smtClean="0"/>
                        <a:t>时没有增益损失</a:t>
                      </a:r>
                      <a:endParaRPr lang="zh-CN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矩形 27"/>
          <p:cNvSpPr/>
          <p:nvPr/>
        </p:nvSpPr>
        <p:spPr>
          <a:xfrm>
            <a:off x="3779912" y="908720"/>
            <a:ext cx="1851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</a:rPr>
              <a:t>CMS-GEM</a:t>
            </a:r>
            <a:r>
              <a:rPr lang="zh-CN" altLang="en-US" sz="1400" kern="0" dirty="0" smtClean="0">
                <a:solidFill>
                  <a:srgbClr val="0070C0"/>
                </a:solidFill>
              </a:rPr>
              <a:t>探测器指标</a:t>
            </a:r>
            <a:endParaRPr lang="zh-CN" altLang="en-US" sz="1400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187624" y="260648"/>
            <a:ext cx="67687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1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CMS 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实验</a:t>
            </a:r>
            <a:r>
              <a:rPr kumimoji="1"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muon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探测系统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第二期升级</a:t>
            </a:r>
            <a:endParaRPr kumimoji="1" lang="en-US" altLang="zh-CN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8864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北大组目前工作：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GE1/1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前端电子学生产和测试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8"/>
            <a:ext cx="3691534" cy="276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95536" y="4941168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600" b="1" dirty="0" smtClean="0">
                <a:solidFill>
                  <a:srgbClr val="0070C0"/>
                </a:solidFill>
              </a:rPr>
              <a:t>  GEM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组目前与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深圳鑫诺捷公司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合作，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已研制出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合格的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GE1/1 GEB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电子板。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在欧洲生产成本要高数倍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到十倍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，并且这么大面积还没有生产先例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。目前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CMS-GEM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组已决定在中国生产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GEB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电子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板。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我们研制了基于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FPGA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的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GEB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电子板测试装置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，并成功进行了测试。</a:t>
            </a:r>
            <a:endParaRPr lang="en-US" altLang="zh-CN" sz="1600" b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4693869" cy="29523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992" y="4005064"/>
            <a:ext cx="4320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1400" b="1" dirty="0" smtClean="0">
                <a:solidFill>
                  <a:srgbClr val="0070C0"/>
                </a:solidFill>
                <a:latin typeface="+mn-ea"/>
                <a:ea typeface="+mn-ea"/>
              </a:rPr>
              <a:t>GEM</a:t>
            </a:r>
            <a:r>
              <a:rPr lang="zh-CN" altLang="en-US" sz="1400" b="1" dirty="0" smtClean="0">
                <a:solidFill>
                  <a:srgbClr val="0070C0"/>
                </a:solidFill>
                <a:latin typeface="+mn-ea"/>
                <a:ea typeface="+mn-ea"/>
              </a:rPr>
              <a:t>电子学道数比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  <a:ea typeface="+mn-ea"/>
              </a:rPr>
              <a:t>RPC</a:t>
            </a:r>
            <a:r>
              <a:rPr lang="zh-CN" altLang="en-US" sz="1400" b="1" dirty="0" smtClean="0">
                <a:solidFill>
                  <a:srgbClr val="0070C0"/>
                </a:solidFill>
                <a:latin typeface="+mn-ea"/>
                <a:ea typeface="+mn-ea"/>
              </a:rPr>
              <a:t>多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  <a:ea typeface="+mn-ea"/>
              </a:rPr>
              <a:t>2</a:t>
            </a:r>
            <a:r>
              <a:rPr lang="zh-CN" altLang="en-US" sz="1400" b="1" dirty="0" smtClean="0">
                <a:solidFill>
                  <a:srgbClr val="0070C0"/>
                </a:solidFill>
                <a:latin typeface="+mn-ea"/>
                <a:ea typeface="+mn-ea"/>
              </a:rPr>
              <a:t>个量级，但信号、低压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  <a:ea typeface="+mn-ea"/>
              </a:rPr>
              <a:t>-</a:t>
            </a:r>
            <a:r>
              <a:rPr lang="zh-CN" altLang="en-US" sz="1400" b="1" dirty="0" smtClean="0">
                <a:solidFill>
                  <a:srgbClr val="0070C0"/>
                </a:solidFill>
                <a:latin typeface="+mn-ea"/>
                <a:ea typeface="+mn-ea"/>
              </a:rPr>
              <a:t>控制、高压系统、地线、屏蔽等系统等整体封装在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  <a:ea typeface="+mn-ea"/>
              </a:rPr>
              <a:t>8</a:t>
            </a:r>
            <a:r>
              <a:rPr lang="zh-CN" altLang="en-US" sz="1400" b="1" dirty="0" smtClean="0">
                <a:solidFill>
                  <a:srgbClr val="0070C0"/>
                </a:solidFill>
                <a:latin typeface="+mn-ea"/>
                <a:ea typeface="+mn-ea"/>
              </a:rPr>
              <a:t>层电路板中。</a:t>
            </a:r>
            <a:endParaRPr lang="zh-CN" altLang="en-US" sz="1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3384376" cy="2448272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980728"/>
            <a:ext cx="3528392" cy="2448272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616" y="3573016"/>
            <a:ext cx="3456384" cy="2448272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3016"/>
            <a:ext cx="3528392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8864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GE1/1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前端电子学生产和测试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35896" y="609329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400" b="1" dirty="0" smtClean="0">
                <a:solidFill>
                  <a:srgbClr val="0070C0"/>
                </a:solidFill>
                <a:latin typeface="+mn-ea"/>
                <a:ea typeface="+mn-ea"/>
              </a:rPr>
              <a:t>测试装置设计和制作。</a:t>
            </a:r>
            <a:endParaRPr lang="zh-CN" altLang="en-US" sz="1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005064"/>
            <a:ext cx="4692770" cy="2639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8864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GE1/1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前端电子学生产和测试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73016"/>
            <a:ext cx="1890000" cy="2520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068" y="1176396"/>
            <a:ext cx="3780000" cy="50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980728"/>
            <a:ext cx="33708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 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目前有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10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余块板生产完成并运到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CERN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，将安装到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5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个探测器上，进行首次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GEM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探测器在对撞束上的测试（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Slice Test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）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。</a:t>
            </a:r>
            <a:endParaRPr lang="en-US" altLang="zh-CN" sz="1400" b="1" dirty="0" smtClean="0">
              <a:solidFill>
                <a:srgbClr val="0070C0"/>
              </a:solidFill>
            </a:endParaRPr>
          </a:p>
          <a:p>
            <a:endParaRPr lang="en-US" altLang="zh-CN" sz="1400" b="1" dirty="0" smtClean="0">
              <a:solidFill>
                <a:srgbClr val="0070C0"/>
              </a:solidFill>
            </a:endParaRPr>
          </a:p>
          <a:p>
            <a:r>
              <a:rPr lang="zh-CN" altLang="en-US" sz="1400" b="1" dirty="0" smtClean="0">
                <a:solidFill>
                  <a:srgbClr val="0070C0"/>
                </a:solidFill>
              </a:rPr>
              <a:t>我们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有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4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位研究生正在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CERN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进行研究。</a:t>
            </a:r>
            <a:endParaRPr lang="en-US" altLang="zh-CN" sz="14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sz="14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         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                                       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VFAT2</a:t>
            </a:r>
            <a:endParaRPr lang="en-US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                          GEB</a:t>
            </a:r>
            <a:endParaRPr lang="en-US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OH</a:t>
            </a:r>
          </a:p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LV power </a:t>
            </a:r>
          </a:p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Tracking fiber</a:t>
            </a:r>
          </a:p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AMC</a:t>
            </a:r>
          </a:p>
        </p:txBody>
      </p:sp>
      <p:cxnSp>
        <p:nvCxnSpPr>
          <p:cNvPr id="9" name="Straight Arrow Connector 13"/>
          <p:cNvCxnSpPr/>
          <p:nvPr/>
        </p:nvCxnSpPr>
        <p:spPr>
          <a:xfrm flipH="1" flipV="1">
            <a:off x="3851920" y="2492896"/>
            <a:ext cx="3888432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6"/>
          <p:cNvCxnSpPr/>
          <p:nvPr/>
        </p:nvCxnSpPr>
        <p:spPr>
          <a:xfrm flipH="1" flipV="1">
            <a:off x="3851920" y="2636912"/>
            <a:ext cx="3698240" cy="1116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8"/>
          <p:cNvCxnSpPr/>
          <p:nvPr/>
        </p:nvCxnSpPr>
        <p:spPr>
          <a:xfrm flipH="1" flipV="1">
            <a:off x="3923928" y="2924944"/>
            <a:ext cx="3701400" cy="1222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0"/>
          <p:cNvCxnSpPr/>
          <p:nvPr/>
        </p:nvCxnSpPr>
        <p:spPr>
          <a:xfrm flipH="1" flipV="1">
            <a:off x="3923928" y="3140968"/>
            <a:ext cx="3495040" cy="2243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4"/>
          <p:cNvCxnSpPr/>
          <p:nvPr/>
        </p:nvCxnSpPr>
        <p:spPr>
          <a:xfrm flipH="1" flipV="1">
            <a:off x="3923928" y="3356993"/>
            <a:ext cx="2736304" cy="2016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7"/>
          <p:cNvCxnSpPr/>
          <p:nvPr/>
        </p:nvCxnSpPr>
        <p:spPr>
          <a:xfrm flipV="1">
            <a:off x="827584" y="3429000"/>
            <a:ext cx="2016224" cy="2016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32"/>
          <p:cNvCxnSpPr/>
          <p:nvPr/>
        </p:nvCxnSpPr>
        <p:spPr>
          <a:xfrm flipV="1">
            <a:off x="1547664" y="3645024"/>
            <a:ext cx="1872208" cy="1224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总 结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 CMS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端部内圈前两层</a:t>
            </a:r>
            <a:r>
              <a:rPr lang="en-US" altLang="zh-CN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muon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探测器确定采用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MPGD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技术，这将是面积最大的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GEM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探测器在高能物理实验中的首次大规模应用。</a:t>
            </a:r>
            <a:endParaRPr lang="en-US" altLang="zh-CN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北京大学参与了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CMS-GEM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计划，目标是研制出符合指标的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CMS-MPGD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探测器，并承担部分第二期升级（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2022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年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~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）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探测器生产任务。</a:t>
            </a:r>
            <a:endParaRPr lang="en-US" altLang="zh-CN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目前正承担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GEM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前端电子版板在中国的生产和测试任务，同时参加在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CERN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的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GE1/1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探测器研制生产和束流测试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，并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升级本实验室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宇宙线测试装置。</a:t>
            </a:r>
            <a:endParaRPr lang="en-US" altLang="zh-CN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de-DE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希望和国内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MPGD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探测器研究单位密切交流和合作！</a:t>
            </a:r>
            <a:endParaRPr lang="en-US" altLang="zh-CN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谢  谢！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1619672" y="4653136"/>
            <a:ext cx="504056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1722" t="18269" r="12894" b="3322"/>
          <a:stretch>
            <a:fillRect/>
          </a:stretch>
        </p:blipFill>
        <p:spPr bwMode="auto">
          <a:xfrm>
            <a:off x="4644008" y="1556792"/>
            <a:ext cx="40386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59632" y="260648"/>
            <a:ext cx="67687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1"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大强子对撞机 </a:t>
            </a:r>
            <a:r>
              <a:rPr kumimoji="1"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LHC </a:t>
            </a:r>
            <a:r>
              <a:rPr kumimoji="1"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计划和 </a:t>
            </a:r>
            <a:r>
              <a:rPr kumimoji="1"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CMS </a:t>
            </a:r>
            <a:r>
              <a:rPr kumimoji="1"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实验国际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合作</a:t>
            </a:r>
            <a:endParaRPr kumimoji="1" lang="en-US" altLang="zh-CN" sz="1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17" descr="9906026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1910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23528" y="4869160"/>
            <a:ext cx="4191000" cy="15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dirty="0">
                <a:solidFill>
                  <a:srgbClr val="FF0000"/>
                </a:solidFill>
                <a:latin typeface="宋体" charset="-122"/>
                <a:ea typeface="宋体" charset="-122"/>
              </a:rPr>
              <a:t>LHC</a:t>
            </a:r>
            <a:r>
              <a:rPr kumimoji="1" lang="zh-CN" altLang="en-US" dirty="0">
                <a:solidFill>
                  <a:srgbClr val="FF0000"/>
                </a:solidFill>
                <a:latin typeface="宋体" charset="-122"/>
                <a:ea typeface="宋体" charset="-122"/>
              </a:rPr>
              <a:t>对撞机</a:t>
            </a:r>
            <a:r>
              <a:rPr kumimoji="1" lang="en-US" altLang="zh-CN" dirty="0">
                <a:solidFill>
                  <a:srgbClr val="FF0000"/>
                </a:solidFill>
                <a:latin typeface="宋体" charset="-122"/>
                <a:ea typeface="宋体" charset="-122"/>
              </a:rPr>
              <a:t>:</a:t>
            </a:r>
            <a:endParaRPr kumimoji="1" lang="zh-CN" altLang="en-US" dirty="0">
              <a:solidFill>
                <a:srgbClr val="FF0000"/>
              </a:solidFill>
              <a:latin typeface="宋体" charset="-122"/>
              <a:ea typeface="宋体" charset="-122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buFontTx/>
              <a:buBlip>
                <a:blip r:embed="rId4"/>
              </a:buBlip>
            </a:pP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 周长</a:t>
            </a:r>
            <a:r>
              <a:rPr kumimoji="1" lang="en-US" altLang="zh-CN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26</a:t>
            </a: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公里，位于地下约</a:t>
            </a:r>
            <a:r>
              <a:rPr kumimoji="1" lang="en-US" altLang="zh-CN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60</a:t>
            </a: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米；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buFontTx/>
              <a:buBlip>
                <a:blip r:embed="rId4"/>
              </a:buBlip>
            </a:pP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 质子</a:t>
            </a:r>
            <a:r>
              <a:rPr kumimoji="1" lang="en-US" altLang="zh-CN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-</a:t>
            </a: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质子对撞：设计质心能量为</a:t>
            </a:r>
            <a:r>
              <a:rPr kumimoji="1" lang="en-US" altLang="zh-CN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14 </a:t>
            </a:r>
            <a:r>
              <a:rPr kumimoji="1" lang="en-US" altLang="zh-CN" sz="1200" b="0" dirty="0" err="1">
                <a:solidFill>
                  <a:srgbClr val="0000FF"/>
                </a:solidFill>
                <a:latin typeface="宋体" charset="-122"/>
                <a:ea typeface="宋体" charset="-122"/>
              </a:rPr>
              <a:t>TeV</a:t>
            </a:r>
            <a:r>
              <a:rPr kumimoji="1" lang="en-US" altLang="zh-CN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,</a:t>
            </a: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亮度</a:t>
            </a:r>
            <a:r>
              <a:rPr kumimoji="1" lang="en-US" altLang="zh-CN" sz="1200" b="0" dirty="0">
                <a:solidFill>
                  <a:srgbClr val="0000FF"/>
                </a:solidFill>
                <a:latin typeface="宋体" charset="-122"/>
                <a:ea typeface="宋体" charset="-122"/>
              </a:rPr>
              <a:t>10</a:t>
            </a:r>
            <a:r>
              <a:rPr kumimoji="1" lang="en-US" altLang="zh-CN" sz="1200" b="0" baseline="30000" dirty="0">
                <a:solidFill>
                  <a:srgbClr val="0000FF"/>
                </a:solidFill>
                <a:latin typeface="宋体" charset="-122"/>
                <a:ea typeface="宋体" charset="-122"/>
              </a:rPr>
              <a:t>34</a:t>
            </a:r>
            <a:r>
              <a:rPr kumimoji="1" lang="en-US" altLang="zh-CN" sz="1200" b="0" dirty="0">
                <a:solidFill>
                  <a:srgbClr val="0000FF"/>
                </a:solidFill>
                <a:latin typeface="宋体" charset="-122"/>
                <a:ea typeface="宋体" charset="-122"/>
              </a:rPr>
              <a:t>cm</a:t>
            </a:r>
            <a:r>
              <a:rPr kumimoji="1" lang="en-US" altLang="zh-CN" sz="1200" b="0" baseline="30000" dirty="0">
                <a:solidFill>
                  <a:srgbClr val="0000FF"/>
                </a:solidFill>
                <a:latin typeface="宋体" charset="-122"/>
                <a:ea typeface="宋体" charset="-122"/>
              </a:rPr>
              <a:t>-2</a:t>
            </a:r>
            <a:r>
              <a:rPr kumimoji="1" lang="en-US" altLang="zh-CN" sz="1200" b="0" dirty="0">
                <a:solidFill>
                  <a:srgbClr val="0000FF"/>
                </a:solidFill>
                <a:latin typeface="宋体" charset="-122"/>
                <a:ea typeface="宋体" charset="-122"/>
              </a:rPr>
              <a:t>s</a:t>
            </a:r>
            <a:r>
              <a:rPr kumimoji="1" lang="en-US" altLang="zh-CN" sz="1200" b="0" baseline="30000" dirty="0">
                <a:solidFill>
                  <a:srgbClr val="0000FF"/>
                </a:solidFill>
                <a:latin typeface="宋体" charset="-122"/>
                <a:ea typeface="宋体" charset="-122"/>
              </a:rPr>
              <a:t>-1</a:t>
            </a:r>
            <a:r>
              <a:rPr kumimoji="1" lang="en-US" altLang="zh-CN" sz="1200" baseline="30000" dirty="0">
                <a:solidFill>
                  <a:srgbClr val="0000FF"/>
                </a:solidFill>
                <a:latin typeface="宋体" charset="-122"/>
                <a:ea typeface="宋体" charset="-122"/>
              </a:rPr>
              <a:t> </a:t>
            </a: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；</a:t>
            </a:r>
            <a:endParaRPr kumimoji="1" lang="zh-CN" altLang="en-US" sz="1200" baseline="30000" dirty="0">
              <a:solidFill>
                <a:srgbClr val="0000FF"/>
              </a:solidFill>
              <a:latin typeface="宋体" charset="-122"/>
              <a:ea typeface="宋体" charset="-122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  <a:buFontTx/>
              <a:buBlip>
                <a:blip r:embed="rId4"/>
              </a:buBlip>
            </a:pP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 铅</a:t>
            </a:r>
            <a:r>
              <a:rPr kumimoji="1" lang="en-US" altLang="zh-CN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-</a:t>
            </a: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铅对撞：质心能量为</a:t>
            </a:r>
            <a:r>
              <a:rPr kumimoji="1" lang="en-US" altLang="zh-CN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1312 </a:t>
            </a:r>
            <a:r>
              <a:rPr kumimoji="1" lang="en-US" altLang="zh-CN" sz="1200" b="0" dirty="0" err="1">
                <a:solidFill>
                  <a:srgbClr val="0000FF"/>
                </a:solidFill>
                <a:latin typeface="宋体" charset="-122"/>
                <a:ea typeface="宋体" charset="-122"/>
              </a:rPr>
              <a:t>TeV</a:t>
            </a:r>
            <a:r>
              <a:rPr kumimoji="1" lang="en-US" altLang="zh-CN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,</a:t>
            </a: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亮度</a:t>
            </a:r>
            <a:r>
              <a:rPr kumimoji="1" lang="en-US" altLang="zh-CN" sz="1200" b="0" dirty="0">
                <a:solidFill>
                  <a:srgbClr val="0000FF"/>
                </a:solidFill>
                <a:latin typeface="宋体" charset="-122"/>
                <a:ea typeface="宋体" charset="-122"/>
              </a:rPr>
              <a:t>10</a:t>
            </a:r>
            <a:r>
              <a:rPr kumimoji="1" lang="en-US" altLang="zh-CN" sz="1200" b="0" baseline="30000" dirty="0">
                <a:solidFill>
                  <a:srgbClr val="0000FF"/>
                </a:solidFill>
                <a:latin typeface="宋体" charset="-122"/>
                <a:ea typeface="宋体" charset="-122"/>
              </a:rPr>
              <a:t>27</a:t>
            </a:r>
            <a:r>
              <a:rPr kumimoji="1" lang="en-US" altLang="zh-CN" sz="1200" b="0" dirty="0">
                <a:solidFill>
                  <a:srgbClr val="0000FF"/>
                </a:solidFill>
                <a:latin typeface="宋体" charset="-122"/>
                <a:ea typeface="宋体" charset="-122"/>
              </a:rPr>
              <a:t>cm</a:t>
            </a:r>
            <a:r>
              <a:rPr kumimoji="1" lang="en-US" altLang="zh-CN" sz="1200" b="0" baseline="30000" dirty="0">
                <a:solidFill>
                  <a:srgbClr val="0000FF"/>
                </a:solidFill>
                <a:latin typeface="宋体" charset="-122"/>
                <a:ea typeface="宋体" charset="-122"/>
              </a:rPr>
              <a:t>-2</a:t>
            </a:r>
            <a:r>
              <a:rPr kumimoji="1" lang="en-US" altLang="zh-CN" sz="1200" b="0" dirty="0">
                <a:solidFill>
                  <a:srgbClr val="0000FF"/>
                </a:solidFill>
                <a:latin typeface="宋体" charset="-122"/>
                <a:ea typeface="宋体" charset="-122"/>
              </a:rPr>
              <a:t>s</a:t>
            </a:r>
            <a:r>
              <a:rPr kumimoji="1" lang="en-US" altLang="zh-CN" sz="1200" b="0" baseline="30000" dirty="0">
                <a:solidFill>
                  <a:srgbClr val="0000FF"/>
                </a:solidFill>
                <a:latin typeface="宋体" charset="-122"/>
                <a:ea typeface="宋体" charset="-122"/>
              </a:rPr>
              <a:t>-1</a:t>
            </a:r>
            <a:r>
              <a:rPr kumimoji="1" lang="en-US" altLang="zh-CN" sz="1200" baseline="30000" dirty="0">
                <a:solidFill>
                  <a:srgbClr val="0000FF"/>
                </a:solidFill>
                <a:latin typeface="宋体" charset="-122"/>
                <a:ea typeface="宋体" charset="-122"/>
              </a:rPr>
              <a:t> </a:t>
            </a: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；</a:t>
            </a:r>
            <a:endParaRPr kumimoji="1" lang="zh-CN" altLang="en-US" sz="1200" baseline="30000" dirty="0">
              <a:solidFill>
                <a:srgbClr val="0000FF"/>
              </a:solidFill>
              <a:latin typeface="宋体" charset="-122"/>
              <a:ea typeface="宋体" charset="-122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  <a:buFontTx/>
              <a:buBlip>
                <a:blip r:embed="rId4"/>
              </a:buBlip>
            </a:pP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 目前正在质心</a:t>
            </a:r>
            <a:r>
              <a:rPr kumimoji="1" lang="zh-CN" altLang="en-US" sz="1200" dirty="0" smtClean="0">
                <a:solidFill>
                  <a:srgbClr val="0000FF"/>
                </a:solidFill>
                <a:latin typeface="宋体" charset="-122"/>
                <a:ea typeface="宋体" charset="-122"/>
              </a:rPr>
              <a:t>能量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宋体" charset="-122"/>
                <a:ea typeface="宋体" charset="-122"/>
              </a:rPr>
              <a:t>13 </a:t>
            </a:r>
            <a:r>
              <a:rPr kumimoji="1" lang="en-US" altLang="zh-CN" sz="1200" dirty="0" err="1">
                <a:solidFill>
                  <a:srgbClr val="0000FF"/>
                </a:solidFill>
                <a:latin typeface="宋体" charset="-122"/>
                <a:ea typeface="宋体" charset="-122"/>
              </a:rPr>
              <a:t>TeV</a:t>
            </a:r>
            <a:r>
              <a:rPr kumimoji="1" lang="zh-CN" altLang="en-US" sz="1200" dirty="0">
                <a:solidFill>
                  <a:srgbClr val="0000FF"/>
                </a:solidFill>
                <a:latin typeface="宋体" charset="-122"/>
                <a:ea typeface="宋体" charset="-122"/>
              </a:rPr>
              <a:t>对撞取数。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716016" y="4797152"/>
            <a:ext cx="4320480" cy="17235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en-US" altLang="zh-CN" dirty="0">
                <a:solidFill>
                  <a:srgbClr val="FF0000"/>
                </a:solidFill>
                <a:latin typeface="Book Antiqua" pitchFamily="18" charset="0"/>
                <a:ea typeface="宋体" charset="-122"/>
              </a:rPr>
              <a:t>CMS</a:t>
            </a:r>
            <a:r>
              <a:rPr kumimoji="1" lang="zh-CN" altLang="en-US" dirty="0">
                <a:solidFill>
                  <a:srgbClr val="FF0000"/>
                </a:solidFill>
                <a:latin typeface="Book Antiqua" pitchFamily="18" charset="0"/>
                <a:ea typeface="宋体" charset="-122"/>
              </a:rPr>
              <a:t>探测器</a:t>
            </a:r>
            <a:r>
              <a:rPr kumimoji="1" lang="en-US" altLang="zh-CN" dirty="0">
                <a:solidFill>
                  <a:srgbClr val="FF0000"/>
                </a:solidFill>
                <a:latin typeface="Book Antiqua" pitchFamily="18" charset="0"/>
                <a:ea typeface="宋体" charset="-122"/>
              </a:rPr>
              <a:t>: </a:t>
            </a:r>
          </a:p>
          <a:p>
            <a:pPr algn="l" eaLnBrk="0" hangingPunct="0">
              <a:lnSpc>
                <a:spcPct val="120000"/>
              </a:lnSpc>
              <a:spcBef>
                <a:spcPts val="1200"/>
              </a:spcBef>
              <a:buFontTx/>
              <a:buBlip>
                <a:blip r:embed="rId4"/>
              </a:buBlip>
            </a:pP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 高</a:t>
            </a:r>
            <a:r>
              <a:rPr kumimoji="1" lang="en-US" altLang="zh-CN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22</a:t>
            </a: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米，直径</a:t>
            </a:r>
            <a:r>
              <a:rPr kumimoji="1" lang="en-US" altLang="zh-CN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15</a:t>
            </a: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米，总重</a:t>
            </a:r>
            <a:r>
              <a:rPr kumimoji="1" lang="en-US" altLang="zh-CN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14500</a:t>
            </a: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吨</a:t>
            </a:r>
            <a:r>
              <a:rPr kumimoji="1" lang="zh-CN" altLang="en-US" sz="1200" dirty="0" smtClean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；首期总</a:t>
            </a: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投资三亿美圆</a:t>
            </a:r>
            <a:r>
              <a:rPr kumimoji="1" lang="en-US" altLang="zh-CN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;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buFontTx/>
              <a:buBlip>
                <a:blip r:embed="rId4"/>
              </a:buBlip>
            </a:pP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 </a:t>
            </a:r>
            <a:r>
              <a:rPr kumimoji="1" lang="zh-CN" altLang="en-US" sz="1200" dirty="0" smtClean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四十</a:t>
            </a: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多个国家</a:t>
            </a:r>
            <a:r>
              <a:rPr kumimoji="1" lang="zh-CN" altLang="en-US" sz="1200" dirty="0" smtClean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约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3000</a:t>
            </a: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名科学家参与；各研究机构分别负责各个子探测器；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buFontTx/>
              <a:buBlip>
                <a:blip r:embed="rId4"/>
              </a:buBlip>
            </a:pP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 北京大学</a:t>
            </a:r>
            <a:r>
              <a:rPr kumimoji="1" lang="en-US" altLang="zh-CN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1996</a:t>
            </a: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年正式进入</a:t>
            </a:r>
            <a:r>
              <a:rPr kumimoji="1" lang="en-US" altLang="zh-CN" sz="1200" b="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CMS</a:t>
            </a: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，负责部分阻抗板探测器</a:t>
            </a:r>
            <a:r>
              <a:rPr kumimoji="1" lang="en-US" altLang="zh-CN" sz="1200" dirty="0">
                <a:solidFill>
                  <a:srgbClr val="FF0000"/>
                </a:solidFill>
                <a:latin typeface="Book Antiqua" pitchFamily="18" charset="0"/>
                <a:ea typeface="宋体" charset="-122"/>
              </a:rPr>
              <a:t>(RPC)</a:t>
            </a:r>
            <a:r>
              <a:rPr kumimoji="1" lang="zh-CN" altLang="en-US" sz="1200" dirty="0">
                <a:solidFill>
                  <a:srgbClr val="0000FF"/>
                </a:solidFill>
                <a:latin typeface="Book Antiqua" pitchFamily="18" charset="0"/>
                <a:ea typeface="宋体" charset="-122"/>
              </a:rPr>
              <a:t>的建造。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77813" y="3957638"/>
            <a:ext cx="5365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95536" y="4725144"/>
            <a:ext cx="8208912" cy="1797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itchFamily="2" charset="-122"/>
            </a:endParaRPr>
          </a:p>
          <a:p>
            <a:pPr eaLnBrk="0" hangingPunct="0">
              <a:lnSpc>
                <a:spcPct val="120000"/>
              </a:lnSpc>
              <a:buBlip>
                <a:blip r:embed="rId3"/>
              </a:buBlip>
              <a:defRPr/>
            </a:pPr>
            <a:r>
              <a:rPr lang="zh-CN" altLang="de-DE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</a:t>
            </a:r>
            <a:r>
              <a:rPr lang="en-US" altLang="zh-CN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CMS </a:t>
            </a:r>
            <a:r>
              <a:rPr lang="en-US" altLang="zh-CN" sz="1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muon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触发系统：ＲＰＣ（桶部和端部），ＤＴ（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桶部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）ＣＳＣ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（端部）；</a:t>
            </a:r>
            <a:endParaRPr lang="en-US" altLang="zh-CN" sz="14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　　　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zh-CN" sz="1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muon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径迹测量系统：ＤＴ（桶部）ＣＳＣ（端部）；</a:t>
            </a:r>
            <a:endParaRPr lang="en-US" altLang="zh-CN" sz="1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eaLnBrk="0" hangingPunct="0">
              <a:lnSpc>
                <a:spcPct val="120000"/>
              </a:lnSpc>
              <a:spcBef>
                <a:spcPts val="1200"/>
              </a:spcBef>
              <a:buBlip>
                <a:blip r:embed="rId3"/>
              </a:buBlip>
              <a:defRPr/>
            </a:pP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重大国际合作</a:t>
            </a:r>
            <a:r>
              <a:rPr lang="zh-CN" altLang="de-DE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项目</a:t>
            </a:r>
            <a:r>
              <a:rPr lang="zh-CN" alt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de-DE" altLang="zh-CN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CMS</a:t>
            </a:r>
            <a:r>
              <a:rPr lang="zh-CN" alt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部分探测器和器件研制”</a:t>
            </a:r>
            <a:r>
              <a:rPr lang="zh-CN" altLang="de-DE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及</a:t>
            </a:r>
            <a:r>
              <a:rPr lang="zh-CN" alt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de-DE" altLang="zh-CN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CMS</a:t>
            </a:r>
            <a:r>
              <a:rPr lang="zh-CN" alt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部分探测器和器件研制的后续及完成”</a:t>
            </a:r>
            <a:r>
              <a:rPr lang="zh-CN" altLang="de-DE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1999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</a:t>
            </a:r>
            <a:r>
              <a:rPr lang="en-US" altLang="zh-CN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月至</a:t>
            </a:r>
            <a:r>
              <a:rPr lang="en-US" altLang="zh-CN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2007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</a:t>
            </a:r>
            <a:r>
              <a:rPr lang="en-US" altLang="zh-CN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月）</a:t>
            </a:r>
            <a:r>
              <a:rPr lang="zh-CN" altLang="de-DE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为基金委、科技部和中国科学院共同支持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zh-CN" altLang="de-DE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北京大学承担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并完成</a:t>
            </a:r>
            <a:r>
              <a:rPr lang="zh-CN" altLang="de-DE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了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部分</a:t>
            </a:r>
            <a:r>
              <a:rPr lang="de-DE" altLang="zh-CN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RPC</a:t>
            </a:r>
            <a:r>
              <a:rPr lang="zh-CN" altLang="de-DE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探测器</a:t>
            </a:r>
            <a:r>
              <a:rPr lang="zh-CN" altLang="de-DE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研制</a:t>
            </a:r>
            <a:r>
              <a:rPr lang="zh-CN" altLang="en-US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生产任务</a:t>
            </a:r>
            <a:r>
              <a:rPr lang="zh-CN" altLang="de-DE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。</a:t>
            </a:r>
            <a:endParaRPr lang="en-US" altLang="zh-CN" sz="1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16" name="Picture 6" descr="Sna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04864"/>
            <a:ext cx="367985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70992" y="1219597"/>
            <a:ext cx="1176338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altLang="zh-CN" sz="14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DT</a:t>
            </a:r>
            <a:r>
              <a:rPr lang="zh-CN" altLang="en-GB" sz="14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探测器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 flipV="1">
            <a:off x="1475656" y="1484784"/>
            <a:ext cx="631825" cy="17621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10630" y="1632347"/>
            <a:ext cx="1177925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GB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RPC</a:t>
            </a:r>
            <a:r>
              <a:rPr lang="zh-CN" alt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探测器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zh-CN" alt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（桶部）</a:t>
            </a: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1280592" y="2043509"/>
            <a:ext cx="376238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642792" y="1632347"/>
            <a:ext cx="1176338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altLang="zh-CN" sz="1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CSC</a:t>
            </a:r>
            <a:r>
              <a:rPr lang="zh-CN" altLang="en-GB" sz="1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探测器</a:t>
            </a: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3612630" y="1937147"/>
            <a:ext cx="563562" cy="1258887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3059832" y="1524394"/>
            <a:ext cx="278160" cy="15445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956992" y="1175147"/>
            <a:ext cx="1982788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RPC</a:t>
            </a:r>
            <a:r>
              <a:rPr lang="zh-CN" alt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探测器（端部）</a:t>
            </a:r>
            <a:endParaRPr lang="en-GB" altLang="zh-CN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graphicFrame>
        <p:nvGraphicFramePr>
          <p:cNvPr id="25" name="Object 4"/>
          <p:cNvGraphicFramePr>
            <a:graphicFrameLocks noGrp="1" noChangeAspect="1"/>
          </p:cNvGraphicFramePr>
          <p:nvPr/>
        </p:nvGraphicFramePr>
        <p:xfrm>
          <a:off x="5220072" y="1196752"/>
          <a:ext cx="2808312" cy="3755054"/>
        </p:xfrm>
        <a:graphic>
          <a:graphicData uri="http://schemas.openxmlformats.org/presentationml/2006/ole">
            <p:oleObj spid="_x0000_s44035" name="Bitmap Image" r:id="rId5" imgW="5676190" imgH="7590476" progId="PBrush">
              <p:embed/>
            </p:oleObj>
          </a:graphicData>
        </a:graphic>
      </p:graphicFrame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259632" y="260648"/>
            <a:ext cx="67687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首期</a:t>
            </a:r>
            <a:r>
              <a:rPr kumimoji="1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CMS 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实验</a:t>
            </a:r>
            <a:r>
              <a:rPr kumimoji="1"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muon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探测系统</a:t>
            </a:r>
            <a:endParaRPr kumimoji="1" lang="en-US" altLang="zh-CN" sz="1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36096" y="836712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de-DE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北京大学</a:t>
            </a:r>
            <a:r>
              <a:rPr lang="zh-CN" altLang="en-US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承建的端部</a:t>
            </a:r>
            <a:r>
              <a:rPr lang="de-DE" altLang="zh-CN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RPC</a:t>
            </a:r>
            <a:r>
              <a:rPr lang="zh-CN" altLang="de-DE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探测器</a:t>
            </a:r>
            <a:endParaRPr lang="zh-CN" altLang="en-US" sz="1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408"/>
          <p:cNvSpPr txBox="1">
            <a:spLocks noChangeArrowheads="1"/>
          </p:cNvSpPr>
          <p:nvPr/>
        </p:nvSpPr>
        <p:spPr bwMode="auto">
          <a:xfrm>
            <a:off x="971600" y="0"/>
            <a:ext cx="5688632" cy="79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北京大学用国产材料研制的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RPC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5" name="Picture 10" descr="Struc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232248" cy="13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51520" y="1142984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  <a:ea typeface="+mn-ea"/>
              </a:rPr>
              <a:t>北大组自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  <a:ea typeface="+mn-ea"/>
              </a:rPr>
              <a:t>1998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  <a:ea typeface="+mn-ea"/>
              </a:rPr>
              <a:t>年开始承担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  <a:ea typeface="+mn-ea"/>
              </a:rPr>
              <a:t>CMS-RPC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  <a:ea typeface="+mn-ea"/>
              </a:rPr>
              <a:t>一期项目，用国产材料研制了探测器样机并成功进行了宇宙线和束流测试。</a:t>
            </a:r>
          </a:p>
        </p:txBody>
      </p:sp>
      <p:pic>
        <p:nvPicPr>
          <p:cNvPr id="11" name="Picture 4" descr="0813_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2016224" cy="175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GI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3456384" cy="108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E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1765430" cy="174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TI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1" y="4754480"/>
            <a:ext cx="2160240" cy="174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IMG_03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6566" y="3284984"/>
            <a:ext cx="42232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rp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764704"/>
            <a:ext cx="3168352" cy="237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1475656" y="638132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  </a:t>
            </a:r>
            <a:r>
              <a:rPr lang="zh-CN" altLang="en-US" sz="1200" b="1" dirty="0" smtClean="0">
                <a:solidFill>
                  <a:srgbClr val="002060"/>
                </a:solidFill>
                <a:latin typeface="+mn-ea"/>
                <a:ea typeface="+mn-ea"/>
              </a:rPr>
              <a:t>束流</a:t>
            </a:r>
            <a:r>
              <a:rPr lang="zh-CN" altLang="en-US" sz="1200" b="1" dirty="0" smtClean="0">
                <a:solidFill>
                  <a:srgbClr val="002060"/>
                </a:solidFill>
                <a:latin typeface="+mn-ea"/>
                <a:ea typeface="+mn-ea"/>
              </a:rPr>
              <a:t>测试</a:t>
            </a:r>
            <a:r>
              <a:rPr lang="zh-CN" altLang="en-US" sz="1200" b="1" dirty="0" smtClean="0">
                <a:solidFill>
                  <a:srgbClr val="002060"/>
                </a:solidFill>
                <a:latin typeface="+mn-ea"/>
                <a:ea typeface="+mn-ea"/>
              </a:rPr>
              <a:t>结果</a:t>
            </a:r>
            <a:endParaRPr lang="zh-CN" altLang="en-US" sz="1200" b="1" dirty="0" smtClean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5536" y="3068960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1200" b="1" dirty="0" smtClean="0">
                <a:solidFill>
                  <a:srgbClr val="002060"/>
                </a:solidFill>
                <a:latin typeface="+mn-ea"/>
                <a:ea typeface="+mn-ea"/>
              </a:rPr>
              <a:t>探测器</a:t>
            </a:r>
            <a:r>
              <a:rPr lang="zh-CN" altLang="en-US" sz="1200" b="1" dirty="0" smtClean="0">
                <a:solidFill>
                  <a:srgbClr val="002060"/>
                </a:solidFill>
                <a:latin typeface="+mn-ea"/>
                <a:ea typeface="+mn-ea"/>
              </a:rPr>
              <a:t>结构      宇宙线</a:t>
            </a:r>
            <a:r>
              <a:rPr lang="zh-CN" altLang="en-US" sz="1200" b="1" dirty="0" smtClean="0">
                <a:solidFill>
                  <a:srgbClr val="002060"/>
                </a:solidFill>
                <a:latin typeface="+mn-ea"/>
                <a:ea typeface="+mn-ea"/>
              </a:rPr>
              <a:t>测试</a:t>
            </a:r>
            <a:endParaRPr lang="zh-CN" altLang="en-US" sz="1200" b="1" dirty="0" smtClean="0">
              <a:solidFill>
                <a:srgbClr val="00206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u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01725"/>
            <a:ext cx="3733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sub_d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1295400"/>
            <a:ext cx="380206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5867400" y="3835400"/>
            <a:ext cx="1825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rgbClr val="0000CC"/>
                </a:solidFill>
                <a:ea typeface="宋体" charset="-122"/>
              </a:rPr>
              <a:t>2011</a:t>
            </a:r>
            <a:r>
              <a:rPr lang="zh-CN" altLang="zh-CN" sz="1200">
                <a:solidFill>
                  <a:srgbClr val="0000CC"/>
                </a:solidFill>
                <a:ea typeface="宋体" charset="-122"/>
              </a:rPr>
              <a:t>年</a:t>
            </a:r>
            <a:r>
              <a:rPr lang="en-US" altLang="zh-CN" sz="1200">
                <a:solidFill>
                  <a:srgbClr val="0000CC"/>
                </a:solidFill>
                <a:ea typeface="宋体" charset="-122"/>
              </a:rPr>
              <a:t>LHC-CMS</a:t>
            </a:r>
            <a:r>
              <a:rPr lang="zh-CN" altLang="zh-CN" sz="1200">
                <a:solidFill>
                  <a:srgbClr val="0000CC"/>
                </a:solidFill>
                <a:ea typeface="宋体" charset="-122"/>
              </a:rPr>
              <a:t>的亮度</a:t>
            </a:r>
            <a:endParaRPr lang="zh-CN" altLang="en-US" sz="1200">
              <a:solidFill>
                <a:srgbClr val="0000CC"/>
              </a:solidFill>
              <a:ea typeface="宋体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838200" y="3779838"/>
            <a:ext cx="316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zh-CN" sz="1200">
                <a:solidFill>
                  <a:srgbClr val="0000CC"/>
                </a:solidFill>
                <a:ea typeface="宋体" charset="-122"/>
              </a:rPr>
              <a:t>至</a:t>
            </a:r>
            <a:r>
              <a:rPr lang="en-US" altLang="zh-CN" sz="1200">
                <a:solidFill>
                  <a:srgbClr val="0000CC"/>
                </a:solidFill>
                <a:ea typeface="宋体" charset="-122"/>
              </a:rPr>
              <a:t>2011</a:t>
            </a:r>
            <a:r>
              <a:rPr lang="zh-CN" altLang="zh-CN" sz="1200">
                <a:solidFill>
                  <a:srgbClr val="0000CC"/>
                </a:solidFill>
                <a:ea typeface="宋体" charset="-122"/>
              </a:rPr>
              <a:t>年底</a:t>
            </a:r>
            <a:r>
              <a:rPr lang="en-US" altLang="zh-CN" sz="1200">
                <a:solidFill>
                  <a:srgbClr val="0000CC"/>
                </a:solidFill>
                <a:ea typeface="宋体" charset="-122"/>
              </a:rPr>
              <a:t>CMS</a:t>
            </a:r>
            <a:r>
              <a:rPr lang="zh-CN" altLang="zh-CN" sz="1200">
                <a:solidFill>
                  <a:srgbClr val="0000CC"/>
                </a:solidFill>
                <a:ea typeface="宋体" charset="-122"/>
              </a:rPr>
              <a:t>各子探测器的运行情况</a:t>
            </a:r>
            <a:r>
              <a:rPr lang="zh-CN" altLang="en-US" sz="1200">
                <a:solidFill>
                  <a:srgbClr val="0000CC"/>
                </a:solidFill>
                <a:ea typeface="宋体" charset="-122"/>
              </a:rPr>
              <a:t>。</a:t>
            </a:r>
            <a:r>
              <a:rPr lang="zh-CN" altLang="zh-CN" sz="1200">
                <a:solidFill>
                  <a:srgbClr val="0000CC"/>
                </a:solidFill>
                <a:ea typeface="宋体" charset="-122"/>
              </a:rPr>
              <a:t>我们参与建设的</a:t>
            </a:r>
            <a:r>
              <a:rPr lang="en-US" altLang="zh-CN" sz="1200">
                <a:solidFill>
                  <a:srgbClr val="0000CC"/>
                </a:solidFill>
                <a:ea typeface="宋体" charset="-122"/>
              </a:rPr>
              <a:t>RPC</a:t>
            </a:r>
            <a:r>
              <a:rPr lang="zh-CN" altLang="zh-CN" sz="1200">
                <a:solidFill>
                  <a:srgbClr val="0000CC"/>
                </a:solidFill>
                <a:ea typeface="宋体" charset="-122"/>
              </a:rPr>
              <a:t>探测器的效率超过了</a:t>
            </a:r>
            <a:r>
              <a:rPr lang="en-US" altLang="zh-CN" sz="1200">
                <a:solidFill>
                  <a:srgbClr val="0000CC"/>
                </a:solidFill>
                <a:ea typeface="宋体" charset="-122"/>
              </a:rPr>
              <a:t>98%</a:t>
            </a:r>
            <a:r>
              <a:rPr lang="zh-CN" altLang="zh-CN" sz="1200">
                <a:solidFill>
                  <a:srgbClr val="0000CC"/>
                </a:solidFill>
                <a:ea typeface="宋体" charset="-122"/>
              </a:rPr>
              <a:t>，完全达到了设计要求</a:t>
            </a:r>
            <a:endParaRPr lang="zh-CN" altLang="en-US" sz="1200">
              <a:solidFill>
                <a:srgbClr val="0000CC"/>
              </a:solidFill>
              <a:ea typeface="宋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788" y="4113213"/>
            <a:ext cx="8355012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zh-CN" sz="1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algn="l" eaLnBrk="0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Blip>
                <a:blip r:embed="rId4"/>
              </a:buBlip>
              <a:defRPr/>
            </a:pP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目前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LHC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运行还没有达到设计能量和亮度。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CMS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的端部触发系统主要由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RPC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和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CSC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组成的</a:t>
            </a:r>
            <a:r>
              <a:rPr lang="el-GR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μ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系统来承担；目前已经建成的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RPC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系统（包括由北京大学承担、中国贡献的部分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RPC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触发系统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——RE1/2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，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RE1/3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系统）能基本满足正常筛选、获取物理数据的要求。</a:t>
            </a:r>
            <a:endParaRPr lang="en-US" altLang="zh-CN" sz="1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algn="l" eaLnBrk="0" hangingPunct="0">
              <a:spcBef>
                <a:spcPct val="0"/>
              </a:spcBef>
              <a:spcAft>
                <a:spcPts val="1200"/>
              </a:spcAft>
              <a:buFontTx/>
              <a:buBlip>
                <a:blip r:embed="rId4"/>
              </a:buBlip>
              <a:defRPr/>
            </a:pPr>
            <a:r>
              <a:rPr lang="en-US" altLang="zh-CN" sz="1400" dirty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zh-CN" altLang="zh-CN" sz="1400" dirty="0">
                <a:solidFill>
                  <a:srgbClr val="0000CC"/>
                </a:solidFill>
                <a:ea typeface="宋体" pitchFamily="2" charset="-122"/>
              </a:rPr>
              <a:t>在</a:t>
            </a:r>
            <a:r>
              <a:rPr lang="en-US" altLang="zh-CN" sz="1400" dirty="0">
                <a:solidFill>
                  <a:srgbClr val="0000CC"/>
                </a:solidFill>
                <a:ea typeface="宋体" pitchFamily="2" charset="-122"/>
              </a:rPr>
              <a:t>LHC</a:t>
            </a:r>
            <a:r>
              <a:rPr lang="zh-CN" altLang="zh-CN" sz="1400" dirty="0">
                <a:solidFill>
                  <a:srgbClr val="0000CC"/>
                </a:solidFill>
                <a:ea typeface="宋体" pitchFamily="2" charset="-122"/>
              </a:rPr>
              <a:t>设计亮度</a:t>
            </a:r>
            <a:r>
              <a:rPr lang="en-US" altLang="zh-CN" sz="1400" dirty="0">
                <a:solidFill>
                  <a:srgbClr val="0000CC"/>
                </a:solidFill>
                <a:ea typeface="宋体" pitchFamily="2" charset="-122"/>
              </a:rPr>
              <a:t>10</a:t>
            </a:r>
            <a:r>
              <a:rPr lang="en-US" altLang="zh-CN" sz="1400" baseline="30000" dirty="0">
                <a:solidFill>
                  <a:srgbClr val="0000CC"/>
                </a:solidFill>
                <a:ea typeface="宋体" pitchFamily="2" charset="-122"/>
              </a:rPr>
              <a:t>34</a:t>
            </a:r>
            <a:r>
              <a:rPr lang="en-US" altLang="zh-CN" sz="1400" dirty="0">
                <a:solidFill>
                  <a:srgbClr val="0000CC"/>
                </a:solidFill>
                <a:ea typeface="宋体" pitchFamily="2" charset="-122"/>
              </a:rPr>
              <a:t>cm</a:t>
            </a:r>
            <a:r>
              <a:rPr lang="en-US" altLang="zh-CN" sz="1400" baseline="30000" dirty="0">
                <a:solidFill>
                  <a:srgbClr val="0000CC"/>
                </a:solidFill>
                <a:ea typeface="宋体" pitchFamily="2" charset="-122"/>
              </a:rPr>
              <a:t>-2</a:t>
            </a:r>
            <a:r>
              <a:rPr lang="en-US" altLang="zh-CN" sz="1400" dirty="0">
                <a:solidFill>
                  <a:srgbClr val="0000CC"/>
                </a:solidFill>
                <a:ea typeface="宋体" pitchFamily="2" charset="-122"/>
              </a:rPr>
              <a:t>s</a:t>
            </a:r>
            <a:r>
              <a:rPr lang="en-US" altLang="zh-CN" sz="1400" baseline="30000" dirty="0">
                <a:solidFill>
                  <a:srgbClr val="0000CC"/>
                </a:solidFill>
                <a:ea typeface="宋体" pitchFamily="2" charset="-122"/>
              </a:rPr>
              <a:t>-1</a:t>
            </a:r>
            <a:r>
              <a:rPr lang="zh-CN" altLang="zh-CN" sz="1400" dirty="0">
                <a:solidFill>
                  <a:srgbClr val="0000CC"/>
                </a:solidFill>
                <a:ea typeface="宋体" pitchFamily="2" charset="-122"/>
              </a:rPr>
              <a:t>下，每秒将会有</a:t>
            </a:r>
            <a:r>
              <a:rPr lang="en-US" altLang="zh-CN" sz="1400" dirty="0">
                <a:solidFill>
                  <a:srgbClr val="0000CC"/>
                </a:solidFill>
                <a:ea typeface="宋体" pitchFamily="2" charset="-122"/>
              </a:rPr>
              <a:t>8</a:t>
            </a:r>
            <a:r>
              <a:rPr lang="zh-CN" altLang="zh-CN" sz="1400" dirty="0">
                <a:solidFill>
                  <a:srgbClr val="0000CC"/>
                </a:solidFill>
                <a:ea typeface="宋体" pitchFamily="2" charset="-122"/>
              </a:rPr>
              <a:t>亿次质子</a:t>
            </a:r>
            <a:r>
              <a:rPr lang="en-US" altLang="zh-CN" sz="1400" dirty="0">
                <a:solidFill>
                  <a:srgbClr val="0000CC"/>
                </a:solidFill>
                <a:ea typeface="宋体" pitchFamily="2" charset="-122"/>
              </a:rPr>
              <a:t>-</a:t>
            </a:r>
            <a:r>
              <a:rPr lang="zh-CN" altLang="zh-CN" sz="1400" dirty="0">
                <a:solidFill>
                  <a:srgbClr val="0000CC"/>
                </a:solidFill>
                <a:ea typeface="宋体" pitchFamily="2" charset="-122"/>
              </a:rPr>
              <a:t>质子对撞，每</a:t>
            </a:r>
            <a:r>
              <a:rPr lang="en-US" altLang="zh-CN" sz="1400" dirty="0">
                <a:solidFill>
                  <a:srgbClr val="0000CC"/>
                </a:solidFill>
                <a:ea typeface="宋体" pitchFamily="2" charset="-122"/>
              </a:rPr>
              <a:t>25ns</a:t>
            </a:r>
            <a:r>
              <a:rPr lang="zh-CN" altLang="zh-CN" sz="1400" dirty="0">
                <a:solidFill>
                  <a:srgbClr val="0000CC"/>
                </a:solidFill>
                <a:ea typeface="宋体" pitchFamily="2" charset="-122"/>
              </a:rPr>
              <a:t>对撞时间窗口将有约一千个粒子从对撞中心飞入谱仪。一级触发将在确保不损失感兴趣的物理事例的前提下，在小于</a:t>
            </a:r>
            <a:r>
              <a:rPr lang="en-US" altLang="zh-CN" sz="1400" dirty="0">
                <a:solidFill>
                  <a:srgbClr val="0000CC"/>
                </a:solidFill>
                <a:ea typeface="宋体" pitchFamily="2" charset="-122"/>
              </a:rPr>
              <a:t>3</a:t>
            </a:r>
            <a:r>
              <a:rPr lang="zh-CN" altLang="zh-CN" sz="1400" dirty="0">
                <a:solidFill>
                  <a:srgbClr val="0000CC"/>
                </a:solidFill>
                <a:ea typeface="宋体" pitchFamily="2" charset="-122"/>
              </a:rPr>
              <a:t>微秒内把</a:t>
            </a:r>
            <a:r>
              <a:rPr lang="zh-CN" altLang="zh-CN" sz="1400" dirty="0" smtClean="0">
                <a:solidFill>
                  <a:srgbClr val="0000CC"/>
                </a:solidFill>
                <a:ea typeface="宋体" pitchFamily="2" charset="-122"/>
              </a:rPr>
              <a:t>计数率压缩</a:t>
            </a:r>
            <a:r>
              <a:rPr lang="zh-CN" altLang="zh-CN" sz="1400" dirty="0">
                <a:solidFill>
                  <a:srgbClr val="0000CC"/>
                </a:solidFill>
                <a:ea typeface="宋体" pitchFamily="2" charset="-122"/>
              </a:rPr>
              <a:t>到</a:t>
            </a:r>
            <a:r>
              <a:rPr lang="en-US" altLang="zh-CN" sz="1400" dirty="0">
                <a:solidFill>
                  <a:srgbClr val="0000CC"/>
                </a:solidFill>
                <a:ea typeface="宋体" pitchFamily="2" charset="-122"/>
              </a:rPr>
              <a:t>10</a:t>
            </a:r>
            <a:r>
              <a:rPr lang="zh-CN" altLang="zh-CN" sz="1400" dirty="0">
                <a:solidFill>
                  <a:srgbClr val="0000CC"/>
                </a:solidFill>
                <a:ea typeface="宋体" pitchFamily="2" charset="-122"/>
              </a:rPr>
              <a:t>万</a:t>
            </a:r>
            <a:r>
              <a:rPr lang="en-US" altLang="zh-CN" sz="1400" dirty="0">
                <a:solidFill>
                  <a:srgbClr val="0000CC"/>
                </a:solidFill>
                <a:ea typeface="宋体" pitchFamily="2" charset="-122"/>
              </a:rPr>
              <a:t>Hz</a:t>
            </a:r>
            <a:r>
              <a:rPr lang="zh-CN" altLang="zh-CN" sz="1400" dirty="0">
                <a:solidFill>
                  <a:srgbClr val="0000CC"/>
                </a:solidFill>
                <a:ea typeface="宋体" pitchFamily="2" charset="-122"/>
              </a:rPr>
              <a:t>。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在达到高亮度运行时，由于记数率及辐射噪声大大增加，必须对探测器升级</a:t>
            </a:r>
            <a:r>
              <a:rPr lang="zh-CN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。</a:t>
            </a:r>
            <a:r>
              <a:rPr lang="en-US" altLang="zh-CN" dirty="0">
                <a:solidFill>
                  <a:srgbClr val="0000CC"/>
                </a:solidFill>
                <a:ea typeface="宋体" pitchFamily="2" charset="-122"/>
              </a:rPr>
              <a:t> </a:t>
            </a:r>
            <a:endParaRPr lang="zh-CN" altLang="en-US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59632" y="260648"/>
            <a:ext cx="67687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1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CMS 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实验</a:t>
            </a:r>
            <a:r>
              <a:rPr kumimoji="1"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muon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探测系统升级</a:t>
            </a:r>
            <a:endParaRPr kumimoji="1" lang="en-US" altLang="zh-CN" sz="1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/>
        </p:nvGraphicFramePr>
        <p:xfrm>
          <a:off x="1519238" y="2417763"/>
          <a:ext cx="5943600" cy="3065462"/>
        </p:xfrm>
        <a:graphic>
          <a:graphicData uri="http://schemas.openxmlformats.org/presentationml/2006/ole">
            <p:oleObj spid="_x0000_s45058" name="Drawing" r:id="rId3" imgW="7819920" imgH="4772160" progId="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57200" y="5695950"/>
          <a:ext cx="7848600" cy="933450"/>
        </p:xfrm>
        <a:graphic>
          <a:graphicData uri="http://schemas.openxmlformats.org/presentationml/2006/ole">
            <p:oleObj spid="_x0000_s45059" name="Document" r:id="rId4" imgW="6635880" imgH="603360" progId="Word.Document.8">
              <p:embed/>
            </p:oleObj>
          </a:graphicData>
        </a:graphic>
      </p:graphicFrame>
      <p:sp>
        <p:nvSpPr>
          <p:cNvPr id="4" name="Line 6"/>
          <p:cNvSpPr>
            <a:spLocks noChangeShapeType="1"/>
          </p:cNvSpPr>
          <p:nvPr/>
        </p:nvSpPr>
        <p:spPr bwMode="auto">
          <a:xfrm flipH="1" flipV="1">
            <a:off x="4139952" y="3645024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98900" y="2965450"/>
            <a:ext cx="0" cy="13239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733800" y="2965450"/>
            <a:ext cx="0" cy="13239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362200" y="5695950"/>
            <a:ext cx="533400" cy="704850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86200" y="5695950"/>
            <a:ext cx="4572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886200" y="5695950"/>
            <a:ext cx="533400" cy="704850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410200" y="5695950"/>
            <a:ext cx="533400" cy="704850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934200" y="5695950"/>
            <a:ext cx="533400" cy="704850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 flipV="1">
            <a:off x="4167188" y="2941638"/>
            <a:ext cx="1587" cy="55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 flipV="1">
            <a:off x="1981200" y="3276600"/>
            <a:ext cx="218757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1752600" y="2362200"/>
            <a:ext cx="1522413" cy="38100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1752600" y="3821113"/>
            <a:ext cx="1981200" cy="52228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752600" y="3467100"/>
            <a:ext cx="2133600" cy="8763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04800" y="2941638"/>
            <a:ext cx="1676400" cy="738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CN" altLang="en-GB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中国负责</a:t>
            </a:r>
            <a:r>
              <a:rPr lang="en-GB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(</a:t>
            </a:r>
            <a:r>
              <a:rPr lang="zh-CN" altLang="en-GB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已完成</a:t>
            </a:r>
            <a:r>
              <a:rPr lang="en-GB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)</a:t>
            </a:r>
          </a:p>
          <a:p>
            <a:pPr algn="l" eaLnBrk="0" hangingPunct="0">
              <a:defRPr/>
            </a:pPr>
            <a:r>
              <a:rPr lang="en-GB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(RE1/2</a:t>
            </a:r>
            <a:r>
              <a:rPr lang="zh-CN" altLang="en-GB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和</a:t>
            </a:r>
            <a:r>
              <a:rPr lang="en-GB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RE1/3</a:t>
            </a:r>
            <a:r>
              <a:rPr lang="zh-CN" altLang="en-GB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共</a:t>
            </a:r>
            <a:r>
              <a:rPr lang="en-GB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144</a:t>
            </a:r>
            <a:r>
              <a:rPr lang="zh-CN" altLang="en-GB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个探测器</a:t>
            </a:r>
            <a:r>
              <a:rPr lang="en-GB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)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57200" y="4178300"/>
            <a:ext cx="1295400" cy="554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CN" altLang="en-GB" sz="12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巴基斯坦负责</a:t>
            </a:r>
          </a:p>
          <a:p>
            <a:pPr algn="l" eaLnBrk="0" hangingPunct="0">
              <a:defRPr/>
            </a:pPr>
            <a:r>
              <a:rPr lang="en-GB" altLang="zh-CN" sz="12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(</a:t>
            </a:r>
            <a:r>
              <a:rPr lang="zh-CN" altLang="en-GB" sz="12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已完成</a:t>
            </a:r>
            <a:r>
              <a:rPr lang="en-GB" altLang="zh-CN" sz="12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)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57200" y="5335588"/>
            <a:ext cx="624840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宋体" pitchFamily="2" charset="-122"/>
              </a:rPr>
              <a:t>待完成的升级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宋体" pitchFamily="2" charset="-122"/>
              </a:rPr>
              <a:t>系统</a:t>
            </a:r>
            <a:r>
              <a:rPr lang="zh-CN" altLang="en-US" sz="1400" dirty="0" smtClean="0">
                <a:solidFill>
                  <a:srgbClr val="FF0000"/>
                </a:solidFill>
                <a:latin typeface="Book Antiqua" pitchFamily="18" charset="0"/>
                <a:ea typeface="宋体" pitchFamily="2" charset="-122"/>
              </a:rPr>
              <a:t>（</a:t>
            </a:r>
            <a:r>
              <a:rPr lang="zh-CN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第二期升级</a:t>
            </a:r>
            <a:r>
              <a:rPr lang="zh-CN" altLang="en-US" sz="1400" dirty="0" smtClean="0">
                <a:solidFill>
                  <a:srgbClr val="FF0000"/>
                </a:solidFill>
                <a:latin typeface="Book Antiqua" pitchFamily="18" charset="0"/>
                <a:ea typeface="宋体" pitchFamily="2" charset="-122"/>
              </a:rPr>
              <a:t>）</a:t>
            </a:r>
            <a:r>
              <a:rPr lang="en-US" altLang="zh-CN" sz="1400" dirty="0" smtClean="0">
                <a:solidFill>
                  <a:srgbClr val="FF0000"/>
                </a:solidFill>
                <a:latin typeface="Book Antiqua" pitchFamily="18" charset="0"/>
                <a:ea typeface="宋体" pitchFamily="2" charset="-122"/>
              </a:rPr>
              <a:t>:</a:t>
            </a:r>
            <a:r>
              <a:rPr lang="en-US" altLang="zh-CN" sz="1400" dirty="0" smtClean="0">
                <a:solidFill>
                  <a:srgbClr val="0000FF"/>
                </a:solidFill>
                <a:latin typeface="Book Antiqua" pitchFamily="18" charset="0"/>
                <a:ea typeface="宋体" pitchFamily="2" charset="-122"/>
              </a:rPr>
              <a:t> </a:t>
            </a:r>
            <a:r>
              <a:rPr lang="zh-CN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内圈</a:t>
            </a:r>
            <a:r>
              <a:rPr lang="el-GR" altLang="zh-CN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μ</a:t>
            </a:r>
            <a:r>
              <a:rPr lang="zh-CN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探测器</a:t>
            </a:r>
            <a:r>
              <a:rPr lang="en-US" altLang="zh-CN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(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表中红色区域</a:t>
            </a:r>
            <a:r>
              <a:rPr lang="en-US" altLang="zh-CN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)</a:t>
            </a:r>
            <a:endParaRPr lang="en-US" altLang="zh-CN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itchFamily="2" charset="-122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406400" y="1309688"/>
            <a:ext cx="8128000" cy="8925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    至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2008</a:t>
            </a: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年已完成的端部 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RPC </a:t>
            </a: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系统： 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1</a:t>
            </a: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至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3</a:t>
            </a: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层外圈探测器，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Symbol" pitchFamily="18" charset="2"/>
              </a:rPr>
              <a:t>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Math1" pitchFamily="2" charset="2"/>
              </a:rPr>
              <a:t> &lt; 1.6</a:t>
            </a: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Math1" pitchFamily="2" charset="2"/>
              </a:rPr>
              <a:t>区域</a:t>
            </a:r>
            <a:endParaRPr lang="en-US" altLang="zh-CN" sz="1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itchFamily="2" charset="-122"/>
              <a:sym typeface="Math1" pitchFamily="2" charset="2"/>
            </a:endParaRPr>
          </a:p>
          <a:p>
            <a:pPr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Math1" pitchFamily="2" charset="2"/>
              </a:rPr>
              <a:t>    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Math1" pitchFamily="2" charset="2"/>
              </a:rPr>
              <a:t>第一期升级：建造第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Math1" pitchFamily="2" charset="2"/>
              </a:rPr>
              <a:t>4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层外圈探测器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RE4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（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Symbol" pitchFamily="18" charset="2"/>
              </a:rPr>
              <a:t> 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Math1" pitchFamily="2" charset="2"/>
              </a:rPr>
              <a:t> &lt; 1.6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Math1" pitchFamily="2" charset="2"/>
              </a:rPr>
              <a:t>区域）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，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2014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年初安装调试完成</a:t>
            </a:r>
            <a:endParaRPr lang="en-US" altLang="zh-CN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itchFamily="2" charset="-122"/>
            </a:endParaRPr>
          </a:p>
          <a:p>
            <a:pPr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Math1" pitchFamily="2" charset="2"/>
              </a:rPr>
              <a:t>    第二期升级：建造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Math1" pitchFamily="2" charset="2"/>
              </a:rPr>
              <a:t>1-4</a:t>
            </a: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层内圈探测器（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1.6&lt; 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Symbol" pitchFamily="18" charset="2"/>
              </a:rPr>
              <a:t>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Math1" pitchFamily="2" charset="2"/>
              </a:rPr>
              <a:t> &lt; 2.1</a:t>
            </a: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  <a:sym typeface="Math1" pitchFamily="2" charset="2"/>
              </a:rPr>
              <a:t>）区域</a:t>
            </a: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，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2016-2022</a:t>
            </a:r>
            <a:r>
              <a:rPr lang="zh-CN" alt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年完成</a:t>
            </a:r>
            <a:endParaRPr lang="en-US" altLang="zh-CN" sz="1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itchFamily="2" charset="-122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7467600" y="5695950"/>
            <a:ext cx="914400" cy="704850"/>
          </a:xfrm>
          <a:prstGeom prst="rect">
            <a:avLst/>
          </a:prstGeom>
          <a:solidFill>
            <a:srgbClr val="0070C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696200" y="3335338"/>
            <a:ext cx="1143000" cy="954107"/>
          </a:xfrm>
          <a:prstGeom prst="rect">
            <a:avLst/>
          </a:prstGeom>
          <a:solidFill>
            <a:srgbClr val="0070C0">
              <a:alpha val="44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第一期升级</a:t>
            </a:r>
            <a:r>
              <a:rPr lang="en-GB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(RE4/2</a:t>
            </a:r>
            <a:r>
              <a:rPr lang="zh-CN" alt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和</a:t>
            </a:r>
            <a:r>
              <a:rPr lang="en-GB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RE4/3</a:t>
            </a:r>
            <a:r>
              <a:rPr lang="en-GB" altLang="zh-CN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)</a:t>
            </a:r>
          </a:p>
          <a:p>
            <a:pPr algn="l" eaLnBrk="0" hangingPunct="0">
              <a:defRPr/>
            </a:pPr>
            <a:r>
              <a:rPr lang="zh-CN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（已完成）</a:t>
            </a:r>
            <a:endParaRPr lang="en-GB" altLang="zh-CN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3275013" y="2965450"/>
            <a:ext cx="0" cy="13239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3275013" y="3121025"/>
            <a:ext cx="4421187" cy="4984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7848600" y="4289425"/>
            <a:ext cx="457200" cy="13827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259632" y="260648"/>
            <a:ext cx="67687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1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CMS 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实验</a:t>
            </a:r>
            <a:r>
              <a:rPr kumimoji="1"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muon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探测系统升级步骤</a:t>
            </a:r>
            <a:endParaRPr kumimoji="1" lang="en-US" altLang="zh-CN" sz="1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59632" y="260648"/>
            <a:ext cx="67687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1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CMS 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实验</a:t>
            </a:r>
            <a:r>
              <a:rPr kumimoji="1"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muon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探测系统第一期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升级（</a:t>
            </a:r>
            <a:r>
              <a:rPr kumimoji="1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2008-2013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）</a:t>
            </a:r>
            <a:endParaRPr kumimoji="1" lang="en-US" altLang="zh-CN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5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3645024"/>
            <a:ext cx="34452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5292080" y="908720"/>
            <a:ext cx="3456384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altLang="zh-CN" sz="1400" dirty="0">
                <a:solidFill>
                  <a:srgbClr val="0000CC"/>
                </a:solidFill>
                <a:ea typeface="宋体" charset="-122"/>
              </a:rPr>
              <a:t>    </a:t>
            </a:r>
            <a:r>
              <a:rPr lang="zh-CN" altLang="zh-CN" sz="1400" dirty="0">
                <a:solidFill>
                  <a:srgbClr val="0000CC"/>
                </a:solidFill>
                <a:ea typeface="宋体" charset="-122"/>
              </a:rPr>
              <a:t>第一期升级项目有</a:t>
            </a:r>
            <a:r>
              <a:rPr lang="en-US" altLang="zh-CN" sz="1400" dirty="0">
                <a:solidFill>
                  <a:srgbClr val="0000CC"/>
                </a:solidFill>
                <a:ea typeface="宋体" charset="-122"/>
              </a:rPr>
              <a:t>CERN</a:t>
            </a:r>
            <a:r>
              <a:rPr lang="zh-CN" altLang="zh-CN" sz="1400" dirty="0">
                <a:solidFill>
                  <a:srgbClr val="0000CC"/>
                </a:solidFill>
                <a:ea typeface="宋体" charset="-122"/>
              </a:rPr>
              <a:t>、中国、意大利、韩国、比利时、印度、巴基斯坦、埃及、芬兰和哥伦比亚等国家的研究机构</a:t>
            </a:r>
            <a:r>
              <a:rPr lang="zh-CN" altLang="zh-CN" sz="1400" dirty="0" smtClean="0">
                <a:solidFill>
                  <a:srgbClr val="0000CC"/>
                </a:solidFill>
                <a:ea typeface="宋体" charset="-122"/>
              </a:rPr>
              <a:t>参加</a:t>
            </a:r>
            <a:r>
              <a:rPr lang="zh-CN" altLang="en-US" sz="1400" dirty="0" smtClean="0">
                <a:solidFill>
                  <a:srgbClr val="0000CC"/>
                </a:solidFill>
                <a:ea typeface="宋体" charset="-122"/>
              </a:rPr>
              <a:t>；北大负责结构部件生产和探测器</a:t>
            </a:r>
            <a:r>
              <a:rPr lang="zh-CN" altLang="en-US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组装测试、安装</a:t>
            </a:r>
            <a:r>
              <a:rPr lang="zh-CN" altLang="en-US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调试；</a:t>
            </a:r>
            <a:endParaRPr lang="en-US" altLang="zh-CN" sz="1400" dirty="0" smtClean="0">
              <a:solidFill>
                <a:srgbClr val="0000CC"/>
              </a:solidFill>
              <a:ea typeface="宋体" charset="-122"/>
            </a:endParaRPr>
          </a:p>
          <a:p>
            <a:pPr algn="just">
              <a:buFont typeface="Wingdings" pitchFamily="2" charset="2"/>
              <a:buChar char="Ø"/>
            </a:pPr>
            <a:endParaRPr lang="en-US" altLang="zh-CN" sz="1400" dirty="0" smtClean="0">
              <a:solidFill>
                <a:srgbClr val="0000CC"/>
              </a:solidFill>
              <a:ea typeface="宋体" charset="-122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zh-CN" altLang="en-US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zh-CN" altLang="zh-CN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共生</a:t>
            </a:r>
            <a:r>
              <a:rPr lang="zh-CN" altLang="zh-CN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产</a:t>
            </a:r>
            <a:r>
              <a:rPr lang="en-US" altLang="zh-CN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</a:t>
            </a:r>
            <a:r>
              <a:rPr lang="zh-CN" altLang="zh-CN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个探测器</a:t>
            </a:r>
            <a:r>
              <a:rPr lang="zh-CN" altLang="zh-CN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（实际安装</a:t>
            </a:r>
            <a:r>
              <a:rPr lang="en-US" altLang="zh-CN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144</a:t>
            </a:r>
            <a:r>
              <a:rPr lang="zh-CN" altLang="zh-CN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</a:t>
            </a:r>
            <a:r>
              <a:rPr lang="zh-CN" altLang="zh-CN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），</a:t>
            </a:r>
            <a:r>
              <a:rPr lang="zh-CN" altLang="en-US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探测器升级从</a:t>
            </a:r>
            <a:r>
              <a:rPr lang="en-US" altLang="zh-CN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2012</a:t>
            </a:r>
            <a:r>
              <a:rPr lang="zh-CN" alt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</a:t>
            </a:r>
            <a:r>
              <a:rPr lang="en-US" altLang="zh-CN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月到</a:t>
            </a:r>
            <a:r>
              <a:rPr lang="en-US" altLang="zh-CN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2013</a:t>
            </a:r>
            <a:r>
              <a:rPr lang="zh-CN" alt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</a:t>
            </a:r>
            <a:r>
              <a:rPr lang="en-US" altLang="zh-CN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</a:t>
            </a:r>
            <a:r>
              <a:rPr lang="zh-CN" altLang="zh-CN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完成</a:t>
            </a:r>
            <a:r>
              <a:rPr lang="zh-CN" altLang="zh-CN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  <a:r>
              <a:rPr lang="zh-CN" alt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目前</a:t>
            </a:r>
            <a:r>
              <a:rPr lang="zh-CN" altLang="en-US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升级</a:t>
            </a:r>
            <a:r>
              <a:rPr lang="en-US" altLang="zh-CN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RE4</a:t>
            </a:r>
            <a:r>
              <a:rPr lang="zh-CN" altLang="en-US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探测器</a:t>
            </a:r>
            <a:r>
              <a:rPr lang="zh-CN" altLang="en-US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运行正常</a:t>
            </a:r>
            <a:r>
              <a:rPr lang="zh-CN" altLang="zh-CN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  <a:endParaRPr lang="en-US" altLang="zh-CN" sz="14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图片 1" descr="Pana1-11 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56992"/>
            <a:ext cx="3888432" cy="29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SC0166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132856"/>
            <a:ext cx="2088232" cy="120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SC0168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836712"/>
            <a:ext cx="2080687" cy="147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7584" y="6309320"/>
            <a:ext cx="3384376" cy="2954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1100" dirty="0" smtClean="0">
                <a:solidFill>
                  <a:srgbClr val="0000CC"/>
                </a:solidFill>
                <a:ea typeface="宋体" pitchFamily="2" charset="-122"/>
              </a:rPr>
              <a:t>首个研制完成的</a:t>
            </a:r>
            <a:r>
              <a:rPr lang="en-US" altLang="zh-CN" sz="1100" dirty="0" smtClean="0">
                <a:solidFill>
                  <a:srgbClr val="0000CC"/>
                </a:solidFill>
              </a:rPr>
              <a:t>RE4</a:t>
            </a:r>
            <a:r>
              <a:rPr lang="zh-CN" altLang="zh-CN" sz="1100" dirty="0" smtClean="0">
                <a:solidFill>
                  <a:srgbClr val="0000CC"/>
                </a:solidFill>
              </a:rPr>
              <a:t>超模块</a:t>
            </a:r>
            <a:r>
              <a:rPr lang="zh-CN" altLang="en-US" sz="1100" dirty="0" smtClean="0">
                <a:solidFill>
                  <a:srgbClr val="0000CC"/>
                </a:solidFill>
                <a:ea typeface="宋体" pitchFamily="2" charset="-122"/>
              </a:rPr>
              <a:t>样机。</a:t>
            </a:r>
            <a:endParaRPr lang="en-US" altLang="zh-CN" sz="11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itchFamily="2" charset="-122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79512" y="2924944"/>
            <a:ext cx="3384376" cy="2954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1100" dirty="0" smtClean="0">
                <a:solidFill>
                  <a:srgbClr val="0000CC"/>
                </a:solidFill>
                <a:ea typeface="宋体" pitchFamily="2" charset="-122"/>
              </a:rPr>
              <a:t>RE4</a:t>
            </a:r>
            <a:r>
              <a:rPr lang="zh-CN" altLang="en-US" sz="1100" dirty="0" smtClean="0">
                <a:solidFill>
                  <a:srgbClr val="0000CC"/>
                </a:solidFill>
                <a:ea typeface="宋体" pitchFamily="2" charset="-122"/>
              </a:rPr>
              <a:t>探测器</a:t>
            </a:r>
            <a:r>
              <a:rPr lang="zh-CN" altLang="zh-CN" sz="1100" dirty="0" smtClean="0">
                <a:solidFill>
                  <a:srgbClr val="0000CC"/>
                </a:solidFill>
              </a:rPr>
              <a:t>超模块</a:t>
            </a:r>
            <a:r>
              <a:rPr lang="zh-CN" altLang="en-US" sz="1100" dirty="0" smtClean="0">
                <a:solidFill>
                  <a:srgbClr val="0000CC"/>
                </a:solidFill>
              </a:rPr>
              <a:t>（</a:t>
            </a:r>
            <a:r>
              <a:rPr lang="en-US" altLang="zh-CN" sz="1100" dirty="0" smtClean="0">
                <a:solidFill>
                  <a:srgbClr val="0000CC"/>
                </a:solidFill>
                <a:ea typeface="宋体" pitchFamily="2" charset="-122"/>
              </a:rPr>
              <a:t>Super </a:t>
            </a:r>
            <a:r>
              <a:rPr lang="en-US" altLang="zh-CN" sz="1100" dirty="0">
                <a:solidFill>
                  <a:srgbClr val="0000CC"/>
                </a:solidFill>
                <a:ea typeface="宋体" pitchFamily="2" charset="-122"/>
              </a:rPr>
              <a:t>module</a:t>
            </a:r>
            <a:r>
              <a:rPr lang="zh-CN" altLang="zh-CN" sz="1100" dirty="0" smtClean="0">
                <a:solidFill>
                  <a:srgbClr val="0000CC"/>
                </a:solidFill>
                <a:ea typeface="宋体" pitchFamily="2" charset="-122"/>
              </a:rPr>
              <a:t>）</a:t>
            </a:r>
            <a:r>
              <a:rPr lang="zh-CN" altLang="en-US" sz="1100" dirty="0" smtClean="0">
                <a:solidFill>
                  <a:srgbClr val="0000CC"/>
                </a:solidFill>
                <a:ea typeface="宋体" pitchFamily="2" charset="-122"/>
              </a:rPr>
              <a:t>设计。</a:t>
            </a:r>
            <a:endParaRPr lang="en-US" altLang="zh-CN" sz="11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itchFamily="2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131840" y="3284984"/>
            <a:ext cx="1656184" cy="2954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1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中国生产的探测器部件</a:t>
            </a:r>
            <a:endParaRPr lang="en-US" altLang="zh-CN" sz="11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itchFamily="2" charset="-122"/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4860032" y="6309320"/>
            <a:ext cx="4103688" cy="296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zh-CN" sz="1100" dirty="0">
                <a:solidFill>
                  <a:srgbClr val="0000CC"/>
                </a:solidFill>
                <a:ea typeface="宋体" pitchFamily="2" charset="-122"/>
              </a:rPr>
              <a:t>  </a:t>
            </a:r>
            <a:r>
              <a:rPr lang="zh-CN" altLang="zh-CN" sz="1100" dirty="0">
                <a:solidFill>
                  <a:srgbClr val="0000CC"/>
                </a:solidFill>
                <a:ea typeface="宋体" pitchFamily="2" charset="-122"/>
              </a:rPr>
              <a:t>已安装完成的端部</a:t>
            </a:r>
            <a:r>
              <a:rPr lang="en-US" altLang="zh-CN" sz="1100" dirty="0">
                <a:solidFill>
                  <a:srgbClr val="0000CC"/>
                </a:solidFill>
                <a:ea typeface="宋体" pitchFamily="2" charset="-122"/>
              </a:rPr>
              <a:t>RE2</a:t>
            </a:r>
            <a:r>
              <a:rPr lang="zh-CN" altLang="zh-CN" sz="1100" dirty="0">
                <a:solidFill>
                  <a:srgbClr val="0000CC"/>
                </a:solidFill>
                <a:ea typeface="宋体" pitchFamily="2" charset="-122"/>
              </a:rPr>
              <a:t>探测器。升级的</a:t>
            </a:r>
            <a:r>
              <a:rPr lang="en-US" altLang="zh-CN" sz="1100" dirty="0">
                <a:solidFill>
                  <a:srgbClr val="0000CC"/>
                </a:solidFill>
                <a:ea typeface="宋体" pitchFamily="2" charset="-122"/>
              </a:rPr>
              <a:t>RE4</a:t>
            </a:r>
            <a:r>
              <a:rPr lang="zh-CN" altLang="zh-CN" sz="1100" dirty="0">
                <a:solidFill>
                  <a:srgbClr val="0000CC"/>
                </a:solidFill>
                <a:ea typeface="宋体" pitchFamily="2" charset="-122"/>
              </a:rPr>
              <a:t>探测器将与它相似</a:t>
            </a:r>
            <a:endParaRPr lang="zh-CN" altLang="en-US" sz="11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itchFamily="2" charset="-122"/>
              <a:sym typeface="Math1" pitchFamily="2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59632" y="260648"/>
            <a:ext cx="67687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1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CMS 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实验</a:t>
            </a:r>
            <a:r>
              <a:rPr kumimoji="1"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muon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探测系统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第二期升级（</a:t>
            </a:r>
            <a:r>
              <a:rPr kumimoji="1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2013-2021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）</a:t>
            </a:r>
            <a:endParaRPr kumimoji="1" lang="en-US" altLang="zh-CN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3581400" cy="29885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spcBef>
                <a:spcPct val="115000"/>
              </a:spcBef>
              <a:defRPr/>
            </a:pPr>
            <a:endParaRPr lang="zh-CN" altLang="en-GB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algn="l"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zh-CN" altLang="en-GB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内圈探测器靠近束流管，</a:t>
            </a:r>
            <a:r>
              <a:rPr lang="zh-CN" alt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本底辐射非常强</a:t>
            </a:r>
            <a:r>
              <a:rPr lang="zh-CN" altLang="en-GB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，探测器必须在强辐射下正常</a:t>
            </a:r>
            <a:r>
              <a:rPr lang="zh-CN" altLang="en-GB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工作。</a:t>
            </a:r>
            <a:endParaRPr lang="zh-CN" altLang="en-GB" sz="1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algn="l"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zh-CN" altLang="en-GB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内圈探测器</a:t>
            </a:r>
            <a:r>
              <a:rPr lang="zh-CN" alt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面积小但电子学线路更多、更复杂</a:t>
            </a:r>
            <a:r>
              <a:rPr lang="zh-CN" altLang="en-GB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，设计加工更困难。必须在有限的空间内合理安排探测器各部件的位置、走向，并通过模拟和实验确定方案。</a:t>
            </a:r>
            <a:endParaRPr lang="en-US" altLang="zh-CN" sz="1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algn="l"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由于阻抗板探测器（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RPC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）在极强辐射下能否正常工作并没有经过确证。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CERN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成立了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CMS-GEM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探测器研制组进行内圈探测器研制。</a:t>
            </a:r>
            <a:endParaRPr lang="zh-CN" altLang="en-GB" sz="1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536" y="4437112"/>
            <a:ext cx="8534400" cy="1385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目前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CMS-GEM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组成员有：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CERN 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CMX Group, Detector Technology Group, Electronics Group: 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专家和设备；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美国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Florida Institute of Technology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：电子学和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DAQ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；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意大利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INFN-</a:t>
            </a:r>
            <a:r>
              <a:rPr lang="en-US" altLang="zh-CN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Frascati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：在线和离线软件、探测器生产；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Symbol" pitchFamily="18" charset="2"/>
              </a:rPr>
              <a:t> 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Symbol" pitchFamily="18" charset="2"/>
              </a:rPr>
              <a:t>比利时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Symbol" pitchFamily="18" charset="2"/>
              </a:rPr>
              <a:t>Gent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Symbol" pitchFamily="18" charset="2"/>
              </a:rPr>
              <a:t>大学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：探测器研发生产、测试分析；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Symbol" pitchFamily="18" charset="2"/>
              </a:rPr>
              <a:t>美国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Wayne State University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：电子学、探测器测试、安装运行；韩国，印度等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35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个科研单位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180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多位科研人员。</a:t>
            </a:r>
            <a:endParaRPr lang="en-US" altLang="zh-CN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just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  <a:defRPr/>
            </a:pPr>
            <a:endParaRPr lang="zh-CN" altLang="en-US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  <a:sym typeface="Symbol" pitchFamily="18" charset="2"/>
            </a:endParaRPr>
          </a:p>
          <a:p>
            <a:pPr algn="just">
              <a:spcBef>
                <a:spcPts val="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Symbol" pitchFamily="18" charset="2"/>
              </a:rPr>
              <a:t>北京大学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Symbol" pitchFamily="18" charset="2"/>
              </a:rPr>
              <a:t>2009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Symbol" pitchFamily="18" charset="2"/>
              </a:rPr>
              <a:t>年加入</a:t>
            </a:r>
            <a:r>
              <a:rPr lang="en-US" altLang="zh-CN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CMS-GEM</a:t>
            </a:r>
            <a:r>
              <a:rPr lang="zh-CN" alt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组：进行了探测器研发，组装测试，束流测试分析，软件开发等工作。</a:t>
            </a:r>
            <a:endParaRPr lang="zh-CN" altLang="en-US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  <a:sym typeface="Symbol" pitchFamily="18" charset="2"/>
            </a:endParaRPr>
          </a:p>
        </p:txBody>
      </p:sp>
      <p:graphicFrame>
        <p:nvGraphicFramePr>
          <p:cNvPr id="5" name="Object 10"/>
          <p:cNvGraphicFramePr>
            <a:graphicFrameLocks noGrp="1" noChangeAspect="1"/>
          </p:cNvGraphicFramePr>
          <p:nvPr/>
        </p:nvGraphicFramePr>
        <p:xfrm>
          <a:off x="3995936" y="908720"/>
          <a:ext cx="4953000" cy="3381375"/>
        </p:xfrm>
        <a:graphic>
          <a:graphicData uri="http://schemas.openxmlformats.org/presentationml/2006/ole">
            <p:oleObj spid="_x0000_s71682" name="Photo Editor Photo" r:id="rId4" imgW="4638095" imgH="2838846" progId="MSPhotoEd.3">
              <p:embed/>
            </p:oleObj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64088" y="4005064"/>
            <a:ext cx="24384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CN" altLang="en-GB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itchFamily="2" charset="-122"/>
              </a:rPr>
              <a:t>探测器不同区域辐射强度示意图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12" y="999451"/>
            <a:ext cx="6832792" cy="451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9217"/>
          <p:cNvSpPr txBox="1">
            <a:spLocks noChangeArrowheads="1"/>
          </p:cNvSpPr>
          <p:nvPr/>
        </p:nvSpPr>
        <p:spPr bwMode="auto">
          <a:xfrm>
            <a:off x="3071802" y="5572140"/>
            <a:ext cx="264320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端盖</a:t>
            </a:r>
            <a:r>
              <a:rPr lang="el-GR" altLang="zh-CN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μ</a:t>
            </a:r>
            <a:r>
              <a:rPr lang="zh-CN" altLang="en-US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探测器升级</a:t>
            </a:r>
            <a:endParaRPr lang="en-US" altLang="zh-CN" sz="1400" b="1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341313" indent="-341313"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北京大学</a:t>
            </a:r>
            <a:r>
              <a:rPr lang="en-US" altLang="zh-CN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GEM</a:t>
            </a:r>
          </a:p>
          <a:p>
            <a:pPr marL="341313" indent="-341313"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GE1/1</a:t>
            </a:r>
            <a:r>
              <a:rPr lang="zh-CN" altLang="zh-CN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，</a:t>
            </a:r>
            <a:r>
              <a:rPr lang="en-US" altLang="zh-CN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GE2/1+ME0</a:t>
            </a:r>
            <a:endParaRPr lang="zh-CN" sz="1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文本框 9217"/>
          <p:cNvSpPr txBox="1">
            <a:spLocks noChangeArrowheads="1"/>
          </p:cNvSpPr>
          <p:nvPr/>
        </p:nvSpPr>
        <p:spPr bwMode="auto">
          <a:xfrm>
            <a:off x="6286512" y="5500702"/>
            <a:ext cx="2577873" cy="115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1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端盖</a:t>
            </a:r>
            <a:r>
              <a:rPr lang="el-GR" altLang="zh-CN" sz="1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μ</a:t>
            </a:r>
            <a:r>
              <a:rPr lang="zh-CN" altLang="en-US" sz="1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探测器升级</a:t>
            </a:r>
            <a:endParaRPr lang="en-US" altLang="zh-CN" sz="1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清华大学</a:t>
            </a:r>
            <a:r>
              <a:rPr lang="en-US" altLang="zh-CN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玻璃</a:t>
            </a:r>
            <a:r>
              <a:rPr lang="en-US" altLang="zh-CN" sz="1400" b="1" dirty="0" err="1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mRPC</a:t>
            </a:r>
            <a:endParaRPr lang="en-US" altLang="zh-CN" sz="1400" b="1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RE3/1+RE4/1</a:t>
            </a:r>
            <a:endParaRPr lang="en-US" altLang="zh-CN" sz="1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" name="文本框 9217"/>
          <p:cNvSpPr txBox="1">
            <a:spLocks noChangeArrowheads="1"/>
          </p:cNvSpPr>
          <p:nvPr/>
        </p:nvSpPr>
        <p:spPr bwMode="auto">
          <a:xfrm>
            <a:off x="161812" y="5329100"/>
            <a:ext cx="2322960" cy="84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1400" b="1" dirty="0" smtClean="0">
                <a:solidFill>
                  <a:srgbClr val="CC00FF"/>
                </a:solidFill>
                <a:latin typeface="华文楷体"/>
                <a:ea typeface="华文楷体"/>
                <a:cs typeface="华文楷体"/>
              </a:rPr>
              <a:t>端部量能器升级</a:t>
            </a:r>
            <a:endParaRPr lang="en-US" altLang="zh-CN" sz="1400" b="1" dirty="0" smtClean="0">
              <a:solidFill>
                <a:srgbClr val="CC00FF"/>
              </a:solidFill>
              <a:latin typeface="华文楷体"/>
              <a:ea typeface="华文楷体"/>
              <a:cs typeface="华文楷体"/>
            </a:endParaRPr>
          </a:p>
          <a:p>
            <a:pPr marL="341313" indent="-341313"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1400" b="1" dirty="0" smtClean="0">
                <a:solidFill>
                  <a:srgbClr val="CC00FF"/>
                </a:solidFill>
                <a:latin typeface="华文楷体"/>
                <a:ea typeface="华文楷体"/>
                <a:cs typeface="华文楷体"/>
              </a:rPr>
              <a:t>高能所</a:t>
            </a:r>
            <a:endParaRPr lang="en-US" altLang="zh-CN" sz="1400" b="1" dirty="0">
              <a:solidFill>
                <a:srgbClr val="CC00FF"/>
              </a:solidFill>
              <a:latin typeface="华文楷体"/>
              <a:ea typeface="华文楷体"/>
              <a:cs typeface="华文楷体"/>
            </a:endParaRPr>
          </a:p>
          <a:p>
            <a:pPr marL="341313" indent="-341313"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CN" sz="1400" b="1" dirty="0" smtClean="0">
              <a:solidFill>
                <a:srgbClr val="CC00FF"/>
              </a:solidFill>
              <a:latin typeface="华文楷体"/>
              <a:ea typeface="华文楷体"/>
              <a:cs typeface="华文楷体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 flipV="1">
            <a:off x="2269464" y="4789358"/>
            <a:ext cx="858398" cy="65109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C00FF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" name="直接箭头连接符 6"/>
          <p:cNvCxnSpPr/>
          <p:nvPr/>
        </p:nvCxnSpPr>
        <p:spPr bwMode="auto">
          <a:xfrm flipH="1" flipV="1">
            <a:off x="4033296" y="5038862"/>
            <a:ext cx="235178" cy="4783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8" name="直接连接符 7"/>
          <p:cNvCxnSpPr/>
          <p:nvPr/>
        </p:nvCxnSpPr>
        <p:spPr bwMode="auto">
          <a:xfrm>
            <a:off x="3619673" y="3919838"/>
            <a:ext cx="52027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直接连接符 8"/>
          <p:cNvCxnSpPr/>
          <p:nvPr/>
        </p:nvCxnSpPr>
        <p:spPr bwMode="auto">
          <a:xfrm flipV="1">
            <a:off x="3384595" y="3884564"/>
            <a:ext cx="288032" cy="3600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 flipV="1">
            <a:off x="2964306" y="4326910"/>
            <a:ext cx="360040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>
            <a:off x="2987824" y="5012003"/>
            <a:ext cx="0" cy="26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/>
          <p:cNvCxnSpPr/>
          <p:nvPr/>
        </p:nvCxnSpPr>
        <p:spPr bwMode="auto">
          <a:xfrm>
            <a:off x="3025068" y="5013176"/>
            <a:ext cx="111488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直接连接符 46"/>
          <p:cNvCxnSpPr/>
          <p:nvPr/>
        </p:nvCxnSpPr>
        <p:spPr bwMode="auto">
          <a:xfrm flipV="1">
            <a:off x="2964306" y="4542934"/>
            <a:ext cx="0" cy="5462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直接箭头连接符 34"/>
          <p:cNvCxnSpPr/>
          <p:nvPr/>
        </p:nvCxnSpPr>
        <p:spPr bwMode="auto">
          <a:xfrm rot="16200000" flipV="1">
            <a:off x="3771699" y="4943681"/>
            <a:ext cx="868448" cy="1251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5" name="直接箭头连接符 34"/>
          <p:cNvCxnSpPr/>
          <p:nvPr/>
        </p:nvCxnSpPr>
        <p:spPr bwMode="auto">
          <a:xfrm flipV="1">
            <a:off x="4268474" y="4542934"/>
            <a:ext cx="881916" cy="974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6" name="直接箭头连接符 34"/>
          <p:cNvCxnSpPr/>
          <p:nvPr/>
        </p:nvCxnSpPr>
        <p:spPr bwMode="auto">
          <a:xfrm rot="16200000" flipV="1">
            <a:off x="5965041" y="4464851"/>
            <a:ext cx="1214446" cy="10001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8" name="直接箭头连接符 34"/>
          <p:cNvCxnSpPr/>
          <p:nvPr/>
        </p:nvCxnSpPr>
        <p:spPr bwMode="auto">
          <a:xfrm rot="16200000" flipV="1">
            <a:off x="6143636" y="4643446"/>
            <a:ext cx="1285884" cy="5715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259632" y="260648"/>
            <a:ext cx="67687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中国参加的</a:t>
            </a:r>
            <a:r>
              <a:rPr kumimoji="1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CMS </a:t>
            </a:r>
            <a:r>
              <a:rPr kumimoji="1"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muon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探测系统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第二期升级</a:t>
            </a:r>
            <a:endParaRPr kumimoji="1" lang="en-US" altLang="zh-CN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文本框 9217"/>
          <p:cNvSpPr txBox="1">
            <a:spLocks noChangeArrowheads="1"/>
          </p:cNvSpPr>
          <p:nvPr/>
        </p:nvSpPr>
        <p:spPr bwMode="auto">
          <a:xfrm>
            <a:off x="323528" y="6014130"/>
            <a:ext cx="2592288" cy="84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cs typeface="华文楷体"/>
              </a:rPr>
              <a:t>科技部重大仪器专项（</a:t>
            </a:r>
            <a:r>
              <a:rPr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cs typeface="华文楷体"/>
              </a:rPr>
              <a:t>2016-2021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cs typeface="华文楷体"/>
              </a:rPr>
              <a:t>）</a:t>
            </a:r>
            <a:endParaRPr lang="en-US" altLang="zh-CN" sz="20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  <a:cs typeface="华文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alpha val="30000"/>
          </a:schemeClr>
        </a:solidFill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3195</TotalTime>
  <Words>1568</Words>
  <Application>Microsoft Office PowerPoint</Application>
  <PresentationFormat>全屏显示(4:3)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Blends</vt:lpstr>
      <vt:lpstr>Bitmap Image</vt:lpstr>
      <vt:lpstr>Drawing</vt:lpstr>
      <vt:lpstr>Document</vt:lpstr>
      <vt:lpstr>Microsoft Photo Editor 3.0 Photo</vt:lpstr>
      <vt:lpstr>CMS实验升级计划MPGD探测器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pku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Overlook of RPC in high energy physics experiment</dc:title>
  <dc:creator>ban</dc:creator>
  <cp:lastModifiedBy>bany</cp:lastModifiedBy>
  <cp:revision>196</cp:revision>
  <cp:lastPrinted>1601-01-01T00:00:00Z</cp:lastPrinted>
  <dcterms:created xsi:type="dcterms:W3CDTF">2001-10-25T01:34:17Z</dcterms:created>
  <dcterms:modified xsi:type="dcterms:W3CDTF">2016-11-11T00:48:13Z</dcterms:modified>
</cp:coreProperties>
</file>