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87" r:id="rId4"/>
    <p:sldId id="259" r:id="rId5"/>
    <p:sldId id="260" r:id="rId6"/>
    <p:sldId id="261" r:id="rId7"/>
    <p:sldId id="262" r:id="rId8"/>
    <p:sldId id="288" r:id="rId9"/>
    <p:sldId id="296" r:id="rId10"/>
    <p:sldId id="297" r:id="rId11"/>
    <p:sldId id="295" r:id="rId12"/>
    <p:sldId id="299" r:id="rId13"/>
    <p:sldId id="289" r:id="rId14"/>
    <p:sldId id="263" r:id="rId15"/>
    <p:sldId id="264" r:id="rId16"/>
    <p:sldId id="265" r:id="rId17"/>
    <p:sldId id="266" r:id="rId18"/>
    <p:sldId id="269" r:id="rId19"/>
    <p:sldId id="281" r:id="rId20"/>
    <p:sldId id="270" r:id="rId21"/>
    <p:sldId id="271" r:id="rId22"/>
    <p:sldId id="283" r:id="rId23"/>
    <p:sldId id="290" r:id="rId24"/>
    <p:sldId id="278" r:id="rId25"/>
    <p:sldId id="279" r:id="rId26"/>
    <p:sldId id="280" r:id="rId2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72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38A9F5-2B73-45BF-9492-F35A6E59B710}" type="doc">
      <dgm:prSet loTypeId="urn:microsoft.com/office/officeart/2005/8/layout/cycle7" loCatId="cycle" qsTypeId="urn:microsoft.com/office/officeart/2005/8/quickstyle/simple1" qsCatId="simple" csTypeId="urn:microsoft.com/office/officeart/2005/8/colors/accent0_2" csCatId="mainScheme" phldr="1"/>
      <dgm:spPr/>
      <dgm:t>
        <a:bodyPr/>
        <a:lstStyle/>
        <a:p>
          <a:endParaRPr lang="zh-CN" altLang="en-US"/>
        </a:p>
      </dgm:t>
    </dgm:pt>
    <dgm:pt modelId="{2B4F40F1-CA4F-4DF4-B91F-BB2E35661909}">
      <dgm:prSet phldrT="[文本]" custT="1"/>
      <dgm:spPr/>
      <dgm:t>
        <a:bodyPr/>
        <a:lstStyle/>
        <a:p>
          <a:r>
            <a:rPr lang="zh-CN" altLang="en-US" sz="2800" b="1" dirty="0" smtClean="0">
              <a:solidFill>
                <a:schemeClr val="tx1"/>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成本</a:t>
          </a:r>
          <a:endParaRPr lang="zh-CN" altLang="en-US" sz="2800" b="1" dirty="0">
            <a:solidFill>
              <a:schemeClr val="tx1"/>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dgm:t>
    </dgm:pt>
    <dgm:pt modelId="{6FC24268-8660-4F36-BE40-890F484D74F4}" type="parTrans" cxnId="{43D906B1-1F7A-42F3-AC15-2D4543AE47C7}">
      <dgm:prSet/>
      <dgm:spPr/>
      <dgm:t>
        <a:bodyPr/>
        <a:lstStyle/>
        <a:p>
          <a:endParaRPr lang="zh-CN" altLang="en-US">
            <a:solidFill>
              <a:schemeClr val="tx1"/>
            </a:solidFill>
            <a:latin typeface="仿宋" panose="02010609060101010101" pitchFamily="49" charset="-122"/>
            <a:ea typeface="仿宋" panose="02010609060101010101" pitchFamily="49" charset="-122"/>
          </a:endParaRPr>
        </a:p>
      </dgm:t>
    </dgm:pt>
    <dgm:pt modelId="{BD32C608-0D47-48D0-8F76-C974D8665B89}" type="sibTrans" cxnId="{43D906B1-1F7A-42F3-AC15-2D4543AE47C7}">
      <dgm:prSet/>
      <dgm:spPr/>
      <dgm:t>
        <a:bodyPr/>
        <a:lstStyle/>
        <a:p>
          <a:endParaRPr lang="zh-CN" altLang="en-US">
            <a:solidFill>
              <a:schemeClr val="tx1"/>
            </a:solidFill>
            <a:latin typeface="仿宋" panose="02010609060101010101" pitchFamily="49" charset="-122"/>
            <a:ea typeface="仿宋" panose="02010609060101010101" pitchFamily="49" charset="-122"/>
          </a:endParaRPr>
        </a:p>
      </dgm:t>
    </dgm:pt>
    <dgm:pt modelId="{08933178-0281-4509-99DC-C3E03AEFCC77}">
      <dgm:prSet phldrT="[文本]" custT="1"/>
      <dgm:spPr/>
      <dgm:t>
        <a:bodyPr/>
        <a:lstStyle/>
        <a:p>
          <a:r>
            <a:rPr lang="zh-CN" altLang="en-US" sz="2800" b="1" dirty="0" smtClean="0">
              <a:solidFill>
                <a:schemeClr val="tx1"/>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探测</a:t>
          </a:r>
          <a:endParaRPr lang="en-US" altLang="zh-CN" sz="2800" b="1" dirty="0" smtClean="0">
            <a:solidFill>
              <a:schemeClr val="tx1"/>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r>
            <a:rPr lang="zh-CN" altLang="en-US" sz="2800" b="1" dirty="0" smtClean="0">
              <a:solidFill>
                <a:schemeClr val="tx1"/>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性能</a:t>
          </a:r>
          <a:endParaRPr lang="zh-CN" altLang="en-US" sz="2800" b="1" dirty="0">
            <a:solidFill>
              <a:schemeClr val="tx1"/>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dgm:t>
    </dgm:pt>
    <dgm:pt modelId="{A2F06CE5-0B32-453A-AD1D-12888F661BE8}" type="parTrans" cxnId="{872B62C3-0D6E-4E02-9CC3-0B5B1E337A70}">
      <dgm:prSet/>
      <dgm:spPr/>
      <dgm:t>
        <a:bodyPr/>
        <a:lstStyle/>
        <a:p>
          <a:endParaRPr lang="zh-CN" altLang="en-US">
            <a:solidFill>
              <a:schemeClr val="tx1"/>
            </a:solidFill>
            <a:latin typeface="仿宋" panose="02010609060101010101" pitchFamily="49" charset="-122"/>
            <a:ea typeface="仿宋" panose="02010609060101010101" pitchFamily="49" charset="-122"/>
          </a:endParaRPr>
        </a:p>
      </dgm:t>
    </dgm:pt>
    <dgm:pt modelId="{3F416664-A2D4-488B-9C6E-692604A14DBF}" type="sibTrans" cxnId="{872B62C3-0D6E-4E02-9CC3-0B5B1E337A70}">
      <dgm:prSet/>
      <dgm:spPr/>
      <dgm:t>
        <a:bodyPr/>
        <a:lstStyle/>
        <a:p>
          <a:endParaRPr lang="zh-CN" altLang="en-US">
            <a:solidFill>
              <a:schemeClr val="tx1"/>
            </a:solidFill>
            <a:latin typeface="仿宋" panose="02010609060101010101" pitchFamily="49" charset="-122"/>
            <a:ea typeface="仿宋" panose="02010609060101010101" pitchFamily="49" charset="-122"/>
          </a:endParaRPr>
        </a:p>
      </dgm:t>
    </dgm:pt>
    <dgm:pt modelId="{799D92B4-0B53-44FB-BC19-AE84AD8B2085}">
      <dgm:prSet phldrT="[文本]" custT="1"/>
      <dgm:spPr/>
      <dgm:t>
        <a:bodyPr/>
        <a:lstStyle/>
        <a:p>
          <a:r>
            <a:rPr lang="zh-CN" altLang="en-US" sz="2800" b="1" dirty="0" smtClean="0">
              <a:solidFill>
                <a:schemeClr val="tx1"/>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制造</a:t>
          </a:r>
          <a:endParaRPr lang="en-US" altLang="zh-CN" sz="2800" b="1" dirty="0" smtClean="0">
            <a:solidFill>
              <a:schemeClr val="tx1"/>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r>
            <a:rPr lang="zh-CN" altLang="en-US" sz="2800" b="1" dirty="0" smtClean="0">
              <a:solidFill>
                <a:schemeClr val="tx1"/>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维护</a:t>
          </a:r>
          <a:endParaRPr lang="zh-CN" altLang="en-US" sz="2800" b="1" dirty="0">
            <a:solidFill>
              <a:schemeClr val="tx1"/>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dgm:t>
    </dgm:pt>
    <dgm:pt modelId="{4EE51FAB-FBD2-4F36-88BA-C62C81E189B6}" type="parTrans" cxnId="{2786282A-EF66-4127-9FB8-28094BB21CD3}">
      <dgm:prSet/>
      <dgm:spPr/>
      <dgm:t>
        <a:bodyPr/>
        <a:lstStyle/>
        <a:p>
          <a:endParaRPr lang="zh-CN" altLang="en-US">
            <a:solidFill>
              <a:schemeClr val="tx1"/>
            </a:solidFill>
            <a:latin typeface="仿宋" panose="02010609060101010101" pitchFamily="49" charset="-122"/>
            <a:ea typeface="仿宋" panose="02010609060101010101" pitchFamily="49" charset="-122"/>
          </a:endParaRPr>
        </a:p>
      </dgm:t>
    </dgm:pt>
    <dgm:pt modelId="{286E5AEE-A035-4138-939D-85AF89D25611}" type="sibTrans" cxnId="{2786282A-EF66-4127-9FB8-28094BB21CD3}">
      <dgm:prSet/>
      <dgm:spPr/>
      <dgm:t>
        <a:bodyPr/>
        <a:lstStyle/>
        <a:p>
          <a:endParaRPr lang="zh-CN" altLang="en-US">
            <a:solidFill>
              <a:schemeClr val="tx1"/>
            </a:solidFill>
            <a:latin typeface="仿宋" panose="02010609060101010101" pitchFamily="49" charset="-122"/>
            <a:ea typeface="仿宋" panose="02010609060101010101" pitchFamily="49" charset="-122"/>
          </a:endParaRPr>
        </a:p>
      </dgm:t>
    </dgm:pt>
    <dgm:pt modelId="{F5B5F60C-5AFE-46F1-AAF7-86BCC07E354B}" type="pres">
      <dgm:prSet presAssocID="{CB38A9F5-2B73-45BF-9492-F35A6E59B710}" presName="Name0" presStyleCnt="0">
        <dgm:presLayoutVars>
          <dgm:dir/>
          <dgm:resizeHandles val="exact"/>
        </dgm:presLayoutVars>
      </dgm:prSet>
      <dgm:spPr/>
      <dgm:t>
        <a:bodyPr/>
        <a:lstStyle/>
        <a:p>
          <a:endParaRPr lang="zh-CN" altLang="en-US"/>
        </a:p>
      </dgm:t>
    </dgm:pt>
    <dgm:pt modelId="{1399F222-90B4-4D12-9224-86CC035F5270}" type="pres">
      <dgm:prSet presAssocID="{2B4F40F1-CA4F-4DF4-B91F-BB2E35661909}" presName="node" presStyleLbl="node1" presStyleIdx="0" presStyleCnt="3">
        <dgm:presLayoutVars>
          <dgm:bulletEnabled val="1"/>
        </dgm:presLayoutVars>
      </dgm:prSet>
      <dgm:spPr/>
      <dgm:t>
        <a:bodyPr/>
        <a:lstStyle/>
        <a:p>
          <a:endParaRPr lang="zh-CN" altLang="en-US"/>
        </a:p>
      </dgm:t>
    </dgm:pt>
    <dgm:pt modelId="{9BCA49AA-2A9A-4B0B-94F3-E05D59BE8BEA}" type="pres">
      <dgm:prSet presAssocID="{BD32C608-0D47-48D0-8F76-C974D8665B89}" presName="sibTrans" presStyleLbl="sibTrans2D1" presStyleIdx="0" presStyleCnt="3"/>
      <dgm:spPr/>
      <dgm:t>
        <a:bodyPr/>
        <a:lstStyle/>
        <a:p>
          <a:endParaRPr lang="zh-CN" altLang="en-US"/>
        </a:p>
      </dgm:t>
    </dgm:pt>
    <dgm:pt modelId="{6095ACAE-A374-47D4-BA12-E8F66FEB1828}" type="pres">
      <dgm:prSet presAssocID="{BD32C608-0D47-48D0-8F76-C974D8665B89}" presName="connectorText" presStyleLbl="sibTrans2D1" presStyleIdx="0" presStyleCnt="3"/>
      <dgm:spPr/>
      <dgm:t>
        <a:bodyPr/>
        <a:lstStyle/>
        <a:p>
          <a:endParaRPr lang="zh-CN" altLang="en-US"/>
        </a:p>
      </dgm:t>
    </dgm:pt>
    <dgm:pt modelId="{7D133602-3511-4A4B-81D6-1E1C464AD005}" type="pres">
      <dgm:prSet presAssocID="{08933178-0281-4509-99DC-C3E03AEFCC77}" presName="node" presStyleLbl="node1" presStyleIdx="1" presStyleCnt="3" custScaleY="188661">
        <dgm:presLayoutVars>
          <dgm:bulletEnabled val="1"/>
        </dgm:presLayoutVars>
      </dgm:prSet>
      <dgm:spPr/>
      <dgm:t>
        <a:bodyPr/>
        <a:lstStyle/>
        <a:p>
          <a:endParaRPr lang="zh-CN" altLang="en-US"/>
        </a:p>
      </dgm:t>
    </dgm:pt>
    <dgm:pt modelId="{250A92AD-2B55-4DDF-8205-8ECF788E1C82}" type="pres">
      <dgm:prSet presAssocID="{3F416664-A2D4-488B-9C6E-692604A14DBF}" presName="sibTrans" presStyleLbl="sibTrans2D1" presStyleIdx="1" presStyleCnt="3"/>
      <dgm:spPr/>
      <dgm:t>
        <a:bodyPr/>
        <a:lstStyle/>
        <a:p>
          <a:endParaRPr lang="zh-CN" altLang="en-US"/>
        </a:p>
      </dgm:t>
    </dgm:pt>
    <dgm:pt modelId="{C864ED69-7978-45BE-AFA1-F35778C6E6D3}" type="pres">
      <dgm:prSet presAssocID="{3F416664-A2D4-488B-9C6E-692604A14DBF}" presName="connectorText" presStyleLbl="sibTrans2D1" presStyleIdx="1" presStyleCnt="3"/>
      <dgm:spPr/>
      <dgm:t>
        <a:bodyPr/>
        <a:lstStyle/>
        <a:p>
          <a:endParaRPr lang="zh-CN" altLang="en-US"/>
        </a:p>
      </dgm:t>
    </dgm:pt>
    <dgm:pt modelId="{1E47171B-215F-4A67-9581-0B82FBC8180D}" type="pres">
      <dgm:prSet presAssocID="{799D92B4-0B53-44FB-BC19-AE84AD8B2085}" presName="node" presStyleLbl="node1" presStyleIdx="2" presStyleCnt="3" custScaleY="188652">
        <dgm:presLayoutVars>
          <dgm:bulletEnabled val="1"/>
        </dgm:presLayoutVars>
      </dgm:prSet>
      <dgm:spPr/>
      <dgm:t>
        <a:bodyPr/>
        <a:lstStyle/>
        <a:p>
          <a:endParaRPr lang="zh-CN" altLang="en-US"/>
        </a:p>
      </dgm:t>
    </dgm:pt>
    <dgm:pt modelId="{DD9B5110-954E-4A0A-B31C-B7F5453B36A5}" type="pres">
      <dgm:prSet presAssocID="{286E5AEE-A035-4138-939D-85AF89D25611}" presName="sibTrans" presStyleLbl="sibTrans2D1" presStyleIdx="2" presStyleCnt="3"/>
      <dgm:spPr/>
      <dgm:t>
        <a:bodyPr/>
        <a:lstStyle/>
        <a:p>
          <a:endParaRPr lang="zh-CN" altLang="en-US"/>
        </a:p>
      </dgm:t>
    </dgm:pt>
    <dgm:pt modelId="{5CE63979-49BE-406D-8F42-A1A59B70DCE1}" type="pres">
      <dgm:prSet presAssocID="{286E5AEE-A035-4138-939D-85AF89D25611}" presName="connectorText" presStyleLbl="sibTrans2D1" presStyleIdx="2" presStyleCnt="3"/>
      <dgm:spPr/>
      <dgm:t>
        <a:bodyPr/>
        <a:lstStyle/>
        <a:p>
          <a:endParaRPr lang="zh-CN" altLang="en-US"/>
        </a:p>
      </dgm:t>
    </dgm:pt>
  </dgm:ptLst>
  <dgm:cxnLst>
    <dgm:cxn modelId="{8A3846C5-1023-4212-B484-AE05BD3BD98B}" type="presOf" srcId="{3F416664-A2D4-488B-9C6E-692604A14DBF}" destId="{250A92AD-2B55-4DDF-8205-8ECF788E1C82}" srcOrd="0" destOrd="0" presId="urn:microsoft.com/office/officeart/2005/8/layout/cycle7"/>
    <dgm:cxn modelId="{2786282A-EF66-4127-9FB8-28094BB21CD3}" srcId="{CB38A9F5-2B73-45BF-9492-F35A6E59B710}" destId="{799D92B4-0B53-44FB-BC19-AE84AD8B2085}" srcOrd="2" destOrd="0" parTransId="{4EE51FAB-FBD2-4F36-88BA-C62C81E189B6}" sibTransId="{286E5AEE-A035-4138-939D-85AF89D25611}"/>
    <dgm:cxn modelId="{DA28F57E-5A8B-480F-98CC-5C09C2BA96E8}" type="presOf" srcId="{BD32C608-0D47-48D0-8F76-C974D8665B89}" destId="{6095ACAE-A374-47D4-BA12-E8F66FEB1828}" srcOrd="1" destOrd="0" presId="urn:microsoft.com/office/officeart/2005/8/layout/cycle7"/>
    <dgm:cxn modelId="{43D906B1-1F7A-42F3-AC15-2D4543AE47C7}" srcId="{CB38A9F5-2B73-45BF-9492-F35A6E59B710}" destId="{2B4F40F1-CA4F-4DF4-B91F-BB2E35661909}" srcOrd="0" destOrd="0" parTransId="{6FC24268-8660-4F36-BE40-890F484D74F4}" sibTransId="{BD32C608-0D47-48D0-8F76-C974D8665B89}"/>
    <dgm:cxn modelId="{0B153E74-7A84-43D6-A3E4-43680571E081}" type="presOf" srcId="{799D92B4-0B53-44FB-BC19-AE84AD8B2085}" destId="{1E47171B-215F-4A67-9581-0B82FBC8180D}" srcOrd="0" destOrd="0" presId="urn:microsoft.com/office/officeart/2005/8/layout/cycle7"/>
    <dgm:cxn modelId="{2F137561-B094-4827-8764-1EC6F1CDC18E}" type="presOf" srcId="{286E5AEE-A035-4138-939D-85AF89D25611}" destId="{DD9B5110-954E-4A0A-B31C-B7F5453B36A5}" srcOrd="0" destOrd="0" presId="urn:microsoft.com/office/officeart/2005/8/layout/cycle7"/>
    <dgm:cxn modelId="{8D2AE80F-F628-408E-B367-41C9B49F3B81}" type="presOf" srcId="{3F416664-A2D4-488B-9C6E-692604A14DBF}" destId="{C864ED69-7978-45BE-AFA1-F35778C6E6D3}" srcOrd="1" destOrd="0" presId="urn:microsoft.com/office/officeart/2005/8/layout/cycle7"/>
    <dgm:cxn modelId="{D2132A7C-3303-45CE-9FE5-67BD1DD16890}" type="presOf" srcId="{286E5AEE-A035-4138-939D-85AF89D25611}" destId="{5CE63979-49BE-406D-8F42-A1A59B70DCE1}" srcOrd="1" destOrd="0" presId="urn:microsoft.com/office/officeart/2005/8/layout/cycle7"/>
    <dgm:cxn modelId="{1C1BCA68-BD80-447E-9DA6-32D6FBE543B1}" type="presOf" srcId="{08933178-0281-4509-99DC-C3E03AEFCC77}" destId="{7D133602-3511-4A4B-81D6-1E1C464AD005}" srcOrd="0" destOrd="0" presId="urn:microsoft.com/office/officeart/2005/8/layout/cycle7"/>
    <dgm:cxn modelId="{CFD5EB4B-E5AF-4B4A-A231-4E420A3A7937}" type="presOf" srcId="{BD32C608-0D47-48D0-8F76-C974D8665B89}" destId="{9BCA49AA-2A9A-4B0B-94F3-E05D59BE8BEA}" srcOrd="0" destOrd="0" presId="urn:microsoft.com/office/officeart/2005/8/layout/cycle7"/>
    <dgm:cxn modelId="{F08C22FE-64FD-467C-9EC2-09C9BB69571B}" type="presOf" srcId="{2B4F40F1-CA4F-4DF4-B91F-BB2E35661909}" destId="{1399F222-90B4-4D12-9224-86CC035F5270}" srcOrd="0" destOrd="0" presId="urn:microsoft.com/office/officeart/2005/8/layout/cycle7"/>
    <dgm:cxn modelId="{051E9CE2-9F48-423C-9DDB-13F619B791BE}" type="presOf" srcId="{CB38A9F5-2B73-45BF-9492-F35A6E59B710}" destId="{F5B5F60C-5AFE-46F1-AAF7-86BCC07E354B}" srcOrd="0" destOrd="0" presId="urn:microsoft.com/office/officeart/2005/8/layout/cycle7"/>
    <dgm:cxn modelId="{872B62C3-0D6E-4E02-9CC3-0B5B1E337A70}" srcId="{CB38A9F5-2B73-45BF-9492-F35A6E59B710}" destId="{08933178-0281-4509-99DC-C3E03AEFCC77}" srcOrd="1" destOrd="0" parTransId="{A2F06CE5-0B32-453A-AD1D-12888F661BE8}" sibTransId="{3F416664-A2D4-488B-9C6E-692604A14DBF}"/>
    <dgm:cxn modelId="{EEC625C2-4966-4A7E-A411-404D419C5E10}" type="presParOf" srcId="{F5B5F60C-5AFE-46F1-AAF7-86BCC07E354B}" destId="{1399F222-90B4-4D12-9224-86CC035F5270}" srcOrd="0" destOrd="0" presId="urn:microsoft.com/office/officeart/2005/8/layout/cycle7"/>
    <dgm:cxn modelId="{3CD311AE-BF8F-4B26-891C-4920ADC3A0B0}" type="presParOf" srcId="{F5B5F60C-5AFE-46F1-AAF7-86BCC07E354B}" destId="{9BCA49AA-2A9A-4B0B-94F3-E05D59BE8BEA}" srcOrd="1" destOrd="0" presId="urn:microsoft.com/office/officeart/2005/8/layout/cycle7"/>
    <dgm:cxn modelId="{F39FDC3F-3059-4E12-93C8-71E8B472DE78}" type="presParOf" srcId="{9BCA49AA-2A9A-4B0B-94F3-E05D59BE8BEA}" destId="{6095ACAE-A374-47D4-BA12-E8F66FEB1828}" srcOrd="0" destOrd="0" presId="urn:microsoft.com/office/officeart/2005/8/layout/cycle7"/>
    <dgm:cxn modelId="{154593F7-23AA-4184-B21C-DDEA6CB0F1F7}" type="presParOf" srcId="{F5B5F60C-5AFE-46F1-AAF7-86BCC07E354B}" destId="{7D133602-3511-4A4B-81D6-1E1C464AD005}" srcOrd="2" destOrd="0" presId="urn:microsoft.com/office/officeart/2005/8/layout/cycle7"/>
    <dgm:cxn modelId="{851855C1-F47B-40D7-8C8F-FC4D3D349F9D}" type="presParOf" srcId="{F5B5F60C-5AFE-46F1-AAF7-86BCC07E354B}" destId="{250A92AD-2B55-4DDF-8205-8ECF788E1C82}" srcOrd="3" destOrd="0" presId="urn:microsoft.com/office/officeart/2005/8/layout/cycle7"/>
    <dgm:cxn modelId="{83F677B9-E581-4F42-8E34-28F858B4FAF4}" type="presParOf" srcId="{250A92AD-2B55-4DDF-8205-8ECF788E1C82}" destId="{C864ED69-7978-45BE-AFA1-F35778C6E6D3}" srcOrd="0" destOrd="0" presId="urn:microsoft.com/office/officeart/2005/8/layout/cycle7"/>
    <dgm:cxn modelId="{662C0E84-285B-4B6F-867D-B889193A81E9}" type="presParOf" srcId="{F5B5F60C-5AFE-46F1-AAF7-86BCC07E354B}" destId="{1E47171B-215F-4A67-9581-0B82FBC8180D}" srcOrd="4" destOrd="0" presId="urn:microsoft.com/office/officeart/2005/8/layout/cycle7"/>
    <dgm:cxn modelId="{DB53B826-8712-42BF-87E3-218A5E6D4796}" type="presParOf" srcId="{F5B5F60C-5AFE-46F1-AAF7-86BCC07E354B}" destId="{DD9B5110-954E-4A0A-B31C-B7F5453B36A5}" srcOrd="5" destOrd="0" presId="urn:microsoft.com/office/officeart/2005/8/layout/cycle7"/>
    <dgm:cxn modelId="{ABF28E3F-FBF3-4C6B-9C51-1D7D2C04AA35}" type="presParOf" srcId="{DD9B5110-954E-4A0A-B31C-B7F5453B36A5}" destId="{5CE63979-49BE-406D-8F42-A1A59B70DCE1}" srcOrd="0" destOrd="0" presId="urn:microsoft.com/office/officeart/2005/8/layout/cycle7"/>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699429-4142-4A2B-A786-5177D8F25737}" type="doc">
      <dgm:prSet loTypeId="urn:microsoft.com/office/officeart/2005/8/layout/hierarchy2" loCatId="hierarchy" qsTypeId="urn:microsoft.com/office/officeart/2005/8/quickstyle/simple1" qsCatId="simple" csTypeId="urn:microsoft.com/office/officeart/2005/8/colors/accent0_2" csCatId="mainScheme" phldr="1"/>
      <dgm:spPr/>
      <dgm:t>
        <a:bodyPr/>
        <a:lstStyle/>
        <a:p>
          <a:endParaRPr lang="zh-CN" altLang="en-US"/>
        </a:p>
      </dgm:t>
    </dgm:pt>
    <dgm:pt modelId="{E95AE2B6-FEC9-4377-A6FE-A63B7143C337}">
      <dgm:prSet phldrT="[文本]" custT="1"/>
      <dgm:spPr/>
      <dgm:t>
        <a:bodyPr/>
        <a:lstStyle/>
        <a:p>
          <a:r>
            <a:rPr lang="zh-CN" altLang="en-US" sz="2000" b="1" dirty="0" smtClean="0">
              <a:solidFill>
                <a:srgbClr val="FF0000"/>
              </a:solidFill>
            </a:rPr>
            <a:t>阳极丝</a:t>
          </a:r>
          <a:endParaRPr lang="en-US" altLang="zh-CN" sz="2000" b="1" dirty="0" smtClean="0">
            <a:solidFill>
              <a:srgbClr val="FF0000"/>
            </a:solidFill>
          </a:endParaRPr>
        </a:p>
        <a:p>
          <a:r>
            <a:rPr lang="en-US" altLang="zh-CN" sz="1600" dirty="0" smtClean="0"/>
            <a:t>(</a:t>
          </a:r>
          <a:r>
            <a:rPr lang="zh-CN" altLang="en-US" sz="1600" dirty="0" smtClean="0"/>
            <a:t>电子驱动</a:t>
          </a:r>
          <a:endParaRPr lang="en-US" altLang="zh-CN" sz="1600" dirty="0" smtClean="0"/>
        </a:p>
        <a:p>
          <a:r>
            <a:rPr lang="zh-CN" altLang="en-US" sz="1600" dirty="0" smtClean="0"/>
            <a:t>及电子倍增</a:t>
          </a:r>
          <a:r>
            <a:rPr lang="en-US" altLang="zh-CN" sz="1600" dirty="0" smtClean="0"/>
            <a:t>)</a:t>
          </a:r>
          <a:endParaRPr lang="zh-CN" altLang="en-US" sz="1600" dirty="0"/>
        </a:p>
      </dgm:t>
    </dgm:pt>
    <dgm:pt modelId="{2A3E063C-2D74-4E93-943B-43C05595DEDE}" type="parTrans" cxnId="{C2A4D9CC-BF5C-412A-AF59-8E39F673A9FC}">
      <dgm:prSet/>
      <dgm:spPr/>
      <dgm:t>
        <a:bodyPr/>
        <a:lstStyle/>
        <a:p>
          <a:endParaRPr lang="zh-CN" altLang="en-US" sz="1600"/>
        </a:p>
      </dgm:t>
    </dgm:pt>
    <dgm:pt modelId="{395CBA49-B607-4997-8068-80F4283A026B}" type="sibTrans" cxnId="{C2A4D9CC-BF5C-412A-AF59-8E39F673A9FC}">
      <dgm:prSet/>
      <dgm:spPr/>
      <dgm:t>
        <a:bodyPr/>
        <a:lstStyle/>
        <a:p>
          <a:endParaRPr lang="zh-CN" altLang="en-US" sz="1600"/>
        </a:p>
      </dgm:t>
    </dgm:pt>
    <dgm:pt modelId="{DB3FA9B8-5751-4948-98E6-6BC0B193C06C}">
      <dgm:prSet phldrT="[文本]" custT="1"/>
      <dgm:spPr/>
      <dgm:t>
        <a:bodyPr/>
        <a:lstStyle/>
        <a:p>
          <a:r>
            <a:rPr lang="zh-CN" altLang="en-US" sz="2000" b="1" dirty="0" smtClean="0">
              <a:solidFill>
                <a:srgbClr val="FF0000"/>
              </a:solidFill>
            </a:rPr>
            <a:t>匀强电场</a:t>
          </a:r>
          <a:endParaRPr lang="en-US" altLang="zh-CN" sz="2000" b="1" dirty="0" smtClean="0">
            <a:solidFill>
              <a:srgbClr val="FF0000"/>
            </a:solidFill>
          </a:endParaRPr>
        </a:p>
        <a:p>
          <a:r>
            <a:rPr lang="en-US" altLang="zh-CN" sz="1600" dirty="0" smtClean="0"/>
            <a:t>(</a:t>
          </a:r>
          <a:r>
            <a:rPr lang="zh-CN" altLang="en-US" sz="1600" dirty="0" smtClean="0"/>
            <a:t>电子驱动</a:t>
          </a:r>
          <a:r>
            <a:rPr lang="en-US" altLang="zh-CN" sz="1600" dirty="0" smtClean="0"/>
            <a:t>)</a:t>
          </a:r>
          <a:endParaRPr lang="zh-CN" altLang="en-US" sz="1600" dirty="0"/>
        </a:p>
      </dgm:t>
    </dgm:pt>
    <dgm:pt modelId="{8AB5058B-D284-454A-9B7E-2802D5CC4236}" type="parTrans" cxnId="{4CCDAC70-76C4-4FAF-8B61-3F250C868376}">
      <dgm:prSet custT="1"/>
      <dgm:spPr/>
      <dgm:t>
        <a:bodyPr/>
        <a:lstStyle/>
        <a:p>
          <a:endParaRPr lang="zh-CN" altLang="en-US" sz="400"/>
        </a:p>
      </dgm:t>
    </dgm:pt>
    <dgm:pt modelId="{CD790213-3A67-4532-84FA-FA399A299C73}" type="sibTrans" cxnId="{4CCDAC70-76C4-4FAF-8B61-3F250C868376}">
      <dgm:prSet/>
      <dgm:spPr/>
      <dgm:t>
        <a:bodyPr/>
        <a:lstStyle/>
        <a:p>
          <a:endParaRPr lang="zh-CN" altLang="en-US" sz="1600"/>
        </a:p>
      </dgm:t>
    </dgm:pt>
    <dgm:pt modelId="{B117D383-5B15-4B9A-9056-29DB1977F4A6}">
      <dgm:prSet phldrT="[文本]" custT="1"/>
      <dgm:spPr/>
      <dgm:t>
        <a:bodyPr/>
        <a:lstStyle/>
        <a:p>
          <a:r>
            <a:rPr lang="zh-CN" altLang="en-US" sz="2000" b="1" dirty="0" smtClean="0">
              <a:solidFill>
                <a:srgbClr val="FF0000"/>
              </a:solidFill>
            </a:rPr>
            <a:t>电子倍增器</a:t>
          </a:r>
          <a:endParaRPr lang="en-US" altLang="zh-CN" sz="2000" b="1" dirty="0" smtClean="0">
            <a:solidFill>
              <a:srgbClr val="FF0000"/>
            </a:solidFill>
          </a:endParaRPr>
        </a:p>
        <a:p>
          <a:r>
            <a:rPr lang="en-US" altLang="zh-CN" sz="1600" dirty="0" smtClean="0"/>
            <a:t>(</a:t>
          </a:r>
          <a:r>
            <a:rPr lang="zh-CN" altLang="en-US" sz="1600" dirty="0" smtClean="0"/>
            <a:t>电子倍增</a:t>
          </a:r>
          <a:r>
            <a:rPr lang="en-US" altLang="zh-CN" sz="1600" dirty="0" smtClean="0"/>
            <a:t>)</a:t>
          </a:r>
          <a:endParaRPr lang="zh-CN" altLang="en-US" sz="1600" dirty="0"/>
        </a:p>
      </dgm:t>
    </dgm:pt>
    <dgm:pt modelId="{7FBE04EE-4AB1-48FF-BE48-0B6FCC61744B}" type="parTrans" cxnId="{386E3695-B23B-4AD1-86ED-FBE02927699F}">
      <dgm:prSet custT="1"/>
      <dgm:spPr/>
      <dgm:t>
        <a:bodyPr/>
        <a:lstStyle/>
        <a:p>
          <a:endParaRPr lang="zh-CN" altLang="en-US" sz="400"/>
        </a:p>
      </dgm:t>
    </dgm:pt>
    <dgm:pt modelId="{8C551D48-4B8C-4C35-87D3-F53F29481749}" type="sibTrans" cxnId="{386E3695-B23B-4AD1-86ED-FBE02927699F}">
      <dgm:prSet/>
      <dgm:spPr/>
      <dgm:t>
        <a:bodyPr/>
        <a:lstStyle/>
        <a:p>
          <a:endParaRPr lang="zh-CN" altLang="en-US" sz="1600"/>
        </a:p>
      </dgm:t>
    </dgm:pt>
    <dgm:pt modelId="{054DCA67-AB4D-4CA2-B7BC-5C68DDD7ECE8}" type="pres">
      <dgm:prSet presAssocID="{8F699429-4142-4A2B-A786-5177D8F25737}" presName="diagram" presStyleCnt="0">
        <dgm:presLayoutVars>
          <dgm:chPref val="1"/>
          <dgm:dir/>
          <dgm:animOne val="branch"/>
          <dgm:animLvl val="lvl"/>
          <dgm:resizeHandles val="exact"/>
        </dgm:presLayoutVars>
      </dgm:prSet>
      <dgm:spPr/>
      <dgm:t>
        <a:bodyPr/>
        <a:lstStyle/>
        <a:p>
          <a:endParaRPr lang="zh-CN" altLang="en-US"/>
        </a:p>
      </dgm:t>
    </dgm:pt>
    <dgm:pt modelId="{680BD167-C32D-4D21-967D-24E5DCCFBAD2}" type="pres">
      <dgm:prSet presAssocID="{E95AE2B6-FEC9-4377-A6FE-A63B7143C337}" presName="root1" presStyleCnt="0"/>
      <dgm:spPr/>
      <dgm:t>
        <a:bodyPr/>
        <a:lstStyle/>
        <a:p>
          <a:endParaRPr lang="zh-CN" altLang="en-US"/>
        </a:p>
      </dgm:t>
    </dgm:pt>
    <dgm:pt modelId="{EBF042E1-2CEA-48F4-B940-C90C9D9E093E}" type="pres">
      <dgm:prSet presAssocID="{E95AE2B6-FEC9-4377-A6FE-A63B7143C337}" presName="LevelOneTextNode" presStyleLbl="node0" presStyleIdx="0" presStyleCnt="1" custScaleY="134806">
        <dgm:presLayoutVars>
          <dgm:chPref val="3"/>
        </dgm:presLayoutVars>
      </dgm:prSet>
      <dgm:spPr/>
      <dgm:t>
        <a:bodyPr/>
        <a:lstStyle/>
        <a:p>
          <a:endParaRPr lang="zh-CN" altLang="en-US"/>
        </a:p>
      </dgm:t>
    </dgm:pt>
    <dgm:pt modelId="{A865F290-48B5-4366-9027-92C365142A09}" type="pres">
      <dgm:prSet presAssocID="{E95AE2B6-FEC9-4377-A6FE-A63B7143C337}" presName="level2hierChild" presStyleCnt="0"/>
      <dgm:spPr/>
      <dgm:t>
        <a:bodyPr/>
        <a:lstStyle/>
        <a:p>
          <a:endParaRPr lang="zh-CN" altLang="en-US"/>
        </a:p>
      </dgm:t>
    </dgm:pt>
    <dgm:pt modelId="{ABF4ABFB-D4D1-4DB7-A48C-20C4850D89D7}" type="pres">
      <dgm:prSet presAssocID="{8AB5058B-D284-454A-9B7E-2802D5CC4236}" presName="conn2-1" presStyleLbl="parChTrans1D2" presStyleIdx="0" presStyleCnt="2"/>
      <dgm:spPr/>
      <dgm:t>
        <a:bodyPr/>
        <a:lstStyle/>
        <a:p>
          <a:endParaRPr lang="zh-CN" altLang="en-US"/>
        </a:p>
      </dgm:t>
    </dgm:pt>
    <dgm:pt modelId="{6A28206D-02FF-4D79-BA00-C661B2D7A496}" type="pres">
      <dgm:prSet presAssocID="{8AB5058B-D284-454A-9B7E-2802D5CC4236}" presName="connTx" presStyleLbl="parChTrans1D2" presStyleIdx="0" presStyleCnt="2"/>
      <dgm:spPr/>
      <dgm:t>
        <a:bodyPr/>
        <a:lstStyle/>
        <a:p>
          <a:endParaRPr lang="zh-CN" altLang="en-US"/>
        </a:p>
      </dgm:t>
    </dgm:pt>
    <dgm:pt modelId="{B0779F6F-C1CE-4D12-A5E4-3988A5E2310C}" type="pres">
      <dgm:prSet presAssocID="{DB3FA9B8-5751-4948-98E6-6BC0B193C06C}" presName="root2" presStyleCnt="0"/>
      <dgm:spPr/>
      <dgm:t>
        <a:bodyPr/>
        <a:lstStyle/>
        <a:p>
          <a:endParaRPr lang="zh-CN" altLang="en-US"/>
        </a:p>
      </dgm:t>
    </dgm:pt>
    <dgm:pt modelId="{B9E4ACAE-7623-4FD0-A7DA-4C36E6F57E74}" type="pres">
      <dgm:prSet presAssocID="{DB3FA9B8-5751-4948-98E6-6BC0B193C06C}" presName="LevelTwoTextNode" presStyleLbl="node2" presStyleIdx="0" presStyleCnt="2">
        <dgm:presLayoutVars>
          <dgm:chPref val="3"/>
        </dgm:presLayoutVars>
      </dgm:prSet>
      <dgm:spPr/>
      <dgm:t>
        <a:bodyPr/>
        <a:lstStyle/>
        <a:p>
          <a:endParaRPr lang="zh-CN" altLang="en-US"/>
        </a:p>
      </dgm:t>
    </dgm:pt>
    <dgm:pt modelId="{3A60EDA6-BE0D-439D-AAC3-462003F9D633}" type="pres">
      <dgm:prSet presAssocID="{DB3FA9B8-5751-4948-98E6-6BC0B193C06C}" presName="level3hierChild" presStyleCnt="0"/>
      <dgm:spPr/>
      <dgm:t>
        <a:bodyPr/>
        <a:lstStyle/>
        <a:p>
          <a:endParaRPr lang="zh-CN" altLang="en-US"/>
        </a:p>
      </dgm:t>
    </dgm:pt>
    <dgm:pt modelId="{92EB800C-E95C-438C-B1A1-D08783E3B3FC}" type="pres">
      <dgm:prSet presAssocID="{7FBE04EE-4AB1-48FF-BE48-0B6FCC61744B}" presName="conn2-1" presStyleLbl="parChTrans1D2" presStyleIdx="1" presStyleCnt="2"/>
      <dgm:spPr/>
      <dgm:t>
        <a:bodyPr/>
        <a:lstStyle/>
        <a:p>
          <a:endParaRPr lang="zh-CN" altLang="en-US"/>
        </a:p>
      </dgm:t>
    </dgm:pt>
    <dgm:pt modelId="{EA162B34-5C0D-4305-A291-27736E9DBF2F}" type="pres">
      <dgm:prSet presAssocID="{7FBE04EE-4AB1-48FF-BE48-0B6FCC61744B}" presName="connTx" presStyleLbl="parChTrans1D2" presStyleIdx="1" presStyleCnt="2"/>
      <dgm:spPr/>
      <dgm:t>
        <a:bodyPr/>
        <a:lstStyle/>
        <a:p>
          <a:endParaRPr lang="zh-CN" altLang="en-US"/>
        </a:p>
      </dgm:t>
    </dgm:pt>
    <dgm:pt modelId="{41DA766D-F905-4AF0-B728-3F638243C1B6}" type="pres">
      <dgm:prSet presAssocID="{B117D383-5B15-4B9A-9056-29DB1977F4A6}" presName="root2" presStyleCnt="0"/>
      <dgm:spPr/>
      <dgm:t>
        <a:bodyPr/>
        <a:lstStyle/>
        <a:p>
          <a:endParaRPr lang="zh-CN" altLang="en-US"/>
        </a:p>
      </dgm:t>
    </dgm:pt>
    <dgm:pt modelId="{99F282D8-A9B6-499C-8E7A-F0F96D118C5E}" type="pres">
      <dgm:prSet presAssocID="{B117D383-5B15-4B9A-9056-29DB1977F4A6}" presName="LevelTwoTextNode" presStyleLbl="node2" presStyleIdx="1" presStyleCnt="2">
        <dgm:presLayoutVars>
          <dgm:chPref val="3"/>
        </dgm:presLayoutVars>
      </dgm:prSet>
      <dgm:spPr/>
      <dgm:t>
        <a:bodyPr/>
        <a:lstStyle/>
        <a:p>
          <a:endParaRPr lang="zh-CN" altLang="en-US"/>
        </a:p>
      </dgm:t>
    </dgm:pt>
    <dgm:pt modelId="{EA980F26-0BFE-429A-A80D-C437E0D3A16F}" type="pres">
      <dgm:prSet presAssocID="{B117D383-5B15-4B9A-9056-29DB1977F4A6}" presName="level3hierChild" presStyleCnt="0"/>
      <dgm:spPr/>
      <dgm:t>
        <a:bodyPr/>
        <a:lstStyle/>
        <a:p>
          <a:endParaRPr lang="zh-CN" altLang="en-US"/>
        </a:p>
      </dgm:t>
    </dgm:pt>
  </dgm:ptLst>
  <dgm:cxnLst>
    <dgm:cxn modelId="{6F01263A-BFB9-42CC-9A1E-94FFD2139268}" type="presOf" srcId="{8AB5058B-D284-454A-9B7E-2802D5CC4236}" destId="{ABF4ABFB-D4D1-4DB7-A48C-20C4850D89D7}" srcOrd="0" destOrd="0" presId="urn:microsoft.com/office/officeart/2005/8/layout/hierarchy2"/>
    <dgm:cxn modelId="{9307F306-B6E1-4DD6-B342-7537F1E4737F}" type="presOf" srcId="{B117D383-5B15-4B9A-9056-29DB1977F4A6}" destId="{99F282D8-A9B6-499C-8E7A-F0F96D118C5E}" srcOrd="0" destOrd="0" presId="urn:microsoft.com/office/officeart/2005/8/layout/hierarchy2"/>
    <dgm:cxn modelId="{122ACD87-9D42-4CE2-B7B7-FB6B9EBF417D}" type="presOf" srcId="{DB3FA9B8-5751-4948-98E6-6BC0B193C06C}" destId="{B9E4ACAE-7623-4FD0-A7DA-4C36E6F57E74}" srcOrd="0" destOrd="0" presId="urn:microsoft.com/office/officeart/2005/8/layout/hierarchy2"/>
    <dgm:cxn modelId="{D7B0A415-40A0-428C-8D67-E84EC9E121B9}" type="presOf" srcId="{8F699429-4142-4A2B-A786-5177D8F25737}" destId="{054DCA67-AB4D-4CA2-B7BC-5C68DDD7ECE8}" srcOrd="0" destOrd="0" presId="urn:microsoft.com/office/officeart/2005/8/layout/hierarchy2"/>
    <dgm:cxn modelId="{D1EE4B15-FEF9-4E2E-83A9-155DEB6A47F2}" type="presOf" srcId="{7FBE04EE-4AB1-48FF-BE48-0B6FCC61744B}" destId="{92EB800C-E95C-438C-B1A1-D08783E3B3FC}" srcOrd="0" destOrd="0" presId="urn:microsoft.com/office/officeart/2005/8/layout/hierarchy2"/>
    <dgm:cxn modelId="{1FD22C19-9379-40F1-BC74-9460FBF5F741}" type="presOf" srcId="{8AB5058B-D284-454A-9B7E-2802D5CC4236}" destId="{6A28206D-02FF-4D79-BA00-C661B2D7A496}" srcOrd="1" destOrd="0" presId="urn:microsoft.com/office/officeart/2005/8/layout/hierarchy2"/>
    <dgm:cxn modelId="{4410199F-A3F6-4E3D-98C1-8471843C29C6}" type="presOf" srcId="{7FBE04EE-4AB1-48FF-BE48-0B6FCC61744B}" destId="{EA162B34-5C0D-4305-A291-27736E9DBF2F}" srcOrd="1" destOrd="0" presId="urn:microsoft.com/office/officeart/2005/8/layout/hierarchy2"/>
    <dgm:cxn modelId="{4CCDAC70-76C4-4FAF-8B61-3F250C868376}" srcId="{E95AE2B6-FEC9-4377-A6FE-A63B7143C337}" destId="{DB3FA9B8-5751-4948-98E6-6BC0B193C06C}" srcOrd="0" destOrd="0" parTransId="{8AB5058B-D284-454A-9B7E-2802D5CC4236}" sibTransId="{CD790213-3A67-4532-84FA-FA399A299C73}"/>
    <dgm:cxn modelId="{386E3695-B23B-4AD1-86ED-FBE02927699F}" srcId="{E95AE2B6-FEC9-4377-A6FE-A63B7143C337}" destId="{B117D383-5B15-4B9A-9056-29DB1977F4A6}" srcOrd="1" destOrd="0" parTransId="{7FBE04EE-4AB1-48FF-BE48-0B6FCC61744B}" sibTransId="{8C551D48-4B8C-4C35-87D3-F53F29481749}"/>
    <dgm:cxn modelId="{C2A4D9CC-BF5C-412A-AF59-8E39F673A9FC}" srcId="{8F699429-4142-4A2B-A786-5177D8F25737}" destId="{E95AE2B6-FEC9-4377-A6FE-A63B7143C337}" srcOrd="0" destOrd="0" parTransId="{2A3E063C-2D74-4E93-943B-43C05595DEDE}" sibTransId="{395CBA49-B607-4997-8068-80F4283A026B}"/>
    <dgm:cxn modelId="{179A6DD2-1E59-4FC2-B377-4B6F33FC76F7}" type="presOf" srcId="{E95AE2B6-FEC9-4377-A6FE-A63B7143C337}" destId="{EBF042E1-2CEA-48F4-B940-C90C9D9E093E}" srcOrd="0" destOrd="0" presId="urn:microsoft.com/office/officeart/2005/8/layout/hierarchy2"/>
    <dgm:cxn modelId="{2A376815-9B47-4567-87D2-8D2FF10727BD}" type="presParOf" srcId="{054DCA67-AB4D-4CA2-B7BC-5C68DDD7ECE8}" destId="{680BD167-C32D-4D21-967D-24E5DCCFBAD2}" srcOrd="0" destOrd="0" presId="urn:microsoft.com/office/officeart/2005/8/layout/hierarchy2"/>
    <dgm:cxn modelId="{06D222F3-8573-44A9-BE48-69A224458206}" type="presParOf" srcId="{680BD167-C32D-4D21-967D-24E5DCCFBAD2}" destId="{EBF042E1-2CEA-48F4-B940-C90C9D9E093E}" srcOrd="0" destOrd="0" presId="urn:microsoft.com/office/officeart/2005/8/layout/hierarchy2"/>
    <dgm:cxn modelId="{3681DF88-8D80-49D5-AFD4-773A45AC51A9}" type="presParOf" srcId="{680BD167-C32D-4D21-967D-24E5DCCFBAD2}" destId="{A865F290-48B5-4366-9027-92C365142A09}" srcOrd="1" destOrd="0" presId="urn:microsoft.com/office/officeart/2005/8/layout/hierarchy2"/>
    <dgm:cxn modelId="{A9374D9D-5EEB-4816-85FA-63E05EAD9CF9}" type="presParOf" srcId="{A865F290-48B5-4366-9027-92C365142A09}" destId="{ABF4ABFB-D4D1-4DB7-A48C-20C4850D89D7}" srcOrd="0" destOrd="0" presId="urn:microsoft.com/office/officeart/2005/8/layout/hierarchy2"/>
    <dgm:cxn modelId="{405E3DFB-4241-42B1-A2F1-8481D937A8E8}" type="presParOf" srcId="{ABF4ABFB-D4D1-4DB7-A48C-20C4850D89D7}" destId="{6A28206D-02FF-4D79-BA00-C661B2D7A496}" srcOrd="0" destOrd="0" presId="urn:microsoft.com/office/officeart/2005/8/layout/hierarchy2"/>
    <dgm:cxn modelId="{E94C83B3-717A-4658-8320-C39A11C7B871}" type="presParOf" srcId="{A865F290-48B5-4366-9027-92C365142A09}" destId="{B0779F6F-C1CE-4D12-A5E4-3988A5E2310C}" srcOrd="1" destOrd="0" presId="urn:microsoft.com/office/officeart/2005/8/layout/hierarchy2"/>
    <dgm:cxn modelId="{3D54F6AA-565C-4FC1-BC86-87944829013B}" type="presParOf" srcId="{B0779F6F-C1CE-4D12-A5E4-3988A5E2310C}" destId="{B9E4ACAE-7623-4FD0-A7DA-4C36E6F57E74}" srcOrd="0" destOrd="0" presId="urn:microsoft.com/office/officeart/2005/8/layout/hierarchy2"/>
    <dgm:cxn modelId="{47086AB7-222C-45FB-8716-3B75CB7C0E7F}" type="presParOf" srcId="{B0779F6F-C1CE-4D12-A5E4-3988A5E2310C}" destId="{3A60EDA6-BE0D-439D-AAC3-462003F9D633}" srcOrd="1" destOrd="0" presId="urn:microsoft.com/office/officeart/2005/8/layout/hierarchy2"/>
    <dgm:cxn modelId="{AF955D0F-87FF-42EA-99EA-9159003C33DD}" type="presParOf" srcId="{A865F290-48B5-4366-9027-92C365142A09}" destId="{92EB800C-E95C-438C-B1A1-D08783E3B3FC}" srcOrd="2" destOrd="0" presId="urn:microsoft.com/office/officeart/2005/8/layout/hierarchy2"/>
    <dgm:cxn modelId="{3A65DFED-383D-487D-AD31-3A1171BCBB6C}" type="presParOf" srcId="{92EB800C-E95C-438C-B1A1-D08783E3B3FC}" destId="{EA162B34-5C0D-4305-A291-27736E9DBF2F}" srcOrd="0" destOrd="0" presId="urn:microsoft.com/office/officeart/2005/8/layout/hierarchy2"/>
    <dgm:cxn modelId="{B9503135-25FB-4067-961C-DF6ACE7BCE04}" type="presParOf" srcId="{A865F290-48B5-4366-9027-92C365142A09}" destId="{41DA766D-F905-4AF0-B728-3F638243C1B6}" srcOrd="3" destOrd="0" presId="urn:microsoft.com/office/officeart/2005/8/layout/hierarchy2"/>
    <dgm:cxn modelId="{83EB918A-C679-43B5-9C3B-488B48CEDE86}" type="presParOf" srcId="{41DA766D-F905-4AF0-B728-3F638243C1B6}" destId="{99F282D8-A9B6-499C-8E7A-F0F96D118C5E}" srcOrd="0" destOrd="0" presId="urn:microsoft.com/office/officeart/2005/8/layout/hierarchy2"/>
    <dgm:cxn modelId="{6247C2BC-59FB-4F53-B782-2211D204A395}" type="presParOf" srcId="{41DA766D-F905-4AF0-B728-3F638243C1B6}" destId="{EA980F26-0BFE-429A-A80D-C437E0D3A16F}"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54E0E4-C99C-4302-BB0C-AE6B58F9AC99}" type="doc">
      <dgm:prSet loTypeId="urn:microsoft.com/office/officeart/2005/8/layout/hProcess10" loCatId="picture" qsTypeId="urn:microsoft.com/office/officeart/2005/8/quickstyle/simple1" qsCatId="simple" csTypeId="urn:microsoft.com/office/officeart/2005/8/colors/accent0_2" csCatId="mainScheme" phldr="1"/>
      <dgm:spPr/>
      <dgm:t>
        <a:bodyPr/>
        <a:lstStyle/>
        <a:p>
          <a:endParaRPr lang="zh-CN" altLang="en-US"/>
        </a:p>
      </dgm:t>
    </dgm:pt>
    <dgm:pt modelId="{B511169F-331B-4662-AE83-108522E23EFD}">
      <dgm:prSet phldrT="[文本]" custT="1"/>
      <dgm:spPr/>
      <dgm:t>
        <a:bodyPr/>
        <a:lstStyle/>
        <a:p>
          <a:r>
            <a:rPr lang="zh-CN" altLang="en-US" sz="2000" dirty="0" smtClean="0"/>
            <a:t>中子吸收</a:t>
          </a:r>
          <a:endParaRPr lang="en-US" altLang="zh-CN" sz="2000" dirty="0" smtClean="0"/>
        </a:p>
        <a:p>
          <a:r>
            <a:rPr lang="en-US" altLang="zh-CN" sz="2000" dirty="0" smtClean="0"/>
            <a:t>&amp;</a:t>
          </a:r>
          <a:r>
            <a:rPr lang="zh-CN" altLang="en-US" sz="2000" dirty="0" smtClean="0"/>
            <a:t>电子产生</a:t>
          </a:r>
          <a:endParaRPr lang="zh-CN" altLang="en-US" sz="2000" dirty="0"/>
        </a:p>
      </dgm:t>
    </dgm:pt>
    <dgm:pt modelId="{F640A9B1-7B77-4D0E-A297-665E7A22CDD4}" type="parTrans" cxnId="{1ADC8D20-6361-4393-8194-CAF5EBBD3D61}">
      <dgm:prSet/>
      <dgm:spPr/>
      <dgm:t>
        <a:bodyPr/>
        <a:lstStyle/>
        <a:p>
          <a:endParaRPr lang="zh-CN" altLang="en-US" sz="1400"/>
        </a:p>
      </dgm:t>
    </dgm:pt>
    <dgm:pt modelId="{0EA8E5E3-F1B8-4F41-AE5B-6A3B5893726F}" type="sibTrans" cxnId="{1ADC8D20-6361-4393-8194-CAF5EBBD3D61}">
      <dgm:prSet custT="1"/>
      <dgm:spPr/>
      <dgm:t>
        <a:bodyPr/>
        <a:lstStyle/>
        <a:p>
          <a:endParaRPr lang="zh-CN" altLang="en-US" sz="1100"/>
        </a:p>
      </dgm:t>
    </dgm:pt>
    <dgm:pt modelId="{FB6CC422-5255-4968-92F0-D7E184DBC1C2}">
      <dgm:prSet phldrT="[文本]" custT="1"/>
      <dgm:spPr/>
      <dgm:t>
        <a:bodyPr/>
        <a:lstStyle/>
        <a:p>
          <a:r>
            <a:rPr lang="zh-CN" altLang="en-US" sz="2000" dirty="0" smtClean="0"/>
            <a:t>电子漂移</a:t>
          </a:r>
          <a:endParaRPr lang="zh-CN" altLang="en-US" sz="2000" dirty="0"/>
        </a:p>
      </dgm:t>
    </dgm:pt>
    <dgm:pt modelId="{F5707378-9AE3-4467-8C30-419C0A9A6C56}" type="parTrans" cxnId="{923FA143-BFF4-45C0-8A90-273AA9A7B1B9}">
      <dgm:prSet/>
      <dgm:spPr/>
      <dgm:t>
        <a:bodyPr/>
        <a:lstStyle/>
        <a:p>
          <a:endParaRPr lang="zh-CN" altLang="en-US" sz="1400"/>
        </a:p>
      </dgm:t>
    </dgm:pt>
    <dgm:pt modelId="{AF0D643E-505B-4E3A-86DE-225CBCB1EF88}" type="sibTrans" cxnId="{923FA143-BFF4-45C0-8A90-273AA9A7B1B9}">
      <dgm:prSet custT="1"/>
      <dgm:spPr/>
      <dgm:t>
        <a:bodyPr/>
        <a:lstStyle/>
        <a:p>
          <a:endParaRPr lang="zh-CN" altLang="en-US" sz="1100"/>
        </a:p>
      </dgm:t>
    </dgm:pt>
    <dgm:pt modelId="{B9271F5C-C356-4DC9-8FE9-FB5DA1655606}">
      <dgm:prSet phldrT="[文本]" custT="1"/>
      <dgm:spPr/>
      <dgm:t>
        <a:bodyPr/>
        <a:lstStyle/>
        <a:p>
          <a:r>
            <a:rPr lang="zh-CN" altLang="en-US" sz="2000" dirty="0" smtClean="0"/>
            <a:t>电子倍增</a:t>
          </a:r>
          <a:endParaRPr lang="en-US" altLang="zh-CN" sz="2000" dirty="0" smtClean="0"/>
        </a:p>
        <a:p>
          <a:r>
            <a:rPr lang="en-US" altLang="zh-CN" sz="2000" dirty="0" smtClean="0"/>
            <a:t>&amp;</a:t>
          </a:r>
          <a:r>
            <a:rPr lang="zh-CN" altLang="en-US" sz="2000" dirty="0" smtClean="0"/>
            <a:t>电子收集</a:t>
          </a:r>
          <a:endParaRPr lang="zh-CN" altLang="en-US" sz="2000" dirty="0"/>
        </a:p>
      </dgm:t>
    </dgm:pt>
    <dgm:pt modelId="{C4BAC562-0500-426D-A683-563FF19C7BFF}" type="parTrans" cxnId="{B1055395-8699-4420-980C-25F03FA1847B}">
      <dgm:prSet/>
      <dgm:spPr/>
      <dgm:t>
        <a:bodyPr/>
        <a:lstStyle/>
        <a:p>
          <a:endParaRPr lang="zh-CN" altLang="en-US" sz="1400"/>
        </a:p>
      </dgm:t>
    </dgm:pt>
    <dgm:pt modelId="{ED9D4EEA-A28A-44C5-9527-8231FC1A72A8}" type="sibTrans" cxnId="{B1055395-8699-4420-980C-25F03FA1847B}">
      <dgm:prSet/>
      <dgm:spPr/>
      <dgm:t>
        <a:bodyPr/>
        <a:lstStyle/>
        <a:p>
          <a:endParaRPr lang="zh-CN" altLang="en-US" sz="1400"/>
        </a:p>
      </dgm:t>
    </dgm:pt>
    <dgm:pt modelId="{9AC29227-CEFC-4186-9C30-2D3265A16DC1}" type="pres">
      <dgm:prSet presAssocID="{E154E0E4-C99C-4302-BB0C-AE6B58F9AC99}" presName="Name0" presStyleCnt="0">
        <dgm:presLayoutVars>
          <dgm:dir/>
          <dgm:resizeHandles val="exact"/>
        </dgm:presLayoutVars>
      </dgm:prSet>
      <dgm:spPr/>
      <dgm:t>
        <a:bodyPr/>
        <a:lstStyle/>
        <a:p>
          <a:endParaRPr lang="zh-CN" altLang="en-US"/>
        </a:p>
      </dgm:t>
    </dgm:pt>
    <dgm:pt modelId="{7E8D09C4-0DAE-4A4B-8952-E870AB9F27B1}" type="pres">
      <dgm:prSet presAssocID="{B511169F-331B-4662-AE83-108522E23EFD}" presName="composite" presStyleCnt="0"/>
      <dgm:spPr/>
    </dgm:pt>
    <dgm:pt modelId="{895975C4-6602-4356-998C-5306F291F0E1}" type="pres">
      <dgm:prSet presAssocID="{B511169F-331B-4662-AE83-108522E23EFD}" presName="imagSh" presStyleLbl="bgImgPlace1" presStyleIdx="0" presStyleCnt="3" custScaleX="269236" custScaleY="189765"/>
      <dgm:spPr>
        <a:blipFill rotWithShape="1">
          <a:blip xmlns:r="http://schemas.openxmlformats.org/officeDocument/2006/relationships" r:embed="rId1"/>
          <a:stretch>
            <a:fillRect/>
          </a:stretch>
        </a:blipFill>
      </dgm:spPr>
    </dgm:pt>
    <dgm:pt modelId="{92E28F3B-D972-4B7F-BB24-3D3CBF51AD49}" type="pres">
      <dgm:prSet presAssocID="{B511169F-331B-4662-AE83-108522E23EFD}" presName="txNode" presStyleLbl="node1" presStyleIdx="0" presStyleCnt="3" custScaleX="209004" custScaleY="145334" custLinFactY="29246" custLinFactNeighborX="28957" custLinFactNeighborY="100000">
        <dgm:presLayoutVars>
          <dgm:bulletEnabled val="1"/>
        </dgm:presLayoutVars>
      </dgm:prSet>
      <dgm:spPr/>
      <dgm:t>
        <a:bodyPr/>
        <a:lstStyle/>
        <a:p>
          <a:endParaRPr lang="zh-CN" altLang="en-US"/>
        </a:p>
      </dgm:t>
    </dgm:pt>
    <dgm:pt modelId="{D54DC1FB-C1CE-401A-BB52-CD80DE5F8396}" type="pres">
      <dgm:prSet presAssocID="{0EA8E5E3-F1B8-4F41-AE5B-6A3B5893726F}" presName="sibTrans" presStyleLbl="sibTrans2D1" presStyleIdx="0" presStyleCnt="2" custScaleX="389351" custScaleY="243080"/>
      <dgm:spPr/>
      <dgm:t>
        <a:bodyPr/>
        <a:lstStyle/>
        <a:p>
          <a:endParaRPr lang="zh-CN" altLang="en-US"/>
        </a:p>
      </dgm:t>
    </dgm:pt>
    <dgm:pt modelId="{361ADAA3-1CEC-48F5-ABB7-5D42FE522A0F}" type="pres">
      <dgm:prSet presAssocID="{0EA8E5E3-F1B8-4F41-AE5B-6A3B5893726F}" presName="connTx" presStyleLbl="sibTrans2D1" presStyleIdx="0" presStyleCnt="2"/>
      <dgm:spPr/>
      <dgm:t>
        <a:bodyPr/>
        <a:lstStyle/>
        <a:p>
          <a:endParaRPr lang="zh-CN" altLang="en-US"/>
        </a:p>
      </dgm:t>
    </dgm:pt>
    <dgm:pt modelId="{AA531108-B4D2-4FBB-9F5D-89E735171636}" type="pres">
      <dgm:prSet presAssocID="{FB6CC422-5255-4968-92F0-D7E184DBC1C2}" presName="composite" presStyleCnt="0"/>
      <dgm:spPr/>
    </dgm:pt>
    <dgm:pt modelId="{58E332DD-4FA7-4999-A236-AD86EC02C0CF}" type="pres">
      <dgm:prSet presAssocID="{FB6CC422-5255-4968-92F0-D7E184DBC1C2}" presName="imagSh" presStyleLbl="bgImgPlace1" presStyleIdx="1" presStyleCnt="3" custScaleX="269236" custScaleY="189765"/>
      <dgm:spPr>
        <a:blipFill rotWithShape="1">
          <a:blip xmlns:r="http://schemas.openxmlformats.org/officeDocument/2006/relationships" r:embed="rId2"/>
          <a:stretch>
            <a:fillRect/>
          </a:stretch>
        </a:blipFill>
      </dgm:spPr>
    </dgm:pt>
    <dgm:pt modelId="{78EF106F-9FB8-46F2-926E-F354DF1774B7}" type="pres">
      <dgm:prSet presAssocID="{FB6CC422-5255-4968-92F0-D7E184DBC1C2}" presName="txNode" presStyleLbl="node1" presStyleIdx="1" presStyleCnt="3" custScaleX="209004" custScaleY="145334" custLinFactY="29246" custLinFactNeighborX="28957" custLinFactNeighborY="100000">
        <dgm:presLayoutVars>
          <dgm:bulletEnabled val="1"/>
        </dgm:presLayoutVars>
      </dgm:prSet>
      <dgm:spPr/>
      <dgm:t>
        <a:bodyPr/>
        <a:lstStyle/>
        <a:p>
          <a:endParaRPr lang="zh-CN" altLang="en-US"/>
        </a:p>
      </dgm:t>
    </dgm:pt>
    <dgm:pt modelId="{57823DAB-A2B9-4A86-AF11-F1B3BE0660A0}" type="pres">
      <dgm:prSet presAssocID="{AF0D643E-505B-4E3A-86DE-225CBCB1EF88}" presName="sibTrans" presStyleLbl="sibTrans2D1" presStyleIdx="1" presStyleCnt="2" custScaleX="389351" custScaleY="243080"/>
      <dgm:spPr/>
      <dgm:t>
        <a:bodyPr/>
        <a:lstStyle/>
        <a:p>
          <a:endParaRPr lang="zh-CN" altLang="en-US"/>
        </a:p>
      </dgm:t>
    </dgm:pt>
    <dgm:pt modelId="{3D69186E-74E0-49FA-9DC8-733A0D1F1951}" type="pres">
      <dgm:prSet presAssocID="{AF0D643E-505B-4E3A-86DE-225CBCB1EF88}" presName="connTx" presStyleLbl="sibTrans2D1" presStyleIdx="1" presStyleCnt="2"/>
      <dgm:spPr/>
      <dgm:t>
        <a:bodyPr/>
        <a:lstStyle/>
        <a:p>
          <a:endParaRPr lang="zh-CN" altLang="en-US"/>
        </a:p>
      </dgm:t>
    </dgm:pt>
    <dgm:pt modelId="{64D7E7DE-5FBF-4884-91C5-FE6902E1F86B}" type="pres">
      <dgm:prSet presAssocID="{B9271F5C-C356-4DC9-8FE9-FB5DA1655606}" presName="composite" presStyleCnt="0"/>
      <dgm:spPr/>
    </dgm:pt>
    <dgm:pt modelId="{7100D2A8-AC74-4B1F-8A73-39B929183B78}" type="pres">
      <dgm:prSet presAssocID="{B9271F5C-C356-4DC9-8FE9-FB5DA1655606}" presName="imagSh" presStyleLbl="bgImgPlace1" presStyleIdx="2" presStyleCnt="3" custScaleX="269236" custScaleY="189765"/>
      <dgm:spPr>
        <a:blipFill rotWithShape="1">
          <a:blip xmlns:r="http://schemas.openxmlformats.org/officeDocument/2006/relationships" r:embed="rId3"/>
          <a:stretch>
            <a:fillRect/>
          </a:stretch>
        </a:blipFill>
      </dgm:spPr>
    </dgm:pt>
    <dgm:pt modelId="{18E497AB-456B-40D0-B330-6F3C71ED9AE5}" type="pres">
      <dgm:prSet presAssocID="{B9271F5C-C356-4DC9-8FE9-FB5DA1655606}" presName="txNode" presStyleLbl="node1" presStyleIdx="2" presStyleCnt="3" custScaleX="209004" custScaleY="145334" custLinFactY="29246" custLinFactNeighborX="28957" custLinFactNeighborY="100000">
        <dgm:presLayoutVars>
          <dgm:bulletEnabled val="1"/>
        </dgm:presLayoutVars>
      </dgm:prSet>
      <dgm:spPr/>
      <dgm:t>
        <a:bodyPr/>
        <a:lstStyle/>
        <a:p>
          <a:endParaRPr lang="zh-CN" altLang="en-US"/>
        </a:p>
      </dgm:t>
    </dgm:pt>
  </dgm:ptLst>
  <dgm:cxnLst>
    <dgm:cxn modelId="{B1055395-8699-4420-980C-25F03FA1847B}" srcId="{E154E0E4-C99C-4302-BB0C-AE6B58F9AC99}" destId="{B9271F5C-C356-4DC9-8FE9-FB5DA1655606}" srcOrd="2" destOrd="0" parTransId="{C4BAC562-0500-426D-A683-563FF19C7BFF}" sibTransId="{ED9D4EEA-A28A-44C5-9527-8231FC1A72A8}"/>
    <dgm:cxn modelId="{9409F05B-0E5C-4BC0-9CCE-8BC32ECFBC82}" type="presOf" srcId="{AF0D643E-505B-4E3A-86DE-225CBCB1EF88}" destId="{57823DAB-A2B9-4A86-AF11-F1B3BE0660A0}" srcOrd="0" destOrd="0" presId="urn:microsoft.com/office/officeart/2005/8/layout/hProcess10"/>
    <dgm:cxn modelId="{4FEB64A2-1DC6-4F21-BCAC-CF96AD80A829}" type="presOf" srcId="{0EA8E5E3-F1B8-4F41-AE5B-6A3B5893726F}" destId="{D54DC1FB-C1CE-401A-BB52-CD80DE5F8396}" srcOrd="0" destOrd="0" presId="urn:microsoft.com/office/officeart/2005/8/layout/hProcess10"/>
    <dgm:cxn modelId="{A7EC8326-5DCE-4974-96CA-15DB577AEAC4}" type="presOf" srcId="{0EA8E5E3-F1B8-4F41-AE5B-6A3B5893726F}" destId="{361ADAA3-1CEC-48F5-ABB7-5D42FE522A0F}" srcOrd="1" destOrd="0" presId="urn:microsoft.com/office/officeart/2005/8/layout/hProcess10"/>
    <dgm:cxn modelId="{923FA143-BFF4-45C0-8A90-273AA9A7B1B9}" srcId="{E154E0E4-C99C-4302-BB0C-AE6B58F9AC99}" destId="{FB6CC422-5255-4968-92F0-D7E184DBC1C2}" srcOrd="1" destOrd="0" parTransId="{F5707378-9AE3-4467-8C30-419C0A9A6C56}" sibTransId="{AF0D643E-505B-4E3A-86DE-225CBCB1EF88}"/>
    <dgm:cxn modelId="{1ADC8D20-6361-4393-8194-CAF5EBBD3D61}" srcId="{E154E0E4-C99C-4302-BB0C-AE6B58F9AC99}" destId="{B511169F-331B-4662-AE83-108522E23EFD}" srcOrd="0" destOrd="0" parTransId="{F640A9B1-7B77-4D0E-A297-665E7A22CDD4}" sibTransId="{0EA8E5E3-F1B8-4F41-AE5B-6A3B5893726F}"/>
    <dgm:cxn modelId="{526FE718-775E-4839-92FB-FB5C6A84418A}" type="presOf" srcId="{B9271F5C-C356-4DC9-8FE9-FB5DA1655606}" destId="{18E497AB-456B-40D0-B330-6F3C71ED9AE5}" srcOrd="0" destOrd="0" presId="urn:microsoft.com/office/officeart/2005/8/layout/hProcess10"/>
    <dgm:cxn modelId="{2AA7FFDB-97CB-4068-91F8-A09E21E2DC91}" type="presOf" srcId="{E154E0E4-C99C-4302-BB0C-AE6B58F9AC99}" destId="{9AC29227-CEFC-4186-9C30-2D3265A16DC1}" srcOrd="0" destOrd="0" presId="urn:microsoft.com/office/officeart/2005/8/layout/hProcess10"/>
    <dgm:cxn modelId="{FADFD775-F269-4D22-9EC7-E7F6F35A65D8}" type="presOf" srcId="{AF0D643E-505B-4E3A-86DE-225CBCB1EF88}" destId="{3D69186E-74E0-49FA-9DC8-733A0D1F1951}" srcOrd="1" destOrd="0" presId="urn:microsoft.com/office/officeart/2005/8/layout/hProcess10"/>
    <dgm:cxn modelId="{9B166A74-375D-4C97-95B5-015CEB7A2A24}" type="presOf" srcId="{FB6CC422-5255-4968-92F0-D7E184DBC1C2}" destId="{78EF106F-9FB8-46F2-926E-F354DF1774B7}" srcOrd="0" destOrd="0" presId="urn:microsoft.com/office/officeart/2005/8/layout/hProcess10"/>
    <dgm:cxn modelId="{7389CCB1-8FB7-4D5A-8595-1042F46A70DB}" type="presOf" srcId="{B511169F-331B-4662-AE83-108522E23EFD}" destId="{92E28F3B-D972-4B7F-BB24-3D3CBF51AD49}" srcOrd="0" destOrd="0" presId="urn:microsoft.com/office/officeart/2005/8/layout/hProcess10"/>
    <dgm:cxn modelId="{35351D11-55E1-4973-A5DB-1410BD41A88F}" type="presParOf" srcId="{9AC29227-CEFC-4186-9C30-2D3265A16DC1}" destId="{7E8D09C4-0DAE-4A4B-8952-E870AB9F27B1}" srcOrd="0" destOrd="0" presId="urn:microsoft.com/office/officeart/2005/8/layout/hProcess10"/>
    <dgm:cxn modelId="{288C856F-D042-4C07-AA87-1DCB6909E683}" type="presParOf" srcId="{7E8D09C4-0DAE-4A4B-8952-E870AB9F27B1}" destId="{895975C4-6602-4356-998C-5306F291F0E1}" srcOrd="0" destOrd="0" presId="urn:microsoft.com/office/officeart/2005/8/layout/hProcess10"/>
    <dgm:cxn modelId="{BADBEC02-E6DA-485A-9610-2B5922A2617C}" type="presParOf" srcId="{7E8D09C4-0DAE-4A4B-8952-E870AB9F27B1}" destId="{92E28F3B-D972-4B7F-BB24-3D3CBF51AD49}" srcOrd="1" destOrd="0" presId="urn:microsoft.com/office/officeart/2005/8/layout/hProcess10"/>
    <dgm:cxn modelId="{484DD9AA-0EFA-47FC-BE6C-8670B3687C01}" type="presParOf" srcId="{9AC29227-CEFC-4186-9C30-2D3265A16DC1}" destId="{D54DC1FB-C1CE-401A-BB52-CD80DE5F8396}" srcOrd="1" destOrd="0" presId="urn:microsoft.com/office/officeart/2005/8/layout/hProcess10"/>
    <dgm:cxn modelId="{2E5AE4DE-B352-42C2-8787-3679596E9998}" type="presParOf" srcId="{D54DC1FB-C1CE-401A-BB52-CD80DE5F8396}" destId="{361ADAA3-1CEC-48F5-ABB7-5D42FE522A0F}" srcOrd="0" destOrd="0" presId="urn:microsoft.com/office/officeart/2005/8/layout/hProcess10"/>
    <dgm:cxn modelId="{10AEB522-EB4E-493B-9449-46543ECD6EAE}" type="presParOf" srcId="{9AC29227-CEFC-4186-9C30-2D3265A16DC1}" destId="{AA531108-B4D2-4FBB-9F5D-89E735171636}" srcOrd="2" destOrd="0" presId="urn:microsoft.com/office/officeart/2005/8/layout/hProcess10"/>
    <dgm:cxn modelId="{3A9B764E-3705-4E62-88A7-917CF09A4C32}" type="presParOf" srcId="{AA531108-B4D2-4FBB-9F5D-89E735171636}" destId="{58E332DD-4FA7-4999-A236-AD86EC02C0CF}" srcOrd="0" destOrd="0" presId="urn:microsoft.com/office/officeart/2005/8/layout/hProcess10"/>
    <dgm:cxn modelId="{BAD2998E-BFC2-4EA3-B47A-B023E15FE6DD}" type="presParOf" srcId="{AA531108-B4D2-4FBB-9F5D-89E735171636}" destId="{78EF106F-9FB8-46F2-926E-F354DF1774B7}" srcOrd="1" destOrd="0" presId="urn:microsoft.com/office/officeart/2005/8/layout/hProcess10"/>
    <dgm:cxn modelId="{BE67A53B-CA53-4C2C-851D-AB47F8B8FCD6}" type="presParOf" srcId="{9AC29227-CEFC-4186-9C30-2D3265A16DC1}" destId="{57823DAB-A2B9-4A86-AF11-F1B3BE0660A0}" srcOrd="3" destOrd="0" presId="urn:microsoft.com/office/officeart/2005/8/layout/hProcess10"/>
    <dgm:cxn modelId="{DF3EFD73-EAB3-4E8B-BF65-0A24CD1E3273}" type="presParOf" srcId="{57823DAB-A2B9-4A86-AF11-F1B3BE0660A0}" destId="{3D69186E-74E0-49FA-9DC8-733A0D1F1951}" srcOrd="0" destOrd="0" presId="urn:microsoft.com/office/officeart/2005/8/layout/hProcess10"/>
    <dgm:cxn modelId="{5058C813-165F-409A-8912-3669AA03A2EB}" type="presParOf" srcId="{9AC29227-CEFC-4186-9C30-2D3265A16DC1}" destId="{64D7E7DE-5FBF-4884-91C5-FE6902E1F86B}" srcOrd="4" destOrd="0" presId="urn:microsoft.com/office/officeart/2005/8/layout/hProcess10"/>
    <dgm:cxn modelId="{8100FD5F-382A-4688-808A-163EB9ADF002}" type="presParOf" srcId="{64D7E7DE-5FBF-4884-91C5-FE6902E1F86B}" destId="{7100D2A8-AC74-4B1F-8A73-39B929183B78}" srcOrd="0" destOrd="0" presId="urn:microsoft.com/office/officeart/2005/8/layout/hProcess10"/>
    <dgm:cxn modelId="{DDB9D203-4514-467E-BB86-BF040AE0A129}" type="presParOf" srcId="{64D7E7DE-5FBF-4884-91C5-FE6902E1F86B}" destId="{18E497AB-456B-40D0-B330-6F3C71ED9AE5}"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120216-3AA2-41F8-AE65-8A724B9202D5}" type="doc">
      <dgm:prSet loTypeId="urn:microsoft.com/office/officeart/2005/8/layout/hList3" loCatId="list" qsTypeId="urn:microsoft.com/office/officeart/2005/8/quickstyle/simple1" qsCatId="simple" csTypeId="urn:microsoft.com/office/officeart/2005/8/colors/accent0_2" csCatId="mainScheme" phldr="1"/>
      <dgm:spPr/>
      <dgm:t>
        <a:bodyPr/>
        <a:lstStyle/>
        <a:p>
          <a:endParaRPr lang="zh-CN" altLang="en-US"/>
        </a:p>
      </dgm:t>
    </dgm:pt>
    <dgm:pt modelId="{5C875CEB-D95D-40D5-8502-6117D339A649}">
      <dgm:prSet phldrT="[文本]"/>
      <dgm:spPr/>
      <dgm:t>
        <a:bodyPr/>
        <a:lstStyle/>
        <a:p>
          <a:pPr>
            <a:lnSpc>
              <a:spcPct val="100000"/>
            </a:lnSpc>
          </a:pPr>
          <a:r>
            <a:rPr lang="zh-CN" altLang="en-US" dirty="0" smtClean="0">
              <a:latin typeface="楷体" panose="02010609060101010101" pitchFamily="49" charset="-122"/>
              <a:ea typeface="楷体" panose="02010609060101010101" pitchFamily="49" charset="-122"/>
            </a:rPr>
            <a:t>惰性气体 </a:t>
          </a:r>
          <a:r>
            <a:rPr lang="en-US" altLang="zh-CN" dirty="0" smtClean="0">
              <a:latin typeface="楷体" panose="02010609060101010101" pitchFamily="49" charset="-122"/>
              <a:ea typeface="楷体" panose="02010609060101010101" pitchFamily="49" charset="-122"/>
            </a:rPr>
            <a:t>&amp; </a:t>
          </a:r>
          <a:r>
            <a:rPr lang="zh-CN" altLang="en-US" dirty="0" smtClean="0">
              <a:latin typeface="楷体" panose="02010609060101010101" pitchFamily="49" charset="-122"/>
              <a:ea typeface="楷体" panose="02010609060101010101" pitchFamily="49" charset="-122"/>
            </a:rPr>
            <a:t>掺杂气体</a:t>
          </a:r>
          <a:endParaRPr lang="zh-CN" altLang="en-US" dirty="0">
            <a:latin typeface="楷体" panose="02010609060101010101" pitchFamily="49" charset="-122"/>
            <a:ea typeface="楷体" panose="02010609060101010101" pitchFamily="49" charset="-122"/>
          </a:endParaRPr>
        </a:p>
      </dgm:t>
    </dgm:pt>
    <dgm:pt modelId="{421CE650-A744-4A25-90FB-190B50ED78A8}" type="parTrans" cxnId="{83AEA74B-F9AF-4F8A-8673-752E16F4A7F2}">
      <dgm:prSet/>
      <dgm:spPr/>
      <dgm:t>
        <a:bodyPr/>
        <a:lstStyle/>
        <a:p>
          <a:pPr>
            <a:lnSpc>
              <a:spcPct val="100000"/>
            </a:lnSpc>
          </a:pPr>
          <a:endParaRPr lang="zh-CN" altLang="en-US"/>
        </a:p>
      </dgm:t>
    </dgm:pt>
    <dgm:pt modelId="{8BBAFA2A-D870-4EC9-A9C6-9640AD0C2947}" type="sibTrans" cxnId="{83AEA74B-F9AF-4F8A-8673-752E16F4A7F2}">
      <dgm:prSet/>
      <dgm:spPr/>
      <dgm:t>
        <a:bodyPr/>
        <a:lstStyle/>
        <a:p>
          <a:pPr>
            <a:lnSpc>
              <a:spcPct val="100000"/>
            </a:lnSpc>
          </a:pPr>
          <a:endParaRPr lang="zh-CN" altLang="en-US"/>
        </a:p>
      </dgm:t>
    </dgm:pt>
    <dgm:pt modelId="{E2C97A12-FED5-42BC-B308-682778232326}">
      <dgm:prSet phldrT="[文本]" custT="1"/>
      <dgm:spPr/>
      <dgm:t>
        <a:bodyPr/>
        <a:lstStyle/>
        <a:p>
          <a:pPr>
            <a:lnSpc>
              <a:spcPct val="100000"/>
            </a:lnSpc>
          </a:pPr>
          <a:r>
            <a:rPr lang="zh-CN" altLang="en-US" sz="1800" dirty="0" smtClean="0">
              <a:latin typeface="楷体" panose="02010609060101010101" pitchFamily="49" charset="-122"/>
              <a:ea typeface="楷体" panose="02010609060101010101" pitchFamily="49" charset="-122"/>
            </a:rPr>
            <a:t>重带电粒子阻止能力</a:t>
          </a:r>
          <a:endParaRPr lang="zh-CN" altLang="en-US" sz="1800" dirty="0">
            <a:latin typeface="楷体" panose="02010609060101010101" pitchFamily="49" charset="-122"/>
            <a:ea typeface="楷体" panose="02010609060101010101" pitchFamily="49" charset="-122"/>
          </a:endParaRPr>
        </a:p>
      </dgm:t>
    </dgm:pt>
    <dgm:pt modelId="{7FB51116-DB1A-4539-9D31-4C48AAB1F480}" type="parTrans" cxnId="{221F171D-4F37-4074-8040-10BD35DC32C7}">
      <dgm:prSet/>
      <dgm:spPr/>
      <dgm:t>
        <a:bodyPr/>
        <a:lstStyle/>
        <a:p>
          <a:pPr>
            <a:lnSpc>
              <a:spcPct val="100000"/>
            </a:lnSpc>
          </a:pPr>
          <a:endParaRPr lang="zh-CN" altLang="en-US"/>
        </a:p>
      </dgm:t>
    </dgm:pt>
    <dgm:pt modelId="{D9242772-2677-4D29-B215-3424CFD74982}" type="sibTrans" cxnId="{221F171D-4F37-4074-8040-10BD35DC32C7}">
      <dgm:prSet/>
      <dgm:spPr/>
      <dgm:t>
        <a:bodyPr/>
        <a:lstStyle/>
        <a:p>
          <a:pPr>
            <a:lnSpc>
              <a:spcPct val="100000"/>
            </a:lnSpc>
          </a:pPr>
          <a:endParaRPr lang="zh-CN" altLang="en-US"/>
        </a:p>
      </dgm:t>
    </dgm:pt>
    <dgm:pt modelId="{1F45DEC5-A3C8-4E79-A3AD-F4C50D49781A}">
      <dgm:prSet phldrT="[文本]" custT="1"/>
      <dgm:spPr/>
      <dgm:t>
        <a:bodyPr/>
        <a:lstStyle/>
        <a:p>
          <a:pPr>
            <a:lnSpc>
              <a:spcPct val="100000"/>
            </a:lnSpc>
          </a:pPr>
          <a:r>
            <a:rPr lang="zh-CN" altLang="en-US" sz="1800" dirty="0" smtClean="0">
              <a:latin typeface="楷体" panose="02010609060101010101" pitchFamily="49" charset="-122"/>
              <a:ea typeface="楷体" panose="02010609060101010101" pitchFamily="49" charset="-122"/>
            </a:rPr>
            <a:t>电子横向扩散系数</a:t>
          </a:r>
          <a:endParaRPr lang="zh-CN" altLang="en-US" sz="1800" dirty="0">
            <a:latin typeface="楷体" panose="02010609060101010101" pitchFamily="49" charset="-122"/>
            <a:ea typeface="楷体" panose="02010609060101010101" pitchFamily="49" charset="-122"/>
          </a:endParaRPr>
        </a:p>
      </dgm:t>
    </dgm:pt>
    <dgm:pt modelId="{1FB5416F-8F76-41EE-A521-63A8A3296769}" type="parTrans" cxnId="{C5A77511-9ACF-497F-94CB-C91D5576DDF7}">
      <dgm:prSet/>
      <dgm:spPr/>
      <dgm:t>
        <a:bodyPr/>
        <a:lstStyle/>
        <a:p>
          <a:pPr>
            <a:lnSpc>
              <a:spcPct val="100000"/>
            </a:lnSpc>
          </a:pPr>
          <a:endParaRPr lang="zh-CN" altLang="en-US"/>
        </a:p>
      </dgm:t>
    </dgm:pt>
    <dgm:pt modelId="{88772B06-9CFB-41D9-9D8F-AB0C4391CAFA}" type="sibTrans" cxnId="{C5A77511-9ACF-497F-94CB-C91D5576DDF7}">
      <dgm:prSet/>
      <dgm:spPr/>
      <dgm:t>
        <a:bodyPr/>
        <a:lstStyle/>
        <a:p>
          <a:pPr>
            <a:lnSpc>
              <a:spcPct val="100000"/>
            </a:lnSpc>
          </a:pPr>
          <a:endParaRPr lang="zh-CN" altLang="en-US"/>
        </a:p>
      </dgm:t>
    </dgm:pt>
    <dgm:pt modelId="{0327FA8B-E1FA-4ED1-AA2B-82BD59E7E077}">
      <dgm:prSet phldrT="[文本]" custT="1"/>
      <dgm:spPr/>
      <dgm:t>
        <a:bodyPr/>
        <a:lstStyle/>
        <a:p>
          <a:pPr>
            <a:lnSpc>
              <a:spcPct val="100000"/>
            </a:lnSpc>
          </a:pPr>
          <a:r>
            <a:rPr lang="zh-CN" altLang="en-US" sz="1800" dirty="0" smtClean="0">
              <a:latin typeface="楷体" panose="02010609060101010101" pitchFamily="49" charset="-122"/>
              <a:ea typeface="楷体" panose="02010609060101010101" pitchFamily="49" charset="-122"/>
            </a:rPr>
            <a:t>电子有效倍增系数</a:t>
          </a:r>
          <a:endParaRPr lang="zh-CN" altLang="en-US" sz="1800" dirty="0">
            <a:latin typeface="楷体" panose="02010609060101010101" pitchFamily="49" charset="-122"/>
            <a:ea typeface="楷体" panose="02010609060101010101" pitchFamily="49" charset="-122"/>
          </a:endParaRPr>
        </a:p>
      </dgm:t>
    </dgm:pt>
    <dgm:pt modelId="{C66ADC8E-4412-4C54-93A5-C9E8EDC077AC}" type="parTrans" cxnId="{AEAC82F0-5C2C-4A70-9D80-84D827593D32}">
      <dgm:prSet/>
      <dgm:spPr/>
      <dgm:t>
        <a:bodyPr/>
        <a:lstStyle/>
        <a:p>
          <a:pPr>
            <a:lnSpc>
              <a:spcPct val="100000"/>
            </a:lnSpc>
          </a:pPr>
          <a:endParaRPr lang="zh-CN" altLang="en-US"/>
        </a:p>
      </dgm:t>
    </dgm:pt>
    <dgm:pt modelId="{AC669259-CBD5-48A2-93DC-59CF34A0C01A}" type="sibTrans" cxnId="{AEAC82F0-5C2C-4A70-9D80-84D827593D32}">
      <dgm:prSet/>
      <dgm:spPr/>
      <dgm:t>
        <a:bodyPr/>
        <a:lstStyle/>
        <a:p>
          <a:pPr>
            <a:lnSpc>
              <a:spcPct val="100000"/>
            </a:lnSpc>
          </a:pPr>
          <a:endParaRPr lang="zh-CN" altLang="en-US"/>
        </a:p>
      </dgm:t>
    </dgm:pt>
    <dgm:pt modelId="{AF570BD4-FD3D-4C21-9B1F-FC1F2FCC2D43}">
      <dgm:prSet phldrT="[文本]" custLinFactNeighborX="-20253" custLinFactNeighborY="0"/>
      <dgm:spPr/>
      <dgm:t>
        <a:bodyPr/>
        <a:lstStyle/>
        <a:p>
          <a:endParaRPr lang="zh-CN" altLang="en-US"/>
        </a:p>
      </dgm:t>
    </dgm:pt>
    <dgm:pt modelId="{222FF18E-8560-453E-8D6E-C3FCC00897B1}" type="parTrans" cxnId="{F930E078-39A9-4C66-B753-4BC0435B9F71}">
      <dgm:prSet/>
      <dgm:spPr/>
      <dgm:t>
        <a:bodyPr/>
        <a:lstStyle/>
        <a:p>
          <a:endParaRPr lang="zh-CN" altLang="en-US"/>
        </a:p>
      </dgm:t>
    </dgm:pt>
    <dgm:pt modelId="{54965D47-B10A-4B4A-A5DF-B939556471F4}" type="sibTrans" cxnId="{F930E078-39A9-4C66-B753-4BC0435B9F71}">
      <dgm:prSet/>
      <dgm:spPr/>
      <dgm:t>
        <a:bodyPr/>
        <a:lstStyle/>
        <a:p>
          <a:endParaRPr lang="zh-CN" altLang="en-US"/>
        </a:p>
      </dgm:t>
    </dgm:pt>
    <dgm:pt modelId="{44A58DD5-63AB-4E4A-91FC-4EED7C1A7D6F}">
      <dgm:prSet phldrT="[文本]" custLinFactNeighborX="-20253" custLinFactNeighborY="0"/>
      <dgm:spPr/>
    </dgm:pt>
    <dgm:pt modelId="{C7BEE7FA-4298-4D0E-A8BA-AD937E919434}" type="parTrans" cxnId="{30981A64-B2CD-424B-805D-47CD0F80EF7D}">
      <dgm:prSet/>
      <dgm:spPr/>
      <dgm:t>
        <a:bodyPr/>
        <a:lstStyle/>
        <a:p>
          <a:endParaRPr lang="zh-CN" altLang="en-US"/>
        </a:p>
      </dgm:t>
    </dgm:pt>
    <dgm:pt modelId="{D3976F5E-4D89-42B5-B4ED-CD4BA3FC2E8A}" type="sibTrans" cxnId="{30981A64-B2CD-424B-805D-47CD0F80EF7D}">
      <dgm:prSet/>
      <dgm:spPr/>
      <dgm:t>
        <a:bodyPr/>
        <a:lstStyle/>
        <a:p>
          <a:endParaRPr lang="zh-CN" altLang="en-US"/>
        </a:p>
      </dgm:t>
    </dgm:pt>
    <dgm:pt modelId="{D2BF7D9E-8CA1-43AE-9241-C6B845CD70D8}" type="pres">
      <dgm:prSet presAssocID="{61120216-3AA2-41F8-AE65-8A724B9202D5}" presName="composite" presStyleCnt="0">
        <dgm:presLayoutVars>
          <dgm:chMax val="1"/>
          <dgm:dir/>
          <dgm:resizeHandles val="exact"/>
        </dgm:presLayoutVars>
      </dgm:prSet>
      <dgm:spPr/>
      <dgm:t>
        <a:bodyPr/>
        <a:lstStyle/>
        <a:p>
          <a:endParaRPr lang="zh-CN" altLang="en-US"/>
        </a:p>
      </dgm:t>
    </dgm:pt>
    <dgm:pt modelId="{6EEB7C1F-7764-4F0A-9AFD-83A840B61840}" type="pres">
      <dgm:prSet presAssocID="{5C875CEB-D95D-40D5-8502-6117D339A649}" presName="roof" presStyleLbl="dkBgShp" presStyleIdx="0" presStyleCnt="2" custLinFactNeighborX="-20253" custLinFactNeighborY="0"/>
      <dgm:spPr/>
      <dgm:t>
        <a:bodyPr/>
        <a:lstStyle/>
        <a:p>
          <a:endParaRPr lang="zh-CN" altLang="en-US"/>
        </a:p>
      </dgm:t>
    </dgm:pt>
    <dgm:pt modelId="{B486C08D-E609-4F6B-876B-10D6C2C945B1}" type="pres">
      <dgm:prSet presAssocID="{5C875CEB-D95D-40D5-8502-6117D339A649}" presName="pillars" presStyleCnt="0"/>
      <dgm:spPr/>
    </dgm:pt>
    <dgm:pt modelId="{6D78DA98-E917-49A3-8491-AE10242E7A93}" type="pres">
      <dgm:prSet presAssocID="{5C875CEB-D95D-40D5-8502-6117D339A649}" presName="pillar1" presStyleLbl="node1" presStyleIdx="0" presStyleCnt="3" custScaleX="106516">
        <dgm:presLayoutVars>
          <dgm:bulletEnabled val="1"/>
        </dgm:presLayoutVars>
      </dgm:prSet>
      <dgm:spPr/>
      <dgm:t>
        <a:bodyPr/>
        <a:lstStyle/>
        <a:p>
          <a:endParaRPr lang="zh-CN" altLang="en-US"/>
        </a:p>
      </dgm:t>
    </dgm:pt>
    <dgm:pt modelId="{8471D586-EAF5-489D-8DD9-89D34CB9DD5E}" type="pres">
      <dgm:prSet presAssocID="{1F45DEC5-A3C8-4E79-A3AD-F4C50D49781A}" presName="pillarX" presStyleLbl="node1" presStyleIdx="1" presStyleCnt="3">
        <dgm:presLayoutVars>
          <dgm:bulletEnabled val="1"/>
        </dgm:presLayoutVars>
      </dgm:prSet>
      <dgm:spPr/>
      <dgm:t>
        <a:bodyPr/>
        <a:lstStyle/>
        <a:p>
          <a:endParaRPr lang="zh-CN" altLang="en-US"/>
        </a:p>
      </dgm:t>
    </dgm:pt>
    <dgm:pt modelId="{658FE2F6-27D7-4A4F-8DF7-4F0D02935F85}" type="pres">
      <dgm:prSet presAssocID="{0327FA8B-E1FA-4ED1-AA2B-82BD59E7E077}" presName="pillarX" presStyleLbl="node1" presStyleIdx="2" presStyleCnt="3">
        <dgm:presLayoutVars>
          <dgm:bulletEnabled val="1"/>
        </dgm:presLayoutVars>
      </dgm:prSet>
      <dgm:spPr/>
      <dgm:t>
        <a:bodyPr/>
        <a:lstStyle/>
        <a:p>
          <a:endParaRPr lang="zh-CN" altLang="en-US"/>
        </a:p>
      </dgm:t>
    </dgm:pt>
    <dgm:pt modelId="{06B1A7C6-F7F1-4106-B589-9612B29EB6A2}" type="pres">
      <dgm:prSet presAssocID="{5C875CEB-D95D-40D5-8502-6117D339A649}" presName="base" presStyleLbl="dkBgShp" presStyleIdx="1" presStyleCnt="2"/>
      <dgm:spPr/>
    </dgm:pt>
  </dgm:ptLst>
  <dgm:cxnLst>
    <dgm:cxn modelId="{459CF09C-0AE3-4FB4-B65B-B34CD91863C3}" type="presOf" srcId="{E2C97A12-FED5-42BC-B308-682778232326}" destId="{6D78DA98-E917-49A3-8491-AE10242E7A93}" srcOrd="0" destOrd="0" presId="urn:microsoft.com/office/officeart/2005/8/layout/hList3"/>
    <dgm:cxn modelId="{AEAC82F0-5C2C-4A70-9D80-84D827593D32}" srcId="{5C875CEB-D95D-40D5-8502-6117D339A649}" destId="{0327FA8B-E1FA-4ED1-AA2B-82BD59E7E077}" srcOrd="2" destOrd="0" parTransId="{C66ADC8E-4412-4C54-93A5-C9E8EDC077AC}" sibTransId="{AC669259-CBD5-48A2-93DC-59CF34A0C01A}"/>
    <dgm:cxn modelId="{221F171D-4F37-4074-8040-10BD35DC32C7}" srcId="{5C875CEB-D95D-40D5-8502-6117D339A649}" destId="{E2C97A12-FED5-42BC-B308-682778232326}" srcOrd="0" destOrd="0" parTransId="{7FB51116-DB1A-4539-9D31-4C48AAB1F480}" sibTransId="{D9242772-2677-4D29-B215-3424CFD74982}"/>
    <dgm:cxn modelId="{30981A64-B2CD-424B-805D-47CD0F80EF7D}" srcId="{61120216-3AA2-41F8-AE65-8A724B9202D5}" destId="{44A58DD5-63AB-4E4A-91FC-4EED7C1A7D6F}" srcOrd="1" destOrd="0" parTransId="{C7BEE7FA-4298-4D0E-A8BA-AD937E919434}" sibTransId="{D3976F5E-4D89-42B5-B4ED-CD4BA3FC2E8A}"/>
    <dgm:cxn modelId="{31829B71-883B-401D-A2A8-C1A818D4B857}" type="presOf" srcId="{5C875CEB-D95D-40D5-8502-6117D339A649}" destId="{6EEB7C1F-7764-4F0A-9AFD-83A840B61840}" srcOrd="0" destOrd="0" presId="urn:microsoft.com/office/officeart/2005/8/layout/hList3"/>
    <dgm:cxn modelId="{F930E078-39A9-4C66-B753-4BC0435B9F71}" srcId="{61120216-3AA2-41F8-AE65-8A724B9202D5}" destId="{AF570BD4-FD3D-4C21-9B1F-FC1F2FCC2D43}" srcOrd="2" destOrd="0" parTransId="{222FF18E-8560-453E-8D6E-C3FCC00897B1}" sibTransId="{54965D47-B10A-4B4A-A5DF-B939556471F4}"/>
    <dgm:cxn modelId="{2883F385-A14A-46F9-9C3C-23C6A2322472}" type="presOf" srcId="{61120216-3AA2-41F8-AE65-8A724B9202D5}" destId="{D2BF7D9E-8CA1-43AE-9241-C6B845CD70D8}" srcOrd="0" destOrd="0" presId="urn:microsoft.com/office/officeart/2005/8/layout/hList3"/>
    <dgm:cxn modelId="{83AEA74B-F9AF-4F8A-8673-752E16F4A7F2}" srcId="{61120216-3AA2-41F8-AE65-8A724B9202D5}" destId="{5C875CEB-D95D-40D5-8502-6117D339A649}" srcOrd="0" destOrd="0" parTransId="{421CE650-A744-4A25-90FB-190B50ED78A8}" sibTransId="{8BBAFA2A-D870-4EC9-A9C6-9640AD0C2947}"/>
    <dgm:cxn modelId="{1A69065C-7514-4C96-9DA9-1ED69E977D94}" type="presOf" srcId="{0327FA8B-E1FA-4ED1-AA2B-82BD59E7E077}" destId="{658FE2F6-27D7-4A4F-8DF7-4F0D02935F85}" srcOrd="0" destOrd="0" presId="urn:microsoft.com/office/officeart/2005/8/layout/hList3"/>
    <dgm:cxn modelId="{C5A77511-9ACF-497F-94CB-C91D5576DDF7}" srcId="{5C875CEB-D95D-40D5-8502-6117D339A649}" destId="{1F45DEC5-A3C8-4E79-A3AD-F4C50D49781A}" srcOrd="1" destOrd="0" parTransId="{1FB5416F-8F76-41EE-A521-63A8A3296769}" sibTransId="{88772B06-9CFB-41D9-9D8F-AB0C4391CAFA}"/>
    <dgm:cxn modelId="{F7AE220A-45BA-4D3C-8C9A-93365AEDAAE4}" type="presOf" srcId="{1F45DEC5-A3C8-4E79-A3AD-F4C50D49781A}" destId="{8471D586-EAF5-489D-8DD9-89D34CB9DD5E}" srcOrd="0" destOrd="0" presId="urn:microsoft.com/office/officeart/2005/8/layout/hList3"/>
    <dgm:cxn modelId="{FD71EB1D-DF9B-4168-8217-2DEAB9907F70}" type="presParOf" srcId="{D2BF7D9E-8CA1-43AE-9241-C6B845CD70D8}" destId="{6EEB7C1F-7764-4F0A-9AFD-83A840B61840}" srcOrd="0" destOrd="0" presId="urn:microsoft.com/office/officeart/2005/8/layout/hList3"/>
    <dgm:cxn modelId="{FF7088F5-5ECB-41C3-9F16-96EFA57DE010}" type="presParOf" srcId="{D2BF7D9E-8CA1-43AE-9241-C6B845CD70D8}" destId="{B486C08D-E609-4F6B-876B-10D6C2C945B1}" srcOrd="1" destOrd="0" presId="urn:microsoft.com/office/officeart/2005/8/layout/hList3"/>
    <dgm:cxn modelId="{9AFD7D62-C076-4C52-9550-DF0F27001E01}" type="presParOf" srcId="{B486C08D-E609-4F6B-876B-10D6C2C945B1}" destId="{6D78DA98-E917-49A3-8491-AE10242E7A93}" srcOrd="0" destOrd="0" presId="urn:microsoft.com/office/officeart/2005/8/layout/hList3"/>
    <dgm:cxn modelId="{58E176DB-A6E2-47C3-87F3-B26E202CE736}" type="presParOf" srcId="{B486C08D-E609-4F6B-876B-10D6C2C945B1}" destId="{8471D586-EAF5-489D-8DD9-89D34CB9DD5E}" srcOrd="1" destOrd="0" presId="urn:microsoft.com/office/officeart/2005/8/layout/hList3"/>
    <dgm:cxn modelId="{D7245020-A638-4EAE-80C7-B193F8CA7359}" type="presParOf" srcId="{B486C08D-E609-4F6B-876B-10D6C2C945B1}" destId="{658FE2F6-27D7-4A4F-8DF7-4F0D02935F85}" srcOrd="2" destOrd="0" presId="urn:microsoft.com/office/officeart/2005/8/layout/hList3"/>
    <dgm:cxn modelId="{7CDCF1A5-032F-42F5-BDF9-36EE68B424DB}" type="presParOf" srcId="{D2BF7D9E-8CA1-43AE-9241-C6B845CD70D8}" destId="{06B1A7C6-F7F1-4106-B589-9612B29EB6A2}"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1120216-3AA2-41F8-AE65-8A724B9202D5}" type="doc">
      <dgm:prSet loTypeId="urn:microsoft.com/office/officeart/2005/8/layout/hList3" loCatId="list" qsTypeId="urn:microsoft.com/office/officeart/2005/8/quickstyle/simple1" qsCatId="simple" csTypeId="urn:microsoft.com/office/officeart/2005/8/colors/accent0_2" csCatId="mainScheme" phldr="1"/>
      <dgm:spPr/>
      <dgm:t>
        <a:bodyPr/>
        <a:lstStyle/>
        <a:p>
          <a:endParaRPr lang="zh-CN" altLang="en-US"/>
        </a:p>
      </dgm:t>
    </dgm:pt>
    <dgm:pt modelId="{5C875CEB-D95D-40D5-8502-6117D339A649}">
      <dgm:prSet phldrT="[文本]"/>
      <dgm:spPr/>
      <dgm:t>
        <a:bodyPr/>
        <a:lstStyle/>
        <a:p>
          <a:pPr>
            <a:lnSpc>
              <a:spcPct val="100000"/>
            </a:lnSpc>
          </a:pPr>
          <a:r>
            <a:rPr lang="zh-CN" altLang="en-US" dirty="0" smtClean="0">
              <a:latin typeface="楷体" panose="02010609060101010101" pitchFamily="49" charset="-122"/>
              <a:ea typeface="楷体" panose="02010609060101010101" pitchFamily="49" charset="-122"/>
            </a:rPr>
            <a:t>涂硼蜂窝中子探测器</a:t>
          </a:r>
          <a:endParaRPr lang="zh-CN" altLang="en-US" dirty="0">
            <a:latin typeface="楷体" panose="02010609060101010101" pitchFamily="49" charset="-122"/>
            <a:ea typeface="楷体" panose="02010609060101010101" pitchFamily="49" charset="-122"/>
          </a:endParaRPr>
        </a:p>
      </dgm:t>
    </dgm:pt>
    <dgm:pt modelId="{421CE650-A744-4A25-90FB-190B50ED78A8}" type="parTrans" cxnId="{83AEA74B-F9AF-4F8A-8673-752E16F4A7F2}">
      <dgm:prSet/>
      <dgm:spPr/>
      <dgm:t>
        <a:bodyPr/>
        <a:lstStyle/>
        <a:p>
          <a:pPr>
            <a:lnSpc>
              <a:spcPct val="100000"/>
            </a:lnSpc>
          </a:pPr>
          <a:endParaRPr lang="zh-CN" altLang="en-US"/>
        </a:p>
      </dgm:t>
    </dgm:pt>
    <dgm:pt modelId="{8BBAFA2A-D870-4EC9-A9C6-9640AD0C2947}" type="sibTrans" cxnId="{83AEA74B-F9AF-4F8A-8673-752E16F4A7F2}">
      <dgm:prSet/>
      <dgm:spPr/>
      <dgm:t>
        <a:bodyPr/>
        <a:lstStyle/>
        <a:p>
          <a:pPr>
            <a:lnSpc>
              <a:spcPct val="100000"/>
            </a:lnSpc>
          </a:pPr>
          <a:endParaRPr lang="zh-CN" altLang="en-US"/>
        </a:p>
      </dgm:t>
    </dgm:pt>
    <dgm:pt modelId="{E2C97A12-FED5-42BC-B308-682778232326}">
      <dgm:prSet phldrT="[文本]" custT="1"/>
      <dgm:spPr/>
      <dgm:t>
        <a:bodyPr/>
        <a:lstStyle/>
        <a:p>
          <a:pPr>
            <a:lnSpc>
              <a:spcPct val="100000"/>
            </a:lnSpc>
          </a:pPr>
          <a:r>
            <a:rPr lang="zh-CN" altLang="en-US" sz="1800" dirty="0" smtClean="0">
              <a:latin typeface="楷体" panose="02010609060101010101" pitchFamily="49" charset="-122"/>
              <a:ea typeface="楷体" panose="02010609060101010101" pitchFamily="49" charset="-122"/>
            </a:rPr>
            <a:t>探测能谱</a:t>
          </a:r>
          <a:r>
            <a:rPr lang="en-US" altLang="zh-CN" sz="1800" dirty="0" smtClean="0">
              <a:latin typeface="楷体" panose="02010609060101010101" pitchFamily="49" charset="-122"/>
              <a:ea typeface="楷体" panose="02010609060101010101" pitchFamily="49" charset="-122"/>
            </a:rPr>
            <a:t>&amp;</a:t>
          </a:r>
          <a:r>
            <a:rPr lang="zh-CN" altLang="en-US" sz="1800" dirty="0" smtClean="0">
              <a:latin typeface="楷体" panose="02010609060101010101" pitchFamily="49" charset="-122"/>
              <a:ea typeface="楷体" panose="02010609060101010101" pitchFamily="49" charset="-122"/>
            </a:rPr>
            <a:t>效率</a:t>
          </a:r>
          <a:endParaRPr lang="zh-CN" altLang="en-US" sz="1800" dirty="0">
            <a:latin typeface="楷体" panose="02010609060101010101" pitchFamily="49" charset="-122"/>
            <a:ea typeface="楷体" panose="02010609060101010101" pitchFamily="49" charset="-122"/>
          </a:endParaRPr>
        </a:p>
      </dgm:t>
    </dgm:pt>
    <dgm:pt modelId="{7FB51116-DB1A-4539-9D31-4C48AAB1F480}" type="parTrans" cxnId="{221F171D-4F37-4074-8040-10BD35DC32C7}">
      <dgm:prSet/>
      <dgm:spPr/>
      <dgm:t>
        <a:bodyPr/>
        <a:lstStyle/>
        <a:p>
          <a:pPr>
            <a:lnSpc>
              <a:spcPct val="100000"/>
            </a:lnSpc>
          </a:pPr>
          <a:endParaRPr lang="zh-CN" altLang="en-US"/>
        </a:p>
      </dgm:t>
    </dgm:pt>
    <dgm:pt modelId="{D9242772-2677-4D29-B215-3424CFD74982}" type="sibTrans" cxnId="{221F171D-4F37-4074-8040-10BD35DC32C7}">
      <dgm:prSet/>
      <dgm:spPr/>
      <dgm:t>
        <a:bodyPr/>
        <a:lstStyle/>
        <a:p>
          <a:pPr>
            <a:lnSpc>
              <a:spcPct val="100000"/>
            </a:lnSpc>
          </a:pPr>
          <a:endParaRPr lang="zh-CN" altLang="en-US"/>
        </a:p>
      </dgm:t>
    </dgm:pt>
    <dgm:pt modelId="{1F45DEC5-A3C8-4E79-A3AD-F4C50D49781A}">
      <dgm:prSet phldrT="[文本]" custT="1"/>
      <dgm:spPr/>
      <dgm:t>
        <a:bodyPr/>
        <a:lstStyle/>
        <a:p>
          <a:pPr>
            <a:lnSpc>
              <a:spcPct val="100000"/>
            </a:lnSpc>
          </a:pPr>
          <a:r>
            <a:rPr lang="zh-CN" altLang="en-US" sz="1800" dirty="0" smtClean="0">
              <a:latin typeface="楷体" panose="02010609060101010101" pitchFamily="49" charset="-122"/>
              <a:ea typeface="楷体" panose="02010609060101010101" pitchFamily="49" charset="-122"/>
            </a:rPr>
            <a:t>电子</a:t>
          </a:r>
          <a:endParaRPr lang="en-US" altLang="zh-CN" sz="1800" dirty="0" smtClean="0">
            <a:latin typeface="楷体" panose="02010609060101010101" pitchFamily="49" charset="-122"/>
            <a:ea typeface="楷体" panose="02010609060101010101" pitchFamily="49" charset="-122"/>
          </a:endParaRPr>
        </a:p>
        <a:p>
          <a:pPr>
            <a:lnSpc>
              <a:spcPct val="100000"/>
            </a:lnSpc>
          </a:pPr>
          <a:r>
            <a:rPr lang="zh-CN" altLang="en-US" sz="1800" dirty="0" smtClean="0">
              <a:latin typeface="楷体" panose="02010609060101010101" pitchFamily="49" charset="-122"/>
              <a:ea typeface="楷体" panose="02010609060101010101" pitchFamily="49" charset="-122"/>
            </a:rPr>
            <a:t>漂移</a:t>
          </a:r>
          <a:endParaRPr lang="zh-CN" altLang="en-US" sz="1800" dirty="0">
            <a:latin typeface="楷体" panose="02010609060101010101" pitchFamily="49" charset="-122"/>
            <a:ea typeface="楷体" panose="02010609060101010101" pitchFamily="49" charset="-122"/>
          </a:endParaRPr>
        </a:p>
      </dgm:t>
    </dgm:pt>
    <dgm:pt modelId="{1FB5416F-8F76-41EE-A521-63A8A3296769}" type="parTrans" cxnId="{C5A77511-9ACF-497F-94CB-C91D5576DDF7}">
      <dgm:prSet/>
      <dgm:spPr/>
      <dgm:t>
        <a:bodyPr/>
        <a:lstStyle/>
        <a:p>
          <a:pPr>
            <a:lnSpc>
              <a:spcPct val="100000"/>
            </a:lnSpc>
          </a:pPr>
          <a:endParaRPr lang="zh-CN" altLang="en-US"/>
        </a:p>
      </dgm:t>
    </dgm:pt>
    <dgm:pt modelId="{88772B06-9CFB-41D9-9D8F-AB0C4391CAFA}" type="sibTrans" cxnId="{C5A77511-9ACF-497F-94CB-C91D5576DDF7}">
      <dgm:prSet/>
      <dgm:spPr/>
      <dgm:t>
        <a:bodyPr/>
        <a:lstStyle/>
        <a:p>
          <a:pPr>
            <a:lnSpc>
              <a:spcPct val="100000"/>
            </a:lnSpc>
          </a:pPr>
          <a:endParaRPr lang="zh-CN" altLang="en-US"/>
        </a:p>
      </dgm:t>
    </dgm:pt>
    <dgm:pt modelId="{0327FA8B-E1FA-4ED1-AA2B-82BD59E7E077}">
      <dgm:prSet phldrT="[文本]" custT="1"/>
      <dgm:spPr/>
      <dgm:t>
        <a:bodyPr/>
        <a:lstStyle/>
        <a:p>
          <a:pPr>
            <a:lnSpc>
              <a:spcPct val="100000"/>
            </a:lnSpc>
          </a:pPr>
          <a:r>
            <a:rPr lang="zh-CN" altLang="en-US" sz="1800" dirty="0" smtClean="0">
              <a:latin typeface="楷体" panose="02010609060101010101" pitchFamily="49" charset="-122"/>
              <a:ea typeface="楷体" panose="02010609060101010101" pitchFamily="49" charset="-122"/>
            </a:rPr>
            <a:t>角度</a:t>
          </a:r>
          <a:endParaRPr lang="en-US" altLang="zh-CN" sz="1800" dirty="0" smtClean="0">
            <a:latin typeface="楷体" panose="02010609060101010101" pitchFamily="49" charset="-122"/>
            <a:ea typeface="楷体" panose="02010609060101010101" pitchFamily="49" charset="-122"/>
          </a:endParaRPr>
        </a:p>
        <a:p>
          <a:pPr>
            <a:lnSpc>
              <a:spcPct val="100000"/>
            </a:lnSpc>
          </a:pPr>
          <a:r>
            <a:rPr lang="zh-CN" altLang="en-US" sz="1800" dirty="0" smtClean="0">
              <a:latin typeface="楷体" panose="02010609060101010101" pitchFamily="49" charset="-122"/>
              <a:ea typeface="楷体" panose="02010609060101010101" pitchFamily="49" charset="-122"/>
            </a:rPr>
            <a:t>敏感性</a:t>
          </a:r>
          <a:endParaRPr lang="zh-CN" altLang="en-US" sz="1800" dirty="0">
            <a:latin typeface="楷体" panose="02010609060101010101" pitchFamily="49" charset="-122"/>
            <a:ea typeface="楷体" panose="02010609060101010101" pitchFamily="49" charset="-122"/>
          </a:endParaRPr>
        </a:p>
      </dgm:t>
    </dgm:pt>
    <dgm:pt modelId="{C66ADC8E-4412-4C54-93A5-C9E8EDC077AC}" type="parTrans" cxnId="{AEAC82F0-5C2C-4A70-9D80-84D827593D32}">
      <dgm:prSet/>
      <dgm:spPr/>
      <dgm:t>
        <a:bodyPr/>
        <a:lstStyle/>
        <a:p>
          <a:pPr>
            <a:lnSpc>
              <a:spcPct val="100000"/>
            </a:lnSpc>
          </a:pPr>
          <a:endParaRPr lang="zh-CN" altLang="en-US"/>
        </a:p>
      </dgm:t>
    </dgm:pt>
    <dgm:pt modelId="{AC669259-CBD5-48A2-93DC-59CF34A0C01A}" type="sibTrans" cxnId="{AEAC82F0-5C2C-4A70-9D80-84D827593D32}">
      <dgm:prSet/>
      <dgm:spPr/>
      <dgm:t>
        <a:bodyPr/>
        <a:lstStyle/>
        <a:p>
          <a:pPr>
            <a:lnSpc>
              <a:spcPct val="100000"/>
            </a:lnSpc>
          </a:pPr>
          <a:endParaRPr lang="zh-CN" altLang="en-US"/>
        </a:p>
      </dgm:t>
    </dgm:pt>
    <dgm:pt modelId="{AF570BD4-FD3D-4C21-9B1F-FC1F2FCC2D43}">
      <dgm:prSet phldrT="[文本]" custLinFactNeighborX="-20253" custLinFactNeighborY="0"/>
      <dgm:spPr/>
      <dgm:t>
        <a:bodyPr/>
        <a:lstStyle/>
        <a:p>
          <a:endParaRPr lang="zh-CN" altLang="en-US"/>
        </a:p>
      </dgm:t>
    </dgm:pt>
    <dgm:pt modelId="{222FF18E-8560-453E-8D6E-C3FCC00897B1}" type="parTrans" cxnId="{F930E078-39A9-4C66-B753-4BC0435B9F71}">
      <dgm:prSet/>
      <dgm:spPr/>
      <dgm:t>
        <a:bodyPr/>
        <a:lstStyle/>
        <a:p>
          <a:endParaRPr lang="zh-CN" altLang="en-US"/>
        </a:p>
      </dgm:t>
    </dgm:pt>
    <dgm:pt modelId="{54965D47-B10A-4B4A-A5DF-B939556471F4}" type="sibTrans" cxnId="{F930E078-39A9-4C66-B753-4BC0435B9F71}">
      <dgm:prSet/>
      <dgm:spPr/>
      <dgm:t>
        <a:bodyPr/>
        <a:lstStyle/>
        <a:p>
          <a:endParaRPr lang="zh-CN" altLang="en-US"/>
        </a:p>
      </dgm:t>
    </dgm:pt>
    <dgm:pt modelId="{44A58DD5-63AB-4E4A-91FC-4EED7C1A7D6F}">
      <dgm:prSet phldrT="[文本]" custLinFactNeighborX="-20253" custLinFactNeighborY="0"/>
      <dgm:spPr/>
    </dgm:pt>
    <dgm:pt modelId="{C7BEE7FA-4298-4D0E-A8BA-AD937E919434}" type="parTrans" cxnId="{30981A64-B2CD-424B-805D-47CD0F80EF7D}">
      <dgm:prSet/>
      <dgm:spPr/>
      <dgm:t>
        <a:bodyPr/>
        <a:lstStyle/>
        <a:p>
          <a:endParaRPr lang="zh-CN" altLang="en-US"/>
        </a:p>
      </dgm:t>
    </dgm:pt>
    <dgm:pt modelId="{D3976F5E-4D89-42B5-B4ED-CD4BA3FC2E8A}" type="sibTrans" cxnId="{30981A64-B2CD-424B-805D-47CD0F80EF7D}">
      <dgm:prSet/>
      <dgm:spPr/>
      <dgm:t>
        <a:bodyPr/>
        <a:lstStyle/>
        <a:p>
          <a:endParaRPr lang="zh-CN" altLang="en-US"/>
        </a:p>
      </dgm:t>
    </dgm:pt>
    <dgm:pt modelId="{D2BF7D9E-8CA1-43AE-9241-C6B845CD70D8}" type="pres">
      <dgm:prSet presAssocID="{61120216-3AA2-41F8-AE65-8A724B9202D5}" presName="composite" presStyleCnt="0">
        <dgm:presLayoutVars>
          <dgm:chMax val="1"/>
          <dgm:dir/>
          <dgm:resizeHandles val="exact"/>
        </dgm:presLayoutVars>
      </dgm:prSet>
      <dgm:spPr/>
      <dgm:t>
        <a:bodyPr/>
        <a:lstStyle/>
        <a:p>
          <a:endParaRPr lang="zh-CN" altLang="en-US"/>
        </a:p>
      </dgm:t>
    </dgm:pt>
    <dgm:pt modelId="{6EEB7C1F-7764-4F0A-9AFD-83A840B61840}" type="pres">
      <dgm:prSet presAssocID="{5C875CEB-D95D-40D5-8502-6117D339A649}" presName="roof" presStyleLbl="dkBgShp" presStyleIdx="0" presStyleCnt="2" custLinFactNeighborX="-20253" custLinFactNeighborY="0"/>
      <dgm:spPr/>
      <dgm:t>
        <a:bodyPr/>
        <a:lstStyle/>
        <a:p>
          <a:endParaRPr lang="zh-CN" altLang="en-US"/>
        </a:p>
      </dgm:t>
    </dgm:pt>
    <dgm:pt modelId="{B486C08D-E609-4F6B-876B-10D6C2C945B1}" type="pres">
      <dgm:prSet presAssocID="{5C875CEB-D95D-40D5-8502-6117D339A649}" presName="pillars" presStyleCnt="0"/>
      <dgm:spPr/>
    </dgm:pt>
    <dgm:pt modelId="{6D78DA98-E917-49A3-8491-AE10242E7A93}" type="pres">
      <dgm:prSet presAssocID="{5C875CEB-D95D-40D5-8502-6117D339A649}" presName="pillar1" presStyleLbl="node1" presStyleIdx="0" presStyleCnt="3" custScaleX="106516">
        <dgm:presLayoutVars>
          <dgm:bulletEnabled val="1"/>
        </dgm:presLayoutVars>
      </dgm:prSet>
      <dgm:spPr/>
      <dgm:t>
        <a:bodyPr/>
        <a:lstStyle/>
        <a:p>
          <a:endParaRPr lang="zh-CN" altLang="en-US"/>
        </a:p>
      </dgm:t>
    </dgm:pt>
    <dgm:pt modelId="{8471D586-EAF5-489D-8DD9-89D34CB9DD5E}" type="pres">
      <dgm:prSet presAssocID="{1F45DEC5-A3C8-4E79-A3AD-F4C50D49781A}" presName="pillarX" presStyleLbl="node1" presStyleIdx="1" presStyleCnt="3">
        <dgm:presLayoutVars>
          <dgm:bulletEnabled val="1"/>
        </dgm:presLayoutVars>
      </dgm:prSet>
      <dgm:spPr/>
      <dgm:t>
        <a:bodyPr/>
        <a:lstStyle/>
        <a:p>
          <a:endParaRPr lang="zh-CN" altLang="en-US"/>
        </a:p>
      </dgm:t>
    </dgm:pt>
    <dgm:pt modelId="{658FE2F6-27D7-4A4F-8DF7-4F0D02935F85}" type="pres">
      <dgm:prSet presAssocID="{0327FA8B-E1FA-4ED1-AA2B-82BD59E7E077}" presName="pillarX" presStyleLbl="node1" presStyleIdx="2" presStyleCnt="3">
        <dgm:presLayoutVars>
          <dgm:bulletEnabled val="1"/>
        </dgm:presLayoutVars>
      </dgm:prSet>
      <dgm:spPr/>
      <dgm:t>
        <a:bodyPr/>
        <a:lstStyle/>
        <a:p>
          <a:endParaRPr lang="zh-CN" altLang="en-US"/>
        </a:p>
      </dgm:t>
    </dgm:pt>
    <dgm:pt modelId="{06B1A7C6-F7F1-4106-B589-9612B29EB6A2}" type="pres">
      <dgm:prSet presAssocID="{5C875CEB-D95D-40D5-8502-6117D339A649}" presName="base" presStyleLbl="dkBgShp" presStyleIdx="1" presStyleCnt="2"/>
      <dgm:spPr/>
    </dgm:pt>
  </dgm:ptLst>
  <dgm:cxnLst>
    <dgm:cxn modelId="{CC7FA045-AD1B-4A7C-936B-2AEC30659692}" type="presOf" srcId="{1F45DEC5-A3C8-4E79-A3AD-F4C50D49781A}" destId="{8471D586-EAF5-489D-8DD9-89D34CB9DD5E}" srcOrd="0" destOrd="0" presId="urn:microsoft.com/office/officeart/2005/8/layout/hList3"/>
    <dgm:cxn modelId="{AEAC82F0-5C2C-4A70-9D80-84D827593D32}" srcId="{5C875CEB-D95D-40D5-8502-6117D339A649}" destId="{0327FA8B-E1FA-4ED1-AA2B-82BD59E7E077}" srcOrd="2" destOrd="0" parTransId="{C66ADC8E-4412-4C54-93A5-C9E8EDC077AC}" sibTransId="{AC669259-CBD5-48A2-93DC-59CF34A0C01A}"/>
    <dgm:cxn modelId="{4D6E48F1-6E59-4DE8-975E-49B8F298216D}" type="presOf" srcId="{61120216-3AA2-41F8-AE65-8A724B9202D5}" destId="{D2BF7D9E-8CA1-43AE-9241-C6B845CD70D8}" srcOrd="0" destOrd="0" presId="urn:microsoft.com/office/officeart/2005/8/layout/hList3"/>
    <dgm:cxn modelId="{221F171D-4F37-4074-8040-10BD35DC32C7}" srcId="{5C875CEB-D95D-40D5-8502-6117D339A649}" destId="{E2C97A12-FED5-42BC-B308-682778232326}" srcOrd="0" destOrd="0" parTransId="{7FB51116-DB1A-4539-9D31-4C48AAB1F480}" sibTransId="{D9242772-2677-4D29-B215-3424CFD74982}"/>
    <dgm:cxn modelId="{30981A64-B2CD-424B-805D-47CD0F80EF7D}" srcId="{61120216-3AA2-41F8-AE65-8A724B9202D5}" destId="{44A58DD5-63AB-4E4A-91FC-4EED7C1A7D6F}" srcOrd="1" destOrd="0" parTransId="{C7BEE7FA-4298-4D0E-A8BA-AD937E919434}" sibTransId="{D3976F5E-4D89-42B5-B4ED-CD4BA3FC2E8A}"/>
    <dgm:cxn modelId="{DEFB5FFA-4B25-430F-B04B-CA50E9817C76}" type="presOf" srcId="{5C875CEB-D95D-40D5-8502-6117D339A649}" destId="{6EEB7C1F-7764-4F0A-9AFD-83A840B61840}" srcOrd="0" destOrd="0" presId="urn:microsoft.com/office/officeart/2005/8/layout/hList3"/>
    <dgm:cxn modelId="{C252C8B5-51D8-46A1-8681-499E4D0BF9C7}" type="presOf" srcId="{0327FA8B-E1FA-4ED1-AA2B-82BD59E7E077}" destId="{658FE2F6-27D7-4A4F-8DF7-4F0D02935F85}" srcOrd="0" destOrd="0" presId="urn:microsoft.com/office/officeart/2005/8/layout/hList3"/>
    <dgm:cxn modelId="{F930E078-39A9-4C66-B753-4BC0435B9F71}" srcId="{61120216-3AA2-41F8-AE65-8A724B9202D5}" destId="{AF570BD4-FD3D-4C21-9B1F-FC1F2FCC2D43}" srcOrd="2" destOrd="0" parTransId="{222FF18E-8560-453E-8D6E-C3FCC00897B1}" sibTransId="{54965D47-B10A-4B4A-A5DF-B939556471F4}"/>
    <dgm:cxn modelId="{83AEA74B-F9AF-4F8A-8673-752E16F4A7F2}" srcId="{61120216-3AA2-41F8-AE65-8A724B9202D5}" destId="{5C875CEB-D95D-40D5-8502-6117D339A649}" srcOrd="0" destOrd="0" parTransId="{421CE650-A744-4A25-90FB-190B50ED78A8}" sibTransId="{8BBAFA2A-D870-4EC9-A9C6-9640AD0C2947}"/>
    <dgm:cxn modelId="{4B965EB5-2D83-4E1F-BFB8-540B1B92B858}" type="presOf" srcId="{E2C97A12-FED5-42BC-B308-682778232326}" destId="{6D78DA98-E917-49A3-8491-AE10242E7A93}" srcOrd="0" destOrd="0" presId="urn:microsoft.com/office/officeart/2005/8/layout/hList3"/>
    <dgm:cxn modelId="{C5A77511-9ACF-497F-94CB-C91D5576DDF7}" srcId="{5C875CEB-D95D-40D5-8502-6117D339A649}" destId="{1F45DEC5-A3C8-4E79-A3AD-F4C50D49781A}" srcOrd="1" destOrd="0" parTransId="{1FB5416F-8F76-41EE-A521-63A8A3296769}" sibTransId="{88772B06-9CFB-41D9-9D8F-AB0C4391CAFA}"/>
    <dgm:cxn modelId="{2797B349-3E67-4BA2-9AC9-5645F973EFF9}" type="presParOf" srcId="{D2BF7D9E-8CA1-43AE-9241-C6B845CD70D8}" destId="{6EEB7C1F-7764-4F0A-9AFD-83A840B61840}" srcOrd="0" destOrd="0" presId="urn:microsoft.com/office/officeart/2005/8/layout/hList3"/>
    <dgm:cxn modelId="{ACAB6C46-4AB9-47DF-A0D3-D6444268C21A}" type="presParOf" srcId="{D2BF7D9E-8CA1-43AE-9241-C6B845CD70D8}" destId="{B486C08D-E609-4F6B-876B-10D6C2C945B1}" srcOrd="1" destOrd="0" presId="urn:microsoft.com/office/officeart/2005/8/layout/hList3"/>
    <dgm:cxn modelId="{1EEFAAD2-A470-405A-8BEE-6C957F6C9567}" type="presParOf" srcId="{B486C08D-E609-4F6B-876B-10D6C2C945B1}" destId="{6D78DA98-E917-49A3-8491-AE10242E7A93}" srcOrd="0" destOrd="0" presId="urn:microsoft.com/office/officeart/2005/8/layout/hList3"/>
    <dgm:cxn modelId="{699657F4-ACCC-47F1-9DEE-8EE1EF19FD07}" type="presParOf" srcId="{B486C08D-E609-4F6B-876B-10D6C2C945B1}" destId="{8471D586-EAF5-489D-8DD9-89D34CB9DD5E}" srcOrd="1" destOrd="0" presId="urn:microsoft.com/office/officeart/2005/8/layout/hList3"/>
    <dgm:cxn modelId="{934D0D1F-76F2-4177-9281-7F99FAECFEA9}" type="presParOf" srcId="{B486C08D-E609-4F6B-876B-10D6C2C945B1}" destId="{658FE2F6-27D7-4A4F-8DF7-4F0D02935F85}" srcOrd="2" destOrd="0" presId="urn:microsoft.com/office/officeart/2005/8/layout/hList3"/>
    <dgm:cxn modelId="{DBC2255A-9B98-4753-8BF9-55200177AC68}" type="presParOf" srcId="{D2BF7D9E-8CA1-43AE-9241-C6B845CD70D8}" destId="{06B1A7C6-F7F1-4106-B589-9612B29EB6A2}" srcOrd="2" destOrd="0" presId="urn:microsoft.com/office/officeart/2005/8/layout/h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9F222-90B4-4D12-9224-86CC035F5270}">
      <dsp:nvSpPr>
        <dsp:cNvPr id="0" name=""/>
        <dsp:cNvSpPr/>
      </dsp:nvSpPr>
      <dsp:spPr>
        <a:xfrm>
          <a:off x="1097969" y="-64381"/>
          <a:ext cx="1328578" cy="664289"/>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b="1" kern="1200" dirty="0" smtClean="0">
              <a:solidFill>
                <a:schemeClr val="tx1"/>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成本</a:t>
          </a:r>
          <a:endParaRPr lang="zh-CN" altLang="en-US" sz="2800" b="1" kern="1200" dirty="0">
            <a:solidFill>
              <a:schemeClr val="tx1"/>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dsp:txBody>
      <dsp:txXfrm>
        <a:off x="1117425" y="-44925"/>
        <a:ext cx="1289666" cy="625377"/>
      </dsp:txXfrm>
    </dsp:sp>
    <dsp:sp modelId="{9BCA49AA-2A9A-4B0B-94F3-E05D59BE8BEA}">
      <dsp:nvSpPr>
        <dsp:cNvPr id="0" name=""/>
        <dsp:cNvSpPr/>
      </dsp:nvSpPr>
      <dsp:spPr>
        <a:xfrm rot="3600000">
          <a:off x="1879536" y="954427"/>
          <a:ext cx="692570" cy="232501"/>
        </a:xfrm>
        <a:prstGeom prst="lef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zh-CN" altLang="en-US" sz="900" kern="1200">
            <a:solidFill>
              <a:schemeClr val="tx1"/>
            </a:solidFill>
            <a:latin typeface="仿宋" panose="02010609060101010101" pitchFamily="49" charset="-122"/>
            <a:ea typeface="仿宋" panose="02010609060101010101" pitchFamily="49" charset="-122"/>
          </a:endParaRPr>
        </a:p>
      </dsp:txBody>
      <dsp:txXfrm>
        <a:off x="1949286" y="1000927"/>
        <a:ext cx="553070" cy="139501"/>
      </dsp:txXfrm>
    </dsp:sp>
    <dsp:sp modelId="{7D133602-3511-4A4B-81D6-1E1C464AD005}">
      <dsp:nvSpPr>
        <dsp:cNvPr id="0" name=""/>
        <dsp:cNvSpPr/>
      </dsp:nvSpPr>
      <dsp:spPr>
        <a:xfrm>
          <a:off x="2195115" y="1541448"/>
          <a:ext cx="1328578" cy="1253254"/>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b="1" kern="1200" dirty="0" smtClean="0">
              <a:solidFill>
                <a:schemeClr val="tx1"/>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探测</a:t>
          </a:r>
          <a:endParaRPr lang="en-US" altLang="zh-CN" sz="2800" b="1" kern="1200" dirty="0" smtClean="0">
            <a:solidFill>
              <a:schemeClr val="tx1"/>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lvl="0" algn="ctr" defTabSz="1244600">
            <a:lnSpc>
              <a:spcPct val="90000"/>
            </a:lnSpc>
            <a:spcBef>
              <a:spcPct val="0"/>
            </a:spcBef>
            <a:spcAft>
              <a:spcPct val="35000"/>
            </a:spcAft>
          </a:pPr>
          <a:r>
            <a:rPr lang="zh-CN" altLang="en-US" sz="2800" b="1" kern="1200" dirty="0" smtClean="0">
              <a:solidFill>
                <a:schemeClr val="tx1"/>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性能</a:t>
          </a:r>
          <a:endParaRPr lang="zh-CN" altLang="en-US" sz="2800" b="1" kern="1200" dirty="0">
            <a:solidFill>
              <a:schemeClr val="tx1"/>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dsp:txBody>
      <dsp:txXfrm>
        <a:off x="2231822" y="1578155"/>
        <a:ext cx="1255164" cy="1179840"/>
      </dsp:txXfrm>
    </dsp:sp>
    <dsp:sp modelId="{250A92AD-2B55-4DDF-8205-8ECF788E1C82}">
      <dsp:nvSpPr>
        <dsp:cNvPr id="0" name=""/>
        <dsp:cNvSpPr/>
      </dsp:nvSpPr>
      <dsp:spPr>
        <a:xfrm rot="10800000">
          <a:off x="1415973" y="2051825"/>
          <a:ext cx="692570" cy="232501"/>
        </a:xfrm>
        <a:prstGeom prst="lef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zh-CN" altLang="en-US" sz="900" kern="1200">
            <a:solidFill>
              <a:schemeClr val="tx1"/>
            </a:solidFill>
            <a:latin typeface="仿宋" panose="02010609060101010101" pitchFamily="49" charset="-122"/>
            <a:ea typeface="仿宋" panose="02010609060101010101" pitchFamily="49" charset="-122"/>
          </a:endParaRPr>
        </a:p>
      </dsp:txBody>
      <dsp:txXfrm rot="10800000">
        <a:off x="1485723" y="2098325"/>
        <a:ext cx="553070" cy="139501"/>
      </dsp:txXfrm>
    </dsp:sp>
    <dsp:sp modelId="{1E47171B-215F-4A67-9581-0B82FBC8180D}">
      <dsp:nvSpPr>
        <dsp:cNvPr id="0" name=""/>
        <dsp:cNvSpPr/>
      </dsp:nvSpPr>
      <dsp:spPr>
        <a:xfrm>
          <a:off x="824" y="1541478"/>
          <a:ext cx="1328578" cy="1253194"/>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b="1" kern="1200" dirty="0" smtClean="0">
              <a:solidFill>
                <a:schemeClr val="tx1"/>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制造</a:t>
          </a:r>
          <a:endParaRPr lang="en-US" altLang="zh-CN" sz="2800" b="1" kern="1200" dirty="0" smtClean="0">
            <a:solidFill>
              <a:schemeClr val="tx1"/>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lvl="0" algn="ctr" defTabSz="1244600">
            <a:lnSpc>
              <a:spcPct val="90000"/>
            </a:lnSpc>
            <a:spcBef>
              <a:spcPct val="0"/>
            </a:spcBef>
            <a:spcAft>
              <a:spcPct val="35000"/>
            </a:spcAft>
          </a:pPr>
          <a:r>
            <a:rPr lang="zh-CN" altLang="en-US" sz="2800" b="1" kern="1200" dirty="0" smtClean="0">
              <a:solidFill>
                <a:schemeClr val="tx1"/>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维护</a:t>
          </a:r>
          <a:endParaRPr lang="zh-CN" altLang="en-US" sz="2800" b="1" kern="1200" dirty="0">
            <a:solidFill>
              <a:schemeClr val="tx1"/>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dsp:txBody>
      <dsp:txXfrm>
        <a:off x="37529" y="1578183"/>
        <a:ext cx="1255168" cy="1179784"/>
      </dsp:txXfrm>
    </dsp:sp>
    <dsp:sp modelId="{DD9B5110-954E-4A0A-B31C-B7F5453B36A5}">
      <dsp:nvSpPr>
        <dsp:cNvPr id="0" name=""/>
        <dsp:cNvSpPr/>
      </dsp:nvSpPr>
      <dsp:spPr>
        <a:xfrm rot="18000000">
          <a:off x="952401" y="954442"/>
          <a:ext cx="692570" cy="232501"/>
        </a:xfrm>
        <a:prstGeom prst="lef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zh-CN" altLang="en-US" sz="900" kern="1200">
            <a:solidFill>
              <a:schemeClr val="tx1"/>
            </a:solidFill>
            <a:latin typeface="仿宋" panose="02010609060101010101" pitchFamily="49" charset="-122"/>
            <a:ea typeface="仿宋" panose="02010609060101010101" pitchFamily="49" charset="-122"/>
          </a:endParaRPr>
        </a:p>
      </dsp:txBody>
      <dsp:txXfrm>
        <a:off x="1022151" y="1000942"/>
        <a:ext cx="553070" cy="1395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F042E1-2CEA-48F4-B940-C90C9D9E093E}">
      <dsp:nvSpPr>
        <dsp:cNvPr id="0" name=""/>
        <dsp:cNvSpPr/>
      </dsp:nvSpPr>
      <dsp:spPr>
        <a:xfrm>
          <a:off x="4077" y="527187"/>
          <a:ext cx="1655965" cy="1116170"/>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b="1" kern="1200" dirty="0" smtClean="0">
              <a:solidFill>
                <a:srgbClr val="FF0000"/>
              </a:solidFill>
            </a:rPr>
            <a:t>阳极丝</a:t>
          </a:r>
          <a:endParaRPr lang="en-US" altLang="zh-CN" sz="2000" b="1" kern="1200" dirty="0" smtClean="0">
            <a:solidFill>
              <a:srgbClr val="FF0000"/>
            </a:solidFill>
          </a:endParaRPr>
        </a:p>
        <a:p>
          <a:pPr lvl="0" algn="ctr" defTabSz="889000">
            <a:lnSpc>
              <a:spcPct val="90000"/>
            </a:lnSpc>
            <a:spcBef>
              <a:spcPct val="0"/>
            </a:spcBef>
            <a:spcAft>
              <a:spcPct val="35000"/>
            </a:spcAft>
          </a:pPr>
          <a:r>
            <a:rPr lang="en-US" altLang="zh-CN" sz="1600" kern="1200" dirty="0" smtClean="0"/>
            <a:t>(</a:t>
          </a:r>
          <a:r>
            <a:rPr lang="zh-CN" altLang="en-US" sz="1600" kern="1200" dirty="0" smtClean="0"/>
            <a:t>电子驱动</a:t>
          </a:r>
          <a:endParaRPr lang="en-US" altLang="zh-CN" sz="1600" kern="1200" dirty="0" smtClean="0"/>
        </a:p>
        <a:p>
          <a:pPr lvl="0" algn="ctr" defTabSz="889000">
            <a:lnSpc>
              <a:spcPct val="90000"/>
            </a:lnSpc>
            <a:spcBef>
              <a:spcPct val="0"/>
            </a:spcBef>
            <a:spcAft>
              <a:spcPct val="35000"/>
            </a:spcAft>
          </a:pPr>
          <a:r>
            <a:rPr lang="zh-CN" altLang="en-US" sz="1600" kern="1200" dirty="0" smtClean="0"/>
            <a:t>及电子倍增</a:t>
          </a:r>
          <a:r>
            <a:rPr lang="en-US" altLang="zh-CN" sz="1600" kern="1200" dirty="0" smtClean="0"/>
            <a:t>)</a:t>
          </a:r>
          <a:endParaRPr lang="zh-CN" altLang="en-US" sz="1600" kern="1200" dirty="0"/>
        </a:p>
      </dsp:txBody>
      <dsp:txXfrm>
        <a:off x="36769" y="559879"/>
        <a:ext cx="1590581" cy="1050786"/>
      </dsp:txXfrm>
    </dsp:sp>
    <dsp:sp modelId="{ABF4ABFB-D4D1-4DB7-A48C-20C4850D89D7}">
      <dsp:nvSpPr>
        <dsp:cNvPr id="0" name=""/>
        <dsp:cNvSpPr/>
      </dsp:nvSpPr>
      <dsp:spPr>
        <a:xfrm rot="19457599">
          <a:off x="1583370" y="812895"/>
          <a:ext cx="815731" cy="68663"/>
        </a:xfrm>
        <a:custGeom>
          <a:avLst/>
          <a:gdLst/>
          <a:ahLst/>
          <a:cxnLst/>
          <a:rect l="0" t="0" r="0" b="0"/>
          <a:pathLst>
            <a:path>
              <a:moveTo>
                <a:pt x="0" y="34331"/>
              </a:moveTo>
              <a:lnTo>
                <a:pt x="815731" y="34331"/>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zh-CN" altLang="en-US" sz="400" kern="1200"/>
        </a:p>
      </dsp:txBody>
      <dsp:txXfrm>
        <a:off x="1970842" y="826834"/>
        <a:ext cx="40786" cy="40786"/>
      </dsp:txXfrm>
    </dsp:sp>
    <dsp:sp modelId="{B9E4ACAE-7623-4FD0-A7DA-4C36E6F57E74}">
      <dsp:nvSpPr>
        <dsp:cNvPr id="0" name=""/>
        <dsp:cNvSpPr/>
      </dsp:nvSpPr>
      <dsp:spPr>
        <a:xfrm>
          <a:off x="2322429" y="195191"/>
          <a:ext cx="1655965" cy="827982"/>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b="1" kern="1200" dirty="0" smtClean="0">
              <a:solidFill>
                <a:srgbClr val="FF0000"/>
              </a:solidFill>
            </a:rPr>
            <a:t>匀强电场</a:t>
          </a:r>
          <a:endParaRPr lang="en-US" altLang="zh-CN" sz="2000" b="1" kern="1200" dirty="0" smtClean="0">
            <a:solidFill>
              <a:srgbClr val="FF0000"/>
            </a:solidFill>
          </a:endParaRPr>
        </a:p>
        <a:p>
          <a:pPr lvl="0" algn="ctr" defTabSz="889000">
            <a:lnSpc>
              <a:spcPct val="90000"/>
            </a:lnSpc>
            <a:spcBef>
              <a:spcPct val="0"/>
            </a:spcBef>
            <a:spcAft>
              <a:spcPct val="35000"/>
            </a:spcAft>
          </a:pPr>
          <a:r>
            <a:rPr lang="en-US" altLang="zh-CN" sz="1600" kern="1200" dirty="0" smtClean="0"/>
            <a:t>(</a:t>
          </a:r>
          <a:r>
            <a:rPr lang="zh-CN" altLang="en-US" sz="1600" kern="1200" dirty="0" smtClean="0"/>
            <a:t>电子驱动</a:t>
          </a:r>
          <a:r>
            <a:rPr lang="en-US" altLang="zh-CN" sz="1600" kern="1200" dirty="0" smtClean="0"/>
            <a:t>)</a:t>
          </a:r>
          <a:endParaRPr lang="zh-CN" altLang="en-US" sz="1600" kern="1200" dirty="0"/>
        </a:p>
      </dsp:txBody>
      <dsp:txXfrm>
        <a:off x="2346680" y="219442"/>
        <a:ext cx="1607463" cy="779480"/>
      </dsp:txXfrm>
    </dsp:sp>
    <dsp:sp modelId="{92EB800C-E95C-438C-B1A1-D08783E3B3FC}">
      <dsp:nvSpPr>
        <dsp:cNvPr id="0" name=""/>
        <dsp:cNvSpPr/>
      </dsp:nvSpPr>
      <dsp:spPr>
        <a:xfrm rot="2142401">
          <a:off x="1583370" y="1288985"/>
          <a:ext cx="815731" cy="68663"/>
        </a:xfrm>
        <a:custGeom>
          <a:avLst/>
          <a:gdLst/>
          <a:ahLst/>
          <a:cxnLst/>
          <a:rect l="0" t="0" r="0" b="0"/>
          <a:pathLst>
            <a:path>
              <a:moveTo>
                <a:pt x="0" y="34331"/>
              </a:moveTo>
              <a:lnTo>
                <a:pt x="815731" y="34331"/>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zh-CN" altLang="en-US" sz="400" kern="1200"/>
        </a:p>
      </dsp:txBody>
      <dsp:txXfrm>
        <a:off x="1970842" y="1302924"/>
        <a:ext cx="40786" cy="40786"/>
      </dsp:txXfrm>
    </dsp:sp>
    <dsp:sp modelId="{99F282D8-A9B6-499C-8E7A-F0F96D118C5E}">
      <dsp:nvSpPr>
        <dsp:cNvPr id="0" name=""/>
        <dsp:cNvSpPr/>
      </dsp:nvSpPr>
      <dsp:spPr>
        <a:xfrm>
          <a:off x="2322429" y="1147371"/>
          <a:ext cx="1655965" cy="827982"/>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b="1" kern="1200" dirty="0" smtClean="0">
              <a:solidFill>
                <a:srgbClr val="FF0000"/>
              </a:solidFill>
            </a:rPr>
            <a:t>电子倍增器</a:t>
          </a:r>
          <a:endParaRPr lang="en-US" altLang="zh-CN" sz="2000" b="1" kern="1200" dirty="0" smtClean="0">
            <a:solidFill>
              <a:srgbClr val="FF0000"/>
            </a:solidFill>
          </a:endParaRPr>
        </a:p>
        <a:p>
          <a:pPr lvl="0" algn="ctr" defTabSz="889000">
            <a:lnSpc>
              <a:spcPct val="90000"/>
            </a:lnSpc>
            <a:spcBef>
              <a:spcPct val="0"/>
            </a:spcBef>
            <a:spcAft>
              <a:spcPct val="35000"/>
            </a:spcAft>
          </a:pPr>
          <a:r>
            <a:rPr lang="en-US" altLang="zh-CN" sz="1600" kern="1200" dirty="0" smtClean="0"/>
            <a:t>(</a:t>
          </a:r>
          <a:r>
            <a:rPr lang="zh-CN" altLang="en-US" sz="1600" kern="1200" dirty="0" smtClean="0"/>
            <a:t>电子倍增</a:t>
          </a:r>
          <a:r>
            <a:rPr lang="en-US" altLang="zh-CN" sz="1600" kern="1200" dirty="0" smtClean="0"/>
            <a:t>)</a:t>
          </a:r>
          <a:endParaRPr lang="zh-CN" altLang="en-US" sz="1600" kern="1200" dirty="0"/>
        </a:p>
      </dsp:txBody>
      <dsp:txXfrm>
        <a:off x="2346680" y="1171622"/>
        <a:ext cx="1607463" cy="7794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5975C4-6602-4356-998C-5306F291F0E1}">
      <dsp:nvSpPr>
        <dsp:cNvPr id="0" name=""/>
        <dsp:cNvSpPr/>
      </dsp:nvSpPr>
      <dsp:spPr>
        <a:xfrm>
          <a:off x="238" y="1087445"/>
          <a:ext cx="2235189" cy="1575423"/>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E28F3B-D972-4B7F-BB24-3D3CBF51AD49}">
      <dsp:nvSpPr>
        <dsp:cNvPr id="0" name=""/>
        <dsp:cNvSpPr/>
      </dsp:nvSpPr>
      <dsp:spPr>
        <a:xfrm>
          <a:off x="625809" y="2842992"/>
          <a:ext cx="1735145" cy="1206558"/>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kern="1200" dirty="0" smtClean="0"/>
            <a:t>中子吸收</a:t>
          </a:r>
          <a:endParaRPr lang="en-US" altLang="zh-CN" sz="2000" kern="1200" dirty="0" smtClean="0"/>
        </a:p>
        <a:p>
          <a:pPr lvl="0" algn="ctr" defTabSz="889000">
            <a:lnSpc>
              <a:spcPct val="90000"/>
            </a:lnSpc>
            <a:spcBef>
              <a:spcPct val="0"/>
            </a:spcBef>
            <a:spcAft>
              <a:spcPct val="35000"/>
            </a:spcAft>
          </a:pPr>
          <a:r>
            <a:rPr lang="en-US" altLang="zh-CN" sz="2000" kern="1200" dirty="0" smtClean="0"/>
            <a:t>&amp;</a:t>
          </a:r>
          <a:r>
            <a:rPr lang="zh-CN" altLang="en-US" sz="2000" kern="1200" dirty="0" smtClean="0"/>
            <a:t>电子产生</a:t>
          </a:r>
          <a:endParaRPr lang="zh-CN" altLang="en-US" sz="2000" kern="1200" dirty="0"/>
        </a:p>
      </dsp:txBody>
      <dsp:txXfrm>
        <a:off x="661148" y="2878331"/>
        <a:ext cx="1664467" cy="1135880"/>
      </dsp:txXfrm>
    </dsp:sp>
    <dsp:sp modelId="{D54DC1FB-C1CE-401A-BB52-CD80DE5F8396}">
      <dsp:nvSpPr>
        <dsp:cNvPr id="0" name=""/>
        <dsp:cNvSpPr/>
      </dsp:nvSpPr>
      <dsp:spPr>
        <a:xfrm>
          <a:off x="2185117" y="1632703"/>
          <a:ext cx="438457" cy="48490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zh-CN" altLang="en-US" sz="1100" kern="1200"/>
        </a:p>
      </dsp:txBody>
      <dsp:txXfrm>
        <a:off x="2185117" y="1729684"/>
        <a:ext cx="306920" cy="290945"/>
      </dsp:txXfrm>
    </dsp:sp>
    <dsp:sp modelId="{58E332DD-4FA7-4999-A236-AD86EC02C0CF}">
      <dsp:nvSpPr>
        <dsp:cNvPr id="0" name=""/>
        <dsp:cNvSpPr/>
      </dsp:nvSpPr>
      <dsp:spPr>
        <a:xfrm>
          <a:off x="2557177" y="1087445"/>
          <a:ext cx="2235189" cy="1575423"/>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EF106F-9FB8-46F2-926E-F354DF1774B7}">
      <dsp:nvSpPr>
        <dsp:cNvPr id="0" name=""/>
        <dsp:cNvSpPr/>
      </dsp:nvSpPr>
      <dsp:spPr>
        <a:xfrm>
          <a:off x="3182748" y="2842992"/>
          <a:ext cx="1735145" cy="1206558"/>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kern="1200" dirty="0" smtClean="0"/>
            <a:t>电子漂移</a:t>
          </a:r>
          <a:endParaRPr lang="zh-CN" altLang="en-US" sz="2000" kern="1200" dirty="0"/>
        </a:p>
      </dsp:txBody>
      <dsp:txXfrm>
        <a:off x="3218087" y="2878331"/>
        <a:ext cx="1664467" cy="1135880"/>
      </dsp:txXfrm>
    </dsp:sp>
    <dsp:sp modelId="{57823DAB-A2B9-4A86-AF11-F1B3BE0660A0}">
      <dsp:nvSpPr>
        <dsp:cNvPr id="0" name=""/>
        <dsp:cNvSpPr/>
      </dsp:nvSpPr>
      <dsp:spPr>
        <a:xfrm>
          <a:off x="4742057" y="1632703"/>
          <a:ext cx="438457" cy="48490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zh-CN" altLang="en-US" sz="1100" kern="1200"/>
        </a:p>
      </dsp:txBody>
      <dsp:txXfrm>
        <a:off x="4742057" y="1729684"/>
        <a:ext cx="306920" cy="290945"/>
      </dsp:txXfrm>
    </dsp:sp>
    <dsp:sp modelId="{7100D2A8-AC74-4B1F-8A73-39B929183B78}">
      <dsp:nvSpPr>
        <dsp:cNvPr id="0" name=""/>
        <dsp:cNvSpPr/>
      </dsp:nvSpPr>
      <dsp:spPr>
        <a:xfrm>
          <a:off x="5114116" y="1087445"/>
          <a:ext cx="2235189" cy="1575423"/>
        </a:xfrm>
        <a:prstGeom prst="roundRect">
          <a:avLst>
            <a:gd name="adj" fmla="val 10000"/>
          </a:avLst>
        </a:prstGeom>
        <a:blipFill rotWithShape="1">
          <a:blip xmlns:r="http://schemas.openxmlformats.org/officeDocument/2006/relationships" r:embed="rId3"/>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E497AB-456B-40D0-B330-6F3C71ED9AE5}">
      <dsp:nvSpPr>
        <dsp:cNvPr id="0" name=""/>
        <dsp:cNvSpPr/>
      </dsp:nvSpPr>
      <dsp:spPr>
        <a:xfrm>
          <a:off x="5614399" y="2842992"/>
          <a:ext cx="1735145" cy="1206558"/>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kern="1200" dirty="0" smtClean="0"/>
            <a:t>电子倍增</a:t>
          </a:r>
          <a:endParaRPr lang="en-US" altLang="zh-CN" sz="2000" kern="1200" dirty="0" smtClean="0"/>
        </a:p>
        <a:p>
          <a:pPr lvl="0" algn="ctr" defTabSz="889000">
            <a:lnSpc>
              <a:spcPct val="90000"/>
            </a:lnSpc>
            <a:spcBef>
              <a:spcPct val="0"/>
            </a:spcBef>
            <a:spcAft>
              <a:spcPct val="35000"/>
            </a:spcAft>
          </a:pPr>
          <a:r>
            <a:rPr lang="en-US" altLang="zh-CN" sz="2000" kern="1200" dirty="0" smtClean="0"/>
            <a:t>&amp;</a:t>
          </a:r>
          <a:r>
            <a:rPr lang="zh-CN" altLang="en-US" sz="2000" kern="1200" dirty="0" smtClean="0"/>
            <a:t>电子收集</a:t>
          </a:r>
          <a:endParaRPr lang="zh-CN" altLang="en-US" sz="2000" kern="1200" dirty="0"/>
        </a:p>
      </dsp:txBody>
      <dsp:txXfrm>
        <a:off x="5649738" y="2878331"/>
        <a:ext cx="1664467" cy="11358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EB7C1F-7764-4F0A-9AFD-83A840B61840}">
      <dsp:nvSpPr>
        <dsp:cNvPr id="0" name=""/>
        <dsp:cNvSpPr/>
      </dsp:nvSpPr>
      <dsp:spPr>
        <a:xfrm>
          <a:off x="0" y="0"/>
          <a:ext cx="3181425" cy="594650"/>
        </a:xfrm>
        <a:prstGeom prst="rect">
          <a:avLst/>
        </a:prstGeom>
        <a:solidFill>
          <a:schemeClr val="dk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100000"/>
            </a:lnSpc>
            <a:spcBef>
              <a:spcPct val="0"/>
            </a:spcBef>
            <a:spcAft>
              <a:spcPct val="35000"/>
            </a:spcAft>
          </a:pPr>
          <a:r>
            <a:rPr lang="zh-CN" altLang="en-US" sz="2400" kern="1200" dirty="0" smtClean="0">
              <a:latin typeface="楷体" panose="02010609060101010101" pitchFamily="49" charset="-122"/>
              <a:ea typeface="楷体" panose="02010609060101010101" pitchFamily="49" charset="-122"/>
            </a:rPr>
            <a:t>惰性气体 </a:t>
          </a:r>
          <a:r>
            <a:rPr lang="en-US" altLang="zh-CN" sz="2400" kern="1200" dirty="0" smtClean="0">
              <a:latin typeface="楷体" panose="02010609060101010101" pitchFamily="49" charset="-122"/>
              <a:ea typeface="楷体" panose="02010609060101010101" pitchFamily="49" charset="-122"/>
            </a:rPr>
            <a:t>&amp; </a:t>
          </a:r>
          <a:r>
            <a:rPr lang="zh-CN" altLang="en-US" sz="2400" kern="1200" dirty="0" smtClean="0">
              <a:latin typeface="楷体" panose="02010609060101010101" pitchFamily="49" charset="-122"/>
              <a:ea typeface="楷体" panose="02010609060101010101" pitchFamily="49" charset="-122"/>
            </a:rPr>
            <a:t>掺杂气体</a:t>
          </a:r>
          <a:endParaRPr lang="zh-CN" altLang="en-US" sz="2400" kern="1200" dirty="0">
            <a:latin typeface="楷体" panose="02010609060101010101" pitchFamily="49" charset="-122"/>
            <a:ea typeface="楷体" panose="02010609060101010101" pitchFamily="49" charset="-122"/>
          </a:endParaRPr>
        </a:p>
      </dsp:txBody>
      <dsp:txXfrm>
        <a:off x="0" y="0"/>
        <a:ext cx="3181425" cy="594650"/>
      </dsp:txXfrm>
    </dsp:sp>
    <dsp:sp modelId="{6D78DA98-E917-49A3-8491-AE10242E7A93}">
      <dsp:nvSpPr>
        <dsp:cNvPr id="0" name=""/>
        <dsp:cNvSpPr/>
      </dsp:nvSpPr>
      <dsp:spPr>
        <a:xfrm>
          <a:off x="367" y="594650"/>
          <a:ext cx="1105307" cy="1248766"/>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ct val="35000"/>
            </a:spcAft>
          </a:pPr>
          <a:r>
            <a:rPr lang="zh-CN" altLang="en-US" sz="1800" kern="1200" dirty="0" smtClean="0">
              <a:latin typeface="楷体" panose="02010609060101010101" pitchFamily="49" charset="-122"/>
              <a:ea typeface="楷体" panose="02010609060101010101" pitchFamily="49" charset="-122"/>
            </a:rPr>
            <a:t>重带电粒子阻止能力</a:t>
          </a:r>
          <a:endParaRPr lang="zh-CN" altLang="en-US" sz="1800" kern="1200" dirty="0">
            <a:latin typeface="楷体" panose="02010609060101010101" pitchFamily="49" charset="-122"/>
            <a:ea typeface="楷体" panose="02010609060101010101" pitchFamily="49" charset="-122"/>
          </a:endParaRPr>
        </a:p>
      </dsp:txBody>
      <dsp:txXfrm>
        <a:off x="367" y="594650"/>
        <a:ext cx="1105307" cy="1248766"/>
      </dsp:txXfrm>
    </dsp:sp>
    <dsp:sp modelId="{8471D586-EAF5-489D-8DD9-89D34CB9DD5E}">
      <dsp:nvSpPr>
        <dsp:cNvPr id="0" name=""/>
        <dsp:cNvSpPr/>
      </dsp:nvSpPr>
      <dsp:spPr>
        <a:xfrm>
          <a:off x="1105674" y="594650"/>
          <a:ext cx="1037691" cy="1248766"/>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ct val="35000"/>
            </a:spcAft>
          </a:pPr>
          <a:r>
            <a:rPr lang="zh-CN" altLang="en-US" sz="1800" kern="1200" dirty="0" smtClean="0">
              <a:latin typeface="楷体" panose="02010609060101010101" pitchFamily="49" charset="-122"/>
              <a:ea typeface="楷体" panose="02010609060101010101" pitchFamily="49" charset="-122"/>
            </a:rPr>
            <a:t>电子横向扩散系数</a:t>
          </a:r>
          <a:endParaRPr lang="zh-CN" altLang="en-US" sz="1800" kern="1200" dirty="0">
            <a:latin typeface="楷体" panose="02010609060101010101" pitchFamily="49" charset="-122"/>
            <a:ea typeface="楷体" panose="02010609060101010101" pitchFamily="49" charset="-122"/>
          </a:endParaRPr>
        </a:p>
      </dsp:txBody>
      <dsp:txXfrm>
        <a:off x="1105674" y="594650"/>
        <a:ext cx="1037691" cy="1248766"/>
      </dsp:txXfrm>
    </dsp:sp>
    <dsp:sp modelId="{658FE2F6-27D7-4A4F-8DF7-4F0D02935F85}">
      <dsp:nvSpPr>
        <dsp:cNvPr id="0" name=""/>
        <dsp:cNvSpPr/>
      </dsp:nvSpPr>
      <dsp:spPr>
        <a:xfrm>
          <a:off x="2143366" y="594650"/>
          <a:ext cx="1037691" cy="1248766"/>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ct val="35000"/>
            </a:spcAft>
          </a:pPr>
          <a:r>
            <a:rPr lang="zh-CN" altLang="en-US" sz="1800" kern="1200" dirty="0" smtClean="0">
              <a:latin typeface="楷体" panose="02010609060101010101" pitchFamily="49" charset="-122"/>
              <a:ea typeface="楷体" panose="02010609060101010101" pitchFamily="49" charset="-122"/>
            </a:rPr>
            <a:t>电子有效倍增系数</a:t>
          </a:r>
          <a:endParaRPr lang="zh-CN" altLang="en-US" sz="1800" kern="1200" dirty="0">
            <a:latin typeface="楷体" panose="02010609060101010101" pitchFamily="49" charset="-122"/>
            <a:ea typeface="楷体" panose="02010609060101010101" pitchFamily="49" charset="-122"/>
          </a:endParaRPr>
        </a:p>
      </dsp:txBody>
      <dsp:txXfrm>
        <a:off x="2143366" y="594650"/>
        <a:ext cx="1037691" cy="1248766"/>
      </dsp:txXfrm>
    </dsp:sp>
    <dsp:sp modelId="{06B1A7C6-F7F1-4106-B589-9612B29EB6A2}">
      <dsp:nvSpPr>
        <dsp:cNvPr id="0" name=""/>
        <dsp:cNvSpPr/>
      </dsp:nvSpPr>
      <dsp:spPr>
        <a:xfrm>
          <a:off x="0" y="1843417"/>
          <a:ext cx="3181425" cy="138751"/>
        </a:xfrm>
        <a:prstGeom prst="rect">
          <a:avLst/>
        </a:prstGeom>
        <a:solidFill>
          <a:schemeClr val="dk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EB7C1F-7764-4F0A-9AFD-83A840B61840}">
      <dsp:nvSpPr>
        <dsp:cNvPr id="0" name=""/>
        <dsp:cNvSpPr/>
      </dsp:nvSpPr>
      <dsp:spPr>
        <a:xfrm>
          <a:off x="0" y="0"/>
          <a:ext cx="3181425" cy="594650"/>
        </a:xfrm>
        <a:prstGeom prst="rect">
          <a:avLst/>
        </a:prstGeom>
        <a:solidFill>
          <a:schemeClr val="dk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100000"/>
            </a:lnSpc>
            <a:spcBef>
              <a:spcPct val="0"/>
            </a:spcBef>
            <a:spcAft>
              <a:spcPct val="35000"/>
            </a:spcAft>
          </a:pPr>
          <a:r>
            <a:rPr lang="zh-CN" altLang="en-US" sz="2400" kern="1200" dirty="0" smtClean="0">
              <a:latin typeface="楷体" panose="02010609060101010101" pitchFamily="49" charset="-122"/>
              <a:ea typeface="楷体" panose="02010609060101010101" pitchFamily="49" charset="-122"/>
            </a:rPr>
            <a:t>涂硼蜂窝中子探测器</a:t>
          </a:r>
          <a:endParaRPr lang="zh-CN" altLang="en-US" sz="2400" kern="1200" dirty="0">
            <a:latin typeface="楷体" panose="02010609060101010101" pitchFamily="49" charset="-122"/>
            <a:ea typeface="楷体" panose="02010609060101010101" pitchFamily="49" charset="-122"/>
          </a:endParaRPr>
        </a:p>
      </dsp:txBody>
      <dsp:txXfrm>
        <a:off x="0" y="0"/>
        <a:ext cx="3181425" cy="594650"/>
      </dsp:txXfrm>
    </dsp:sp>
    <dsp:sp modelId="{6D78DA98-E917-49A3-8491-AE10242E7A93}">
      <dsp:nvSpPr>
        <dsp:cNvPr id="0" name=""/>
        <dsp:cNvSpPr/>
      </dsp:nvSpPr>
      <dsp:spPr>
        <a:xfrm>
          <a:off x="367" y="594650"/>
          <a:ext cx="1105307" cy="1248766"/>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ct val="35000"/>
            </a:spcAft>
          </a:pPr>
          <a:r>
            <a:rPr lang="zh-CN" altLang="en-US" sz="1800" kern="1200" dirty="0" smtClean="0">
              <a:latin typeface="楷体" panose="02010609060101010101" pitchFamily="49" charset="-122"/>
              <a:ea typeface="楷体" panose="02010609060101010101" pitchFamily="49" charset="-122"/>
            </a:rPr>
            <a:t>探测能谱</a:t>
          </a:r>
          <a:r>
            <a:rPr lang="en-US" altLang="zh-CN" sz="1800" kern="1200" dirty="0" smtClean="0">
              <a:latin typeface="楷体" panose="02010609060101010101" pitchFamily="49" charset="-122"/>
              <a:ea typeface="楷体" panose="02010609060101010101" pitchFamily="49" charset="-122"/>
            </a:rPr>
            <a:t>&amp;</a:t>
          </a:r>
          <a:r>
            <a:rPr lang="zh-CN" altLang="en-US" sz="1800" kern="1200" dirty="0" smtClean="0">
              <a:latin typeface="楷体" panose="02010609060101010101" pitchFamily="49" charset="-122"/>
              <a:ea typeface="楷体" panose="02010609060101010101" pitchFamily="49" charset="-122"/>
            </a:rPr>
            <a:t>效率</a:t>
          </a:r>
          <a:endParaRPr lang="zh-CN" altLang="en-US" sz="1800" kern="1200" dirty="0">
            <a:latin typeface="楷体" panose="02010609060101010101" pitchFamily="49" charset="-122"/>
            <a:ea typeface="楷体" panose="02010609060101010101" pitchFamily="49" charset="-122"/>
          </a:endParaRPr>
        </a:p>
      </dsp:txBody>
      <dsp:txXfrm>
        <a:off x="367" y="594650"/>
        <a:ext cx="1105307" cy="1248766"/>
      </dsp:txXfrm>
    </dsp:sp>
    <dsp:sp modelId="{8471D586-EAF5-489D-8DD9-89D34CB9DD5E}">
      <dsp:nvSpPr>
        <dsp:cNvPr id="0" name=""/>
        <dsp:cNvSpPr/>
      </dsp:nvSpPr>
      <dsp:spPr>
        <a:xfrm>
          <a:off x="1105674" y="594650"/>
          <a:ext cx="1037691" cy="1248766"/>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ct val="35000"/>
            </a:spcAft>
          </a:pPr>
          <a:r>
            <a:rPr lang="zh-CN" altLang="en-US" sz="1800" kern="1200" dirty="0" smtClean="0">
              <a:latin typeface="楷体" panose="02010609060101010101" pitchFamily="49" charset="-122"/>
              <a:ea typeface="楷体" panose="02010609060101010101" pitchFamily="49" charset="-122"/>
            </a:rPr>
            <a:t>电子</a:t>
          </a:r>
          <a:endParaRPr lang="en-US" altLang="zh-CN" sz="1800" kern="1200" dirty="0" smtClean="0">
            <a:latin typeface="楷体" panose="02010609060101010101" pitchFamily="49" charset="-122"/>
            <a:ea typeface="楷体" panose="02010609060101010101" pitchFamily="49" charset="-122"/>
          </a:endParaRPr>
        </a:p>
        <a:p>
          <a:pPr lvl="0" algn="ctr" defTabSz="800100">
            <a:lnSpc>
              <a:spcPct val="100000"/>
            </a:lnSpc>
            <a:spcBef>
              <a:spcPct val="0"/>
            </a:spcBef>
            <a:spcAft>
              <a:spcPct val="35000"/>
            </a:spcAft>
          </a:pPr>
          <a:r>
            <a:rPr lang="zh-CN" altLang="en-US" sz="1800" kern="1200" dirty="0" smtClean="0">
              <a:latin typeface="楷体" panose="02010609060101010101" pitchFamily="49" charset="-122"/>
              <a:ea typeface="楷体" panose="02010609060101010101" pitchFamily="49" charset="-122"/>
            </a:rPr>
            <a:t>漂移</a:t>
          </a:r>
          <a:endParaRPr lang="zh-CN" altLang="en-US" sz="1800" kern="1200" dirty="0">
            <a:latin typeface="楷体" panose="02010609060101010101" pitchFamily="49" charset="-122"/>
            <a:ea typeface="楷体" panose="02010609060101010101" pitchFamily="49" charset="-122"/>
          </a:endParaRPr>
        </a:p>
      </dsp:txBody>
      <dsp:txXfrm>
        <a:off x="1105674" y="594650"/>
        <a:ext cx="1037691" cy="1248766"/>
      </dsp:txXfrm>
    </dsp:sp>
    <dsp:sp modelId="{658FE2F6-27D7-4A4F-8DF7-4F0D02935F85}">
      <dsp:nvSpPr>
        <dsp:cNvPr id="0" name=""/>
        <dsp:cNvSpPr/>
      </dsp:nvSpPr>
      <dsp:spPr>
        <a:xfrm>
          <a:off x="2143366" y="594650"/>
          <a:ext cx="1037691" cy="1248766"/>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ct val="35000"/>
            </a:spcAft>
          </a:pPr>
          <a:r>
            <a:rPr lang="zh-CN" altLang="en-US" sz="1800" kern="1200" dirty="0" smtClean="0">
              <a:latin typeface="楷体" panose="02010609060101010101" pitchFamily="49" charset="-122"/>
              <a:ea typeface="楷体" panose="02010609060101010101" pitchFamily="49" charset="-122"/>
            </a:rPr>
            <a:t>角度</a:t>
          </a:r>
          <a:endParaRPr lang="en-US" altLang="zh-CN" sz="1800" kern="1200" dirty="0" smtClean="0">
            <a:latin typeface="楷体" panose="02010609060101010101" pitchFamily="49" charset="-122"/>
            <a:ea typeface="楷体" panose="02010609060101010101" pitchFamily="49" charset="-122"/>
          </a:endParaRPr>
        </a:p>
        <a:p>
          <a:pPr lvl="0" algn="ctr" defTabSz="800100">
            <a:lnSpc>
              <a:spcPct val="100000"/>
            </a:lnSpc>
            <a:spcBef>
              <a:spcPct val="0"/>
            </a:spcBef>
            <a:spcAft>
              <a:spcPct val="35000"/>
            </a:spcAft>
          </a:pPr>
          <a:r>
            <a:rPr lang="zh-CN" altLang="en-US" sz="1800" kern="1200" dirty="0" smtClean="0">
              <a:latin typeface="楷体" panose="02010609060101010101" pitchFamily="49" charset="-122"/>
              <a:ea typeface="楷体" panose="02010609060101010101" pitchFamily="49" charset="-122"/>
            </a:rPr>
            <a:t>敏感性</a:t>
          </a:r>
          <a:endParaRPr lang="zh-CN" altLang="en-US" sz="1800" kern="1200" dirty="0">
            <a:latin typeface="楷体" panose="02010609060101010101" pitchFamily="49" charset="-122"/>
            <a:ea typeface="楷体" panose="02010609060101010101" pitchFamily="49" charset="-122"/>
          </a:endParaRPr>
        </a:p>
      </dsp:txBody>
      <dsp:txXfrm>
        <a:off x="2143366" y="594650"/>
        <a:ext cx="1037691" cy="1248766"/>
      </dsp:txXfrm>
    </dsp:sp>
    <dsp:sp modelId="{06B1A7C6-F7F1-4106-B589-9612B29EB6A2}">
      <dsp:nvSpPr>
        <dsp:cNvPr id="0" name=""/>
        <dsp:cNvSpPr/>
      </dsp:nvSpPr>
      <dsp:spPr>
        <a:xfrm>
          <a:off x="0" y="1843417"/>
          <a:ext cx="3181425" cy="138751"/>
        </a:xfrm>
        <a:prstGeom prst="rect">
          <a:avLst/>
        </a:prstGeom>
        <a:solidFill>
          <a:schemeClr val="dk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pt模板">
    <p:spTree>
      <p:nvGrpSpPr>
        <p:cNvPr id="1" name=""/>
        <p:cNvGrpSpPr/>
        <p:nvPr/>
      </p:nvGrpSpPr>
      <p:grpSpPr>
        <a:xfrm>
          <a:off x="0" y="0"/>
          <a:ext cx="0" cy="0"/>
          <a:chOff x="0" y="0"/>
          <a:chExt cx="0" cy="0"/>
        </a:xfrm>
      </p:grpSpPr>
      <p:sp>
        <p:nvSpPr>
          <p:cNvPr id="9" name="日期占位符 8"/>
          <p:cNvSpPr>
            <a:spLocks noGrp="1"/>
          </p:cNvSpPr>
          <p:nvPr>
            <p:ph type="dt" sz="half" idx="10"/>
          </p:nvPr>
        </p:nvSpPr>
        <p:spPr/>
        <p:txBody>
          <a:bodyPr/>
          <a:lstStyle/>
          <a:p>
            <a:fld id="{0C4E976A-4A48-41EF-9900-F2AD9677D08E}" type="datetimeFigureOut">
              <a:rPr lang="zh-CN" altLang="en-US" smtClean="0"/>
              <a:t>2016/11/11</a:t>
            </a:fld>
            <a:endParaRPr lang="zh-CN" altLang="en-US"/>
          </a:p>
        </p:txBody>
      </p:sp>
      <p:sp>
        <p:nvSpPr>
          <p:cNvPr id="10" name="页脚占位符 9"/>
          <p:cNvSpPr>
            <a:spLocks noGrp="1"/>
          </p:cNvSpPr>
          <p:nvPr>
            <p:ph type="ftr" sz="quarter" idx="11"/>
          </p:nvPr>
        </p:nvSpPr>
        <p:spPr/>
        <p:txBody>
          <a:bodyPr/>
          <a:lstStyle/>
          <a:p>
            <a:endParaRPr lang="zh-CN" altLang="en-US"/>
          </a:p>
        </p:txBody>
      </p:sp>
      <p:sp>
        <p:nvSpPr>
          <p:cNvPr id="11" name="灯片编号占位符 10"/>
          <p:cNvSpPr>
            <a:spLocks noGrp="1"/>
          </p:cNvSpPr>
          <p:nvPr>
            <p:ph type="sldNum" sz="quarter" idx="12"/>
          </p:nvPr>
        </p:nvSpPr>
        <p:spPr/>
        <p:txBody>
          <a:bodyPr/>
          <a:lstStyle>
            <a:lvl1pPr>
              <a:defRPr sz="3200">
                <a:solidFill>
                  <a:srgbClr val="002060"/>
                </a:solidFill>
              </a:defRPr>
            </a:lvl1pPr>
          </a:lstStyle>
          <a:p>
            <a:fld id="{0996E650-6635-4AAF-8501-632725682430}" type="slidenum">
              <a:rPr lang="zh-CN" altLang="en-US" smtClean="0"/>
              <a:t>‹#›</a:t>
            </a:fld>
            <a:endParaRPr lang="zh-CN" altLang="en-US"/>
          </a:p>
        </p:txBody>
      </p:sp>
      <p:sp>
        <p:nvSpPr>
          <p:cNvPr id="13" name="文本占位符 12"/>
          <p:cNvSpPr>
            <a:spLocks noGrp="1"/>
          </p:cNvSpPr>
          <p:nvPr>
            <p:ph type="body" sz="quarter" idx="13" hasCustomPrompt="1"/>
          </p:nvPr>
        </p:nvSpPr>
        <p:spPr>
          <a:xfrm>
            <a:off x="914400" y="2768600"/>
            <a:ext cx="6019800" cy="927100"/>
          </a:xfrm>
          <a:prstGeom prst="rect">
            <a:avLst/>
          </a:prstGeom>
        </p:spPr>
        <p:txBody>
          <a:bodyPr/>
          <a:lstStyle>
            <a:lvl1pPr marL="0" indent="0">
              <a:buNone/>
              <a:defRPr sz="4800">
                <a:latin typeface="黑体" panose="02010609060101010101" pitchFamily="49" charset="-122"/>
                <a:ea typeface="黑体" panose="02010609060101010101" pitchFamily="49" charset="-122"/>
              </a:defRPr>
            </a:lvl1pPr>
          </a:lstStyle>
          <a:p>
            <a:pPr lvl="0"/>
            <a:r>
              <a:rPr lang="zh-CN" altLang="en-US" dirty="0" smtClean="0"/>
              <a:t>标题</a:t>
            </a:r>
            <a:endParaRPr lang="zh-CN" altLang="en-US" dirty="0"/>
          </a:p>
        </p:txBody>
      </p:sp>
      <p:sp>
        <p:nvSpPr>
          <p:cNvPr id="5" name="文本占位符 4"/>
          <p:cNvSpPr>
            <a:spLocks noGrp="1"/>
          </p:cNvSpPr>
          <p:nvPr>
            <p:ph type="body" sz="quarter" idx="14" hasCustomPrompt="1"/>
          </p:nvPr>
        </p:nvSpPr>
        <p:spPr>
          <a:xfrm>
            <a:off x="4686300" y="4660900"/>
            <a:ext cx="3124200" cy="1028700"/>
          </a:xfrm>
          <a:prstGeom prst="rect">
            <a:avLst/>
          </a:prstGeom>
        </p:spPr>
        <p:txBody>
          <a:bodyPr/>
          <a:lstStyle>
            <a:lvl1pPr marL="0" indent="0" algn="ctr">
              <a:buNone/>
              <a:defRPr sz="2400">
                <a:latin typeface="楷体" panose="02010609060101010101" pitchFamily="49" charset="-122"/>
                <a:ea typeface="楷体" panose="02010609060101010101" pitchFamily="49" charset="-122"/>
              </a:defRPr>
            </a:lvl1pPr>
          </a:lstStyle>
          <a:p>
            <a:pPr lvl="0"/>
            <a:r>
              <a:rPr lang="zh-CN" altLang="en-US" dirty="0" smtClean="0"/>
              <a:t>作者，单位，时间</a:t>
            </a:r>
            <a:endParaRPr lang="zh-CN" altLang="en-US" dirty="0"/>
          </a:p>
        </p:txBody>
      </p:sp>
    </p:spTree>
    <p:extLst>
      <p:ext uri="{BB962C8B-B14F-4D97-AF65-F5344CB8AC3E}">
        <p14:creationId xmlns:p14="http://schemas.microsoft.com/office/powerpoint/2010/main" val="268878084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标题幻灯片">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noFill/>
        </p:spPr>
      </p:pic>
      <p:sp>
        <p:nvSpPr>
          <p:cNvPr id="2" name="日期占位符 1"/>
          <p:cNvSpPr>
            <a:spLocks noGrp="1"/>
          </p:cNvSpPr>
          <p:nvPr>
            <p:ph type="dt" sz="half" idx="10"/>
          </p:nvPr>
        </p:nvSpPr>
        <p:spPr/>
        <p:txBody>
          <a:bodyPr/>
          <a:lstStyle/>
          <a:p>
            <a:fld id="{0C4E976A-4A48-41EF-9900-F2AD9677D08E}" type="datetimeFigureOut">
              <a:rPr lang="zh-CN" altLang="en-US" smtClean="0"/>
              <a:t>2016/11/11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lvl1pPr>
              <a:defRPr sz="2800">
                <a:solidFill>
                  <a:srgbClr val="002060"/>
                </a:solidFill>
              </a:defRPr>
            </a:lvl1pPr>
          </a:lstStyle>
          <a:p>
            <a:fld id="{0996E650-6635-4AAF-8501-632725682430}" type="slidenum">
              <a:rPr lang="zh-CN" altLang="en-US" smtClean="0"/>
              <a:t>‹#›</a:t>
            </a:fld>
            <a:endParaRPr lang="zh-CN" altLang="en-US"/>
          </a:p>
        </p:txBody>
      </p:sp>
      <p:sp>
        <p:nvSpPr>
          <p:cNvPr id="6" name="文本占位符 5"/>
          <p:cNvSpPr>
            <a:spLocks noGrp="1"/>
          </p:cNvSpPr>
          <p:nvPr>
            <p:ph type="body" sz="quarter" idx="13" hasCustomPrompt="1"/>
          </p:nvPr>
        </p:nvSpPr>
        <p:spPr>
          <a:xfrm>
            <a:off x="482600" y="342900"/>
            <a:ext cx="2349500" cy="584200"/>
          </a:xfrm>
          <a:prstGeom prst="rect">
            <a:avLst/>
          </a:prstGeom>
        </p:spPr>
        <p:txBody>
          <a:bodyPr/>
          <a:lstStyle>
            <a:lvl1pPr marL="0" indent="0">
              <a:buNone/>
              <a:defRPr sz="3200">
                <a:solidFill>
                  <a:srgbClr val="0000FF"/>
                </a:solidFill>
                <a:latin typeface="黑体" panose="02010609060101010101" pitchFamily="49" charset="-122"/>
                <a:ea typeface="黑体" panose="02010609060101010101" pitchFamily="49" charset="-122"/>
              </a:defRPr>
            </a:lvl1pPr>
          </a:lstStyle>
          <a:p>
            <a:pPr lvl="0"/>
            <a:r>
              <a:rPr lang="zh-CN" altLang="en-US" dirty="0" smtClean="0"/>
              <a:t>标题</a:t>
            </a:r>
            <a:endParaRPr lang="zh-CN" altLang="en-US" dirty="0"/>
          </a:p>
        </p:txBody>
      </p:sp>
    </p:spTree>
    <p:extLst>
      <p:ext uri="{BB962C8B-B14F-4D97-AF65-F5344CB8AC3E}">
        <p14:creationId xmlns:p14="http://schemas.microsoft.com/office/powerpoint/2010/main" val="65259029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916038" y="2672898"/>
            <a:ext cx="7313567" cy="1219834"/>
          </a:xfrm>
          <a:prstGeom prst="rect">
            <a:avLst/>
          </a:prstGeom>
        </p:spPr>
        <p:txBody>
          <a:bodyPr vert="horz" lIns="91440" tIns="45720" rIns="91440" bIns="45720" rtlCol="0" anchor="ctr">
            <a:normAutofit/>
          </a:bodyPr>
          <a:lstStyle/>
          <a:p>
            <a:r>
              <a:rPr lang="zh-CN" altLang="en-US" dirty="0" smtClean="0"/>
              <a:t>清华大学</a:t>
            </a:r>
            <a:r>
              <a:rPr lang="en-US" altLang="zh-CN" dirty="0" smtClean="0"/>
              <a:t>PPT</a:t>
            </a:r>
            <a:r>
              <a:rPr lang="zh-CN" altLang="en-US" dirty="0" smtClean="0"/>
              <a:t>模板</a:t>
            </a:r>
            <a:endParaRPr lang="en-US" dirty="0"/>
          </a:p>
        </p:txBody>
      </p:sp>
      <p:sp>
        <p:nvSpPr>
          <p:cNvPr id="4" name="日期占位符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4E976A-4A48-41EF-9900-F2AD9677D08E}" type="datetimeFigureOut">
              <a:rPr lang="zh-CN" altLang="en-US" smtClean="0"/>
              <a:t>2016/11/11</a:t>
            </a:fld>
            <a:endParaRPr lang="zh-CN" altLang="en-US"/>
          </a:p>
        </p:txBody>
      </p:sp>
      <p:sp>
        <p:nvSpPr>
          <p:cNvPr id="5" name="页脚占位符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96E650-6635-4AAF-8501-632725682430}" type="slidenum">
              <a:rPr lang="zh-CN" altLang="en-US" smtClean="0"/>
              <a:t>‹#›</a:t>
            </a:fld>
            <a:endParaRPr lang="zh-CN" altLang="en-US"/>
          </a:p>
        </p:txBody>
      </p:sp>
    </p:spTree>
    <p:extLst>
      <p:ext uri="{BB962C8B-B14F-4D97-AF65-F5344CB8AC3E}">
        <p14:creationId xmlns:p14="http://schemas.microsoft.com/office/powerpoint/2010/main" val="2990965352"/>
      </p:ext>
    </p:extLst>
  </p:cSld>
  <p:clrMap bg1="lt1" tx1="dk1" bg2="lt2" tx2="dk2" accent1="accent1" accent2="accent2" accent3="accent3" accent4="accent4" accent5="accent5" accent6="accent6" hlink="hlink" folHlink="folHlink"/>
  <p:sldLayoutIdLst>
    <p:sldLayoutId id="2147483679" r:id="rId1"/>
    <p:sldLayoutId id="2147483680"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7200" kern="1200">
          <a:solidFill>
            <a:schemeClr val="tx1"/>
          </a:solidFill>
          <a:latin typeface="Forte" panose="03060902040502070203" pitchFamily="66" charset="0"/>
          <a:ea typeface="华文新魏" panose="02010800040101010101"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1.png"/><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9.wmf"/><Relationship Id="rId11" Type="http://schemas.openxmlformats.org/officeDocument/2006/relationships/image" Target="../media/image20.wmf"/><Relationship Id="rId5" Type="http://schemas.openxmlformats.org/officeDocument/2006/relationships/oleObject" Target="../embeddings/oleObject1.bin"/><Relationship Id="rId10" Type="http://schemas.openxmlformats.org/officeDocument/2006/relationships/oleObject" Target="../embeddings/oleObject2.bin"/><Relationship Id="rId4" Type="http://schemas.microsoft.com/office/2007/relationships/hdphoto" Target="../media/hdphoto1.wdp"/><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4.png"/><Relationship Id="rId7" Type="http://schemas.openxmlformats.org/officeDocument/2006/relationships/diagramLayout" Target="../diagrams/layout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6.png"/><Relationship Id="rId10" Type="http://schemas.microsoft.com/office/2007/relationships/diagramDrawing" Target="../diagrams/drawing1.xml"/><Relationship Id="rId4" Type="http://schemas.openxmlformats.org/officeDocument/2006/relationships/image" Target="../media/image5.png"/><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154549" y="2923574"/>
            <a:ext cx="8512934" cy="927100"/>
          </a:xfrm>
        </p:spPr>
        <p:txBody>
          <a:bodyPr/>
          <a:lstStyle/>
          <a:p>
            <a:r>
              <a:rPr lang="zh-CN" altLang="en-US" sz="4400" b="1" dirty="0"/>
              <a:t>基于</a:t>
            </a:r>
            <a:r>
              <a:rPr lang="en-US" altLang="zh-CN" sz="4400" b="1" dirty="0"/>
              <a:t>GEM</a:t>
            </a:r>
            <a:r>
              <a:rPr lang="zh-CN" altLang="en-US" sz="4400" b="1" dirty="0"/>
              <a:t>的涂硼蜂窝探测器的研制</a:t>
            </a:r>
          </a:p>
        </p:txBody>
      </p:sp>
      <p:sp>
        <p:nvSpPr>
          <p:cNvPr id="3" name="文本占位符 2"/>
          <p:cNvSpPr>
            <a:spLocks noGrp="1"/>
          </p:cNvSpPr>
          <p:nvPr>
            <p:ph type="body" sz="quarter" idx="14"/>
          </p:nvPr>
        </p:nvSpPr>
        <p:spPr>
          <a:xfrm>
            <a:off x="3359776" y="4184381"/>
            <a:ext cx="5088764" cy="1314898"/>
          </a:xfrm>
        </p:spPr>
        <p:txBody>
          <a:bodyPr/>
          <a:lstStyle/>
          <a:p>
            <a:pPr algn="ctr"/>
            <a:r>
              <a:rPr lang="zh-CN" altLang="en-US" dirty="0" smtClean="0"/>
              <a:t>清华大学</a:t>
            </a:r>
            <a:endParaRPr lang="en-US" altLang="zh-CN" dirty="0" smtClean="0"/>
          </a:p>
          <a:p>
            <a:pPr algn="ctr"/>
            <a:r>
              <a:rPr lang="zh-CN" altLang="zh-CN" dirty="0" smtClean="0"/>
              <a:t>方</a:t>
            </a:r>
            <a:r>
              <a:rPr lang="zh-CN" altLang="zh-CN" dirty="0"/>
              <a:t>竹君，杨祎罡</a:t>
            </a:r>
            <a:r>
              <a:rPr lang="en-US" altLang="zh-CN" baseline="30000" dirty="0"/>
              <a:t>*</a:t>
            </a:r>
            <a:r>
              <a:rPr lang="zh-CN" altLang="zh-CN" dirty="0" smtClean="0"/>
              <a:t>，李玉兰</a:t>
            </a:r>
            <a:r>
              <a:rPr lang="en-US" altLang="zh-CN" dirty="0" smtClean="0"/>
              <a:t>,</a:t>
            </a:r>
            <a:r>
              <a:rPr lang="zh-CN" altLang="en-US" dirty="0" smtClean="0"/>
              <a:t>张智</a:t>
            </a:r>
            <a:endParaRPr lang="zh-CN" altLang="zh-CN" dirty="0" smtClean="0"/>
          </a:p>
        </p:txBody>
      </p:sp>
      <p:sp>
        <p:nvSpPr>
          <p:cNvPr id="4" name="矩形 3"/>
          <p:cNvSpPr/>
          <p:nvPr/>
        </p:nvSpPr>
        <p:spPr>
          <a:xfrm>
            <a:off x="4194404" y="5832986"/>
            <a:ext cx="3903633" cy="646331"/>
          </a:xfrm>
          <a:prstGeom prst="rect">
            <a:avLst/>
          </a:prstGeom>
        </p:spPr>
        <p:txBody>
          <a:bodyPr wrap="none">
            <a:spAutoFit/>
          </a:bodyPr>
          <a:lstStyle/>
          <a:p>
            <a:pPr algn="ctr"/>
            <a:r>
              <a:rPr lang="zh-CN" altLang="en-US" b="1" dirty="0" smtClean="0">
                <a:latin typeface="仿宋" panose="02010609060101010101" pitchFamily="49" charset="-122"/>
                <a:ea typeface="仿宋" panose="02010609060101010101" pitchFamily="49" charset="-122"/>
              </a:rPr>
              <a:t>第六届全国微结构气体探测器研讨会</a:t>
            </a:r>
            <a:endParaRPr lang="en-US" altLang="zh-CN" b="1" dirty="0" smtClean="0">
              <a:latin typeface="仿宋" panose="02010609060101010101" pitchFamily="49" charset="-122"/>
              <a:ea typeface="仿宋" panose="02010609060101010101" pitchFamily="49" charset="-122"/>
            </a:endParaRPr>
          </a:p>
          <a:p>
            <a:pPr algn="ctr"/>
            <a:r>
              <a:rPr lang="en-US" altLang="zh-CN" b="1" dirty="0" smtClean="0">
                <a:latin typeface="仿宋" panose="02010609060101010101" pitchFamily="49" charset="-122"/>
                <a:ea typeface="仿宋" panose="02010609060101010101" pitchFamily="49" charset="-122"/>
              </a:rPr>
              <a:t>2016.11.12</a:t>
            </a:r>
            <a:endParaRPr lang="zh-CN" altLang="zh-CN" b="1" dirty="0">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33109089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482599" y="342900"/>
            <a:ext cx="5583349" cy="584200"/>
          </a:xfrm>
        </p:spPr>
        <p:txBody>
          <a:bodyPr/>
          <a:lstStyle/>
          <a:p>
            <a:r>
              <a:rPr lang="zh-CN" altLang="en-US" dirty="0" smtClean="0"/>
              <a:t>电子横向扩散造成效率损失</a:t>
            </a:r>
            <a:endParaRPr lang="zh-CN" altLang="en-US" dirty="0"/>
          </a:p>
        </p:txBody>
      </p:sp>
      <p:pic>
        <p:nvPicPr>
          <p:cNvPr id="3" name="图片 2"/>
          <p:cNvPicPr/>
          <p:nvPr/>
        </p:nvPicPr>
        <p:blipFill rotWithShape="1">
          <a:blip r:embed="rId2" cstate="print">
            <a:extLst>
              <a:ext uri="{28A0092B-C50C-407E-A947-70E740481C1C}">
                <a14:useLocalDpi xmlns:a14="http://schemas.microsoft.com/office/drawing/2010/main" val="0"/>
              </a:ext>
            </a:extLst>
          </a:blip>
          <a:srcRect l="6845" t="8885" r="5060" b="4372"/>
          <a:stretch/>
        </p:blipFill>
        <p:spPr bwMode="auto">
          <a:xfrm>
            <a:off x="2695037" y="1751529"/>
            <a:ext cx="6278585" cy="4507604"/>
          </a:xfrm>
          <a:prstGeom prst="rect">
            <a:avLst/>
          </a:prstGeom>
          <a:ln>
            <a:noFill/>
          </a:ln>
          <a:extLst>
            <a:ext uri="{53640926-AAD7-44D8-BBD7-CCE9431645EC}">
              <a14:shadowObscured xmlns:a14="http://schemas.microsoft.com/office/drawing/2010/main"/>
            </a:ext>
          </a:extLst>
        </p:spPr>
      </p:pic>
      <p:sp>
        <p:nvSpPr>
          <p:cNvPr id="5" name="文本框 4"/>
          <p:cNvSpPr txBox="1"/>
          <p:nvPr/>
        </p:nvSpPr>
        <p:spPr>
          <a:xfrm>
            <a:off x="128308" y="2545059"/>
            <a:ext cx="2561920" cy="1569660"/>
          </a:xfrm>
          <a:prstGeom prst="rect">
            <a:avLst/>
          </a:prstGeom>
          <a:noFill/>
        </p:spPr>
        <p:txBody>
          <a:bodyPr wrap="none" rtlCol="0">
            <a:spAutoFit/>
          </a:bodyPr>
          <a:lstStyle/>
          <a:p>
            <a:pPr algn="ctr">
              <a:lnSpc>
                <a:spcPct val="200000"/>
              </a:lnSpc>
            </a:pPr>
            <a:r>
              <a:rPr lang="zh-CN" altLang="en-US" sz="2400" dirty="0" smtClean="0"/>
              <a:t>中子探测效率</a:t>
            </a:r>
            <a:endParaRPr lang="en-US" altLang="zh-CN" sz="2400" dirty="0" smtClean="0"/>
          </a:p>
          <a:p>
            <a:pPr algn="ctr">
              <a:lnSpc>
                <a:spcPct val="200000"/>
              </a:lnSpc>
            </a:pPr>
            <a:r>
              <a:rPr lang="zh-CN" altLang="en-US" sz="2400" dirty="0" smtClean="0"/>
              <a:t>普遍减少</a:t>
            </a:r>
            <a:r>
              <a:rPr lang="en-US" altLang="zh-CN" sz="2400" dirty="0" smtClean="0"/>
              <a:t>10%</a:t>
            </a:r>
            <a:r>
              <a:rPr lang="zh-CN" altLang="en-US" sz="2400" dirty="0" smtClean="0"/>
              <a:t>左右</a:t>
            </a:r>
            <a:endParaRPr lang="zh-CN" altLang="en-US" sz="2400" dirty="0"/>
          </a:p>
        </p:txBody>
      </p:sp>
    </p:spTree>
    <p:extLst>
      <p:ext uri="{BB962C8B-B14F-4D97-AF65-F5344CB8AC3E}">
        <p14:creationId xmlns:p14="http://schemas.microsoft.com/office/powerpoint/2010/main" val="285914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482599" y="342900"/>
            <a:ext cx="3226515" cy="584200"/>
          </a:xfrm>
        </p:spPr>
        <p:txBody>
          <a:bodyPr/>
          <a:lstStyle/>
          <a:p>
            <a:r>
              <a:rPr lang="zh-CN" altLang="en-US" dirty="0" smtClean="0"/>
              <a:t>实测中子能谱</a:t>
            </a:r>
            <a:endParaRPr lang="zh-CN" altLang="en-US" dirty="0"/>
          </a:p>
        </p:txBody>
      </p:sp>
      <p:pic>
        <p:nvPicPr>
          <p:cNvPr id="3" name="图片 2"/>
          <p:cNvPicPr/>
          <p:nvPr/>
        </p:nvPicPr>
        <p:blipFill rotWithShape="1">
          <a:blip r:embed="rId2" cstate="print">
            <a:extLst>
              <a:ext uri="{28A0092B-C50C-407E-A947-70E740481C1C}">
                <a14:useLocalDpi xmlns:a14="http://schemas.microsoft.com/office/drawing/2010/main" val="0"/>
              </a:ext>
            </a:extLst>
          </a:blip>
          <a:srcRect l="4464" r="3572" b="5641"/>
          <a:stretch/>
        </p:blipFill>
        <p:spPr bwMode="auto">
          <a:xfrm>
            <a:off x="1477670" y="1287887"/>
            <a:ext cx="6743352" cy="507718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1726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482599" y="342900"/>
            <a:ext cx="6111383" cy="584200"/>
          </a:xfrm>
        </p:spPr>
        <p:txBody>
          <a:bodyPr/>
          <a:lstStyle/>
          <a:p>
            <a:r>
              <a:rPr lang="zh-CN" altLang="en-US" dirty="0"/>
              <a:t>涂硼蜂窝中子探测器角度敏感性</a:t>
            </a:r>
          </a:p>
          <a:p>
            <a:endParaRPr lang="zh-CN" altLang="en-US" dirty="0"/>
          </a:p>
        </p:txBody>
      </p:sp>
      <p:sp>
        <p:nvSpPr>
          <p:cNvPr id="4" name="文本框 3"/>
          <p:cNvSpPr txBox="1"/>
          <p:nvPr/>
        </p:nvSpPr>
        <p:spPr>
          <a:xfrm>
            <a:off x="0" y="2287562"/>
            <a:ext cx="2781837" cy="1569660"/>
          </a:xfrm>
          <a:prstGeom prst="rect">
            <a:avLst/>
          </a:prstGeom>
          <a:noFill/>
        </p:spPr>
        <p:txBody>
          <a:bodyPr wrap="square" rtlCol="0">
            <a:spAutoFit/>
          </a:bodyPr>
          <a:lstStyle/>
          <a:p>
            <a:pPr algn="ctr">
              <a:lnSpc>
                <a:spcPct val="200000"/>
              </a:lnSpc>
            </a:pPr>
            <a:r>
              <a:rPr lang="zh-CN" altLang="en-US" sz="2400" dirty="0" smtClean="0"/>
              <a:t>硼层较厚</a:t>
            </a:r>
            <a:endParaRPr lang="en-US" altLang="zh-CN" sz="2400" dirty="0" smtClean="0"/>
          </a:p>
          <a:p>
            <a:pPr algn="ctr">
              <a:lnSpc>
                <a:spcPct val="200000"/>
              </a:lnSpc>
            </a:pPr>
            <a:r>
              <a:rPr lang="zh-CN" altLang="en-US" sz="2400" dirty="0" smtClean="0"/>
              <a:t>角度敏感性更明显</a:t>
            </a:r>
            <a:endParaRPr lang="zh-CN" altLang="en-US" sz="2400" dirty="0"/>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5008" y="1233826"/>
            <a:ext cx="7458541" cy="5246791"/>
          </a:xfrm>
          <a:prstGeom prst="rect">
            <a:avLst/>
          </a:prstGeom>
        </p:spPr>
      </p:pic>
    </p:spTree>
    <p:extLst>
      <p:ext uri="{BB962C8B-B14F-4D97-AF65-F5344CB8AC3E}">
        <p14:creationId xmlns:p14="http://schemas.microsoft.com/office/powerpoint/2010/main" val="146144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zh-CN" altLang="en-US" smtClean="0"/>
              <a:t>摘要</a:t>
            </a:r>
            <a:endParaRPr lang="zh-CN" altLang="en-US" dirty="0"/>
          </a:p>
        </p:txBody>
      </p:sp>
      <p:sp>
        <p:nvSpPr>
          <p:cNvPr id="3" name="文本框 2"/>
          <p:cNvSpPr txBox="1"/>
          <p:nvPr/>
        </p:nvSpPr>
        <p:spPr>
          <a:xfrm>
            <a:off x="1386894" y="1725770"/>
            <a:ext cx="6971495" cy="3539430"/>
          </a:xfrm>
          <a:prstGeom prst="rect">
            <a:avLst/>
          </a:prstGeom>
          <a:noFill/>
        </p:spPr>
        <p:txBody>
          <a:bodyPr wrap="square" rtlCol="0">
            <a:spAutoFit/>
          </a:bodyPr>
          <a:lstStyle/>
          <a:p>
            <a:pPr>
              <a:lnSpc>
                <a:spcPct val="200000"/>
              </a:lnSpc>
            </a:pPr>
            <a:r>
              <a:rPr lang="en-US" altLang="zh-CN" sz="2800" dirty="0" smtClean="0">
                <a:latin typeface="楷体" panose="02010609060101010101" pitchFamily="49" charset="-122"/>
                <a:ea typeface="楷体" panose="02010609060101010101" pitchFamily="49" charset="-122"/>
              </a:rPr>
              <a:t>1</a:t>
            </a:r>
            <a:r>
              <a:rPr lang="zh-CN" altLang="en-US" sz="2800" dirty="0" smtClean="0">
                <a:latin typeface="楷体" panose="02010609060101010101" pitchFamily="49" charset="-122"/>
                <a:ea typeface="楷体" panose="02010609060101010101" pitchFamily="49" charset="-122"/>
              </a:rPr>
              <a:t>、涂硼蜂窝中子探测器的设想与实现</a:t>
            </a:r>
            <a:endParaRPr lang="en-US" altLang="zh-CN" sz="2800" dirty="0" smtClean="0">
              <a:latin typeface="楷体" panose="02010609060101010101" pitchFamily="49" charset="-122"/>
              <a:ea typeface="楷体" panose="02010609060101010101" pitchFamily="49" charset="-122"/>
            </a:endParaRPr>
          </a:p>
          <a:p>
            <a:pPr>
              <a:lnSpc>
                <a:spcPct val="200000"/>
              </a:lnSpc>
            </a:pPr>
            <a:r>
              <a:rPr lang="en-US" altLang="zh-CN" sz="2800" dirty="0" smtClean="0">
                <a:latin typeface="楷体" panose="02010609060101010101" pitchFamily="49" charset="-122"/>
                <a:ea typeface="楷体" panose="02010609060101010101" pitchFamily="49" charset="-122"/>
              </a:rPr>
              <a:t>2</a:t>
            </a:r>
            <a:r>
              <a:rPr lang="zh-CN" altLang="en-US" sz="2800" dirty="0" smtClean="0">
                <a:latin typeface="楷体" panose="02010609060101010101" pitchFamily="49" charset="-122"/>
                <a:ea typeface="楷体" panose="02010609060101010101" pitchFamily="49" charset="-122"/>
              </a:rPr>
              <a:t>、探测器工作性能研究</a:t>
            </a:r>
            <a:endParaRPr lang="en-US" altLang="zh-CN" sz="2800" dirty="0" smtClean="0">
              <a:latin typeface="楷体" panose="02010609060101010101" pitchFamily="49" charset="-122"/>
              <a:ea typeface="楷体" panose="02010609060101010101" pitchFamily="49" charset="-122"/>
            </a:endParaRPr>
          </a:p>
          <a:p>
            <a:pPr>
              <a:lnSpc>
                <a:spcPct val="200000"/>
              </a:lnSpc>
            </a:pPr>
            <a:r>
              <a:rPr lang="en-US" altLang="zh-CN" sz="2800" dirty="0" smtClean="0">
                <a:solidFill>
                  <a:srgbClr val="FF0000"/>
                </a:solidFill>
                <a:latin typeface="楷体" panose="02010609060101010101" pitchFamily="49" charset="-122"/>
                <a:ea typeface="楷体" panose="02010609060101010101" pitchFamily="49" charset="-122"/>
              </a:rPr>
              <a:t>3</a:t>
            </a:r>
            <a:r>
              <a:rPr lang="zh-CN" altLang="en-US" sz="2800" dirty="0" smtClean="0">
                <a:solidFill>
                  <a:srgbClr val="FF0000"/>
                </a:solidFill>
                <a:latin typeface="楷体" panose="02010609060101010101" pitchFamily="49" charset="-122"/>
                <a:ea typeface="楷体" panose="02010609060101010101" pitchFamily="49" charset="-122"/>
              </a:rPr>
              <a:t>、探测器工作气体的研究</a:t>
            </a:r>
            <a:endParaRPr lang="en-US" altLang="zh-CN" sz="2800" dirty="0" smtClean="0">
              <a:solidFill>
                <a:srgbClr val="FF0000"/>
              </a:solidFill>
              <a:latin typeface="楷体" panose="02010609060101010101" pitchFamily="49" charset="-122"/>
              <a:ea typeface="楷体" panose="02010609060101010101" pitchFamily="49" charset="-122"/>
            </a:endParaRPr>
          </a:p>
          <a:p>
            <a:pPr>
              <a:lnSpc>
                <a:spcPct val="200000"/>
              </a:lnSpc>
            </a:pPr>
            <a:r>
              <a:rPr lang="en-US" altLang="zh-CN" sz="2800" dirty="0" smtClean="0">
                <a:latin typeface="楷体" panose="02010609060101010101" pitchFamily="49" charset="-122"/>
                <a:ea typeface="楷体" panose="02010609060101010101" pitchFamily="49" charset="-122"/>
              </a:rPr>
              <a:t>4</a:t>
            </a:r>
            <a:r>
              <a:rPr lang="zh-CN" altLang="en-US" sz="2800" dirty="0" smtClean="0">
                <a:latin typeface="楷体" panose="02010609060101010101" pitchFamily="49" charset="-122"/>
                <a:ea typeface="楷体" panose="02010609060101010101" pitchFamily="49" charset="-122"/>
              </a:rPr>
              <a:t>、总结与展望</a:t>
            </a:r>
            <a:endParaRPr lang="zh-CN" altLang="en-US" sz="2800"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41323953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482599" y="342900"/>
            <a:ext cx="5312893" cy="584200"/>
          </a:xfrm>
        </p:spPr>
        <p:txBody>
          <a:bodyPr/>
          <a:lstStyle/>
          <a:p>
            <a:r>
              <a:rPr lang="zh-CN" altLang="en-US" dirty="0" smtClean="0"/>
              <a:t>电子横向扩散对信号的影响</a:t>
            </a:r>
            <a:endParaRPr lang="zh-CN" altLang="en-US" dirty="0"/>
          </a:p>
        </p:txBody>
      </p:sp>
      <p:pic>
        <p:nvPicPr>
          <p:cNvPr id="4" name="图片 3"/>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43453" t="17356" r="43216" b="9746"/>
          <a:stretch/>
        </p:blipFill>
        <p:spPr>
          <a:xfrm>
            <a:off x="1360700" y="1809003"/>
            <a:ext cx="876329" cy="4440669"/>
          </a:xfrm>
          <a:prstGeom prst="rect">
            <a:avLst/>
          </a:prstGeom>
          <a:solidFill>
            <a:srgbClr val="FFFF00"/>
          </a:solidFill>
        </p:spPr>
      </p:pic>
      <p:grpSp>
        <p:nvGrpSpPr>
          <p:cNvPr id="5" name="组合 4"/>
          <p:cNvGrpSpPr/>
          <p:nvPr/>
        </p:nvGrpSpPr>
        <p:grpSpPr>
          <a:xfrm>
            <a:off x="1343073" y="1654880"/>
            <a:ext cx="887911" cy="4703412"/>
            <a:chOff x="2166937" y="1991099"/>
            <a:chExt cx="1100136" cy="3700296"/>
          </a:xfrm>
        </p:grpSpPr>
        <p:cxnSp>
          <p:nvCxnSpPr>
            <p:cNvPr id="6" name="直接箭头连接符 5"/>
            <p:cNvCxnSpPr/>
            <p:nvPr/>
          </p:nvCxnSpPr>
          <p:spPr>
            <a:xfrm flipV="1">
              <a:off x="2166937" y="1991099"/>
              <a:ext cx="0" cy="3700296"/>
            </a:xfrm>
            <a:prstGeom prst="straightConnector1">
              <a:avLst/>
            </a:prstGeom>
            <a:ln>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flipV="1">
              <a:off x="2533649" y="1991099"/>
              <a:ext cx="0" cy="3700296"/>
            </a:xfrm>
            <a:prstGeom prst="straightConnector1">
              <a:avLst/>
            </a:prstGeom>
            <a:ln>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V="1">
              <a:off x="2900361" y="1991099"/>
              <a:ext cx="0" cy="3700296"/>
            </a:xfrm>
            <a:prstGeom prst="straightConnector1">
              <a:avLst/>
            </a:prstGeom>
            <a:ln>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flipV="1">
              <a:off x="3267073" y="1991099"/>
              <a:ext cx="0" cy="3700296"/>
            </a:xfrm>
            <a:prstGeom prst="straightConnector1">
              <a:avLst/>
            </a:prstGeom>
            <a:ln>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3402126" y="2471400"/>
            <a:ext cx="6023176" cy="3758729"/>
            <a:chOff x="3352989" y="1737067"/>
            <a:chExt cx="6615849" cy="4788563"/>
          </a:xfrm>
        </p:grpSpPr>
        <p:graphicFrame>
          <p:nvGraphicFramePr>
            <p:cNvPr id="10" name="对象 9"/>
            <p:cNvGraphicFramePr>
              <a:graphicFrameLocks noChangeAspect="1"/>
            </p:cNvGraphicFramePr>
            <p:nvPr>
              <p:extLst>
                <p:ext uri="{D42A27DB-BD31-4B8C-83A1-F6EECF244321}">
                  <p14:modId xmlns:p14="http://schemas.microsoft.com/office/powerpoint/2010/main" val="3214901240"/>
                </p:ext>
              </p:extLst>
            </p:nvPr>
          </p:nvGraphicFramePr>
          <p:xfrm>
            <a:off x="3352989" y="1737067"/>
            <a:ext cx="6615849" cy="4788563"/>
          </p:xfrm>
          <a:graphic>
            <a:graphicData uri="http://schemas.openxmlformats.org/presentationml/2006/ole">
              <mc:AlternateContent xmlns:mc="http://schemas.openxmlformats.org/markup-compatibility/2006">
                <mc:Choice xmlns:v="urn:schemas-microsoft-com:vml" Requires="v">
                  <p:oleObj spid="_x0000_s1264" name="Graph" r:id="rId5" imgW="4131720" imgH="2901600" progId="Origin50.Graph">
                    <p:embed/>
                  </p:oleObj>
                </mc:Choice>
                <mc:Fallback>
                  <p:oleObj name="Graph" r:id="rId5" imgW="4131720" imgH="2901600" progId="Origin50.Graph">
                    <p:embed/>
                    <p:pic>
                      <p:nvPicPr>
                        <p:cNvPr id="0" name=""/>
                        <p:cNvPicPr/>
                        <p:nvPr/>
                      </p:nvPicPr>
                      <p:blipFill>
                        <a:blip r:embed="rId6"/>
                        <a:stretch>
                          <a:fillRect/>
                        </a:stretch>
                      </p:blipFill>
                      <p:spPr>
                        <a:xfrm>
                          <a:off x="3352989" y="1737067"/>
                          <a:ext cx="6615849" cy="4788563"/>
                        </a:xfrm>
                        <a:prstGeom prst="rect">
                          <a:avLst/>
                        </a:prstGeom>
                      </p:spPr>
                    </p:pic>
                  </p:oleObj>
                </mc:Fallback>
              </mc:AlternateContent>
            </a:graphicData>
          </a:graphic>
        </p:graphicFrame>
        <p:sp>
          <p:nvSpPr>
            <p:cNvPr id="12" name="矩形 11"/>
            <p:cNvSpPr/>
            <p:nvPr/>
          </p:nvSpPr>
          <p:spPr>
            <a:xfrm>
              <a:off x="6577446" y="3523059"/>
              <a:ext cx="45719" cy="21743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3" name="矩形 12"/>
            <p:cNvSpPr/>
            <p:nvPr/>
          </p:nvSpPr>
          <p:spPr>
            <a:xfrm>
              <a:off x="6919358" y="3523059"/>
              <a:ext cx="45719" cy="21743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nvGrpSpPr>
          <p:cNvPr id="14" name="组合 13"/>
          <p:cNvGrpSpPr/>
          <p:nvPr/>
        </p:nvGrpSpPr>
        <p:grpSpPr>
          <a:xfrm>
            <a:off x="-6744" y="1137222"/>
            <a:ext cx="1600255" cy="5363691"/>
            <a:chOff x="18983" y="1065271"/>
            <a:chExt cx="1600255" cy="5651964"/>
          </a:xfrm>
        </p:grpSpPr>
        <p:grpSp>
          <p:nvGrpSpPr>
            <p:cNvPr id="15" name="组合 14"/>
            <p:cNvGrpSpPr/>
            <p:nvPr/>
          </p:nvGrpSpPr>
          <p:grpSpPr>
            <a:xfrm>
              <a:off x="18983" y="1896347"/>
              <a:ext cx="964501" cy="4820888"/>
              <a:chOff x="18983" y="1896347"/>
              <a:chExt cx="964501" cy="4820888"/>
            </a:xfrm>
          </p:grpSpPr>
          <p:cxnSp>
            <p:nvCxnSpPr>
              <p:cNvPr id="17" name="直接箭头连接符 16"/>
              <p:cNvCxnSpPr/>
              <p:nvPr/>
            </p:nvCxnSpPr>
            <p:spPr>
              <a:xfrm>
                <a:off x="822178" y="2056895"/>
                <a:ext cx="0" cy="4660340"/>
              </a:xfrm>
              <a:prstGeom prst="straightConnector1">
                <a:avLst/>
              </a:prstGeom>
              <a:ln w="38100">
                <a:solidFill>
                  <a:srgbClr val="002060"/>
                </a:solidFill>
                <a:tailEnd type="stealth"/>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682483" y="2061658"/>
                <a:ext cx="154209"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677598" y="2442575"/>
                <a:ext cx="154209"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677598" y="4266401"/>
                <a:ext cx="154209"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673063" y="6428962"/>
                <a:ext cx="154209"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427786" y="1896347"/>
                <a:ext cx="466725" cy="369332"/>
              </a:xfrm>
              <a:prstGeom prst="rect">
                <a:avLst/>
              </a:prstGeom>
              <a:noFill/>
            </p:spPr>
            <p:txBody>
              <a:bodyPr wrap="square" rtlCol="0">
                <a:spAutoFit/>
              </a:bodyPr>
              <a:lstStyle/>
              <a:p>
                <a:r>
                  <a:rPr lang="en-US" altLang="zh-CN" dirty="0" smtClean="0"/>
                  <a:t>0</a:t>
                </a:r>
                <a:endParaRPr lang="zh-CN" altLang="en-US" dirty="0"/>
              </a:p>
            </p:txBody>
          </p:sp>
          <p:sp>
            <p:nvSpPr>
              <p:cNvPr id="23" name="文本框 22"/>
              <p:cNvSpPr txBox="1"/>
              <p:nvPr/>
            </p:nvSpPr>
            <p:spPr>
              <a:xfrm>
                <a:off x="159977" y="2312792"/>
                <a:ext cx="790066" cy="369332"/>
              </a:xfrm>
              <a:prstGeom prst="rect">
                <a:avLst/>
              </a:prstGeom>
              <a:noFill/>
            </p:spPr>
            <p:txBody>
              <a:bodyPr wrap="square" rtlCol="0">
                <a:spAutoFit/>
              </a:bodyPr>
              <a:lstStyle/>
              <a:p>
                <a:r>
                  <a:rPr lang="en-US" altLang="zh-CN" dirty="0" smtClean="0"/>
                  <a:t>1cm</a:t>
                </a:r>
                <a:endParaRPr lang="zh-CN" altLang="en-US" dirty="0"/>
              </a:p>
            </p:txBody>
          </p:sp>
          <p:sp>
            <p:nvSpPr>
              <p:cNvPr id="24" name="文本框 23"/>
              <p:cNvSpPr txBox="1"/>
              <p:nvPr/>
            </p:nvSpPr>
            <p:spPr>
              <a:xfrm>
                <a:off x="122061" y="4156232"/>
                <a:ext cx="790066" cy="369332"/>
              </a:xfrm>
              <a:prstGeom prst="rect">
                <a:avLst/>
              </a:prstGeom>
              <a:noFill/>
            </p:spPr>
            <p:txBody>
              <a:bodyPr wrap="square" rtlCol="0">
                <a:spAutoFit/>
              </a:bodyPr>
              <a:lstStyle/>
              <a:p>
                <a:r>
                  <a:rPr lang="en-US" altLang="zh-CN" dirty="0"/>
                  <a:t>5</a:t>
                </a:r>
                <a:r>
                  <a:rPr lang="en-US" altLang="zh-CN" dirty="0" smtClean="0"/>
                  <a:t>cm</a:t>
                </a:r>
                <a:endParaRPr lang="zh-CN" altLang="en-US" dirty="0"/>
              </a:p>
            </p:txBody>
          </p:sp>
          <p:sp>
            <p:nvSpPr>
              <p:cNvPr id="25" name="文本框 24"/>
              <p:cNvSpPr txBox="1"/>
              <p:nvPr/>
            </p:nvSpPr>
            <p:spPr>
              <a:xfrm>
                <a:off x="18983" y="6296189"/>
                <a:ext cx="964501" cy="369332"/>
              </a:xfrm>
              <a:prstGeom prst="rect">
                <a:avLst/>
              </a:prstGeom>
              <a:noFill/>
            </p:spPr>
            <p:txBody>
              <a:bodyPr wrap="square" rtlCol="0">
                <a:spAutoFit/>
              </a:bodyPr>
              <a:lstStyle/>
              <a:p>
                <a:r>
                  <a:rPr lang="en-US" altLang="zh-CN" dirty="0" smtClean="0"/>
                  <a:t>10cm</a:t>
                </a:r>
                <a:endParaRPr lang="zh-CN" altLang="en-US" dirty="0"/>
              </a:p>
            </p:txBody>
          </p:sp>
        </p:grpSp>
        <p:sp>
          <p:nvSpPr>
            <p:cNvPr id="16" name="文本框 15"/>
            <p:cNvSpPr txBox="1"/>
            <p:nvPr/>
          </p:nvSpPr>
          <p:spPr>
            <a:xfrm>
              <a:off x="111513" y="1065271"/>
              <a:ext cx="1507725" cy="486477"/>
            </a:xfrm>
            <a:prstGeom prst="rect">
              <a:avLst/>
            </a:prstGeom>
            <a:noFill/>
          </p:spPr>
          <p:txBody>
            <a:bodyPr wrap="square" rtlCol="0">
              <a:spAutoFit/>
            </a:bodyPr>
            <a:lstStyle/>
            <a:p>
              <a:r>
                <a:rPr lang="zh-CN" altLang="en-US" sz="2400" dirty="0" smtClean="0">
                  <a:latin typeface="楷体" panose="02010609060101010101" pitchFamily="49" charset="-122"/>
                  <a:ea typeface="楷体" panose="02010609060101010101" pitchFamily="49" charset="-122"/>
                </a:rPr>
                <a:t>漂移距离</a:t>
              </a:r>
              <a:endParaRPr lang="zh-CN" altLang="en-US" sz="2400" dirty="0">
                <a:latin typeface="楷体" panose="02010609060101010101" pitchFamily="49" charset="-122"/>
                <a:ea typeface="楷体" panose="02010609060101010101" pitchFamily="49" charset="-122"/>
              </a:endParaRPr>
            </a:p>
          </p:txBody>
        </p:sp>
      </p:grpSp>
      <p:grpSp>
        <p:nvGrpSpPr>
          <p:cNvPr id="26" name="组合 25"/>
          <p:cNvGrpSpPr/>
          <p:nvPr/>
        </p:nvGrpSpPr>
        <p:grpSpPr>
          <a:xfrm>
            <a:off x="950043" y="1897444"/>
            <a:ext cx="2645560" cy="4531518"/>
            <a:chOff x="859025" y="2016009"/>
            <a:chExt cx="2808162" cy="4763112"/>
          </a:xfrm>
        </p:grpSpPr>
        <p:grpSp>
          <p:nvGrpSpPr>
            <p:cNvPr id="27" name="组合 26"/>
            <p:cNvGrpSpPr/>
            <p:nvPr/>
          </p:nvGrpSpPr>
          <p:grpSpPr>
            <a:xfrm>
              <a:off x="918891" y="2016009"/>
              <a:ext cx="2748296" cy="869572"/>
              <a:chOff x="918891" y="2016009"/>
              <a:chExt cx="2748296" cy="869572"/>
            </a:xfrm>
          </p:grpSpPr>
          <p:pic>
            <p:nvPicPr>
              <p:cNvPr id="44" name="图片 43" descr="屏幕剪辑"/>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82047" y="2016009"/>
                <a:ext cx="885140" cy="869572"/>
              </a:xfrm>
              <a:prstGeom prst="rect">
                <a:avLst/>
              </a:prstGeom>
            </p:spPr>
          </p:pic>
          <p:grpSp>
            <p:nvGrpSpPr>
              <p:cNvPr id="45" name="组合 44"/>
              <p:cNvGrpSpPr/>
              <p:nvPr/>
            </p:nvGrpSpPr>
            <p:grpSpPr>
              <a:xfrm>
                <a:off x="918891" y="2289507"/>
                <a:ext cx="1698382" cy="329852"/>
                <a:chOff x="-2045199" y="2304098"/>
                <a:chExt cx="1985964" cy="659704"/>
              </a:xfrm>
            </p:grpSpPr>
            <p:cxnSp>
              <p:nvCxnSpPr>
                <p:cNvPr id="47" name="直接连接符 46"/>
                <p:cNvCxnSpPr/>
                <p:nvPr/>
              </p:nvCxnSpPr>
              <p:spPr>
                <a:xfrm>
                  <a:off x="-1487986" y="2304098"/>
                  <a:ext cx="1428751" cy="0"/>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616448" y="2304098"/>
                  <a:ext cx="557213" cy="659704"/>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2045199" y="2963681"/>
                  <a:ext cx="1428751" cy="0"/>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2045199" y="2304098"/>
                  <a:ext cx="557213" cy="659583"/>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grpSp>
          <p:sp>
            <p:nvSpPr>
              <p:cNvPr id="46" name="右箭头 45"/>
              <p:cNvSpPr/>
              <p:nvPr/>
            </p:nvSpPr>
            <p:spPr>
              <a:xfrm>
                <a:off x="2492765" y="2413547"/>
                <a:ext cx="238166" cy="87302"/>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nvGrpSpPr>
            <p:cNvPr id="28" name="组合 27"/>
            <p:cNvGrpSpPr/>
            <p:nvPr/>
          </p:nvGrpSpPr>
          <p:grpSpPr>
            <a:xfrm>
              <a:off x="905776" y="3834546"/>
              <a:ext cx="2755929" cy="868793"/>
              <a:chOff x="905776" y="3834546"/>
              <a:chExt cx="2755929" cy="868793"/>
            </a:xfrm>
          </p:grpSpPr>
          <p:pic>
            <p:nvPicPr>
              <p:cNvPr id="37" name="图片 36" descr="屏幕剪辑"/>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70347" y="3834546"/>
                <a:ext cx="891358" cy="868793"/>
              </a:xfrm>
              <a:prstGeom prst="rect">
                <a:avLst/>
              </a:prstGeom>
            </p:spPr>
          </p:pic>
          <p:grpSp>
            <p:nvGrpSpPr>
              <p:cNvPr id="38" name="组合 37"/>
              <p:cNvGrpSpPr/>
              <p:nvPr/>
            </p:nvGrpSpPr>
            <p:grpSpPr>
              <a:xfrm>
                <a:off x="905776" y="4089991"/>
                <a:ext cx="1698382" cy="329852"/>
                <a:chOff x="-2045199" y="2304098"/>
                <a:chExt cx="1985964" cy="659704"/>
              </a:xfrm>
            </p:grpSpPr>
            <p:cxnSp>
              <p:nvCxnSpPr>
                <p:cNvPr id="40" name="直接连接符 39"/>
                <p:cNvCxnSpPr/>
                <p:nvPr/>
              </p:nvCxnSpPr>
              <p:spPr>
                <a:xfrm>
                  <a:off x="-1487986" y="2304098"/>
                  <a:ext cx="1428751" cy="0"/>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616448" y="2304098"/>
                  <a:ext cx="557213" cy="659704"/>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2045199" y="2963681"/>
                  <a:ext cx="1428751" cy="0"/>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2045199" y="2304098"/>
                  <a:ext cx="557213" cy="659583"/>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grpSp>
          <p:sp>
            <p:nvSpPr>
              <p:cNvPr id="39" name="右箭头 38"/>
              <p:cNvSpPr/>
              <p:nvPr/>
            </p:nvSpPr>
            <p:spPr>
              <a:xfrm>
                <a:off x="2479650" y="4214031"/>
                <a:ext cx="238166" cy="87302"/>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nvGrpSpPr>
            <p:cNvPr id="29" name="组合 28"/>
            <p:cNvGrpSpPr/>
            <p:nvPr/>
          </p:nvGrpSpPr>
          <p:grpSpPr>
            <a:xfrm>
              <a:off x="859025" y="5906732"/>
              <a:ext cx="2742955" cy="872389"/>
              <a:chOff x="859025" y="5906732"/>
              <a:chExt cx="2742955" cy="872389"/>
            </a:xfrm>
          </p:grpSpPr>
          <p:pic>
            <p:nvPicPr>
              <p:cNvPr id="30" name="图片 29" descr="屏幕剪辑"/>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13730" y="5906732"/>
                <a:ext cx="888250" cy="872389"/>
              </a:xfrm>
              <a:prstGeom prst="rect">
                <a:avLst/>
              </a:prstGeom>
            </p:spPr>
          </p:pic>
          <p:grpSp>
            <p:nvGrpSpPr>
              <p:cNvPr id="31" name="组合 30"/>
              <p:cNvGrpSpPr/>
              <p:nvPr/>
            </p:nvGrpSpPr>
            <p:grpSpPr>
              <a:xfrm>
                <a:off x="859025" y="6220388"/>
                <a:ext cx="1698382" cy="329852"/>
                <a:chOff x="-2045199" y="2304098"/>
                <a:chExt cx="1985964" cy="659704"/>
              </a:xfrm>
            </p:grpSpPr>
            <p:cxnSp>
              <p:nvCxnSpPr>
                <p:cNvPr id="33" name="直接连接符 32"/>
                <p:cNvCxnSpPr/>
                <p:nvPr/>
              </p:nvCxnSpPr>
              <p:spPr>
                <a:xfrm>
                  <a:off x="-1487986" y="2304098"/>
                  <a:ext cx="1428751" cy="0"/>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616448" y="2304098"/>
                  <a:ext cx="557213" cy="659704"/>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2045199" y="2963681"/>
                  <a:ext cx="1428751" cy="0"/>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2045199" y="2304098"/>
                  <a:ext cx="557213" cy="659583"/>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grpSp>
          <p:sp>
            <p:nvSpPr>
              <p:cNvPr id="32" name="右箭头 31"/>
              <p:cNvSpPr/>
              <p:nvPr/>
            </p:nvSpPr>
            <p:spPr>
              <a:xfrm>
                <a:off x="2432899" y="6344428"/>
                <a:ext cx="238166" cy="87302"/>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graphicFrame>
        <p:nvGraphicFramePr>
          <p:cNvPr id="51" name="对象 50"/>
          <p:cNvGraphicFramePr>
            <a:graphicFrameLocks noChangeAspect="1"/>
          </p:cNvGraphicFramePr>
          <p:nvPr>
            <p:extLst>
              <p:ext uri="{D42A27DB-BD31-4B8C-83A1-F6EECF244321}">
                <p14:modId xmlns:p14="http://schemas.microsoft.com/office/powerpoint/2010/main" val="2721042599"/>
              </p:ext>
            </p:extLst>
          </p:nvPr>
        </p:nvGraphicFramePr>
        <p:xfrm>
          <a:off x="3811588" y="1363663"/>
          <a:ext cx="5311775" cy="974725"/>
        </p:xfrm>
        <a:graphic>
          <a:graphicData uri="http://schemas.openxmlformats.org/presentationml/2006/ole">
            <mc:AlternateContent xmlns:mc="http://schemas.openxmlformats.org/markup-compatibility/2006">
              <mc:Choice xmlns:v="urn:schemas-microsoft-com:vml" Requires="v">
                <p:oleObj spid="_x0000_s1265" name="Equation" r:id="rId10" imgW="2793960" imgH="507960" progId="Equation.DSMT4">
                  <p:embed/>
                </p:oleObj>
              </mc:Choice>
              <mc:Fallback>
                <p:oleObj name="Equation" r:id="rId10" imgW="2793960" imgH="507960" progId="Equation.DSMT4">
                  <p:embed/>
                  <p:pic>
                    <p:nvPicPr>
                      <p:cNvPr id="0" name=""/>
                      <p:cNvPicPr>
                        <a:picLocks noChangeAspect="1" noChangeArrowheads="1"/>
                      </p:cNvPicPr>
                      <p:nvPr/>
                    </p:nvPicPr>
                    <p:blipFill>
                      <a:blip r:embed="rId11"/>
                      <a:srcRect/>
                      <a:stretch>
                        <a:fillRect/>
                      </a:stretch>
                    </p:blipFill>
                    <p:spPr bwMode="auto">
                      <a:xfrm>
                        <a:off x="3811588" y="1363663"/>
                        <a:ext cx="5311775" cy="974725"/>
                      </a:xfrm>
                      <a:prstGeom prst="rect">
                        <a:avLst/>
                      </a:prstGeom>
                      <a:noFill/>
                    </p:spPr>
                  </p:pic>
                </p:oleObj>
              </mc:Fallback>
            </mc:AlternateContent>
          </a:graphicData>
        </a:graphic>
      </p:graphicFrame>
    </p:spTree>
    <p:extLst>
      <p:ext uri="{BB962C8B-B14F-4D97-AF65-F5344CB8AC3E}">
        <p14:creationId xmlns:p14="http://schemas.microsoft.com/office/powerpoint/2010/main" val="266427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par>
                                <p:cTn id="11" presetID="22" presetClass="entr" presetSubtype="1"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up)">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wipe(up)">
                                      <p:cBhvr>
                                        <p:cTn id="23" dur="500"/>
                                        <p:tgtEl>
                                          <p:spTgt spid="5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up)">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482599" y="342900"/>
            <a:ext cx="4372735" cy="584200"/>
          </a:xfrm>
        </p:spPr>
        <p:txBody>
          <a:bodyPr/>
          <a:lstStyle/>
          <a:p>
            <a:r>
              <a:rPr lang="zh-CN" altLang="en-US" dirty="0" smtClean="0"/>
              <a:t>对工作气体的一般要求</a:t>
            </a:r>
            <a:endParaRPr lang="zh-CN" altLang="en-US" dirty="0"/>
          </a:p>
        </p:txBody>
      </p:sp>
      <p:sp>
        <p:nvSpPr>
          <p:cNvPr id="3" name="矩形 2"/>
          <p:cNvSpPr/>
          <p:nvPr/>
        </p:nvSpPr>
        <p:spPr>
          <a:xfrm>
            <a:off x="482599" y="1371681"/>
            <a:ext cx="3509493" cy="4662815"/>
          </a:xfrm>
          <a:prstGeom prst="rect">
            <a:avLst/>
          </a:prstGeom>
        </p:spPr>
        <p:txBody>
          <a:bodyPr wrap="square">
            <a:spAutoFit/>
          </a:bodyPr>
          <a:lstStyle/>
          <a:p>
            <a:pPr marL="457200" indent="-457200" eaLnBrk="0" fontAlgn="base" hangingPunct="0">
              <a:lnSpc>
                <a:spcPct val="150000"/>
              </a:lnSpc>
              <a:spcBef>
                <a:spcPct val="0"/>
              </a:spcBef>
              <a:spcAft>
                <a:spcPct val="0"/>
              </a:spcAft>
              <a:buFont typeface="Wingdings" panose="05000000000000000000" pitchFamily="2" charset="2"/>
              <a:buChar char="u"/>
            </a:pPr>
            <a:r>
              <a:rPr lang="en-US" altLang="zh-CN" b="1" dirty="0" smtClean="0">
                <a:latin typeface="楷体" panose="02010609060101010101" pitchFamily="49" charset="-122"/>
                <a:ea typeface="楷体" panose="02010609060101010101" pitchFamily="49" charset="-122"/>
                <a:cs typeface="Times New Roman" panose="02020603050405020304" pitchFamily="18" charset="0"/>
              </a:rPr>
              <a:t>1 </a:t>
            </a:r>
            <a:r>
              <a:rPr lang="en-US" altLang="zh-CN" b="1" dirty="0" err="1" smtClean="0">
                <a:latin typeface="楷体" panose="02010609060101010101" pitchFamily="49" charset="-122"/>
                <a:ea typeface="楷体" panose="02010609060101010101" pitchFamily="49" charset="-122"/>
                <a:cs typeface="Times New Roman" panose="02020603050405020304" pitchFamily="18" charset="0"/>
              </a:rPr>
              <a:t>atm</a:t>
            </a:r>
            <a:r>
              <a:rPr lang="en-US" altLang="zh-CN" b="1" dirty="0" smtClean="0">
                <a:latin typeface="楷体" panose="02010609060101010101" pitchFamily="49" charset="-122"/>
                <a:ea typeface="楷体" panose="02010609060101010101" pitchFamily="49" charset="-122"/>
                <a:cs typeface="Times New Roman" panose="02020603050405020304" pitchFamily="18" charset="0"/>
              </a:rPr>
              <a:t> </a:t>
            </a:r>
            <a:r>
              <a:rPr lang="zh-CN" altLang="en-US" b="1" dirty="0" smtClean="0">
                <a:latin typeface="楷体" panose="02010609060101010101" pitchFamily="49" charset="-122"/>
                <a:ea typeface="楷体" panose="02010609060101010101" pitchFamily="49" charset="-122"/>
                <a:cs typeface="Times New Roman" panose="02020603050405020304" pitchFamily="18" charset="0"/>
              </a:rPr>
              <a:t>气压下密度较高</a:t>
            </a:r>
            <a:r>
              <a:rPr lang="zh-CN" altLang="en-US" dirty="0" smtClean="0">
                <a:latin typeface="楷体" panose="02010609060101010101" pitchFamily="49" charset="-122"/>
                <a:ea typeface="楷体" panose="02010609060101010101" pitchFamily="49" charset="-122"/>
                <a:cs typeface="Times New Roman" panose="02020603050405020304" pitchFamily="18" charset="0"/>
              </a:rPr>
              <a:t>，便于</a:t>
            </a:r>
            <a:r>
              <a:rPr lang="en-US" altLang="zh-CN" dirty="0" smtClean="0">
                <a:latin typeface="楷体" panose="02010609060101010101" pitchFamily="49" charset="-122"/>
                <a:ea typeface="楷体" panose="02010609060101010101" pitchFamily="49" charset="-122"/>
                <a:cs typeface="Times New Roman" panose="02020603050405020304" pitchFamily="18" charset="0"/>
              </a:rPr>
              <a:t> </a:t>
            </a:r>
            <a:r>
              <a:rPr lang="en-US" altLang="zh-CN" baseline="30000" dirty="0" smtClean="0">
                <a:latin typeface="楷体" panose="02010609060101010101" pitchFamily="49" charset="-122"/>
                <a:ea typeface="楷体" panose="02010609060101010101" pitchFamily="49" charset="-122"/>
                <a:cs typeface="Times New Roman" panose="02020603050405020304" pitchFamily="18" charset="0"/>
              </a:rPr>
              <a:t>10</a:t>
            </a:r>
            <a:r>
              <a:rPr lang="en-US" altLang="zh-CN" dirty="0" smtClean="0">
                <a:latin typeface="楷体" panose="02010609060101010101" pitchFamily="49" charset="-122"/>
                <a:ea typeface="楷体" panose="02010609060101010101" pitchFamily="49" charset="-122"/>
                <a:cs typeface="Times New Roman" panose="02020603050405020304" pitchFamily="18" charset="0"/>
              </a:rPr>
              <a:t>B (n, α) </a:t>
            </a:r>
            <a:r>
              <a:rPr lang="en-US" altLang="zh-CN" baseline="30000" dirty="0" smtClean="0">
                <a:latin typeface="楷体" panose="02010609060101010101" pitchFamily="49" charset="-122"/>
                <a:ea typeface="楷体" panose="02010609060101010101" pitchFamily="49" charset="-122"/>
                <a:cs typeface="Times New Roman" panose="02020603050405020304" pitchFamily="18" charset="0"/>
              </a:rPr>
              <a:t>7</a:t>
            </a:r>
            <a:r>
              <a:rPr lang="en-US" altLang="zh-CN" dirty="0" smtClean="0">
                <a:latin typeface="楷体" panose="02010609060101010101" pitchFamily="49" charset="-122"/>
                <a:ea typeface="楷体" panose="02010609060101010101" pitchFamily="49" charset="-122"/>
                <a:cs typeface="Times New Roman" panose="02020603050405020304" pitchFamily="18" charset="0"/>
              </a:rPr>
              <a:t>Li </a:t>
            </a:r>
            <a:r>
              <a:rPr lang="zh-CN" altLang="en-US" dirty="0" smtClean="0">
                <a:latin typeface="楷体" panose="02010609060101010101" pitchFamily="49" charset="-122"/>
                <a:ea typeface="楷体" panose="02010609060101010101" pitchFamily="49" charset="-122"/>
                <a:cs typeface="Times New Roman" panose="02020603050405020304" pitchFamily="18" charset="0"/>
              </a:rPr>
              <a:t>反应产生的重带电粒子沉积能量</a:t>
            </a:r>
            <a:r>
              <a:rPr lang="en-US" altLang="zh-CN" dirty="0" smtClean="0">
                <a:latin typeface="楷体" panose="02010609060101010101" pitchFamily="49" charset="-122"/>
                <a:ea typeface="楷体" panose="02010609060101010101" pitchFamily="49" charset="-122"/>
                <a:cs typeface="Times New Roman" panose="02020603050405020304" pitchFamily="18" charset="0"/>
              </a:rPr>
              <a:t>;</a:t>
            </a:r>
          </a:p>
          <a:p>
            <a:pPr eaLnBrk="0" fontAlgn="base" hangingPunct="0">
              <a:lnSpc>
                <a:spcPct val="150000"/>
              </a:lnSpc>
              <a:spcBef>
                <a:spcPct val="0"/>
              </a:spcBef>
              <a:spcAft>
                <a:spcPct val="0"/>
              </a:spcAft>
            </a:pPr>
            <a:endParaRPr lang="en-US" altLang="zh-CN" dirty="0" smtClean="0">
              <a:latin typeface="楷体" panose="02010609060101010101" pitchFamily="49" charset="-122"/>
              <a:ea typeface="楷体" panose="02010609060101010101" pitchFamily="49" charset="-122"/>
              <a:cs typeface="Times New Roman" panose="02020603050405020304" pitchFamily="18" charset="0"/>
            </a:endParaRPr>
          </a:p>
          <a:p>
            <a:pPr marL="457200" lvl="0" indent="-457200" eaLnBrk="0" fontAlgn="base" hangingPunct="0">
              <a:lnSpc>
                <a:spcPct val="150000"/>
              </a:lnSpc>
              <a:spcBef>
                <a:spcPct val="0"/>
              </a:spcBef>
              <a:spcAft>
                <a:spcPct val="0"/>
              </a:spcAft>
              <a:buFont typeface="Wingdings" panose="05000000000000000000" pitchFamily="2" charset="2"/>
              <a:buChar char="u"/>
            </a:pPr>
            <a:r>
              <a:rPr lang="zh-CN" altLang="en-US" b="1" dirty="0" smtClean="0">
                <a:latin typeface="楷体" panose="02010609060101010101" pitchFamily="49" charset="-122"/>
                <a:ea typeface="楷体" panose="02010609060101010101" pitchFamily="49" charset="-122"/>
                <a:cs typeface="Times New Roman" panose="02020603050405020304" pitchFamily="18" charset="0"/>
              </a:rPr>
              <a:t>小电子横向扩散系数</a:t>
            </a:r>
            <a:r>
              <a:rPr lang="zh-CN" altLang="en-US" dirty="0" smtClean="0">
                <a:latin typeface="楷体" panose="02010609060101010101" pitchFamily="49" charset="-122"/>
                <a:ea typeface="楷体" panose="02010609060101010101" pitchFamily="49" charset="-122"/>
                <a:cs typeface="Times New Roman" panose="02020603050405020304" pitchFamily="18" charset="0"/>
              </a:rPr>
              <a:t>，减小漂移过程中的扩散和损失</a:t>
            </a:r>
            <a:r>
              <a:rPr lang="en-US" altLang="zh-CN" dirty="0" smtClean="0">
                <a:latin typeface="楷体" panose="02010609060101010101" pitchFamily="49" charset="-122"/>
                <a:ea typeface="楷体" panose="02010609060101010101" pitchFamily="49" charset="-122"/>
                <a:cs typeface="Times New Roman" panose="02020603050405020304" pitchFamily="18" charset="0"/>
              </a:rPr>
              <a:t>;</a:t>
            </a:r>
          </a:p>
          <a:p>
            <a:pPr lvl="0" eaLnBrk="0" fontAlgn="base" hangingPunct="0">
              <a:lnSpc>
                <a:spcPct val="150000"/>
              </a:lnSpc>
              <a:spcBef>
                <a:spcPct val="0"/>
              </a:spcBef>
              <a:spcAft>
                <a:spcPct val="0"/>
              </a:spcAft>
            </a:pPr>
            <a:r>
              <a:rPr lang="en-US" altLang="zh-CN" dirty="0" smtClean="0">
                <a:latin typeface="楷体" panose="02010609060101010101" pitchFamily="49" charset="-122"/>
                <a:ea typeface="楷体" panose="02010609060101010101" pitchFamily="49" charset="-122"/>
                <a:cs typeface="Times New Roman" panose="02020603050405020304" pitchFamily="18" charset="0"/>
              </a:rPr>
              <a:t> </a:t>
            </a:r>
          </a:p>
          <a:p>
            <a:pPr marL="457200" lvl="0" indent="-457200" eaLnBrk="0" fontAlgn="base" hangingPunct="0">
              <a:lnSpc>
                <a:spcPct val="150000"/>
              </a:lnSpc>
              <a:spcBef>
                <a:spcPct val="0"/>
              </a:spcBef>
              <a:spcAft>
                <a:spcPct val="0"/>
              </a:spcAft>
              <a:buFont typeface="Wingdings" panose="05000000000000000000" pitchFamily="2" charset="2"/>
              <a:buChar char="u"/>
            </a:pPr>
            <a:r>
              <a:rPr lang="zh-CN" altLang="en-US" b="1" dirty="0" smtClean="0">
                <a:latin typeface="楷体" panose="02010609060101010101" pitchFamily="49" charset="-122"/>
                <a:ea typeface="楷体" panose="02010609060101010101" pitchFamily="49" charset="-122"/>
                <a:cs typeface="Times New Roman" panose="02020603050405020304" pitchFamily="18" charset="0"/>
              </a:rPr>
              <a:t>与电子倍增装置配合合适</a:t>
            </a:r>
            <a:r>
              <a:rPr lang="zh-CN" altLang="en-US" dirty="0" smtClean="0">
                <a:latin typeface="楷体" panose="02010609060101010101" pitchFamily="49" charset="-122"/>
                <a:ea typeface="楷体" panose="02010609060101010101" pitchFamily="49" charset="-122"/>
                <a:cs typeface="Times New Roman" panose="02020603050405020304" pitchFamily="18" charset="0"/>
              </a:rPr>
              <a:t>，能产生足够的电子雪崩。</a:t>
            </a:r>
            <a:endParaRPr lang="en-US" altLang="zh-CN" dirty="0" smtClean="0">
              <a:latin typeface="楷体" panose="02010609060101010101" pitchFamily="49" charset="-122"/>
              <a:ea typeface="楷体" panose="02010609060101010101" pitchFamily="49" charset="-122"/>
              <a:cs typeface="Times New Roman" panose="02020603050405020304" pitchFamily="18" charset="0"/>
            </a:endParaRPr>
          </a:p>
          <a:p>
            <a:pPr marL="457200" lvl="0" indent="-457200" eaLnBrk="0" fontAlgn="base" hangingPunct="0">
              <a:lnSpc>
                <a:spcPct val="150000"/>
              </a:lnSpc>
              <a:spcBef>
                <a:spcPct val="0"/>
              </a:spcBef>
              <a:spcAft>
                <a:spcPct val="0"/>
              </a:spcAft>
              <a:buFont typeface="Wingdings" panose="05000000000000000000" pitchFamily="2" charset="2"/>
              <a:buChar char="u"/>
            </a:pPr>
            <a:endParaRPr lang="en-US" altLang="zh-CN" dirty="0">
              <a:latin typeface="楷体" panose="02010609060101010101" pitchFamily="49" charset="-122"/>
              <a:ea typeface="楷体" panose="02010609060101010101" pitchFamily="49" charset="-122"/>
              <a:cs typeface="Times New Roman" panose="02020603050405020304" pitchFamily="18" charset="0"/>
            </a:endParaRPr>
          </a:p>
          <a:p>
            <a:pPr marL="457200" lvl="0" indent="-457200" eaLnBrk="0" fontAlgn="base" hangingPunct="0">
              <a:lnSpc>
                <a:spcPct val="150000"/>
              </a:lnSpc>
              <a:spcBef>
                <a:spcPct val="0"/>
              </a:spcBef>
              <a:spcAft>
                <a:spcPct val="0"/>
              </a:spcAft>
              <a:buFont typeface="Wingdings" panose="05000000000000000000" pitchFamily="2" charset="2"/>
              <a:buChar char="u"/>
            </a:pPr>
            <a:r>
              <a:rPr lang="en-US" altLang="zh-CN" dirty="0" smtClean="0">
                <a:latin typeface="楷体" panose="02010609060101010101" pitchFamily="49" charset="-122"/>
                <a:ea typeface="楷体" panose="02010609060101010101" pitchFamily="49" charset="-122"/>
                <a:cs typeface="Times New Roman" panose="02020603050405020304" pitchFamily="18" charset="0"/>
              </a:rPr>
              <a:t>γ</a:t>
            </a:r>
            <a:r>
              <a:rPr lang="zh-CN" altLang="en-US" dirty="0" smtClean="0">
                <a:latin typeface="楷体" panose="02010609060101010101" pitchFamily="49" charset="-122"/>
                <a:ea typeface="楷体" panose="02010609060101010101" pitchFamily="49" charset="-122"/>
                <a:cs typeface="Times New Roman" panose="02020603050405020304" pitchFamily="18" charset="0"/>
              </a:rPr>
              <a:t>敏感性不要太强</a:t>
            </a:r>
            <a:endParaRPr lang="en-US" altLang="zh-CN" dirty="0" smtClean="0">
              <a:latin typeface="楷体" panose="02010609060101010101" pitchFamily="49" charset="-122"/>
              <a:ea typeface="楷体" panose="02010609060101010101" pitchFamily="49" charset="-122"/>
              <a:cs typeface="Times New Roman" panose="02020603050405020304" pitchFamily="18" charset="0"/>
            </a:endParaRPr>
          </a:p>
        </p:txBody>
      </p:sp>
      <p:sp>
        <p:nvSpPr>
          <p:cNvPr id="4" name="矩形 3"/>
          <p:cNvSpPr/>
          <p:nvPr/>
        </p:nvSpPr>
        <p:spPr>
          <a:xfrm>
            <a:off x="6017567" y="1693572"/>
            <a:ext cx="2537138" cy="81136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latin typeface="仿宋" panose="02010609060101010101" pitchFamily="49" charset="-122"/>
                <a:ea typeface="仿宋" panose="02010609060101010101" pitchFamily="49" charset="-122"/>
              </a:rPr>
              <a:t>中子吸收</a:t>
            </a:r>
            <a:r>
              <a:rPr lang="en-US" altLang="zh-CN" dirty="0" smtClean="0">
                <a:solidFill>
                  <a:schemeClr val="tx1"/>
                </a:solidFill>
                <a:latin typeface="仿宋" panose="02010609060101010101" pitchFamily="49" charset="-122"/>
                <a:ea typeface="仿宋" panose="02010609060101010101" pitchFamily="49" charset="-122"/>
              </a:rPr>
              <a:t>&amp;</a:t>
            </a:r>
            <a:r>
              <a:rPr lang="zh-CN" altLang="en-US" dirty="0" smtClean="0">
                <a:solidFill>
                  <a:schemeClr val="tx1"/>
                </a:solidFill>
                <a:latin typeface="仿宋" panose="02010609060101010101" pitchFamily="49" charset="-122"/>
                <a:ea typeface="仿宋" panose="02010609060101010101" pitchFamily="49" charset="-122"/>
              </a:rPr>
              <a:t>电子产生</a:t>
            </a:r>
            <a:endParaRPr lang="zh-CN" altLang="en-US" dirty="0">
              <a:solidFill>
                <a:schemeClr val="tx1"/>
              </a:solidFill>
              <a:latin typeface="仿宋" panose="02010609060101010101" pitchFamily="49" charset="-122"/>
              <a:ea typeface="仿宋" panose="02010609060101010101" pitchFamily="49" charset="-122"/>
            </a:endParaRPr>
          </a:p>
        </p:txBody>
      </p:sp>
      <p:sp>
        <p:nvSpPr>
          <p:cNvPr id="5" name="矩形 4"/>
          <p:cNvSpPr/>
          <p:nvPr/>
        </p:nvSpPr>
        <p:spPr>
          <a:xfrm>
            <a:off x="6017567" y="3017133"/>
            <a:ext cx="2537138" cy="81136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latin typeface="仿宋" panose="02010609060101010101" pitchFamily="49" charset="-122"/>
                <a:ea typeface="仿宋" panose="02010609060101010101" pitchFamily="49" charset="-122"/>
              </a:rPr>
              <a:t>电子漂移</a:t>
            </a:r>
            <a:endParaRPr lang="zh-CN" altLang="en-US" dirty="0">
              <a:solidFill>
                <a:schemeClr val="tx1"/>
              </a:solidFill>
              <a:latin typeface="仿宋" panose="02010609060101010101" pitchFamily="49" charset="-122"/>
              <a:ea typeface="仿宋" panose="02010609060101010101" pitchFamily="49" charset="-122"/>
            </a:endParaRPr>
          </a:p>
        </p:txBody>
      </p:sp>
      <p:sp>
        <p:nvSpPr>
          <p:cNvPr id="6" name="矩形 5"/>
          <p:cNvSpPr/>
          <p:nvPr/>
        </p:nvSpPr>
        <p:spPr>
          <a:xfrm>
            <a:off x="6017567" y="4392130"/>
            <a:ext cx="2537138" cy="81136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latin typeface="仿宋" panose="02010609060101010101" pitchFamily="49" charset="-122"/>
                <a:ea typeface="仿宋" panose="02010609060101010101" pitchFamily="49" charset="-122"/>
              </a:rPr>
              <a:t>电子倍增</a:t>
            </a:r>
            <a:r>
              <a:rPr lang="en-US" altLang="zh-CN" dirty="0" smtClean="0">
                <a:solidFill>
                  <a:schemeClr val="tx1"/>
                </a:solidFill>
                <a:latin typeface="仿宋" panose="02010609060101010101" pitchFamily="49" charset="-122"/>
                <a:ea typeface="仿宋" panose="02010609060101010101" pitchFamily="49" charset="-122"/>
              </a:rPr>
              <a:t>&amp;</a:t>
            </a:r>
            <a:r>
              <a:rPr lang="zh-CN" altLang="en-US" dirty="0" smtClean="0">
                <a:solidFill>
                  <a:schemeClr val="tx1"/>
                </a:solidFill>
                <a:latin typeface="仿宋" panose="02010609060101010101" pitchFamily="49" charset="-122"/>
                <a:ea typeface="仿宋" panose="02010609060101010101" pitchFamily="49" charset="-122"/>
              </a:rPr>
              <a:t>电子收集</a:t>
            </a:r>
            <a:endParaRPr lang="zh-CN" altLang="en-US" dirty="0">
              <a:solidFill>
                <a:schemeClr val="tx1"/>
              </a:solidFill>
              <a:latin typeface="仿宋" panose="02010609060101010101" pitchFamily="49" charset="-122"/>
              <a:ea typeface="仿宋" panose="02010609060101010101" pitchFamily="49" charset="-122"/>
            </a:endParaRPr>
          </a:p>
        </p:txBody>
      </p:sp>
      <p:sp>
        <p:nvSpPr>
          <p:cNvPr id="7" name="右箭头 6"/>
          <p:cNvSpPr/>
          <p:nvPr/>
        </p:nvSpPr>
        <p:spPr>
          <a:xfrm>
            <a:off x="4380203" y="1964028"/>
            <a:ext cx="1249251" cy="270456"/>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右箭头 7"/>
          <p:cNvSpPr/>
          <p:nvPr/>
        </p:nvSpPr>
        <p:spPr>
          <a:xfrm>
            <a:off x="4380205" y="3287590"/>
            <a:ext cx="1249251" cy="270456"/>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右箭头 8"/>
          <p:cNvSpPr/>
          <p:nvPr/>
        </p:nvSpPr>
        <p:spPr>
          <a:xfrm>
            <a:off x="4380204" y="4603282"/>
            <a:ext cx="1249251" cy="270456"/>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732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482600" y="342900"/>
            <a:ext cx="3329546" cy="584200"/>
          </a:xfrm>
        </p:spPr>
        <p:txBody>
          <a:bodyPr/>
          <a:lstStyle/>
          <a:p>
            <a:r>
              <a:rPr lang="zh-CN" altLang="en-US" dirty="0" smtClean="0"/>
              <a:t>惰性气体的选择</a:t>
            </a:r>
            <a:endParaRPr lang="zh-CN" altLang="en-US" dirty="0"/>
          </a:p>
        </p:txBody>
      </p:sp>
      <p:graphicFrame>
        <p:nvGraphicFramePr>
          <p:cNvPr id="3" name="表格 2"/>
          <p:cNvGraphicFramePr>
            <a:graphicFrameLocks noGrp="1"/>
          </p:cNvGraphicFramePr>
          <p:nvPr>
            <p:extLst>
              <p:ext uri="{D42A27DB-BD31-4B8C-83A1-F6EECF244321}">
                <p14:modId xmlns:p14="http://schemas.microsoft.com/office/powerpoint/2010/main" val="643419431"/>
              </p:ext>
            </p:extLst>
          </p:nvPr>
        </p:nvGraphicFramePr>
        <p:xfrm>
          <a:off x="141668" y="2045827"/>
          <a:ext cx="4520484" cy="3200400"/>
        </p:xfrm>
        <a:graphic>
          <a:graphicData uri="http://schemas.openxmlformats.org/drawingml/2006/table">
            <a:tbl>
              <a:tblPr firstRow="1" firstCol="1" bandRow="1">
                <a:tableStyleId>{F2DE63D5-997A-4646-A377-4702673A728D}</a:tableStyleId>
              </a:tblPr>
              <a:tblGrid>
                <a:gridCol w="753414">
                  <a:extLst>
                    <a:ext uri="{9D8B030D-6E8A-4147-A177-3AD203B41FA5}">
                      <a16:colId xmlns="" xmlns:a16="http://schemas.microsoft.com/office/drawing/2014/main" val="20000"/>
                    </a:ext>
                  </a:extLst>
                </a:gridCol>
                <a:gridCol w="753414">
                  <a:extLst>
                    <a:ext uri="{9D8B030D-6E8A-4147-A177-3AD203B41FA5}">
                      <a16:colId xmlns="" xmlns:a16="http://schemas.microsoft.com/office/drawing/2014/main" val="20001"/>
                    </a:ext>
                  </a:extLst>
                </a:gridCol>
                <a:gridCol w="753414">
                  <a:extLst>
                    <a:ext uri="{9D8B030D-6E8A-4147-A177-3AD203B41FA5}">
                      <a16:colId xmlns="" xmlns:a16="http://schemas.microsoft.com/office/drawing/2014/main" val="20002"/>
                    </a:ext>
                  </a:extLst>
                </a:gridCol>
                <a:gridCol w="753414">
                  <a:extLst>
                    <a:ext uri="{9D8B030D-6E8A-4147-A177-3AD203B41FA5}">
                      <a16:colId xmlns="" xmlns:a16="http://schemas.microsoft.com/office/drawing/2014/main" val="20003"/>
                    </a:ext>
                  </a:extLst>
                </a:gridCol>
                <a:gridCol w="753414">
                  <a:extLst>
                    <a:ext uri="{9D8B030D-6E8A-4147-A177-3AD203B41FA5}">
                      <a16:colId xmlns="" xmlns:a16="http://schemas.microsoft.com/office/drawing/2014/main" val="20004"/>
                    </a:ext>
                  </a:extLst>
                </a:gridCol>
                <a:gridCol w="753414">
                  <a:extLst>
                    <a:ext uri="{9D8B030D-6E8A-4147-A177-3AD203B41FA5}">
                      <a16:colId xmlns="" xmlns:a16="http://schemas.microsoft.com/office/drawing/2014/main" val="20005"/>
                    </a:ext>
                  </a:extLst>
                </a:gridCol>
              </a:tblGrid>
              <a:tr h="0">
                <a:tc>
                  <a:txBody>
                    <a:bodyPr/>
                    <a:lstStyle/>
                    <a:p>
                      <a:pPr algn="ctr">
                        <a:lnSpc>
                          <a:spcPts val="1400"/>
                        </a:lnSpc>
                        <a:spcAft>
                          <a:spcPts val="0"/>
                        </a:spcAft>
                      </a:pPr>
                      <a:r>
                        <a:rPr lang="en-US" sz="1200" kern="100" dirty="0">
                          <a:effectLst/>
                        </a:rPr>
                        <a:t>Noble gas</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200" kern="100" dirty="0">
                          <a:effectLst/>
                        </a:rPr>
                        <a:t>He</a:t>
                      </a:r>
                      <a:endParaRPr lang="zh-CN" sz="1200" kern="100" dirty="0">
                        <a:effectLst/>
                      </a:endParaRPr>
                    </a:p>
                    <a:p>
                      <a:pPr algn="ctr">
                        <a:lnSpc>
                          <a:spcPts val="1400"/>
                        </a:lnSpc>
                        <a:spcAft>
                          <a:spcPts val="0"/>
                        </a:spcAft>
                      </a:pPr>
                      <a:r>
                        <a:rPr lang="en-US" sz="1200" kern="100" dirty="0">
                          <a:effectLst/>
                        </a:rPr>
                        <a:t>(Z=2)</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200" kern="100" dirty="0">
                          <a:effectLst/>
                        </a:rPr>
                        <a:t>Ne</a:t>
                      </a:r>
                      <a:endParaRPr lang="zh-CN" sz="1200" kern="100" dirty="0">
                        <a:effectLst/>
                      </a:endParaRPr>
                    </a:p>
                    <a:p>
                      <a:pPr algn="ctr">
                        <a:lnSpc>
                          <a:spcPts val="1400"/>
                        </a:lnSpc>
                        <a:spcAft>
                          <a:spcPts val="0"/>
                        </a:spcAft>
                      </a:pPr>
                      <a:r>
                        <a:rPr lang="en-US" sz="1200" kern="100" dirty="0">
                          <a:effectLst/>
                        </a:rPr>
                        <a:t>(Z=10)</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200" kern="100" dirty="0" err="1">
                          <a:effectLst/>
                        </a:rPr>
                        <a:t>Ar</a:t>
                      </a:r>
                      <a:endParaRPr lang="zh-CN" sz="1200" kern="100" dirty="0">
                        <a:effectLst/>
                      </a:endParaRPr>
                    </a:p>
                    <a:p>
                      <a:pPr algn="ctr">
                        <a:lnSpc>
                          <a:spcPts val="1400"/>
                        </a:lnSpc>
                        <a:spcAft>
                          <a:spcPts val="0"/>
                        </a:spcAft>
                      </a:pPr>
                      <a:r>
                        <a:rPr lang="en-US" sz="1200" kern="100" dirty="0">
                          <a:effectLst/>
                        </a:rPr>
                        <a:t>(Z=18)</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200" kern="100" dirty="0">
                          <a:effectLst/>
                        </a:rPr>
                        <a:t>Kr</a:t>
                      </a:r>
                      <a:endParaRPr lang="zh-CN" sz="1200" kern="100" dirty="0">
                        <a:effectLst/>
                      </a:endParaRPr>
                    </a:p>
                    <a:p>
                      <a:pPr algn="ctr">
                        <a:lnSpc>
                          <a:spcPts val="1400"/>
                        </a:lnSpc>
                        <a:spcAft>
                          <a:spcPts val="0"/>
                        </a:spcAft>
                      </a:pPr>
                      <a:r>
                        <a:rPr lang="en-US" sz="1200" kern="100" dirty="0">
                          <a:effectLst/>
                        </a:rPr>
                        <a:t>(Z=36)</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200" kern="100" dirty="0" err="1">
                          <a:effectLst/>
                        </a:rPr>
                        <a:t>Xe</a:t>
                      </a:r>
                      <a:endParaRPr lang="zh-CN" sz="1200" kern="100" dirty="0">
                        <a:effectLst/>
                      </a:endParaRPr>
                    </a:p>
                    <a:p>
                      <a:pPr algn="ctr">
                        <a:lnSpc>
                          <a:spcPts val="1400"/>
                        </a:lnSpc>
                        <a:spcAft>
                          <a:spcPts val="0"/>
                        </a:spcAft>
                      </a:pPr>
                      <a:r>
                        <a:rPr lang="en-US" sz="1200" kern="100" dirty="0">
                          <a:effectLst/>
                        </a:rPr>
                        <a:t>(Z=54)</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10000"/>
                  </a:ext>
                </a:extLst>
              </a:tr>
              <a:tr h="0">
                <a:tc>
                  <a:txBody>
                    <a:bodyPr/>
                    <a:lstStyle/>
                    <a:p>
                      <a:pPr algn="ctr">
                        <a:lnSpc>
                          <a:spcPts val="1400"/>
                        </a:lnSpc>
                        <a:spcAft>
                          <a:spcPts val="0"/>
                        </a:spcAft>
                      </a:pPr>
                      <a:r>
                        <a:rPr lang="en-US" sz="1200" kern="100" dirty="0">
                          <a:effectLst/>
                        </a:rPr>
                        <a:t>Range of 1.775MeV α in gas (mm)</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400" kern="100" dirty="0">
                          <a:effectLst/>
                        </a:rPr>
                        <a:t>47.82</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400" kern="100">
                          <a:effectLst/>
                        </a:rPr>
                        <a:t>17.66</a:t>
                      </a:r>
                      <a:endParaRPr lang="zh-CN" sz="1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400" kern="100" dirty="0">
                          <a:effectLst/>
                        </a:rPr>
                        <a:t>9.54</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400" kern="100">
                          <a:effectLst/>
                        </a:rPr>
                        <a:t>7.42</a:t>
                      </a:r>
                      <a:endParaRPr lang="zh-CN" sz="1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400" kern="100" dirty="0">
                          <a:effectLst/>
                        </a:rPr>
                        <a:t>5.22</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10001"/>
                  </a:ext>
                </a:extLst>
              </a:tr>
              <a:tr h="0">
                <a:tc>
                  <a:txBody>
                    <a:bodyPr/>
                    <a:lstStyle/>
                    <a:p>
                      <a:pPr algn="ctr">
                        <a:lnSpc>
                          <a:spcPts val="1400"/>
                        </a:lnSpc>
                        <a:spcAft>
                          <a:spcPts val="0"/>
                        </a:spcAft>
                      </a:pPr>
                      <a:r>
                        <a:rPr lang="en-US" sz="1200" kern="100" dirty="0">
                          <a:effectLst/>
                        </a:rPr>
                        <a:t>Range of 1.47MeV α in gas (mm)</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400" kern="100">
                          <a:effectLst/>
                        </a:rPr>
                        <a:t>39.48</a:t>
                      </a:r>
                      <a:endParaRPr lang="zh-CN" sz="1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400" kern="100" dirty="0">
                          <a:effectLst/>
                        </a:rPr>
                        <a:t>14.83</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400" kern="100">
                          <a:effectLst/>
                        </a:rPr>
                        <a:t>7.81</a:t>
                      </a:r>
                      <a:endParaRPr lang="zh-CN" sz="1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400" kern="100">
                          <a:effectLst/>
                        </a:rPr>
                        <a:t>6.13</a:t>
                      </a:r>
                      <a:endParaRPr lang="zh-CN" sz="1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400" kern="100" dirty="0">
                          <a:effectLst/>
                        </a:rPr>
                        <a:t>4.28</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10002"/>
                  </a:ext>
                </a:extLst>
              </a:tr>
              <a:tr h="0">
                <a:tc>
                  <a:txBody>
                    <a:bodyPr/>
                    <a:lstStyle/>
                    <a:p>
                      <a:pPr algn="ctr">
                        <a:lnSpc>
                          <a:spcPts val="1400"/>
                        </a:lnSpc>
                        <a:spcAft>
                          <a:spcPts val="0"/>
                        </a:spcAft>
                      </a:pPr>
                      <a:r>
                        <a:rPr lang="en-US" sz="1200" kern="100" dirty="0">
                          <a:effectLst/>
                        </a:rPr>
                        <a:t>Range of 1.02MeV </a:t>
                      </a:r>
                      <a:r>
                        <a:rPr lang="en-US" sz="1200" kern="100" baseline="30000" dirty="0">
                          <a:effectLst/>
                        </a:rPr>
                        <a:t>7</a:t>
                      </a:r>
                      <a:r>
                        <a:rPr lang="en-US" sz="1200" kern="100" dirty="0">
                          <a:effectLst/>
                        </a:rPr>
                        <a:t>Li in gas (mm)</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400" kern="100">
                          <a:effectLst/>
                        </a:rPr>
                        <a:t>28.93</a:t>
                      </a:r>
                      <a:endParaRPr lang="zh-CN" sz="1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400" kern="100">
                          <a:effectLst/>
                        </a:rPr>
                        <a:t>10.17</a:t>
                      </a:r>
                      <a:endParaRPr lang="zh-CN" sz="1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400" kern="100" dirty="0">
                          <a:effectLst/>
                        </a:rPr>
                        <a:t>4.63</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400" kern="100">
                          <a:effectLst/>
                        </a:rPr>
                        <a:t>3.55</a:t>
                      </a:r>
                      <a:endParaRPr lang="zh-CN" sz="1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400" kern="100">
                          <a:effectLst/>
                        </a:rPr>
                        <a:t>2.30</a:t>
                      </a:r>
                      <a:endParaRPr lang="zh-CN" sz="1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10003"/>
                  </a:ext>
                </a:extLst>
              </a:tr>
              <a:tr h="0">
                <a:tc>
                  <a:txBody>
                    <a:bodyPr/>
                    <a:lstStyle/>
                    <a:p>
                      <a:pPr algn="ctr">
                        <a:lnSpc>
                          <a:spcPts val="1400"/>
                        </a:lnSpc>
                        <a:spcAft>
                          <a:spcPts val="0"/>
                        </a:spcAft>
                      </a:pPr>
                      <a:r>
                        <a:rPr lang="en-US" sz="1200" kern="100" dirty="0">
                          <a:effectLst/>
                        </a:rPr>
                        <a:t>Range of 0.84MeV </a:t>
                      </a:r>
                      <a:r>
                        <a:rPr lang="en-US" sz="1200" kern="100" baseline="30000" dirty="0">
                          <a:effectLst/>
                        </a:rPr>
                        <a:t>7</a:t>
                      </a:r>
                      <a:r>
                        <a:rPr lang="en-US" sz="1200" kern="100" dirty="0">
                          <a:effectLst/>
                        </a:rPr>
                        <a:t>Li in gas (mm)</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400" kern="100">
                          <a:effectLst/>
                        </a:rPr>
                        <a:t>26.31</a:t>
                      </a:r>
                      <a:endParaRPr lang="zh-CN" sz="1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400" kern="100">
                          <a:effectLst/>
                        </a:rPr>
                        <a:t>9.13</a:t>
                      </a:r>
                      <a:endParaRPr lang="zh-CN" sz="1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400" kern="100" dirty="0">
                          <a:effectLst/>
                        </a:rPr>
                        <a:t>4.14</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400" kern="100" dirty="0">
                          <a:effectLst/>
                        </a:rPr>
                        <a:t>3.15</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400" kern="100" dirty="0">
                          <a:effectLst/>
                        </a:rPr>
                        <a:t>2.02</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10004"/>
                  </a:ext>
                </a:extLst>
              </a:tr>
            </a:tbl>
          </a:graphicData>
        </a:graphic>
      </p:graphicFrame>
      <p:pic>
        <p:nvPicPr>
          <p:cNvPr id="4" name="图片 3"/>
          <p:cNvPicPr/>
          <p:nvPr/>
        </p:nvPicPr>
        <p:blipFill rotWithShape="1">
          <a:blip r:embed="rId2" cstate="print">
            <a:extLst>
              <a:ext uri="{28A0092B-C50C-407E-A947-70E740481C1C}">
                <a14:useLocalDpi xmlns:a14="http://schemas.microsoft.com/office/drawing/2010/main" val="0"/>
              </a:ext>
            </a:extLst>
          </a:blip>
          <a:srcRect l="5953" t="8039" r="9822" b="3949"/>
          <a:stretch/>
        </p:blipFill>
        <p:spPr bwMode="auto">
          <a:xfrm>
            <a:off x="4755533" y="1851689"/>
            <a:ext cx="4388467" cy="3588675"/>
          </a:xfrm>
          <a:prstGeom prst="rect">
            <a:avLst/>
          </a:prstGeom>
          <a:ln>
            <a:noFill/>
          </a:ln>
          <a:extLst>
            <a:ext uri="{53640926-AAD7-44D8-BBD7-CCE9431645EC}">
              <a14:shadowObscured xmlns:a14="http://schemas.microsoft.com/office/drawing/2010/main"/>
            </a:ext>
          </a:extLst>
        </p:spPr>
      </p:pic>
      <p:sp>
        <p:nvSpPr>
          <p:cNvPr id="5" name="文本框 4"/>
          <p:cNvSpPr txBox="1"/>
          <p:nvPr/>
        </p:nvSpPr>
        <p:spPr>
          <a:xfrm>
            <a:off x="1155415" y="1475988"/>
            <a:ext cx="2492990" cy="400110"/>
          </a:xfrm>
          <a:prstGeom prst="rect">
            <a:avLst/>
          </a:prstGeom>
          <a:noFill/>
        </p:spPr>
        <p:txBody>
          <a:bodyPr wrap="none" rtlCol="0">
            <a:spAutoFit/>
          </a:bodyPr>
          <a:lstStyle/>
          <a:p>
            <a:r>
              <a:rPr lang="zh-CN" altLang="en-US" sz="2000" dirty="0" smtClean="0">
                <a:latin typeface="仿宋" panose="02010609060101010101" pitchFamily="49" charset="-122"/>
                <a:ea typeface="仿宋" panose="02010609060101010101" pitchFamily="49" charset="-122"/>
              </a:rPr>
              <a:t>重带电粒子阻止能力</a:t>
            </a:r>
            <a:endParaRPr lang="zh-CN" altLang="en-US" sz="2000" dirty="0">
              <a:latin typeface="仿宋" panose="02010609060101010101" pitchFamily="49" charset="-122"/>
              <a:ea typeface="仿宋" panose="02010609060101010101" pitchFamily="49" charset="-122"/>
            </a:endParaRPr>
          </a:p>
        </p:txBody>
      </p:sp>
      <p:sp>
        <p:nvSpPr>
          <p:cNvPr id="6" name="文本框 5"/>
          <p:cNvSpPr txBox="1"/>
          <p:nvPr/>
        </p:nvSpPr>
        <p:spPr>
          <a:xfrm>
            <a:off x="5831511" y="1475988"/>
            <a:ext cx="2236510" cy="400110"/>
          </a:xfrm>
          <a:prstGeom prst="rect">
            <a:avLst/>
          </a:prstGeom>
          <a:noFill/>
        </p:spPr>
        <p:txBody>
          <a:bodyPr wrap="none" rtlCol="0">
            <a:spAutoFit/>
          </a:bodyPr>
          <a:lstStyle/>
          <a:p>
            <a:r>
              <a:rPr lang="zh-CN" altLang="en-US" sz="2000" dirty="0" smtClean="0">
                <a:latin typeface="仿宋" panose="02010609060101010101" pitchFamily="49" charset="-122"/>
                <a:ea typeface="仿宋" panose="02010609060101010101" pitchFamily="49" charset="-122"/>
              </a:rPr>
              <a:t>电子横向扩散系数</a:t>
            </a:r>
            <a:endParaRPr lang="zh-CN" altLang="en-US" sz="2000" dirty="0">
              <a:latin typeface="仿宋" panose="02010609060101010101" pitchFamily="49" charset="-122"/>
              <a:ea typeface="仿宋" panose="02010609060101010101" pitchFamily="49" charset="-122"/>
            </a:endParaRPr>
          </a:p>
        </p:txBody>
      </p:sp>
      <p:sp>
        <p:nvSpPr>
          <p:cNvPr id="7" name="文本框 6"/>
          <p:cNvSpPr txBox="1"/>
          <p:nvPr/>
        </p:nvSpPr>
        <p:spPr>
          <a:xfrm>
            <a:off x="1155415" y="5631399"/>
            <a:ext cx="6571909" cy="943528"/>
          </a:xfrm>
          <a:prstGeom prst="rect">
            <a:avLst/>
          </a:prstGeom>
          <a:noFill/>
        </p:spPr>
        <p:txBody>
          <a:bodyPr wrap="square" rtlCol="0">
            <a:spAutoFit/>
          </a:bodyPr>
          <a:lstStyle/>
          <a:p>
            <a:pPr>
              <a:lnSpc>
                <a:spcPct val="150000"/>
              </a:lnSpc>
            </a:pPr>
            <a:r>
              <a:rPr lang="en-US" altLang="zh-CN" sz="2000" dirty="0" smtClean="0">
                <a:latin typeface="楷体" panose="02010609060101010101" pitchFamily="49" charset="-122"/>
                <a:ea typeface="楷体" panose="02010609060101010101" pitchFamily="49" charset="-122"/>
              </a:rPr>
              <a:t>TIPS: </a:t>
            </a:r>
            <a:r>
              <a:rPr lang="zh-CN" altLang="en-US" sz="2000" dirty="0">
                <a:latin typeface="楷体" panose="02010609060101010101" pitchFamily="49" charset="-122"/>
                <a:ea typeface="楷体" panose="02010609060101010101" pitchFamily="49" charset="-122"/>
              </a:rPr>
              <a:t>涂</a:t>
            </a:r>
            <a:r>
              <a:rPr lang="zh-CN" altLang="en-US" sz="2000" dirty="0" smtClean="0">
                <a:latin typeface="楷体" panose="02010609060101010101" pitchFamily="49" charset="-122"/>
                <a:ea typeface="楷体" panose="02010609060101010101" pitchFamily="49" charset="-122"/>
              </a:rPr>
              <a:t>硼蜂窝孔的孔径是</a:t>
            </a:r>
            <a:r>
              <a:rPr lang="en-US" altLang="zh-CN" sz="2000" dirty="0" smtClean="0">
                <a:latin typeface="楷体" panose="02010609060101010101" pitchFamily="49" charset="-122"/>
                <a:ea typeface="楷体" panose="02010609060101010101" pitchFamily="49" charset="-122"/>
              </a:rPr>
              <a:t>3.2 mm</a:t>
            </a:r>
          </a:p>
          <a:p>
            <a:pPr>
              <a:lnSpc>
                <a:spcPct val="150000"/>
              </a:lnSpc>
            </a:pPr>
            <a:r>
              <a:rPr lang="en-US" altLang="zh-CN" sz="2000" dirty="0">
                <a:latin typeface="楷体" panose="02010609060101010101" pitchFamily="49" charset="-122"/>
                <a:ea typeface="楷体" panose="02010609060101010101" pitchFamily="49" charset="-122"/>
              </a:rPr>
              <a:t> </a:t>
            </a:r>
            <a:r>
              <a:rPr lang="en-US" altLang="zh-CN" sz="2000" dirty="0" smtClean="0">
                <a:latin typeface="楷体" panose="02010609060101010101" pitchFamily="49" charset="-122"/>
                <a:ea typeface="楷体" panose="02010609060101010101" pitchFamily="49" charset="-122"/>
              </a:rPr>
              <a:t>     </a:t>
            </a:r>
            <a:r>
              <a:rPr lang="en-US" altLang="zh-CN" sz="2000" dirty="0" err="1" smtClean="0">
                <a:latin typeface="楷体" panose="02010609060101010101" pitchFamily="49" charset="-122"/>
                <a:ea typeface="楷体" panose="02010609060101010101" pitchFamily="49" charset="-122"/>
              </a:rPr>
              <a:t>Xe</a:t>
            </a:r>
            <a:r>
              <a:rPr lang="zh-CN" altLang="en-US" sz="2000" dirty="0" smtClean="0">
                <a:latin typeface="楷体" panose="02010609060101010101" pitchFamily="49" charset="-122"/>
                <a:ea typeface="楷体" panose="02010609060101010101" pitchFamily="49" charset="-122"/>
              </a:rPr>
              <a:t>的</a:t>
            </a:r>
            <a:r>
              <a:rPr lang="en-US" altLang="zh-CN" sz="2000" dirty="0" smtClean="0">
                <a:latin typeface="楷体" panose="02010609060101010101" pitchFamily="49" charset="-122"/>
                <a:ea typeface="楷体" panose="02010609060101010101" pitchFamily="49" charset="-122"/>
              </a:rPr>
              <a:t>γ</a:t>
            </a:r>
            <a:r>
              <a:rPr lang="zh-CN" altLang="en-US" sz="2000" dirty="0" smtClean="0">
                <a:latin typeface="楷体" panose="02010609060101010101" pitchFamily="49" charset="-122"/>
                <a:ea typeface="楷体" panose="02010609060101010101" pitchFamily="49" charset="-122"/>
              </a:rPr>
              <a:t>敏感度是</a:t>
            </a:r>
            <a:r>
              <a:rPr lang="en-US" altLang="zh-CN" sz="2000" dirty="0" err="1" smtClean="0">
                <a:latin typeface="楷体" panose="02010609060101010101" pitchFamily="49" charset="-122"/>
                <a:ea typeface="楷体" panose="02010609060101010101" pitchFamily="49" charset="-122"/>
              </a:rPr>
              <a:t>Ar</a:t>
            </a:r>
            <a:r>
              <a:rPr lang="zh-CN" altLang="en-US" sz="2000" dirty="0" smtClean="0">
                <a:latin typeface="楷体" panose="02010609060101010101" pitchFamily="49" charset="-122"/>
                <a:ea typeface="楷体" panose="02010609060101010101" pitchFamily="49" charset="-122"/>
              </a:rPr>
              <a:t>的</a:t>
            </a:r>
            <a:r>
              <a:rPr lang="en-US" altLang="zh-CN" sz="2000" dirty="0" smtClean="0">
                <a:latin typeface="楷体" panose="02010609060101010101" pitchFamily="49" charset="-122"/>
                <a:ea typeface="楷体" panose="02010609060101010101" pitchFamily="49" charset="-122"/>
              </a:rPr>
              <a:t>7</a:t>
            </a:r>
            <a:r>
              <a:rPr lang="zh-CN" altLang="en-US" sz="2000" dirty="0" smtClean="0">
                <a:latin typeface="楷体" panose="02010609060101010101" pitchFamily="49" charset="-122"/>
                <a:ea typeface="楷体" panose="02010609060101010101" pitchFamily="49" charset="-122"/>
              </a:rPr>
              <a:t>倍（能量阈值取为</a:t>
            </a:r>
            <a:r>
              <a:rPr lang="en-US" altLang="zh-CN" sz="2000" dirty="0" smtClean="0">
                <a:latin typeface="楷体" panose="02010609060101010101" pitchFamily="49" charset="-122"/>
                <a:ea typeface="楷体" panose="02010609060101010101" pitchFamily="49" charset="-122"/>
              </a:rPr>
              <a:t>30 </a:t>
            </a:r>
            <a:r>
              <a:rPr lang="en-US" altLang="zh-CN" sz="2000" dirty="0" err="1" smtClean="0">
                <a:latin typeface="楷体" panose="02010609060101010101" pitchFamily="49" charset="-122"/>
                <a:ea typeface="楷体" panose="02010609060101010101" pitchFamily="49" charset="-122"/>
              </a:rPr>
              <a:t>keV</a:t>
            </a:r>
            <a:r>
              <a:rPr lang="zh-CN" altLang="en-US" sz="2000" dirty="0" smtClean="0">
                <a:latin typeface="楷体" panose="02010609060101010101" pitchFamily="49" charset="-122"/>
                <a:ea typeface="楷体" panose="02010609060101010101" pitchFamily="49" charset="-122"/>
              </a:rPr>
              <a:t>）</a:t>
            </a:r>
            <a:endParaRPr lang="zh-CN" altLang="en-US" sz="2000"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72686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wipe(left)">
                                      <p:cBhvr>
                                        <p:cTn id="21" dur="500"/>
                                        <p:tgtEl>
                                          <p:spTgt spid="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Effect transition="in" filter="wipe(left)">
                                      <p:cBhvr>
                                        <p:cTn id="26"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482599" y="342900"/>
            <a:ext cx="3278031" cy="584200"/>
          </a:xfrm>
        </p:spPr>
        <p:txBody>
          <a:bodyPr/>
          <a:lstStyle/>
          <a:p>
            <a:r>
              <a:rPr lang="zh-CN" altLang="en-US" dirty="0" smtClean="0"/>
              <a:t>掺杂气体的选择</a:t>
            </a:r>
            <a:endParaRPr lang="zh-CN" altLang="en-US" dirty="0"/>
          </a:p>
        </p:txBody>
      </p:sp>
      <p:graphicFrame>
        <p:nvGraphicFramePr>
          <p:cNvPr id="3" name="表格 2"/>
          <p:cNvGraphicFramePr>
            <a:graphicFrameLocks noGrp="1"/>
          </p:cNvGraphicFramePr>
          <p:nvPr>
            <p:extLst>
              <p:ext uri="{D42A27DB-BD31-4B8C-83A1-F6EECF244321}">
                <p14:modId xmlns:p14="http://schemas.microsoft.com/office/powerpoint/2010/main" val="1471022242"/>
              </p:ext>
            </p:extLst>
          </p:nvPr>
        </p:nvGraphicFramePr>
        <p:xfrm>
          <a:off x="5177307" y="1032177"/>
          <a:ext cx="3644720" cy="4892485"/>
        </p:xfrm>
        <a:graphic>
          <a:graphicData uri="http://schemas.openxmlformats.org/drawingml/2006/table">
            <a:tbl>
              <a:tblPr firstRow="1" firstCol="1" bandRow="1">
                <a:tableStyleId>{F2DE63D5-997A-4646-A377-4702673A728D}</a:tableStyleId>
              </a:tblPr>
              <a:tblGrid>
                <a:gridCol w="1094704">
                  <a:extLst>
                    <a:ext uri="{9D8B030D-6E8A-4147-A177-3AD203B41FA5}">
                      <a16:colId xmlns="" xmlns:a16="http://schemas.microsoft.com/office/drawing/2014/main" val="20000"/>
                    </a:ext>
                  </a:extLst>
                </a:gridCol>
                <a:gridCol w="2550016">
                  <a:extLst>
                    <a:ext uri="{9D8B030D-6E8A-4147-A177-3AD203B41FA5}">
                      <a16:colId xmlns="" xmlns:a16="http://schemas.microsoft.com/office/drawing/2014/main" val="20001"/>
                    </a:ext>
                  </a:extLst>
                </a:gridCol>
              </a:tblGrid>
              <a:tr h="279776">
                <a:tc>
                  <a:txBody>
                    <a:bodyPr/>
                    <a:lstStyle/>
                    <a:p>
                      <a:pPr algn="ctr">
                        <a:lnSpc>
                          <a:spcPct val="150000"/>
                        </a:lnSpc>
                        <a:spcAft>
                          <a:spcPts val="0"/>
                        </a:spcAft>
                      </a:pPr>
                      <a:r>
                        <a:rPr lang="zh-CN" altLang="en-US" sz="1600" kern="100" dirty="0" smtClean="0">
                          <a:effectLst/>
                          <a:latin typeface="+mn-lt"/>
                          <a:ea typeface="+mn-ea"/>
                          <a:cs typeface="+mn-cs"/>
                        </a:rPr>
                        <a:t>类别</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zh-CN" altLang="en-US" sz="1600" kern="100" dirty="0" smtClean="0">
                          <a:effectLst/>
                        </a:rPr>
                        <a:t>混合气组分</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10000"/>
                  </a:ext>
                </a:extLst>
              </a:tr>
              <a:tr h="279776">
                <a:tc rowSpan="5">
                  <a:txBody>
                    <a:bodyPr/>
                    <a:lstStyle/>
                    <a:p>
                      <a:pPr algn="ctr">
                        <a:lnSpc>
                          <a:spcPct val="150000"/>
                        </a:lnSpc>
                        <a:spcAft>
                          <a:spcPts val="0"/>
                        </a:spcAft>
                      </a:pPr>
                      <a:r>
                        <a:rPr lang="zh-CN" altLang="en-US" sz="1600" kern="100" dirty="0" smtClean="0">
                          <a:effectLst/>
                        </a:rPr>
                        <a:t>烷烃</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600" kern="100">
                          <a:effectLst/>
                        </a:rPr>
                        <a:t>Ar:CH</a:t>
                      </a:r>
                      <a:r>
                        <a:rPr lang="en-US" sz="1600" kern="100" baseline="-25000">
                          <a:effectLst/>
                        </a:rPr>
                        <a:t>4</a:t>
                      </a:r>
                      <a:r>
                        <a:rPr lang="en-US" sz="1600" kern="100">
                          <a:effectLst/>
                        </a:rPr>
                        <a:t>=90:10</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10001"/>
                  </a:ext>
                </a:extLst>
              </a:tr>
              <a:tr h="279776">
                <a:tc vMerge="1">
                  <a:txBody>
                    <a:bodyPr/>
                    <a:lstStyle/>
                    <a:p>
                      <a:endParaRPr lang="zh-CN" altLang="en-US"/>
                    </a:p>
                  </a:txBody>
                  <a:tcPr/>
                </a:tc>
                <a:tc>
                  <a:txBody>
                    <a:bodyPr/>
                    <a:lstStyle/>
                    <a:p>
                      <a:pPr algn="ctr">
                        <a:lnSpc>
                          <a:spcPct val="150000"/>
                        </a:lnSpc>
                        <a:spcAft>
                          <a:spcPts val="0"/>
                        </a:spcAft>
                      </a:pPr>
                      <a:r>
                        <a:rPr lang="en-US" sz="1600" kern="100">
                          <a:effectLst/>
                        </a:rPr>
                        <a:t>Ar:C</a:t>
                      </a:r>
                      <a:r>
                        <a:rPr lang="en-US" sz="1600" kern="100" baseline="-25000">
                          <a:effectLst/>
                        </a:rPr>
                        <a:t>2</a:t>
                      </a:r>
                      <a:r>
                        <a:rPr lang="en-US" sz="1600" kern="100">
                          <a:effectLst/>
                        </a:rPr>
                        <a:t>H</a:t>
                      </a:r>
                      <a:r>
                        <a:rPr lang="en-US" sz="1600" kern="100" baseline="-25000">
                          <a:effectLst/>
                        </a:rPr>
                        <a:t>6</a:t>
                      </a:r>
                      <a:r>
                        <a:rPr lang="en-US" sz="1600" kern="100">
                          <a:effectLst/>
                        </a:rPr>
                        <a:t>=90:10</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10002"/>
                  </a:ext>
                </a:extLst>
              </a:tr>
              <a:tr h="279776">
                <a:tc vMerge="1">
                  <a:txBody>
                    <a:bodyPr/>
                    <a:lstStyle/>
                    <a:p>
                      <a:endParaRPr lang="zh-CN" altLang="en-US"/>
                    </a:p>
                  </a:txBody>
                  <a:tcPr/>
                </a:tc>
                <a:tc>
                  <a:txBody>
                    <a:bodyPr/>
                    <a:lstStyle/>
                    <a:p>
                      <a:pPr algn="ctr">
                        <a:lnSpc>
                          <a:spcPct val="150000"/>
                        </a:lnSpc>
                        <a:spcAft>
                          <a:spcPts val="0"/>
                        </a:spcAft>
                      </a:pPr>
                      <a:r>
                        <a:rPr lang="en-US" sz="1600" kern="100" dirty="0">
                          <a:effectLst/>
                        </a:rPr>
                        <a:t>Ar:C</a:t>
                      </a:r>
                      <a:r>
                        <a:rPr lang="en-US" sz="1600" kern="100" baseline="-25000" dirty="0">
                          <a:effectLst/>
                        </a:rPr>
                        <a:t>3</a:t>
                      </a:r>
                      <a:r>
                        <a:rPr lang="en-US" sz="1600" kern="100" dirty="0">
                          <a:effectLst/>
                        </a:rPr>
                        <a:t>H</a:t>
                      </a:r>
                      <a:r>
                        <a:rPr lang="en-US" sz="1600" kern="100" baseline="-25000" dirty="0">
                          <a:effectLst/>
                        </a:rPr>
                        <a:t>8</a:t>
                      </a:r>
                      <a:r>
                        <a:rPr lang="en-US" sz="1600" kern="100" dirty="0">
                          <a:effectLst/>
                        </a:rPr>
                        <a:t>=90:10</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10003"/>
                  </a:ext>
                </a:extLst>
              </a:tr>
              <a:tr h="279776">
                <a:tc vMerge="1">
                  <a:txBody>
                    <a:bodyPr/>
                    <a:lstStyle/>
                    <a:p>
                      <a:endParaRPr lang="zh-CN" altLang="en-US"/>
                    </a:p>
                  </a:txBody>
                  <a:tcPr/>
                </a:tc>
                <a:tc>
                  <a:txBody>
                    <a:bodyPr/>
                    <a:lstStyle/>
                    <a:p>
                      <a:pPr algn="ctr">
                        <a:lnSpc>
                          <a:spcPct val="150000"/>
                        </a:lnSpc>
                        <a:spcAft>
                          <a:spcPts val="0"/>
                        </a:spcAft>
                      </a:pPr>
                      <a:r>
                        <a:rPr lang="en-US" sz="1600" kern="100">
                          <a:effectLst/>
                        </a:rPr>
                        <a:t>Ar:iC</a:t>
                      </a:r>
                      <a:r>
                        <a:rPr lang="en-US" sz="1600" kern="100" baseline="-25000">
                          <a:effectLst/>
                        </a:rPr>
                        <a:t>4</a:t>
                      </a:r>
                      <a:r>
                        <a:rPr lang="en-US" sz="1600" kern="100">
                          <a:effectLst/>
                        </a:rPr>
                        <a:t>H</a:t>
                      </a:r>
                      <a:r>
                        <a:rPr lang="en-US" sz="1600" kern="100" baseline="-25000">
                          <a:effectLst/>
                        </a:rPr>
                        <a:t>10</a:t>
                      </a:r>
                      <a:r>
                        <a:rPr lang="en-US" sz="1600" kern="100">
                          <a:effectLst/>
                        </a:rPr>
                        <a:t>=90:10</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10004"/>
                  </a:ext>
                </a:extLst>
              </a:tr>
              <a:tr h="279776">
                <a:tc vMerge="1">
                  <a:txBody>
                    <a:bodyPr/>
                    <a:lstStyle/>
                    <a:p>
                      <a:endParaRPr lang="zh-CN" altLang="en-US"/>
                    </a:p>
                  </a:txBody>
                  <a:tcPr/>
                </a:tc>
                <a:tc>
                  <a:txBody>
                    <a:bodyPr/>
                    <a:lstStyle/>
                    <a:p>
                      <a:pPr algn="ctr">
                        <a:lnSpc>
                          <a:spcPct val="150000"/>
                        </a:lnSpc>
                        <a:spcAft>
                          <a:spcPts val="0"/>
                        </a:spcAft>
                      </a:pPr>
                      <a:r>
                        <a:rPr lang="en-US" sz="1600" kern="100">
                          <a:effectLst/>
                        </a:rPr>
                        <a:t>Ar:C</a:t>
                      </a:r>
                      <a:r>
                        <a:rPr lang="en-US" sz="1600" kern="100" baseline="-25000">
                          <a:effectLst/>
                        </a:rPr>
                        <a:t>5</a:t>
                      </a:r>
                      <a:r>
                        <a:rPr lang="en-US" sz="1600" kern="100">
                          <a:effectLst/>
                        </a:rPr>
                        <a:t>H</a:t>
                      </a:r>
                      <a:r>
                        <a:rPr lang="en-US" sz="1600" kern="100" baseline="-25000">
                          <a:effectLst/>
                        </a:rPr>
                        <a:t>12</a:t>
                      </a:r>
                      <a:r>
                        <a:rPr lang="en-US" sz="1600" kern="100">
                          <a:effectLst/>
                        </a:rPr>
                        <a:t>=90:10</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10005"/>
                  </a:ext>
                </a:extLst>
              </a:tr>
              <a:tr h="279776">
                <a:tc rowSpan="3">
                  <a:txBody>
                    <a:bodyPr/>
                    <a:lstStyle/>
                    <a:p>
                      <a:pPr algn="ctr">
                        <a:lnSpc>
                          <a:spcPct val="150000"/>
                        </a:lnSpc>
                        <a:spcAft>
                          <a:spcPts val="0"/>
                        </a:spcAft>
                      </a:pPr>
                      <a:r>
                        <a:rPr lang="zh-CN" altLang="en-US" sz="1600" kern="100" dirty="0" smtClean="0">
                          <a:effectLst/>
                        </a:rPr>
                        <a:t>不饱和烃</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600" kern="100">
                          <a:effectLst/>
                        </a:rPr>
                        <a:t>Ar:C</a:t>
                      </a:r>
                      <a:r>
                        <a:rPr lang="en-US" sz="1600" kern="100" baseline="-25000">
                          <a:effectLst/>
                        </a:rPr>
                        <a:t>2</a:t>
                      </a:r>
                      <a:r>
                        <a:rPr lang="en-US" sz="1600" kern="100">
                          <a:effectLst/>
                        </a:rPr>
                        <a:t>H</a:t>
                      </a:r>
                      <a:r>
                        <a:rPr lang="en-US" sz="1600" kern="100" baseline="-25000">
                          <a:effectLst/>
                        </a:rPr>
                        <a:t>4</a:t>
                      </a:r>
                      <a:r>
                        <a:rPr lang="en-US" sz="1600" kern="100">
                          <a:effectLst/>
                        </a:rPr>
                        <a:t>=90:10</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10006"/>
                  </a:ext>
                </a:extLst>
              </a:tr>
              <a:tr h="279776">
                <a:tc vMerge="1">
                  <a:txBody>
                    <a:bodyPr/>
                    <a:lstStyle/>
                    <a:p>
                      <a:endParaRPr lang="zh-CN" altLang="en-US"/>
                    </a:p>
                  </a:txBody>
                  <a:tcPr/>
                </a:tc>
                <a:tc>
                  <a:txBody>
                    <a:bodyPr/>
                    <a:lstStyle/>
                    <a:p>
                      <a:pPr algn="ctr">
                        <a:lnSpc>
                          <a:spcPct val="150000"/>
                        </a:lnSpc>
                        <a:spcAft>
                          <a:spcPts val="0"/>
                        </a:spcAft>
                      </a:pPr>
                      <a:r>
                        <a:rPr lang="en-US" sz="1600" kern="100">
                          <a:effectLst/>
                        </a:rPr>
                        <a:t>Ar:C</a:t>
                      </a:r>
                      <a:r>
                        <a:rPr lang="en-US" sz="1600" kern="100" baseline="-25000">
                          <a:effectLst/>
                        </a:rPr>
                        <a:t>3</a:t>
                      </a:r>
                      <a:r>
                        <a:rPr lang="en-US" sz="1600" kern="100">
                          <a:effectLst/>
                        </a:rPr>
                        <a:t>H</a:t>
                      </a:r>
                      <a:r>
                        <a:rPr lang="en-US" sz="1600" kern="100" baseline="-25000">
                          <a:effectLst/>
                        </a:rPr>
                        <a:t>6</a:t>
                      </a:r>
                      <a:r>
                        <a:rPr lang="en-US" sz="1600" kern="100">
                          <a:effectLst/>
                        </a:rPr>
                        <a:t>=90:10</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10007"/>
                  </a:ext>
                </a:extLst>
              </a:tr>
              <a:tr h="279776">
                <a:tc vMerge="1">
                  <a:txBody>
                    <a:bodyPr/>
                    <a:lstStyle/>
                    <a:p>
                      <a:endParaRPr lang="zh-CN" altLang="en-US"/>
                    </a:p>
                  </a:txBody>
                  <a:tcPr/>
                </a:tc>
                <a:tc>
                  <a:txBody>
                    <a:bodyPr/>
                    <a:lstStyle/>
                    <a:p>
                      <a:pPr algn="ctr">
                        <a:lnSpc>
                          <a:spcPct val="150000"/>
                        </a:lnSpc>
                        <a:spcAft>
                          <a:spcPts val="0"/>
                        </a:spcAft>
                      </a:pPr>
                      <a:r>
                        <a:rPr lang="en-US" sz="1600" kern="100">
                          <a:effectLst/>
                        </a:rPr>
                        <a:t>Ar:C</a:t>
                      </a:r>
                      <a:r>
                        <a:rPr lang="en-US" sz="1600" kern="100" baseline="-25000">
                          <a:effectLst/>
                        </a:rPr>
                        <a:t>2</a:t>
                      </a:r>
                      <a:r>
                        <a:rPr lang="en-US" sz="1600" kern="100">
                          <a:effectLst/>
                        </a:rPr>
                        <a:t>H</a:t>
                      </a:r>
                      <a:r>
                        <a:rPr lang="en-US" sz="1600" kern="100" baseline="-25000">
                          <a:effectLst/>
                        </a:rPr>
                        <a:t>2</a:t>
                      </a:r>
                      <a:r>
                        <a:rPr lang="en-US" sz="1600" kern="100">
                          <a:effectLst/>
                        </a:rPr>
                        <a:t>=90:10</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10008"/>
                  </a:ext>
                </a:extLst>
              </a:tr>
              <a:tr h="279776">
                <a:tc rowSpan="3">
                  <a:txBody>
                    <a:bodyPr/>
                    <a:lstStyle/>
                    <a:p>
                      <a:pPr algn="ctr">
                        <a:lnSpc>
                          <a:spcPct val="150000"/>
                        </a:lnSpc>
                        <a:spcAft>
                          <a:spcPts val="0"/>
                        </a:spcAft>
                      </a:pPr>
                      <a:r>
                        <a:rPr lang="zh-CN" altLang="en-US" sz="1600" kern="100" dirty="0" smtClean="0">
                          <a:effectLst/>
                        </a:rPr>
                        <a:t>氟代烃</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600" kern="100">
                          <a:effectLst/>
                        </a:rPr>
                        <a:t>Ar:CHF</a:t>
                      </a:r>
                      <a:r>
                        <a:rPr lang="en-US" sz="1600" kern="100" baseline="-25000">
                          <a:effectLst/>
                        </a:rPr>
                        <a:t>3</a:t>
                      </a:r>
                      <a:r>
                        <a:rPr lang="en-US" sz="1600" kern="100">
                          <a:effectLst/>
                        </a:rPr>
                        <a:t>=90:10</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10009"/>
                  </a:ext>
                </a:extLst>
              </a:tr>
              <a:tr h="279776">
                <a:tc vMerge="1">
                  <a:txBody>
                    <a:bodyPr/>
                    <a:lstStyle/>
                    <a:p>
                      <a:endParaRPr lang="zh-CN" altLang="en-US"/>
                    </a:p>
                  </a:txBody>
                  <a:tcPr/>
                </a:tc>
                <a:tc>
                  <a:txBody>
                    <a:bodyPr/>
                    <a:lstStyle/>
                    <a:p>
                      <a:pPr algn="ctr">
                        <a:lnSpc>
                          <a:spcPct val="150000"/>
                        </a:lnSpc>
                        <a:spcAft>
                          <a:spcPts val="0"/>
                        </a:spcAft>
                      </a:pPr>
                      <a:r>
                        <a:rPr lang="en-US" sz="1600" kern="100">
                          <a:effectLst/>
                        </a:rPr>
                        <a:t>Ar:CF</a:t>
                      </a:r>
                      <a:r>
                        <a:rPr lang="en-US" sz="1600" kern="100" baseline="-25000">
                          <a:effectLst/>
                        </a:rPr>
                        <a:t>4</a:t>
                      </a:r>
                      <a:r>
                        <a:rPr lang="en-US" sz="1600" kern="100">
                          <a:effectLst/>
                        </a:rPr>
                        <a:t>=90:10</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10010"/>
                  </a:ext>
                </a:extLst>
              </a:tr>
              <a:tr h="279776">
                <a:tc vMerge="1">
                  <a:txBody>
                    <a:bodyPr/>
                    <a:lstStyle/>
                    <a:p>
                      <a:endParaRPr lang="zh-CN" altLang="en-US"/>
                    </a:p>
                  </a:txBody>
                  <a:tcPr/>
                </a:tc>
                <a:tc>
                  <a:txBody>
                    <a:bodyPr/>
                    <a:lstStyle/>
                    <a:p>
                      <a:pPr algn="ctr">
                        <a:lnSpc>
                          <a:spcPct val="150000"/>
                        </a:lnSpc>
                        <a:spcAft>
                          <a:spcPts val="0"/>
                        </a:spcAft>
                      </a:pPr>
                      <a:r>
                        <a:rPr lang="en-US" sz="1600" kern="100">
                          <a:effectLst/>
                        </a:rPr>
                        <a:t>Ar:C</a:t>
                      </a:r>
                      <a:r>
                        <a:rPr lang="en-US" sz="1600" kern="100" baseline="-25000">
                          <a:effectLst/>
                        </a:rPr>
                        <a:t>2</a:t>
                      </a:r>
                      <a:r>
                        <a:rPr lang="en-US" sz="1600" kern="100">
                          <a:effectLst/>
                        </a:rPr>
                        <a:t>F</a:t>
                      </a:r>
                      <a:r>
                        <a:rPr lang="en-US" sz="1600" kern="100" baseline="-25000">
                          <a:effectLst/>
                        </a:rPr>
                        <a:t>6</a:t>
                      </a:r>
                      <a:r>
                        <a:rPr lang="en-US" sz="1600" kern="100">
                          <a:effectLst/>
                        </a:rPr>
                        <a:t>=90:10</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10011"/>
                  </a:ext>
                </a:extLst>
              </a:tr>
              <a:tr h="279776">
                <a:tc rowSpan="3">
                  <a:txBody>
                    <a:bodyPr/>
                    <a:lstStyle/>
                    <a:p>
                      <a:pPr algn="ctr">
                        <a:lnSpc>
                          <a:spcPct val="150000"/>
                        </a:lnSpc>
                        <a:spcAft>
                          <a:spcPts val="0"/>
                        </a:spcAft>
                      </a:pPr>
                      <a:r>
                        <a:rPr lang="zh-CN" altLang="en-US" sz="1600" kern="100" dirty="0" smtClean="0">
                          <a:effectLst/>
                        </a:rPr>
                        <a:t>其他</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600" kern="100">
                          <a:effectLst/>
                        </a:rPr>
                        <a:t>Ar:DME=90:10</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10012"/>
                  </a:ext>
                </a:extLst>
              </a:tr>
              <a:tr h="279776">
                <a:tc vMerge="1">
                  <a:txBody>
                    <a:bodyPr/>
                    <a:lstStyle/>
                    <a:p>
                      <a:endParaRPr lang="zh-CN" altLang="en-US"/>
                    </a:p>
                  </a:txBody>
                  <a:tcPr/>
                </a:tc>
                <a:tc>
                  <a:txBody>
                    <a:bodyPr/>
                    <a:lstStyle/>
                    <a:p>
                      <a:pPr algn="ctr">
                        <a:lnSpc>
                          <a:spcPct val="150000"/>
                        </a:lnSpc>
                        <a:spcAft>
                          <a:spcPts val="0"/>
                        </a:spcAft>
                      </a:pPr>
                      <a:r>
                        <a:rPr lang="en-US" sz="1600" kern="100">
                          <a:effectLst/>
                        </a:rPr>
                        <a:t>Ar:CS</a:t>
                      </a:r>
                      <a:r>
                        <a:rPr lang="en-US" sz="1600" kern="100" baseline="-25000">
                          <a:effectLst/>
                        </a:rPr>
                        <a:t>2</a:t>
                      </a:r>
                      <a:r>
                        <a:rPr lang="en-US" sz="1600" kern="100">
                          <a:effectLst/>
                        </a:rPr>
                        <a:t>=90:10</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10013"/>
                  </a:ext>
                </a:extLst>
              </a:tr>
              <a:tr h="279776">
                <a:tc vMerge="1">
                  <a:txBody>
                    <a:bodyPr/>
                    <a:lstStyle/>
                    <a:p>
                      <a:endParaRPr lang="zh-CN" altLang="en-US"/>
                    </a:p>
                  </a:txBody>
                  <a:tcPr/>
                </a:tc>
                <a:tc>
                  <a:txBody>
                    <a:bodyPr/>
                    <a:lstStyle/>
                    <a:p>
                      <a:pPr algn="ctr">
                        <a:lnSpc>
                          <a:spcPct val="150000"/>
                        </a:lnSpc>
                        <a:spcAft>
                          <a:spcPts val="0"/>
                        </a:spcAft>
                      </a:pPr>
                      <a:r>
                        <a:rPr lang="en-US" sz="1600" kern="100" dirty="0">
                          <a:effectLst/>
                        </a:rPr>
                        <a:t>Ar:CO</a:t>
                      </a:r>
                      <a:r>
                        <a:rPr lang="en-US" sz="1600" kern="100" baseline="-25000" dirty="0">
                          <a:effectLst/>
                        </a:rPr>
                        <a:t>2</a:t>
                      </a:r>
                      <a:r>
                        <a:rPr lang="en-US" sz="1600" kern="100" dirty="0">
                          <a:effectLst/>
                        </a:rPr>
                        <a:t>=90:10</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10014"/>
                  </a:ext>
                </a:extLst>
              </a:tr>
            </a:tbl>
          </a:graphicData>
        </a:graphic>
      </p:graphicFrame>
      <p:sp>
        <p:nvSpPr>
          <p:cNvPr id="4" name="文本框 3"/>
          <p:cNvSpPr txBox="1"/>
          <p:nvPr/>
        </p:nvSpPr>
        <p:spPr>
          <a:xfrm>
            <a:off x="534114" y="2524259"/>
            <a:ext cx="3957215" cy="1938992"/>
          </a:xfrm>
          <a:prstGeom prst="rect">
            <a:avLst/>
          </a:prstGeom>
          <a:noFill/>
        </p:spPr>
        <p:txBody>
          <a:bodyPr wrap="square" rtlCol="0">
            <a:spAutoFit/>
          </a:bodyPr>
          <a:lstStyle/>
          <a:p>
            <a:pPr>
              <a:lnSpc>
                <a:spcPct val="150000"/>
              </a:lnSpc>
            </a:pPr>
            <a:r>
              <a:rPr lang="zh-CN" altLang="en-US" sz="2000" dirty="0" smtClean="0">
                <a:latin typeface="楷体" panose="02010609060101010101" pitchFamily="49" charset="-122"/>
                <a:ea typeface="楷体" panose="02010609060101010101" pitchFamily="49" charset="-122"/>
              </a:rPr>
              <a:t>    在常用的三十余种气体中，排除毒性较大、负电性较大等气体，选择</a:t>
            </a:r>
            <a:r>
              <a:rPr lang="en-US" altLang="zh-CN" sz="2000" dirty="0">
                <a:latin typeface="楷体" panose="02010609060101010101" pitchFamily="49" charset="-122"/>
                <a:ea typeface="楷体" panose="02010609060101010101" pitchFamily="49" charset="-122"/>
              </a:rPr>
              <a:t>14</a:t>
            </a:r>
            <a:r>
              <a:rPr lang="zh-CN" altLang="en-US" sz="2000" dirty="0">
                <a:latin typeface="楷体" panose="02010609060101010101" pitchFamily="49" charset="-122"/>
                <a:ea typeface="楷体" panose="02010609060101010101" pitchFamily="49" charset="-122"/>
              </a:rPr>
              <a:t>种作为进一步研究对象</a:t>
            </a:r>
            <a:r>
              <a:rPr lang="zh-CN" altLang="en-US" sz="2000" dirty="0" smtClean="0">
                <a:latin typeface="楷体" panose="02010609060101010101" pitchFamily="49" charset="-122"/>
                <a:ea typeface="楷体" panose="02010609060101010101" pitchFamily="49" charset="-122"/>
              </a:rPr>
              <a:t>，分为四组进行分析。</a:t>
            </a:r>
            <a:endParaRPr lang="zh-CN" altLang="en-US" sz="2000"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67313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3671862" y="2135368"/>
            <a:ext cx="5461853" cy="4074773"/>
            <a:chOff x="1918346" y="1829494"/>
            <a:chExt cx="5461853" cy="4074773"/>
          </a:xfrm>
        </p:grpSpPr>
        <p:pic>
          <p:nvPicPr>
            <p:cNvPr id="24" name="图片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8346" y="1829494"/>
              <a:ext cx="5461853" cy="4074773"/>
            </a:xfrm>
            <a:prstGeom prst="rect">
              <a:avLst/>
            </a:prstGeom>
          </p:spPr>
        </p:pic>
        <p:sp>
          <p:nvSpPr>
            <p:cNvPr id="25" name="椭圆 24"/>
            <p:cNvSpPr/>
            <p:nvPr/>
          </p:nvSpPr>
          <p:spPr>
            <a:xfrm>
              <a:off x="6413678" y="2112135"/>
              <a:ext cx="347730" cy="347730"/>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5399914" y="2809472"/>
              <a:ext cx="285482" cy="285482"/>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4531931" y="2927350"/>
              <a:ext cx="231104" cy="231104"/>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3719131" y="3403600"/>
              <a:ext cx="231104" cy="231104"/>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3046031" y="3486150"/>
              <a:ext cx="167604" cy="167604"/>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5920161" y="3164804"/>
              <a:ext cx="122137" cy="122137"/>
            </a:xfrm>
            <a:prstGeom prst="ellipse">
              <a:avLst/>
            </a:prstGeom>
            <a:solidFill>
              <a:schemeClr val="accent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6300554" y="3958435"/>
              <a:ext cx="162747" cy="1600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6328028" y="3994222"/>
              <a:ext cx="107797" cy="107797"/>
            </a:xfrm>
            <a:prstGeom prst="ellipse">
              <a:avLst/>
            </a:prstGeom>
            <a:solidFill>
              <a:schemeClr val="accent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4916254" y="3798349"/>
              <a:ext cx="162747" cy="1600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4943728" y="3834136"/>
              <a:ext cx="107797" cy="107797"/>
            </a:xfrm>
            <a:prstGeom prst="ellipse">
              <a:avLst/>
            </a:prstGeom>
            <a:solidFill>
              <a:schemeClr val="accent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4973161" y="4366977"/>
              <a:ext cx="156727" cy="156727"/>
            </a:xfrm>
            <a:prstGeom prst="ellipse">
              <a:avLst/>
            </a:prstGeom>
            <a:solidFill>
              <a:schemeClr val="accent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4504457" y="3987872"/>
              <a:ext cx="162747" cy="1600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4531931" y="4023659"/>
              <a:ext cx="107797" cy="107797"/>
            </a:xfrm>
            <a:prstGeom prst="ellipse">
              <a:avLst/>
            </a:prstGeom>
            <a:solidFill>
              <a:schemeClr val="accent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4824225" y="4167812"/>
              <a:ext cx="162747" cy="1600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5828035" y="4102019"/>
              <a:ext cx="141075" cy="141075"/>
            </a:xfrm>
            <a:prstGeom prst="ellipse">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4720261" y="4046236"/>
              <a:ext cx="391986" cy="391986"/>
            </a:xfrm>
            <a:prstGeom prst="ellipse">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4521095" y="4307733"/>
              <a:ext cx="162747" cy="1600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4612069" y="4392898"/>
              <a:ext cx="45719" cy="45719"/>
            </a:xfrm>
            <a:prstGeom prst="ellipse">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2967281" y="4112171"/>
              <a:ext cx="162747" cy="1600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3026506" y="4191779"/>
              <a:ext cx="51276" cy="51276"/>
            </a:xfrm>
            <a:prstGeom prst="ellipse">
              <a:avLst/>
            </a:prstGeom>
            <a:solidFill>
              <a:schemeClr val="accent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占位符 1"/>
          <p:cNvSpPr>
            <a:spLocks noGrp="1"/>
          </p:cNvSpPr>
          <p:nvPr>
            <p:ph type="body" sz="quarter" idx="13"/>
          </p:nvPr>
        </p:nvSpPr>
        <p:spPr>
          <a:xfrm>
            <a:off x="482599" y="342900"/>
            <a:ext cx="4085923" cy="584200"/>
          </a:xfrm>
        </p:spPr>
        <p:txBody>
          <a:bodyPr/>
          <a:lstStyle/>
          <a:p>
            <a:r>
              <a:rPr lang="zh-CN" altLang="en-US" dirty="0" smtClean="0"/>
              <a:t>混合气体的模拟性能</a:t>
            </a:r>
            <a:endParaRPr lang="zh-CN" altLang="en-US" dirty="0"/>
          </a:p>
        </p:txBody>
      </p:sp>
      <p:cxnSp>
        <p:nvCxnSpPr>
          <p:cNvPr id="4" name="直接连接符 3"/>
          <p:cNvCxnSpPr/>
          <p:nvPr/>
        </p:nvCxnSpPr>
        <p:spPr>
          <a:xfrm flipH="1">
            <a:off x="7352454" y="2602305"/>
            <a:ext cx="1096865" cy="6599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6420118" y="3274482"/>
            <a:ext cx="944524" cy="855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a:off x="5621845" y="3372253"/>
            <a:ext cx="798273" cy="4521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4890602" y="3836666"/>
            <a:ext cx="731243" cy="733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6730899" y="3598348"/>
            <a:ext cx="1023739" cy="57440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4780916" y="4398849"/>
            <a:ext cx="1639202" cy="9777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7986198" y="4160769"/>
            <a:ext cx="463121" cy="32386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6420118" y="4735642"/>
            <a:ext cx="499682" cy="158879"/>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任意多边形 11"/>
          <p:cNvSpPr/>
          <p:nvPr/>
        </p:nvSpPr>
        <p:spPr>
          <a:xfrm>
            <a:off x="6194652" y="4373935"/>
            <a:ext cx="1559986" cy="440912"/>
          </a:xfrm>
          <a:custGeom>
            <a:avLst/>
            <a:gdLst>
              <a:gd name="connsiteX0" fmla="*/ 1996225 w 2034862"/>
              <a:gd name="connsiteY0" fmla="*/ 25758 h 464632"/>
              <a:gd name="connsiteX1" fmla="*/ 1996225 w 2034862"/>
              <a:gd name="connsiteY1" fmla="*/ 25758 h 464632"/>
              <a:gd name="connsiteX2" fmla="*/ 1622738 w 2034862"/>
              <a:gd name="connsiteY2" fmla="*/ 0 h 464632"/>
              <a:gd name="connsiteX3" fmla="*/ 1365161 w 2034862"/>
              <a:gd name="connsiteY3" fmla="*/ 12879 h 464632"/>
              <a:gd name="connsiteX4" fmla="*/ 1326524 w 2034862"/>
              <a:gd name="connsiteY4" fmla="*/ 25758 h 464632"/>
              <a:gd name="connsiteX5" fmla="*/ 1223493 w 2034862"/>
              <a:gd name="connsiteY5" fmla="*/ 51515 h 464632"/>
              <a:gd name="connsiteX6" fmla="*/ 1120462 w 2034862"/>
              <a:gd name="connsiteY6" fmla="*/ 90152 h 464632"/>
              <a:gd name="connsiteX7" fmla="*/ 772732 w 2034862"/>
              <a:gd name="connsiteY7" fmla="*/ 103031 h 464632"/>
              <a:gd name="connsiteX8" fmla="*/ 682580 w 2034862"/>
              <a:gd name="connsiteY8" fmla="*/ 128789 h 464632"/>
              <a:gd name="connsiteX9" fmla="*/ 605307 w 2034862"/>
              <a:gd name="connsiteY9" fmla="*/ 141668 h 464632"/>
              <a:gd name="connsiteX10" fmla="*/ 450761 w 2034862"/>
              <a:gd name="connsiteY10" fmla="*/ 167425 h 464632"/>
              <a:gd name="connsiteX11" fmla="*/ 334851 w 2034862"/>
              <a:gd name="connsiteY11" fmla="*/ 193183 h 464632"/>
              <a:gd name="connsiteX12" fmla="*/ 257577 w 2034862"/>
              <a:gd name="connsiteY12" fmla="*/ 218941 h 464632"/>
              <a:gd name="connsiteX13" fmla="*/ 206062 w 2034862"/>
              <a:gd name="connsiteY13" fmla="*/ 231820 h 464632"/>
              <a:gd name="connsiteX14" fmla="*/ 90152 w 2034862"/>
              <a:gd name="connsiteY14" fmla="*/ 296214 h 464632"/>
              <a:gd name="connsiteX15" fmla="*/ 64394 w 2034862"/>
              <a:gd name="connsiteY15" fmla="*/ 334851 h 464632"/>
              <a:gd name="connsiteX16" fmla="*/ 25758 w 2034862"/>
              <a:gd name="connsiteY16" fmla="*/ 360608 h 464632"/>
              <a:gd name="connsiteX17" fmla="*/ 0 w 2034862"/>
              <a:gd name="connsiteY17" fmla="*/ 437882 h 464632"/>
              <a:gd name="connsiteX18" fmla="*/ 257577 w 2034862"/>
              <a:gd name="connsiteY18" fmla="*/ 450760 h 464632"/>
              <a:gd name="connsiteX19" fmla="*/ 412124 w 2034862"/>
              <a:gd name="connsiteY19" fmla="*/ 399245 h 464632"/>
              <a:gd name="connsiteX20" fmla="*/ 489397 w 2034862"/>
              <a:gd name="connsiteY20" fmla="*/ 373487 h 464632"/>
              <a:gd name="connsiteX21" fmla="*/ 540913 w 2034862"/>
              <a:gd name="connsiteY21" fmla="*/ 347729 h 464632"/>
              <a:gd name="connsiteX22" fmla="*/ 618186 w 2034862"/>
              <a:gd name="connsiteY22" fmla="*/ 334851 h 464632"/>
              <a:gd name="connsiteX23" fmla="*/ 708338 w 2034862"/>
              <a:gd name="connsiteY23" fmla="*/ 309093 h 464632"/>
              <a:gd name="connsiteX24" fmla="*/ 1571223 w 2034862"/>
              <a:gd name="connsiteY24" fmla="*/ 309093 h 464632"/>
              <a:gd name="connsiteX25" fmla="*/ 1648496 w 2034862"/>
              <a:gd name="connsiteY25" fmla="*/ 257577 h 464632"/>
              <a:gd name="connsiteX26" fmla="*/ 1687132 w 2034862"/>
              <a:gd name="connsiteY26" fmla="*/ 244699 h 464632"/>
              <a:gd name="connsiteX27" fmla="*/ 1751527 w 2034862"/>
              <a:gd name="connsiteY27" fmla="*/ 218941 h 464632"/>
              <a:gd name="connsiteX28" fmla="*/ 1867437 w 2034862"/>
              <a:gd name="connsiteY28" fmla="*/ 206062 h 464632"/>
              <a:gd name="connsiteX29" fmla="*/ 1996225 w 2034862"/>
              <a:gd name="connsiteY29" fmla="*/ 206062 h 464632"/>
              <a:gd name="connsiteX30" fmla="*/ 2009104 w 2034862"/>
              <a:gd name="connsiteY30" fmla="*/ 167425 h 464632"/>
              <a:gd name="connsiteX31" fmla="*/ 2034862 w 2034862"/>
              <a:gd name="connsiteY31" fmla="*/ 128789 h 464632"/>
              <a:gd name="connsiteX32" fmla="*/ 2021983 w 2034862"/>
              <a:gd name="connsiteY32" fmla="*/ 64394 h 464632"/>
              <a:gd name="connsiteX33" fmla="*/ 1996225 w 2034862"/>
              <a:gd name="connsiteY33" fmla="*/ 25758 h 46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34862" h="464632">
                <a:moveTo>
                  <a:pt x="1996225" y="25758"/>
                </a:moveTo>
                <a:lnTo>
                  <a:pt x="1996225" y="25758"/>
                </a:lnTo>
                <a:cubicBezTo>
                  <a:pt x="1933266" y="20915"/>
                  <a:pt x="1671850" y="0"/>
                  <a:pt x="1622738" y="0"/>
                </a:cubicBezTo>
                <a:cubicBezTo>
                  <a:pt x="1536772" y="0"/>
                  <a:pt x="1451020" y="8586"/>
                  <a:pt x="1365161" y="12879"/>
                </a:cubicBezTo>
                <a:cubicBezTo>
                  <a:pt x="1352282" y="17172"/>
                  <a:pt x="1339694" y="22465"/>
                  <a:pt x="1326524" y="25758"/>
                </a:cubicBezTo>
                <a:cubicBezTo>
                  <a:pt x="1278156" y="37850"/>
                  <a:pt x="1264702" y="33855"/>
                  <a:pt x="1223493" y="51515"/>
                </a:cubicBezTo>
                <a:cubicBezTo>
                  <a:pt x="1181693" y="69429"/>
                  <a:pt x="1167049" y="87146"/>
                  <a:pt x="1120462" y="90152"/>
                </a:cubicBezTo>
                <a:cubicBezTo>
                  <a:pt x="1004713" y="97620"/>
                  <a:pt x="888642" y="98738"/>
                  <a:pt x="772732" y="103031"/>
                </a:cubicBezTo>
                <a:cubicBezTo>
                  <a:pt x="735906" y="115307"/>
                  <a:pt x="723011" y="120703"/>
                  <a:pt x="682580" y="128789"/>
                </a:cubicBezTo>
                <a:cubicBezTo>
                  <a:pt x="656974" y="133910"/>
                  <a:pt x="630913" y="136547"/>
                  <a:pt x="605307" y="141668"/>
                </a:cubicBezTo>
                <a:cubicBezTo>
                  <a:pt x="463493" y="170030"/>
                  <a:pt x="682270" y="138486"/>
                  <a:pt x="450761" y="167425"/>
                </a:cubicBezTo>
                <a:cubicBezTo>
                  <a:pt x="340216" y="204273"/>
                  <a:pt x="516180" y="147850"/>
                  <a:pt x="334851" y="193183"/>
                </a:cubicBezTo>
                <a:cubicBezTo>
                  <a:pt x="308510" y="199768"/>
                  <a:pt x="283918" y="212356"/>
                  <a:pt x="257577" y="218941"/>
                </a:cubicBezTo>
                <a:lnTo>
                  <a:pt x="206062" y="231820"/>
                </a:lnTo>
                <a:cubicBezTo>
                  <a:pt x="117493" y="290865"/>
                  <a:pt x="158157" y="273546"/>
                  <a:pt x="90152" y="296214"/>
                </a:cubicBezTo>
                <a:cubicBezTo>
                  <a:pt x="81566" y="309093"/>
                  <a:pt x="75339" y="323906"/>
                  <a:pt x="64394" y="334851"/>
                </a:cubicBezTo>
                <a:cubicBezTo>
                  <a:pt x="53449" y="345796"/>
                  <a:pt x="33961" y="347483"/>
                  <a:pt x="25758" y="360608"/>
                </a:cubicBezTo>
                <a:cubicBezTo>
                  <a:pt x="11368" y="383632"/>
                  <a:pt x="0" y="437882"/>
                  <a:pt x="0" y="437882"/>
                </a:cubicBezTo>
                <a:cubicBezTo>
                  <a:pt x="153182" y="476176"/>
                  <a:pt x="67753" y="466579"/>
                  <a:pt x="257577" y="450760"/>
                </a:cubicBezTo>
                <a:lnTo>
                  <a:pt x="412124" y="399245"/>
                </a:lnTo>
                <a:cubicBezTo>
                  <a:pt x="412126" y="399244"/>
                  <a:pt x="489394" y="373488"/>
                  <a:pt x="489397" y="373487"/>
                </a:cubicBezTo>
                <a:cubicBezTo>
                  <a:pt x="506569" y="364901"/>
                  <a:pt x="522524" y="353246"/>
                  <a:pt x="540913" y="347729"/>
                </a:cubicBezTo>
                <a:cubicBezTo>
                  <a:pt x="565925" y="340226"/>
                  <a:pt x="592580" y="339972"/>
                  <a:pt x="618186" y="334851"/>
                </a:cubicBezTo>
                <a:cubicBezTo>
                  <a:pt x="658611" y="326766"/>
                  <a:pt x="671517" y="321367"/>
                  <a:pt x="708338" y="309093"/>
                </a:cubicBezTo>
                <a:cubicBezTo>
                  <a:pt x="823056" y="311891"/>
                  <a:pt x="1393501" y="336862"/>
                  <a:pt x="1571223" y="309093"/>
                </a:cubicBezTo>
                <a:cubicBezTo>
                  <a:pt x="1601809" y="304314"/>
                  <a:pt x="1619127" y="267366"/>
                  <a:pt x="1648496" y="257577"/>
                </a:cubicBezTo>
                <a:cubicBezTo>
                  <a:pt x="1661375" y="253284"/>
                  <a:pt x="1674421" y="249466"/>
                  <a:pt x="1687132" y="244699"/>
                </a:cubicBezTo>
                <a:cubicBezTo>
                  <a:pt x="1708779" y="236582"/>
                  <a:pt x="1728922" y="223785"/>
                  <a:pt x="1751527" y="218941"/>
                </a:cubicBezTo>
                <a:cubicBezTo>
                  <a:pt x="1789539" y="210796"/>
                  <a:pt x="1828800" y="210355"/>
                  <a:pt x="1867437" y="206062"/>
                </a:cubicBezTo>
                <a:cubicBezTo>
                  <a:pt x="1883068" y="208295"/>
                  <a:pt x="1968127" y="234160"/>
                  <a:pt x="1996225" y="206062"/>
                </a:cubicBezTo>
                <a:cubicBezTo>
                  <a:pt x="2005824" y="196462"/>
                  <a:pt x="2003033" y="179567"/>
                  <a:pt x="2009104" y="167425"/>
                </a:cubicBezTo>
                <a:cubicBezTo>
                  <a:pt x="2016026" y="153581"/>
                  <a:pt x="2026276" y="141668"/>
                  <a:pt x="2034862" y="128789"/>
                </a:cubicBezTo>
                <a:cubicBezTo>
                  <a:pt x="2030569" y="107324"/>
                  <a:pt x="2032844" y="83400"/>
                  <a:pt x="2021983" y="64394"/>
                </a:cubicBezTo>
                <a:cubicBezTo>
                  <a:pt x="2014303" y="50955"/>
                  <a:pt x="2000518" y="32197"/>
                  <a:pt x="1996225" y="25758"/>
                </a:cubicBezTo>
                <a:close/>
              </a:path>
            </a:pathLst>
          </a:cu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4466148" y="2283549"/>
            <a:ext cx="2002885" cy="978803"/>
            <a:chOff x="4466149" y="2283549"/>
            <a:chExt cx="1676874" cy="978803"/>
          </a:xfrm>
        </p:grpSpPr>
        <p:sp>
          <p:nvSpPr>
            <p:cNvPr id="14" name="矩形 13"/>
            <p:cNvSpPr/>
            <p:nvPr/>
          </p:nvSpPr>
          <p:spPr>
            <a:xfrm>
              <a:off x="4466149" y="2283549"/>
              <a:ext cx="1237602" cy="93082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p:nvPr/>
          </p:nvCxnSpPr>
          <p:spPr>
            <a:xfrm>
              <a:off x="4575898" y="2450669"/>
              <a:ext cx="41178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575898" y="2684030"/>
              <a:ext cx="411786"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4575898" y="2878538"/>
              <a:ext cx="411786"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4575898" y="3092472"/>
              <a:ext cx="411786"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4921173" y="2308245"/>
              <a:ext cx="1221850" cy="954107"/>
            </a:xfrm>
            <a:prstGeom prst="rect">
              <a:avLst/>
            </a:prstGeom>
            <a:noFill/>
          </p:spPr>
          <p:txBody>
            <a:bodyPr wrap="square" rtlCol="0">
              <a:spAutoFit/>
            </a:bodyPr>
            <a:lstStyle/>
            <a:p>
              <a:r>
                <a:rPr lang="zh-CN" altLang="en-US" sz="1400" dirty="0" smtClean="0"/>
                <a:t>烷烃</a:t>
              </a:r>
              <a:endParaRPr lang="en-US" altLang="zh-CN" sz="1400" dirty="0" smtClean="0"/>
            </a:p>
            <a:p>
              <a:r>
                <a:rPr lang="zh-CN" altLang="en-US" sz="1400" dirty="0" smtClean="0"/>
                <a:t>不饱和烃</a:t>
              </a:r>
              <a:endParaRPr lang="en-US" altLang="zh-CN" sz="1400" dirty="0" smtClean="0"/>
            </a:p>
            <a:p>
              <a:r>
                <a:rPr lang="zh-CN" altLang="en-US" sz="1400" dirty="0" smtClean="0"/>
                <a:t>氟代烃</a:t>
              </a:r>
              <a:endParaRPr lang="en-US" altLang="zh-CN" sz="1400" dirty="0" smtClean="0"/>
            </a:p>
            <a:p>
              <a:r>
                <a:rPr lang="zh-CN" altLang="en-US" sz="1400" dirty="0" smtClean="0"/>
                <a:t>其他</a:t>
              </a:r>
              <a:endParaRPr lang="zh-CN" altLang="en-US" sz="1400" dirty="0"/>
            </a:p>
          </p:txBody>
        </p:sp>
      </p:grpSp>
      <p:graphicFrame>
        <p:nvGraphicFramePr>
          <p:cNvPr id="23" name="表格 22"/>
          <p:cNvGraphicFramePr>
            <a:graphicFrameLocks noGrp="1"/>
          </p:cNvGraphicFramePr>
          <p:nvPr>
            <p:extLst>
              <p:ext uri="{D42A27DB-BD31-4B8C-83A1-F6EECF244321}">
                <p14:modId xmlns:p14="http://schemas.microsoft.com/office/powerpoint/2010/main" val="1669740207"/>
              </p:ext>
            </p:extLst>
          </p:nvPr>
        </p:nvGraphicFramePr>
        <p:xfrm>
          <a:off x="156638" y="1046193"/>
          <a:ext cx="3515224" cy="5378580"/>
        </p:xfrm>
        <a:graphic>
          <a:graphicData uri="http://schemas.openxmlformats.org/drawingml/2006/table">
            <a:tbl>
              <a:tblPr firstRow="1" bandRow="1">
                <a:tableStyleId>{F2DE63D5-997A-4646-A377-4702673A728D}</a:tableStyleId>
              </a:tblPr>
              <a:tblGrid>
                <a:gridCol w="1033820">
                  <a:extLst>
                    <a:ext uri="{9D8B030D-6E8A-4147-A177-3AD203B41FA5}">
                      <a16:colId xmlns="" xmlns:a16="http://schemas.microsoft.com/office/drawing/2014/main" val="20001"/>
                    </a:ext>
                  </a:extLst>
                </a:gridCol>
                <a:gridCol w="693268">
                  <a:extLst>
                    <a:ext uri="{9D8B030D-6E8A-4147-A177-3AD203B41FA5}">
                      <a16:colId xmlns="" xmlns:a16="http://schemas.microsoft.com/office/drawing/2014/main" val="20000"/>
                    </a:ext>
                  </a:extLst>
                </a:gridCol>
                <a:gridCol w="936519">
                  <a:extLst>
                    <a:ext uri="{9D8B030D-6E8A-4147-A177-3AD203B41FA5}">
                      <a16:colId xmlns="" xmlns:a16="http://schemas.microsoft.com/office/drawing/2014/main" val="20002"/>
                    </a:ext>
                  </a:extLst>
                </a:gridCol>
                <a:gridCol w="851617">
                  <a:extLst>
                    <a:ext uri="{9D8B030D-6E8A-4147-A177-3AD203B41FA5}">
                      <a16:colId xmlns="" xmlns:a16="http://schemas.microsoft.com/office/drawing/2014/main" val="20003"/>
                    </a:ext>
                  </a:extLst>
                </a:gridCol>
              </a:tblGrid>
              <a:tr h="902191">
                <a:tc>
                  <a:txBody>
                    <a:bodyPr/>
                    <a:lstStyle/>
                    <a:p>
                      <a:pPr algn="ctr">
                        <a:lnSpc>
                          <a:spcPts val="1400"/>
                        </a:lnSpc>
                        <a:spcAft>
                          <a:spcPts val="0"/>
                        </a:spcAft>
                      </a:pPr>
                      <a:r>
                        <a:rPr lang="zh-CN" altLang="en-US" sz="1200" kern="100" dirty="0" smtClean="0">
                          <a:effectLst/>
                        </a:rPr>
                        <a:t>类别</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r>
                        <a:rPr lang="zh-CN" altLang="en-US" sz="1200" dirty="0" smtClean="0"/>
                        <a:t>掺杂气体</a:t>
                      </a:r>
                      <a:endParaRPr lang="zh-CN" altLang="en-US" sz="1200" b="0" dirty="0">
                        <a:solidFill>
                          <a:schemeClr val="tx1"/>
                        </a:solidFill>
                      </a:endParaRPr>
                    </a:p>
                  </a:txBody>
                  <a:tcPr anchor="ctr"/>
                </a:tc>
                <a:tc>
                  <a:txBody>
                    <a:bodyPr/>
                    <a:lstStyle/>
                    <a:p>
                      <a:pPr algn="ctr"/>
                      <a:r>
                        <a:rPr lang="zh-CN" altLang="en-US" sz="1200" dirty="0" smtClean="0"/>
                        <a:t>有效倍增系数</a:t>
                      </a:r>
                      <a:endParaRPr lang="en-US" altLang="zh-CN" sz="1200" dirty="0" smtClean="0"/>
                    </a:p>
                    <a:p>
                      <a:pPr algn="ctr"/>
                      <a:r>
                        <a:rPr lang="en-US" altLang="zh-CN" sz="1200" dirty="0" smtClean="0"/>
                        <a:t>(single GEM, </a:t>
                      </a:r>
                      <a:r>
                        <a:rPr lang="zh-CN" altLang="en-US" sz="1200" dirty="0" smtClean="0"/>
                        <a:t>△</a:t>
                      </a:r>
                      <a:r>
                        <a:rPr lang="en-US" altLang="zh-CN" sz="1200" dirty="0" smtClean="0"/>
                        <a:t>V=300V) </a:t>
                      </a:r>
                      <a:endParaRPr lang="zh-CN" altLang="en-US" sz="1200" b="0" dirty="0">
                        <a:solidFill>
                          <a:schemeClr val="tx1"/>
                        </a:solidFill>
                      </a:endParaRPr>
                    </a:p>
                  </a:txBody>
                  <a:tcPr anchor="ctr"/>
                </a:tc>
                <a:tc>
                  <a:txBody>
                    <a:bodyPr/>
                    <a:lstStyle/>
                    <a:p>
                      <a:pPr algn="ctr"/>
                      <a:r>
                        <a:rPr lang="zh-CN" altLang="en-US" sz="1200" dirty="0" smtClean="0"/>
                        <a:t>电子吸附系数</a:t>
                      </a:r>
                      <a:endParaRPr lang="en-US" altLang="zh-CN" sz="1200" dirty="0" smtClean="0"/>
                    </a:p>
                    <a:p>
                      <a:pPr algn="ctr"/>
                      <a:r>
                        <a:rPr lang="en-US" altLang="zh-CN" sz="1200" baseline="0" dirty="0" smtClean="0"/>
                        <a:t>(single GEM, </a:t>
                      </a:r>
                      <a:r>
                        <a:rPr lang="zh-CN" altLang="en-US" sz="1200" baseline="0" dirty="0" smtClean="0"/>
                        <a:t>△</a:t>
                      </a:r>
                      <a:r>
                        <a:rPr lang="en-US" altLang="zh-CN" sz="1200" baseline="0" dirty="0" smtClean="0"/>
                        <a:t>V=300V)</a:t>
                      </a:r>
                      <a:endParaRPr lang="zh-CN" altLang="en-US" sz="1200" b="1" dirty="0">
                        <a:solidFill>
                          <a:schemeClr val="tx1"/>
                        </a:solidFill>
                      </a:endParaRPr>
                    </a:p>
                  </a:txBody>
                  <a:tcPr anchor="ctr"/>
                </a:tc>
                <a:extLst>
                  <a:ext uri="{0D108BD9-81ED-4DB2-BD59-A6C34878D82A}">
                    <a16:rowId xmlns="" xmlns:a16="http://schemas.microsoft.com/office/drawing/2014/main" val="10000"/>
                  </a:ext>
                </a:extLst>
              </a:tr>
              <a:tr h="295800">
                <a:tc rowSpan="5">
                  <a:txBody>
                    <a:bodyPr/>
                    <a:lstStyle/>
                    <a:p>
                      <a:pPr algn="ctr">
                        <a:lnSpc>
                          <a:spcPts val="1400"/>
                        </a:lnSpc>
                        <a:spcAft>
                          <a:spcPts val="0"/>
                        </a:spcAft>
                      </a:pPr>
                      <a:r>
                        <a:rPr lang="zh-CN" altLang="en-US" sz="1600" b="1" kern="100" dirty="0" smtClean="0">
                          <a:effectLst/>
                          <a:latin typeface="仿宋" panose="02010609060101010101" pitchFamily="49" charset="-122"/>
                          <a:ea typeface="仿宋" panose="02010609060101010101" pitchFamily="49" charset="-122"/>
                          <a:cs typeface="Times New Roman" panose="02020603050405020304" pitchFamily="18" charset="0"/>
                        </a:rPr>
                        <a:t>烷烃</a:t>
                      </a:r>
                      <a:endParaRPr lang="zh-CN" sz="1600" b="1" kern="100" dirty="0">
                        <a:effectLst/>
                        <a:latin typeface="仿宋" panose="02010609060101010101" pitchFamily="49" charset="-122"/>
                        <a:ea typeface="仿宋" panose="02010609060101010101" pitchFamily="49" charset="-122"/>
                        <a:cs typeface="Times New Roman" panose="02020603050405020304" pitchFamily="18" charset="0"/>
                      </a:endParaRPr>
                    </a:p>
                  </a:txBody>
                  <a:tcPr marL="68580" marR="68580" marT="0" marB="0" anchor="ctr"/>
                </a:tc>
                <a:tc>
                  <a:txBody>
                    <a:bodyPr/>
                    <a:lstStyle/>
                    <a:p>
                      <a:pPr algn="ctr"/>
                      <a:r>
                        <a:rPr lang="en-US" altLang="zh-CN" sz="1400" dirty="0" smtClean="0"/>
                        <a:t>CH</a:t>
                      </a:r>
                      <a:r>
                        <a:rPr lang="en-US" altLang="zh-CN" sz="1400" baseline="-25000" dirty="0" smtClean="0"/>
                        <a:t>4</a:t>
                      </a:r>
                      <a:endParaRPr lang="zh-CN" altLang="en-US" sz="1400" b="1" baseline="-25000" dirty="0">
                        <a:solidFill>
                          <a:schemeClr val="tx1"/>
                        </a:solidFill>
                      </a:endParaRPr>
                    </a:p>
                  </a:txBody>
                  <a:tcPr anchor="ctr"/>
                </a:tc>
                <a:tc>
                  <a:txBody>
                    <a:bodyPr/>
                    <a:lstStyle/>
                    <a:p>
                      <a:pPr marL="0" algn="ctr" defTabSz="3599993" rtl="0" eaLnBrk="1" fontAlgn="b" latinLnBrk="0" hangingPunct="1">
                        <a:lnSpc>
                          <a:spcPct val="115000"/>
                        </a:lnSpc>
                        <a:spcAft>
                          <a:spcPts val="0"/>
                        </a:spcAft>
                      </a:pPr>
                      <a:r>
                        <a:rPr lang="en-US" altLang="zh-CN" sz="1400" kern="1200" dirty="0"/>
                        <a:t>57.24</a:t>
                      </a:r>
                      <a:endParaRPr lang="en-US" altLang="zh-CN" sz="1400" b="0" kern="1200" dirty="0">
                        <a:solidFill>
                          <a:schemeClr val="tx1"/>
                        </a:solidFill>
                        <a:latin typeface="+mn-lt"/>
                        <a:ea typeface="+mn-ea"/>
                        <a:cs typeface="+mn-cs"/>
                      </a:endParaRPr>
                    </a:p>
                  </a:txBody>
                  <a:tcPr marL="9525" marR="9525" marT="9525" marB="0" anchor="ctr"/>
                </a:tc>
                <a:tc>
                  <a:txBody>
                    <a:bodyPr/>
                    <a:lstStyle/>
                    <a:p>
                      <a:pPr marL="0" algn="ctr" defTabSz="3599993" rtl="0" eaLnBrk="1" fontAlgn="ctr" latinLnBrk="0" hangingPunct="1">
                        <a:lnSpc>
                          <a:spcPct val="115000"/>
                        </a:lnSpc>
                        <a:spcAft>
                          <a:spcPts val="0"/>
                        </a:spcAft>
                      </a:pPr>
                      <a:r>
                        <a:rPr lang="en-US" altLang="zh-CN" sz="1400" kern="1200" dirty="0"/>
                        <a:t>0.12</a:t>
                      </a:r>
                      <a:endParaRPr lang="en-US" altLang="zh-CN" sz="1400" kern="1200" dirty="0">
                        <a:solidFill>
                          <a:schemeClr val="tx1"/>
                        </a:solidFill>
                        <a:latin typeface="+mn-lt"/>
                        <a:ea typeface="+mn-ea"/>
                        <a:cs typeface="+mn-cs"/>
                      </a:endParaRPr>
                    </a:p>
                  </a:txBody>
                  <a:tcPr marL="9525" marR="9525" marT="9525" marB="0" anchor="ctr"/>
                </a:tc>
                <a:extLst>
                  <a:ext uri="{0D108BD9-81ED-4DB2-BD59-A6C34878D82A}">
                    <a16:rowId xmlns="" xmlns:a16="http://schemas.microsoft.com/office/drawing/2014/main" val="10001"/>
                  </a:ext>
                </a:extLst>
              </a:tr>
              <a:tr h="295800">
                <a:tc vMerge="1">
                  <a:txBody>
                    <a:bodyPr/>
                    <a:lstStyle/>
                    <a:p>
                      <a:endParaRPr lang="zh-CN" altLang="en-US" dirty="0"/>
                    </a:p>
                  </a:txBody>
                  <a:tcPr/>
                </a:tc>
                <a:tc>
                  <a:txBody>
                    <a:bodyPr/>
                    <a:lstStyle/>
                    <a:p>
                      <a:pPr algn="ctr"/>
                      <a:r>
                        <a:rPr lang="en-US" altLang="zh-CN" sz="1400" dirty="0" smtClean="0"/>
                        <a:t>C</a:t>
                      </a:r>
                      <a:r>
                        <a:rPr lang="en-US" altLang="zh-CN" sz="1400" baseline="-25000" dirty="0" smtClean="0"/>
                        <a:t>2</a:t>
                      </a:r>
                      <a:r>
                        <a:rPr lang="en-US" altLang="zh-CN" sz="1400" dirty="0" smtClean="0"/>
                        <a:t>H</a:t>
                      </a:r>
                      <a:r>
                        <a:rPr lang="en-US" altLang="zh-CN" sz="1400" baseline="-25000" dirty="0" smtClean="0"/>
                        <a:t>6</a:t>
                      </a:r>
                      <a:endParaRPr lang="zh-CN" altLang="en-US" sz="1400" b="1" baseline="-25000" dirty="0">
                        <a:solidFill>
                          <a:schemeClr val="tx1"/>
                        </a:solidFill>
                      </a:endParaRPr>
                    </a:p>
                  </a:txBody>
                  <a:tcPr anchor="ctr"/>
                </a:tc>
                <a:tc>
                  <a:txBody>
                    <a:bodyPr/>
                    <a:lstStyle/>
                    <a:p>
                      <a:pPr marL="0" algn="ctr" defTabSz="3599993" rtl="0" eaLnBrk="1" fontAlgn="b" latinLnBrk="0" hangingPunct="1">
                        <a:lnSpc>
                          <a:spcPct val="115000"/>
                        </a:lnSpc>
                        <a:spcAft>
                          <a:spcPts val="0"/>
                        </a:spcAft>
                      </a:pPr>
                      <a:r>
                        <a:rPr lang="en-US" altLang="zh-CN" sz="1400" kern="1200" dirty="0"/>
                        <a:t>48.88</a:t>
                      </a:r>
                      <a:endParaRPr lang="en-US" altLang="zh-CN" sz="1400" b="0" kern="1200" dirty="0">
                        <a:solidFill>
                          <a:schemeClr val="tx1"/>
                        </a:solidFill>
                        <a:latin typeface="+mn-lt"/>
                        <a:ea typeface="+mn-ea"/>
                        <a:cs typeface="+mn-cs"/>
                      </a:endParaRPr>
                    </a:p>
                  </a:txBody>
                  <a:tcPr marL="9525" marR="9525" marT="9525" marB="0" anchor="ctr"/>
                </a:tc>
                <a:tc>
                  <a:txBody>
                    <a:bodyPr/>
                    <a:lstStyle/>
                    <a:p>
                      <a:pPr marL="0" algn="ctr" defTabSz="3599993" rtl="0" eaLnBrk="1" fontAlgn="ctr" latinLnBrk="0" hangingPunct="1">
                        <a:lnSpc>
                          <a:spcPct val="115000"/>
                        </a:lnSpc>
                        <a:spcAft>
                          <a:spcPts val="0"/>
                        </a:spcAft>
                      </a:pPr>
                      <a:r>
                        <a:rPr lang="en-US" altLang="zh-CN" sz="1400" kern="1200" dirty="0"/>
                        <a:t>0.04</a:t>
                      </a:r>
                      <a:endParaRPr lang="en-US" altLang="zh-CN" sz="1400" kern="1200" dirty="0">
                        <a:solidFill>
                          <a:schemeClr val="tx1"/>
                        </a:solidFill>
                        <a:latin typeface="+mn-lt"/>
                        <a:ea typeface="+mn-ea"/>
                        <a:cs typeface="+mn-cs"/>
                      </a:endParaRPr>
                    </a:p>
                  </a:txBody>
                  <a:tcPr marL="9525" marR="9525" marT="9525" marB="0" anchor="ctr"/>
                </a:tc>
                <a:extLst>
                  <a:ext uri="{0D108BD9-81ED-4DB2-BD59-A6C34878D82A}">
                    <a16:rowId xmlns="" xmlns:a16="http://schemas.microsoft.com/office/drawing/2014/main" val="10002"/>
                  </a:ext>
                </a:extLst>
              </a:tr>
              <a:tr h="295800">
                <a:tc vMerge="1">
                  <a:txBody>
                    <a:bodyPr/>
                    <a:lstStyle/>
                    <a:p>
                      <a:endParaRPr lang="zh-CN" altLang="en-US" dirty="0"/>
                    </a:p>
                  </a:txBody>
                  <a:tcPr/>
                </a:tc>
                <a:tc>
                  <a:txBody>
                    <a:bodyPr/>
                    <a:lstStyle/>
                    <a:p>
                      <a:pPr algn="ctr"/>
                      <a:r>
                        <a:rPr lang="en-US" altLang="zh-CN" sz="1400" dirty="0" smtClean="0"/>
                        <a:t>C</a:t>
                      </a:r>
                      <a:r>
                        <a:rPr lang="en-US" altLang="zh-CN" sz="1400" baseline="-25000" dirty="0" smtClean="0"/>
                        <a:t>3</a:t>
                      </a:r>
                      <a:r>
                        <a:rPr lang="en-US" altLang="zh-CN" sz="1400" dirty="0" smtClean="0"/>
                        <a:t>H</a:t>
                      </a:r>
                      <a:r>
                        <a:rPr lang="en-US" altLang="zh-CN" sz="1400" baseline="-25000" dirty="0" smtClean="0"/>
                        <a:t>8</a:t>
                      </a:r>
                      <a:endParaRPr lang="zh-CN" altLang="en-US" sz="1400" b="1" baseline="-25000" dirty="0">
                        <a:solidFill>
                          <a:schemeClr val="tx1"/>
                        </a:solidFill>
                      </a:endParaRPr>
                    </a:p>
                  </a:txBody>
                  <a:tcPr anchor="ctr"/>
                </a:tc>
                <a:tc>
                  <a:txBody>
                    <a:bodyPr/>
                    <a:lstStyle/>
                    <a:p>
                      <a:pPr marL="0" algn="ctr" defTabSz="3599993" rtl="0" eaLnBrk="1" fontAlgn="b" latinLnBrk="0" hangingPunct="1">
                        <a:lnSpc>
                          <a:spcPct val="115000"/>
                        </a:lnSpc>
                        <a:spcAft>
                          <a:spcPts val="0"/>
                        </a:spcAft>
                      </a:pPr>
                      <a:r>
                        <a:rPr lang="en-US" altLang="zh-CN" sz="1400" kern="1200" dirty="0"/>
                        <a:t>38.92</a:t>
                      </a:r>
                      <a:endParaRPr lang="en-US" altLang="zh-CN" sz="1400" b="0" kern="1200" dirty="0">
                        <a:solidFill>
                          <a:schemeClr val="tx1"/>
                        </a:solidFill>
                        <a:latin typeface="+mn-lt"/>
                        <a:ea typeface="+mn-ea"/>
                        <a:cs typeface="+mn-cs"/>
                      </a:endParaRPr>
                    </a:p>
                  </a:txBody>
                  <a:tcPr marL="9525" marR="9525" marT="9525" marB="0" anchor="ctr"/>
                </a:tc>
                <a:tc>
                  <a:txBody>
                    <a:bodyPr/>
                    <a:lstStyle/>
                    <a:p>
                      <a:pPr marL="0" algn="ctr" defTabSz="3599993" rtl="0" eaLnBrk="1" fontAlgn="ctr" latinLnBrk="0" hangingPunct="1">
                        <a:lnSpc>
                          <a:spcPct val="115000"/>
                        </a:lnSpc>
                        <a:spcAft>
                          <a:spcPts val="0"/>
                        </a:spcAft>
                      </a:pPr>
                      <a:r>
                        <a:rPr lang="en-US" altLang="zh-CN" sz="1400" kern="1200" dirty="0"/>
                        <a:t>0</a:t>
                      </a:r>
                      <a:endParaRPr lang="en-US" altLang="zh-CN" sz="1400" kern="1200" dirty="0">
                        <a:solidFill>
                          <a:schemeClr val="tx1"/>
                        </a:solidFill>
                        <a:latin typeface="+mn-lt"/>
                        <a:ea typeface="+mn-ea"/>
                        <a:cs typeface="+mn-cs"/>
                      </a:endParaRPr>
                    </a:p>
                  </a:txBody>
                  <a:tcPr marL="9525" marR="9525" marT="9525" marB="0" anchor="ctr"/>
                </a:tc>
                <a:extLst>
                  <a:ext uri="{0D108BD9-81ED-4DB2-BD59-A6C34878D82A}">
                    <a16:rowId xmlns="" xmlns:a16="http://schemas.microsoft.com/office/drawing/2014/main" val="10003"/>
                  </a:ext>
                </a:extLst>
              </a:tr>
              <a:tr h="295800">
                <a:tc vMerge="1">
                  <a:txBody>
                    <a:bodyPr/>
                    <a:lstStyle/>
                    <a:p>
                      <a:endParaRPr lang="zh-CN" altLang="en-US" dirty="0"/>
                    </a:p>
                  </a:txBody>
                  <a:tcPr/>
                </a:tc>
                <a:tc>
                  <a:txBody>
                    <a:bodyPr/>
                    <a:lstStyle/>
                    <a:p>
                      <a:pPr algn="ctr"/>
                      <a:r>
                        <a:rPr lang="en-US" altLang="zh-CN" sz="1400" dirty="0" smtClean="0"/>
                        <a:t>iC</a:t>
                      </a:r>
                      <a:r>
                        <a:rPr lang="en-US" altLang="zh-CN" sz="1400" baseline="-25000" dirty="0" smtClean="0"/>
                        <a:t>4</a:t>
                      </a:r>
                      <a:r>
                        <a:rPr lang="en-US" altLang="zh-CN" sz="1400" dirty="0" smtClean="0"/>
                        <a:t>H</a:t>
                      </a:r>
                      <a:r>
                        <a:rPr lang="en-US" altLang="zh-CN" sz="1400" baseline="-25000" dirty="0" smtClean="0"/>
                        <a:t>10</a:t>
                      </a:r>
                      <a:endParaRPr lang="zh-CN" altLang="en-US" sz="1400" b="1" baseline="-25000" dirty="0">
                        <a:solidFill>
                          <a:schemeClr val="tx1"/>
                        </a:solidFill>
                      </a:endParaRPr>
                    </a:p>
                  </a:txBody>
                  <a:tcPr anchor="ctr"/>
                </a:tc>
                <a:tc>
                  <a:txBody>
                    <a:bodyPr/>
                    <a:lstStyle/>
                    <a:p>
                      <a:pPr marL="0" algn="ctr" defTabSz="3599993" rtl="0" eaLnBrk="1" fontAlgn="b" latinLnBrk="0" hangingPunct="1">
                        <a:lnSpc>
                          <a:spcPct val="115000"/>
                        </a:lnSpc>
                        <a:spcAft>
                          <a:spcPts val="0"/>
                        </a:spcAft>
                      </a:pPr>
                      <a:r>
                        <a:rPr lang="en-US" altLang="zh-CN" sz="1400" kern="1200"/>
                        <a:t>38.8</a:t>
                      </a:r>
                      <a:endParaRPr lang="en-US" altLang="zh-CN" sz="1400" b="0" kern="1200">
                        <a:solidFill>
                          <a:schemeClr val="tx1"/>
                        </a:solidFill>
                        <a:latin typeface="+mn-lt"/>
                        <a:ea typeface="+mn-ea"/>
                        <a:cs typeface="+mn-cs"/>
                      </a:endParaRPr>
                    </a:p>
                  </a:txBody>
                  <a:tcPr marL="9525" marR="9525" marT="9525" marB="0" anchor="ctr"/>
                </a:tc>
                <a:tc>
                  <a:txBody>
                    <a:bodyPr/>
                    <a:lstStyle/>
                    <a:p>
                      <a:pPr marL="0" algn="ctr" defTabSz="3599993" rtl="0" eaLnBrk="1" fontAlgn="ctr" latinLnBrk="0" hangingPunct="1">
                        <a:lnSpc>
                          <a:spcPct val="115000"/>
                        </a:lnSpc>
                        <a:spcAft>
                          <a:spcPts val="0"/>
                        </a:spcAft>
                      </a:pPr>
                      <a:r>
                        <a:rPr lang="en-US" altLang="zh-CN" sz="1400" kern="1200" dirty="0"/>
                        <a:t>0</a:t>
                      </a:r>
                      <a:endParaRPr lang="en-US" altLang="zh-CN" sz="1400" kern="1200" dirty="0">
                        <a:solidFill>
                          <a:schemeClr val="tx1"/>
                        </a:solidFill>
                        <a:latin typeface="+mn-lt"/>
                        <a:ea typeface="+mn-ea"/>
                        <a:cs typeface="+mn-cs"/>
                      </a:endParaRPr>
                    </a:p>
                  </a:txBody>
                  <a:tcPr marL="9525" marR="9525" marT="9525" marB="0" anchor="ctr"/>
                </a:tc>
                <a:extLst>
                  <a:ext uri="{0D108BD9-81ED-4DB2-BD59-A6C34878D82A}">
                    <a16:rowId xmlns="" xmlns:a16="http://schemas.microsoft.com/office/drawing/2014/main" val="10004"/>
                  </a:ext>
                </a:extLst>
              </a:tr>
              <a:tr h="295800">
                <a:tc vMerge="1">
                  <a:txBody>
                    <a:bodyPr/>
                    <a:lstStyle/>
                    <a:p>
                      <a:endParaRPr lang="zh-CN" altLang="en-US" dirty="0"/>
                    </a:p>
                  </a:txBody>
                  <a:tcPr/>
                </a:tc>
                <a:tc>
                  <a:txBody>
                    <a:bodyPr/>
                    <a:lstStyle/>
                    <a:p>
                      <a:pPr algn="ctr"/>
                      <a:r>
                        <a:rPr lang="en-US" altLang="zh-CN" sz="1400" dirty="0" smtClean="0"/>
                        <a:t>C</a:t>
                      </a:r>
                      <a:r>
                        <a:rPr lang="en-US" altLang="zh-CN" sz="1400" baseline="-25000" dirty="0" smtClean="0"/>
                        <a:t>5</a:t>
                      </a:r>
                      <a:r>
                        <a:rPr lang="en-US" altLang="zh-CN" sz="1400" dirty="0" smtClean="0"/>
                        <a:t>H</a:t>
                      </a:r>
                      <a:r>
                        <a:rPr lang="en-US" altLang="zh-CN" sz="1400" baseline="-25000" dirty="0" smtClean="0"/>
                        <a:t>12</a:t>
                      </a:r>
                      <a:endParaRPr lang="zh-CN" altLang="en-US" sz="1400" b="1" baseline="-25000" dirty="0">
                        <a:solidFill>
                          <a:schemeClr val="tx1"/>
                        </a:solidFill>
                      </a:endParaRPr>
                    </a:p>
                  </a:txBody>
                  <a:tcPr anchor="ctr"/>
                </a:tc>
                <a:tc>
                  <a:txBody>
                    <a:bodyPr/>
                    <a:lstStyle/>
                    <a:p>
                      <a:pPr marL="0" algn="ctr" defTabSz="3599993" rtl="0" eaLnBrk="1" fontAlgn="b" latinLnBrk="0" hangingPunct="1">
                        <a:lnSpc>
                          <a:spcPct val="115000"/>
                        </a:lnSpc>
                        <a:spcAft>
                          <a:spcPts val="0"/>
                        </a:spcAft>
                      </a:pPr>
                      <a:r>
                        <a:rPr lang="en-US" altLang="zh-CN" sz="1400" kern="1200" dirty="0"/>
                        <a:t>27.24</a:t>
                      </a:r>
                      <a:endParaRPr lang="en-US" altLang="zh-CN" sz="1400" b="0" kern="1200" dirty="0">
                        <a:solidFill>
                          <a:schemeClr val="tx1"/>
                        </a:solidFill>
                        <a:latin typeface="+mn-lt"/>
                        <a:ea typeface="+mn-ea"/>
                        <a:cs typeface="+mn-cs"/>
                      </a:endParaRPr>
                    </a:p>
                  </a:txBody>
                  <a:tcPr marL="9525" marR="9525" marT="9525" marB="0" anchor="ctr"/>
                </a:tc>
                <a:tc>
                  <a:txBody>
                    <a:bodyPr/>
                    <a:lstStyle/>
                    <a:p>
                      <a:pPr marL="0" algn="ctr" defTabSz="3599993" rtl="0" eaLnBrk="1" fontAlgn="ctr" latinLnBrk="0" hangingPunct="1">
                        <a:lnSpc>
                          <a:spcPct val="115000"/>
                        </a:lnSpc>
                        <a:spcAft>
                          <a:spcPts val="0"/>
                        </a:spcAft>
                      </a:pPr>
                      <a:r>
                        <a:rPr lang="en-US" altLang="zh-CN" sz="1400" kern="1200" dirty="0"/>
                        <a:t>0</a:t>
                      </a:r>
                      <a:endParaRPr lang="en-US" altLang="zh-CN" sz="1400" kern="1200" dirty="0">
                        <a:solidFill>
                          <a:schemeClr val="tx1"/>
                        </a:solidFill>
                        <a:latin typeface="+mn-lt"/>
                        <a:ea typeface="+mn-ea"/>
                        <a:cs typeface="+mn-cs"/>
                      </a:endParaRPr>
                    </a:p>
                  </a:txBody>
                  <a:tcPr marL="9525" marR="9525" marT="9525" marB="0" anchor="ctr"/>
                </a:tc>
                <a:extLst>
                  <a:ext uri="{0D108BD9-81ED-4DB2-BD59-A6C34878D82A}">
                    <a16:rowId xmlns="" xmlns:a16="http://schemas.microsoft.com/office/drawing/2014/main" val="10005"/>
                  </a:ext>
                </a:extLst>
              </a:tr>
              <a:tr h="295800">
                <a:tc rowSpan="3">
                  <a:txBody>
                    <a:bodyPr/>
                    <a:lstStyle/>
                    <a:p>
                      <a:pPr algn="ctr">
                        <a:lnSpc>
                          <a:spcPts val="1400"/>
                        </a:lnSpc>
                        <a:spcAft>
                          <a:spcPts val="0"/>
                        </a:spcAft>
                      </a:pPr>
                      <a:r>
                        <a:rPr lang="zh-CN" altLang="en-US" sz="1600" b="1" kern="100" dirty="0" smtClean="0">
                          <a:effectLst/>
                          <a:latin typeface="仿宋" panose="02010609060101010101" pitchFamily="49" charset="-122"/>
                          <a:ea typeface="仿宋" panose="02010609060101010101" pitchFamily="49" charset="-122"/>
                        </a:rPr>
                        <a:t>不饱和烃</a:t>
                      </a:r>
                      <a:endParaRPr lang="zh-CN" sz="1800" b="1" kern="100" dirty="0">
                        <a:effectLst/>
                        <a:latin typeface="仿宋" panose="02010609060101010101" pitchFamily="49" charset="-122"/>
                        <a:ea typeface="仿宋" panose="02010609060101010101" pitchFamily="49" charset="-122"/>
                        <a:cs typeface="Times New Roman" panose="02020603050405020304" pitchFamily="18" charset="0"/>
                      </a:endParaRPr>
                    </a:p>
                  </a:txBody>
                  <a:tcPr marL="68580" marR="68580" marT="0" marB="0" anchor="ctr"/>
                </a:tc>
                <a:tc>
                  <a:txBody>
                    <a:bodyPr/>
                    <a:lstStyle/>
                    <a:p>
                      <a:pPr algn="ctr"/>
                      <a:r>
                        <a:rPr lang="en-US" altLang="zh-CN" sz="1400" dirty="0" smtClean="0"/>
                        <a:t>C</a:t>
                      </a:r>
                      <a:r>
                        <a:rPr lang="en-US" altLang="zh-CN" sz="1400" baseline="-25000" dirty="0" smtClean="0"/>
                        <a:t>2</a:t>
                      </a:r>
                      <a:r>
                        <a:rPr lang="en-US" altLang="zh-CN" sz="1400" dirty="0" smtClean="0"/>
                        <a:t>H</a:t>
                      </a:r>
                      <a:r>
                        <a:rPr lang="en-US" altLang="zh-CN" sz="1400" baseline="-25000" dirty="0" smtClean="0"/>
                        <a:t>4</a:t>
                      </a:r>
                      <a:endParaRPr lang="zh-CN" altLang="en-US" sz="1400" b="1" baseline="-25000" dirty="0">
                        <a:solidFill>
                          <a:schemeClr val="tx1"/>
                        </a:solidFill>
                      </a:endParaRPr>
                    </a:p>
                  </a:txBody>
                  <a:tcPr anchor="ctr"/>
                </a:tc>
                <a:tc>
                  <a:txBody>
                    <a:bodyPr/>
                    <a:lstStyle/>
                    <a:p>
                      <a:pPr marL="0" algn="ctr" defTabSz="3599993" rtl="0" eaLnBrk="1" fontAlgn="b" latinLnBrk="0" hangingPunct="1">
                        <a:lnSpc>
                          <a:spcPct val="115000"/>
                        </a:lnSpc>
                        <a:spcAft>
                          <a:spcPts val="0"/>
                        </a:spcAft>
                      </a:pPr>
                      <a:r>
                        <a:rPr lang="en-US" altLang="zh-CN" sz="1400" kern="1200" dirty="0"/>
                        <a:t>15.32</a:t>
                      </a:r>
                      <a:endParaRPr lang="en-US" altLang="zh-CN" sz="1400" b="0" kern="1200" dirty="0">
                        <a:solidFill>
                          <a:schemeClr val="tx1"/>
                        </a:solidFill>
                        <a:latin typeface="+mn-lt"/>
                        <a:ea typeface="+mn-ea"/>
                        <a:cs typeface="+mn-cs"/>
                      </a:endParaRPr>
                    </a:p>
                  </a:txBody>
                  <a:tcPr marL="9525" marR="9525" marT="9525" marB="0" anchor="ctr"/>
                </a:tc>
                <a:tc>
                  <a:txBody>
                    <a:bodyPr/>
                    <a:lstStyle/>
                    <a:p>
                      <a:pPr marL="0" algn="ctr" defTabSz="3599993" rtl="0" eaLnBrk="1" fontAlgn="ctr" latinLnBrk="0" hangingPunct="1">
                        <a:lnSpc>
                          <a:spcPct val="115000"/>
                        </a:lnSpc>
                        <a:spcAft>
                          <a:spcPts val="0"/>
                        </a:spcAft>
                      </a:pPr>
                      <a:r>
                        <a:rPr lang="en-US" altLang="zh-CN" sz="1400" kern="1200" dirty="0" smtClean="0"/>
                        <a:t>0</a:t>
                      </a:r>
                      <a:endParaRPr lang="en-US" altLang="zh-CN" sz="1400" kern="1200" dirty="0">
                        <a:solidFill>
                          <a:schemeClr val="tx1"/>
                        </a:solidFill>
                        <a:latin typeface="+mn-lt"/>
                        <a:ea typeface="+mn-ea"/>
                        <a:cs typeface="+mn-cs"/>
                      </a:endParaRPr>
                    </a:p>
                  </a:txBody>
                  <a:tcPr marL="9525" marR="9525" marT="9525" marB="0" anchor="ctr"/>
                </a:tc>
                <a:extLst>
                  <a:ext uri="{0D108BD9-81ED-4DB2-BD59-A6C34878D82A}">
                    <a16:rowId xmlns="" xmlns:a16="http://schemas.microsoft.com/office/drawing/2014/main" val="10006"/>
                  </a:ext>
                </a:extLst>
              </a:tr>
              <a:tr h="295800">
                <a:tc vMerge="1">
                  <a:txBody>
                    <a:bodyPr/>
                    <a:lstStyle/>
                    <a:p>
                      <a:endParaRPr lang="zh-CN" altLang="en-US" dirty="0"/>
                    </a:p>
                  </a:txBody>
                  <a:tcPr/>
                </a:tc>
                <a:tc>
                  <a:txBody>
                    <a:bodyPr/>
                    <a:lstStyle/>
                    <a:p>
                      <a:pPr algn="ctr"/>
                      <a:r>
                        <a:rPr lang="en-US" altLang="zh-CN" sz="1400" dirty="0" smtClean="0"/>
                        <a:t>C</a:t>
                      </a:r>
                      <a:r>
                        <a:rPr lang="en-US" altLang="zh-CN" sz="1400" baseline="-25000" dirty="0" smtClean="0"/>
                        <a:t>3</a:t>
                      </a:r>
                      <a:r>
                        <a:rPr lang="en-US" altLang="zh-CN" sz="1400" dirty="0" smtClean="0"/>
                        <a:t>H</a:t>
                      </a:r>
                      <a:r>
                        <a:rPr lang="en-US" altLang="zh-CN" sz="1400" baseline="-25000" dirty="0" smtClean="0"/>
                        <a:t>6</a:t>
                      </a:r>
                      <a:endParaRPr lang="zh-CN" altLang="en-US" sz="1400" b="1" baseline="-25000" dirty="0">
                        <a:solidFill>
                          <a:schemeClr val="tx1"/>
                        </a:solidFill>
                      </a:endParaRPr>
                    </a:p>
                  </a:txBody>
                  <a:tcPr anchor="ctr"/>
                </a:tc>
                <a:tc>
                  <a:txBody>
                    <a:bodyPr/>
                    <a:lstStyle/>
                    <a:p>
                      <a:pPr marL="0" algn="ctr" defTabSz="3599993" rtl="0" eaLnBrk="1" fontAlgn="b" latinLnBrk="0" hangingPunct="1">
                        <a:lnSpc>
                          <a:spcPct val="115000"/>
                        </a:lnSpc>
                        <a:spcAft>
                          <a:spcPts val="0"/>
                        </a:spcAft>
                      </a:pPr>
                      <a:r>
                        <a:rPr lang="en-US" altLang="zh-CN" sz="1400" kern="1200" dirty="0" smtClean="0"/>
                        <a:t>11.6</a:t>
                      </a:r>
                      <a:endParaRPr lang="en-US" altLang="zh-CN" sz="1400" b="0" kern="1200" dirty="0">
                        <a:solidFill>
                          <a:schemeClr val="tx1"/>
                        </a:solidFill>
                        <a:latin typeface="+mn-lt"/>
                        <a:ea typeface="+mn-ea"/>
                        <a:cs typeface="+mn-cs"/>
                      </a:endParaRPr>
                    </a:p>
                  </a:txBody>
                  <a:tcPr marL="9525" marR="9525" marT="9525" marB="0" anchor="ctr"/>
                </a:tc>
                <a:tc>
                  <a:txBody>
                    <a:bodyPr/>
                    <a:lstStyle/>
                    <a:p>
                      <a:pPr marL="0" algn="ctr" defTabSz="3599993" rtl="0" eaLnBrk="1" fontAlgn="ctr" latinLnBrk="0" hangingPunct="1">
                        <a:lnSpc>
                          <a:spcPct val="115000"/>
                        </a:lnSpc>
                        <a:spcAft>
                          <a:spcPts val="0"/>
                        </a:spcAft>
                      </a:pPr>
                      <a:r>
                        <a:rPr lang="en-US" altLang="zh-CN" sz="1400" kern="1200" dirty="0" smtClean="0"/>
                        <a:t>0</a:t>
                      </a:r>
                      <a:endParaRPr lang="en-US" altLang="zh-CN" sz="1400" kern="1200" dirty="0">
                        <a:solidFill>
                          <a:schemeClr val="tx1"/>
                        </a:solidFill>
                        <a:latin typeface="+mn-lt"/>
                        <a:ea typeface="+mn-ea"/>
                        <a:cs typeface="+mn-cs"/>
                      </a:endParaRPr>
                    </a:p>
                  </a:txBody>
                  <a:tcPr marL="9525" marR="9525" marT="9525" marB="0" anchor="ctr"/>
                </a:tc>
                <a:extLst>
                  <a:ext uri="{0D108BD9-81ED-4DB2-BD59-A6C34878D82A}">
                    <a16:rowId xmlns="" xmlns:a16="http://schemas.microsoft.com/office/drawing/2014/main" val="10007"/>
                  </a:ext>
                </a:extLst>
              </a:tr>
              <a:tr h="312871">
                <a:tc vMerge="1">
                  <a:txBody>
                    <a:bodyPr/>
                    <a:lstStyle/>
                    <a:p>
                      <a:endParaRPr lang="zh-CN" altLang="en-US" dirty="0"/>
                    </a:p>
                  </a:txBody>
                  <a:tcPr/>
                </a:tc>
                <a:tc>
                  <a:txBody>
                    <a:bodyPr/>
                    <a:lstStyle/>
                    <a:p>
                      <a:pPr marL="0" algn="ctr" defTabSz="3599993" rtl="0" eaLnBrk="1" latinLnBrk="0" hangingPunct="1">
                        <a:lnSpc>
                          <a:spcPct val="115000"/>
                        </a:lnSpc>
                        <a:spcAft>
                          <a:spcPts val="0"/>
                        </a:spcAft>
                      </a:pPr>
                      <a:r>
                        <a:rPr lang="en-US" altLang="zh-CN" sz="1400" kern="1200" dirty="0" smtClean="0"/>
                        <a:t>C</a:t>
                      </a:r>
                      <a:r>
                        <a:rPr lang="en-US" altLang="zh-CN" sz="1400" kern="1200" baseline="-25000" dirty="0" smtClean="0"/>
                        <a:t>2</a:t>
                      </a:r>
                      <a:r>
                        <a:rPr lang="en-US" altLang="zh-CN" sz="1400" kern="1200" dirty="0" smtClean="0"/>
                        <a:t>H</a:t>
                      </a:r>
                      <a:r>
                        <a:rPr lang="en-US" altLang="zh-CN" sz="1400" kern="1200" baseline="-25000" dirty="0" smtClean="0"/>
                        <a:t>2</a:t>
                      </a:r>
                      <a:endParaRPr lang="zh-CN" altLang="en-US" sz="1400" b="1" kern="1200" baseline="-25000" dirty="0">
                        <a:solidFill>
                          <a:schemeClr val="tx1"/>
                        </a:solidFill>
                        <a:latin typeface="+mn-lt"/>
                        <a:ea typeface="+mn-ea"/>
                        <a:cs typeface="+mn-cs"/>
                      </a:endParaRPr>
                    </a:p>
                  </a:txBody>
                  <a:tcPr anchor="ctr"/>
                </a:tc>
                <a:tc>
                  <a:txBody>
                    <a:bodyPr/>
                    <a:lstStyle/>
                    <a:p>
                      <a:pPr marL="0" algn="ctr" defTabSz="3599993" rtl="0" eaLnBrk="1" fontAlgn="b" latinLnBrk="0" hangingPunct="1">
                        <a:lnSpc>
                          <a:spcPct val="115000"/>
                        </a:lnSpc>
                        <a:spcAft>
                          <a:spcPts val="0"/>
                        </a:spcAft>
                      </a:pPr>
                      <a:r>
                        <a:rPr lang="en-US" altLang="zh-CN" sz="1400" kern="1200" dirty="0"/>
                        <a:t>10.6</a:t>
                      </a:r>
                      <a:endParaRPr lang="en-US" altLang="zh-CN" sz="1400" b="0" kern="1200" dirty="0">
                        <a:solidFill>
                          <a:schemeClr val="tx1"/>
                        </a:solidFill>
                        <a:latin typeface="+mn-lt"/>
                        <a:ea typeface="+mn-ea"/>
                        <a:cs typeface="+mn-cs"/>
                      </a:endParaRPr>
                    </a:p>
                  </a:txBody>
                  <a:tcPr marL="9525" marR="9525" marT="9525" marB="0" anchor="ctr"/>
                </a:tc>
                <a:tc>
                  <a:txBody>
                    <a:bodyPr/>
                    <a:lstStyle/>
                    <a:p>
                      <a:pPr marL="0" algn="ctr" defTabSz="3599993" rtl="0" eaLnBrk="1" fontAlgn="ctr" latinLnBrk="0" hangingPunct="1">
                        <a:lnSpc>
                          <a:spcPct val="115000"/>
                        </a:lnSpc>
                        <a:spcAft>
                          <a:spcPts val="0"/>
                        </a:spcAft>
                      </a:pPr>
                      <a:r>
                        <a:rPr lang="en-US" altLang="zh-CN" sz="1400" kern="1200" dirty="0"/>
                        <a:t>0</a:t>
                      </a:r>
                      <a:endParaRPr lang="en-US" altLang="zh-CN" sz="1400" kern="1200" dirty="0">
                        <a:solidFill>
                          <a:schemeClr val="tx1"/>
                        </a:solidFill>
                        <a:latin typeface="+mn-lt"/>
                        <a:ea typeface="+mn-ea"/>
                        <a:cs typeface="+mn-cs"/>
                      </a:endParaRPr>
                    </a:p>
                  </a:txBody>
                  <a:tcPr marL="9525" marR="9525" marT="9525" marB="0" anchor="ctr"/>
                </a:tc>
                <a:extLst>
                  <a:ext uri="{0D108BD9-81ED-4DB2-BD59-A6C34878D82A}">
                    <a16:rowId xmlns="" xmlns:a16="http://schemas.microsoft.com/office/drawing/2014/main" val="10008"/>
                  </a:ext>
                </a:extLst>
              </a:tr>
              <a:tr h="295800">
                <a:tc rowSpan="3">
                  <a:txBody>
                    <a:bodyPr/>
                    <a:lstStyle/>
                    <a:p>
                      <a:pPr algn="ctr">
                        <a:lnSpc>
                          <a:spcPts val="1400"/>
                        </a:lnSpc>
                        <a:spcAft>
                          <a:spcPts val="0"/>
                        </a:spcAft>
                      </a:pPr>
                      <a:r>
                        <a:rPr lang="zh-CN" altLang="en-US" sz="1600" b="1" kern="100" dirty="0" smtClean="0">
                          <a:effectLst/>
                          <a:latin typeface="仿宋" panose="02010609060101010101" pitchFamily="49" charset="-122"/>
                          <a:ea typeface="仿宋" panose="02010609060101010101" pitchFamily="49" charset="-122"/>
                        </a:rPr>
                        <a:t>氟代烃</a:t>
                      </a:r>
                      <a:endParaRPr lang="zh-CN" sz="1800" b="1" kern="100" dirty="0">
                        <a:effectLst/>
                        <a:latin typeface="仿宋" panose="02010609060101010101" pitchFamily="49" charset="-122"/>
                        <a:ea typeface="仿宋" panose="02010609060101010101" pitchFamily="49" charset="-122"/>
                        <a:cs typeface="Times New Roman" panose="02020603050405020304" pitchFamily="18" charset="0"/>
                      </a:endParaRPr>
                    </a:p>
                  </a:txBody>
                  <a:tcPr marL="68580" marR="68580" marT="0" marB="0" anchor="ctr"/>
                </a:tc>
                <a:tc>
                  <a:txBody>
                    <a:bodyPr/>
                    <a:lstStyle/>
                    <a:p>
                      <a:pPr algn="ctr"/>
                      <a:r>
                        <a:rPr lang="en-US" altLang="zh-CN" sz="1400" dirty="0" smtClean="0"/>
                        <a:t>CHF</a:t>
                      </a:r>
                      <a:r>
                        <a:rPr lang="en-US" altLang="zh-CN" sz="1400" baseline="-25000" dirty="0" smtClean="0"/>
                        <a:t>3</a:t>
                      </a:r>
                      <a:endParaRPr lang="zh-CN" altLang="en-US" sz="1400" b="1" baseline="-25000" dirty="0">
                        <a:solidFill>
                          <a:schemeClr val="tx1"/>
                        </a:solidFill>
                      </a:endParaRPr>
                    </a:p>
                  </a:txBody>
                  <a:tcPr anchor="ctr"/>
                </a:tc>
                <a:tc>
                  <a:txBody>
                    <a:bodyPr/>
                    <a:lstStyle/>
                    <a:p>
                      <a:pPr marL="0" algn="ctr" defTabSz="3599993" rtl="0" eaLnBrk="1" fontAlgn="b" latinLnBrk="0" hangingPunct="1">
                        <a:lnSpc>
                          <a:spcPct val="115000"/>
                        </a:lnSpc>
                        <a:spcAft>
                          <a:spcPts val="0"/>
                        </a:spcAft>
                      </a:pPr>
                      <a:r>
                        <a:rPr lang="en-US" altLang="zh-CN" sz="1400" kern="1200" dirty="0" smtClean="0"/>
                        <a:t>33.8</a:t>
                      </a:r>
                      <a:endParaRPr lang="en-US" altLang="zh-CN" sz="1400" b="0" kern="1200" dirty="0">
                        <a:solidFill>
                          <a:schemeClr val="tx1"/>
                        </a:solidFill>
                        <a:latin typeface="+mn-lt"/>
                        <a:ea typeface="+mn-ea"/>
                        <a:cs typeface="+mn-cs"/>
                      </a:endParaRPr>
                    </a:p>
                  </a:txBody>
                  <a:tcPr marL="9525" marR="9525" marT="9525" marB="0" anchor="ctr"/>
                </a:tc>
                <a:tc>
                  <a:txBody>
                    <a:bodyPr/>
                    <a:lstStyle/>
                    <a:p>
                      <a:pPr marL="0" algn="ctr" defTabSz="3599993" rtl="0" eaLnBrk="1" fontAlgn="ctr" latinLnBrk="0" hangingPunct="1">
                        <a:lnSpc>
                          <a:spcPct val="115000"/>
                        </a:lnSpc>
                        <a:spcAft>
                          <a:spcPts val="0"/>
                        </a:spcAft>
                      </a:pPr>
                      <a:r>
                        <a:rPr lang="en-US" altLang="zh-CN" sz="1400" kern="1200" dirty="0" smtClean="0"/>
                        <a:t>--</a:t>
                      </a:r>
                      <a:endParaRPr lang="en-US" altLang="zh-CN" sz="1400" kern="1200" dirty="0">
                        <a:solidFill>
                          <a:schemeClr val="tx1"/>
                        </a:solidFill>
                        <a:latin typeface="+mn-lt"/>
                        <a:ea typeface="+mn-ea"/>
                        <a:cs typeface="+mn-cs"/>
                      </a:endParaRPr>
                    </a:p>
                  </a:txBody>
                  <a:tcPr marL="9525" marR="9525" marT="9525" marB="0" anchor="ctr"/>
                </a:tc>
                <a:extLst>
                  <a:ext uri="{0D108BD9-81ED-4DB2-BD59-A6C34878D82A}">
                    <a16:rowId xmlns="" xmlns:a16="http://schemas.microsoft.com/office/drawing/2014/main" val="10009"/>
                  </a:ext>
                </a:extLst>
              </a:tr>
              <a:tr h="312871">
                <a:tc vMerge="1">
                  <a:txBody>
                    <a:bodyPr/>
                    <a:lstStyle/>
                    <a:p>
                      <a:endParaRPr lang="zh-CN" altLang="en-US" dirty="0"/>
                    </a:p>
                  </a:txBody>
                  <a:tcPr/>
                </a:tc>
                <a:tc>
                  <a:txBody>
                    <a:bodyPr/>
                    <a:lstStyle/>
                    <a:p>
                      <a:pPr marL="0" algn="ctr" defTabSz="3599993" rtl="0" eaLnBrk="1" latinLnBrk="0" hangingPunct="1">
                        <a:lnSpc>
                          <a:spcPct val="115000"/>
                        </a:lnSpc>
                        <a:spcAft>
                          <a:spcPts val="0"/>
                        </a:spcAft>
                      </a:pPr>
                      <a:r>
                        <a:rPr lang="en-US" altLang="zh-CN" sz="1400" kern="1200" dirty="0" smtClean="0">
                          <a:solidFill>
                            <a:schemeClr val="tx1"/>
                          </a:solidFill>
                        </a:rPr>
                        <a:t>CF</a:t>
                      </a:r>
                      <a:r>
                        <a:rPr lang="en-US" altLang="zh-CN" sz="1400" kern="1200" baseline="-25000" dirty="0" smtClean="0">
                          <a:solidFill>
                            <a:schemeClr val="tx1"/>
                          </a:solidFill>
                        </a:rPr>
                        <a:t>4</a:t>
                      </a:r>
                      <a:endParaRPr lang="zh-CN" altLang="en-US" sz="1400" b="1" kern="1200" baseline="-25000" dirty="0">
                        <a:solidFill>
                          <a:schemeClr val="tx1"/>
                        </a:solidFill>
                        <a:latin typeface="+mn-lt"/>
                        <a:ea typeface="+mn-ea"/>
                        <a:cs typeface="+mn-cs"/>
                      </a:endParaRPr>
                    </a:p>
                  </a:txBody>
                  <a:tcPr anchor="ctr"/>
                </a:tc>
                <a:tc>
                  <a:txBody>
                    <a:bodyPr/>
                    <a:lstStyle/>
                    <a:p>
                      <a:pPr marL="0" algn="ctr" defTabSz="3599993" rtl="0" eaLnBrk="1" fontAlgn="b" latinLnBrk="0" hangingPunct="1">
                        <a:lnSpc>
                          <a:spcPct val="115000"/>
                        </a:lnSpc>
                        <a:spcAft>
                          <a:spcPts val="0"/>
                        </a:spcAft>
                      </a:pPr>
                      <a:r>
                        <a:rPr lang="en-US" altLang="zh-CN" sz="1400" kern="1200" dirty="0">
                          <a:solidFill>
                            <a:schemeClr val="tx1"/>
                          </a:solidFill>
                        </a:rPr>
                        <a:t>12.24</a:t>
                      </a:r>
                      <a:endParaRPr lang="en-US" altLang="zh-CN" sz="1400" b="0" kern="1200" dirty="0">
                        <a:solidFill>
                          <a:schemeClr val="tx1"/>
                        </a:solidFill>
                        <a:latin typeface="+mn-lt"/>
                        <a:ea typeface="+mn-ea"/>
                        <a:cs typeface="+mn-cs"/>
                      </a:endParaRPr>
                    </a:p>
                  </a:txBody>
                  <a:tcPr marL="9525" marR="9525" marT="9525" marB="0" anchor="ctr"/>
                </a:tc>
                <a:tc>
                  <a:txBody>
                    <a:bodyPr/>
                    <a:lstStyle/>
                    <a:p>
                      <a:pPr marL="0" algn="ctr" defTabSz="3599993" rtl="0" eaLnBrk="1" fontAlgn="ctr" latinLnBrk="0" hangingPunct="1">
                        <a:lnSpc>
                          <a:spcPct val="115000"/>
                        </a:lnSpc>
                        <a:spcAft>
                          <a:spcPts val="0"/>
                        </a:spcAft>
                      </a:pPr>
                      <a:r>
                        <a:rPr lang="en-US" altLang="zh-CN" sz="1400" kern="1200" dirty="0">
                          <a:solidFill>
                            <a:schemeClr val="tx1"/>
                          </a:solidFill>
                        </a:rPr>
                        <a:t>21.64</a:t>
                      </a:r>
                      <a:endParaRPr lang="en-US" altLang="zh-CN" sz="1400" kern="1200" dirty="0">
                        <a:solidFill>
                          <a:schemeClr val="tx1"/>
                        </a:solidFill>
                        <a:latin typeface="+mn-lt"/>
                        <a:ea typeface="+mn-ea"/>
                        <a:cs typeface="+mn-cs"/>
                      </a:endParaRPr>
                    </a:p>
                  </a:txBody>
                  <a:tcPr marL="9525" marR="9525" marT="9525" marB="0" anchor="ctr"/>
                </a:tc>
                <a:extLst>
                  <a:ext uri="{0D108BD9-81ED-4DB2-BD59-A6C34878D82A}">
                    <a16:rowId xmlns="" xmlns:a16="http://schemas.microsoft.com/office/drawing/2014/main" val="10010"/>
                  </a:ext>
                </a:extLst>
              </a:tr>
              <a:tr h="312871">
                <a:tc vMerge="1">
                  <a:txBody>
                    <a:bodyPr/>
                    <a:lstStyle/>
                    <a:p>
                      <a:endParaRPr lang="zh-CN" altLang="en-US" dirty="0"/>
                    </a:p>
                  </a:txBody>
                  <a:tcPr/>
                </a:tc>
                <a:tc>
                  <a:txBody>
                    <a:bodyPr/>
                    <a:lstStyle/>
                    <a:p>
                      <a:pPr marL="0" algn="ctr" defTabSz="3599993" rtl="0" eaLnBrk="1" latinLnBrk="0" hangingPunct="1">
                        <a:lnSpc>
                          <a:spcPct val="115000"/>
                        </a:lnSpc>
                        <a:spcAft>
                          <a:spcPts val="0"/>
                        </a:spcAft>
                      </a:pPr>
                      <a:r>
                        <a:rPr lang="en-US" altLang="zh-CN" sz="1400" kern="1200" dirty="0" smtClean="0">
                          <a:solidFill>
                            <a:schemeClr val="tx1"/>
                          </a:solidFill>
                        </a:rPr>
                        <a:t>C</a:t>
                      </a:r>
                      <a:r>
                        <a:rPr lang="en-US" altLang="zh-CN" sz="1400" kern="1200" baseline="-25000" dirty="0" smtClean="0">
                          <a:solidFill>
                            <a:schemeClr val="tx1"/>
                          </a:solidFill>
                        </a:rPr>
                        <a:t>2</a:t>
                      </a:r>
                      <a:r>
                        <a:rPr lang="en-US" altLang="zh-CN" sz="1400" kern="1200" dirty="0" smtClean="0">
                          <a:solidFill>
                            <a:schemeClr val="tx1"/>
                          </a:solidFill>
                        </a:rPr>
                        <a:t>F</a:t>
                      </a:r>
                      <a:r>
                        <a:rPr lang="en-US" altLang="zh-CN" sz="1400" kern="1200" baseline="-25000" dirty="0" smtClean="0">
                          <a:solidFill>
                            <a:schemeClr val="tx1"/>
                          </a:solidFill>
                        </a:rPr>
                        <a:t>6</a:t>
                      </a:r>
                      <a:endParaRPr lang="zh-CN" altLang="en-US" sz="1400" b="1" kern="1200" baseline="-25000" dirty="0">
                        <a:solidFill>
                          <a:schemeClr val="tx1"/>
                        </a:solidFill>
                        <a:latin typeface="+mn-lt"/>
                        <a:ea typeface="+mn-ea"/>
                        <a:cs typeface="+mn-cs"/>
                      </a:endParaRPr>
                    </a:p>
                  </a:txBody>
                  <a:tcPr anchor="ctr"/>
                </a:tc>
                <a:tc>
                  <a:txBody>
                    <a:bodyPr/>
                    <a:lstStyle/>
                    <a:p>
                      <a:pPr marL="0" algn="ctr" defTabSz="3599993" rtl="0" eaLnBrk="1" fontAlgn="b" latinLnBrk="0" hangingPunct="1">
                        <a:lnSpc>
                          <a:spcPct val="115000"/>
                        </a:lnSpc>
                        <a:spcAft>
                          <a:spcPts val="0"/>
                        </a:spcAft>
                      </a:pPr>
                      <a:r>
                        <a:rPr lang="en-US" altLang="zh-CN" sz="1400" kern="1200" dirty="0">
                          <a:solidFill>
                            <a:schemeClr val="tx1"/>
                          </a:solidFill>
                        </a:rPr>
                        <a:t>0.04</a:t>
                      </a:r>
                      <a:endParaRPr lang="en-US" altLang="zh-CN" sz="1400" b="0" kern="1200" dirty="0">
                        <a:solidFill>
                          <a:schemeClr val="tx1"/>
                        </a:solidFill>
                        <a:latin typeface="+mn-lt"/>
                        <a:ea typeface="+mn-ea"/>
                        <a:cs typeface="+mn-cs"/>
                      </a:endParaRPr>
                    </a:p>
                  </a:txBody>
                  <a:tcPr marL="9525" marR="9525" marT="9525" marB="0" anchor="ctr"/>
                </a:tc>
                <a:tc>
                  <a:txBody>
                    <a:bodyPr/>
                    <a:lstStyle/>
                    <a:p>
                      <a:pPr marL="0" algn="ctr" defTabSz="3599993" rtl="0" eaLnBrk="1" fontAlgn="ctr" latinLnBrk="0" hangingPunct="1">
                        <a:lnSpc>
                          <a:spcPct val="115000"/>
                        </a:lnSpc>
                        <a:spcAft>
                          <a:spcPts val="0"/>
                        </a:spcAft>
                      </a:pPr>
                      <a:r>
                        <a:rPr lang="en-US" altLang="zh-CN" sz="1400" kern="1200" dirty="0">
                          <a:solidFill>
                            <a:schemeClr val="tx1"/>
                          </a:solidFill>
                        </a:rPr>
                        <a:t>7.92</a:t>
                      </a:r>
                      <a:endParaRPr lang="en-US" altLang="zh-CN" sz="1400" kern="1200" dirty="0">
                        <a:solidFill>
                          <a:schemeClr val="tx1"/>
                        </a:solidFill>
                        <a:latin typeface="+mn-lt"/>
                        <a:ea typeface="+mn-ea"/>
                        <a:cs typeface="+mn-cs"/>
                      </a:endParaRPr>
                    </a:p>
                  </a:txBody>
                  <a:tcPr marL="9525" marR="9525" marT="9525" marB="0" anchor="ctr"/>
                </a:tc>
                <a:extLst>
                  <a:ext uri="{0D108BD9-81ED-4DB2-BD59-A6C34878D82A}">
                    <a16:rowId xmlns="" xmlns:a16="http://schemas.microsoft.com/office/drawing/2014/main" val="10011"/>
                  </a:ext>
                </a:extLst>
              </a:tr>
              <a:tr h="312871">
                <a:tc rowSpan="3">
                  <a:txBody>
                    <a:bodyPr/>
                    <a:lstStyle/>
                    <a:p>
                      <a:pPr algn="ctr">
                        <a:lnSpc>
                          <a:spcPts val="1400"/>
                        </a:lnSpc>
                        <a:spcAft>
                          <a:spcPts val="0"/>
                        </a:spcAft>
                      </a:pPr>
                      <a:r>
                        <a:rPr lang="zh-CN" altLang="en-US" sz="1600" b="1" kern="100" dirty="0" smtClean="0">
                          <a:effectLst/>
                          <a:latin typeface="仿宋" panose="02010609060101010101" pitchFamily="49" charset="-122"/>
                          <a:ea typeface="仿宋" panose="02010609060101010101" pitchFamily="49" charset="-122"/>
                        </a:rPr>
                        <a:t>其他</a:t>
                      </a:r>
                      <a:endParaRPr lang="zh-CN" sz="1800" b="1" kern="100" dirty="0">
                        <a:effectLst/>
                        <a:latin typeface="仿宋" panose="02010609060101010101" pitchFamily="49" charset="-122"/>
                        <a:ea typeface="仿宋" panose="02010609060101010101" pitchFamily="49" charset="-122"/>
                        <a:cs typeface="Times New Roman" panose="02020603050405020304" pitchFamily="18" charset="0"/>
                      </a:endParaRPr>
                    </a:p>
                  </a:txBody>
                  <a:tcPr marL="68580" marR="68580" marT="0" marB="0" anchor="ctr"/>
                </a:tc>
                <a:tc>
                  <a:txBody>
                    <a:bodyPr/>
                    <a:lstStyle/>
                    <a:p>
                      <a:pPr marL="0" algn="ctr" defTabSz="3599993" rtl="0" eaLnBrk="1" latinLnBrk="0" hangingPunct="1">
                        <a:lnSpc>
                          <a:spcPct val="115000"/>
                        </a:lnSpc>
                        <a:spcAft>
                          <a:spcPts val="0"/>
                        </a:spcAft>
                      </a:pPr>
                      <a:r>
                        <a:rPr lang="en-US" altLang="zh-CN" sz="1400" kern="1200" dirty="0" smtClean="0">
                          <a:solidFill>
                            <a:schemeClr val="tx1"/>
                          </a:solidFill>
                        </a:rPr>
                        <a:t>DME</a:t>
                      </a:r>
                      <a:endParaRPr lang="zh-CN" altLang="en-US" sz="1400" b="1" kern="1200" dirty="0">
                        <a:solidFill>
                          <a:schemeClr val="tx1"/>
                        </a:solidFill>
                        <a:latin typeface="+mn-lt"/>
                        <a:ea typeface="+mn-ea"/>
                        <a:cs typeface="+mn-cs"/>
                      </a:endParaRPr>
                    </a:p>
                  </a:txBody>
                  <a:tcPr anchor="ctr"/>
                </a:tc>
                <a:tc>
                  <a:txBody>
                    <a:bodyPr/>
                    <a:lstStyle/>
                    <a:p>
                      <a:pPr marL="0" algn="ctr" defTabSz="3599993" rtl="0" eaLnBrk="1" fontAlgn="b" latinLnBrk="0" hangingPunct="1">
                        <a:lnSpc>
                          <a:spcPct val="115000"/>
                        </a:lnSpc>
                        <a:spcAft>
                          <a:spcPts val="0"/>
                        </a:spcAft>
                      </a:pPr>
                      <a:r>
                        <a:rPr lang="en-US" altLang="zh-CN" sz="1400" kern="1200" dirty="0">
                          <a:solidFill>
                            <a:schemeClr val="tx1"/>
                          </a:solidFill>
                        </a:rPr>
                        <a:t>111</a:t>
                      </a:r>
                      <a:endParaRPr lang="en-US" altLang="zh-CN" sz="1400" b="0" kern="1200" dirty="0">
                        <a:solidFill>
                          <a:schemeClr val="tx1"/>
                        </a:solidFill>
                        <a:latin typeface="+mn-lt"/>
                        <a:ea typeface="+mn-ea"/>
                        <a:cs typeface="+mn-cs"/>
                      </a:endParaRPr>
                    </a:p>
                  </a:txBody>
                  <a:tcPr marL="9525" marR="9525" marT="9525" marB="0" anchor="ctr"/>
                </a:tc>
                <a:tc>
                  <a:txBody>
                    <a:bodyPr/>
                    <a:lstStyle/>
                    <a:p>
                      <a:pPr marL="0" algn="ctr" defTabSz="3599993" rtl="0" eaLnBrk="1" fontAlgn="ctr" latinLnBrk="0" hangingPunct="1">
                        <a:lnSpc>
                          <a:spcPct val="115000"/>
                        </a:lnSpc>
                        <a:spcAft>
                          <a:spcPts val="0"/>
                        </a:spcAft>
                      </a:pPr>
                      <a:r>
                        <a:rPr lang="en-US" altLang="zh-CN" sz="1400" kern="1200" dirty="0">
                          <a:solidFill>
                            <a:schemeClr val="tx1"/>
                          </a:solidFill>
                        </a:rPr>
                        <a:t>0.04</a:t>
                      </a:r>
                      <a:endParaRPr lang="en-US" altLang="zh-CN" sz="1400" kern="1200" dirty="0">
                        <a:solidFill>
                          <a:schemeClr val="tx1"/>
                        </a:solidFill>
                        <a:latin typeface="+mn-lt"/>
                        <a:ea typeface="+mn-ea"/>
                        <a:cs typeface="+mn-cs"/>
                      </a:endParaRPr>
                    </a:p>
                  </a:txBody>
                  <a:tcPr marL="9525" marR="9525" marT="9525" marB="0" anchor="ctr"/>
                </a:tc>
                <a:extLst>
                  <a:ext uri="{0D108BD9-81ED-4DB2-BD59-A6C34878D82A}">
                    <a16:rowId xmlns="" xmlns:a16="http://schemas.microsoft.com/office/drawing/2014/main" val="10012"/>
                  </a:ext>
                </a:extLst>
              </a:tr>
              <a:tr h="312871">
                <a:tc vMerge="1">
                  <a:txBody>
                    <a:bodyPr/>
                    <a:lstStyle/>
                    <a:p>
                      <a:endParaRPr lang="zh-CN" altLang="en-US" dirty="0"/>
                    </a:p>
                  </a:txBody>
                  <a:tcPr/>
                </a:tc>
                <a:tc>
                  <a:txBody>
                    <a:bodyPr/>
                    <a:lstStyle/>
                    <a:p>
                      <a:pPr marL="0" algn="ctr" defTabSz="3599993" rtl="0" eaLnBrk="1" latinLnBrk="0" hangingPunct="1">
                        <a:lnSpc>
                          <a:spcPct val="115000"/>
                        </a:lnSpc>
                        <a:spcAft>
                          <a:spcPts val="0"/>
                        </a:spcAft>
                      </a:pPr>
                      <a:r>
                        <a:rPr lang="en-US" altLang="zh-CN" sz="1400" kern="1200" dirty="0" smtClean="0">
                          <a:solidFill>
                            <a:schemeClr val="tx1"/>
                          </a:solidFill>
                        </a:rPr>
                        <a:t>CS</a:t>
                      </a:r>
                      <a:r>
                        <a:rPr lang="en-US" altLang="zh-CN" sz="1400" kern="1200" baseline="-25000" dirty="0" smtClean="0">
                          <a:solidFill>
                            <a:schemeClr val="tx1"/>
                          </a:solidFill>
                        </a:rPr>
                        <a:t>2</a:t>
                      </a:r>
                      <a:endParaRPr lang="zh-CN" altLang="en-US" sz="1400" b="1" kern="1200" baseline="-25000" dirty="0">
                        <a:solidFill>
                          <a:schemeClr val="tx1"/>
                        </a:solidFill>
                        <a:latin typeface="+mn-lt"/>
                        <a:ea typeface="+mn-ea"/>
                        <a:cs typeface="+mn-cs"/>
                      </a:endParaRPr>
                    </a:p>
                  </a:txBody>
                  <a:tcPr anchor="ctr"/>
                </a:tc>
                <a:tc>
                  <a:txBody>
                    <a:bodyPr/>
                    <a:lstStyle/>
                    <a:p>
                      <a:pPr marL="0" algn="ctr" defTabSz="3599993" rtl="0" eaLnBrk="1" fontAlgn="b" latinLnBrk="0" hangingPunct="1">
                        <a:lnSpc>
                          <a:spcPct val="115000"/>
                        </a:lnSpc>
                        <a:spcAft>
                          <a:spcPts val="0"/>
                        </a:spcAft>
                      </a:pPr>
                      <a:r>
                        <a:rPr lang="en-US" altLang="zh-CN" sz="1400" kern="1200" dirty="0">
                          <a:solidFill>
                            <a:schemeClr val="tx1"/>
                          </a:solidFill>
                        </a:rPr>
                        <a:t>0</a:t>
                      </a:r>
                      <a:endParaRPr lang="en-US" altLang="zh-CN" sz="1400" b="0" kern="1200" dirty="0">
                        <a:solidFill>
                          <a:schemeClr val="tx1"/>
                        </a:solidFill>
                        <a:latin typeface="+mn-lt"/>
                        <a:ea typeface="+mn-ea"/>
                        <a:cs typeface="+mn-cs"/>
                      </a:endParaRPr>
                    </a:p>
                  </a:txBody>
                  <a:tcPr marL="9525" marR="9525" marT="9525" marB="0" anchor="ctr"/>
                </a:tc>
                <a:tc>
                  <a:txBody>
                    <a:bodyPr/>
                    <a:lstStyle/>
                    <a:p>
                      <a:pPr marL="0" algn="ctr" defTabSz="3599993" rtl="0" eaLnBrk="1" fontAlgn="ctr" latinLnBrk="0" hangingPunct="1">
                        <a:lnSpc>
                          <a:spcPct val="115000"/>
                        </a:lnSpc>
                        <a:spcAft>
                          <a:spcPts val="0"/>
                        </a:spcAft>
                      </a:pPr>
                      <a:r>
                        <a:rPr lang="en-US" altLang="zh-CN" sz="1400" kern="1200" dirty="0">
                          <a:solidFill>
                            <a:schemeClr val="tx1"/>
                          </a:solidFill>
                        </a:rPr>
                        <a:t>1</a:t>
                      </a:r>
                      <a:endParaRPr lang="en-US" altLang="zh-CN" sz="1400" kern="1200" dirty="0">
                        <a:solidFill>
                          <a:schemeClr val="tx1"/>
                        </a:solidFill>
                        <a:latin typeface="+mn-lt"/>
                        <a:ea typeface="+mn-ea"/>
                        <a:cs typeface="+mn-cs"/>
                      </a:endParaRPr>
                    </a:p>
                  </a:txBody>
                  <a:tcPr marL="9525" marR="9525" marT="9525" marB="0" anchor="ctr"/>
                </a:tc>
                <a:extLst>
                  <a:ext uri="{0D108BD9-81ED-4DB2-BD59-A6C34878D82A}">
                    <a16:rowId xmlns="" xmlns:a16="http://schemas.microsoft.com/office/drawing/2014/main" val="10013"/>
                  </a:ext>
                </a:extLst>
              </a:tr>
              <a:tr h="312871">
                <a:tc vMerge="1">
                  <a:txBody>
                    <a:bodyPr/>
                    <a:lstStyle/>
                    <a:p>
                      <a:endParaRPr lang="zh-CN" altLang="en-US" dirty="0"/>
                    </a:p>
                  </a:txBody>
                  <a:tcPr/>
                </a:tc>
                <a:tc>
                  <a:txBody>
                    <a:bodyPr/>
                    <a:lstStyle/>
                    <a:p>
                      <a:pPr marL="0" algn="ctr" defTabSz="3599993" rtl="0" eaLnBrk="1" latinLnBrk="0" hangingPunct="1">
                        <a:lnSpc>
                          <a:spcPct val="115000"/>
                        </a:lnSpc>
                        <a:spcAft>
                          <a:spcPts val="0"/>
                        </a:spcAft>
                      </a:pPr>
                      <a:r>
                        <a:rPr lang="en-US" altLang="zh-CN" sz="1400" kern="1200" dirty="0" smtClean="0">
                          <a:solidFill>
                            <a:schemeClr val="tx1"/>
                          </a:solidFill>
                        </a:rPr>
                        <a:t>CO</a:t>
                      </a:r>
                      <a:r>
                        <a:rPr lang="en-US" altLang="zh-CN" sz="1400" kern="1200" baseline="-25000" dirty="0" smtClean="0">
                          <a:solidFill>
                            <a:schemeClr val="tx1"/>
                          </a:solidFill>
                        </a:rPr>
                        <a:t>2</a:t>
                      </a:r>
                      <a:endParaRPr lang="zh-CN" altLang="en-US" sz="1400" b="1" kern="1200" baseline="-25000" dirty="0">
                        <a:solidFill>
                          <a:schemeClr val="tx1"/>
                        </a:solidFill>
                        <a:latin typeface="+mn-lt"/>
                        <a:ea typeface="+mn-ea"/>
                        <a:cs typeface="+mn-cs"/>
                      </a:endParaRPr>
                    </a:p>
                  </a:txBody>
                  <a:tcPr anchor="ctr"/>
                </a:tc>
                <a:tc>
                  <a:txBody>
                    <a:bodyPr/>
                    <a:lstStyle/>
                    <a:p>
                      <a:pPr marL="0" algn="ctr" defTabSz="3599993" rtl="0" eaLnBrk="1" fontAlgn="b" latinLnBrk="0" hangingPunct="1">
                        <a:lnSpc>
                          <a:spcPct val="115000"/>
                        </a:lnSpc>
                        <a:spcAft>
                          <a:spcPts val="0"/>
                        </a:spcAft>
                      </a:pPr>
                      <a:r>
                        <a:rPr lang="en-US" altLang="zh-CN" sz="1400" kern="1200" dirty="0">
                          <a:solidFill>
                            <a:schemeClr val="tx1"/>
                          </a:solidFill>
                        </a:rPr>
                        <a:t>21.44</a:t>
                      </a:r>
                      <a:endParaRPr lang="en-US" altLang="zh-CN" sz="1400" b="0" kern="1200" dirty="0">
                        <a:solidFill>
                          <a:schemeClr val="tx1"/>
                        </a:solidFill>
                        <a:latin typeface="+mn-lt"/>
                        <a:ea typeface="+mn-ea"/>
                        <a:cs typeface="+mn-cs"/>
                      </a:endParaRPr>
                    </a:p>
                  </a:txBody>
                  <a:tcPr marL="9525" marR="9525" marT="9525" marB="0" anchor="ctr"/>
                </a:tc>
                <a:tc>
                  <a:txBody>
                    <a:bodyPr/>
                    <a:lstStyle/>
                    <a:p>
                      <a:pPr marL="0" algn="ctr" defTabSz="3599993" rtl="0" eaLnBrk="1" fontAlgn="ctr" latinLnBrk="0" hangingPunct="1">
                        <a:lnSpc>
                          <a:spcPct val="115000"/>
                        </a:lnSpc>
                        <a:spcAft>
                          <a:spcPts val="0"/>
                        </a:spcAft>
                      </a:pPr>
                      <a:r>
                        <a:rPr lang="en-US" altLang="zh-CN" sz="1400" kern="1200" dirty="0">
                          <a:solidFill>
                            <a:schemeClr val="tx1"/>
                          </a:solidFill>
                        </a:rPr>
                        <a:t>1.36</a:t>
                      </a:r>
                      <a:endParaRPr lang="en-US" altLang="zh-CN" sz="1400" kern="1200" dirty="0">
                        <a:solidFill>
                          <a:schemeClr val="tx1"/>
                        </a:solidFill>
                        <a:latin typeface="+mn-lt"/>
                        <a:ea typeface="+mn-ea"/>
                        <a:cs typeface="+mn-cs"/>
                      </a:endParaRPr>
                    </a:p>
                  </a:txBody>
                  <a:tcPr marL="9525" marR="9525" marT="9525" marB="0" anchor="ctr"/>
                </a:tc>
                <a:extLst>
                  <a:ext uri="{0D108BD9-81ED-4DB2-BD59-A6C34878D82A}">
                    <a16:rowId xmlns="" xmlns:a16="http://schemas.microsoft.com/office/drawing/2014/main" val="10014"/>
                  </a:ext>
                </a:extLst>
              </a:tr>
            </a:tbl>
          </a:graphicData>
        </a:graphic>
      </p:graphicFrame>
    </p:spTree>
    <p:extLst>
      <p:ext uri="{BB962C8B-B14F-4D97-AF65-F5344CB8AC3E}">
        <p14:creationId xmlns:p14="http://schemas.microsoft.com/office/powerpoint/2010/main" val="217475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22" presetClass="entr" presetSubtype="8"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22" presetClass="entr" presetSubtype="8"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par>
                                <p:cTn id="19" presetID="22" presetClass="entr" presetSubtype="8"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par>
                                <p:cTn id="22" presetID="22" presetClass="entr" presetSubtype="8"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par>
                                <p:cTn id="29" presetID="22" presetClass="entr" presetSubtype="8"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par>
                          <p:cTn id="32" fill="hold">
                            <p:stCondLst>
                              <p:cond delay="1000"/>
                            </p:stCondLst>
                            <p:childTnLst>
                              <p:par>
                                <p:cTn id="33" presetID="22" presetClass="entr" presetSubtype="8"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par>
                                <p:cTn id="36" presetID="22" presetClass="entr" presetSubtype="8"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par>
                          <p:cTn id="39" fill="hold">
                            <p:stCondLst>
                              <p:cond delay="1500"/>
                            </p:stCondLst>
                            <p:childTnLst>
                              <p:par>
                                <p:cTn id="40" presetID="22" presetClass="entr" presetSubtype="8"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barn(inVertical)">
                                      <p:cBhvr>
                                        <p:cTn id="4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482599" y="342900"/>
            <a:ext cx="4085923" cy="584200"/>
          </a:xfrm>
        </p:spPr>
        <p:txBody>
          <a:bodyPr/>
          <a:lstStyle/>
          <a:p>
            <a:r>
              <a:rPr lang="zh-CN" altLang="en-US" dirty="0" smtClean="0"/>
              <a:t>混合气体的选择</a:t>
            </a:r>
            <a:endParaRPr lang="zh-CN" altLang="en-US" dirty="0"/>
          </a:p>
        </p:txBody>
      </p:sp>
      <p:sp>
        <p:nvSpPr>
          <p:cNvPr id="25" name="文本框 24"/>
          <p:cNvSpPr txBox="1"/>
          <p:nvPr/>
        </p:nvSpPr>
        <p:spPr>
          <a:xfrm>
            <a:off x="118769" y="2931581"/>
            <a:ext cx="3267565" cy="1200329"/>
          </a:xfrm>
          <a:prstGeom prst="rect">
            <a:avLst/>
          </a:prstGeom>
          <a:noFill/>
        </p:spPr>
        <p:txBody>
          <a:bodyPr wrap="square" rtlCol="0">
            <a:spAutoFit/>
          </a:bodyPr>
          <a:lstStyle/>
          <a:p>
            <a:pPr algn="ctr">
              <a:lnSpc>
                <a:spcPct val="150000"/>
              </a:lnSpc>
            </a:pPr>
            <a:r>
              <a:rPr lang="zh-CN" altLang="en-US" sz="2400" dirty="0" smtClean="0">
                <a:latin typeface="楷体" panose="02010609060101010101" pitchFamily="49" charset="-122"/>
                <a:ea typeface="楷体" panose="02010609060101010101" pitchFamily="49" charset="-122"/>
              </a:rPr>
              <a:t>接近左下角的气体组分具有更好的理论性能</a:t>
            </a:r>
            <a:endParaRPr lang="zh-CN" altLang="en-US" sz="2400" dirty="0">
              <a:latin typeface="楷体" panose="02010609060101010101" pitchFamily="49" charset="-122"/>
              <a:ea typeface="楷体" panose="02010609060101010101" pitchFamily="49" charset="-122"/>
            </a:endParaRPr>
          </a:p>
        </p:txBody>
      </p:sp>
      <p:grpSp>
        <p:nvGrpSpPr>
          <p:cNvPr id="26" name="组合 25"/>
          <p:cNvGrpSpPr/>
          <p:nvPr/>
        </p:nvGrpSpPr>
        <p:grpSpPr>
          <a:xfrm>
            <a:off x="3671862" y="2135368"/>
            <a:ext cx="5461853" cy="4074773"/>
            <a:chOff x="1918346" y="1829494"/>
            <a:chExt cx="5461853" cy="4074773"/>
          </a:xfrm>
        </p:grpSpPr>
        <p:pic>
          <p:nvPicPr>
            <p:cNvPr id="27" name="图片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8346" y="1829494"/>
              <a:ext cx="5461853" cy="4074773"/>
            </a:xfrm>
            <a:prstGeom prst="rect">
              <a:avLst/>
            </a:prstGeom>
          </p:spPr>
        </p:pic>
        <p:sp>
          <p:nvSpPr>
            <p:cNvPr id="28" name="椭圆 27"/>
            <p:cNvSpPr/>
            <p:nvPr/>
          </p:nvSpPr>
          <p:spPr>
            <a:xfrm>
              <a:off x="6413678" y="2112135"/>
              <a:ext cx="347730" cy="347730"/>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5399914" y="2809472"/>
              <a:ext cx="285482" cy="285482"/>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4531931" y="2927350"/>
              <a:ext cx="231104" cy="231104"/>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3719131" y="3403600"/>
              <a:ext cx="231104" cy="231104"/>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046031" y="3486150"/>
              <a:ext cx="167604" cy="167604"/>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5920161" y="3164804"/>
              <a:ext cx="122137" cy="122137"/>
            </a:xfrm>
            <a:prstGeom prst="ellipse">
              <a:avLst/>
            </a:prstGeom>
            <a:solidFill>
              <a:schemeClr val="accent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6300554" y="3958435"/>
              <a:ext cx="162747" cy="1600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6328028" y="3994222"/>
              <a:ext cx="107797" cy="107797"/>
            </a:xfrm>
            <a:prstGeom prst="ellipse">
              <a:avLst/>
            </a:prstGeom>
            <a:solidFill>
              <a:schemeClr val="accent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4916254" y="3798349"/>
              <a:ext cx="162747" cy="1600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4943728" y="3834136"/>
              <a:ext cx="107797" cy="107797"/>
            </a:xfrm>
            <a:prstGeom prst="ellipse">
              <a:avLst/>
            </a:prstGeom>
            <a:solidFill>
              <a:schemeClr val="accent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4973161" y="4366977"/>
              <a:ext cx="156727" cy="156727"/>
            </a:xfrm>
            <a:prstGeom prst="ellipse">
              <a:avLst/>
            </a:prstGeom>
            <a:solidFill>
              <a:schemeClr val="accent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4504457" y="3987872"/>
              <a:ext cx="162747" cy="1600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4531931" y="4023659"/>
              <a:ext cx="107797" cy="107797"/>
            </a:xfrm>
            <a:prstGeom prst="ellipse">
              <a:avLst/>
            </a:prstGeom>
            <a:solidFill>
              <a:schemeClr val="accent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4824225" y="4167812"/>
              <a:ext cx="162747" cy="1600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5828035" y="4102019"/>
              <a:ext cx="141075" cy="141075"/>
            </a:xfrm>
            <a:prstGeom prst="ellipse">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4720261" y="4046236"/>
              <a:ext cx="391986" cy="391986"/>
            </a:xfrm>
            <a:prstGeom prst="ellipse">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4521095" y="4307733"/>
              <a:ext cx="162747" cy="1600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4612069" y="4392898"/>
              <a:ext cx="45719" cy="45719"/>
            </a:xfrm>
            <a:prstGeom prst="ellipse">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2967281" y="4112171"/>
              <a:ext cx="162747" cy="1600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3026506" y="4191779"/>
              <a:ext cx="51276" cy="51276"/>
            </a:xfrm>
            <a:prstGeom prst="ellipse">
              <a:avLst/>
            </a:prstGeom>
            <a:solidFill>
              <a:schemeClr val="accent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49" name="直接连接符 48"/>
          <p:cNvCxnSpPr/>
          <p:nvPr/>
        </p:nvCxnSpPr>
        <p:spPr>
          <a:xfrm flipH="1">
            <a:off x="7352454" y="2602305"/>
            <a:ext cx="1096865" cy="6599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6420118" y="3274482"/>
            <a:ext cx="944524" cy="855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5621845" y="3372253"/>
            <a:ext cx="798273" cy="4521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4890602" y="3836666"/>
            <a:ext cx="731243" cy="733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6730899" y="3598348"/>
            <a:ext cx="1023739" cy="57440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4780916" y="4398849"/>
            <a:ext cx="1639202" cy="9777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7986198" y="4160769"/>
            <a:ext cx="463121" cy="32386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H="1">
            <a:off x="6420118" y="4735642"/>
            <a:ext cx="499682" cy="158879"/>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57" name="任意多边形 56"/>
          <p:cNvSpPr/>
          <p:nvPr/>
        </p:nvSpPr>
        <p:spPr>
          <a:xfrm>
            <a:off x="6194652" y="4373935"/>
            <a:ext cx="1559986" cy="440912"/>
          </a:xfrm>
          <a:custGeom>
            <a:avLst/>
            <a:gdLst>
              <a:gd name="connsiteX0" fmla="*/ 1996225 w 2034862"/>
              <a:gd name="connsiteY0" fmla="*/ 25758 h 464632"/>
              <a:gd name="connsiteX1" fmla="*/ 1996225 w 2034862"/>
              <a:gd name="connsiteY1" fmla="*/ 25758 h 464632"/>
              <a:gd name="connsiteX2" fmla="*/ 1622738 w 2034862"/>
              <a:gd name="connsiteY2" fmla="*/ 0 h 464632"/>
              <a:gd name="connsiteX3" fmla="*/ 1365161 w 2034862"/>
              <a:gd name="connsiteY3" fmla="*/ 12879 h 464632"/>
              <a:gd name="connsiteX4" fmla="*/ 1326524 w 2034862"/>
              <a:gd name="connsiteY4" fmla="*/ 25758 h 464632"/>
              <a:gd name="connsiteX5" fmla="*/ 1223493 w 2034862"/>
              <a:gd name="connsiteY5" fmla="*/ 51515 h 464632"/>
              <a:gd name="connsiteX6" fmla="*/ 1120462 w 2034862"/>
              <a:gd name="connsiteY6" fmla="*/ 90152 h 464632"/>
              <a:gd name="connsiteX7" fmla="*/ 772732 w 2034862"/>
              <a:gd name="connsiteY7" fmla="*/ 103031 h 464632"/>
              <a:gd name="connsiteX8" fmla="*/ 682580 w 2034862"/>
              <a:gd name="connsiteY8" fmla="*/ 128789 h 464632"/>
              <a:gd name="connsiteX9" fmla="*/ 605307 w 2034862"/>
              <a:gd name="connsiteY9" fmla="*/ 141668 h 464632"/>
              <a:gd name="connsiteX10" fmla="*/ 450761 w 2034862"/>
              <a:gd name="connsiteY10" fmla="*/ 167425 h 464632"/>
              <a:gd name="connsiteX11" fmla="*/ 334851 w 2034862"/>
              <a:gd name="connsiteY11" fmla="*/ 193183 h 464632"/>
              <a:gd name="connsiteX12" fmla="*/ 257577 w 2034862"/>
              <a:gd name="connsiteY12" fmla="*/ 218941 h 464632"/>
              <a:gd name="connsiteX13" fmla="*/ 206062 w 2034862"/>
              <a:gd name="connsiteY13" fmla="*/ 231820 h 464632"/>
              <a:gd name="connsiteX14" fmla="*/ 90152 w 2034862"/>
              <a:gd name="connsiteY14" fmla="*/ 296214 h 464632"/>
              <a:gd name="connsiteX15" fmla="*/ 64394 w 2034862"/>
              <a:gd name="connsiteY15" fmla="*/ 334851 h 464632"/>
              <a:gd name="connsiteX16" fmla="*/ 25758 w 2034862"/>
              <a:gd name="connsiteY16" fmla="*/ 360608 h 464632"/>
              <a:gd name="connsiteX17" fmla="*/ 0 w 2034862"/>
              <a:gd name="connsiteY17" fmla="*/ 437882 h 464632"/>
              <a:gd name="connsiteX18" fmla="*/ 257577 w 2034862"/>
              <a:gd name="connsiteY18" fmla="*/ 450760 h 464632"/>
              <a:gd name="connsiteX19" fmla="*/ 412124 w 2034862"/>
              <a:gd name="connsiteY19" fmla="*/ 399245 h 464632"/>
              <a:gd name="connsiteX20" fmla="*/ 489397 w 2034862"/>
              <a:gd name="connsiteY20" fmla="*/ 373487 h 464632"/>
              <a:gd name="connsiteX21" fmla="*/ 540913 w 2034862"/>
              <a:gd name="connsiteY21" fmla="*/ 347729 h 464632"/>
              <a:gd name="connsiteX22" fmla="*/ 618186 w 2034862"/>
              <a:gd name="connsiteY22" fmla="*/ 334851 h 464632"/>
              <a:gd name="connsiteX23" fmla="*/ 708338 w 2034862"/>
              <a:gd name="connsiteY23" fmla="*/ 309093 h 464632"/>
              <a:gd name="connsiteX24" fmla="*/ 1571223 w 2034862"/>
              <a:gd name="connsiteY24" fmla="*/ 309093 h 464632"/>
              <a:gd name="connsiteX25" fmla="*/ 1648496 w 2034862"/>
              <a:gd name="connsiteY25" fmla="*/ 257577 h 464632"/>
              <a:gd name="connsiteX26" fmla="*/ 1687132 w 2034862"/>
              <a:gd name="connsiteY26" fmla="*/ 244699 h 464632"/>
              <a:gd name="connsiteX27" fmla="*/ 1751527 w 2034862"/>
              <a:gd name="connsiteY27" fmla="*/ 218941 h 464632"/>
              <a:gd name="connsiteX28" fmla="*/ 1867437 w 2034862"/>
              <a:gd name="connsiteY28" fmla="*/ 206062 h 464632"/>
              <a:gd name="connsiteX29" fmla="*/ 1996225 w 2034862"/>
              <a:gd name="connsiteY29" fmla="*/ 206062 h 464632"/>
              <a:gd name="connsiteX30" fmla="*/ 2009104 w 2034862"/>
              <a:gd name="connsiteY30" fmla="*/ 167425 h 464632"/>
              <a:gd name="connsiteX31" fmla="*/ 2034862 w 2034862"/>
              <a:gd name="connsiteY31" fmla="*/ 128789 h 464632"/>
              <a:gd name="connsiteX32" fmla="*/ 2021983 w 2034862"/>
              <a:gd name="connsiteY32" fmla="*/ 64394 h 464632"/>
              <a:gd name="connsiteX33" fmla="*/ 1996225 w 2034862"/>
              <a:gd name="connsiteY33" fmla="*/ 25758 h 46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34862" h="464632">
                <a:moveTo>
                  <a:pt x="1996225" y="25758"/>
                </a:moveTo>
                <a:lnTo>
                  <a:pt x="1996225" y="25758"/>
                </a:lnTo>
                <a:cubicBezTo>
                  <a:pt x="1933266" y="20915"/>
                  <a:pt x="1671850" y="0"/>
                  <a:pt x="1622738" y="0"/>
                </a:cubicBezTo>
                <a:cubicBezTo>
                  <a:pt x="1536772" y="0"/>
                  <a:pt x="1451020" y="8586"/>
                  <a:pt x="1365161" y="12879"/>
                </a:cubicBezTo>
                <a:cubicBezTo>
                  <a:pt x="1352282" y="17172"/>
                  <a:pt x="1339694" y="22465"/>
                  <a:pt x="1326524" y="25758"/>
                </a:cubicBezTo>
                <a:cubicBezTo>
                  <a:pt x="1278156" y="37850"/>
                  <a:pt x="1264702" y="33855"/>
                  <a:pt x="1223493" y="51515"/>
                </a:cubicBezTo>
                <a:cubicBezTo>
                  <a:pt x="1181693" y="69429"/>
                  <a:pt x="1167049" y="87146"/>
                  <a:pt x="1120462" y="90152"/>
                </a:cubicBezTo>
                <a:cubicBezTo>
                  <a:pt x="1004713" y="97620"/>
                  <a:pt x="888642" y="98738"/>
                  <a:pt x="772732" y="103031"/>
                </a:cubicBezTo>
                <a:cubicBezTo>
                  <a:pt x="735906" y="115307"/>
                  <a:pt x="723011" y="120703"/>
                  <a:pt x="682580" y="128789"/>
                </a:cubicBezTo>
                <a:cubicBezTo>
                  <a:pt x="656974" y="133910"/>
                  <a:pt x="630913" y="136547"/>
                  <a:pt x="605307" y="141668"/>
                </a:cubicBezTo>
                <a:cubicBezTo>
                  <a:pt x="463493" y="170030"/>
                  <a:pt x="682270" y="138486"/>
                  <a:pt x="450761" y="167425"/>
                </a:cubicBezTo>
                <a:cubicBezTo>
                  <a:pt x="340216" y="204273"/>
                  <a:pt x="516180" y="147850"/>
                  <a:pt x="334851" y="193183"/>
                </a:cubicBezTo>
                <a:cubicBezTo>
                  <a:pt x="308510" y="199768"/>
                  <a:pt x="283918" y="212356"/>
                  <a:pt x="257577" y="218941"/>
                </a:cubicBezTo>
                <a:lnTo>
                  <a:pt x="206062" y="231820"/>
                </a:lnTo>
                <a:cubicBezTo>
                  <a:pt x="117493" y="290865"/>
                  <a:pt x="158157" y="273546"/>
                  <a:pt x="90152" y="296214"/>
                </a:cubicBezTo>
                <a:cubicBezTo>
                  <a:pt x="81566" y="309093"/>
                  <a:pt x="75339" y="323906"/>
                  <a:pt x="64394" y="334851"/>
                </a:cubicBezTo>
                <a:cubicBezTo>
                  <a:pt x="53449" y="345796"/>
                  <a:pt x="33961" y="347483"/>
                  <a:pt x="25758" y="360608"/>
                </a:cubicBezTo>
                <a:cubicBezTo>
                  <a:pt x="11368" y="383632"/>
                  <a:pt x="0" y="437882"/>
                  <a:pt x="0" y="437882"/>
                </a:cubicBezTo>
                <a:cubicBezTo>
                  <a:pt x="153182" y="476176"/>
                  <a:pt x="67753" y="466579"/>
                  <a:pt x="257577" y="450760"/>
                </a:cubicBezTo>
                <a:lnTo>
                  <a:pt x="412124" y="399245"/>
                </a:lnTo>
                <a:cubicBezTo>
                  <a:pt x="412126" y="399244"/>
                  <a:pt x="489394" y="373488"/>
                  <a:pt x="489397" y="373487"/>
                </a:cubicBezTo>
                <a:cubicBezTo>
                  <a:pt x="506569" y="364901"/>
                  <a:pt x="522524" y="353246"/>
                  <a:pt x="540913" y="347729"/>
                </a:cubicBezTo>
                <a:cubicBezTo>
                  <a:pt x="565925" y="340226"/>
                  <a:pt x="592580" y="339972"/>
                  <a:pt x="618186" y="334851"/>
                </a:cubicBezTo>
                <a:cubicBezTo>
                  <a:pt x="658611" y="326766"/>
                  <a:pt x="671517" y="321367"/>
                  <a:pt x="708338" y="309093"/>
                </a:cubicBezTo>
                <a:cubicBezTo>
                  <a:pt x="823056" y="311891"/>
                  <a:pt x="1393501" y="336862"/>
                  <a:pt x="1571223" y="309093"/>
                </a:cubicBezTo>
                <a:cubicBezTo>
                  <a:pt x="1601809" y="304314"/>
                  <a:pt x="1619127" y="267366"/>
                  <a:pt x="1648496" y="257577"/>
                </a:cubicBezTo>
                <a:cubicBezTo>
                  <a:pt x="1661375" y="253284"/>
                  <a:pt x="1674421" y="249466"/>
                  <a:pt x="1687132" y="244699"/>
                </a:cubicBezTo>
                <a:cubicBezTo>
                  <a:pt x="1708779" y="236582"/>
                  <a:pt x="1728922" y="223785"/>
                  <a:pt x="1751527" y="218941"/>
                </a:cubicBezTo>
                <a:cubicBezTo>
                  <a:pt x="1789539" y="210796"/>
                  <a:pt x="1828800" y="210355"/>
                  <a:pt x="1867437" y="206062"/>
                </a:cubicBezTo>
                <a:cubicBezTo>
                  <a:pt x="1883068" y="208295"/>
                  <a:pt x="1968127" y="234160"/>
                  <a:pt x="1996225" y="206062"/>
                </a:cubicBezTo>
                <a:cubicBezTo>
                  <a:pt x="2005824" y="196462"/>
                  <a:pt x="2003033" y="179567"/>
                  <a:pt x="2009104" y="167425"/>
                </a:cubicBezTo>
                <a:cubicBezTo>
                  <a:pt x="2016026" y="153581"/>
                  <a:pt x="2026276" y="141668"/>
                  <a:pt x="2034862" y="128789"/>
                </a:cubicBezTo>
                <a:cubicBezTo>
                  <a:pt x="2030569" y="107324"/>
                  <a:pt x="2032844" y="83400"/>
                  <a:pt x="2021983" y="64394"/>
                </a:cubicBezTo>
                <a:cubicBezTo>
                  <a:pt x="2014303" y="50955"/>
                  <a:pt x="2000518" y="32197"/>
                  <a:pt x="1996225" y="25758"/>
                </a:cubicBezTo>
                <a:close/>
              </a:path>
            </a:pathLst>
          </a:cu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箭头连接符 23"/>
          <p:cNvCxnSpPr/>
          <p:nvPr/>
        </p:nvCxnSpPr>
        <p:spPr>
          <a:xfrm>
            <a:off x="3112699" y="3648584"/>
            <a:ext cx="1482963" cy="148044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笑脸 19"/>
          <p:cNvSpPr/>
          <p:nvPr/>
        </p:nvSpPr>
        <p:spPr>
          <a:xfrm>
            <a:off x="4575898" y="4884331"/>
            <a:ext cx="733547" cy="733547"/>
          </a:xfrm>
          <a:prstGeom prst="smileyFac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5" name="组合 64"/>
          <p:cNvGrpSpPr/>
          <p:nvPr/>
        </p:nvGrpSpPr>
        <p:grpSpPr>
          <a:xfrm>
            <a:off x="4466148" y="2283549"/>
            <a:ext cx="2002885" cy="978803"/>
            <a:chOff x="4466149" y="2283549"/>
            <a:chExt cx="1676874" cy="978803"/>
          </a:xfrm>
        </p:grpSpPr>
        <p:sp>
          <p:nvSpPr>
            <p:cNvPr id="66" name="矩形 65"/>
            <p:cNvSpPr/>
            <p:nvPr/>
          </p:nvSpPr>
          <p:spPr>
            <a:xfrm>
              <a:off x="4466149" y="2283549"/>
              <a:ext cx="1237602" cy="93082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7" name="直接连接符 66"/>
            <p:cNvCxnSpPr/>
            <p:nvPr/>
          </p:nvCxnSpPr>
          <p:spPr>
            <a:xfrm>
              <a:off x="4575898" y="2450669"/>
              <a:ext cx="41178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4575898" y="2684030"/>
              <a:ext cx="411786"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4575898" y="2878538"/>
              <a:ext cx="411786"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4575898" y="3092472"/>
              <a:ext cx="411786"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71" name="文本框 70"/>
            <p:cNvSpPr txBox="1"/>
            <p:nvPr/>
          </p:nvSpPr>
          <p:spPr>
            <a:xfrm>
              <a:off x="4921173" y="2308245"/>
              <a:ext cx="1221850" cy="954107"/>
            </a:xfrm>
            <a:prstGeom prst="rect">
              <a:avLst/>
            </a:prstGeom>
            <a:noFill/>
          </p:spPr>
          <p:txBody>
            <a:bodyPr wrap="square" rtlCol="0">
              <a:spAutoFit/>
            </a:bodyPr>
            <a:lstStyle/>
            <a:p>
              <a:r>
                <a:rPr lang="zh-CN" altLang="en-US" sz="1400" dirty="0" smtClean="0"/>
                <a:t>烷烃</a:t>
              </a:r>
              <a:endParaRPr lang="en-US" altLang="zh-CN" sz="1400" dirty="0" smtClean="0"/>
            </a:p>
            <a:p>
              <a:r>
                <a:rPr lang="zh-CN" altLang="en-US" sz="1400" dirty="0" smtClean="0"/>
                <a:t>不饱和烃</a:t>
              </a:r>
              <a:endParaRPr lang="en-US" altLang="zh-CN" sz="1400" dirty="0" smtClean="0"/>
            </a:p>
            <a:p>
              <a:r>
                <a:rPr lang="zh-CN" altLang="en-US" sz="1400" dirty="0" smtClean="0"/>
                <a:t>氟代烃</a:t>
              </a:r>
              <a:endParaRPr lang="en-US" altLang="zh-CN" sz="1400" dirty="0" smtClean="0"/>
            </a:p>
            <a:p>
              <a:r>
                <a:rPr lang="zh-CN" altLang="en-US" sz="1400" dirty="0" smtClean="0"/>
                <a:t>其他</a:t>
              </a:r>
              <a:endParaRPr lang="zh-CN" altLang="en-US" sz="1400" dirty="0"/>
            </a:p>
          </p:txBody>
        </p:sp>
      </p:grpSp>
    </p:spTree>
    <p:extLst>
      <p:ext uri="{BB962C8B-B14F-4D97-AF65-F5344CB8AC3E}">
        <p14:creationId xmlns:p14="http://schemas.microsoft.com/office/powerpoint/2010/main" val="1054855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zh-CN" altLang="en-US" smtClean="0"/>
              <a:t>摘要</a:t>
            </a:r>
            <a:endParaRPr lang="zh-CN" altLang="en-US" dirty="0"/>
          </a:p>
        </p:txBody>
      </p:sp>
      <p:sp>
        <p:nvSpPr>
          <p:cNvPr id="3" name="文本框 2"/>
          <p:cNvSpPr txBox="1"/>
          <p:nvPr/>
        </p:nvSpPr>
        <p:spPr>
          <a:xfrm>
            <a:off x="1386894" y="1725770"/>
            <a:ext cx="6971495" cy="3539430"/>
          </a:xfrm>
          <a:prstGeom prst="rect">
            <a:avLst/>
          </a:prstGeom>
          <a:noFill/>
        </p:spPr>
        <p:txBody>
          <a:bodyPr wrap="square" rtlCol="0">
            <a:spAutoFit/>
          </a:bodyPr>
          <a:lstStyle/>
          <a:p>
            <a:pPr>
              <a:lnSpc>
                <a:spcPct val="200000"/>
              </a:lnSpc>
            </a:pPr>
            <a:r>
              <a:rPr lang="en-US" altLang="zh-CN" sz="2800" dirty="0" smtClean="0">
                <a:latin typeface="楷体" panose="02010609060101010101" pitchFamily="49" charset="-122"/>
                <a:ea typeface="楷体" panose="02010609060101010101" pitchFamily="49" charset="-122"/>
              </a:rPr>
              <a:t>1</a:t>
            </a:r>
            <a:r>
              <a:rPr lang="zh-CN" altLang="en-US" sz="2800" dirty="0" smtClean="0">
                <a:latin typeface="楷体" panose="02010609060101010101" pitchFamily="49" charset="-122"/>
                <a:ea typeface="楷体" panose="02010609060101010101" pitchFamily="49" charset="-122"/>
              </a:rPr>
              <a:t>、涂硼蜂窝中子探测器的设想与实现</a:t>
            </a:r>
            <a:endParaRPr lang="en-US" altLang="zh-CN" sz="2800" dirty="0" smtClean="0">
              <a:latin typeface="楷体" panose="02010609060101010101" pitchFamily="49" charset="-122"/>
              <a:ea typeface="楷体" panose="02010609060101010101" pitchFamily="49" charset="-122"/>
            </a:endParaRPr>
          </a:p>
          <a:p>
            <a:pPr>
              <a:lnSpc>
                <a:spcPct val="200000"/>
              </a:lnSpc>
            </a:pPr>
            <a:r>
              <a:rPr lang="en-US" altLang="zh-CN" sz="2800" dirty="0" smtClean="0">
                <a:latin typeface="楷体" panose="02010609060101010101" pitchFamily="49" charset="-122"/>
                <a:ea typeface="楷体" panose="02010609060101010101" pitchFamily="49" charset="-122"/>
              </a:rPr>
              <a:t>2</a:t>
            </a:r>
            <a:r>
              <a:rPr lang="zh-CN" altLang="en-US" sz="2800" dirty="0" smtClean="0">
                <a:latin typeface="楷体" panose="02010609060101010101" pitchFamily="49" charset="-122"/>
                <a:ea typeface="楷体" panose="02010609060101010101" pitchFamily="49" charset="-122"/>
              </a:rPr>
              <a:t>、探测器工作性能研究</a:t>
            </a:r>
            <a:endParaRPr lang="en-US" altLang="zh-CN" sz="2800" dirty="0" smtClean="0">
              <a:latin typeface="楷体" panose="02010609060101010101" pitchFamily="49" charset="-122"/>
              <a:ea typeface="楷体" panose="02010609060101010101" pitchFamily="49" charset="-122"/>
            </a:endParaRPr>
          </a:p>
          <a:p>
            <a:pPr>
              <a:lnSpc>
                <a:spcPct val="200000"/>
              </a:lnSpc>
            </a:pPr>
            <a:r>
              <a:rPr lang="en-US" altLang="zh-CN" sz="2800" dirty="0" smtClean="0">
                <a:latin typeface="楷体" panose="02010609060101010101" pitchFamily="49" charset="-122"/>
                <a:ea typeface="楷体" panose="02010609060101010101" pitchFamily="49" charset="-122"/>
              </a:rPr>
              <a:t>3</a:t>
            </a:r>
            <a:r>
              <a:rPr lang="zh-CN" altLang="en-US" sz="2800" dirty="0" smtClean="0">
                <a:latin typeface="楷体" panose="02010609060101010101" pitchFamily="49" charset="-122"/>
                <a:ea typeface="楷体" panose="02010609060101010101" pitchFamily="49" charset="-122"/>
              </a:rPr>
              <a:t>、探测器工作气体的研究</a:t>
            </a:r>
            <a:endParaRPr lang="en-US" altLang="zh-CN" sz="2800" dirty="0" smtClean="0">
              <a:latin typeface="楷体" panose="02010609060101010101" pitchFamily="49" charset="-122"/>
              <a:ea typeface="楷体" panose="02010609060101010101" pitchFamily="49" charset="-122"/>
            </a:endParaRPr>
          </a:p>
          <a:p>
            <a:pPr>
              <a:lnSpc>
                <a:spcPct val="200000"/>
              </a:lnSpc>
            </a:pPr>
            <a:r>
              <a:rPr lang="en-US" altLang="zh-CN" sz="2800" dirty="0" smtClean="0">
                <a:latin typeface="楷体" panose="02010609060101010101" pitchFamily="49" charset="-122"/>
                <a:ea typeface="楷体" panose="02010609060101010101" pitchFamily="49" charset="-122"/>
              </a:rPr>
              <a:t>4</a:t>
            </a:r>
            <a:r>
              <a:rPr lang="zh-CN" altLang="en-US" sz="2800" dirty="0" smtClean="0">
                <a:latin typeface="楷体" panose="02010609060101010101" pitchFamily="49" charset="-122"/>
                <a:ea typeface="楷体" panose="02010609060101010101" pitchFamily="49" charset="-122"/>
              </a:rPr>
              <a:t>、总结与展望</a:t>
            </a:r>
            <a:endParaRPr lang="zh-CN" altLang="en-US" sz="2800"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39879957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p:cNvPicPr>
            <a:picLocks noChangeAspect="1"/>
          </p:cNvPicPr>
          <p:nvPr/>
        </p:nvPicPr>
        <p:blipFill rotWithShape="1">
          <a:blip r:embed="rId2" cstate="print">
            <a:extLst>
              <a:ext uri="{28A0092B-C50C-407E-A947-70E740481C1C}">
                <a14:useLocalDpi xmlns:a14="http://schemas.microsoft.com/office/drawing/2010/main" val="0"/>
              </a:ext>
            </a:extLst>
          </a:blip>
          <a:srcRect l="7031" t="9102" r="11644" b="4291"/>
          <a:stretch/>
        </p:blipFill>
        <p:spPr>
          <a:xfrm>
            <a:off x="3696237" y="2137893"/>
            <a:ext cx="5447763" cy="4069724"/>
          </a:xfrm>
          <a:prstGeom prst="rect">
            <a:avLst/>
          </a:prstGeom>
        </p:spPr>
      </p:pic>
      <p:sp>
        <p:nvSpPr>
          <p:cNvPr id="2" name="文本占位符 1"/>
          <p:cNvSpPr>
            <a:spLocks noGrp="1"/>
          </p:cNvSpPr>
          <p:nvPr>
            <p:ph type="body" sz="quarter" idx="13"/>
          </p:nvPr>
        </p:nvSpPr>
        <p:spPr>
          <a:xfrm>
            <a:off x="482599" y="342900"/>
            <a:ext cx="3213637" cy="584200"/>
          </a:xfrm>
        </p:spPr>
        <p:txBody>
          <a:bodyPr/>
          <a:lstStyle/>
          <a:p>
            <a:r>
              <a:rPr lang="zh-CN" altLang="en-US" dirty="0" smtClean="0"/>
              <a:t>混合气体的选择</a:t>
            </a:r>
            <a:endParaRPr lang="zh-CN" altLang="en-US" dirty="0"/>
          </a:p>
        </p:txBody>
      </p:sp>
      <p:grpSp>
        <p:nvGrpSpPr>
          <p:cNvPr id="5" name="组合 4"/>
          <p:cNvGrpSpPr/>
          <p:nvPr/>
        </p:nvGrpSpPr>
        <p:grpSpPr>
          <a:xfrm>
            <a:off x="6295303" y="4623425"/>
            <a:ext cx="208141" cy="212271"/>
            <a:chOff x="3467100" y="2382837"/>
            <a:chExt cx="400050" cy="407988"/>
          </a:xfrm>
        </p:grpSpPr>
        <p:cxnSp>
          <p:nvCxnSpPr>
            <p:cNvPr id="6" name="直接连接符 5"/>
            <p:cNvCxnSpPr/>
            <p:nvPr/>
          </p:nvCxnSpPr>
          <p:spPr>
            <a:xfrm>
              <a:off x="3467100" y="2390775"/>
              <a:ext cx="400050" cy="40005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3468687" y="2382837"/>
              <a:ext cx="398463" cy="39846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a:off x="4752815" y="4413236"/>
            <a:ext cx="208141" cy="212271"/>
            <a:chOff x="3467100" y="2382837"/>
            <a:chExt cx="400050" cy="407988"/>
          </a:xfrm>
        </p:grpSpPr>
        <p:cxnSp>
          <p:nvCxnSpPr>
            <p:cNvPr id="9" name="直接连接符 8"/>
            <p:cNvCxnSpPr/>
            <p:nvPr/>
          </p:nvCxnSpPr>
          <p:spPr>
            <a:xfrm>
              <a:off x="3467100" y="2390775"/>
              <a:ext cx="400050" cy="40005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3468687" y="2382837"/>
              <a:ext cx="398463" cy="39846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a:off x="5566296" y="3782018"/>
            <a:ext cx="233363" cy="185371"/>
            <a:chOff x="3071812" y="2000250"/>
            <a:chExt cx="827377" cy="657225"/>
          </a:xfrm>
        </p:grpSpPr>
        <p:cxnSp>
          <p:nvCxnSpPr>
            <p:cNvPr id="12" name="直接连接符 11"/>
            <p:cNvCxnSpPr/>
            <p:nvPr/>
          </p:nvCxnSpPr>
          <p:spPr>
            <a:xfrm>
              <a:off x="3071812" y="2328862"/>
              <a:ext cx="314325" cy="314325"/>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3241965" y="2000250"/>
              <a:ext cx="657224" cy="657225"/>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6599163" y="4442184"/>
            <a:ext cx="233363" cy="185371"/>
            <a:chOff x="3071812" y="2000250"/>
            <a:chExt cx="827377" cy="657225"/>
          </a:xfrm>
        </p:grpSpPr>
        <p:cxnSp>
          <p:nvCxnSpPr>
            <p:cNvPr id="15" name="直接连接符 14"/>
            <p:cNvCxnSpPr/>
            <p:nvPr/>
          </p:nvCxnSpPr>
          <p:spPr>
            <a:xfrm>
              <a:off x="3071812" y="2328862"/>
              <a:ext cx="314325" cy="314325"/>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3241965" y="2000250"/>
              <a:ext cx="657224" cy="657225"/>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a:off x="8348938" y="2445757"/>
            <a:ext cx="233363" cy="185371"/>
            <a:chOff x="3071812" y="2000250"/>
            <a:chExt cx="827377" cy="657225"/>
          </a:xfrm>
        </p:grpSpPr>
        <p:cxnSp>
          <p:nvCxnSpPr>
            <p:cNvPr id="18" name="直接连接符 17"/>
            <p:cNvCxnSpPr/>
            <p:nvPr/>
          </p:nvCxnSpPr>
          <p:spPr>
            <a:xfrm>
              <a:off x="3071812" y="2328862"/>
              <a:ext cx="314325" cy="314325"/>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3241965" y="2000250"/>
              <a:ext cx="657224" cy="657225"/>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6269085" y="4256813"/>
            <a:ext cx="233363" cy="185371"/>
            <a:chOff x="3071812" y="2000250"/>
            <a:chExt cx="827377" cy="657225"/>
          </a:xfrm>
        </p:grpSpPr>
        <p:cxnSp>
          <p:nvCxnSpPr>
            <p:cNvPr id="21" name="直接连接符 20"/>
            <p:cNvCxnSpPr/>
            <p:nvPr/>
          </p:nvCxnSpPr>
          <p:spPr>
            <a:xfrm>
              <a:off x="3071812" y="2328862"/>
              <a:ext cx="314325" cy="314325"/>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3241965" y="2000250"/>
              <a:ext cx="657224" cy="657225"/>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7610192" y="4364289"/>
            <a:ext cx="233363" cy="185371"/>
            <a:chOff x="3071812" y="2000250"/>
            <a:chExt cx="827377" cy="657225"/>
          </a:xfrm>
        </p:grpSpPr>
        <p:cxnSp>
          <p:nvCxnSpPr>
            <p:cNvPr id="24" name="直接连接符 23"/>
            <p:cNvCxnSpPr/>
            <p:nvPr/>
          </p:nvCxnSpPr>
          <p:spPr>
            <a:xfrm>
              <a:off x="3071812" y="2328862"/>
              <a:ext cx="314325" cy="314325"/>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3241965" y="2000250"/>
              <a:ext cx="657224" cy="657225"/>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a:off x="4817772" y="3782018"/>
            <a:ext cx="208141" cy="212271"/>
            <a:chOff x="3467100" y="2382837"/>
            <a:chExt cx="400050" cy="407988"/>
          </a:xfrm>
        </p:grpSpPr>
        <p:cxnSp>
          <p:nvCxnSpPr>
            <p:cNvPr id="27" name="直接连接符 26"/>
            <p:cNvCxnSpPr/>
            <p:nvPr/>
          </p:nvCxnSpPr>
          <p:spPr>
            <a:xfrm>
              <a:off x="3467100" y="2390775"/>
              <a:ext cx="400050" cy="40005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3468687" y="2382837"/>
              <a:ext cx="398463" cy="39846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 name="文本框 2"/>
          <p:cNvSpPr txBox="1"/>
          <p:nvPr/>
        </p:nvSpPr>
        <p:spPr>
          <a:xfrm>
            <a:off x="488522" y="1354952"/>
            <a:ext cx="2550547" cy="5216813"/>
          </a:xfrm>
          <a:prstGeom prst="rect">
            <a:avLst/>
          </a:prstGeom>
          <a:noFill/>
        </p:spPr>
        <p:txBody>
          <a:bodyPr wrap="square" rtlCol="0">
            <a:spAutoFit/>
          </a:bodyPr>
          <a:lstStyle/>
          <a:p>
            <a:pPr>
              <a:lnSpc>
                <a:spcPct val="150000"/>
              </a:lnSpc>
            </a:pPr>
            <a:r>
              <a:rPr lang="zh-CN" altLang="en-US" sz="2000" b="1" dirty="0">
                <a:latin typeface="楷体" panose="02010609060101010101" pitchFamily="49" charset="-122"/>
                <a:ea typeface="楷体" panose="02010609060101010101" pitchFamily="49" charset="-122"/>
              </a:rPr>
              <a:t>五</a:t>
            </a:r>
            <a:r>
              <a:rPr lang="zh-CN" altLang="en-US" sz="2000" b="1" dirty="0" smtClean="0">
                <a:latin typeface="楷体" panose="02010609060101010101" pitchFamily="49" charset="-122"/>
                <a:ea typeface="楷体" panose="02010609060101010101" pitchFamily="49" charset="-122"/>
              </a:rPr>
              <a:t>种气体被选择作为进一步研究目标：</a:t>
            </a:r>
            <a:endParaRPr lang="en-US" altLang="zh-CN" sz="2000" b="1" dirty="0" smtClean="0">
              <a:latin typeface="楷体" panose="02010609060101010101" pitchFamily="49" charset="-122"/>
              <a:ea typeface="楷体" panose="02010609060101010101" pitchFamily="49" charset="-122"/>
            </a:endParaRPr>
          </a:p>
          <a:p>
            <a:pPr lvl="1">
              <a:lnSpc>
                <a:spcPct val="150000"/>
              </a:lnSpc>
            </a:pPr>
            <a:r>
              <a:rPr lang="en-US" altLang="zh-CN" dirty="0" smtClean="0">
                <a:latin typeface="楷体" panose="02010609060101010101" pitchFamily="49" charset="-122"/>
                <a:ea typeface="楷体" panose="02010609060101010101" pitchFamily="49" charset="-122"/>
              </a:rPr>
              <a:t>iC</a:t>
            </a:r>
            <a:r>
              <a:rPr lang="en-US" altLang="zh-CN" baseline="-25000" dirty="0" smtClean="0">
                <a:latin typeface="楷体" panose="02010609060101010101" pitchFamily="49" charset="-122"/>
                <a:ea typeface="楷体" panose="02010609060101010101" pitchFamily="49" charset="-122"/>
              </a:rPr>
              <a:t>4</a:t>
            </a:r>
            <a:r>
              <a:rPr lang="en-US" altLang="zh-CN" dirty="0" smtClean="0">
                <a:latin typeface="楷体" panose="02010609060101010101" pitchFamily="49" charset="-122"/>
                <a:ea typeface="楷体" panose="02010609060101010101" pitchFamily="49" charset="-122"/>
              </a:rPr>
              <a:t>H</a:t>
            </a:r>
            <a:r>
              <a:rPr lang="en-US" altLang="zh-CN" baseline="-25000" dirty="0" smtClean="0">
                <a:latin typeface="楷体" panose="02010609060101010101" pitchFamily="49" charset="-122"/>
                <a:ea typeface="楷体" panose="02010609060101010101" pitchFamily="49" charset="-122"/>
              </a:rPr>
              <a:t>10</a:t>
            </a:r>
            <a:r>
              <a:rPr lang="en-US" altLang="zh-CN" dirty="0" smtClean="0">
                <a:latin typeface="楷体" panose="02010609060101010101" pitchFamily="49" charset="-122"/>
                <a:ea typeface="楷体" panose="02010609060101010101" pitchFamily="49" charset="-122"/>
              </a:rPr>
              <a:t> </a:t>
            </a:r>
          </a:p>
          <a:p>
            <a:pPr lvl="1">
              <a:lnSpc>
                <a:spcPct val="150000"/>
              </a:lnSpc>
            </a:pPr>
            <a:r>
              <a:rPr lang="en-US" altLang="zh-CN" dirty="0" smtClean="0">
                <a:latin typeface="楷体" panose="02010609060101010101" pitchFamily="49" charset="-122"/>
                <a:ea typeface="楷体" panose="02010609060101010101" pitchFamily="49" charset="-122"/>
              </a:rPr>
              <a:t>CF</a:t>
            </a:r>
            <a:r>
              <a:rPr lang="en-US" altLang="zh-CN" baseline="-25000" dirty="0" smtClean="0">
                <a:latin typeface="楷体" panose="02010609060101010101" pitchFamily="49" charset="-122"/>
                <a:ea typeface="楷体" panose="02010609060101010101" pitchFamily="49" charset="-122"/>
              </a:rPr>
              <a:t>4</a:t>
            </a:r>
          </a:p>
          <a:p>
            <a:pPr lvl="1">
              <a:lnSpc>
                <a:spcPct val="150000"/>
              </a:lnSpc>
            </a:pPr>
            <a:r>
              <a:rPr lang="en-US" altLang="zh-CN" dirty="0" smtClean="0">
                <a:latin typeface="楷体" panose="02010609060101010101" pitchFamily="49" charset="-122"/>
                <a:ea typeface="楷体" panose="02010609060101010101" pitchFamily="49" charset="-122"/>
              </a:rPr>
              <a:t>DME</a:t>
            </a:r>
          </a:p>
          <a:p>
            <a:pPr lvl="1">
              <a:lnSpc>
                <a:spcPct val="150000"/>
              </a:lnSpc>
            </a:pPr>
            <a:r>
              <a:rPr lang="en-US" altLang="zh-CN" dirty="0" smtClean="0">
                <a:latin typeface="楷体" panose="02010609060101010101" pitchFamily="49" charset="-122"/>
                <a:ea typeface="楷体" panose="02010609060101010101" pitchFamily="49" charset="-122"/>
              </a:rPr>
              <a:t>CO</a:t>
            </a:r>
            <a:r>
              <a:rPr lang="en-US" altLang="zh-CN" baseline="-25000" dirty="0" smtClean="0">
                <a:latin typeface="楷体" panose="02010609060101010101" pitchFamily="49" charset="-122"/>
                <a:ea typeface="楷体" panose="02010609060101010101" pitchFamily="49" charset="-122"/>
              </a:rPr>
              <a:t>2</a:t>
            </a:r>
          </a:p>
          <a:p>
            <a:pPr lvl="1">
              <a:lnSpc>
                <a:spcPct val="150000"/>
              </a:lnSpc>
            </a:pPr>
            <a:r>
              <a:rPr lang="en-US" altLang="zh-CN" dirty="0" smtClean="0">
                <a:latin typeface="楷体" panose="02010609060101010101" pitchFamily="49" charset="-122"/>
                <a:ea typeface="楷体" panose="02010609060101010101" pitchFamily="49" charset="-122"/>
              </a:rPr>
              <a:t>CH</a:t>
            </a:r>
            <a:r>
              <a:rPr lang="en-US" altLang="zh-CN" baseline="-25000" dirty="0" smtClean="0">
                <a:latin typeface="楷体" panose="02010609060101010101" pitchFamily="49" charset="-122"/>
                <a:ea typeface="楷体" panose="02010609060101010101" pitchFamily="49" charset="-122"/>
              </a:rPr>
              <a:t>4 </a:t>
            </a:r>
            <a:r>
              <a:rPr lang="zh-CN" altLang="en-US" dirty="0" smtClean="0">
                <a:latin typeface="楷体" panose="02010609060101010101" pitchFamily="49" charset="-122"/>
                <a:ea typeface="楷体" panose="02010609060101010101" pitchFamily="49" charset="-122"/>
              </a:rPr>
              <a:t>（作为对比）</a:t>
            </a:r>
            <a:endParaRPr lang="en-US" altLang="zh-CN" dirty="0">
              <a:latin typeface="楷体" panose="02010609060101010101" pitchFamily="49" charset="-122"/>
              <a:ea typeface="楷体" panose="02010609060101010101" pitchFamily="49" charset="-122"/>
            </a:endParaRPr>
          </a:p>
          <a:p>
            <a:pPr>
              <a:lnSpc>
                <a:spcPct val="150000"/>
              </a:lnSpc>
            </a:pPr>
            <a:endParaRPr lang="en-US" altLang="zh-CN" dirty="0" smtClean="0">
              <a:latin typeface="楷体" panose="02010609060101010101" pitchFamily="49" charset="-122"/>
              <a:ea typeface="楷体" panose="02010609060101010101" pitchFamily="49" charset="-122"/>
            </a:endParaRPr>
          </a:p>
          <a:p>
            <a:pPr>
              <a:lnSpc>
                <a:spcPct val="150000"/>
              </a:lnSpc>
            </a:pPr>
            <a:r>
              <a:rPr lang="zh-CN" altLang="en-US" sz="2000" b="1" dirty="0">
                <a:latin typeface="楷体" panose="02010609060101010101" pitchFamily="49" charset="-122"/>
                <a:ea typeface="楷体" panose="02010609060101010101" pitchFamily="49" charset="-122"/>
              </a:rPr>
              <a:t>三种</a:t>
            </a:r>
            <a:r>
              <a:rPr lang="zh-CN" altLang="en-US" sz="2000" b="1" dirty="0" smtClean="0">
                <a:latin typeface="楷体" panose="02010609060101010101" pitchFamily="49" charset="-122"/>
                <a:ea typeface="楷体" panose="02010609060101010101" pitchFamily="49" charset="-122"/>
              </a:rPr>
              <a:t>气体被直接排除：</a:t>
            </a:r>
            <a:endParaRPr lang="en-US" altLang="zh-CN" sz="2000" b="1" dirty="0" smtClean="0">
              <a:latin typeface="楷体" panose="02010609060101010101" pitchFamily="49" charset="-122"/>
              <a:ea typeface="楷体" panose="02010609060101010101" pitchFamily="49" charset="-122"/>
            </a:endParaRPr>
          </a:p>
          <a:p>
            <a:pPr lvl="1">
              <a:lnSpc>
                <a:spcPct val="150000"/>
              </a:lnSpc>
            </a:pPr>
            <a:r>
              <a:rPr lang="en-US" altLang="zh-CN" dirty="0" smtClean="0">
                <a:latin typeface="楷体" panose="02010609060101010101" pitchFamily="49" charset="-122"/>
                <a:ea typeface="楷体" panose="02010609060101010101" pitchFamily="49" charset="-122"/>
              </a:rPr>
              <a:t>C</a:t>
            </a:r>
            <a:r>
              <a:rPr lang="en-US" altLang="zh-CN" baseline="-25000" dirty="0" smtClean="0">
                <a:latin typeface="楷体" panose="02010609060101010101" pitchFamily="49" charset="-122"/>
                <a:ea typeface="楷体" panose="02010609060101010101" pitchFamily="49" charset="-122"/>
              </a:rPr>
              <a:t>2</a:t>
            </a:r>
            <a:r>
              <a:rPr lang="en-US" altLang="zh-CN" dirty="0" smtClean="0">
                <a:latin typeface="楷体" panose="02010609060101010101" pitchFamily="49" charset="-122"/>
                <a:ea typeface="楷体" panose="02010609060101010101" pitchFamily="49" charset="-122"/>
              </a:rPr>
              <a:t>F</a:t>
            </a:r>
            <a:r>
              <a:rPr lang="en-US" altLang="zh-CN" baseline="-25000" dirty="0" smtClean="0">
                <a:latin typeface="楷体" panose="02010609060101010101" pitchFamily="49" charset="-122"/>
                <a:ea typeface="楷体" panose="02010609060101010101" pitchFamily="49" charset="-122"/>
              </a:rPr>
              <a:t>6</a:t>
            </a:r>
            <a:r>
              <a:rPr lang="en-US" altLang="zh-CN" dirty="0" smtClean="0">
                <a:latin typeface="楷体" panose="02010609060101010101" pitchFamily="49" charset="-122"/>
                <a:ea typeface="楷体" panose="02010609060101010101" pitchFamily="49" charset="-122"/>
              </a:rPr>
              <a:t> </a:t>
            </a:r>
            <a:r>
              <a:rPr lang="zh-CN" altLang="en-US" dirty="0" smtClean="0">
                <a:latin typeface="楷体" panose="02010609060101010101" pitchFamily="49" charset="-122"/>
                <a:ea typeface="楷体" panose="02010609060101010101" pitchFamily="49" charset="-122"/>
              </a:rPr>
              <a:t>（电负性过大）</a:t>
            </a:r>
            <a:endParaRPr lang="en-US" altLang="zh-CN" dirty="0" smtClean="0">
              <a:latin typeface="楷体" panose="02010609060101010101" pitchFamily="49" charset="-122"/>
              <a:ea typeface="楷体" panose="02010609060101010101" pitchFamily="49" charset="-122"/>
            </a:endParaRPr>
          </a:p>
          <a:p>
            <a:pPr lvl="1">
              <a:lnSpc>
                <a:spcPct val="150000"/>
              </a:lnSpc>
            </a:pPr>
            <a:r>
              <a:rPr lang="en-US" altLang="zh-CN" dirty="0" smtClean="0">
                <a:latin typeface="楷体" panose="02010609060101010101" pitchFamily="49" charset="-122"/>
                <a:ea typeface="楷体" panose="02010609060101010101" pitchFamily="49" charset="-122"/>
              </a:rPr>
              <a:t>CS</a:t>
            </a:r>
            <a:r>
              <a:rPr lang="en-US" altLang="zh-CN" baseline="-25000" dirty="0" smtClean="0">
                <a:latin typeface="楷体" panose="02010609060101010101" pitchFamily="49" charset="-122"/>
                <a:ea typeface="楷体" panose="02010609060101010101" pitchFamily="49" charset="-122"/>
              </a:rPr>
              <a:t>2</a:t>
            </a:r>
            <a:r>
              <a:rPr lang="en-US" altLang="zh-CN" dirty="0" smtClean="0">
                <a:latin typeface="楷体" panose="02010609060101010101" pitchFamily="49" charset="-122"/>
                <a:ea typeface="楷体" panose="02010609060101010101" pitchFamily="49" charset="-122"/>
              </a:rPr>
              <a:t> </a:t>
            </a:r>
            <a:r>
              <a:rPr lang="zh-CN" altLang="en-US" dirty="0" smtClean="0">
                <a:latin typeface="楷体" panose="02010609060101010101" pitchFamily="49" charset="-122"/>
                <a:ea typeface="楷体" panose="02010609060101010101" pitchFamily="49" charset="-122"/>
              </a:rPr>
              <a:t>（电负性过大）</a:t>
            </a:r>
            <a:endParaRPr lang="en-US" altLang="zh-CN" dirty="0" smtClean="0">
              <a:latin typeface="楷体" panose="02010609060101010101" pitchFamily="49" charset="-122"/>
              <a:ea typeface="楷体" panose="02010609060101010101" pitchFamily="49" charset="-122"/>
            </a:endParaRPr>
          </a:p>
          <a:p>
            <a:pPr lvl="1">
              <a:lnSpc>
                <a:spcPct val="150000"/>
              </a:lnSpc>
            </a:pPr>
            <a:r>
              <a:rPr lang="en-US" altLang="zh-CN" dirty="0" smtClean="0">
                <a:latin typeface="楷体" panose="02010609060101010101" pitchFamily="49" charset="-122"/>
                <a:ea typeface="楷体" panose="02010609060101010101" pitchFamily="49" charset="-122"/>
              </a:rPr>
              <a:t>C</a:t>
            </a:r>
            <a:r>
              <a:rPr lang="en-US" altLang="zh-CN" baseline="-25000" dirty="0" smtClean="0">
                <a:latin typeface="楷体" panose="02010609060101010101" pitchFamily="49" charset="-122"/>
                <a:ea typeface="楷体" panose="02010609060101010101" pitchFamily="49" charset="-122"/>
              </a:rPr>
              <a:t>5</a:t>
            </a:r>
            <a:r>
              <a:rPr lang="en-US" altLang="zh-CN" dirty="0" smtClean="0">
                <a:latin typeface="楷体" panose="02010609060101010101" pitchFamily="49" charset="-122"/>
                <a:ea typeface="楷体" panose="02010609060101010101" pitchFamily="49" charset="-122"/>
              </a:rPr>
              <a:t>H</a:t>
            </a:r>
            <a:r>
              <a:rPr lang="en-US" altLang="zh-CN" baseline="-25000" dirty="0" smtClean="0">
                <a:latin typeface="楷体" panose="02010609060101010101" pitchFamily="49" charset="-122"/>
                <a:ea typeface="楷体" panose="02010609060101010101" pitchFamily="49" charset="-122"/>
              </a:rPr>
              <a:t>12</a:t>
            </a:r>
            <a:r>
              <a:rPr lang="en-US" altLang="zh-CN" dirty="0" smtClean="0">
                <a:latin typeface="楷体" panose="02010609060101010101" pitchFamily="49" charset="-122"/>
                <a:ea typeface="楷体" panose="02010609060101010101" pitchFamily="49" charset="-122"/>
              </a:rPr>
              <a:t> </a:t>
            </a:r>
            <a:r>
              <a:rPr lang="zh-CN" altLang="en-US" dirty="0" smtClean="0">
                <a:latin typeface="楷体" panose="02010609060101010101" pitchFamily="49" charset="-122"/>
                <a:ea typeface="楷体" panose="02010609060101010101" pitchFamily="49" charset="-122"/>
              </a:rPr>
              <a:t>（沸点过高）</a:t>
            </a:r>
            <a:endParaRPr lang="zh-CN" altLang="en-US"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222737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left)">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par>
                                <p:cTn id="28" presetID="22" presetClass="entr" presetSubtype="8"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par>
                                <p:cTn id="31" presetID="22" presetClass="entr" presetSubtype="8"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500"/>
                                        <p:tgtEl>
                                          <p:spTgt spid="17"/>
                                        </p:tgtEl>
                                      </p:cBhvr>
                                    </p:animEffect>
                                  </p:childTnLst>
                                </p:cTn>
                              </p:par>
                              <p:par>
                                <p:cTn id="34" presetID="22" presetClass="entr" presetSubtype="8"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left)">
                                      <p:cBhvr>
                                        <p:cTn id="36" dur="500"/>
                                        <p:tgtEl>
                                          <p:spTgt spid="20"/>
                                        </p:tgtEl>
                                      </p:cBhvr>
                                    </p:animEffect>
                                  </p:childTnLst>
                                </p:cTn>
                              </p:par>
                              <p:par>
                                <p:cTn id="37" presetID="22" presetClass="entr" presetSubtype="8"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left)">
                                      <p:cBhvr>
                                        <p:cTn id="44" dur="500"/>
                                        <p:tgtEl>
                                          <p:spTgt spid="5"/>
                                        </p:tgtEl>
                                      </p:cBhvr>
                                    </p:animEffect>
                                  </p:childTnLst>
                                </p:cTn>
                              </p:par>
                              <p:par>
                                <p:cTn id="45" presetID="22" presetClass="entr" presetSubtype="8"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par>
                                <p:cTn id="48" presetID="22" presetClass="entr" presetSubtype="8" fill="hold" nodeType="with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wipe(left)">
                                      <p:cBhvr>
                                        <p:cTn id="50" dur="500"/>
                                        <p:tgtEl>
                                          <p:spTgt spid="3">
                                            <p:txEl>
                                              <p:pRg st="7" end="7"/>
                                            </p:txEl>
                                          </p:spTgt>
                                        </p:tgtEl>
                                      </p:cBhvr>
                                    </p:animEffect>
                                  </p:childTnLst>
                                </p:cTn>
                              </p:par>
                              <p:par>
                                <p:cTn id="51" presetID="22" presetClass="entr" presetSubtype="8" fill="hold"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wipe(left)">
                                      <p:cBhvr>
                                        <p:cTn id="53" dur="500"/>
                                        <p:tgtEl>
                                          <p:spTgt spid="3">
                                            <p:txEl>
                                              <p:pRg st="8" end="8"/>
                                            </p:txEl>
                                          </p:spTgt>
                                        </p:tgtEl>
                                      </p:cBhvr>
                                    </p:animEffect>
                                  </p:childTnLst>
                                </p:cTn>
                              </p:par>
                              <p:par>
                                <p:cTn id="54" presetID="22" presetClass="entr" presetSubtype="8" fill="hold" nodeType="with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wipe(left)">
                                      <p:cBhvr>
                                        <p:cTn id="56" dur="500"/>
                                        <p:tgtEl>
                                          <p:spTgt spid="3">
                                            <p:txEl>
                                              <p:pRg st="9" end="9"/>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2" presetClass="entr" presetSubtype="8" fill="hold" nodeType="withEffect">
                                  <p:stCondLst>
                                    <p:cond delay="0"/>
                                  </p:stCondLst>
                                  <p:childTnLst>
                                    <p:set>
                                      <p:cBhvr>
                                        <p:cTn id="63" dur="1" fill="hold">
                                          <p:stCondLst>
                                            <p:cond delay="0"/>
                                          </p:stCondLst>
                                        </p:cTn>
                                        <p:tgtEl>
                                          <p:spTgt spid="3">
                                            <p:txEl>
                                              <p:pRg st="10" end="10"/>
                                            </p:txEl>
                                          </p:spTgt>
                                        </p:tgtEl>
                                        <p:attrNameLst>
                                          <p:attrName>style.visibility</p:attrName>
                                        </p:attrNameLst>
                                      </p:cBhvr>
                                      <p:to>
                                        <p:strVal val="visible"/>
                                      </p:to>
                                    </p:set>
                                    <p:animEffect transition="in" filter="wipe(left)">
                                      <p:cBhvr>
                                        <p:cTn id="6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zh-CN" altLang="en-US" dirty="0" smtClean="0"/>
              <a:t>模拟能谱</a:t>
            </a:r>
            <a:endParaRPr lang="zh-CN" altLang="en-US" dirty="0"/>
          </a:p>
        </p:txBody>
      </p:sp>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r="16986" b="6146"/>
          <a:stretch/>
        </p:blipFill>
        <p:spPr>
          <a:xfrm>
            <a:off x="824247" y="927100"/>
            <a:ext cx="7328079" cy="5828209"/>
          </a:xfrm>
          <a:prstGeom prst="rect">
            <a:avLst/>
          </a:prstGeom>
        </p:spPr>
      </p:pic>
    </p:spTree>
    <p:extLst>
      <p:ext uri="{BB962C8B-B14F-4D97-AF65-F5344CB8AC3E}">
        <p14:creationId xmlns:p14="http://schemas.microsoft.com/office/powerpoint/2010/main" val="11495930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482600" y="342900"/>
            <a:ext cx="3239394" cy="584200"/>
          </a:xfrm>
        </p:spPr>
        <p:txBody>
          <a:bodyPr/>
          <a:lstStyle/>
          <a:p>
            <a:r>
              <a:rPr lang="zh-CN" altLang="en-US" dirty="0" smtClean="0"/>
              <a:t>实验数据及比较</a:t>
            </a:r>
            <a:endParaRPr lang="zh-CN" altLang="en-US" dirty="0"/>
          </a:p>
        </p:txBody>
      </p:sp>
      <p:sp>
        <p:nvSpPr>
          <p:cNvPr id="8" name="文本框 7"/>
          <p:cNvSpPr txBox="1"/>
          <p:nvPr/>
        </p:nvSpPr>
        <p:spPr>
          <a:xfrm>
            <a:off x="5780345" y="793950"/>
            <a:ext cx="2638425" cy="369332"/>
          </a:xfrm>
          <a:prstGeom prst="rect">
            <a:avLst/>
          </a:prstGeom>
          <a:noFill/>
        </p:spPr>
        <p:txBody>
          <a:bodyPr wrap="square" rtlCol="0">
            <a:spAutoFit/>
          </a:bodyPr>
          <a:lstStyle/>
          <a:p>
            <a:pPr algn="ctr"/>
            <a:r>
              <a:rPr lang="zh-CN" altLang="en-US" dirty="0" smtClean="0">
                <a:latin typeface="仿宋" panose="02010609060101010101" pitchFamily="49" charset="-122"/>
                <a:ea typeface="仿宋" panose="02010609060101010101" pitchFamily="49" charset="-122"/>
              </a:rPr>
              <a:t>实测能谱</a:t>
            </a:r>
            <a:endParaRPr lang="zh-CN" altLang="en-US" dirty="0">
              <a:latin typeface="仿宋" panose="02010609060101010101" pitchFamily="49" charset="-122"/>
              <a:ea typeface="仿宋" panose="02010609060101010101" pitchFamily="49" charset="-122"/>
            </a:endParaRPr>
          </a:p>
        </p:txBody>
      </p:sp>
      <p:graphicFrame>
        <p:nvGraphicFramePr>
          <p:cNvPr id="10" name="表格 9"/>
          <p:cNvGraphicFramePr>
            <a:graphicFrameLocks noGrp="1"/>
          </p:cNvGraphicFramePr>
          <p:nvPr>
            <p:extLst>
              <p:ext uri="{D42A27DB-BD31-4B8C-83A1-F6EECF244321}">
                <p14:modId xmlns:p14="http://schemas.microsoft.com/office/powerpoint/2010/main" val="4229824616"/>
              </p:ext>
            </p:extLst>
          </p:nvPr>
        </p:nvGraphicFramePr>
        <p:xfrm>
          <a:off x="141668" y="2388758"/>
          <a:ext cx="4494725" cy="3413760"/>
        </p:xfrm>
        <a:graphic>
          <a:graphicData uri="http://schemas.openxmlformats.org/drawingml/2006/table">
            <a:tbl>
              <a:tblPr firstRow="1" firstCol="1" bandRow="1">
                <a:tableStyleId>{F2DE63D5-997A-4646-A377-4702673A728D}</a:tableStyleId>
              </a:tblPr>
              <a:tblGrid>
                <a:gridCol w="1177188">
                  <a:extLst>
                    <a:ext uri="{9D8B030D-6E8A-4147-A177-3AD203B41FA5}">
                      <a16:colId xmlns="" xmlns:a16="http://schemas.microsoft.com/office/drawing/2014/main" val="53847447"/>
                    </a:ext>
                  </a:extLst>
                </a:gridCol>
                <a:gridCol w="1003288">
                  <a:extLst>
                    <a:ext uri="{9D8B030D-6E8A-4147-A177-3AD203B41FA5}">
                      <a16:colId xmlns="" xmlns:a16="http://schemas.microsoft.com/office/drawing/2014/main" val="749289905"/>
                    </a:ext>
                  </a:extLst>
                </a:gridCol>
                <a:gridCol w="816006">
                  <a:extLst>
                    <a:ext uri="{9D8B030D-6E8A-4147-A177-3AD203B41FA5}">
                      <a16:colId xmlns="" xmlns:a16="http://schemas.microsoft.com/office/drawing/2014/main" val="3068609507"/>
                    </a:ext>
                  </a:extLst>
                </a:gridCol>
                <a:gridCol w="703787">
                  <a:extLst>
                    <a:ext uri="{9D8B030D-6E8A-4147-A177-3AD203B41FA5}">
                      <a16:colId xmlns="" xmlns:a16="http://schemas.microsoft.com/office/drawing/2014/main" val="3232407325"/>
                    </a:ext>
                  </a:extLst>
                </a:gridCol>
                <a:gridCol w="794456">
                  <a:extLst>
                    <a:ext uri="{9D8B030D-6E8A-4147-A177-3AD203B41FA5}">
                      <a16:colId xmlns="" xmlns:a16="http://schemas.microsoft.com/office/drawing/2014/main" val="3810503693"/>
                    </a:ext>
                  </a:extLst>
                </a:gridCol>
              </a:tblGrid>
              <a:tr h="171450">
                <a:tc>
                  <a:txBody>
                    <a:bodyPr/>
                    <a:lstStyle/>
                    <a:p>
                      <a:endParaRPr lang="zh-CN" sz="1400" dirty="0">
                        <a:effectLst/>
                        <a:latin typeface="仿宋" panose="02010609060101010101" pitchFamily="49" charset="-122"/>
                        <a:ea typeface="仿宋" panose="02010609060101010101" pitchFamily="49" charset="-122"/>
                      </a:endParaRPr>
                    </a:p>
                  </a:txBody>
                  <a:tcPr marL="68580" marR="68580" marT="0" marB="0" anchor="ctr"/>
                </a:tc>
                <a:tc>
                  <a:txBody>
                    <a:bodyPr/>
                    <a:lstStyle/>
                    <a:p>
                      <a:pPr algn="ctr">
                        <a:spcAft>
                          <a:spcPts val="0"/>
                        </a:spcAft>
                      </a:pPr>
                      <a:r>
                        <a:rPr lang="en-US" sz="1400" dirty="0">
                          <a:effectLst/>
                          <a:latin typeface="仿宋" panose="02010609060101010101" pitchFamily="49" charset="-122"/>
                          <a:ea typeface="仿宋" panose="02010609060101010101" pitchFamily="49" charset="-122"/>
                        </a:rPr>
                        <a:t>Ar:iC</a:t>
                      </a:r>
                      <a:r>
                        <a:rPr lang="en-US" sz="1400" baseline="-25000" dirty="0">
                          <a:effectLst/>
                          <a:latin typeface="仿宋" panose="02010609060101010101" pitchFamily="49" charset="-122"/>
                          <a:ea typeface="仿宋" panose="02010609060101010101" pitchFamily="49" charset="-122"/>
                        </a:rPr>
                        <a:t>4</a:t>
                      </a:r>
                      <a:r>
                        <a:rPr lang="en-US" sz="1400" dirty="0">
                          <a:effectLst/>
                          <a:latin typeface="仿宋" panose="02010609060101010101" pitchFamily="49" charset="-122"/>
                          <a:ea typeface="仿宋" panose="02010609060101010101" pitchFamily="49" charset="-122"/>
                        </a:rPr>
                        <a:t>H</a:t>
                      </a:r>
                      <a:r>
                        <a:rPr lang="en-US" sz="1400" baseline="-25000" dirty="0">
                          <a:effectLst/>
                          <a:latin typeface="仿宋" panose="02010609060101010101" pitchFamily="49" charset="-122"/>
                          <a:ea typeface="仿宋" panose="02010609060101010101" pitchFamily="49" charset="-122"/>
                        </a:rPr>
                        <a:t>10</a:t>
                      </a:r>
                      <a:r>
                        <a:rPr lang="en-US" sz="1400" dirty="0">
                          <a:effectLst/>
                          <a:latin typeface="仿宋" panose="02010609060101010101" pitchFamily="49" charset="-122"/>
                          <a:ea typeface="仿宋" panose="02010609060101010101" pitchFamily="49" charset="-122"/>
                        </a:rPr>
                        <a:t>:CF</a:t>
                      </a:r>
                      <a:r>
                        <a:rPr lang="en-US" sz="1400" baseline="-25000" dirty="0">
                          <a:effectLst/>
                          <a:latin typeface="仿宋" panose="02010609060101010101" pitchFamily="49" charset="-122"/>
                          <a:ea typeface="仿宋" panose="02010609060101010101" pitchFamily="49" charset="-122"/>
                        </a:rPr>
                        <a:t>4</a:t>
                      </a:r>
                      <a:r>
                        <a:rPr lang="en-US" sz="1400" dirty="0">
                          <a:effectLst/>
                          <a:latin typeface="仿宋" panose="02010609060101010101" pitchFamily="49" charset="-122"/>
                          <a:ea typeface="仿宋" panose="02010609060101010101" pitchFamily="49" charset="-122"/>
                        </a:rPr>
                        <a:t>=90:7:3</a:t>
                      </a:r>
                      <a:endParaRPr lang="zh-CN" sz="1600" dirty="0">
                        <a:effectLst/>
                        <a:latin typeface="仿宋" panose="02010609060101010101" pitchFamily="49" charset="-122"/>
                        <a:ea typeface="仿宋" panose="02010609060101010101" pitchFamily="49" charset="-122"/>
                      </a:endParaRPr>
                    </a:p>
                  </a:txBody>
                  <a:tcPr marL="68580" marR="68580" marT="0" marB="0" anchor="ctr"/>
                </a:tc>
                <a:tc>
                  <a:txBody>
                    <a:bodyPr/>
                    <a:lstStyle/>
                    <a:p>
                      <a:pPr algn="ctr">
                        <a:spcAft>
                          <a:spcPts val="0"/>
                        </a:spcAft>
                      </a:pPr>
                      <a:r>
                        <a:rPr lang="en-US" sz="1400" dirty="0" smtClean="0">
                          <a:effectLst/>
                          <a:latin typeface="仿宋" panose="02010609060101010101" pitchFamily="49" charset="-122"/>
                          <a:ea typeface="仿宋" panose="02010609060101010101" pitchFamily="49" charset="-122"/>
                        </a:rPr>
                        <a:t>Ar:CO</a:t>
                      </a:r>
                      <a:r>
                        <a:rPr lang="en-US" sz="1400" baseline="-25000" dirty="0" smtClean="0">
                          <a:effectLst/>
                          <a:latin typeface="仿宋" panose="02010609060101010101" pitchFamily="49" charset="-122"/>
                          <a:ea typeface="仿宋" panose="02010609060101010101" pitchFamily="49" charset="-122"/>
                        </a:rPr>
                        <a:t>2</a:t>
                      </a:r>
                    </a:p>
                    <a:p>
                      <a:pPr algn="ctr">
                        <a:spcAft>
                          <a:spcPts val="0"/>
                        </a:spcAft>
                      </a:pPr>
                      <a:r>
                        <a:rPr lang="en-US" sz="1400" dirty="0" smtClean="0">
                          <a:effectLst/>
                          <a:latin typeface="仿宋" panose="02010609060101010101" pitchFamily="49" charset="-122"/>
                          <a:ea typeface="仿宋" panose="02010609060101010101" pitchFamily="49" charset="-122"/>
                        </a:rPr>
                        <a:t>=</a:t>
                      </a:r>
                      <a:r>
                        <a:rPr lang="en-US" sz="1400" dirty="0">
                          <a:effectLst/>
                          <a:latin typeface="仿宋" panose="02010609060101010101" pitchFamily="49" charset="-122"/>
                          <a:ea typeface="仿宋" panose="02010609060101010101" pitchFamily="49" charset="-122"/>
                        </a:rPr>
                        <a:t>95:5</a:t>
                      </a:r>
                      <a:endParaRPr lang="zh-CN" sz="1600" dirty="0">
                        <a:effectLst/>
                        <a:latin typeface="仿宋" panose="02010609060101010101" pitchFamily="49" charset="-122"/>
                        <a:ea typeface="仿宋" panose="02010609060101010101" pitchFamily="49" charset="-122"/>
                      </a:endParaRPr>
                    </a:p>
                  </a:txBody>
                  <a:tcPr marL="68580" marR="68580" marT="0" marB="0" anchor="ctr"/>
                </a:tc>
                <a:tc>
                  <a:txBody>
                    <a:bodyPr/>
                    <a:lstStyle/>
                    <a:p>
                      <a:pPr algn="ctr">
                        <a:spcAft>
                          <a:spcPts val="0"/>
                        </a:spcAft>
                      </a:pPr>
                      <a:r>
                        <a:rPr lang="en-US" sz="1400" dirty="0" smtClean="0">
                          <a:effectLst/>
                          <a:latin typeface="仿宋" panose="02010609060101010101" pitchFamily="49" charset="-122"/>
                          <a:ea typeface="仿宋" panose="02010609060101010101" pitchFamily="49" charset="-122"/>
                        </a:rPr>
                        <a:t>Ar:CH</a:t>
                      </a:r>
                      <a:r>
                        <a:rPr lang="en-US" sz="1400" baseline="-25000" dirty="0" smtClean="0">
                          <a:effectLst/>
                          <a:latin typeface="仿宋" panose="02010609060101010101" pitchFamily="49" charset="-122"/>
                          <a:ea typeface="仿宋" panose="02010609060101010101" pitchFamily="49" charset="-122"/>
                        </a:rPr>
                        <a:t>4</a:t>
                      </a:r>
                    </a:p>
                    <a:p>
                      <a:pPr algn="ctr">
                        <a:spcAft>
                          <a:spcPts val="0"/>
                        </a:spcAft>
                      </a:pPr>
                      <a:r>
                        <a:rPr lang="en-US" sz="1400" dirty="0" smtClean="0">
                          <a:effectLst/>
                          <a:latin typeface="仿宋" panose="02010609060101010101" pitchFamily="49" charset="-122"/>
                          <a:ea typeface="仿宋" panose="02010609060101010101" pitchFamily="49" charset="-122"/>
                        </a:rPr>
                        <a:t>=</a:t>
                      </a:r>
                      <a:r>
                        <a:rPr lang="en-US" sz="1400" dirty="0">
                          <a:effectLst/>
                          <a:latin typeface="仿宋" panose="02010609060101010101" pitchFamily="49" charset="-122"/>
                          <a:ea typeface="仿宋" panose="02010609060101010101" pitchFamily="49" charset="-122"/>
                        </a:rPr>
                        <a:t>90:10</a:t>
                      </a:r>
                      <a:endParaRPr lang="zh-CN" sz="1600" dirty="0">
                        <a:effectLst/>
                        <a:latin typeface="仿宋" panose="02010609060101010101" pitchFamily="49" charset="-122"/>
                        <a:ea typeface="仿宋" panose="02010609060101010101" pitchFamily="49" charset="-122"/>
                      </a:endParaRPr>
                    </a:p>
                  </a:txBody>
                  <a:tcPr marL="68580" marR="68580" marT="0" marB="0" anchor="ctr"/>
                </a:tc>
                <a:tc>
                  <a:txBody>
                    <a:bodyPr/>
                    <a:lstStyle/>
                    <a:p>
                      <a:pPr algn="ctr">
                        <a:spcAft>
                          <a:spcPts val="0"/>
                        </a:spcAft>
                      </a:pPr>
                      <a:r>
                        <a:rPr lang="en-US" sz="1400">
                          <a:effectLst/>
                          <a:latin typeface="仿宋" panose="02010609060101010101" pitchFamily="49" charset="-122"/>
                          <a:ea typeface="仿宋" panose="02010609060101010101" pitchFamily="49" charset="-122"/>
                        </a:rPr>
                        <a:t>Ar:DME=95:5</a:t>
                      </a:r>
                      <a:endParaRPr lang="zh-CN" sz="1600">
                        <a:effectLst/>
                        <a:latin typeface="仿宋" panose="02010609060101010101" pitchFamily="49" charset="-122"/>
                        <a:ea typeface="仿宋" panose="02010609060101010101" pitchFamily="49" charset="-122"/>
                      </a:endParaRPr>
                    </a:p>
                  </a:txBody>
                  <a:tcPr marL="68580" marR="68580" marT="0" marB="0" anchor="ctr"/>
                </a:tc>
                <a:extLst>
                  <a:ext uri="{0D108BD9-81ED-4DB2-BD59-A6C34878D82A}">
                    <a16:rowId xmlns="" xmlns:a16="http://schemas.microsoft.com/office/drawing/2014/main" val="2035282535"/>
                  </a:ext>
                </a:extLst>
              </a:tr>
              <a:tr h="171450">
                <a:tc>
                  <a:txBody>
                    <a:bodyPr/>
                    <a:lstStyle/>
                    <a:p>
                      <a:pPr algn="ctr">
                        <a:spcAft>
                          <a:spcPts val="0"/>
                        </a:spcAft>
                      </a:pPr>
                      <a:endParaRPr lang="en-US" altLang="zh-CN" sz="1200" dirty="0" smtClean="0">
                        <a:effectLst/>
                        <a:latin typeface="仿宋" panose="02010609060101010101" pitchFamily="49" charset="-122"/>
                        <a:ea typeface="仿宋" panose="02010609060101010101" pitchFamily="49" charset="-122"/>
                      </a:endParaRPr>
                    </a:p>
                    <a:p>
                      <a:pPr algn="ctr">
                        <a:spcAft>
                          <a:spcPts val="0"/>
                        </a:spcAft>
                      </a:pPr>
                      <a:r>
                        <a:rPr lang="zh-CN" altLang="en-US" sz="1200" dirty="0" smtClean="0">
                          <a:effectLst/>
                          <a:latin typeface="仿宋" panose="02010609060101010101" pitchFamily="49" charset="-122"/>
                          <a:ea typeface="仿宋" panose="02010609060101010101" pitchFamily="49" charset="-122"/>
                        </a:rPr>
                        <a:t>模拟相对</a:t>
                      </a:r>
                      <a:endParaRPr lang="en-US" altLang="zh-CN" sz="1200" dirty="0" smtClean="0">
                        <a:effectLst/>
                        <a:latin typeface="仿宋" panose="02010609060101010101" pitchFamily="49" charset="-122"/>
                        <a:ea typeface="仿宋" panose="02010609060101010101" pitchFamily="49" charset="-122"/>
                      </a:endParaRPr>
                    </a:p>
                    <a:p>
                      <a:pPr algn="ctr">
                        <a:spcAft>
                          <a:spcPts val="0"/>
                        </a:spcAft>
                      </a:pPr>
                      <a:r>
                        <a:rPr lang="zh-CN" altLang="en-US" sz="1200" dirty="0" smtClean="0">
                          <a:effectLst/>
                          <a:latin typeface="仿宋" panose="02010609060101010101" pitchFamily="49" charset="-122"/>
                          <a:ea typeface="仿宋" panose="02010609060101010101" pitchFamily="49" charset="-122"/>
                        </a:rPr>
                        <a:t>探测效率</a:t>
                      </a:r>
                      <a:endParaRPr lang="zh-CN" sz="1400" dirty="0">
                        <a:effectLst/>
                        <a:latin typeface="仿宋" panose="02010609060101010101" pitchFamily="49" charset="-122"/>
                        <a:ea typeface="仿宋" panose="02010609060101010101" pitchFamily="49" charset="-122"/>
                      </a:endParaRPr>
                    </a:p>
                    <a:p>
                      <a:pPr algn="ctr">
                        <a:spcAft>
                          <a:spcPts val="0"/>
                        </a:spcAft>
                      </a:pPr>
                      <a:r>
                        <a:rPr lang="en-US" sz="1200" dirty="0">
                          <a:effectLst/>
                          <a:latin typeface="仿宋" panose="02010609060101010101" pitchFamily="49" charset="-122"/>
                          <a:ea typeface="仿宋" panose="02010609060101010101" pitchFamily="49" charset="-122"/>
                        </a:rPr>
                        <a:t>(Ar:CH</a:t>
                      </a:r>
                      <a:r>
                        <a:rPr lang="en-US" sz="1200" baseline="-25000" dirty="0">
                          <a:effectLst/>
                          <a:latin typeface="仿宋" panose="02010609060101010101" pitchFamily="49" charset="-122"/>
                          <a:ea typeface="仿宋" panose="02010609060101010101" pitchFamily="49" charset="-122"/>
                        </a:rPr>
                        <a:t>4</a:t>
                      </a:r>
                      <a:r>
                        <a:rPr lang="en-US" sz="1200" dirty="0">
                          <a:effectLst/>
                          <a:latin typeface="仿宋" panose="02010609060101010101" pitchFamily="49" charset="-122"/>
                          <a:ea typeface="仿宋" panose="02010609060101010101" pitchFamily="49" charset="-122"/>
                        </a:rPr>
                        <a:t>=90:10 </a:t>
                      </a:r>
                      <a:r>
                        <a:rPr lang="zh-CN" altLang="en-US" sz="1200" dirty="0" smtClean="0">
                          <a:effectLst/>
                          <a:latin typeface="仿宋" panose="02010609060101010101" pitchFamily="49" charset="-122"/>
                          <a:ea typeface="仿宋" panose="02010609060101010101" pitchFamily="49" charset="-122"/>
                        </a:rPr>
                        <a:t>作为</a:t>
                      </a:r>
                      <a:r>
                        <a:rPr lang="en-US" sz="1200" dirty="0" smtClean="0">
                          <a:effectLst/>
                          <a:latin typeface="仿宋" panose="02010609060101010101" pitchFamily="49" charset="-122"/>
                          <a:ea typeface="仿宋" panose="02010609060101010101" pitchFamily="49" charset="-122"/>
                        </a:rPr>
                        <a:t>100%)</a:t>
                      </a:r>
                    </a:p>
                    <a:p>
                      <a:pPr algn="ctr">
                        <a:spcAft>
                          <a:spcPts val="0"/>
                        </a:spcAft>
                      </a:pPr>
                      <a:endParaRPr lang="zh-CN" sz="1400" dirty="0">
                        <a:effectLst/>
                        <a:latin typeface="仿宋" panose="02010609060101010101" pitchFamily="49" charset="-122"/>
                        <a:ea typeface="仿宋" panose="02010609060101010101" pitchFamily="49" charset="-122"/>
                      </a:endParaRPr>
                    </a:p>
                  </a:txBody>
                  <a:tcPr marL="68580" marR="68580" marT="0" marB="0" anchor="ctr"/>
                </a:tc>
                <a:tc>
                  <a:txBody>
                    <a:bodyPr/>
                    <a:lstStyle/>
                    <a:p>
                      <a:pPr algn="ctr">
                        <a:spcAft>
                          <a:spcPts val="0"/>
                        </a:spcAft>
                      </a:pPr>
                      <a:r>
                        <a:rPr lang="en-US" sz="1400" dirty="0">
                          <a:effectLst/>
                          <a:latin typeface="仿宋" panose="02010609060101010101" pitchFamily="49" charset="-122"/>
                          <a:ea typeface="仿宋" panose="02010609060101010101" pitchFamily="49" charset="-122"/>
                        </a:rPr>
                        <a:t>133.41%</a:t>
                      </a:r>
                      <a:endParaRPr lang="zh-CN" sz="1600" dirty="0">
                        <a:effectLst/>
                        <a:latin typeface="仿宋" panose="02010609060101010101" pitchFamily="49" charset="-122"/>
                        <a:ea typeface="仿宋" panose="02010609060101010101" pitchFamily="49" charset="-122"/>
                      </a:endParaRPr>
                    </a:p>
                  </a:txBody>
                  <a:tcPr marL="68580" marR="68580" marT="0" marB="0" anchor="ctr"/>
                </a:tc>
                <a:tc>
                  <a:txBody>
                    <a:bodyPr/>
                    <a:lstStyle/>
                    <a:p>
                      <a:pPr algn="ctr">
                        <a:spcAft>
                          <a:spcPts val="0"/>
                        </a:spcAft>
                      </a:pPr>
                      <a:r>
                        <a:rPr lang="en-US" sz="1400" dirty="0">
                          <a:effectLst/>
                          <a:latin typeface="仿宋" panose="02010609060101010101" pitchFamily="49" charset="-122"/>
                          <a:ea typeface="仿宋" panose="02010609060101010101" pitchFamily="49" charset="-122"/>
                        </a:rPr>
                        <a:t>146.74%</a:t>
                      </a:r>
                      <a:endParaRPr lang="zh-CN" sz="1600" dirty="0">
                        <a:effectLst/>
                        <a:latin typeface="仿宋" panose="02010609060101010101" pitchFamily="49" charset="-122"/>
                        <a:ea typeface="仿宋" panose="02010609060101010101" pitchFamily="49" charset="-122"/>
                      </a:endParaRPr>
                    </a:p>
                  </a:txBody>
                  <a:tcPr marL="68580" marR="68580" marT="0" marB="0" anchor="ctr"/>
                </a:tc>
                <a:tc>
                  <a:txBody>
                    <a:bodyPr/>
                    <a:lstStyle/>
                    <a:p>
                      <a:pPr algn="ctr">
                        <a:spcAft>
                          <a:spcPts val="0"/>
                        </a:spcAft>
                      </a:pPr>
                      <a:r>
                        <a:rPr lang="en-US" sz="1400">
                          <a:effectLst/>
                          <a:latin typeface="仿宋" panose="02010609060101010101" pitchFamily="49" charset="-122"/>
                          <a:ea typeface="仿宋" panose="02010609060101010101" pitchFamily="49" charset="-122"/>
                        </a:rPr>
                        <a:t>100%</a:t>
                      </a:r>
                      <a:endParaRPr lang="zh-CN" sz="1600">
                        <a:effectLst/>
                        <a:latin typeface="仿宋" panose="02010609060101010101" pitchFamily="49" charset="-122"/>
                        <a:ea typeface="仿宋" panose="02010609060101010101" pitchFamily="49" charset="-122"/>
                      </a:endParaRPr>
                    </a:p>
                  </a:txBody>
                  <a:tcPr marL="68580" marR="68580" marT="0" marB="0" anchor="ctr"/>
                </a:tc>
                <a:tc>
                  <a:txBody>
                    <a:bodyPr/>
                    <a:lstStyle/>
                    <a:p>
                      <a:pPr algn="ctr">
                        <a:spcAft>
                          <a:spcPts val="0"/>
                        </a:spcAft>
                      </a:pPr>
                      <a:r>
                        <a:rPr lang="en-US" sz="1400">
                          <a:effectLst/>
                          <a:latin typeface="仿宋" panose="02010609060101010101" pitchFamily="49" charset="-122"/>
                          <a:ea typeface="仿宋" panose="02010609060101010101" pitchFamily="49" charset="-122"/>
                        </a:rPr>
                        <a:t>148.40%</a:t>
                      </a:r>
                      <a:endParaRPr lang="zh-CN" sz="1600">
                        <a:effectLst/>
                        <a:latin typeface="仿宋" panose="02010609060101010101" pitchFamily="49" charset="-122"/>
                        <a:ea typeface="仿宋" panose="02010609060101010101" pitchFamily="49" charset="-122"/>
                      </a:endParaRPr>
                    </a:p>
                  </a:txBody>
                  <a:tcPr marL="68580" marR="68580" marT="0" marB="0" anchor="ctr"/>
                </a:tc>
                <a:extLst>
                  <a:ext uri="{0D108BD9-81ED-4DB2-BD59-A6C34878D82A}">
                    <a16:rowId xmlns="" xmlns:a16="http://schemas.microsoft.com/office/drawing/2014/main" val="2389745860"/>
                  </a:ext>
                </a:extLst>
              </a:tr>
              <a:tr h="171450">
                <a:tc>
                  <a:txBody>
                    <a:bodyPr/>
                    <a:lstStyle/>
                    <a:p>
                      <a:pPr algn="ctr">
                        <a:spcAft>
                          <a:spcPts val="0"/>
                        </a:spcAft>
                      </a:pPr>
                      <a:endParaRPr lang="en-US" altLang="zh-CN" sz="1200" dirty="0" smtClean="0">
                        <a:effectLst/>
                        <a:latin typeface="仿宋" panose="02010609060101010101" pitchFamily="49" charset="-122"/>
                        <a:ea typeface="仿宋" panose="02010609060101010101" pitchFamily="49" charset="-122"/>
                      </a:endParaRPr>
                    </a:p>
                    <a:p>
                      <a:pPr algn="ctr">
                        <a:spcAft>
                          <a:spcPts val="0"/>
                        </a:spcAft>
                      </a:pPr>
                      <a:r>
                        <a:rPr lang="zh-CN" altLang="en-US" sz="1200" dirty="0" smtClean="0">
                          <a:effectLst/>
                          <a:latin typeface="仿宋" panose="02010609060101010101" pitchFamily="49" charset="-122"/>
                          <a:ea typeface="仿宋" panose="02010609060101010101" pitchFamily="49" charset="-122"/>
                        </a:rPr>
                        <a:t>实验计数率</a:t>
                      </a:r>
                      <a:r>
                        <a:rPr lang="en-US" sz="1200" dirty="0" smtClean="0">
                          <a:effectLst/>
                          <a:latin typeface="仿宋" panose="02010609060101010101" pitchFamily="49" charset="-122"/>
                          <a:ea typeface="仿宋" panose="02010609060101010101" pitchFamily="49" charset="-122"/>
                        </a:rPr>
                        <a:t>(</a:t>
                      </a:r>
                      <a:r>
                        <a:rPr lang="en-US" sz="1200" dirty="0">
                          <a:effectLst/>
                          <a:latin typeface="仿宋" panose="02010609060101010101" pitchFamily="49" charset="-122"/>
                          <a:ea typeface="仿宋" panose="02010609060101010101" pitchFamily="49" charset="-122"/>
                        </a:rPr>
                        <a:t>n/s</a:t>
                      </a:r>
                      <a:r>
                        <a:rPr lang="en-US" sz="1200" dirty="0" smtClean="0">
                          <a:effectLst/>
                          <a:latin typeface="仿宋" panose="02010609060101010101" pitchFamily="49" charset="-122"/>
                          <a:ea typeface="仿宋" panose="02010609060101010101" pitchFamily="49" charset="-122"/>
                        </a:rPr>
                        <a:t>)</a:t>
                      </a:r>
                    </a:p>
                    <a:p>
                      <a:pPr algn="ctr">
                        <a:spcAft>
                          <a:spcPts val="0"/>
                        </a:spcAft>
                      </a:pPr>
                      <a:endParaRPr lang="zh-CN" sz="1400" dirty="0">
                        <a:effectLst/>
                        <a:latin typeface="仿宋" panose="02010609060101010101" pitchFamily="49" charset="-122"/>
                        <a:ea typeface="仿宋" panose="02010609060101010101" pitchFamily="49" charset="-122"/>
                      </a:endParaRPr>
                    </a:p>
                  </a:txBody>
                  <a:tcPr marL="68580" marR="68580" marT="0" marB="0" anchor="ctr"/>
                </a:tc>
                <a:tc>
                  <a:txBody>
                    <a:bodyPr/>
                    <a:lstStyle/>
                    <a:p>
                      <a:pPr algn="ctr">
                        <a:spcAft>
                          <a:spcPts val="0"/>
                        </a:spcAft>
                      </a:pPr>
                      <a:r>
                        <a:rPr lang="en-US" sz="1400" dirty="0">
                          <a:effectLst/>
                          <a:latin typeface="仿宋" panose="02010609060101010101" pitchFamily="49" charset="-122"/>
                          <a:ea typeface="仿宋" panose="02010609060101010101" pitchFamily="49" charset="-122"/>
                        </a:rPr>
                        <a:t>245.05</a:t>
                      </a:r>
                      <a:endParaRPr lang="zh-CN" sz="1600" dirty="0">
                        <a:effectLst/>
                        <a:latin typeface="仿宋" panose="02010609060101010101" pitchFamily="49" charset="-122"/>
                        <a:ea typeface="仿宋" panose="02010609060101010101" pitchFamily="49" charset="-122"/>
                      </a:endParaRPr>
                    </a:p>
                  </a:txBody>
                  <a:tcPr marL="68580" marR="68580" marT="0" marB="0" anchor="ctr"/>
                </a:tc>
                <a:tc>
                  <a:txBody>
                    <a:bodyPr/>
                    <a:lstStyle/>
                    <a:p>
                      <a:pPr algn="ctr">
                        <a:spcAft>
                          <a:spcPts val="0"/>
                        </a:spcAft>
                      </a:pPr>
                      <a:r>
                        <a:rPr lang="en-US" sz="1400" dirty="0">
                          <a:effectLst/>
                          <a:latin typeface="仿宋" panose="02010609060101010101" pitchFamily="49" charset="-122"/>
                          <a:ea typeface="仿宋" panose="02010609060101010101" pitchFamily="49" charset="-122"/>
                        </a:rPr>
                        <a:t>269.17</a:t>
                      </a:r>
                      <a:endParaRPr lang="zh-CN" sz="1600" dirty="0">
                        <a:effectLst/>
                        <a:latin typeface="仿宋" panose="02010609060101010101" pitchFamily="49" charset="-122"/>
                        <a:ea typeface="仿宋" panose="02010609060101010101" pitchFamily="49" charset="-122"/>
                      </a:endParaRPr>
                    </a:p>
                  </a:txBody>
                  <a:tcPr marL="68580" marR="68580" marT="0" marB="0" anchor="ctr"/>
                </a:tc>
                <a:tc>
                  <a:txBody>
                    <a:bodyPr/>
                    <a:lstStyle/>
                    <a:p>
                      <a:pPr algn="ctr">
                        <a:spcAft>
                          <a:spcPts val="0"/>
                        </a:spcAft>
                      </a:pPr>
                      <a:r>
                        <a:rPr lang="en-US" sz="1400" dirty="0">
                          <a:effectLst/>
                          <a:latin typeface="仿宋" panose="02010609060101010101" pitchFamily="49" charset="-122"/>
                          <a:ea typeface="仿宋" panose="02010609060101010101" pitchFamily="49" charset="-122"/>
                        </a:rPr>
                        <a:t>179.89</a:t>
                      </a:r>
                      <a:endParaRPr lang="zh-CN" sz="1600" dirty="0">
                        <a:effectLst/>
                        <a:latin typeface="仿宋" panose="02010609060101010101" pitchFamily="49" charset="-122"/>
                        <a:ea typeface="仿宋" panose="02010609060101010101" pitchFamily="49" charset="-122"/>
                      </a:endParaRPr>
                    </a:p>
                  </a:txBody>
                  <a:tcPr marL="68580" marR="68580" marT="0" marB="0" anchor="ctr"/>
                </a:tc>
                <a:tc>
                  <a:txBody>
                    <a:bodyPr/>
                    <a:lstStyle/>
                    <a:p>
                      <a:pPr algn="ctr">
                        <a:spcAft>
                          <a:spcPts val="0"/>
                        </a:spcAft>
                      </a:pPr>
                      <a:r>
                        <a:rPr lang="en-US" sz="1400" dirty="0">
                          <a:effectLst/>
                          <a:latin typeface="仿宋" panose="02010609060101010101" pitchFamily="49" charset="-122"/>
                          <a:ea typeface="仿宋" panose="02010609060101010101" pitchFamily="49" charset="-122"/>
                        </a:rPr>
                        <a:t>241.03</a:t>
                      </a:r>
                      <a:endParaRPr lang="zh-CN" sz="1600" dirty="0">
                        <a:effectLst/>
                        <a:latin typeface="仿宋" panose="02010609060101010101" pitchFamily="49" charset="-122"/>
                        <a:ea typeface="仿宋" panose="02010609060101010101" pitchFamily="49" charset="-122"/>
                      </a:endParaRPr>
                    </a:p>
                  </a:txBody>
                  <a:tcPr marL="68580" marR="68580" marT="0" marB="0" anchor="ctr"/>
                </a:tc>
                <a:extLst>
                  <a:ext uri="{0D108BD9-81ED-4DB2-BD59-A6C34878D82A}">
                    <a16:rowId xmlns="" xmlns:a16="http://schemas.microsoft.com/office/drawing/2014/main" val="495962135"/>
                  </a:ext>
                </a:extLst>
              </a:tr>
              <a:tr h="1714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CN" sz="1200" dirty="0" smtClean="0">
                        <a:effectLst/>
                        <a:latin typeface="仿宋" panose="02010609060101010101" pitchFamily="49" charset="-122"/>
                        <a:ea typeface="仿宋" panose="02010609060101010101" pitchFamily="49"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dirty="0" smtClean="0">
                          <a:effectLst/>
                          <a:latin typeface="仿宋" panose="02010609060101010101" pitchFamily="49" charset="-122"/>
                          <a:ea typeface="仿宋" panose="02010609060101010101" pitchFamily="49" charset="-122"/>
                        </a:rPr>
                        <a:t>实验相对</a:t>
                      </a:r>
                      <a:endParaRPr lang="en-US" altLang="zh-CN" sz="1200" dirty="0" smtClean="0">
                        <a:effectLst/>
                        <a:latin typeface="仿宋" panose="02010609060101010101" pitchFamily="49" charset="-122"/>
                        <a:ea typeface="仿宋" panose="02010609060101010101" pitchFamily="49"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dirty="0" smtClean="0">
                          <a:effectLst/>
                          <a:latin typeface="仿宋" panose="02010609060101010101" pitchFamily="49" charset="-122"/>
                          <a:ea typeface="仿宋" panose="02010609060101010101" pitchFamily="49" charset="-122"/>
                        </a:rPr>
                        <a:t>探测效率</a:t>
                      </a:r>
                      <a:r>
                        <a:rPr lang="en-US" altLang="zh-CN" sz="1200" dirty="0" smtClean="0">
                          <a:effectLst/>
                          <a:latin typeface="仿宋" panose="02010609060101010101" pitchFamily="49" charset="-122"/>
                          <a:ea typeface="仿宋" panose="02010609060101010101" pitchFamily="49" charset="-122"/>
                        </a:rPr>
                        <a:t>(Ar:CH</a:t>
                      </a:r>
                      <a:r>
                        <a:rPr lang="en-US" altLang="zh-CN" sz="1200" baseline="-25000" dirty="0" smtClean="0">
                          <a:effectLst/>
                          <a:latin typeface="仿宋" panose="02010609060101010101" pitchFamily="49" charset="-122"/>
                          <a:ea typeface="仿宋" panose="02010609060101010101" pitchFamily="49" charset="-122"/>
                        </a:rPr>
                        <a:t>4</a:t>
                      </a:r>
                      <a:r>
                        <a:rPr lang="en-US" altLang="zh-CN" sz="1200" dirty="0" smtClean="0">
                          <a:effectLst/>
                          <a:latin typeface="仿宋" panose="02010609060101010101" pitchFamily="49" charset="-122"/>
                          <a:ea typeface="仿宋" panose="02010609060101010101" pitchFamily="49" charset="-122"/>
                        </a:rPr>
                        <a:t>=90:10 </a:t>
                      </a:r>
                      <a:r>
                        <a:rPr lang="zh-CN" altLang="en-US" sz="1200" dirty="0" smtClean="0">
                          <a:effectLst/>
                          <a:latin typeface="仿宋" panose="02010609060101010101" pitchFamily="49" charset="-122"/>
                          <a:ea typeface="仿宋" panose="02010609060101010101" pitchFamily="49" charset="-122"/>
                        </a:rPr>
                        <a:t>作为</a:t>
                      </a:r>
                      <a:r>
                        <a:rPr lang="en-US" altLang="zh-CN" sz="1200" dirty="0" smtClean="0">
                          <a:effectLst/>
                          <a:latin typeface="仿宋" panose="02010609060101010101" pitchFamily="49" charset="-122"/>
                          <a:ea typeface="仿宋" panose="02010609060101010101" pitchFamily="49" charset="-122"/>
                        </a:rPr>
                        <a:t>100%)</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zh-CN" sz="1200" dirty="0" smtClean="0">
                        <a:effectLst/>
                        <a:latin typeface="仿宋" panose="02010609060101010101" pitchFamily="49" charset="-122"/>
                        <a:ea typeface="仿宋" panose="02010609060101010101" pitchFamily="49" charset="-122"/>
                      </a:endParaRPr>
                    </a:p>
                  </a:txBody>
                  <a:tcPr marL="68580" marR="68580" marT="0" marB="0" anchor="ctr"/>
                </a:tc>
                <a:tc>
                  <a:txBody>
                    <a:bodyPr/>
                    <a:lstStyle/>
                    <a:p>
                      <a:pPr algn="ctr">
                        <a:spcAft>
                          <a:spcPts val="0"/>
                        </a:spcAft>
                      </a:pPr>
                      <a:r>
                        <a:rPr lang="en-US" altLang="zh-CN" sz="1400" dirty="0" smtClean="0">
                          <a:effectLst/>
                          <a:latin typeface="仿宋" panose="02010609060101010101" pitchFamily="49" charset="-122"/>
                          <a:ea typeface="仿宋" panose="02010609060101010101" pitchFamily="49" charset="-122"/>
                        </a:rPr>
                        <a:t>136.22%</a:t>
                      </a:r>
                      <a:endParaRPr lang="zh-CN" sz="1400" dirty="0">
                        <a:effectLst/>
                        <a:latin typeface="仿宋" panose="02010609060101010101" pitchFamily="49" charset="-122"/>
                        <a:ea typeface="仿宋" panose="02010609060101010101" pitchFamily="49" charset="-122"/>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effectLst/>
                          <a:latin typeface="仿宋" panose="02010609060101010101" pitchFamily="49" charset="-122"/>
                          <a:ea typeface="仿宋" panose="02010609060101010101" pitchFamily="49" charset="-122"/>
                        </a:rPr>
                        <a:t>149.63%</a:t>
                      </a:r>
                      <a:endParaRPr lang="zh-CN" sz="1400" dirty="0">
                        <a:effectLst/>
                        <a:latin typeface="仿宋" panose="02010609060101010101" pitchFamily="49" charset="-122"/>
                        <a:ea typeface="仿宋" panose="02010609060101010101" pitchFamily="49" charset="-122"/>
                      </a:endParaRPr>
                    </a:p>
                  </a:txBody>
                  <a:tcPr marL="68580" marR="68580" marT="0" marB="0" anchor="ctr"/>
                </a:tc>
                <a:tc>
                  <a:txBody>
                    <a:bodyPr/>
                    <a:lstStyle/>
                    <a:p>
                      <a:pPr algn="ctr">
                        <a:spcAft>
                          <a:spcPts val="0"/>
                        </a:spcAft>
                      </a:pPr>
                      <a:r>
                        <a:rPr lang="en-US" altLang="zh-CN" sz="1400" dirty="0" smtClean="0">
                          <a:effectLst/>
                          <a:latin typeface="仿宋" panose="02010609060101010101" pitchFamily="49" charset="-122"/>
                          <a:ea typeface="仿宋" panose="02010609060101010101" pitchFamily="49" charset="-122"/>
                        </a:rPr>
                        <a:t>100%</a:t>
                      </a:r>
                      <a:endParaRPr lang="zh-CN" sz="1400" dirty="0">
                        <a:effectLst/>
                        <a:latin typeface="仿宋" panose="02010609060101010101" pitchFamily="49" charset="-122"/>
                        <a:ea typeface="仿宋" panose="02010609060101010101" pitchFamily="49" charset="-122"/>
                      </a:endParaRPr>
                    </a:p>
                  </a:txBody>
                  <a:tcPr marL="68580" marR="68580" marT="0" marB="0" anchor="ctr"/>
                </a:tc>
                <a:tc>
                  <a:txBody>
                    <a:bodyPr/>
                    <a:lstStyle/>
                    <a:p>
                      <a:pPr algn="ctr">
                        <a:spcAft>
                          <a:spcPts val="0"/>
                        </a:spcAft>
                      </a:pPr>
                      <a:r>
                        <a:rPr lang="en-US" altLang="zh-CN" sz="1400" dirty="0" smtClean="0">
                          <a:effectLst/>
                          <a:latin typeface="仿宋" panose="02010609060101010101" pitchFamily="49" charset="-122"/>
                          <a:ea typeface="仿宋" panose="02010609060101010101" pitchFamily="49" charset="-122"/>
                        </a:rPr>
                        <a:t>133.99%</a:t>
                      </a:r>
                      <a:endParaRPr lang="zh-CN" sz="1400" dirty="0">
                        <a:effectLst/>
                        <a:latin typeface="仿宋" panose="02010609060101010101" pitchFamily="49" charset="-122"/>
                        <a:ea typeface="仿宋" panose="02010609060101010101" pitchFamily="49" charset="-122"/>
                      </a:endParaRPr>
                    </a:p>
                  </a:txBody>
                  <a:tcPr marL="68580" marR="68580" marT="0" marB="0" anchor="ctr"/>
                </a:tc>
                <a:extLst>
                  <a:ext uri="{0D108BD9-81ED-4DB2-BD59-A6C34878D82A}">
                    <a16:rowId xmlns="" xmlns:a16="http://schemas.microsoft.com/office/drawing/2014/main" val="10003"/>
                  </a:ext>
                </a:extLst>
              </a:tr>
            </a:tbl>
          </a:graphicData>
        </a:graphic>
      </p:graphicFrame>
      <p:sp>
        <p:nvSpPr>
          <p:cNvPr id="11" name="文本框 10"/>
          <p:cNvSpPr txBox="1"/>
          <p:nvPr/>
        </p:nvSpPr>
        <p:spPr>
          <a:xfrm>
            <a:off x="986106" y="1714970"/>
            <a:ext cx="2638425" cy="369332"/>
          </a:xfrm>
          <a:prstGeom prst="rect">
            <a:avLst/>
          </a:prstGeom>
          <a:noFill/>
        </p:spPr>
        <p:txBody>
          <a:bodyPr wrap="square" rtlCol="0">
            <a:spAutoFit/>
          </a:bodyPr>
          <a:lstStyle/>
          <a:p>
            <a:pPr algn="ctr"/>
            <a:r>
              <a:rPr lang="zh-CN" altLang="en-US" dirty="0" smtClean="0">
                <a:latin typeface="仿宋" panose="02010609060101010101" pitchFamily="49" charset="-122"/>
                <a:ea typeface="仿宋" panose="02010609060101010101" pitchFamily="49" charset="-122"/>
              </a:rPr>
              <a:t>相对探测效率的比较</a:t>
            </a:r>
            <a:endParaRPr lang="zh-CN" altLang="en-US" dirty="0">
              <a:latin typeface="仿宋" panose="02010609060101010101" pitchFamily="49" charset="-122"/>
              <a:ea typeface="仿宋" panose="02010609060101010101" pitchFamily="49" charset="-122"/>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6984" y="793950"/>
            <a:ext cx="4147016" cy="5913658"/>
          </a:xfrm>
          <a:prstGeom prst="rect">
            <a:avLst/>
          </a:prstGeom>
        </p:spPr>
      </p:pic>
    </p:spTree>
    <p:extLst>
      <p:ext uri="{BB962C8B-B14F-4D97-AF65-F5344CB8AC3E}">
        <p14:creationId xmlns:p14="http://schemas.microsoft.com/office/powerpoint/2010/main" val="108297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zh-CN" altLang="en-US" smtClean="0"/>
              <a:t>摘要</a:t>
            </a:r>
            <a:endParaRPr lang="zh-CN" altLang="en-US" dirty="0"/>
          </a:p>
        </p:txBody>
      </p:sp>
      <p:sp>
        <p:nvSpPr>
          <p:cNvPr id="3" name="文本框 2"/>
          <p:cNvSpPr txBox="1"/>
          <p:nvPr/>
        </p:nvSpPr>
        <p:spPr>
          <a:xfrm>
            <a:off x="1386894" y="1725770"/>
            <a:ext cx="6971495" cy="3539430"/>
          </a:xfrm>
          <a:prstGeom prst="rect">
            <a:avLst/>
          </a:prstGeom>
          <a:noFill/>
        </p:spPr>
        <p:txBody>
          <a:bodyPr wrap="square" rtlCol="0">
            <a:spAutoFit/>
          </a:bodyPr>
          <a:lstStyle/>
          <a:p>
            <a:pPr>
              <a:lnSpc>
                <a:spcPct val="200000"/>
              </a:lnSpc>
            </a:pPr>
            <a:r>
              <a:rPr lang="en-US" altLang="zh-CN" sz="2800" dirty="0" smtClean="0">
                <a:latin typeface="楷体" panose="02010609060101010101" pitchFamily="49" charset="-122"/>
                <a:ea typeface="楷体" panose="02010609060101010101" pitchFamily="49" charset="-122"/>
              </a:rPr>
              <a:t>1</a:t>
            </a:r>
            <a:r>
              <a:rPr lang="zh-CN" altLang="en-US" sz="2800" dirty="0" smtClean="0">
                <a:latin typeface="楷体" panose="02010609060101010101" pitchFamily="49" charset="-122"/>
                <a:ea typeface="楷体" panose="02010609060101010101" pitchFamily="49" charset="-122"/>
              </a:rPr>
              <a:t>、涂硼蜂窝中子探测器的设想与实现</a:t>
            </a:r>
            <a:endParaRPr lang="en-US" altLang="zh-CN" sz="2800" dirty="0" smtClean="0">
              <a:latin typeface="楷体" panose="02010609060101010101" pitchFamily="49" charset="-122"/>
              <a:ea typeface="楷体" panose="02010609060101010101" pitchFamily="49" charset="-122"/>
            </a:endParaRPr>
          </a:p>
          <a:p>
            <a:pPr>
              <a:lnSpc>
                <a:spcPct val="200000"/>
              </a:lnSpc>
            </a:pPr>
            <a:r>
              <a:rPr lang="en-US" altLang="zh-CN" sz="2800" dirty="0" smtClean="0">
                <a:latin typeface="楷体" panose="02010609060101010101" pitchFamily="49" charset="-122"/>
                <a:ea typeface="楷体" panose="02010609060101010101" pitchFamily="49" charset="-122"/>
              </a:rPr>
              <a:t>2</a:t>
            </a:r>
            <a:r>
              <a:rPr lang="zh-CN" altLang="en-US" sz="2800" dirty="0" smtClean="0">
                <a:latin typeface="楷体" panose="02010609060101010101" pitchFamily="49" charset="-122"/>
                <a:ea typeface="楷体" panose="02010609060101010101" pitchFamily="49" charset="-122"/>
              </a:rPr>
              <a:t>、探测器工作性能研究</a:t>
            </a:r>
            <a:endParaRPr lang="en-US" altLang="zh-CN" sz="2800" dirty="0" smtClean="0">
              <a:latin typeface="楷体" panose="02010609060101010101" pitchFamily="49" charset="-122"/>
              <a:ea typeface="楷体" panose="02010609060101010101" pitchFamily="49" charset="-122"/>
            </a:endParaRPr>
          </a:p>
          <a:p>
            <a:pPr>
              <a:lnSpc>
                <a:spcPct val="200000"/>
              </a:lnSpc>
            </a:pPr>
            <a:r>
              <a:rPr lang="en-US" altLang="zh-CN" sz="2800" dirty="0" smtClean="0">
                <a:latin typeface="楷体" panose="02010609060101010101" pitchFamily="49" charset="-122"/>
                <a:ea typeface="楷体" panose="02010609060101010101" pitchFamily="49" charset="-122"/>
              </a:rPr>
              <a:t>3</a:t>
            </a:r>
            <a:r>
              <a:rPr lang="zh-CN" altLang="en-US" sz="2800" dirty="0" smtClean="0">
                <a:latin typeface="楷体" panose="02010609060101010101" pitchFamily="49" charset="-122"/>
                <a:ea typeface="楷体" panose="02010609060101010101" pitchFamily="49" charset="-122"/>
              </a:rPr>
              <a:t>、探测器工作气体的研究</a:t>
            </a:r>
            <a:endParaRPr lang="en-US" altLang="zh-CN" sz="2800" dirty="0" smtClean="0">
              <a:latin typeface="楷体" panose="02010609060101010101" pitchFamily="49" charset="-122"/>
              <a:ea typeface="楷体" panose="02010609060101010101" pitchFamily="49" charset="-122"/>
            </a:endParaRPr>
          </a:p>
          <a:p>
            <a:pPr>
              <a:lnSpc>
                <a:spcPct val="200000"/>
              </a:lnSpc>
            </a:pPr>
            <a:r>
              <a:rPr lang="en-US" altLang="zh-CN" sz="2800" dirty="0" smtClean="0">
                <a:solidFill>
                  <a:srgbClr val="FF0000"/>
                </a:solidFill>
                <a:latin typeface="楷体" panose="02010609060101010101" pitchFamily="49" charset="-122"/>
                <a:ea typeface="楷体" panose="02010609060101010101" pitchFamily="49" charset="-122"/>
              </a:rPr>
              <a:t>4</a:t>
            </a:r>
            <a:r>
              <a:rPr lang="zh-CN" altLang="en-US" sz="2800" dirty="0" smtClean="0">
                <a:solidFill>
                  <a:srgbClr val="FF0000"/>
                </a:solidFill>
                <a:latin typeface="楷体" panose="02010609060101010101" pitchFamily="49" charset="-122"/>
                <a:ea typeface="楷体" panose="02010609060101010101" pitchFamily="49" charset="-122"/>
              </a:rPr>
              <a:t>、总结与展望</a:t>
            </a:r>
            <a:endParaRPr lang="zh-CN" altLang="en-US" sz="2800" dirty="0">
              <a:solidFill>
                <a:srgbClr val="FF0000"/>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24862396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zh-CN" altLang="en-US" dirty="0" smtClean="0"/>
              <a:t>工作总结</a:t>
            </a:r>
            <a:endParaRPr lang="zh-CN" altLang="en-US" dirty="0"/>
          </a:p>
        </p:txBody>
      </p:sp>
      <p:sp>
        <p:nvSpPr>
          <p:cNvPr id="3" name="文本框 2"/>
          <p:cNvSpPr txBox="1"/>
          <p:nvPr/>
        </p:nvSpPr>
        <p:spPr>
          <a:xfrm>
            <a:off x="482600" y="1011346"/>
            <a:ext cx="7751101" cy="1200329"/>
          </a:xfrm>
          <a:prstGeom prst="rect">
            <a:avLst/>
          </a:prstGeom>
          <a:noFill/>
        </p:spPr>
        <p:txBody>
          <a:bodyPr wrap="square" rtlCol="0">
            <a:spAutoFit/>
          </a:bodyPr>
          <a:lstStyle/>
          <a:p>
            <a:pPr>
              <a:lnSpc>
                <a:spcPct val="150000"/>
              </a:lnSpc>
            </a:pPr>
            <a:r>
              <a:rPr lang="en-US" altLang="zh-CN" sz="2400" b="1" dirty="0" smtClean="0">
                <a:latin typeface="楷体" panose="02010609060101010101" pitchFamily="49" charset="-122"/>
                <a:ea typeface="楷体" panose="02010609060101010101" pitchFamily="49" charset="-122"/>
              </a:rPr>
              <a:t>Focus</a:t>
            </a:r>
            <a:r>
              <a:rPr lang="en-US" altLang="zh-CN" sz="2400" dirty="0" smtClean="0">
                <a:latin typeface="楷体" panose="02010609060101010101" pitchFamily="49" charset="-122"/>
                <a:ea typeface="楷体" panose="02010609060101010101" pitchFamily="49" charset="-122"/>
              </a:rPr>
              <a:t>: </a:t>
            </a:r>
            <a:r>
              <a:rPr lang="zh-CN" altLang="en-US" sz="2400" dirty="0">
                <a:latin typeface="楷体" panose="02010609060101010101" pitchFamily="49" charset="-122"/>
                <a:ea typeface="楷体" panose="02010609060101010101" pitchFamily="49" charset="-122"/>
              </a:rPr>
              <a:t>涂</a:t>
            </a:r>
            <a:r>
              <a:rPr lang="zh-CN" altLang="en-US" sz="2400" dirty="0" smtClean="0">
                <a:latin typeface="楷体" panose="02010609060101010101" pitchFamily="49" charset="-122"/>
                <a:ea typeface="楷体" panose="02010609060101010101" pitchFamily="49" charset="-122"/>
              </a:rPr>
              <a:t>硼蜂窝中子探测器的一般性能的研究</a:t>
            </a:r>
            <a:endParaRPr lang="en-US" altLang="zh-CN" sz="2400" dirty="0" smtClean="0">
              <a:latin typeface="楷体" panose="02010609060101010101" pitchFamily="49" charset="-122"/>
              <a:ea typeface="楷体" panose="02010609060101010101" pitchFamily="49" charset="-122"/>
            </a:endParaRPr>
          </a:p>
          <a:p>
            <a:pPr>
              <a:lnSpc>
                <a:spcPct val="150000"/>
              </a:lnSpc>
            </a:pPr>
            <a:r>
              <a:rPr lang="zh-CN" altLang="en-US" sz="2400" dirty="0" smtClean="0">
                <a:latin typeface="楷体" panose="02010609060101010101" pitchFamily="49" charset="-122"/>
                <a:ea typeface="楷体" panose="02010609060101010101" pitchFamily="49" charset="-122"/>
              </a:rPr>
              <a:t>       工作</a:t>
            </a:r>
            <a:r>
              <a:rPr lang="zh-CN" altLang="en-US" sz="2400" dirty="0" smtClean="0">
                <a:latin typeface="楷体" panose="02010609060101010101" pitchFamily="49" charset="-122"/>
                <a:ea typeface="楷体" panose="02010609060101010101" pitchFamily="49" charset="-122"/>
              </a:rPr>
              <a:t>气体对涂硼蜂窝中子探测器工作性能的影响</a:t>
            </a:r>
            <a:endParaRPr lang="en-US" altLang="zh-CN" sz="2400" dirty="0" smtClean="0">
              <a:latin typeface="楷体" panose="02010609060101010101" pitchFamily="49" charset="-122"/>
              <a:ea typeface="楷体" panose="02010609060101010101" pitchFamily="49" charset="-122"/>
            </a:endParaRPr>
          </a:p>
        </p:txBody>
      </p:sp>
      <p:sp>
        <p:nvSpPr>
          <p:cNvPr id="4" name="文本框 3"/>
          <p:cNvSpPr txBox="1"/>
          <p:nvPr/>
        </p:nvSpPr>
        <p:spPr>
          <a:xfrm>
            <a:off x="3948679" y="2503234"/>
            <a:ext cx="1422745" cy="1754326"/>
          </a:xfrm>
          <a:prstGeom prst="rect">
            <a:avLst/>
          </a:prstGeom>
          <a:noFill/>
        </p:spPr>
        <p:txBody>
          <a:bodyPr wrap="square" rtlCol="0">
            <a:spAutoFit/>
          </a:bodyPr>
          <a:lstStyle/>
          <a:p>
            <a:pPr algn="ctr">
              <a:lnSpc>
                <a:spcPct val="150000"/>
              </a:lnSpc>
            </a:pPr>
            <a:r>
              <a:rPr lang="zh-CN" altLang="en-US" sz="2400" b="1" dirty="0" smtClean="0">
                <a:latin typeface="楷体" panose="02010609060101010101" pitchFamily="49" charset="-122"/>
                <a:ea typeface="楷体" panose="02010609060101010101" pitchFamily="49" charset="-122"/>
              </a:rPr>
              <a:t>模拟</a:t>
            </a:r>
            <a:endParaRPr lang="en-US" altLang="zh-CN" sz="2400" b="1" dirty="0" smtClean="0">
              <a:latin typeface="楷体" panose="02010609060101010101" pitchFamily="49" charset="-122"/>
              <a:ea typeface="楷体" panose="02010609060101010101" pitchFamily="49" charset="-122"/>
            </a:endParaRPr>
          </a:p>
          <a:p>
            <a:pPr algn="ctr">
              <a:lnSpc>
                <a:spcPct val="150000"/>
              </a:lnSpc>
            </a:pPr>
            <a:r>
              <a:rPr lang="en-US" altLang="zh-CN" sz="2400" b="1" dirty="0" smtClean="0">
                <a:latin typeface="楷体" panose="02010609060101010101" pitchFamily="49" charset="-122"/>
                <a:ea typeface="楷体" panose="02010609060101010101" pitchFamily="49" charset="-122"/>
              </a:rPr>
              <a:t>&amp; </a:t>
            </a:r>
            <a:endParaRPr lang="en-US" altLang="zh-CN" sz="2400" b="1" dirty="0" smtClean="0">
              <a:latin typeface="楷体" panose="02010609060101010101" pitchFamily="49" charset="-122"/>
              <a:ea typeface="楷体" panose="02010609060101010101" pitchFamily="49" charset="-122"/>
            </a:endParaRPr>
          </a:p>
          <a:p>
            <a:pPr algn="ctr">
              <a:lnSpc>
                <a:spcPct val="150000"/>
              </a:lnSpc>
            </a:pPr>
            <a:r>
              <a:rPr lang="zh-CN" altLang="en-US" sz="2400" b="1" dirty="0" smtClean="0">
                <a:latin typeface="楷体" panose="02010609060101010101" pitchFamily="49" charset="-122"/>
                <a:ea typeface="楷体" panose="02010609060101010101" pitchFamily="49" charset="-122"/>
              </a:rPr>
              <a:t>实验</a:t>
            </a:r>
            <a:endParaRPr lang="zh-CN" altLang="en-US" sz="2400" b="1" dirty="0">
              <a:latin typeface="楷体" panose="02010609060101010101" pitchFamily="49" charset="-122"/>
              <a:ea typeface="楷体" panose="02010609060101010101" pitchFamily="49" charset="-122"/>
            </a:endParaRPr>
          </a:p>
        </p:txBody>
      </p:sp>
      <p:sp>
        <p:nvSpPr>
          <p:cNvPr id="5" name="左大括号 4"/>
          <p:cNvSpPr/>
          <p:nvPr/>
        </p:nvSpPr>
        <p:spPr>
          <a:xfrm>
            <a:off x="5164969" y="2479875"/>
            <a:ext cx="303075" cy="1801045"/>
          </a:xfrm>
          <a:prstGeom prst="leftBrace">
            <a:avLst>
              <a:gd name="adj1" fmla="val 42117"/>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50000"/>
              </a:lnSpc>
            </a:pPr>
            <a:endParaRPr lang="zh-CN" altLang="en-US" sz="2400"/>
          </a:p>
        </p:txBody>
      </p:sp>
      <p:graphicFrame>
        <p:nvGraphicFramePr>
          <p:cNvPr id="8" name="图示 7"/>
          <p:cNvGraphicFramePr/>
          <p:nvPr>
            <p:extLst>
              <p:ext uri="{D42A27DB-BD31-4B8C-83A1-F6EECF244321}">
                <p14:modId xmlns:p14="http://schemas.microsoft.com/office/powerpoint/2010/main" val="3622194809"/>
              </p:ext>
            </p:extLst>
          </p:nvPr>
        </p:nvGraphicFramePr>
        <p:xfrm>
          <a:off x="5468045" y="2441002"/>
          <a:ext cx="3181425" cy="19821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文本框 15"/>
          <p:cNvSpPr txBox="1"/>
          <p:nvPr/>
        </p:nvSpPr>
        <p:spPr>
          <a:xfrm>
            <a:off x="197164" y="4598241"/>
            <a:ext cx="4462887" cy="2015936"/>
          </a:xfrm>
          <a:prstGeom prst="rect">
            <a:avLst/>
          </a:prstGeom>
          <a:noFill/>
        </p:spPr>
        <p:txBody>
          <a:bodyPr wrap="square" rtlCol="0">
            <a:spAutoFit/>
          </a:bodyPr>
          <a:lstStyle/>
          <a:p>
            <a:pPr>
              <a:lnSpc>
                <a:spcPts val="3000"/>
              </a:lnSpc>
            </a:pPr>
            <a:r>
              <a:rPr lang="zh-CN" altLang="en-US" sz="2000" b="1" dirty="0" smtClean="0">
                <a:latin typeface="楷体" panose="02010609060101010101" pitchFamily="49" charset="-122"/>
                <a:ea typeface="楷体" panose="02010609060101010101" pitchFamily="49" charset="-122"/>
              </a:rPr>
              <a:t>收获：</a:t>
            </a:r>
            <a:endParaRPr lang="en-US" altLang="zh-CN" sz="2000" b="1" dirty="0" smtClean="0">
              <a:latin typeface="楷体" panose="02010609060101010101" pitchFamily="49" charset="-122"/>
              <a:ea typeface="楷体" panose="02010609060101010101" pitchFamily="49" charset="-122"/>
            </a:endParaRPr>
          </a:p>
          <a:p>
            <a:pPr>
              <a:lnSpc>
                <a:spcPts val="3000"/>
              </a:lnSpc>
            </a:pPr>
            <a:r>
              <a:rPr lang="en-US" altLang="zh-CN" sz="2000" dirty="0" smtClean="0">
                <a:latin typeface="楷体" panose="02010609060101010101" pitchFamily="49" charset="-122"/>
                <a:ea typeface="楷体" panose="02010609060101010101" pitchFamily="49" charset="-122"/>
              </a:rPr>
              <a:t>1</a:t>
            </a:r>
            <a:r>
              <a:rPr lang="zh-CN" altLang="en-US" sz="2000" dirty="0" smtClean="0">
                <a:latin typeface="楷体" panose="02010609060101010101" pitchFamily="49" charset="-122"/>
                <a:ea typeface="楷体" panose="02010609060101010101" pitchFamily="49" charset="-122"/>
              </a:rPr>
              <a:t>、验证了涂硼蜂窝中子探测器可行性并获得了初步工作性能数据；</a:t>
            </a:r>
            <a:endParaRPr lang="en-US" altLang="zh-CN" sz="2000" dirty="0" smtClean="0">
              <a:latin typeface="楷体" panose="02010609060101010101" pitchFamily="49" charset="-122"/>
              <a:ea typeface="楷体" panose="02010609060101010101" pitchFamily="49" charset="-122"/>
            </a:endParaRPr>
          </a:p>
          <a:p>
            <a:pPr>
              <a:lnSpc>
                <a:spcPts val="3000"/>
              </a:lnSpc>
            </a:pPr>
            <a:r>
              <a:rPr lang="en-US" altLang="zh-CN" sz="2000" dirty="0" smtClean="0">
                <a:latin typeface="楷体" panose="02010609060101010101" pitchFamily="49" charset="-122"/>
                <a:ea typeface="楷体" panose="02010609060101010101" pitchFamily="49" charset="-122"/>
              </a:rPr>
              <a:t>2</a:t>
            </a:r>
            <a:r>
              <a:rPr lang="zh-CN" altLang="en-US" sz="2000" dirty="0" smtClean="0">
                <a:latin typeface="楷体" panose="02010609060101010101" pitchFamily="49" charset="-122"/>
                <a:ea typeface="楷体" panose="02010609060101010101" pitchFamily="49" charset="-122"/>
              </a:rPr>
              <a:t>、验证</a:t>
            </a:r>
            <a:r>
              <a:rPr lang="zh-CN" altLang="en-US" sz="2000" dirty="0">
                <a:latin typeface="楷体" panose="02010609060101010101" pitchFamily="49" charset="-122"/>
                <a:ea typeface="楷体" panose="02010609060101010101" pitchFamily="49" charset="-122"/>
              </a:rPr>
              <a:t>了工作气体选择方法的</a:t>
            </a:r>
            <a:r>
              <a:rPr lang="zh-CN" altLang="en-US" sz="2000" dirty="0" smtClean="0">
                <a:latin typeface="楷体" panose="02010609060101010101" pitchFamily="49" charset="-122"/>
                <a:ea typeface="楷体" panose="02010609060101010101" pitchFamily="49" charset="-122"/>
              </a:rPr>
              <a:t>正确性并选择出几种本阶段可用的工作气体。</a:t>
            </a:r>
            <a:endParaRPr lang="en-US" altLang="zh-CN" sz="2000" dirty="0" smtClean="0">
              <a:latin typeface="楷体" panose="02010609060101010101" pitchFamily="49" charset="-122"/>
              <a:ea typeface="楷体" panose="02010609060101010101" pitchFamily="49" charset="-122"/>
            </a:endParaRPr>
          </a:p>
        </p:txBody>
      </p:sp>
      <p:sp>
        <p:nvSpPr>
          <p:cNvPr id="12" name="左大括号 11"/>
          <p:cNvSpPr/>
          <p:nvPr/>
        </p:nvSpPr>
        <p:spPr>
          <a:xfrm rot="10800000">
            <a:off x="3887976" y="2515537"/>
            <a:ext cx="326509" cy="1801045"/>
          </a:xfrm>
          <a:prstGeom prst="leftBrace">
            <a:avLst>
              <a:gd name="adj1" fmla="val 42117"/>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50000"/>
              </a:lnSpc>
            </a:pPr>
            <a:endParaRPr lang="zh-CN" altLang="en-US" sz="2400"/>
          </a:p>
        </p:txBody>
      </p:sp>
      <p:graphicFrame>
        <p:nvGraphicFramePr>
          <p:cNvPr id="13" name="图示 12"/>
          <p:cNvGraphicFramePr/>
          <p:nvPr>
            <p:extLst>
              <p:ext uri="{D42A27DB-BD31-4B8C-83A1-F6EECF244321}">
                <p14:modId xmlns:p14="http://schemas.microsoft.com/office/powerpoint/2010/main" val="772154679"/>
              </p:ext>
            </p:extLst>
          </p:nvPr>
        </p:nvGraphicFramePr>
        <p:xfrm>
          <a:off x="699996" y="2479875"/>
          <a:ext cx="3181425" cy="198216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4" name="文本框 13"/>
          <p:cNvSpPr txBox="1"/>
          <p:nvPr/>
        </p:nvSpPr>
        <p:spPr>
          <a:xfrm>
            <a:off x="4681113" y="4621601"/>
            <a:ext cx="4346977" cy="1631216"/>
          </a:xfrm>
          <a:prstGeom prst="rect">
            <a:avLst/>
          </a:prstGeom>
          <a:noFill/>
        </p:spPr>
        <p:txBody>
          <a:bodyPr wrap="square" rtlCol="0">
            <a:spAutoFit/>
          </a:bodyPr>
          <a:lstStyle/>
          <a:p>
            <a:pPr>
              <a:lnSpc>
                <a:spcPts val="3000"/>
              </a:lnSpc>
            </a:pPr>
            <a:r>
              <a:rPr lang="zh-CN" altLang="en-US" sz="2000" b="1" dirty="0">
                <a:latin typeface="楷体" panose="02010609060101010101" pitchFamily="49" charset="-122"/>
                <a:ea typeface="楷体" panose="02010609060101010101" pitchFamily="49" charset="-122"/>
              </a:rPr>
              <a:t>新起点</a:t>
            </a:r>
            <a:r>
              <a:rPr lang="zh-CN" altLang="en-US" sz="2000" b="1" dirty="0" smtClean="0">
                <a:latin typeface="楷体" panose="02010609060101010101" pitchFamily="49" charset="-122"/>
                <a:ea typeface="楷体" panose="02010609060101010101" pitchFamily="49" charset="-122"/>
              </a:rPr>
              <a:t>：</a:t>
            </a:r>
            <a:endParaRPr lang="en-US" altLang="zh-CN" sz="2000" b="1" dirty="0" smtClean="0">
              <a:latin typeface="楷体" panose="02010609060101010101" pitchFamily="49" charset="-122"/>
              <a:ea typeface="楷体" panose="02010609060101010101" pitchFamily="49" charset="-122"/>
            </a:endParaRPr>
          </a:p>
          <a:p>
            <a:pPr>
              <a:lnSpc>
                <a:spcPts val="3000"/>
              </a:lnSpc>
            </a:pPr>
            <a:r>
              <a:rPr lang="en-US" altLang="zh-CN" sz="2000" dirty="0" smtClean="0">
                <a:latin typeface="楷体" panose="02010609060101010101" pitchFamily="49" charset="-122"/>
                <a:ea typeface="楷体" panose="02010609060101010101" pitchFamily="49" charset="-122"/>
              </a:rPr>
              <a:t>1</a:t>
            </a:r>
            <a:r>
              <a:rPr lang="zh-CN" altLang="en-US" sz="2000" dirty="0" smtClean="0">
                <a:latin typeface="楷体" panose="02010609060101010101" pitchFamily="49" charset="-122"/>
                <a:ea typeface="楷体" panose="02010609060101010101" pitchFamily="49" charset="-122"/>
              </a:rPr>
              <a:t>、实验新工艺，实现更高探测效率；</a:t>
            </a:r>
            <a:endParaRPr lang="en-US" altLang="zh-CN" sz="2000" dirty="0" smtClean="0">
              <a:latin typeface="楷体" panose="02010609060101010101" pitchFamily="49" charset="-122"/>
              <a:ea typeface="楷体" panose="02010609060101010101" pitchFamily="49" charset="-122"/>
            </a:endParaRPr>
          </a:p>
          <a:p>
            <a:pPr>
              <a:lnSpc>
                <a:spcPts val="3000"/>
              </a:lnSpc>
            </a:pPr>
            <a:r>
              <a:rPr lang="en-US" altLang="zh-CN" sz="2000" dirty="0" smtClean="0">
                <a:latin typeface="楷体" panose="02010609060101010101" pitchFamily="49" charset="-122"/>
                <a:ea typeface="楷体" panose="02010609060101010101" pitchFamily="49" charset="-122"/>
              </a:rPr>
              <a:t>2</a:t>
            </a:r>
            <a:r>
              <a:rPr lang="zh-CN" altLang="en-US" sz="2000" dirty="0" smtClean="0">
                <a:latin typeface="楷体" panose="02010609060101010101" pitchFamily="49" charset="-122"/>
                <a:ea typeface="楷体" panose="02010609060101010101" pitchFamily="49" charset="-122"/>
              </a:rPr>
              <a:t>、研究不同比例的气体组分，以及高气压气体。</a:t>
            </a:r>
            <a:endParaRPr lang="en-US" altLang="zh-CN" sz="2000" dirty="0" smtClean="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53007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Graphic spid="8" grpId="0">
        <p:bldAsOne/>
      </p:bldGraphic>
      <p:bldP spid="16" grpId="0"/>
      <p:bldP spid="12" grpId="0" animBg="1"/>
      <p:bldGraphic spid="13" grpId="0">
        <p:bldAsOne/>
      </p:bldGraphic>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zh-CN" altLang="en-US" dirty="0" smtClean="0"/>
              <a:t>展望</a:t>
            </a:r>
            <a:endParaRPr lang="zh-CN" altLang="en-US" dirty="0"/>
          </a:p>
        </p:txBody>
      </p:sp>
      <p:sp>
        <p:nvSpPr>
          <p:cNvPr id="3" name="文本框 2"/>
          <p:cNvSpPr txBox="1"/>
          <p:nvPr/>
        </p:nvSpPr>
        <p:spPr>
          <a:xfrm>
            <a:off x="682580" y="2112134"/>
            <a:ext cx="8062175" cy="2308324"/>
          </a:xfrm>
          <a:prstGeom prst="rect">
            <a:avLst/>
          </a:prstGeom>
          <a:noFill/>
        </p:spPr>
        <p:txBody>
          <a:bodyPr wrap="square" rtlCol="0">
            <a:spAutoFit/>
          </a:bodyPr>
          <a:lstStyle/>
          <a:p>
            <a:pPr>
              <a:lnSpc>
                <a:spcPct val="150000"/>
              </a:lnSpc>
            </a:pPr>
            <a:r>
              <a:rPr lang="zh-CN" altLang="en-US" sz="2400" dirty="0" smtClean="0">
                <a:latin typeface="楷体" panose="02010609060101010101" pitchFamily="49" charset="-122"/>
                <a:ea typeface="楷体" panose="02010609060101010101" pitchFamily="49" charset="-122"/>
              </a:rPr>
              <a:t>下一阶段：</a:t>
            </a:r>
            <a:endParaRPr lang="en-US" altLang="zh-CN" sz="2400" dirty="0" smtClean="0">
              <a:latin typeface="楷体" panose="02010609060101010101" pitchFamily="49" charset="-122"/>
              <a:ea typeface="楷体" panose="02010609060101010101" pitchFamily="49" charset="-122"/>
            </a:endParaRPr>
          </a:p>
          <a:p>
            <a:pPr>
              <a:lnSpc>
                <a:spcPct val="150000"/>
              </a:lnSpc>
            </a:pPr>
            <a:r>
              <a:rPr lang="en-US" altLang="zh-CN" sz="2400" dirty="0" smtClean="0">
                <a:latin typeface="楷体" panose="02010609060101010101" pitchFamily="49" charset="-122"/>
                <a:ea typeface="楷体" panose="02010609060101010101" pitchFamily="49" charset="-122"/>
              </a:rPr>
              <a:t>1</a:t>
            </a:r>
            <a:r>
              <a:rPr lang="zh-CN" altLang="en-US" sz="2400" dirty="0" smtClean="0">
                <a:latin typeface="楷体" panose="02010609060101010101" pitchFamily="49" charset="-122"/>
                <a:ea typeface="楷体" panose="02010609060101010101" pitchFamily="49" charset="-122"/>
              </a:rPr>
              <a:t>、利用</a:t>
            </a:r>
            <a:r>
              <a:rPr lang="en-US" altLang="zh-CN" sz="2400" dirty="0" smtClean="0">
                <a:latin typeface="楷体" panose="02010609060101010101" pitchFamily="49" charset="-122"/>
                <a:ea typeface="楷体" panose="02010609060101010101" pitchFamily="49" charset="-122"/>
              </a:rPr>
              <a:t>WSA</a:t>
            </a:r>
            <a:r>
              <a:rPr lang="zh-CN" altLang="en-US" sz="2400" dirty="0" smtClean="0">
                <a:latin typeface="楷体" panose="02010609060101010101" pitchFamily="49" charset="-122"/>
                <a:ea typeface="楷体" panose="02010609060101010101" pitchFamily="49" charset="-122"/>
              </a:rPr>
              <a:t>等位敏阳极实现探测器的位置分辨能力；</a:t>
            </a:r>
            <a:endParaRPr lang="en-US" altLang="zh-CN" sz="2400" dirty="0" smtClean="0">
              <a:latin typeface="楷体" panose="02010609060101010101" pitchFamily="49" charset="-122"/>
              <a:ea typeface="楷体" panose="02010609060101010101" pitchFamily="49" charset="-122"/>
            </a:endParaRPr>
          </a:p>
          <a:p>
            <a:pPr>
              <a:lnSpc>
                <a:spcPct val="150000"/>
              </a:lnSpc>
            </a:pPr>
            <a:r>
              <a:rPr lang="en-US" altLang="zh-CN" sz="2400" dirty="0" smtClean="0">
                <a:latin typeface="楷体" panose="02010609060101010101" pitchFamily="49" charset="-122"/>
                <a:ea typeface="楷体" panose="02010609060101010101" pitchFamily="49" charset="-122"/>
              </a:rPr>
              <a:t>2</a:t>
            </a:r>
            <a:r>
              <a:rPr lang="zh-CN" altLang="en-US" sz="2400" dirty="0" smtClean="0">
                <a:latin typeface="楷体" panose="02010609060101010101" pitchFamily="49" charset="-122"/>
                <a:ea typeface="楷体" panose="02010609060101010101" pitchFamily="49" charset="-122"/>
              </a:rPr>
              <a:t>、研究高压气体与漂移电场，进一步提升探测器探测效果；</a:t>
            </a:r>
            <a:endParaRPr lang="en-US" altLang="zh-CN" sz="2400" dirty="0" smtClean="0">
              <a:latin typeface="楷体" panose="02010609060101010101" pitchFamily="49" charset="-122"/>
              <a:ea typeface="楷体" panose="02010609060101010101" pitchFamily="49" charset="-122"/>
            </a:endParaRPr>
          </a:p>
          <a:p>
            <a:pPr>
              <a:lnSpc>
                <a:spcPct val="150000"/>
              </a:lnSpc>
            </a:pPr>
            <a:r>
              <a:rPr lang="en-US" altLang="zh-CN" sz="2400" dirty="0" smtClean="0">
                <a:latin typeface="楷体" panose="02010609060101010101" pitchFamily="49" charset="-122"/>
                <a:ea typeface="楷体" panose="02010609060101010101" pitchFamily="49" charset="-122"/>
              </a:rPr>
              <a:t>3</a:t>
            </a:r>
            <a:r>
              <a:rPr lang="zh-CN" altLang="en-US" sz="2400" dirty="0" smtClean="0">
                <a:latin typeface="楷体" panose="02010609060101010101" pitchFamily="49" charset="-122"/>
                <a:ea typeface="楷体" panose="02010609060101010101" pitchFamily="49" charset="-122"/>
              </a:rPr>
              <a:t>、研究电子学系统，实现低能量阈值。</a:t>
            </a:r>
            <a:endParaRPr lang="zh-CN" altLang="en-US" sz="2400"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38886226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1718972" y="2570945"/>
            <a:ext cx="6124262" cy="584200"/>
          </a:xfrm>
        </p:spPr>
        <p:txBody>
          <a:bodyPr/>
          <a:lstStyle/>
          <a:p>
            <a:pPr algn="ctr"/>
            <a:r>
              <a:rPr lang="en-US" altLang="zh-CN" sz="3600" dirty="0" smtClean="0"/>
              <a:t>THANKS FOR YOUR ATTENTION!</a:t>
            </a:r>
            <a:endParaRPr lang="zh-CN" altLang="en-US" sz="3600" dirty="0"/>
          </a:p>
        </p:txBody>
      </p:sp>
    </p:spTree>
    <p:extLst>
      <p:ext uri="{BB962C8B-B14F-4D97-AF65-F5344CB8AC3E}">
        <p14:creationId xmlns:p14="http://schemas.microsoft.com/office/powerpoint/2010/main" val="11363365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zh-CN" altLang="en-US" smtClean="0"/>
              <a:t>摘要</a:t>
            </a:r>
            <a:endParaRPr lang="zh-CN" altLang="en-US" dirty="0"/>
          </a:p>
        </p:txBody>
      </p:sp>
      <p:sp>
        <p:nvSpPr>
          <p:cNvPr id="3" name="文本框 2"/>
          <p:cNvSpPr txBox="1"/>
          <p:nvPr/>
        </p:nvSpPr>
        <p:spPr>
          <a:xfrm>
            <a:off x="1386894" y="1725770"/>
            <a:ext cx="6971495" cy="3539430"/>
          </a:xfrm>
          <a:prstGeom prst="rect">
            <a:avLst/>
          </a:prstGeom>
          <a:noFill/>
        </p:spPr>
        <p:txBody>
          <a:bodyPr wrap="square" rtlCol="0">
            <a:spAutoFit/>
          </a:bodyPr>
          <a:lstStyle/>
          <a:p>
            <a:pPr>
              <a:lnSpc>
                <a:spcPct val="200000"/>
              </a:lnSpc>
            </a:pPr>
            <a:r>
              <a:rPr lang="en-US" altLang="zh-CN" sz="2800" dirty="0" smtClean="0">
                <a:solidFill>
                  <a:srgbClr val="FF0000"/>
                </a:solidFill>
                <a:latin typeface="楷体" panose="02010609060101010101" pitchFamily="49" charset="-122"/>
                <a:ea typeface="楷体" panose="02010609060101010101" pitchFamily="49" charset="-122"/>
              </a:rPr>
              <a:t>1</a:t>
            </a:r>
            <a:r>
              <a:rPr lang="zh-CN" altLang="en-US" sz="2800" dirty="0" smtClean="0">
                <a:solidFill>
                  <a:srgbClr val="FF0000"/>
                </a:solidFill>
                <a:latin typeface="楷体" panose="02010609060101010101" pitchFamily="49" charset="-122"/>
                <a:ea typeface="楷体" panose="02010609060101010101" pitchFamily="49" charset="-122"/>
              </a:rPr>
              <a:t>、涂硼蜂窝中子探测器的设想与实现</a:t>
            </a:r>
            <a:endParaRPr lang="en-US" altLang="zh-CN" sz="2800" dirty="0" smtClean="0">
              <a:solidFill>
                <a:srgbClr val="FF0000"/>
              </a:solidFill>
              <a:latin typeface="楷体" panose="02010609060101010101" pitchFamily="49" charset="-122"/>
              <a:ea typeface="楷体" panose="02010609060101010101" pitchFamily="49" charset="-122"/>
            </a:endParaRPr>
          </a:p>
          <a:p>
            <a:pPr>
              <a:lnSpc>
                <a:spcPct val="200000"/>
              </a:lnSpc>
            </a:pPr>
            <a:r>
              <a:rPr lang="en-US" altLang="zh-CN" sz="2800" dirty="0" smtClean="0">
                <a:latin typeface="楷体" panose="02010609060101010101" pitchFamily="49" charset="-122"/>
                <a:ea typeface="楷体" panose="02010609060101010101" pitchFamily="49" charset="-122"/>
              </a:rPr>
              <a:t>2</a:t>
            </a:r>
            <a:r>
              <a:rPr lang="zh-CN" altLang="en-US" sz="2800" dirty="0" smtClean="0">
                <a:latin typeface="楷体" panose="02010609060101010101" pitchFamily="49" charset="-122"/>
                <a:ea typeface="楷体" panose="02010609060101010101" pitchFamily="49" charset="-122"/>
              </a:rPr>
              <a:t>、探测器工作性能研究</a:t>
            </a:r>
            <a:endParaRPr lang="en-US" altLang="zh-CN" sz="2800" dirty="0" smtClean="0">
              <a:latin typeface="楷体" panose="02010609060101010101" pitchFamily="49" charset="-122"/>
              <a:ea typeface="楷体" panose="02010609060101010101" pitchFamily="49" charset="-122"/>
            </a:endParaRPr>
          </a:p>
          <a:p>
            <a:pPr>
              <a:lnSpc>
                <a:spcPct val="200000"/>
              </a:lnSpc>
            </a:pPr>
            <a:r>
              <a:rPr lang="en-US" altLang="zh-CN" sz="2800" dirty="0" smtClean="0">
                <a:latin typeface="楷体" panose="02010609060101010101" pitchFamily="49" charset="-122"/>
                <a:ea typeface="楷体" panose="02010609060101010101" pitchFamily="49" charset="-122"/>
              </a:rPr>
              <a:t>3</a:t>
            </a:r>
            <a:r>
              <a:rPr lang="zh-CN" altLang="en-US" sz="2800" dirty="0" smtClean="0">
                <a:latin typeface="楷体" panose="02010609060101010101" pitchFamily="49" charset="-122"/>
                <a:ea typeface="楷体" panose="02010609060101010101" pitchFamily="49" charset="-122"/>
              </a:rPr>
              <a:t>、探测器工作气体的研究</a:t>
            </a:r>
            <a:endParaRPr lang="en-US" altLang="zh-CN" sz="2800" dirty="0" smtClean="0">
              <a:latin typeface="楷体" panose="02010609060101010101" pitchFamily="49" charset="-122"/>
              <a:ea typeface="楷体" panose="02010609060101010101" pitchFamily="49" charset="-122"/>
            </a:endParaRPr>
          </a:p>
          <a:p>
            <a:pPr>
              <a:lnSpc>
                <a:spcPct val="200000"/>
              </a:lnSpc>
            </a:pPr>
            <a:r>
              <a:rPr lang="en-US" altLang="zh-CN" sz="2800" dirty="0" smtClean="0">
                <a:latin typeface="楷体" panose="02010609060101010101" pitchFamily="49" charset="-122"/>
                <a:ea typeface="楷体" panose="02010609060101010101" pitchFamily="49" charset="-122"/>
              </a:rPr>
              <a:t>4</a:t>
            </a:r>
            <a:r>
              <a:rPr lang="zh-CN" altLang="en-US" sz="2800" dirty="0" smtClean="0">
                <a:latin typeface="楷体" panose="02010609060101010101" pitchFamily="49" charset="-122"/>
                <a:ea typeface="楷体" panose="02010609060101010101" pitchFamily="49" charset="-122"/>
              </a:rPr>
              <a:t>、总结与展望</a:t>
            </a:r>
            <a:endParaRPr lang="zh-CN" altLang="en-US" sz="2800"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39683890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482600" y="342900"/>
            <a:ext cx="3200758" cy="584200"/>
          </a:xfrm>
        </p:spPr>
        <p:txBody>
          <a:bodyPr/>
          <a:lstStyle/>
          <a:p>
            <a:r>
              <a:rPr lang="en-US" altLang="zh-CN" baseline="30000" dirty="0" smtClean="0"/>
              <a:t>3</a:t>
            </a:r>
            <a:r>
              <a:rPr lang="en-US" altLang="zh-CN" dirty="0" smtClean="0"/>
              <a:t>He</a:t>
            </a:r>
            <a:r>
              <a:rPr lang="zh-CN" altLang="en-US" dirty="0" smtClean="0"/>
              <a:t>替代探测器</a:t>
            </a:r>
            <a:endParaRPr lang="zh-CN" altLang="en-US" dirty="0"/>
          </a:p>
        </p:txBody>
      </p:sp>
      <p:sp>
        <p:nvSpPr>
          <p:cNvPr id="6" name="圆角矩形 5"/>
          <p:cNvSpPr/>
          <p:nvPr/>
        </p:nvSpPr>
        <p:spPr>
          <a:xfrm>
            <a:off x="959531" y="1180427"/>
            <a:ext cx="1971539" cy="1588742"/>
          </a:xfrm>
          <a:prstGeom prst="roundRect">
            <a:avLst/>
          </a:prstGeom>
          <a:blipFill rotWithShape="1">
            <a:blip r:embed="rId2"/>
            <a:stretch>
              <a:fillRect/>
            </a:stretch>
          </a:blipFill>
        </p:spPr>
        <p:style>
          <a:lnRef idx="2">
            <a:schemeClr val="dk2">
              <a:shade val="80000"/>
              <a:hueOff val="0"/>
              <a:satOff val="0"/>
              <a:lumOff val="0"/>
              <a:alphaOff val="0"/>
            </a:schemeClr>
          </a:lnRef>
          <a:fillRef idx="1">
            <a:scrgbClr r="0" g="0" b="0"/>
          </a:fillRef>
          <a:effectRef idx="0">
            <a:schemeClr val="lt1">
              <a:hueOff val="0"/>
              <a:satOff val="0"/>
              <a:lumOff val="0"/>
              <a:alphaOff val="0"/>
            </a:schemeClr>
          </a:effectRef>
          <a:fontRef idx="minor">
            <a:schemeClr val="dk2">
              <a:hueOff val="0"/>
              <a:satOff val="0"/>
              <a:lumOff val="0"/>
              <a:alphaOff val="0"/>
            </a:schemeClr>
          </a:fontRef>
        </p:style>
      </p:sp>
      <p:sp>
        <p:nvSpPr>
          <p:cNvPr id="9" name="任意多边形 8"/>
          <p:cNvSpPr/>
          <p:nvPr/>
        </p:nvSpPr>
        <p:spPr>
          <a:xfrm>
            <a:off x="792368" y="2769169"/>
            <a:ext cx="2305867" cy="855476"/>
          </a:xfrm>
          <a:custGeom>
            <a:avLst/>
            <a:gdLst>
              <a:gd name="connsiteX0" fmla="*/ 0 w 2305867"/>
              <a:gd name="connsiteY0" fmla="*/ 0 h 855476"/>
              <a:gd name="connsiteX1" fmla="*/ 2305867 w 2305867"/>
              <a:gd name="connsiteY1" fmla="*/ 0 h 855476"/>
              <a:gd name="connsiteX2" fmla="*/ 2305867 w 2305867"/>
              <a:gd name="connsiteY2" fmla="*/ 855476 h 855476"/>
              <a:gd name="connsiteX3" fmla="*/ 0 w 2305867"/>
              <a:gd name="connsiteY3" fmla="*/ 855476 h 855476"/>
              <a:gd name="connsiteX4" fmla="*/ 0 w 2305867"/>
              <a:gd name="connsiteY4" fmla="*/ 0 h 855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867" h="855476">
                <a:moveTo>
                  <a:pt x="0" y="0"/>
                </a:moveTo>
                <a:lnTo>
                  <a:pt x="2305867" y="0"/>
                </a:lnTo>
                <a:lnTo>
                  <a:pt x="2305867" y="855476"/>
                </a:lnTo>
                <a:lnTo>
                  <a:pt x="0" y="855476"/>
                </a:lnTo>
                <a:lnTo>
                  <a:pt x="0" y="0"/>
                </a:lnTo>
                <a:close/>
              </a:path>
            </a:pathLst>
          </a:custGeom>
        </p:spPr>
        <p:style>
          <a:lnRef idx="0">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5128" tIns="135128" rIns="135128" bIns="0" numCol="1" spcCol="1270" anchor="t" anchorCtr="0">
            <a:noAutofit/>
          </a:bodyPr>
          <a:lstStyle/>
          <a:p>
            <a:pPr lvl="0" algn="ctr" defTabSz="844550">
              <a:lnSpc>
                <a:spcPct val="90000"/>
              </a:lnSpc>
              <a:spcBef>
                <a:spcPct val="0"/>
              </a:spcBef>
              <a:spcAft>
                <a:spcPct val="35000"/>
              </a:spcAft>
            </a:pPr>
            <a:r>
              <a:rPr lang="en-US" altLang="zh-CN" sz="1900" kern="1200" dirty="0" smtClean="0"/>
              <a:t>Proportional counter with baffles</a:t>
            </a:r>
            <a:endParaRPr lang="zh-CN" altLang="en-US" sz="1900" kern="1200" dirty="0"/>
          </a:p>
        </p:txBody>
      </p:sp>
      <p:sp>
        <p:nvSpPr>
          <p:cNvPr id="10" name="圆角矩形 9"/>
          <p:cNvSpPr/>
          <p:nvPr/>
        </p:nvSpPr>
        <p:spPr>
          <a:xfrm>
            <a:off x="6430196" y="1222662"/>
            <a:ext cx="1559065" cy="1588742"/>
          </a:xfrm>
          <a:prstGeom prst="roundRect">
            <a:avLst/>
          </a:prstGeom>
          <a:blipFill rotWithShape="1">
            <a:blip r:embed="rId3"/>
            <a:stretch>
              <a:fillRect/>
            </a:stretch>
          </a:blipFill>
        </p:spPr>
        <p:style>
          <a:lnRef idx="2">
            <a:schemeClr val="dk2">
              <a:shade val="80000"/>
              <a:hueOff val="0"/>
              <a:satOff val="0"/>
              <a:lumOff val="0"/>
              <a:alphaOff val="0"/>
            </a:schemeClr>
          </a:lnRef>
          <a:fillRef idx="1">
            <a:scrgbClr r="0" g="0" b="0"/>
          </a:fillRef>
          <a:effectRef idx="0">
            <a:schemeClr val="lt1">
              <a:hueOff val="0"/>
              <a:satOff val="0"/>
              <a:lumOff val="0"/>
              <a:alphaOff val="0"/>
            </a:schemeClr>
          </a:effectRef>
          <a:fontRef idx="minor">
            <a:schemeClr val="dk2">
              <a:hueOff val="0"/>
              <a:satOff val="0"/>
              <a:lumOff val="0"/>
              <a:alphaOff val="0"/>
            </a:schemeClr>
          </a:fontRef>
        </p:style>
      </p:sp>
      <p:sp>
        <p:nvSpPr>
          <p:cNvPr id="11" name="任意多边形 10"/>
          <p:cNvSpPr/>
          <p:nvPr/>
        </p:nvSpPr>
        <p:spPr>
          <a:xfrm>
            <a:off x="6056795" y="2811404"/>
            <a:ext cx="2305867" cy="855476"/>
          </a:xfrm>
          <a:custGeom>
            <a:avLst/>
            <a:gdLst>
              <a:gd name="connsiteX0" fmla="*/ 0 w 2305867"/>
              <a:gd name="connsiteY0" fmla="*/ 0 h 855476"/>
              <a:gd name="connsiteX1" fmla="*/ 2305867 w 2305867"/>
              <a:gd name="connsiteY1" fmla="*/ 0 h 855476"/>
              <a:gd name="connsiteX2" fmla="*/ 2305867 w 2305867"/>
              <a:gd name="connsiteY2" fmla="*/ 855476 h 855476"/>
              <a:gd name="connsiteX3" fmla="*/ 0 w 2305867"/>
              <a:gd name="connsiteY3" fmla="*/ 855476 h 855476"/>
              <a:gd name="connsiteX4" fmla="*/ 0 w 2305867"/>
              <a:gd name="connsiteY4" fmla="*/ 0 h 855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867" h="855476">
                <a:moveTo>
                  <a:pt x="0" y="0"/>
                </a:moveTo>
                <a:lnTo>
                  <a:pt x="2305867" y="0"/>
                </a:lnTo>
                <a:lnTo>
                  <a:pt x="2305867" y="855476"/>
                </a:lnTo>
                <a:lnTo>
                  <a:pt x="0" y="855476"/>
                </a:lnTo>
                <a:lnTo>
                  <a:pt x="0" y="0"/>
                </a:lnTo>
                <a:close/>
              </a:path>
            </a:pathLst>
          </a:custGeom>
        </p:spPr>
        <p:style>
          <a:lnRef idx="0">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5128" tIns="135128" rIns="135128" bIns="0" numCol="1" spcCol="1270" anchor="t" anchorCtr="0">
            <a:noAutofit/>
          </a:bodyPr>
          <a:lstStyle/>
          <a:p>
            <a:pPr lvl="0" algn="ctr" defTabSz="844550">
              <a:lnSpc>
                <a:spcPct val="90000"/>
              </a:lnSpc>
              <a:spcBef>
                <a:spcPct val="0"/>
              </a:spcBef>
              <a:spcAft>
                <a:spcPct val="35000"/>
              </a:spcAft>
            </a:pPr>
            <a:r>
              <a:rPr lang="en-US" altLang="zh-CN" sz="1900" kern="1200" dirty="0" smtClean="0"/>
              <a:t>Star-shaped</a:t>
            </a:r>
          </a:p>
          <a:p>
            <a:pPr lvl="0" algn="ctr" defTabSz="844550">
              <a:lnSpc>
                <a:spcPct val="90000"/>
              </a:lnSpc>
              <a:spcBef>
                <a:spcPct val="0"/>
              </a:spcBef>
              <a:spcAft>
                <a:spcPct val="35000"/>
              </a:spcAft>
            </a:pPr>
            <a:r>
              <a:rPr lang="en-US" altLang="zh-CN" sz="1900" kern="1200" dirty="0" smtClean="0"/>
              <a:t>Straw-tube</a:t>
            </a:r>
            <a:endParaRPr lang="zh-CN" altLang="en-US" sz="1900" kern="1200" dirty="0"/>
          </a:p>
        </p:txBody>
      </p:sp>
      <p:sp>
        <p:nvSpPr>
          <p:cNvPr id="12" name="圆角矩形 11"/>
          <p:cNvSpPr/>
          <p:nvPr/>
        </p:nvSpPr>
        <p:spPr>
          <a:xfrm>
            <a:off x="792368" y="4239575"/>
            <a:ext cx="2305867" cy="1588742"/>
          </a:xfrm>
          <a:prstGeom prst="roundRect">
            <a:avLst/>
          </a:prstGeom>
          <a:blipFill rotWithShape="1">
            <a:blip r:embed="rId4"/>
            <a:stretch>
              <a:fillRect/>
            </a:stretch>
          </a:blipFill>
        </p:spPr>
        <p:style>
          <a:lnRef idx="2">
            <a:schemeClr val="dk2">
              <a:shade val="80000"/>
              <a:hueOff val="0"/>
              <a:satOff val="0"/>
              <a:lumOff val="0"/>
              <a:alphaOff val="0"/>
            </a:schemeClr>
          </a:lnRef>
          <a:fillRef idx="1">
            <a:scrgbClr r="0" g="0" b="0"/>
          </a:fillRef>
          <a:effectRef idx="0">
            <a:schemeClr val="lt1">
              <a:hueOff val="0"/>
              <a:satOff val="0"/>
              <a:lumOff val="0"/>
              <a:alphaOff val="0"/>
            </a:schemeClr>
          </a:effectRef>
          <a:fontRef idx="minor">
            <a:schemeClr val="dk2">
              <a:hueOff val="0"/>
              <a:satOff val="0"/>
              <a:lumOff val="0"/>
              <a:alphaOff val="0"/>
            </a:schemeClr>
          </a:fontRef>
        </p:style>
      </p:sp>
      <p:sp>
        <p:nvSpPr>
          <p:cNvPr id="13" name="任意多边形 12"/>
          <p:cNvSpPr/>
          <p:nvPr/>
        </p:nvSpPr>
        <p:spPr>
          <a:xfrm>
            <a:off x="792368" y="5828317"/>
            <a:ext cx="2305867" cy="855476"/>
          </a:xfrm>
          <a:custGeom>
            <a:avLst/>
            <a:gdLst>
              <a:gd name="connsiteX0" fmla="*/ 0 w 2305867"/>
              <a:gd name="connsiteY0" fmla="*/ 0 h 855476"/>
              <a:gd name="connsiteX1" fmla="*/ 2305867 w 2305867"/>
              <a:gd name="connsiteY1" fmla="*/ 0 h 855476"/>
              <a:gd name="connsiteX2" fmla="*/ 2305867 w 2305867"/>
              <a:gd name="connsiteY2" fmla="*/ 855476 h 855476"/>
              <a:gd name="connsiteX3" fmla="*/ 0 w 2305867"/>
              <a:gd name="connsiteY3" fmla="*/ 855476 h 855476"/>
              <a:gd name="connsiteX4" fmla="*/ 0 w 2305867"/>
              <a:gd name="connsiteY4" fmla="*/ 0 h 855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867" h="855476">
                <a:moveTo>
                  <a:pt x="0" y="0"/>
                </a:moveTo>
                <a:lnTo>
                  <a:pt x="2305867" y="0"/>
                </a:lnTo>
                <a:lnTo>
                  <a:pt x="2305867" y="855476"/>
                </a:lnTo>
                <a:lnTo>
                  <a:pt x="0" y="855476"/>
                </a:lnTo>
                <a:lnTo>
                  <a:pt x="0" y="0"/>
                </a:lnTo>
                <a:close/>
              </a:path>
            </a:pathLst>
          </a:custGeom>
        </p:spPr>
        <p:style>
          <a:lnRef idx="0">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5128" tIns="135128" rIns="135128" bIns="0" numCol="1" spcCol="1270" anchor="t" anchorCtr="0">
            <a:noAutofit/>
          </a:bodyPr>
          <a:lstStyle/>
          <a:p>
            <a:pPr lvl="0" algn="ctr" defTabSz="844550">
              <a:lnSpc>
                <a:spcPct val="90000"/>
              </a:lnSpc>
              <a:spcBef>
                <a:spcPct val="0"/>
              </a:spcBef>
              <a:spcAft>
                <a:spcPct val="35000"/>
              </a:spcAft>
            </a:pPr>
            <a:r>
              <a:rPr lang="en-US" altLang="zh-CN" sz="1900" kern="1200" dirty="0" smtClean="0"/>
              <a:t>Multi-Grid</a:t>
            </a:r>
            <a:endParaRPr lang="zh-CN" altLang="en-US" sz="1900" kern="1200" dirty="0"/>
          </a:p>
        </p:txBody>
      </p:sp>
      <p:sp>
        <p:nvSpPr>
          <p:cNvPr id="14" name="圆角矩形 13"/>
          <p:cNvSpPr/>
          <p:nvPr/>
        </p:nvSpPr>
        <p:spPr>
          <a:xfrm>
            <a:off x="6056795" y="4088688"/>
            <a:ext cx="2305867" cy="1588742"/>
          </a:xfrm>
          <a:prstGeom prst="roundRect">
            <a:avLst/>
          </a:prstGeom>
          <a:blipFill rotWithShape="1">
            <a:blip r:embed="rId5"/>
            <a:stretch>
              <a:fillRect/>
            </a:stretch>
          </a:blipFill>
        </p:spPr>
        <p:style>
          <a:lnRef idx="2">
            <a:schemeClr val="dk2">
              <a:shade val="80000"/>
              <a:hueOff val="0"/>
              <a:satOff val="0"/>
              <a:lumOff val="0"/>
              <a:alphaOff val="0"/>
            </a:schemeClr>
          </a:lnRef>
          <a:fillRef idx="1">
            <a:scrgbClr r="0" g="0" b="0"/>
          </a:fillRef>
          <a:effectRef idx="0">
            <a:schemeClr val="lt1">
              <a:hueOff val="0"/>
              <a:satOff val="0"/>
              <a:lumOff val="0"/>
              <a:alphaOff val="0"/>
            </a:schemeClr>
          </a:effectRef>
          <a:fontRef idx="minor">
            <a:schemeClr val="dk2">
              <a:hueOff val="0"/>
              <a:satOff val="0"/>
              <a:lumOff val="0"/>
              <a:alphaOff val="0"/>
            </a:schemeClr>
          </a:fontRef>
        </p:style>
      </p:sp>
      <p:sp>
        <p:nvSpPr>
          <p:cNvPr id="15" name="任意多边形 14"/>
          <p:cNvSpPr/>
          <p:nvPr/>
        </p:nvSpPr>
        <p:spPr>
          <a:xfrm>
            <a:off x="6056795" y="5677430"/>
            <a:ext cx="2305867" cy="855476"/>
          </a:xfrm>
          <a:custGeom>
            <a:avLst/>
            <a:gdLst>
              <a:gd name="connsiteX0" fmla="*/ 0 w 2305867"/>
              <a:gd name="connsiteY0" fmla="*/ 0 h 855476"/>
              <a:gd name="connsiteX1" fmla="*/ 2305867 w 2305867"/>
              <a:gd name="connsiteY1" fmla="*/ 0 h 855476"/>
              <a:gd name="connsiteX2" fmla="*/ 2305867 w 2305867"/>
              <a:gd name="connsiteY2" fmla="*/ 855476 h 855476"/>
              <a:gd name="connsiteX3" fmla="*/ 0 w 2305867"/>
              <a:gd name="connsiteY3" fmla="*/ 855476 h 855476"/>
              <a:gd name="connsiteX4" fmla="*/ 0 w 2305867"/>
              <a:gd name="connsiteY4" fmla="*/ 0 h 855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867" h="855476">
                <a:moveTo>
                  <a:pt x="0" y="0"/>
                </a:moveTo>
                <a:lnTo>
                  <a:pt x="2305867" y="0"/>
                </a:lnTo>
                <a:lnTo>
                  <a:pt x="2305867" y="855476"/>
                </a:lnTo>
                <a:lnTo>
                  <a:pt x="0" y="855476"/>
                </a:lnTo>
                <a:lnTo>
                  <a:pt x="0" y="0"/>
                </a:lnTo>
                <a:close/>
              </a:path>
            </a:pathLst>
          </a:custGeom>
        </p:spPr>
        <p:style>
          <a:lnRef idx="0">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5128" tIns="135128" rIns="135128" bIns="0" numCol="1" spcCol="1270" anchor="t" anchorCtr="0">
            <a:noAutofit/>
          </a:bodyPr>
          <a:lstStyle/>
          <a:p>
            <a:pPr lvl="0" algn="ctr" defTabSz="844550">
              <a:lnSpc>
                <a:spcPct val="90000"/>
              </a:lnSpc>
              <a:spcBef>
                <a:spcPct val="0"/>
              </a:spcBef>
              <a:spcAft>
                <a:spcPct val="35000"/>
              </a:spcAft>
            </a:pPr>
            <a:r>
              <a:rPr lang="en-US" altLang="zh-CN" sz="1900" kern="1200" dirty="0" smtClean="0"/>
              <a:t>Boron lined</a:t>
            </a:r>
          </a:p>
          <a:p>
            <a:pPr lvl="0" algn="ctr" defTabSz="844550">
              <a:lnSpc>
                <a:spcPct val="90000"/>
              </a:lnSpc>
              <a:spcBef>
                <a:spcPct val="0"/>
              </a:spcBef>
              <a:spcAft>
                <a:spcPct val="35000"/>
              </a:spcAft>
            </a:pPr>
            <a:r>
              <a:rPr lang="en-US" altLang="zh-CN" sz="1900" kern="1200" dirty="0" smtClean="0"/>
              <a:t>GEM/MWPC</a:t>
            </a:r>
            <a:endParaRPr lang="zh-CN" altLang="en-US" sz="1900" kern="1200" dirty="0"/>
          </a:p>
        </p:txBody>
      </p:sp>
      <p:graphicFrame>
        <p:nvGraphicFramePr>
          <p:cNvPr id="8" name="图示 7"/>
          <p:cNvGraphicFramePr/>
          <p:nvPr>
            <p:extLst>
              <p:ext uri="{D42A27DB-BD31-4B8C-83A1-F6EECF244321}">
                <p14:modId xmlns:p14="http://schemas.microsoft.com/office/powerpoint/2010/main" val="1048858831"/>
              </p:ext>
            </p:extLst>
          </p:nvPr>
        </p:nvGraphicFramePr>
        <p:xfrm>
          <a:off x="2905678" y="1929156"/>
          <a:ext cx="3524518" cy="273032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椭圆 2"/>
          <p:cNvSpPr/>
          <p:nvPr/>
        </p:nvSpPr>
        <p:spPr>
          <a:xfrm>
            <a:off x="4215031" y="2909085"/>
            <a:ext cx="875763" cy="86175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dirty="0">
              <a:solidFill>
                <a:srgbClr val="FF0000"/>
              </a:solidFill>
              <a:latin typeface="楷体" panose="02010609060101010101" pitchFamily="49" charset="-122"/>
              <a:ea typeface="楷体" panose="02010609060101010101" pitchFamily="49" charset="-122"/>
            </a:endParaRPr>
          </a:p>
        </p:txBody>
      </p:sp>
      <p:sp>
        <p:nvSpPr>
          <p:cNvPr id="4" name="文本框 3"/>
          <p:cNvSpPr txBox="1"/>
          <p:nvPr/>
        </p:nvSpPr>
        <p:spPr>
          <a:xfrm>
            <a:off x="4148607" y="3047572"/>
            <a:ext cx="1008609" cy="584775"/>
          </a:xfrm>
          <a:prstGeom prst="rect">
            <a:avLst/>
          </a:prstGeom>
          <a:noFill/>
        </p:spPr>
        <p:txBody>
          <a:bodyPr wrap="none" rtlCol="0">
            <a:spAutoFit/>
          </a:bodyPr>
          <a:lstStyle/>
          <a:p>
            <a:r>
              <a:rPr lang="zh-CN" altLang="en-US" sz="3200" b="1" dirty="0" smtClean="0">
                <a:solidFill>
                  <a:srgbClr val="FF0000"/>
                </a:solidFill>
                <a:latin typeface="仿宋" panose="02010609060101010101" pitchFamily="49" charset="-122"/>
                <a:ea typeface="仿宋" panose="02010609060101010101" pitchFamily="49" charset="-122"/>
              </a:rPr>
              <a:t>平衡</a:t>
            </a:r>
            <a:endParaRPr lang="zh-CN" altLang="en-US" sz="3200" b="1" dirty="0">
              <a:solidFill>
                <a:srgbClr val="FF0000"/>
              </a:solidFill>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39910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3"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482599" y="342900"/>
            <a:ext cx="4488645" cy="584200"/>
          </a:xfrm>
        </p:spPr>
        <p:txBody>
          <a:bodyPr/>
          <a:lstStyle/>
          <a:p>
            <a:r>
              <a:rPr lang="zh-CN" altLang="en-US" dirty="0" smtClean="0"/>
              <a:t>涂硼蜂窝中子探测器</a:t>
            </a:r>
            <a:endParaRPr lang="zh-CN" altLang="en-US" dirty="0"/>
          </a:p>
        </p:txBody>
      </p:sp>
      <p:sp>
        <p:nvSpPr>
          <p:cNvPr id="51" name="文本框 50"/>
          <p:cNvSpPr txBox="1"/>
          <p:nvPr/>
        </p:nvSpPr>
        <p:spPr>
          <a:xfrm>
            <a:off x="482599" y="1386582"/>
            <a:ext cx="2749264" cy="2031325"/>
          </a:xfrm>
          <a:prstGeom prst="rect">
            <a:avLst/>
          </a:prstGeom>
          <a:noFill/>
        </p:spPr>
        <p:txBody>
          <a:bodyPr wrap="square" rtlCol="0">
            <a:spAutoFit/>
          </a:bodyPr>
          <a:lstStyle/>
          <a:p>
            <a:pPr>
              <a:lnSpc>
                <a:spcPct val="150000"/>
              </a:lnSpc>
            </a:pPr>
            <a:r>
              <a:rPr lang="zh-CN" altLang="en-US" sz="2400" b="1" dirty="0" smtClean="0">
                <a:latin typeface="楷体" panose="02010609060101010101" pitchFamily="49" charset="-122"/>
                <a:ea typeface="楷体" panose="02010609060101010101" pitchFamily="49" charset="-122"/>
              </a:rPr>
              <a:t>涂硼蜂窝重要参数</a:t>
            </a:r>
            <a:r>
              <a:rPr lang="en-US" altLang="zh-CN" sz="2400" b="1" dirty="0" smtClean="0">
                <a:latin typeface="楷体" panose="02010609060101010101" pitchFamily="49" charset="-122"/>
                <a:ea typeface="楷体" panose="02010609060101010101" pitchFamily="49" charset="-122"/>
              </a:rPr>
              <a:t>:</a:t>
            </a:r>
          </a:p>
          <a:p>
            <a:pPr>
              <a:lnSpc>
                <a:spcPct val="150000"/>
              </a:lnSpc>
            </a:pPr>
            <a:r>
              <a:rPr lang="zh-CN" altLang="en-US" sz="2000" dirty="0" smtClean="0">
                <a:latin typeface="楷体" panose="02010609060101010101" pitchFamily="49" charset="-122"/>
                <a:ea typeface="楷体" panose="02010609060101010101" pitchFamily="49" charset="-122"/>
              </a:rPr>
              <a:t>高度：</a:t>
            </a:r>
            <a:r>
              <a:rPr lang="en-US" altLang="zh-CN" sz="2000" dirty="0" smtClean="0">
                <a:latin typeface="楷体" panose="02010609060101010101" pitchFamily="49" charset="-122"/>
                <a:ea typeface="楷体" panose="02010609060101010101" pitchFamily="49" charset="-122"/>
              </a:rPr>
              <a:t>100mm</a:t>
            </a:r>
          </a:p>
          <a:p>
            <a:pPr>
              <a:lnSpc>
                <a:spcPct val="150000"/>
              </a:lnSpc>
            </a:pPr>
            <a:r>
              <a:rPr lang="zh-CN" altLang="en-US" sz="2000" dirty="0" smtClean="0">
                <a:latin typeface="楷体" panose="02010609060101010101" pitchFamily="49" charset="-122"/>
                <a:ea typeface="楷体" panose="02010609060101010101" pitchFamily="49" charset="-122"/>
              </a:rPr>
              <a:t>内接圆孔径：</a:t>
            </a:r>
            <a:r>
              <a:rPr lang="en-US" altLang="zh-CN" sz="2000" dirty="0" smtClean="0">
                <a:latin typeface="楷体" panose="02010609060101010101" pitchFamily="49" charset="-122"/>
                <a:ea typeface="楷体" panose="02010609060101010101" pitchFamily="49" charset="-122"/>
              </a:rPr>
              <a:t> 3.2mm</a:t>
            </a:r>
          </a:p>
          <a:p>
            <a:pPr>
              <a:lnSpc>
                <a:spcPct val="150000"/>
              </a:lnSpc>
            </a:pPr>
            <a:r>
              <a:rPr lang="zh-CN" altLang="en-US" sz="2000" dirty="0" smtClean="0">
                <a:latin typeface="楷体" panose="02010609060101010101" pitchFamily="49" charset="-122"/>
                <a:ea typeface="楷体" panose="02010609060101010101" pitchFamily="49" charset="-122"/>
              </a:rPr>
              <a:t>基材材质：</a:t>
            </a:r>
            <a:r>
              <a:rPr lang="zh-CN" altLang="en-US" sz="2000" b="1" dirty="0" smtClean="0">
                <a:latin typeface="楷体" panose="02010609060101010101" pitchFamily="49" charset="-122"/>
                <a:ea typeface="楷体" panose="02010609060101010101" pitchFamily="49" charset="-122"/>
              </a:rPr>
              <a:t>芳纶纸</a:t>
            </a:r>
            <a:endParaRPr lang="en-US" altLang="zh-CN" sz="2000" b="1" dirty="0" smtClean="0">
              <a:latin typeface="楷体" panose="02010609060101010101" pitchFamily="49" charset="-122"/>
              <a:ea typeface="楷体" panose="02010609060101010101" pitchFamily="49" charset="-122"/>
            </a:endParaRPr>
          </a:p>
        </p:txBody>
      </p:sp>
      <p:graphicFrame>
        <p:nvGraphicFramePr>
          <p:cNvPr id="52" name="图示 51"/>
          <p:cNvGraphicFramePr/>
          <p:nvPr>
            <p:extLst>
              <p:ext uri="{D42A27DB-BD31-4B8C-83A1-F6EECF244321}">
                <p14:modId xmlns:p14="http://schemas.microsoft.com/office/powerpoint/2010/main" val="2860096090"/>
              </p:ext>
            </p:extLst>
          </p:nvPr>
        </p:nvGraphicFramePr>
        <p:xfrm>
          <a:off x="114315" y="3877390"/>
          <a:ext cx="3982472" cy="21705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组合 3"/>
          <p:cNvGrpSpPr/>
          <p:nvPr/>
        </p:nvGrpSpPr>
        <p:grpSpPr>
          <a:xfrm>
            <a:off x="4096787" y="1231552"/>
            <a:ext cx="4935504" cy="4816383"/>
            <a:chOff x="4096787" y="1231552"/>
            <a:chExt cx="4935504" cy="4816383"/>
          </a:xfrm>
        </p:grpSpPr>
        <p:pic>
          <p:nvPicPr>
            <p:cNvPr id="3" name="图片 2"/>
            <p:cNvPicPr>
              <a:picLocks noChangeAspect="1"/>
            </p:cNvPicPr>
            <p:nvPr/>
          </p:nvPicPr>
          <p:blipFill>
            <a:blip r:embed="rId7"/>
            <a:stretch>
              <a:fillRect/>
            </a:stretch>
          </p:blipFill>
          <p:spPr>
            <a:xfrm>
              <a:off x="4096787" y="1596980"/>
              <a:ext cx="4935504" cy="4450955"/>
            </a:xfrm>
            <a:prstGeom prst="rect">
              <a:avLst/>
            </a:prstGeom>
          </p:spPr>
        </p:pic>
        <p:pic>
          <p:nvPicPr>
            <p:cNvPr id="49" name="图片 48"/>
            <p:cNvPicPr>
              <a:picLocks noChangeAspect="1"/>
            </p:cNvPicPr>
            <p:nvPr/>
          </p:nvPicPr>
          <p:blipFill rotWithShape="1">
            <a:blip r:embed="rId8"/>
            <a:srcRect l="82702" b="80244"/>
            <a:stretch/>
          </p:blipFill>
          <p:spPr>
            <a:xfrm>
              <a:off x="8142905" y="1231552"/>
              <a:ext cx="709082" cy="740561"/>
            </a:xfrm>
            <a:prstGeom prst="rect">
              <a:avLst/>
            </a:prstGeom>
          </p:spPr>
        </p:pic>
      </p:grpSp>
    </p:spTree>
    <p:extLst>
      <p:ext uri="{BB962C8B-B14F-4D97-AF65-F5344CB8AC3E}">
        <p14:creationId xmlns:p14="http://schemas.microsoft.com/office/powerpoint/2010/main" val="208807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wipe(left)">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wipe(left)">
                                      <p:cBhvr>
                                        <p:cTn id="1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Graphic spid="52"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482599" y="342900"/>
            <a:ext cx="4282584" cy="584200"/>
          </a:xfrm>
        </p:spPr>
        <p:txBody>
          <a:bodyPr/>
          <a:lstStyle/>
          <a:p>
            <a:r>
              <a:rPr lang="zh-CN" altLang="en-US" dirty="0" smtClean="0"/>
              <a:t>电子漂移过程的引入</a:t>
            </a:r>
            <a:endParaRPr lang="zh-CN" altLang="en-US" dirty="0"/>
          </a:p>
        </p:txBody>
      </p:sp>
      <p:graphicFrame>
        <p:nvGraphicFramePr>
          <p:cNvPr id="11" name="图示 10"/>
          <p:cNvGraphicFramePr/>
          <p:nvPr>
            <p:extLst>
              <p:ext uri="{D42A27DB-BD31-4B8C-83A1-F6EECF244321}">
                <p14:modId xmlns:p14="http://schemas.microsoft.com/office/powerpoint/2010/main" val="1763639674"/>
              </p:ext>
            </p:extLst>
          </p:nvPr>
        </p:nvGraphicFramePr>
        <p:xfrm>
          <a:off x="867175" y="2042911"/>
          <a:ext cx="7349545"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文本框 11"/>
          <p:cNvSpPr txBox="1"/>
          <p:nvPr/>
        </p:nvSpPr>
        <p:spPr>
          <a:xfrm>
            <a:off x="1612003" y="1162580"/>
            <a:ext cx="5859887" cy="1477328"/>
          </a:xfrm>
          <a:prstGeom prst="rect">
            <a:avLst/>
          </a:prstGeom>
          <a:noFill/>
        </p:spPr>
        <p:txBody>
          <a:bodyPr wrap="square" rtlCol="0">
            <a:spAutoFit/>
          </a:bodyPr>
          <a:lstStyle/>
          <a:p>
            <a:pPr>
              <a:lnSpc>
                <a:spcPct val="150000"/>
              </a:lnSpc>
            </a:pPr>
            <a:r>
              <a:rPr lang="zh-CN" altLang="en-US" sz="2000" dirty="0" smtClean="0">
                <a:latin typeface="楷体" panose="02010609060101010101" pitchFamily="49" charset="-122"/>
                <a:ea typeface="楷体" panose="02010609060101010101" pitchFamily="49" charset="-122"/>
              </a:rPr>
              <a:t>    </a:t>
            </a:r>
            <a:r>
              <a:rPr lang="zh-CN" altLang="en-US" sz="2000" b="1" dirty="0" smtClean="0">
                <a:latin typeface="楷体" panose="02010609060101010101" pitchFamily="49" charset="-122"/>
                <a:ea typeface="楷体" panose="02010609060101010101" pitchFamily="49" charset="-122"/>
              </a:rPr>
              <a:t>电子漂移过程</a:t>
            </a:r>
            <a:r>
              <a:rPr lang="zh-CN" altLang="en-US" sz="2000" dirty="0" smtClean="0">
                <a:latin typeface="楷体" panose="02010609060101010101" pitchFamily="49" charset="-122"/>
                <a:ea typeface="楷体" panose="02010609060101010101" pitchFamily="49" charset="-122"/>
              </a:rPr>
              <a:t>作为涂硼蜂窝中子探测器相对于其他气体中子探测器所特有的物理过程，对探测器性能与实现有较大的影响。</a:t>
            </a:r>
            <a:endParaRPr lang="zh-CN" altLang="en-US" sz="2000"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369949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482599" y="342900"/>
            <a:ext cx="4037885" cy="584200"/>
          </a:xfrm>
        </p:spPr>
        <p:txBody>
          <a:bodyPr/>
          <a:lstStyle/>
          <a:p>
            <a:r>
              <a:rPr lang="zh-CN" altLang="en-US" dirty="0" smtClean="0"/>
              <a:t>探测器原型机的实现</a:t>
            </a:r>
            <a:endParaRPr lang="zh-CN" altLang="en-US" dirty="0"/>
          </a:p>
        </p:txBody>
      </p:sp>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l="396" t="4596" b="16918"/>
          <a:stretch/>
        </p:blipFill>
        <p:spPr>
          <a:xfrm>
            <a:off x="261172" y="2728688"/>
            <a:ext cx="2455559" cy="3439886"/>
          </a:xfrm>
          <a:prstGeom prst="pentagon">
            <a:avLst/>
          </a:prstGeom>
        </p:spPr>
      </p:pic>
      <p:sp>
        <p:nvSpPr>
          <p:cNvPr id="4" name="文本框 3"/>
          <p:cNvSpPr txBox="1"/>
          <p:nvPr/>
        </p:nvSpPr>
        <p:spPr>
          <a:xfrm>
            <a:off x="3191130" y="1586992"/>
            <a:ext cx="2031325" cy="461665"/>
          </a:xfrm>
          <a:prstGeom prst="rect">
            <a:avLst/>
          </a:prstGeom>
          <a:noFill/>
        </p:spPr>
        <p:txBody>
          <a:bodyPr wrap="none" rtlCol="0">
            <a:spAutoFit/>
          </a:bodyPr>
          <a:lstStyle/>
          <a:p>
            <a:r>
              <a:rPr lang="zh-CN" altLang="en-US" sz="2400" dirty="0" smtClean="0">
                <a:latin typeface="楷体" panose="02010609060101010101" pitchFamily="49" charset="-122"/>
                <a:ea typeface="楷体" panose="02010609060101010101" pitchFamily="49" charset="-122"/>
              </a:rPr>
              <a:t>探测器原型机</a:t>
            </a:r>
            <a:endParaRPr lang="zh-CN" altLang="en-US" sz="2400" dirty="0">
              <a:latin typeface="楷体" panose="02010609060101010101" pitchFamily="49" charset="-122"/>
              <a:ea typeface="楷体" panose="02010609060101010101" pitchFamily="49" charset="-122"/>
            </a:endParaRPr>
          </a:p>
        </p:txBody>
      </p:sp>
      <p:sp>
        <p:nvSpPr>
          <p:cNvPr id="5" name="文本框 4"/>
          <p:cNvSpPr txBox="1"/>
          <p:nvPr/>
        </p:nvSpPr>
        <p:spPr>
          <a:xfrm>
            <a:off x="5607299" y="1586991"/>
            <a:ext cx="3333068" cy="461665"/>
          </a:xfrm>
          <a:prstGeom prst="rect">
            <a:avLst/>
          </a:prstGeom>
          <a:noFill/>
        </p:spPr>
        <p:txBody>
          <a:bodyPr wrap="square" rtlCol="0">
            <a:spAutoFit/>
          </a:bodyPr>
          <a:lstStyle/>
          <a:p>
            <a:pPr algn="ctr"/>
            <a:r>
              <a:rPr lang="zh-CN" altLang="en-US" sz="2400" dirty="0" smtClean="0">
                <a:latin typeface="楷体" panose="02010609060101010101" pitchFamily="49" charset="-122"/>
                <a:ea typeface="楷体" panose="02010609060101010101" pitchFamily="49" charset="-122"/>
              </a:rPr>
              <a:t>密云中子实验室</a:t>
            </a:r>
            <a:endParaRPr lang="zh-CN" altLang="en-US" sz="2400" dirty="0">
              <a:latin typeface="楷体" panose="02010609060101010101" pitchFamily="49" charset="-122"/>
              <a:ea typeface="楷体" panose="02010609060101010101" pitchFamily="49" charset="-122"/>
            </a:endParaRPr>
          </a:p>
        </p:txBody>
      </p:sp>
      <p:sp>
        <p:nvSpPr>
          <p:cNvPr id="6" name="文本框 5"/>
          <p:cNvSpPr txBox="1"/>
          <p:nvPr/>
        </p:nvSpPr>
        <p:spPr>
          <a:xfrm>
            <a:off x="0" y="1402327"/>
            <a:ext cx="3048920" cy="830997"/>
          </a:xfrm>
          <a:prstGeom prst="rect">
            <a:avLst/>
          </a:prstGeom>
          <a:noFill/>
        </p:spPr>
        <p:txBody>
          <a:bodyPr wrap="square" rtlCol="0">
            <a:spAutoFit/>
          </a:bodyPr>
          <a:lstStyle/>
          <a:p>
            <a:pPr algn="ctr"/>
            <a:r>
              <a:rPr lang="zh-CN" altLang="en-US" sz="2400" dirty="0" smtClean="0">
                <a:latin typeface="楷体" panose="02010609060101010101" pitchFamily="49" charset="-122"/>
                <a:ea typeface="楷体" panose="02010609060101010101" pitchFamily="49" charset="-122"/>
              </a:rPr>
              <a:t>涂硼蜂窝</a:t>
            </a:r>
            <a:endParaRPr lang="en-US" altLang="zh-CN" sz="2400" dirty="0" smtClean="0">
              <a:latin typeface="楷体" panose="02010609060101010101" pitchFamily="49" charset="-122"/>
              <a:ea typeface="楷体" panose="02010609060101010101" pitchFamily="49" charset="-122"/>
            </a:endParaRPr>
          </a:p>
          <a:p>
            <a:pPr algn="ctr"/>
            <a:r>
              <a:rPr lang="zh-CN" altLang="en-US" sz="2400" dirty="0" smtClean="0">
                <a:latin typeface="楷体" panose="02010609060101010101" pitchFamily="49" charset="-122"/>
                <a:ea typeface="楷体" panose="02010609060101010101" pitchFamily="49" charset="-122"/>
              </a:rPr>
              <a:t>中子转换体</a:t>
            </a:r>
            <a:endParaRPr lang="zh-CN" altLang="en-US" sz="2400" dirty="0">
              <a:latin typeface="楷体" panose="02010609060101010101" pitchFamily="49" charset="-122"/>
              <a:ea typeface="楷体" panose="02010609060101010101" pitchFamily="49" charset="-122"/>
            </a:endParaRPr>
          </a:p>
        </p:txBody>
      </p:sp>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r="8854"/>
          <a:stretch/>
        </p:blipFill>
        <p:spPr>
          <a:xfrm rot="5400000">
            <a:off x="2316793" y="3112181"/>
            <a:ext cx="3780000" cy="2332785"/>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t="4517" b="10799"/>
          <a:stretch/>
        </p:blipFill>
        <p:spPr>
          <a:xfrm>
            <a:off x="6020524" y="2394860"/>
            <a:ext cx="2506619" cy="3773714"/>
          </a:xfrm>
          <a:prstGeom prst="rect">
            <a:avLst/>
          </a:prstGeom>
        </p:spPr>
      </p:pic>
    </p:spTree>
    <p:extLst>
      <p:ext uri="{BB962C8B-B14F-4D97-AF65-F5344CB8AC3E}">
        <p14:creationId xmlns:p14="http://schemas.microsoft.com/office/powerpoint/2010/main" val="4302402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zh-CN" altLang="en-US" smtClean="0"/>
              <a:t>摘要</a:t>
            </a:r>
            <a:endParaRPr lang="zh-CN" altLang="en-US" dirty="0"/>
          </a:p>
        </p:txBody>
      </p:sp>
      <p:sp>
        <p:nvSpPr>
          <p:cNvPr id="3" name="文本框 2"/>
          <p:cNvSpPr txBox="1"/>
          <p:nvPr/>
        </p:nvSpPr>
        <p:spPr>
          <a:xfrm>
            <a:off x="1386894" y="1725770"/>
            <a:ext cx="6971495" cy="3539430"/>
          </a:xfrm>
          <a:prstGeom prst="rect">
            <a:avLst/>
          </a:prstGeom>
          <a:noFill/>
        </p:spPr>
        <p:txBody>
          <a:bodyPr wrap="square" rtlCol="0">
            <a:spAutoFit/>
          </a:bodyPr>
          <a:lstStyle/>
          <a:p>
            <a:pPr>
              <a:lnSpc>
                <a:spcPct val="200000"/>
              </a:lnSpc>
            </a:pPr>
            <a:r>
              <a:rPr lang="en-US" altLang="zh-CN" sz="2800" dirty="0" smtClean="0">
                <a:latin typeface="楷体" panose="02010609060101010101" pitchFamily="49" charset="-122"/>
                <a:ea typeface="楷体" panose="02010609060101010101" pitchFamily="49" charset="-122"/>
              </a:rPr>
              <a:t>1</a:t>
            </a:r>
            <a:r>
              <a:rPr lang="zh-CN" altLang="en-US" sz="2800" dirty="0" smtClean="0">
                <a:latin typeface="楷体" panose="02010609060101010101" pitchFamily="49" charset="-122"/>
                <a:ea typeface="楷体" panose="02010609060101010101" pitchFamily="49" charset="-122"/>
              </a:rPr>
              <a:t>、涂硼蜂窝中子探测器的设想与实现</a:t>
            </a:r>
            <a:endParaRPr lang="en-US" altLang="zh-CN" sz="2800" dirty="0" smtClean="0">
              <a:latin typeface="楷体" panose="02010609060101010101" pitchFamily="49" charset="-122"/>
              <a:ea typeface="楷体" panose="02010609060101010101" pitchFamily="49" charset="-122"/>
            </a:endParaRPr>
          </a:p>
          <a:p>
            <a:pPr>
              <a:lnSpc>
                <a:spcPct val="200000"/>
              </a:lnSpc>
            </a:pPr>
            <a:r>
              <a:rPr lang="en-US" altLang="zh-CN" sz="2800" dirty="0" smtClean="0">
                <a:solidFill>
                  <a:srgbClr val="FF0000"/>
                </a:solidFill>
                <a:latin typeface="楷体" panose="02010609060101010101" pitchFamily="49" charset="-122"/>
                <a:ea typeface="楷体" panose="02010609060101010101" pitchFamily="49" charset="-122"/>
              </a:rPr>
              <a:t>2</a:t>
            </a:r>
            <a:r>
              <a:rPr lang="zh-CN" altLang="en-US" sz="2800" dirty="0" smtClean="0">
                <a:solidFill>
                  <a:srgbClr val="FF0000"/>
                </a:solidFill>
                <a:latin typeface="楷体" panose="02010609060101010101" pitchFamily="49" charset="-122"/>
                <a:ea typeface="楷体" panose="02010609060101010101" pitchFamily="49" charset="-122"/>
              </a:rPr>
              <a:t>、探测器工作性能研究</a:t>
            </a:r>
            <a:endParaRPr lang="en-US" altLang="zh-CN" sz="2800" dirty="0" smtClean="0">
              <a:solidFill>
                <a:srgbClr val="FF0000"/>
              </a:solidFill>
              <a:latin typeface="楷体" panose="02010609060101010101" pitchFamily="49" charset="-122"/>
              <a:ea typeface="楷体" panose="02010609060101010101" pitchFamily="49" charset="-122"/>
            </a:endParaRPr>
          </a:p>
          <a:p>
            <a:pPr>
              <a:lnSpc>
                <a:spcPct val="200000"/>
              </a:lnSpc>
            </a:pPr>
            <a:r>
              <a:rPr lang="en-US" altLang="zh-CN" sz="2800" dirty="0" smtClean="0">
                <a:latin typeface="楷体" panose="02010609060101010101" pitchFamily="49" charset="-122"/>
                <a:ea typeface="楷体" panose="02010609060101010101" pitchFamily="49" charset="-122"/>
              </a:rPr>
              <a:t>3</a:t>
            </a:r>
            <a:r>
              <a:rPr lang="zh-CN" altLang="en-US" sz="2800" dirty="0" smtClean="0">
                <a:latin typeface="楷体" panose="02010609060101010101" pitchFamily="49" charset="-122"/>
                <a:ea typeface="楷体" panose="02010609060101010101" pitchFamily="49" charset="-122"/>
              </a:rPr>
              <a:t>、探测器工作气体的研究</a:t>
            </a:r>
            <a:endParaRPr lang="en-US" altLang="zh-CN" sz="2800" dirty="0" smtClean="0">
              <a:latin typeface="楷体" panose="02010609060101010101" pitchFamily="49" charset="-122"/>
              <a:ea typeface="楷体" panose="02010609060101010101" pitchFamily="49" charset="-122"/>
            </a:endParaRPr>
          </a:p>
          <a:p>
            <a:pPr>
              <a:lnSpc>
                <a:spcPct val="200000"/>
              </a:lnSpc>
            </a:pPr>
            <a:r>
              <a:rPr lang="en-US" altLang="zh-CN" sz="2800" dirty="0" smtClean="0">
                <a:latin typeface="楷体" panose="02010609060101010101" pitchFamily="49" charset="-122"/>
                <a:ea typeface="楷体" panose="02010609060101010101" pitchFamily="49" charset="-122"/>
              </a:rPr>
              <a:t>4</a:t>
            </a:r>
            <a:r>
              <a:rPr lang="zh-CN" altLang="en-US" sz="2800" dirty="0" smtClean="0">
                <a:latin typeface="楷体" panose="02010609060101010101" pitchFamily="49" charset="-122"/>
                <a:ea typeface="楷体" panose="02010609060101010101" pitchFamily="49" charset="-122"/>
              </a:rPr>
              <a:t>、总结与展望</a:t>
            </a:r>
            <a:endParaRPr lang="zh-CN" altLang="en-US" sz="2800"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28985137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482599" y="342900"/>
            <a:ext cx="4037885" cy="584200"/>
          </a:xfrm>
        </p:spPr>
        <p:txBody>
          <a:bodyPr/>
          <a:lstStyle/>
          <a:p>
            <a:r>
              <a:rPr lang="zh-CN" altLang="en-US" dirty="0" smtClean="0"/>
              <a:t>中子探测效率模拟</a:t>
            </a:r>
            <a:endParaRPr lang="zh-CN" altLang="en-US" dirty="0"/>
          </a:p>
        </p:txBody>
      </p:sp>
      <p:pic>
        <p:nvPicPr>
          <p:cNvPr id="3" name="图片 2"/>
          <p:cNvPicPr/>
          <p:nvPr/>
        </p:nvPicPr>
        <p:blipFill rotWithShape="1">
          <a:blip r:embed="rId2" cstate="print">
            <a:extLst>
              <a:ext uri="{28A0092B-C50C-407E-A947-70E740481C1C}">
                <a14:useLocalDpi xmlns:a14="http://schemas.microsoft.com/office/drawing/2010/main" val="0"/>
              </a:ext>
            </a:extLst>
          </a:blip>
          <a:srcRect l="8631" t="8885" r="12500" b="6065"/>
          <a:stretch/>
        </p:blipFill>
        <p:spPr bwMode="auto">
          <a:xfrm>
            <a:off x="2501541" y="1712890"/>
            <a:ext cx="6294817" cy="4447304"/>
          </a:xfrm>
          <a:prstGeom prst="rect">
            <a:avLst/>
          </a:prstGeom>
          <a:ln>
            <a:noFill/>
          </a:ln>
          <a:extLst>
            <a:ext uri="{53640926-AAD7-44D8-BBD7-CCE9431645EC}">
              <a14:shadowObscured xmlns:a14="http://schemas.microsoft.com/office/drawing/2010/main"/>
            </a:ext>
          </a:extLst>
        </p:spPr>
      </p:pic>
      <p:sp>
        <p:nvSpPr>
          <p:cNvPr id="6" name="文本框 5"/>
          <p:cNvSpPr txBox="1"/>
          <p:nvPr/>
        </p:nvSpPr>
        <p:spPr>
          <a:xfrm>
            <a:off x="162439" y="2476270"/>
            <a:ext cx="2339102" cy="1460272"/>
          </a:xfrm>
          <a:prstGeom prst="rect">
            <a:avLst/>
          </a:prstGeom>
          <a:noFill/>
        </p:spPr>
        <p:txBody>
          <a:bodyPr wrap="none" rtlCol="0">
            <a:spAutoFit/>
          </a:bodyPr>
          <a:lstStyle/>
          <a:p>
            <a:pPr algn="ctr">
              <a:lnSpc>
                <a:spcPct val="200000"/>
              </a:lnSpc>
            </a:pPr>
            <a:r>
              <a:rPr lang="zh-CN" altLang="en-US" sz="2400" dirty="0" smtClean="0"/>
              <a:t>存在最适宜硼厚</a:t>
            </a:r>
            <a:endParaRPr lang="en-US" altLang="zh-CN" sz="2400" dirty="0" smtClean="0"/>
          </a:p>
          <a:p>
            <a:pPr algn="ctr">
              <a:lnSpc>
                <a:spcPct val="200000"/>
              </a:lnSpc>
            </a:pPr>
            <a:r>
              <a:rPr lang="zh-CN" altLang="en-US" sz="2400" dirty="0" smtClean="0"/>
              <a:t>约</a:t>
            </a:r>
            <a:r>
              <a:rPr lang="en-US" altLang="zh-CN" sz="2400" dirty="0" smtClean="0"/>
              <a:t>1.6μm</a:t>
            </a:r>
            <a:endParaRPr lang="zh-CN" altLang="en-US" sz="2400" dirty="0"/>
          </a:p>
        </p:txBody>
      </p:sp>
    </p:spTree>
    <p:extLst>
      <p:ext uri="{BB962C8B-B14F-4D97-AF65-F5344CB8AC3E}">
        <p14:creationId xmlns:p14="http://schemas.microsoft.com/office/powerpoint/2010/main" val="393922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清华大学-大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清华大学-大版" id="{11141602-3AC5-4AE8-95D8-D24943EFEE3F}" vid="{6FE8C303-D539-4AAC-BB8C-C55353C73AF4}"/>
    </a:ext>
  </a:extLst>
</a:theme>
</file>

<file path=docProps/app.xml><?xml version="1.0" encoding="utf-8"?>
<Properties xmlns="http://schemas.openxmlformats.org/officeDocument/2006/extended-properties" xmlns:vt="http://schemas.openxmlformats.org/officeDocument/2006/docPropsVTypes">
  <Template>清华大学-大版</Template>
  <TotalTime>1030</TotalTime>
  <Words>1000</Words>
  <Application>Microsoft Office PowerPoint</Application>
  <PresentationFormat>全屏显示(4:3)</PresentationFormat>
  <Paragraphs>290</Paragraphs>
  <Slides>26</Slides>
  <Notes>0</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2</vt:i4>
      </vt:variant>
      <vt:variant>
        <vt:lpstr>幻灯片标题</vt:lpstr>
      </vt:variant>
      <vt:variant>
        <vt:i4>26</vt:i4>
      </vt:variant>
    </vt:vector>
  </HeadingPairs>
  <TitlesOfParts>
    <vt:vector size="39" baseType="lpstr">
      <vt:lpstr>仿宋</vt:lpstr>
      <vt:lpstr>黑体</vt:lpstr>
      <vt:lpstr>华文新魏</vt:lpstr>
      <vt:lpstr>楷体</vt:lpstr>
      <vt:lpstr>宋体</vt:lpstr>
      <vt:lpstr>Arial</vt:lpstr>
      <vt:lpstr>Calibri</vt:lpstr>
      <vt:lpstr>Forte</vt:lpstr>
      <vt:lpstr>Times New Roman</vt:lpstr>
      <vt:lpstr>Wingdings</vt:lpstr>
      <vt:lpstr>清华大学-大版</vt:lpstr>
      <vt:lpstr>Origin Graph</vt:lpstr>
      <vt:lpstr>Equation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方竹君</dc:creator>
  <cp:lastModifiedBy>方竹君</cp:lastModifiedBy>
  <cp:revision>136</cp:revision>
  <dcterms:created xsi:type="dcterms:W3CDTF">2016-11-04T14:11:36Z</dcterms:created>
  <dcterms:modified xsi:type="dcterms:W3CDTF">2016-11-11T13:11:38Z</dcterms:modified>
</cp:coreProperties>
</file>