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334" r:id="rId4"/>
    <p:sldId id="351" r:id="rId5"/>
    <p:sldId id="350" r:id="rId6"/>
    <p:sldId id="321" r:id="rId7"/>
    <p:sldId id="323" r:id="rId8"/>
    <p:sldId id="297" r:id="rId9"/>
    <p:sldId id="274" r:id="rId10"/>
    <p:sldId id="295" r:id="rId11"/>
    <p:sldId id="352" r:id="rId12"/>
    <p:sldId id="353" r:id="rId13"/>
    <p:sldId id="276" r:id="rId14"/>
    <p:sldId id="335" r:id="rId15"/>
    <p:sldId id="261" r:id="rId16"/>
    <p:sldId id="354" r:id="rId17"/>
    <p:sldId id="283" r:id="rId18"/>
    <p:sldId id="263" r:id="rId19"/>
    <p:sldId id="336" r:id="rId20"/>
    <p:sldId id="355" r:id="rId21"/>
    <p:sldId id="326" r:id="rId22"/>
    <p:sldId id="327" r:id="rId23"/>
    <p:sldId id="340" r:id="rId24"/>
    <p:sldId id="342" r:id="rId25"/>
    <p:sldId id="343" r:id="rId26"/>
    <p:sldId id="356" r:id="rId27"/>
    <p:sldId id="337" r:id="rId28"/>
    <p:sldId id="348" r:id="rId29"/>
    <p:sldId id="344" r:id="rId30"/>
    <p:sldId id="325" r:id="rId31"/>
    <p:sldId id="345" r:id="rId32"/>
    <p:sldId id="346" r:id="rId33"/>
    <p:sldId id="347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83844" autoAdjust="0"/>
  </p:normalViewPr>
  <p:slideViewPr>
    <p:cSldViewPr snapToGrid="0">
      <p:cViewPr varScale="1">
        <p:scale>
          <a:sx n="74" d="100"/>
          <a:sy n="74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2997-C58D-4BE8-81BB-949BEA685774}" type="datetimeFigureOut">
              <a:rPr lang="zh-CN" altLang="en-US" smtClean="0"/>
              <a:pPr/>
              <a:t>16-11-11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CC09-B32A-46EF-AD5A-79E79E5B31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30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5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0070C0"/>
                </a:solidFill>
              </a:rPr>
              <a:t>由于动态范围的要求，只有</a:t>
            </a:r>
            <a:r>
              <a:rPr lang="en-US" altLang="zh-CN" sz="1200" b="1" dirty="0" smtClean="0">
                <a:solidFill>
                  <a:srgbClr val="0070C0"/>
                </a:solidFill>
              </a:rPr>
              <a:t>VA32</a:t>
            </a:r>
            <a:r>
              <a:rPr lang="zh-CN" altLang="en-US" sz="1200" b="1" dirty="0" smtClean="0">
                <a:solidFill>
                  <a:srgbClr val="0070C0"/>
                </a:solidFill>
              </a:rPr>
              <a:t>和</a:t>
            </a:r>
            <a:r>
              <a:rPr lang="en-US" altLang="zh-CN" sz="1200" b="1" dirty="0" smtClean="0">
                <a:solidFill>
                  <a:srgbClr val="0070C0"/>
                </a:solidFill>
              </a:rPr>
              <a:t>AGET</a:t>
            </a:r>
            <a:r>
              <a:rPr lang="zh-CN" altLang="en-US" sz="1200" b="1" dirty="0" smtClean="0">
                <a:solidFill>
                  <a:srgbClr val="0070C0"/>
                </a:solidFill>
              </a:rPr>
              <a:t>芯片满足实验需求。但是这两种芯片的达峰时间都远远小于本实验的脉冲宽度。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1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0070C0"/>
                </a:solidFill>
              </a:rPr>
              <a:t>由于达峰时间的限制，所有芯片都无法在几十个</a:t>
            </a:r>
            <a:r>
              <a:rPr lang="en-US" altLang="zh-CN" sz="1200" b="1" dirty="0" smtClean="0">
                <a:solidFill>
                  <a:srgbClr val="0070C0"/>
                </a:solidFill>
              </a:rPr>
              <a:t>us</a:t>
            </a:r>
            <a:r>
              <a:rPr lang="zh-CN" altLang="en-US" sz="1200" b="1" dirty="0" smtClean="0">
                <a:solidFill>
                  <a:srgbClr val="0070C0"/>
                </a:solidFill>
              </a:rPr>
              <a:t>的时间内对输入信号进行积分。因此，采用峰保持的方式明显是不合适的。</a:t>
            </a:r>
            <a:r>
              <a:rPr lang="en-US" altLang="zh-CN" sz="1200" b="1" dirty="0" smtClean="0">
                <a:solidFill>
                  <a:srgbClr val="0070C0"/>
                </a:solidFill>
              </a:rPr>
              <a:t>AGET:</a:t>
            </a:r>
            <a:r>
              <a:rPr lang="en-US" altLang="zh-CN" sz="1200" b="1" baseline="0" dirty="0" smtClean="0">
                <a:solidFill>
                  <a:srgbClr val="0070C0"/>
                </a:solidFill>
              </a:rPr>
              <a:t> </a:t>
            </a:r>
            <a:r>
              <a:rPr lang="zh-CN" altLang="en-US" sz="1200" b="1" baseline="0" dirty="0" smtClean="0">
                <a:solidFill>
                  <a:srgbClr val="0070C0"/>
                </a:solidFill>
              </a:rPr>
              <a:t>波形采样</a:t>
            </a:r>
            <a:endParaRPr lang="zh-CN" altLang="en-US" sz="1200" b="1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5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AGET</a:t>
            </a:r>
            <a:r>
              <a:rPr kumimoji="1" lang="zh-CN" altLang="en-US" dirty="0" smtClean="0"/>
              <a:t>是法国</a:t>
            </a:r>
            <a:r>
              <a:rPr kumimoji="1" lang="en-US" altLang="zh-CN" dirty="0" err="1" smtClean="0"/>
              <a:t>Saclay</a:t>
            </a:r>
            <a:r>
              <a:rPr kumimoji="1" lang="zh-CN" altLang="en-US" dirty="0" smtClean="0"/>
              <a:t>研制生产的一款</a:t>
            </a:r>
            <a:r>
              <a:rPr kumimoji="1" lang="en-US" altLang="zh-CN" dirty="0" smtClean="0"/>
              <a:t>ASIC</a:t>
            </a:r>
            <a:r>
              <a:rPr kumimoji="1" lang="zh-CN" altLang="en-US" dirty="0" smtClean="0"/>
              <a:t>芯片，一片</a:t>
            </a:r>
            <a:r>
              <a:rPr kumimoji="1" lang="en-US" altLang="zh-CN" dirty="0" smtClean="0"/>
              <a:t>AGET</a:t>
            </a:r>
            <a:r>
              <a:rPr kumimoji="1" lang="zh-CN" altLang="en-US" dirty="0" smtClean="0"/>
              <a:t>芯片上有</a:t>
            </a:r>
            <a:r>
              <a:rPr kumimoji="1" lang="en-US" altLang="zh-CN" dirty="0" smtClean="0"/>
              <a:t>64</a:t>
            </a:r>
            <a:r>
              <a:rPr kumimoji="1" lang="zh-CN" altLang="en-US" dirty="0" smtClean="0"/>
              <a:t>个模拟通道，每一个通道都集成了电荷灵敏前放、滤波成形、</a:t>
            </a:r>
            <a:r>
              <a:rPr kumimoji="1" lang="en-US" altLang="zh-CN" dirty="0" err="1" smtClean="0"/>
              <a:t>sca</a:t>
            </a:r>
            <a:r>
              <a:rPr kumimoji="1" lang="zh-CN" altLang="en-US" dirty="0" smtClean="0"/>
              <a:t>开关电容阵列等。它的动态范围四挡可调，最大可到</a:t>
            </a:r>
            <a:r>
              <a:rPr kumimoji="1" lang="en-US" altLang="zh-CN" dirty="0" smtClean="0"/>
              <a:t>10pC</a:t>
            </a:r>
            <a:r>
              <a:rPr kumimoji="1" lang="zh-CN" altLang="en-US" dirty="0" smtClean="0"/>
              <a:t>；达峰时间最大可到</a:t>
            </a:r>
            <a:r>
              <a:rPr kumimoji="1" lang="en-US" altLang="zh-CN" dirty="0" smtClean="0"/>
              <a:t>1us</a:t>
            </a:r>
            <a:r>
              <a:rPr kumimoji="1" lang="zh-CN" altLang="en-US" dirty="0" smtClean="0"/>
              <a:t>。在</a:t>
            </a:r>
            <a:r>
              <a:rPr kumimoji="1" lang="en-US" altLang="zh-CN" dirty="0" smtClean="0"/>
              <a:t>120fC</a:t>
            </a:r>
            <a:r>
              <a:rPr kumimoji="1" lang="zh-CN" altLang="en-US" dirty="0" smtClean="0"/>
              <a:t>的动态范围下，分辨率小于</a:t>
            </a:r>
            <a:r>
              <a:rPr kumimoji="1" lang="en-US" altLang="zh-CN" dirty="0" smtClean="0"/>
              <a:t>853e-</a:t>
            </a:r>
            <a:r>
              <a:rPr kumimoji="1" lang="zh-CN" altLang="en-US" dirty="0" smtClean="0"/>
              <a:t>，也就是</a:t>
            </a:r>
            <a:r>
              <a:rPr kumimoji="1" lang="en-US" altLang="zh-CN" dirty="0" smtClean="0"/>
              <a:t>0.14fC</a:t>
            </a:r>
            <a:r>
              <a:rPr kumimoji="1" lang="zh-CN" altLang="en-US" dirty="0" smtClean="0"/>
              <a:t>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3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4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781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85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i="1" dirty="0" smtClean="0"/>
              <a:t>AGET</a:t>
            </a:r>
            <a:r>
              <a:rPr lang="zh-CN" altLang="en-US" i="1" dirty="0" smtClean="0"/>
              <a:t>的</a:t>
            </a:r>
            <a:r>
              <a:rPr lang="en-US" altLang="zh-CN" i="1" dirty="0" smtClean="0"/>
              <a:t>INL</a:t>
            </a:r>
            <a:r>
              <a:rPr lang="zh-CN" altLang="en-US" i="1" dirty="0" smtClean="0"/>
              <a:t>小于</a:t>
            </a:r>
            <a:r>
              <a:rPr lang="en-US" altLang="zh-CN" i="1" dirty="0" smtClean="0"/>
              <a:t>2%</a:t>
            </a:r>
            <a:r>
              <a:rPr lang="zh-CN" altLang="en-US" i="1" dirty="0" smtClean="0"/>
              <a:t>，</a:t>
            </a:r>
            <a:r>
              <a:rPr lang="en-US" altLang="zh-CN" i="1" dirty="0" smtClean="0"/>
              <a:t>ENC&lt;0.14fC</a:t>
            </a:r>
            <a:r>
              <a:rPr lang="zh-CN" altLang="en-US" i="1" dirty="0" smtClean="0"/>
              <a:t>（</a:t>
            </a:r>
            <a:r>
              <a:rPr lang="en-US" altLang="zh-CN" i="1" dirty="0" smtClean="0"/>
              <a:t>120fC</a:t>
            </a:r>
            <a:r>
              <a:rPr lang="zh-CN" altLang="en-US" i="1" dirty="0" smtClean="0"/>
              <a:t>），</a:t>
            </a:r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1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5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38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前端板将靠近探测器摆放，虽然有端盖阻隔，但其对低本底仍有一定要求。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59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FEC</a:t>
            </a:r>
            <a:r>
              <a:rPr lang="zh-CN" altLang="en-US" sz="1200" dirty="0" smtClean="0"/>
              <a:t>：对</a:t>
            </a:r>
            <a:r>
              <a:rPr lang="en-US" altLang="zh-CN" sz="1200" dirty="0" err="1" smtClean="0"/>
              <a:t>Micromegas</a:t>
            </a:r>
            <a:r>
              <a:rPr lang="zh-CN" altLang="en-US" sz="1200" dirty="0" smtClean="0"/>
              <a:t>探测器的阳极条信号进行读出，每块</a:t>
            </a:r>
            <a:r>
              <a:rPr lang="en-US" altLang="zh-CN" sz="1200" dirty="0" smtClean="0"/>
              <a:t>FEC</a:t>
            </a:r>
            <a:r>
              <a:rPr lang="zh-CN" altLang="en-US" sz="1200" dirty="0" smtClean="0"/>
              <a:t>可读出</a:t>
            </a:r>
            <a:r>
              <a:rPr lang="en-US" altLang="zh-CN" sz="1200" dirty="0" smtClean="0"/>
              <a:t>256</a:t>
            </a:r>
            <a:r>
              <a:rPr lang="zh-CN" altLang="en-US" sz="1200" dirty="0" smtClean="0"/>
              <a:t>路，共需要</a:t>
            </a:r>
            <a:r>
              <a:rPr lang="zh-CN" altLang="zh-CN" sz="1200" dirty="0" smtClean="0"/>
              <a:t>4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块</a:t>
            </a:r>
            <a:r>
              <a:rPr lang="en-US" altLang="zh-CN" sz="1200" dirty="0" smtClean="0"/>
              <a:t>FEC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45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每一片</a:t>
            </a:r>
            <a:r>
              <a:rPr lang="en-US" altLang="zh-CN" dirty="0" smtClean="0"/>
              <a:t>AGET</a:t>
            </a:r>
            <a:r>
              <a:rPr lang="zh-CN" altLang="en-US" dirty="0" smtClean="0"/>
              <a:t>输出</a:t>
            </a:r>
            <a:r>
              <a:rPr lang="en-US" altLang="zh-CN" dirty="0" smtClean="0"/>
              <a:t>64</a:t>
            </a:r>
            <a:r>
              <a:rPr lang="zh-CN" altLang="en-US" dirty="0" smtClean="0"/>
              <a:t>路通道的数据，每一路有</a:t>
            </a:r>
            <a:r>
              <a:rPr lang="en-US" altLang="zh-CN" dirty="0" smtClean="0"/>
              <a:t>512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sca</a:t>
            </a:r>
            <a:r>
              <a:rPr lang="en-US" altLang="zh-CN" dirty="0" smtClean="0"/>
              <a:t> cell</a:t>
            </a:r>
            <a:r>
              <a:rPr lang="zh-CN" altLang="en-US" dirty="0" smtClean="0"/>
              <a:t>，因此共</a:t>
            </a:r>
            <a:r>
              <a:rPr lang="en-US" altLang="zh-CN" dirty="0" smtClean="0"/>
              <a:t>32k</a:t>
            </a:r>
            <a:r>
              <a:rPr lang="zh-CN" altLang="en-US" dirty="0" smtClean="0"/>
              <a:t>个点。</a:t>
            </a:r>
            <a:r>
              <a:rPr lang="en-US" altLang="zh-CN" dirty="0" smtClean="0"/>
              <a:t>4</a:t>
            </a:r>
            <a:r>
              <a:rPr lang="zh-CN" altLang="en-US" dirty="0" smtClean="0"/>
              <a:t>片</a:t>
            </a:r>
            <a:r>
              <a:rPr lang="en-US" altLang="zh-CN" dirty="0" smtClean="0"/>
              <a:t>AGET</a:t>
            </a:r>
            <a:r>
              <a:rPr lang="zh-CN" altLang="en-US" dirty="0" smtClean="0"/>
              <a:t>则共</a:t>
            </a:r>
            <a:r>
              <a:rPr lang="en-US" altLang="zh-CN" dirty="0" smtClean="0"/>
              <a:t>128k</a:t>
            </a:r>
            <a:r>
              <a:rPr lang="zh-CN" altLang="en-US" dirty="0" smtClean="0"/>
              <a:t>个点，</a:t>
            </a:r>
            <a:r>
              <a:rPr lang="en-US" altLang="zh-CN" dirty="0" smtClean="0"/>
              <a:t>ADC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12bit</a:t>
            </a:r>
            <a:r>
              <a:rPr lang="zh-CN" altLang="en-US" dirty="0" smtClean="0"/>
              <a:t>，则一个数据约为</a:t>
            </a:r>
            <a:r>
              <a:rPr lang="en-US" altLang="zh-CN" dirty="0" smtClean="0"/>
              <a:t>1.5Mb</a:t>
            </a:r>
            <a:r>
              <a:rPr lang="zh-CN" altLang="en-US" dirty="0" smtClean="0"/>
              <a:t>。若事例率为</a:t>
            </a:r>
            <a:r>
              <a:rPr lang="en-US" altLang="zh-CN" dirty="0" smtClean="0"/>
              <a:t>10Hz</a:t>
            </a:r>
            <a:r>
              <a:rPr lang="zh-CN" altLang="en-US" dirty="0" smtClean="0"/>
              <a:t>，则数据率为</a:t>
            </a:r>
            <a:r>
              <a:rPr lang="en-US" altLang="zh-CN" dirty="0" smtClean="0"/>
              <a:t>15Mb/s</a:t>
            </a:r>
            <a:r>
              <a:rPr lang="zh-CN" altLang="en-US" dirty="0" smtClean="0"/>
              <a:t>。光纤传输速率为</a:t>
            </a:r>
            <a:r>
              <a:rPr lang="en-US" altLang="zh-CN" dirty="0" smtClean="0"/>
              <a:t>1.25Gbps</a:t>
            </a:r>
            <a:r>
              <a:rPr lang="zh-CN" altLang="en-US" dirty="0" smtClean="0"/>
              <a:t>，满足需求。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40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该实验于地下展开，为了查看</a:t>
            </a:r>
            <a:r>
              <a:rPr lang="en-US" altLang="zh-CN" dirty="0" smtClean="0"/>
              <a:t>MM</a:t>
            </a:r>
            <a:r>
              <a:rPr lang="zh-CN" altLang="en-US" dirty="0" smtClean="0"/>
              <a:t>的打火现象，</a:t>
            </a:r>
            <a:r>
              <a:rPr lang="en-US" altLang="zh-CN" dirty="0" smtClean="0"/>
              <a:t>FEC</a:t>
            </a:r>
            <a:r>
              <a:rPr lang="zh-CN" altLang="en-US" dirty="0" smtClean="0"/>
              <a:t>上还对其进行了监测，每个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有三路高压需要监测，其在</a:t>
            </a:r>
            <a:r>
              <a:rPr lang="en-US" altLang="zh-CN" dirty="0" smtClean="0"/>
              <a:t>Adaptor</a:t>
            </a:r>
            <a:r>
              <a:rPr lang="en-US" altLang="zh-CN" baseline="0" dirty="0" smtClean="0"/>
              <a:t> Board</a:t>
            </a:r>
            <a:r>
              <a:rPr lang="zh-CN" altLang="en-US" baseline="0" dirty="0" smtClean="0"/>
              <a:t>中已经进行了分压，到达</a:t>
            </a:r>
            <a:r>
              <a:rPr lang="en-US" altLang="zh-CN" baseline="0" dirty="0" smtClean="0"/>
              <a:t>FEC</a:t>
            </a:r>
            <a:r>
              <a:rPr lang="zh-CN" altLang="en-US" baseline="0" dirty="0" smtClean="0"/>
              <a:t>时是一个几</a:t>
            </a:r>
            <a:r>
              <a:rPr lang="en-US" altLang="zh-CN" baseline="0" dirty="0" smtClean="0"/>
              <a:t>v</a:t>
            </a:r>
            <a:r>
              <a:rPr lang="zh-CN" altLang="en-US" baseline="0" dirty="0" smtClean="0"/>
              <a:t>的负电压。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344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00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1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23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27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目前的</a:t>
            </a:r>
            <a:r>
              <a:rPr lang="en-US" altLang="zh-CN" dirty="0" smtClean="0"/>
              <a:t>PCB</a:t>
            </a:r>
            <a:r>
              <a:rPr lang="zh-CN" altLang="en-US" dirty="0" smtClean="0"/>
              <a:t>设计仍计划采用</a:t>
            </a:r>
            <a:r>
              <a:rPr lang="en-US" altLang="zh-CN" dirty="0" smtClean="0"/>
              <a:t>FR4</a:t>
            </a:r>
            <a:r>
              <a:rPr lang="zh-CN" altLang="en-US" dirty="0" smtClean="0"/>
              <a:t>材料，可用于在交大搭建的小系统测试，之后将考虑低本底材料制作（聚酰亚胺）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43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00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06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前端板将靠近探测器摆放，虽然有端盖阻隔，但其对低本底仍有一定要求。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8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前端板将靠近探测器摆放，虽然有端盖阻隔，但其对低本底仍有一定要求。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240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前端板将靠近探测器摆放，虽然有端盖阻隔，但其对低本底仍有一定要求。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005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前端板将靠近探测器摆放，虽然有端盖阻隔，但其对低本底仍有一定要求。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42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6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一期目标：</a:t>
            </a:r>
            <a:r>
              <a:rPr kumimoji="1" lang="en-US" altLang="zh-CN" dirty="0" smtClean="0"/>
              <a:t>3%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86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中间丝网，两端端盖读出的方式。</a:t>
            </a:r>
            <a:r>
              <a:rPr kumimoji="1" lang="en-US" altLang="zh-CN" dirty="0" err="1" smtClean="0"/>
              <a:t>Micromegas</a:t>
            </a:r>
            <a:r>
              <a:rPr kumimoji="1" lang="zh-CN" altLang="en-US" dirty="0" smtClean="0"/>
              <a:t>的边角不用裁剪（详见</a:t>
            </a:r>
            <a:r>
              <a:rPr kumimoji="1" lang="en-US" altLang="zh-CN" dirty="0" smtClean="0"/>
              <a:t>CDR P10</a:t>
            </a:r>
            <a:r>
              <a:rPr kumimoji="1" lang="zh-CN" altLang="en-US" dirty="0" smtClean="0"/>
              <a:t>）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2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Mesh</a:t>
            </a:r>
            <a:r>
              <a:rPr kumimoji="1" lang="zh-CN" altLang="en-US" dirty="0" smtClean="0"/>
              <a:t>信号为所有阳极条信号的叠加，可作为触发信号。基于</a:t>
            </a:r>
            <a:r>
              <a:rPr kumimoji="1" lang="en-US" altLang="zh-CN" dirty="0" smtClean="0"/>
              <a:t>Micro-bulk</a:t>
            </a:r>
            <a:r>
              <a:rPr kumimoji="1" lang="zh-CN" altLang="en-US" dirty="0" smtClean="0"/>
              <a:t>工艺的</a:t>
            </a:r>
            <a:r>
              <a:rPr kumimoji="1" lang="en-US" altLang="zh-CN" dirty="0" err="1" smtClean="0"/>
              <a:t>Micromegas</a:t>
            </a:r>
            <a:r>
              <a:rPr kumimoji="1" lang="zh-CN" altLang="en-US" dirty="0" smtClean="0"/>
              <a:t>探测器，均匀性更好，能量分辨率理想状态下或可达到</a:t>
            </a:r>
            <a:r>
              <a:rPr kumimoji="1" lang="en-US" altLang="zh-CN" dirty="0" smtClean="0"/>
              <a:t>1%</a:t>
            </a:r>
            <a:r>
              <a:rPr kumimoji="1" lang="zh-CN" altLang="en-US" dirty="0" smtClean="0"/>
              <a:t>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85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57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交大的仿真结果则显示脉冲宽度绝大多数小于</a:t>
            </a:r>
            <a:r>
              <a:rPr kumimoji="1" lang="en-US" altLang="zh-CN" dirty="0" smtClean="0"/>
              <a:t>50us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75D-1B02-4003-8AEB-7AD2E5783FB6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2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901-80A9-4DF9-A8E1-8C6540C6664C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3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AC08-40A6-4616-8775-8CCBACD523F2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7D76-839B-46A3-875E-C998F9B37F77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1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DB5-5BDA-4BB5-9A89-B9E10967FA35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8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8C8E-1CB9-4A05-A35B-3512DD2A3577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6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929A-C25C-4AAC-AA51-5C4113DFC8F2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7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116-DB7E-4772-9E7D-69EBA5701DD8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8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FECA-ECF4-4593-A857-AF3C88BDDA3E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90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1F82-8B06-4347-97D0-40940CD19183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6E3F-848C-429B-9D9B-5441DB81CF50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8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27BB-5FFD-4CB1-90AA-082CC7ADB8F9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4" Type="http://schemas.openxmlformats.org/officeDocument/2006/relationships/image" Target="../media/image27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0063" y="2514851"/>
            <a:ext cx="8054911" cy="17907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900" dirty="0" err="1" smtClean="0">
                <a:latin typeface="+mn-lt"/>
              </a:rPr>
              <a:t>PandaX</a:t>
            </a:r>
            <a:r>
              <a:rPr lang="en-US" altLang="zh-CN" sz="4900" dirty="0" smtClean="0">
                <a:latin typeface="+mn-lt"/>
              </a:rPr>
              <a:t>-III TPC </a:t>
            </a:r>
            <a:r>
              <a:rPr lang="en-US" altLang="zh-CN" sz="4900" dirty="0" err="1" smtClean="0">
                <a:latin typeface="+mn-lt"/>
              </a:rPr>
              <a:t>Micromegas</a:t>
            </a:r>
            <a:r>
              <a:rPr lang="en-US" altLang="zh-CN" sz="4900" dirty="0" smtClean="0">
                <a:latin typeface="+mn-lt"/>
              </a:rPr>
              <a:t> </a:t>
            </a:r>
            <a:r>
              <a:rPr lang="en-US" altLang="zh-CN" sz="4400" dirty="0" smtClean="0">
                <a:latin typeface="+mn-lt"/>
              </a:rPr>
              <a:t/>
            </a:r>
            <a:br>
              <a:rPr lang="en-US" altLang="zh-CN" sz="4400" dirty="0" smtClean="0">
                <a:latin typeface="+mn-lt"/>
              </a:rPr>
            </a:br>
            <a:r>
              <a:rPr lang="zh-CN" altLang="en-US" sz="4400" dirty="0" smtClean="0">
                <a:latin typeface="+mn-lt"/>
              </a:rPr>
              <a:t>前端读出电子学设计进展</a:t>
            </a:r>
            <a:endParaRPr lang="zh-CN" altLang="en-US" sz="4400" dirty="0"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47855" y="5923389"/>
            <a:ext cx="3559326" cy="798087"/>
          </a:xfrm>
        </p:spPr>
        <p:txBody>
          <a:bodyPr>
            <a:normAutofit/>
          </a:bodyPr>
          <a:lstStyle/>
          <a:p>
            <a:r>
              <a:rPr lang="zh-CN" altLang="en-US" sz="1600" b="1" dirty="0" smtClean="0"/>
              <a:t>核探测与核电子学国家重点实验室</a:t>
            </a:r>
            <a:endParaRPr lang="en-US" altLang="zh-CN" sz="16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995076" y="5313903"/>
            <a:ext cx="7264884" cy="69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 smtClean="0"/>
              <a:t>董家宁</a:t>
            </a:r>
            <a:endParaRPr lang="en-US" altLang="zh-CN" sz="18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4" y="781590"/>
            <a:ext cx="4438999" cy="1100329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D802-32A6-476D-9036-7C71E2346A1C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6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554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ASIC</a:t>
            </a:r>
            <a:r>
              <a:rPr lang="zh-CN" altLang="en-US" sz="3600" dirty="0" smtClean="0"/>
              <a:t>选型</a:t>
            </a:r>
            <a:endParaRPr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29098"/>
              </p:ext>
            </p:extLst>
          </p:nvPr>
        </p:nvGraphicFramePr>
        <p:xfrm>
          <a:off x="628650" y="2202108"/>
          <a:ext cx="78867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dirty="0" smtClean="0"/>
                        <a:t>ASIC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 smtClean="0"/>
                        <a:t>通道数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 smtClean="0"/>
                        <a:t>动态范围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达峰时间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APV25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128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20fC  (+/-)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50ns-200ns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VMM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2pC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25-200ns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VA140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200fC (+/-)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6.5</a:t>
                      </a:r>
                      <a:r>
                        <a:rPr lang="el-GR" altLang="zh-CN" sz="2000" dirty="0" smtClean="0"/>
                        <a:t>μ</a:t>
                      </a:r>
                      <a:r>
                        <a:rPr lang="en-US" altLang="zh-CN" sz="2000" dirty="0" smtClean="0"/>
                        <a:t>s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VA32HDR14.3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-20pC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l-GR" altLang="zh-CN" sz="2000" b="1" dirty="0" smtClean="0">
                          <a:solidFill>
                            <a:srgbClr val="0070C0"/>
                          </a:solidFill>
                        </a:rPr>
                        <a:t>μ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endParaRPr lang="zh-CN" alt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AGET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10pC (+/-)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50ns-1</a:t>
                      </a:r>
                      <a:r>
                        <a:rPr lang="el-GR" altLang="zh-CN" sz="2000" b="1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4618892" y="3856892"/>
            <a:ext cx="1862504" cy="79717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555398" y="3856892"/>
            <a:ext cx="1862504" cy="7971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F6B4-1420-4778-8EC2-C5813E8BDC43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7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554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VA32</a:t>
            </a:r>
            <a:r>
              <a:rPr lang="en-US" altLang="zh-CN" sz="3600" dirty="0" smtClean="0"/>
              <a:t> vs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AGET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Picture 2" descr="E:\RT14\TNS-Final\Fi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502" y="1883823"/>
            <a:ext cx="2522804" cy="173852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053" y="4393172"/>
            <a:ext cx="4595778" cy="18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510" y="4779139"/>
            <a:ext cx="1023872" cy="6452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85029" y="5894686"/>
            <a:ext cx="86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AGET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26942" y="3627064"/>
            <a:ext cx="847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</a:rPr>
              <a:t>VA32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5108" y="2016460"/>
            <a:ext cx="427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VA32</a:t>
            </a:r>
            <a:r>
              <a:rPr lang="zh-CN" altLang="en-US" sz="2000" dirty="0" smtClean="0"/>
              <a:t>：对输入电荷信号进行放大成形，并采用“峰保持”的方法记录其能量信息。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15108" y="4156000"/>
            <a:ext cx="427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AGET</a:t>
            </a:r>
            <a:r>
              <a:rPr lang="zh-CN" altLang="en-US" sz="2000" dirty="0" smtClean="0"/>
              <a:t>：对输入电荷信号进行放大成形，并</a:t>
            </a:r>
            <a:r>
              <a:rPr lang="zh-CN" altLang="en-US" sz="2000" smtClean="0"/>
              <a:t>采用“波形采样”</a:t>
            </a:r>
            <a:r>
              <a:rPr lang="zh-CN" altLang="en-US" sz="2000" dirty="0" smtClean="0"/>
              <a:t>的方法记录完整波形。</a:t>
            </a:r>
            <a:endParaRPr lang="zh-CN" altLang="en-US" sz="20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7B8-091D-42A0-B174-449E0257537E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83179" y="5770244"/>
            <a:ext cx="37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i="1" dirty="0" smtClean="0">
                <a:solidFill>
                  <a:srgbClr val="FF0000"/>
                </a:solidFill>
              </a:rPr>
              <a:t>AGET</a:t>
            </a:r>
            <a:r>
              <a:rPr kumimoji="1" lang="zh-CN" altLang="en-US" sz="2400" b="1" i="1" dirty="0" smtClean="0">
                <a:solidFill>
                  <a:srgbClr val="FF0000"/>
                </a:solidFill>
              </a:rPr>
              <a:t>是我们唯一的选择！</a:t>
            </a:r>
            <a:endParaRPr kumimoji="1"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9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K:\苏杭ga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5107" y="2961242"/>
            <a:ext cx="6699404" cy="359348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119" y="595796"/>
            <a:ext cx="7042193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达</a:t>
            </a:r>
            <a:r>
              <a:rPr lang="zh-CN" altLang="en-US" sz="3600" dirty="0" smtClean="0"/>
              <a:t>峰时间对宽脉冲信号的影响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39028" y="6166456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 (</a:t>
            </a:r>
            <a:r>
              <a:rPr lang="el-GR" altLang="zh-CN" sz="1400" dirty="0" smtClean="0"/>
              <a:t>μ</a:t>
            </a:r>
            <a:r>
              <a:rPr lang="en-US" altLang="zh-CN" sz="1400" dirty="0" smtClean="0"/>
              <a:t>s)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915882" y="4172383"/>
            <a:ext cx="400110" cy="10765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 smtClean="0"/>
              <a:t>Voltage  (mV)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149419" y="547600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50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19709" y="541608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2</a:t>
            </a:r>
            <a:r>
              <a:rPr lang="en-US" altLang="zh-CN" i="1" dirty="0" smtClean="0">
                <a:solidFill>
                  <a:schemeClr val="accent1"/>
                </a:solidFill>
              </a:rPr>
              <a:t>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40431" y="508270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1</a:t>
            </a:r>
            <a:r>
              <a:rPr lang="en-US" altLang="zh-CN" i="1" dirty="0" smtClean="0">
                <a:solidFill>
                  <a:schemeClr val="accent1"/>
                </a:solidFill>
              </a:rPr>
              <a:t>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80623" y="462226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5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94796" y="370902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2.5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cxnSp>
        <p:nvCxnSpPr>
          <p:cNvPr id="26" name="直接箭头连接符 25"/>
          <p:cNvCxnSpPr>
            <a:endCxn id="24" idx="1"/>
          </p:cNvCxnSpPr>
          <p:nvPr/>
        </p:nvCxnSpPr>
        <p:spPr>
          <a:xfrm flipV="1">
            <a:off x="1855176" y="3893692"/>
            <a:ext cx="339620" cy="24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23" idx="1"/>
          </p:cNvCxnSpPr>
          <p:nvPr/>
        </p:nvCxnSpPr>
        <p:spPr>
          <a:xfrm flipV="1">
            <a:off x="1956776" y="4806933"/>
            <a:ext cx="323847" cy="23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2" idx="1"/>
          </p:cNvCxnSpPr>
          <p:nvPr/>
        </p:nvCxnSpPr>
        <p:spPr>
          <a:xfrm flipV="1">
            <a:off x="2121876" y="5267372"/>
            <a:ext cx="318555" cy="23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2367424" y="5612780"/>
            <a:ext cx="223305" cy="13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2815493" y="5684114"/>
            <a:ext cx="392541" cy="280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49" idx="1"/>
          </p:cNvCxnSpPr>
          <p:nvPr/>
        </p:nvCxnSpPr>
        <p:spPr>
          <a:xfrm flipV="1">
            <a:off x="1817076" y="3492765"/>
            <a:ext cx="247679" cy="190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064755" y="330809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250ns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5107" y="1652276"/>
            <a:ext cx="6431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设定：达峰时间</a:t>
            </a:r>
            <a:r>
              <a:rPr lang="en-US" altLang="zh-CN" sz="2000" dirty="0" smtClean="0"/>
              <a:t>1</a:t>
            </a:r>
            <a:r>
              <a:rPr lang="el-GR" altLang="zh-CN" sz="2000" dirty="0" smtClean="0"/>
              <a:t>μ</a:t>
            </a:r>
            <a:r>
              <a:rPr lang="en-US" altLang="zh-CN" sz="2000" dirty="0" smtClean="0"/>
              <a:t>s</a:t>
            </a:r>
            <a:r>
              <a:rPr lang="zh-CN" altLang="en-US" sz="2000" dirty="0" smtClean="0"/>
              <a:t>，输入电荷量</a:t>
            </a:r>
            <a:r>
              <a:rPr lang="en-US" altLang="zh-CN" sz="2000" dirty="0" smtClean="0"/>
              <a:t>5pC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脉冲宽度大于</a:t>
            </a:r>
            <a:r>
              <a:rPr lang="en-US" altLang="zh-CN" sz="2000" dirty="0" smtClean="0"/>
              <a:t>5</a:t>
            </a:r>
            <a:r>
              <a:rPr lang="el-GR" altLang="zh-CN" sz="2000" dirty="0" smtClean="0"/>
              <a:t>μ</a:t>
            </a:r>
            <a:r>
              <a:rPr lang="en-US" altLang="zh-CN" sz="2000" dirty="0"/>
              <a:t>s</a:t>
            </a:r>
            <a:r>
              <a:rPr lang="zh-CN" altLang="en-US" sz="2000" dirty="0" smtClean="0"/>
              <a:t>的信号，其输出波形逐渐变得平缓。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但是它们的面积是一个固定值。</a:t>
            </a:r>
            <a:endParaRPr lang="zh-CN" altLang="en-US" sz="2000" dirty="0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4009293" y="5802445"/>
            <a:ext cx="388405" cy="23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>
            <a:off x="4339083" y="55943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100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6447283" y="55816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200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6034459" y="5789745"/>
            <a:ext cx="471439" cy="287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第六届全国微结构气体探测器研讨会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A5A9-AA15-41AF-BEF8-6BD15688C08D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53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1" y="4630500"/>
            <a:ext cx="2137516" cy="2220643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52451" y="2278033"/>
            <a:ext cx="5129520" cy="29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750" y="333771"/>
            <a:ext cx="885525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AGET</a:t>
            </a:r>
            <a:r>
              <a:rPr lang="zh-CN" altLang="en-US" sz="3600" dirty="0" smtClean="0"/>
              <a:t>：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</a:t>
            </a:r>
            <a:r>
              <a:rPr lang="en-US" altLang="zh-CN" sz="3200" dirty="0" smtClean="0"/>
              <a:t>SIC for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</a:t>
            </a:r>
            <a:r>
              <a:rPr lang="en-US" altLang="zh-CN" sz="3200" dirty="0" smtClean="0"/>
              <a:t>eneral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3200" dirty="0" smtClean="0"/>
              <a:t>lectronics for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T</a:t>
            </a:r>
            <a:r>
              <a:rPr lang="en-US" altLang="zh-CN" sz="3200" dirty="0" smtClean="0"/>
              <a:t>PC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17165" y="6381699"/>
            <a:ext cx="2057400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7211" y="1335695"/>
            <a:ext cx="5370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通道数：</a:t>
            </a:r>
            <a:r>
              <a:rPr lang="en-US" altLang="zh-CN" sz="2000" dirty="0" smtClean="0"/>
              <a:t>64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开关电容阵列：</a:t>
            </a:r>
            <a:r>
              <a:rPr lang="en-US" altLang="zh-CN" sz="2000" dirty="0" smtClean="0">
                <a:solidFill>
                  <a:srgbClr val="2E75B6"/>
                </a:solidFill>
              </a:rPr>
              <a:t>512</a:t>
            </a:r>
            <a:r>
              <a:rPr lang="zh-CN" altLang="en-US" sz="2000" dirty="0">
                <a:solidFill>
                  <a:srgbClr val="2E75B6"/>
                </a:solidFill>
              </a:rPr>
              <a:t>-</a:t>
            </a:r>
            <a:r>
              <a:rPr lang="en-US" altLang="zh-CN" sz="2000" dirty="0" smtClean="0">
                <a:solidFill>
                  <a:srgbClr val="2E75B6"/>
                </a:solidFill>
              </a:rPr>
              <a:t>sample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动态范围</a:t>
            </a:r>
            <a:r>
              <a:rPr lang="en-US" altLang="zh-CN" sz="2000" dirty="0" smtClean="0"/>
              <a:t>: 120fC/240fC/</a:t>
            </a:r>
            <a:r>
              <a:rPr lang="en-US" altLang="zh-CN" sz="2000" dirty="0"/>
              <a:t>1pC/</a:t>
            </a:r>
            <a:r>
              <a:rPr lang="en-US" altLang="zh-CN" sz="2000" dirty="0">
                <a:solidFill>
                  <a:srgbClr val="0070C0"/>
                </a:solidFill>
              </a:rPr>
              <a:t>10pC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(+/-)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/>
              <a:t>达峰时间</a:t>
            </a:r>
            <a:r>
              <a:rPr lang="en-US" altLang="zh-CN" sz="2000" dirty="0" smtClean="0"/>
              <a:t>: 50ns - </a:t>
            </a:r>
            <a:r>
              <a:rPr lang="en-US" altLang="zh-CN" sz="2000" dirty="0" smtClean="0">
                <a:solidFill>
                  <a:srgbClr val="0070C0"/>
                </a:solidFill>
              </a:rPr>
              <a:t>1</a:t>
            </a:r>
            <a:r>
              <a:rPr lang="el-GR" altLang="zh-CN" sz="2000" dirty="0" smtClean="0">
                <a:solidFill>
                  <a:srgbClr val="0070C0"/>
                </a:solidFill>
              </a:rPr>
              <a:t>μ</a:t>
            </a:r>
            <a:r>
              <a:rPr lang="en-US" altLang="zh-CN" sz="2000" dirty="0" smtClean="0">
                <a:solidFill>
                  <a:srgbClr val="0070C0"/>
                </a:solidFill>
              </a:rPr>
              <a:t>s</a:t>
            </a:r>
            <a:r>
              <a:rPr lang="en-US" altLang="zh-CN" sz="2000" dirty="0" smtClean="0"/>
              <a:t> (16 </a:t>
            </a:r>
            <a:r>
              <a:rPr lang="zh-CN" altLang="en-US" sz="2000" dirty="0" smtClean="0"/>
              <a:t>档可调</a:t>
            </a:r>
            <a:r>
              <a:rPr lang="en-US" altLang="zh-CN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采样率</a:t>
            </a:r>
            <a:r>
              <a:rPr lang="en-US" altLang="zh-CN" sz="2000" dirty="0" smtClean="0"/>
              <a:t>: 1MHz - 100MHz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读出频率</a:t>
            </a:r>
            <a:r>
              <a:rPr lang="en-US" altLang="zh-CN" sz="2000" dirty="0" smtClean="0"/>
              <a:t>: 25MHz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I.N.L &lt;</a:t>
            </a:r>
            <a:r>
              <a:rPr lang="en-US" altLang="zh-CN" sz="2000" dirty="0" smtClean="0">
                <a:solidFill>
                  <a:srgbClr val="0070C0"/>
                </a:solidFill>
              </a:rPr>
              <a:t> 2%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分辨率</a:t>
            </a:r>
            <a:r>
              <a:rPr lang="en-US" altLang="zh-CN" sz="2000" dirty="0" smtClean="0"/>
              <a:t> &lt; </a:t>
            </a:r>
            <a:r>
              <a:rPr lang="en-US" altLang="zh-CN" sz="2000" dirty="0" smtClean="0">
                <a:solidFill>
                  <a:srgbClr val="0070C0"/>
                </a:solidFill>
              </a:rPr>
              <a:t>850 e-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C</a:t>
            </a:r>
            <a:r>
              <a:rPr lang="en-US" altLang="zh-CN" sz="2000" baseline="-25000" dirty="0" err="1" smtClean="0"/>
              <a:t>in</a:t>
            </a:r>
            <a:r>
              <a:rPr lang="en-US" altLang="zh-CN" sz="2000" dirty="0" smtClean="0"/>
              <a:t> &lt; 30pF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200ns</a:t>
            </a:r>
            <a:r>
              <a:rPr lang="zh-CN" altLang="en-US" sz="2000" dirty="0" smtClean="0"/>
              <a:t>达峰时间，</a:t>
            </a:r>
            <a:r>
              <a:rPr lang="en-US" altLang="zh-CN" sz="2000" dirty="0" smtClean="0"/>
              <a:t>120fC)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计数率</a:t>
            </a:r>
            <a:r>
              <a:rPr lang="en-US" altLang="zh-CN" sz="2000" dirty="0" smtClean="0"/>
              <a:t>&lt; 1kHz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功耗</a:t>
            </a:r>
            <a:r>
              <a:rPr lang="en-US" altLang="zh-CN" sz="2000" dirty="0" smtClean="0"/>
              <a:t>&lt; 10mW/channel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50495" y="5143167"/>
            <a:ext cx="39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采样率：</a:t>
            </a:r>
            <a:r>
              <a:rPr lang="en-US" altLang="zh-CN" sz="2400" dirty="0" smtClean="0"/>
              <a:t>2MHz (</a:t>
            </a:r>
            <a:r>
              <a:rPr lang="zh-CN" altLang="en-US" sz="2400" dirty="0" smtClean="0"/>
              <a:t>或</a:t>
            </a:r>
            <a:r>
              <a:rPr lang="en-US" altLang="zh-CN" sz="2400" dirty="0" smtClean="0"/>
              <a:t>5MHz)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达峰时间：</a:t>
            </a:r>
            <a:r>
              <a:rPr lang="en-US" altLang="zh-CN" sz="2400" dirty="0" smtClean="0"/>
              <a:t>1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</a:t>
            </a:r>
          </a:p>
          <a:p>
            <a:r>
              <a:rPr lang="en-US" altLang="zh-CN" sz="2400" dirty="0" smtClean="0"/>
              <a:t>=&gt;</a:t>
            </a:r>
            <a:r>
              <a:rPr lang="zh-CN" altLang="en-US" sz="2400" dirty="0" smtClean="0"/>
              <a:t>时间窗：</a:t>
            </a:r>
            <a:r>
              <a:rPr lang="en-US" altLang="zh-CN" sz="2400" dirty="0" smtClean="0">
                <a:solidFill>
                  <a:srgbClr val="FF0000"/>
                </a:solidFill>
              </a:rPr>
              <a:t>256</a:t>
            </a:r>
            <a:r>
              <a:rPr lang="el-GR" altLang="zh-CN" sz="2400" dirty="0" smtClean="0">
                <a:solidFill>
                  <a:srgbClr val="FF0000"/>
                </a:solidFill>
              </a:rPr>
              <a:t>μ</a:t>
            </a:r>
            <a:r>
              <a:rPr lang="en-US" altLang="zh-CN" sz="2400" dirty="0" smtClean="0">
                <a:solidFill>
                  <a:srgbClr val="FF0000"/>
                </a:solidFill>
              </a:rPr>
              <a:t>s (</a:t>
            </a:r>
            <a:r>
              <a:rPr lang="zh-CN" altLang="en-US" sz="2400" dirty="0" smtClean="0">
                <a:solidFill>
                  <a:srgbClr val="FF0000"/>
                </a:solidFill>
              </a:rPr>
              <a:t>或</a:t>
            </a:r>
            <a:r>
              <a:rPr lang="en-US" altLang="zh-CN" sz="2400" dirty="0" smtClean="0">
                <a:solidFill>
                  <a:srgbClr val="FF0000"/>
                </a:solidFill>
              </a:rPr>
              <a:t>102</a:t>
            </a:r>
            <a:r>
              <a:rPr lang="el-GR" altLang="zh-CN" sz="2400" dirty="0" smtClean="0">
                <a:solidFill>
                  <a:srgbClr val="FF0000"/>
                </a:solidFill>
              </a:rPr>
              <a:t>μ</a:t>
            </a:r>
            <a:r>
              <a:rPr lang="en-US" altLang="zh-CN" sz="2400" dirty="0" smtClean="0">
                <a:solidFill>
                  <a:srgbClr val="FF0000"/>
                </a:solidFill>
              </a:rPr>
              <a:t>s)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16FE-C65D-446D-8A98-E5D2F311F9C3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背景</a:t>
            </a:r>
            <a:endParaRPr lang="en-US" altLang="zh-CN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基于</a:t>
            </a:r>
            <a:r>
              <a:rPr lang="en-US" altLang="zh-CN" sz="3200" dirty="0"/>
              <a:t>AGET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前端读出电子学</a:t>
            </a:r>
            <a:r>
              <a:rPr lang="zh-CN" altLang="en-US" sz="3200" dirty="0"/>
              <a:t>原型</a:t>
            </a:r>
            <a:endParaRPr lang="en-US" altLang="zh-CN" sz="3200" dirty="0"/>
          </a:p>
          <a:p>
            <a:pPr>
              <a:lnSpc>
                <a:spcPct val="200000"/>
              </a:lnSpc>
            </a:pPr>
            <a:r>
              <a:rPr lang="en-US" altLang="zh-CN" sz="3200" dirty="0" err="1">
                <a:solidFill>
                  <a:schemeClr val="bg1">
                    <a:lumMod val="85000"/>
                  </a:schemeClr>
                </a:solidFill>
              </a:rPr>
              <a:t>PandaX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</a:rPr>
              <a:t>-III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前端读出电子学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</a:rPr>
              <a:t>设计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小结与展望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6FED-F74C-438F-876D-882F070E9E6F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805" y="565732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基于</a:t>
            </a:r>
            <a:r>
              <a:rPr lang="en-US" altLang="zh-CN" sz="3600" dirty="0" smtClean="0"/>
              <a:t>AGET</a:t>
            </a:r>
            <a:r>
              <a:rPr lang="zh-CN" altLang="en-US" sz="3600" dirty="0" smtClean="0"/>
              <a:t>的前端读出板原型设计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095" y="1724539"/>
            <a:ext cx="8465922" cy="1156534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为了研究</a:t>
            </a:r>
            <a:r>
              <a:rPr lang="en-US" altLang="zh-CN" sz="2400" dirty="0" smtClean="0"/>
              <a:t>AGET</a:t>
            </a:r>
            <a:r>
              <a:rPr lang="zh-CN" altLang="en-US" sz="2400" dirty="0" smtClean="0"/>
              <a:t>芯片的性能，我们设计了一套读出系统。</a:t>
            </a: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4" y="2351315"/>
            <a:ext cx="6462571" cy="38541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2509" y="3631126"/>
            <a:ext cx="69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AGET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2106" y="3908103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14-bit ADC</a:t>
            </a:r>
          </a:p>
          <a:p>
            <a:pPr algn="ctr"/>
            <a:r>
              <a:rPr lang="en-US" altLang="zh-CN" i="1" dirty="0" smtClean="0">
                <a:solidFill>
                  <a:srgbClr val="FF0000"/>
                </a:solidFill>
              </a:rPr>
              <a:t>AD9259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6363" y="3861367"/>
            <a:ext cx="9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FPGA</a:t>
            </a:r>
          </a:p>
          <a:p>
            <a:pPr algn="ctr"/>
            <a:r>
              <a:rPr lang="en-US" altLang="zh-CN" i="1" dirty="0" smtClean="0">
                <a:solidFill>
                  <a:srgbClr val="FF0000"/>
                </a:solidFill>
              </a:rPr>
              <a:t>Vertex-6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374915" y="6339840"/>
            <a:ext cx="287171" cy="387699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B7E6-91FB-40A9-8D3E-CE3095AE3B3C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3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65" y="2726959"/>
            <a:ext cx="5822494" cy="3629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700" y="655473"/>
            <a:ext cx="907415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原型设计测试平台</a:t>
            </a:r>
            <a:endParaRPr lang="zh-CN" altLang="en-US" sz="36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37373" y="6508277"/>
            <a:ext cx="506627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538453" y="3430095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信号发生器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42321" y="5795570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基于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AGET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的前端读出板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1586009">
            <a:off x="7740340" y="3829192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机箱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1461" y="1794174"/>
            <a:ext cx="5684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信号发生器：</a:t>
            </a:r>
            <a:r>
              <a:rPr lang="en-US" altLang="zh-CN" sz="2000" dirty="0" smtClean="0"/>
              <a:t>Tektronix AFG3252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AGET</a:t>
            </a:r>
            <a:r>
              <a:rPr lang="zh-CN" altLang="en-US" sz="2000" dirty="0" smtClean="0"/>
              <a:t>工作模式：测试模式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C</a:t>
            </a:r>
            <a:r>
              <a:rPr lang="en-US" altLang="zh-CN" sz="2000" baseline="-25000" dirty="0" err="1"/>
              <a:t>test</a:t>
            </a:r>
            <a:r>
              <a:rPr lang="en-US" altLang="zh-CN" sz="2000" baseline="-25000" dirty="0"/>
              <a:t> </a:t>
            </a:r>
            <a:r>
              <a:rPr lang="en-US" altLang="zh-CN" sz="2000" dirty="0"/>
              <a:t>= 120fF/240fF/1pF/10pF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/>
          </a:p>
        </p:txBody>
      </p:sp>
      <p:sp>
        <p:nvSpPr>
          <p:cNvPr id="6" name="圆角矩形 5"/>
          <p:cNvSpPr/>
          <p:nvPr/>
        </p:nvSpPr>
        <p:spPr>
          <a:xfrm>
            <a:off x="867507" y="3666392"/>
            <a:ext cx="1559169" cy="5861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信号发生器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7507" y="4775221"/>
            <a:ext cx="1559169" cy="129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95044" y="4824450"/>
            <a:ext cx="504093" cy="443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581150" y="4892602"/>
            <a:ext cx="122357" cy="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581150" y="4942669"/>
            <a:ext cx="122357" cy="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72914" y="57049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前端读出板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326311" y="4990076"/>
            <a:ext cx="63203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AGET</a:t>
            </a:r>
            <a:endParaRPr lang="zh-CN" altLang="en-US" sz="1600" dirty="0"/>
          </a:p>
        </p:txBody>
      </p:sp>
      <p:cxnSp>
        <p:nvCxnSpPr>
          <p:cNvPr id="19" name="直接连接符 18"/>
          <p:cNvCxnSpPr>
            <a:stCxn id="6" idx="2"/>
          </p:cNvCxnSpPr>
          <p:nvPr/>
        </p:nvCxnSpPr>
        <p:spPr>
          <a:xfrm flipH="1">
            <a:off x="1642330" y="4252546"/>
            <a:ext cx="4762" cy="642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>
            <a:off x="1734566" y="4437496"/>
            <a:ext cx="223980" cy="1872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854176" y="4456546"/>
            <a:ext cx="0" cy="12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912939" y="4345405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10Hz</a:t>
            </a:r>
            <a:r>
              <a:rPr lang="zh-CN" altLang="en-US" dirty="0" smtClean="0">
                <a:solidFill>
                  <a:schemeClr val="accent1"/>
                </a:solidFill>
              </a:rPr>
              <a:t>方波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80856" y="4771805"/>
            <a:ext cx="46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solidFill>
                  <a:srgbClr val="0070C0"/>
                </a:solidFill>
              </a:rPr>
              <a:t>C</a:t>
            </a:r>
            <a:r>
              <a:rPr lang="en-US" altLang="zh-CN" sz="1400" baseline="-25000" dirty="0" err="1" smtClean="0">
                <a:solidFill>
                  <a:srgbClr val="0070C0"/>
                </a:solidFill>
              </a:rPr>
              <a:t>tes</a:t>
            </a:r>
            <a:r>
              <a:rPr lang="en-US" altLang="zh-CN" sz="1400" baseline="-25000" dirty="0" err="1" smtClean="0"/>
              <a:t>t</a:t>
            </a:r>
            <a:endParaRPr lang="en-US" altLang="zh-CN" sz="1400" dirty="0"/>
          </a:p>
        </p:txBody>
      </p:sp>
      <p:sp>
        <p:nvSpPr>
          <p:cNvPr id="45" name="椭圆 44"/>
          <p:cNvSpPr/>
          <p:nvPr/>
        </p:nvSpPr>
        <p:spPr>
          <a:xfrm>
            <a:off x="1623060" y="47489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4461-E966-4A23-B669-A58ABFFFDCE5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2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17" y="777101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原型设计测试结果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脉冲测试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45478" y="6418248"/>
            <a:ext cx="2057400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Picture 3" descr="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9" y="2169728"/>
            <a:ext cx="2413291" cy="19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89046" y="182010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120fC</a:t>
            </a:r>
            <a:endParaRPr lang="en-US" altLang="zh-CN" sz="1200" i="1" dirty="0"/>
          </a:p>
        </p:txBody>
      </p:sp>
      <p:pic>
        <p:nvPicPr>
          <p:cNvPr id="1026" name="Picture 2" descr="all_inpu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20" y="2212540"/>
            <a:ext cx="2697672" cy="191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ll_inpu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72" y="2180580"/>
            <a:ext cx="2692234" cy="19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ll_inpu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76178"/>
            <a:ext cx="2413291" cy="18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ll_inpu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71" y="4576741"/>
            <a:ext cx="2535821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ll_input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9" y="4576741"/>
            <a:ext cx="2557277" cy="200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3749490" y="1663810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120fC</a:t>
            </a:r>
            <a:endParaRPr lang="en-US" altLang="zh-CN" sz="1200" i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839842" y="406722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10pC</a:t>
            </a:r>
            <a:endParaRPr lang="en-US" altLang="zh-CN" sz="1200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6664654" y="1684661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: 240fC</a:t>
            </a:r>
            <a:endParaRPr lang="en-US" altLang="zh-CN" sz="1200" i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179681" y="4121237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: 1pC</a:t>
            </a:r>
            <a:endParaRPr lang="en-US" altLang="zh-CN" sz="1200" i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6756773" y="403425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2MHz</a:t>
            </a:r>
            <a:endParaRPr lang="en-US" altLang="zh-CN" sz="1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10pC</a:t>
            </a:r>
            <a:endParaRPr lang="en-US" altLang="zh-CN" sz="1200" i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79D1-5222-4117-BCCB-9E4B30E92311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2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6" y="2032545"/>
            <a:ext cx="3563283" cy="289865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672278" y="2032545"/>
            <a:ext cx="3671704" cy="2782802"/>
            <a:chOff x="4614863" y="2062102"/>
            <a:chExt cx="4363317" cy="361479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863" y="2062102"/>
              <a:ext cx="4363317" cy="3614798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 bwMode="auto">
            <a:xfrm>
              <a:off x="5089525" y="2695575"/>
              <a:ext cx="200025" cy="2190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43575" y="2809875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7.5fC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接箭头连接符 17"/>
            <p:cNvCxnSpPr>
              <a:stCxn id="17" idx="1"/>
            </p:cNvCxnSpPr>
            <p:nvPr/>
          </p:nvCxnSpPr>
          <p:spPr bwMode="auto">
            <a:xfrm flipH="1" flipV="1">
              <a:off x="5334001" y="2857501"/>
              <a:ext cx="409574" cy="1370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椭圆 18"/>
            <p:cNvSpPr/>
            <p:nvPr/>
          </p:nvSpPr>
          <p:spPr bwMode="auto">
            <a:xfrm>
              <a:off x="5099050" y="3686175"/>
              <a:ext cx="200025" cy="2190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 bwMode="auto">
            <a:xfrm flipH="1" flipV="1">
              <a:off x="5362575" y="3857625"/>
              <a:ext cx="409575" cy="1370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文本框 20"/>
            <p:cNvSpPr txBox="1"/>
            <p:nvPr/>
          </p:nvSpPr>
          <p:spPr>
            <a:xfrm>
              <a:off x="5772150" y="3838575"/>
              <a:ext cx="9412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4.44fC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55013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原型设计测试结果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92722" y="1874635"/>
            <a:ext cx="317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达峰时间</a:t>
            </a:r>
            <a:r>
              <a:rPr lang="en-US" altLang="zh-CN" dirty="0"/>
              <a:t>: 1</a:t>
            </a:r>
            <a:r>
              <a:rPr lang="el-GR" altLang="zh-CN" dirty="0"/>
              <a:t>μ</a:t>
            </a:r>
            <a:r>
              <a:rPr lang="en-US" altLang="zh-CN" dirty="0" smtClean="0"/>
              <a:t>s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2098696" y="4883275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I.N.L </a:t>
            </a:r>
            <a:r>
              <a:rPr lang="en-US" altLang="zh-CN" dirty="0"/>
              <a:t>&lt; </a:t>
            </a:r>
            <a:r>
              <a:rPr lang="en-US" altLang="zh-CN" dirty="0" smtClean="0"/>
              <a:t>1.4% 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5468431" y="4837827"/>
            <a:ext cx="253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ENC </a:t>
            </a:r>
            <a:r>
              <a:rPr lang="en-US" altLang="zh-CN" dirty="0"/>
              <a:t>&lt; </a:t>
            </a:r>
            <a:r>
              <a:rPr lang="en-US" altLang="zh-CN" dirty="0" smtClean="0"/>
              <a:t>5fC (</a:t>
            </a:r>
            <a:r>
              <a:rPr lang="en-US" altLang="zh-CN" dirty="0" err="1" smtClean="0"/>
              <a:t>C</a:t>
            </a:r>
            <a:r>
              <a:rPr lang="en-US" altLang="zh-CN" baseline="-25000" dirty="0" err="1" smtClean="0"/>
              <a:t>in</a:t>
            </a:r>
            <a:r>
              <a:rPr lang="en-US" altLang="zh-CN" baseline="-25000" dirty="0" smtClean="0"/>
              <a:t> </a:t>
            </a:r>
            <a:r>
              <a:rPr lang="en-US" altLang="zh-CN" dirty="0"/>
              <a:t>&lt; </a:t>
            </a:r>
            <a:r>
              <a:rPr lang="en-US" altLang="zh-CN" dirty="0" smtClean="0"/>
              <a:t>30pF)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87483" y="1873799"/>
            <a:ext cx="3179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动态范围</a:t>
            </a:r>
            <a:r>
              <a:rPr lang="en-US" altLang="zh-CN" dirty="0"/>
              <a:t>: 10pC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75821" y="5222556"/>
            <a:ext cx="706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10pC</a:t>
            </a:r>
            <a:r>
              <a:rPr lang="zh-CN" altLang="en-US" sz="2000" dirty="0" smtClean="0"/>
              <a:t>的动态范围下，原型设计的积分非线性小于</a:t>
            </a:r>
            <a:r>
              <a:rPr lang="en-US" altLang="zh-CN" sz="2000" dirty="0" smtClean="0"/>
              <a:t>1.4%</a:t>
            </a:r>
            <a:r>
              <a:rPr lang="zh-CN" altLang="en-US" sz="2000" dirty="0" smtClean="0"/>
              <a:t>。当采样率为</a:t>
            </a:r>
            <a:r>
              <a:rPr lang="en-US" altLang="zh-CN" sz="2000" dirty="0" smtClean="0"/>
              <a:t>2MHz</a:t>
            </a:r>
            <a:r>
              <a:rPr lang="zh-CN" altLang="en-US" sz="2000" dirty="0" smtClean="0"/>
              <a:t>时，噪声小于</a:t>
            </a:r>
            <a:r>
              <a:rPr lang="en-US" altLang="zh-CN" sz="2000" dirty="0" smtClean="0"/>
              <a:t>5fC</a:t>
            </a:r>
            <a:r>
              <a:rPr lang="zh-CN" altLang="en-US" sz="2000" dirty="0" smtClean="0"/>
              <a:t>，测量误差不足</a:t>
            </a:r>
            <a:r>
              <a:rPr lang="en-US" altLang="zh-CN" sz="2000" dirty="0" smtClean="0"/>
              <a:t>0.1%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CC3C-7FD8-4657-ABE9-43A6AB305662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34843" y="5897826"/>
            <a:ext cx="7066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altLang="zh-CN" sz="2000" dirty="0" smtClean="0">
                <a:solidFill>
                  <a:srgbClr val="008000"/>
                </a:solidFill>
              </a:rPr>
              <a:t>AGET</a:t>
            </a:r>
            <a:r>
              <a:rPr lang="zh-CN" altLang="en-US" sz="2000" dirty="0" smtClean="0">
                <a:solidFill>
                  <a:srgbClr val="008000"/>
                </a:solidFill>
              </a:rPr>
              <a:t>芯片应用于</a:t>
            </a:r>
            <a:r>
              <a:rPr lang="en-US" altLang="zh-CN" sz="2000" dirty="0" err="1" smtClean="0">
                <a:solidFill>
                  <a:srgbClr val="008000"/>
                </a:solidFill>
              </a:rPr>
              <a:t>PandaX</a:t>
            </a:r>
            <a:r>
              <a:rPr lang="en-US" altLang="zh-CN" sz="2000" dirty="0" smtClean="0">
                <a:solidFill>
                  <a:srgbClr val="008000"/>
                </a:solidFill>
              </a:rPr>
              <a:t>-III</a:t>
            </a:r>
            <a:r>
              <a:rPr lang="zh-CN" altLang="en-US" sz="2000" dirty="0" smtClean="0">
                <a:solidFill>
                  <a:srgbClr val="008000"/>
                </a:solidFill>
              </a:rPr>
              <a:t>的方案是可行的！</a:t>
            </a:r>
            <a:endParaRPr lang="zh-CN" alt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D9D9D9"/>
                </a:solidFill>
              </a:rPr>
              <a:t>背景</a:t>
            </a:r>
            <a:endParaRPr lang="en-US" altLang="zh-CN" sz="3200" dirty="0">
              <a:solidFill>
                <a:srgbClr val="D9D9D9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D9D9D9"/>
                </a:solidFill>
              </a:rPr>
              <a:t>基于</a:t>
            </a:r>
            <a:r>
              <a:rPr lang="en-US" altLang="zh-CN" sz="3200" dirty="0">
                <a:solidFill>
                  <a:srgbClr val="D9D9D9"/>
                </a:solidFill>
              </a:rPr>
              <a:t>AGET</a:t>
            </a:r>
            <a:r>
              <a:rPr lang="zh-CN" altLang="en-US" sz="3200" dirty="0">
                <a:solidFill>
                  <a:srgbClr val="D9D9D9"/>
                </a:solidFill>
              </a:rPr>
              <a:t>的</a:t>
            </a:r>
            <a:r>
              <a:rPr lang="zh-CN" altLang="en-US" sz="3200" dirty="0" smtClean="0">
                <a:solidFill>
                  <a:srgbClr val="D9D9D9"/>
                </a:solidFill>
              </a:rPr>
              <a:t>前端读出电子学</a:t>
            </a:r>
            <a:r>
              <a:rPr lang="zh-CN" altLang="en-US" sz="3200" dirty="0">
                <a:solidFill>
                  <a:srgbClr val="D9D9D9"/>
                </a:solidFill>
              </a:rPr>
              <a:t>原型</a:t>
            </a:r>
            <a:endParaRPr lang="en-US" altLang="zh-CN" sz="3200" dirty="0">
              <a:solidFill>
                <a:srgbClr val="D9D9D9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err="1"/>
              <a:t>PandaX</a:t>
            </a:r>
            <a:r>
              <a:rPr lang="en-US" altLang="zh-CN" sz="3200" dirty="0"/>
              <a:t>-III</a:t>
            </a:r>
            <a:r>
              <a:rPr lang="zh-CN" altLang="en-US" sz="3200" dirty="0" smtClean="0"/>
              <a:t>前端读出电子学</a:t>
            </a:r>
            <a:r>
              <a:rPr lang="zh-CN" altLang="en-US" sz="3200" dirty="0"/>
              <a:t>设计</a:t>
            </a:r>
            <a:endParaRPr lang="en-US" altLang="zh-CN" sz="3200" dirty="0"/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D9D9D9"/>
                </a:solidFill>
              </a:rPr>
              <a:t>小结与展望</a:t>
            </a:r>
            <a:endParaRPr lang="en-US" altLang="zh-CN" sz="3200" dirty="0">
              <a:solidFill>
                <a:srgbClr val="D9D9D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5C6-CEC3-494A-80A6-B03B7BE99DF0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8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/>
              <a:t>背景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基于</a:t>
            </a:r>
            <a:r>
              <a:rPr lang="en-US" altLang="zh-CN" sz="3200" dirty="0" smtClean="0"/>
              <a:t>AGET</a:t>
            </a:r>
            <a:r>
              <a:rPr lang="zh-CN" altLang="en-US" sz="3200" dirty="0" smtClean="0"/>
              <a:t>的前端读出电子学原型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en-US" altLang="zh-CN" sz="3200" dirty="0" err="1" smtClean="0"/>
              <a:t>PandaX</a:t>
            </a:r>
            <a:r>
              <a:rPr lang="en-US" altLang="zh-CN" sz="3200" dirty="0" smtClean="0"/>
              <a:t>-III</a:t>
            </a:r>
            <a:r>
              <a:rPr lang="zh-CN" altLang="en-US" sz="3200" dirty="0" smtClean="0"/>
              <a:t>前端读出电子学设计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小结与展望</a:t>
            </a:r>
            <a:endParaRPr lang="en-US" altLang="zh-CN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DA20-E62F-4EC3-B919-066E7C805112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4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489076"/>
            <a:ext cx="5810250" cy="4867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4545" y="1847628"/>
            <a:ext cx="355466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/>
              <a:t>前端读出板</a:t>
            </a:r>
            <a:r>
              <a:rPr lang="zh-CN" altLang="en-US" sz="2000" b="1" dirty="0"/>
              <a:t>(</a:t>
            </a:r>
            <a:r>
              <a:rPr lang="en-US" altLang="zh-CN" sz="2000" b="1" dirty="0" smtClean="0"/>
              <a:t>FEC)</a:t>
            </a:r>
            <a:r>
              <a:rPr lang="zh-CN" altLang="en-US" sz="2000" b="1" dirty="0" smtClean="0"/>
              <a:t>，       </a:t>
            </a:r>
            <a:r>
              <a:rPr lang="en-US" altLang="zh-CN" b="1" dirty="0" smtClean="0"/>
              <a:t>TPC</a:t>
            </a:r>
            <a:r>
              <a:rPr lang="zh-CN" altLang="en-US" b="1" dirty="0" smtClean="0"/>
              <a:t>单个端盖共需要</a:t>
            </a:r>
            <a:r>
              <a:rPr lang="en-US" altLang="zh-CN" b="1" dirty="0" smtClean="0"/>
              <a:t>21</a:t>
            </a:r>
            <a:r>
              <a:rPr lang="zh-CN" altLang="en-US" b="1" dirty="0" smtClean="0"/>
              <a:t>块</a:t>
            </a:r>
            <a:r>
              <a:rPr lang="en-US" altLang="zh-CN" b="1" dirty="0" smtClean="0"/>
              <a:t>FEC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Mesh</a:t>
            </a:r>
            <a:r>
              <a:rPr lang="zh-CN" altLang="en-US" sz="2000" dirty="0" smtClean="0"/>
              <a:t>读出板</a:t>
            </a:r>
            <a:r>
              <a:rPr lang="zh-CN" altLang="zh-CN" sz="2000" dirty="0" smtClean="0"/>
              <a:t>(</a:t>
            </a:r>
            <a:r>
              <a:rPr lang="en-US" altLang="zh-CN" sz="2000" dirty="0" smtClean="0"/>
              <a:t>MRC)</a:t>
            </a:r>
            <a:r>
              <a:rPr lang="zh-CN" altLang="en-US" sz="2000" dirty="0" smtClean="0"/>
              <a:t>，     </a:t>
            </a:r>
            <a:r>
              <a:rPr lang="en-US" altLang="zh-CN" dirty="0" smtClean="0"/>
              <a:t>TPC</a:t>
            </a:r>
            <a:r>
              <a:rPr lang="zh-CN" altLang="en-US" dirty="0" smtClean="0"/>
              <a:t>单个端盖需要</a:t>
            </a:r>
            <a:r>
              <a:rPr lang="en-US" altLang="zh-CN" dirty="0" smtClean="0"/>
              <a:t>1</a:t>
            </a:r>
            <a:r>
              <a:rPr lang="zh-CN" altLang="en-US" dirty="0" smtClean="0"/>
              <a:t>块</a:t>
            </a:r>
            <a:r>
              <a:rPr lang="en-US" altLang="zh-CN" dirty="0" smtClean="0"/>
              <a:t>MRC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数据处理模块（</a:t>
            </a:r>
            <a:r>
              <a:rPr lang="en-US" altLang="zh-CN" sz="2000" dirty="0"/>
              <a:t>S-TDCM</a:t>
            </a:r>
            <a:r>
              <a:rPr lang="zh-CN" altLang="en-US" sz="2000" dirty="0" smtClean="0"/>
              <a:t>），</a:t>
            </a:r>
            <a:r>
              <a:rPr lang="en-US" altLang="zh-CN" dirty="0" smtClean="0"/>
              <a:t>TPC</a:t>
            </a:r>
            <a:r>
              <a:rPr lang="zh-CN" altLang="en-US" dirty="0" smtClean="0"/>
              <a:t>单个端盖需要</a:t>
            </a:r>
            <a:r>
              <a:rPr lang="en-US" altLang="zh-CN" dirty="0" smtClean="0"/>
              <a:t>1</a:t>
            </a:r>
            <a:r>
              <a:rPr lang="zh-CN" altLang="en-US" dirty="0" smtClean="0"/>
              <a:t>块</a:t>
            </a:r>
            <a:r>
              <a:rPr lang="en-US" altLang="zh-CN" dirty="0" smtClean="0"/>
              <a:t>S-TDCM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时钟触发模块（</a:t>
            </a:r>
            <a:r>
              <a:rPr lang="en-US" altLang="zh-CN" sz="2000" dirty="0"/>
              <a:t>MTCM</a:t>
            </a:r>
            <a:r>
              <a:rPr lang="zh-CN" altLang="en-US" sz="2000" dirty="0" smtClean="0"/>
              <a:t>）， </a:t>
            </a:r>
            <a:r>
              <a:rPr lang="zh-CN" altLang="en-US" dirty="0" smtClean="0"/>
              <a:t>提供系统时钟和系统触发</a:t>
            </a:r>
            <a:r>
              <a:rPr lang="zh-CN" altLang="en-US" dirty="0"/>
              <a:t>信息</a:t>
            </a:r>
            <a:r>
              <a:rPr lang="zh-CN" altLang="en-US" sz="2000" dirty="0"/>
              <a:t>。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dirty="0" smtClean="0"/>
          </a:p>
        </p:txBody>
      </p:sp>
      <p:sp>
        <p:nvSpPr>
          <p:cNvPr id="15" name="椭圆 14"/>
          <p:cNvSpPr/>
          <p:nvPr/>
        </p:nvSpPr>
        <p:spPr>
          <a:xfrm>
            <a:off x="6838008" y="3922713"/>
            <a:ext cx="1297284" cy="1508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21720" y="3922713"/>
            <a:ext cx="1297284" cy="1508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F949-A657-4FD8-AB16-17421B092F9B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3710" y="3655314"/>
            <a:ext cx="12487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kumimoji="1" lang="zh-CN" alt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朱丹阳</a:t>
            </a:r>
            <a:endParaRPr kumimoji="1" lang="en-US" altLang="zh-CN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sz="20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kumimoji="1" lang="en-US" altLang="zh-CN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en-US" altLang="zh-CN" sz="2000" b="1" i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kumimoji="1" lang="zh-CN" alt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李诚</a:t>
            </a:r>
            <a:endParaRPr kumimoji="1" lang="zh-CN" alt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8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8661" y="537771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前端读出板：</a:t>
            </a:r>
            <a:r>
              <a:rPr lang="en-US" altLang="zh-CN" sz="3600" dirty="0" smtClean="0"/>
              <a:t>Front End Card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728661" y="1432265"/>
            <a:ext cx="7894371" cy="113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FEC</a:t>
            </a:r>
            <a:r>
              <a:rPr lang="zh-CN" altLang="en-US" sz="2000" dirty="0" smtClean="0"/>
              <a:t>：对</a:t>
            </a:r>
            <a:r>
              <a:rPr lang="en-US" altLang="zh-CN" sz="2000" dirty="0" err="1" smtClean="0"/>
              <a:t>Micromegas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阳极条</a:t>
            </a:r>
            <a:r>
              <a:rPr lang="zh-CN" altLang="en-US" sz="2000" dirty="0" smtClean="0"/>
              <a:t>信号进行放大成形、模数转换等，每块</a:t>
            </a:r>
            <a:r>
              <a:rPr lang="en-US" altLang="zh-CN" sz="2000" dirty="0" smtClean="0"/>
              <a:t>FEC</a:t>
            </a:r>
            <a:r>
              <a:rPr lang="zh-CN" altLang="en-US" sz="2000" dirty="0" smtClean="0"/>
              <a:t>可读出</a:t>
            </a:r>
            <a:r>
              <a:rPr lang="en-US" altLang="zh-CN" sz="2000" dirty="0" smtClean="0"/>
              <a:t>256</a:t>
            </a:r>
            <a:r>
              <a:rPr lang="zh-CN" altLang="en-US" sz="2000" dirty="0" smtClean="0"/>
              <a:t>路，共需要</a:t>
            </a:r>
            <a:r>
              <a:rPr lang="zh-CN" altLang="zh-CN" sz="2000" dirty="0" smtClean="0"/>
              <a:t>4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块</a:t>
            </a:r>
            <a:r>
              <a:rPr lang="en-US" altLang="zh-CN" sz="2000" dirty="0" smtClean="0"/>
              <a:t>FEC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670" y="2284583"/>
            <a:ext cx="5890681" cy="4351338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8960" y="6564313"/>
            <a:ext cx="3086100" cy="365125"/>
          </a:xfrm>
        </p:spPr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EF52-8E34-48DD-BB59-C148CF358126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1868" y="1540185"/>
            <a:ext cx="4678290" cy="3289511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 rot="10800000">
            <a:off x="863806" y="2000094"/>
            <a:ext cx="2747171" cy="1544412"/>
          </a:xfrm>
          <a:prstGeom prst="wedgeRoundRectCallout">
            <a:avLst>
              <a:gd name="adj1" fmla="val -146593"/>
              <a:gd name="adj2" fmla="val 19904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7471" y="690505"/>
            <a:ext cx="7615238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设计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438210" y="3425160"/>
            <a:ext cx="4010571" cy="335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992027" y="2448795"/>
            <a:ext cx="873653" cy="74697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 rot="10800000">
            <a:off x="863804" y="3648510"/>
            <a:ext cx="3011202" cy="2832109"/>
          </a:xfrm>
          <a:prstGeom prst="wedgeRoundRectCallout">
            <a:avLst>
              <a:gd name="adj1" fmla="val -128279"/>
              <a:gd name="adj2" fmla="val 56486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898254" y="3639057"/>
            <a:ext cx="29172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AD9235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单通道，</a:t>
            </a:r>
            <a:r>
              <a:rPr lang="en-US" altLang="zh-CN" dirty="0" smtClean="0"/>
              <a:t>12bit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积分</a:t>
            </a:r>
            <a:r>
              <a:rPr lang="zh-CN" altLang="en-US" dirty="0"/>
              <a:t>非线性：</a:t>
            </a:r>
            <a:r>
              <a:rPr lang="en-US" altLang="zh-CN" kern="100" dirty="0">
                <a:cs typeface="Times New Roman" panose="02020603050405020304" pitchFamily="18" charset="0"/>
              </a:rPr>
              <a:t>±0.7 LSB</a:t>
            </a:r>
            <a:endParaRPr lang="zh-CN" altLang="zh-CN" kern="1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时钟速率：</a:t>
            </a:r>
            <a:r>
              <a:rPr lang="en-US" altLang="zh-CN" dirty="0" smtClean="0"/>
              <a:t>1-65 MSPS</a:t>
            </a:r>
            <a:endParaRPr lang="en-US" altLang="zh-CN" i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供电：</a:t>
            </a:r>
            <a:r>
              <a:rPr lang="en-US" altLang="zh-CN" dirty="0"/>
              <a:t>2.7V-3.6V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功耗：</a:t>
            </a:r>
            <a:r>
              <a:rPr lang="en-US" altLang="zh-CN" dirty="0"/>
              <a:t>180mW</a:t>
            </a:r>
            <a:r>
              <a:rPr lang="zh-CN" altLang="en-US" dirty="0"/>
              <a:t>（</a:t>
            </a:r>
            <a:r>
              <a:rPr lang="en-US" altLang="zh-CN" dirty="0"/>
              <a:t>40MSPS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       </a:t>
            </a:r>
            <a:r>
              <a:rPr lang="en-US" altLang="zh-CN" dirty="0"/>
              <a:t>320mW</a:t>
            </a:r>
            <a:r>
              <a:rPr lang="zh-CN" altLang="en-US" dirty="0"/>
              <a:t>（</a:t>
            </a:r>
            <a:r>
              <a:rPr lang="en-US" altLang="zh-CN" dirty="0"/>
              <a:t>65MSPS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932571" y="1956623"/>
            <a:ext cx="3492588" cy="17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Artix-7 XC7A100T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逻辑单元：</a:t>
            </a:r>
            <a:r>
              <a:rPr lang="en-US" altLang="zh-CN" sz="1800" dirty="0"/>
              <a:t>101k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SRAM</a:t>
            </a:r>
            <a:r>
              <a:rPr lang="zh-CN" altLang="en-US" sz="1800" dirty="0"/>
              <a:t>：</a:t>
            </a:r>
            <a:r>
              <a:rPr lang="en-US" altLang="zh-CN" sz="1800" dirty="0"/>
              <a:t>4.8Mb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GTP</a:t>
            </a:r>
            <a:r>
              <a:rPr lang="zh-CN" altLang="en-US" sz="1800" dirty="0"/>
              <a:t>：</a:t>
            </a:r>
            <a:r>
              <a:rPr lang="en-US" altLang="zh-CN" sz="1800" dirty="0"/>
              <a:t>4</a:t>
            </a:r>
            <a:r>
              <a:rPr lang="zh-CN" altLang="en-US" sz="1800" dirty="0"/>
              <a:t>个</a:t>
            </a:r>
          </a:p>
        </p:txBody>
      </p:sp>
      <p:sp>
        <p:nvSpPr>
          <p:cNvPr id="12" name="椭圆 11"/>
          <p:cNvSpPr/>
          <p:nvPr/>
        </p:nvSpPr>
        <p:spPr>
          <a:xfrm>
            <a:off x="5966702" y="1452702"/>
            <a:ext cx="873653" cy="7469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49530" y="1079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光纤接口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1868" y="4726295"/>
            <a:ext cx="4893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AGET</a:t>
            </a:r>
            <a:r>
              <a:rPr lang="zh-CN" altLang="en-US" dirty="0" smtClean="0"/>
              <a:t>输出通道：</a:t>
            </a:r>
            <a:r>
              <a:rPr lang="en-US" altLang="zh-CN" dirty="0" smtClean="0"/>
              <a:t>256</a:t>
            </a:r>
            <a:r>
              <a:rPr lang="zh-CN" altLang="en-US" dirty="0" smtClean="0"/>
              <a:t>，每一路集成</a:t>
            </a:r>
            <a:r>
              <a:rPr lang="en-US" altLang="zh-CN" dirty="0" smtClean="0"/>
              <a:t>512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SCA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=&gt; AGET</a:t>
            </a:r>
            <a:r>
              <a:rPr lang="zh-CN" altLang="en-US" dirty="0" smtClean="0"/>
              <a:t>输出数据：</a:t>
            </a:r>
            <a:r>
              <a:rPr lang="en-US" altLang="zh-CN" dirty="0" smtClean="0"/>
              <a:t>128k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ADC</a:t>
            </a:r>
            <a:r>
              <a:rPr lang="zh-CN" altLang="en-US" dirty="0" smtClean="0"/>
              <a:t>位数：</a:t>
            </a:r>
            <a:r>
              <a:rPr lang="en-US" altLang="zh-CN" dirty="0" smtClean="0"/>
              <a:t>12bit</a:t>
            </a:r>
            <a:r>
              <a:rPr lang="zh-CN" altLang="en-US" dirty="0" smtClean="0"/>
              <a:t>，</a:t>
            </a:r>
            <a:r>
              <a:rPr lang="zh-CN" altLang="en-US" dirty="0"/>
              <a:t>事例率：</a:t>
            </a:r>
            <a:r>
              <a:rPr lang="en-US" altLang="zh-CN" dirty="0" smtClean="0"/>
              <a:t>10Hz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=&gt; </a:t>
            </a:r>
            <a:r>
              <a:rPr lang="zh-CN" altLang="en-US" dirty="0" smtClean="0"/>
              <a:t>数据率：</a:t>
            </a:r>
            <a:r>
              <a:rPr lang="en-US" altLang="zh-CN" dirty="0" smtClean="0"/>
              <a:t>21Mb/s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>
          <a:xfrm>
            <a:off x="3028950" y="6443435"/>
            <a:ext cx="3086100" cy="365125"/>
          </a:xfrm>
        </p:spPr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F00-B4A7-47DA-A5C3-5598A508099B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2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4" y="2617726"/>
            <a:ext cx="4244678" cy="3185075"/>
          </a:xfrm>
          <a:prstGeom prst="rect">
            <a:avLst/>
          </a:prstGeom>
        </p:spPr>
      </p:pic>
      <p:pic>
        <p:nvPicPr>
          <p:cNvPr id="9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66798" y="1747789"/>
            <a:ext cx="3924649" cy="2759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6208" y="73535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设计：高压监测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1F05-79B8-4620-B93D-C2C062470612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3" name="圆角矩形标注 12"/>
          <p:cNvSpPr/>
          <p:nvPr/>
        </p:nvSpPr>
        <p:spPr>
          <a:xfrm rot="10800000">
            <a:off x="3043388" y="3497943"/>
            <a:ext cx="1165754" cy="2280678"/>
          </a:xfrm>
          <a:prstGeom prst="wedgeRoundRectCallout">
            <a:avLst>
              <a:gd name="adj1" fmla="val -260716"/>
              <a:gd name="adj2" fmla="val 4004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368022" y="4547431"/>
            <a:ext cx="4775978" cy="199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负电压（</a:t>
            </a:r>
            <a:r>
              <a:rPr lang="en-US" altLang="zh-CN" sz="1800" dirty="0" smtClean="0"/>
              <a:t>~V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每块</a:t>
            </a:r>
            <a:r>
              <a:rPr lang="en-US" altLang="zh-CN" sz="1800" dirty="0" smtClean="0"/>
              <a:t>FEC</a:t>
            </a:r>
            <a:r>
              <a:rPr lang="zh-CN" altLang="en-US" sz="1800" dirty="0" smtClean="0"/>
              <a:t>上需对两个</a:t>
            </a:r>
            <a:r>
              <a:rPr lang="en-US" altLang="zh-CN" sz="1800" dirty="0" smtClean="0"/>
              <a:t>MM</a:t>
            </a:r>
            <a:r>
              <a:rPr lang="zh-CN" altLang="en-US" sz="1800" dirty="0" smtClean="0"/>
              <a:t>进行高压监测</a:t>
            </a:r>
            <a:endParaRPr lang="en-US" altLang="zh-CN" sz="18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每个</a:t>
            </a:r>
            <a:r>
              <a:rPr lang="en-US" altLang="zh-CN" sz="1800" dirty="0" err="1"/>
              <a:t>Micromegas</a:t>
            </a:r>
            <a:r>
              <a:rPr lang="zh-CN" altLang="en-US" sz="1800" dirty="0" smtClean="0"/>
              <a:t>有三路高压需监测（</a:t>
            </a:r>
            <a:r>
              <a:rPr lang="en-US" altLang="zh-CN" sz="1800" dirty="0" smtClean="0"/>
              <a:t>Mesh &amp; Internal ring &amp; External ring</a:t>
            </a:r>
            <a:r>
              <a:rPr lang="zh-CN" altLang="en-US" sz="1800" dirty="0" smtClean="0"/>
              <a:t>）</a:t>
            </a:r>
            <a:endParaRPr lang="en-US" altLang="zh-CN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3043388" y="39829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i="1" dirty="0" smtClean="0">
                <a:solidFill>
                  <a:schemeClr val="bg1"/>
                </a:solidFill>
              </a:rPr>
              <a:t>分压电阻</a:t>
            </a:r>
            <a:endParaRPr lang="zh-CN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8DA8-C690-4B03-AB08-B5D14CAA9C55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5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30" y="2471965"/>
            <a:ext cx="5232468" cy="39292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90" y="75763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设计进展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1F05-79B8-4620-B93D-C2C062470612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8489" y="1760577"/>
            <a:ext cx="7886701" cy="1991482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PCB</a:t>
            </a:r>
            <a:r>
              <a:rPr lang="zh-CN" altLang="en-US" dirty="0" smtClean="0"/>
              <a:t>设计已经完成</a:t>
            </a:r>
            <a:endParaRPr lang="en-US" altLang="zh-CN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2730158" y="4885509"/>
            <a:ext cx="4023360" cy="587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AGET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30158" y="4546379"/>
            <a:ext cx="3958046" cy="1285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35087" y="4294573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AD9235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4304" y="3779599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FPGA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286-9BEF-41A5-A064-6DB5C6BBD9C0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34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4" y="2625580"/>
            <a:ext cx="6115050" cy="37101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90" y="75763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设计进展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1F05-79B8-4620-B93D-C2C062470612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8489" y="1760577"/>
            <a:ext cx="7886701" cy="1991482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初步调试已经完成</a:t>
            </a:r>
            <a:endParaRPr lang="en-US" altLang="zh-CN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5096840" y="35380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1" dirty="0" smtClean="0">
                <a:solidFill>
                  <a:srgbClr val="FFFF00"/>
                </a:solidFill>
              </a:rPr>
              <a:t>信号发生器</a:t>
            </a:r>
            <a:endParaRPr lang="zh-CN" altLang="en-US" b="1" i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41839" y="5559073"/>
            <a:ext cx="71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FF00"/>
                </a:solidFill>
              </a:rPr>
              <a:t>FEC</a:t>
            </a:r>
            <a:endParaRPr lang="zh-CN" alt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4" y="4435339"/>
            <a:ext cx="1933303" cy="955401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2624000" y="3599544"/>
            <a:ext cx="404950" cy="835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189-C97E-42A4-9DA9-7D34EBD66F63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47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50" y="1975580"/>
            <a:ext cx="5638068" cy="3723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90" y="75763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测试结果：宽脉冲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537" y="2298878"/>
            <a:ext cx="3491687" cy="190275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AGET</a:t>
            </a:r>
            <a:r>
              <a:rPr lang="zh-CN" altLang="en-US" sz="2000" dirty="0" smtClean="0"/>
              <a:t>模式：测试模式</a:t>
            </a:r>
            <a:endParaRPr lang="en-US" altLang="zh-CN" sz="2000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动态范围：</a:t>
            </a:r>
            <a:r>
              <a:rPr lang="en-US" altLang="zh-CN" sz="2000" dirty="0" smtClean="0"/>
              <a:t>10pC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成形时间：</a:t>
            </a:r>
            <a:r>
              <a:rPr lang="en-US" altLang="zh-CN" sz="2000" dirty="0" smtClean="0"/>
              <a:t>1</a:t>
            </a:r>
            <a:r>
              <a:rPr lang="el-GR" altLang="zh-CN" sz="2000" dirty="0" smtClean="0"/>
              <a:t>μ</a:t>
            </a:r>
            <a:r>
              <a:rPr lang="en-US" altLang="zh-CN" sz="2000" dirty="0" smtClean="0"/>
              <a:t>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采样率：</a:t>
            </a:r>
            <a:r>
              <a:rPr lang="en-US" altLang="zh-CN" sz="2000" dirty="0" smtClean="0"/>
              <a:t>5MHz</a:t>
            </a:r>
            <a:endParaRPr lang="en-US" altLang="zh-CN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CN" sz="1800" dirty="0" smtClean="0"/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5751200" y="5618285"/>
            <a:ext cx="2156699" cy="26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 dirty="0" smtClean="0"/>
              <a:t>Time (</a:t>
            </a:r>
            <a:r>
              <a:rPr lang="el-GR" altLang="zh-CN" sz="1600" dirty="0"/>
              <a:t>μ</a:t>
            </a:r>
            <a:r>
              <a:rPr lang="en-US" altLang="zh-CN" sz="1600" dirty="0"/>
              <a:t>s)</a:t>
            </a:r>
            <a:endParaRPr lang="en-US" altLang="zh-CN" sz="1600" dirty="0" smtClean="0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 rot="16200000">
            <a:off x="2279452" y="3638838"/>
            <a:ext cx="2156699" cy="26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1600" dirty="0" smtClean="0"/>
              <a:t>ADC counts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1F05-79B8-4620-B93D-C2C062470612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28950" y="6472465"/>
            <a:ext cx="3086100" cy="365125"/>
          </a:xfrm>
        </p:spPr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9282-028B-4CB9-962F-D17C1A4A6CCF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9803" y="5154005"/>
            <a:ext cx="25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kumimoji="1" lang="en-US" altLang="zh-CN" sz="2400" dirty="0" smtClean="0">
                <a:solidFill>
                  <a:srgbClr val="008000"/>
                </a:solidFill>
              </a:rPr>
              <a:t>AGET</a:t>
            </a:r>
            <a:r>
              <a:rPr kumimoji="1" lang="zh-CN" altLang="en-US" sz="2400" dirty="0" smtClean="0">
                <a:solidFill>
                  <a:srgbClr val="008000"/>
                </a:solidFill>
              </a:rPr>
              <a:t>工作正常</a:t>
            </a:r>
            <a:endParaRPr kumimoji="1" lang="zh-CN" altLang="en-US" sz="2400" dirty="0">
              <a:solidFill>
                <a:srgbClr val="008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473" y="5642535"/>
            <a:ext cx="354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kumimoji="1" lang="en-US" altLang="zh-CN" sz="2400" dirty="0" smtClean="0">
                <a:solidFill>
                  <a:srgbClr val="008000"/>
                </a:solidFill>
              </a:rPr>
              <a:t>FEC</a:t>
            </a:r>
            <a:r>
              <a:rPr kumimoji="1" lang="zh-CN" altLang="en-US" sz="2400" dirty="0" smtClean="0">
                <a:solidFill>
                  <a:srgbClr val="008000"/>
                </a:solidFill>
              </a:rPr>
              <a:t>基本功能已经实现</a:t>
            </a:r>
            <a:endParaRPr kumimoji="1" lang="zh-CN" alt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D9D9D9"/>
                </a:solidFill>
              </a:rPr>
              <a:t>背景</a:t>
            </a:r>
            <a:endParaRPr lang="en-US" altLang="zh-CN" sz="3200" dirty="0" smtClean="0">
              <a:solidFill>
                <a:srgbClr val="D9D9D9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D9D9D9"/>
                </a:solidFill>
              </a:rPr>
              <a:t>基于</a:t>
            </a:r>
            <a:r>
              <a:rPr lang="en-US" altLang="zh-CN" sz="3200" dirty="0" smtClean="0">
                <a:solidFill>
                  <a:srgbClr val="D9D9D9"/>
                </a:solidFill>
              </a:rPr>
              <a:t>AGET</a:t>
            </a:r>
            <a:r>
              <a:rPr lang="zh-CN" altLang="en-US" sz="3200" dirty="0" smtClean="0">
                <a:solidFill>
                  <a:srgbClr val="D9D9D9"/>
                </a:solidFill>
              </a:rPr>
              <a:t>的前端读出电子学原型</a:t>
            </a:r>
            <a:endParaRPr lang="en-US" altLang="zh-CN" sz="3200" dirty="0" smtClean="0">
              <a:solidFill>
                <a:srgbClr val="D9D9D9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err="1" smtClean="0">
                <a:solidFill>
                  <a:srgbClr val="D9D9D9"/>
                </a:solidFill>
              </a:rPr>
              <a:t>PandaX</a:t>
            </a:r>
            <a:r>
              <a:rPr lang="en-US" altLang="zh-CN" sz="3200" dirty="0" smtClean="0">
                <a:solidFill>
                  <a:srgbClr val="D9D9D9"/>
                </a:solidFill>
              </a:rPr>
              <a:t>-III</a:t>
            </a:r>
            <a:r>
              <a:rPr lang="zh-CN" altLang="en-US" sz="3200" dirty="0" smtClean="0">
                <a:solidFill>
                  <a:srgbClr val="D9D9D9"/>
                </a:solidFill>
              </a:rPr>
              <a:t>前端读出电子学设计</a:t>
            </a:r>
            <a:endParaRPr lang="en-US" altLang="zh-CN" sz="3200" dirty="0" smtClean="0">
              <a:solidFill>
                <a:srgbClr val="D9D9D9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小结与展望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C324-CFC7-428F-A96E-437779D0457A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1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08013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小结与展望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249" y="1859667"/>
            <a:ext cx="8515351" cy="473666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2400" dirty="0" err="1" smtClean="0"/>
              <a:t>PandaX</a:t>
            </a:r>
            <a:r>
              <a:rPr lang="en-US" altLang="zh-CN" sz="2400" dirty="0" smtClean="0">
                <a:solidFill>
                  <a:srgbClr val="000000"/>
                </a:solidFill>
              </a:rPr>
              <a:t>-III</a:t>
            </a:r>
            <a:r>
              <a:rPr lang="zh-CN" altLang="en-US" sz="2400" dirty="0" smtClean="0">
                <a:solidFill>
                  <a:srgbClr val="000000"/>
                </a:solidFill>
              </a:rPr>
              <a:t>前端读出电子学设计已完成，</a:t>
            </a:r>
            <a:r>
              <a:rPr lang="en-US" altLang="zh-CN" sz="2400" dirty="0" smtClean="0">
                <a:solidFill>
                  <a:srgbClr val="000000"/>
                </a:solidFill>
              </a:rPr>
              <a:t>AGET</a:t>
            </a:r>
            <a:r>
              <a:rPr lang="zh-CN" altLang="en-US" sz="2400" dirty="0" smtClean="0">
                <a:solidFill>
                  <a:srgbClr val="000000"/>
                </a:solidFill>
              </a:rPr>
              <a:t>初步调试工作正常。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</a:rPr>
              <a:t>对</a:t>
            </a:r>
            <a:r>
              <a:rPr lang="en-US" altLang="zh-CN" sz="2400" dirty="0" smtClean="0">
                <a:solidFill>
                  <a:srgbClr val="000000"/>
                </a:solidFill>
              </a:rPr>
              <a:t>AGET</a:t>
            </a:r>
            <a:r>
              <a:rPr lang="zh-CN" altLang="en-US" sz="2400" dirty="0" smtClean="0">
                <a:solidFill>
                  <a:srgbClr val="000000"/>
                </a:solidFill>
              </a:rPr>
              <a:t>进行详细的测试。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>
              <a:lnSpc>
                <a:spcPct val="200000"/>
              </a:lnSpc>
              <a:buFont typeface="Wingdings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</a:rPr>
              <a:t>与中科大的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Micromegas</a:t>
            </a:r>
            <a:r>
              <a:rPr lang="zh-CN" altLang="en-US" sz="2000" dirty="0" smtClean="0">
                <a:solidFill>
                  <a:srgbClr val="000000"/>
                </a:solidFill>
              </a:rPr>
              <a:t>进行联调，</a:t>
            </a:r>
            <a:r>
              <a:rPr lang="en-US" altLang="zh-CN" sz="2000" dirty="0" smtClean="0">
                <a:solidFill>
                  <a:srgbClr val="000000"/>
                </a:solidFill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</a:rPr>
              <a:t>块</a:t>
            </a:r>
            <a:r>
              <a:rPr lang="en-US" altLang="zh-CN" sz="2000" dirty="0" smtClean="0">
                <a:solidFill>
                  <a:srgbClr val="000000"/>
                </a:solidFill>
              </a:rPr>
              <a:t>FEC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今年底，与上海交大搭建的</a:t>
            </a:r>
            <a:r>
              <a:rPr lang="en-US" altLang="zh-CN" sz="2400" dirty="0" smtClean="0"/>
              <a:t>TPC</a:t>
            </a:r>
            <a:r>
              <a:rPr lang="zh-CN" altLang="en-US" sz="2400" dirty="0" smtClean="0"/>
              <a:t>小系统进行联调。</a:t>
            </a:r>
            <a:endParaRPr lang="en-US" altLang="zh-CN" sz="2400" dirty="0" smtClean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/>
              <a:t> 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个</a:t>
            </a:r>
            <a:r>
              <a:rPr lang="en-US" altLang="zh-CN" sz="2000" dirty="0" err="1" smtClean="0"/>
              <a:t>Micromegas</a:t>
            </a:r>
            <a:r>
              <a:rPr lang="zh-CN" altLang="en-US" sz="2000" dirty="0" smtClean="0"/>
              <a:t>探测器，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块</a:t>
            </a:r>
            <a:r>
              <a:rPr lang="en-US" altLang="zh-CN" sz="2000" dirty="0" smtClean="0"/>
              <a:t>FEC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5772150" y="5134563"/>
            <a:ext cx="30861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8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谢谢！</a:t>
            </a:r>
            <a:endParaRPr lang="zh-CN" altLang="en-US" sz="8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99893"/>
            <a:ext cx="3086100" cy="365125"/>
          </a:xfrm>
        </p:spPr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66DA-C044-4B9C-88C2-5583591AB3E7}" type="datetime1">
              <a:rPr lang="zh-CN" altLang="en-US" smtClean="0"/>
              <a:t>16-11-11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16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90" y="75763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测试结果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1F05-79B8-4620-B93D-C2C062470612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7363" y="1961851"/>
            <a:ext cx="3172620" cy="778464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AGET</a:t>
            </a:r>
            <a:r>
              <a:rPr lang="zh-CN" altLang="en-US" sz="1800" dirty="0" smtClean="0"/>
              <a:t>模式：测试模式</a:t>
            </a:r>
            <a:endParaRPr lang="en-US" altLang="zh-CN" sz="1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75" y="2575256"/>
            <a:ext cx="3248318" cy="1948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75" y="4539914"/>
            <a:ext cx="3248318" cy="19489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22" y="2539041"/>
            <a:ext cx="3308674" cy="1985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7" y="4524246"/>
            <a:ext cx="3300549" cy="1980329"/>
          </a:xfrm>
          <a:prstGeom prst="rect">
            <a:avLst/>
          </a:prstGeom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3356337" y="1970091"/>
            <a:ext cx="3172620" cy="77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成形</a:t>
            </a:r>
            <a:r>
              <a:rPr lang="zh-CN" altLang="en-US" sz="1800" dirty="0"/>
              <a:t>时间：</a:t>
            </a:r>
            <a:r>
              <a:rPr lang="en-US" altLang="zh-CN" sz="1800" dirty="0"/>
              <a:t>1</a:t>
            </a:r>
            <a:r>
              <a:rPr lang="el-GR" altLang="zh-CN" sz="1800" dirty="0"/>
              <a:t>μ</a:t>
            </a:r>
            <a:r>
              <a:rPr lang="en-US" altLang="zh-CN" sz="1800" dirty="0"/>
              <a:t>s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5334605" y="1966041"/>
            <a:ext cx="3172620" cy="77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动态</a:t>
            </a:r>
            <a:r>
              <a:rPr lang="zh-CN" altLang="en-US" sz="1800" dirty="0" smtClean="0"/>
              <a:t>范围：</a:t>
            </a:r>
            <a:r>
              <a:rPr lang="en-US" altLang="zh-CN" sz="1800" dirty="0" smtClean="0"/>
              <a:t>10pC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1071392" y="2709168"/>
            <a:ext cx="3172620" cy="77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/>
              <a:t>输入脉宽：</a:t>
            </a:r>
            <a:r>
              <a:rPr lang="en-US" altLang="zh-CN" sz="1200" dirty="0" smtClean="0"/>
              <a:t>25ns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/>
              <a:t>采样率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25MHz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4644095" y="2742420"/>
            <a:ext cx="3172620" cy="77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/>
              <a:t>输入脉宽：</a:t>
            </a:r>
            <a:r>
              <a:rPr lang="en-US" altLang="zh-CN" sz="1200" dirty="0" smtClean="0"/>
              <a:t>25ns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/>
              <a:t>采样率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5MHz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1022092" y="4735945"/>
            <a:ext cx="3172620" cy="77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/>
              <a:t>输入脉宽：</a:t>
            </a:r>
            <a:r>
              <a:rPr lang="en-US" altLang="zh-CN" sz="1200" dirty="0" smtClean="0"/>
              <a:t>10</a:t>
            </a:r>
            <a:r>
              <a:rPr lang="el-GR" altLang="zh-CN" sz="1200" dirty="0" smtClean="0"/>
              <a:t>μ</a:t>
            </a:r>
            <a:r>
              <a:rPr lang="en-US" altLang="zh-CN" sz="1200" dirty="0" smtClean="0"/>
              <a:t>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/>
              <a:t>采样率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25MHz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4670493" y="4762152"/>
            <a:ext cx="3172620" cy="77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/>
              <a:t>输入脉宽：</a:t>
            </a:r>
            <a:r>
              <a:rPr lang="en-US" altLang="zh-CN" sz="1200" dirty="0" smtClean="0"/>
              <a:t>10</a:t>
            </a:r>
            <a:r>
              <a:rPr lang="el-GR" altLang="zh-CN" sz="1200" dirty="0" smtClean="0"/>
              <a:t>μ</a:t>
            </a:r>
            <a:r>
              <a:rPr lang="en-US" altLang="zh-CN" sz="1200" dirty="0" smtClean="0"/>
              <a:t>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/>
              <a:t>采样率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5MHz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28950" y="6472465"/>
            <a:ext cx="3086100" cy="365125"/>
          </a:xfrm>
        </p:spPr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F40D-1732-4D88-BB9C-0B1B2CAE2272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6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/>
              <a:t>背景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基于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</a:rPr>
              <a:t>AGET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</a:rPr>
              <a:t>的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前端读出电子学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</a:rPr>
              <a:t>原型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err="1">
                <a:solidFill>
                  <a:schemeClr val="bg1">
                    <a:lumMod val="85000"/>
                  </a:schemeClr>
                </a:solidFill>
              </a:rPr>
              <a:t>PandaX</a:t>
            </a:r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</a:rPr>
              <a:t>-III</a:t>
            </a: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前端读出电子学</a:t>
            </a:r>
            <a:r>
              <a:rPr lang="zh-CN" altLang="en-US" sz="3200" dirty="0">
                <a:solidFill>
                  <a:schemeClr val="bg1">
                    <a:lumMod val="85000"/>
                  </a:schemeClr>
                </a:solidFill>
              </a:rPr>
              <a:t>设计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1">
                    <a:lumMod val="85000"/>
                  </a:schemeClr>
                </a:solidFill>
              </a:rPr>
              <a:t>小结与展望</a:t>
            </a:r>
            <a:endParaRPr lang="en-US" altLang="zh-CN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88A9-0A56-4418-B7DD-12A9D6869163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0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489076"/>
            <a:ext cx="5810250" cy="4867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8649" y="2717642"/>
            <a:ext cx="3609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 err="1" smtClean="0"/>
              <a:t>AdB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Adaptor Board</a:t>
            </a:r>
            <a:r>
              <a:rPr lang="zh-CN" altLang="en-US" dirty="0" smtClean="0"/>
              <a:t>，柔性</a:t>
            </a:r>
            <a:r>
              <a:rPr lang="en-US" altLang="zh-CN" dirty="0" smtClean="0"/>
              <a:t>PCB</a:t>
            </a:r>
            <a:r>
              <a:rPr lang="zh-CN" altLang="en-US" dirty="0" smtClean="0"/>
              <a:t>。将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的阳极条信号和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信号引出。</a:t>
            </a:r>
            <a:endParaRPr lang="en-US" altLang="zh-CN" dirty="0" smtClean="0"/>
          </a:p>
        </p:txBody>
      </p:sp>
      <p:sp>
        <p:nvSpPr>
          <p:cNvPr id="15" name="椭圆 14"/>
          <p:cNvSpPr/>
          <p:nvPr/>
        </p:nvSpPr>
        <p:spPr>
          <a:xfrm>
            <a:off x="6604000" y="4557484"/>
            <a:ext cx="391887" cy="1132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81598" y="4542971"/>
            <a:ext cx="377373" cy="1132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831771"/>
            <a:ext cx="4169974" cy="2318946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 rot="8985075">
            <a:off x="3638274" y="4988206"/>
            <a:ext cx="1844061" cy="57936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7B70-73CA-483F-AA89-D9F283170A18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489076"/>
            <a:ext cx="5810250" cy="4867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28650" y="2556124"/>
            <a:ext cx="3564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 smtClean="0"/>
              <a:t>MRC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信号读出板，对</a:t>
            </a:r>
            <a:r>
              <a:rPr lang="en-US" altLang="zh-CN" dirty="0" smtClean="0"/>
              <a:t>41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信号进行放大成形等，并将数据打包发送至</a:t>
            </a:r>
            <a:r>
              <a:rPr lang="en-US" altLang="zh-CN" dirty="0" smtClean="0"/>
              <a:t>MTCM</a:t>
            </a:r>
            <a:r>
              <a:rPr lang="zh-CN" altLang="en-US" dirty="0" smtClean="0"/>
              <a:t>，作为系统的触发信号。</a:t>
            </a:r>
            <a:endParaRPr lang="en-US" altLang="zh-CN" dirty="0" smtClean="0"/>
          </a:p>
        </p:txBody>
      </p:sp>
      <p:sp>
        <p:nvSpPr>
          <p:cNvPr id="14" name="椭圆 13"/>
          <p:cNvSpPr/>
          <p:nvPr/>
        </p:nvSpPr>
        <p:spPr>
          <a:xfrm>
            <a:off x="3788229" y="5328376"/>
            <a:ext cx="1564710" cy="851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777264" y="5328376"/>
            <a:ext cx="1607528" cy="851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2237-AF09-469E-AA3D-BBAA1D4B1774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489076"/>
            <a:ext cx="5810250" cy="4867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8650" y="2740028"/>
            <a:ext cx="313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S-TDCM</a:t>
            </a:r>
            <a:r>
              <a:rPr lang="zh-CN" altLang="en-US" dirty="0"/>
              <a:t>：数据处理模块，将</a:t>
            </a:r>
            <a:r>
              <a:rPr lang="en-US" altLang="zh-CN" dirty="0"/>
              <a:t>21</a:t>
            </a:r>
            <a:r>
              <a:rPr lang="zh-CN" altLang="en-US" dirty="0"/>
              <a:t>块</a:t>
            </a:r>
            <a:r>
              <a:rPr lang="en-US" altLang="zh-CN" dirty="0"/>
              <a:t>FEC</a:t>
            </a:r>
            <a:r>
              <a:rPr lang="zh-CN" altLang="en-US" dirty="0"/>
              <a:t>传输的数据打包并发送至计算机等。</a:t>
            </a:r>
            <a:endParaRPr lang="en-US" altLang="zh-CN" dirty="0"/>
          </a:p>
        </p:txBody>
      </p:sp>
      <p:sp>
        <p:nvSpPr>
          <p:cNvPr id="14" name="椭圆 13"/>
          <p:cNvSpPr/>
          <p:nvPr/>
        </p:nvSpPr>
        <p:spPr>
          <a:xfrm>
            <a:off x="4303672" y="2741614"/>
            <a:ext cx="1197813" cy="1089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734071" y="2741614"/>
            <a:ext cx="1177343" cy="1089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4C07-E219-45F6-9684-FCA800610A35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6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489076"/>
            <a:ext cx="5810250" cy="4867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30654" y="2741614"/>
            <a:ext cx="1209487" cy="10511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8650" y="2741614"/>
            <a:ext cx="347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 smtClean="0"/>
              <a:t>MTCM</a:t>
            </a:r>
            <a:r>
              <a:rPr lang="zh-CN" altLang="en-US" dirty="0" smtClean="0"/>
              <a:t>：时钟触发模块，对</a:t>
            </a:r>
            <a:r>
              <a:rPr lang="en-US" altLang="zh-CN" dirty="0" smtClean="0"/>
              <a:t>MRC</a:t>
            </a:r>
            <a:r>
              <a:rPr lang="zh-CN" altLang="en-US" dirty="0" smtClean="0"/>
              <a:t>输出的信号进行处理并提供系统时钟和系统触发信息。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45F4-C150-472F-86A7-4D994481BF93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6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9118" y="3293785"/>
            <a:ext cx="4994882" cy="19666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：无中微子双</a:t>
            </a:r>
            <a:r>
              <a:rPr lang="el-GR" altLang="zh-CN" sz="3600" dirty="0" smtClean="0"/>
              <a:t>β</a:t>
            </a:r>
            <a:r>
              <a:rPr lang="zh-CN" altLang="en-US" sz="3600" dirty="0" smtClean="0"/>
              <a:t>衰变实验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01" y="1828806"/>
            <a:ext cx="4128992" cy="1308672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628650" y="1702527"/>
            <a:ext cx="645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400" dirty="0" smtClean="0"/>
              <a:t>双</a:t>
            </a:r>
            <a:r>
              <a:rPr lang="el-GR" altLang="zh-CN" sz="2400" dirty="0" smtClean="0"/>
              <a:t>β</a:t>
            </a:r>
            <a:r>
              <a:rPr lang="zh-CN" altLang="en-US" sz="2400" dirty="0" smtClean="0"/>
              <a:t>衰变</a:t>
            </a:r>
            <a:endParaRPr lang="en-US" altLang="zh-CN" sz="2400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zh-CN" altLang="en-US" sz="2200" dirty="0" smtClean="0"/>
              <a:t>半衰期：</a:t>
            </a:r>
            <a:r>
              <a:rPr lang="en-US" altLang="zh-CN" sz="2200" dirty="0"/>
              <a:t>10</a:t>
            </a:r>
            <a:r>
              <a:rPr lang="en-US" altLang="zh-CN" sz="2200" baseline="30000" dirty="0"/>
              <a:t>18</a:t>
            </a:r>
            <a:r>
              <a:rPr lang="en-US" altLang="zh-CN" sz="2200" dirty="0"/>
              <a:t>-10</a:t>
            </a:r>
            <a:r>
              <a:rPr lang="en-US" altLang="zh-CN" sz="2200" baseline="30000" dirty="0"/>
              <a:t>22</a:t>
            </a:r>
            <a:r>
              <a:rPr lang="en-US" altLang="zh-CN" sz="2200" dirty="0"/>
              <a:t> </a:t>
            </a:r>
            <a:r>
              <a:rPr lang="zh-CN" altLang="en-US" sz="2200" dirty="0"/>
              <a:t>年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200" dirty="0" smtClean="0"/>
              <a:t>例如：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Xe</a:t>
            </a:r>
            <a:r>
              <a:rPr lang="zh-CN" altLang="zh-CN" sz="2200" dirty="0" smtClean="0"/>
              <a:t>→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Ba+2e</a:t>
            </a:r>
            <a:r>
              <a:rPr lang="en-US" altLang="zh-CN" sz="2200" baseline="30000" dirty="0" smtClean="0"/>
              <a:t>-</a:t>
            </a:r>
            <a:r>
              <a:rPr lang="en-US" altLang="zh-CN" sz="2200" dirty="0" smtClean="0"/>
              <a:t>+2ν</a:t>
            </a:r>
          </a:p>
          <a:p>
            <a:pPr>
              <a:lnSpc>
                <a:spcPct val="170000"/>
              </a:lnSpc>
            </a:pPr>
            <a:r>
              <a:rPr lang="zh-CN" altLang="en-US" sz="2400" dirty="0" smtClean="0"/>
              <a:t>无中微子双</a:t>
            </a:r>
            <a:r>
              <a:rPr lang="el-GR" altLang="zh-CN" sz="2400" dirty="0" smtClean="0"/>
              <a:t>β</a:t>
            </a:r>
            <a:r>
              <a:rPr lang="zh-CN" altLang="en-US" sz="2400" dirty="0" smtClean="0"/>
              <a:t>衰变</a:t>
            </a:r>
            <a:endParaRPr lang="en-US" altLang="zh-CN" sz="2400" dirty="0" smtClean="0"/>
          </a:p>
          <a:p>
            <a:pPr marL="457200" lvl="1" indent="0">
              <a:lnSpc>
                <a:spcPct val="100000"/>
              </a:lnSpc>
              <a:buNone/>
            </a:pPr>
            <a:r>
              <a:rPr lang="zh-CN" altLang="en-US" sz="2200" dirty="0">
                <a:solidFill>
                  <a:srgbClr val="FF0000"/>
                </a:solidFill>
              </a:rPr>
              <a:t>半衰期：</a:t>
            </a:r>
            <a:r>
              <a:rPr lang="en-US" altLang="zh-CN" sz="2200" dirty="0">
                <a:solidFill>
                  <a:srgbClr val="FF0000"/>
                </a:solidFill>
              </a:rPr>
              <a:t>10</a:t>
            </a:r>
            <a:r>
              <a:rPr lang="en-US" altLang="zh-CN" sz="2200" baseline="30000" dirty="0">
                <a:solidFill>
                  <a:srgbClr val="FF0000"/>
                </a:solidFill>
              </a:rPr>
              <a:t>26</a:t>
            </a:r>
            <a:r>
              <a:rPr lang="en-US" altLang="zh-CN" sz="2200" dirty="0">
                <a:solidFill>
                  <a:srgbClr val="FF0000"/>
                </a:solidFill>
              </a:rPr>
              <a:t>-10</a:t>
            </a:r>
            <a:r>
              <a:rPr lang="en-US" altLang="zh-CN" sz="2200" baseline="30000" dirty="0">
                <a:solidFill>
                  <a:srgbClr val="FF0000"/>
                </a:solidFill>
              </a:rPr>
              <a:t>27</a:t>
            </a:r>
            <a:r>
              <a:rPr lang="en-US" altLang="zh-CN" sz="2200" dirty="0">
                <a:solidFill>
                  <a:srgbClr val="FF0000"/>
                </a:solidFill>
              </a:rPr>
              <a:t> </a:t>
            </a:r>
            <a:r>
              <a:rPr lang="zh-CN" altLang="en-US" sz="2200" dirty="0" smtClean="0">
                <a:solidFill>
                  <a:srgbClr val="FF0000"/>
                </a:solidFill>
              </a:rPr>
              <a:t>年</a:t>
            </a:r>
            <a:endParaRPr lang="en-US" altLang="zh-CN" sz="2200" dirty="0" smtClean="0"/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200" dirty="0" smtClean="0"/>
              <a:t>例如： 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Xe</a:t>
            </a:r>
            <a:r>
              <a:rPr lang="zh-CN" altLang="zh-CN" sz="2200" dirty="0" smtClean="0"/>
              <a:t>→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Ba+2e</a:t>
            </a:r>
            <a:r>
              <a:rPr lang="en-US" altLang="zh-CN" sz="2200" baseline="30000" dirty="0" smtClean="0"/>
              <a:t>-</a:t>
            </a:r>
            <a:r>
              <a:rPr lang="en-US" altLang="zh-CN" sz="2200" dirty="0" smtClean="0"/>
              <a:t>  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第六届全国微结构气体探测器研讨会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634A-68FE-49B8-8166-7E82984AA27C}" type="datetime1">
              <a:rPr lang="zh-CN" altLang="en-US" smtClean="0"/>
              <a:t>16-11-11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38014" y="5583504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i="1" dirty="0" smtClean="0"/>
              <a:t>轻子数不守恒！中微子的反粒子是它本身！</a:t>
            </a:r>
            <a:endParaRPr kumimoji="1" lang="zh-CN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154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：实验需求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28650" y="1636713"/>
            <a:ext cx="7886700" cy="47196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超低本底的工作环境</a:t>
            </a:r>
            <a:endParaRPr lang="en-US" altLang="zh-CN" sz="2400" dirty="0" smtClean="0"/>
          </a:p>
          <a:p>
            <a:pPr marL="800100" lvl="3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cs typeface="Times New Roman" panose="02020603050405020304" pitchFamily="18" charset="0"/>
              </a:rPr>
              <a:t>CJPL(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cs typeface="Times New Roman" panose="02020603050405020304" pitchFamily="18" charset="0"/>
              </a:rPr>
              <a:t>hina </a:t>
            </a:r>
            <a:r>
              <a:rPr lang="en-US" altLang="zh-CN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zh-CN" sz="2000" dirty="0" err="1">
                <a:cs typeface="Times New Roman" panose="02020603050405020304" pitchFamily="18" charset="0"/>
              </a:rPr>
              <a:t>in</a:t>
            </a:r>
            <a:r>
              <a:rPr lang="en-US" altLang="zh-CN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sz="2000" dirty="0" err="1">
                <a:cs typeface="Times New Roman" panose="02020603050405020304" pitchFamily="18" charset="0"/>
              </a:rPr>
              <a:t>ing</a:t>
            </a:r>
            <a:r>
              <a:rPr lang="en-US" altLang="zh-CN" sz="2000" dirty="0">
                <a:cs typeface="Times New Roman" panose="02020603050405020304" pitchFamily="18" charset="0"/>
              </a:rPr>
              <a:t> Underground 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cs typeface="Times New Roman" panose="02020603050405020304" pitchFamily="18" charset="0"/>
              </a:rPr>
              <a:t>aboratory )</a:t>
            </a:r>
            <a:r>
              <a:rPr lang="zh-CN" altLang="en-US" sz="2000" dirty="0">
                <a:cs typeface="Times New Roman" panose="02020603050405020304" pitchFamily="18" charset="0"/>
              </a:rPr>
              <a:t>，</a:t>
            </a:r>
            <a:r>
              <a:rPr lang="zh-CN" altLang="en-US" sz="2000" dirty="0"/>
              <a:t>目前世界上最深的地下</a:t>
            </a:r>
            <a:r>
              <a:rPr lang="zh-CN" altLang="en-US" sz="2000" dirty="0" smtClean="0"/>
              <a:t>实验室，垂直岩石覆盖达</a:t>
            </a:r>
            <a:r>
              <a:rPr lang="en-US" altLang="zh-CN" sz="2000" dirty="0" smtClean="0"/>
              <a:t>2400m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超高的能量分辨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高空间分辨、径迹成像</a:t>
            </a:r>
            <a:endParaRPr lang="en-US" altLang="zh-CN" sz="2400" dirty="0" smtClean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73" y="3986338"/>
            <a:ext cx="2897391" cy="21272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287" y="2789018"/>
            <a:ext cx="4513746" cy="3116941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6257926" y="6077316"/>
            <a:ext cx="1900238" cy="558069"/>
          </a:xfrm>
          <a:prstGeom prst="wedgeRoundRectCallout">
            <a:avLst>
              <a:gd name="adj1" fmla="val 62056"/>
              <a:gd name="adj2" fmla="val -146081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CJPL</a:t>
            </a:r>
            <a:r>
              <a:rPr lang="zh-CN" altLang="en-US" sz="2000" b="1" dirty="0">
                <a:solidFill>
                  <a:srgbClr val="FF0000"/>
                </a:solidFill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2400m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第六届全国微结构气体探测器研讨会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9681-D5C7-42FB-8A21-2DC00F67FFB0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91" y="3997618"/>
            <a:ext cx="2485291" cy="252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内容占位符 1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77" y="1610138"/>
            <a:ext cx="3370491" cy="23825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8921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TPC</a:t>
            </a:r>
            <a:r>
              <a:rPr lang="zh-CN" altLang="en-US" sz="3600" dirty="0" smtClean="0"/>
              <a:t>探测器结构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0880" y="2164945"/>
            <a:ext cx="5282151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sz="2400" dirty="0" smtClean="0"/>
              <a:t>探测器：</a:t>
            </a:r>
            <a:r>
              <a:rPr lang="en-US" altLang="zh-CN" sz="2400" dirty="0" err="1" smtClean="0"/>
              <a:t>Micromegas</a:t>
            </a:r>
            <a:r>
              <a:rPr lang="en-US" altLang="zh-CN" sz="2400" dirty="0" smtClean="0"/>
              <a:t>-TPC</a:t>
            </a:r>
          </a:p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sz="2400" dirty="0"/>
              <a:t>工作</a:t>
            </a:r>
            <a:r>
              <a:rPr lang="zh-CN" altLang="en-US" sz="2400" dirty="0" smtClean="0"/>
              <a:t>气体：</a:t>
            </a:r>
            <a:r>
              <a:rPr lang="en-US" altLang="zh-CN" sz="2400" dirty="0" smtClean="0"/>
              <a:t>200kg </a:t>
            </a:r>
            <a:r>
              <a:rPr lang="en-US" altLang="zh-CN" sz="2400" baseline="30000" dirty="0" smtClean="0"/>
              <a:t>136</a:t>
            </a:r>
            <a:r>
              <a:rPr lang="en-US" altLang="zh-CN" sz="2400" dirty="0" smtClean="0"/>
              <a:t>Xenon@10bar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079078" y="3457998"/>
            <a:ext cx="2163586" cy="2752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963306" y="5259756"/>
            <a:ext cx="2279358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756626" y="5185740"/>
            <a:ext cx="97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1.5m</a:t>
            </a:r>
            <a:endParaRPr lang="zh-CN" altLang="en-US" sz="2400" b="1" dirty="0"/>
          </a:p>
        </p:txBody>
      </p:sp>
      <p:sp>
        <p:nvSpPr>
          <p:cNvPr id="18" name="文本框 17"/>
          <p:cNvSpPr txBox="1"/>
          <p:nvPr/>
        </p:nvSpPr>
        <p:spPr>
          <a:xfrm rot="21128370">
            <a:off x="6887676" y="3175561"/>
            <a:ext cx="71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</a:t>
            </a:r>
            <a:r>
              <a:rPr lang="en-US" altLang="zh-CN" sz="2400" b="1" dirty="0" smtClean="0"/>
              <a:t>m</a:t>
            </a:r>
            <a:endParaRPr lang="zh-CN" altLang="en-US" sz="24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72623" y="3926476"/>
            <a:ext cx="580564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Micromegas</a:t>
            </a:r>
            <a:r>
              <a:rPr lang="zh-CN" altLang="en-US" sz="2400" dirty="0" smtClean="0"/>
              <a:t>大小</a:t>
            </a:r>
            <a:r>
              <a:rPr lang="zh-CN" altLang="en-US" sz="2400" dirty="0"/>
              <a:t>：</a:t>
            </a:r>
            <a:r>
              <a:rPr lang="en-US" altLang="zh-CN" sz="2400" dirty="0" smtClean="0"/>
              <a:t>20cm×20cm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Micro-bulk </a:t>
            </a:r>
            <a:r>
              <a:rPr lang="zh-CN" altLang="en-US" sz="2400" dirty="0"/>
              <a:t>读出</a:t>
            </a:r>
            <a:r>
              <a:rPr lang="en-US" altLang="zh-CN" sz="2400" dirty="0"/>
              <a:t>pad</a:t>
            </a:r>
            <a:r>
              <a:rPr lang="zh-CN" altLang="en-US" sz="2400" dirty="0"/>
              <a:t>大小：</a:t>
            </a:r>
            <a:r>
              <a:rPr lang="en-US" altLang="zh-CN" sz="2400" dirty="0"/>
              <a:t>3mm×</a:t>
            </a:r>
            <a:r>
              <a:rPr lang="en-US" altLang="zh-CN" sz="2400" dirty="0" smtClean="0"/>
              <a:t>3mm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=&gt;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TPC</a:t>
            </a:r>
            <a:r>
              <a:rPr lang="zh-CN" altLang="en-US" sz="2400" dirty="0" smtClean="0"/>
              <a:t>每个端盖需</a:t>
            </a:r>
            <a:r>
              <a:rPr lang="en-US" altLang="zh-CN" sz="2400" dirty="0" smtClean="0"/>
              <a:t>41</a:t>
            </a:r>
            <a:r>
              <a:rPr lang="zh-CN" altLang="en-US" sz="2400" dirty="0" smtClean="0"/>
              <a:t>个</a:t>
            </a:r>
            <a:r>
              <a:rPr lang="en-US" altLang="zh-CN" sz="2400" dirty="0" err="1" smtClean="0"/>
              <a:t>Micromegas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=&gt; </a:t>
            </a:r>
            <a:r>
              <a:rPr lang="zh-CN" altLang="en-US" sz="2400" dirty="0" smtClean="0"/>
              <a:t>每个</a:t>
            </a:r>
            <a:r>
              <a:rPr lang="en-US" altLang="zh-CN" sz="2400" dirty="0" err="1"/>
              <a:t>Micromegas</a:t>
            </a:r>
            <a:r>
              <a:rPr lang="zh-CN" altLang="en-US" sz="2400" dirty="0"/>
              <a:t>需</a:t>
            </a:r>
            <a:r>
              <a:rPr lang="en-US" altLang="zh-CN" sz="2400" dirty="0"/>
              <a:t>128</a:t>
            </a:r>
            <a:r>
              <a:rPr lang="zh-CN" altLang="en-US" sz="2400" dirty="0"/>
              <a:t>路阳极条读</a:t>
            </a:r>
            <a:r>
              <a:rPr lang="zh-CN" altLang="en-US" sz="2400" dirty="0" smtClean="0"/>
              <a:t>出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19" name="左弧形箭头 18"/>
          <p:cNvSpPr/>
          <p:nvPr/>
        </p:nvSpPr>
        <p:spPr>
          <a:xfrm rot="20336903">
            <a:off x="6003046" y="2892512"/>
            <a:ext cx="352814" cy="1801968"/>
          </a:xfrm>
          <a:prstGeom prst="curvedRightArrow">
            <a:avLst>
              <a:gd name="adj1" fmla="val 18524"/>
              <a:gd name="adj2" fmla="val 79241"/>
              <a:gd name="adj3" fmla="val 37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D4F2-FE83-4877-8C18-09E63838B371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4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95" y="2260786"/>
            <a:ext cx="3658393" cy="26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75" y="819141"/>
            <a:ext cx="7886700" cy="88057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总读出通道数量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0702" y="2154202"/>
            <a:ext cx="4378122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Micromegas</a:t>
            </a:r>
            <a:r>
              <a:rPr lang="zh-CN" altLang="en-US" sz="2400" dirty="0" smtClean="0"/>
              <a:t>读出</a:t>
            </a:r>
            <a:endParaRPr lang="en-US" altLang="zh-CN" sz="24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阳极</a:t>
            </a:r>
            <a:r>
              <a:rPr lang="zh-CN" altLang="en-US" sz="2400" dirty="0" smtClean="0"/>
              <a:t>条</a:t>
            </a:r>
            <a:endParaRPr lang="en-US" altLang="zh-CN" sz="24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 smtClean="0"/>
              <a:t>Mesh</a:t>
            </a:r>
            <a:r>
              <a:rPr lang="zh-CN" altLang="en-US" sz="2400" dirty="0" smtClean="0"/>
              <a:t>，可作为触发信息</a:t>
            </a:r>
            <a:endParaRPr lang="en-US" altLang="zh-CN" sz="24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200" dirty="0" smtClean="0"/>
          </a:p>
          <a:p>
            <a:pPr marL="342900" indent="-342900">
              <a:lnSpc>
                <a:spcPct val="150000"/>
              </a:lnSpc>
              <a:buFont typeface="Wingdings" charset="2"/>
              <a:buChar char="p"/>
            </a:pPr>
            <a:r>
              <a:rPr lang="zh-CN" altLang="en-US" sz="2400" dirty="0" smtClean="0"/>
              <a:t>阳极条总读出通道数为</a:t>
            </a:r>
            <a:r>
              <a:rPr lang="en-US" altLang="zh-CN" sz="2400" dirty="0" smtClean="0"/>
              <a:t>10496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p"/>
            </a:pPr>
            <a:r>
              <a:rPr lang="en-US" altLang="zh-CN" sz="2400" dirty="0" smtClean="0"/>
              <a:t>Mesh</a:t>
            </a:r>
            <a:r>
              <a:rPr lang="zh-CN" altLang="en-US" sz="2400" dirty="0" smtClean="0"/>
              <a:t>通道数为</a:t>
            </a:r>
            <a:r>
              <a:rPr lang="en-US" altLang="zh-CN" sz="2400" dirty="0" smtClean="0"/>
              <a:t>82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9B49-F449-4383-A1E0-7065B61E215F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7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890" y="577834"/>
            <a:ext cx="7886700" cy="88057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信号特征：输入电荷范围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2537" y="1360665"/>
            <a:ext cx="806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氙</a:t>
            </a:r>
            <a:r>
              <a:rPr lang="zh-CN" altLang="en-US" sz="2400" dirty="0"/>
              <a:t>的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</a:t>
            </a:r>
            <a:r>
              <a:rPr lang="en-US" altLang="zh-CN" sz="2400" baseline="-25000" dirty="0" err="1"/>
              <a:t>ee</a:t>
            </a:r>
            <a:r>
              <a:rPr lang="en-US" altLang="zh-CN" sz="2400" dirty="0"/>
              <a:t> </a:t>
            </a:r>
            <a:r>
              <a:rPr lang="zh-CN" altLang="en-US" sz="2400" dirty="0"/>
              <a:t>约为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2.5MeV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（</a:t>
            </a:r>
            <a:r>
              <a:rPr lang="en-US" altLang="zh-CN" sz="2400" dirty="0" err="1" smtClean="0"/>
              <a:t>E</a:t>
            </a:r>
            <a:r>
              <a:rPr lang="en-US" altLang="zh-CN" sz="2400" baseline="-25000" dirty="0" err="1" smtClean="0"/>
              <a:t>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= </a:t>
            </a:r>
            <a:r>
              <a:rPr lang="en-US" altLang="zh-CN" sz="2400" dirty="0" smtClean="0"/>
              <a:t>30eV/e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若</a:t>
            </a:r>
            <a:r>
              <a:rPr lang="en-US" altLang="zh-CN" sz="2400" dirty="0" err="1" smtClean="0"/>
              <a:t>Micromegas</a:t>
            </a:r>
            <a:r>
              <a:rPr lang="zh-CN" altLang="en-US" sz="2400" dirty="0" smtClean="0"/>
              <a:t>的增益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Gain</a:t>
            </a:r>
            <a:r>
              <a:rPr lang="en-US" altLang="zh-CN" sz="2400" baseline="-25000" dirty="0" err="1" smtClean="0"/>
              <a:t>MM</a:t>
            </a:r>
            <a:r>
              <a:rPr lang="en-US" altLang="zh-CN" sz="2400" dirty="0" smtClean="0"/>
              <a:t> = 400</a:t>
            </a:r>
          </a:p>
          <a:p>
            <a:r>
              <a:rPr lang="en-US" altLang="zh-CN" sz="2400" dirty="0" smtClean="0"/>
              <a:t> =&gt;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Q = (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Q</a:t>
            </a:r>
            <a:r>
              <a:rPr lang="en-US" altLang="zh-CN" sz="2400" baseline="-25000" dirty="0" err="1" smtClean="0">
                <a:solidFill>
                  <a:srgbClr val="FF0000"/>
                </a:solidFill>
              </a:rPr>
              <a:t>ee</a:t>
            </a:r>
            <a:r>
              <a:rPr lang="en-US" altLang="zh-CN" sz="2400" dirty="0" smtClean="0">
                <a:solidFill>
                  <a:srgbClr val="FF0000"/>
                </a:solidFill>
              </a:rPr>
              <a:t>/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2400" dirty="0" smtClean="0">
                <a:solidFill>
                  <a:srgbClr val="FF0000"/>
                </a:solidFill>
              </a:rPr>
              <a:t> )·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</a:rPr>
              <a:t>Gain</a:t>
            </a:r>
            <a:r>
              <a:rPr lang="en-US" altLang="zh-CN" sz="2400" baseline="-25000" dirty="0" err="1">
                <a:solidFill>
                  <a:srgbClr val="FF0000"/>
                </a:solidFill>
              </a:rPr>
              <a:t>MM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 ≈ 6.4pC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696" y="2560994"/>
            <a:ext cx="3663418" cy="18766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2946" y="3253491"/>
            <a:ext cx="513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径迹长度</a:t>
            </a:r>
            <a:r>
              <a:rPr lang="en-US" altLang="zh-CN" sz="2000" dirty="0" smtClean="0"/>
              <a:t>~30cm, pad</a:t>
            </a:r>
            <a:r>
              <a:rPr lang="zh-CN" altLang="en-US" sz="2000" dirty="0" smtClean="0"/>
              <a:t>大小</a:t>
            </a:r>
            <a:r>
              <a:rPr lang="en-US" altLang="zh-CN" sz="2000" dirty="0" smtClean="0"/>
              <a:t>: 0.3cm×0.3cm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若径迹完全平行于</a:t>
            </a:r>
            <a:r>
              <a:rPr lang="en-US" altLang="zh-CN" sz="2000" dirty="0" smtClean="0"/>
              <a:t>pad</a:t>
            </a:r>
            <a:r>
              <a:rPr lang="zh-CN" altLang="en-US" sz="2000" dirty="0" smtClean="0"/>
              <a:t>读出</a:t>
            </a:r>
            <a:endParaRPr lang="en-US" altLang="zh-CN" sz="2000" dirty="0" smtClean="0"/>
          </a:p>
          <a:p>
            <a:r>
              <a:rPr lang="en-US" altLang="zh-CN" sz="2000" dirty="0" smtClean="0"/>
              <a:t>=&gt; </a:t>
            </a:r>
            <a:r>
              <a:rPr lang="en-US" altLang="zh-CN" sz="2000" dirty="0" err="1"/>
              <a:t>Q</a:t>
            </a:r>
            <a:r>
              <a:rPr lang="en-US" altLang="zh-CN" sz="2000" baseline="-25000" dirty="0" err="1" smtClean="0"/>
              <a:t>min</a:t>
            </a:r>
            <a:r>
              <a:rPr lang="en-US" altLang="zh-CN" sz="2000" dirty="0" smtClean="0"/>
              <a:t>  = 6.4pC/100 = 64fC</a:t>
            </a:r>
            <a:endParaRPr lang="en-US" altLang="zh-CN" sz="2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4512041"/>
            <a:ext cx="3653064" cy="18713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92946" y="5257348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若径迹</a:t>
            </a:r>
            <a:r>
              <a:rPr lang="zh-CN" altLang="en-US" sz="2000" dirty="0" smtClean="0"/>
              <a:t>完全</a:t>
            </a:r>
            <a:r>
              <a:rPr lang="zh-CN" altLang="en-US" sz="2000" dirty="0"/>
              <a:t>垂直</a:t>
            </a:r>
            <a:r>
              <a:rPr lang="zh-CN" altLang="en-US" sz="2000" dirty="0" smtClean="0"/>
              <a:t>于</a:t>
            </a:r>
            <a:r>
              <a:rPr lang="en-US" altLang="zh-CN" sz="2000" dirty="0"/>
              <a:t>pad</a:t>
            </a:r>
            <a:r>
              <a:rPr lang="zh-CN" altLang="en-US" sz="2000" dirty="0"/>
              <a:t>读出</a:t>
            </a:r>
            <a:endParaRPr lang="en-US" altLang="zh-CN" sz="2000" dirty="0"/>
          </a:p>
          <a:p>
            <a:r>
              <a:rPr lang="en-US" altLang="zh-CN" sz="2000" dirty="0" smtClean="0"/>
              <a:t>=&gt; </a:t>
            </a:r>
            <a:r>
              <a:rPr lang="en-US" altLang="zh-CN" sz="2000" dirty="0" err="1" smtClean="0"/>
              <a:t>Q</a:t>
            </a:r>
            <a:r>
              <a:rPr lang="en-US" altLang="zh-CN" sz="2000" baseline="-25000" dirty="0" err="1" smtClean="0"/>
              <a:t>max</a:t>
            </a:r>
            <a:r>
              <a:rPr lang="en-US" altLang="zh-CN" sz="2000" dirty="0" smtClean="0"/>
              <a:t>  = 6.4pC </a:t>
            </a:r>
            <a:endParaRPr lang="en-US" altLang="zh-CN" sz="20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9B5-41C3-4698-8317-5E4FFDF3FDD9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92700"/>
            <a:ext cx="7886700" cy="88057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信号特征：脉冲宽度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9" y="1466601"/>
            <a:ext cx="6205723" cy="3539727"/>
          </a:xfrm>
        </p:spPr>
      </p:pic>
      <p:sp>
        <p:nvSpPr>
          <p:cNvPr id="6" name="文本框 5"/>
          <p:cNvSpPr txBox="1"/>
          <p:nvPr/>
        </p:nvSpPr>
        <p:spPr>
          <a:xfrm>
            <a:off x="1304661" y="5288340"/>
            <a:ext cx="699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径</a:t>
            </a:r>
            <a:r>
              <a:rPr lang="zh-CN" altLang="en-US" sz="2400" dirty="0" smtClean="0"/>
              <a:t>迹长度：</a:t>
            </a:r>
            <a:r>
              <a:rPr lang="en-US" altLang="zh-CN" sz="2400" dirty="0" smtClean="0"/>
              <a:t>~30cm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漂移速度：</a:t>
            </a:r>
            <a:r>
              <a:rPr lang="en-US" altLang="zh-CN" sz="2400" dirty="0" smtClean="0"/>
              <a:t>~1mm/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 @10bar</a:t>
            </a:r>
          </a:p>
          <a:p>
            <a:r>
              <a:rPr lang="en-US" altLang="zh-CN" sz="2400" dirty="0" smtClean="0"/>
              <a:t>=&gt; </a:t>
            </a:r>
            <a:r>
              <a:rPr lang="zh-CN" altLang="en-US" sz="2400" dirty="0" smtClean="0"/>
              <a:t>脉冲宽度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极限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 ~300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 </a:t>
            </a:r>
          </a:p>
          <a:p>
            <a:endParaRPr lang="zh-CN" altLang="en-US" sz="2400" dirty="0"/>
          </a:p>
        </p:txBody>
      </p:sp>
      <p:sp>
        <p:nvSpPr>
          <p:cNvPr id="7" name="TextBox 33"/>
          <p:cNvSpPr txBox="1"/>
          <p:nvPr/>
        </p:nvSpPr>
        <p:spPr>
          <a:xfrm>
            <a:off x="6439275" y="4991418"/>
            <a:ext cx="23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MicroBulk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Mmegas</a:t>
            </a:r>
            <a:endParaRPr lang="en-US" altLang="zh-CN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第六届全国微结构气体探测器研讨会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695C-0767-424E-B4C1-689AFA498E97}" type="datetime1">
              <a:rPr lang="zh-CN" altLang="en-US" smtClean="0"/>
              <a:t>16-11-11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4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8651</TotalTime>
  <Words>1633</Words>
  <Application>Microsoft Macintosh PowerPoint</Application>
  <PresentationFormat>全屏显示(4:3)</PresentationFormat>
  <Paragraphs>413</Paragraphs>
  <Slides>33</Slides>
  <Notes>33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PandaX-III TPC Micromegas  前端读出电子学设计进展</vt:lpstr>
      <vt:lpstr>目录</vt:lpstr>
      <vt:lpstr>目录</vt:lpstr>
      <vt:lpstr>PandaX-III：无中微子双β衰变实验</vt:lpstr>
      <vt:lpstr>PandaX-III：实验需求</vt:lpstr>
      <vt:lpstr>TPC探测器结构</vt:lpstr>
      <vt:lpstr>总读出通道数量</vt:lpstr>
      <vt:lpstr>信号特征：输入电荷范围</vt:lpstr>
      <vt:lpstr>信号特征：脉冲宽度</vt:lpstr>
      <vt:lpstr>ASIC选型</vt:lpstr>
      <vt:lpstr>VA32 vs AGET</vt:lpstr>
      <vt:lpstr>达峰时间对宽脉冲信号的影响</vt:lpstr>
      <vt:lpstr>AGET：ASIC for General Electronics for TPC</vt:lpstr>
      <vt:lpstr>目录</vt:lpstr>
      <vt:lpstr>基于AGET的前端读出板原型设计</vt:lpstr>
      <vt:lpstr>原型设计测试平台</vt:lpstr>
      <vt:lpstr>原型设计测试结果: 脉冲测试</vt:lpstr>
      <vt:lpstr>原型设计测试结果</vt:lpstr>
      <vt:lpstr>目录</vt:lpstr>
      <vt:lpstr>PandaX-III结构框图</vt:lpstr>
      <vt:lpstr>前端读出板：Front End Card</vt:lpstr>
      <vt:lpstr>FEC设计</vt:lpstr>
      <vt:lpstr>FEC设计：高压监测</vt:lpstr>
      <vt:lpstr>FEC设计进展</vt:lpstr>
      <vt:lpstr>FEC设计进展</vt:lpstr>
      <vt:lpstr>FEC测试结果：宽脉冲</vt:lpstr>
      <vt:lpstr>目录</vt:lpstr>
      <vt:lpstr>小结与展望</vt:lpstr>
      <vt:lpstr>FEC测试结果</vt:lpstr>
      <vt:lpstr>PandaX-III结构框图</vt:lpstr>
      <vt:lpstr>PandaX-III结构框图</vt:lpstr>
      <vt:lpstr>PandaX-III结构框图</vt:lpstr>
      <vt:lpstr>PandaX-III结构框图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Electronics for PandaX III</dc:title>
  <dc:creator>204-2</dc:creator>
  <cp:lastModifiedBy>Dong</cp:lastModifiedBy>
  <cp:revision>551</cp:revision>
  <dcterms:created xsi:type="dcterms:W3CDTF">2016-04-07T03:17:12Z</dcterms:created>
  <dcterms:modified xsi:type="dcterms:W3CDTF">2016-11-11T07:22:23Z</dcterms:modified>
</cp:coreProperties>
</file>