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7" r:id="rId3"/>
    <p:sldId id="652" r:id="rId4"/>
    <p:sldId id="683" r:id="rId5"/>
    <p:sldId id="682" r:id="rId6"/>
    <p:sldId id="663" r:id="rId7"/>
    <p:sldId id="684" r:id="rId8"/>
    <p:sldId id="673" r:id="rId9"/>
    <p:sldId id="669" r:id="rId10"/>
    <p:sldId id="655" r:id="rId11"/>
    <p:sldId id="656" r:id="rId12"/>
    <p:sldId id="674" r:id="rId13"/>
    <p:sldId id="670" r:id="rId14"/>
    <p:sldId id="665" r:id="rId15"/>
    <p:sldId id="681" r:id="rId16"/>
    <p:sldId id="659" r:id="rId17"/>
    <p:sldId id="679" r:id="rId18"/>
    <p:sldId id="677" r:id="rId19"/>
    <p:sldId id="680" r:id="rId20"/>
    <p:sldId id="67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CCFF"/>
    <a:srgbClr val="FFFF99"/>
    <a:srgbClr val="660033"/>
    <a:srgbClr val="9933FF"/>
    <a:srgbClr val="FF0000"/>
    <a:srgbClr val="CCEC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02" autoAdjust="0"/>
  </p:normalViewPr>
  <p:slideViewPr>
    <p:cSldViewPr snapToGrid="0">
      <p:cViewPr varScale="1">
        <p:scale>
          <a:sx n="121" d="100"/>
          <a:sy n="121" d="100"/>
        </p:scale>
        <p:origin x="342" y="108"/>
      </p:cViewPr>
      <p:guideLst>
        <p:guide orient="horz" pos="216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46995B-A337-4972-BC90-218C44CFD680}" type="datetime1">
              <a:rPr lang="zh-CN" altLang="en-US"/>
              <a:pPr>
                <a:defRPr/>
              </a:pPr>
              <a:t>2016/11/11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8BEB10-05BC-4CC2-AE4F-F4E22174649A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7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Times New Roman" pitchFamily="2" charset="36"/>
                <a:ea typeface="+mn-ea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075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0C386E-0771-4311-A2D2-AE23818C6685}" type="datetime1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Times New Roman" pitchFamily="2" charset="36"/>
                <a:ea typeface="+mn-ea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imes New Roman" pitchFamily="2" charset="36"/>
                <a:ea typeface="Arial" charset="0"/>
                <a:cs typeface="+mn-ea"/>
              </a:defRPr>
            </a:lvl1pPr>
          </a:lstStyle>
          <a:p>
            <a:pPr>
              <a:defRPr/>
            </a:pPr>
            <a:fld id="{5120453A-3C4A-4D3D-89FA-0D4AA4F65ED0}" type="slidenum">
              <a:rPr lang="de-DE" altLang="en-US"/>
              <a:pPr>
                <a:defRPr/>
              </a:pPr>
              <a:t>‹#›</a:t>
            </a:fld>
            <a:endParaRPr lang="de-DE" alt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5083016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053350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5606" y="120650"/>
            <a:ext cx="2147094" cy="53530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120650"/>
            <a:ext cx="6316812" cy="53530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15908491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99532227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77643689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33800412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57515562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640682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77189" cy="43910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2011" y="1614488"/>
            <a:ext cx="4177189" cy="43910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2853189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99964978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0419065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strike="noStrike" kern="1200" cap="none" spc="0" normalizeH="0">
                <a:solidFill>
                  <a:srgbClr val="CCEC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FillTx/>
                <a:ea typeface="微软雅黑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solidFill>
                  <a:schemeClr val="tx1"/>
                </a:solidFill>
                <a:effectLst/>
                <a:latin typeface="微软雅黑" charset="0"/>
                <a:ea typeface="微软雅黑" charset="0"/>
              </a:defRPr>
            </a:lvl1pPr>
            <a:lvl2pPr>
              <a:defRPr sz="1800">
                <a:latin typeface="微软雅黑" charset="0"/>
                <a:ea typeface="微软雅黑" charset="0"/>
              </a:defRPr>
            </a:lvl2pPr>
            <a:lvl3pPr>
              <a:defRPr sz="1600">
                <a:latin typeface="微软雅黑" charset="0"/>
                <a:ea typeface="微软雅黑" charset="0"/>
              </a:defRPr>
            </a:lvl3pPr>
            <a:lvl4pPr>
              <a:defRPr sz="1400">
                <a:latin typeface="微软雅黑" charset="0"/>
                <a:ea typeface="微软雅黑" charset="0"/>
              </a:defRPr>
            </a:lvl4pPr>
            <a:lvl5pPr marL="882650" indent="0">
              <a:buNone/>
              <a:defRPr>
                <a:latin typeface="微软雅黑" charset="0"/>
                <a:ea typeface="微软雅黑" charset="0"/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  <a:endParaRPr lang="zh-CN" altLang="en-US" noProof="1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83" y="6348772"/>
            <a:ext cx="1723292" cy="42716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412562" y="6498939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第六届全国微结构气体探测器研讨会</a:t>
            </a:r>
            <a:endParaRPr lang="zh-CN" altLang="en-US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713548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56329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889617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480292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45934171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981" y="119063"/>
            <a:ext cx="2131219" cy="58864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119063"/>
            <a:ext cx="6270107" cy="58864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136296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0592816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5" y="1082675"/>
            <a:ext cx="4177189" cy="43910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511" y="1082675"/>
            <a:ext cx="4177189" cy="43910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312467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9276995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068339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99677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582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87953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77825" y="1082675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panose="020B0604020202020204" pitchFamily="34" charset="0"/>
              </a:rPr>
              <a:t>Klicken Sie, um die Formate des Vorlagentextes zu bearbeiten</a:t>
            </a:r>
          </a:p>
          <a:p>
            <a:pPr lvl="1"/>
            <a:r>
              <a:rPr lang="en-US" altLang="zh-CN" smtClean="0">
                <a:sym typeface="Arial" panose="020B0604020202020204" pitchFamily="34" charset="0"/>
              </a:rPr>
              <a:t>Zweite Ebene</a:t>
            </a:r>
          </a:p>
          <a:p>
            <a:pPr lvl="2"/>
            <a:r>
              <a:rPr lang="en-US" altLang="zh-CN" smtClean="0">
                <a:sym typeface="Arial" panose="020B0604020202020204" pitchFamily="34" charset="0"/>
              </a:rPr>
              <a:t>Dritte Ebene</a:t>
            </a:r>
          </a:p>
          <a:p>
            <a:pPr lvl="3"/>
            <a:r>
              <a:rPr lang="en-US" altLang="zh-CN" smtClean="0">
                <a:sym typeface="Arial" panose="020B0604020202020204" pitchFamily="34" charset="0"/>
              </a:rPr>
              <a:t>Vierte Ebene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000" smtClean="0">
              <a:cs typeface="Arial" panose="020B0604020202020204" pitchFamily="34" charset="0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4325" y="120650"/>
            <a:ext cx="84756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Klicken Sie, um das Titelformat zu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 userDrawn="1"/>
        </p:nvSpPr>
        <p:spPr bwMode="auto">
          <a:xfrm>
            <a:off x="3603625" y="629126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1400" b="1" smtClean="0">
              <a:solidFill>
                <a:srgbClr val="2B2B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 userDrawn="1"/>
        </p:nvSpPr>
        <p:spPr bwMode="auto">
          <a:xfrm>
            <a:off x="2836863" y="618013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1400" b="1" smtClean="0">
              <a:solidFill>
                <a:srgbClr val="2B2B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 userDrawn="1"/>
        </p:nvSpPr>
        <p:spPr bwMode="auto">
          <a:xfrm>
            <a:off x="131763" y="6359525"/>
            <a:ext cx="611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A2F88144-E0CB-40C8-AC35-08DE16E67303}" type="slidenum">
              <a:rPr lang="zh-CN" altLang="en-US" sz="1400" b="1" smtClean="0">
                <a:solidFill>
                  <a:srgbClr val="6600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zh-CN" altLang="en-US" sz="1400" b="1" smtClean="0">
              <a:solidFill>
                <a:srgbClr val="660033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 kern="1200">
          <a:solidFill>
            <a:srgbClr val="CCEC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660033"/>
        </a:buClr>
        <a:buSzPct val="100000"/>
        <a:buFont typeface="Wingdings" panose="05000000000000000000" pitchFamily="2" charset="2"/>
        <a:buChar char="l"/>
        <a:defRPr sz="2800" b="1" kern="1200">
          <a:solidFill>
            <a:srgbClr val="990033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381000" lvl="1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561975" lvl="2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768350" lvl="3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050925" lvl="4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  <a:sym typeface="Arial" charset="-100"/>
        </a:defRPr>
      </a:lvl6pPr>
      <a:lvl7pPr marL="2971800" lvl="6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  <a:sym typeface="Arial" charset="-100"/>
        </a:defRPr>
      </a:lvl7pPr>
      <a:lvl8pPr marL="3429000" lvl="7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  <a:sym typeface="Arial" charset="-100"/>
        </a:defRPr>
      </a:lvl8pPr>
      <a:lvl9pPr marL="3886200" lvl="8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i="0" u="none" kern="1200" baseline="0">
          <a:solidFill>
            <a:schemeClr val="tx1"/>
          </a:solidFill>
          <a:latin typeface="+mn-lt"/>
          <a:ea typeface="+mn-ea"/>
          <a:cs typeface="+mn-cs"/>
          <a:sym typeface="Arial" charset="-10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 sz="1000" smtClean="0">
              <a:cs typeface="Arial" panose="020B0604020202020204" pitchFamily="34" charset="0"/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4325" y="11906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Klicken Sie, um das Titelformat zu bearbeiten</a:t>
            </a: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Klicken Sie, um die Formate des Vorlagentextes zu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lvl="1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61975" lvl="2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68350" lvl="3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50925" lvl="4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-100"/>
        <a:buNone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Visio_2003-2010___1.vsd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Visio_2003-2010___2.vsd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99070" y="1300163"/>
            <a:ext cx="7592455" cy="2058987"/>
          </a:xfrm>
        </p:spPr>
        <p:txBody>
          <a:bodyPr anchor="t"/>
          <a:lstStyle/>
          <a:p>
            <a:pPr algn="ctr"/>
            <a:r>
              <a:rPr lang="zh-CN" altLang="en-US" sz="4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PandaX-III </a:t>
            </a:r>
            <a:r>
              <a:rPr lang="en-US" altLang="zh-CN" sz="4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TPC </a:t>
            </a:r>
            <a:r>
              <a:rPr lang="en-US" altLang="zh-CN" sz="4400" dirty="0" err="1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Micromegas</a:t>
            </a:r>
            <a:r>
              <a:rPr lang="en-US" altLang="zh-CN" sz="5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54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800" dirty="0" smtClean="0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数据读出电子学设计进展</a:t>
            </a:r>
            <a:endParaRPr lang="zh-CN" altLang="en-US" sz="5400" dirty="0" smtClean="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Rectangle 5"/>
          <p:cNvSpPr>
            <a:spLocks noGrp="1"/>
          </p:cNvSpPr>
          <p:nvPr/>
        </p:nvSpPr>
        <p:spPr bwMode="auto">
          <a:xfrm>
            <a:off x="1905000" y="5095875"/>
            <a:ext cx="56102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800" b="1" noProof="1">
                <a:solidFill>
                  <a:schemeClr val="bg1"/>
                </a:solidFill>
                <a:ea typeface="幼圆" panose="02010509060101010101" pitchFamily="49" charset="-122"/>
                <a:cs typeface="宋体" panose="02010600030101010101" pitchFamily="2" charset="-122"/>
              </a:rPr>
              <a:t>李诚</a:t>
            </a:r>
          </a:p>
          <a:p>
            <a:pPr algn="ctr">
              <a:lnSpc>
                <a:spcPct val="90000"/>
              </a:lnSpc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zh-CN" sz="1800" b="1" noProof="1" smtClean="0">
                <a:solidFill>
                  <a:schemeClr val="bg1"/>
                </a:solidFill>
                <a:ea typeface="幼圆" panose="02010509060101010101" pitchFamily="49" charset="-122"/>
                <a:cs typeface="宋体" panose="02010600030101010101" pitchFamily="2" charset="-122"/>
              </a:rPr>
              <a:t>2016/</a:t>
            </a:r>
            <a:r>
              <a:rPr lang="en-US" altLang="zh-CN" sz="1800" b="1" noProof="1" smtClean="0">
                <a:solidFill>
                  <a:schemeClr val="bg1"/>
                </a:solidFill>
                <a:ea typeface="幼圆" panose="02010509060101010101" pitchFamily="49" charset="-122"/>
                <a:cs typeface="宋体" panose="02010600030101010101" pitchFamily="2" charset="-122"/>
              </a:rPr>
              <a:t>11/11</a:t>
            </a:r>
            <a:endParaRPr lang="zh-CN" altLang="zh-CN" sz="1800" b="1" noProof="1">
              <a:solidFill>
                <a:schemeClr val="bg1"/>
              </a:solidFill>
              <a:ea typeface="幼圆" panose="020105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6" y="518139"/>
            <a:ext cx="2125599" cy="526889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/>
        </p:nvSpPr>
        <p:spPr>
          <a:xfrm>
            <a:off x="3120455" y="6009922"/>
            <a:ext cx="3559326" cy="346782"/>
          </a:xfrm>
          <a:prstGeom prst="rect">
            <a:avLst/>
          </a:prstGeom>
        </p:spPr>
        <p:txBody>
          <a:bodyPr>
            <a:normAutofit/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-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lvl="2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350" lvl="3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0925" lvl="4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核探测与核电子学国家重点实验室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96209" y="6356704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第六届全国微结构气体探测器研讨会</a:t>
            </a:r>
          </a:p>
        </p:txBody>
      </p:sp>
    </p:spTree>
  </p:cSld>
  <p:clrMapOvr>
    <a:masterClrMapping/>
  </p:clrMapOvr>
  <p:transition spd="med" advTm="463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DAQ</a:t>
            </a:r>
            <a:r>
              <a:rPr lang="zh-CN" altLang="en-US" dirty="0" smtClean="0"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377825" y="1082675"/>
            <a:ext cx="8524875" cy="5226050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宋体" panose="02010600030101010101" pitchFamily="2" charset="-122"/>
              </a:rPr>
              <a:t>FPGA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XC7Z045-FFG676</a:t>
            </a:r>
            <a:endParaRPr lang="zh-CN" altLang="en-US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Xilinx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公司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系列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FPGA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，拥有丰富资源量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拥有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嵌入式处理器以及丰富外设，适合实现通讯协议以及指令发送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存储器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在没有数据压缩情况下，平均数据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率比较高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瞬时数据率会比较高，需要进行数据缓存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存储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SCA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基线、阈值、统计信息等参数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6" name="Picture 4" descr="“zynq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782195"/>
            <a:ext cx="2344780" cy="13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DAQ</a:t>
            </a:r>
            <a:r>
              <a:rPr lang="zh-CN" altLang="en-US" dirty="0" smtClean="0"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377825" y="1082675"/>
            <a:ext cx="8524875" cy="5226050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光纤数据传输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使用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FPGA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内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GTX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模块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8b/10b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转换，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DC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balance encoding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个光纤收发器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ModuleTek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光纤收发器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125Mbps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到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1.25Gbps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传输速率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单芯双向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收发器、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TX1310nm/RX1490nm</a:t>
            </a:r>
          </a:p>
          <a:p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千兆以太网接口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千兆以太网通讯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利用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对差分线分发触发、时钟等信号</a:t>
            </a:r>
          </a:p>
          <a:p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USB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调试接口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指令发送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原始数据传输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19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97" y="3817466"/>
            <a:ext cx="12827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03" y="5447121"/>
            <a:ext cx="9032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96" y="2006642"/>
            <a:ext cx="2523809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2256052" y="1222719"/>
            <a:ext cx="5092099" cy="2929151"/>
          </a:xfrm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数据获取方案研究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数据获取原型板设计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逻辑框架方案设计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工作进展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总结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829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208" y="1002549"/>
            <a:ext cx="4369651" cy="18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触发判选方案设计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PandaX-III</a:t>
            </a:r>
            <a:r>
              <a:rPr lang="zh-CN" altLang="en-US" dirty="0" smtClean="0"/>
              <a:t>信号特点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径迹漂移速度</a:t>
            </a:r>
            <a:r>
              <a:rPr lang="en-US" altLang="zh-CN" dirty="0"/>
              <a:t>1mm/us</a:t>
            </a:r>
            <a:r>
              <a:rPr lang="zh-CN" altLang="en-US" dirty="0"/>
              <a:t>，径迹长度</a:t>
            </a:r>
            <a:r>
              <a:rPr lang="en-US" altLang="zh-CN" dirty="0" smtClean="0"/>
              <a:t>30cm</a:t>
            </a:r>
          </a:p>
          <a:p>
            <a:pPr lvl="1"/>
            <a:r>
              <a:rPr lang="zh-CN" altLang="en-US" dirty="0" smtClean="0"/>
              <a:t>信号宽度</a:t>
            </a:r>
            <a:r>
              <a:rPr lang="en-US" altLang="zh-CN" dirty="0" smtClean="0"/>
              <a:t>100ns~300us</a:t>
            </a:r>
            <a:endParaRPr lang="en-US" altLang="zh-CN" dirty="0"/>
          </a:p>
          <a:p>
            <a:pPr lvl="1"/>
            <a:r>
              <a:rPr lang="zh-CN" altLang="en-US" dirty="0" smtClean="0"/>
              <a:t>经过仿真，事例率约</a:t>
            </a:r>
            <a:r>
              <a:rPr lang="en-US" altLang="zh-CN" dirty="0" smtClean="0"/>
              <a:t>10Hz</a:t>
            </a:r>
          </a:p>
          <a:p>
            <a:r>
              <a:rPr lang="zh-CN" altLang="en-US" dirty="0" smtClean="0"/>
              <a:t>触发方案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由于信号宽度可能比较宽</a:t>
            </a:r>
            <a:r>
              <a:rPr lang="en-US" altLang="zh-CN" dirty="0" smtClean="0"/>
              <a:t>(300us)</a:t>
            </a:r>
            <a:r>
              <a:rPr lang="zh-CN" altLang="en-US" dirty="0" smtClean="0"/>
              <a:t>，宽信号幅度比较低，使用传统成形电路</a:t>
            </a:r>
            <a:r>
              <a:rPr lang="en-US" altLang="zh-CN" dirty="0" smtClean="0"/>
              <a:t>+</a:t>
            </a:r>
            <a:r>
              <a:rPr lang="zh-CN" altLang="en-US" dirty="0" smtClean="0"/>
              <a:t>过阈触发需要阈值比较低，容易误触发</a:t>
            </a:r>
            <a:endParaRPr lang="en-US" altLang="zh-CN" dirty="0" smtClean="0"/>
          </a:p>
          <a:p>
            <a:pPr lvl="1"/>
            <a:r>
              <a:rPr lang="zh-CN" altLang="en-US" dirty="0"/>
              <a:t>使用</a:t>
            </a:r>
            <a:r>
              <a:rPr lang="en-US" altLang="zh-CN" dirty="0"/>
              <a:t>CR-RC</a:t>
            </a:r>
            <a:r>
              <a:rPr lang="zh-CN" altLang="en-US" dirty="0"/>
              <a:t>电路测试</a:t>
            </a:r>
            <a:r>
              <a:rPr lang="zh-CN" altLang="en-US" dirty="0" smtClean="0"/>
              <a:t>结果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Sliding timing</a:t>
            </a:r>
            <a:r>
              <a:rPr lang="zh-CN" altLang="en-US" dirty="0" smtClean="0"/>
              <a:t>面积求和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虽然信号宽度变化比较大，总面积几乎不变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0962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78594"/>
              </p:ext>
            </p:extLst>
          </p:nvPr>
        </p:nvGraphicFramePr>
        <p:xfrm>
          <a:off x="2165628" y="5033126"/>
          <a:ext cx="52673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Visio" r:id="rId5" imgW="6071140" imgH="1816939" progId="Visio.Drawing.11">
                  <p:embed/>
                </p:oleObj>
              </mc:Choice>
              <mc:Fallback>
                <p:oleObj name="Visio" r:id="rId5" imgW="6071140" imgH="18169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628" y="5033126"/>
                        <a:ext cx="5267325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48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触发判选方案设计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触发方案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信号触发成形电路</a:t>
            </a:r>
            <a:r>
              <a:rPr lang="zh-CN" altLang="en-US" dirty="0" smtClean="0"/>
              <a:t>进行触发判</a:t>
            </a:r>
            <a:r>
              <a:rPr lang="zh-CN" altLang="en-US" dirty="0" smtClean="0"/>
              <a:t>选</a:t>
            </a:r>
            <a:endParaRPr lang="en-US" altLang="zh-CN" dirty="0" smtClean="0"/>
          </a:p>
          <a:p>
            <a:pPr lvl="2"/>
            <a:r>
              <a:rPr lang="zh-CN" altLang="en-US" dirty="0"/>
              <a:t>信号比较</a:t>
            </a:r>
            <a:r>
              <a:rPr lang="zh-CN" altLang="en-US" dirty="0" smtClean="0"/>
              <a:t>大，降低误触发，信号提早到来</a:t>
            </a:r>
            <a:endParaRPr lang="en-US" altLang="zh-CN" dirty="0" smtClean="0"/>
          </a:p>
          <a:p>
            <a:r>
              <a:rPr lang="zh-CN" altLang="en-US" dirty="0" smtClean="0"/>
              <a:t>触发方案实现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CR-RC</a:t>
            </a:r>
            <a:r>
              <a:rPr lang="zh-CN" altLang="en-US" dirty="0" smtClean="0"/>
              <a:t>电路进行成形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ADC</a:t>
            </a:r>
            <a:r>
              <a:rPr lang="zh-CN" altLang="en-US" dirty="0" smtClean="0"/>
              <a:t>将波形进行数字化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逻辑实现触发方案（</a:t>
            </a:r>
            <a:r>
              <a:rPr lang="en-US" altLang="zh-CN" dirty="0" smtClean="0"/>
              <a:t>Sliding </a:t>
            </a:r>
            <a:r>
              <a:rPr lang="en-US" altLang="zh-CN" dirty="0" smtClean="0"/>
              <a:t>Time Windows</a:t>
            </a:r>
            <a:r>
              <a:rPr lang="en-US" altLang="zh-CN" dirty="0" smtClean="0"/>
              <a:t>+</a:t>
            </a:r>
            <a:r>
              <a:rPr lang="zh-CN" altLang="en-US" dirty="0" smtClean="0"/>
              <a:t>过阈</a:t>
            </a:r>
            <a:r>
              <a:rPr lang="en-US" altLang="zh-CN" dirty="0" smtClean="0"/>
              <a:t>+</a:t>
            </a:r>
            <a:r>
              <a:rPr lang="zh-CN" altLang="en-US" dirty="0" smtClean="0"/>
              <a:t>多通道求或）产生触发信号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67" y="4246632"/>
            <a:ext cx="7108043" cy="20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微软雅黑" panose="020B0503020204020204" pitchFamily="34" charset="-122"/>
              </a:rPr>
              <a:t>逻辑框架设计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377825" y="1082675"/>
            <a:ext cx="8148337" cy="5354295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层次结构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自顶向下设计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模块化设计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关键逻辑设计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多通道融合传输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千兆以太网传输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SiTCP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IP core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Ethernet PHY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MGT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模块实现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377825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aphicFrame>
        <p:nvGraphicFramePr>
          <p:cNvPr id="11269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501304"/>
              </p:ext>
            </p:extLst>
          </p:nvPr>
        </p:nvGraphicFramePr>
        <p:xfrm>
          <a:off x="3010018" y="720725"/>
          <a:ext cx="5516144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Visio" r:id="rId4" imgW="5067236" imgH="4010011" progId="Visio.Drawing.11">
                  <p:embed/>
                </p:oleObj>
              </mc:Choice>
              <mc:Fallback>
                <p:oleObj name="Visio" r:id="rId4" imgW="5067236" imgH="4010011" progId="Visio.Drawing.11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018" y="720725"/>
                        <a:ext cx="5516144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6"/>
          <a:stretch/>
        </p:blipFill>
        <p:spPr bwMode="auto">
          <a:xfrm>
            <a:off x="3918094" y="5057775"/>
            <a:ext cx="4778375" cy="13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2256052" y="1222719"/>
            <a:ext cx="5092099" cy="2929151"/>
          </a:xfrm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数据获取方案研究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数据获取原型板设计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逻辑框架方案设计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工作进展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总结与讨论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680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微软雅黑" panose="020B0503020204020204" pitchFamily="34" charset="-122"/>
              </a:rPr>
              <a:t>工作进展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14325" y="1082675"/>
            <a:ext cx="8524875" cy="4391025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进展介绍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电路已经完成设计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电源工作正常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初步工作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逻辑正在进行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年底与交大探测器进行联合测试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r="14306"/>
          <a:stretch/>
        </p:blipFill>
        <p:spPr>
          <a:xfrm rot="10800000">
            <a:off x="4807420" y="720725"/>
            <a:ext cx="2966569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22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2256052" y="1222719"/>
            <a:ext cx="5092099" cy="2929151"/>
          </a:xfrm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数据获取方案研究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数据获取原型板设计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逻辑框架方案设计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工作进展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总结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931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825" y="1082675"/>
            <a:ext cx="8524875" cy="5334601"/>
          </a:xfrm>
        </p:spPr>
        <p:txBody>
          <a:bodyPr/>
          <a:lstStyle/>
          <a:p>
            <a:r>
              <a:rPr lang="en-US" altLang="zh-CN" dirty="0" smtClean="0"/>
              <a:t>PandaX-III</a:t>
            </a:r>
            <a:r>
              <a:rPr lang="zh-CN" altLang="en-US" dirty="0" smtClean="0"/>
              <a:t>数据读出电子学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原型方案已经电路系统设计完成，需要进一步完成逻辑设计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需要进一步测试工作情况以及工作性能</a:t>
            </a:r>
            <a:endParaRPr lang="en-US" altLang="zh-CN" dirty="0" smtClean="0"/>
          </a:p>
          <a:p>
            <a:pPr marL="192087" lvl="1" indent="0">
              <a:buNone/>
            </a:pPr>
            <a:endParaRPr lang="en-US" altLang="zh-CN" dirty="0" smtClean="0"/>
          </a:p>
          <a:p>
            <a:pPr marL="192087" lvl="1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适用于</a:t>
            </a:r>
            <a:r>
              <a:rPr lang="zh-CN" altLang="en-US" dirty="0" smtClean="0"/>
              <a:t>一些微结构气体探测器数据</a:t>
            </a:r>
            <a:r>
              <a:rPr lang="zh-CN" altLang="en-US" dirty="0" smtClean="0"/>
              <a:t>读出场合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通道数目多</a:t>
            </a:r>
            <a:endParaRPr lang="en-US" altLang="zh-CN" dirty="0" smtClean="0"/>
          </a:p>
          <a:p>
            <a:pPr lvl="1"/>
            <a:r>
              <a:rPr lang="zh-CN" altLang="en-US" dirty="0"/>
              <a:t>事例率</a:t>
            </a:r>
            <a:r>
              <a:rPr lang="zh-CN" altLang="en-US" dirty="0" smtClean="0"/>
              <a:t>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灵活数字化触发方式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3622046" y="5365401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谢谢！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868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目录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2256052" y="1222719"/>
            <a:ext cx="5092099" cy="2929151"/>
          </a:xfrm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数据获取方案研究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PandaX-III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数据获取原型板设计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逻辑框架方案设计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工作进展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总结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数据获取方案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825" y="1082675"/>
            <a:ext cx="8516793" cy="5021242"/>
          </a:xfrm>
        </p:spPr>
        <p:txBody>
          <a:bodyPr/>
          <a:lstStyle/>
          <a:p>
            <a:r>
              <a:rPr lang="en-US" altLang="zh-CN" dirty="0" smtClean="0"/>
              <a:t>TPC</a:t>
            </a:r>
            <a:r>
              <a:rPr lang="zh-CN" altLang="en-US" dirty="0" smtClean="0"/>
              <a:t>读取方案</a:t>
            </a:r>
            <a:endParaRPr lang="en-US" altLang="zh-CN" dirty="0" smtClean="0"/>
          </a:p>
          <a:p>
            <a:pPr lvl="1"/>
            <a:r>
              <a:rPr lang="en-US" altLang="zh-CN" dirty="0" err="1"/>
              <a:t>MicroMegas</a:t>
            </a:r>
            <a:r>
              <a:rPr lang="zh-CN" altLang="en-US" dirty="0"/>
              <a:t>大小：</a:t>
            </a:r>
            <a:r>
              <a:rPr lang="en-US" altLang="zh-CN" dirty="0"/>
              <a:t>20cm×20cm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TPC</a:t>
            </a:r>
            <a:r>
              <a:rPr lang="zh-CN" altLang="en-US" dirty="0" smtClean="0"/>
              <a:t>两个端盖分别</a:t>
            </a:r>
            <a:r>
              <a:rPr lang="en-US" altLang="zh-CN" dirty="0" smtClean="0"/>
              <a:t>41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128</a:t>
            </a:r>
            <a:r>
              <a:rPr lang="zh-CN" altLang="en-US" dirty="0" smtClean="0"/>
              <a:t>个阳极条读出通道</a:t>
            </a:r>
            <a:endParaRPr lang="en-US" altLang="zh-CN" dirty="0" smtClean="0"/>
          </a:p>
          <a:p>
            <a:pPr lvl="2"/>
            <a:r>
              <a:rPr lang="en-US" altLang="zh-CN" dirty="0"/>
              <a:t>1</a:t>
            </a:r>
            <a:r>
              <a:rPr lang="zh-CN" altLang="en-US" dirty="0" smtClean="0"/>
              <a:t>个丝网读出通道</a:t>
            </a:r>
            <a:endParaRPr lang="en-US" altLang="zh-CN" dirty="0" smtClean="0"/>
          </a:p>
          <a:p>
            <a:r>
              <a:rPr lang="zh-CN" altLang="en-US" dirty="0" smtClean="0"/>
              <a:t>前端读出方案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前端读出板</a:t>
            </a:r>
            <a:r>
              <a:rPr lang="en-US" altLang="zh-CN" dirty="0" smtClean="0"/>
              <a:t>(Front-end Card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FEC)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256</a:t>
            </a:r>
            <a:r>
              <a:rPr lang="zh-CN" altLang="en-US" dirty="0" smtClean="0"/>
              <a:t>个阳极条读出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Mesh</a:t>
            </a:r>
            <a:r>
              <a:rPr lang="zh-CN" altLang="en-US" dirty="0" smtClean="0"/>
              <a:t>读出板</a:t>
            </a:r>
            <a:r>
              <a:rPr lang="en-US" altLang="zh-CN" dirty="0" smtClean="0"/>
              <a:t>(Mesh Readout Card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MRC)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41</a:t>
            </a:r>
            <a:r>
              <a:rPr lang="zh-CN" altLang="en-US" dirty="0" smtClean="0"/>
              <a:t>个丝网读出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后端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读出方案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数据获取板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(Slave Trigger &amp; Data Concentration Module)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用于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数据传输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时钟触发板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Master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Trigger &amp; Data Concentration Module)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负责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触发、时钟等全局信号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发送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内容占位符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39" y="983012"/>
            <a:ext cx="3598249" cy="25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18853" y="5997134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报告重点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5878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数据获取架构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377825" y="1082675"/>
            <a:ext cx="8524875" cy="5256213"/>
          </a:xfrm>
        </p:spPr>
        <p:txBody>
          <a:bodyPr/>
          <a:lstStyle/>
          <a:p>
            <a:r>
              <a:rPr lang="zh-CN" altLang="en-US" dirty="0"/>
              <a:t>后端数据率计算</a:t>
            </a:r>
            <a:endParaRPr lang="en-US" altLang="zh-CN" dirty="0"/>
          </a:p>
          <a:p>
            <a:pPr lvl="1"/>
            <a:r>
              <a:rPr lang="zh-CN" altLang="en-US" dirty="0" smtClean="0"/>
              <a:t>前端读出板数据</a:t>
            </a:r>
            <a:r>
              <a:rPr lang="zh-CN" altLang="en-US" dirty="0"/>
              <a:t>率：事例率</a:t>
            </a:r>
            <a:r>
              <a:rPr lang="en-US" altLang="zh-CN" dirty="0" smtClean="0"/>
              <a:t>10Hz</a:t>
            </a:r>
            <a:r>
              <a:rPr lang="zh-CN" altLang="en-US" dirty="0" smtClean="0">
                <a:sym typeface="Wingdings 2" panose="05020102010507070707" pitchFamily="18" charset="2"/>
              </a:rPr>
              <a:t>下</a:t>
            </a:r>
            <a:r>
              <a:rPr lang="zh-CN" altLang="en-US" dirty="0">
                <a:sym typeface="Wingdings 2" panose="05020102010507070707" pitchFamily="18" charset="2"/>
              </a:rPr>
              <a:t>数据率</a:t>
            </a:r>
            <a:r>
              <a:rPr lang="en-US" altLang="zh-CN" dirty="0" smtClean="0">
                <a:sym typeface="Wingdings 2" panose="05020102010507070707" pitchFamily="18" charset="2"/>
              </a:rPr>
              <a:t>21Mbps</a:t>
            </a:r>
            <a:endParaRPr lang="en-US" altLang="zh-CN" dirty="0">
              <a:sym typeface="Wingdings 2" panose="05020102010507070707" pitchFamily="18" charset="2"/>
            </a:endParaRPr>
          </a:p>
          <a:p>
            <a:pPr lvl="1"/>
            <a:r>
              <a:rPr lang="zh-CN" altLang="en-US" dirty="0" smtClean="0">
                <a:sym typeface="Wingdings 2" panose="05020102010507070707" pitchFamily="18" charset="2"/>
              </a:rPr>
              <a:t>系统总数据</a:t>
            </a:r>
            <a:r>
              <a:rPr lang="zh-CN" altLang="en-US" dirty="0">
                <a:sym typeface="Wingdings 2" panose="05020102010507070707" pitchFamily="18" charset="2"/>
              </a:rPr>
              <a:t>率</a:t>
            </a:r>
            <a:r>
              <a:rPr lang="zh-CN" altLang="en-US" dirty="0" smtClean="0">
                <a:sym typeface="Wingdings 2" panose="05020102010507070707" pitchFamily="18" charset="2"/>
              </a:rPr>
              <a:t>：</a:t>
            </a:r>
            <a:r>
              <a:rPr lang="en-US" altLang="zh-CN" dirty="0" smtClean="0">
                <a:sym typeface="Wingdings 2" panose="05020102010507070707" pitchFamily="18" charset="2"/>
              </a:rPr>
              <a:t>861Mbps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信号传输方式选择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光纤通讯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传输速率高、抗干扰能力强、传输距离远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千兆以太网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进行数据传输、通讯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实现可扩展读出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普通线缆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2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数据获取板与时钟触发板之间传输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82587" lvl="2" indent="0">
              <a:buNone/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同步时钟、触发、复位信号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42" y="1926589"/>
            <a:ext cx="4924984" cy="42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S-TDCM</a:t>
            </a:r>
            <a:r>
              <a:rPr lang="zh-CN" altLang="en-US" dirty="0" smtClean="0"/>
              <a:t>与</a:t>
            </a:r>
            <a:r>
              <a:rPr lang="en-US" altLang="zh-CN" dirty="0" smtClean="0"/>
              <a:t>M-TDCM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826" y="1082675"/>
            <a:ext cx="4663732" cy="4391025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S-TDCM</a:t>
            </a: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从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M-TDCM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板接收触发并进行扇出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21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个光纤接口，接收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FEC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通过千兆以太网与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相连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87" y="2694909"/>
            <a:ext cx="4197556" cy="37388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39" y="2694910"/>
            <a:ext cx="4167093" cy="370233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692199" y="1082674"/>
            <a:ext cx="423783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660033"/>
              </a:buClr>
              <a:buSzPct val="100000"/>
              <a:buFont typeface="Wingdings" panose="05000000000000000000" pitchFamily="2" charset="2"/>
              <a:buChar char="l"/>
              <a:defRPr sz="2400" b="0" kern="1200">
                <a:solidFill>
                  <a:schemeClr val="tx1"/>
                </a:solidFill>
                <a:effectLst/>
                <a:latin typeface="微软雅黑" charset="0"/>
                <a:ea typeface="微软雅黑" charset="0"/>
                <a:cs typeface="+mn-cs"/>
                <a:sym typeface="Arial" panose="020B0604020202020204" pitchFamily="34" charset="0"/>
              </a:defRPr>
            </a:lvl1pPr>
            <a:lvl2pPr marL="381000" lvl="1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  <a:sym typeface="Arial" panose="020B0604020202020204" pitchFamily="34" charset="0"/>
              </a:defRPr>
            </a:lvl2pPr>
            <a:lvl3pPr marL="561975" lvl="2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  <a:sym typeface="Arial" panose="020B0604020202020204" pitchFamily="34" charset="0"/>
              </a:defRPr>
            </a:lvl3pPr>
            <a:lvl4pPr marL="768350" lvl="3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  <a:sym typeface="Arial" panose="020B0604020202020204" pitchFamily="34" charset="0"/>
              </a:defRPr>
            </a:lvl4pPr>
            <a:lvl5pPr marL="882650" lvl="4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  <a:sym typeface="Arial" panose="020B0604020202020204" pitchFamily="34" charset="0"/>
              </a:defRPr>
            </a:lvl5pPr>
            <a:lvl6pPr marL="2514600" lvl="5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-100"/>
              </a:defRPr>
            </a:lvl6pPr>
            <a:lvl7pPr marL="2971800" lvl="6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-100"/>
              </a:defRPr>
            </a:lvl7pPr>
            <a:lvl8pPr marL="3429000" lvl="7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-100"/>
              </a:defRPr>
            </a:lvl8pPr>
            <a:lvl9pPr marL="3886200" lvl="8" indent="-228600" algn="l" defTabSz="914400" eaLnBrk="0" fontAlgn="base" latinLnBrk="0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-100"/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M-TDCM</a:t>
            </a: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从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个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MRC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板接收数据并触发判选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向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S-TDCM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板发送触发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通过千兆以太网与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PC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相连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8851" y="5997134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结构类似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68744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31" y="3905925"/>
            <a:ext cx="3013095" cy="25243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时钟以及触发分发方案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825" y="1082675"/>
            <a:ext cx="8524875" cy="5318125"/>
          </a:xfrm>
        </p:spPr>
        <p:txBody>
          <a:bodyPr/>
          <a:lstStyle/>
          <a:p>
            <a:r>
              <a:rPr lang="zh-CN" altLang="en-US" dirty="0" smtClean="0"/>
              <a:t>时钟分发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时钟触发板上使用</a:t>
            </a:r>
            <a:r>
              <a:rPr lang="en-US" altLang="zh-CN" dirty="0" smtClean="0"/>
              <a:t>100M</a:t>
            </a:r>
            <a:r>
              <a:rPr lang="zh-CN" altLang="en-US" dirty="0" smtClean="0"/>
              <a:t>晶振作为系统时钟源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数据获取板通过线缆接收来自时钟触发板的时钟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数据获取板将时钟通过光纤传到前端读出板</a:t>
            </a:r>
            <a:endParaRPr lang="en-US" altLang="zh-CN" dirty="0" smtClean="0"/>
          </a:p>
          <a:p>
            <a:r>
              <a:rPr lang="zh-CN" altLang="en-US" dirty="0" smtClean="0"/>
              <a:t>触发分发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Mesh</a:t>
            </a:r>
            <a:r>
              <a:rPr lang="zh-CN" altLang="en-US" dirty="0" smtClean="0"/>
              <a:t>读出板对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信号进行处理，产生子触发信号</a:t>
            </a:r>
            <a:endParaRPr lang="en-US" altLang="zh-CN" dirty="0" smtClean="0"/>
          </a:p>
          <a:p>
            <a:pPr lvl="1"/>
            <a:r>
              <a:rPr lang="zh-CN" altLang="en-US" dirty="0"/>
              <a:t>时钟</a:t>
            </a:r>
            <a:r>
              <a:rPr lang="zh-CN" altLang="en-US" dirty="0" smtClean="0"/>
              <a:t>触发板通过光纤传输过来的子触发信号，并处理产生系统触发信号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数据获取板通过</a:t>
            </a:r>
            <a:r>
              <a:rPr lang="zh-CN" altLang="en-US" dirty="0"/>
              <a:t>线缆接收来自时钟触发板的</a:t>
            </a:r>
            <a:r>
              <a:rPr lang="zh-CN" altLang="en-US" dirty="0" smtClean="0"/>
              <a:t>系统触发</a:t>
            </a:r>
            <a:endParaRPr lang="en-US" altLang="zh-CN" dirty="0" smtClean="0"/>
          </a:p>
          <a:p>
            <a:pPr lvl="1"/>
            <a:r>
              <a:rPr lang="zh-CN" altLang="en-US" dirty="0"/>
              <a:t>数据获取板将</a:t>
            </a:r>
            <a:r>
              <a:rPr lang="zh-CN" altLang="en-US" dirty="0" smtClean="0"/>
              <a:t>系统触发通过</a:t>
            </a:r>
            <a:r>
              <a:rPr lang="zh-CN" altLang="en-US" dirty="0"/>
              <a:t>光纤传</a:t>
            </a:r>
            <a:r>
              <a:rPr lang="zh-CN" altLang="en-US" dirty="0" smtClean="0"/>
              <a:t>到</a:t>
            </a:r>
            <a:r>
              <a:rPr lang="zh-CN" altLang="en-US" dirty="0"/>
              <a:t>前端</a:t>
            </a:r>
            <a:r>
              <a:rPr lang="zh-CN" altLang="en-US" dirty="0" smtClean="0"/>
              <a:t>板</a:t>
            </a:r>
            <a:endParaRPr lang="en-US" altLang="zh-CN" dirty="0" smtClean="0"/>
          </a:p>
          <a:p>
            <a:r>
              <a:rPr lang="zh-CN" altLang="en-US" dirty="0" smtClean="0"/>
              <a:t>传输方式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光纤使用时钟数据融合技术传输时钟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触发信号通过已定义指令格式进行传输（</a:t>
            </a:r>
            <a:r>
              <a:rPr lang="en-US" altLang="zh-CN" dirty="0" err="1" smtClean="0"/>
              <a:t>Chl</a:t>
            </a:r>
            <a:r>
              <a:rPr lang="en-US" altLang="zh-CN" dirty="0" smtClean="0"/>
              <a:t> A</a:t>
            </a:r>
            <a:r>
              <a:rPr lang="zh-CN" altLang="en-US" dirty="0" smtClean="0"/>
              <a:t>），</a:t>
            </a:r>
            <a:endParaRPr lang="en-US" altLang="zh-CN" dirty="0" smtClean="0"/>
          </a:p>
          <a:p>
            <a:pPr marL="192087" lvl="1" indent="0"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固定延时，</a:t>
            </a:r>
            <a:r>
              <a:rPr lang="en-US" altLang="zh-CN" dirty="0" smtClean="0"/>
              <a:t>20ns</a:t>
            </a:r>
            <a:r>
              <a:rPr lang="zh-CN" altLang="en-US" dirty="0" smtClean="0"/>
              <a:t>触发分辨率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76724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光纤进行板间数据传输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171" name="内容占位符 2"/>
          <p:cNvSpPr>
            <a:spLocks noGrp="1" noChangeArrowheads="1"/>
          </p:cNvSpPr>
          <p:nvPr>
            <p:ph idx="1"/>
          </p:nvPr>
        </p:nvSpPr>
        <p:spPr>
          <a:xfrm>
            <a:off x="316573" y="1065856"/>
            <a:ext cx="8524875" cy="439102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传输协议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单根光纤实现双向数据、命令、触发、时钟融合传输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实现三种通道同时传输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传输速率可以根据需要调整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8" y="2716542"/>
            <a:ext cx="5087705" cy="20931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78" y="4907467"/>
            <a:ext cx="4704020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84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 noChangeArrowheads="1"/>
          </p:cNvSpPr>
          <p:nvPr>
            <p:ph idx="1"/>
          </p:nvPr>
        </p:nvSpPr>
        <p:spPr>
          <a:xfrm>
            <a:off x="2256052" y="1222719"/>
            <a:ext cx="5092099" cy="2929151"/>
          </a:xfrm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PandaX-III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数据获取方案研究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PandaX-III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数据获取原型板设计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逻辑框架方案设计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工作进展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3600"/>
              </a:spcBef>
              <a:defRPr/>
            </a:pP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总结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87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PandaX-III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数据获取原型板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设计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7171" name="内容占位符 2"/>
          <p:cNvSpPr>
            <a:spLocks noGrp="1" noChangeArrowheads="1"/>
          </p:cNvSpPr>
          <p:nvPr>
            <p:ph idx="1"/>
          </p:nvPr>
        </p:nvSpPr>
        <p:spPr>
          <a:xfrm>
            <a:off x="377825" y="917575"/>
            <a:ext cx="8524875" cy="4391025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设计目标</a:t>
            </a:r>
          </a:p>
          <a:p>
            <a:pPr lvl="1">
              <a:defRPr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配合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前期系统测试原型验证板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-DAQ(data acquisition board)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板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defRPr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实现验证</a:t>
            </a:r>
            <a:r>
              <a:rPr lang="zh-CN" altLang="en-US" dirty="0"/>
              <a:t>数据获取板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以及时钟触发板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功能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DAQ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结构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3" y="2809103"/>
            <a:ext cx="7423241" cy="35738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28282"/>
      </a:accent6>
      <a:hlink>
        <a:srgbClr val="AEAFAE"/>
      </a:hlink>
      <a:folHlink>
        <a:srgbClr val="C9C9C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esentationLoad">
  <a:themeElements>
    <a:clrScheme name="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28282"/>
      </a:accent6>
      <a:hlink>
        <a:srgbClr val="AEAFAE"/>
      </a:hlink>
      <a:folHlink>
        <a:srgbClr val="C9C9C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Load 1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13358</TotalTime>
  <Pages>0</Pages>
  <Words>873</Words>
  <Characters>0</Characters>
  <Application>Microsoft Office PowerPoint</Application>
  <DocSecurity>0</DocSecurity>
  <PresentationFormat>全屏显示(4:3)</PresentationFormat>
  <Lines>0</Lines>
  <Paragraphs>167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 Unicode MS</vt:lpstr>
      <vt:lpstr>黑体</vt:lpstr>
      <vt:lpstr>宋体</vt:lpstr>
      <vt:lpstr>微软雅黑</vt:lpstr>
      <vt:lpstr>幼圆</vt:lpstr>
      <vt:lpstr>Arial</vt:lpstr>
      <vt:lpstr>Times New Roman</vt:lpstr>
      <vt:lpstr>Wingdings</vt:lpstr>
      <vt:lpstr>Wingdings 2</vt:lpstr>
      <vt:lpstr>PresentationLoad</vt:lpstr>
      <vt:lpstr>2_PresentationLoad</vt:lpstr>
      <vt:lpstr>Visio</vt:lpstr>
      <vt:lpstr>PandaX-III TPC Micromegas 数据读出电子学设计进展</vt:lpstr>
      <vt:lpstr>目录</vt:lpstr>
      <vt:lpstr>PandaX-III 数据获取方案研究</vt:lpstr>
      <vt:lpstr>PandaX-III 数据获取架构</vt:lpstr>
      <vt:lpstr>S-TDCM与M-TDCM结构</vt:lpstr>
      <vt:lpstr>时钟以及触发分发方案</vt:lpstr>
      <vt:lpstr>光纤进行板间数据传输</vt:lpstr>
      <vt:lpstr>PowerPoint 演示文稿</vt:lpstr>
      <vt:lpstr>PandaX-III数据获取原型板设计</vt:lpstr>
      <vt:lpstr>DAQ设计</vt:lpstr>
      <vt:lpstr>DAQ设计</vt:lpstr>
      <vt:lpstr>PowerPoint 演示文稿</vt:lpstr>
      <vt:lpstr>触发判选方案设计</vt:lpstr>
      <vt:lpstr>触发判选方案设计</vt:lpstr>
      <vt:lpstr>逻辑框架设计</vt:lpstr>
      <vt:lpstr>PowerPoint 演示文稿</vt:lpstr>
      <vt:lpstr>工作进展</vt:lpstr>
      <vt:lpstr>PowerPoint 演示文稿</vt:lpstr>
      <vt:lpstr>总结</vt:lpstr>
    </vt:vector>
  </TitlesOfParts>
  <Manager/>
  <Company>USTC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我爱PPT官方网 - 中文演示设计平台 www.iloveppt.org</dc:title>
  <dc:subject>通用纹理</dc:subject>
  <dc:creator>TangShaochun</dc:creator>
  <cp:keywords>我爱PPT官方网 - 中文演示设计平台 www.iloveppt.org</cp:keywords>
  <dc:description>我爱PPT官方网 - 中文演示设计平台 www.iloveppt.org</dc:description>
  <cp:lastModifiedBy>sherry</cp:lastModifiedBy>
  <cp:revision>203</cp:revision>
  <dcterms:created xsi:type="dcterms:W3CDTF">2007-11-27T23:54:00Z</dcterms:created>
  <dcterms:modified xsi:type="dcterms:W3CDTF">2016-11-11T05:57:58Z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