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7" r:id="rId3"/>
    <p:sldId id="259" r:id="rId4"/>
    <p:sldId id="278" r:id="rId5"/>
    <p:sldId id="292" r:id="rId6"/>
    <p:sldId id="280" r:id="rId7"/>
    <p:sldId id="281" r:id="rId8"/>
    <p:sldId id="282" r:id="rId9"/>
    <p:sldId id="283" r:id="rId10"/>
    <p:sldId id="294" r:id="rId11"/>
    <p:sldId id="287" r:id="rId12"/>
    <p:sldId id="288" r:id="rId13"/>
    <p:sldId id="260" r:id="rId14"/>
    <p:sldId id="261" r:id="rId15"/>
    <p:sldId id="262" r:id="rId16"/>
    <p:sldId id="293" r:id="rId17"/>
    <p:sldId id="263" r:id="rId18"/>
    <p:sldId id="268" r:id="rId19"/>
    <p:sldId id="269" r:id="rId20"/>
    <p:sldId id="270" r:id="rId21"/>
    <p:sldId id="271" r:id="rId22"/>
    <p:sldId id="272" r:id="rId23"/>
    <p:sldId id="273" r:id="rId24"/>
    <p:sldId id="29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5203F-8497-4615-9CFB-DD363C0D6894}" type="datetimeFigureOut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4BF81-D507-42EC-9508-46355FCE77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4BF81-D507-42EC-9508-46355FCE77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05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4BF81-D507-42EC-9508-46355FCE77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19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9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5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5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CADF-FD01-4586-89ED-C8336A0BCCC2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0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E1AA-0470-4BF3-9DA6-5BA5F413A1EE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77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2FC54-502E-4CE8-8D7A-E2D1157164EE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41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877B-EC2B-4E20-96D1-5C0F705994BF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17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CCCE-892F-4D3A-8331-64496003B68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5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09C-E104-416C-8B1E-F6C3B37E32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7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A411-9836-4A75-AAD8-7BB2CC33CAC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5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AC016-4B12-41C9-BA30-40CB02E79F1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1081-74C0-4F5F-A740-8F1C84C09E9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6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D206-B5B8-4A99-95BF-D3841893D0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65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610E-A632-4738-863B-1DC693BA5A7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70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3F25-524A-4481-B001-4A65DBB90D8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6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C164-E90C-4A4E-B4A7-DD14AE5C1138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09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4FF7-283B-4699-B36F-CF409AE130F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8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9707-8291-4DF2-894B-6BE40F3F5CF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0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D598-161B-4447-95F0-0C4BE386693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64E0B-04CB-4990-A909-ACBF60597D2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980983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99C93-D26E-4AC2-812F-BC5E64E58C8F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5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AB5C-7E31-4FAE-9196-464C99E6F9B7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5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9DA6-2E7D-4B49-88C5-4F195A99B300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97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AC6E-671C-4F6C-9E02-78A6B2067CB3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43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4204-462E-43AA-9B8F-EAB6B58A4515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68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4D61-A2EC-4F8C-BC67-457059BD9786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BC9D-DB4A-4E26-B9BA-75FCC4193CC3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4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7C306-0328-4E95-B690-49DC45B2251D}" type="datetime1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51CCC-E1DB-4CD8-99ED-5B0461AE10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6D51-C58C-4FA3-83B4-890B6665049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37083" y="4122767"/>
            <a:ext cx="4241733" cy="1414733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+mn-ea"/>
                <a:ea typeface="+mn-ea"/>
              </a:rPr>
              <a:t>闫文奇</a:t>
            </a:r>
            <a:r>
              <a:rPr lang="en-US" altLang="zh-CN" sz="1400" baseline="30000" dirty="0" smtClean="0">
                <a:solidFill>
                  <a:srgbClr val="FF0000"/>
                </a:solidFill>
                <a:latin typeface="+mn-ea"/>
                <a:ea typeface="+mn-ea"/>
              </a:rPr>
              <a:t>12</a:t>
            </a:r>
            <a:r>
              <a:rPr lang="zh-CN" altLang="en-US" sz="1400" dirty="0" smtClean="0">
                <a:latin typeface="+mn-ea"/>
                <a:ea typeface="+mn-ea"/>
              </a:rPr>
              <a:t>、赵航</a:t>
            </a:r>
            <a:r>
              <a:rPr lang="en-US" altLang="zh-CN" sz="1400" baseline="30000" dirty="0" smtClean="0">
                <a:latin typeface="+mn-ea"/>
                <a:ea typeface="+mn-ea"/>
              </a:rPr>
              <a:t>12</a:t>
            </a:r>
            <a:r>
              <a:rPr lang="zh-CN" altLang="en-US" sz="1400" dirty="0" smtClean="0">
                <a:latin typeface="+mn-ea"/>
                <a:ea typeface="+mn-ea"/>
              </a:rPr>
              <a:t>、谢宇广</a:t>
            </a:r>
            <a:r>
              <a:rPr lang="en-US" altLang="zh-CN" sz="1400" baseline="30000" dirty="0">
                <a:latin typeface="+mn-ea"/>
                <a:ea typeface="+mn-ea"/>
              </a:rPr>
              <a:t>2</a:t>
            </a:r>
            <a:r>
              <a:rPr lang="zh-CN" altLang="en-US" sz="1400" dirty="0" smtClean="0">
                <a:latin typeface="+mn-ea"/>
                <a:ea typeface="+mn-ea"/>
              </a:rPr>
              <a:t>、胡涛</a:t>
            </a:r>
            <a:r>
              <a:rPr lang="en-US" altLang="zh-CN" sz="1400" baseline="30000" dirty="0" smtClean="0">
                <a:latin typeface="+mn-ea"/>
                <a:ea typeface="+mn-ea"/>
              </a:rPr>
              <a:t>2</a:t>
            </a:r>
            <a:r>
              <a:rPr lang="zh-CN" altLang="en-US" sz="1400" dirty="0" smtClean="0">
                <a:latin typeface="+mn-ea"/>
                <a:ea typeface="+mn-ea"/>
              </a:rPr>
              <a:t>、吕军光</a:t>
            </a:r>
            <a:r>
              <a:rPr lang="en-US" altLang="zh-CN" sz="1400" baseline="30000" dirty="0" smtClean="0">
                <a:latin typeface="+mn-ea"/>
                <a:ea typeface="+mn-ea"/>
              </a:rPr>
              <a:t>2</a:t>
            </a:r>
            <a:r>
              <a:rPr lang="zh-CN" altLang="en-US" sz="1400" dirty="0" smtClean="0">
                <a:latin typeface="+mn-ea"/>
                <a:ea typeface="+mn-ea"/>
              </a:rPr>
              <a:t>等</a:t>
            </a:r>
            <a:r>
              <a:rPr lang="en-US" altLang="zh-CN" sz="1400" dirty="0" smtClean="0">
                <a:latin typeface="+mn-ea"/>
                <a:ea typeface="+mn-ea"/>
              </a:rPr>
              <a:t/>
            </a:r>
            <a:br>
              <a:rPr lang="en-US" altLang="zh-CN" sz="1400" dirty="0" smtClean="0">
                <a:latin typeface="+mn-ea"/>
                <a:ea typeface="+mn-ea"/>
              </a:rPr>
            </a:br>
            <a:r>
              <a:rPr lang="en-US" altLang="zh-CN" sz="1400" dirty="0" smtClean="0">
                <a:latin typeface="+mn-ea"/>
                <a:ea typeface="+mn-ea"/>
              </a:rPr>
              <a:t>1</a:t>
            </a:r>
            <a:r>
              <a:rPr lang="zh-CN" altLang="en-US" sz="1400" dirty="0" smtClean="0">
                <a:latin typeface="+mn-ea"/>
                <a:ea typeface="+mn-ea"/>
              </a:rPr>
              <a:t>、</a:t>
            </a:r>
            <a:r>
              <a:rPr lang="zh-CN" altLang="zh-CN" sz="1400" dirty="0">
                <a:latin typeface="+mn-ea"/>
                <a:ea typeface="+mn-ea"/>
              </a:rPr>
              <a:t>中国科学院大学</a:t>
            </a:r>
            <a:r>
              <a:rPr lang="en-US" altLang="zh-CN" sz="1400" dirty="0">
                <a:latin typeface="+mn-ea"/>
                <a:ea typeface="+mn-ea"/>
              </a:rPr>
              <a:t/>
            </a:r>
            <a:br>
              <a:rPr lang="en-US" altLang="zh-CN" sz="1400" dirty="0">
                <a:latin typeface="+mn-ea"/>
                <a:ea typeface="+mn-ea"/>
              </a:rPr>
            </a:br>
            <a:r>
              <a:rPr lang="en-US" altLang="zh-CN" sz="1400" dirty="0" smtClean="0">
                <a:latin typeface="+mn-ea"/>
                <a:ea typeface="+mn-ea"/>
              </a:rPr>
              <a:t>2</a:t>
            </a:r>
            <a:r>
              <a:rPr lang="zh-CN" altLang="en-US" sz="1400" dirty="0" smtClean="0">
                <a:latin typeface="+mn-ea"/>
                <a:ea typeface="+mn-ea"/>
              </a:rPr>
              <a:t>、</a:t>
            </a:r>
            <a:r>
              <a:rPr lang="zh-CN" altLang="zh-CN" sz="1400" dirty="0" smtClean="0">
                <a:latin typeface="+mn-ea"/>
                <a:ea typeface="+mn-ea"/>
              </a:rPr>
              <a:t>中国科学院高能物理研究所</a:t>
            </a:r>
            <a:r>
              <a:rPr lang="zh-CN" altLang="en-US" sz="1400" dirty="0" smtClean="0">
                <a:latin typeface="+mn-ea"/>
                <a:ea typeface="+mn-ea"/>
              </a:rPr>
              <a:t>，</a:t>
            </a:r>
            <a:r>
              <a:rPr lang="zh-CN" altLang="zh-CN" sz="1400" dirty="0" smtClean="0">
                <a:latin typeface="+mn-ea"/>
                <a:ea typeface="+mn-ea"/>
              </a:rPr>
              <a:t>核</a:t>
            </a:r>
            <a:r>
              <a:rPr lang="zh-CN" altLang="zh-CN" sz="1400" dirty="0">
                <a:latin typeface="+mn-ea"/>
                <a:ea typeface="+mn-ea"/>
              </a:rPr>
              <a:t>探测与核电子学国家重点</a:t>
            </a:r>
            <a:r>
              <a:rPr lang="zh-CN" altLang="zh-CN" sz="1400" dirty="0" smtClean="0">
                <a:latin typeface="+mn-ea"/>
                <a:ea typeface="+mn-ea"/>
              </a:rPr>
              <a:t>实验室</a:t>
            </a:r>
            <a:r>
              <a:rPr lang="en-US" altLang="zh-CN" sz="1400" dirty="0" smtClean="0">
                <a:latin typeface="+mn-ea"/>
                <a:ea typeface="+mn-ea"/>
              </a:rPr>
              <a:t/>
            </a:r>
            <a:br>
              <a:rPr lang="en-US" altLang="zh-CN" sz="1400" dirty="0" smtClean="0">
                <a:latin typeface="+mn-ea"/>
                <a:ea typeface="+mn-ea"/>
              </a:rPr>
            </a:br>
            <a:r>
              <a:rPr lang="en-US" altLang="zh-CN" sz="1400" dirty="0" smtClean="0">
                <a:latin typeface="+mn-ea"/>
                <a:ea typeface="+mn-ea"/>
              </a:rPr>
              <a:t>                               2016</a:t>
            </a:r>
            <a:r>
              <a:rPr lang="zh-CN" altLang="en-US" sz="1400" dirty="0" smtClean="0">
                <a:latin typeface="+mn-ea"/>
                <a:ea typeface="+mn-ea"/>
              </a:rPr>
              <a:t>年</a:t>
            </a:r>
            <a:r>
              <a:rPr lang="en-US" altLang="zh-CN" sz="1400" dirty="0" smtClean="0">
                <a:latin typeface="+mn-ea"/>
                <a:ea typeface="+mn-ea"/>
              </a:rPr>
              <a:t>11</a:t>
            </a:r>
            <a:r>
              <a:rPr lang="zh-CN" altLang="en-US" sz="1400" dirty="0" smtClean="0">
                <a:latin typeface="+mn-ea"/>
                <a:ea typeface="+mn-ea"/>
              </a:rPr>
              <a:t>月</a:t>
            </a:r>
            <a:r>
              <a:rPr lang="en-US" altLang="zh-CN" sz="1400" dirty="0" smtClean="0">
                <a:latin typeface="+mn-ea"/>
                <a:ea typeface="+mn-ea"/>
              </a:rPr>
              <a:t>12</a:t>
            </a:r>
            <a:r>
              <a:rPr lang="zh-CN" altLang="en-US" sz="1400" dirty="0" smtClean="0">
                <a:latin typeface="+mn-ea"/>
                <a:ea typeface="+mn-ea"/>
              </a:rPr>
              <a:t>日</a:t>
            </a:r>
            <a:r>
              <a:rPr lang="en-US" altLang="zh-CN" sz="1200" dirty="0" smtClean="0">
                <a:latin typeface="+mn-ea"/>
                <a:ea typeface="+mn-ea"/>
              </a:rPr>
              <a:t/>
            </a:r>
            <a:br>
              <a:rPr lang="en-US" altLang="zh-CN" sz="1200" dirty="0" smtClean="0">
                <a:latin typeface="+mn-ea"/>
                <a:ea typeface="+mn-ea"/>
              </a:rPr>
            </a:b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0" name="标题 1"/>
          <p:cNvSpPr txBox="1">
            <a:spLocks/>
          </p:cNvSpPr>
          <p:nvPr/>
        </p:nvSpPr>
        <p:spPr>
          <a:xfrm>
            <a:off x="1854678" y="2042066"/>
            <a:ext cx="5710688" cy="126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  <a:ea typeface="+mn-ea"/>
              </a:rPr>
              <a:t>厚</a:t>
            </a:r>
            <a:r>
              <a:rPr lang="en-US" altLang="zh-CN" sz="3200" b="1" dirty="0" smtClean="0">
                <a:latin typeface="+mn-ea"/>
                <a:ea typeface="+mn-ea"/>
              </a:rPr>
              <a:t>GEM</a:t>
            </a:r>
            <a:r>
              <a:rPr lang="zh-CN" altLang="en-US" sz="3200" b="1" dirty="0" smtClean="0">
                <a:latin typeface="+mn-ea"/>
                <a:ea typeface="+mn-ea"/>
              </a:rPr>
              <a:t>在束测探测器上的应用</a:t>
            </a:r>
            <a:endParaRPr lang="zh-CN" altLang="zh-CN" sz="3200" b="1" dirty="0"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32" y="112143"/>
            <a:ext cx="1905000" cy="142875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3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5"/>
    </mc:Choice>
    <mc:Fallback>
      <p:transition spd="slow" advTm="40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33" y="2321792"/>
            <a:ext cx="3969992" cy="3850594"/>
          </a:xfr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41" y="3585282"/>
            <a:ext cx="1528401" cy="1017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6940" y="1205787"/>
            <a:ext cx="7846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zh-CN" dirty="0">
                <a:solidFill>
                  <a:prstClr val="black"/>
                </a:solidFill>
              </a:rPr>
              <a:t>光</a:t>
            </a:r>
            <a:r>
              <a:rPr lang="zh-CN" altLang="zh-CN" dirty="0" smtClean="0">
                <a:solidFill>
                  <a:prstClr val="black"/>
                </a:solidFill>
              </a:rPr>
              <a:t>机</a:t>
            </a:r>
            <a:r>
              <a:rPr lang="zh-CN" altLang="en-US" dirty="0" smtClean="0">
                <a:solidFill>
                  <a:prstClr val="black"/>
                </a:solidFill>
              </a:rPr>
              <a:t>在</a:t>
            </a:r>
            <a:r>
              <a:rPr lang="zh-CN" altLang="en-US" dirty="0">
                <a:solidFill>
                  <a:prstClr val="black"/>
                </a:solidFill>
              </a:rPr>
              <a:t>进行探测器成像时具有</a:t>
            </a:r>
            <a:r>
              <a:rPr lang="zh-CN" altLang="zh-CN" dirty="0">
                <a:solidFill>
                  <a:prstClr val="black"/>
                </a:solidFill>
              </a:rPr>
              <a:t>照射面积</a:t>
            </a:r>
            <a:r>
              <a:rPr lang="zh-CN" altLang="en-US" dirty="0">
                <a:solidFill>
                  <a:prstClr val="black"/>
                </a:solidFill>
              </a:rPr>
              <a:t>大</a:t>
            </a:r>
            <a:r>
              <a:rPr lang="zh-CN" altLang="zh-CN" dirty="0">
                <a:solidFill>
                  <a:prstClr val="black"/>
                </a:solidFill>
              </a:rPr>
              <a:t>、准直性</a:t>
            </a:r>
            <a:r>
              <a:rPr lang="zh-CN" altLang="en-US" dirty="0">
                <a:solidFill>
                  <a:prstClr val="black"/>
                </a:solidFill>
              </a:rPr>
              <a:t>好，流量高等优点，</a:t>
            </a:r>
            <a:r>
              <a:rPr lang="zh-CN" altLang="zh-CN" dirty="0">
                <a:solidFill>
                  <a:prstClr val="black"/>
                </a:solidFill>
              </a:rPr>
              <a:t>故使用以更好的测试</a:t>
            </a:r>
            <a:r>
              <a:rPr lang="zh-CN" altLang="en-US" dirty="0">
                <a:solidFill>
                  <a:prstClr val="black"/>
                </a:solidFill>
              </a:rPr>
              <a:t>本</a:t>
            </a:r>
            <a:r>
              <a:rPr lang="zh-CN" altLang="zh-CN" dirty="0">
                <a:solidFill>
                  <a:prstClr val="black"/>
                </a:solidFill>
              </a:rPr>
              <a:t>探测器系统的成像性能，并测量探测器的位置分辨。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2013" y="1911132"/>
            <a:ext cx="703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用光刻机在薄铝片上刻出字母模型</a:t>
            </a:r>
            <a:r>
              <a:rPr lang="zh-CN" altLang="en-US" dirty="0">
                <a:solidFill>
                  <a:srgbClr val="FF0000"/>
                </a:solidFill>
              </a:rPr>
              <a:t>用于成像，</a:t>
            </a:r>
            <a:r>
              <a:rPr lang="zh-CN" altLang="zh-CN" dirty="0">
                <a:solidFill>
                  <a:srgbClr val="FF0000"/>
                </a:solidFill>
              </a:rPr>
              <a:t>模型线宽约</a:t>
            </a:r>
            <a:r>
              <a:rPr lang="en-US" altLang="zh-CN" dirty="0">
                <a:solidFill>
                  <a:srgbClr val="FF0000"/>
                </a:solidFill>
              </a:rPr>
              <a:t>1mm</a:t>
            </a:r>
            <a:r>
              <a:rPr lang="zh-CN" altLang="zh-CN" dirty="0">
                <a:solidFill>
                  <a:srgbClr val="FF0000"/>
                </a:solidFill>
              </a:rPr>
              <a:t>。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X</a:t>
            </a:r>
            <a:r>
              <a:rPr lang="zh-CN" altLang="en-US" sz="2800" b="1" dirty="0" smtClean="0">
                <a:latin typeface="+mn-ea"/>
                <a:ea typeface="+mn-ea"/>
              </a:rPr>
              <a:t>射线成像</a:t>
            </a:r>
            <a:r>
              <a:rPr lang="zh-CN" altLang="en-US" sz="2800" b="1" dirty="0">
                <a:latin typeface="+mn-ea"/>
                <a:ea typeface="+mn-ea"/>
              </a:rPr>
              <a:t>以及位置分辨测量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61260" y="6213714"/>
            <a:ext cx="525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在这里非常感谢国科大刘倩老师提供的</a:t>
            </a:r>
            <a:r>
              <a:rPr lang="en-US" altLang="zh-CN" dirty="0" smtClean="0">
                <a:solidFill>
                  <a:srgbClr val="0000FF"/>
                </a:solidFill>
                <a:latin typeface="+mn-ea"/>
              </a:rPr>
              <a:t>X</a:t>
            </a:r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光机</a:t>
            </a:r>
            <a:endParaRPr lang="zh-CN" altLang="zh-CN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136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73"/>
    </mc:Choice>
    <mc:Fallback xmlns="">
      <p:transition spd="slow" advTm="343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7" y="3357788"/>
            <a:ext cx="3587202" cy="347931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37" y="1063241"/>
            <a:ext cx="2445741" cy="2372184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4" y="3357788"/>
            <a:ext cx="3754204" cy="33211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1" y="1244911"/>
            <a:ext cx="2152454" cy="161434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63409" y="2923854"/>
            <a:ext cx="187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狭缝宽度约</a:t>
            </a:r>
            <a:r>
              <a:rPr lang="en-US" altLang="zh-CN" dirty="0">
                <a:solidFill>
                  <a:prstClr val="black"/>
                </a:solidFill>
              </a:rPr>
              <a:t>40um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+mn-ea"/>
                <a:ea typeface="+mn-ea"/>
              </a:rPr>
              <a:t>X</a:t>
            </a:r>
            <a:r>
              <a:rPr lang="zh-CN" altLang="en-US" sz="2800" b="1" dirty="0">
                <a:latin typeface="+mn-ea"/>
                <a:ea typeface="+mn-ea"/>
              </a:rPr>
              <a:t>摄像成像以及位置分辨测量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268" y="4408950"/>
            <a:ext cx="16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Sigma:~84um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8"/>
    </mc:Choice>
    <mc:Fallback xmlns="">
      <p:transition spd="slow" advTm="1125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682586" y="1429440"/>
            <a:ext cx="3199883" cy="2040890"/>
            <a:chOff x="5038344" y="1483564"/>
            <a:chExt cx="3199883" cy="2040890"/>
          </a:xfrm>
        </p:grpSpPr>
        <p:sp>
          <p:nvSpPr>
            <p:cNvPr id="3" name="矩形 2"/>
            <p:cNvSpPr/>
            <p:nvPr/>
          </p:nvSpPr>
          <p:spPr>
            <a:xfrm>
              <a:off x="7178991" y="1483564"/>
              <a:ext cx="965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阳极读出板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38344" y="1651076"/>
              <a:ext cx="2052570" cy="187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接箭头连接符 8"/>
            <p:cNvCxnSpPr/>
            <p:nvPr/>
          </p:nvCxnSpPr>
          <p:spPr>
            <a:xfrm flipV="1">
              <a:off x="6064629" y="1680923"/>
              <a:ext cx="1148091" cy="30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6125014" y="1924129"/>
              <a:ext cx="1130839" cy="397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178991" y="1727612"/>
              <a:ext cx="965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电场成形环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V="1">
              <a:off x="6538952" y="2237418"/>
              <a:ext cx="734153" cy="755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7204482" y="2028668"/>
              <a:ext cx="965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密闭腔室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5685844" y="2563414"/>
              <a:ext cx="1630888" cy="262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7255853" y="2372360"/>
              <a:ext cx="965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rgbClr val="FF0000"/>
                  </a:solidFill>
                  <a:latin typeface="+mn-ea"/>
                </a:rPr>
                <a:t>Mylar</a:t>
              </a: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窗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6400800" y="2828076"/>
              <a:ext cx="915932" cy="16269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7273105" y="2785626"/>
              <a:ext cx="9651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rgbClr val="FF0000"/>
                  </a:solidFill>
                  <a:latin typeface="+mn-ea"/>
                </a:rPr>
                <a:t>阴极</a:t>
              </a:r>
              <a:endParaRPr lang="en-US" altLang="zh-CN" sz="1200" dirty="0" smtClean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0127" y="3588819"/>
            <a:ext cx="7121069" cy="3140678"/>
            <a:chOff x="467544" y="3045300"/>
            <a:chExt cx="7303652" cy="347140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045300"/>
              <a:ext cx="7303652" cy="329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" name="直接箭头连接符 32"/>
            <p:cNvCxnSpPr/>
            <p:nvPr/>
          </p:nvCxnSpPr>
          <p:spPr>
            <a:xfrm flipV="1">
              <a:off x="1578634" y="5702060"/>
              <a:ext cx="902617" cy="4744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983518" y="6176513"/>
              <a:ext cx="985809" cy="340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  <a:latin typeface="+mn-ea"/>
                </a:rPr>
                <a:t>漂移距离</a:t>
              </a:r>
              <a:endParaRPr lang="zh-CN" altLang="en-US" sz="1400" dirty="0">
                <a:latin typeface="+mn-ea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V="1">
              <a:off x="5391509" y="4735584"/>
              <a:ext cx="224607" cy="12037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5010907" y="5985845"/>
              <a:ext cx="985809" cy="3401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rgbClr val="FF0000"/>
                  </a:solidFill>
                  <a:latin typeface="+mn-ea"/>
                </a:rPr>
                <a:t>径迹长度</a:t>
              </a:r>
              <a:endParaRPr lang="zh-CN" altLang="en-US" sz="1400" dirty="0">
                <a:latin typeface="+mn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774111" y="6435530"/>
            <a:ext cx="2124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探测器原理及组成</a:t>
            </a:r>
            <a:endParaRPr lang="en-US" altLang="zh-CN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7" name="内容占位符 2"/>
          <p:cNvSpPr txBox="1">
            <a:spLocks/>
          </p:cNvSpPr>
          <p:nvPr/>
        </p:nvSpPr>
        <p:spPr>
          <a:xfrm>
            <a:off x="610066" y="1488252"/>
            <a:ext cx="5127351" cy="194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基本方案：厚</a:t>
            </a:r>
            <a:r>
              <a:rPr lang="en-US" altLang="zh-CN" sz="1600" dirty="0" smtClean="0">
                <a:latin typeface="+mn-ea"/>
              </a:rPr>
              <a:t>GEM</a:t>
            </a:r>
            <a:r>
              <a:rPr lang="zh-CN" altLang="en-US" sz="1600" dirty="0" smtClean="0">
                <a:latin typeface="+mn-ea"/>
              </a:rPr>
              <a:t>读出</a:t>
            </a:r>
            <a:r>
              <a:rPr lang="en-US" altLang="zh-CN" sz="1600" dirty="0" smtClean="0">
                <a:latin typeface="+mn-ea"/>
              </a:rPr>
              <a:t>-TPC</a:t>
            </a:r>
            <a:r>
              <a:rPr lang="zh-CN" altLang="en-US" sz="1600" dirty="0" smtClean="0">
                <a:latin typeface="+mn-ea"/>
              </a:rPr>
              <a:t>探测器</a:t>
            </a:r>
            <a:endParaRPr lang="en-US" altLang="zh-CN" sz="1600" dirty="0" smtClean="0">
              <a:latin typeface="+mn-ea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空间分辨：　</a:t>
            </a:r>
            <a:r>
              <a:rPr lang="en-US" altLang="zh-CN" sz="1600" dirty="0" smtClean="0">
                <a:latin typeface="+mn-ea"/>
              </a:rPr>
              <a:t>100 um (</a:t>
            </a:r>
            <a:r>
              <a:rPr lang="zh-CN" altLang="en-US" sz="1600" dirty="0" smtClean="0">
                <a:latin typeface="+mn-ea"/>
              </a:rPr>
              <a:t>本征</a:t>
            </a:r>
            <a:r>
              <a:rPr lang="en-US" altLang="zh-CN" sz="1600" dirty="0" smtClean="0">
                <a:latin typeface="+mn-ea"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工作气压：</a:t>
            </a:r>
            <a:r>
              <a:rPr lang="en-US" altLang="zh-CN" sz="1600" dirty="0" smtClean="0">
                <a:latin typeface="+mn-ea"/>
              </a:rPr>
              <a:t>0.5atm-1atm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+mn-ea"/>
              </a:rPr>
              <a:t>径</a:t>
            </a:r>
            <a:r>
              <a:rPr lang="zh-CN" altLang="en-US" sz="1600" dirty="0" smtClean="0">
                <a:latin typeface="+mn-ea"/>
              </a:rPr>
              <a:t>迹长度：</a:t>
            </a:r>
            <a:r>
              <a:rPr lang="en-US" altLang="zh-CN" sz="1600" dirty="0" smtClean="0">
                <a:latin typeface="+mn-ea"/>
              </a:rPr>
              <a:t>76mm (</a:t>
            </a:r>
            <a:r>
              <a:rPr lang="zh-CN" altLang="en-US" sz="1600" dirty="0" smtClean="0">
                <a:latin typeface="+mn-ea"/>
              </a:rPr>
              <a:t>已优化，角分辨</a:t>
            </a:r>
            <a:r>
              <a:rPr lang="en-US" altLang="zh-CN" sz="1600" dirty="0" smtClean="0">
                <a:latin typeface="+mn-ea"/>
              </a:rPr>
              <a:t>:</a:t>
            </a:r>
            <a:r>
              <a:rPr lang="zh-CN" altLang="en-US" sz="1600" dirty="0" smtClean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0.5°)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采样读出，三维径迹，</a:t>
            </a:r>
            <a:r>
              <a:rPr lang="en-US" altLang="zh-CN" sz="1600" dirty="0" smtClean="0">
                <a:latin typeface="+mn-ea"/>
              </a:rPr>
              <a:t>72</a:t>
            </a:r>
            <a:r>
              <a:rPr lang="zh-CN" altLang="en-US" sz="1600" dirty="0" smtClean="0">
                <a:latin typeface="+mn-ea"/>
              </a:rPr>
              <a:t>*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（</a:t>
            </a:r>
            <a:r>
              <a:rPr lang="en-US" altLang="zh-CN" sz="1600" dirty="0" smtClean="0">
                <a:latin typeface="+mn-ea"/>
              </a:rPr>
              <a:t>XY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+7</a:t>
            </a:r>
            <a:r>
              <a:rPr lang="zh-CN" altLang="en-US" sz="1600" dirty="0" smtClean="0">
                <a:latin typeface="+mn-ea"/>
              </a:rPr>
              <a:t>（</a:t>
            </a:r>
            <a:r>
              <a:rPr lang="en-US" altLang="zh-CN" sz="1600" dirty="0" smtClean="0">
                <a:latin typeface="+mn-ea"/>
              </a:rPr>
              <a:t>Z</a:t>
            </a:r>
            <a:r>
              <a:rPr lang="zh-CN" altLang="en-US" sz="1600" dirty="0" smtClean="0">
                <a:latin typeface="+mn-ea"/>
              </a:rPr>
              <a:t>）</a:t>
            </a:r>
            <a:r>
              <a:rPr lang="en-US" altLang="zh-CN" sz="1600" dirty="0" smtClean="0">
                <a:latin typeface="+mn-ea"/>
              </a:rPr>
              <a:t>=511</a:t>
            </a:r>
            <a:r>
              <a:rPr lang="zh-CN" altLang="en-US" sz="1600" dirty="0" smtClean="0">
                <a:latin typeface="+mn-ea"/>
              </a:rPr>
              <a:t>路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latin typeface="+mn-ea"/>
                <a:ea typeface="+mn-ea"/>
              </a:rPr>
              <a:t>三、在线径迹测量</a:t>
            </a:r>
            <a:r>
              <a:rPr lang="en-US" altLang="zh-CN" sz="3600" b="1" dirty="0" smtClean="0">
                <a:latin typeface="+mn-ea"/>
                <a:ea typeface="+mn-ea"/>
              </a:rPr>
              <a:t>TPC</a:t>
            </a:r>
            <a:r>
              <a:rPr lang="zh-CN" altLang="en-US" sz="3600" b="1" dirty="0" smtClean="0">
                <a:latin typeface="+mn-ea"/>
                <a:ea typeface="+mn-ea"/>
              </a:rPr>
              <a:t>探测器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5"/>
    </mc:Choice>
    <mc:Fallback xmlns="">
      <p:transition spd="slow" advTm="65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899839" y="1022426"/>
            <a:ext cx="6799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阳极读出板设计：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阳极读出板选用七点“采样”读出方式，</a:t>
            </a:r>
            <a:r>
              <a:rPr lang="en-US" altLang="zh-CN" sz="1600" dirty="0" smtClean="0">
                <a:latin typeface="+mn-ea"/>
              </a:rPr>
              <a:t>XY</a:t>
            </a:r>
            <a:r>
              <a:rPr lang="zh-CN" altLang="en-US" sz="1600" dirty="0" smtClean="0">
                <a:latin typeface="+mn-ea"/>
              </a:rPr>
              <a:t>方向</a:t>
            </a:r>
            <a:r>
              <a:rPr lang="en-US" altLang="zh-CN" sz="1600" dirty="0" smtClean="0">
                <a:latin typeface="+mn-ea"/>
              </a:rPr>
              <a:t>72</a:t>
            </a:r>
            <a:r>
              <a:rPr lang="zh-CN" altLang="en-US" sz="1600" dirty="0" smtClean="0">
                <a:latin typeface="+mn-ea"/>
              </a:rPr>
              <a:t>*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个</a:t>
            </a:r>
            <a:r>
              <a:rPr lang="en-US" altLang="zh-CN" sz="1600" dirty="0" smtClean="0">
                <a:latin typeface="+mn-ea"/>
              </a:rPr>
              <a:t>pads</a:t>
            </a:r>
            <a:r>
              <a:rPr lang="zh-CN" altLang="en-US" sz="1600" dirty="0" smtClean="0">
                <a:latin typeface="+mn-ea"/>
              </a:rPr>
              <a:t>引出</a:t>
            </a:r>
            <a:r>
              <a:rPr lang="en-US" altLang="zh-CN" sz="1600" dirty="0">
                <a:latin typeface="+mn-ea"/>
              </a:rPr>
              <a:t>+</a:t>
            </a:r>
            <a:r>
              <a:rPr lang="en-US" altLang="zh-CN" sz="1600" dirty="0" smtClean="0">
                <a:latin typeface="+mn-ea"/>
              </a:rPr>
              <a:t>Z</a:t>
            </a:r>
            <a:r>
              <a:rPr lang="zh-CN" altLang="en-US" sz="1600" dirty="0" smtClean="0">
                <a:latin typeface="+mn-ea"/>
              </a:rPr>
              <a:t>方向</a:t>
            </a:r>
            <a:r>
              <a:rPr lang="en-US" altLang="zh-CN" sz="1600" dirty="0" smtClean="0">
                <a:latin typeface="+mn-ea"/>
              </a:rPr>
              <a:t>7</a:t>
            </a:r>
            <a:r>
              <a:rPr lang="zh-CN" altLang="en-US" sz="1600" dirty="0" smtClean="0">
                <a:latin typeface="+mn-ea"/>
              </a:rPr>
              <a:t>路</a:t>
            </a:r>
            <a:r>
              <a:rPr lang="en-US" altLang="zh-CN" sz="1600" dirty="0" smtClean="0">
                <a:latin typeface="+mn-ea"/>
              </a:rPr>
              <a:t>strips</a:t>
            </a:r>
            <a:r>
              <a:rPr lang="zh-CN" altLang="en-US" sz="1600" dirty="0" smtClean="0">
                <a:latin typeface="+mn-ea"/>
              </a:rPr>
              <a:t>读出，总共</a:t>
            </a:r>
            <a:r>
              <a:rPr lang="en-US" altLang="zh-CN" sz="1600" dirty="0" smtClean="0">
                <a:latin typeface="+mn-ea"/>
              </a:rPr>
              <a:t>511</a:t>
            </a:r>
            <a:r>
              <a:rPr lang="zh-CN" altLang="en-US" sz="1600" dirty="0" smtClean="0">
                <a:latin typeface="+mn-ea"/>
              </a:rPr>
              <a:t>路读出；其余覆铜区域接地，确保电场的均匀性。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Pad</a:t>
            </a:r>
            <a:r>
              <a:rPr lang="zh-CN" altLang="en-US" sz="1600" dirty="0" smtClean="0">
                <a:latin typeface="+mn-ea"/>
              </a:rPr>
              <a:t>大小：</a:t>
            </a:r>
            <a:r>
              <a:rPr lang="en-US" altLang="zh-CN" sz="1600" dirty="0" smtClean="0">
                <a:latin typeface="+mn-ea"/>
              </a:rPr>
              <a:t>0.46*0.46mm</a:t>
            </a:r>
            <a:r>
              <a:rPr lang="zh-CN" altLang="en-US" sz="1600" dirty="0" smtClean="0">
                <a:latin typeface="+mn-ea"/>
              </a:rPr>
              <a:t>，</a:t>
            </a:r>
            <a:r>
              <a:rPr lang="en-US" altLang="zh-CN" sz="1600" dirty="0" smtClean="0">
                <a:latin typeface="+mn-ea"/>
              </a:rPr>
              <a:t>gap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0.1mm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背面选用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 smtClean="0">
                <a:latin typeface="+mn-ea"/>
              </a:rPr>
              <a:t>个型号为</a:t>
            </a:r>
            <a:r>
              <a:rPr lang="en-US" altLang="zh-CN" sz="1600" dirty="0" err="1">
                <a:latin typeface="+mn-ea"/>
              </a:rPr>
              <a:t>S</a:t>
            </a:r>
            <a:r>
              <a:rPr lang="en-US" altLang="zh-CN" sz="1600" dirty="0" err="1" smtClean="0">
                <a:latin typeface="+mn-ea"/>
              </a:rPr>
              <a:t>amtec</a:t>
            </a:r>
            <a:r>
              <a:rPr lang="zh-CN" altLang="en-US" sz="1600" dirty="0" smtClean="0">
                <a:latin typeface="+mn-ea"/>
              </a:rPr>
              <a:t>的金手指插座，</a:t>
            </a:r>
            <a:r>
              <a:rPr lang="en-US" altLang="zh-CN" sz="1600" dirty="0" smtClean="0">
                <a:latin typeface="+mn-ea"/>
              </a:rPr>
              <a:t>140</a:t>
            </a:r>
            <a:r>
              <a:rPr lang="en-US" altLang="zh-CN" sz="1600" dirty="0">
                <a:latin typeface="+mn-ea"/>
              </a:rPr>
              <a:t>pin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-1" r="10010" b="519"/>
          <a:stretch/>
        </p:blipFill>
        <p:spPr>
          <a:xfrm rot="16200000">
            <a:off x="3435120" y="4010056"/>
            <a:ext cx="2091133" cy="2038004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704249" y="6086310"/>
            <a:ext cx="142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层板设计图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59828" y="6019799"/>
            <a:ext cx="159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读出板正面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/>
          <a:srcRect r="2016" b="19946"/>
          <a:stretch/>
        </p:blipFill>
        <p:spPr>
          <a:xfrm>
            <a:off x="6355040" y="2230734"/>
            <a:ext cx="2688431" cy="143675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681418" y="3983490"/>
            <a:ext cx="3755879" cy="2050301"/>
            <a:chOff x="3986147" y="4037161"/>
            <a:chExt cx="3755879" cy="2050301"/>
          </a:xfrm>
        </p:grpSpPr>
        <p:grpSp>
          <p:nvGrpSpPr>
            <p:cNvPr id="32" name="组合 31"/>
            <p:cNvGrpSpPr/>
            <p:nvPr/>
          </p:nvGrpSpPr>
          <p:grpSpPr>
            <a:xfrm>
              <a:off x="3986147" y="4037161"/>
              <a:ext cx="3200912" cy="2050301"/>
              <a:chOff x="2612412" y="4495753"/>
              <a:chExt cx="3200912" cy="205030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3459" r="20" b="8931"/>
              <a:stretch/>
            </p:blipFill>
            <p:spPr>
              <a:xfrm rot="5400000">
                <a:off x="2648310" y="4459855"/>
                <a:ext cx="2050301" cy="2122098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1800" y="4515856"/>
                <a:ext cx="911524" cy="683643"/>
              </a:xfrm>
              <a:prstGeom prst="rect">
                <a:avLst/>
              </a:prstGeom>
            </p:spPr>
          </p:pic>
          <p:sp>
            <p:nvSpPr>
              <p:cNvPr id="36" name="矩形 35"/>
              <p:cNvSpPr/>
              <p:nvPr/>
            </p:nvSpPr>
            <p:spPr>
              <a:xfrm>
                <a:off x="3629404" y="5250503"/>
                <a:ext cx="144000" cy="72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8" name="直接箭头连接符 37"/>
              <p:cNvCxnSpPr>
                <a:stCxn id="36" idx="3"/>
              </p:cNvCxnSpPr>
              <p:nvPr/>
            </p:nvCxnSpPr>
            <p:spPr>
              <a:xfrm flipV="1">
                <a:off x="3773404" y="4835006"/>
                <a:ext cx="1128396" cy="45149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箭头连接符 6"/>
            <p:cNvCxnSpPr/>
            <p:nvPr/>
          </p:nvCxnSpPr>
          <p:spPr>
            <a:xfrm>
              <a:off x="5589917" y="5062312"/>
              <a:ext cx="828136" cy="204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6388043" y="4958164"/>
              <a:ext cx="13539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FF"/>
                  </a:solidFill>
                  <a:latin typeface="+mn-ea"/>
                </a:rPr>
                <a:t>高压引脚</a:t>
              </a:r>
              <a:endParaRPr lang="zh-CN" altLang="en-US" sz="1600" dirty="0">
                <a:latin typeface="+mn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193958" y="3968250"/>
            <a:ext cx="2085610" cy="2127138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960471" y="6074625"/>
            <a:ext cx="136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读出板背面</a:t>
            </a:r>
            <a:endParaRPr lang="en-US" altLang="zh-CN" sz="16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1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探测器结构设计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7"/>
    </mc:Choice>
    <mc:Fallback xmlns="">
      <p:transition spd="slow" advTm="1507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473" y="3554913"/>
            <a:ext cx="2295098" cy="15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90" y="5391053"/>
            <a:ext cx="2770995" cy="11428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18131" y="951036"/>
            <a:ext cx="5972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漂移场设计：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漂移</a:t>
            </a:r>
            <a:r>
              <a:rPr lang="zh-CN" altLang="en-US" sz="1600" dirty="0">
                <a:latin typeface="+mn-ea"/>
              </a:rPr>
              <a:t>距离</a:t>
            </a:r>
            <a:r>
              <a:rPr lang="en-US" altLang="zh-CN" sz="1600" dirty="0" err="1">
                <a:latin typeface="+mn-ea"/>
              </a:rPr>
              <a:t>Ldrift</a:t>
            </a:r>
            <a:r>
              <a:rPr lang="zh-CN" altLang="en-US" sz="1600" dirty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70mm</a:t>
            </a:r>
            <a:r>
              <a:rPr lang="zh-CN" altLang="en-US" sz="1600" dirty="0" smtClean="0">
                <a:latin typeface="+mn-ea"/>
              </a:rPr>
              <a:t>，影响</a:t>
            </a:r>
            <a:r>
              <a:rPr lang="zh-CN" altLang="en-US" sz="1600" dirty="0">
                <a:latin typeface="+mn-ea"/>
              </a:rPr>
              <a:t>角分辨、空间分辨、穿透效率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矩形</a:t>
            </a:r>
            <a:r>
              <a:rPr lang="zh-CN" altLang="en-US" sz="1600" dirty="0">
                <a:latin typeface="+mn-ea"/>
              </a:rPr>
              <a:t>漂移场，无磁场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+mn-ea"/>
              </a:rPr>
              <a:t>Mirro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strip+Big</a:t>
            </a:r>
            <a:r>
              <a:rPr lang="en-US" altLang="zh-CN" sz="1600" dirty="0">
                <a:latin typeface="+mn-ea"/>
              </a:rPr>
              <a:t> window + wire</a:t>
            </a:r>
            <a:r>
              <a:rPr lang="zh-CN" altLang="en-US" sz="1600" dirty="0">
                <a:latin typeface="+mn-ea"/>
              </a:rPr>
              <a:t>结构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+mn-ea"/>
              </a:rPr>
              <a:t>电阻精度：国产</a:t>
            </a:r>
            <a:r>
              <a:rPr lang="en-US" altLang="zh-CN" sz="1600" dirty="0">
                <a:latin typeface="+mn-ea"/>
              </a:rPr>
              <a:t>0.02%</a:t>
            </a:r>
            <a:r>
              <a:rPr lang="zh-CN" altLang="en-US" sz="1600" dirty="0">
                <a:latin typeface="+mn-ea"/>
              </a:rPr>
              <a:t>，</a:t>
            </a:r>
            <a:r>
              <a:rPr lang="en-US" altLang="zh-CN" sz="1600" dirty="0">
                <a:latin typeface="+mn-ea"/>
              </a:rPr>
              <a:t>5ppm/</a:t>
            </a:r>
            <a:r>
              <a:rPr lang="en-US" altLang="zh-CN" sz="1600" dirty="0" smtClean="0">
                <a:latin typeface="+mn-ea"/>
              </a:rPr>
              <a:t>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+mn-ea"/>
              </a:rPr>
              <a:t>电场成形环采用</a:t>
            </a:r>
            <a:r>
              <a:rPr lang="en-US" altLang="zh-CN" sz="1600" dirty="0" err="1">
                <a:latin typeface="+mn-ea"/>
              </a:rPr>
              <a:t>Kapton</a:t>
            </a:r>
            <a:r>
              <a:rPr lang="zh-CN" altLang="en-US" sz="1600" dirty="0">
                <a:latin typeface="+mn-ea"/>
              </a:rPr>
              <a:t>膜作为基材，内外交错镶嵌铜环</a:t>
            </a:r>
            <a:r>
              <a:rPr lang="zh-CN" altLang="en-US" sz="1600" dirty="0" smtClean="0">
                <a:latin typeface="+mn-ea"/>
              </a:rPr>
              <a:t>；</a:t>
            </a:r>
            <a:endParaRPr lang="en-US" altLang="zh-CN" sz="16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漂移场电压经过电阻和二极管与厚</a:t>
            </a:r>
            <a:r>
              <a:rPr lang="en-US" altLang="zh-CN" sz="1600" dirty="0" smtClean="0">
                <a:latin typeface="+mn-ea"/>
              </a:rPr>
              <a:t>GEM</a:t>
            </a:r>
            <a:r>
              <a:rPr lang="zh-CN" altLang="en-US" sz="1600" dirty="0" smtClean="0">
                <a:latin typeface="+mn-ea"/>
              </a:rPr>
              <a:t>膜顶端电压相连，确保电场平稳过渡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473" y="5080794"/>
            <a:ext cx="2295098" cy="137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0057" y="3554913"/>
            <a:ext cx="1998629" cy="278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13"/>
          <p:cNvGrpSpPr/>
          <p:nvPr/>
        </p:nvGrpSpPr>
        <p:grpSpPr>
          <a:xfrm>
            <a:off x="317584" y="4189077"/>
            <a:ext cx="3577392" cy="945396"/>
            <a:chOff x="4523000" y="3635732"/>
            <a:chExt cx="3577392" cy="945396"/>
          </a:xfrm>
        </p:grpSpPr>
        <p:sp>
          <p:nvSpPr>
            <p:cNvPr id="15" name="矩形 14"/>
            <p:cNvSpPr/>
            <p:nvPr/>
          </p:nvSpPr>
          <p:spPr>
            <a:xfrm>
              <a:off x="5652120" y="4149080"/>
              <a:ext cx="2448272" cy="14401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724128" y="4077072"/>
              <a:ext cx="3600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228184" y="4077072"/>
              <a:ext cx="3600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20072" y="4149080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220072" y="4293096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5436096" y="3933056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5436096" y="429309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23000" y="4005064"/>
              <a:ext cx="7327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100um</a:t>
              </a:r>
              <a:endParaRPr lang="zh-CN" altLang="en-US" sz="1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6732240" y="4077072"/>
              <a:ext cx="3600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36296" y="4077072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668344" y="4077072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012160" y="4365104"/>
              <a:ext cx="3600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516216" y="4365104"/>
              <a:ext cx="36004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7020272" y="4365104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452320" y="4365104"/>
              <a:ext cx="288032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5724128" y="393305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6084168" y="393305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228184" y="393305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V="1">
              <a:off x="6732240" y="3933056"/>
              <a:ext cx="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5724128" y="3933056"/>
              <a:ext cx="36004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/>
            <p:cNvCxnSpPr/>
            <p:nvPr/>
          </p:nvCxnSpPr>
          <p:spPr>
            <a:xfrm>
              <a:off x="6228184" y="3933056"/>
              <a:ext cx="504056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35"/>
            <p:cNvSpPr txBox="1"/>
            <p:nvPr/>
          </p:nvSpPr>
          <p:spPr>
            <a:xfrm>
              <a:off x="5436096" y="3645024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2.5mm</a:t>
              </a:r>
              <a:endParaRPr lang="zh-CN" altLang="en-US" sz="1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5" name="TextBox 36"/>
            <p:cNvSpPr txBox="1"/>
            <p:nvPr/>
          </p:nvSpPr>
          <p:spPr>
            <a:xfrm>
              <a:off x="6156176" y="363573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3mm</a:t>
              </a:r>
              <a:endParaRPr lang="zh-CN" altLang="en-US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8716" y="1340901"/>
            <a:ext cx="2409970" cy="19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探测器结构设计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0"/>
    </mc:Choice>
    <mc:Fallback xmlns="">
      <p:transition spd="slow" advTm="287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4" descr="P51031-0848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15114" r="11681" b="13943"/>
          <a:stretch>
            <a:fillRect/>
          </a:stretch>
        </p:blipFill>
        <p:spPr bwMode="auto">
          <a:xfrm>
            <a:off x="1161754" y="1693950"/>
            <a:ext cx="2640765" cy="18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87372" y="937961"/>
            <a:ext cx="8387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厚</a:t>
            </a:r>
            <a:r>
              <a:rPr lang="en-US" altLang="zh-CN" sz="1600" dirty="0" smtClean="0">
                <a:latin typeface="+mn-ea"/>
              </a:rPr>
              <a:t>GEM</a:t>
            </a:r>
            <a:r>
              <a:rPr lang="zh-CN" altLang="en-US" sz="1600" dirty="0" smtClean="0">
                <a:latin typeface="+mn-ea"/>
              </a:rPr>
              <a:t>孔径：</a:t>
            </a:r>
            <a:r>
              <a:rPr lang="en-US" altLang="zh-CN" sz="1600" dirty="0" smtClean="0">
                <a:latin typeface="+mn-ea"/>
              </a:rPr>
              <a:t>150μm Pitch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400μm</a:t>
            </a: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smtClean="0">
                <a:latin typeface="+mn-ea"/>
              </a:rPr>
              <a:t>Rim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70μm  </a:t>
            </a:r>
            <a:r>
              <a:rPr lang="zh-CN" altLang="en-US" sz="1600" dirty="0" smtClean="0">
                <a:latin typeface="+mn-ea"/>
              </a:rPr>
              <a:t>工作气体：</a:t>
            </a:r>
            <a:r>
              <a:rPr lang="en-US" altLang="zh-CN" sz="1600" dirty="0" err="1" smtClean="0">
                <a:latin typeface="+mn-ea"/>
              </a:rPr>
              <a:t>Ar:isob</a:t>
            </a:r>
            <a:r>
              <a:rPr lang="en-US" altLang="zh-CN" sz="1600" dirty="0" smtClean="0">
                <a:latin typeface="+mn-ea"/>
              </a:rPr>
              <a:t>=97:3 </a:t>
            </a:r>
            <a:r>
              <a:rPr lang="zh-CN" altLang="en-US" sz="1600" dirty="0" smtClean="0">
                <a:latin typeface="+mn-ea"/>
              </a:rPr>
              <a:t>气压：</a:t>
            </a:r>
            <a:r>
              <a:rPr lang="en-US" altLang="zh-CN" sz="1600" dirty="0" smtClean="0">
                <a:latin typeface="+mn-ea"/>
              </a:rPr>
              <a:t>0.5atm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en-US" altLang="zh-CN" sz="1600" dirty="0" smtClean="0">
                <a:latin typeface="+mn-ea"/>
              </a:rPr>
              <a:t>0.75atm</a:t>
            </a:r>
            <a:r>
              <a:rPr lang="zh-CN" altLang="en-US" sz="1600" dirty="0" smtClean="0">
                <a:latin typeface="+mn-ea"/>
              </a:rPr>
              <a:t>、</a:t>
            </a:r>
            <a:r>
              <a:rPr lang="en-US" altLang="zh-CN" sz="1600" dirty="0" smtClean="0">
                <a:latin typeface="+mn-ea"/>
              </a:rPr>
              <a:t>1atm</a:t>
            </a:r>
            <a:endParaRPr lang="en-US" altLang="zh-CN" sz="1600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73" y="4149180"/>
            <a:ext cx="2804146" cy="210310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801058" y="3491460"/>
            <a:ext cx="3122745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1atm</a:t>
            </a: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下厚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GEM</a:t>
            </a: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膜电子增益以及能量分辨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38" y="1542269"/>
            <a:ext cx="3195986" cy="202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64087" y="3957380"/>
            <a:ext cx="8367623" cy="0"/>
          </a:xfrm>
          <a:prstGeom prst="line">
            <a:avLst/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94921" y="3518056"/>
            <a:ext cx="22442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实验所选厚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GEM</a:t>
            </a: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5844" r="7603" b="1321"/>
          <a:stretch/>
        </p:blipFill>
        <p:spPr>
          <a:xfrm>
            <a:off x="4384647" y="4021820"/>
            <a:ext cx="3209686" cy="242895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909192" y="6252289"/>
            <a:ext cx="222531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负压下厚</a:t>
            </a:r>
            <a:r>
              <a:rPr lang="en-US" altLang="zh-CN" sz="1400" dirty="0" smtClean="0">
                <a:solidFill>
                  <a:srgbClr val="0000FF"/>
                </a:solidFill>
                <a:latin typeface="+mn-ea"/>
              </a:rPr>
              <a:t>GEM</a:t>
            </a: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膜工作特性</a:t>
            </a:r>
            <a:endParaRPr lang="zh-CN" altLang="en-US" sz="1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41073" y="6228416"/>
            <a:ext cx="27859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0000FF"/>
                </a:solidFill>
                <a:latin typeface="+mn-ea"/>
              </a:rPr>
              <a:t>探测器腔室</a:t>
            </a:r>
            <a:endParaRPr lang="zh-CN" altLang="en-US" sz="1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50517" y="2332602"/>
            <a:ext cx="11839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5.9keV@23%</a:t>
            </a:r>
            <a:endParaRPr lang="zh-CN" altLang="en-US" sz="1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探测器性能研究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9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98"/>
    </mc:Choice>
    <mc:Fallback xmlns="">
      <p:transition spd="slow" advTm="4709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72" r="2289" b="11011"/>
          <a:stretch/>
        </p:blipFill>
        <p:spPr>
          <a:xfrm>
            <a:off x="2436324" y="3086568"/>
            <a:ext cx="4123849" cy="336120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94364" y="930972"/>
            <a:ext cx="8394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00FF"/>
                </a:solidFill>
                <a:latin typeface="+mn-ea"/>
              </a:rPr>
              <a:t>探测器沉积能量</a:t>
            </a:r>
            <a:r>
              <a:rPr lang="en-US" altLang="zh-CN" sz="2000" dirty="0" smtClean="0">
                <a:solidFill>
                  <a:srgbClr val="0000FF"/>
                </a:solidFill>
                <a:latin typeface="+mn-ea"/>
              </a:rPr>
              <a:t>Geant4</a:t>
            </a:r>
            <a:r>
              <a:rPr lang="zh-CN" altLang="en-US" sz="2000" dirty="0" smtClean="0">
                <a:solidFill>
                  <a:srgbClr val="0000FF"/>
                </a:solidFill>
                <a:latin typeface="+mn-ea"/>
              </a:rPr>
              <a:t>模拟：</a:t>
            </a:r>
            <a:endParaRPr lang="en-US" altLang="zh-CN" sz="2000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气压</a:t>
            </a:r>
            <a:r>
              <a:rPr lang="zh-CN" altLang="en-US" sz="1600" dirty="0" smtClean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0.5atm</a:t>
            </a:r>
            <a:r>
              <a:rPr lang="zh-CN" altLang="en-US" sz="1600" dirty="0" smtClean="0">
                <a:latin typeface="+mn-ea"/>
              </a:rPr>
              <a:t>，</a:t>
            </a:r>
            <a:r>
              <a:rPr lang="en-US" altLang="zh-CN" sz="1600" dirty="0" smtClean="0">
                <a:latin typeface="+mn-ea"/>
              </a:rPr>
              <a:t>0.75atm</a:t>
            </a:r>
            <a:r>
              <a:rPr lang="zh-CN" altLang="en-US" sz="1600" dirty="0" smtClean="0">
                <a:latin typeface="+mn-ea"/>
              </a:rPr>
              <a:t>，</a:t>
            </a:r>
            <a:r>
              <a:rPr lang="en-US" altLang="zh-CN" sz="1600" dirty="0" smtClean="0">
                <a:latin typeface="+mn-ea"/>
              </a:rPr>
              <a:t>1atm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入射粒子：</a:t>
            </a:r>
            <a:r>
              <a:rPr lang="en-US" altLang="zh-CN" sz="1600" dirty="0" smtClean="0">
                <a:latin typeface="+mn-ea"/>
              </a:rPr>
              <a:t>e-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能量：</a:t>
            </a:r>
            <a:r>
              <a:rPr lang="en-US" altLang="zh-CN" sz="1600" dirty="0" smtClean="0">
                <a:latin typeface="+mn-ea"/>
              </a:rPr>
              <a:t>1MeV~50MeV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平均电离能𝑊</a:t>
            </a:r>
            <a:r>
              <a:rPr lang="en-US" altLang="zh-CN" sz="1600" dirty="0" smtClean="0">
                <a:latin typeface="+mn-ea"/>
              </a:rPr>
              <a:t>_</a:t>
            </a:r>
            <a:r>
              <a:rPr lang="zh-CN" altLang="en-US" sz="1600" dirty="0" smtClean="0">
                <a:latin typeface="+mn-ea"/>
              </a:rPr>
              <a:t>𝑖</a:t>
            </a:r>
            <a:r>
              <a:rPr lang="en-US" altLang="zh-CN" sz="1600" dirty="0" smtClean="0">
                <a:latin typeface="+mn-ea"/>
              </a:rPr>
              <a:t>~26eV</a:t>
            </a:r>
            <a:r>
              <a:rPr lang="zh-CN" altLang="en-US" sz="1600" dirty="0" smtClean="0">
                <a:latin typeface="+mn-ea"/>
              </a:rPr>
              <a:t>；假定沉积能量为</a:t>
            </a:r>
            <a:r>
              <a:rPr lang="en-US" altLang="zh-CN" sz="1600" dirty="0" smtClean="0">
                <a:latin typeface="+mn-ea"/>
              </a:rPr>
              <a:t>10keV,</a:t>
            </a:r>
            <a:r>
              <a:rPr lang="zh-CN" altLang="en-US" sz="1600" dirty="0" smtClean="0">
                <a:latin typeface="+mn-ea"/>
              </a:rPr>
              <a:t>则在</a:t>
            </a:r>
            <a:r>
              <a:rPr lang="en-US" altLang="zh-CN" sz="1600" dirty="0" smtClean="0">
                <a:latin typeface="+mn-ea"/>
              </a:rPr>
              <a:t>75mm</a:t>
            </a:r>
            <a:r>
              <a:rPr lang="zh-CN" altLang="en-US" sz="1600" dirty="0" smtClean="0">
                <a:latin typeface="+mn-ea"/>
              </a:rPr>
              <a:t>的径迹上，原初电子可达到</a:t>
            </a:r>
            <a:r>
              <a:rPr lang="en-US" altLang="zh-CN" sz="1600" dirty="0" smtClean="0">
                <a:latin typeface="+mn-ea"/>
              </a:rPr>
              <a:t>~51/cm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912101" y="1001532"/>
            <a:ext cx="1800200" cy="1330435"/>
            <a:chOff x="6174244" y="1222411"/>
            <a:chExt cx="1800200" cy="1330435"/>
          </a:xfrm>
        </p:grpSpPr>
        <p:grpSp>
          <p:nvGrpSpPr>
            <p:cNvPr id="24" name="组合 6"/>
            <p:cNvGrpSpPr/>
            <p:nvPr/>
          </p:nvGrpSpPr>
          <p:grpSpPr>
            <a:xfrm>
              <a:off x="6606290" y="1582450"/>
              <a:ext cx="1368154" cy="970396"/>
              <a:chOff x="6373376" y="1582450"/>
              <a:chExt cx="1368154" cy="970396"/>
            </a:xfrm>
          </p:grpSpPr>
          <p:sp>
            <p:nvSpPr>
              <p:cNvPr id="29" name="矩形 4"/>
              <p:cNvSpPr/>
              <p:nvPr/>
            </p:nvSpPr>
            <p:spPr>
              <a:xfrm>
                <a:off x="6373378" y="1582451"/>
                <a:ext cx="1368152" cy="97039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flipH="1">
                <a:off x="6373376" y="1582450"/>
                <a:ext cx="72009" cy="9361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5" name="直接箭头连接符 24"/>
            <p:cNvCxnSpPr/>
            <p:nvPr/>
          </p:nvCxnSpPr>
          <p:spPr>
            <a:xfrm>
              <a:off x="6174244" y="2014499"/>
              <a:ext cx="431321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文本框 11"/>
            <p:cNvSpPr txBox="1"/>
            <p:nvPr/>
          </p:nvSpPr>
          <p:spPr>
            <a:xfrm>
              <a:off x="6246252" y="1654459"/>
              <a:ext cx="491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e-</a:t>
              </a:r>
              <a:endParaRPr lang="zh-CN" altLang="en-US" dirty="0"/>
            </a:p>
          </p:txBody>
        </p:sp>
        <p:sp>
          <p:nvSpPr>
            <p:cNvPr id="27" name="文本框 13"/>
            <p:cNvSpPr txBox="1"/>
            <p:nvPr/>
          </p:nvSpPr>
          <p:spPr>
            <a:xfrm>
              <a:off x="6822316" y="1870483"/>
              <a:ext cx="1057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Ar+isob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文本框 14"/>
            <p:cNvSpPr txBox="1"/>
            <p:nvPr/>
          </p:nvSpPr>
          <p:spPr>
            <a:xfrm>
              <a:off x="6318260" y="1222411"/>
              <a:ext cx="1242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Mylar</a:t>
              </a:r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膜</a:t>
              </a:r>
              <a:endPara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18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探测器性能研究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4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"/>
    </mc:Choice>
    <mc:Fallback xmlns="">
      <p:transition spd="slow" advTm="44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96" y="1010888"/>
            <a:ext cx="2553935" cy="1891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57540" y="1300272"/>
                <a:ext cx="7605160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1" dirty="0" smtClean="0">
                    <a:solidFill>
                      <a:srgbClr val="0000FF"/>
                    </a:solidFill>
                    <a:latin typeface="+mn-ea"/>
                  </a:rPr>
                  <a:t>高能所</a:t>
                </a:r>
                <a:r>
                  <a:rPr lang="en-US" altLang="zh-CN" sz="2000" b="1" dirty="0" smtClean="0">
                    <a:solidFill>
                      <a:srgbClr val="0000FF"/>
                    </a:solidFill>
                    <a:latin typeface="+mn-ea"/>
                  </a:rPr>
                  <a:t>10</a:t>
                </a:r>
                <a:r>
                  <a:rPr lang="zh-CN" altLang="en-US" sz="2000" b="1" dirty="0" smtClean="0">
                    <a:solidFill>
                      <a:srgbClr val="0000FF"/>
                    </a:solidFill>
                    <a:latin typeface="+mn-ea"/>
                  </a:rPr>
                  <a:t>号厅束流实验：</a:t>
                </a:r>
                <a:endParaRPr lang="en-US" altLang="zh-CN" sz="2000" b="1" dirty="0" smtClean="0">
                  <a:solidFill>
                    <a:srgbClr val="0000FF"/>
                  </a:solidFill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latin typeface="+mn-ea"/>
                  </a:rPr>
                  <a:t>气体</a:t>
                </a:r>
                <a:r>
                  <a:rPr lang="zh-CN" altLang="en-US" sz="1600" dirty="0">
                    <a:latin typeface="+mn-ea"/>
                  </a:rPr>
                  <a:t>是</a:t>
                </a:r>
                <a:r>
                  <a:rPr lang="en-US" altLang="zh-CN" sz="1600" dirty="0">
                    <a:latin typeface="+mn-ea"/>
                  </a:rPr>
                  <a:t>Ar:iC4H10=97:3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>
                    <a:latin typeface="+mn-ea"/>
                  </a:rPr>
                  <a:t>电子漂移距离：</a:t>
                </a:r>
                <a:r>
                  <a:rPr lang="en-US" altLang="zh-CN" sz="1600" dirty="0" smtClean="0">
                    <a:latin typeface="+mn-ea"/>
                  </a:rPr>
                  <a:t>7cm</a:t>
                </a:r>
                <a:r>
                  <a:rPr lang="zh-CN" altLang="en-US" sz="1600" dirty="0">
                    <a:latin typeface="+mn-ea"/>
                  </a:rPr>
                  <a:t>左右</a:t>
                </a:r>
                <a:endParaRPr lang="en-US" altLang="zh-CN" sz="1600" dirty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latin typeface="+mn-ea"/>
                  </a:rPr>
                  <a:t>读出</a:t>
                </a:r>
                <a:r>
                  <a:rPr lang="zh-CN" altLang="en-US" sz="1600" dirty="0">
                    <a:latin typeface="+mn-ea"/>
                  </a:rPr>
                  <a:t>方式：后面板</a:t>
                </a:r>
                <a:r>
                  <a:rPr lang="zh-CN" altLang="en-US" sz="1600" dirty="0" smtClean="0">
                    <a:latin typeface="+mn-ea"/>
                  </a:rPr>
                  <a:t>单一大</a:t>
                </a:r>
                <a:r>
                  <a:rPr lang="en-US" altLang="zh-CN" sz="1600" dirty="0" smtClean="0">
                    <a:latin typeface="+mn-ea"/>
                  </a:rPr>
                  <a:t>pad</a:t>
                </a:r>
                <a:r>
                  <a:rPr lang="zh-CN" altLang="en-US" sz="1600" dirty="0">
                    <a:latin typeface="+mn-ea"/>
                  </a:rPr>
                  <a:t>电荷全收集式读出</a:t>
                </a:r>
                <a:endParaRPr lang="en-US" altLang="zh-CN" sz="1600" dirty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latin typeface="+mn-ea"/>
                  </a:rPr>
                  <a:t>电子位置定位：上下窗口垂直放置两个</a:t>
                </a:r>
                <a:r>
                  <a:rPr lang="en-US" altLang="zh-CN" sz="1600" dirty="0" smtClean="0">
                    <a:latin typeface="+mn-ea"/>
                  </a:rPr>
                  <a:t>50mm*3mm</a:t>
                </a:r>
                <a:r>
                  <a:rPr lang="zh-CN" altLang="en-US" sz="1600" dirty="0" smtClean="0">
                    <a:latin typeface="+mn-ea"/>
                  </a:rPr>
                  <a:t>的长条形塑闪</a:t>
                </a:r>
                <a:r>
                  <a:rPr lang="en-US" altLang="zh-CN" sz="1600" dirty="0" smtClean="0">
                    <a:latin typeface="+mn-ea"/>
                  </a:rPr>
                  <a:t>+</a:t>
                </a:r>
                <a:r>
                  <a:rPr lang="zh-CN" altLang="en-US" sz="1600" dirty="0" smtClean="0">
                    <a:latin typeface="+mn-ea"/>
                  </a:rPr>
                  <a:t>光电倍增管</a:t>
                </a:r>
                <a:endParaRPr lang="en-US" altLang="zh-CN" sz="1600" dirty="0" smtClean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latin typeface="+mn-ea"/>
                  </a:rPr>
                  <a:t>束流中主要有</a:t>
                </a:r>
                <a:r>
                  <a:rPr lang="en-US" altLang="zh-CN" sz="1600" dirty="0" smtClean="0">
                    <a:latin typeface="+mn-ea"/>
                  </a:rPr>
                  <a:t>π</a:t>
                </a:r>
                <a:r>
                  <a:rPr lang="zh-CN" altLang="en-US" sz="1600" dirty="0" smtClean="0">
                    <a:latin typeface="+mn-ea"/>
                  </a:rPr>
                  <a:t>和</a:t>
                </a:r>
                <a:r>
                  <a:rPr lang="en-US" altLang="zh-CN" sz="1600" dirty="0" smtClean="0">
                    <a:latin typeface="+mn-ea"/>
                  </a:rPr>
                  <a:t>p</a:t>
                </a:r>
                <a:r>
                  <a:rPr lang="zh-CN" altLang="en-US" sz="1600" dirty="0" smtClean="0">
                    <a:latin typeface="+mn-ea"/>
                  </a:rPr>
                  <a:t>粒子</a:t>
                </a:r>
                <a:r>
                  <a:rPr lang="en-US" altLang="zh-CN" sz="1600" dirty="0" smtClean="0">
                    <a:latin typeface="+mn-ea"/>
                  </a:rPr>
                  <a:t>(</a:t>
                </a:r>
                <a:r>
                  <a:rPr lang="en-US" altLang="zh-CN" sz="1600" dirty="0" smtClean="0">
                    <a:solidFill>
                      <a:srgbClr val="FF0000"/>
                    </a:solidFill>
                    <a:latin typeface="+mn-ea"/>
                  </a:rPr>
                  <a:t>700MeV</a:t>
                </a:r>
                <a:r>
                  <a:rPr lang="en-US" altLang="zh-CN" sz="1600" dirty="0" smtClean="0">
                    <a:latin typeface="+mn-ea"/>
                  </a:rPr>
                  <a:t>)</a:t>
                </a:r>
                <a:r>
                  <a:rPr lang="zh-CN" altLang="en-US" sz="1600" dirty="0" smtClean="0">
                    <a:latin typeface="+mn-ea"/>
                  </a:rPr>
                  <a:t>，可以根据</a:t>
                </a:r>
                <a:r>
                  <a:rPr lang="en-US" altLang="zh-CN" sz="1600" dirty="0" smtClean="0">
                    <a:latin typeface="+mn-ea"/>
                  </a:rPr>
                  <a:t>3m</a:t>
                </a:r>
                <a:r>
                  <a:rPr lang="zh-CN" altLang="en-US" sz="1600" dirty="0" smtClean="0">
                    <a:latin typeface="+mn-ea"/>
                  </a:rPr>
                  <a:t>的飞行时间进行鉴别（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  <a:latin typeface="+mn-ea"/>
                  </a:rPr>
                  <a:t>t=6.5ns</a:t>
                </a:r>
                <a:r>
                  <a:rPr lang="zh-CN" altLang="en-US" sz="1600" dirty="0" smtClean="0">
                    <a:latin typeface="+mn-ea"/>
                  </a:rPr>
                  <a:t>）</a:t>
                </a:r>
                <a:endParaRPr lang="en-US" altLang="zh-CN" sz="1600" dirty="0" smtClean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600" dirty="0" smtClean="0">
                    <a:latin typeface="+mn-ea"/>
                  </a:rPr>
                  <a:t>使用</a:t>
                </a:r>
                <a:r>
                  <a:rPr lang="en-US" altLang="zh-CN" sz="1600" dirty="0" smtClean="0">
                    <a:latin typeface="+mn-ea"/>
                  </a:rPr>
                  <a:t>DT5751</a:t>
                </a:r>
                <a:r>
                  <a:rPr lang="zh-CN" altLang="en-US" sz="1600" dirty="0" smtClean="0">
                    <a:latin typeface="+mn-ea"/>
                  </a:rPr>
                  <a:t>采集波形，进行波形存储并进一步分析</a:t>
                </a:r>
                <a:endParaRPr lang="en-US" altLang="zh-CN" sz="16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40" y="1300272"/>
                <a:ext cx="7605160" cy="2769989"/>
              </a:xfrm>
              <a:prstGeom prst="rect">
                <a:avLst/>
              </a:prstGeom>
              <a:blipFill rotWithShape="0">
                <a:blip r:embed="rId3"/>
                <a:stretch>
                  <a:fillRect l="-801" r="-2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0" y="4070261"/>
            <a:ext cx="5771474" cy="24420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02485" y="6493910"/>
            <a:ext cx="147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00FF"/>
                </a:solidFill>
              </a:rPr>
              <a:t>束流实验示意图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漂移速度测量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"/>
    </mc:Choice>
    <mc:Fallback xmlns="">
      <p:transition spd="slow" advTm="2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37" y="1796826"/>
            <a:ext cx="2055103" cy="1521718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291737" y="955484"/>
            <a:ext cx="3321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高能所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10</a:t>
            </a: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号厅束流实验：</a:t>
            </a:r>
            <a:endParaRPr lang="en-US" altLang="zh-CN" b="1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8" y="1797960"/>
            <a:ext cx="2713832" cy="152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5364194" y="4512625"/>
            <a:ext cx="3403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黑色：</a:t>
            </a:r>
            <a:r>
              <a:rPr lang="en-US" altLang="zh-CN" dirty="0" err="1" smtClean="0">
                <a:solidFill>
                  <a:srgbClr val="FF0000"/>
                </a:solidFill>
                <a:latin typeface="+mn-ea"/>
              </a:rPr>
              <a:t>pmt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符合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蓝色：束流前端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PMT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触发信号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红色：前放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timing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经过快放信号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绿色：前放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energy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经过主放信号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203" y="1482052"/>
            <a:ext cx="3031819" cy="2294895"/>
          </a:xfrm>
          <a:prstGeom prst="rect">
            <a:avLst/>
          </a:prstGeom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211" y="3761788"/>
            <a:ext cx="4915829" cy="22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漂移速度测量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7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7"/>
    </mc:Choice>
    <mc:Fallback xmlns="">
      <p:transition spd="slow" advTm="1144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6299" y="4162371"/>
            <a:ext cx="22277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119V/cm</a:t>
            </a:r>
            <a:r>
              <a:rPr lang="zh-CN" altLang="en-US" sz="1400" dirty="0" smtClean="0">
                <a:latin typeface="+mn-ea"/>
              </a:rPr>
              <a:t>漂移电压的情况下：</a:t>
            </a:r>
            <a:endParaRPr lang="en-US" altLang="zh-CN" sz="1400" dirty="0" smtClean="0">
              <a:latin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18" y="4531988"/>
            <a:ext cx="4775051" cy="232601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7803" y="4531988"/>
            <a:ext cx="3106586" cy="2232371"/>
            <a:chOff x="336430" y="3978145"/>
            <a:chExt cx="3106586" cy="223237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30" y="3978145"/>
              <a:ext cx="3106586" cy="2232371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1011678" y="5066436"/>
              <a:ext cx="230039" cy="30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π</a:t>
              </a:r>
              <a:endParaRPr lang="zh-CN" altLang="en-US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48802" y="4485404"/>
              <a:ext cx="258356" cy="30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</a:t>
              </a:r>
              <a:endParaRPr lang="zh-CN" altLang="en-US" dirty="0"/>
            </a:p>
          </p:txBody>
        </p:sp>
        <p:cxnSp>
          <p:nvCxnSpPr>
            <p:cNvPr id="22" name="直接箭头连接符 21"/>
            <p:cNvCxnSpPr/>
            <p:nvPr/>
          </p:nvCxnSpPr>
          <p:spPr>
            <a:xfrm flipH="1">
              <a:off x="1556773" y="4696575"/>
              <a:ext cx="184058" cy="3237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1176251" y="5348808"/>
              <a:ext cx="65466" cy="2197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431319" y="936247"/>
            <a:ext cx="3321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高能所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10</a:t>
            </a: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号厅束流实验：</a:t>
            </a:r>
            <a:endParaRPr lang="en-US" altLang="zh-CN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4996" y="1482777"/>
            <a:ext cx="22277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112V/cm</a:t>
            </a:r>
            <a:r>
              <a:rPr lang="zh-CN" altLang="en-US" sz="1400" dirty="0" smtClean="0">
                <a:latin typeface="+mn-ea"/>
              </a:rPr>
              <a:t>漂移电压的情况下：</a:t>
            </a:r>
            <a:endParaRPr lang="en-US" altLang="zh-CN" sz="1400" dirty="0" smtClean="0">
              <a:latin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31319" y="2011325"/>
            <a:ext cx="3210104" cy="2293681"/>
            <a:chOff x="4838341" y="3695898"/>
            <a:chExt cx="3911720" cy="2810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341" y="3695898"/>
              <a:ext cx="3911720" cy="2810934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5732294" y="5240929"/>
              <a:ext cx="28031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π</a:t>
              </a:r>
              <a:endParaRPr lang="zh-CN" altLang="en-US" dirty="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508671" y="4528868"/>
              <a:ext cx="314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</a:t>
              </a:r>
              <a:endParaRPr lang="zh-CN" altLang="en-US" dirty="0"/>
            </a:p>
          </p:txBody>
        </p:sp>
        <p:cxnSp>
          <p:nvCxnSpPr>
            <p:cNvPr id="32" name="直接箭头连接符 31"/>
            <p:cNvCxnSpPr/>
            <p:nvPr/>
          </p:nvCxnSpPr>
          <p:spPr>
            <a:xfrm flipH="1">
              <a:off x="6396527" y="4787660"/>
              <a:ext cx="224287" cy="396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>
              <a:off x="5932837" y="5586980"/>
              <a:ext cx="79774" cy="2693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52" y="1849477"/>
            <a:ext cx="4668029" cy="2425156"/>
          </a:xfrm>
          <a:prstGeom prst="rect">
            <a:avLst/>
          </a:prstGeom>
        </p:spPr>
      </p:pic>
      <p:sp>
        <p:nvSpPr>
          <p:cNvPr id="26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漂移速度测量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68305"/>
            <a:ext cx="9144000" cy="478070"/>
          </a:xfrm>
        </p:spPr>
        <p:txBody>
          <a:bodyPr anchor="ctr">
            <a:noAutofit/>
          </a:bodyPr>
          <a:lstStyle/>
          <a:p>
            <a:r>
              <a:rPr lang="zh-CN" altLang="en-US" sz="3600" b="1" dirty="0" smtClean="0">
                <a:latin typeface="+mn-ea"/>
                <a:ea typeface="+mn-ea"/>
              </a:rPr>
              <a:t>内容介绍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2103" y="3498136"/>
            <a:ext cx="3561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三、在线径迹测量</a:t>
            </a:r>
            <a:r>
              <a:rPr lang="en-US" altLang="zh-CN" sz="2000" b="1" dirty="0" smtClean="0">
                <a:solidFill>
                  <a:srgbClr val="0000FF"/>
                </a:solidFill>
                <a:latin typeface="+mn-ea"/>
              </a:rPr>
              <a:t>TPC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</a:rPr>
              <a:t>探测器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TPC</a:t>
            </a:r>
            <a:r>
              <a:rPr lang="zh-CN" altLang="en-US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探测器结构设计</a:t>
            </a:r>
            <a:endParaRPr lang="en-US" altLang="zh-CN" sz="1600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TPC</a:t>
            </a:r>
            <a:r>
              <a:rPr lang="zh-CN" altLang="en-US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探测器性能研究</a:t>
            </a:r>
            <a:endParaRPr lang="en-US" altLang="zh-CN" sz="160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TPC</a:t>
            </a:r>
            <a:r>
              <a:rPr lang="zh-CN" altLang="en-US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漂移速度测量</a:t>
            </a:r>
            <a:endParaRPr lang="en-US" altLang="zh-CN" sz="160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单</a:t>
            </a:r>
            <a:r>
              <a:rPr lang="zh-CN" altLang="en-US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路小</a:t>
            </a:r>
            <a:r>
              <a:rPr lang="en-US" altLang="zh-CN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pad</a:t>
            </a:r>
            <a:r>
              <a:rPr lang="zh-CN" altLang="en-US" sz="1600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测试</a:t>
            </a:r>
            <a:endParaRPr lang="en-US" altLang="zh-CN" sz="1600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32" y="112143"/>
            <a:ext cx="1905000" cy="14287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732102" y="1836143"/>
            <a:ext cx="524847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二、离线粒子分布</a:t>
            </a:r>
            <a:r>
              <a:rPr lang="en-US" altLang="zh-CN" sz="2000" b="1" dirty="0" smtClean="0">
                <a:solidFill>
                  <a:srgbClr val="0000FF"/>
                </a:solidFill>
                <a:latin typeface="+mn-ea"/>
              </a:rPr>
              <a:t>PDD</a:t>
            </a: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探测器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探测器与电子学设计</a:t>
            </a:r>
            <a:endParaRPr lang="en-US" altLang="zh-CN" sz="16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+mn-ea"/>
              </a:rPr>
              <a:t>THGEM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性能测试</a:t>
            </a:r>
            <a:endParaRPr lang="en-US" altLang="zh-CN" sz="16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0000FF"/>
                </a:solidFill>
                <a:latin typeface="+mn-ea"/>
              </a:rPr>
              <a:t>X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摄像成像以及位置分辨测量</a:t>
            </a:r>
            <a:endParaRPr lang="en-US" altLang="zh-CN" sz="1600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32102" y="1350599"/>
            <a:ext cx="3561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一、背景介绍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32102" y="5536412"/>
            <a:ext cx="3561293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</a:rPr>
              <a:t>四、总结</a:t>
            </a:r>
            <a:endParaRPr lang="en-US" altLang="zh-CN" sz="2000" b="1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073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3"/>
    </mc:Choice>
    <mc:Fallback>
      <p:transition spd="slow" advTm="107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31319" y="1100214"/>
            <a:ext cx="3321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高能所</a:t>
            </a:r>
            <a:r>
              <a:rPr lang="en-US" altLang="zh-CN" b="1" dirty="0">
                <a:solidFill>
                  <a:srgbClr val="0000FF"/>
                </a:solidFill>
                <a:latin typeface="+mn-ea"/>
              </a:rPr>
              <a:t>10</a:t>
            </a:r>
            <a:r>
              <a:rPr lang="zh-CN" altLang="en-US" b="1" dirty="0">
                <a:solidFill>
                  <a:srgbClr val="0000FF"/>
                </a:solidFill>
                <a:latin typeface="+mn-ea"/>
              </a:rPr>
              <a:t>号厅束流实验：</a:t>
            </a:r>
            <a:endParaRPr lang="en-US" altLang="zh-CN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5145" y="1690992"/>
            <a:ext cx="23636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+mn-ea"/>
              </a:rPr>
              <a:t>125V/cm</a:t>
            </a:r>
            <a:r>
              <a:rPr lang="zh-CN" altLang="en-US" sz="1400" dirty="0" smtClean="0">
                <a:latin typeface="+mn-ea"/>
              </a:rPr>
              <a:t>漂移电压的情况下：</a:t>
            </a:r>
            <a:endParaRPr lang="en-US" altLang="zh-CN" sz="1400" dirty="0" smtClean="0">
              <a:latin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5" y="2266979"/>
            <a:ext cx="4822027" cy="277010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6218" y="2334131"/>
            <a:ext cx="3921920" cy="2702948"/>
            <a:chOff x="336430" y="3930940"/>
            <a:chExt cx="3106586" cy="2203049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30" y="3930940"/>
              <a:ext cx="3106586" cy="220304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672661" y="4544248"/>
              <a:ext cx="258356" cy="2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</a:t>
              </a:r>
              <a:endParaRPr lang="zh-CN" altLang="en-US" dirty="0"/>
            </a:p>
          </p:txBody>
        </p:sp>
        <p:cxnSp>
          <p:nvCxnSpPr>
            <p:cNvPr id="37" name="直接箭头连接符 36"/>
            <p:cNvCxnSpPr/>
            <p:nvPr/>
          </p:nvCxnSpPr>
          <p:spPr>
            <a:xfrm flipH="1">
              <a:off x="1580632" y="4734096"/>
              <a:ext cx="184058" cy="291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>
              <a:off x="1247697" y="5356517"/>
              <a:ext cx="65466" cy="197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083124" y="5085580"/>
              <a:ext cx="230039" cy="270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π</a:t>
              </a:r>
              <a:endParaRPr lang="zh-CN" altLang="en-US" dirty="0"/>
            </a:p>
          </p:txBody>
        </p:sp>
      </p:grpSp>
      <p:sp>
        <p:nvSpPr>
          <p:cNvPr id="16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漂移速度测量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6"/>
    </mc:Choice>
    <mc:Fallback xmlns="">
      <p:transition spd="slow" advTm="372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1692" y="3167802"/>
                <a:ext cx="83093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 smtClean="0">
                    <a:latin typeface="+mn-ea"/>
                  </a:rPr>
                  <a:t>右图为</a:t>
                </a:r>
                <a:r>
                  <a:rPr lang="en-US" altLang="zh-CN" sz="1600" dirty="0" smtClean="0">
                    <a:latin typeface="+mn-ea"/>
                  </a:rPr>
                  <a:t>Garfield++</a:t>
                </a:r>
                <a:r>
                  <a:rPr lang="zh-CN" altLang="en-US" sz="1600" dirty="0" smtClean="0">
                    <a:latin typeface="+mn-ea"/>
                  </a:rPr>
                  <a:t>模拟结果以及实验测试结</a:t>
                </a:r>
                <a:r>
                  <a:rPr lang="zh-CN" altLang="en-US" sz="1600" dirty="0">
                    <a:latin typeface="+mn-ea"/>
                  </a:rPr>
                  <a:t>果，在</a:t>
                </a:r>
                <a:r>
                  <a:rPr lang="en-US" altLang="zh-CN" sz="1600" dirty="0">
                    <a:latin typeface="+mn-ea"/>
                  </a:rPr>
                  <a:t>119V/cm</a:t>
                </a:r>
                <a:r>
                  <a:rPr lang="zh-CN" altLang="en-US" sz="1600" dirty="0">
                    <a:latin typeface="+mn-ea"/>
                  </a:rPr>
                  <a:t>的漂移场强下</a:t>
                </a:r>
                <a:r>
                  <a:rPr lang="zh-CN" altLang="en-US" sz="1600" dirty="0" smtClean="0">
                    <a:latin typeface="+mn-ea"/>
                  </a:rPr>
                  <a:t>，漂移速度</a:t>
                </a:r>
                <a:r>
                  <a:rPr lang="zh-CN" altLang="en-US" sz="1600" dirty="0">
                    <a:latin typeface="+mn-ea"/>
                  </a:rPr>
                  <a:t>为</a:t>
                </a:r>
                <a:r>
                  <a:rPr lang="en-US" altLang="zh-CN" sz="1600" dirty="0">
                    <a:solidFill>
                      <a:srgbClr val="FF0000"/>
                    </a:solidFill>
                    <a:latin typeface="+mn-ea"/>
                  </a:rPr>
                  <a:t>(3.02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1600" dirty="0">
                    <a:solidFill>
                      <a:srgbClr val="FF0000"/>
                    </a:solidFill>
                    <a:latin typeface="+mn-ea"/>
                  </a:rPr>
                  <a:t>0.09)cm/us </a:t>
                </a: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2" y="3167802"/>
                <a:ext cx="830939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440" b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C:\Users\Dell\Desktop\velocity_simu_vs_exp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65" r="1791"/>
          <a:stretch/>
        </p:blipFill>
        <p:spPr bwMode="auto">
          <a:xfrm>
            <a:off x="4422116" y="3754217"/>
            <a:ext cx="3398807" cy="2846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651294" y="1785668"/>
          <a:ext cx="7962181" cy="10992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9358"/>
                <a:gridCol w="599389"/>
                <a:gridCol w="630936"/>
                <a:gridCol w="630936"/>
                <a:gridCol w="635668"/>
                <a:gridCol w="635668"/>
                <a:gridCol w="615163"/>
                <a:gridCol w="615163"/>
                <a:gridCol w="641978"/>
                <a:gridCol w="641978"/>
                <a:gridCol w="616740"/>
                <a:gridCol w="616740"/>
                <a:gridCol w="452464"/>
              </a:tblGrid>
              <a:tr h="29492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000" kern="1200" dirty="0">
                          <a:ln>
                            <a:noFill/>
                          </a:ln>
                          <a:effectLst/>
                        </a:rPr>
                        <a:t>电场</a:t>
                      </a:r>
                      <a:endParaRPr lang="zh-CN" sz="1000" kern="1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112V/cm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119V/cm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ln>
                            <a:noFill/>
                          </a:ln>
                          <a:effectLst/>
                        </a:rPr>
                        <a:t>125V/cm</a:t>
                      </a:r>
                      <a:endParaRPr lang="zh-CN" sz="1000" kern="1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569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000" kern="0">
                          <a:ln>
                            <a:noFill/>
                          </a:ln>
                          <a:effectLst/>
                        </a:rPr>
                        <a:t>粒子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π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π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l-GR" sz="1100" kern="1200">
                          <a:ln>
                            <a:noFill/>
                          </a:ln>
                          <a:effectLst/>
                        </a:rPr>
                        <a:t>π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517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ln>
                            <a:noFill/>
                          </a:ln>
                          <a:effectLst/>
                        </a:rPr>
                        <a:t>漂移时间</a:t>
                      </a:r>
                      <a:endParaRPr lang="zh-CN" sz="1000" kern="100" dirty="0">
                        <a:ln>
                          <a:noFill/>
                        </a:ln>
                        <a:effectLst/>
                      </a:endParaRPr>
                    </a:p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noFill/>
                          </a:ln>
                          <a:effectLst/>
                        </a:rPr>
                        <a:t>(ns)</a:t>
                      </a:r>
                      <a:endParaRPr lang="zh-CN" sz="1000" kern="10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100" kern="1200">
                          <a:ln>
                            <a:noFill/>
                          </a:ln>
                          <a:effectLst/>
                        </a:rPr>
                        <a:t>σ</a:t>
                      </a:r>
                      <a:r>
                        <a:rPr lang="en-US" sz="1100" kern="120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lang="zh-CN" sz="1000" kern="10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  <a:tr h="2822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3150</a:t>
                      </a:r>
                      <a:endParaRPr lang="zh-CN" sz="1000" kern="1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184.4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3145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157.6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2320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68.24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2318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65.9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2196</a:t>
                      </a:r>
                      <a:endParaRPr lang="zh-CN" sz="1000" kern="1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66.49</a:t>
                      </a:r>
                      <a:endParaRPr lang="zh-CN" sz="1000" kern="1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2194</a:t>
                      </a:r>
                      <a:endParaRPr lang="zh-CN" sz="1000" kern="1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65.83</a:t>
                      </a:r>
                      <a:endParaRPr lang="zh-CN" sz="1000" kern="1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01694" y="1290552"/>
            <a:ext cx="3916392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不同漂移场下漂移时间测量结果：</a:t>
            </a:r>
            <a:endParaRPr lang="en-US" altLang="zh-CN" dirty="0" smtClean="0">
              <a:latin typeface="+mn-ea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漂移速度测量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1692" y="4392745"/>
            <a:ext cx="3521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电场均匀性不好</a:t>
            </a:r>
            <a:endParaRPr lang="en-US" altLang="zh-CN" sz="1600" dirty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气体纯度不理想，有</a:t>
            </a:r>
            <a:r>
              <a:rPr lang="zh-CN" altLang="en-US" sz="1600" dirty="0">
                <a:solidFill>
                  <a:srgbClr val="0000FF"/>
                </a:solidFill>
                <a:latin typeface="+mn-ea"/>
              </a:rPr>
              <a:t>空气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掺杂</a:t>
            </a:r>
            <a:endParaRPr lang="en-US" altLang="zh-CN" sz="1600" dirty="0" smtClean="0">
              <a:solidFill>
                <a:srgbClr val="0000FF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粒子</a:t>
            </a:r>
            <a:r>
              <a:rPr lang="zh-CN" altLang="en-US" sz="1600" dirty="0">
                <a:solidFill>
                  <a:srgbClr val="0000FF"/>
                </a:solidFill>
                <a:latin typeface="+mn-ea"/>
              </a:rPr>
              <a:t>入射位置距离读出板的漂移距离测量不</a:t>
            </a:r>
            <a:r>
              <a:rPr lang="zh-CN" altLang="en-US" sz="1600" dirty="0" smtClean="0">
                <a:solidFill>
                  <a:srgbClr val="0000FF"/>
                </a:solidFill>
                <a:latin typeface="+mn-ea"/>
              </a:rPr>
              <a:t>精确</a:t>
            </a:r>
            <a:endParaRPr lang="en-US" altLang="zh-CN" sz="16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34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8"/>
    </mc:Choice>
    <mc:Fallback xmlns="">
      <p:transition spd="slow" advTm="4422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76290" y="1152221"/>
            <a:ext cx="6343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单路测试是检测探测器以及前放</a:t>
            </a:r>
            <a:r>
              <a:rPr lang="zh-CN" altLang="en-US" sz="1600" dirty="0">
                <a:latin typeface="+mn-ea"/>
              </a:rPr>
              <a:t>板</a:t>
            </a:r>
            <a:r>
              <a:rPr lang="zh-CN" altLang="en-US" sz="1600" dirty="0" smtClean="0">
                <a:latin typeface="+mn-ea"/>
              </a:rPr>
              <a:t>是否正常工作的关键，同时单路信号的信息也是评估探测器是否达到预期目的的关键。</a:t>
            </a:r>
            <a:endParaRPr lang="en-US" altLang="zh-CN" sz="1600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放射源：</a:t>
            </a:r>
            <a:r>
              <a:rPr lang="en-US" altLang="zh-CN" sz="1600" baseline="30000" dirty="0" smtClean="0">
                <a:latin typeface="+mn-ea"/>
              </a:rPr>
              <a:t>90</a:t>
            </a:r>
            <a:r>
              <a:rPr lang="en-US" altLang="zh-CN" sz="1600" dirty="0" smtClean="0">
                <a:latin typeface="+mn-ea"/>
              </a:rPr>
              <a:t>Sr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增益设置：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40mv/fc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+mn-ea"/>
              </a:rPr>
              <a:t>从前面模拟结果来看，</a:t>
            </a:r>
            <a:r>
              <a:rPr lang="en-US" altLang="zh-CN" sz="1600" dirty="0" smtClean="0">
                <a:latin typeface="+mn-ea"/>
              </a:rPr>
              <a:t>1atm</a:t>
            </a:r>
            <a:r>
              <a:rPr lang="zh-CN" altLang="en-US" sz="1600" dirty="0" smtClean="0">
                <a:latin typeface="+mn-ea"/>
              </a:rPr>
              <a:t>情况下，电子沉积能量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13keV</a:t>
            </a:r>
            <a:r>
              <a:rPr lang="zh-CN" altLang="en-US" sz="1600" dirty="0" smtClean="0">
                <a:latin typeface="+mn-ea"/>
              </a:rPr>
              <a:t>左右，则原初电子数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~500</a:t>
            </a:r>
            <a:r>
              <a:rPr lang="zh-CN" altLang="en-US" sz="1600" dirty="0" smtClean="0">
                <a:latin typeface="+mn-ea"/>
              </a:rPr>
              <a:t>，如下图所示单路幅值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100mV~200mV</a:t>
            </a:r>
            <a:r>
              <a:rPr lang="zh-CN" altLang="en-US" sz="1600" dirty="0" smtClean="0">
                <a:latin typeface="+mn-ea"/>
              </a:rPr>
              <a:t>；</a:t>
            </a:r>
            <a:r>
              <a:rPr lang="en-US" altLang="zh-CN" sz="1600" dirty="0" smtClean="0">
                <a:latin typeface="+mn-ea"/>
              </a:rPr>
              <a:t>0.5atm</a:t>
            </a:r>
            <a:r>
              <a:rPr lang="zh-CN" altLang="en-US" sz="1600" dirty="0" smtClean="0">
                <a:latin typeface="+mn-ea"/>
              </a:rPr>
              <a:t>气压下，电子沉积能量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6keV</a:t>
            </a:r>
            <a:r>
              <a:rPr lang="zh-CN" altLang="en-US" sz="1600" dirty="0" smtClean="0">
                <a:latin typeface="+mn-ea"/>
              </a:rPr>
              <a:t>左右，则原初电子数为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~230</a:t>
            </a:r>
            <a:r>
              <a:rPr lang="zh-CN" altLang="en-US" sz="1600" dirty="0" smtClean="0">
                <a:latin typeface="+mn-ea"/>
              </a:rPr>
              <a:t>，因此可以推算幅值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50mV~100mV</a:t>
            </a:r>
            <a:r>
              <a:rPr lang="zh-CN" altLang="en-US" sz="1600" dirty="0" smtClean="0">
                <a:latin typeface="+mn-ea"/>
              </a:rPr>
              <a:t>；</a:t>
            </a:r>
            <a:endParaRPr lang="en-US" altLang="zh-CN" sz="1600" dirty="0" smtClean="0">
              <a:latin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7421" r="15786" b="7547"/>
          <a:stretch/>
        </p:blipFill>
        <p:spPr>
          <a:xfrm rot="10800000">
            <a:off x="7015319" y="1851987"/>
            <a:ext cx="1100699" cy="218844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939175" y="4040436"/>
            <a:ext cx="12529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*</a:t>
            </a:r>
            <a:r>
              <a:rPr lang="en-US" altLang="zh-CN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1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路前放板</a:t>
            </a:r>
            <a:endParaRPr lang="en-US" altLang="zh-CN" sz="14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9" y="4520229"/>
            <a:ext cx="2277733" cy="1708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30" y="4455934"/>
            <a:ext cx="3071423" cy="18428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84" y="4452952"/>
            <a:ext cx="3076393" cy="1845836"/>
          </a:xfrm>
          <a:prstGeom prst="rect">
            <a:avLst/>
          </a:prstGeo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TPC</a:t>
            </a:r>
            <a:r>
              <a:rPr lang="zh-CN" altLang="en-US" sz="2800" b="1" dirty="0" smtClean="0">
                <a:latin typeface="+mn-ea"/>
                <a:ea typeface="+mn-ea"/>
              </a:rPr>
              <a:t>单路小</a:t>
            </a:r>
            <a:r>
              <a:rPr lang="en-US" altLang="zh-CN" sz="2800" b="1" dirty="0" smtClean="0">
                <a:latin typeface="+mn-ea"/>
                <a:ea typeface="+mn-ea"/>
              </a:rPr>
              <a:t>pad</a:t>
            </a:r>
            <a:r>
              <a:rPr lang="zh-CN" altLang="en-US" sz="2800" b="1" dirty="0" smtClean="0">
                <a:latin typeface="+mn-ea"/>
                <a:ea typeface="+mn-ea"/>
              </a:rPr>
              <a:t>测试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4"/>
    </mc:Choice>
    <mc:Fallback xmlns="">
      <p:transition spd="slow" advTm="1743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3157" y="1290789"/>
            <a:ext cx="7255892" cy="39357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ea"/>
              </a:rPr>
              <a:t>我们</a:t>
            </a:r>
            <a:r>
              <a:rPr lang="zh-CN" altLang="en-US" sz="1600" dirty="0">
                <a:latin typeface="+mn-ea"/>
              </a:rPr>
              <a:t>将国产</a:t>
            </a:r>
            <a:r>
              <a:rPr lang="en-US" altLang="zh-CN" sz="1600" dirty="0">
                <a:latin typeface="+mn-ea"/>
              </a:rPr>
              <a:t>THGEM</a:t>
            </a:r>
            <a:r>
              <a:rPr lang="zh-CN" altLang="en-US" sz="1600" dirty="0">
                <a:latin typeface="+mn-ea"/>
              </a:rPr>
              <a:t>和国内自研的</a:t>
            </a:r>
            <a:r>
              <a:rPr lang="en-US" altLang="zh-CN" sz="1600" dirty="0">
                <a:latin typeface="+mn-ea"/>
              </a:rPr>
              <a:t>ASIC</a:t>
            </a:r>
            <a:r>
              <a:rPr lang="zh-CN" altLang="en-US" sz="1600" dirty="0">
                <a:latin typeface="+mn-ea"/>
              </a:rPr>
              <a:t>读出电子学应用到了束流测试项目中，并取得了良好测试结果。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ea"/>
              </a:rPr>
              <a:t>离线</a:t>
            </a:r>
            <a:r>
              <a:rPr lang="zh-CN" altLang="en-US" sz="1600" dirty="0">
                <a:latin typeface="+mn-ea"/>
              </a:rPr>
              <a:t>粒子分布</a:t>
            </a:r>
            <a:r>
              <a:rPr lang="en-US" altLang="zh-CN" sz="1600" dirty="0">
                <a:latin typeface="+mn-ea"/>
              </a:rPr>
              <a:t>PDD</a:t>
            </a:r>
            <a:r>
              <a:rPr lang="zh-CN" altLang="zh-CN" sz="1600" dirty="0">
                <a:latin typeface="+mn-ea"/>
              </a:rPr>
              <a:t>探测器系统可以正常工作，成像效果良好，位置分辨达到</a:t>
            </a:r>
            <a:r>
              <a:rPr lang="en-US" altLang="zh-CN" sz="1600" dirty="0" smtClean="0">
                <a:solidFill>
                  <a:srgbClr val="FF0000"/>
                </a:solidFill>
                <a:latin typeface="+mn-ea"/>
              </a:rPr>
              <a:t>83.34um</a:t>
            </a:r>
            <a:r>
              <a:rPr lang="zh-CN" altLang="zh-CN" sz="1600" dirty="0" smtClean="0">
                <a:latin typeface="+mn-ea"/>
              </a:rPr>
              <a:t>（</a:t>
            </a:r>
            <a:r>
              <a:rPr lang="zh-CN" altLang="zh-CN" sz="1600" dirty="0">
                <a:latin typeface="+mn-ea"/>
              </a:rPr>
              <a:t>标准偏差），各方面</a:t>
            </a:r>
            <a:r>
              <a:rPr lang="zh-CN" altLang="en-US" sz="1600" dirty="0">
                <a:latin typeface="+mn-ea"/>
              </a:rPr>
              <a:t>性能</a:t>
            </a:r>
            <a:r>
              <a:rPr lang="zh-CN" altLang="zh-CN" sz="1600" dirty="0">
                <a:latin typeface="+mn-ea"/>
              </a:rPr>
              <a:t>都好于设计指标</a:t>
            </a:r>
            <a:r>
              <a:rPr lang="zh-CN" altLang="zh-CN" sz="1600" dirty="0" smtClean="0">
                <a:latin typeface="+mn-ea"/>
              </a:rPr>
              <a:t>。</a:t>
            </a:r>
            <a:r>
              <a:rPr lang="zh-CN" altLang="en-US" sz="1600" dirty="0" smtClean="0">
                <a:latin typeface="+mn-ea"/>
              </a:rPr>
              <a:t>检验</a:t>
            </a:r>
            <a:r>
              <a:rPr lang="zh-CN" altLang="en-US" sz="1600" dirty="0">
                <a:latin typeface="+mn-ea"/>
              </a:rPr>
              <a:t>并确认了国产</a:t>
            </a:r>
            <a:r>
              <a:rPr lang="en-US" altLang="zh-CN" sz="1600" dirty="0">
                <a:latin typeface="+mn-ea"/>
              </a:rPr>
              <a:t>THGEM</a:t>
            </a:r>
            <a:r>
              <a:rPr lang="zh-CN" altLang="en-US" sz="1600" dirty="0">
                <a:latin typeface="+mn-ea"/>
              </a:rPr>
              <a:t>和国内自研的</a:t>
            </a:r>
            <a:r>
              <a:rPr lang="en-US" altLang="zh-CN" sz="1600" dirty="0">
                <a:latin typeface="+mn-ea"/>
              </a:rPr>
              <a:t>ASIC</a:t>
            </a:r>
            <a:r>
              <a:rPr lang="zh-CN" altLang="en-US" sz="1600" dirty="0">
                <a:latin typeface="+mn-ea"/>
              </a:rPr>
              <a:t>的性能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ea"/>
              </a:rPr>
              <a:t>在线</a:t>
            </a:r>
            <a:r>
              <a:rPr lang="zh-CN" altLang="en-US" sz="1600" dirty="0">
                <a:latin typeface="+mn-ea"/>
              </a:rPr>
              <a:t>径迹</a:t>
            </a:r>
            <a:r>
              <a:rPr lang="en-US" altLang="zh-CN" sz="1600" dirty="0">
                <a:latin typeface="+mn-ea"/>
              </a:rPr>
              <a:t>TPC</a:t>
            </a:r>
            <a:r>
              <a:rPr lang="zh-CN" altLang="en-US" sz="1600" dirty="0">
                <a:latin typeface="+mn-ea"/>
              </a:rPr>
              <a:t>探测器也进行了相关测试，在</a:t>
            </a:r>
            <a:r>
              <a:rPr lang="en-US" altLang="zh-CN" sz="1600" dirty="0">
                <a:latin typeface="+mn-ea"/>
              </a:rPr>
              <a:t>119cm/us</a:t>
            </a:r>
            <a:r>
              <a:rPr lang="zh-CN" altLang="en-US" sz="1600" dirty="0">
                <a:latin typeface="+mn-ea"/>
              </a:rPr>
              <a:t>的电场强度下；漂移速度为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(3.02±0.09)cm/us</a:t>
            </a:r>
            <a:r>
              <a:rPr lang="zh-CN" altLang="en-US" sz="1600" dirty="0" smtClean="0">
                <a:latin typeface="+mn-ea"/>
              </a:rPr>
              <a:t>单</a:t>
            </a:r>
            <a:r>
              <a:rPr lang="en-US" altLang="zh-CN" sz="1600" dirty="0">
                <a:latin typeface="+mn-ea"/>
              </a:rPr>
              <a:t>PAD</a:t>
            </a:r>
            <a:r>
              <a:rPr lang="zh-CN" altLang="en-US" sz="1600" dirty="0">
                <a:latin typeface="+mn-ea"/>
              </a:rPr>
              <a:t>信号正常，确认了</a:t>
            </a:r>
            <a:r>
              <a:rPr lang="en-US" altLang="zh-CN" sz="1600" dirty="0">
                <a:latin typeface="+mn-ea"/>
              </a:rPr>
              <a:t>TPC</a:t>
            </a:r>
            <a:r>
              <a:rPr lang="zh-CN" altLang="en-US" sz="1600" dirty="0">
                <a:latin typeface="+mn-ea"/>
              </a:rPr>
              <a:t>的各项关键设计合理可靠，探测器的关键性能有了重要保证，有信心达到最后设计指标要求。</a:t>
            </a:r>
            <a:endParaRPr lang="en-US" altLang="zh-CN" sz="1600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ea"/>
              </a:rPr>
              <a:t>现在</a:t>
            </a:r>
            <a:r>
              <a:rPr lang="zh-CN" altLang="en-US" sz="1600" dirty="0">
                <a:latin typeface="+mn-ea"/>
              </a:rPr>
              <a:t>束测调试已经进入真空罐，下一步将安装</a:t>
            </a:r>
            <a:r>
              <a:rPr lang="en-US" altLang="zh-CN" sz="1600" dirty="0">
                <a:latin typeface="+mn-ea"/>
              </a:rPr>
              <a:t>PDD</a:t>
            </a:r>
            <a:r>
              <a:rPr lang="zh-CN" altLang="en-US" sz="1600" dirty="0">
                <a:latin typeface="+mn-ea"/>
              </a:rPr>
              <a:t>和</a:t>
            </a:r>
            <a:r>
              <a:rPr lang="en-US" altLang="zh-CN" sz="1600" dirty="0">
                <a:latin typeface="+mn-ea"/>
              </a:rPr>
              <a:t>TPC</a:t>
            </a:r>
            <a:r>
              <a:rPr lang="zh-CN" altLang="en-US" sz="1600" dirty="0">
                <a:latin typeface="+mn-ea"/>
              </a:rPr>
              <a:t>进行实际束测测试。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latin typeface="+mn-ea"/>
                <a:ea typeface="+mn-ea"/>
              </a:rPr>
              <a:t>四、总结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04046" y="5433021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谢谢！！！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02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"/>
    </mc:Choice>
    <mc:Fallback xmlns="">
      <p:transition spd="slow" advTm="171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4069"/>
            <a:ext cx="4464496" cy="393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18382" y="994411"/>
            <a:ext cx="81217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+mn-ea"/>
              </a:rPr>
              <a:t>束流参数测量系统为</a:t>
            </a:r>
            <a:r>
              <a:rPr lang="en-US" altLang="zh-CN" sz="1600" dirty="0" smtClean="0">
                <a:latin typeface="+mn-ea"/>
              </a:rPr>
              <a:t>DCTB</a:t>
            </a:r>
            <a:r>
              <a:rPr lang="zh-CN" altLang="en-US" sz="1600" dirty="0" smtClean="0">
                <a:latin typeface="+mn-ea"/>
              </a:rPr>
              <a:t>项目中标定实验站分总体中的主要分系统，是实现对</a:t>
            </a:r>
            <a:r>
              <a:rPr lang="en-US" altLang="zh-CN" sz="1600" dirty="0" smtClean="0">
                <a:latin typeface="+mn-ea"/>
              </a:rPr>
              <a:t>0.1</a:t>
            </a:r>
            <a:r>
              <a:rPr lang="zh-CN" altLang="en-US" sz="1600" dirty="0" smtClean="0">
                <a:latin typeface="+mn-ea"/>
              </a:rPr>
              <a:t>～</a:t>
            </a:r>
            <a:r>
              <a:rPr lang="en-US" altLang="zh-CN" sz="1600" dirty="0" smtClean="0">
                <a:latin typeface="+mn-ea"/>
              </a:rPr>
              <a:t>50MeV</a:t>
            </a:r>
            <a:r>
              <a:rPr lang="zh-CN" altLang="en-US" sz="1600" dirty="0" smtClean="0">
                <a:latin typeface="+mn-ea"/>
              </a:rPr>
              <a:t>的电子进行径迹、二维位置分布等测量的核心部分，目的是为被标定探测器（载荷）提供电子入射的方向和位置等信息，以进行硅微条探测器的能量响应和信号串扰的研究。测量系统包括两个探测器，一个是针对</a:t>
            </a:r>
            <a:r>
              <a:rPr lang="en-US" altLang="zh-CN" sz="1600" dirty="0" smtClean="0">
                <a:latin typeface="+mn-ea"/>
              </a:rPr>
              <a:t>3</a:t>
            </a:r>
            <a:r>
              <a:rPr lang="zh-CN" altLang="en-US" sz="1600" dirty="0" smtClean="0">
                <a:latin typeface="+mn-ea"/>
              </a:rPr>
              <a:t>～</a:t>
            </a:r>
            <a:r>
              <a:rPr lang="en-US" altLang="zh-CN" sz="1600" dirty="0" smtClean="0">
                <a:latin typeface="+mn-ea"/>
              </a:rPr>
              <a:t>50MeV</a:t>
            </a:r>
            <a:r>
              <a:rPr lang="zh-CN" altLang="en-US" sz="1600" dirty="0" smtClean="0">
                <a:latin typeface="+mn-ea"/>
              </a:rPr>
              <a:t>高能段的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在线径迹探测器</a:t>
            </a:r>
            <a:r>
              <a:rPr lang="zh-CN" altLang="en-US" sz="1600" dirty="0" smtClean="0">
                <a:latin typeface="+mn-ea"/>
              </a:rPr>
              <a:t>，另一个是针对全能段的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</a:rPr>
              <a:t>离线粒子分布探测器</a:t>
            </a:r>
            <a:r>
              <a:rPr lang="zh-CN" altLang="en-US" sz="1600" dirty="0" smtClean="0">
                <a:latin typeface="+mn-ea"/>
              </a:rPr>
              <a:t>，特别是</a:t>
            </a:r>
            <a:r>
              <a:rPr lang="en-US" altLang="zh-CN" sz="1600" dirty="0" smtClean="0">
                <a:latin typeface="+mn-ea"/>
              </a:rPr>
              <a:t>0.1</a:t>
            </a:r>
            <a:r>
              <a:rPr lang="zh-CN" altLang="en-US" sz="1600" dirty="0" smtClean="0">
                <a:latin typeface="+mn-ea"/>
              </a:rPr>
              <a:t>～</a:t>
            </a:r>
            <a:r>
              <a:rPr lang="en-US" altLang="zh-CN" sz="1600" dirty="0" smtClean="0">
                <a:latin typeface="+mn-ea"/>
              </a:rPr>
              <a:t>3MeV</a:t>
            </a:r>
            <a:r>
              <a:rPr lang="zh-CN" altLang="en-US" sz="1600" dirty="0" smtClean="0">
                <a:latin typeface="+mn-ea"/>
              </a:rPr>
              <a:t>能区。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505010" y="3805282"/>
            <a:ext cx="3739550" cy="127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探测对象：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0.1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～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50MeV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准单电子，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100Hz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脉冲束流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工作条件：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5×10</a:t>
            </a:r>
            <a:r>
              <a:rPr kumimoji="0" lang="en-US" altLang="zh-CN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-3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Pa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-15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～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+80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</a:rPr>
              <a:t>℃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lang="zh-CN" altLang="en-US" sz="1600" noProof="0" dirty="0" smtClean="0">
                <a:solidFill>
                  <a:srgbClr val="0000FF"/>
                </a:solidFill>
                <a:latin typeface="+mn-ea"/>
              </a:rPr>
              <a:t>探测灵敏面积：</a:t>
            </a:r>
            <a:r>
              <a:rPr lang="en-US" altLang="zh-CN" sz="1600" noProof="0" dirty="0" smtClean="0">
                <a:solidFill>
                  <a:srgbClr val="0000FF"/>
                </a:solidFill>
                <a:latin typeface="+mn-ea"/>
              </a:rPr>
              <a:t>50</a:t>
            </a:r>
            <a:r>
              <a:rPr lang="zh-CN" altLang="en-US" sz="1600" noProof="0" dirty="0" smtClean="0">
                <a:solidFill>
                  <a:srgbClr val="0000FF"/>
                </a:solidFill>
                <a:latin typeface="+mn-ea"/>
              </a:rPr>
              <a:t>*</a:t>
            </a:r>
            <a:r>
              <a:rPr lang="en-US" altLang="zh-CN" sz="1600" noProof="0" dirty="0" smtClean="0">
                <a:solidFill>
                  <a:srgbClr val="0000FF"/>
                </a:solidFill>
                <a:latin typeface="+mn-ea"/>
              </a:rPr>
              <a:t>50mm^2</a:t>
            </a:r>
          </a:p>
        </p:txBody>
      </p:sp>
      <p:sp>
        <p:nvSpPr>
          <p:cNvPr id="16" name="标题 1"/>
          <p:cNvSpPr>
            <a:spLocks noGrp="1"/>
          </p:cNvSpPr>
          <p:nvPr>
            <p:ph type="ctrTitle"/>
          </p:nvPr>
        </p:nvSpPr>
        <p:spPr>
          <a:xfrm>
            <a:off x="0" y="268305"/>
            <a:ext cx="9144000" cy="478070"/>
          </a:xfrm>
        </p:spPr>
        <p:txBody>
          <a:bodyPr anchor="ctr">
            <a:noAutofit/>
          </a:bodyPr>
          <a:lstStyle/>
          <a:p>
            <a:r>
              <a:rPr lang="zh-CN" altLang="en-US" sz="3600" b="1" dirty="0" smtClean="0">
                <a:latin typeface="+mn-ea"/>
                <a:ea typeface="+mn-ea"/>
              </a:rPr>
              <a:t>一、背景介绍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7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9"/>
    </mc:Choice>
    <mc:Fallback xmlns="">
      <p:transition spd="slow" advTm="440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94" y="3037570"/>
            <a:ext cx="7676970" cy="356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39153" y="1059994"/>
            <a:ext cx="8237506" cy="2304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US" sz="1600" dirty="0" smtClean="0">
                <a:latin typeface="+mn-ea"/>
              </a:rPr>
              <a:t>本</a:t>
            </a:r>
            <a:r>
              <a:rPr lang="zh-CN" altLang="en-US" sz="1600" dirty="0">
                <a:latin typeface="+mn-ea"/>
              </a:rPr>
              <a:t>探测器用于对</a:t>
            </a:r>
            <a:r>
              <a:rPr lang="en-US" altLang="zh-CN" sz="1600" dirty="0">
                <a:latin typeface="+mn-ea"/>
              </a:rPr>
              <a:t>0.1</a:t>
            </a:r>
            <a:r>
              <a:rPr lang="zh-CN" altLang="en-US" sz="1600" dirty="0">
                <a:latin typeface="+mn-ea"/>
              </a:rPr>
              <a:t>～</a:t>
            </a:r>
            <a:r>
              <a:rPr lang="en-US" altLang="zh-CN" sz="1600" dirty="0">
                <a:latin typeface="+mn-ea"/>
              </a:rPr>
              <a:t>50MeV</a:t>
            </a:r>
            <a:r>
              <a:rPr lang="zh-CN" altLang="en-US" sz="1600" dirty="0">
                <a:latin typeface="+mn-ea"/>
              </a:rPr>
              <a:t>的电子（准单粒子）及其它多种粒子位置分布进行测量和标定，以确定电子的实际击中位置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 smtClean="0">
              <a:latin typeface="+mn-ea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基本方案：双层厚</a:t>
            </a: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GEM</a:t>
            </a: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、二维条读出位置探测器</a:t>
            </a:r>
            <a:endParaRPr lang="en-US" altLang="zh-CN" sz="1800" dirty="0" smtClean="0">
              <a:solidFill>
                <a:srgbClr val="0000FF"/>
              </a:solidFill>
              <a:latin typeface="+mn-ea"/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空间分辨：</a:t>
            </a: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100 um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有效面积：</a:t>
            </a: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50</a:t>
            </a: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*</a:t>
            </a: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50mm^2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1800" dirty="0">
                <a:solidFill>
                  <a:srgbClr val="0000FF"/>
                </a:solidFill>
                <a:latin typeface="+mn-ea"/>
              </a:rPr>
              <a:t>条读出，二维位置，</a:t>
            </a:r>
            <a:r>
              <a:rPr lang="en-US" altLang="zh-CN" sz="1800" dirty="0" smtClean="0">
                <a:solidFill>
                  <a:srgbClr val="0000FF"/>
                </a:solidFill>
                <a:latin typeface="+mn-ea"/>
              </a:rPr>
              <a:t>100Z+100Y=200</a:t>
            </a:r>
            <a:r>
              <a:rPr lang="zh-CN" altLang="en-US" sz="1800" dirty="0" smtClean="0">
                <a:solidFill>
                  <a:srgbClr val="0000FF"/>
                </a:solidFill>
                <a:latin typeface="+mn-ea"/>
              </a:rPr>
              <a:t>路</a:t>
            </a:r>
            <a:endParaRPr lang="en-US" altLang="zh-CN" sz="1800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 smtClean="0">
                <a:latin typeface="+mn-ea"/>
                <a:ea typeface="+mn-ea"/>
              </a:rPr>
              <a:t>二、离线粒子分布</a:t>
            </a:r>
            <a:r>
              <a:rPr lang="en-US" altLang="zh-CN" sz="3600" b="1" dirty="0" smtClean="0">
                <a:latin typeface="+mn-ea"/>
                <a:ea typeface="+mn-ea"/>
              </a:rPr>
              <a:t>PDD</a:t>
            </a:r>
            <a:r>
              <a:rPr lang="zh-CN" altLang="en-US" sz="3600" b="1" dirty="0" smtClean="0">
                <a:latin typeface="+mn-ea"/>
                <a:ea typeface="+mn-ea"/>
              </a:rPr>
              <a:t>探测器</a:t>
            </a:r>
            <a:endParaRPr lang="zh-CN" altLang="en-US" sz="3600" b="1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56337" y="648866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zh-CN" altLang="en-US" dirty="0">
                <a:solidFill>
                  <a:srgbClr val="6600FF"/>
                </a:solidFill>
              </a:rPr>
              <a:t>探测器原理及组成</a:t>
            </a:r>
            <a:endParaRPr lang="en-US" altLang="zh-CN" dirty="0">
              <a:solidFill>
                <a:srgbClr val="6600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51CCC-E1DB-4CD8-99ED-5B0461AE10D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7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20"/>
    </mc:Choice>
    <mc:Fallback xmlns="">
      <p:transition spd="slow" advTm="303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5" y="4390695"/>
            <a:ext cx="2044615" cy="198652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76" y="1064811"/>
            <a:ext cx="2674391" cy="165838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2914" y="968375"/>
            <a:ext cx="8423865" cy="293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采用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国产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Kapton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基材厚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GEM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dirty="0">
                <a:solidFill>
                  <a:prstClr val="black"/>
                </a:solidFill>
                <a:latin typeface="+mn-ea"/>
              </a:rPr>
              <a:t>孔径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150um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，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rim70um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dirty="0">
                <a:solidFill>
                  <a:prstClr val="black"/>
                </a:solidFill>
                <a:latin typeface="+mn-ea"/>
              </a:rPr>
              <a:t>间距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400um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，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本征位置分辨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400um/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√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12 =116um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基材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厚度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100um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，铜皮厚度</a:t>
            </a:r>
            <a:r>
              <a:rPr lang="en-US" altLang="zh-CN" dirty="0" smtClean="0">
                <a:solidFill>
                  <a:prstClr val="black"/>
                </a:solidFill>
                <a:latin typeface="+mn-ea"/>
              </a:rPr>
              <a:t>50um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dirty="0">
                <a:solidFill>
                  <a:prstClr val="black"/>
                </a:solidFill>
                <a:latin typeface="+mn-ea"/>
              </a:rPr>
              <a:t>实际灵敏范围比指标略大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，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为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60mm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×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60mm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探测器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使用两层厚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GEM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结构，以实现大于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10</a:t>
            </a:r>
            <a:r>
              <a:rPr lang="en-US" altLang="zh-CN" baseline="30000" dirty="0">
                <a:solidFill>
                  <a:prstClr val="black"/>
                </a:solidFill>
                <a:latin typeface="+mn-ea"/>
              </a:rPr>
              <a:t>4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以上的增益，并能够长期稳定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工作</a:t>
            </a:r>
            <a:endParaRPr lang="en-US" altLang="zh-CN" dirty="0" smtClean="0">
              <a:solidFill>
                <a:prstClr val="black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prstClr val="black"/>
                </a:solidFill>
                <a:latin typeface="+mn-ea"/>
              </a:rPr>
              <a:t>采用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Mylar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薄膜作为膜窗，厚度小于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100um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，并采用窄气隙设计以减小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电子散射</a:t>
            </a:r>
            <a:endParaRPr lang="zh-CN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63" y="4126243"/>
            <a:ext cx="3085373" cy="2314030"/>
          </a:xfrm>
          <a:prstGeom prst="rect">
            <a:avLst/>
          </a:prstGeom>
        </p:spPr>
      </p:pic>
      <p:pic>
        <p:nvPicPr>
          <p:cNvPr id="22" name="图片 2" descr="59860286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41" y="4390695"/>
            <a:ext cx="1981311" cy="19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latin typeface="+mn-ea"/>
                <a:ea typeface="+mn-ea"/>
              </a:rPr>
              <a:t>探测器与电子学设计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19" name="图片 1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941" y="5489370"/>
            <a:ext cx="1075418" cy="950903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5"/>
    </mc:Choice>
    <mc:Fallback xmlns="">
      <p:transition spd="slow" advTm="4968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0" y="5695979"/>
            <a:ext cx="46667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zh-CN" altLang="en-US" sz="1600" dirty="0" smtClean="0">
                <a:latin typeface="+mn-ea"/>
              </a:rPr>
              <a:t>对称</a:t>
            </a:r>
            <a:r>
              <a:rPr lang="zh-CN" altLang="en-US" sz="1600" dirty="0">
                <a:latin typeface="+mn-ea"/>
              </a:rPr>
              <a:t>条读出（三角跨连结构）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加厚前背板设计（</a:t>
            </a:r>
            <a:r>
              <a:rPr lang="en-US" altLang="zh-CN" sz="1600" dirty="0">
                <a:latin typeface="+mn-ea"/>
              </a:rPr>
              <a:t>8</a:t>
            </a:r>
            <a:r>
              <a:rPr lang="zh-CN" altLang="en-US" sz="1600" dirty="0">
                <a:latin typeface="+mn-ea"/>
              </a:rPr>
              <a:t>层板，</a:t>
            </a:r>
            <a:r>
              <a:rPr lang="en-US" altLang="zh-CN" sz="1600" dirty="0">
                <a:latin typeface="+mn-ea"/>
              </a:rPr>
              <a:t>6mm</a:t>
            </a:r>
            <a:r>
              <a:rPr lang="zh-CN" altLang="en-US" sz="1600" dirty="0">
                <a:latin typeface="+mn-ea"/>
              </a:rPr>
              <a:t>板厚）</a:t>
            </a:r>
            <a:endParaRPr lang="en-US" altLang="zh-CN" sz="1600" dirty="0">
              <a:latin typeface="+mn-ea"/>
            </a:endParaRPr>
          </a:p>
          <a:p>
            <a:r>
              <a:rPr lang="en-US" altLang="zh-CN" sz="1600" dirty="0" err="1">
                <a:latin typeface="+mn-ea"/>
              </a:rPr>
              <a:t>Semtec</a:t>
            </a:r>
            <a:r>
              <a:rPr lang="zh-CN" altLang="en-US" sz="1600" dirty="0">
                <a:latin typeface="+mn-ea"/>
              </a:rPr>
              <a:t>高密读出</a:t>
            </a:r>
            <a:r>
              <a:rPr lang="en-US" altLang="zh-CN" sz="1600" dirty="0">
                <a:latin typeface="+mn-ea"/>
              </a:rPr>
              <a:t>(4</a:t>
            </a:r>
            <a:r>
              <a:rPr lang="zh-CN" altLang="en-US" sz="1600" dirty="0">
                <a:latin typeface="+mn-ea"/>
              </a:rPr>
              <a:t>*</a:t>
            </a:r>
            <a:r>
              <a:rPr lang="en-US" altLang="zh-CN" sz="1600" dirty="0">
                <a:latin typeface="+mn-ea"/>
              </a:rPr>
              <a:t>64)</a:t>
            </a:r>
          </a:p>
        </p:txBody>
      </p:sp>
      <p:sp>
        <p:nvSpPr>
          <p:cNvPr id="11" name="矩形 10"/>
          <p:cNvSpPr/>
          <p:nvPr/>
        </p:nvSpPr>
        <p:spPr>
          <a:xfrm>
            <a:off x="4619387" y="4510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+mn-ea"/>
              </a:rPr>
              <a:t>灵敏面积：</a:t>
            </a:r>
            <a:r>
              <a:rPr lang="en-US" altLang="zh-CN" dirty="0">
                <a:solidFill>
                  <a:srgbClr val="0000FF"/>
                </a:solidFill>
                <a:latin typeface="+mn-ea"/>
              </a:rPr>
              <a:t>60*60mm^2</a:t>
            </a:r>
          </a:p>
          <a:p>
            <a:pPr marR="47700"/>
            <a:r>
              <a:rPr lang="zh-CN" altLang="en-US" dirty="0">
                <a:solidFill>
                  <a:srgbClr val="0000FF"/>
                </a:solidFill>
                <a:latin typeface="+mn-ea"/>
              </a:rPr>
              <a:t>六层板，条读出</a:t>
            </a:r>
            <a:r>
              <a:rPr lang="zh-CN" altLang="en-US" dirty="0" smtClean="0">
                <a:solidFill>
                  <a:srgbClr val="0000FF"/>
                </a:solidFill>
                <a:latin typeface="+mn-ea"/>
              </a:rPr>
              <a:t>：</a:t>
            </a:r>
            <a:r>
              <a:rPr lang="en-US" altLang="zh-CN" dirty="0" smtClean="0">
                <a:solidFill>
                  <a:srgbClr val="0000FF"/>
                </a:solidFill>
                <a:latin typeface="+mn-ea"/>
              </a:rPr>
              <a:t>Z100+Y100=200</a:t>
            </a:r>
            <a:r>
              <a:rPr lang="zh-CN" altLang="en-US" dirty="0">
                <a:solidFill>
                  <a:srgbClr val="0000FF"/>
                </a:solidFill>
                <a:latin typeface="+mn-ea"/>
              </a:rPr>
              <a:t>道</a:t>
            </a:r>
          </a:p>
          <a:p>
            <a:r>
              <a:rPr lang="zh-CN" altLang="en-US" dirty="0">
                <a:solidFill>
                  <a:srgbClr val="0000FF"/>
                </a:solidFill>
                <a:latin typeface="+mn-ea"/>
              </a:rPr>
              <a:t>外形尺寸：</a:t>
            </a:r>
            <a:r>
              <a:rPr lang="en-US" altLang="zh-CN" dirty="0">
                <a:solidFill>
                  <a:srgbClr val="0000FF"/>
                </a:solidFill>
                <a:latin typeface="+mn-ea"/>
              </a:rPr>
              <a:t>180*180mm</a:t>
            </a:r>
            <a:endParaRPr lang="zh-CN" altLang="en-US" dirty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8225" y="1553951"/>
            <a:ext cx="2586982" cy="26102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097" y="5695140"/>
            <a:ext cx="45611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60"/>
            <a:r>
              <a:rPr lang="zh-CN" altLang="en-US" sz="1600" dirty="0">
                <a:latin typeface="+mn-ea"/>
              </a:rPr>
              <a:t>条宽：</a:t>
            </a:r>
            <a:r>
              <a:rPr lang="en-US" altLang="zh-CN" sz="1600" dirty="0" smtClean="0">
                <a:latin typeface="+mn-ea"/>
              </a:rPr>
              <a:t>0.46mm  </a:t>
            </a:r>
            <a:r>
              <a:rPr lang="zh-CN" altLang="en-US" sz="1600" dirty="0" smtClean="0">
                <a:latin typeface="+mn-ea"/>
              </a:rPr>
              <a:t>间距：</a:t>
            </a:r>
            <a:r>
              <a:rPr lang="en-US" altLang="zh-CN" sz="1600" dirty="0" smtClean="0">
                <a:latin typeface="+mn-ea"/>
              </a:rPr>
              <a:t>0.1mm</a:t>
            </a:r>
          </a:p>
          <a:p>
            <a:pPr marR="21960"/>
            <a:r>
              <a:rPr lang="zh-CN" altLang="en-US" sz="1600" dirty="0" smtClean="0">
                <a:latin typeface="+mn-ea"/>
              </a:rPr>
              <a:t>周期</a:t>
            </a:r>
            <a:r>
              <a:rPr lang="en-US" altLang="zh-CN" sz="1600" dirty="0">
                <a:latin typeface="+mn-ea"/>
              </a:rPr>
              <a:t>pitch</a:t>
            </a:r>
            <a:r>
              <a:rPr lang="zh-CN" altLang="en-US" sz="1600" dirty="0">
                <a:latin typeface="+mn-ea"/>
              </a:rPr>
              <a:t>：</a:t>
            </a:r>
            <a:r>
              <a:rPr lang="en-US" altLang="zh-CN" sz="1600" dirty="0" smtClean="0">
                <a:latin typeface="+mn-ea"/>
              </a:rPr>
              <a:t>0.56mm</a:t>
            </a:r>
            <a:endParaRPr lang="en-US" altLang="zh-CN" sz="1600" dirty="0">
              <a:latin typeface="+mn-ea"/>
            </a:endParaRPr>
          </a:p>
          <a:p>
            <a:pPr marR="35500"/>
            <a:r>
              <a:rPr lang="zh-CN" altLang="en-US" sz="1600" dirty="0">
                <a:latin typeface="+mn-ea"/>
              </a:rPr>
              <a:t>全取</a:t>
            </a:r>
            <a:r>
              <a:rPr lang="en-US" altLang="zh-CN" sz="1600" dirty="0">
                <a:latin typeface="+mn-ea"/>
              </a:rPr>
              <a:t>Q</a:t>
            </a:r>
            <a:r>
              <a:rPr lang="zh-CN" altLang="en-US" sz="1600" dirty="0">
                <a:latin typeface="+mn-ea"/>
              </a:rPr>
              <a:t>，通过重心法重建入射粒子位置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54163" y="1342236"/>
            <a:ext cx="3299527" cy="4352065"/>
            <a:chOff x="458338" y="1138979"/>
            <a:chExt cx="3299527" cy="435206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2" y="3960984"/>
              <a:ext cx="1346103" cy="1530060"/>
            </a:xfrm>
            <a:prstGeom prst="rect">
              <a:avLst/>
            </a:prstGeom>
          </p:spPr>
        </p:pic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9589" y="1138979"/>
              <a:ext cx="2849978" cy="2656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338" y="4214249"/>
              <a:ext cx="1454176" cy="1253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椭圆 16"/>
            <p:cNvSpPr/>
            <p:nvPr/>
          </p:nvSpPr>
          <p:spPr>
            <a:xfrm>
              <a:off x="2411762" y="2268796"/>
              <a:ext cx="360040" cy="3600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2591782" y="2628836"/>
              <a:ext cx="424285" cy="16186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1552474" y="1768537"/>
              <a:ext cx="360040" cy="36004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 flipH="1">
              <a:off x="1029312" y="2128577"/>
              <a:ext cx="640652" cy="205517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latin typeface="+mn-ea"/>
                <a:ea typeface="+mn-ea"/>
              </a:rPr>
              <a:t>探测器与电子学设计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5"/>
    </mc:Choice>
    <mc:Fallback xmlns="">
      <p:transition spd="slow" advTm="2565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" y="2992244"/>
            <a:ext cx="2560320" cy="1279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975" y="1025595"/>
            <a:ext cx="901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+mn-ea"/>
              </a:rPr>
              <a:t>前端电子学采用清华大学研制的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CASAGEM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芯片，这是国产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ASIC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首次应用于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同类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工程项目。</a:t>
            </a:r>
            <a:endParaRPr lang="en-US" altLang="zh-CN" dirty="0">
              <a:solidFill>
                <a:prstClr val="black"/>
              </a:solidFill>
              <a:latin typeface="+mn-ea"/>
            </a:endParaRPr>
          </a:p>
          <a:p>
            <a:r>
              <a:rPr lang="zh-CN" altLang="zh-CN" dirty="0">
                <a:solidFill>
                  <a:prstClr val="black"/>
                </a:solidFill>
                <a:latin typeface="+mn-ea"/>
              </a:rPr>
              <a:t>每块芯片有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16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个阳极通道，每个通道都可以对探测器信号进行放大及成型，同时芯片的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增益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2mV/</a:t>
            </a:r>
            <a:r>
              <a:rPr lang="en-US" altLang="zh-CN" dirty="0" err="1" smtClean="0">
                <a:solidFill>
                  <a:srgbClr val="FF0000"/>
                </a:solidFill>
                <a:latin typeface="+mn-ea"/>
              </a:rPr>
              <a:t>fC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到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40mV/</a:t>
            </a:r>
            <a:r>
              <a:rPr lang="en-US" altLang="zh-CN" dirty="0" err="1" smtClean="0">
                <a:solidFill>
                  <a:srgbClr val="FF0000"/>
                </a:solidFill>
                <a:latin typeface="+mn-ea"/>
              </a:rPr>
              <a:t>fC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四挡可调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，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成形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时间</a:t>
            </a:r>
            <a:r>
              <a:rPr lang="zh-CN" altLang="en-US" dirty="0" smtClean="0">
                <a:solidFill>
                  <a:prstClr val="black"/>
                </a:solidFill>
                <a:latin typeface="+mn-ea"/>
              </a:rPr>
              <a:t>也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可以</a:t>
            </a:r>
            <a:r>
              <a:rPr lang="zh-CN" altLang="zh-CN" dirty="0">
                <a:solidFill>
                  <a:srgbClr val="FF0000"/>
                </a:solidFill>
                <a:latin typeface="+mn-ea"/>
              </a:rPr>
              <a:t>从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20ns</a:t>
            </a:r>
            <a:r>
              <a:rPr lang="zh-CN" altLang="zh-CN" dirty="0">
                <a:solidFill>
                  <a:srgbClr val="FF0000"/>
                </a:solidFill>
                <a:latin typeface="+mn-ea"/>
              </a:rPr>
              <a:t>调节到</a:t>
            </a:r>
            <a:r>
              <a:rPr lang="en-US" altLang="zh-CN" dirty="0">
                <a:solidFill>
                  <a:srgbClr val="FF0000"/>
                </a:solidFill>
                <a:latin typeface="+mn-ea"/>
              </a:rPr>
              <a:t>80ns</a:t>
            </a:r>
            <a:r>
              <a:rPr lang="zh-CN" altLang="zh-CN" dirty="0">
                <a:solidFill>
                  <a:srgbClr val="FF0000"/>
                </a:solidFill>
                <a:latin typeface="+mn-ea"/>
              </a:rPr>
              <a:t>。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09" y="2568665"/>
            <a:ext cx="2600097" cy="26000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6" y="1937246"/>
            <a:ext cx="2820474" cy="42366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5681" y="5435078"/>
            <a:ext cx="5251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prstClr val="black"/>
                </a:solidFill>
                <a:latin typeface="+mn-ea"/>
              </a:rPr>
              <a:t>后端电子学采用高能所自研的后端处理模块</a:t>
            </a:r>
            <a:r>
              <a:rPr lang="zh-CN" altLang="en-US" dirty="0">
                <a:solidFill>
                  <a:prstClr val="black"/>
                </a:solidFill>
                <a:latin typeface="+mn-ea"/>
              </a:rPr>
              <a:t>，以实现模数转换。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高能所</a:t>
            </a:r>
            <a:r>
              <a:rPr lang="en-US" altLang="zh-CN" dirty="0">
                <a:solidFill>
                  <a:prstClr val="black"/>
                </a:solidFill>
                <a:latin typeface="+mn-ea"/>
              </a:rPr>
              <a:t>DAQ</a:t>
            </a:r>
            <a:r>
              <a:rPr lang="zh-CN" altLang="zh-CN" dirty="0">
                <a:solidFill>
                  <a:prstClr val="black"/>
                </a:solidFill>
                <a:latin typeface="+mn-ea"/>
              </a:rPr>
              <a:t>组为探测器电子学编写了配套的数据获取程序</a:t>
            </a:r>
            <a:r>
              <a:rPr lang="zh-CN" altLang="zh-CN" dirty="0" smtClean="0">
                <a:solidFill>
                  <a:prstClr val="black"/>
                </a:solidFill>
                <a:latin typeface="+mn-ea"/>
              </a:rPr>
              <a:t>。</a:t>
            </a:r>
            <a:endParaRPr lang="zh-CN" altLang="zh-CN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latin typeface="+mn-ea"/>
                <a:ea typeface="+mn-ea"/>
              </a:rPr>
              <a:t>探测器与电子学设计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9"/>
    </mc:Choice>
    <mc:Fallback xmlns="">
      <p:transition spd="slow" advTm="2202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5" y="1764270"/>
            <a:ext cx="3502149" cy="2407353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03" y="4171623"/>
            <a:ext cx="2804983" cy="2573829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35" y="4286169"/>
            <a:ext cx="3573230" cy="2459283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latin typeface="+mn-ea"/>
                <a:ea typeface="+mn-ea"/>
              </a:rPr>
              <a:t>THGEM</a:t>
            </a:r>
            <a:r>
              <a:rPr lang="zh-CN" altLang="en-US" sz="2800" b="1" dirty="0" smtClean="0">
                <a:latin typeface="+mn-ea"/>
                <a:ea typeface="+mn-ea"/>
              </a:rPr>
              <a:t>性能测试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859" y="862756"/>
            <a:ext cx="7920951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厚</a:t>
            </a:r>
            <a:r>
              <a:rPr lang="en-US" altLang="zh-CN" dirty="0" smtClean="0">
                <a:latin typeface="+mn-ea"/>
              </a:rPr>
              <a:t>GEM</a:t>
            </a:r>
            <a:r>
              <a:rPr lang="zh-CN" altLang="en-US" dirty="0" smtClean="0">
                <a:latin typeface="+mn-ea"/>
              </a:rPr>
              <a:t>孔径：</a:t>
            </a:r>
            <a:r>
              <a:rPr lang="en-US" altLang="zh-CN" dirty="0" smtClean="0">
                <a:latin typeface="+mn-ea"/>
              </a:rPr>
              <a:t>150μm   pitch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400μm</a:t>
            </a:r>
            <a:r>
              <a:rPr lang="en-US" altLang="zh-CN" dirty="0">
                <a:latin typeface="+mn-ea"/>
              </a:rPr>
              <a:t> </a:t>
            </a:r>
            <a:r>
              <a:rPr lang="en-US" altLang="zh-CN" dirty="0" smtClean="0">
                <a:latin typeface="+mn-ea"/>
              </a:rPr>
              <a:t>  rim</a:t>
            </a:r>
            <a:r>
              <a:rPr lang="zh-CN" altLang="en-US" dirty="0" smtClean="0">
                <a:latin typeface="+mn-ea"/>
              </a:rPr>
              <a:t>：</a:t>
            </a:r>
            <a:r>
              <a:rPr lang="en-US" altLang="zh-CN" dirty="0" smtClean="0">
                <a:latin typeface="+mn-ea"/>
              </a:rPr>
              <a:t>70μm 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工作气体：</a:t>
            </a:r>
            <a:r>
              <a:rPr lang="en-US" altLang="zh-CN" dirty="0" err="1" smtClean="0">
                <a:latin typeface="+mn-ea"/>
              </a:rPr>
              <a:t>Ar:isob</a:t>
            </a:r>
            <a:r>
              <a:rPr lang="en-US" altLang="zh-CN" dirty="0" smtClean="0">
                <a:latin typeface="+mn-ea"/>
              </a:rPr>
              <a:t>=97:3 </a:t>
            </a:r>
            <a:r>
              <a:rPr lang="en-US" altLang="zh-CN" dirty="0">
                <a:latin typeface="+mn-ea"/>
              </a:rPr>
              <a:t> </a:t>
            </a:r>
            <a:r>
              <a:rPr lang="zh-CN" altLang="en-US" dirty="0" smtClean="0">
                <a:latin typeface="+mn-ea"/>
              </a:rPr>
              <a:t>气压：</a:t>
            </a:r>
            <a:r>
              <a:rPr lang="en-US" altLang="zh-CN" dirty="0" smtClean="0">
                <a:latin typeface="+mn-ea"/>
              </a:rPr>
              <a:t>~1atm</a:t>
            </a:r>
          </a:p>
        </p:txBody>
      </p:sp>
      <p:pic>
        <p:nvPicPr>
          <p:cNvPr id="13" name="图片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31" y="1821543"/>
            <a:ext cx="3817855" cy="2407353"/>
          </a:xfrm>
          <a:prstGeom prst="rect">
            <a:avLst/>
          </a:prstGeom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9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50"/>
    </mc:Choice>
    <mc:Fallback xmlns="">
      <p:transition spd="slow" advTm="277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2" y="1621102"/>
            <a:ext cx="2545316" cy="208470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80" y="1621102"/>
            <a:ext cx="3474720" cy="20847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660000" y="2083324"/>
            <a:ext cx="160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单路前放信号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660000" y="2663454"/>
            <a:ext cx="230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THGEM</a:t>
            </a:r>
            <a:r>
              <a:rPr lang="zh-CN" altLang="en-US" dirty="0">
                <a:solidFill>
                  <a:prstClr val="black"/>
                </a:solidFill>
              </a:rPr>
              <a:t>膜上感应信号用作外触发</a:t>
            </a:r>
          </a:p>
        </p:txBody>
      </p:sp>
      <p:pic>
        <p:nvPicPr>
          <p:cNvPr id="15" name="图片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80" y="4537023"/>
            <a:ext cx="1443990" cy="1876425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2" y="3705807"/>
            <a:ext cx="3691564" cy="3152193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0" y="268305"/>
            <a:ext cx="9144000" cy="47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+mn-ea"/>
                <a:ea typeface="+mn-ea"/>
              </a:rPr>
              <a:t>55Fe</a:t>
            </a:r>
            <a:r>
              <a:rPr lang="zh-CN" altLang="en-US" sz="2800" b="1" dirty="0">
                <a:latin typeface="+mn-ea"/>
                <a:ea typeface="+mn-ea"/>
              </a:rPr>
              <a:t>放射源</a:t>
            </a:r>
            <a:r>
              <a:rPr lang="zh-CN" altLang="en-US" sz="2800" b="1" dirty="0" smtClean="0">
                <a:latin typeface="+mn-ea"/>
                <a:ea typeface="+mn-ea"/>
              </a:rPr>
              <a:t>成像</a:t>
            </a:r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8FAA-F53E-4452-91D2-4BCF79AE80D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9813" y="4820238"/>
            <a:ext cx="2474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X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摄像源较弱，点源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成像模型屏蔽不好以及不够精细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5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1586</Words>
  <Application>Microsoft Office PowerPoint</Application>
  <PresentationFormat>全屏显示(4:3)</PresentationFormat>
  <Paragraphs>227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华文楷体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1_Office 主题</vt:lpstr>
      <vt:lpstr>闫文奇12、赵航12、谢宇广2、胡涛2、吕军光2等 1、中国科学院大学 2、中国科学院高能物理研究所，核探测与核电子学国家重点实验室                                2016年11月12日 </vt:lpstr>
      <vt:lpstr>内容介绍</vt:lpstr>
      <vt:lpstr>一、背景介绍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闫文奇12、谢宇广2、赵航12 1、中国科学院大学 2、中国科学院高能物理研究所，核探测与核电子学国家重点实验室</dc:title>
  <dc:creator>unknown</dc:creator>
  <cp:lastModifiedBy>张明丽</cp:lastModifiedBy>
  <cp:revision>51</cp:revision>
  <dcterms:created xsi:type="dcterms:W3CDTF">2016-11-06T07:38:40Z</dcterms:created>
  <dcterms:modified xsi:type="dcterms:W3CDTF">2016-11-12T01:28:37Z</dcterms:modified>
</cp:coreProperties>
</file>