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2" r:id="rId1"/>
  </p:sldMasterIdLst>
  <p:notesMasterIdLst>
    <p:notesMasterId r:id="rId25"/>
  </p:notesMasterIdLst>
  <p:sldIdLst>
    <p:sldId id="256" r:id="rId2"/>
    <p:sldId id="257" r:id="rId3"/>
    <p:sldId id="277" r:id="rId4"/>
    <p:sldId id="258" r:id="rId5"/>
    <p:sldId id="259" r:id="rId6"/>
    <p:sldId id="261" r:id="rId7"/>
    <p:sldId id="263" r:id="rId8"/>
    <p:sldId id="264" r:id="rId9"/>
    <p:sldId id="265" r:id="rId10"/>
    <p:sldId id="266" r:id="rId11"/>
    <p:sldId id="268" r:id="rId12"/>
    <p:sldId id="269" r:id="rId13"/>
    <p:sldId id="267" r:id="rId14"/>
    <p:sldId id="270" r:id="rId15"/>
    <p:sldId id="271" r:id="rId16"/>
    <p:sldId id="272" r:id="rId17"/>
    <p:sldId id="278" r:id="rId18"/>
    <p:sldId id="276" r:id="rId19"/>
    <p:sldId id="279" r:id="rId20"/>
    <p:sldId id="280" r:id="rId21"/>
    <p:sldId id="281" r:id="rId22"/>
    <p:sldId id="282" r:id="rId23"/>
    <p:sldId id="274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4" autoAdjust="0"/>
  </p:normalViewPr>
  <p:slideViewPr>
    <p:cSldViewPr snapToGrid="0">
      <p:cViewPr>
        <p:scale>
          <a:sx n="90" d="100"/>
          <a:sy n="90" d="100"/>
        </p:scale>
        <p:origin x="-5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15213-ACB4-4107-8A55-A1834DCDE724}" type="datetimeFigureOut">
              <a:rPr lang="zh-CN" altLang="en-US" smtClean="0"/>
              <a:t>2016/11/12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E341B-9CA5-4763-95DE-55F5FC94BE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8582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E341B-9CA5-4763-95DE-55F5FC94BE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31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CE341B-9CA5-4763-95DE-55F5FC94BE3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21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14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088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475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8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7802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01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2649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62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5386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60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429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7966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10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55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81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61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smtClean="0"/>
              <a:t>第六届全国微模式气体探测器研讨会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EB96E4C-D57C-4F33-A2FE-A69BE523100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134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589213" y="1989000"/>
            <a:ext cx="8915399" cy="2262781"/>
          </a:xfrm>
        </p:spPr>
        <p:txBody>
          <a:bodyPr>
            <a:normAutofit/>
          </a:bodyPr>
          <a:lstStyle/>
          <a:p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基于四角读出方法的位置灵敏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Micro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M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egas</a:t>
            </a:r>
            <a:r>
              <a:rPr kumimoji="0" lang="zh-CN" altLang="zh-CN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34" charset="-122"/>
              </a:rPr>
              <a:t>的研究</a:t>
            </a:r>
            <a:r>
              <a:rPr kumimoji="0" lang="zh-CN" altLang="zh-CN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661128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丰建鑫</a:t>
            </a:r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，</a:t>
            </a:r>
            <a:r>
              <a:rPr lang="en-US" altLang="zh-CN" baseline="30000" dirty="0" smtClean="0"/>
              <a:t>2</a:t>
            </a:r>
            <a:r>
              <a:rPr lang="zh-CN" altLang="en-US" dirty="0" smtClean="0"/>
              <a:t>，</a:t>
            </a:r>
            <a:r>
              <a:rPr lang="zh-CN" altLang="en-US" dirty="0" smtClean="0"/>
              <a:t>张志永</a:t>
            </a:r>
            <a:r>
              <a:rPr lang="en-US" altLang="zh-CN" baseline="30000" dirty="0"/>
              <a:t>2</a:t>
            </a:r>
            <a:r>
              <a:rPr lang="zh-CN" altLang="en-US" dirty="0" smtClean="0"/>
              <a:t>，齐斌斌</a:t>
            </a:r>
            <a:r>
              <a:rPr lang="en-US" altLang="zh-CN" baseline="30000" dirty="0" smtClean="0"/>
              <a:t>2</a:t>
            </a:r>
          </a:p>
          <a:p>
            <a:endParaRPr lang="en-US" altLang="zh-CN" dirty="0"/>
          </a:p>
          <a:p>
            <a:r>
              <a:rPr lang="en-US" altLang="zh-CN" baseline="30000" dirty="0" smtClean="0"/>
              <a:t>1</a:t>
            </a:r>
            <a:r>
              <a:rPr lang="zh-CN" altLang="en-US" baseline="30000" dirty="0" smtClean="0"/>
              <a:t>）</a:t>
            </a:r>
            <a:r>
              <a:rPr lang="zh-CN" altLang="en-US" dirty="0" smtClean="0"/>
              <a:t>夸克与轻子物理教育部重点实验室，华中师范大学</a:t>
            </a:r>
          </a:p>
          <a:p>
            <a:r>
              <a:rPr lang="en-US" altLang="zh-CN" baseline="30000" dirty="0" smtClean="0"/>
              <a:t>2</a:t>
            </a:r>
            <a:r>
              <a:rPr lang="zh-CN" altLang="en-US" baseline="30000" dirty="0" smtClean="0"/>
              <a:t>）</a:t>
            </a:r>
            <a:r>
              <a:rPr lang="zh-CN" altLang="en-US" dirty="0"/>
              <a:t>核探测与核电子学国家重点实验室，中国科学技术大学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66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四</a:t>
            </a:r>
            <a:r>
              <a:rPr lang="zh-CN" altLang="en-US" dirty="0" smtClean="0"/>
              <a:t>角读出</a:t>
            </a:r>
            <a:r>
              <a:rPr lang="en-US" altLang="zh-CN" dirty="0" err="1" smtClean="0"/>
              <a:t>MicroMegas</a:t>
            </a:r>
            <a:r>
              <a:rPr lang="zh-CN" altLang="en-US" dirty="0" smtClean="0"/>
              <a:t>探测器的研制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193286" y="2128907"/>
                <a:ext cx="8915400" cy="3777622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000" dirty="0" smtClean="0"/>
                  <a:t>四角读出</a:t>
                </a:r>
                <a:r>
                  <a:rPr lang="en-US" altLang="zh-CN" sz="2000" dirty="0" err="1" smtClean="0"/>
                  <a:t>MicroMegas</a:t>
                </a:r>
                <a:r>
                  <a:rPr lang="zh-CN" altLang="en-US" sz="2000" dirty="0" smtClean="0"/>
                  <a:t>探测器加工工艺的难点：</a:t>
                </a:r>
                <a:r>
                  <a:rPr lang="zh-CN" altLang="en-US" sz="2000" dirty="0" smtClean="0">
                    <a:solidFill>
                      <a:srgbClr val="0070C0"/>
                    </a:solidFill>
                  </a:rPr>
                  <a:t>含炭导电树脂浆料</a:t>
                </a:r>
                <a:endParaRPr lang="en-US" altLang="zh-CN" sz="2000" dirty="0" smtClean="0">
                  <a:solidFill>
                    <a:srgbClr val="0070C0"/>
                  </a:solidFill>
                </a:endParaRPr>
              </a:p>
              <a:p>
                <a:r>
                  <a:rPr lang="zh-CN" altLang="en-US" sz="2000" dirty="0"/>
                  <a:t>加工阻性</a:t>
                </a:r>
                <a:r>
                  <a:rPr lang="zh-CN" altLang="en-US" sz="2000" dirty="0" smtClean="0"/>
                  <a:t>阳极工艺：</a:t>
                </a:r>
                <a:r>
                  <a:rPr lang="zh-CN" altLang="en-US" sz="2000" dirty="0" smtClean="0">
                    <a:solidFill>
                      <a:srgbClr val="0070C0"/>
                    </a:solidFill>
                  </a:rPr>
                  <a:t>丝网印刷工艺</a:t>
                </a:r>
                <a:endParaRPr lang="en-US" altLang="zh-CN" sz="2000" dirty="0" smtClean="0">
                  <a:solidFill>
                    <a:srgbClr val="0070C0"/>
                  </a:solidFill>
                </a:endParaRPr>
              </a:p>
              <a:p>
                <a:r>
                  <a:rPr lang="zh-CN" altLang="en-US" sz="2000" dirty="0"/>
                  <a:t>炭</a:t>
                </a:r>
                <a:r>
                  <a:rPr lang="zh-CN" altLang="en-US" sz="2000" dirty="0" smtClean="0"/>
                  <a:t>浆料</a:t>
                </a:r>
                <a:r>
                  <a:rPr lang="zh-CN" altLang="en-US" sz="2000" dirty="0" smtClean="0"/>
                  <a:t>面电阻值受制于生产商，只有几个阻值可选，非常规阻值采用混合方案有不确定性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不同</a:t>
                </a:r>
                <a:r>
                  <a:rPr lang="en-US" altLang="zh-CN" sz="2000" dirty="0" smtClean="0"/>
                  <a:t>pad</a:t>
                </a:r>
                <a:r>
                  <a:rPr lang="zh-CN" altLang="en-US" sz="2000" dirty="0" smtClean="0"/>
                  <a:t>之间的阻值受到印刷工艺自身（丝网印刷）的影响，均一性难于特别好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受到加工环境及过程控制的影响，不同批次的面电阻值也很难一致</a:t>
                </a:r>
                <a:endParaRPr lang="en-US" altLang="zh-CN" sz="2000" dirty="0" smtClean="0"/>
              </a:p>
              <a:p>
                <a:r>
                  <a:rPr lang="zh-CN" altLang="en-US" sz="2000" dirty="0" smtClean="0"/>
                  <a:t>根据数值模拟的结果，我们尝试加工了</a:t>
                </a:r>
                <a:r>
                  <a:rPr lang="en-US" altLang="zh-CN" sz="2000" dirty="0" smtClean="0"/>
                  <a:t>pad</a:t>
                </a:r>
                <a:r>
                  <a:rPr lang="zh-CN" altLang="en-US" sz="2000" dirty="0" smtClean="0"/>
                  <a:t>面电阻为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type m:val="skw"/>
                        <m:ctrlPr>
                          <a:rPr lang="en-US" altLang="zh-C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□</m:t>
                        </m:r>
                      </m:den>
                    </m:f>
                    <m:r>
                      <a:rPr lang="en-US" altLang="zh-CN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f>
                      <m:fPr>
                        <m:type m:val="skw"/>
                        <m:ctrlPr>
                          <a:rPr lang="en-US" altLang="zh-CN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l-GR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□</m:t>
                        </m:r>
                      </m:den>
                    </m:f>
                  </m:oMath>
                </a14:m>
                <a:r>
                  <a:rPr lang="zh-CN" altLang="en-US" sz="2000" dirty="0" smtClean="0"/>
                  <a:t>的阻性阳极</a:t>
                </a:r>
                <a:endParaRPr lang="en-US" altLang="zh-CN" sz="2000" dirty="0" smtClean="0"/>
              </a:p>
              <a:p>
                <a:endParaRPr lang="en-US" altLang="zh-CN" sz="2000" dirty="0" smtClean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3286" y="2128907"/>
                <a:ext cx="8915400" cy="3777622"/>
              </a:xfrm>
              <a:blipFill rotWithShape="1">
                <a:blip r:embed="rId2"/>
                <a:stretch>
                  <a:fillRect l="-684" t="-1129" r="-616" b="-27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503451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22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PET</a:t>
            </a:r>
            <a:r>
              <a:rPr lang="zh-CN" altLang="en-US" dirty="0" smtClean="0"/>
              <a:t>加工试验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986780" y="2133600"/>
            <a:ext cx="6517832" cy="3777622"/>
          </a:xfrm>
        </p:spPr>
        <p:txBody>
          <a:bodyPr/>
          <a:lstStyle/>
          <a:p>
            <a:r>
              <a:rPr lang="zh-CN" altLang="en-US" dirty="0" smtClean="0"/>
              <a:t>针对实验要求，我们需要摸索一种适合于我们探测器的加工工序（丝网印刷工艺在工业应用上已经成熟，但对于我们的探测器需要有针对性的印刷方案）</a:t>
            </a:r>
            <a:endParaRPr lang="en-US" altLang="zh-CN" dirty="0" smtClean="0"/>
          </a:p>
          <a:p>
            <a:r>
              <a:rPr lang="zh-CN" altLang="en-US" dirty="0" smtClean="0"/>
              <a:t>丝网印刷所用到的丝网会影响到浆料厚度，浆料印刷的次数会影响浆料表面的平整度，烘烤的温度都会对阻值产生直接的影响</a:t>
            </a:r>
            <a:endParaRPr lang="en-US" altLang="zh-CN" dirty="0" smtClean="0"/>
          </a:p>
          <a:p>
            <a:r>
              <a:rPr lang="zh-CN" altLang="en-US" dirty="0" smtClean="0"/>
              <a:t>分别在</a:t>
            </a:r>
            <a:r>
              <a:rPr lang="en-US" altLang="zh-CN" dirty="0" smtClean="0"/>
              <a:t>PET</a:t>
            </a:r>
            <a:r>
              <a:rPr lang="zh-CN" altLang="en-US" dirty="0" smtClean="0"/>
              <a:t>膜上印刷低阻边界和高阻</a:t>
            </a:r>
            <a:r>
              <a:rPr lang="en-US" altLang="zh-CN" dirty="0" smtClean="0"/>
              <a:t>pad</a:t>
            </a:r>
          </a:p>
          <a:p>
            <a:r>
              <a:rPr lang="zh-CN" altLang="en-US" dirty="0" smtClean="0"/>
              <a:t>在烘箱中</a:t>
            </a:r>
            <a:r>
              <a:rPr lang="zh-CN" altLang="en-US" smtClean="0"/>
              <a:t>进行烘烤</a:t>
            </a:r>
            <a:endParaRPr lang="en-US" altLang="zh-CN" dirty="0" smtClean="0"/>
          </a:p>
          <a:p>
            <a:r>
              <a:rPr lang="zh-CN" altLang="en-US" dirty="0" smtClean="0"/>
              <a:t>测量低阻边界和</a:t>
            </a:r>
            <a:r>
              <a:rPr lang="en-US" altLang="zh-CN" dirty="0" smtClean="0"/>
              <a:t>pad</a:t>
            </a:r>
            <a:r>
              <a:rPr lang="zh-CN" altLang="en-US" dirty="0" smtClean="0"/>
              <a:t>的阻值；筛选符合实验要求的阻值，由此来确定丝网印刷的印刷工艺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503456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11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490866"/>
            <a:ext cx="4339274" cy="289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阻性阳极加工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7770768" y="2133600"/>
                <a:ext cx="3733843" cy="3777622"/>
              </a:xfrm>
            </p:spPr>
            <p:txBody>
              <a:bodyPr/>
              <a:lstStyle/>
              <a:p>
                <a:r>
                  <a:rPr lang="zh-CN" altLang="en-US" dirty="0" smtClean="0"/>
                  <a:t>使用</a:t>
                </a:r>
                <a:r>
                  <a:rPr lang="en-US" altLang="zh-CN" dirty="0" smtClean="0"/>
                  <a:t>200</a:t>
                </a:r>
                <a:r>
                  <a:rPr lang="zh-CN" altLang="en-US" dirty="0" smtClean="0"/>
                  <a:t>目丝网，单次印刷；并在</a:t>
                </a:r>
                <a:r>
                  <a:rPr lang="en-US" altLang="zh-CN" dirty="0" smtClean="0"/>
                  <a:t>120</a:t>
                </a:r>
                <a:r>
                  <a:rPr lang="en-US" altLang="zh-CN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℃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下烘烤</a:t>
                </a:r>
                <a:r>
                  <a:rPr lang="en-US" altLang="zh-CN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2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小时，可以得到预期的面电阻值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/>
                  <a:t>边缘区域的</a:t>
                </a:r>
                <a:r>
                  <a:rPr lang="en-US" altLang="zh-CN" dirty="0"/>
                  <a:t>pad</a:t>
                </a:r>
                <a:r>
                  <a:rPr lang="zh-CN" altLang="en-US" dirty="0"/>
                  <a:t>，面电阻值偏高；这可能是由于印刷工艺导致，可以采取一些措施</a:t>
                </a:r>
                <a:r>
                  <a:rPr lang="zh-CN" altLang="en-US" dirty="0" smtClean="0"/>
                  <a:t>避免</a:t>
                </a:r>
                <a:endParaRPr lang="en-US" altLang="zh-CN" dirty="0" smtClean="0"/>
              </a:p>
              <a:p>
                <a:r>
                  <a:rPr lang="zh-CN" altLang="en-US" dirty="0" smtClean="0"/>
                  <a:t>中间</a:t>
                </a:r>
                <a:r>
                  <a:rPr lang="zh-CN" altLang="en-US" dirty="0"/>
                  <a:t>区域的面电阻值比较均一稳定，在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3.0</m:t>
                    </m:r>
                    <m:f>
                      <m:fPr>
                        <m:type m:val="skw"/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□</m:t>
                        </m:r>
                      </m:den>
                    </m:f>
                    <m:r>
                      <a:rPr lang="en-US" altLang="zh-CN">
                        <a:latin typeface="Cambria Math" panose="02040503050406030204" pitchFamily="18" charset="0"/>
                      </a:rPr>
                      <m:t>~3.7</m:t>
                    </m:r>
                    <m:f>
                      <m:fPr>
                        <m:type m:val="skw"/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l-GR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□</m:t>
                        </m:r>
                      </m:den>
                    </m:f>
                  </m:oMath>
                </a14:m>
                <a:r>
                  <a:rPr lang="zh-CN" altLang="en-US" dirty="0"/>
                  <a:t>之间</a:t>
                </a:r>
                <a:endParaRPr lang="en-US" altLang="zh-CN" dirty="0"/>
              </a:p>
              <a:p>
                <a:r>
                  <a:rPr lang="zh-CN" altLang="en-US" dirty="0" smtClean="0"/>
                  <a:t>由此，我们可以在读出电路板上进行印刷实验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70768" y="2133600"/>
                <a:ext cx="3733843" cy="3777622"/>
              </a:xfrm>
              <a:blipFill rotWithShape="1">
                <a:blip r:embed="rId2"/>
                <a:stretch>
                  <a:fillRect l="-1144" t="-1129" r="-7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503456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12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80" y="1401380"/>
            <a:ext cx="5656474" cy="48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阻</a:t>
            </a:r>
            <a:r>
              <a:rPr lang="zh-CN" altLang="en-US" dirty="0" smtClean="0"/>
              <a:t>性阳极加工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151015" y="2100995"/>
                <a:ext cx="2537084" cy="3777622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阻性阳极由低阻边界和中心</a:t>
                </a:r>
                <a:r>
                  <a:rPr lang="en-US" altLang="zh-CN" dirty="0" smtClean="0"/>
                  <a:t>pad</a:t>
                </a:r>
                <a:r>
                  <a:rPr lang="zh-CN" altLang="en-US" dirty="0" smtClean="0"/>
                  <a:t>组成；为</a:t>
                </a:r>
                <a:r>
                  <a:rPr lang="en-US" altLang="zh-CN" dirty="0" smtClean="0"/>
                  <a:t>1cm×1cm</a:t>
                </a:r>
                <a:r>
                  <a:rPr lang="zh-CN" altLang="en-US" dirty="0" smtClean="0"/>
                  <a:t>面积；共有</a:t>
                </a:r>
                <a:r>
                  <a:rPr lang="en-US" altLang="zh-CN" dirty="0" smtClean="0"/>
                  <a:t>8×9</a:t>
                </a:r>
                <a:r>
                  <a:rPr lang="zh-CN" altLang="en-US" dirty="0" smtClean="0"/>
                  <a:t>个读出</a:t>
                </a:r>
                <a:r>
                  <a:rPr lang="en-US" altLang="zh-CN" dirty="0" smtClean="0"/>
                  <a:t>pad</a:t>
                </a:r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浆料印刷；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烘烤；</a:t>
                </a:r>
                <a:endParaRPr lang="en-US" altLang="zh-CN" dirty="0" smtClean="0"/>
              </a:p>
              <a:p>
                <a:r>
                  <a:rPr lang="zh-CN" altLang="en-US" dirty="0" smtClean="0"/>
                  <a:t>面电阻值</a:t>
                </a:r>
                <a:r>
                  <a:rPr lang="en-US" altLang="zh-CN" dirty="0" smtClean="0"/>
                  <a:t>~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4.4</m:t>
                    </m:r>
                    <m:f>
                      <m:fPr>
                        <m:type m:val="skw"/>
                        <m:ctrlPr>
                          <a:rPr lang="en-US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□</m:t>
                        </m:r>
                      </m:den>
                    </m:f>
                  </m:oMath>
                </a14:m>
                <a:endParaRPr lang="en-US" altLang="zh-CN" dirty="0" smtClean="0"/>
              </a:p>
              <a:p>
                <a:r>
                  <a:rPr lang="zh-CN" altLang="en-US" dirty="0" smtClean="0"/>
                  <a:t>读出条做</a:t>
                </a:r>
                <a:r>
                  <a:rPr lang="zh-CN" altLang="en-US" dirty="0" smtClean="0"/>
                  <a:t>能量分辨，以及信号触发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51015" y="2100995"/>
                <a:ext cx="2537084" cy="3777622"/>
              </a:xfrm>
              <a:blipFill rotWithShape="1">
                <a:blip r:embed="rId2"/>
                <a:stretch>
                  <a:fillRect l="-1683" t="-808" r="-6250" b="-38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503453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099" y="1905000"/>
            <a:ext cx="5010015" cy="39872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81" y="1401380"/>
            <a:ext cx="3380484" cy="478225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415808" y="3140302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1415803" y="2629284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/>
          <p:cNvSpPr/>
          <p:nvPr/>
        </p:nvSpPr>
        <p:spPr>
          <a:xfrm>
            <a:off x="1415802" y="2907004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2" name="矩形 31"/>
          <p:cNvSpPr/>
          <p:nvPr/>
        </p:nvSpPr>
        <p:spPr>
          <a:xfrm>
            <a:off x="1415807" y="3405759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1415806" y="3661542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4" name="矩形 33"/>
          <p:cNvSpPr/>
          <p:nvPr/>
        </p:nvSpPr>
        <p:spPr>
          <a:xfrm>
            <a:off x="1415805" y="3916149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矩形 34"/>
          <p:cNvSpPr/>
          <p:nvPr/>
        </p:nvSpPr>
        <p:spPr>
          <a:xfrm>
            <a:off x="1415804" y="4181606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35"/>
          <p:cNvSpPr/>
          <p:nvPr/>
        </p:nvSpPr>
        <p:spPr>
          <a:xfrm>
            <a:off x="1415803" y="4447063"/>
            <a:ext cx="2346807" cy="14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791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75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36" y="1708915"/>
            <a:ext cx="3866055" cy="470535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测试系统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512879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322535" y="5365688"/>
            <a:ext cx="1758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/>
              <a:t>MicroMegas</a:t>
            </a:r>
            <a:endParaRPr lang="zh-CN" altLang="en-US" sz="1600" dirty="0"/>
          </a:p>
        </p:txBody>
      </p:sp>
      <p:cxnSp>
        <p:nvCxnSpPr>
          <p:cNvPr id="9" name="直接箭头连接符 8"/>
          <p:cNvCxnSpPr/>
          <p:nvPr/>
        </p:nvCxnSpPr>
        <p:spPr>
          <a:xfrm>
            <a:off x="8855099" y="5445208"/>
            <a:ext cx="1482987" cy="12053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5318491" y="4385255"/>
            <a:ext cx="120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/>
              <a:t>信号引出</a:t>
            </a:r>
            <a:endParaRPr lang="zh-CN" altLang="en-US" sz="2000" dirty="0"/>
          </a:p>
        </p:txBody>
      </p:sp>
      <p:cxnSp>
        <p:nvCxnSpPr>
          <p:cNvPr id="12" name="直接箭头连接符 11"/>
          <p:cNvCxnSpPr/>
          <p:nvPr/>
        </p:nvCxnSpPr>
        <p:spPr>
          <a:xfrm flipV="1">
            <a:off x="8855099" y="3443384"/>
            <a:ext cx="1472950" cy="279575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10322535" y="3243329"/>
            <a:ext cx="1212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X</a:t>
            </a:r>
            <a:r>
              <a:rPr lang="zh-CN" altLang="en-US" sz="2000" dirty="0" smtClean="0"/>
              <a:t>光机</a:t>
            </a:r>
            <a:endParaRPr lang="zh-CN" altLang="en-US" sz="2000" dirty="0"/>
          </a:p>
        </p:txBody>
      </p:sp>
      <p:cxnSp>
        <p:nvCxnSpPr>
          <p:cNvPr id="15" name="直接箭头连接符 14"/>
          <p:cNvCxnSpPr/>
          <p:nvPr/>
        </p:nvCxnSpPr>
        <p:spPr>
          <a:xfrm flipH="1" flipV="1">
            <a:off x="6168432" y="4800220"/>
            <a:ext cx="1062088" cy="965578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组合 36"/>
          <p:cNvGrpSpPr/>
          <p:nvPr/>
        </p:nvGrpSpPr>
        <p:grpSpPr>
          <a:xfrm>
            <a:off x="1899251" y="1708915"/>
            <a:ext cx="3088713" cy="4705356"/>
            <a:chOff x="986656" y="1580170"/>
            <a:chExt cx="3575916" cy="5069158"/>
          </a:xfrm>
        </p:grpSpPr>
        <p:sp>
          <p:nvSpPr>
            <p:cNvPr id="25" name="圆角矩形 24"/>
            <p:cNvSpPr/>
            <p:nvPr/>
          </p:nvSpPr>
          <p:spPr>
            <a:xfrm>
              <a:off x="2762053" y="1580170"/>
              <a:ext cx="1800519" cy="5494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X</a:t>
              </a:r>
              <a:r>
                <a:rPr lang="zh-CN" altLang="en-US" dirty="0" smtClean="0"/>
                <a:t>光机</a:t>
              </a:r>
              <a:r>
                <a:rPr lang="en-US" altLang="zh-CN" dirty="0" smtClean="0"/>
                <a:t>/</a:t>
              </a:r>
              <a:r>
                <a:rPr lang="en-US" altLang="zh-CN" baseline="30000" dirty="0" smtClean="0"/>
                <a:t>55</a:t>
              </a:r>
              <a:r>
                <a:rPr lang="en-US" altLang="zh-CN" dirty="0" smtClean="0"/>
                <a:t>Fe</a:t>
              </a:r>
              <a:endParaRPr lang="zh-CN" altLang="en-US" dirty="0"/>
            </a:p>
          </p:txBody>
        </p:sp>
        <p:sp>
          <p:nvSpPr>
            <p:cNvPr id="26" name="燕尾形箭头 25"/>
            <p:cNvSpPr/>
            <p:nvPr/>
          </p:nvSpPr>
          <p:spPr>
            <a:xfrm rot="5400000">
              <a:off x="3459634" y="2111606"/>
              <a:ext cx="405352" cy="622169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2762053" y="2709664"/>
              <a:ext cx="1800519" cy="5494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 smtClean="0"/>
                <a:t>MicroMegas</a:t>
              </a:r>
              <a:endParaRPr lang="zh-CN" altLang="en-US" dirty="0"/>
            </a:p>
          </p:txBody>
        </p:sp>
        <p:sp>
          <p:nvSpPr>
            <p:cNvPr id="28" name="燕尾形箭头 27"/>
            <p:cNvSpPr/>
            <p:nvPr/>
          </p:nvSpPr>
          <p:spPr>
            <a:xfrm rot="5400000">
              <a:off x="3459633" y="3240177"/>
              <a:ext cx="405352" cy="622169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710202" y="3835144"/>
              <a:ext cx="1800519" cy="5494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前置放大器</a:t>
              </a:r>
              <a:endParaRPr lang="zh-CN" altLang="en-US" dirty="0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2762048" y="4967528"/>
              <a:ext cx="1800519" cy="5494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主放大器</a:t>
              </a:r>
              <a:endParaRPr lang="zh-CN" altLang="en-US" dirty="0"/>
            </a:p>
          </p:txBody>
        </p:sp>
        <p:sp>
          <p:nvSpPr>
            <p:cNvPr id="32" name="燕尾形箭头 31"/>
            <p:cNvSpPr/>
            <p:nvPr/>
          </p:nvSpPr>
          <p:spPr>
            <a:xfrm rot="5400000">
              <a:off x="3459632" y="4358614"/>
              <a:ext cx="405352" cy="622169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燕尾形箭头 32"/>
            <p:cNvSpPr/>
            <p:nvPr/>
          </p:nvSpPr>
          <p:spPr>
            <a:xfrm rot="5400000">
              <a:off x="3459630" y="5501835"/>
              <a:ext cx="405352" cy="622169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762048" y="6099912"/>
              <a:ext cx="1800519" cy="5494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示波器</a:t>
              </a:r>
            </a:p>
          </p:txBody>
        </p:sp>
        <p:sp>
          <p:nvSpPr>
            <p:cNvPr id="35" name="燕尾形箭头 34"/>
            <p:cNvSpPr/>
            <p:nvPr/>
          </p:nvSpPr>
          <p:spPr>
            <a:xfrm>
              <a:off x="2205009" y="2709664"/>
              <a:ext cx="405352" cy="622169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986656" y="2709664"/>
              <a:ext cx="1073100" cy="5494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/>
                <a:t>高压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0723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性能测试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494027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15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70" y="1729723"/>
            <a:ext cx="5287184" cy="39494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207" y="1729723"/>
            <a:ext cx="4860924" cy="39492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921883" y="5761105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探测器的透过率及放大曲线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908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狭缝测试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484600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114738" y="1754185"/>
            <a:ext cx="85689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通过铜靶</a:t>
            </a:r>
            <a:r>
              <a:rPr lang="en-US" altLang="zh-CN" dirty="0" smtClean="0"/>
              <a:t>X</a:t>
            </a:r>
            <a:r>
              <a:rPr lang="zh-CN" altLang="en-US" dirty="0" smtClean="0"/>
              <a:t>光机产生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射线，经过</a:t>
            </a:r>
            <a:r>
              <a:rPr lang="en-US" altLang="zh-CN" dirty="0" smtClean="0"/>
              <a:t>50um</a:t>
            </a:r>
            <a:r>
              <a:rPr lang="zh-CN" altLang="en-US" dirty="0" smtClean="0"/>
              <a:t>宽狭缝进行准直，在四个读出结点引出信号，并经过前置放大器；通过示波器采集信号；对采集到的波形使用阶跃函数进行拟合，提取幅度值。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78" y="2677515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37272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狭缝测试</a:t>
            </a:r>
          </a:p>
        </p:txBody>
      </p:sp>
      <p:pic>
        <p:nvPicPr>
          <p:cNvPr id="8" name="内容占位符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511" y="3101419"/>
            <a:ext cx="8915400" cy="2849067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41511" y="1659118"/>
            <a:ext cx="40639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由重心法重建位置，并线性拟合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旋转角度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投影到</a:t>
            </a:r>
            <a:r>
              <a:rPr lang="en-US" altLang="zh-CN" sz="2000" dirty="0" smtClean="0"/>
              <a:t>y</a:t>
            </a:r>
            <a:r>
              <a:rPr lang="zh-CN" altLang="en-US" sz="2000" dirty="0" smtClean="0"/>
              <a:t>轴，进行高斯拟合</a:t>
            </a:r>
            <a:endParaRPr lang="en-US" altLang="zh-CN" sz="2000" dirty="0" smtClean="0"/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zh-CN" altLang="en-US" sz="2000" dirty="0" smtClean="0"/>
              <a:t>位置分辨</a:t>
            </a:r>
            <a:r>
              <a:rPr lang="en-US" altLang="zh-CN" sz="2000" dirty="0" smtClean="0"/>
              <a:t>255um</a:t>
            </a:r>
          </a:p>
        </p:txBody>
      </p:sp>
    </p:spTree>
    <p:extLst>
      <p:ext uri="{BB962C8B-B14F-4D97-AF65-F5344CB8AC3E}">
        <p14:creationId xmlns:p14="http://schemas.microsoft.com/office/powerpoint/2010/main" val="9925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4830" y="624110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成形时间</a:t>
            </a:r>
            <a:r>
              <a:rPr lang="zh-CN" altLang="en-US" dirty="0"/>
              <a:t>对</a:t>
            </a:r>
            <a:r>
              <a:rPr lang="zh-CN" altLang="en-US" dirty="0" smtClean="0"/>
              <a:t>位置分辨的影响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494028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15" name="内容占位符 2"/>
          <p:cNvSpPr txBox="1">
            <a:spLocks/>
          </p:cNvSpPr>
          <p:nvPr/>
        </p:nvSpPr>
        <p:spPr>
          <a:xfrm>
            <a:off x="1449495" y="1264555"/>
            <a:ext cx="8915400" cy="12808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 smtClean="0"/>
              <a:t>信号收集时间因信号原初位置不同而不同</a:t>
            </a:r>
            <a:endParaRPr lang="en-US" altLang="zh-CN" dirty="0" smtClean="0"/>
          </a:p>
          <a:p>
            <a:r>
              <a:rPr lang="zh-CN" altLang="en-US" dirty="0" smtClean="0"/>
              <a:t>探测器本身的时间特性</a:t>
            </a:r>
            <a:endParaRPr lang="en-US" altLang="zh-CN" dirty="0" smtClean="0"/>
          </a:p>
          <a:p>
            <a:r>
              <a:rPr lang="zh-CN" altLang="en-US" dirty="0" smtClean="0"/>
              <a:t>合适的成形时间将使得信号收集更加完整，从而间接影响到位置分辨能力</a:t>
            </a:r>
            <a:endParaRPr lang="en-US" altLang="zh-CN" dirty="0" smtClean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65" y="2460397"/>
            <a:ext cx="8828075" cy="3794696"/>
          </a:xfrm>
        </p:spPr>
      </p:pic>
      <p:sp>
        <p:nvSpPr>
          <p:cNvPr id="11" name="文本框 10"/>
          <p:cNvSpPr txBox="1"/>
          <p:nvPr/>
        </p:nvSpPr>
        <p:spPr>
          <a:xfrm>
            <a:off x="10212459" y="4065740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2us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358701" y="612469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位置分辨：</a:t>
            </a:r>
            <a:r>
              <a:rPr lang="en-US" altLang="zh-CN" dirty="0" smtClean="0">
                <a:solidFill>
                  <a:srgbClr val="FF0000"/>
                </a:solidFill>
              </a:rPr>
              <a:t>318um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成形时间</a:t>
            </a:r>
            <a:r>
              <a:rPr lang="zh-CN" altLang="en-US" dirty="0"/>
              <a:t>对位置分辨的影响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93" y="1905000"/>
            <a:ext cx="9321635" cy="400685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03572" y="3786886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3</a:t>
            </a:r>
            <a:r>
              <a:rPr lang="en-US" altLang="zh-CN" sz="2400" dirty="0" smtClean="0">
                <a:solidFill>
                  <a:srgbClr val="FF0000"/>
                </a:solidFill>
              </a:rPr>
              <a:t>us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58700" y="5905438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位置分辨：</a:t>
            </a:r>
            <a:r>
              <a:rPr lang="en-US" altLang="zh-CN" dirty="0" smtClean="0">
                <a:solidFill>
                  <a:srgbClr val="FF0000"/>
                </a:solidFill>
              </a:rPr>
              <a:t>304um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摘要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 smtClean="0"/>
              <a:t>背景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zh-CN" altLang="en-US" sz="3600" dirty="0" smtClean="0"/>
              <a:t>四角读出及模拟</a:t>
            </a:r>
            <a:endParaRPr lang="en-US" altLang="zh-CN" sz="3600" dirty="0" smtClean="0"/>
          </a:p>
          <a:p>
            <a:pPr>
              <a:lnSpc>
                <a:spcPct val="150000"/>
              </a:lnSpc>
            </a:pPr>
            <a:r>
              <a:rPr lang="en-US" altLang="zh-CN" sz="3600" dirty="0" err="1" smtClean="0"/>
              <a:t>MicroMegas</a:t>
            </a:r>
            <a:r>
              <a:rPr lang="zh-CN" altLang="en-US" sz="3600" dirty="0" smtClean="0"/>
              <a:t>探测器研制</a:t>
            </a:r>
            <a:endParaRPr lang="en-US" altLang="zh-CN" sz="3600" dirty="0" smtClean="0"/>
          </a:p>
          <a:p>
            <a:pPr lvl="1">
              <a:lnSpc>
                <a:spcPct val="150000"/>
              </a:lnSpc>
            </a:pPr>
            <a:r>
              <a:rPr lang="zh-CN" altLang="en-US" sz="2600" dirty="0" smtClean="0"/>
              <a:t>读出阳极的加工工艺</a:t>
            </a:r>
            <a:endParaRPr lang="en-US" altLang="zh-CN" sz="2600" dirty="0" smtClean="0"/>
          </a:p>
          <a:p>
            <a:pPr>
              <a:lnSpc>
                <a:spcPct val="150000"/>
              </a:lnSpc>
            </a:pPr>
            <a:r>
              <a:rPr lang="zh-CN" altLang="en-US" sz="3600" dirty="0" smtClean="0"/>
              <a:t>性能测试</a:t>
            </a:r>
            <a:endParaRPr lang="zh-CN" altLang="en-US" sz="3600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589212" y="6503460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84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成形时间</a:t>
            </a:r>
            <a:r>
              <a:rPr lang="zh-CN" altLang="en-US" dirty="0"/>
              <a:t>对位置分辨的影响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52" y="1905000"/>
            <a:ext cx="9321518" cy="40068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03572" y="3786886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6us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58701" y="5911800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位置分辨：</a:t>
            </a:r>
            <a:r>
              <a:rPr lang="en-US" altLang="zh-CN" dirty="0">
                <a:solidFill>
                  <a:srgbClr val="FF0000"/>
                </a:solidFill>
              </a:rPr>
              <a:t>232um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9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成形时间</a:t>
            </a:r>
            <a:r>
              <a:rPr lang="zh-CN" altLang="en-US" dirty="0"/>
              <a:t>对位置分辨的影响</a:t>
            </a:r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451" y="1905000"/>
            <a:ext cx="9321519" cy="4006800"/>
          </a:xfr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0603572" y="3786886"/>
            <a:ext cx="832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10us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58700" y="5911800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位置分辨：</a:t>
            </a:r>
            <a:r>
              <a:rPr lang="en-US" altLang="zh-CN" dirty="0" smtClean="0">
                <a:solidFill>
                  <a:srgbClr val="FF0000"/>
                </a:solidFill>
              </a:rPr>
              <a:t>214um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2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成形时间</a:t>
            </a:r>
            <a:r>
              <a:rPr lang="zh-CN" altLang="en-US" dirty="0"/>
              <a:t>及</a:t>
            </a:r>
            <a:r>
              <a:rPr lang="zh-CN" altLang="en-US" dirty="0" smtClean="0"/>
              <a:t>电子学考虑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成形时间影响位置分辨：随成形时间增加，位置分辨能力变好</a:t>
            </a:r>
            <a:endParaRPr lang="en-US" altLang="zh-CN" dirty="0" smtClean="0"/>
          </a:p>
          <a:p>
            <a:r>
              <a:rPr lang="zh-CN" altLang="en-US" dirty="0" smtClean="0"/>
              <a:t>对成形时间较短的测量</a:t>
            </a:r>
            <a:r>
              <a:rPr lang="zh-CN" altLang="en-US" smtClean="0"/>
              <a:t>，</a:t>
            </a:r>
            <a:r>
              <a:rPr lang="zh-CN" altLang="en-US" smtClean="0"/>
              <a:t>信号没有被完全收集，幅度</a:t>
            </a:r>
            <a:r>
              <a:rPr lang="zh-CN" altLang="en-US" dirty="0" smtClean="0"/>
              <a:t>很小，与噪声接近；影响到了信号的甄别：对</a:t>
            </a:r>
            <a:r>
              <a:rPr lang="en-US" altLang="zh-CN" dirty="0" smtClean="0"/>
              <a:t>2us</a:t>
            </a:r>
            <a:r>
              <a:rPr lang="zh-CN" altLang="en-US" dirty="0" smtClean="0"/>
              <a:t>情况，</a:t>
            </a:r>
            <a:r>
              <a:rPr lang="en-US" altLang="zh-CN" dirty="0" smtClean="0"/>
              <a:t>5000</a:t>
            </a:r>
            <a:r>
              <a:rPr lang="zh-CN" altLang="en-US" dirty="0" smtClean="0"/>
              <a:t>个</a:t>
            </a:r>
            <a:r>
              <a:rPr lang="en-US" altLang="zh-CN" dirty="0" smtClean="0"/>
              <a:t>X</a:t>
            </a:r>
            <a:r>
              <a:rPr lang="zh-CN" altLang="en-US" dirty="0" smtClean="0"/>
              <a:t>射线只有</a:t>
            </a:r>
            <a:r>
              <a:rPr lang="en-US" altLang="zh-CN" dirty="0" smtClean="0"/>
              <a:t>722</a:t>
            </a:r>
            <a:r>
              <a:rPr lang="zh-CN" altLang="en-US" dirty="0" smtClean="0"/>
              <a:t>个有效事例</a:t>
            </a:r>
            <a:endParaRPr lang="en-US" altLang="zh-CN" dirty="0" smtClean="0"/>
          </a:p>
          <a:p>
            <a:r>
              <a:rPr lang="zh-CN" altLang="en-US" dirty="0" smtClean="0"/>
              <a:t>由于信号上升时间较长，需要较大的成形时间：</a:t>
            </a:r>
            <a:r>
              <a:rPr lang="en-US" altLang="zh-CN" dirty="0" smtClean="0"/>
              <a:t>AGET</a:t>
            </a:r>
            <a:r>
              <a:rPr lang="zh-CN" altLang="en-US" dirty="0" smtClean="0"/>
              <a:t>电子学</a:t>
            </a:r>
            <a:endParaRPr lang="en-US" altLang="zh-CN" dirty="0" smtClean="0"/>
          </a:p>
          <a:p>
            <a:r>
              <a:rPr lang="en-US" altLang="zh-CN" dirty="0"/>
              <a:t>AGET</a:t>
            </a:r>
            <a:r>
              <a:rPr lang="zh-CN" altLang="en-US" dirty="0" smtClean="0"/>
              <a:t>电子学：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    1.</a:t>
            </a:r>
            <a:r>
              <a:rPr lang="zh-CN" altLang="en-US" dirty="0"/>
              <a:t>动态范围大→ </a:t>
            </a:r>
            <a:r>
              <a:rPr lang="en-US" altLang="zh-CN" dirty="0"/>
              <a:t>120fC/240fC/1pC/</a:t>
            </a:r>
            <a:r>
              <a:rPr lang="en-US" altLang="zh-CN" dirty="0">
                <a:solidFill>
                  <a:srgbClr val="0070C0"/>
                </a:solidFill>
              </a:rPr>
              <a:t>10pC</a:t>
            </a:r>
            <a:r>
              <a:rPr lang="en-US" altLang="zh-CN" dirty="0"/>
              <a:t> (+/-) </a:t>
            </a:r>
          </a:p>
          <a:p>
            <a:pPr marL="0" indent="0">
              <a:buNone/>
            </a:pPr>
            <a:r>
              <a:rPr lang="en-US" altLang="zh-CN" dirty="0"/>
              <a:t>	     2. </a:t>
            </a:r>
            <a:r>
              <a:rPr lang="zh-CN" altLang="en-US" dirty="0"/>
              <a:t>噪声低→ </a:t>
            </a:r>
            <a:r>
              <a:rPr lang="en-US" altLang="zh-CN" dirty="0">
                <a:solidFill>
                  <a:srgbClr val="0070C0"/>
                </a:solidFill>
              </a:rPr>
              <a:t>&lt; 850 e- </a:t>
            </a:r>
            <a:r>
              <a:rPr lang="en-US" altLang="zh-CN" dirty="0"/>
              <a:t>(</a:t>
            </a:r>
            <a:r>
              <a:rPr lang="en-US" altLang="zh-CN" dirty="0" err="1"/>
              <a:t>Cin</a:t>
            </a:r>
            <a:r>
              <a:rPr lang="en-US" altLang="zh-CN" dirty="0"/>
              <a:t> &lt; 30pF</a:t>
            </a:r>
            <a:r>
              <a:rPr lang="zh-CN" altLang="en-US" dirty="0"/>
              <a:t>，</a:t>
            </a:r>
            <a:r>
              <a:rPr lang="en-US" altLang="zh-CN" dirty="0"/>
              <a:t>200ns peaking time</a:t>
            </a:r>
            <a:r>
              <a:rPr lang="zh-CN" altLang="en-US" dirty="0"/>
              <a:t>，</a:t>
            </a:r>
            <a:r>
              <a:rPr lang="en-US" altLang="zh-CN" dirty="0"/>
              <a:t>120fC)</a:t>
            </a:r>
          </a:p>
          <a:p>
            <a:pPr marL="0" indent="0">
              <a:buNone/>
            </a:pPr>
            <a:r>
              <a:rPr lang="en-US" altLang="zh-CN" dirty="0"/>
              <a:t>	     3.</a:t>
            </a:r>
            <a:r>
              <a:rPr lang="zh-CN" altLang="en-US" dirty="0"/>
              <a:t>电荷积分线性度好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rgbClr val="C00000"/>
                </a:solidFill>
              </a:rPr>
              <a:t>尝试摸索了阻性浆料的加工工艺</a:t>
            </a:r>
            <a:r>
              <a:rPr lang="zh-CN" altLang="en-US" dirty="0" smtClean="0"/>
              <a:t>，可以比较方便的加工出符合要求的阳极产品；</a:t>
            </a:r>
            <a:endParaRPr lang="en-US" altLang="zh-CN" dirty="0" smtClean="0"/>
          </a:p>
          <a:p>
            <a:r>
              <a:rPr lang="zh-CN" altLang="en-US" dirty="0" smtClean="0"/>
              <a:t>研究了四角读出方法；模拟结果显示，选取合适的面电阻值以及低阻边界，可以实现</a:t>
            </a:r>
            <a:r>
              <a:rPr lang="en-US" altLang="zh-CN" dirty="0" smtClean="0"/>
              <a:t>100um</a:t>
            </a:r>
            <a:r>
              <a:rPr lang="zh-CN" altLang="en-US" dirty="0" smtClean="0"/>
              <a:t>量级的位置分辨；</a:t>
            </a:r>
            <a:endParaRPr lang="en-US" altLang="zh-CN" dirty="0" smtClean="0"/>
          </a:p>
          <a:p>
            <a:r>
              <a:rPr lang="zh-CN" altLang="en-US" dirty="0" smtClean="0"/>
              <a:t>组装探测器后进行了初步测试，测试结果可以实现</a:t>
            </a:r>
            <a:r>
              <a:rPr lang="zh-CN" altLang="en-US" dirty="0"/>
              <a:t>好</a:t>
            </a:r>
            <a:r>
              <a:rPr lang="zh-CN" altLang="en-US" dirty="0" smtClean="0"/>
              <a:t>于</a:t>
            </a:r>
            <a:r>
              <a:rPr lang="en-US" altLang="zh-CN" dirty="0" smtClean="0"/>
              <a:t>250um</a:t>
            </a:r>
            <a:r>
              <a:rPr lang="zh-CN" altLang="en-US" dirty="0" smtClean="0"/>
              <a:t>的位置分辨；而且很好的满足了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切伦科夫探测器的位置分辨要求；</a:t>
            </a:r>
            <a:endParaRPr lang="en-US" altLang="zh-CN" dirty="0" smtClean="0"/>
          </a:p>
          <a:p>
            <a:r>
              <a:rPr lang="zh-CN" altLang="en-US" dirty="0" smtClean="0"/>
              <a:t>放大器成形时间对电荷收集，继而位置分辨能力有着重要影响；积分时间越长（</a:t>
            </a:r>
            <a:r>
              <a:rPr lang="en-US" altLang="zh-CN" dirty="0"/>
              <a:t>2us</a:t>
            </a:r>
            <a:r>
              <a:rPr lang="zh-CN" altLang="en-US" dirty="0"/>
              <a:t>，</a:t>
            </a:r>
            <a:r>
              <a:rPr lang="en-US" altLang="zh-CN" dirty="0"/>
              <a:t>3us</a:t>
            </a:r>
            <a:r>
              <a:rPr lang="zh-CN" altLang="en-US" dirty="0"/>
              <a:t>，</a:t>
            </a:r>
            <a:r>
              <a:rPr lang="en-US" altLang="zh-CN" dirty="0"/>
              <a:t>6us</a:t>
            </a:r>
            <a:r>
              <a:rPr lang="zh-CN" altLang="en-US" dirty="0"/>
              <a:t>，</a:t>
            </a:r>
            <a:r>
              <a:rPr lang="en-US" altLang="zh-CN" dirty="0"/>
              <a:t>10us</a:t>
            </a:r>
            <a:r>
              <a:rPr lang="zh-CN" altLang="en-US" dirty="0"/>
              <a:t>），可以实现的位置分辨能力越好；</a:t>
            </a:r>
            <a:endParaRPr lang="en-US" altLang="zh-CN" dirty="0"/>
          </a:p>
          <a:p>
            <a:r>
              <a:rPr lang="zh-CN" altLang="en-US" dirty="0" smtClean="0"/>
              <a:t>测试现有探测器的枕形畸变情况，分析优化</a:t>
            </a:r>
            <a:r>
              <a:rPr lang="en-US" altLang="zh-CN" dirty="0" smtClean="0"/>
              <a:t>pad</a:t>
            </a:r>
            <a:r>
              <a:rPr lang="zh-CN" altLang="en-US" dirty="0" smtClean="0"/>
              <a:t>面</a:t>
            </a:r>
            <a:r>
              <a:rPr lang="zh-CN" altLang="en-US" dirty="0"/>
              <a:t>电阻</a:t>
            </a:r>
            <a:r>
              <a:rPr lang="zh-CN" altLang="en-US" dirty="0" smtClean="0"/>
              <a:t>及低阻边界阻值；</a:t>
            </a:r>
            <a:endParaRPr lang="en-US" altLang="zh-CN" dirty="0" smtClean="0"/>
          </a:p>
          <a:p>
            <a:r>
              <a:rPr lang="zh-CN" altLang="en-US" dirty="0" smtClean="0"/>
              <a:t>测试探测器增益均一性等其他</a:t>
            </a:r>
            <a:r>
              <a:rPr lang="zh-CN" altLang="en-US" dirty="0" smtClean="0"/>
              <a:t>性能，以及与电子学进行联调。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23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310987" y="5328615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谢谢！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87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3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311579" y="1905000"/>
            <a:ext cx="4891027" cy="2783686"/>
            <a:chOff x="3774739" y="2517316"/>
            <a:chExt cx="4891027" cy="2783686"/>
          </a:xfrm>
        </p:grpSpPr>
        <p:sp>
          <p:nvSpPr>
            <p:cNvPr id="8" name="矩形 7"/>
            <p:cNvSpPr/>
            <p:nvPr/>
          </p:nvSpPr>
          <p:spPr>
            <a:xfrm>
              <a:off x="4427985" y="2517316"/>
              <a:ext cx="3450239" cy="2088489"/>
            </a:xfrm>
            <a:prstGeom prst="rect">
              <a:avLst/>
            </a:prstGeom>
            <a:ln w="25400"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2708920"/>
              <a:ext cx="344162" cy="1716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接箭头连接符 9"/>
            <p:cNvCxnSpPr/>
            <p:nvPr/>
          </p:nvCxnSpPr>
          <p:spPr>
            <a:xfrm flipV="1">
              <a:off x="3862612" y="3551196"/>
              <a:ext cx="4803154" cy="0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8" idx="1"/>
            </p:cNvCxnSpPr>
            <p:nvPr/>
          </p:nvCxnSpPr>
          <p:spPr>
            <a:xfrm>
              <a:off x="4427985" y="3561561"/>
              <a:ext cx="3240359" cy="8035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弧形 11"/>
            <p:cNvSpPr/>
            <p:nvPr/>
          </p:nvSpPr>
          <p:spPr>
            <a:xfrm rot="19688607" flipV="1">
              <a:off x="5445478" y="3477526"/>
              <a:ext cx="296008" cy="392891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TextBox 28"/>
            <p:cNvSpPr txBox="1"/>
            <p:nvPr/>
          </p:nvSpPr>
          <p:spPr>
            <a:xfrm>
              <a:off x="6084168" y="3594811"/>
              <a:ext cx="7920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altLang="zh-CN" dirty="0" smtClean="0"/>
                <a:t>θ</a:t>
              </a:r>
              <a:r>
                <a:rPr lang="en-US" altLang="zh-CN" baseline="-25000" dirty="0" smtClean="0"/>
                <a:t>MAX</a:t>
              </a:r>
            </a:p>
            <a:p>
              <a:endParaRPr lang="zh-CN" altLang="en-US" dirty="0"/>
            </a:p>
          </p:txBody>
        </p:sp>
        <p:sp>
          <p:nvSpPr>
            <p:cNvPr id="14" name="TextBox 30"/>
            <p:cNvSpPr txBox="1"/>
            <p:nvPr/>
          </p:nvSpPr>
          <p:spPr>
            <a:xfrm>
              <a:off x="5436097" y="493167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L= 1000 mm</a:t>
              </a:r>
              <a:endParaRPr lang="zh-CN" altLang="en-US" dirty="0"/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27985" y="4615584"/>
              <a:ext cx="0" cy="6136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7778143" y="3579219"/>
              <a:ext cx="0" cy="169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接箭头连接符 16"/>
            <p:cNvCxnSpPr/>
            <p:nvPr/>
          </p:nvCxnSpPr>
          <p:spPr>
            <a:xfrm>
              <a:off x="4427985" y="4912221"/>
              <a:ext cx="3350158" cy="0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7706143" y="2708920"/>
              <a:ext cx="5382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7975275" y="2708920"/>
              <a:ext cx="0" cy="858149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56"/>
            <p:cNvSpPr txBox="1"/>
            <p:nvPr/>
          </p:nvSpPr>
          <p:spPr>
            <a:xfrm>
              <a:off x="7975275" y="2974239"/>
              <a:ext cx="341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</a:t>
              </a:r>
              <a:endParaRPr lang="zh-CN" altLang="en-US" dirty="0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427985" y="4346054"/>
              <a:ext cx="3240359" cy="1905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>
              <a:off x="3889720" y="4509120"/>
              <a:ext cx="53826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4174913" y="3561560"/>
              <a:ext cx="0" cy="947560"/>
            </a:xfrm>
            <a:prstGeom prst="straightConnector1">
              <a:avLst/>
            </a:prstGeom>
            <a:ln w="15875">
              <a:headEnd type="stealth"/>
              <a:tailEnd type="stealt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TextBox 65"/>
            <p:cNvSpPr txBox="1"/>
            <p:nvPr/>
          </p:nvSpPr>
          <p:spPr>
            <a:xfrm>
              <a:off x="3774739" y="3939290"/>
              <a:ext cx="341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</a:t>
              </a:r>
              <a:endParaRPr lang="zh-CN" altLang="en-US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4427985" y="2636912"/>
              <a:ext cx="144015" cy="1872208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TextBox 35"/>
            <p:cNvSpPr txBox="1"/>
            <p:nvPr/>
          </p:nvSpPr>
          <p:spPr>
            <a:xfrm>
              <a:off x="4644008" y="2636912"/>
              <a:ext cx="1209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FFC000"/>
                  </a:solidFill>
                </a:rPr>
                <a:t>Sensitive detector</a:t>
              </a:r>
              <a:endParaRPr lang="zh-CN" altLang="en-US" b="1" dirty="0">
                <a:solidFill>
                  <a:srgbClr val="FFC000"/>
                </a:solidFill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271121" y="4733645"/>
            <a:ext cx="4837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对于</a:t>
            </a:r>
            <a:r>
              <a:rPr lang="en-US" altLang="zh-CN" dirty="0" smtClean="0"/>
              <a:t>40GeV kaon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pion</a:t>
            </a:r>
            <a:r>
              <a:rPr lang="zh-CN" altLang="en-US" dirty="0" smtClean="0"/>
              <a:t>粒子，其在灵敏体积内产生的切仑科夫环直径约为</a:t>
            </a:r>
            <a:r>
              <a:rPr lang="en-US" altLang="zh-CN" dirty="0" smtClean="0"/>
              <a:t>12cm</a:t>
            </a:r>
            <a:r>
              <a:rPr lang="zh-CN" altLang="en-US" dirty="0" smtClean="0"/>
              <a:t>。为了实现对</a:t>
            </a:r>
            <a:r>
              <a:rPr lang="en-US" altLang="zh-CN" dirty="0" err="1" smtClean="0"/>
              <a:t>kaon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pion</a:t>
            </a:r>
            <a:r>
              <a:rPr lang="zh-CN" altLang="en-US" dirty="0" smtClean="0"/>
              <a:t>有效区分，灵敏探测器需要实现好于</a:t>
            </a:r>
            <a:r>
              <a:rPr lang="en-US" altLang="zh-CN" dirty="0" smtClean="0"/>
              <a:t>500um</a:t>
            </a:r>
            <a:r>
              <a:rPr lang="zh-CN" altLang="en-US" dirty="0" smtClean="0"/>
              <a:t>的位置分辨。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6927232" y="1803480"/>
            <a:ext cx="460697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Pixel 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读出：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对于</a:t>
            </a:r>
            <a:r>
              <a:rPr lang="en-US" altLang="zh-CN" sz="2000" i="1" u="sng" dirty="0" smtClean="0">
                <a:solidFill>
                  <a:srgbClr val="FF0000"/>
                </a:solidFill>
                <a:latin typeface="+mn-ea"/>
              </a:rPr>
              <a:t>2mm×2mm</a:t>
            </a:r>
            <a:r>
              <a:rPr lang="zh-CN" altLang="en-US" sz="2000" dirty="0" smtClean="0">
                <a:latin typeface="+mn-ea"/>
              </a:rPr>
              <a:t>的颗粒度，需要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en-US" altLang="zh-CN" sz="2000" i="1" u="sng" dirty="0" smtClean="0">
                <a:solidFill>
                  <a:srgbClr val="FF0000"/>
                </a:solidFill>
                <a:latin typeface="+mn-ea"/>
              </a:rPr>
              <a:t>5625</a:t>
            </a:r>
            <a:r>
              <a:rPr lang="zh-CN" altLang="en-US" sz="2000" dirty="0" smtClean="0">
                <a:latin typeface="+mn-ea"/>
              </a:rPr>
              <a:t>路（</a:t>
            </a:r>
            <a:r>
              <a:rPr lang="en-US" altLang="zh-CN" sz="2000" dirty="0" smtClean="0">
                <a:latin typeface="+mn-ea"/>
              </a:rPr>
              <a:t>15cm×15cm</a:t>
            </a:r>
            <a:r>
              <a:rPr lang="zh-CN" altLang="en-US" sz="2000" dirty="0" smtClean="0">
                <a:latin typeface="+mn-ea"/>
              </a:rPr>
              <a:t>有效面积）读出</a:t>
            </a:r>
            <a:endParaRPr lang="en-US" altLang="zh-CN" sz="2000" dirty="0" smtClean="0">
              <a:latin typeface="+mn-ea"/>
            </a:endParaRPr>
          </a:p>
          <a:p>
            <a:r>
              <a:rPr lang="en-US" altLang="zh-CN" sz="2000" dirty="0">
                <a:latin typeface="+mn-ea"/>
              </a:rPr>
              <a:t> </a:t>
            </a:r>
            <a:r>
              <a:rPr lang="en-US" altLang="zh-CN" sz="2000" dirty="0" smtClean="0">
                <a:latin typeface="+mn-ea"/>
              </a:rPr>
              <a:t> </a:t>
            </a:r>
            <a:r>
              <a:rPr lang="zh-CN" altLang="en-US" sz="2000" dirty="0" smtClean="0">
                <a:latin typeface="+mn-ea"/>
              </a:rPr>
              <a:t>电子学</a:t>
            </a:r>
            <a:endParaRPr lang="en-US" altLang="zh-CN" sz="2000" dirty="0" smtClean="0"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latin typeface="+mn-ea"/>
              </a:rPr>
              <a:t>可以实现</a:t>
            </a:r>
            <a:r>
              <a:rPr lang="en-US" altLang="zh-CN" sz="2000" i="1" u="sng" dirty="0">
                <a:solidFill>
                  <a:srgbClr val="FF0000"/>
                </a:solidFill>
                <a:latin typeface="+mn-ea"/>
              </a:rPr>
              <a:t>500um</a:t>
            </a:r>
            <a:r>
              <a:rPr lang="zh-CN" altLang="en-US" sz="2000" dirty="0">
                <a:latin typeface="+mn-ea"/>
              </a:rPr>
              <a:t>的位置分辨</a:t>
            </a:r>
          </a:p>
          <a:p>
            <a:endParaRPr lang="en-US" altLang="zh-CN" sz="2000" dirty="0" smtClean="0">
              <a:latin typeface="+mn-ea"/>
            </a:endParaRPr>
          </a:p>
          <a:p>
            <a:r>
              <a:rPr lang="zh-CN" altLang="en-US" sz="2400" dirty="0">
                <a:solidFill>
                  <a:schemeClr val="accent6">
                    <a:lumMod val="75000"/>
                  </a:schemeClr>
                </a:solidFill>
                <a:latin typeface="+mn-ea"/>
              </a:rPr>
              <a:t>四角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读出：</a:t>
            </a:r>
            <a:endParaRPr lang="en-US" altLang="zh-CN" sz="2400" dirty="0" smtClean="0">
              <a:solidFill>
                <a:schemeClr val="accent6">
                  <a:lumMod val="75000"/>
                </a:schemeClr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可以将读出电子学的读出路数缩小</a:t>
            </a:r>
            <a:r>
              <a:rPr lang="en-US" altLang="zh-CN" sz="2000" i="1" u="sng" dirty="0" smtClean="0">
                <a:solidFill>
                  <a:srgbClr val="FF0000"/>
                </a:solidFill>
                <a:latin typeface="+mn-ea"/>
              </a:rPr>
              <a:t>25</a:t>
            </a:r>
            <a:r>
              <a:rPr lang="zh-CN" altLang="en-US" sz="2000" dirty="0" smtClean="0">
                <a:latin typeface="+mn-ea"/>
              </a:rPr>
              <a:t>倍（</a:t>
            </a:r>
            <a:r>
              <a:rPr lang="en-US" altLang="zh-CN" sz="2000" dirty="0" smtClean="0">
                <a:latin typeface="+mn-ea"/>
              </a:rPr>
              <a:t>1cm</a:t>
            </a:r>
            <a:r>
              <a:rPr lang="zh-CN" altLang="en-US" sz="2000" dirty="0" smtClean="0">
                <a:latin typeface="+mn-ea"/>
              </a:rPr>
              <a:t>*</a:t>
            </a:r>
            <a:r>
              <a:rPr lang="en-US" altLang="zh-CN" sz="2000" dirty="0" smtClean="0">
                <a:latin typeface="+mn-ea"/>
              </a:rPr>
              <a:t>1cm</a:t>
            </a:r>
            <a:r>
              <a:rPr lang="zh-CN" altLang="en-US" sz="2000" dirty="0" smtClean="0">
                <a:latin typeface="+mn-ea"/>
              </a:rPr>
              <a:t>颗粒度）</a:t>
            </a:r>
            <a:endParaRPr lang="en-US" altLang="zh-CN" sz="2000" dirty="0" smtClean="0"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+mn-ea"/>
              </a:rPr>
              <a:t>同时，可以实现</a:t>
            </a:r>
            <a:r>
              <a:rPr lang="zh-CN" altLang="en-US" sz="2000" b="1" dirty="0" smtClean="0">
                <a:solidFill>
                  <a:srgbClr val="FF0000"/>
                </a:solidFill>
                <a:latin typeface="+mn-ea"/>
              </a:rPr>
              <a:t>更好的位置分辨</a:t>
            </a:r>
            <a:endParaRPr lang="en-US" altLang="zh-CN" sz="2000" b="1" dirty="0" smtClean="0">
              <a:solidFill>
                <a:srgbClr val="FF0000"/>
              </a:solidFill>
              <a:latin typeface="+mn-ea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307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9359400" y="1388720"/>
            <a:ext cx="2340000" cy="2273111"/>
            <a:chOff x="9359400" y="1388720"/>
            <a:chExt cx="2340000" cy="2273111"/>
          </a:xfrm>
        </p:grpSpPr>
        <p:sp>
          <p:nvSpPr>
            <p:cNvPr id="124" name="矩形 123"/>
            <p:cNvSpPr/>
            <p:nvPr/>
          </p:nvSpPr>
          <p:spPr>
            <a:xfrm>
              <a:off x="9449400" y="1454420"/>
              <a:ext cx="2160000" cy="21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低阻边界</a:t>
              </a:r>
              <a:endParaRPr lang="zh-CN" altLang="en-US" dirty="0"/>
            </a:p>
          </p:txBody>
        </p:sp>
        <p:sp>
          <p:nvSpPr>
            <p:cNvPr id="150" name="矩形 149"/>
            <p:cNvSpPr/>
            <p:nvPr/>
          </p:nvSpPr>
          <p:spPr>
            <a:xfrm>
              <a:off x="11551827" y="1461773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9" name="矩形 148"/>
            <p:cNvSpPr/>
            <p:nvPr/>
          </p:nvSpPr>
          <p:spPr>
            <a:xfrm>
              <a:off x="9420044" y="1461773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矩形 150"/>
            <p:cNvSpPr/>
            <p:nvPr/>
          </p:nvSpPr>
          <p:spPr>
            <a:xfrm rot="5400000">
              <a:off x="10475399" y="426480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2" name="矩形 151"/>
            <p:cNvSpPr/>
            <p:nvPr/>
          </p:nvSpPr>
          <p:spPr>
            <a:xfrm rot="16200000">
              <a:off x="10459187" y="2491831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8" name="椭圆 127"/>
            <p:cNvSpPr/>
            <p:nvPr/>
          </p:nvSpPr>
          <p:spPr>
            <a:xfrm>
              <a:off x="9359400" y="3481831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6" name="椭圆 125"/>
            <p:cNvSpPr/>
            <p:nvPr/>
          </p:nvSpPr>
          <p:spPr>
            <a:xfrm>
              <a:off x="11519400" y="3481831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椭圆 124"/>
            <p:cNvSpPr/>
            <p:nvPr/>
          </p:nvSpPr>
          <p:spPr>
            <a:xfrm>
              <a:off x="11519400" y="1388720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7" name="椭圆 126"/>
            <p:cNvSpPr/>
            <p:nvPr/>
          </p:nvSpPr>
          <p:spPr>
            <a:xfrm>
              <a:off x="9359400" y="139009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25558" y="585987"/>
            <a:ext cx="8911687" cy="128089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四角读出方法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1811128" y="4328502"/>
                <a:ext cx="9430485" cy="227091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dirty="0" smtClean="0"/>
                  <a:t>四角读出的方法常用在半导体探测器中；这种读出方式可以有效减少电子学读出路数，且实现较好的位置分辨；另外，其表面阳极的阻性层可以有效抑制打火现象，提高增益</a:t>
                </a:r>
                <a:endParaRPr lang="en-US" altLang="zh-CN" dirty="0" smtClean="0"/>
              </a:p>
              <a:p>
                <a:r>
                  <a:rPr lang="zh-CN" altLang="en-US" dirty="0" smtClean="0"/>
                  <a:t>实际情况，四个角上的电荷量分配并非线性于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800" i="1">
                            <a:latin typeface="Cambria Math"/>
                            <a:ea typeface="宋体" panose="02010600030101010101" pitchFamily="2" charset="-122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𝑅</m:t>
                        </m:r>
                      </m:den>
                    </m:f>
                  </m:oMath>
                </a14:m>
                <a:r>
                  <a:rPr lang="zh-CN" altLang="en-US" dirty="0" smtClean="0"/>
                  <a:t>；因而，在做位置重建时，重建出的位置会与实际位置发生偏离</a:t>
                </a:r>
                <a:r>
                  <a:rPr lang="en-US" altLang="zh-CN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—</a:t>
                </a:r>
                <a:r>
                  <a:rPr lang="zh-CN" altLang="en-US" dirty="0" smtClean="0">
                    <a:latin typeface="宋体" panose="02010600030101010101" pitchFamily="2" charset="-122"/>
                    <a:ea typeface="宋体" panose="02010600030101010101" pitchFamily="2" charset="-122"/>
                  </a:rPr>
                  <a:t>枕形畸变；</a:t>
                </a:r>
                <a:endParaRPr lang="en-US" altLang="zh-CN" dirty="0" smtClean="0">
                  <a:latin typeface="宋体" panose="02010600030101010101" pitchFamily="2" charset="-122"/>
                  <a:ea typeface="宋体" panose="02010600030101010101" pitchFamily="2" charset="-122"/>
                </a:endParaRPr>
              </a:p>
              <a:p>
                <a:r>
                  <a:rPr lang="zh-CN" altLang="en-US" dirty="0" smtClean="0"/>
                  <a:t>在</a:t>
                </a:r>
                <a:r>
                  <a:rPr lang="zh-CN" altLang="en-US" dirty="0"/>
                  <a:t>读出</a:t>
                </a:r>
                <a:r>
                  <a:rPr lang="en-US" altLang="zh-CN" dirty="0"/>
                  <a:t>pad</a:t>
                </a:r>
                <a:r>
                  <a:rPr lang="zh-CN" altLang="en-US" dirty="0"/>
                  <a:t>四周加入低阻边界</a:t>
                </a:r>
                <a:r>
                  <a:rPr lang="zh-CN" altLang="en-US" dirty="0" smtClean="0"/>
                  <a:t>，</a:t>
                </a:r>
                <a:r>
                  <a:rPr lang="zh-CN" altLang="en-US" dirty="0"/>
                  <a:t>缩小</a:t>
                </a:r>
                <a:r>
                  <a:rPr lang="zh-CN" altLang="en-US" dirty="0" smtClean="0"/>
                  <a:t>枕形畸变</a:t>
                </a:r>
                <a:r>
                  <a:rPr lang="zh-CN" altLang="en-US" dirty="0"/>
                  <a:t>带来的影响</a:t>
                </a:r>
                <a:r>
                  <a:rPr lang="zh-CN" altLang="en-US" dirty="0" smtClean="0"/>
                  <a:t>，以得到更好的位置分辨；也有通过算法进行修正以减小畸变的研究。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1128" y="4328502"/>
                <a:ext cx="9430485" cy="2270914"/>
              </a:xfrm>
              <a:blipFill rotWithShape="1">
                <a:blip r:embed="rId3"/>
                <a:stretch>
                  <a:fillRect l="-388" t="-13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日期占位符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68" name="页脚占位符 67"/>
          <p:cNvSpPr>
            <a:spLocks noGrp="1"/>
          </p:cNvSpPr>
          <p:nvPr>
            <p:ph type="ftr" sz="quarter" idx="11"/>
          </p:nvPr>
        </p:nvSpPr>
        <p:spPr>
          <a:xfrm>
            <a:off x="2565164" y="6514877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9" name="灯片编号占位符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7988970" y="2341717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读出阳极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—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阻性材料</a:t>
            </a:r>
            <a:endParaRPr lang="zh-CN" altLang="en-US" dirty="0"/>
          </a:p>
        </p:txBody>
      </p:sp>
      <p:grpSp>
        <p:nvGrpSpPr>
          <p:cNvPr id="14" name="组合 13"/>
          <p:cNvGrpSpPr/>
          <p:nvPr/>
        </p:nvGrpSpPr>
        <p:grpSpPr>
          <a:xfrm>
            <a:off x="2026397" y="1392534"/>
            <a:ext cx="2340000" cy="2273111"/>
            <a:chOff x="2026397" y="1392534"/>
            <a:chExt cx="2340000" cy="2273111"/>
          </a:xfrm>
        </p:grpSpPr>
        <p:sp>
          <p:nvSpPr>
            <p:cNvPr id="80" name="矩形 79"/>
            <p:cNvSpPr/>
            <p:nvPr/>
          </p:nvSpPr>
          <p:spPr>
            <a:xfrm>
              <a:off x="2116397" y="1458234"/>
              <a:ext cx="2160000" cy="21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/>
                <a:t>枕形畸变</a:t>
              </a:r>
              <a:endParaRPr lang="zh-CN" altLang="en-US" dirty="0"/>
            </a:p>
          </p:txBody>
        </p:sp>
        <p:sp>
          <p:nvSpPr>
            <p:cNvPr id="81" name="椭圆 80"/>
            <p:cNvSpPr/>
            <p:nvPr/>
          </p:nvSpPr>
          <p:spPr>
            <a:xfrm>
              <a:off x="4186397" y="1392534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/>
            <p:cNvSpPr/>
            <p:nvPr/>
          </p:nvSpPr>
          <p:spPr>
            <a:xfrm>
              <a:off x="4186397" y="348564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椭圆 82"/>
            <p:cNvSpPr/>
            <p:nvPr/>
          </p:nvSpPr>
          <p:spPr>
            <a:xfrm>
              <a:off x="2026397" y="1393909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2026397" y="348564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任意多边形 105"/>
            <p:cNvSpPr/>
            <p:nvPr/>
          </p:nvSpPr>
          <p:spPr>
            <a:xfrm>
              <a:off x="2139885" y="1489435"/>
              <a:ext cx="537330" cy="2073897"/>
            </a:xfrm>
            <a:custGeom>
              <a:avLst/>
              <a:gdLst>
                <a:gd name="connsiteX0" fmla="*/ 0 w 537330"/>
                <a:gd name="connsiteY0" fmla="*/ 0 h 2073897"/>
                <a:gd name="connsiteX1" fmla="*/ 537327 w 537330"/>
                <a:gd name="connsiteY1" fmla="*/ 1093509 h 2073897"/>
                <a:gd name="connsiteX2" fmla="*/ 9426 w 537330"/>
                <a:gd name="connsiteY2" fmla="*/ 2073897 h 207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7330" h="2073897">
                  <a:moveTo>
                    <a:pt x="0" y="0"/>
                  </a:moveTo>
                  <a:cubicBezTo>
                    <a:pt x="267878" y="373930"/>
                    <a:pt x="535756" y="747860"/>
                    <a:pt x="537327" y="1093509"/>
                  </a:cubicBezTo>
                  <a:cubicBezTo>
                    <a:pt x="538898" y="1439158"/>
                    <a:pt x="-10999" y="2042474"/>
                    <a:pt x="9426" y="2073897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7" name="任意多边形 106"/>
            <p:cNvSpPr/>
            <p:nvPr/>
          </p:nvSpPr>
          <p:spPr>
            <a:xfrm>
              <a:off x="2149311" y="1480008"/>
              <a:ext cx="2125488" cy="490209"/>
            </a:xfrm>
            <a:custGeom>
              <a:avLst/>
              <a:gdLst>
                <a:gd name="connsiteX0" fmla="*/ 0 w 2125488"/>
                <a:gd name="connsiteY0" fmla="*/ 0 h 490209"/>
                <a:gd name="connsiteX1" fmla="*/ 1084083 w 2125488"/>
                <a:gd name="connsiteY1" fmla="*/ 490194 h 490209"/>
                <a:gd name="connsiteX2" fmla="*/ 2121031 w 2125488"/>
                <a:gd name="connsiteY2" fmla="*/ 18854 h 490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5488" h="490209">
                  <a:moveTo>
                    <a:pt x="0" y="0"/>
                  </a:moveTo>
                  <a:cubicBezTo>
                    <a:pt x="365289" y="243526"/>
                    <a:pt x="730578" y="487052"/>
                    <a:pt x="1084083" y="490194"/>
                  </a:cubicBezTo>
                  <a:cubicBezTo>
                    <a:pt x="1437588" y="493336"/>
                    <a:pt x="2190161" y="20425"/>
                    <a:pt x="2121031" y="18854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任意多边形 108"/>
            <p:cNvSpPr/>
            <p:nvPr/>
          </p:nvSpPr>
          <p:spPr>
            <a:xfrm>
              <a:off x="3902672" y="1517715"/>
              <a:ext cx="367670" cy="2064471"/>
            </a:xfrm>
            <a:custGeom>
              <a:avLst/>
              <a:gdLst>
                <a:gd name="connsiteX0" fmla="*/ 367670 w 367670"/>
                <a:gd name="connsiteY0" fmla="*/ 0 h 2064471"/>
                <a:gd name="connsiteX1" fmla="*/ 25 w 367670"/>
                <a:gd name="connsiteY1" fmla="*/ 1036949 h 2064471"/>
                <a:gd name="connsiteX2" fmla="*/ 348817 w 367670"/>
                <a:gd name="connsiteY2" fmla="*/ 2064471 h 2064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7670" h="2064471">
                  <a:moveTo>
                    <a:pt x="367670" y="0"/>
                  </a:moveTo>
                  <a:cubicBezTo>
                    <a:pt x="185418" y="346435"/>
                    <a:pt x="3167" y="692871"/>
                    <a:pt x="25" y="1036949"/>
                  </a:cubicBezTo>
                  <a:cubicBezTo>
                    <a:pt x="-3117" y="1381027"/>
                    <a:pt x="289114" y="1894789"/>
                    <a:pt x="348817" y="2064471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任意多边形 109"/>
            <p:cNvSpPr/>
            <p:nvPr/>
          </p:nvSpPr>
          <p:spPr>
            <a:xfrm>
              <a:off x="2130458" y="3280497"/>
              <a:ext cx="2121031" cy="301689"/>
            </a:xfrm>
            <a:custGeom>
              <a:avLst/>
              <a:gdLst>
                <a:gd name="connsiteX0" fmla="*/ 0 w 2121031"/>
                <a:gd name="connsiteY0" fmla="*/ 301689 h 301689"/>
                <a:gd name="connsiteX1" fmla="*/ 1065229 w 2121031"/>
                <a:gd name="connsiteY1" fmla="*/ 31 h 301689"/>
                <a:gd name="connsiteX2" fmla="*/ 2121031 w 2121031"/>
                <a:gd name="connsiteY2" fmla="*/ 282835 h 30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1031" h="301689">
                  <a:moveTo>
                    <a:pt x="0" y="301689"/>
                  </a:moveTo>
                  <a:cubicBezTo>
                    <a:pt x="355862" y="152431"/>
                    <a:pt x="711724" y="3173"/>
                    <a:pt x="1065229" y="31"/>
                  </a:cubicBezTo>
                  <a:cubicBezTo>
                    <a:pt x="1418734" y="-3111"/>
                    <a:pt x="1948206" y="232559"/>
                    <a:pt x="2121031" y="282835"/>
                  </a:cubicBezTo>
                </a:path>
              </a:pathLst>
            </a:cu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700670" y="1392534"/>
            <a:ext cx="2340000" cy="2273111"/>
            <a:chOff x="5700670" y="1392534"/>
            <a:chExt cx="2340000" cy="2273111"/>
          </a:xfrm>
        </p:grpSpPr>
        <p:sp>
          <p:nvSpPr>
            <p:cNvPr id="4" name="矩形 3"/>
            <p:cNvSpPr/>
            <p:nvPr/>
          </p:nvSpPr>
          <p:spPr>
            <a:xfrm>
              <a:off x="5790670" y="1458234"/>
              <a:ext cx="2160000" cy="21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7860670" y="1392534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7860670" y="348564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5700670" y="1393909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5700670" y="3485645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7" name="曲线连接符 56"/>
            <p:cNvCxnSpPr>
              <a:endCxn id="5" idx="3"/>
            </p:cNvCxnSpPr>
            <p:nvPr/>
          </p:nvCxnSpPr>
          <p:spPr>
            <a:xfrm flipV="1">
              <a:off x="7196697" y="1546174"/>
              <a:ext cx="690333" cy="992060"/>
            </a:xfrm>
            <a:prstGeom prst="curvedConnector2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曲线连接符 60"/>
            <p:cNvCxnSpPr/>
            <p:nvPr/>
          </p:nvCxnSpPr>
          <p:spPr>
            <a:xfrm rot="16200000" flipH="1">
              <a:off x="7022961" y="2621576"/>
              <a:ext cx="711778" cy="1016360"/>
            </a:xfrm>
            <a:prstGeom prst="curvedConnector2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曲线连接符 62"/>
            <p:cNvCxnSpPr/>
            <p:nvPr/>
          </p:nvCxnSpPr>
          <p:spPr>
            <a:xfrm rot="10800000" flipV="1">
              <a:off x="5828970" y="2538233"/>
              <a:ext cx="717154" cy="947411"/>
            </a:xfrm>
            <a:prstGeom prst="curvedConnector2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曲线连接符 64"/>
            <p:cNvCxnSpPr/>
            <p:nvPr/>
          </p:nvCxnSpPr>
          <p:spPr>
            <a:xfrm rot="16200000" flipV="1">
              <a:off x="5956900" y="1415331"/>
              <a:ext cx="836528" cy="991012"/>
            </a:xfrm>
            <a:prstGeom prst="curvedConnector2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箭头连接符 70"/>
            <p:cNvCxnSpPr/>
            <p:nvPr/>
          </p:nvCxnSpPr>
          <p:spPr>
            <a:xfrm flipH="1">
              <a:off x="7144304" y="2544775"/>
              <a:ext cx="896366" cy="29589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爆炸形 1 8"/>
            <p:cNvSpPr/>
            <p:nvPr/>
          </p:nvSpPr>
          <p:spPr>
            <a:xfrm>
              <a:off x="6728173" y="2481780"/>
              <a:ext cx="286474" cy="247098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210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0156" y="635077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数值模拟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010810" y="1480009"/>
                <a:ext cx="8210828" cy="465042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lnSpc>
                    <a:spcPct val="110000"/>
                  </a:lnSpc>
                  <a:buNone/>
                </a:pPr>
                <a:r>
                  <a:rPr lang="zh-CN" altLang="en-US" dirty="0" smtClean="0"/>
                  <a:t>       低阻边界可以有效消除由于电荷分配非线性造成的畸变；对于畸变的修正效果，则与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zh-CN" sz="280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box>
                              <m:boxPr>
                                <m:ctrlPr>
                                  <a:rPr lang="en-US" altLang="zh-CN" sz="2800" i="1">
                                    <a:latin typeface="Cambria Math"/>
                                  </a:rPr>
                                </m:ctrlPr>
                              </m:box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□</m:t>
                                </m:r>
                              </m:e>
                            </m:box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den>
                    </m:f>
                  </m:oMath>
                </a14:m>
                <a:r>
                  <a:rPr lang="zh-CN" altLang="en-US" dirty="0" smtClean="0"/>
                  <a:t>的比值有关；</a:t>
                </a:r>
                <a:r>
                  <a:rPr lang="zh-CN" altLang="en-US" dirty="0"/>
                  <a:t>其中</a:t>
                </a:r>
                <a:r>
                  <a:rPr lang="en-US" altLang="zh-CN" dirty="0"/>
                  <a:t>L</a:t>
                </a:r>
                <a:r>
                  <a:rPr lang="zh-CN" altLang="en-US" dirty="0"/>
                  <a:t>为低阻边界的</a:t>
                </a:r>
                <a:r>
                  <a:rPr lang="zh-CN" altLang="en-US" dirty="0" smtClean="0"/>
                  <a:t>长度</a:t>
                </a:r>
                <a:endParaRPr lang="en-US" altLang="zh-CN" dirty="0" smtClean="0"/>
              </a:p>
              <a:p>
                <a:r>
                  <a:rPr lang="zh-CN" altLang="en-US" dirty="0"/>
                  <a:t>微分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欧姆定律：</m:t>
                    </m:r>
                  </m:oMath>
                </a14:m>
                <a:endParaRPr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altLang="zh-CN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i="1" dirty="0">
                        <a:latin typeface="Cambria Math" panose="02040503050406030204" pitchFamily="18" charset="0"/>
                      </a:rPr>
                      <m:t>电流守恒定律：</m:t>
                    </m:r>
                  </m:oMath>
                </a14:m>
                <a:endParaRPr lang="en-US" altLang="zh-CN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⃑"/>
                          <m:ctrlP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d>
                        <m:dPr>
                          <m:ctrlP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𝜕𝜌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CN" dirty="0">
                  <a:ea typeface="Cambria Math" panose="02040503050406030204" pitchFamily="18" charset="0"/>
                </a:endParaRPr>
              </a:p>
              <a:p>
                <a:r>
                  <a:rPr lang="zh-CN" altLang="en-US" dirty="0">
                    <a:latin typeface="Cambria Math" panose="02040503050406030204" pitchFamily="18" charset="0"/>
                  </a:rPr>
                  <a:t>面电荷密度</a:t>
                </a:r>
                <a:r>
                  <a:rPr lang="zh-CN" altLang="en-US" dirty="0" smtClean="0">
                    <a:latin typeface="Cambria Math" panose="02040503050406030204" pitchFamily="18" charset="0"/>
                  </a:rPr>
                  <a:t>：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altLang="zh-CN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𝑐𝑉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</a:t>
                </a:r>
                <a:endParaRPr lang="en-US" altLang="zh-CN" dirty="0">
                  <a:ea typeface="Cambria Math" panose="02040503050406030204" pitchFamily="18" charset="0"/>
                </a:endParaRPr>
              </a:p>
              <a:p>
                <a:r>
                  <a:rPr lang="zh-CN" altLang="en-US" dirty="0">
                    <a:latin typeface="Cambria Math" panose="02040503050406030204" pitchFamily="18" charset="0"/>
                  </a:rPr>
                  <a:t>电荷扩散方</a:t>
                </a:r>
                <a:r>
                  <a:rPr lang="zh-CN" altLang="en-US" dirty="0" smtClean="0">
                    <a:latin typeface="Cambria Math" panose="02040503050406030204" pitchFamily="18" charset="0"/>
                  </a:rPr>
                  <a:t>程：</a:t>
                </a: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𝛻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altLang="zh-CN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dirty="0">
                    <a:latin typeface="Cambria Math" panose="02040503050406030204" pitchFamily="18" charset="0"/>
                  </a:rPr>
                  <a:t>        其中，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</m:t>
                    </m:r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zh-CN" altLang="en-US" dirty="0">
                    <a:ea typeface="Cambria Math" panose="02040503050406030204" pitchFamily="18" charset="0"/>
                  </a:rPr>
                  <a:t>，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可以写为时间空间的函数，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zh-CN" altLang="en-US" dirty="0">
                    <a:latin typeface="Cambria Math" panose="02040503050406030204" pitchFamily="18" charset="0"/>
                  </a:rPr>
                  <a:t>为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=0.25mm</a:t>
                </a:r>
                <a:r>
                  <a:rPr lang="zh-CN" altLang="en-US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的高斯分布函数</a:t>
                </a:r>
                <a:endParaRPr lang="en-US" altLang="zh-CN" dirty="0">
                  <a:ea typeface="Cambria Math" panose="02040503050406030204" pitchFamily="18" charset="0"/>
                </a:endParaRPr>
              </a:p>
              <a:p>
                <a:endParaRPr lang="zh-CN" altLang="en-US" dirty="0"/>
              </a:p>
              <a:p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0810" y="1480009"/>
                <a:ext cx="8210828" cy="4650428"/>
              </a:xfrm>
              <a:blipFill rotWithShape="0">
                <a:blip r:embed="rId2"/>
                <a:stretch>
                  <a:fillRect l="-520" t="-655" r="-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503461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5</a:t>
            </a:fld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791883" y="2097664"/>
            <a:ext cx="3037540" cy="2802847"/>
            <a:chOff x="791883" y="2097664"/>
            <a:chExt cx="3037540" cy="2802847"/>
          </a:xfrm>
        </p:grpSpPr>
        <p:sp>
          <p:nvSpPr>
            <p:cNvPr id="12" name="矩形 11"/>
            <p:cNvSpPr/>
            <p:nvPr/>
          </p:nvSpPr>
          <p:spPr>
            <a:xfrm>
              <a:off x="1238653" y="2425381"/>
              <a:ext cx="2160000" cy="2160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3341080" y="2432734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209297" y="2432734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 rot="5400000">
              <a:off x="2264652" y="1397441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 rot="16200000">
              <a:off x="2248440" y="3462792"/>
              <a:ext cx="108000" cy="2160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148653" y="4452792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3308653" y="4452792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3308653" y="2359681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1148653" y="2361056"/>
              <a:ext cx="180000" cy="180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文本框 40"/>
                <p:cNvSpPr txBox="1"/>
                <p:nvPr/>
              </p:nvSpPr>
              <p:spPr>
                <a:xfrm>
                  <a:off x="2074760" y="3261397"/>
                  <a:ext cx="508857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80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800" i="1" smtClean="0">
                                <a:solidFill>
                                  <a:schemeClr val="accent3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□</m:t>
                            </m:r>
                          </m:sub>
                        </m:sSub>
                      </m:oMath>
                    </m:oMathPara>
                  </a14:m>
                  <a:endParaRPr lang="zh-CN" altLang="en-US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1" name="文本框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4760" y="3261397"/>
                  <a:ext cx="508857" cy="43088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/>
                <p:cNvSpPr txBox="1"/>
                <p:nvPr/>
              </p:nvSpPr>
              <p:spPr>
                <a:xfrm>
                  <a:off x="791883" y="3322951"/>
                  <a:ext cx="34791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2" name="文本框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1883" y="3322951"/>
                  <a:ext cx="347916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5789" r="-350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/>
                <p:cNvSpPr txBox="1"/>
                <p:nvPr/>
              </p:nvSpPr>
              <p:spPr>
                <a:xfrm>
                  <a:off x="2160909" y="4592734"/>
                  <a:ext cx="34791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3" name="文本框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0909" y="4592734"/>
                  <a:ext cx="347916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3793" r="-3448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本框 43"/>
                <p:cNvSpPr txBox="1"/>
                <p:nvPr/>
              </p:nvSpPr>
              <p:spPr>
                <a:xfrm>
                  <a:off x="3481507" y="3363621"/>
                  <a:ext cx="34791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本框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1507" y="3363621"/>
                  <a:ext cx="347916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4035" r="-5263" b="-2000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/>
                <p:cNvSpPr txBox="1"/>
                <p:nvPr/>
              </p:nvSpPr>
              <p:spPr>
                <a:xfrm>
                  <a:off x="2144694" y="2097664"/>
                  <a:ext cx="34791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oMath>
                    </m:oMathPara>
                  </a14:m>
                  <a:endParaRPr lang="zh-CN" altLang="en-US" sz="14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5" name="文本框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694" y="2097664"/>
                  <a:ext cx="347916" cy="30777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15789" r="-3509" b="-19608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直接箭头连接符 7"/>
          <p:cNvCxnSpPr/>
          <p:nvPr/>
        </p:nvCxnSpPr>
        <p:spPr>
          <a:xfrm>
            <a:off x="1263297" y="5118410"/>
            <a:ext cx="2160000" cy="0"/>
          </a:xfrm>
          <a:prstGeom prst="straightConnector1">
            <a:avLst/>
          </a:prstGeom>
          <a:ln w="28575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9480" y="4944451"/>
                <a:ext cx="439415" cy="461665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lang="zh-CN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480" y="4944451"/>
                <a:ext cx="439415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0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5" y="548694"/>
            <a:ext cx="8911687" cy="1280890"/>
          </a:xfrm>
        </p:spPr>
        <p:txBody>
          <a:bodyPr/>
          <a:lstStyle/>
          <a:p>
            <a:r>
              <a:rPr lang="zh-CN" altLang="en-US" dirty="0" smtClean="0"/>
              <a:t>数值模拟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1049628" y="6480098"/>
            <a:ext cx="1146283" cy="370396"/>
          </a:xfrm>
        </p:spPr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92925" y="6493385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13595" y="1566898"/>
            <a:ext cx="6801014" cy="4420441"/>
            <a:chOff x="2579954" y="473373"/>
            <a:chExt cx="6801014" cy="44204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/>
                <p:cNvSpPr txBox="1"/>
                <p:nvPr/>
              </p:nvSpPr>
              <p:spPr>
                <a:xfrm>
                  <a:off x="2579954" y="473373"/>
                  <a:ext cx="6200390" cy="44204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𝑛𝑜𝑑𝑒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∮"/>
                            <m:limLoc m:val="undOvr"/>
                            <m:ctrl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00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𝑑𝑒</m:t>
                            </m:r>
                          </m:sub>
                          <m:sup/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⃑"/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acc>
                              <m:accPr>
                                <m:chr m:val="⃑"/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</m:acc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en-US" altLang="zh-CN" sz="200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CN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en-US" altLang="zh-CN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nary>
                          <m:naryPr>
                            <m:chr m:val="∮"/>
                            <m:limLoc m:val="undOvr"/>
                            <m:ctrlPr>
                              <a:rPr lang="en-US" altLang="zh-CN" sz="200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𝑜𝑑𝑒</m:t>
                            </m:r>
                          </m:sub>
                          <m:sup/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⃑"/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acc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zh-CN" alt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𝛻</m:t>
                            </m:r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  <m:d>
                              <m:dPr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altLang="zh-CN" sz="2000" i="1" dirty="0" smtClean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000" dirty="0" smtClean="0">
                      <a:solidFill>
                        <a:srgbClr val="7030A0"/>
                      </a:solidFill>
                    </a:rPr>
                    <a:t>              </a:t>
                  </a:r>
                  <a14:m>
                    <m:oMath xmlns:m="http://schemas.openxmlformats.org/officeDocument/2006/math"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  <m:r>
                            <a:rPr lang="zh-CN" alt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altLang="zh-CN" sz="20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)∙∆</m:t>
                      </m:r>
                      <m:sSup>
                        <m:sSupPr>
                          <m:ctrlP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zh-CN" altLang="en-US" sz="200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𝑛𝑜𝑑𝑒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trl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  <m:e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𝑛𝑜𝑑𝑒</m:t>
                                </m:r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zh-CN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m:oMathPara>
                  </a14:m>
                  <a:endParaRPr lang="zh-CN" altLang="en-US" sz="2000" i="1" dirty="0">
                    <a:solidFill>
                      <a:srgbClr val="7030A0"/>
                    </a:solidFill>
                    <a:latin typeface="Cambria Math" panose="02040503050406030204" pitchFamily="18" charset="0"/>
                  </a:endParaRPr>
                </a:p>
                <a:p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29" name="文本框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954" y="473373"/>
                  <a:ext cx="6200390" cy="442044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文本框 29"/>
            <p:cNvSpPr txBox="1"/>
            <p:nvPr/>
          </p:nvSpPr>
          <p:spPr>
            <a:xfrm>
              <a:off x="3545434" y="2075482"/>
              <a:ext cx="58355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000" dirty="0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926720" y="1193009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节点电流、电荷的计算</a:t>
            </a:r>
          </a:p>
        </p:txBody>
      </p:sp>
      <p:pic>
        <p:nvPicPr>
          <p:cNvPr id="37" name="内容占位符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497" y="1616966"/>
            <a:ext cx="3963061" cy="35350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7435497" y="5215301"/>
                <a:ext cx="4508174" cy="1201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重心定位法：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600" dirty="0"/>
              </a:p>
              <a:p>
                <a:r>
                  <a:rPr lang="en-US" altLang="zh-CN" sz="16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altLang="zh-CN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zh-C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zh-CN" alt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1600" dirty="0"/>
              </a:p>
              <a:p>
                <a:r>
                  <a:rPr lang="en-US" altLang="zh-CN" sz="1400" dirty="0" smtClean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zh-CN" altLang="en-US" sz="1400" i="1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altLang="zh-CN" sz="1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5497" y="5215301"/>
                <a:ext cx="4508174" cy="1201483"/>
              </a:xfrm>
              <a:prstGeom prst="rect">
                <a:avLst/>
              </a:prstGeom>
              <a:blipFill rotWithShape="0">
                <a:blip r:embed="rId4"/>
                <a:stretch>
                  <a:fillRect l="-1218" b="-15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/>
          <p:cNvSpPr txBox="1"/>
          <p:nvPr/>
        </p:nvSpPr>
        <p:spPr>
          <a:xfrm>
            <a:off x="6992877" y="112748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位置重建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82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数值模拟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08764" y="2827746"/>
            <a:ext cx="3491840" cy="2039995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3×3</a:t>
            </a:r>
            <a:r>
              <a:rPr lang="zh-CN" altLang="en-US" sz="2400" dirty="0"/>
              <a:t>个读出</a:t>
            </a:r>
            <a:r>
              <a:rPr lang="en-US" altLang="zh-CN" sz="2400" dirty="0" smtClean="0"/>
              <a:t>pad</a:t>
            </a:r>
          </a:p>
          <a:p>
            <a:r>
              <a:rPr lang="en-US" altLang="zh-CN" sz="2400" dirty="0" smtClean="0"/>
              <a:t>16</a:t>
            </a:r>
            <a:r>
              <a:rPr lang="zh-CN" altLang="en-US" sz="2400" dirty="0"/>
              <a:t>个读出</a:t>
            </a:r>
            <a:r>
              <a:rPr lang="zh-CN" altLang="en-US" sz="2400" dirty="0" smtClean="0"/>
              <a:t>节点</a:t>
            </a:r>
            <a:endParaRPr lang="en-US" altLang="zh-CN" sz="2400" dirty="0" smtClean="0"/>
          </a:p>
          <a:p>
            <a:r>
              <a:rPr lang="en-US" altLang="zh-CN" sz="2400" dirty="0" smtClean="0"/>
              <a:t>1cm×1cm</a:t>
            </a:r>
            <a:r>
              <a:rPr lang="zh-CN" altLang="en-US" sz="2400" dirty="0" smtClean="0"/>
              <a:t>有效面积</a:t>
            </a:r>
            <a:endParaRPr lang="en-US" altLang="zh-CN" sz="2400" dirty="0" smtClean="0"/>
          </a:p>
          <a:p>
            <a:r>
              <a:rPr lang="zh-CN" altLang="en-US" sz="2400" dirty="0" smtClean="0"/>
              <a:t>低</a:t>
            </a:r>
            <a:r>
              <a:rPr lang="zh-CN" altLang="en-US" sz="2400" dirty="0"/>
              <a:t>阻边界宽度</a:t>
            </a:r>
            <a:r>
              <a:rPr lang="en-US" altLang="zh-CN" sz="2400" dirty="0" smtClean="0"/>
              <a:t>0.2mm</a:t>
            </a:r>
            <a:endParaRPr lang="zh-CN" altLang="en-US" sz="2400" dirty="0"/>
          </a:p>
          <a:p>
            <a:pPr marL="0" indent="0">
              <a:buNone/>
            </a:pPr>
            <a:endParaRPr lang="zh-CN" altLang="en-US" sz="24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589212" y="6503452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022" y="1927786"/>
            <a:ext cx="4687229" cy="377825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35846" y="2851613"/>
            <a:ext cx="1689425" cy="1347275"/>
            <a:chOff x="3103036" y="3052420"/>
            <a:chExt cx="1689425" cy="1347275"/>
          </a:xfrm>
        </p:grpSpPr>
        <p:cxnSp>
          <p:nvCxnSpPr>
            <p:cNvPr id="9" name="直接箭头连接符 8"/>
            <p:cNvCxnSpPr/>
            <p:nvPr/>
          </p:nvCxnSpPr>
          <p:spPr>
            <a:xfrm flipV="1">
              <a:off x="3820461" y="3355942"/>
              <a:ext cx="97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文本框 9"/>
            <p:cNvSpPr txBox="1"/>
            <p:nvPr/>
          </p:nvSpPr>
          <p:spPr>
            <a:xfrm>
              <a:off x="3935205" y="305242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C00000"/>
                  </a:solidFill>
                </a:rPr>
                <a:t>1 cm</a:t>
              </a:r>
              <a:endParaRPr lang="zh-CN" altLang="en-US" b="1" i="1" dirty="0">
                <a:solidFill>
                  <a:srgbClr val="C0000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rot="5400000" flipV="1">
              <a:off x="3324046" y="3913695"/>
              <a:ext cx="9720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3103036" y="3729029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i="1" dirty="0" smtClean="0">
                  <a:solidFill>
                    <a:srgbClr val="C00000"/>
                  </a:solidFill>
                </a:rPr>
                <a:t>1 cm</a:t>
              </a:r>
              <a:endParaRPr lang="zh-CN" altLang="en-US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5622525" y="2851613"/>
            <a:ext cx="1159497" cy="18495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5568067" y="2887456"/>
            <a:ext cx="12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读出节点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5568067" y="3480381"/>
            <a:ext cx="12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低阻边界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5568066" y="4180615"/>
            <a:ext cx="1213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高阻</a:t>
            </a:r>
            <a:r>
              <a:rPr lang="en-US" altLang="zh-CN" dirty="0" smtClean="0"/>
              <a:t>pad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715204" y="4924724"/>
            <a:ext cx="121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/>
              <a:t>（低阻边界宽度）</a:t>
            </a:r>
            <a:endParaRPr lang="zh-CN" altLang="en-US" sz="1100" dirty="0"/>
          </a:p>
        </p:txBody>
      </p:sp>
      <p:sp>
        <p:nvSpPr>
          <p:cNvPr id="18" name="内容占位符 2"/>
          <p:cNvSpPr txBox="1">
            <a:spLocks/>
          </p:cNvSpPr>
          <p:nvPr/>
        </p:nvSpPr>
        <p:spPr>
          <a:xfrm>
            <a:off x="-2245418" y="5432615"/>
            <a:ext cx="4490271" cy="6242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CN" alt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2023962" y="146612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</a:rPr>
              <a:t>几何</a:t>
            </a:r>
            <a:r>
              <a:rPr lang="zh-CN" altLang="en-US" sz="2400" dirty="0" smtClean="0">
                <a:solidFill>
                  <a:schemeClr val="accent1">
                    <a:lumMod val="75000"/>
                  </a:schemeClr>
                </a:solidFill>
              </a:rPr>
              <a:t>设置</a:t>
            </a:r>
            <a:endParaRPr lang="zh-CN" alt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电荷扩散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0108693" y="7317215"/>
            <a:ext cx="1146283" cy="370396"/>
          </a:xfrm>
        </p:spPr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702571" y="6494953"/>
            <a:ext cx="7619999" cy="365125"/>
          </a:xfrm>
        </p:spPr>
        <p:txBody>
          <a:bodyPr/>
          <a:lstStyle/>
          <a:p>
            <a:pPr algn="ctr"/>
            <a:r>
              <a:rPr lang="zh-CN" altLang="en-US" dirty="0" smtClean="0"/>
              <a:t>第六届全国微模式气体探测器研讨会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023066" y="1458438"/>
            <a:ext cx="8658768" cy="4033278"/>
            <a:chOff x="1476877" y="1739237"/>
            <a:chExt cx="9774816" cy="4933131"/>
          </a:xfrm>
        </p:grpSpPr>
        <p:pic>
          <p:nvPicPr>
            <p:cNvPr id="7" name="内容占位符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877" y="1739237"/>
              <a:ext cx="4669415" cy="2412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996" y="1739237"/>
              <a:ext cx="5115600" cy="2412696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949" y="4348999"/>
              <a:ext cx="4670856" cy="232336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5996" y="4348999"/>
              <a:ext cx="5115697" cy="2292141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2032953" y="5575572"/>
            <a:ext cx="8959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随时间增加，电荷不断向</a:t>
            </a:r>
            <a:r>
              <a:rPr lang="zh-CN" altLang="en-US" dirty="0"/>
              <a:t>低阻边界</a:t>
            </a:r>
            <a:r>
              <a:rPr lang="zh-CN" altLang="en-US" dirty="0" smtClean="0"/>
              <a:t>扩散，原初位置处电荷量减小。</a:t>
            </a:r>
            <a:r>
              <a:rPr lang="en-US" altLang="zh-CN" dirty="0" smtClean="0"/>
              <a:t>900ns</a:t>
            </a:r>
            <a:r>
              <a:rPr lang="zh-CN" altLang="en-US" dirty="0" smtClean="0"/>
              <a:t>后，原初位置剩余电荷量小于初始时刻的</a:t>
            </a:r>
            <a:r>
              <a:rPr lang="en-US" altLang="zh-CN" dirty="0" smtClean="0"/>
              <a:t>10%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14" name="日期占位符 3"/>
          <p:cNvSpPr txBox="1">
            <a:spLocks/>
          </p:cNvSpPr>
          <p:nvPr/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mtClean="0"/>
              <a:t>2016/11/10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604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位置分辨能力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96E4C-D57C-4F33-A2FE-A69BE5231009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87" y="1264555"/>
            <a:ext cx="5845212" cy="43821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802005" y="5758308"/>
                <a:ext cx="8960732" cy="732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/>
                  <a:t>对</a:t>
                </a:r>
                <a:r>
                  <a:rPr lang="en-US" altLang="zh-CN" dirty="0" smtClean="0"/>
                  <a:t>1cm×1cm pad</a:t>
                </a:r>
                <a:r>
                  <a:rPr lang="zh-CN" altLang="en-US" dirty="0" smtClean="0"/>
                  <a:t>，当低阻边界阻值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zh-CN" altLang="en-US" dirty="0" smtClean="0"/>
                  <a:t>，</a:t>
                </a:r>
                <a:r>
                  <a:rPr lang="en-US" altLang="zh-CN" dirty="0" smtClean="0"/>
                  <a:t>pad</a:t>
                </a:r>
                <a:r>
                  <a:rPr lang="zh-CN" altLang="en-US" dirty="0" smtClean="0"/>
                  <a:t>面电阻为</a:t>
                </a:r>
                <a:r>
                  <a:rPr lang="en-US" altLang="zh-CN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type m:val="skw"/>
                        <m:ctrlPr>
                          <a:rPr lang="en-US" altLang="zh-CN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m:rPr>
                            <m:sty m:val="p"/>
                          </m:rPr>
                          <a:rPr lang="el-GR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□</m:t>
                        </m:r>
                      </m:den>
                    </m:f>
                  </m:oMath>
                </a14:m>
                <a:r>
                  <a:rPr lang="zh-CN" altLang="en-US" dirty="0" smtClean="0"/>
                  <a:t>时；可以实现</a:t>
                </a:r>
                <a:r>
                  <a:rPr lang="en-US" altLang="zh-CN" dirty="0" smtClean="0"/>
                  <a:t>x</a:t>
                </a:r>
                <a:r>
                  <a:rPr lang="zh-CN" altLang="en-US" dirty="0" smtClean="0"/>
                  <a:t>方向</a:t>
                </a:r>
                <a:r>
                  <a:rPr lang="en-US" altLang="zh-CN" dirty="0" smtClean="0"/>
                  <a:t>109.9um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RMS</a:t>
                </a:r>
                <a:r>
                  <a:rPr lang="zh-CN" altLang="en-US" dirty="0" smtClean="0"/>
                  <a:t>），</a:t>
                </a:r>
                <a:r>
                  <a:rPr lang="en-US" altLang="zh-CN" dirty="0" smtClean="0"/>
                  <a:t>y</a:t>
                </a:r>
                <a:r>
                  <a:rPr lang="zh-CN" altLang="en-US" dirty="0" smtClean="0"/>
                  <a:t>方向</a:t>
                </a:r>
                <a:r>
                  <a:rPr lang="en-US" altLang="zh-CN" dirty="0" smtClean="0"/>
                  <a:t>110um</a:t>
                </a:r>
                <a:r>
                  <a:rPr lang="zh-CN" altLang="en-US" dirty="0" smtClean="0"/>
                  <a:t>（</a:t>
                </a:r>
                <a:r>
                  <a:rPr lang="en-US" altLang="zh-CN" dirty="0" smtClean="0"/>
                  <a:t>RMS</a:t>
                </a:r>
                <a:r>
                  <a:rPr lang="zh-CN" altLang="en-US" dirty="0" smtClean="0"/>
                  <a:t>）的位置分辨。</a:t>
                </a:r>
                <a:endParaRPr lang="en-US" altLang="zh-CN" dirty="0" smtClean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005" y="5758308"/>
                <a:ext cx="8960732" cy="732636"/>
              </a:xfrm>
              <a:prstGeom prst="rect">
                <a:avLst/>
              </a:prstGeom>
              <a:blipFill rotWithShape="0">
                <a:blip r:embed="rId3"/>
                <a:stretch>
                  <a:fillRect l="-612" t="-80000" b="-8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88" y="612188"/>
            <a:ext cx="3275329" cy="25856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89" y="3198773"/>
            <a:ext cx="3275329" cy="25471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4697181" y="5448366"/>
            <a:ext cx="66336" cy="171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0127087" y="3038800"/>
                <a:ext cx="7036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7087" y="3038800"/>
                <a:ext cx="703682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2586"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10095813" y="5438136"/>
                <a:ext cx="7837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1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13" y="5438136"/>
                <a:ext cx="783705" cy="307777"/>
              </a:xfrm>
              <a:prstGeom prst="rect">
                <a:avLst/>
              </a:prstGeom>
              <a:blipFill rotWithShape="0">
                <a:blip r:embed="rId7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矩形 16"/>
          <p:cNvSpPr/>
          <p:nvPr/>
        </p:nvSpPr>
        <p:spPr>
          <a:xfrm>
            <a:off x="10127087" y="1233019"/>
            <a:ext cx="509143" cy="680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113609" y="1167038"/>
            <a:ext cx="4587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 smtClean="0"/>
              <a:t>0.1099</a:t>
            </a:r>
            <a:endParaRPr lang="zh-CN" altLang="en-US" sz="700" dirty="0"/>
          </a:p>
        </p:txBody>
      </p:sp>
      <p:sp>
        <p:nvSpPr>
          <p:cNvPr id="19" name="矩形 18"/>
          <p:cNvSpPr/>
          <p:nvPr/>
        </p:nvSpPr>
        <p:spPr>
          <a:xfrm>
            <a:off x="10127087" y="3783287"/>
            <a:ext cx="509143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0095813" y="3737259"/>
            <a:ext cx="35939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 smtClean="0"/>
              <a:t>0.11</a:t>
            </a:r>
            <a:endParaRPr lang="zh-CN" altLang="en-US" sz="700" dirty="0"/>
          </a:p>
        </p:txBody>
      </p:sp>
      <p:sp>
        <p:nvSpPr>
          <p:cNvPr id="21" name="矩形 20"/>
          <p:cNvSpPr/>
          <p:nvPr/>
        </p:nvSpPr>
        <p:spPr>
          <a:xfrm>
            <a:off x="10645958" y="2629224"/>
            <a:ext cx="233559" cy="32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0652878" y="5170186"/>
            <a:ext cx="226640" cy="32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2016/11/12</a:t>
            </a:r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858534" y="5135521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m</a:t>
            </a:r>
            <a:endParaRPr lang="zh-CN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800266" y="1428142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/>
              <a:t>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390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字幕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2639</TotalTime>
  <Words>1965</Words>
  <Application>Microsoft Office PowerPoint</Application>
  <PresentationFormat>自定义</PresentationFormat>
  <Paragraphs>226</Paragraphs>
  <Slides>23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丝状</vt:lpstr>
      <vt:lpstr>基于四角读出方法的位置灵敏MicroMegas的研究 </vt:lpstr>
      <vt:lpstr>摘要</vt:lpstr>
      <vt:lpstr>背景</vt:lpstr>
      <vt:lpstr>四角读出方法</vt:lpstr>
      <vt:lpstr>数值模拟</vt:lpstr>
      <vt:lpstr>数值模拟</vt:lpstr>
      <vt:lpstr>数值模拟</vt:lpstr>
      <vt:lpstr>电荷扩散</vt:lpstr>
      <vt:lpstr>位置分辨能力</vt:lpstr>
      <vt:lpstr>四角读出MicroMegas探测器的研制</vt:lpstr>
      <vt:lpstr>PET加工试验</vt:lpstr>
      <vt:lpstr>阻性阳极加工</vt:lpstr>
      <vt:lpstr>阻性阳极加工</vt:lpstr>
      <vt:lpstr>测试系统</vt:lpstr>
      <vt:lpstr>性能测试</vt:lpstr>
      <vt:lpstr>狭缝测试</vt:lpstr>
      <vt:lpstr>狭缝测试</vt:lpstr>
      <vt:lpstr>成形时间对位置分辨的影响</vt:lpstr>
      <vt:lpstr>成形时间对位置分辨的影响</vt:lpstr>
      <vt:lpstr>成形时间对位置分辨的影响</vt:lpstr>
      <vt:lpstr>成形时间对位置分辨的影响</vt:lpstr>
      <vt:lpstr>成形时间及电子学考虑</vt:lpstr>
      <vt:lpstr>总结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基于四角读出方法的位置灵敏Micromegas的研究 </dc:title>
  <dc:creator>et0011@163.com</dc:creator>
  <cp:lastModifiedBy>zhzhy</cp:lastModifiedBy>
  <cp:revision>163</cp:revision>
  <dcterms:created xsi:type="dcterms:W3CDTF">2016-11-06T03:40:00Z</dcterms:created>
  <dcterms:modified xsi:type="dcterms:W3CDTF">2016-11-12T03:49:21Z</dcterms:modified>
</cp:coreProperties>
</file>