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3" r:id="rId2"/>
    <p:sldId id="281" r:id="rId3"/>
    <p:sldId id="282" r:id="rId4"/>
    <p:sldId id="313" r:id="rId5"/>
    <p:sldId id="310" r:id="rId6"/>
    <p:sldId id="314" r:id="rId7"/>
    <p:sldId id="315" r:id="rId8"/>
    <p:sldId id="316" r:id="rId9"/>
    <p:sldId id="312" r:id="rId10"/>
    <p:sldId id="318" r:id="rId11"/>
    <p:sldId id="319" r:id="rId12"/>
    <p:sldId id="320" r:id="rId13"/>
    <p:sldId id="305" r:id="rId14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87262" autoAdjust="0"/>
  </p:normalViewPr>
  <p:slideViewPr>
    <p:cSldViewPr>
      <p:cViewPr>
        <p:scale>
          <a:sx n="70" d="100"/>
          <a:sy n="70" d="100"/>
        </p:scale>
        <p:origin x="-1410" y="-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A30A2F-4853-4346-813D-3A033CA5741E}" type="datetimeFigureOut">
              <a:rPr lang="zh-CN" altLang="en-US"/>
              <a:pPr>
                <a:defRPr/>
              </a:pPr>
              <a:t>2016/11/12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A2A230B-DF40-4D68-B1CE-DEACCA12A4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1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3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2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探测器机理</a:t>
            </a:r>
            <a:r>
              <a:rPr lang="zh-CN" altLang="en-US" smtClean="0"/>
              <a:t>研究、探测器</a:t>
            </a:r>
            <a:r>
              <a:rPr lang="zh-CN" altLang="en-US" dirty="0" smtClean="0"/>
              <a:t>设计、测试和</a:t>
            </a:r>
            <a:r>
              <a:rPr lang="zh-CN" altLang="en-US" smtClean="0"/>
              <a:t>优化、制作工艺和技术方法研究、探测器系统建造中的批量制作和测试、质量检验和质量控制等。。。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39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标题占位符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smtClean="0">
                <a:solidFill>
                  <a:srgbClr val="0000FF"/>
                </a:solidFill>
                <a:ea typeface="华文楷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44036" name="文本占位符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folHlink"/>
                </a:solidFill>
                <a:ea typeface="华文细黑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en-US" altLang="zh-CN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C5D1-7F46-4666-91A0-523C4043BD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44042" name="Picture 10" descr="校徽副本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0175"/>
            <a:ext cx="1692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D009-D900-41A0-879A-531D988C0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F35-2B78-4D93-92A3-46698ACCC3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校徽副本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4450"/>
            <a:ext cx="11874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79883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03250" y="6308725"/>
            <a:ext cx="80010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71184" cy="77809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582-41AC-4A13-9FCA-C231B8EF8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A0FF-D3B2-476B-A613-D3F77274F3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EEE1-A998-4058-8272-4478C81380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C0AC-29B3-494B-B22C-0EDECAF703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1B33-0771-4CD2-9E9A-F2C831D36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35CE-830D-4CC2-8C81-1A973D376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BABE-EBC6-45A0-B41F-5DCBBC4A05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B1A1-2ACA-404E-AC82-973A9FC826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7599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3C9123-1E78-4F2C-9593-633BEC96A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b="1" dirty="0"/>
              <a:t>CBM</a:t>
            </a:r>
            <a:r>
              <a:rPr lang="zh-CN" altLang="en-US" sz="5400" dirty="0"/>
              <a:t>超薄浮法玻璃电极</a:t>
            </a:r>
            <a:r>
              <a:rPr lang="en-US" altLang="zh-CN" sz="5400" dirty="0"/>
              <a:t>MRPC</a:t>
            </a:r>
            <a:r>
              <a:rPr lang="zh-CN" altLang="en-US" sz="5400" dirty="0"/>
              <a:t>研制</a:t>
            </a:r>
            <a:endParaRPr lang="en-US" altLang="zh-CN" sz="5400" dirty="0"/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>
          <a:xfrm>
            <a:off x="1371600" y="4101554"/>
            <a:ext cx="6400800" cy="206375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胡东栋  孙</a:t>
            </a:r>
            <a:r>
              <a:rPr lang="zh-CN" altLang="en-US" dirty="0">
                <a:solidFill>
                  <a:schemeClr val="accent2"/>
                </a:solidFill>
              </a:rPr>
              <a:t>勇杰</a:t>
            </a:r>
            <a:endParaRPr lang="en-US" altLang="zh-CN" sz="1000" dirty="0" smtClean="0">
              <a:solidFill>
                <a:schemeClr val="accent2"/>
              </a:solidFill>
            </a:endParaRPr>
          </a:p>
          <a:p>
            <a:r>
              <a:rPr lang="zh-CN" altLang="en-US" sz="2400" dirty="0" smtClean="0"/>
              <a:t>核探测与核电子学国家重点实验室</a:t>
            </a:r>
            <a:endParaRPr lang="en-US" altLang="zh-CN" sz="2400" dirty="0" smtClean="0"/>
          </a:p>
          <a:p>
            <a:r>
              <a:rPr lang="zh-CN" altLang="en-US" sz="2400" dirty="0" smtClean="0"/>
              <a:t>中国科学技术大学，近代物理系</a:t>
            </a: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双层结构</a:t>
            </a:r>
            <a:r>
              <a:rPr lang="en-US" altLang="zh-CN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MRPC</a:t>
            </a:r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设计</a:t>
            </a:r>
            <a:endParaRPr lang="zh-CN" altLang="en-US" sz="4000" dirty="0">
              <a:solidFill>
                <a:srgbClr val="0000FF"/>
              </a:solidFill>
              <a:ea typeface="华文楷体" panose="0201060004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747464" y="1412999"/>
            <a:ext cx="8001000" cy="16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单层结构差分阻抗：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~100Ω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12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气隙工作电压：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&gt;±11 kV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！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  <a:sym typeface="Wingdings" panose="05000000000000000000" pitchFamily="2" charset="2"/>
              </a:rPr>
              <a:t>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  <a:sym typeface="Wingdings" panose="05000000000000000000" pitchFamily="2" charset="2"/>
              </a:rPr>
              <a:t>需要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特殊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设计的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高压电源、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高压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电缆、连接方式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，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长时间工作击穿打火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的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风险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很高！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</p:txBody>
      </p:sp>
      <p:pic>
        <p:nvPicPr>
          <p:cNvPr id="9" name="图片 16" descr="C:\Users\sunday\Desktop\d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76" y="3508917"/>
            <a:ext cx="332898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746936" y="3891963"/>
            <a:ext cx="4122737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Tahoma"/>
                <a:ea typeface="宋体"/>
              </a:rPr>
              <a:t>工作电压可</a:t>
            </a:r>
            <a:r>
              <a:rPr lang="zh-CN" altLang="en-US" sz="2400" kern="0" dirty="0">
                <a:solidFill>
                  <a:srgbClr val="FF0000"/>
                </a:solidFill>
                <a:latin typeface="Tahoma"/>
                <a:ea typeface="宋体"/>
              </a:rPr>
              <a:t>降低一半</a:t>
            </a:r>
            <a:endParaRPr lang="en-US" altLang="zh-CN" sz="2400" kern="0" dirty="0">
              <a:solidFill>
                <a:srgbClr val="000000"/>
              </a:solidFill>
              <a:latin typeface="Tahoma"/>
              <a:ea typeface="宋体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Tahoma"/>
                <a:ea typeface="宋体"/>
              </a:rPr>
              <a:t>前端</a:t>
            </a:r>
            <a:r>
              <a:rPr lang="zh-CN" altLang="zh-CN" sz="2400" kern="0" dirty="0" smtClean="0">
                <a:solidFill>
                  <a:srgbClr val="000000"/>
                </a:solidFill>
                <a:latin typeface="Tahoma"/>
                <a:ea typeface="宋体"/>
              </a:rPr>
              <a:t>电子学</a:t>
            </a:r>
            <a:r>
              <a:rPr lang="zh-CN" altLang="en-US" sz="2400" kern="0" dirty="0" smtClean="0">
                <a:solidFill>
                  <a:srgbClr val="000000"/>
                </a:solidFill>
                <a:latin typeface="Tahoma"/>
                <a:ea typeface="宋体"/>
              </a:rPr>
              <a:t>通过</a:t>
            </a:r>
            <a:r>
              <a:rPr lang="zh-CN" altLang="zh-CN" sz="2400" kern="0" dirty="0" smtClean="0">
                <a:solidFill>
                  <a:srgbClr val="FF0000"/>
                </a:solidFill>
                <a:latin typeface="Tahoma"/>
                <a:ea typeface="宋体"/>
              </a:rPr>
              <a:t>并联</a:t>
            </a:r>
            <a:r>
              <a:rPr lang="zh-CN" altLang="zh-CN" sz="2400" kern="0" dirty="0">
                <a:solidFill>
                  <a:srgbClr val="FF0000"/>
                </a:solidFill>
                <a:latin typeface="Tahoma"/>
                <a:ea typeface="宋体"/>
              </a:rPr>
              <a:t>对地电阻</a:t>
            </a:r>
            <a:r>
              <a:rPr lang="zh-CN" altLang="en-US" sz="2400" kern="0" dirty="0">
                <a:solidFill>
                  <a:srgbClr val="000000"/>
                </a:solidFill>
                <a:latin typeface="Tahoma"/>
                <a:ea typeface="宋体"/>
              </a:rPr>
              <a:t>匹配到</a:t>
            </a:r>
            <a:r>
              <a:rPr lang="en-US" altLang="zh-CN" sz="2400" kern="0" dirty="0">
                <a:solidFill>
                  <a:srgbClr val="000000"/>
                </a:solidFill>
                <a:latin typeface="Tahoma"/>
                <a:ea typeface="宋体"/>
              </a:rPr>
              <a:t>50 Ω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Tahoma"/>
                <a:ea typeface="宋体"/>
              </a:rPr>
              <a:t>信号损失通过适当提高工作电场进行补偿</a:t>
            </a:r>
            <a:endParaRPr lang="zh-CN" altLang="en-US" sz="14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568" y="3246606"/>
            <a:ext cx="525496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Tahoma"/>
                <a:ea typeface="宋体"/>
              </a:rPr>
              <a:t>双层</a:t>
            </a:r>
            <a:r>
              <a:rPr lang="en-US" altLang="zh-CN" sz="2400" kern="0" dirty="0">
                <a:solidFill>
                  <a:srgbClr val="FF0000"/>
                </a:solidFill>
                <a:latin typeface="Tahoma"/>
                <a:ea typeface="宋体"/>
              </a:rPr>
              <a:t>6×2</a:t>
            </a:r>
            <a:r>
              <a:rPr lang="zh-CN" altLang="en-US" sz="2400" kern="0" dirty="0">
                <a:solidFill>
                  <a:srgbClr val="000000"/>
                </a:solidFill>
                <a:latin typeface="Tahoma"/>
                <a:ea typeface="宋体"/>
              </a:rPr>
              <a:t>气隙</a:t>
            </a:r>
            <a:r>
              <a:rPr lang="en-US" altLang="zh-CN" sz="2400" kern="0" dirty="0">
                <a:solidFill>
                  <a:srgbClr val="000000"/>
                </a:solidFill>
                <a:latin typeface="Tahoma"/>
                <a:ea typeface="宋体"/>
              </a:rPr>
              <a:t>MRPC</a:t>
            </a:r>
            <a:r>
              <a:rPr lang="zh-CN" altLang="en-US" sz="2400" kern="0" dirty="0">
                <a:solidFill>
                  <a:srgbClr val="000000"/>
                </a:solidFill>
                <a:latin typeface="Tahoma"/>
                <a:ea typeface="宋体"/>
              </a:rPr>
              <a:t>的特性阻抗</a:t>
            </a:r>
            <a:r>
              <a:rPr lang="en-US" altLang="zh-CN" sz="2400" kern="0" dirty="0">
                <a:solidFill>
                  <a:srgbClr val="000000"/>
                </a:solidFill>
                <a:latin typeface="Tahoma"/>
                <a:ea typeface="宋体"/>
              </a:rPr>
              <a:t>~50 </a:t>
            </a:r>
            <a:r>
              <a:rPr lang="en-US" altLang="zh-CN" sz="2400" kern="0" dirty="0" smtClean="0">
                <a:solidFill>
                  <a:srgbClr val="000000"/>
                </a:solidFill>
                <a:latin typeface="Tahoma"/>
                <a:ea typeface="宋体"/>
              </a:rPr>
              <a:t>Ω</a:t>
            </a:r>
            <a:endParaRPr lang="en-US" altLang="zh-CN" sz="2400" kern="0" dirty="0">
              <a:solidFill>
                <a:srgbClr val="000000"/>
              </a:solidFill>
              <a:latin typeface="Tahoma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273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初步测试结果</a:t>
            </a:r>
            <a:r>
              <a:rPr lang="en-US" altLang="zh-CN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@CERN</a:t>
            </a:r>
            <a:r>
              <a:rPr lang="en-US" altLang="zh-CN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2015</a:t>
            </a:r>
            <a:r>
              <a:rPr lang="zh-CN" altLang="en-US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年</a:t>
            </a:r>
            <a:r>
              <a:rPr lang="en-US" altLang="zh-CN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11</a:t>
            </a:r>
            <a:r>
              <a:rPr lang="zh-CN" altLang="en-US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月</a:t>
            </a:r>
            <a:endParaRPr lang="zh-CN" altLang="en-US" sz="2800" dirty="0">
              <a:solidFill>
                <a:srgbClr val="0000FF"/>
              </a:solidFill>
              <a:ea typeface="华文楷体" panose="0201060004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2" y="1505222"/>
            <a:ext cx="3650670" cy="42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5222"/>
            <a:ext cx="3665589" cy="42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876056" y="1228750"/>
            <a:ext cx="1868487" cy="400050"/>
          </a:xfrm>
          <a:prstGeom prst="rect">
            <a:avLst/>
          </a:prstGeom>
          <a:solidFill>
            <a:srgbClr val="00E4A8">
              <a:lumMod val="20000"/>
              <a:lumOff val="80000"/>
            </a:srgbClr>
          </a:solidFill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单层结构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MRPC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0032" y="1231296"/>
            <a:ext cx="1866900" cy="400050"/>
          </a:xfrm>
          <a:prstGeom prst="rect">
            <a:avLst/>
          </a:prstGeom>
          <a:solidFill>
            <a:srgbClr val="00E4A8">
              <a:lumMod val="20000"/>
              <a:lumOff val="80000"/>
            </a:srgbClr>
          </a:solidFill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双层结构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MRPC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78120" y="5661248"/>
            <a:ext cx="5243743" cy="5847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TOT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分布中</a:t>
            </a:r>
            <a:r>
              <a:rPr lang="zh-CN" altLang="en-US" sz="3200" b="1" kern="0" dirty="0">
                <a:solidFill>
                  <a:srgbClr val="000000"/>
                </a:solidFill>
              </a:rPr>
              <a:t>没有</a:t>
            </a:r>
            <a:r>
              <a:rPr lang="zh-CN" altLang="en-US" sz="3200" b="1" kern="0" dirty="0" smtClean="0">
                <a:solidFill>
                  <a:srgbClr val="000000"/>
                </a:solidFill>
              </a:rPr>
              <a:t>“多峰”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2346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ea typeface="华文楷体" panose="02010600040101010101" pitchFamily="2" charset="-122"/>
              </a:rPr>
              <a:t>初步测试结果</a:t>
            </a:r>
            <a:r>
              <a:rPr lang="en-US" altLang="zh-CN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@BEPC</a:t>
            </a:r>
            <a:r>
              <a:rPr lang="en-US" altLang="zh-CN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2016</a:t>
            </a:r>
            <a:r>
              <a:rPr lang="zh-CN" altLang="en-US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年</a:t>
            </a:r>
            <a:r>
              <a:rPr lang="en-US" altLang="zh-CN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10</a:t>
            </a:r>
            <a:r>
              <a:rPr lang="zh-CN" altLang="en-US" sz="28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月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64045"/>
            <a:ext cx="3024336" cy="21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690786" cy="260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2690786" cy="260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26847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41ps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85293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MRPC</a:t>
            </a:r>
            <a:r>
              <a:rPr lang="zh-CN" altLang="en-US" dirty="0" smtClean="0"/>
              <a:t>的</a:t>
            </a:r>
            <a:r>
              <a:rPr lang="zh-CN" altLang="en-US" dirty="0" smtClean="0"/>
              <a:t>时间分辨</a:t>
            </a:r>
            <a:r>
              <a:rPr lang="en-US" altLang="zh-CN" dirty="0" smtClean="0"/>
              <a:t>41ps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0192" y="2195572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 smtClean="0"/>
                  <a:t>的时间分辨</a:t>
                </a:r>
                <a:r>
                  <a:rPr lang="en-US" altLang="zh-CN" dirty="0" smtClean="0"/>
                  <a:t>34.5ps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195572"/>
                <a:ext cx="24482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47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274623" y="26996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34.5ps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2396" y="35810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TOT</a:t>
            </a:r>
            <a:r>
              <a:rPr lang="zh-CN" altLang="en-US" dirty="0" smtClean="0"/>
              <a:t>的多峰情况得到改善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17008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对于</a:t>
            </a:r>
            <a:r>
              <a:rPr lang="en-US" altLang="zh-CN" dirty="0" smtClean="0"/>
              <a:t>proton</a:t>
            </a:r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437112"/>
            <a:ext cx="2900164" cy="163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:\testbeampeking\tim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33" y="4189040"/>
            <a:ext cx="2121425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9F38-4376-4C40-AE21-9D97387CB5B7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868363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00FF"/>
                </a:solidFill>
                <a:ea typeface="华文楷体" pitchFamily="2" charset="-122"/>
              </a:rPr>
              <a:t>总结和展望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4077072"/>
            <a:ext cx="5338936" cy="1800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/>
              <a:t>下一步主要工作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>
              <a:defRPr/>
            </a:pPr>
            <a:r>
              <a:rPr lang="zh-CN" altLang="en-US" sz="2000" dirty="0" smtClean="0"/>
              <a:t>继续优化</a:t>
            </a:r>
            <a:r>
              <a:rPr lang="zh-CN" altLang="en-US" sz="2000" dirty="0"/>
              <a:t>探测器结构和制作工艺</a:t>
            </a:r>
            <a:endParaRPr lang="en-US" altLang="zh-CN" sz="2000" dirty="0"/>
          </a:p>
          <a:p>
            <a:pPr>
              <a:defRPr/>
            </a:pPr>
            <a:r>
              <a:rPr lang="en-US" altLang="zh-CN" sz="2000" dirty="0"/>
              <a:t>2016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CERN</a:t>
            </a:r>
            <a:r>
              <a:rPr lang="zh-CN" altLang="en-US" sz="2000" dirty="0"/>
              <a:t>束流测试：</a:t>
            </a:r>
            <a:r>
              <a:rPr lang="zh-CN" altLang="en-US" sz="2000" dirty="0">
                <a:solidFill>
                  <a:srgbClr val="0000FF"/>
                </a:solidFill>
              </a:rPr>
              <a:t>计数率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0000FF"/>
                </a:solidFill>
              </a:rPr>
              <a:t>探测效率、时间分辨等性能</a:t>
            </a:r>
            <a:r>
              <a:rPr lang="zh-CN" altLang="en-US" sz="2000" dirty="0"/>
              <a:t>进行详细的比较测试。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400" dirty="0" smtClean="0">
              <a:ea typeface="华文细黑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713182">
            <a:off x="2630716" y="5265101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>
                <a:solidFill>
                  <a:srgbClr val="333399"/>
                </a:solidFill>
                <a:latin typeface="CommercialScript BT" panose="03030803040807090C04" pitchFamily="66" charset="0"/>
              </a:rPr>
              <a:t>Thank you!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0894" b="2863"/>
          <a:stretch/>
        </p:blipFill>
        <p:spPr>
          <a:xfrm>
            <a:off x="6797272" y="1556792"/>
            <a:ext cx="1889528" cy="28959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58" y="4437112"/>
            <a:ext cx="2915562" cy="1635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1560" y="1556029"/>
            <a:ext cx="58829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研制了用于</a:t>
            </a:r>
            <a:r>
              <a:rPr lang="en-US" altLang="zh-CN" sz="2000" kern="0" dirty="0">
                <a:solidFill>
                  <a:srgbClr val="000000"/>
                </a:solidFill>
                <a:latin typeface="Tahoma"/>
                <a:ea typeface="宋体"/>
              </a:rPr>
              <a:t>CBM</a:t>
            </a: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 </a:t>
            </a:r>
            <a:r>
              <a:rPr lang="en-US" altLang="zh-CN" sz="2000" kern="0" dirty="0">
                <a:solidFill>
                  <a:srgbClr val="000000"/>
                </a:solidFill>
                <a:latin typeface="Tahoma"/>
                <a:ea typeface="宋体"/>
              </a:rPr>
              <a:t>TOF A</a:t>
            </a: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区的</a:t>
            </a:r>
            <a:r>
              <a:rPr lang="zh-CN" altLang="en-US" sz="2000" kern="0" dirty="0">
                <a:solidFill>
                  <a:srgbClr val="FF0000"/>
                </a:solidFill>
                <a:latin typeface="Tahoma"/>
                <a:ea typeface="宋体"/>
              </a:rPr>
              <a:t>超薄浮法玻璃</a:t>
            </a:r>
            <a:r>
              <a:rPr lang="en-US" altLang="zh-CN" sz="2000" kern="0" dirty="0" smtClean="0">
                <a:solidFill>
                  <a:srgbClr val="FF0000"/>
                </a:solidFill>
                <a:latin typeface="Tahoma"/>
                <a:ea typeface="宋体"/>
              </a:rPr>
              <a:t>MRPC</a:t>
            </a:r>
            <a:endParaRPr lang="en-US" altLang="zh-CN" sz="2000" kern="0" dirty="0">
              <a:solidFill>
                <a:srgbClr val="000000"/>
              </a:solidFill>
              <a:latin typeface="Tahoma"/>
              <a:ea typeface="宋体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通过降低电阻板厚度和气隙宽度，</a:t>
            </a:r>
            <a:r>
              <a:rPr lang="zh-CN" altLang="en-US" sz="2000" kern="0" dirty="0">
                <a:solidFill>
                  <a:srgbClr val="FF0000"/>
                </a:solidFill>
                <a:latin typeface="Tahoma"/>
                <a:ea typeface="宋体"/>
              </a:rPr>
              <a:t>提高计数率</a:t>
            </a:r>
            <a:endParaRPr lang="en-US" altLang="zh-CN" sz="2000" kern="0" dirty="0">
              <a:solidFill>
                <a:srgbClr val="FF0000"/>
              </a:solidFill>
              <a:latin typeface="Tahoma"/>
              <a:ea typeface="宋体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Tahoma"/>
                <a:ea typeface="宋体"/>
              </a:rPr>
              <a:t>MRPC</a:t>
            </a: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特性</a:t>
            </a:r>
            <a:r>
              <a:rPr lang="zh-CN" altLang="en-US" sz="2000" kern="0" dirty="0">
                <a:solidFill>
                  <a:srgbClr val="FF0000"/>
                </a:solidFill>
                <a:latin typeface="Tahoma"/>
                <a:ea typeface="宋体"/>
              </a:rPr>
              <a:t>阻抗</a:t>
            </a: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与前端电子学</a:t>
            </a:r>
            <a:r>
              <a:rPr lang="zh-CN" altLang="en-US" sz="2000" kern="0" dirty="0">
                <a:solidFill>
                  <a:srgbClr val="FF0000"/>
                </a:solidFill>
                <a:latin typeface="Tahoma"/>
                <a:ea typeface="宋体"/>
              </a:rPr>
              <a:t>匹配</a:t>
            </a:r>
            <a:endParaRPr lang="en-US" altLang="zh-CN" sz="2000" kern="0" dirty="0">
              <a:solidFill>
                <a:srgbClr val="FF0000"/>
              </a:solidFill>
              <a:latin typeface="Tahoma"/>
              <a:ea typeface="宋体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时间分辨：</a:t>
            </a:r>
            <a:r>
              <a:rPr lang="en-US" altLang="zh-CN" sz="2000" kern="0" dirty="0">
                <a:solidFill>
                  <a:srgbClr val="FF0000"/>
                </a:solidFill>
                <a:latin typeface="Tahoma"/>
                <a:ea typeface="宋体"/>
              </a:rPr>
              <a:t>~60 </a:t>
            </a:r>
            <a:r>
              <a:rPr lang="en-US" altLang="zh-CN" sz="2000" kern="0" dirty="0" err="1" smtClean="0">
                <a:solidFill>
                  <a:srgbClr val="FF0000"/>
                </a:solidFill>
                <a:latin typeface="Tahoma"/>
                <a:ea typeface="宋体"/>
              </a:rPr>
              <a:t>ps</a:t>
            </a:r>
            <a:r>
              <a:rPr lang="en-US" altLang="zh-CN" sz="2000" kern="0" dirty="0" smtClean="0">
                <a:solidFill>
                  <a:srgbClr val="FF0000"/>
                </a:solidFill>
                <a:latin typeface="Tahoma"/>
                <a:ea typeface="宋体"/>
              </a:rPr>
              <a:t>  </a:t>
            </a:r>
            <a:r>
              <a:rPr lang="zh-CN" altLang="en-US" sz="2000" kern="0" dirty="0" smtClean="0">
                <a:solidFill>
                  <a:srgbClr val="FF0000"/>
                </a:solidFill>
                <a:latin typeface="Tahoma"/>
                <a:ea typeface="宋体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+mn-lt"/>
                <a:ea typeface="宋体"/>
              </a:rPr>
              <a:t>π</a:t>
            </a:r>
            <a:r>
              <a:rPr lang="zh-CN" altLang="en-US" sz="2000" kern="0" dirty="0" smtClean="0">
                <a:solidFill>
                  <a:srgbClr val="FF0000"/>
                </a:solidFill>
                <a:latin typeface="Tahoma"/>
                <a:ea typeface="宋体"/>
              </a:rPr>
              <a:t>）</a:t>
            </a:r>
            <a:endParaRPr lang="en-US" altLang="zh-CN" sz="2800" kern="0" dirty="0" smtClean="0">
              <a:solidFill>
                <a:srgbClr val="FF0000"/>
              </a:solidFill>
              <a:latin typeface="Tahoma"/>
              <a:ea typeface="宋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212" y="3311307"/>
            <a:ext cx="57336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kern="0" dirty="0">
                <a:solidFill>
                  <a:srgbClr val="0000FF"/>
                </a:solidFill>
                <a:latin typeface="Tahoma"/>
                <a:ea typeface="宋体"/>
              </a:rPr>
              <a:t>两个双层结构</a:t>
            </a:r>
            <a:r>
              <a:rPr lang="en-US" altLang="zh-CN" kern="0" dirty="0" smtClean="0">
                <a:solidFill>
                  <a:srgbClr val="0000FF"/>
                </a:solidFill>
                <a:latin typeface="Tahoma"/>
                <a:ea typeface="宋体"/>
              </a:rPr>
              <a:t>MRPC</a:t>
            </a:r>
            <a:r>
              <a:rPr lang="zh-CN" altLang="en-US" kern="0" dirty="0">
                <a:solidFill>
                  <a:srgbClr val="0000FF"/>
                </a:solidFill>
                <a:latin typeface="Tahoma"/>
                <a:ea typeface="宋体"/>
              </a:rPr>
              <a:t>于</a:t>
            </a:r>
            <a:r>
              <a:rPr lang="en-US" altLang="zh-CN" kern="0" dirty="0" smtClean="0">
                <a:solidFill>
                  <a:srgbClr val="0000FF"/>
                </a:solidFill>
                <a:latin typeface="Tahoma"/>
                <a:ea typeface="宋体"/>
              </a:rPr>
              <a:t>2016.10</a:t>
            </a:r>
            <a:r>
              <a:rPr lang="zh-CN" altLang="en-US" kern="0" dirty="0" smtClean="0">
                <a:solidFill>
                  <a:srgbClr val="0000FF"/>
                </a:solidFill>
                <a:latin typeface="Tahoma"/>
                <a:ea typeface="宋体"/>
              </a:rPr>
              <a:t>安装</a:t>
            </a:r>
            <a:r>
              <a:rPr lang="zh-CN" altLang="en-US" kern="0" dirty="0">
                <a:solidFill>
                  <a:srgbClr val="0000FF"/>
                </a:solidFill>
                <a:latin typeface="Tahoma"/>
                <a:ea typeface="宋体"/>
              </a:rPr>
              <a:t>到</a:t>
            </a:r>
            <a:r>
              <a:rPr lang="en-US" altLang="zh-CN" kern="0" dirty="0">
                <a:solidFill>
                  <a:srgbClr val="0000FF"/>
                </a:solidFill>
                <a:latin typeface="Tahoma"/>
                <a:ea typeface="宋体"/>
              </a:rPr>
              <a:t>STAR </a:t>
            </a:r>
            <a:r>
              <a:rPr lang="en-US" altLang="zh-CN" kern="0" dirty="0" err="1" smtClean="0">
                <a:solidFill>
                  <a:srgbClr val="0000FF"/>
                </a:solidFill>
                <a:latin typeface="Tahoma"/>
                <a:ea typeface="宋体"/>
              </a:rPr>
              <a:t>eTOF</a:t>
            </a:r>
            <a:endParaRPr lang="en-US" altLang="zh-CN" kern="0" dirty="0" smtClean="0">
              <a:solidFill>
                <a:srgbClr val="0000FF"/>
              </a:solidFill>
              <a:latin typeface="Tahoma"/>
              <a:ea typeface="宋体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kern="0" dirty="0">
                <a:solidFill>
                  <a:srgbClr val="0000FF"/>
                </a:solidFill>
                <a:latin typeface="Tahoma"/>
                <a:ea typeface="宋体"/>
              </a:rPr>
              <a:t>将</a:t>
            </a:r>
            <a:r>
              <a:rPr lang="zh-CN" altLang="en-US" kern="0" dirty="0" smtClean="0">
                <a:solidFill>
                  <a:srgbClr val="0000FF"/>
                </a:solidFill>
                <a:latin typeface="Tahoma"/>
                <a:ea typeface="宋体"/>
              </a:rPr>
              <a:t>在</a:t>
            </a:r>
            <a:r>
              <a:rPr lang="en-US" altLang="zh-CN" kern="0" dirty="0" smtClean="0">
                <a:solidFill>
                  <a:srgbClr val="0000FF"/>
                </a:solidFill>
                <a:latin typeface="Tahoma"/>
                <a:ea typeface="宋体"/>
              </a:rPr>
              <a:t>2017</a:t>
            </a:r>
            <a:r>
              <a:rPr lang="zh-CN" altLang="en-US" kern="0" dirty="0" smtClean="0">
                <a:solidFill>
                  <a:srgbClr val="0000FF"/>
                </a:solidFill>
                <a:latin typeface="Tahoma"/>
                <a:ea typeface="宋体"/>
              </a:rPr>
              <a:t>年度进行试运行取数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05583-22BF-4C51-B4A1-028B3E4085CC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868363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ea typeface="华文楷体" pitchFamily="2" charset="-122"/>
              </a:rPr>
              <a:t>outline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447675" indent="-447675">
              <a:buFont typeface="Wingdings" pitchFamily="2" charset="2"/>
              <a:buChar char="Ø"/>
            </a:pPr>
            <a:r>
              <a:rPr lang="en-US" altLang="zh-CN" dirty="0" smtClean="0">
                <a:ea typeface="华文细黑" pitchFamily="2" charset="-122"/>
              </a:rPr>
              <a:t>MRPC</a:t>
            </a:r>
            <a:r>
              <a:rPr lang="zh-CN" altLang="en-US" dirty="0" smtClean="0">
                <a:ea typeface="华文细黑" pitchFamily="2" charset="-122"/>
              </a:rPr>
              <a:t>简介</a:t>
            </a:r>
            <a:endParaRPr lang="en-US" altLang="zh-CN" dirty="0" smtClean="0">
              <a:ea typeface="华文细黑" pitchFamily="2" charset="-122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en-US" altLang="zh-CN" dirty="0" smtClean="0">
                <a:ea typeface="华文细黑" pitchFamily="2" charset="-122"/>
              </a:rPr>
              <a:t>CBM TOF</a:t>
            </a:r>
            <a:r>
              <a:rPr lang="zh-CN" altLang="en-US" dirty="0" smtClean="0">
                <a:ea typeface="华文细黑" pitchFamily="2" charset="-122"/>
              </a:rPr>
              <a:t>超薄电极</a:t>
            </a:r>
            <a:r>
              <a:rPr lang="en-US" altLang="zh-CN" dirty="0" smtClean="0">
                <a:ea typeface="华文细黑" pitchFamily="2" charset="-122"/>
              </a:rPr>
              <a:t>MRPC</a:t>
            </a:r>
          </a:p>
          <a:p>
            <a:pPr marL="857250" lvl="1" indent="-457200">
              <a:buFont typeface="Wingdings" panose="05000000000000000000" pitchFamily="2" charset="2"/>
              <a:buChar char="l"/>
            </a:pPr>
            <a:r>
              <a:rPr lang="zh-CN" altLang="en-US" dirty="0">
                <a:ea typeface="华文细黑" pitchFamily="2" charset="-122"/>
              </a:rPr>
              <a:t>探测器</a:t>
            </a:r>
            <a:r>
              <a:rPr lang="zh-CN" altLang="en-US" dirty="0" smtClean="0">
                <a:ea typeface="华文细黑" pitchFamily="2" charset="-122"/>
              </a:rPr>
              <a:t>设计与制作</a:t>
            </a:r>
            <a:endParaRPr lang="en-US" altLang="zh-CN" dirty="0" smtClean="0">
              <a:ea typeface="华文细黑" pitchFamily="2" charset="-122"/>
            </a:endParaRPr>
          </a:p>
          <a:p>
            <a:pPr marL="857250" lvl="1" indent="-457200">
              <a:buFont typeface="Wingdings" panose="05000000000000000000" pitchFamily="2" charset="2"/>
              <a:buChar char="l"/>
            </a:pPr>
            <a:r>
              <a:rPr lang="zh-CN" altLang="en-US" dirty="0" smtClean="0">
                <a:ea typeface="华文细黑" pitchFamily="2" charset="-122"/>
              </a:rPr>
              <a:t>初步测试结果</a:t>
            </a:r>
            <a:endParaRPr lang="en-US" altLang="zh-CN" dirty="0" smtClean="0">
              <a:ea typeface="华文细黑" pitchFamily="2" charset="-122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zh-CN" altLang="en-US" dirty="0" smtClean="0">
                <a:ea typeface="华文细黑" pitchFamily="2" charset="-122"/>
              </a:rPr>
              <a:t>总结与展望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SCN9763"/>
          <p:cNvPicPr>
            <a:picLocks noChangeAspect="1" noChangeArrowheads="1"/>
          </p:cNvPicPr>
          <p:nvPr/>
        </p:nvPicPr>
        <p:blipFill rotWithShape="1">
          <a:blip r:embed="rId2" cstate="print"/>
          <a:srcRect l="1" t="17775" r="-4865"/>
          <a:stretch/>
        </p:blipFill>
        <p:spPr>
          <a:xfrm>
            <a:off x="7308304" y="4092651"/>
            <a:ext cx="1926991" cy="1287371"/>
          </a:xfrm>
          <a:prstGeom prst="rect">
            <a:avLst/>
          </a:prstGeom>
          <a:noFill/>
          <a:ln/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9EB85-971C-4793-8FD8-7E1BD5242A50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868363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ea typeface="华文楷体" pitchFamily="2" charset="-122"/>
              </a:rPr>
              <a:t>MRPC</a:t>
            </a:r>
            <a:r>
              <a:rPr lang="zh-CN" altLang="en-US" sz="4000" dirty="0" smtClean="0">
                <a:solidFill>
                  <a:srgbClr val="0000FF"/>
                </a:solidFill>
                <a:ea typeface="华文楷体" pitchFamily="2" charset="-122"/>
              </a:rPr>
              <a:t>探测器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488607" y="1518418"/>
            <a:ext cx="4760449" cy="4525963"/>
          </a:xfrm>
        </p:spPr>
        <p:txBody>
          <a:bodyPr/>
          <a:lstStyle/>
          <a:p>
            <a:pPr marL="447675" indent="-447675">
              <a:buFont typeface="Wingdings" pitchFamily="2" charset="2"/>
              <a:buChar char="Ø"/>
            </a:pPr>
            <a:r>
              <a:rPr lang="en-US" altLang="zh-CN" sz="2000" dirty="0" smtClean="0">
                <a:ea typeface="华文细黑" pitchFamily="2" charset="-122"/>
              </a:rPr>
              <a:t>MRPC</a:t>
            </a:r>
            <a:r>
              <a:rPr lang="zh-CN" altLang="en-US" sz="2000" dirty="0" smtClean="0">
                <a:ea typeface="华文细黑" pitchFamily="2" charset="-122"/>
              </a:rPr>
              <a:t>：时间分辨</a:t>
            </a:r>
            <a:r>
              <a:rPr lang="zh-CN" altLang="en-US" sz="2000" dirty="0">
                <a:ea typeface="华文细黑" pitchFamily="2" charset="-122"/>
              </a:rPr>
              <a:t>高</a:t>
            </a:r>
            <a:r>
              <a:rPr lang="zh-CN" altLang="en-US" sz="2000" dirty="0" smtClean="0">
                <a:ea typeface="华文细黑" pitchFamily="2" charset="-122"/>
              </a:rPr>
              <a:t>，探测效率</a:t>
            </a:r>
            <a:r>
              <a:rPr lang="zh-CN" altLang="en-US" sz="2000" dirty="0">
                <a:ea typeface="华文细黑" pitchFamily="2" charset="-122"/>
              </a:rPr>
              <a:t>高</a:t>
            </a:r>
            <a:r>
              <a:rPr lang="zh-CN" altLang="en-US" sz="2000" dirty="0" smtClean="0">
                <a:ea typeface="华文细黑" pitchFamily="2" charset="-122"/>
              </a:rPr>
              <a:t>，每通道成本</a:t>
            </a:r>
            <a:r>
              <a:rPr lang="zh-CN" altLang="en-US" sz="2000" dirty="0">
                <a:ea typeface="华文细黑" pitchFamily="2" charset="-122"/>
              </a:rPr>
              <a:t>低</a:t>
            </a:r>
            <a:r>
              <a:rPr lang="zh-CN" altLang="en-US" sz="2000" dirty="0" smtClean="0">
                <a:ea typeface="华文细黑" pitchFamily="2" charset="-122"/>
              </a:rPr>
              <a:t>，读出方式灵活</a:t>
            </a:r>
            <a:endParaRPr lang="en-US" altLang="zh-CN" sz="2000" dirty="0" smtClean="0">
              <a:ea typeface="华文细黑" pitchFamily="2" charset="-122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zh-CN" altLang="en-US" sz="2000" dirty="0">
                <a:ea typeface="华文细黑" pitchFamily="2" charset="-122"/>
              </a:rPr>
              <a:t>非常</a:t>
            </a:r>
            <a:r>
              <a:rPr lang="zh-CN" altLang="en-US" sz="2000" dirty="0" smtClean="0">
                <a:ea typeface="华文细黑" pitchFamily="2" charset="-122"/>
              </a:rPr>
              <a:t>适合建造大面积多通道的飞行时间探测器系统</a:t>
            </a:r>
            <a:endParaRPr lang="en-US" altLang="zh-CN" sz="2000" dirty="0" smtClean="0">
              <a:ea typeface="华文细黑" pitchFamily="2" charset="-122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zh-CN" altLang="en-US" sz="2000" dirty="0" smtClean="0">
                <a:ea typeface="华文细黑" pitchFamily="2" charset="-122"/>
              </a:rPr>
              <a:t>已经成功应用于</a:t>
            </a:r>
            <a:r>
              <a:rPr lang="en-US" altLang="zh-CN" sz="2000" dirty="0"/>
              <a:t>LHC-ALICE@CERN, RHIC-STAR@BNL, </a:t>
            </a:r>
            <a:r>
              <a:rPr lang="en-US" altLang="zh-CN" sz="2000" dirty="0" err="1" smtClean="0"/>
              <a:t>GSI-FOPI@Germany</a:t>
            </a:r>
            <a:r>
              <a:rPr lang="zh-CN" altLang="en-US" sz="2000" dirty="0" smtClean="0"/>
              <a:t>等实验</a:t>
            </a:r>
            <a:r>
              <a:rPr lang="en-US" altLang="zh-CN" sz="2000" dirty="0" smtClean="0"/>
              <a:t> </a:t>
            </a:r>
          </a:p>
          <a:p>
            <a:pPr marL="447675" indent="-447675">
              <a:buFont typeface="Wingdings" pitchFamily="2" charset="2"/>
              <a:buChar char="Ø"/>
            </a:pPr>
            <a:r>
              <a:rPr lang="zh-CN" altLang="en-US" sz="2000" dirty="0" smtClean="0">
                <a:ea typeface="华文细黑" pitchFamily="2" charset="-122"/>
              </a:rPr>
              <a:t>中国科学技术大学从</a:t>
            </a:r>
            <a:r>
              <a:rPr lang="en-US" altLang="zh-CN" sz="2000" dirty="0" smtClean="0">
                <a:ea typeface="华文细黑" pitchFamily="2" charset="-122"/>
              </a:rPr>
              <a:t>2000</a:t>
            </a:r>
            <a:r>
              <a:rPr lang="zh-CN" altLang="en-US" sz="2000" dirty="0" smtClean="0">
                <a:ea typeface="华文细黑" pitchFamily="2" charset="-122"/>
              </a:rPr>
              <a:t>年开始</a:t>
            </a:r>
            <a:r>
              <a:rPr lang="en-US" altLang="zh-CN" sz="2000" dirty="0" smtClean="0">
                <a:ea typeface="华文细黑" pitchFamily="2" charset="-122"/>
              </a:rPr>
              <a:t>MRPC</a:t>
            </a:r>
            <a:r>
              <a:rPr lang="zh-CN" altLang="en-US" sz="2000" dirty="0" smtClean="0">
                <a:ea typeface="华文细黑" pitchFamily="2" charset="-122"/>
              </a:rPr>
              <a:t>的相关研究工作</a:t>
            </a:r>
            <a:endParaRPr lang="en-US" altLang="zh-CN" sz="2000" dirty="0" smtClean="0">
              <a:ea typeface="华文细黑" pitchFamily="2" charset="-122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zh-CN" altLang="en-US" sz="2000" dirty="0">
                <a:ea typeface="华文细黑" pitchFamily="2" charset="-122"/>
              </a:rPr>
              <a:t>承担了</a:t>
            </a:r>
            <a:r>
              <a:rPr lang="en-US" altLang="zh-CN" sz="2000" dirty="0" smtClean="0">
                <a:ea typeface="华文细黑" pitchFamily="2" charset="-122"/>
              </a:rPr>
              <a:t>STAR-TOF</a:t>
            </a:r>
            <a:r>
              <a:rPr lang="zh-CN" altLang="en-US" sz="2000" dirty="0" smtClean="0">
                <a:ea typeface="华文细黑" pitchFamily="2" charset="-122"/>
              </a:rPr>
              <a:t>、</a:t>
            </a:r>
            <a:r>
              <a:rPr lang="en-US" altLang="zh-CN" sz="2000" dirty="0" smtClean="0">
                <a:ea typeface="华文细黑" pitchFamily="2" charset="-122"/>
              </a:rPr>
              <a:t>STAR-MTD</a:t>
            </a:r>
            <a:r>
              <a:rPr lang="zh-CN" altLang="en-US" sz="2000" dirty="0" smtClean="0">
                <a:ea typeface="华文细黑" pitchFamily="2" charset="-122"/>
              </a:rPr>
              <a:t>、</a:t>
            </a:r>
            <a:r>
              <a:rPr lang="en-US" altLang="zh-CN" sz="2000" dirty="0" smtClean="0">
                <a:ea typeface="华文细黑" pitchFamily="2" charset="-122"/>
              </a:rPr>
              <a:t>BES-ETOF</a:t>
            </a:r>
            <a:r>
              <a:rPr lang="zh-CN" altLang="en-US" sz="2000" dirty="0" smtClean="0">
                <a:ea typeface="华文细黑" pitchFamily="2" charset="-122"/>
              </a:rPr>
              <a:t>、</a:t>
            </a:r>
            <a:r>
              <a:rPr lang="en-US" altLang="zh-CN" sz="2000" dirty="0" smtClean="0">
                <a:ea typeface="华文细黑" pitchFamily="2" charset="-122"/>
              </a:rPr>
              <a:t>CBM-TOF</a:t>
            </a:r>
            <a:r>
              <a:rPr lang="zh-CN" altLang="en-US" sz="2000" dirty="0" smtClean="0">
                <a:ea typeface="华文细黑" pitchFamily="2" charset="-122"/>
              </a:rPr>
              <a:t>的研制和批量制作、测试等工作</a:t>
            </a:r>
            <a:endParaRPr lang="en-US" altLang="zh-CN" sz="2000" dirty="0" smtClean="0">
              <a:ea typeface="华文细黑" pitchFamily="2" charset="-122"/>
            </a:endParaRPr>
          </a:p>
          <a:p>
            <a:pPr marL="447675" indent="-447675">
              <a:buFont typeface="Wingdings" pitchFamily="2" charset="2"/>
              <a:buChar char="Ø"/>
            </a:pPr>
            <a:endParaRPr lang="en-US" altLang="zh-CN" sz="2000" dirty="0" smtClean="0">
              <a:ea typeface="华文细黑" pitchFamily="2" charset="-122"/>
            </a:endParaRPr>
          </a:p>
          <a:p>
            <a:pPr marL="447675" indent="-447675">
              <a:buFont typeface="Wingdings" pitchFamily="2" charset="2"/>
              <a:buChar char="Ø"/>
            </a:pPr>
            <a:endParaRPr lang="zh-CN" altLang="en-US" sz="2000" dirty="0" smtClean="0">
              <a:ea typeface="华文细黑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15218"/>
            <a:ext cx="3770992" cy="198121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52119" y="3501008"/>
            <a:ext cx="3410953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采用多气隙提高时间分辨的</a:t>
            </a:r>
            <a:r>
              <a:rPr kumimoji="1" lang="en-US" altLang="zh-CN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MRPC</a:t>
            </a:r>
            <a:r>
              <a:rPr kumimoji="1" lang="zh-CN" altLang="en-US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技术，最早由</a:t>
            </a:r>
            <a:r>
              <a:rPr kumimoji="1" lang="en-US" altLang="zh-CN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CERN</a:t>
            </a:r>
            <a:r>
              <a:rPr kumimoji="1" lang="zh-CN" altLang="en-US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的</a:t>
            </a:r>
            <a:r>
              <a:rPr kumimoji="1" lang="en-US" altLang="zh-CN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ALICE</a:t>
            </a:r>
            <a:r>
              <a:rPr kumimoji="1" lang="zh-CN" altLang="en-US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合作组于</a:t>
            </a:r>
            <a:r>
              <a:rPr kumimoji="1" lang="en-US" altLang="zh-CN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1996</a:t>
            </a:r>
            <a:r>
              <a:rPr kumimoji="1" lang="zh-CN" altLang="en-US" sz="1000" b="1" i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年提出。（</a:t>
            </a:r>
            <a:r>
              <a:rPr kumimoji="1" lang="en-US" altLang="zh-CN" sz="1000" b="1" i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Nucl</a:t>
            </a:r>
            <a:r>
              <a:rPr kumimoji="1" lang="en-US" altLang="zh-CN" sz="1000" b="1" i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. Instr.&amp; Meth. A374 (1996) 132 by </a:t>
            </a:r>
            <a:r>
              <a:rPr kumimoji="1" lang="en-US" altLang="zh-CN" sz="1000" b="1" i="1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M.C.S.Williams</a:t>
            </a:r>
            <a:r>
              <a:rPr kumimoji="1" lang="en-US" altLang="zh-CN" sz="1000" b="1" i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et al.</a:t>
            </a:r>
            <a:r>
              <a:rPr kumimoji="1" lang="en-US" altLang="zh-CN" sz="1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kumimoji="1" lang="zh-CN" altLang="en-US" sz="1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）</a:t>
            </a:r>
            <a:endParaRPr kumimoji="1" lang="en-US" altLang="zh-CN" sz="1000" dirty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16" name="Picture 10" descr="DSCF3497"/>
          <p:cNvPicPr>
            <a:picLocks noChangeArrowheads="1"/>
          </p:cNvPicPr>
          <p:nvPr/>
        </p:nvPicPr>
        <p:blipFill>
          <a:blip r:embed="rId4" cstate="print"/>
          <a:srcRect l="26530" r="20911"/>
          <a:stretch>
            <a:fillRect/>
          </a:stretch>
        </p:blipFill>
        <p:spPr>
          <a:xfrm>
            <a:off x="5391765" y="4095799"/>
            <a:ext cx="2060555" cy="1403657"/>
          </a:xfrm>
          <a:prstGeom prst="rect">
            <a:avLst/>
          </a:prstGeom>
          <a:noFill/>
          <a:ln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t="14407"/>
          <a:stretch/>
        </p:blipFill>
        <p:spPr bwMode="auto">
          <a:xfrm>
            <a:off x="7092280" y="5085184"/>
            <a:ext cx="2049167" cy="118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 descr="实物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214313"/>
            <a:ext cx="2178968" cy="10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中科大</a:t>
            </a:r>
            <a:r>
              <a:rPr lang="en-US" altLang="zh-CN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MRPC</a:t>
            </a:r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研制和建造</a:t>
            </a:r>
            <a:endParaRPr lang="zh-CN" altLang="en-US" sz="4000" dirty="0">
              <a:solidFill>
                <a:srgbClr val="0000FF"/>
              </a:solidFill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340767"/>
            <a:ext cx="5482953" cy="493788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 smtClean="0">
                <a:solidFill>
                  <a:srgbClr val="FF0000"/>
                </a:solidFill>
              </a:rPr>
              <a:t>MRPC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研制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STAR TOF MRPC</a:t>
            </a:r>
            <a:r>
              <a:rPr lang="zh-CN" altLang="en-US" sz="2000" dirty="0" smtClean="0"/>
              <a:t>的研制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STAR MTD LMRPC</a:t>
            </a:r>
            <a:r>
              <a:rPr lang="zh-CN" altLang="en-US" sz="2000" dirty="0" smtClean="0"/>
              <a:t>的研制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BESIII</a:t>
            </a:r>
            <a:r>
              <a:rPr lang="zh-CN" altLang="en-US" sz="2000" dirty="0" smtClean="0"/>
              <a:t>端盖</a:t>
            </a:r>
            <a:r>
              <a:rPr lang="en-US" altLang="zh-CN" sz="2000" dirty="0" smtClean="0"/>
              <a:t>TOF</a:t>
            </a:r>
            <a:r>
              <a:rPr lang="zh-CN" altLang="en-US" sz="2000" dirty="0" smtClean="0"/>
              <a:t>升级</a:t>
            </a:r>
            <a:r>
              <a:rPr lang="en-US" altLang="zh-CN" sz="2000" dirty="0" smtClean="0"/>
              <a:t>MRPC</a:t>
            </a:r>
            <a:r>
              <a:rPr lang="zh-CN" altLang="en-US" sz="2000" dirty="0" smtClean="0"/>
              <a:t>的研制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承担了相应的工程建造和质量控制任务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1210</a:t>
            </a:r>
            <a:r>
              <a:rPr lang="zh-CN" altLang="en-US" sz="2000" dirty="0" smtClean="0"/>
              <a:t>个</a:t>
            </a:r>
            <a:r>
              <a:rPr lang="en-US" altLang="zh-CN" sz="2000" dirty="0" smtClean="0"/>
              <a:t>STAR TOF MRPC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1/3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en-US" altLang="zh-CN" sz="2000" dirty="0" smtClean="0"/>
              <a:t>59</a:t>
            </a:r>
            <a:r>
              <a:rPr lang="zh-CN" altLang="en-US" sz="2000" dirty="0" smtClean="0"/>
              <a:t>个</a:t>
            </a:r>
            <a:r>
              <a:rPr lang="en-US" altLang="zh-CN" sz="2000" dirty="0" smtClean="0"/>
              <a:t>STAR MTD LMRPC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1/2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en-US" altLang="zh-CN" sz="2000" dirty="0" smtClean="0"/>
              <a:t>80</a:t>
            </a:r>
            <a:r>
              <a:rPr lang="zh-CN" altLang="en-US" sz="2000" dirty="0" smtClean="0"/>
              <a:t>个</a:t>
            </a:r>
            <a:r>
              <a:rPr lang="en-US" altLang="zh-CN" sz="2000" dirty="0" smtClean="0"/>
              <a:t>BESIII </a:t>
            </a:r>
            <a:r>
              <a:rPr lang="en-US" altLang="zh-CN" sz="2000" dirty="0" err="1" smtClean="0"/>
              <a:t>eTOF</a:t>
            </a:r>
            <a:r>
              <a:rPr lang="en-US" altLang="zh-CN" sz="2000" dirty="0" smtClean="0"/>
              <a:t> MRPC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100%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800" dirty="0" smtClean="0"/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性能优异：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STAR TOF</a:t>
            </a:r>
            <a:r>
              <a:rPr lang="zh-CN" altLang="en-US" sz="2000" dirty="0" smtClean="0"/>
              <a:t>：  时间</a:t>
            </a:r>
            <a:r>
              <a:rPr lang="zh-CN" altLang="en-US" sz="2000" dirty="0"/>
              <a:t>分辨</a:t>
            </a:r>
            <a:r>
              <a:rPr lang="en-US" altLang="zh-CN" sz="2000" dirty="0"/>
              <a:t>&lt;80 </a:t>
            </a:r>
            <a:r>
              <a:rPr lang="en-US" altLang="zh-CN" sz="2000" dirty="0" err="1" smtClean="0"/>
              <a:t>ps</a:t>
            </a:r>
            <a:endParaRPr lang="en-US" altLang="zh-CN" sz="2000" dirty="0" smtClean="0"/>
          </a:p>
          <a:p>
            <a:r>
              <a:rPr lang="en-US" altLang="zh-CN" sz="2000" dirty="0" smtClean="0"/>
              <a:t>STAR MTD</a:t>
            </a:r>
            <a:r>
              <a:rPr lang="zh-CN" altLang="en-US" sz="2000" dirty="0" smtClean="0"/>
              <a:t>：系统时间分辨</a:t>
            </a:r>
            <a:r>
              <a:rPr lang="en-US" altLang="zh-CN" sz="2000" dirty="0" smtClean="0"/>
              <a:t>~120 </a:t>
            </a:r>
            <a:r>
              <a:rPr lang="en-US" altLang="zh-CN" sz="2000" dirty="0" err="1" smtClean="0"/>
              <a:t>ps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</a:t>
            </a:r>
            <a:r>
              <a:rPr lang="zh-CN" altLang="en-US" sz="2000" dirty="0" smtClean="0"/>
              <a:t>位置分辨</a:t>
            </a:r>
            <a:r>
              <a:rPr lang="en-US" altLang="zh-CN" sz="2000" dirty="0" smtClean="0"/>
              <a:t>~1cm</a:t>
            </a:r>
          </a:p>
          <a:p>
            <a:r>
              <a:rPr lang="en-US" altLang="zh-CN" sz="2000" dirty="0" smtClean="0"/>
              <a:t>BESIII </a:t>
            </a:r>
            <a:r>
              <a:rPr lang="en-US" altLang="zh-CN" sz="2000" dirty="0" err="1" smtClean="0"/>
              <a:t>eTOF</a:t>
            </a:r>
            <a:r>
              <a:rPr lang="zh-CN" altLang="en-US" sz="2000" dirty="0" smtClean="0"/>
              <a:t>：</a:t>
            </a:r>
            <a:r>
              <a:rPr lang="zh-CN" altLang="en-US" sz="2000" dirty="0"/>
              <a:t>系统</a:t>
            </a:r>
            <a:r>
              <a:rPr lang="zh-CN" altLang="en-US" sz="2000" dirty="0" smtClean="0"/>
              <a:t>时间分辨</a:t>
            </a:r>
            <a:r>
              <a:rPr lang="en-US" altLang="zh-CN" sz="2000" dirty="0" smtClean="0"/>
              <a:t>~60 </a:t>
            </a:r>
            <a:r>
              <a:rPr lang="en-US" altLang="zh-CN" sz="2000" dirty="0" err="1" smtClean="0"/>
              <a:t>ps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90162"/>
            <a:ext cx="2540696" cy="16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725455" y="1320491"/>
            <a:ext cx="141032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STAR TOF</a:t>
            </a:r>
            <a:r>
              <a:rPr lang="zh-CN" altLang="en-US" sz="1400" dirty="0" smtClean="0">
                <a:solidFill>
                  <a:srgbClr val="FF0000"/>
                </a:solidFill>
              </a:rPr>
              <a:t>性能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55976" y="3267480"/>
            <a:ext cx="2520280" cy="1861778"/>
            <a:chOff x="4211960" y="3367422"/>
            <a:chExt cx="2520280" cy="1861778"/>
          </a:xfrm>
        </p:grpSpPr>
        <p:grpSp>
          <p:nvGrpSpPr>
            <p:cNvPr id="9" name="组合 8"/>
            <p:cNvGrpSpPr/>
            <p:nvPr/>
          </p:nvGrpSpPr>
          <p:grpSpPr>
            <a:xfrm>
              <a:off x="4211960" y="3464124"/>
              <a:ext cx="2520280" cy="1765076"/>
              <a:chOff x="5533836" y="4013006"/>
              <a:chExt cx="3610164" cy="2448272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33836" y="4013006"/>
                <a:ext cx="3610164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矩形 10"/>
              <p:cNvSpPr/>
              <p:nvPr/>
            </p:nvSpPr>
            <p:spPr>
              <a:xfrm>
                <a:off x="5921350" y="4470893"/>
                <a:ext cx="1590102" cy="461665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800" b="1" dirty="0" smtClean="0">
                    <a:solidFill>
                      <a:srgbClr val="0033CC"/>
                    </a:solidFill>
                  </a:rPr>
                  <a:t>Time resolution </a:t>
                </a:r>
                <a:r>
                  <a:rPr lang="en-US" altLang="zh-CN" sz="800" dirty="0" smtClean="0">
                    <a:solidFill>
                      <a:srgbClr val="FF0000"/>
                    </a:solidFill>
                  </a:rPr>
                  <a:t>~120 </a:t>
                </a:r>
                <a:r>
                  <a:rPr lang="en-US" altLang="zh-CN" sz="800" dirty="0" err="1" smtClean="0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800" dirty="0" smtClean="0">
                    <a:solidFill>
                      <a:srgbClr val="FF0000"/>
                    </a:solidFill>
                  </a:rPr>
                  <a:t> (total)</a:t>
                </a:r>
                <a:endParaRPr lang="en-US" altLang="zh-CN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712196" y="3367422"/>
              <a:ext cx="1575881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STAR MTD</a:t>
              </a:r>
              <a:r>
                <a:rPr lang="zh-CN" altLang="en-US" sz="1200" dirty="0" smtClean="0">
                  <a:solidFill>
                    <a:srgbClr val="FF0000"/>
                  </a:solidFill>
                </a:rPr>
                <a:t>时间分辨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84" y="4293096"/>
            <a:ext cx="2551620" cy="198555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68099" y="4108220"/>
            <a:ext cx="154285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BES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eTOF</a:t>
            </a:r>
            <a:r>
              <a:rPr lang="zh-CN" altLang="en-US" sz="1200" dirty="0" smtClean="0">
                <a:solidFill>
                  <a:srgbClr val="FF0000"/>
                </a:solidFill>
              </a:rPr>
              <a:t>时间分辨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CBM</a:t>
            </a:r>
            <a:r>
              <a:rPr lang="en-US" altLang="zh-CN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 TOF</a:t>
            </a:r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性能需求</a:t>
            </a:r>
            <a:endParaRPr lang="zh-CN" altLang="en-US" sz="4000" dirty="0">
              <a:solidFill>
                <a:srgbClr val="0000FF"/>
              </a:solidFill>
              <a:ea typeface="华文楷体" panose="0201060004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70862"/>
              </p:ext>
            </p:extLst>
          </p:nvPr>
        </p:nvGraphicFramePr>
        <p:xfrm>
          <a:off x="5668578" y="1268933"/>
          <a:ext cx="3475421" cy="242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位图图像" r:id="rId3" imgW="6838095" imgH="4600000" progId="">
                  <p:embed/>
                </p:oleObj>
              </mc:Choice>
              <mc:Fallback>
                <p:oleObj name="位图图像" r:id="rId3" imgW="6838095" imgH="46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578" y="1268933"/>
                        <a:ext cx="3475421" cy="2420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22" y="3824119"/>
            <a:ext cx="3113931" cy="22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5165754" cy="45370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CN" sz="2400" dirty="0" smtClean="0"/>
              <a:t>CBM</a:t>
            </a:r>
            <a:r>
              <a:rPr lang="zh-CN" altLang="en-US" sz="2400" dirty="0" smtClean="0"/>
              <a:t>是德国正在建造的</a:t>
            </a:r>
            <a:r>
              <a:rPr lang="en-US" altLang="zh-CN" sz="2400" dirty="0" smtClean="0"/>
              <a:t>FAIR</a:t>
            </a:r>
            <a:r>
              <a:rPr lang="zh-CN" altLang="en-US" sz="2400" dirty="0" smtClean="0"/>
              <a:t>加速器上的一个重离子打靶实验。</a:t>
            </a:r>
            <a:endParaRPr lang="en-US" altLang="zh-CN" sz="2400" dirty="0" smtClean="0"/>
          </a:p>
          <a:p>
            <a:pPr>
              <a:defRPr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CBM~120 m</a:t>
            </a:r>
            <a:r>
              <a:rPr lang="en-US" altLang="zh-CN" sz="2400" baseline="30000" dirty="0" smtClean="0"/>
              <a:t>2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TOF</a:t>
            </a:r>
            <a:r>
              <a:rPr lang="zh-CN" altLang="en-US" sz="2400" dirty="0" smtClean="0"/>
              <a:t>墙上，外围区域（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区）占总面积的</a:t>
            </a:r>
            <a:r>
              <a:rPr lang="en-US" altLang="zh-CN" sz="2400" dirty="0" smtClean="0">
                <a:solidFill>
                  <a:srgbClr val="FF0000"/>
                </a:solidFill>
              </a:rPr>
              <a:t>~54%</a:t>
            </a:r>
            <a:r>
              <a:rPr lang="zh-CN" altLang="en-US" sz="2400" dirty="0" smtClean="0"/>
              <a:t>，计数率</a:t>
            </a:r>
            <a:r>
              <a:rPr lang="en-US" altLang="zh-CN" sz="2400" dirty="0" smtClean="0">
                <a:solidFill>
                  <a:srgbClr val="FF0000"/>
                </a:solidFill>
              </a:rPr>
              <a:t>~1 kHz/cm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</a:t>
            </a:r>
          </a:p>
          <a:p>
            <a:pPr>
              <a:defRPr/>
            </a:pPr>
            <a:r>
              <a:rPr lang="zh-CN" altLang="en-US" sz="2400" dirty="0" smtClean="0"/>
              <a:t>采用</a:t>
            </a:r>
            <a:r>
              <a:rPr lang="zh-CN" altLang="en-US" sz="2400" dirty="0" smtClean="0">
                <a:solidFill>
                  <a:srgbClr val="FF0000"/>
                </a:solidFill>
              </a:rPr>
              <a:t>超薄浮法玻璃电极</a:t>
            </a:r>
            <a:r>
              <a:rPr lang="zh-CN" altLang="en-US" sz="2400" dirty="0" smtClean="0"/>
              <a:t>研制</a:t>
            </a:r>
            <a:r>
              <a:rPr lang="en-US" altLang="zh-CN" sz="2400" dirty="0" smtClean="0"/>
              <a:t>MRPC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CN" altLang="en-US" sz="2000" dirty="0" smtClean="0"/>
              <a:t>降低成本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CN" altLang="en-US" sz="2000" dirty="0" smtClean="0"/>
              <a:t>性能可靠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CN" altLang="en-US" sz="2000" dirty="0" smtClean="0"/>
              <a:t>提高计数率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达到</a:t>
            </a:r>
            <a:r>
              <a:rPr lang="en-US" altLang="zh-CN" sz="2400" dirty="0" smtClean="0">
                <a:solidFill>
                  <a:srgbClr val="FF0000"/>
                </a:solidFill>
              </a:rPr>
              <a:t>50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ps</a:t>
            </a:r>
            <a:r>
              <a:rPr lang="zh-CN" altLang="en-US" sz="2400" dirty="0" smtClean="0"/>
              <a:t>的时间分辨性能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高计数率下需要实现</a:t>
            </a:r>
            <a:r>
              <a:rPr lang="zh-CN" altLang="en-US" sz="2400" dirty="0" smtClean="0">
                <a:solidFill>
                  <a:srgbClr val="FF0000"/>
                </a:solidFill>
              </a:rPr>
              <a:t>阻抗匹配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9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主要待解决问题：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rgbClr val="C00000"/>
                </a:solidFill>
              </a:rPr>
              <a:t>超薄浮法玻璃</a:t>
            </a:r>
            <a:r>
              <a:rPr lang="en-US" altLang="zh-CN" sz="2400" dirty="0" smtClean="0">
                <a:solidFill>
                  <a:srgbClr val="C00000"/>
                </a:solidFill>
              </a:rPr>
              <a:t>MRPC</a:t>
            </a:r>
            <a:r>
              <a:rPr lang="zh-CN" altLang="en-US" sz="2400" dirty="0" smtClean="0">
                <a:solidFill>
                  <a:srgbClr val="C00000"/>
                </a:solidFill>
              </a:rPr>
              <a:t>的制作技术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altLang="zh-CN" sz="2400" dirty="0" smtClean="0">
                <a:solidFill>
                  <a:srgbClr val="C00000"/>
                </a:solidFill>
              </a:rPr>
              <a:t>MRPC</a:t>
            </a:r>
            <a:r>
              <a:rPr lang="zh-CN" altLang="en-US" sz="2400" dirty="0" smtClean="0">
                <a:solidFill>
                  <a:srgbClr val="C00000"/>
                </a:solidFill>
              </a:rPr>
              <a:t>特性阻抗匹配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rgbClr val="C00000"/>
                </a:solidFill>
              </a:rPr>
              <a:t>探测器性能研究</a:t>
            </a:r>
          </a:p>
        </p:txBody>
      </p:sp>
      <p:sp>
        <p:nvSpPr>
          <p:cNvPr id="3" name="矩形 2"/>
          <p:cNvSpPr/>
          <p:nvPr/>
        </p:nvSpPr>
        <p:spPr>
          <a:xfrm rot="1327837">
            <a:off x="5800813" y="381200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ea typeface="华文楷体" panose="02010600040101010101" pitchFamily="2" charset="-122"/>
              </a:rPr>
              <a:t>MRPC</a:t>
            </a:r>
            <a:r>
              <a:rPr lang="zh-CN" altLang="en-US" sz="4000" dirty="0">
                <a:solidFill>
                  <a:srgbClr val="0000FF"/>
                </a:solidFill>
                <a:ea typeface="华文楷体" panose="02010600040101010101" pitchFamily="2" charset="-122"/>
              </a:rPr>
              <a:t>的计数率能力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35013" y="1412776"/>
            <a:ext cx="8001000" cy="1888083"/>
          </a:xfrm>
        </p:spPr>
        <p:txBody>
          <a:bodyPr/>
          <a:lstStyle/>
          <a:p>
            <a:r>
              <a:rPr lang="en-US" altLang="zh-CN" sz="2400" dirty="0" smtClean="0"/>
              <a:t>MRPC</a:t>
            </a:r>
            <a:r>
              <a:rPr lang="zh-CN" altLang="en-US" sz="2400" dirty="0" smtClean="0"/>
              <a:t>通常采用</a:t>
            </a:r>
            <a:r>
              <a:rPr lang="zh-CN" altLang="en-US" sz="2400" dirty="0" smtClean="0">
                <a:solidFill>
                  <a:srgbClr val="FF0000"/>
                </a:solidFill>
              </a:rPr>
              <a:t>浮法玻璃</a:t>
            </a:r>
            <a:r>
              <a:rPr lang="zh-CN" altLang="en-US" sz="2400" dirty="0" smtClean="0"/>
              <a:t>电极制作</a:t>
            </a:r>
            <a:endParaRPr lang="en-US" altLang="zh-CN" sz="2400" dirty="0" smtClean="0"/>
          </a:p>
          <a:p>
            <a:r>
              <a:rPr lang="zh-CN" altLang="en-US" sz="2400" dirty="0" smtClean="0"/>
              <a:t>浮法玻璃成本低、表面光洁、平整度好、性能稳定</a:t>
            </a:r>
            <a:endParaRPr lang="en-US" altLang="zh-CN" sz="2400" dirty="0" smtClean="0"/>
          </a:p>
          <a:p>
            <a:r>
              <a:rPr lang="zh-CN" altLang="en-US" sz="2400" dirty="0" smtClean="0"/>
              <a:t>体电阻率</a:t>
            </a:r>
            <a:r>
              <a:rPr lang="en-US" altLang="zh-CN" sz="2400" dirty="0" smtClean="0"/>
              <a:t>~</a:t>
            </a:r>
            <a:r>
              <a:rPr lang="en-US" altLang="zh-CN" sz="2400" dirty="0" smtClean="0">
                <a:solidFill>
                  <a:srgbClr val="FF0000"/>
                </a:solidFill>
              </a:rPr>
              <a:t>10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12</a:t>
            </a:r>
            <a:r>
              <a:rPr lang="en-US" altLang="zh-CN" sz="2400" baseline="30000" dirty="0" smtClean="0"/>
              <a:t> </a:t>
            </a:r>
            <a:r>
              <a:rPr lang="en-US" altLang="zh-CN" sz="2400" dirty="0" err="1" smtClean="0"/>
              <a:t>Ωcm</a:t>
            </a:r>
            <a:endParaRPr lang="en-US" altLang="zh-CN" sz="2400" dirty="0" smtClean="0"/>
          </a:p>
          <a:p>
            <a:r>
              <a:rPr lang="zh-CN" altLang="en-US" sz="2400" dirty="0" smtClean="0"/>
              <a:t>计数率能力：</a:t>
            </a:r>
            <a:r>
              <a:rPr lang="en-US" altLang="zh-CN" sz="2400" dirty="0" smtClean="0">
                <a:solidFill>
                  <a:srgbClr val="FF0000"/>
                </a:solidFill>
              </a:rPr>
              <a:t>100-300</a:t>
            </a:r>
            <a:r>
              <a:rPr lang="en-US" altLang="zh-CN" sz="2400" dirty="0" smtClean="0"/>
              <a:t> Hz/cm</a:t>
            </a:r>
            <a:r>
              <a:rPr lang="en-US" altLang="zh-CN" sz="2400" baseline="30000" dirty="0" smtClean="0"/>
              <a:t>2</a:t>
            </a:r>
            <a:endParaRPr lang="zh-CN" altLang="en-US" sz="2400" baseline="300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94559"/>
            <a:ext cx="5511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6763" y="3284984"/>
            <a:ext cx="812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00FF"/>
                </a:solidFill>
              </a:rPr>
              <a:t>影响</a:t>
            </a:r>
            <a:r>
              <a:rPr lang="en-US" altLang="zh-CN" sz="2400" dirty="0">
                <a:solidFill>
                  <a:srgbClr val="0000FF"/>
                </a:solidFill>
              </a:rPr>
              <a:t>MRPC</a:t>
            </a:r>
            <a:r>
              <a:rPr lang="zh-CN" altLang="en-US" sz="2400" dirty="0">
                <a:solidFill>
                  <a:srgbClr val="0000FF"/>
                </a:solidFill>
              </a:rPr>
              <a:t>计数率能力的主要因素是气隙中的工作电压</a:t>
            </a:r>
            <a:r>
              <a:rPr lang="en-US" altLang="zh-CN" sz="2400" dirty="0" err="1">
                <a:solidFill>
                  <a:srgbClr val="0000FF"/>
                </a:solidFill>
                <a:latin typeface="Cambria" panose="02040503050406030204" pitchFamily="18" charset="0"/>
              </a:rPr>
              <a:t>V</a:t>
            </a:r>
            <a:r>
              <a:rPr lang="en-US" altLang="zh-CN" sz="2400" baseline="-25000" dirty="0" err="1">
                <a:solidFill>
                  <a:srgbClr val="0000FF"/>
                </a:solidFill>
                <a:latin typeface="Cambria" panose="02040503050406030204" pitchFamily="18" charset="0"/>
              </a:rPr>
              <a:t>eff</a:t>
            </a:r>
            <a:r>
              <a:rPr lang="zh-CN" alt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：</a:t>
            </a:r>
            <a:endParaRPr lang="zh-CN" altLang="en-US" sz="2400" baseline="-250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3750" y="4452838"/>
            <a:ext cx="3973513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提高计数率的主要方法：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）降低体电阻率</a:t>
            </a:r>
            <a:r>
              <a:rPr lang="en-US" altLang="zh-CN" sz="2400" i="1" dirty="0">
                <a:solidFill>
                  <a:srgbClr val="0000FF"/>
                </a:solidFill>
                <a:latin typeface="Cambria" panose="02040503050406030204" pitchFamily="18" charset="0"/>
              </a:rPr>
              <a:t>ρ</a:t>
            </a:r>
          </a:p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）减小电阻板厚度</a:t>
            </a:r>
            <a:r>
              <a:rPr lang="en-US" altLang="zh-CN" sz="2400" i="1" dirty="0">
                <a:solidFill>
                  <a:srgbClr val="0000FF"/>
                </a:solidFill>
                <a:latin typeface="Cambria" panose="02040503050406030204" pitchFamily="18" charset="0"/>
              </a:rPr>
              <a:t>d</a:t>
            </a:r>
          </a:p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）减小平均雪崩电荷量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</a:rPr>
              <a:t>&lt;</a:t>
            </a:r>
            <a:r>
              <a:rPr lang="en-US" altLang="zh-CN" sz="2400" i="1" dirty="0">
                <a:solidFill>
                  <a:srgbClr val="0000FF"/>
                </a:solidFill>
                <a:latin typeface="Cambria" panose="02040503050406030204" pitchFamily="18" charset="0"/>
              </a:rPr>
              <a:t>Q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</a:rPr>
              <a:t>&gt;</a:t>
            </a:r>
            <a:endParaRPr lang="zh-CN" altLang="en-US" sz="2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70575" y="4649647"/>
            <a:ext cx="258921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r>
              <a:rPr lang="zh-CN" altLang="en-US" sz="2400" dirty="0">
                <a:solidFill>
                  <a:srgbClr val="FF9933"/>
                </a:solidFill>
              </a:rPr>
              <a:t>研制低阻材料</a:t>
            </a:r>
            <a:endParaRPr lang="en-US" altLang="zh-CN" sz="2400" dirty="0">
              <a:solidFill>
                <a:srgbClr val="FF9933"/>
              </a:solidFill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选用超薄玻璃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减小气隙厚度</a:t>
            </a:r>
          </a:p>
        </p:txBody>
      </p:sp>
      <p:sp>
        <p:nvSpPr>
          <p:cNvPr id="12" name="右箭头 11"/>
          <p:cNvSpPr>
            <a:spLocks noChangeArrowheads="1"/>
          </p:cNvSpPr>
          <p:nvPr/>
        </p:nvSpPr>
        <p:spPr bwMode="auto">
          <a:xfrm>
            <a:off x="4767263" y="5030647"/>
            <a:ext cx="1103312" cy="43180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7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ea typeface="华文楷体" panose="02010600040101010101" pitchFamily="2" charset="-122"/>
              </a:rPr>
              <a:t>超薄玻璃</a:t>
            </a:r>
            <a:r>
              <a:rPr lang="en-US" altLang="zh-CN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MRPC</a:t>
            </a:r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技术挑战</a:t>
            </a:r>
            <a:endParaRPr lang="zh-CN" altLang="en-US" sz="4000" dirty="0">
              <a:solidFill>
                <a:srgbClr val="0000FF"/>
              </a:solidFill>
              <a:ea typeface="华文楷体" panose="0201060004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99592" y="1437744"/>
            <a:ext cx="801528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 smtClean="0"/>
              <a:t>  超薄</a:t>
            </a:r>
            <a:r>
              <a:rPr lang="zh-CN" altLang="en-US" sz="2000" dirty="0"/>
              <a:t>浮法玻璃</a:t>
            </a:r>
            <a:r>
              <a:rPr lang="zh-CN" altLang="en-US" sz="2000" dirty="0" smtClean="0"/>
              <a:t>厚度</a:t>
            </a:r>
            <a:r>
              <a:rPr lang="en-US" altLang="zh-CN" sz="2000" dirty="0" smtClean="0">
                <a:solidFill>
                  <a:srgbClr val="FF0000"/>
                </a:solidFill>
              </a:rPr>
              <a:t>0.28 mm</a:t>
            </a:r>
            <a:r>
              <a:rPr lang="zh-CN" altLang="en-US" sz="2000" dirty="0" smtClean="0">
                <a:solidFill>
                  <a:srgbClr val="FF0000"/>
                </a:solidFill>
              </a:rPr>
              <a:t>：“脆”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易碎、</a:t>
            </a:r>
            <a:r>
              <a:rPr lang="zh-CN" altLang="en-US" sz="2000" dirty="0" smtClean="0">
                <a:solidFill>
                  <a:srgbClr val="FF0000"/>
                </a:solidFill>
              </a:rPr>
              <a:t>“柔”</a:t>
            </a:r>
            <a:r>
              <a:rPr lang="en-US" altLang="zh-CN" sz="2000" dirty="0"/>
              <a:t>——</a:t>
            </a:r>
            <a:r>
              <a:rPr lang="zh-CN" altLang="en-US" sz="2000" dirty="0" smtClean="0"/>
              <a:t>易变形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zh-CN" altLang="en-US" sz="2000" dirty="0"/>
              <a:t>结构设计和制作工艺的巨大的挑战</a:t>
            </a:r>
            <a:r>
              <a:rPr lang="zh-CN" altLang="en-US" sz="2000" dirty="0" smtClean="0"/>
              <a:t>：控制</a:t>
            </a:r>
            <a:r>
              <a:rPr lang="zh-CN" altLang="en-US" sz="2000" dirty="0">
                <a:solidFill>
                  <a:srgbClr val="FF0000"/>
                </a:solidFill>
              </a:rPr>
              <a:t>气隙精度和</a:t>
            </a:r>
            <a:r>
              <a:rPr lang="zh-CN" altLang="en-US" sz="2000" dirty="0" smtClean="0">
                <a:solidFill>
                  <a:srgbClr val="FF0000"/>
                </a:solidFill>
              </a:rPr>
              <a:t>均匀性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zh-CN" altLang="zh-CN" sz="2000" dirty="0" smtClean="0">
                <a:solidFill>
                  <a:srgbClr val="FF0000"/>
                </a:solidFill>
              </a:rPr>
              <a:t>机械</a:t>
            </a:r>
            <a:r>
              <a:rPr lang="zh-CN" altLang="zh-CN" sz="2000" dirty="0">
                <a:solidFill>
                  <a:srgbClr val="FF0000"/>
                </a:solidFill>
              </a:rPr>
              <a:t>应力、材料本身</a:t>
            </a:r>
            <a:r>
              <a:rPr lang="zh-CN" altLang="zh-CN" sz="2000" dirty="0" smtClean="0">
                <a:solidFill>
                  <a:srgbClr val="FF0000"/>
                </a:solidFill>
              </a:rPr>
              <a:t>形变</a:t>
            </a:r>
            <a:r>
              <a:rPr lang="zh-CN" altLang="en-US" sz="2000" dirty="0" smtClean="0">
                <a:solidFill>
                  <a:srgbClr val="FF0000"/>
                </a:solidFill>
              </a:rPr>
              <a:t>、</a:t>
            </a:r>
            <a:r>
              <a:rPr lang="zh-CN" altLang="zh-CN" sz="2000" dirty="0" smtClean="0">
                <a:solidFill>
                  <a:srgbClr val="FF0000"/>
                </a:solidFill>
              </a:rPr>
              <a:t>电</a:t>
            </a:r>
            <a:r>
              <a:rPr lang="zh-CN" altLang="zh-CN" sz="2000" dirty="0">
                <a:solidFill>
                  <a:srgbClr val="FF0000"/>
                </a:solidFill>
              </a:rPr>
              <a:t>极板间的电场</a:t>
            </a:r>
            <a:r>
              <a:rPr lang="zh-CN" altLang="zh-CN" sz="2000" dirty="0" smtClean="0">
                <a:solidFill>
                  <a:srgbClr val="FF0000"/>
                </a:solidFill>
              </a:rPr>
              <a:t>力</a:t>
            </a:r>
            <a:endParaRPr lang="en-US" altLang="zh-CN" sz="2000" dirty="0" smtClean="0"/>
          </a:p>
          <a:p>
            <a:pPr marL="357188" lvl="1" indent="184150">
              <a:defRPr/>
            </a:pPr>
            <a:r>
              <a:rPr lang="zh-CN" altLang="en-US" sz="2000" dirty="0" smtClean="0"/>
              <a:t>在</a:t>
            </a:r>
            <a:r>
              <a:rPr lang="zh-CN" altLang="en-US" sz="2000" dirty="0"/>
              <a:t>超过</a:t>
            </a:r>
            <a:r>
              <a:rPr lang="en-US" altLang="zh-CN" sz="2000" dirty="0" smtClean="0"/>
              <a:t>110 </a:t>
            </a:r>
            <a:r>
              <a:rPr lang="en-US" altLang="zh-CN" sz="2000" dirty="0"/>
              <a:t>kV/cm</a:t>
            </a:r>
            <a:r>
              <a:rPr lang="zh-CN" altLang="en-US" sz="2000" dirty="0"/>
              <a:t>的强电场下，</a:t>
            </a:r>
            <a:r>
              <a:rPr lang="zh-CN" altLang="zh-CN" sz="2000" dirty="0"/>
              <a:t>电极板的位置一旦偏离平衡位置，会使相邻的电极板互相靠近，甚至贴合在一起</a:t>
            </a:r>
            <a:r>
              <a:rPr lang="zh-CN" altLang="en-US" sz="2000" dirty="0" smtClean="0"/>
              <a:t>。</a:t>
            </a:r>
            <a:endParaRPr lang="en-US" altLang="zh-CN" sz="2000" dirty="0"/>
          </a:p>
        </p:txBody>
      </p:sp>
      <p:sp>
        <p:nvSpPr>
          <p:cNvPr id="8" name="矩形 7"/>
          <p:cNvSpPr/>
          <p:nvPr/>
        </p:nvSpPr>
        <p:spPr>
          <a:xfrm>
            <a:off x="899592" y="3299500"/>
            <a:ext cx="48005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2400" b="1" dirty="0" smtClean="0"/>
              <a:t>解决方法</a:t>
            </a:r>
            <a:r>
              <a:rPr lang="zh-CN" altLang="en-US" sz="2400" b="1" dirty="0"/>
              <a:t>：</a:t>
            </a:r>
            <a:endParaRPr lang="en-US" altLang="zh-CN" sz="2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加强</a:t>
            </a:r>
            <a:r>
              <a:rPr lang="zh-CN" altLang="zh-CN" dirty="0" smtClean="0"/>
              <a:t>对</a:t>
            </a:r>
            <a:r>
              <a:rPr lang="zh-CN" altLang="en-US" dirty="0"/>
              <a:t>材料的要求和质量控制：</a:t>
            </a:r>
            <a:r>
              <a:rPr lang="zh-CN" altLang="zh-CN" dirty="0"/>
              <a:t>蜂窝板、印刷线路板等材料的刚性和平整性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zh-CN" dirty="0"/>
              <a:t>改进</a:t>
            </a:r>
            <a:r>
              <a:rPr lang="en-US" altLang="zh-CN" dirty="0"/>
              <a:t>MRPC</a:t>
            </a:r>
            <a:r>
              <a:rPr lang="zh-CN" altLang="zh-CN" dirty="0"/>
              <a:t>的设计</a:t>
            </a:r>
            <a:r>
              <a:rPr lang="zh-CN" altLang="en-US" dirty="0"/>
              <a:t>、</a:t>
            </a:r>
            <a:r>
              <a:rPr lang="zh-CN" altLang="zh-CN" dirty="0"/>
              <a:t>支撑结构的精度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优化和调整</a:t>
            </a:r>
            <a:r>
              <a:rPr lang="zh-CN" altLang="zh-CN" dirty="0"/>
              <a:t>制作工艺</a:t>
            </a:r>
            <a:r>
              <a:rPr lang="zh-CN" altLang="en-US" dirty="0"/>
              <a:t>，提高</a:t>
            </a:r>
            <a:r>
              <a:rPr lang="zh-CN" altLang="zh-CN" dirty="0"/>
              <a:t>制作精度</a:t>
            </a:r>
            <a:endParaRPr lang="en-US" altLang="zh-CN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5" b="26920"/>
          <a:stretch>
            <a:fillRect/>
          </a:stretch>
        </p:blipFill>
        <p:spPr bwMode="auto">
          <a:xfrm>
            <a:off x="5781455" y="3289771"/>
            <a:ext cx="32067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899592" y="5092008"/>
            <a:ext cx="48006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000000"/>
                </a:solidFill>
              </a:rPr>
              <a:t>完成了单层</a:t>
            </a:r>
            <a:r>
              <a:rPr lang="en-US" altLang="zh-CN" sz="2000" dirty="0">
                <a:solidFill>
                  <a:srgbClr val="FF0000"/>
                </a:solidFill>
              </a:rPr>
              <a:t>12</a:t>
            </a:r>
            <a:r>
              <a:rPr lang="zh-CN" altLang="en-US" sz="2000" dirty="0">
                <a:solidFill>
                  <a:srgbClr val="FF0000"/>
                </a:solidFill>
              </a:rPr>
              <a:t>气隙，</a:t>
            </a:r>
            <a:r>
              <a:rPr lang="zh-CN" altLang="en-US" sz="2000" dirty="0">
                <a:solidFill>
                  <a:srgbClr val="000000"/>
                </a:solidFill>
              </a:rPr>
              <a:t>气隙宽度</a:t>
            </a:r>
            <a:r>
              <a:rPr lang="en-US" altLang="zh-CN" sz="2000" dirty="0">
                <a:solidFill>
                  <a:srgbClr val="FF0000"/>
                </a:solidFill>
              </a:rPr>
              <a:t>140 </a:t>
            </a:r>
            <a:r>
              <a:rPr lang="en-US" altLang="zh-CN" sz="2000" dirty="0" err="1">
                <a:solidFill>
                  <a:srgbClr val="FF0000"/>
                </a:solidFill>
                <a:latin typeface="+mn-lt"/>
              </a:rPr>
              <a:t>μm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MRPC</a:t>
            </a:r>
            <a:r>
              <a:rPr lang="zh-CN" altLang="en-US" sz="2000" dirty="0">
                <a:solidFill>
                  <a:srgbClr val="000000"/>
                </a:solidFill>
              </a:rPr>
              <a:t>的制作，气隙均匀，在</a:t>
            </a:r>
            <a:r>
              <a:rPr lang="en-US" altLang="zh-CN" sz="2000" dirty="0"/>
              <a:t>130 kV/cm</a:t>
            </a:r>
            <a:r>
              <a:rPr lang="zh-CN" altLang="zh-CN" sz="2000" dirty="0"/>
              <a:t>的工作电场下，性能稳定</a:t>
            </a:r>
            <a:r>
              <a:rPr lang="zh-CN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194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MRPC</a:t>
            </a:r>
            <a:r>
              <a:rPr lang="zh-CN" altLang="en-US" sz="4000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阻抗与反射</a:t>
            </a:r>
            <a:endParaRPr lang="zh-CN" altLang="en-US" sz="4000" dirty="0">
              <a:solidFill>
                <a:srgbClr val="0000FF"/>
              </a:solidFill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292" y="1667334"/>
            <a:ext cx="5952908" cy="1949797"/>
          </a:xfrm>
        </p:spPr>
        <p:txBody>
          <a:bodyPr/>
          <a:lstStyle/>
          <a:p>
            <a:pPr lvl="0" eaLnBrk="0" hangingPunct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1800" kern="0" dirty="0" smtClean="0">
                <a:solidFill>
                  <a:srgbClr val="000000"/>
                </a:solidFill>
                <a:latin typeface="Tahoma"/>
                <a:ea typeface="宋体"/>
              </a:rPr>
              <a:t>MRPC</a:t>
            </a:r>
            <a:r>
              <a:rPr lang="zh-CN" altLang="en-US" sz="1800" kern="0" dirty="0" smtClean="0">
                <a:solidFill>
                  <a:srgbClr val="FF0000"/>
                </a:solidFill>
                <a:latin typeface="Tahoma"/>
                <a:ea typeface="宋体"/>
              </a:rPr>
              <a:t>特性阻抗</a:t>
            </a:r>
            <a:r>
              <a:rPr lang="zh-CN" altLang="en-US" sz="1800" kern="0" dirty="0">
                <a:solidFill>
                  <a:srgbClr val="FF0000"/>
                </a:solidFill>
                <a:latin typeface="Tahoma"/>
                <a:ea typeface="宋体"/>
              </a:rPr>
              <a:t>较低</a:t>
            </a:r>
            <a:r>
              <a:rPr lang="zh-CN" altLang="en-US" sz="1800" kern="0" dirty="0">
                <a:solidFill>
                  <a:srgbClr val="000000"/>
                </a:solidFill>
                <a:latin typeface="Tahoma"/>
                <a:ea typeface="宋体"/>
              </a:rPr>
              <a:t>，在信号读出</a:t>
            </a: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端有可能</a:t>
            </a:r>
            <a:r>
              <a:rPr lang="zh-CN" altLang="en-US" sz="1800" kern="0" dirty="0">
                <a:solidFill>
                  <a:srgbClr val="000000"/>
                </a:solidFill>
                <a:latin typeface="Tahoma"/>
                <a:ea typeface="宋体"/>
              </a:rPr>
              <a:t>发生反射。</a:t>
            </a:r>
            <a:endParaRPr lang="en-US" altLang="zh-CN" sz="1800" kern="0" dirty="0">
              <a:solidFill>
                <a:srgbClr val="000000"/>
              </a:solidFill>
              <a:latin typeface="Tahoma"/>
              <a:ea typeface="宋体"/>
            </a:endParaRPr>
          </a:p>
          <a:p>
            <a:pPr lvl="0" eaLnBrk="0" hangingPunct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zh-CN" altLang="en-US" sz="1800" kern="0" dirty="0">
                <a:solidFill>
                  <a:srgbClr val="000000"/>
                </a:solidFill>
                <a:latin typeface="Tahoma"/>
                <a:ea typeface="宋体"/>
              </a:rPr>
              <a:t>反射不会影响前沿</a:t>
            </a: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定时，</a:t>
            </a:r>
            <a:r>
              <a:rPr lang="zh-CN" altLang="en-US" sz="1800" kern="0" dirty="0">
                <a:solidFill>
                  <a:srgbClr val="000000"/>
                </a:solidFill>
                <a:latin typeface="Tahoma"/>
                <a:ea typeface="宋体"/>
              </a:rPr>
              <a:t>但会影响幅度测量的精度。</a:t>
            </a:r>
            <a:endParaRPr lang="en-US" altLang="zh-CN" sz="1800" kern="0" dirty="0">
              <a:solidFill>
                <a:srgbClr val="000000"/>
              </a:solidFill>
              <a:latin typeface="Tahoma"/>
              <a:ea typeface="宋体"/>
            </a:endParaRPr>
          </a:p>
          <a:p>
            <a:pPr lvl="0" eaLnBrk="0" hangingPunct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采用</a:t>
            </a:r>
            <a:r>
              <a:rPr lang="en-US" altLang="zh-CN" sz="1800" kern="0" dirty="0" smtClean="0">
                <a:solidFill>
                  <a:srgbClr val="000000"/>
                </a:solidFill>
                <a:latin typeface="Tahoma"/>
                <a:ea typeface="宋体"/>
              </a:rPr>
              <a:t>TOT</a:t>
            </a: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技术“测量”</a:t>
            </a:r>
            <a:r>
              <a:rPr lang="zh-CN" altLang="en-US" sz="1800" kern="0" dirty="0">
                <a:solidFill>
                  <a:srgbClr val="000000"/>
                </a:solidFill>
                <a:latin typeface="Tahoma"/>
                <a:ea typeface="宋体"/>
              </a:rPr>
              <a:t>幅度时，</a:t>
            </a: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反射主要造成</a:t>
            </a:r>
            <a:r>
              <a:rPr lang="en-US" altLang="zh-CN" sz="1800" kern="0" dirty="0">
                <a:solidFill>
                  <a:srgbClr val="000000"/>
                </a:solidFill>
                <a:latin typeface="Tahoma"/>
                <a:ea typeface="宋体"/>
              </a:rPr>
              <a:t>TOT</a:t>
            </a: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分布中的“多峰”现象。</a:t>
            </a:r>
            <a:endParaRPr lang="en-US" altLang="zh-CN" sz="1800" kern="0" dirty="0">
              <a:solidFill>
                <a:srgbClr val="000000"/>
              </a:solidFill>
              <a:latin typeface="Tahoma"/>
              <a:ea typeface="宋体"/>
            </a:endParaRPr>
          </a:p>
          <a:p>
            <a:pPr lvl="0" eaLnBrk="0" hangingPunct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在进行</a:t>
            </a:r>
            <a:r>
              <a:rPr lang="en-US" altLang="zh-CN" sz="1800" kern="0" dirty="0" smtClean="0">
                <a:solidFill>
                  <a:srgbClr val="000000"/>
                </a:solidFill>
                <a:latin typeface="Tahoma"/>
                <a:ea typeface="宋体"/>
              </a:rPr>
              <a:t>T-TOT</a:t>
            </a:r>
            <a:r>
              <a:rPr lang="zh-CN" altLang="en-US" sz="1800" kern="0" dirty="0" smtClean="0">
                <a:solidFill>
                  <a:srgbClr val="000000"/>
                </a:solidFill>
                <a:latin typeface="Tahoma"/>
                <a:ea typeface="宋体"/>
              </a:rPr>
              <a:t>修正时，</a:t>
            </a:r>
            <a:r>
              <a:rPr lang="zh-CN" altLang="en-US" sz="1800" kern="0" dirty="0">
                <a:solidFill>
                  <a:srgbClr val="000000"/>
                </a:solidFill>
                <a:latin typeface="Tahoma"/>
                <a:ea typeface="宋体"/>
              </a:rPr>
              <a:t>通过改进刻度方法，可以减少多峰的影响。</a:t>
            </a:r>
            <a:endParaRPr lang="en-US" altLang="zh-CN" sz="1800" kern="0" dirty="0">
              <a:solidFill>
                <a:srgbClr val="000000"/>
              </a:solidFill>
              <a:latin typeface="Tahoma"/>
              <a:ea typeface="宋体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7368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05229"/>
            <a:ext cx="2546280" cy="18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83568" y="3880643"/>
            <a:ext cx="5544616" cy="1852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zh-CN" altLang="en-US" sz="2200" kern="0" dirty="0">
                <a:solidFill>
                  <a:srgbClr val="000000"/>
                </a:solidFill>
                <a:latin typeface="Tahoma"/>
                <a:ea typeface="宋体"/>
              </a:rPr>
              <a:t>在</a:t>
            </a:r>
            <a:r>
              <a:rPr lang="en-US" altLang="zh-CN" sz="2200" kern="0" dirty="0">
                <a:solidFill>
                  <a:srgbClr val="000000"/>
                </a:solidFill>
                <a:latin typeface="Tahoma"/>
                <a:ea typeface="宋体"/>
              </a:rPr>
              <a:t>CBM</a:t>
            </a:r>
            <a:r>
              <a:rPr lang="zh-CN" altLang="en-US" sz="2200" kern="0" dirty="0">
                <a:solidFill>
                  <a:srgbClr val="000000"/>
                </a:solidFill>
                <a:latin typeface="Tahoma"/>
                <a:ea typeface="宋体"/>
              </a:rPr>
              <a:t>的高计数率环境下，前端电子学的响应更快，</a:t>
            </a:r>
            <a:r>
              <a:rPr lang="en-US" altLang="zh-CN" sz="2200" kern="0" dirty="0">
                <a:solidFill>
                  <a:srgbClr val="000000"/>
                </a:solidFill>
                <a:latin typeface="Tahoma"/>
                <a:ea typeface="宋体"/>
              </a:rPr>
              <a:t>DAQ</a:t>
            </a:r>
            <a:r>
              <a:rPr lang="zh-CN" altLang="en-US" sz="2200" kern="0" dirty="0">
                <a:solidFill>
                  <a:srgbClr val="000000"/>
                </a:solidFill>
                <a:latin typeface="Tahoma"/>
                <a:ea typeface="宋体"/>
              </a:rPr>
              <a:t>系统运行在无触发的“</a:t>
            </a:r>
            <a:r>
              <a:rPr lang="en-US" altLang="zh-CN" sz="2200" kern="0" dirty="0">
                <a:solidFill>
                  <a:srgbClr val="000000"/>
                </a:solidFill>
                <a:latin typeface="Tahoma"/>
                <a:ea typeface="宋体"/>
              </a:rPr>
              <a:t>streaming</a:t>
            </a:r>
            <a:r>
              <a:rPr lang="zh-CN" altLang="en-US" sz="2200" kern="0" dirty="0">
                <a:solidFill>
                  <a:srgbClr val="000000"/>
                </a:solidFill>
                <a:latin typeface="Tahoma"/>
                <a:ea typeface="宋体"/>
              </a:rPr>
              <a:t>”模式下，反射信号会被</a:t>
            </a:r>
            <a:r>
              <a:rPr lang="en-US" altLang="zh-CN" sz="2200" kern="0" dirty="0">
                <a:solidFill>
                  <a:srgbClr val="000000"/>
                </a:solidFill>
                <a:latin typeface="Tahoma"/>
                <a:ea typeface="宋体"/>
              </a:rPr>
              <a:t>DAQ</a:t>
            </a:r>
            <a:r>
              <a:rPr lang="zh-CN" altLang="en-US" sz="2200" kern="0" dirty="0">
                <a:solidFill>
                  <a:srgbClr val="000000"/>
                </a:solidFill>
                <a:latin typeface="Tahoma"/>
                <a:ea typeface="宋体"/>
              </a:rPr>
              <a:t>全部记录，造成</a:t>
            </a:r>
            <a:r>
              <a:rPr lang="en-US" altLang="zh-CN" sz="2200" kern="0" dirty="0">
                <a:solidFill>
                  <a:srgbClr val="000000"/>
                </a:solidFill>
                <a:latin typeface="Tahoma"/>
                <a:ea typeface="宋体"/>
              </a:rPr>
              <a:t>DAQ</a:t>
            </a:r>
            <a:r>
              <a:rPr lang="zh-CN" altLang="en-US" sz="2200" kern="0" dirty="0">
                <a:solidFill>
                  <a:srgbClr val="000000"/>
                </a:solidFill>
                <a:latin typeface="Tahoma"/>
                <a:ea typeface="宋体"/>
              </a:rPr>
              <a:t>崩溃。</a:t>
            </a:r>
            <a:endParaRPr lang="en-US" altLang="zh-CN" sz="2200" kern="0" dirty="0">
              <a:solidFill>
                <a:srgbClr val="000000"/>
              </a:solidFill>
              <a:latin typeface="Tahoma"/>
              <a:ea typeface="宋体"/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en-US" altLang="zh-CN" sz="2200" kern="0" dirty="0">
                <a:solidFill>
                  <a:srgbClr val="FF0000"/>
                </a:solidFill>
                <a:latin typeface="Tahoma"/>
                <a:ea typeface="宋体"/>
              </a:rPr>
              <a:t>CBM MRPC</a:t>
            </a:r>
            <a:r>
              <a:rPr lang="zh-CN" altLang="en-US" sz="2200" kern="0" dirty="0">
                <a:solidFill>
                  <a:srgbClr val="FF0000"/>
                </a:solidFill>
                <a:latin typeface="Tahoma"/>
                <a:ea typeface="宋体"/>
              </a:rPr>
              <a:t>必须解决信号的反射问题</a:t>
            </a:r>
            <a:r>
              <a:rPr lang="zh-CN" altLang="en-US" sz="2200" kern="0" dirty="0">
                <a:solidFill>
                  <a:srgbClr val="000000"/>
                </a:solidFill>
                <a:latin typeface="Tahoma"/>
                <a:ea typeface="宋体"/>
              </a:rPr>
              <a:t>。</a:t>
            </a:r>
            <a:endParaRPr lang="en-US" altLang="zh-CN" sz="2200" kern="0" dirty="0">
              <a:solidFill>
                <a:srgbClr val="000000"/>
              </a:solidFill>
              <a:latin typeface="Tahoma"/>
              <a:ea typeface="宋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0212" y="1495817"/>
            <a:ext cx="158222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BES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eTOF</a:t>
            </a:r>
            <a:r>
              <a:rPr lang="zh-CN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</a:rPr>
              <a:t>TOT</a:t>
            </a:r>
            <a:r>
              <a:rPr lang="zh-CN" altLang="en-US" sz="1200" dirty="0" smtClean="0">
                <a:solidFill>
                  <a:srgbClr val="FF0000"/>
                </a:solidFill>
              </a:rPr>
              <a:t>分布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49511" y="3861048"/>
            <a:ext cx="171963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BES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eTOF</a:t>
            </a:r>
            <a:r>
              <a:rPr lang="zh-CN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</a:rPr>
              <a:t>T-TOT</a:t>
            </a:r>
            <a:r>
              <a:rPr lang="zh-CN" altLang="en-US" sz="1200" dirty="0" smtClean="0">
                <a:solidFill>
                  <a:srgbClr val="FF0000"/>
                </a:solidFill>
              </a:rPr>
              <a:t>关联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ea typeface="华文楷体" panose="02010600040101010101" pitchFamily="2" charset="-122"/>
              </a:rPr>
              <a:t>MRPC</a:t>
            </a:r>
            <a:r>
              <a:rPr lang="zh-CN" altLang="en-US" sz="4000" dirty="0">
                <a:solidFill>
                  <a:srgbClr val="0000FF"/>
                </a:solidFill>
                <a:ea typeface="华文楷体" panose="02010600040101010101" pitchFamily="2" charset="-122"/>
              </a:rPr>
              <a:t>特性阻抗研究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</a:t>
            </a:r>
            <a:r>
              <a:rPr lang="en-US" altLang="zh-CN" smtClean="0"/>
              <a:t>12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第六届全国微结构气体探测器会议</a:t>
            </a:r>
            <a:r>
              <a:rPr lang="en-US" altLang="zh-CN" dirty="0" smtClean="0"/>
              <a:t>.</a:t>
            </a:r>
            <a:r>
              <a:rPr lang="zh-CN" altLang="en-US" dirty="0" smtClean="0"/>
              <a:t>北京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grpSp>
        <p:nvGrpSpPr>
          <p:cNvPr id="13" name="组合 30"/>
          <p:cNvGrpSpPr>
            <a:grpSpLocks noChangeAspect="1"/>
          </p:cNvGrpSpPr>
          <p:nvPr/>
        </p:nvGrpSpPr>
        <p:grpSpPr bwMode="auto">
          <a:xfrm>
            <a:off x="4839958" y="3411473"/>
            <a:ext cx="3620474" cy="2714690"/>
            <a:chOff x="611560" y="964526"/>
            <a:chExt cx="7702456" cy="5776842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64526"/>
              <a:ext cx="7702456" cy="577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9"/>
            <p:cNvSpPr/>
            <p:nvPr/>
          </p:nvSpPr>
          <p:spPr>
            <a:xfrm>
              <a:off x="611560" y="5630219"/>
              <a:ext cx="1513286" cy="7936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4040496" y="2962367"/>
              <a:ext cx="1450551" cy="52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000" dirty="0">
                  <a:solidFill>
                    <a:schemeClr val="bg1"/>
                  </a:solidFill>
                </a:rPr>
                <a:t>MRPC</a:t>
              </a:r>
            </a:p>
          </p:txBody>
        </p:sp>
        <p:cxnSp>
          <p:nvCxnSpPr>
            <p:cNvPr id="17" name="Straight Connector 7"/>
            <p:cNvCxnSpPr/>
            <p:nvPr/>
          </p:nvCxnSpPr>
          <p:spPr>
            <a:xfrm>
              <a:off x="5219431" y="1894263"/>
              <a:ext cx="0" cy="29507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/>
            <p:nvPr/>
          </p:nvCxnSpPr>
          <p:spPr>
            <a:xfrm>
              <a:off x="3708980" y="1916940"/>
              <a:ext cx="0" cy="29536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5556526" y="2962367"/>
              <a:ext cx="1656185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000" dirty="0">
                  <a:solidFill>
                    <a:schemeClr val="bg1"/>
                  </a:solidFill>
                </a:rPr>
                <a:t>twisted pair cable</a:t>
              </a:r>
            </a:p>
          </p:txBody>
        </p: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2057173" y="2962367"/>
              <a:ext cx="1656185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twisted pair cable</a:t>
              </a:r>
            </a:p>
          </p:txBody>
        </p:sp>
        <p:cxnSp>
          <p:nvCxnSpPr>
            <p:cNvPr id="21" name="Straight Connector 11"/>
            <p:cNvCxnSpPr/>
            <p:nvPr/>
          </p:nvCxnSpPr>
          <p:spPr>
            <a:xfrm>
              <a:off x="7245648" y="1894263"/>
              <a:ext cx="0" cy="29507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"/>
            <p:cNvCxnSpPr/>
            <p:nvPr/>
          </p:nvCxnSpPr>
          <p:spPr>
            <a:xfrm>
              <a:off x="1475891" y="1925442"/>
              <a:ext cx="0" cy="295078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"/>
            <p:cNvCxnSpPr/>
            <p:nvPr/>
          </p:nvCxnSpPr>
          <p:spPr>
            <a:xfrm>
              <a:off x="1691265" y="1922609"/>
              <a:ext cx="0" cy="29536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4"/>
            <p:cNvSpPr txBox="1">
              <a:spLocks noChangeArrowheads="1"/>
            </p:cNvSpPr>
            <p:nvPr/>
          </p:nvSpPr>
          <p:spPr bwMode="auto">
            <a:xfrm>
              <a:off x="1926917" y="4223665"/>
              <a:ext cx="1810987" cy="43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connector</a:t>
              </a:r>
            </a:p>
          </p:txBody>
        </p:sp>
        <p:cxnSp>
          <p:nvCxnSpPr>
            <p:cNvPr id="25" name="Straight Connector 15"/>
            <p:cNvCxnSpPr/>
            <p:nvPr/>
          </p:nvCxnSpPr>
          <p:spPr>
            <a:xfrm>
              <a:off x="1558072" y="3121629"/>
              <a:ext cx="575276" cy="122736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5497546" y="5774782"/>
              <a:ext cx="2007789" cy="52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000" dirty="0">
                  <a:solidFill>
                    <a:srgbClr val="FF0000"/>
                  </a:solidFill>
                </a:rPr>
                <a:t>Result: 92 </a:t>
              </a:r>
              <a:r>
                <a:rPr lang="en-US" altLang="zh-CN" sz="1000" dirty="0">
                  <a:solidFill>
                    <a:srgbClr val="FF0000"/>
                  </a:solidFill>
                  <a:sym typeface="Symbol" panose="05050102010706020507" pitchFamily="18" charset="2"/>
                </a:rPr>
                <a:t></a:t>
              </a:r>
              <a:endParaRPr lang="en-US" altLang="zh-CN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271960" y="5368980"/>
            <a:ext cx="3340100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测试结果显示：单层结构</a:t>
            </a:r>
            <a:r>
              <a:rPr lang="en-US" altLang="zh-CN" sz="2000" kern="0" dirty="0">
                <a:solidFill>
                  <a:srgbClr val="000000"/>
                </a:solidFill>
                <a:latin typeface="Tahoma"/>
                <a:ea typeface="宋体"/>
              </a:rPr>
              <a:t>MRPC</a:t>
            </a: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的特性阻抗为</a:t>
            </a:r>
            <a:r>
              <a:rPr lang="en-US" altLang="zh-CN" sz="2000" kern="0" dirty="0">
                <a:solidFill>
                  <a:srgbClr val="FF0000"/>
                </a:solidFill>
                <a:latin typeface="Tahoma"/>
                <a:ea typeface="宋体"/>
              </a:rPr>
              <a:t>92 Ω</a:t>
            </a:r>
            <a:r>
              <a:rPr lang="zh-CN" altLang="en-US" sz="2000" kern="0" dirty="0">
                <a:solidFill>
                  <a:srgbClr val="000000"/>
                </a:solidFill>
                <a:latin typeface="Tahoma"/>
                <a:ea typeface="宋体"/>
              </a:rPr>
              <a:t>！</a:t>
            </a:r>
            <a:endParaRPr lang="zh-CN" altLang="en-US" dirty="0"/>
          </a:p>
        </p:txBody>
      </p:sp>
      <p:pic>
        <p:nvPicPr>
          <p:cNvPr id="29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58" y="3593865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内容占位符 2"/>
          <p:cNvSpPr txBox="1">
            <a:spLocks/>
          </p:cNvSpPr>
          <p:nvPr/>
        </p:nvSpPr>
        <p:spPr bwMode="auto">
          <a:xfrm>
            <a:off x="611560" y="1484784"/>
            <a:ext cx="8001000" cy="191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为了提高特性阻抗，需要减小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MRPC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结构的“电容”值。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在满足读出单元粒度要求的情况下，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MRPC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采用细读出条设计：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0.7 cm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条宽，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0.3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cm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条间距离。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根据模拟结果，单层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12(x140μm)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气隙结构差分阻抗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~100 Ω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宋体"/>
                <a:cs typeface="+mn-cs"/>
              </a:rPr>
              <a:t>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1267</Words>
  <Application>Microsoft Office PowerPoint</Application>
  <PresentationFormat>全屏显示(4:3)</PresentationFormat>
  <Paragraphs>164</Paragraphs>
  <Slides>13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</vt:lpstr>
      <vt:lpstr>位图图像</vt:lpstr>
      <vt:lpstr>CBM超薄浮法玻璃电极MRPC研制</vt:lpstr>
      <vt:lpstr>outline</vt:lpstr>
      <vt:lpstr>MRPC探测器</vt:lpstr>
      <vt:lpstr>中科大MRPC研制和建造</vt:lpstr>
      <vt:lpstr>CBM TOF性能需求</vt:lpstr>
      <vt:lpstr>MRPC的计数率能力</vt:lpstr>
      <vt:lpstr>超薄玻璃MRPC技术挑战</vt:lpstr>
      <vt:lpstr>MRPC阻抗与反射</vt:lpstr>
      <vt:lpstr>MRPC特性阻抗研究</vt:lpstr>
      <vt:lpstr>双层结构MRPC设计</vt:lpstr>
      <vt:lpstr>初步测试结果@CERN2015年11月</vt:lpstr>
      <vt:lpstr>初步测试结果@BEPC2016年10月</vt:lpstr>
      <vt:lpstr>总结和展望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宇宙线缪子成像的探测器基础</dc:title>
  <dc:creator>SONG</dc:creator>
  <cp:lastModifiedBy>hu</cp:lastModifiedBy>
  <cp:revision>196</cp:revision>
  <cp:lastPrinted>2014-07-17T08:26:15Z</cp:lastPrinted>
  <dcterms:created xsi:type="dcterms:W3CDTF">2014-03-31T03:19:18Z</dcterms:created>
  <dcterms:modified xsi:type="dcterms:W3CDTF">2016-11-12T01:34:03Z</dcterms:modified>
</cp:coreProperties>
</file>