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333" r:id="rId3"/>
    <p:sldId id="286" r:id="rId4"/>
    <p:sldId id="307" r:id="rId5"/>
    <p:sldId id="325" r:id="rId6"/>
    <p:sldId id="295" r:id="rId7"/>
    <p:sldId id="296" r:id="rId8"/>
    <p:sldId id="297" r:id="rId9"/>
    <p:sldId id="298" r:id="rId10"/>
    <p:sldId id="299" r:id="rId11"/>
    <p:sldId id="326" r:id="rId12"/>
    <p:sldId id="306" r:id="rId13"/>
    <p:sldId id="327" r:id="rId14"/>
    <p:sldId id="317" r:id="rId15"/>
    <p:sldId id="318" r:id="rId16"/>
    <p:sldId id="322" r:id="rId17"/>
    <p:sldId id="319" r:id="rId18"/>
    <p:sldId id="320" r:id="rId19"/>
    <p:sldId id="328" r:id="rId20"/>
    <p:sldId id="329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37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4F455-9882-4FDD-B50D-F074464A86FB}" type="datetimeFigureOut">
              <a:rPr lang="zh-CN" altLang="en-US" smtClean="0"/>
              <a:t>2016/11/10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56800-F292-4382-B5B5-1D407D3D26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0633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56800-F292-4382-B5B5-1D407D3D2651}" type="slidenum">
              <a:rPr lang="zh-CN" altLang="en-US" smtClean="0"/>
              <a:t>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2311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56800-F292-4382-B5B5-1D407D3D265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3356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C7BA6-CE68-4E60-A7FE-8D9E22DBAF8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0845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6093FE-BD38-43F7-8CCA-4C5F81914A3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617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2C99FA-780C-45FC-9619-9A32F7BCF011}" type="datetime1">
              <a:rPr lang="zh-CN" altLang="en-US" smtClean="0"/>
              <a:t>2016/11/10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362A00F-0136-492E-8120-2E10640801EF}" type="slidenum">
              <a:rPr lang="zh-CN" altLang="en-US" smtClean="0"/>
              <a:pPr/>
              <a:t>‹#›</a:t>
            </a:fld>
            <a:fld id="{6028A1D1-DE89-41B6-AE27-9663F083890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23068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668A8C-7215-4DB0-B7E6-C0A1D9615F73}" type="datetime1">
              <a:rPr lang="zh-CN" altLang="en-US" smtClean="0"/>
              <a:t>2016/11/10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15F3B0-173D-4435-AA54-8424CAF344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3954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4F62C-BF18-4454-B59A-B54D2FC66091}" type="datetime1">
              <a:rPr lang="zh-CN" altLang="en-US" smtClean="0"/>
              <a:t>2016/11/10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15F3B0-173D-4435-AA54-8424CAF344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7632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-13394"/>
            <a:ext cx="10972800" cy="778098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705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39C0EF-7A39-4E96-9A07-E45F687DC323}" type="datetime1">
              <a:rPr lang="zh-CN" altLang="en-US" smtClean="0"/>
              <a:t>2016/11/10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15F3B0-173D-4435-AA54-8424CAF344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11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37140F-6775-4255-AAC6-6F92A5C95814}" type="datetime1">
              <a:rPr lang="zh-CN" altLang="en-US" smtClean="0"/>
              <a:t>2016/11/10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15F3B0-173D-4435-AA54-8424CAF344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802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45617C-EABA-4587-AC9D-695BB129B517}" type="datetime1">
              <a:rPr lang="zh-CN" altLang="en-US" smtClean="0"/>
              <a:t>2016/11/10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15F3B0-173D-4435-AA54-8424CAF344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888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AB8EF4-048B-486E-8A13-B6E1B7EC2BA4}" type="datetime1">
              <a:rPr lang="zh-CN" altLang="en-US" smtClean="0"/>
              <a:t>2016/11/10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15F3B0-173D-4435-AA54-8424CAF344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2885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6344AE-41C5-4E2C-B996-7E558A93C394}" type="datetime1">
              <a:rPr lang="zh-CN" altLang="en-US" smtClean="0"/>
              <a:t>2016/11/10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15F3B0-173D-4435-AA54-8424CAF344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0831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C98B80-D91E-4032-8ADC-D0E50A754194}" type="datetime1">
              <a:rPr lang="zh-CN" altLang="en-US" smtClean="0"/>
              <a:t>2016/11/10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15F3B0-173D-4435-AA54-8424CAF344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1222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7A455-EFE9-4060-84B9-C9F689E444A7}" type="datetime1">
              <a:rPr lang="zh-CN" altLang="en-US" smtClean="0"/>
              <a:t>2016/11/10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15F3B0-173D-4435-AA54-8424CAF344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2199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E94D11-D59A-42F2-AC0A-3AFCF0A44016}" type="datetime1">
              <a:rPr lang="zh-CN" altLang="en-US" smtClean="0"/>
              <a:t>2016/11/10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15F3B0-173D-4435-AA54-8424CAF344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4198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29290" y="1052513"/>
            <a:ext cx="12081194" cy="341312"/>
          </a:xfrm>
          <a:prstGeom prst="rect">
            <a:avLst/>
          </a:prstGeom>
          <a:gradFill rotWithShape="0">
            <a:gsLst>
              <a:gs pos="0">
                <a:srgbClr val="24D7E3"/>
              </a:gs>
              <a:gs pos="100000">
                <a:srgbClr val="FFEF3A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endParaRPr lang="en-US" altLang="zh-CN" smtClean="0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219790" y="76200"/>
            <a:ext cx="76200" cy="64008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2ABE7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endParaRPr lang="en-US" altLang="zh-CN" smtClean="0"/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11636615" y="6324600"/>
            <a:ext cx="360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fld id="{269991BF-E30C-45A0-A276-14E4E81C5DF7}" type="slidenum">
              <a:rPr lang="en-US" altLang="zh-CN" sz="1400" b="1" i="1" smtClean="0">
                <a:solidFill>
                  <a:srgbClr val="801EFF"/>
                </a:solidFill>
                <a:latin typeface="Times" panose="02020603050405020304" pitchFamily="18" charset="0"/>
              </a:rPr>
              <a:pPr>
                <a:defRPr/>
              </a:pPr>
              <a:t>‹#›</a:t>
            </a:fld>
            <a:endParaRPr lang="en-US" altLang="zh-CN" sz="1400" b="1" i="1" dirty="0" smtClean="0">
              <a:solidFill>
                <a:srgbClr val="801EFF"/>
              </a:solidFill>
              <a:latin typeface="Times" panose="02020603050405020304" pitchFamily="18" charset="0"/>
            </a:endParaRPr>
          </a:p>
        </p:txBody>
      </p:sp>
      <p:pic>
        <p:nvPicPr>
          <p:cNvPr id="10" name="Picture 10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747" y="76200"/>
            <a:ext cx="947737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682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7" Type="http://schemas.openxmlformats.org/officeDocument/2006/relationships/image" Target="../media/image48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tiff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tiff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853819" y="3749460"/>
            <a:ext cx="2667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b="1" dirty="0" smtClean="0">
                <a:solidFill>
                  <a:srgbClr val="AA17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周    意</a:t>
            </a:r>
            <a:endParaRPr lang="en-US" altLang="zh-CN" sz="3600" b="1" dirty="0">
              <a:solidFill>
                <a:srgbClr val="AA17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468057" y="5806727"/>
            <a:ext cx="3429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sz="1600" b="1" dirty="0" smtClean="0">
                <a:solidFill>
                  <a:srgbClr val="000066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2016-11-11</a:t>
            </a:r>
            <a:endParaRPr lang="zh-CN" altLang="en-US" sz="1600" b="1" dirty="0">
              <a:solidFill>
                <a:srgbClr val="000066"/>
              </a:solidFill>
              <a:latin typeface="Monotype Corsiva" panose="03010101010201010101" pitchFamily="66" charset="0"/>
              <a:cs typeface="Arial" panose="020B0604020202020204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37097" y="1783547"/>
            <a:ext cx="1009091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6000" b="1" dirty="0" smtClean="0">
                <a:solidFill>
                  <a:srgbClr val="0000FF"/>
                </a:solidFill>
                <a:latin typeface="Times" panose="02020603050405020304" pitchFamily="18" charset="0"/>
              </a:rPr>
              <a:t>中国科学技术大学新型微结构气体探测器的研制</a:t>
            </a:r>
            <a:endParaRPr lang="en-US" altLang="zh-CN" sz="6000" b="1" dirty="0">
              <a:solidFill>
                <a:srgbClr val="0000FF"/>
              </a:solidFill>
              <a:latin typeface="Times" panose="02020603050405020304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448757" y="5044999"/>
            <a:ext cx="7467600" cy="70788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000" b="1" dirty="0" smtClean="0">
                <a:solidFill>
                  <a:srgbClr val="009900"/>
                </a:solidFill>
              </a:rPr>
              <a:t>核探测与核电子学国家重点实验室</a:t>
            </a:r>
            <a:endParaRPr lang="en-US" altLang="zh-CN" sz="2000" b="1" dirty="0" smtClean="0">
              <a:solidFill>
                <a:srgbClr val="009900"/>
              </a:solidFill>
            </a:endParaRPr>
          </a:p>
          <a:p>
            <a:pPr algn="ctr" eaLnBrk="1" hangingPunct="1">
              <a:defRPr/>
            </a:pPr>
            <a:r>
              <a:rPr lang="zh-CN" altLang="en-US" sz="2000" b="1" dirty="0">
                <a:solidFill>
                  <a:srgbClr val="009900"/>
                </a:solidFill>
                <a:cs typeface="Arial" panose="020B0604020202020204" pitchFamily="34" charset="0"/>
              </a:rPr>
              <a:t>中国科学技术大学</a:t>
            </a:r>
            <a:endParaRPr lang="en-US" altLang="zh-CN" sz="2000" b="1" dirty="0" smtClean="0">
              <a:solidFill>
                <a:srgbClr val="0099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29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58" y="1866828"/>
            <a:ext cx="6360589" cy="477044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653" y="1600719"/>
            <a:ext cx="3560908" cy="248876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650235" y="2716443"/>
            <a:ext cx="3218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Test of G. </a:t>
            </a:r>
            <a:r>
              <a:rPr lang="en-US" altLang="zh-CN" b="1" dirty="0" err="1" smtClean="0"/>
              <a:t>Bencivenni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(G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～</a:t>
            </a:r>
            <a:r>
              <a:rPr lang="en-US" altLang="zh-CN" b="1" dirty="0" smtClean="0"/>
              <a:t>2000)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693149" y="4868717"/>
            <a:ext cx="2079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</a:rPr>
              <a:t>Gas: </a:t>
            </a:r>
            <a:r>
              <a:rPr lang="en-US" altLang="zh-CN" b="1" dirty="0" err="1" smtClean="0">
                <a:solidFill>
                  <a:srgbClr val="0000FF"/>
                </a:solidFill>
              </a:rPr>
              <a:t>Ar</a:t>
            </a:r>
            <a:r>
              <a:rPr lang="en-US" altLang="zh-CN" b="1" dirty="0" smtClean="0">
                <a:solidFill>
                  <a:srgbClr val="0000FF"/>
                </a:solidFill>
              </a:rPr>
              <a:t>/CO</a:t>
            </a:r>
            <a:r>
              <a:rPr lang="en-US" altLang="zh-CN" sz="1200" b="1" dirty="0" smtClean="0">
                <a:solidFill>
                  <a:srgbClr val="0000FF"/>
                </a:solidFill>
              </a:rPr>
              <a:t>2</a:t>
            </a:r>
            <a:r>
              <a:rPr lang="en-US" altLang="zh-CN" b="1" dirty="0" smtClean="0">
                <a:solidFill>
                  <a:srgbClr val="0000FF"/>
                </a:solidFill>
              </a:rPr>
              <a:t>(70/30)</a:t>
            </a:r>
            <a:endParaRPr lang="zh-CN" altLang="en-US" dirty="0">
              <a:solidFill>
                <a:srgbClr val="0000FF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007" y="4137786"/>
            <a:ext cx="3485554" cy="2442542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>
            <a:off x="9740394" y="3862663"/>
            <a:ext cx="4195" cy="277460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9690842" y="3995660"/>
            <a:ext cx="1528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CN" b="1" dirty="0" smtClean="0">
                <a:solidFill>
                  <a:srgbClr val="C00000"/>
                </a:solidFill>
              </a:rPr>
              <a:t>Δ</a:t>
            </a:r>
            <a:r>
              <a:rPr lang="en-US" altLang="zh-CN" b="1" dirty="0" smtClean="0">
                <a:solidFill>
                  <a:srgbClr val="C00000"/>
                </a:solidFill>
              </a:rPr>
              <a:t>V</a:t>
            </a:r>
            <a:r>
              <a:rPr lang="en-US" altLang="zh-CN" b="1" baseline="-25000" dirty="0" smtClean="0">
                <a:solidFill>
                  <a:srgbClr val="C00000"/>
                </a:solidFill>
              </a:rPr>
              <a:t>GEM</a:t>
            </a:r>
            <a:r>
              <a:rPr lang="zh-CN" altLang="en-US" b="1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～</a:t>
            </a:r>
            <a:r>
              <a:rPr lang="en-US" altLang="zh-CN" b="1" dirty="0" smtClean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475V</a:t>
            </a:r>
            <a:endParaRPr lang="zh-CN" alt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524911" y="2347111"/>
            <a:ext cx="2060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</a:rPr>
              <a:t>Gas: </a:t>
            </a:r>
            <a:r>
              <a:rPr lang="en-US" altLang="zh-CN" b="1" dirty="0" err="1" smtClean="0">
                <a:solidFill>
                  <a:srgbClr val="0000FF"/>
                </a:solidFill>
              </a:rPr>
              <a:t>Ar</a:t>
            </a:r>
            <a:r>
              <a:rPr lang="en-US" altLang="zh-CN" b="1" dirty="0" smtClean="0">
                <a:solidFill>
                  <a:srgbClr val="0000FF"/>
                </a:solidFill>
              </a:rPr>
              <a:t>/CO</a:t>
            </a:r>
            <a:r>
              <a:rPr lang="en-US" altLang="zh-CN" sz="1200" b="1" dirty="0" smtClean="0">
                <a:solidFill>
                  <a:srgbClr val="0000FF"/>
                </a:solidFill>
              </a:rPr>
              <a:t>2</a:t>
            </a:r>
            <a:r>
              <a:rPr lang="en-US" altLang="zh-CN" b="1" dirty="0" smtClean="0">
                <a:solidFill>
                  <a:srgbClr val="0000FF"/>
                </a:solidFill>
              </a:rPr>
              <a:t>(70/30)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437108" y="4384180"/>
            <a:ext cx="2079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</a:rPr>
              <a:t>Gas: </a:t>
            </a:r>
            <a:r>
              <a:rPr lang="en-US" altLang="zh-CN" b="1" dirty="0" err="1" smtClean="0">
                <a:solidFill>
                  <a:srgbClr val="0000FF"/>
                </a:solidFill>
              </a:rPr>
              <a:t>Ar</a:t>
            </a:r>
            <a:r>
              <a:rPr lang="en-US" altLang="zh-CN" b="1" dirty="0" smtClean="0">
                <a:solidFill>
                  <a:srgbClr val="0000FF"/>
                </a:solidFill>
              </a:rPr>
              <a:t>/CO</a:t>
            </a:r>
            <a:r>
              <a:rPr lang="en-US" altLang="zh-CN" sz="1200" b="1" dirty="0" smtClean="0">
                <a:solidFill>
                  <a:srgbClr val="0000FF"/>
                </a:solidFill>
              </a:rPr>
              <a:t>2</a:t>
            </a:r>
            <a:r>
              <a:rPr lang="en-US" altLang="zh-CN" b="1" dirty="0" smtClean="0">
                <a:solidFill>
                  <a:srgbClr val="0000FF"/>
                </a:solidFill>
              </a:rPr>
              <a:t>(70/30)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457200" y="274638"/>
            <a:ext cx="9575800" cy="561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 smtClean="0">
                <a:solidFill>
                  <a:srgbClr val="0000FF"/>
                </a:solidFill>
              </a:rPr>
              <a:t>原初电子收集效率相对漂移场强度的变化</a:t>
            </a:r>
            <a:endParaRPr lang="ru-RU" altLang="zh-CN" sz="3600" b="1" dirty="0">
              <a:solidFill>
                <a:srgbClr val="0000FF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969628" y="6492941"/>
            <a:ext cx="35242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 smtClean="0"/>
              <a:t>G. </a:t>
            </a:r>
            <a:r>
              <a:rPr lang="en-US" altLang="zh-CN" sz="1400" b="1" dirty="0" err="1" smtClean="0"/>
              <a:t>Bencivenni</a:t>
            </a:r>
            <a:r>
              <a:rPr lang="en-US" altLang="zh-CN" sz="1400" b="1" dirty="0" smtClean="0"/>
              <a:t> et al., JINST, 10, (2015), P02008</a:t>
            </a:r>
            <a:endParaRPr lang="en-US" altLang="zh-CN" sz="1400" b="1" dirty="0" smtClean="0">
              <a:solidFill>
                <a:srgbClr val="C0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960478" y="1746585"/>
            <a:ext cx="5465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C</a:t>
            </a:r>
            <a:r>
              <a:rPr lang="en-US" altLang="zh-CN" b="1" dirty="0" smtClean="0"/>
              <a:t>ollection efficiency of primary electrons .VS. Drift field</a:t>
            </a:r>
            <a:endParaRPr lang="ru-RU" altLang="zh-CN" b="1" dirty="0"/>
          </a:p>
        </p:txBody>
      </p:sp>
    </p:spTree>
    <p:extLst>
      <p:ext uri="{BB962C8B-B14F-4D97-AF65-F5344CB8AC3E}">
        <p14:creationId xmlns:p14="http://schemas.microsoft.com/office/powerpoint/2010/main" val="1973552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图片 26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182" y="1875287"/>
            <a:ext cx="6011301" cy="4508476"/>
          </a:xfrm>
          <a:prstGeom prst="rect">
            <a:avLst/>
          </a:prstGeom>
        </p:spPr>
      </p:pic>
      <p:sp>
        <p:nvSpPr>
          <p:cNvPr id="245" name="Rectangle 8"/>
          <p:cNvSpPr>
            <a:spLocks noChangeArrowheads="1"/>
          </p:cNvSpPr>
          <p:nvPr/>
        </p:nvSpPr>
        <p:spPr bwMode="auto">
          <a:xfrm>
            <a:off x="457200" y="274638"/>
            <a:ext cx="9575800" cy="561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l-GR" altLang="zh-CN" sz="3600" b="1" dirty="0" smtClean="0">
                <a:solidFill>
                  <a:srgbClr val="0000FF"/>
                </a:solidFill>
              </a:rPr>
              <a:t>μ</a:t>
            </a:r>
            <a:r>
              <a:rPr lang="en-US" altLang="zh-CN" sz="3600" b="1" dirty="0" smtClean="0">
                <a:solidFill>
                  <a:srgbClr val="0000FF"/>
                </a:solidFill>
              </a:rPr>
              <a:t>RWELL</a:t>
            </a:r>
            <a:r>
              <a:rPr lang="zh-CN" altLang="en-US" sz="3600" b="1" dirty="0" smtClean="0">
                <a:solidFill>
                  <a:srgbClr val="0000FF"/>
                </a:solidFill>
              </a:rPr>
              <a:t>探测器中的耦合测量</a:t>
            </a:r>
            <a:endParaRPr lang="ru-RU" altLang="zh-CN" sz="3600" b="1" dirty="0">
              <a:solidFill>
                <a:srgbClr val="0000FF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01" y="1533047"/>
            <a:ext cx="5480135" cy="249362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7" y="4026669"/>
            <a:ext cx="5288414" cy="2488665"/>
          </a:xfrm>
          <a:prstGeom prst="rect">
            <a:avLst/>
          </a:prstGeom>
        </p:spPr>
      </p:pic>
      <p:sp>
        <p:nvSpPr>
          <p:cNvPr id="271" name="TextBox 1"/>
          <p:cNvSpPr txBox="1">
            <a:spLocks noChangeArrowheads="1"/>
          </p:cNvSpPr>
          <p:nvPr/>
        </p:nvSpPr>
        <p:spPr bwMode="auto">
          <a:xfrm>
            <a:off x="7697682" y="3279047"/>
            <a:ext cx="374654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 eaLnBrk="1" hangingPunct="1">
              <a:buFont typeface="Wingdings" panose="05000000000000000000" pitchFamily="2" charset="2"/>
              <a:buChar char="l"/>
            </a:pPr>
            <a:r>
              <a:rPr lang="en-US" altLang="zh-CN" sz="1200" b="1" dirty="0" smtClean="0">
                <a:solidFill>
                  <a:srgbClr val="0000FF"/>
                </a:solidFill>
              </a:rPr>
              <a:t>Noise Level:</a:t>
            </a:r>
          </a:p>
          <a:p>
            <a:pPr eaLnBrk="1" hangingPunct="1"/>
            <a:r>
              <a:rPr lang="en-US" altLang="zh-CN" sz="1200" b="1" dirty="0" smtClean="0">
                <a:solidFill>
                  <a:srgbClr val="0000FF"/>
                </a:solidFill>
              </a:rPr>
              <a:t>All GND&gt;Source GND/Source float&gt;All Float       </a:t>
            </a:r>
          </a:p>
          <a:p>
            <a:pPr eaLnBrk="1" hangingPunct="1"/>
            <a:endParaRPr lang="en-US" altLang="zh-CN" sz="1200" b="1" dirty="0">
              <a:solidFill>
                <a:srgbClr val="0000FF"/>
              </a:solidFill>
            </a:endParaRPr>
          </a:p>
          <a:p>
            <a:pPr marL="285750" indent="-285750" eaLnBrk="1" hangingPunct="1">
              <a:buFont typeface="Wingdings" panose="05000000000000000000" pitchFamily="2" charset="2"/>
              <a:buChar char="l"/>
            </a:pPr>
            <a:r>
              <a:rPr lang="en-US" altLang="zh-CN" sz="1200" b="1" dirty="0" smtClean="0">
                <a:solidFill>
                  <a:srgbClr val="0000FF"/>
                </a:solidFill>
              </a:rPr>
              <a:t>Signal Amplitude:</a:t>
            </a:r>
          </a:p>
          <a:p>
            <a:pPr eaLnBrk="1" hangingPunct="1"/>
            <a:r>
              <a:rPr lang="en-US" altLang="zh-CN" sz="1200" b="1" dirty="0" smtClean="0">
                <a:solidFill>
                  <a:srgbClr val="0000FF"/>
                </a:solidFill>
              </a:rPr>
              <a:t>Source GND&gt;All GND&gt;All Float&gt;Source Float</a:t>
            </a:r>
          </a:p>
        </p:txBody>
      </p:sp>
      <p:sp>
        <p:nvSpPr>
          <p:cNvPr id="8" name="矩形 7"/>
          <p:cNvSpPr/>
          <p:nvPr/>
        </p:nvSpPr>
        <p:spPr>
          <a:xfrm>
            <a:off x="877496" y="1454604"/>
            <a:ext cx="934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</a:rPr>
              <a:t>All float</a:t>
            </a:r>
            <a:endParaRPr lang="zh-CN" alt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77496" y="2819400"/>
            <a:ext cx="1170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</a:rPr>
              <a:t>All ground</a:t>
            </a:r>
            <a:endParaRPr lang="zh-CN" alt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77496" y="3999530"/>
            <a:ext cx="220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</a:rPr>
              <a:t>Ground under source</a:t>
            </a:r>
            <a:endParaRPr lang="zh-CN" alt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77496" y="5022133"/>
            <a:ext cx="1963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</a:rPr>
              <a:t>Float under source</a:t>
            </a:r>
            <a:endParaRPr lang="zh-CN" alt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840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1"/>
          <p:cNvSpPr txBox="1">
            <a:spLocks noChangeArrowheads="1"/>
          </p:cNvSpPr>
          <p:nvPr/>
        </p:nvSpPr>
        <p:spPr bwMode="auto">
          <a:xfrm>
            <a:off x="457201" y="2105146"/>
            <a:ext cx="1102995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AutoNum type="arabicPeriod"/>
            </a:pPr>
            <a:r>
              <a:rPr lang="en-US" altLang="zh-CN" sz="2800" b="1" dirty="0" smtClean="0">
                <a:solidFill>
                  <a:srgbClr val="0000FF"/>
                </a:solidFill>
              </a:rPr>
              <a:t>   </a:t>
            </a:r>
            <a:r>
              <a:rPr lang="zh-CN" altLang="en-US" sz="2800" b="1" dirty="0" smtClean="0">
                <a:solidFill>
                  <a:srgbClr val="0000FF"/>
                </a:solidFill>
              </a:rPr>
              <a:t>探测器的有效增益，增益均匀性以及稳定性</a:t>
            </a:r>
            <a:r>
              <a:rPr lang="en-US" altLang="zh-CN" sz="2800" b="1" dirty="0" smtClean="0">
                <a:solidFill>
                  <a:srgbClr val="0000FF"/>
                </a:solidFill>
              </a:rPr>
              <a:t>;</a:t>
            </a:r>
          </a:p>
          <a:p>
            <a:pPr eaLnBrk="1" hangingPunct="1"/>
            <a:r>
              <a:rPr lang="en-US" altLang="zh-CN" sz="2800" b="1" dirty="0" smtClean="0">
                <a:solidFill>
                  <a:srgbClr val="0000FF"/>
                </a:solidFill>
              </a:rPr>
              <a:t>2.   </a:t>
            </a:r>
            <a:r>
              <a:rPr lang="zh-CN" altLang="en-US" sz="2800" b="1" dirty="0" smtClean="0">
                <a:solidFill>
                  <a:srgbClr val="0000FF"/>
                </a:solidFill>
              </a:rPr>
              <a:t>有效区域内不同位置的计数率能力</a:t>
            </a:r>
            <a:r>
              <a:rPr lang="en-US" altLang="zh-CN" sz="2800" b="1" dirty="0" smtClean="0">
                <a:solidFill>
                  <a:srgbClr val="0000FF"/>
                </a:solidFill>
              </a:rPr>
              <a:t>;</a:t>
            </a:r>
          </a:p>
          <a:p>
            <a:pPr eaLnBrk="1" hangingPunct="1"/>
            <a:r>
              <a:rPr lang="en-US" altLang="zh-CN" sz="2800" b="1" dirty="0" smtClean="0">
                <a:solidFill>
                  <a:srgbClr val="0000FF"/>
                </a:solidFill>
              </a:rPr>
              <a:t>3.   </a:t>
            </a:r>
            <a:r>
              <a:rPr lang="zh-CN" altLang="en-US" sz="2800" b="1" dirty="0" smtClean="0">
                <a:solidFill>
                  <a:srgbClr val="0000FF"/>
                </a:solidFill>
              </a:rPr>
              <a:t>位置分辨测量</a:t>
            </a:r>
            <a:r>
              <a:rPr lang="en-US" altLang="zh-CN" sz="2800" b="1" dirty="0" smtClean="0">
                <a:solidFill>
                  <a:srgbClr val="0000FF"/>
                </a:solidFill>
              </a:rPr>
              <a:t>;</a:t>
            </a:r>
          </a:p>
          <a:p>
            <a:pPr eaLnBrk="1" hangingPunct="1"/>
            <a:r>
              <a:rPr lang="en-US" altLang="zh-CN" sz="2800" b="1" dirty="0" smtClean="0">
                <a:solidFill>
                  <a:srgbClr val="0000FF"/>
                </a:solidFill>
              </a:rPr>
              <a:t>4.   </a:t>
            </a:r>
            <a:r>
              <a:rPr lang="zh-CN" altLang="en-US" sz="2800" b="1" dirty="0" smtClean="0">
                <a:solidFill>
                  <a:srgbClr val="0000FF"/>
                </a:solidFill>
              </a:rPr>
              <a:t>高计数率</a:t>
            </a:r>
            <a:r>
              <a:rPr lang="en-US" altLang="zh-CN" sz="2800" b="1" dirty="0" smtClean="0">
                <a:solidFill>
                  <a:srgbClr val="0000FF"/>
                </a:solidFill>
              </a:rPr>
              <a:t>(</a:t>
            </a:r>
            <a:r>
              <a:rPr lang="en-US" altLang="zh-CN" sz="2800" b="1" dirty="0">
                <a:solidFill>
                  <a:srgbClr val="C00000"/>
                </a:solidFill>
                <a:latin typeface="+mn-lt"/>
                <a:ea typeface="Adobe Ming Std L"/>
                <a:cs typeface="Arial" pitchFamily="34" charset="0"/>
              </a:rPr>
              <a:t>∼</a:t>
            </a:r>
            <a:r>
              <a:rPr lang="en-US" altLang="zh-CN" sz="2800" b="1" dirty="0">
                <a:solidFill>
                  <a:srgbClr val="C00000"/>
                </a:solidFill>
                <a:latin typeface="+mn-lt"/>
                <a:ea typeface="Adobe Ming Std L" pitchFamily="18" charset="-128"/>
                <a:cs typeface="Arial" pitchFamily="34" charset="0"/>
                <a:sym typeface="Wingdings" pitchFamily="2" charset="2"/>
              </a:rPr>
              <a:t>1 MHz/cm</a:t>
            </a:r>
            <a:r>
              <a:rPr lang="en-US" altLang="zh-CN" sz="2800" b="1" baseline="30000" dirty="0">
                <a:solidFill>
                  <a:srgbClr val="C00000"/>
                </a:solidFill>
                <a:latin typeface="+mn-lt"/>
                <a:ea typeface="Adobe Ming Std L" pitchFamily="18" charset="-128"/>
                <a:cs typeface="Arial" pitchFamily="34" charset="0"/>
                <a:sym typeface="Wingdings" pitchFamily="2" charset="2"/>
              </a:rPr>
              <a:t>2</a:t>
            </a:r>
            <a:r>
              <a:rPr lang="en-US" altLang="zh-CN" sz="2800" b="1" dirty="0">
                <a:solidFill>
                  <a:srgbClr val="C00000"/>
                </a:solidFill>
                <a:latin typeface="+mn-lt"/>
                <a:ea typeface="Adobe Ming Std L" pitchFamily="18" charset="-128"/>
                <a:cs typeface="Arial" pitchFamily="34" charset="0"/>
              </a:rPr>
              <a:t> for </a:t>
            </a:r>
            <a:r>
              <a:rPr lang="en-US" altLang="zh-CN" sz="2800" b="1" dirty="0" smtClean="0">
                <a:solidFill>
                  <a:srgbClr val="C00000"/>
                </a:solidFill>
                <a:latin typeface="+mn-lt"/>
                <a:ea typeface="Adobe Ming Std L" pitchFamily="18" charset="-128"/>
                <a:cs typeface="Arial" pitchFamily="34" charset="0"/>
              </a:rPr>
              <a:t>M.I.P</a:t>
            </a:r>
            <a:r>
              <a:rPr lang="en-US" altLang="zh-CN" sz="2800" b="1" dirty="0" smtClean="0">
                <a:solidFill>
                  <a:srgbClr val="0000FF"/>
                </a:solidFill>
              </a:rPr>
              <a:t>)</a:t>
            </a:r>
            <a:r>
              <a:rPr lang="el-GR" altLang="zh-CN" sz="2800" b="1" dirty="0" smtClean="0">
                <a:solidFill>
                  <a:srgbClr val="0000FF"/>
                </a:solidFill>
              </a:rPr>
              <a:t>μ</a:t>
            </a:r>
            <a:r>
              <a:rPr lang="en-US" altLang="zh-CN" sz="2800" b="1" dirty="0" smtClean="0">
                <a:solidFill>
                  <a:srgbClr val="0000FF"/>
                </a:solidFill>
              </a:rPr>
              <a:t>RWELL</a:t>
            </a:r>
            <a:r>
              <a:rPr lang="zh-CN" altLang="en-US" sz="2800" b="1" dirty="0" smtClean="0">
                <a:solidFill>
                  <a:srgbClr val="0000FF"/>
                </a:solidFill>
              </a:rPr>
              <a:t>探测器的设计和制作</a:t>
            </a:r>
            <a:r>
              <a:rPr lang="en-US" altLang="zh-CN" sz="2800" b="1" dirty="0" smtClean="0">
                <a:solidFill>
                  <a:srgbClr val="0000FF"/>
                </a:solidFill>
              </a:rPr>
              <a:t>;</a:t>
            </a:r>
            <a:endParaRPr lang="zh-CN" altLang="en-US" sz="2800" b="1" dirty="0">
              <a:solidFill>
                <a:srgbClr val="0000FF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57200" y="1566826"/>
            <a:ext cx="21082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下一</a:t>
            </a:r>
            <a:r>
              <a:rPr lang="zh-CN" alt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步工作</a:t>
            </a:r>
            <a:r>
              <a:rPr lang="en-US" altLang="zh-CN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457200" y="274638"/>
            <a:ext cx="9575800" cy="561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ru-RU" altLang="zh-CN" sz="3600" b="1" dirty="0">
              <a:solidFill>
                <a:srgbClr val="0000FF"/>
              </a:solidFill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457199" y="4582459"/>
            <a:ext cx="9310689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AutoNum type="arabicPeriod"/>
            </a:pPr>
            <a:r>
              <a:rPr lang="en-US" altLang="zh-CN" sz="2600" b="1" dirty="0" smtClean="0"/>
              <a:t>   </a:t>
            </a:r>
            <a:r>
              <a:rPr lang="en-US" altLang="zh-CN" sz="2600" b="1" dirty="0" err="1" smtClean="0"/>
              <a:t>SoLID</a:t>
            </a:r>
            <a:r>
              <a:rPr lang="zh-CN" altLang="en-US" sz="2600" b="1" dirty="0" smtClean="0"/>
              <a:t>实验中的径迹探测器</a:t>
            </a:r>
            <a:r>
              <a:rPr lang="en-US" altLang="zh-CN" sz="2600" b="1" dirty="0" smtClean="0">
                <a:solidFill>
                  <a:srgbClr val="C00000"/>
                </a:solidFill>
              </a:rPr>
              <a:t>(</a:t>
            </a:r>
            <a:r>
              <a:rPr lang="zh-CN" altLang="en-US" sz="2600" b="1" dirty="0" smtClean="0">
                <a:solidFill>
                  <a:srgbClr val="C00000"/>
                </a:solidFill>
              </a:rPr>
              <a:t>物质量小</a:t>
            </a:r>
            <a:r>
              <a:rPr lang="en-US" altLang="zh-CN" sz="2600" b="1" dirty="0" smtClean="0">
                <a:solidFill>
                  <a:srgbClr val="C00000"/>
                </a:solidFill>
              </a:rPr>
              <a:t>)</a:t>
            </a:r>
            <a:r>
              <a:rPr lang="en-US" altLang="zh-CN" sz="2600" b="1" dirty="0" smtClean="0"/>
              <a:t>;</a:t>
            </a:r>
          </a:p>
          <a:p>
            <a:pPr eaLnBrk="1" hangingPunct="1"/>
            <a:r>
              <a:rPr lang="en-US" altLang="zh-CN" sz="2600" b="1" dirty="0" smtClean="0"/>
              <a:t>2.   CEPC</a:t>
            </a:r>
            <a:r>
              <a:rPr lang="zh-CN" altLang="en-US" sz="2600" b="1" dirty="0" smtClean="0"/>
              <a:t>实验中数字强子量能器</a:t>
            </a:r>
            <a:r>
              <a:rPr lang="en-US" altLang="zh-CN" sz="2600" b="1" dirty="0" smtClean="0"/>
              <a:t>(DHCAL)</a:t>
            </a:r>
            <a:r>
              <a:rPr lang="zh-CN" altLang="en-US" sz="2600" b="1" dirty="0" smtClean="0"/>
              <a:t>的应用</a:t>
            </a:r>
            <a:r>
              <a:rPr lang="en-US" altLang="zh-CN" sz="2600" b="1" dirty="0" smtClean="0">
                <a:solidFill>
                  <a:srgbClr val="C00000"/>
                </a:solidFill>
              </a:rPr>
              <a:t>(</a:t>
            </a:r>
            <a:r>
              <a:rPr lang="zh-CN" altLang="en-US" sz="2600" b="1" dirty="0" smtClean="0">
                <a:solidFill>
                  <a:srgbClr val="C00000"/>
                </a:solidFill>
              </a:rPr>
              <a:t>厚度</a:t>
            </a:r>
            <a:r>
              <a:rPr lang="en-US" altLang="zh-CN" sz="2600" b="1" dirty="0" smtClean="0">
                <a:solidFill>
                  <a:srgbClr val="C00000"/>
                </a:solidFill>
              </a:rPr>
              <a:t>~3mm)</a:t>
            </a:r>
            <a:r>
              <a:rPr lang="en-US" altLang="zh-CN" sz="2600" b="1" dirty="0" smtClean="0"/>
              <a:t>;</a:t>
            </a:r>
          </a:p>
          <a:p>
            <a:pPr marL="538163" indent="-538163" eaLnBrk="1" hangingPunct="1">
              <a:buAutoNum type="arabicPeriod" startAt="3"/>
            </a:pPr>
            <a:r>
              <a:rPr lang="en-US" altLang="zh-CN" sz="2600" b="1" dirty="0" smtClean="0"/>
              <a:t>ATLAS</a:t>
            </a:r>
            <a:r>
              <a:rPr lang="zh-CN" altLang="en-US" sz="2600" b="1" dirty="0" smtClean="0"/>
              <a:t>前向</a:t>
            </a:r>
            <a:r>
              <a:rPr lang="el-GR" altLang="zh-CN" sz="2600" b="1" dirty="0" smtClean="0"/>
              <a:t>μ</a:t>
            </a:r>
            <a:r>
              <a:rPr lang="zh-CN" altLang="en-US" sz="2600" b="1" dirty="0" smtClean="0"/>
              <a:t>子探测器</a:t>
            </a:r>
            <a:r>
              <a:rPr lang="en-US" altLang="zh-CN" sz="2600" b="1" dirty="0" smtClean="0"/>
              <a:t>/ATLAS Muon Tagger</a:t>
            </a:r>
            <a:r>
              <a:rPr lang="en-US" altLang="zh-CN" sz="2600" b="1" dirty="0" smtClean="0">
                <a:solidFill>
                  <a:srgbClr val="C00000"/>
                </a:solidFill>
              </a:rPr>
              <a:t>(</a:t>
            </a:r>
            <a:r>
              <a:rPr lang="zh-CN" altLang="en-US" sz="2600" b="1" dirty="0" smtClean="0">
                <a:solidFill>
                  <a:srgbClr val="C00000"/>
                </a:solidFill>
              </a:rPr>
              <a:t>计数率高</a:t>
            </a:r>
            <a:r>
              <a:rPr lang="en-US" altLang="zh-CN" sz="2600" b="1" dirty="0" smtClean="0">
                <a:solidFill>
                  <a:srgbClr val="C00000"/>
                </a:solidFill>
              </a:rPr>
              <a:t>)</a:t>
            </a:r>
            <a:r>
              <a:rPr lang="en-US" altLang="zh-CN" sz="2600" b="1" dirty="0" smtClean="0"/>
              <a:t>;</a:t>
            </a:r>
          </a:p>
        </p:txBody>
      </p:sp>
      <p:sp>
        <p:nvSpPr>
          <p:cNvPr id="17" name="矩形 16"/>
          <p:cNvSpPr/>
          <p:nvPr/>
        </p:nvSpPr>
        <p:spPr>
          <a:xfrm>
            <a:off x="457200" y="4029756"/>
            <a:ext cx="20874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/>
              <a:t>将来的应用</a:t>
            </a:r>
            <a:r>
              <a:rPr lang="en-US" altLang="zh-CN" sz="2800" b="1" dirty="0" smtClean="0"/>
              <a:t>:</a:t>
            </a:r>
            <a:endParaRPr lang="zh-CN" altLang="en-US" sz="2800" b="1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00062" y="343420"/>
            <a:ext cx="7729538" cy="561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l-GR" altLang="zh-CN" sz="3600" b="1" dirty="0" smtClean="0">
                <a:solidFill>
                  <a:srgbClr val="0000FF"/>
                </a:solidFill>
              </a:rPr>
              <a:t>μ</a:t>
            </a:r>
            <a:r>
              <a:rPr lang="en-US" altLang="zh-CN" sz="3600" b="1" dirty="0" smtClean="0">
                <a:solidFill>
                  <a:srgbClr val="0000FF"/>
                </a:solidFill>
              </a:rPr>
              <a:t>RWELL</a:t>
            </a:r>
            <a:r>
              <a:rPr lang="zh-CN" altLang="en-US" sz="3600" b="1" dirty="0" smtClean="0">
                <a:solidFill>
                  <a:srgbClr val="0000FF"/>
                </a:solidFill>
              </a:rPr>
              <a:t>探测器的下一步工作及应用</a:t>
            </a:r>
            <a:endParaRPr lang="ru-RU" altLang="zh-CN" sz="3600" b="1" dirty="0">
              <a:solidFill>
                <a:srgbClr val="0000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3775973" y="5875121"/>
            <a:ext cx="4739378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900" b="1" u="sng" dirty="0">
                <a:solidFill>
                  <a:srgbClr val="C00000"/>
                </a:solidFill>
              </a:rPr>
              <a:t>简</a:t>
            </a:r>
            <a:r>
              <a:rPr lang="zh-CN" altLang="en-US" sz="2900" b="1" u="sng" dirty="0" smtClean="0">
                <a:solidFill>
                  <a:srgbClr val="C00000"/>
                </a:solidFill>
              </a:rPr>
              <a:t>单快速的探测器安装过程</a:t>
            </a:r>
            <a:endParaRPr lang="zh-CN" altLang="en-US" sz="2900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036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57200" y="274638"/>
            <a:ext cx="9871788" cy="561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 smtClean="0">
                <a:solidFill>
                  <a:srgbClr val="0000FF"/>
                </a:solidFill>
              </a:rPr>
              <a:t>微结构气体探测器用于精确定时的意义</a:t>
            </a:r>
            <a:endParaRPr lang="ru-RU" altLang="zh-CN" sz="3600" b="1" dirty="0">
              <a:solidFill>
                <a:srgbClr val="0000FF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7552" y="1755083"/>
            <a:ext cx="112697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b="1" dirty="0" smtClean="0">
                <a:solidFill>
                  <a:srgbClr val="0000FF"/>
                </a:solidFill>
                <a:cs typeface="Times-Roman"/>
              </a:rPr>
              <a:t>        </a:t>
            </a:r>
            <a:r>
              <a:rPr lang="zh-CN" altLang="zh-CN" sz="2400" b="1" dirty="0" smtClean="0">
                <a:solidFill>
                  <a:srgbClr val="0000FF"/>
                </a:solidFill>
                <a:cs typeface="Times-Roman"/>
              </a:rPr>
              <a:t>在</a:t>
            </a:r>
            <a:r>
              <a:rPr lang="zh-CN" altLang="zh-CN" sz="2400" b="1" dirty="0">
                <a:solidFill>
                  <a:srgbClr val="0000FF"/>
                </a:solidFill>
                <a:cs typeface="Times-Roman"/>
              </a:rPr>
              <a:t>当前的大型核与粒子物理实验中，粒子的飞行时</a:t>
            </a:r>
            <a:r>
              <a:rPr lang="zh-CN" altLang="zh-CN" sz="2400" b="1" dirty="0" smtClean="0">
                <a:solidFill>
                  <a:srgbClr val="0000FF"/>
                </a:solidFill>
                <a:cs typeface="Times-Roman"/>
              </a:rPr>
              <a:t>间与</a:t>
            </a:r>
            <a:r>
              <a:rPr lang="zh-CN" altLang="zh-CN" sz="2400" b="1" dirty="0">
                <a:solidFill>
                  <a:srgbClr val="0000FF"/>
                </a:solidFill>
                <a:cs typeface="Times-Roman"/>
              </a:rPr>
              <a:t>位置是非常重要的物理参数。</a:t>
            </a:r>
            <a:r>
              <a:rPr lang="zh-CN" altLang="zh-CN" sz="2400" b="1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飞行时间测量是进行末态带电粒子鉴别的非常重要而常用的手段。对撞产生的高能末态粒子，高速飞过有限的距离，要求飞行时间探测器具有非常好的时间分辨能力，才能区分不同粒子之间速度上的差异，与动量测量相结合，从而实现粒子鉴别。精确的时间测量通常还是实验中的触发所需要的，同时还能用来有效压制本底计数</a:t>
            </a:r>
            <a:r>
              <a:rPr lang="zh-CN" altLang="zh-CN" sz="24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400" b="1" kern="1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altLang="zh-CN" sz="24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随</a:t>
            </a:r>
            <a:r>
              <a:rPr lang="zh-CN" altLang="zh-CN" sz="2400" b="1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着对撞机的能量和亮度不断提高，对</a:t>
            </a:r>
            <a:r>
              <a:rPr lang="zh-CN" altLang="zh-CN" sz="2400" b="1" dirty="0">
                <a:solidFill>
                  <a:srgbClr val="0000FF"/>
                </a:solidFill>
                <a:cs typeface="Times-Roman"/>
              </a:rPr>
              <a:t>探测器的计数率能力提出了很高的要</a:t>
            </a:r>
            <a:r>
              <a:rPr lang="zh-CN" altLang="zh-CN" sz="2400" b="1" dirty="0" smtClean="0">
                <a:solidFill>
                  <a:srgbClr val="0000FF"/>
                </a:solidFill>
                <a:cs typeface="Times-Roman"/>
              </a:rPr>
              <a:t>求，</a:t>
            </a:r>
            <a:r>
              <a:rPr lang="zh-CN" altLang="zh-CN" sz="2400" b="1" dirty="0">
                <a:solidFill>
                  <a:srgbClr val="0000FF"/>
                </a:solidFill>
                <a:cs typeface="Times-Roman"/>
              </a:rPr>
              <a:t>此外，随着实验规模的不断变大，还希望探测器具有较大的有效面</a:t>
            </a:r>
            <a:r>
              <a:rPr lang="zh-CN" altLang="zh-CN" sz="2400" b="1" dirty="0" smtClean="0">
                <a:solidFill>
                  <a:srgbClr val="0000FF"/>
                </a:solidFill>
                <a:cs typeface="Times-Roman"/>
              </a:rPr>
              <a:t>积以</a:t>
            </a:r>
            <a:r>
              <a:rPr lang="zh-CN" altLang="zh-CN" sz="2400" b="1" dirty="0">
                <a:solidFill>
                  <a:srgbClr val="0000FF"/>
                </a:solidFill>
                <a:cs typeface="Times-Roman"/>
              </a:rPr>
              <a:t>及较低的造价</a:t>
            </a:r>
            <a:r>
              <a:rPr lang="zh-CN" altLang="zh-CN" sz="2400" b="1" dirty="0" smtClean="0">
                <a:solidFill>
                  <a:srgbClr val="0000FF"/>
                </a:solidFill>
                <a:cs typeface="Times-Roman"/>
              </a:rPr>
              <a:t>。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78730" y="5252366"/>
            <a:ext cx="110286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  <a:latin typeface="+mn-ea"/>
                <a:cs typeface="Times-Roman"/>
              </a:rPr>
              <a:t>   </a:t>
            </a:r>
            <a:r>
              <a:rPr lang="zh-CN" altLang="zh-CN" sz="2400" b="1" dirty="0" smtClean="0">
                <a:solidFill>
                  <a:srgbClr val="C00000"/>
                </a:solidFill>
                <a:latin typeface="+mn-ea"/>
                <a:cs typeface="Times-Roman"/>
              </a:rPr>
              <a:t>具</a:t>
            </a:r>
            <a:r>
              <a:rPr lang="zh-CN" altLang="zh-CN" sz="2400" b="1" dirty="0">
                <a:solidFill>
                  <a:srgbClr val="C00000"/>
                </a:solidFill>
                <a:latin typeface="+mn-ea"/>
                <a:cs typeface="Times-Roman"/>
              </a:rPr>
              <a:t>有高计数率</a:t>
            </a:r>
            <a:r>
              <a:rPr lang="zh-CN" altLang="zh-CN" sz="2400" b="1" dirty="0" smtClean="0">
                <a:solidFill>
                  <a:srgbClr val="C00000"/>
                </a:solidFill>
                <a:latin typeface="+mn-ea"/>
                <a:cs typeface="Times-Roman"/>
              </a:rPr>
              <a:t>，高</a:t>
            </a:r>
            <a:r>
              <a:rPr lang="zh-CN" altLang="zh-CN" sz="2400" b="1" dirty="0">
                <a:solidFill>
                  <a:srgbClr val="C00000"/>
                </a:solidFill>
                <a:latin typeface="+mn-ea"/>
                <a:cs typeface="Times-Roman"/>
              </a:rPr>
              <a:t>时间分辨，可大面积制造的气体探测器是当前物理实验中一个非常迫切的需求</a:t>
            </a:r>
            <a:r>
              <a:rPr lang="zh-CN" altLang="zh-CN" sz="2800" b="1" dirty="0">
                <a:solidFill>
                  <a:srgbClr val="C00000"/>
                </a:solidFill>
                <a:latin typeface="+mn-ea"/>
                <a:cs typeface="Times-Roman"/>
              </a:rPr>
              <a:t>。</a:t>
            </a:r>
            <a:endParaRPr lang="zh-CN" altLang="en-US" sz="2800" dirty="0">
              <a:solidFill>
                <a:srgbClr val="C0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9582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948237" y="1872426"/>
            <a:ext cx="7243763" cy="3495675"/>
            <a:chOff x="6130453" y="1412776"/>
            <a:chExt cx="5976664" cy="280831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18130" t="40497" r="20354" b="18325"/>
            <a:stretch/>
          </p:blipFill>
          <p:spPr>
            <a:xfrm>
              <a:off x="6130453" y="1412776"/>
              <a:ext cx="5976664" cy="2808312"/>
            </a:xfrm>
            <a:prstGeom prst="rect">
              <a:avLst/>
            </a:prstGeom>
          </p:spPr>
        </p:pic>
        <p:cxnSp>
          <p:nvCxnSpPr>
            <p:cNvPr id="20" name="Straight Arrow Connector 19"/>
            <p:cNvCxnSpPr/>
            <p:nvPr/>
          </p:nvCxnSpPr>
          <p:spPr>
            <a:xfrm>
              <a:off x="11928648" y="1700808"/>
              <a:ext cx="0" cy="1718900"/>
            </a:xfrm>
            <a:prstGeom prst="straightConnector1">
              <a:avLst/>
            </a:prstGeom>
            <a:ln w="12700">
              <a:solidFill>
                <a:srgbClr val="0000FF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11928648" y="3419708"/>
              <a:ext cx="0" cy="43204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1277381" y="2944523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6 mm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029043" y="3451066"/>
              <a:ext cx="899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100 </a:t>
              </a:r>
              <a:r>
                <a:rPr lang="el-GR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μ</a:t>
              </a:r>
              <a:r>
                <a:rPr 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736" y="364107"/>
            <a:ext cx="10851696" cy="646961"/>
          </a:xfrm>
        </p:spPr>
        <p:txBody>
          <a:bodyPr/>
          <a:lstStyle/>
          <a:p>
            <a:r>
              <a:rPr lang="zh-CN" alt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限制</a:t>
            </a:r>
            <a:r>
              <a:rPr lang="en-US" altLang="zh-CN" sz="36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Micromegas</a:t>
            </a:r>
            <a:r>
              <a:rPr lang="zh-CN" alt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时间分辨能力的因素</a:t>
            </a:r>
            <a:endParaRPr lang="fr-FR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4736" y="1872426"/>
            <a:ext cx="4927827" cy="4642302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CN" altLang="en-US" b="1" dirty="0" smtClean="0">
                <a:solidFill>
                  <a:srgbClr val="C00000"/>
                </a:solidFill>
              </a:rPr>
              <a:t>探测器的时间响应主要受限于漂移区的直接原初电离</a:t>
            </a:r>
            <a:r>
              <a:rPr lang="en-US" altLang="zh-CN" b="1" dirty="0" smtClean="0">
                <a:solidFill>
                  <a:srgbClr val="C00000"/>
                </a:solidFill>
              </a:rPr>
              <a:t>: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en-US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→</a:t>
            </a:r>
            <a:r>
              <a:rPr lang="en-US" b="1" dirty="0" smtClean="0"/>
              <a:t> </a:t>
            </a:r>
            <a:r>
              <a:rPr lang="zh-CN" altLang="en-US" b="1" dirty="0" smtClean="0"/>
              <a:t>原初电离发生位置的不确定性</a:t>
            </a:r>
            <a:endParaRPr lang="en-US" b="1" dirty="0" smtClean="0"/>
          </a:p>
          <a:p>
            <a:pPr marL="457200" lvl="1" indent="0">
              <a:lnSpc>
                <a:spcPct val="120000"/>
              </a:lnSpc>
              <a:buNone/>
            </a:pPr>
            <a:r>
              <a:rPr lang="en-US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→</a:t>
            </a:r>
            <a:r>
              <a:rPr lang="en-US" b="1" dirty="0" smtClean="0"/>
              <a:t> </a:t>
            </a:r>
            <a:r>
              <a:rPr lang="zh-CN" altLang="en-US" b="1" dirty="0" smtClean="0"/>
              <a:t>电荷在漂移过程中的扩散</a:t>
            </a:r>
            <a:endParaRPr lang="en-US" b="1" dirty="0" smtClean="0"/>
          </a:p>
          <a:p>
            <a:pPr marL="457200" lvl="1" indent="0">
              <a:lnSpc>
                <a:spcPct val="120000"/>
              </a:lnSpc>
              <a:buNone/>
            </a:pPr>
            <a:r>
              <a:rPr lang="en-US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→</a:t>
            </a:r>
            <a:r>
              <a:rPr lang="en-US" b="1" dirty="0" smtClean="0"/>
              <a:t> </a:t>
            </a:r>
            <a:r>
              <a:rPr lang="zh-CN" altLang="en-US" b="1" dirty="0"/>
              <a:t>原初电</a:t>
            </a:r>
            <a:r>
              <a:rPr lang="zh-CN" altLang="en-US" b="1" dirty="0" smtClean="0"/>
              <a:t>子漂移速度慢</a:t>
            </a: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b="1" dirty="0" smtClean="0"/>
              <a:t>探</a:t>
            </a:r>
            <a:r>
              <a:rPr lang="zh-CN" altLang="en-US" b="1" dirty="0"/>
              <a:t>测</a:t>
            </a:r>
            <a:r>
              <a:rPr lang="zh-CN" altLang="en-US" b="1" dirty="0" smtClean="0"/>
              <a:t>器的时间性能可以通过以下几个方面来改进：</a:t>
            </a:r>
            <a:r>
              <a:rPr lang="en-US" b="1" dirty="0" smtClean="0"/>
              <a:t> </a:t>
            </a:r>
          </a:p>
          <a:p>
            <a:pPr lvl="1">
              <a:lnSpc>
                <a:spcPct val="120000"/>
              </a:lnSpc>
            </a:pPr>
            <a:r>
              <a:rPr lang="zh-CN" altLang="en-US" b="1" dirty="0" smtClean="0"/>
              <a:t>使所有的原初电子在距离</a:t>
            </a:r>
            <a:r>
              <a:rPr lang="en-US" altLang="zh-CN" b="1" dirty="0" smtClean="0"/>
              <a:t>Mesh</a:t>
            </a:r>
            <a:r>
              <a:rPr lang="zh-CN" altLang="en-US" b="1" dirty="0" smtClean="0"/>
              <a:t>相同的地方同时产生</a:t>
            </a:r>
            <a:r>
              <a:rPr lang="en-US" b="1" dirty="0" smtClean="0"/>
              <a:t>  </a:t>
            </a:r>
          </a:p>
          <a:p>
            <a:pPr lvl="1">
              <a:lnSpc>
                <a:spcPct val="120000"/>
              </a:lnSpc>
            </a:pPr>
            <a:r>
              <a:rPr lang="zh-CN" altLang="en-US" b="1" dirty="0" smtClean="0"/>
              <a:t>减小原初电子的漂移距离</a:t>
            </a:r>
            <a:endParaRPr lang="en-US" b="1" dirty="0" smtClean="0"/>
          </a:p>
          <a:p>
            <a:pPr lvl="1">
              <a:lnSpc>
                <a:spcPct val="120000"/>
              </a:lnSpc>
            </a:pPr>
            <a:r>
              <a:rPr lang="zh-CN" altLang="en-US" b="1" dirty="0" smtClean="0"/>
              <a:t>提高漂移区的电场强度</a:t>
            </a:r>
            <a:endParaRPr lang="en-US" b="1" dirty="0"/>
          </a:p>
        </p:txBody>
      </p:sp>
      <p:sp>
        <p:nvSpPr>
          <p:cNvPr id="19" name="Content Placeholder 18"/>
          <p:cNvSpPr>
            <a:spLocks noGrp="1"/>
          </p:cNvSpPr>
          <p:nvPr>
            <p:ph sz="half" idx="2"/>
          </p:nvPr>
        </p:nvSpPr>
        <p:spPr>
          <a:xfrm>
            <a:off x="4928645" y="5730695"/>
            <a:ext cx="6994796" cy="423313"/>
          </a:xfrm>
          <a:noFill/>
          <a:ln>
            <a:noFill/>
          </a:ln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"/>
            </a:pPr>
            <a:r>
              <a:rPr lang="zh-CN" altLang="en-US" b="1" dirty="0">
                <a:solidFill>
                  <a:srgbClr val="C00000"/>
                </a:solidFill>
              </a:rPr>
              <a:t>最大限度压制漂移区直接产生的原初电</a:t>
            </a:r>
            <a:r>
              <a:rPr lang="zh-CN" altLang="en-US" b="1" dirty="0" smtClean="0">
                <a:solidFill>
                  <a:srgbClr val="C00000"/>
                </a:solidFill>
              </a:rPr>
              <a:t>离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4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6456" y="1909556"/>
            <a:ext cx="5721402" cy="195155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 b="1" dirty="0" smtClean="0">
                <a:solidFill>
                  <a:srgbClr val="C8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通过减小漂移区</a:t>
            </a:r>
            <a:r>
              <a:rPr lang="en-US" sz="2200" b="1" dirty="0" smtClean="0">
                <a:solidFill>
                  <a:srgbClr val="C8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(200</a:t>
            </a:r>
            <a:r>
              <a:rPr lang="el-GR" sz="2200" b="1" dirty="0" smtClean="0">
                <a:solidFill>
                  <a:srgbClr val="C8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2200" b="1" dirty="0" smtClean="0">
                <a:solidFill>
                  <a:srgbClr val="C8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m)</a:t>
            </a:r>
            <a:r>
              <a:rPr lang="zh-CN" altLang="en-US" sz="2200" b="1" dirty="0" smtClean="0">
                <a:solidFill>
                  <a:srgbClr val="C8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来压制直接的原初电离，并适当增加漂移区电场强度</a:t>
            </a:r>
            <a:endParaRPr lang="en-US" sz="2200" b="1" dirty="0" smtClean="0">
              <a:solidFill>
                <a:srgbClr val="C81F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zh-CN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限制电荷扩散</a:t>
            </a: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zh-CN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增</a:t>
            </a:r>
            <a:r>
              <a:rPr lang="zh-CN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加原初电子的漂移速度</a:t>
            </a: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zh-CN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使原初电荷在漂移区能够被预放大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373000" y="3833976"/>
            <a:ext cx="5846440" cy="2058679"/>
          </a:xfrm>
        </p:spPr>
        <p:txBody>
          <a:bodyPr>
            <a:normAutofit/>
          </a:bodyPr>
          <a:lstStyle/>
          <a:p>
            <a:r>
              <a:rPr lang="zh-CN" altLang="en-US" sz="2400" b="1" dirty="0" smtClean="0">
                <a:solidFill>
                  <a:srgbClr val="C8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使用</a:t>
            </a:r>
            <a:r>
              <a:rPr lang="en-US" sz="2400" b="1" dirty="0" smtClean="0">
                <a:solidFill>
                  <a:srgbClr val="C8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Cerenkov </a:t>
            </a:r>
            <a:r>
              <a:rPr lang="en-US" altLang="zh-CN" sz="2400" b="1" dirty="0" smtClean="0">
                <a:solidFill>
                  <a:srgbClr val="C8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b="1" dirty="0" smtClean="0">
                <a:solidFill>
                  <a:srgbClr val="C8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adiator</a:t>
            </a:r>
            <a:r>
              <a:rPr lang="en-US" altLang="zh-CN" sz="2400" b="1" dirty="0" smtClean="0">
                <a:solidFill>
                  <a:srgbClr val="C8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zh-CN" altLang="en-US" sz="2400" b="1" dirty="0" smtClean="0">
                <a:solidFill>
                  <a:srgbClr val="C8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光阴极</a:t>
            </a:r>
            <a:endParaRPr lang="en-US" sz="2400" b="1" dirty="0" smtClean="0">
              <a:solidFill>
                <a:srgbClr val="C81F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zh-CN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光电</a:t>
            </a:r>
            <a:r>
              <a:rPr lang="zh-CN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子全部从光阴极发射出来，与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Mesh</a:t>
            </a:r>
            <a:r>
              <a:rPr lang="zh-CN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具有相同的距离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zh-CN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漂移区的预防大能够：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→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zh-CN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降低纵向扩散的影响；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→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zh-CN" altLang="en-US" sz="20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减小漂移区内气体直接电离的贡献；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5986274" y="1783127"/>
            <a:ext cx="5730156" cy="1611797"/>
            <a:chOff x="5981512" y="1542922"/>
            <a:chExt cx="6137494" cy="18722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18129" t="55279" r="18872" b="17269"/>
            <a:stretch/>
          </p:blipFill>
          <p:spPr>
            <a:xfrm>
              <a:off x="5981512" y="1542922"/>
              <a:ext cx="6120680" cy="1872208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/>
            <p:nvPr/>
          </p:nvCxnSpPr>
          <p:spPr>
            <a:xfrm>
              <a:off x="11219401" y="2138565"/>
              <a:ext cx="0" cy="432048"/>
            </a:xfrm>
            <a:prstGeom prst="straightConnector1">
              <a:avLst/>
            </a:prstGeom>
            <a:ln w="12700">
              <a:solidFill>
                <a:srgbClr val="0000FF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11219401" y="2570613"/>
              <a:ext cx="0" cy="43204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1190768" y="2138565"/>
              <a:ext cx="899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2</a:t>
              </a:r>
              <a:r>
                <a:rPr lang="en-US" dirty="0" smtClean="0">
                  <a:solidFill>
                    <a:srgbClr val="0000FF"/>
                  </a:solidFill>
                </a:rPr>
                <a:t>00 </a:t>
              </a:r>
              <a:r>
                <a:rPr lang="el-GR" dirty="0" smtClean="0">
                  <a:solidFill>
                    <a:srgbClr val="0000FF"/>
                  </a:solidFill>
                </a:rPr>
                <a:t>μ</a:t>
              </a:r>
              <a:r>
                <a:rPr lang="en-US" dirty="0" smtClean="0">
                  <a:solidFill>
                    <a:srgbClr val="0000FF"/>
                  </a:solidFill>
                </a:rPr>
                <a:t>m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219401" y="2613750"/>
              <a:ext cx="899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100 </a:t>
              </a:r>
              <a:r>
                <a:rPr lang="el-GR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μ</a:t>
              </a:r>
              <a:r>
                <a:rPr 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000066" y="3494444"/>
            <a:ext cx="5562788" cy="2287599"/>
            <a:chOff x="6096000" y="3356992"/>
            <a:chExt cx="5976664" cy="280831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18130" t="40497" r="20354" b="18325"/>
            <a:stretch/>
          </p:blipFill>
          <p:spPr>
            <a:xfrm>
              <a:off x="6096000" y="3356992"/>
              <a:ext cx="5976664" cy="2808312"/>
            </a:xfrm>
            <a:prstGeom prst="rect">
              <a:avLst/>
            </a:prstGeom>
          </p:spPr>
        </p:pic>
        <p:cxnSp>
          <p:nvCxnSpPr>
            <p:cNvPr id="16" name="Straight Arrow Connector 15"/>
            <p:cNvCxnSpPr/>
            <p:nvPr/>
          </p:nvCxnSpPr>
          <p:spPr>
            <a:xfrm>
              <a:off x="11208568" y="4941168"/>
              <a:ext cx="0" cy="432048"/>
            </a:xfrm>
            <a:prstGeom prst="straightConnector1">
              <a:avLst/>
            </a:prstGeom>
            <a:ln w="12700">
              <a:solidFill>
                <a:srgbClr val="0000FF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1208568" y="5373216"/>
              <a:ext cx="0" cy="43204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1144426" y="4960747"/>
              <a:ext cx="899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2</a:t>
              </a:r>
              <a:r>
                <a:rPr lang="en-US" dirty="0" smtClean="0">
                  <a:solidFill>
                    <a:srgbClr val="0000FF"/>
                  </a:solidFill>
                </a:rPr>
                <a:t>00 </a:t>
              </a:r>
              <a:r>
                <a:rPr lang="el-GR" dirty="0" smtClean="0">
                  <a:solidFill>
                    <a:srgbClr val="0000FF"/>
                  </a:solidFill>
                </a:rPr>
                <a:t>μ</a:t>
              </a:r>
              <a:r>
                <a:rPr lang="en-US" dirty="0" smtClean="0">
                  <a:solidFill>
                    <a:srgbClr val="0000FF"/>
                  </a:solidFill>
                </a:rPr>
                <a:t>m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173059" y="5435932"/>
              <a:ext cx="899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100 </a:t>
              </a:r>
              <a:r>
                <a:rPr lang="el-GR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μ</a:t>
              </a:r>
              <a:r>
                <a:rPr 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22" name="Title 1"/>
          <p:cNvSpPr txBox="1">
            <a:spLocks/>
          </p:cNvSpPr>
          <p:nvPr/>
        </p:nvSpPr>
        <p:spPr>
          <a:xfrm>
            <a:off x="502104" y="365125"/>
            <a:ext cx="10851696" cy="6469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提高</a:t>
            </a:r>
            <a:r>
              <a:rPr lang="en-US" altLang="zh-CN" sz="36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Micromegas</a:t>
            </a:r>
            <a:r>
              <a:rPr lang="zh-CN" alt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时间分辨的方法</a:t>
            </a:r>
            <a:endParaRPr lang="fr-FR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3"/>
          <p:cNvGrpSpPr/>
          <p:nvPr/>
        </p:nvGrpSpPr>
        <p:grpSpPr>
          <a:xfrm>
            <a:off x="1140078" y="5816398"/>
            <a:ext cx="10945161" cy="809393"/>
            <a:chOff x="407423" y="5605209"/>
            <a:chExt cx="12032413" cy="809393"/>
          </a:xfrm>
        </p:grpSpPr>
        <p:sp>
          <p:nvSpPr>
            <p:cNvPr id="26" name="Rectangle 13"/>
            <p:cNvSpPr/>
            <p:nvPr/>
          </p:nvSpPr>
          <p:spPr>
            <a:xfrm>
              <a:off x="2502732" y="5629772"/>
              <a:ext cx="9937104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spcBef>
                  <a:spcPts val="600"/>
                </a:spcBef>
                <a:buSzPct val="115000"/>
                <a:buFont typeface="Wingdings" panose="05000000000000000000" pitchFamily="2" charset="2"/>
                <a:buChar char=""/>
              </a:pPr>
              <a:r>
                <a:rPr lang="en-US" sz="2000" b="1" dirty="0" smtClean="0">
                  <a:solidFill>
                    <a:srgbClr val="C00000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sz="2000" b="1" dirty="0" smtClean="0">
                  <a:solidFill>
                    <a:srgbClr val="C00000"/>
                  </a:solidFill>
                </a:rPr>
                <a:t>single </a:t>
              </a:r>
              <a:r>
                <a:rPr lang="en-US" sz="2000" b="1" dirty="0">
                  <a:solidFill>
                    <a:srgbClr val="C00000"/>
                  </a:solidFill>
                </a:rPr>
                <a:t>photoelectron time jitter </a:t>
              </a:r>
              <a:r>
                <a:rPr lang="en-US" sz="2000" b="1" dirty="0" smtClean="0">
                  <a:solidFill>
                    <a:srgbClr val="C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～</a:t>
              </a:r>
              <a:r>
                <a:rPr lang="en-US" sz="2000" b="1" dirty="0" smtClean="0">
                  <a:solidFill>
                    <a:srgbClr val="C00000"/>
                  </a:solidFill>
                </a:rPr>
                <a:t>100 ps</a:t>
              </a:r>
            </a:p>
            <a:p>
              <a:pPr marL="342900" indent="-342900">
                <a:spcBef>
                  <a:spcPts val="600"/>
                </a:spcBef>
                <a:buSzPct val="115000"/>
                <a:buFont typeface="Wingdings" panose="05000000000000000000" pitchFamily="2" charset="2"/>
                <a:buChar char=""/>
              </a:pPr>
              <a:r>
                <a:rPr lang="en-US" sz="2000" b="1" dirty="0" smtClean="0">
                  <a:solidFill>
                    <a:srgbClr val="C00000"/>
                  </a:solidFill>
                </a:rPr>
                <a:t>  sufficient </a:t>
              </a:r>
              <a:r>
                <a:rPr lang="en-US" sz="2000" b="1" dirty="0">
                  <a:solidFill>
                    <a:srgbClr val="C00000"/>
                  </a:solidFill>
                </a:rPr>
                <a:t>photoelectrons to reach timing response </a:t>
              </a:r>
              <a:r>
                <a:rPr lang="en-US" sz="20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000" b="1" dirty="0" smtClean="0">
                  <a:solidFill>
                    <a:srgbClr val="C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～</a:t>
              </a:r>
              <a:r>
                <a:rPr lang="en-US" sz="2000" b="1" dirty="0" smtClean="0">
                  <a:solidFill>
                    <a:srgbClr val="C00000"/>
                  </a:solidFill>
                </a:rPr>
                <a:t>20 </a:t>
              </a:r>
              <a:r>
                <a:rPr lang="en-US" sz="2000" b="1" dirty="0">
                  <a:solidFill>
                    <a:srgbClr val="C00000"/>
                  </a:solidFill>
                </a:rPr>
                <a:t>ps. </a:t>
              </a:r>
            </a:p>
          </p:txBody>
        </p:sp>
        <p:sp>
          <p:nvSpPr>
            <p:cNvPr id="27" name="TextBox 22"/>
            <p:cNvSpPr txBox="1"/>
            <p:nvPr/>
          </p:nvSpPr>
          <p:spPr>
            <a:xfrm>
              <a:off x="407423" y="5605209"/>
              <a:ext cx="16780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>
                  <a:solidFill>
                    <a:srgbClr val="C00000"/>
                  </a:solidFill>
                </a:rPr>
                <a:t>Project goal:</a:t>
              </a:r>
              <a:endParaRPr lang="en-US" sz="2000" b="1" i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056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1821" y="365125"/>
            <a:ext cx="7679192" cy="663449"/>
          </a:xfrm>
        </p:spPr>
        <p:txBody>
          <a:bodyPr/>
          <a:lstStyle/>
          <a:p>
            <a:r>
              <a:rPr lang="en-US" altLang="zh-CN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Picosecond </a:t>
            </a:r>
            <a:r>
              <a:rPr lang="en-US" altLang="zh-CN" sz="36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Micromegas</a:t>
            </a:r>
            <a:r>
              <a:rPr lang="zh-CN" alt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合作组</a:t>
            </a:r>
            <a:endParaRPr lang="en-US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2122" y="1780286"/>
            <a:ext cx="11721008" cy="447662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1800" b="1" dirty="0" smtClean="0"/>
              <a:t>CEA (</a:t>
            </a:r>
            <a:r>
              <a:rPr lang="en-US" sz="1800" b="1" dirty="0" err="1" smtClean="0"/>
              <a:t>Saclay</a:t>
            </a:r>
            <a:r>
              <a:rPr lang="en-US" sz="1800" b="1" dirty="0" smtClean="0"/>
              <a:t>)</a:t>
            </a:r>
            <a:br>
              <a:rPr lang="en-US" sz="1800" b="1" dirty="0" smtClean="0"/>
            </a:br>
            <a:r>
              <a:rPr lang="en-US" sz="1800" i="1" dirty="0" smtClean="0"/>
              <a:t>T</a:t>
            </a:r>
            <a:r>
              <a:rPr lang="en-US" sz="1800" i="1" dirty="0"/>
              <a:t>. </a:t>
            </a:r>
            <a:r>
              <a:rPr lang="en-US" sz="1800" i="1" dirty="0" smtClean="0"/>
              <a:t>Papaevangelou</a:t>
            </a:r>
            <a:r>
              <a:rPr lang="en-US" sz="1800" i="1" dirty="0"/>
              <a:t> , I Giomataris</a:t>
            </a:r>
            <a:r>
              <a:rPr lang="en-US" sz="1800" i="1" dirty="0" smtClean="0"/>
              <a:t>, M. </a:t>
            </a:r>
            <a:r>
              <a:rPr lang="en-US" sz="1800" i="1" dirty="0" err="1" smtClean="0"/>
              <a:t>Kebbiri</a:t>
            </a:r>
            <a:r>
              <a:rPr lang="en-US" sz="1800" i="1" dirty="0" smtClean="0"/>
              <a:t>, </a:t>
            </a:r>
            <a:r>
              <a:rPr lang="en-US" sz="1800" i="1" dirty="0"/>
              <a:t>M. </a:t>
            </a:r>
            <a:r>
              <a:rPr lang="en-US" sz="1800" i="1" dirty="0" err="1"/>
              <a:t>Pomorski</a:t>
            </a:r>
            <a:r>
              <a:rPr lang="en-US" sz="1800" i="1" dirty="0"/>
              <a:t>, </a:t>
            </a:r>
            <a:r>
              <a:rPr lang="en-US" sz="1800" i="1" dirty="0" smtClean="0"/>
              <a:t>T. </a:t>
            </a:r>
            <a:r>
              <a:rPr lang="en-US" sz="1800" i="1" dirty="0" err="1" smtClean="0"/>
              <a:t>Gustavsson</a:t>
            </a:r>
            <a:r>
              <a:rPr lang="en-US" sz="1800" i="1" dirty="0" smtClean="0"/>
              <a:t>, E. Ferrer-</a:t>
            </a:r>
            <a:r>
              <a:rPr lang="en-US" sz="1800" i="1" dirty="0" err="1" smtClean="0"/>
              <a:t>Ribas</a:t>
            </a:r>
            <a:r>
              <a:rPr lang="en-US" sz="1800" i="1" dirty="0" smtClean="0"/>
              <a:t>, D. Desforge, I. </a:t>
            </a:r>
            <a:r>
              <a:rPr lang="en-US" sz="1800" i="1" dirty="0" err="1" smtClean="0"/>
              <a:t>Katsioulas</a:t>
            </a:r>
            <a:r>
              <a:rPr lang="en-US" sz="1800" i="1" dirty="0" smtClean="0"/>
              <a:t>, G. </a:t>
            </a:r>
            <a:r>
              <a:rPr lang="en-US" sz="1800" i="1" dirty="0" err="1" smtClean="0"/>
              <a:t>Tsiledakis</a:t>
            </a:r>
            <a:r>
              <a:rPr lang="en-US" sz="1800" i="1" dirty="0" smtClean="0"/>
              <a:t>, O. </a:t>
            </a:r>
            <a:r>
              <a:rPr lang="en-US" sz="1800" i="1" dirty="0" err="1" smtClean="0"/>
              <a:t>Malliard</a:t>
            </a:r>
            <a:r>
              <a:rPr lang="en-US" sz="1800" i="1" dirty="0" smtClean="0"/>
              <a:t>, P. </a:t>
            </a:r>
            <a:r>
              <a:rPr lang="en-US" sz="1800" i="1" dirty="0" err="1" smtClean="0"/>
              <a:t>Legou</a:t>
            </a:r>
            <a:r>
              <a:rPr lang="en-US" sz="1800" i="1" dirty="0" smtClean="0"/>
              <a:t>, C. Guyot, P. </a:t>
            </a:r>
            <a:r>
              <a:rPr lang="en-US" sz="1800" i="1" dirty="0" err="1" smtClean="0"/>
              <a:t>Schwemling</a:t>
            </a:r>
            <a:endParaRPr lang="fr-FR" sz="1800" i="1" dirty="0"/>
          </a:p>
          <a:p>
            <a:pPr>
              <a:spcBef>
                <a:spcPts val="1200"/>
              </a:spcBef>
            </a:pPr>
            <a:r>
              <a:rPr lang="en-US" sz="1800" b="1" dirty="0" smtClean="0"/>
              <a:t>CERN</a:t>
            </a:r>
            <a:br>
              <a:rPr lang="en-US" sz="1800" b="1" dirty="0" smtClean="0"/>
            </a:br>
            <a:r>
              <a:rPr lang="en-US" sz="1800" i="1" dirty="0"/>
              <a:t>L. </a:t>
            </a:r>
            <a:r>
              <a:rPr lang="en-US" sz="1800" i="1" dirty="0" err="1"/>
              <a:t>Ropelewski</a:t>
            </a:r>
            <a:r>
              <a:rPr lang="en-US" sz="1800" i="1" dirty="0"/>
              <a:t>, E. </a:t>
            </a:r>
            <a:r>
              <a:rPr lang="en-US" sz="1800" i="1" dirty="0" err="1"/>
              <a:t>Oliveri</a:t>
            </a:r>
            <a:r>
              <a:rPr lang="en-US" sz="1800" i="1" dirty="0"/>
              <a:t>, F. Resnati, R. </a:t>
            </a:r>
            <a:r>
              <a:rPr lang="en-US" sz="1800" i="1" dirty="0" err="1"/>
              <a:t>Veenhof</a:t>
            </a:r>
            <a:r>
              <a:rPr lang="en-US" sz="1800" i="1" dirty="0"/>
              <a:t>, H. Muller, F. </a:t>
            </a:r>
            <a:r>
              <a:rPr lang="en-US" sz="1800" i="1" dirty="0" err="1"/>
              <a:t>Brunbauer</a:t>
            </a:r>
            <a:r>
              <a:rPr lang="en-US" sz="1800" i="1" dirty="0"/>
              <a:t>, M. van </a:t>
            </a:r>
            <a:r>
              <a:rPr lang="en-US" sz="1800" i="1" dirty="0" err="1"/>
              <a:t>Stenis</a:t>
            </a:r>
            <a:r>
              <a:rPr lang="en-US" sz="1800" i="1" dirty="0"/>
              <a:t>, M. Lupberger, T. Schneider, D. González </a:t>
            </a:r>
            <a:r>
              <a:rPr lang="en-US" sz="1800" i="1" dirty="0" err="1"/>
              <a:t>Díaz</a:t>
            </a:r>
            <a:r>
              <a:rPr lang="en-US" sz="1800" i="1" dirty="0" smtClean="0"/>
              <a:t>* </a:t>
            </a:r>
          </a:p>
          <a:p>
            <a:pPr>
              <a:spcBef>
                <a:spcPts val="1200"/>
              </a:spcBef>
            </a:pPr>
            <a:r>
              <a:rPr lang="en-US" sz="1800" b="1" dirty="0" smtClean="0"/>
              <a:t>NCSR </a:t>
            </a:r>
            <a:r>
              <a:rPr lang="en-US" sz="1800" b="1" dirty="0" err="1" smtClean="0"/>
              <a:t>Demokritos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i="1" dirty="0" smtClean="0"/>
              <a:t>G. </a:t>
            </a:r>
            <a:r>
              <a:rPr lang="en-US" sz="1800" i="1" dirty="0" err="1" smtClean="0"/>
              <a:t>Fanourakis</a:t>
            </a:r>
            <a:endParaRPr lang="en-US" sz="1800" i="1" dirty="0" smtClean="0"/>
          </a:p>
          <a:p>
            <a:pPr>
              <a:spcBef>
                <a:spcPts val="1200"/>
              </a:spcBef>
            </a:pPr>
            <a:r>
              <a:rPr lang="en-US" sz="1800" b="1" dirty="0" smtClean="0"/>
              <a:t>Princeton University</a:t>
            </a:r>
            <a:r>
              <a:rPr lang="en-US" sz="1800" b="1" i="1" dirty="0" smtClean="0"/>
              <a:t/>
            </a:r>
            <a:br>
              <a:rPr lang="en-US" sz="1800" b="1" i="1" dirty="0" smtClean="0"/>
            </a:br>
            <a:r>
              <a:rPr lang="en-US" sz="1800" i="1" dirty="0" err="1" smtClean="0"/>
              <a:t>S.White</a:t>
            </a:r>
            <a:r>
              <a:rPr lang="en-US" sz="1800" i="1" dirty="0" smtClean="0"/>
              <a:t>, K.T</a:t>
            </a:r>
            <a:r>
              <a:rPr lang="en-US" sz="1800" i="1" dirty="0"/>
              <a:t>. McDonald, </a:t>
            </a:r>
            <a:r>
              <a:rPr lang="en-US" sz="1800" i="1" dirty="0" err="1" smtClean="0"/>
              <a:t>Changguo</a:t>
            </a:r>
            <a:r>
              <a:rPr lang="en-US" sz="1800" i="1" dirty="0" smtClean="0"/>
              <a:t> Lu</a:t>
            </a:r>
          </a:p>
          <a:p>
            <a:pPr>
              <a:spcBef>
                <a:spcPts val="1200"/>
              </a:spcBef>
            </a:pPr>
            <a:r>
              <a:rPr lang="en-US" sz="1800" b="1" dirty="0" smtClean="0"/>
              <a:t>University of Thessaloniki</a:t>
            </a:r>
            <a:br>
              <a:rPr lang="en-US" sz="1800" b="1" dirty="0" smtClean="0"/>
            </a:br>
            <a:r>
              <a:rPr lang="en-US" sz="1800" i="1" dirty="0" smtClean="0"/>
              <a:t>S. Tzamarias</a:t>
            </a:r>
          </a:p>
          <a:p>
            <a:pPr>
              <a:spcBef>
                <a:spcPts val="1200"/>
              </a:spcBef>
            </a:pPr>
            <a:r>
              <a:rPr lang="en-US" sz="1800" b="1" dirty="0" smtClean="0"/>
              <a:t>University </a:t>
            </a:r>
            <a:r>
              <a:rPr lang="en-US" sz="1800" b="1" dirty="0"/>
              <a:t>of Science and Technology of China (USTC</a:t>
            </a:r>
            <a:r>
              <a:rPr lang="en-US" sz="1800" b="1" dirty="0" smtClean="0"/>
              <a:t>)</a:t>
            </a:r>
            <a:br>
              <a:rPr lang="en-US" sz="1800" b="1" dirty="0" smtClean="0"/>
            </a:br>
            <a:r>
              <a:rPr lang="en-US" altLang="zh-CN" sz="1800" dirty="0"/>
              <a:t>Yi Zhou</a:t>
            </a:r>
            <a:r>
              <a:rPr lang="en-US" sz="1800" dirty="0" smtClean="0"/>
              <a:t>, </a:t>
            </a:r>
            <a:r>
              <a:rPr lang="en-US" sz="1800" dirty="0" err="1"/>
              <a:t>Jianbei</a:t>
            </a:r>
            <a:r>
              <a:rPr lang="en-US" sz="1800" dirty="0"/>
              <a:t> Liu, </a:t>
            </a:r>
            <a:r>
              <a:rPr lang="en-US" altLang="zh-CN" sz="1800" dirty="0" err="1" smtClean="0"/>
              <a:t>Zhiyong</a:t>
            </a:r>
            <a:r>
              <a:rPr lang="en-US" altLang="zh-CN" sz="1800" dirty="0" smtClean="0"/>
              <a:t> </a:t>
            </a:r>
            <a:r>
              <a:rPr lang="en-US" altLang="zh-CN" sz="1800" dirty="0"/>
              <a:t>Zhang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7762961" y="6296191"/>
            <a:ext cx="37127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rgbClr val="292934"/>
                </a:solidFill>
              </a:rPr>
              <a:t>* Present Institute: </a:t>
            </a:r>
            <a:r>
              <a:rPr lang="en-US" sz="1200" i="1" dirty="0" smtClean="0">
                <a:solidFill>
                  <a:srgbClr val="292934"/>
                </a:solidFill>
              </a:rPr>
              <a:t>University of Santiago de </a:t>
            </a:r>
            <a:r>
              <a:rPr lang="en-US" sz="1200" i="1" dirty="0" err="1" smtClean="0">
                <a:solidFill>
                  <a:srgbClr val="292934"/>
                </a:solidFill>
              </a:rPr>
              <a:t>Compostela</a:t>
            </a:r>
            <a:endParaRPr lang="en-US" sz="1200" i="1" dirty="0">
              <a:solidFill>
                <a:srgbClr val="292934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220936" y="3652120"/>
            <a:ext cx="7760153" cy="1396094"/>
            <a:chOff x="685799" y="2902692"/>
            <a:chExt cx="10647205" cy="1886778"/>
          </a:xfrm>
        </p:grpSpPr>
        <p:pic>
          <p:nvPicPr>
            <p:cNvPr id="14" name="Picture 10" descr="\\Dapdc5\tpapaeva\Desktop\CEA admin - Doc models\Logos\CEA_logo_quadri-sur-fond-rouge.png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799" y="2907865"/>
              <a:ext cx="1872000" cy="18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57799" y="2907865"/>
              <a:ext cx="1872000" cy="18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21362" y="2902692"/>
              <a:ext cx="1730421" cy="1877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0" descr="Image result for USTC Hefei 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5833" y="2902692"/>
              <a:ext cx="1877171" cy="1877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2" descr="Image result for aristotle university of thessaloniki 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1783" y="2912667"/>
              <a:ext cx="1704050" cy="1867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78041" y="2902693"/>
              <a:ext cx="1643322" cy="1886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6170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6045" y="3855074"/>
            <a:ext cx="10990459" cy="2808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6045" y="1431020"/>
            <a:ext cx="7959026" cy="5379355"/>
          </a:xfrm>
        </p:spPr>
        <p:txBody>
          <a:bodyPr>
            <a:noAutofit/>
          </a:bodyPr>
          <a:lstStyle/>
          <a:p>
            <a:r>
              <a:rPr lang="zh-CN" altLang="en-US" sz="2200" b="1" u="sng" dirty="0" smtClean="0"/>
              <a:t>反射式光阴极</a:t>
            </a:r>
            <a:r>
              <a:rPr lang="en-US" sz="2200" b="1" dirty="0" smtClean="0"/>
              <a:t>:</a:t>
            </a:r>
            <a:endParaRPr lang="en-US" sz="2200" b="1" dirty="0"/>
          </a:p>
          <a:p>
            <a:pPr>
              <a:lnSpc>
                <a:spcPct val="70000"/>
              </a:lnSpc>
              <a:buNone/>
            </a:pPr>
            <a:r>
              <a:rPr lang="en-US" sz="2000" b="1" dirty="0"/>
              <a:t>	</a:t>
            </a:r>
            <a:r>
              <a:rPr lang="zh-CN" altLang="en-US" sz="1800" b="1" dirty="0" smtClean="0"/>
              <a:t>光敏材料镀在网格的上表面，激发出来的光电子沿电场线进入放大区</a:t>
            </a:r>
            <a:endParaRPr lang="en-US" sz="1800" b="1" dirty="0"/>
          </a:p>
          <a:p>
            <a:pPr marL="628650" indent="-180975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en-US" altLang="zh-CN" sz="1600" b="1" dirty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zh-CN" altLang="en-US" sz="1600" b="1" dirty="0" smtClean="0">
                <a:solidFill>
                  <a:srgbClr val="C00000"/>
                </a:solidFill>
                <a:sym typeface="Wingdings" pitchFamily="2" charset="2"/>
              </a:rPr>
              <a:t>离子回流小</a:t>
            </a:r>
            <a:r>
              <a:rPr lang="en-US" sz="1600" b="1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Wingdings" pitchFamily="2" charset="2"/>
              </a:rPr>
              <a:t>→</a:t>
            </a:r>
            <a:r>
              <a:rPr lang="en-US" sz="1600" b="1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zh-CN" altLang="en-US" sz="1600" b="1" dirty="0" smtClean="0">
                <a:solidFill>
                  <a:srgbClr val="C00000"/>
                </a:solidFill>
                <a:sym typeface="Wingdings" pitchFamily="2" charset="2"/>
              </a:rPr>
              <a:t>抗辐照能力强</a:t>
            </a:r>
            <a:r>
              <a:rPr lang="en-US" sz="1600" b="1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</a:p>
          <a:p>
            <a:pPr lvl="1">
              <a:buFont typeface="Wingdings" pitchFamily="2" charset="2"/>
              <a:buChar char="ü"/>
            </a:pPr>
            <a:r>
              <a:rPr lang="zh-CN" altLang="en-US" sz="1600" b="1" dirty="0" smtClean="0">
                <a:solidFill>
                  <a:srgbClr val="C00000"/>
                </a:solidFill>
              </a:rPr>
              <a:t>光阴极看不到雪崩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Wingdings" pitchFamily="2" charset="2"/>
              </a:rPr>
              <a:t>→</a:t>
            </a:r>
            <a:r>
              <a:rPr lang="en-US" sz="1600" b="1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zh-CN" altLang="en-US" sz="1600" b="1" dirty="0" smtClean="0">
                <a:solidFill>
                  <a:srgbClr val="C00000"/>
                </a:solidFill>
                <a:sym typeface="Wingdings" pitchFamily="2" charset="2"/>
              </a:rPr>
              <a:t>没有光子反馈</a:t>
            </a:r>
            <a:r>
              <a:rPr lang="en-US" sz="1600" b="1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</a:p>
          <a:p>
            <a:pPr lvl="1">
              <a:buFont typeface="Wingdings" pitchFamily="2" charset="2"/>
              <a:buChar char="ü"/>
            </a:pPr>
            <a:r>
              <a:rPr lang="zh-CN" altLang="en-US" sz="1600" b="1" dirty="0" smtClean="0">
                <a:solidFill>
                  <a:srgbClr val="C00000"/>
                </a:solidFill>
                <a:sym typeface="Wingdings" pitchFamily="2" charset="2"/>
              </a:rPr>
              <a:t>光电子提取效率相对较高</a:t>
            </a:r>
            <a:endParaRPr lang="en-US" sz="1600" b="1" dirty="0" smtClean="0">
              <a:solidFill>
                <a:srgbClr val="C00000"/>
              </a:solidFill>
              <a:sym typeface="Wingdings" pitchFamily="2" charset="2"/>
            </a:endParaRPr>
          </a:p>
          <a:p>
            <a:pPr lvl="1">
              <a:buFont typeface="Wingdings 2" panose="05020102010507070707" pitchFamily="18" charset="2"/>
              <a:buChar char="O"/>
            </a:pPr>
            <a:r>
              <a:rPr lang="zh-CN" altLang="en-US" sz="1600" b="1" dirty="0" smtClean="0">
                <a:solidFill>
                  <a:srgbClr val="7030A0"/>
                </a:solidFill>
              </a:rPr>
              <a:t>光在晶体与工作气体的界面上会发生反射</a:t>
            </a:r>
            <a:r>
              <a:rPr lang="en-US" sz="1600" b="1" dirty="0" smtClean="0">
                <a:solidFill>
                  <a:srgbClr val="7030A0"/>
                </a:solidFill>
              </a:rPr>
              <a:t> </a:t>
            </a:r>
          </a:p>
          <a:p>
            <a:pPr lvl="1">
              <a:buFont typeface="Wingdings 2" panose="05020102010507070707" pitchFamily="18" charset="2"/>
              <a:buChar char="O"/>
            </a:pPr>
            <a:r>
              <a:rPr lang="zh-CN" altLang="en-US" sz="1600" b="1" dirty="0" smtClean="0">
                <a:solidFill>
                  <a:srgbClr val="7030A0"/>
                </a:solidFill>
                <a:sym typeface="Wingdings" pitchFamily="2" charset="2"/>
              </a:rPr>
              <a:t>光电子漂移的路径变化比较大</a:t>
            </a:r>
            <a:endParaRPr lang="en-US" sz="1600" b="1" dirty="0">
              <a:solidFill>
                <a:srgbClr val="7030A0"/>
              </a:solidFill>
              <a:sym typeface="Wingdings" pitchFamily="2" charset="2"/>
            </a:endParaRPr>
          </a:p>
          <a:p>
            <a:pPr lvl="1">
              <a:buFont typeface="Wingdings 2" panose="05020102010507070707" pitchFamily="18" charset="2"/>
              <a:buChar char="O"/>
            </a:pPr>
            <a:r>
              <a:rPr lang="zh-CN" altLang="en-US" sz="1600" b="1" dirty="0">
                <a:solidFill>
                  <a:srgbClr val="7030A0"/>
                </a:solidFill>
                <a:sym typeface="Wingdings" pitchFamily="2" charset="2"/>
              </a:rPr>
              <a:t>只</a:t>
            </a:r>
            <a:r>
              <a:rPr lang="zh-CN" altLang="en-US" sz="1600" b="1" dirty="0" smtClean="0">
                <a:solidFill>
                  <a:srgbClr val="7030A0"/>
                </a:solidFill>
                <a:sym typeface="Wingdings" pitchFamily="2" charset="2"/>
              </a:rPr>
              <a:t>能使用</a:t>
            </a:r>
            <a:r>
              <a:rPr lang="en-US" sz="1600" b="1" dirty="0" err="1" smtClean="0">
                <a:solidFill>
                  <a:srgbClr val="7030A0"/>
                </a:solidFill>
                <a:sym typeface="Wingdings" pitchFamily="2" charset="2"/>
              </a:rPr>
              <a:t>Microbulk</a:t>
            </a:r>
            <a:r>
              <a:rPr lang="zh-CN" altLang="en-US" sz="1600" b="1" dirty="0" smtClean="0">
                <a:solidFill>
                  <a:srgbClr val="7030A0"/>
                </a:solidFill>
                <a:sym typeface="Wingdings" pitchFamily="2" charset="2"/>
              </a:rPr>
              <a:t>或者光学透过率小的丝网</a:t>
            </a:r>
            <a:endParaRPr lang="en-US" altLang="zh-CN" sz="1600" b="1" dirty="0" smtClean="0">
              <a:solidFill>
                <a:srgbClr val="7030A0"/>
              </a:solidFill>
              <a:sym typeface="Wingdings" pitchFamily="2" charset="2"/>
            </a:endParaRPr>
          </a:p>
          <a:p>
            <a:r>
              <a:rPr lang="zh-CN" altLang="en-US" sz="2200" b="1" u="sng" dirty="0" smtClean="0"/>
              <a:t>透射式光阴极</a:t>
            </a:r>
            <a:r>
              <a:rPr lang="en-US" sz="2200" b="1" dirty="0" smtClean="0"/>
              <a:t>:</a:t>
            </a:r>
            <a:endParaRPr lang="en-US" sz="2200" b="1" i="1" dirty="0">
              <a:solidFill>
                <a:schemeClr val="tx2">
                  <a:lumMod val="50000"/>
                </a:schemeClr>
              </a:solidFill>
              <a:sym typeface="Wingdings" pitchFamily="2" charset="2"/>
            </a:endParaRPr>
          </a:p>
          <a:p>
            <a:pPr>
              <a:buNone/>
            </a:pPr>
            <a:r>
              <a:rPr lang="en-US" sz="2000" b="1" dirty="0"/>
              <a:t>	</a:t>
            </a:r>
            <a:r>
              <a:rPr lang="zh-CN" altLang="en-US" sz="1800" b="1" dirty="0" smtClean="0"/>
              <a:t>光敏材料镀在镀铝</a:t>
            </a:r>
            <a:r>
              <a:rPr lang="en-US" altLang="zh-CN" sz="1800" b="1" dirty="0" smtClean="0"/>
              <a:t>(</a:t>
            </a:r>
            <a:r>
              <a:rPr lang="zh-CN" altLang="en-US" sz="1800" b="1" dirty="0"/>
              <a:t>或</a:t>
            </a:r>
            <a:r>
              <a:rPr lang="zh-CN" altLang="en-US" sz="1800" b="1" dirty="0" smtClean="0"/>
              <a:t>者其他金属</a:t>
            </a:r>
            <a:r>
              <a:rPr lang="en-US" altLang="zh-CN" sz="1800" b="1" dirty="0" smtClean="0"/>
              <a:t>)</a:t>
            </a:r>
            <a:r>
              <a:rPr lang="zh-CN" altLang="en-US" sz="1800" b="1" dirty="0" smtClean="0"/>
              <a:t>的</a:t>
            </a:r>
            <a:r>
              <a:rPr lang="en-US" sz="1800" b="1" dirty="0" smtClean="0"/>
              <a:t>MgF</a:t>
            </a:r>
            <a:r>
              <a:rPr lang="en-US" sz="1800" b="1" baseline="-25000" dirty="0" smtClean="0"/>
              <a:t>2</a:t>
            </a:r>
            <a:r>
              <a:rPr lang="zh-CN" altLang="en-US" sz="1800" b="1" dirty="0" smtClean="0"/>
              <a:t>窗上</a:t>
            </a:r>
            <a:r>
              <a:rPr lang="en-US" sz="1800" b="1" dirty="0" smtClean="0"/>
              <a:t> </a:t>
            </a:r>
            <a:r>
              <a:rPr lang="en-US" sz="1800" b="1" dirty="0"/>
              <a:t>(drift electrode)</a:t>
            </a:r>
            <a:endParaRPr lang="en-US" sz="1800" b="1" i="1" dirty="0">
              <a:solidFill>
                <a:schemeClr val="tx2">
                  <a:lumMod val="50000"/>
                </a:schemeClr>
              </a:solidFill>
              <a:sym typeface="Wingdings" pitchFamily="2" charset="2"/>
            </a:endParaRPr>
          </a:p>
          <a:p>
            <a:pPr lvl="1">
              <a:buFont typeface="Wingdings" pitchFamily="2" charset="2"/>
              <a:buChar char="ü"/>
            </a:pPr>
            <a:r>
              <a:rPr lang="zh-CN" altLang="en-US" sz="1600" b="1" dirty="0" smtClean="0">
                <a:solidFill>
                  <a:srgbClr val="C00000"/>
                </a:solidFill>
              </a:rPr>
              <a:t>预放大区的存在使得探测器的长时间工作稳定性更好</a:t>
            </a:r>
            <a:endParaRPr lang="en-US" sz="1600" b="1" dirty="0" smtClean="0">
              <a:solidFill>
                <a:srgbClr val="C00000"/>
              </a:solidFill>
              <a:sym typeface="Wingdings" pitchFamily="2" charset="2"/>
            </a:endParaRPr>
          </a:p>
          <a:p>
            <a:pPr lvl="1">
              <a:buFont typeface="Wingdings" pitchFamily="2" charset="2"/>
              <a:buChar char="ü"/>
            </a:pPr>
            <a:r>
              <a:rPr lang="zh-CN" altLang="en-US" sz="1600" b="1" dirty="0" smtClean="0">
                <a:solidFill>
                  <a:srgbClr val="C00000"/>
                </a:solidFill>
                <a:sym typeface="Wingdings" pitchFamily="2" charset="2"/>
              </a:rPr>
              <a:t>整体增益相对更高</a:t>
            </a:r>
            <a:endParaRPr lang="en-US" sz="1600" b="1" dirty="0" smtClean="0">
              <a:solidFill>
                <a:srgbClr val="C00000"/>
              </a:solidFill>
              <a:sym typeface="Wingdings" pitchFamily="2" charset="2"/>
            </a:endParaRPr>
          </a:p>
          <a:p>
            <a:pPr lvl="1">
              <a:buFont typeface="Wingdings" pitchFamily="2" charset="2"/>
              <a:buChar char="ü"/>
            </a:pPr>
            <a:r>
              <a:rPr lang="zh-CN" altLang="en-US" sz="1600" b="1" dirty="0">
                <a:solidFill>
                  <a:srgbClr val="C00000"/>
                </a:solidFill>
                <a:sym typeface="Wingdings" pitchFamily="2" charset="2"/>
              </a:rPr>
              <a:t>可以使</a:t>
            </a:r>
            <a:r>
              <a:rPr lang="zh-CN" altLang="en-US" sz="1600" b="1" dirty="0" smtClean="0">
                <a:solidFill>
                  <a:srgbClr val="C00000"/>
                </a:solidFill>
                <a:sym typeface="Wingdings" pitchFamily="2" charset="2"/>
              </a:rPr>
              <a:t>用更多的</a:t>
            </a:r>
            <a:r>
              <a:rPr lang="en-US" sz="1600" b="1" dirty="0" smtClean="0">
                <a:solidFill>
                  <a:srgbClr val="C00000"/>
                </a:solidFill>
                <a:sym typeface="Wingdings" pitchFamily="2" charset="2"/>
              </a:rPr>
              <a:t>MM</a:t>
            </a:r>
            <a:r>
              <a:rPr lang="zh-CN" altLang="en-US" sz="1600" b="1" dirty="0" smtClean="0">
                <a:solidFill>
                  <a:srgbClr val="C00000"/>
                </a:solidFill>
                <a:sym typeface="Wingdings" pitchFamily="2" charset="2"/>
              </a:rPr>
              <a:t>技术以及探测器工作条件进行测试</a:t>
            </a:r>
            <a:endParaRPr lang="en-US" sz="1600" b="1" dirty="0" smtClean="0">
              <a:solidFill>
                <a:srgbClr val="C00000"/>
              </a:solidFill>
              <a:sym typeface="Wingdings" pitchFamily="2" charset="2"/>
            </a:endParaRPr>
          </a:p>
          <a:p>
            <a:pPr lvl="1">
              <a:buFont typeface="Wingdings" pitchFamily="2" charset="2"/>
              <a:buChar char="ü"/>
            </a:pPr>
            <a:r>
              <a:rPr lang="zh-CN" altLang="en-US" sz="1600" b="1" dirty="0" smtClean="0">
                <a:solidFill>
                  <a:srgbClr val="C00000"/>
                </a:solidFill>
                <a:sym typeface="Wingdings" pitchFamily="2" charset="2"/>
              </a:rPr>
              <a:t>探测器的主体与光阴极是分开的，测试与应用更方便</a:t>
            </a:r>
            <a:endParaRPr lang="en-US" altLang="zh-CN" sz="1600" b="1" dirty="0" smtClean="0">
              <a:solidFill>
                <a:srgbClr val="C00000"/>
              </a:solidFill>
              <a:sym typeface="Wingdings" pitchFamily="2" charset="2"/>
            </a:endParaRPr>
          </a:p>
          <a:p>
            <a:pPr lvl="1">
              <a:buFont typeface="Comic Sans MS" pitchFamily="66" charset="0"/>
              <a:buChar char="×"/>
            </a:pPr>
            <a:r>
              <a:rPr lang="zh-CN" altLang="en-US" sz="1600" b="1" dirty="0" smtClean="0">
                <a:solidFill>
                  <a:srgbClr val="7030A0"/>
                </a:solidFill>
              </a:rPr>
              <a:t>光</a:t>
            </a:r>
            <a:r>
              <a:rPr lang="zh-CN" altLang="en-US" sz="1600" b="1" dirty="0">
                <a:solidFill>
                  <a:srgbClr val="7030A0"/>
                </a:solidFill>
              </a:rPr>
              <a:t>电子提取效率相对较低</a:t>
            </a:r>
            <a:endParaRPr lang="en-US" altLang="zh-CN" sz="1600" b="1" dirty="0">
              <a:solidFill>
                <a:srgbClr val="7030A0"/>
              </a:solidFill>
            </a:endParaRPr>
          </a:p>
          <a:p>
            <a:pPr lvl="1">
              <a:buFont typeface="Comic Sans MS" pitchFamily="66" charset="0"/>
              <a:buChar char="×"/>
            </a:pPr>
            <a:r>
              <a:rPr lang="zh-CN" altLang="en-US" sz="1600" b="1" dirty="0">
                <a:solidFill>
                  <a:srgbClr val="7030A0"/>
                </a:solidFill>
              </a:rPr>
              <a:t>打火对光阴极会有损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伤</a:t>
            </a:r>
            <a:endParaRPr lang="en-US" altLang="zh-CN" sz="1600" b="1" dirty="0" smtClean="0">
              <a:solidFill>
                <a:srgbClr val="7030A0"/>
              </a:solidFill>
            </a:endParaRPr>
          </a:p>
          <a:p>
            <a:pPr lvl="1">
              <a:buFont typeface="Comic Sans MS" pitchFamily="66" charset="0"/>
              <a:buChar char="×"/>
            </a:pPr>
            <a:r>
              <a:rPr lang="zh-CN" altLang="en-US" sz="1600" b="1" dirty="0" smtClean="0">
                <a:solidFill>
                  <a:srgbClr val="7030A0"/>
                </a:solidFill>
              </a:rPr>
              <a:t>离子回流会带来老化问题</a:t>
            </a:r>
            <a:endParaRPr lang="en-US" sz="1600" b="1" dirty="0">
              <a:solidFill>
                <a:srgbClr val="7030A0"/>
              </a:solidFill>
            </a:endParaRPr>
          </a:p>
          <a:p>
            <a:pPr>
              <a:buNone/>
            </a:pPr>
            <a:endParaRPr lang="en-US" sz="2000" i="1" dirty="0">
              <a:solidFill>
                <a:schemeClr val="tx2">
                  <a:lumMod val="50000"/>
                </a:schemeClr>
              </a:solidFill>
              <a:sym typeface="Wingdings" pitchFamily="2" charset="2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8431379" y="1379685"/>
            <a:ext cx="2768558" cy="2514600"/>
            <a:chOff x="6018449" y="838200"/>
            <a:chExt cx="2768558" cy="2514600"/>
          </a:xfrm>
        </p:grpSpPr>
        <p:sp>
          <p:nvSpPr>
            <p:cNvPr id="49" name="Rounded Rectangle 48"/>
            <p:cNvSpPr/>
            <p:nvPr/>
          </p:nvSpPr>
          <p:spPr bwMode="auto">
            <a:xfrm>
              <a:off x="6019800" y="1066800"/>
              <a:ext cx="2667000" cy="228600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latin typeface="Arial" charset="0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6018449" y="838200"/>
              <a:ext cx="2768558" cy="2514600"/>
              <a:chOff x="6018449" y="152400"/>
              <a:chExt cx="2768558" cy="2514600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6172200" y="2316480"/>
                <a:ext cx="2514600" cy="121919"/>
                <a:chOff x="6248400" y="2316481"/>
                <a:chExt cx="2362200" cy="91438"/>
              </a:xfrm>
            </p:grpSpPr>
            <p:sp>
              <p:nvSpPr>
                <p:cNvPr id="7" name="Rectangle 6"/>
                <p:cNvSpPr/>
                <p:nvPr/>
              </p:nvSpPr>
              <p:spPr bwMode="auto">
                <a:xfrm>
                  <a:off x="6248400" y="2316481"/>
                  <a:ext cx="2362200" cy="45719"/>
                </a:xfrm>
                <a:prstGeom prst="rect">
                  <a:avLst/>
                </a:prstGeom>
                <a:solidFill>
                  <a:srgbClr val="FF6600"/>
                </a:solidFill>
                <a:ln w="12700" cap="sq" cmpd="sng" algn="ctr">
                  <a:solidFill>
                    <a:srgbClr val="FF66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latin typeface="Arial" charset="0"/>
                  </a:endParaRPr>
                </a:p>
              </p:txBody>
            </p:sp>
            <p:sp>
              <p:nvSpPr>
                <p:cNvPr id="8" name="Rectangle 7"/>
                <p:cNvSpPr/>
                <p:nvPr/>
              </p:nvSpPr>
              <p:spPr bwMode="auto">
                <a:xfrm>
                  <a:off x="6248400" y="2362200"/>
                  <a:ext cx="2362200" cy="45719"/>
                </a:xfrm>
                <a:prstGeom prst="rect">
                  <a:avLst/>
                </a:prstGeom>
                <a:solidFill>
                  <a:srgbClr val="003300"/>
                </a:solidFill>
                <a:ln w="12700" cap="sq" cmpd="sng" algn="ctr">
                  <a:solidFill>
                    <a:srgbClr val="0033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latin typeface="Arial" charset="0"/>
                  </a:endParaRPr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6172200" y="1600200"/>
                <a:ext cx="990600" cy="76200"/>
                <a:chOff x="6248400" y="1600200"/>
                <a:chExt cx="2362200" cy="76200"/>
              </a:xfrm>
            </p:grpSpPr>
            <p:sp>
              <p:nvSpPr>
                <p:cNvPr id="9" name="Rectangle 8"/>
                <p:cNvSpPr/>
                <p:nvPr/>
              </p:nvSpPr>
              <p:spPr bwMode="auto">
                <a:xfrm>
                  <a:off x="6248400" y="1600200"/>
                  <a:ext cx="2362200" cy="45719"/>
                </a:xfrm>
                <a:prstGeom prst="rect">
                  <a:avLst/>
                </a:prstGeom>
                <a:solidFill>
                  <a:srgbClr val="54AC7C"/>
                </a:solidFill>
                <a:ln w="12700" cap="sq" cmpd="sng" algn="ctr">
                  <a:solidFill>
                    <a:srgbClr val="54AC7C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latin typeface="Arial" charset="0"/>
                  </a:endParaRPr>
                </a:p>
              </p:txBody>
            </p:sp>
            <p:sp>
              <p:nvSpPr>
                <p:cNvPr id="10" name="Rectangle 9"/>
                <p:cNvSpPr/>
                <p:nvPr/>
              </p:nvSpPr>
              <p:spPr bwMode="auto">
                <a:xfrm>
                  <a:off x="6248400" y="1630681"/>
                  <a:ext cx="2362200" cy="45719"/>
                </a:xfrm>
                <a:prstGeom prst="rect">
                  <a:avLst/>
                </a:prstGeom>
                <a:solidFill>
                  <a:srgbClr val="FF6600"/>
                </a:solidFill>
                <a:ln w="12700" cap="sq" cmpd="sng" algn="ctr">
                  <a:solidFill>
                    <a:srgbClr val="FF66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latin typeface="Arial" charset="0"/>
                  </a:endParaRPr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7696200" y="1600200"/>
                <a:ext cx="990600" cy="76200"/>
                <a:chOff x="6248400" y="1600200"/>
                <a:chExt cx="2362200" cy="76200"/>
              </a:xfrm>
            </p:grpSpPr>
            <p:sp>
              <p:nvSpPr>
                <p:cNvPr id="13" name="Rectangle 12"/>
                <p:cNvSpPr/>
                <p:nvPr/>
              </p:nvSpPr>
              <p:spPr bwMode="auto">
                <a:xfrm>
                  <a:off x="6248400" y="1600200"/>
                  <a:ext cx="2362200" cy="45719"/>
                </a:xfrm>
                <a:prstGeom prst="rect">
                  <a:avLst/>
                </a:prstGeom>
                <a:solidFill>
                  <a:srgbClr val="54AC7C"/>
                </a:solidFill>
                <a:ln w="12700" cap="sq" cmpd="sng" algn="ctr">
                  <a:solidFill>
                    <a:srgbClr val="54AC7C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latin typeface="Arial" charset="0"/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 bwMode="auto">
                <a:xfrm>
                  <a:off x="6248400" y="1630681"/>
                  <a:ext cx="2362200" cy="45719"/>
                </a:xfrm>
                <a:prstGeom prst="rect">
                  <a:avLst/>
                </a:prstGeom>
                <a:solidFill>
                  <a:srgbClr val="FF6600"/>
                </a:solidFill>
                <a:ln w="12700" cap="sq" cmpd="sng" algn="ctr">
                  <a:solidFill>
                    <a:srgbClr val="FF66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latin typeface="Arial" charset="0"/>
                  </a:endParaRPr>
                </a:p>
              </p:txBody>
            </p:sp>
          </p:grpSp>
          <p:sp>
            <p:nvSpPr>
              <p:cNvPr id="39" name="Freeform 38"/>
              <p:cNvSpPr/>
              <p:nvPr/>
            </p:nvSpPr>
            <p:spPr bwMode="auto">
              <a:xfrm>
                <a:off x="7457902" y="1330036"/>
                <a:ext cx="547254" cy="444731"/>
              </a:xfrm>
              <a:custGeom>
                <a:avLst/>
                <a:gdLst>
                  <a:gd name="connsiteX0" fmla="*/ 547254 w 547254"/>
                  <a:gd name="connsiteY0" fmla="*/ 266008 h 444731"/>
                  <a:gd name="connsiteX1" fmla="*/ 247996 w 547254"/>
                  <a:gd name="connsiteY1" fmla="*/ 0 h 444731"/>
                  <a:gd name="connsiteX2" fmla="*/ 40178 w 547254"/>
                  <a:gd name="connsiteY2" fmla="*/ 266008 h 444731"/>
                  <a:gd name="connsiteX3" fmla="*/ 6927 w 547254"/>
                  <a:gd name="connsiteY3" fmla="*/ 415637 h 444731"/>
                  <a:gd name="connsiteX4" fmla="*/ 6927 w 547254"/>
                  <a:gd name="connsiteY4" fmla="*/ 440575 h 444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7254" h="444731">
                    <a:moveTo>
                      <a:pt x="547254" y="266008"/>
                    </a:moveTo>
                    <a:cubicBezTo>
                      <a:pt x="439881" y="133004"/>
                      <a:pt x="332509" y="0"/>
                      <a:pt x="247996" y="0"/>
                    </a:cubicBezTo>
                    <a:cubicBezTo>
                      <a:pt x="163483" y="0"/>
                      <a:pt x="80356" y="196735"/>
                      <a:pt x="40178" y="266008"/>
                    </a:cubicBezTo>
                    <a:cubicBezTo>
                      <a:pt x="0" y="335281"/>
                      <a:pt x="12469" y="386543"/>
                      <a:pt x="6927" y="415637"/>
                    </a:cubicBezTo>
                    <a:cubicBezTo>
                      <a:pt x="1385" y="444731"/>
                      <a:pt x="4156" y="442653"/>
                      <a:pt x="6927" y="440575"/>
                    </a:cubicBezTo>
                  </a:path>
                </a:pathLst>
              </a:custGeom>
              <a:noFill/>
              <a:ln w="12700" cap="sq" cmpd="sng" algn="ctr">
                <a:solidFill>
                  <a:srgbClr val="7030A0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latin typeface="Arial" charset="0"/>
                </a:endParaRPr>
              </a:p>
            </p:txBody>
          </p:sp>
          <p:sp>
            <p:nvSpPr>
              <p:cNvPr id="40" name="Isosceles Triangle 39"/>
              <p:cNvSpPr/>
              <p:nvPr/>
            </p:nvSpPr>
            <p:spPr bwMode="auto">
              <a:xfrm>
                <a:off x="7162800" y="1752600"/>
                <a:ext cx="609600" cy="533400"/>
              </a:xfrm>
              <a:prstGeom prst="triangle">
                <a:avLst/>
              </a:prstGeom>
              <a:solidFill>
                <a:srgbClr val="7030A0"/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latin typeface="Arial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7195857" y="334148"/>
                <a:ext cx="65274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photon</a:t>
                </a:r>
                <a:endParaRPr lang="fr-FR" sz="120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086600" y="1066800"/>
                <a:ext cx="72968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electron</a:t>
                </a:r>
                <a:endParaRPr lang="fr-FR" sz="1200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6018449" y="2390001"/>
                <a:ext cx="73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insulator</a:t>
                </a:r>
                <a:endParaRPr lang="fr-FR" sz="1200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8153538" y="2085201"/>
                <a:ext cx="57740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anode</a:t>
                </a:r>
                <a:endParaRPr lang="fr-FR" sz="1200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7904329" y="1600200"/>
                <a:ext cx="88267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micromesh</a:t>
                </a:r>
                <a:endParaRPr lang="fr-FR" sz="1200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6019800" y="1399401"/>
                <a:ext cx="106535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photocathode</a:t>
                </a:r>
                <a:endParaRPr lang="fr-FR" sz="1200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6477000" y="1828800"/>
                <a:ext cx="80823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avalanche</a:t>
                </a:r>
                <a:endParaRPr lang="fr-FR" sz="1200" dirty="0"/>
              </a:p>
            </p:txBody>
          </p:sp>
          <p:cxnSp>
            <p:nvCxnSpPr>
              <p:cNvPr id="17" name="Straight Arrow Connector 16"/>
              <p:cNvCxnSpPr/>
              <p:nvPr/>
            </p:nvCxnSpPr>
            <p:spPr bwMode="auto">
              <a:xfrm>
                <a:off x="7816287" y="495300"/>
                <a:ext cx="184713" cy="1104900"/>
              </a:xfrm>
              <a:prstGeom prst="straightConnector1">
                <a:avLst/>
              </a:prstGeom>
              <a:solidFill>
                <a:schemeClr val="accent1"/>
              </a:solidFill>
              <a:ln w="12700" cap="sq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sp>
            <p:nvSpPr>
              <p:cNvPr id="51" name="TextBox 50"/>
              <p:cNvSpPr txBox="1"/>
              <p:nvPr/>
            </p:nvSpPr>
            <p:spPr>
              <a:xfrm>
                <a:off x="6019800" y="152400"/>
                <a:ext cx="58920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crystal</a:t>
                </a:r>
                <a:endParaRPr lang="fr-FR" sz="1200" dirty="0"/>
              </a:p>
            </p:txBody>
          </p:sp>
        </p:grpSp>
      </p:grpSp>
      <p:grpSp>
        <p:nvGrpSpPr>
          <p:cNvPr id="88" name="Group 87"/>
          <p:cNvGrpSpPr/>
          <p:nvPr/>
        </p:nvGrpSpPr>
        <p:grpSpPr>
          <a:xfrm>
            <a:off x="8431379" y="4185413"/>
            <a:ext cx="2768558" cy="2514600"/>
            <a:chOff x="6019800" y="3886200"/>
            <a:chExt cx="2768558" cy="2514600"/>
          </a:xfrm>
        </p:grpSpPr>
        <p:grpSp>
          <p:nvGrpSpPr>
            <p:cNvPr id="53" name="Group 52"/>
            <p:cNvGrpSpPr/>
            <p:nvPr/>
          </p:nvGrpSpPr>
          <p:grpSpPr>
            <a:xfrm>
              <a:off x="6019800" y="3886200"/>
              <a:ext cx="2768558" cy="2514600"/>
              <a:chOff x="6018449" y="838200"/>
              <a:chExt cx="2768558" cy="2514600"/>
            </a:xfrm>
          </p:grpSpPr>
          <p:sp>
            <p:nvSpPr>
              <p:cNvPr id="54" name="Rounded Rectangle 53"/>
              <p:cNvSpPr/>
              <p:nvPr/>
            </p:nvSpPr>
            <p:spPr bwMode="auto">
              <a:xfrm>
                <a:off x="6019800" y="1066800"/>
                <a:ext cx="2667000" cy="2286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latin typeface="Arial" charset="0"/>
                </a:endParaRPr>
              </a:p>
            </p:txBody>
          </p:sp>
          <p:grpSp>
            <p:nvGrpSpPr>
              <p:cNvPr id="55" name="Group 54"/>
              <p:cNvGrpSpPr/>
              <p:nvPr/>
            </p:nvGrpSpPr>
            <p:grpSpPr>
              <a:xfrm>
                <a:off x="6018449" y="838200"/>
                <a:ext cx="2768558" cy="2514600"/>
                <a:chOff x="6018449" y="152400"/>
                <a:chExt cx="2768558" cy="2514600"/>
              </a:xfrm>
            </p:grpSpPr>
            <p:grpSp>
              <p:nvGrpSpPr>
                <p:cNvPr id="56" name="Group 55"/>
                <p:cNvGrpSpPr/>
                <p:nvPr/>
              </p:nvGrpSpPr>
              <p:grpSpPr>
                <a:xfrm>
                  <a:off x="6172200" y="2316480"/>
                  <a:ext cx="2514600" cy="121919"/>
                  <a:chOff x="6248400" y="2316481"/>
                  <a:chExt cx="2362200" cy="91438"/>
                </a:xfrm>
              </p:grpSpPr>
              <p:sp>
                <p:nvSpPr>
                  <p:cNvPr id="74" name="Rectangle 73"/>
                  <p:cNvSpPr/>
                  <p:nvPr/>
                </p:nvSpPr>
                <p:spPr bwMode="auto">
                  <a:xfrm>
                    <a:off x="6248400" y="2316481"/>
                    <a:ext cx="2362200" cy="45719"/>
                  </a:xfrm>
                  <a:prstGeom prst="rect">
                    <a:avLst/>
                  </a:prstGeom>
                  <a:solidFill>
                    <a:srgbClr val="FF6600"/>
                  </a:solidFill>
                  <a:ln w="12700" cap="sq" cmpd="sng" algn="ctr">
                    <a:solidFill>
                      <a:srgbClr val="FF66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 sz="1600">
                      <a:latin typeface="Arial" charset="0"/>
                    </a:endParaRPr>
                  </a:p>
                </p:txBody>
              </p:sp>
              <p:sp>
                <p:nvSpPr>
                  <p:cNvPr id="75" name="Rectangle 74"/>
                  <p:cNvSpPr/>
                  <p:nvPr/>
                </p:nvSpPr>
                <p:spPr bwMode="auto">
                  <a:xfrm>
                    <a:off x="6248400" y="2362200"/>
                    <a:ext cx="2362200" cy="45719"/>
                  </a:xfrm>
                  <a:prstGeom prst="rect">
                    <a:avLst/>
                  </a:prstGeom>
                  <a:solidFill>
                    <a:srgbClr val="003300"/>
                  </a:solidFill>
                  <a:ln w="12700" cap="sq" cmpd="sng" algn="ctr">
                    <a:solidFill>
                      <a:srgbClr val="0033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 sz="1600">
                      <a:latin typeface="Arial" charset="0"/>
                    </a:endParaRPr>
                  </a:p>
                </p:txBody>
              </p:sp>
            </p:grpSp>
            <p:sp>
              <p:nvSpPr>
                <p:cNvPr id="73" name="Rectangle 72"/>
                <p:cNvSpPr/>
                <p:nvPr/>
              </p:nvSpPr>
              <p:spPr bwMode="auto">
                <a:xfrm>
                  <a:off x="6172200" y="1630681"/>
                  <a:ext cx="990600" cy="45719"/>
                </a:xfrm>
                <a:prstGeom prst="rect">
                  <a:avLst/>
                </a:prstGeom>
                <a:solidFill>
                  <a:srgbClr val="FF6600"/>
                </a:solidFill>
                <a:ln w="12700" cap="sq" cmpd="sng" algn="ctr">
                  <a:solidFill>
                    <a:srgbClr val="FF66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latin typeface="Arial" charset="0"/>
                  </a:endParaRPr>
                </a:p>
              </p:txBody>
            </p:sp>
            <p:grpSp>
              <p:nvGrpSpPr>
                <p:cNvPr id="58" name="Group 57"/>
                <p:cNvGrpSpPr/>
                <p:nvPr/>
              </p:nvGrpSpPr>
              <p:grpSpPr>
                <a:xfrm>
                  <a:off x="6018449" y="609600"/>
                  <a:ext cx="2668351" cy="1066800"/>
                  <a:chOff x="2247609" y="609600"/>
                  <a:chExt cx="6362991" cy="1066800"/>
                </a:xfrm>
              </p:grpSpPr>
              <p:sp>
                <p:nvSpPr>
                  <p:cNvPr id="70" name="Rectangle 69"/>
                  <p:cNvSpPr/>
                  <p:nvPr/>
                </p:nvSpPr>
                <p:spPr bwMode="auto">
                  <a:xfrm>
                    <a:off x="2247609" y="609600"/>
                    <a:ext cx="6362991" cy="45719"/>
                  </a:xfrm>
                  <a:prstGeom prst="rect">
                    <a:avLst/>
                  </a:prstGeom>
                  <a:solidFill>
                    <a:srgbClr val="54AC7C"/>
                  </a:solidFill>
                  <a:ln w="12700" cap="sq" cmpd="sng" algn="ctr">
                    <a:solidFill>
                      <a:srgbClr val="54AC7C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 sz="1600">
                      <a:latin typeface="Arial" charset="0"/>
                    </a:endParaRPr>
                  </a:p>
                </p:txBody>
              </p:sp>
              <p:sp>
                <p:nvSpPr>
                  <p:cNvPr id="71" name="Rectangle 70"/>
                  <p:cNvSpPr/>
                  <p:nvPr/>
                </p:nvSpPr>
                <p:spPr bwMode="auto">
                  <a:xfrm>
                    <a:off x="6248400" y="1630681"/>
                    <a:ext cx="2362200" cy="45719"/>
                  </a:xfrm>
                  <a:prstGeom prst="rect">
                    <a:avLst/>
                  </a:prstGeom>
                  <a:solidFill>
                    <a:srgbClr val="FF6600"/>
                  </a:solidFill>
                  <a:ln w="12700" cap="sq" cmpd="sng" algn="ctr">
                    <a:solidFill>
                      <a:srgbClr val="FF66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r-FR" sz="1600">
                      <a:latin typeface="Arial" charset="0"/>
                    </a:endParaRPr>
                  </a:p>
                </p:txBody>
              </p:sp>
            </p:grpSp>
            <p:sp>
              <p:nvSpPr>
                <p:cNvPr id="60" name="Isosceles Triangle 59"/>
                <p:cNvSpPr/>
                <p:nvPr/>
              </p:nvSpPr>
              <p:spPr bwMode="auto">
                <a:xfrm>
                  <a:off x="7162800" y="1752600"/>
                  <a:ext cx="609600" cy="533400"/>
                </a:xfrm>
                <a:prstGeom prst="triangle">
                  <a:avLst/>
                </a:prstGeom>
                <a:solidFill>
                  <a:srgbClr val="7030A0"/>
                </a:solidFill>
                <a:ln w="12700" cap="sq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latin typeface="Arial" charset="0"/>
                  </a:endParaRPr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7289310" y="356800"/>
                  <a:ext cx="65274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photon</a:t>
                  </a:r>
                  <a:endParaRPr lang="fr-FR" sz="1200" dirty="0"/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23449" y="762000"/>
                  <a:ext cx="729687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electron</a:t>
                  </a:r>
                  <a:endParaRPr lang="fr-FR" sz="1200" dirty="0"/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6018449" y="2390001"/>
                  <a:ext cx="7332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insulator</a:t>
                  </a:r>
                  <a:endParaRPr lang="fr-FR" sz="1200" dirty="0"/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8153538" y="2085201"/>
                  <a:ext cx="57740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anode</a:t>
                  </a:r>
                  <a:endParaRPr lang="fr-FR" sz="1200" dirty="0"/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7904329" y="1600200"/>
                  <a:ext cx="88267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micromesh</a:t>
                  </a:r>
                  <a:endParaRPr lang="fr-FR" sz="1200" dirty="0"/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6018449" y="609600"/>
                  <a:ext cx="106535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photocathode</a:t>
                  </a:r>
                  <a:endParaRPr lang="fr-FR" sz="1200" dirty="0"/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6477000" y="1828800"/>
                  <a:ext cx="80823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avalanche</a:t>
                  </a:r>
                  <a:endParaRPr lang="fr-FR" sz="1200" dirty="0"/>
                </a:p>
              </p:txBody>
            </p:sp>
            <p:cxnSp>
              <p:nvCxnSpPr>
                <p:cNvPr id="68" name="Straight Arrow Connector 67"/>
                <p:cNvCxnSpPr/>
                <p:nvPr/>
              </p:nvCxnSpPr>
              <p:spPr bwMode="auto">
                <a:xfrm>
                  <a:off x="7923449" y="495300"/>
                  <a:ext cx="76200" cy="114300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sq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arrow"/>
                </a:ln>
                <a:effectLst/>
              </p:spPr>
            </p:cxnSp>
            <p:sp>
              <p:nvSpPr>
                <p:cNvPr id="69" name="TextBox 68"/>
                <p:cNvSpPr txBox="1"/>
                <p:nvPr/>
              </p:nvSpPr>
              <p:spPr>
                <a:xfrm>
                  <a:off x="6019800" y="152400"/>
                  <a:ext cx="58920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crystal</a:t>
                  </a:r>
                  <a:endParaRPr lang="fr-FR" sz="1200" dirty="0"/>
                </a:p>
              </p:txBody>
            </p:sp>
            <p:sp>
              <p:nvSpPr>
                <p:cNvPr id="84" name="Isosceles Triangle 83"/>
                <p:cNvSpPr/>
                <p:nvPr/>
              </p:nvSpPr>
              <p:spPr bwMode="auto">
                <a:xfrm>
                  <a:off x="7313849" y="1752600"/>
                  <a:ext cx="609600" cy="533400"/>
                </a:xfrm>
                <a:prstGeom prst="triangle">
                  <a:avLst/>
                </a:prstGeom>
                <a:solidFill>
                  <a:srgbClr val="7030A0"/>
                </a:solidFill>
                <a:ln w="12700" cap="sq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latin typeface="Arial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6513974" y="990600"/>
                  <a:ext cx="120642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i="1" dirty="0"/>
                    <a:t>preamplification</a:t>
                  </a:r>
                  <a:endParaRPr lang="fr-FR" sz="1200" i="1" dirty="0"/>
                </a:p>
              </p:txBody>
            </p:sp>
          </p:grpSp>
        </p:grpSp>
        <p:cxnSp>
          <p:nvCxnSpPr>
            <p:cNvPr id="79" name="Curved Connector 78"/>
            <p:cNvCxnSpPr>
              <a:endCxn id="60" idx="0"/>
            </p:cNvCxnSpPr>
            <p:nvPr/>
          </p:nvCxnSpPr>
          <p:spPr bwMode="auto">
            <a:xfrm rot="5400000">
              <a:off x="7163476" y="4648876"/>
              <a:ext cx="1143000" cy="532049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" cap="sq" cmpd="sng" algn="ctr">
              <a:solidFill>
                <a:srgbClr val="7030A0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81" name="Curved Connector 80"/>
            <p:cNvCxnSpPr/>
            <p:nvPr/>
          </p:nvCxnSpPr>
          <p:spPr bwMode="auto">
            <a:xfrm rot="5400000">
              <a:off x="7429499" y="5067300"/>
              <a:ext cx="609602" cy="228598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" cap="sq" cmpd="sng" algn="ctr">
              <a:solidFill>
                <a:srgbClr val="7030A0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pic>
        <p:nvPicPr>
          <p:cNvPr id="57" name="Image 0" descr="Grille.jpg"/>
          <p:cNvPicPr/>
          <p:nvPr/>
        </p:nvPicPr>
        <p:blipFill>
          <a:blip r:embed="rId3" cstate="print"/>
          <a:srcRect l="15062" t="21763" r="40607" b="18126"/>
          <a:stretch>
            <a:fillRect/>
          </a:stretch>
        </p:blipFill>
        <p:spPr>
          <a:xfrm>
            <a:off x="6137607" y="5264933"/>
            <a:ext cx="1224136" cy="900133"/>
          </a:xfrm>
          <a:prstGeom prst="rect">
            <a:avLst/>
          </a:prstGeom>
        </p:spPr>
      </p:pic>
      <p:pic>
        <p:nvPicPr>
          <p:cNvPr id="1026" name="Picture 2" descr="http://inspirehep.net/record/1376339/files/holes_D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"/>
          <a:stretch/>
        </p:blipFill>
        <p:spPr bwMode="auto">
          <a:xfrm>
            <a:off x="6027574" y="2692731"/>
            <a:ext cx="1398824" cy="80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itle 1"/>
          <p:cNvSpPr txBox="1">
            <a:spLocks/>
          </p:cNvSpPr>
          <p:nvPr/>
        </p:nvSpPr>
        <p:spPr>
          <a:xfrm>
            <a:off x="502104" y="365125"/>
            <a:ext cx="10851696" cy="6469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两种</a:t>
            </a:r>
            <a:r>
              <a:rPr lang="en-US" altLang="zh-CN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Picosecond </a:t>
            </a:r>
            <a:r>
              <a:rPr lang="en-US" altLang="zh-CN" sz="36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Micromegas</a:t>
            </a:r>
            <a:r>
              <a:rPr lang="zh-CN" alt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的结构</a:t>
            </a:r>
            <a:endParaRPr lang="fr-FR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23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82645" y="1417755"/>
            <a:ext cx="5892191" cy="531642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sz="1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800"/>
              </a:spcBef>
              <a:buNone/>
            </a:pPr>
            <a:r>
              <a:rPr lang="en-US" sz="1600" b="1" dirty="0">
                <a:latin typeface="+mn-lt"/>
              </a:rPr>
              <a:t>T</a:t>
            </a:r>
            <a:r>
              <a:rPr lang="en-US" sz="1600" b="1" dirty="0" smtClean="0">
                <a:latin typeface="+mn-lt"/>
              </a:rPr>
              <a:t>ests </a:t>
            </a:r>
            <a:r>
              <a:rPr lang="en-US" sz="1600" b="1" dirty="0">
                <a:latin typeface="+mn-lt"/>
              </a:rPr>
              <a:t>with UV lamp / laser </a:t>
            </a:r>
            <a:r>
              <a:rPr lang="en-US" sz="1600" b="1" dirty="0">
                <a:latin typeface="+mn-lt"/>
                <a:sym typeface="Wingdings" panose="05000000000000000000" pitchFamily="2" charset="2"/>
              </a:rPr>
              <a:t> quartz windows</a:t>
            </a:r>
            <a:endParaRPr lang="en-US" sz="1600" b="1" dirty="0">
              <a:latin typeface="+mn-lt"/>
            </a:endParaRPr>
          </a:p>
          <a:p>
            <a:pPr marL="0" indent="0">
              <a:spcBef>
                <a:spcPts val="800"/>
              </a:spcBef>
              <a:buNone/>
            </a:pPr>
            <a:r>
              <a:rPr lang="en-US" sz="1600" b="1" dirty="0" smtClean="0">
                <a:latin typeface="+mn-lt"/>
              </a:rPr>
              <a:t>Sensor:</a:t>
            </a:r>
          </a:p>
          <a:p>
            <a:pPr marL="631825">
              <a:spcBef>
                <a:spcPts val="800"/>
              </a:spcBef>
              <a:buNone/>
            </a:pPr>
            <a:r>
              <a:rPr lang="en-US" sz="1600" b="1" dirty="0" smtClean="0">
                <a:solidFill>
                  <a:srgbClr val="C00000"/>
                </a:solidFill>
                <a:latin typeface="+mn-lt"/>
              </a:rPr>
              <a:t>Microbulk </a:t>
            </a:r>
            <a:r>
              <a:rPr lang="en-US" sz="1600" b="1" dirty="0">
                <a:solidFill>
                  <a:srgbClr val="C00000"/>
                </a:solidFill>
                <a:latin typeface="+mn-lt"/>
              </a:rPr>
              <a:t>Micromegas ø 1cm</a:t>
            </a:r>
          </a:p>
          <a:p>
            <a:pPr marL="631825">
              <a:spcBef>
                <a:spcPts val="800"/>
              </a:spcBef>
            </a:pPr>
            <a:r>
              <a:rPr lang="en-US" sz="1600" b="1" dirty="0">
                <a:latin typeface="+mn-lt"/>
              </a:rPr>
              <a:t>Possibility to deposit </a:t>
            </a:r>
            <a:r>
              <a:rPr lang="en-US" sz="1600" b="1" dirty="0" err="1">
                <a:latin typeface="+mn-lt"/>
              </a:rPr>
              <a:t>CsI</a:t>
            </a:r>
            <a:r>
              <a:rPr lang="en-US" sz="1600" b="1" dirty="0">
                <a:latin typeface="+mn-lt"/>
              </a:rPr>
              <a:t> on the  mesh surface</a:t>
            </a:r>
          </a:p>
          <a:p>
            <a:pPr marL="631825">
              <a:spcBef>
                <a:spcPts val="800"/>
              </a:spcBef>
            </a:pPr>
            <a:r>
              <a:rPr lang="en-US" sz="1600" b="1" dirty="0">
                <a:latin typeface="+mn-lt"/>
              </a:rPr>
              <a:t>Capacity ~ 35 pF </a:t>
            </a:r>
          </a:p>
          <a:p>
            <a:pPr marL="631825">
              <a:spcBef>
                <a:spcPts val="800"/>
              </a:spcBef>
              <a:buNone/>
            </a:pPr>
            <a:r>
              <a:rPr lang="fr-FR" sz="1600" b="1" dirty="0" err="1">
                <a:solidFill>
                  <a:srgbClr val="C00000"/>
                </a:solidFill>
                <a:latin typeface="+mn-lt"/>
              </a:rPr>
              <a:t>Bulk</a:t>
            </a:r>
            <a:r>
              <a:rPr lang="fr-FR" sz="16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600" b="1" dirty="0">
                <a:solidFill>
                  <a:srgbClr val="C00000"/>
                </a:solidFill>
                <a:latin typeface="+mn-lt"/>
              </a:rPr>
              <a:t>Micromegas ø 1cm</a:t>
            </a:r>
          </a:p>
          <a:p>
            <a:pPr marL="631825">
              <a:spcBef>
                <a:spcPts val="800"/>
              </a:spcBef>
            </a:pPr>
            <a:r>
              <a:rPr lang="en-US" sz="1600" b="1" dirty="0">
                <a:latin typeface="+mn-lt"/>
              </a:rPr>
              <a:t>Capacity ~ 5 pF</a:t>
            </a:r>
          </a:p>
          <a:p>
            <a:pPr marL="631825">
              <a:spcBef>
                <a:spcPts val="800"/>
              </a:spcBef>
            </a:pPr>
            <a:r>
              <a:rPr lang="en-US" sz="1600" b="1" dirty="0">
                <a:latin typeface="+mn-lt"/>
              </a:rPr>
              <a:t>Amplification gap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64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/ </a:t>
            </a:r>
            <a:r>
              <a:rPr lang="en-US" sz="1600" b="1" dirty="0">
                <a:latin typeface="+mn-lt"/>
              </a:rPr>
              <a:t>128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/ 192 </a:t>
            </a:r>
            <a:r>
              <a:rPr lang="el-GR" sz="1600" b="1" dirty="0">
                <a:latin typeface="+mn-lt"/>
              </a:rPr>
              <a:t>μ</a:t>
            </a:r>
            <a:r>
              <a:rPr lang="en-US" sz="1600" b="1" dirty="0">
                <a:latin typeface="+mn-lt"/>
              </a:rPr>
              <a:t>m</a:t>
            </a:r>
          </a:p>
          <a:p>
            <a:pPr marL="631825">
              <a:spcBef>
                <a:spcPts val="800"/>
              </a:spcBef>
              <a:buNone/>
            </a:pPr>
            <a:r>
              <a:rPr lang="fr-FR" sz="1600" b="1" dirty="0" err="1" smtClean="0">
                <a:solidFill>
                  <a:srgbClr val="C00000"/>
                </a:solidFill>
                <a:latin typeface="+mn-lt"/>
              </a:rPr>
              <a:t>Thin-mesh</a:t>
            </a:r>
            <a:r>
              <a:rPr lang="fr-FR" sz="16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fr-FR" sz="1600" b="1" dirty="0" err="1" smtClean="0">
                <a:solidFill>
                  <a:srgbClr val="C00000"/>
                </a:solidFill>
                <a:latin typeface="+mn-lt"/>
              </a:rPr>
              <a:t>Bulk</a:t>
            </a:r>
            <a:r>
              <a:rPr lang="fr-FR" sz="16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600" b="1" dirty="0">
                <a:solidFill>
                  <a:srgbClr val="C00000"/>
                </a:solidFill>
                <a:latin typeface="+mn-lt"/>
              </a:rPr>
              <a:t>Micromegas </a:t>
            </a:r>
            <a:r>
              <a:rPr lang="en-US" sz="1600" b="1" dirty="0" smtClean="0">
                <a:solidFill>
                  <a:srgbClr val="C00000"/>
                </a:solidFill>
                <a:latin typeface="+mn-lt"/>
              </a:rPr>
              <a:t>(~</a:t>
            </a:r>
            <a:r>
              <a:rPr lang="el-GR" sz="1600" b="1" dirty="0" smtClean="0">
                <a:solidFill>
                  <a:srgbClr val="C00000"/>
                </a:solidFill>
                <a:latin typeface="+mn-lt"/>
              </a:rPr>
              <a:t>5 μ</a:t>
            </a:r>
            <a:r>
              <a:rPr lang="en-US" sz="1600" b="1" dirty="0" smtClean="0">
                <a:solidFill>
                  <a:srgbClr val="C00000"/>
                </a:solidFill>
                <a:latin typeface="+mn-lt"/>
              </a:rPr>
              <a:t>m)</a:t>
            </a:r>
            <a:endParaRPr lang="en-US" sz="1600" b="1" dirty="0">
              <a:solidFill>
                <a:srgbClr val="C00000"/>
              </a:solidFill>
              <a:latin typeface="+mn-lt"/>
            </a:endParaRPr>
          </a:p>
          <a:p>
            <a:pPr marL="631825">
              <a:spcBef>
                <a:spcPts val="800"/>
              </a:spcBef>
            </a:pPr>
            <a:r>
              <a:rPr lang="en-US" sz="1600" b="1" dirty="0" smtClean="0">
                <a:latin typeface="+mn-lt"/>
              </a:rPr>
              <a:t>High optical transparency</a:t>
            </a:r>
            <a:endParaRPr lang="en-US" sz="1600" b="1" dirty="0">
              <a:latin typeface="+mn-lt"/>
            </a:endParaRPr>
          </a:p>
          <a:p>
            <a:pPr marL="631825">
              <a:spcBef>
                <a:spcPts val="800"/>
              </a:spcBef>
            </a:pPr>
            <a:r>
              <a:rPr lang="en-US" sz="1600" b="1" dirty="0">
                <a:latin typeface="+mn-lt"/>
              </a:rPr>
              <a:t>Amplification gap </a:t>
            </a:r>
            <a:r>
              <a:rPr lang="en-US" sz="1600" b="1" dirty="0" smtClean="0">
                <a:latin typeface="+mn-lt"/>
              </a:rPr>
              <a:t>128 </a:t>
            </a:r>
            <a:r>
              <a:rPr lang="el-GR" sz="1600" b="1" dirty="0" smtClean="0">
                <a:latin typeface="+mn-lt"/>
              </a:rPr>
              <a:t>μ</a:t>
            </a:r>
            <a:r>
              <a:rPr lang="en-US" sz="1600" b="1" dirty="0" smtClean="0">
                <a:latin typeface="+mn-lt"/>
              </a:rPr>
              <a:t>m</a:t>
            </a:r>
            <a:endParaRPr lang="en-US" sz="1600" b="1" dirty="0">
              <a:latin typeface="+mn-lt"/>
            </a:endParaRPr>
          </a:p>
          <a:p>
            <a:pPr>
              <a:spcBef>
                <a:spcPts val="800"/>
              </a:spcBef>
              <a:spcAft>
                <a:spcPts val="600"/>
              </a:spcAft>
              <a:buFont typeface="Wingdings" panose="05000000000000000000" pitchFamily="2" charset="2"/>
              <a:buChar char="F"/>
            </a:pPr>
            <a:r>
              <a:rPr lang="en-US" sz="1600" b="1" dirty="0" smtClean="0">
                <a:latin typeface="+mn-lt"/>
              </a:rPr>
              <a:t>Ensure </a:t>
            </a:r>
            <a:r>
              <a:rPr lang="en-US" sz="1600" b="1" dirty="0">
                <a:latin typeface="+mn-lt"/>
              </a:rPr>
              <a:t>homogeneous small drift gap &amp; photocathode polarization</a:t>
            </a:r>
          </a:p>
          <a:p>
            <a:pPr marL="0" indent="0">
              <a:spcBef>
                <a:spcPts val="800"/>
              </a:spcBef>
              <a:spcAft>
                <a:spcPts val="600"/>
              </a:spcAft>
              <a:buNone/>
            </a:pPr>
            <a:r>
              <a:rPr lang="en-US" sz="1600" b="1" dirty="0" smtClean="0">
                <a:latin typeface="+mn-lt"/>
              </a:rPr>
              <a:t>Photocathodes: MgF2 crystal +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+mn-lt"/>
              </a:rPr>
              <a:t>Metallic substrate + </a:t>
            </a:r>
            <a:r>
              <a:rPr lang="en-US" sz="1600" b="1" dirty="0" err="1" smtClean="0">
                <a:latin typeface="+mn-lt"/>
              </a:rPr>
              <a:t>CsI</a:t>
            </a:r>
            <a:endParaRPr lang="en-US" sz="1600" b="1" dirty="0" smtClean="0">
              <a:latin typeface="+mn-lt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+mn-lt"/>
              </a:rPr>
              <a:t>Metal (Cr,  Al)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+mn-lt"/>
              </a:rPr>
              <a:t>Metallic substrate + </a:t>
            </a:r>
            <a:r>
              <a:rPr lang="en-US" sz="1600" b="1" dirty="0" smtClean="0">
                <a:latin typeface="+mn-lt"/>
              </a:rPr>
              <a:t>Diamond</a:t>
            </a:r>
            <a:endParaRPr lang="en-US" sz="1600" b="1" dirty="0">
              <a:latin typeface="+mn-lt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i="1" dirty="0" smtClean="0">
                <a:solidFill>
                  <a:schemeClr val="accent3"/>
                </a:solidFill>
                <a:latin typeface="+mn-lt"/>
              </a:rPr>
              <a:t>Boron-doped diamond</a:t>
            </a:r>
            <a:endParaRPr lang="en-US" sz="1600" b="1" i="1" dirty="0">
              <a:solidFill>
                <a:schemeClr val="accent3"/>
              </a:solidFill>
              <a:latin typeface="+mn-lt"/>
            </a:endParaRPr>
          </a:p>
          <a:p>
            <a:pPr>
              <a:spcBef>
                <a:spcPts val="800"/>
              </a:spcBef>
              <a:spcAft>
                <a:spcPts val="600"/>
              </a:spcAft>
              <a:buFont typeface="Wingdings" panose="05000000000000000000" pitchFamily="2" charset="2"/>
              <a:buChar char=""/>
            </a:pPr>
            <a:r>
              <a:rPr lang="en-US" sz="1600" b="1" dirty="0" smtClean="0">
                <a:latin typeface="+mn-lt"/>
              </a:rPr>
              <a:t>New stainless </a:t>
            </a:r>
            <a:r>
              <a:rPr lang="en-US" sz="1600" b="1" dirty="0">
                <a:latin typeface="+mn-lt"/>
              </a:rPr>
              <a:t>steel chamber </a:t>
            </a:r>
            <a:r>
              <a:rPr lang="en-US" sz="1600" b="1" dirty="0" smtClean="0">
                <a:latin typeface="+mn-lt"/>
              </a:rPr>
              <a:t>for </a:t>
            </a:r>
            <a:r>
              <a:rPr lang="en-US" sz="1600" b="1" dirty="0">
                <a:latin typeface="+mn-lt"/>
              </a:rPr>
              <a:t>sealed mode </a:t>
            </a:r>
            <a:r>
              <a:rPr lang="en-US" sz="1600" b="1" dirty="0" smtClean="0">
                <a:latin typeface="+mn-lt"/>
              </a:rPr>
              <a:t>operation</a:t>
            </a:r>
          </a:p>
          <a:p>
            <a:pPr marL="0" indent="0">
              <a:spcBef>
                <a:spcPts val="800"/>
              </a:spcBef>
              <a:spcAft>
                <a:spcPts val="600"/>
              </a:spcAft>
              <a:buNone/>
            </a:pPr>
            <a:r>
              <a:rPr lang="en-US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    Very thin detector active part (&lt;5 mm) </a:t>
            </a:r>
            <a:endParaRPr lang="en-US" sz="1600" b="1" i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3784" y="1435643"/>
            <a:ext cx="2399835" cy="2125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Documents\MyDocuments\Samsung\Micromegas FT\2015-04-24 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4508" y="3000262"/>
            <a:ext cx="3200400" cy="179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Documents\MyDocuments\Samsung\Micromegas FT\2015-04-24 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204508" y="4172223"/>
            <a:ext cx="1800000" cy="32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550" y="1391812"/>
            <a:ext cx="3211613" cy="16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94" y="4872223"/>
            <a:ext cx="2377494" cy="17831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94" y="3367183"/>
            <a:ext cx="2399835" cy="1349908"/>
          </a:xfrm>
          <a:prstGeom prst="rect">
            <a:avLst/>
          </a:prstGeom>
        </p:spPr>
      </p:pic>
      <p:pic>
        <p:nvPicPr>
          <p:cNvPr id="12" name="Picture 2" descr="\\dapdc5\tpapaeva\Desktop\Picosecond Micromegas\picosec\Picoseconde\PS Mesh fine 1\PS M1 plot.t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803" y="3374289"/>
            <a:ext cx="1211916" cy="90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3"/>
          <p:cNvSpPr txBox="1">
            <a:spLocks/>
          </p:cNvSpPr>
          <p:nvPr/>
        </p:nvSpPr>
        <p:spPr>
          <a:xfrm>
            <a:off x="352196" y="362905"/>
            <a:ext cx="8065492" cy="6443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/>
              <a:t> </a:t>
            </a:r>
            <a:r>
              <a:rPr lang="en-US" altLang="zh-CN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Picosecond </a:t>
            </a:r>
            <a:r>
              <a:rPr lang="en-US" altLang="zh-CN" sz="36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Micromegas</a:t>
            </a:r>
            <a:r>
              <a:rPr lang="zh-CN" alt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探测器原型</a:t>
            </a:r>
            <a:endParaRPr lang="en-US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96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72" y="1455063"/>
            <a:ext cx="5449652" cy="3722649"/>
          </a:xfrm>
          <a:prstGeom prst="rect">
            <a:avLst/>
          </a:prstGeom>
        </p:spPr>
      </p:pic>
      <p:grpSp>
        <p:nvGrpSpPr>
          <p:cNvPr id="12" name="Group 15"/>
          <p:cNvGrpSpPr/>
          <p:nvPr/>
        </p:nvGrpSpPr>
        <p:grpSpPr>
          <a:xfrm>
            <a:off x="5653089" y="1443546"/>
            <a:ext cx="6252488" cy="5300734"/>
            <a:chOff x="219023" y="521503"/>
            <a:chExt cx="7317138" cy="6187966"/>
          </a:xfrm>
        </p:grpSpPr>
        <p:grpSp>
          <p:nvGrpSpPr>
            <p:cNvPr id="13" name="Group 14"/>
            <p:cNvGrpSpPr/>
            <p:nvPr/>
          </p:nvGrpSpPr>
          <p:grpSpPr>
            <a:xfrm>
              <a:off x="219023" y="521503"/>
              <a:ext cx="7317138" cy="5499782"/>
              <a:chOff x="219023" y="521504"/>
              <a:chExt cx="7317137" cy="5499784"/>
            </a:xfrm>
          </p:grpSpPr>
          <p:pic>
            <p:nvPicPr>
              <p:cNvPr id="15" name="Picture 4"/>
              <p:cNvPicPr>
                <a:picLocks noChangeAspect="1"/>
              </p:cNvPicPr>
              <p:nvPr/>
            </p:nvPicPr>
            <p:blipFill rotWithShape="1">
              <a:blip r:embed="rId3"/>
              <a:srcRect r="5575"/>
              <a:stretch/>
            </p:blipFill>
            <p:spPr>
              <a:xfrm>
                <a:off x="219023" y="521504"/>
                <a:ext cx="7317137" cy="5499784"/>
              </a:xfrm>
              <a:prstGeom prst="rect">
                <a:avLst/>
              </a:prstGeom>
            </p:spPr>
          </p:pic>
          <p:sp>
            <p:nvSpPr>
              <p:cNvPr id="16" name="Rectangle 5"/>
              <p:cNvSpPr/>
              <p:nvPr/>
            </p:nvSpPr>
            <p:spPr>
              <a:xfrm>
                <a:off x="2063552" y="3645023"/>
                <a:ext cx="504056" cy="823987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1"/>
              <p:cNvSpPr/>
              <p:nvPr/>
            </p:nvSpPr>
            <p:spPr>
              <a:xfrm>
                <a:off x="2999656" y="3573016"/>
                <a:ext cx="504056" cy="823987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5360" y="5157193"/>
              <a:ext cx="5472609" cy="1552276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641" y="1443546"/>
            <a:ext cx="2359935" cy="1651955"/>
          </a:xfrm>
          <a:prstGeom prst="rect">
            <a:avLst/>
          </a:prstGeom>
        </p:spPr>
      </p:pic>
      <p:sp>
        <p:nvSpPr>
          <p:cNvPr id="21" name="Title 3"/>
          <p:cNvSpPr txBox="1">
            <a:spLocks/>
          </p:cNvSpPr>
          <p:nvPr/>
        </p:nvSpPr>
        <p:spPr>
          <a:xfrm>
            <a:off x="421821" y="365125"/>
            <a:ext cx="7679192" cy="6634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r>
              <a:rPr lang="zh-CN" alt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年束流测试</a:t>
            </a:r>
            <a:endParaRPr lang="en-US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ontent Placeholder 13"/>
          <p:cNvSpPr>
            <a:spLocks noGrp="1"/>
          </p:cNvSpPr>
          <p:nvPr>
            <p:ph sz="half" idx="4294967295"/>
          </p:nvPr>
        </p:nvSpPr>
        <p:spPr>
          <a:xfrm>
            <a:off x="295308" y="5290845"/>
            <a:ext cx="5800168" cy="132199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100" b="1" u="sng" dirty="0">
                <a:cs typeface="Times New Roman" panose="02020603050405020304" pitchFamily="18" charset="0"/>
              </a:rPr>
              <a:t>Trigger</a:t>
            </a:r>
            <a:r>
              <a:rPr lang="en-US" sz="1100" b="1" dirty="0">
                <a:cs typeface="Times New Roman" panose="02020603050405020304" pitchFamily="18" charset="0"/>
              </a:rPr>
              <a:t>: coincidence of two 5x5 mm</a:t>
            </a:r>
            <a:r>
              <a:rPr lang="en-US" sz="1100" b="1" baseline="30000" dirty="0">
                <a:cs typeface="Times New Roman" panose="02020603050405020304" pitchFamily="18" charset="0"/>
              </a:rPr>
              <a:t>2</a:t>
            </a:r>
            <a:r>
              <a:rPr lang="en-US" sz="1100" b="1" dirty="0">
                <a:cs typeface="Times New Roman" panose="02020603050405020304" pitchFamily="18" charset="0"/>
              </a:rPr>
              <a:t> scintillators and a veto downstream (avoid showers</a:t>
            </a:r>
            <a:r>
              <a:rPr lang="en-US" sz="1100" b="1" dirty="0" smtClean="0">
                <a:cs typeface="Times New Roman" panose="02020603050405020304" pitchFamily="18" charset="0"/>
              </a:rPr>
              <a:t>)</a:t>
            </a:r>
            <a:endParaRPr lang="en-US" sz="1100" b="1" dirty="0"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1100" b="1" u="sng" dirty="0" smtClean="0">
                <a:cs typeface="Times New Roman" panose="02020603050405020304" pitchFamily="18" charset="0"/>
              </a:rPr>
              <a:t>Tracker</a:t>
            </a:r>
            <a:r>
              <a:rPr lang="en-US" sz="1100" b="1" dirty="0" smtClean="0">
                <a:cs typeface="Times New Roman" panose="02020603050405020304" pitchFamily="18" charset="0"/>
              </a:rPr>
              <a:t>: three GEMs to measure where the triggered particle passed (reject showers too)</a:t>
            </a:r>
          </a:p>
          <a:p>
            <a:pPr>
              <a:spcBef>
                <a:spcPts val="600"/>
              </a:spcBef>
            </a:pPr>
            <a:r>
              <a:rPr lang="en-US" sz="1100" b="1" u="sng" dirty="0" smtClean="0">
                <a:cs typeface="Times New Roman" panose="02020603050405020304" pitchFamily="18" charset="0"/>
              </a:rPr>
              <a:t>Time reference</a:t>
            </a:r>
            <a:r>
              <a:rPr lang="en-US" sz="1100" b="1" dirty="0" smtClean="0">
                <a:cs typeface="Times New Roman" panose="02020603050405020304" pitchFamily="18" charset="0"/>
              </a:rPr>
              <a:t>: two Hamamatsu MCP-PMTs (160 ps rise time)</a:t>
            </a:r>
          </a:p>
          <a:p>
            <a:pPr>
              <a:spcBef>
                <a:spcPts val="600"/>
              </a:spcBef>
            </a:pPr>
            <a:r>
              <a:rPr lang="en-US" sz="1100" b="1" u="sng" dirty="0" smtClean="0">
                <a:cs typeface="Times New Roman" panose="02020603050405020304" pitchFamily="18" charset="0"/>
              </a:rPr>
              <a:t>Tracking </a:t>
            </a:r>
            <a:r>
              <a:rPr lang="en-US" sz="1100" b="1" u="sng" dirty="0">
                <a:cs typeface="Times New Roman" panose="02020603050405020304" pitchFamily="18" charset="0"/>
              </a:rPr>
              <a:t>acquisition</a:t>
            </a:r>
            <a:r>
              <a:rPr lang="en-US" sz="1100" b="1" dirty="0">
                <a:cs typeface="Times New Roman" panose="02020603050405020304" pitchFamily="18" charset="0"/>
              </a:rPr>
              <a:t>: APV25 + </a:t>
            </a:r>
            <a:r>
              <a:rPr lang="en-US" sz="1100" b="1" dirty="0" smtClean="0">
                <a:cs typeface="Times New Roman" panose="02020603050405020304" pitchFamily="18" charset="0"/>
              </a:rPr>
              <a:t>SRS</a:t>
            </a:r>
          </a:p>
          <a:p>
            <a:pPr>
              <a:spcBef>
                <a:spcPts val="600"/>
              </a:spcBef>
            </a:pPr>
            <a:r>
              <a:rPr lang="en-US" sz="1100" b="1" u="sng" dirty="0" smtClean="0">
                <a:cs typeface="Times New Roman" panose="02020603050405020304" pitchFamily="18" charset="0"/>
              </a:rPr>
              <a:t>Timing </a:t>
            </a:r>
            <a:r>
              <a:rPr lang="en-US" sz="1100" b="1" u="sng" dirty="0">
                <a:cs typeface="Times New Roman" panose="02020603050405020304" pitchFamily="18" charset="0"/>
              </a:rPr>
              <a:t>acquisition</a:t>
            </a:r>
            <a:r>
              <a:rPr lang="en-US" sz="1100" b="1" dirty="0">
                <a:cs typeface="Times New Roman" panose="02020603050405020304" pitchFamily="18" charset="0"/>
              </a:rPr>
              <a:t>: CIVIDEC C2 preamp + 2x 2.5 GHz </a:t>
            </a:r>
            <a:r>
              <a:rPr lang="en-US" sz="1100" b="1" dirty="0" err="1">
                <a:cs typeface="Times New Roman" panose="02020603050405020304" pitchFamily="18" charset="0"/>
              </a:rPr>
              <a:t>LeCroy</a:t>
            </a:r>
            <a:r>
              <a:rPr lang="en-US" sz="1100" b="1" dirty="0">
                <a:cs typeface="Times New Roman" panose="02020603050405020304" pitchFamily="18" charset="0"/>
              </a:rPr>
              <a:t> scopes (</a:t>
            </a:r>
            <a:r>
              <a:rPr lang="en-US" sz="1100" b="1" dirty="0" smtClean="0">
                <a:cs typeface="Times New Roman" panose="02020603050405020304" pitchFamily="18" charset="0"/>
              </a:rPr>
              <a:t>synchronized with the </a:t>
            </a:r>
            <a:r>
              <a:rPr lang="en-US" sz="1100" b="1" dirty="0">
                <a:cs typeface="Times New Roman" panose="02020603050405020304" pitchFamily="18" charset="0"/>
              </a:rPr>
              <a:t>tracker) and SAMPIC</a:t>
            </a:r>
          </a:p>
        </p:txBody>
      </p:sp>
    </p:spTree>
    <p:extLst>
      <p:ext uri="{BB962C8B-B14F-4D97-AF65-F5344CB8AC3E}">
        <p14:creationId xmlns:p14="http://schemas.microsoft.com/office/powerpoint/2010/main" val="173987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125" y="4308324"/>
            <a:ext cx="2203608" cy="2439073"/>
          </a:xfrm>
          <a:prstGeom prst="rect">
            <a:avLst/>
          </a:prstGeom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57553" y="398585"/>
            <a:ext cx="6553200" cy="561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rgbClr val="0000FF"/>
                </a:solidFill>
              </a:rPr>
              <a:t>新</a:t>
            </a:r>
            <a:r>
              <a:rPr lang="zh-CN" altLang="en-US" sz="3600" b="1" dirty="0" smtClean="0">
                <a:solidFill>
                  <a:srgbClr val="0000FF"/>
                </a:solidFill>
              </a:rPr>
              <a:t>型微结构气体探测器</a:t>
            </a:r>
            <a:endParaRPr lang="ru-RU" altLang="zh-CN" sz="3600" b="1" i="1" dirty="0">
              <a:solidFill>
                <a:srgbClr val="0000FF"/>
              </a:solidFill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724786" y="1688230"/>
            <a:ext cx="11136239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571500" indent="-5715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457200" indent="-457200" eaLnBrk="1" hangingPunct="1">
              <a:buClr>
                <a:srgbClr val="008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2800" b="1" dirty="0" smtClean="0">
                <a:solidFill>
                  <a:srgbClr val="0000FF"/>
                </a:solidFill>
              </a:rPr>
              <a:t>Micro Resistive Well (</a:t>
            </a:r>
            <a:r>
              <a:rPr lang="zh-CN" altLang="zh-CN" sz="2800" b="1" dirty="0" smtClean="0">
                <a:solidFill>
                  <a:srgbClr val="0000FF"/>
                </a:solidFill>
              </a:rPr>
              <a:t>μ</a:t>
            </a:r>
            <a:r>
              <a:rPr lang="en-US" altLang="zh-CN" sz="2800" b="1" dirty="0" smtClean="0">
                <a:solidFill>
                  <a:srgbClr val="0000FF"/>
                </a:solidFill>
              </a:rPr>
              <a:t>RWELL</a:t>
            </a:r>
            <a:r>
              <a:rPr lang="en-US" altLang="zh-CN" sz="2800" b="1" dirty="0" smtClean="0">
                <a:solidFill>
                  <a:srgbClr val="0000FF"/>
                </a:solidFill>
              </a:rPr>
              <a:t>)</a:t>
            </a:r>
            <a:endParaRPr lang="en-US" altLang="zh-CN" sz="2800" b="1" dirty="0" smtClean="0">
              <a:solidFill>
                <a:srgbClr val="0000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20234" y="5053722"/>
            <a:ext cx="69103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/>
              <a:t>Started </a:t>
            </a:r>
            <a:r>
              <a:rPr lang="en-US" altLang="zh-CN" b="1" dirty="0" smtClean="0"/>
              <a:t>from a </a:t>
            </a:r>
            <a:r>
              <a:rPr lang="en-US" altLang="zh-CN" b="1" dirty="0"/>
              <a:t>RD51 common fund </a:t>
            </a:r>
            <a:r>
              <a:rPr lang="en-US" altLang="zh-CN" b="1" dirty="0" smtClean="0"/>
              <a:t>project (</a:t>
            </a:r>
            <a:r>
              <a:rPr lang="en-US" altLang="zh-CN" b="1" dirty="0"/>
              <a:t>Awarded </a:t>
            </a:r>
            <a:r>
              <a:rPr lang="en-US" altLang="zh-CN" b="1" dirty="0" smtClean="0"/>
              <a:t>3/2015):</a:t>
            </a:r>
            <a:r>
              <a:rPr lang="en-US" altLang="zh-CN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altLang="zh-CN" b="1" dirty="0">
                <a:solidFill>
                  <a:srgbClr val="C00000"/>
                </a:solidFill>
              </a:rPr>
              <a:t> </a:t>
            </a:r>
            <a:r>
              <a:rPr lang="en-US" altLang="zh-CN" b="1" dirty="0" smtClean="0">
                <a:solidFill>
                  <a:srgbClr val="C00000"/>
                </a:solidFill>
              </a:rPr>
              <a:t>   Fast </a:t>
            </a:r>
            <a:r>
              <a:rPr lang="en-US" altLang="zh-CN" b="1" dirty="0">
                <a:solidFill>
                  <a:srgbClr val="C00000"/>
                </a:solidFill>
              </a:rPr>
              <a:t>Timing for High-Rate Environments: A </a:t>
            </a:r>
            <a:r>
              <a:rPr lang="en-US" altLang="zh-CN" b="1" dirty="0" err="1">
                <a:solidFill>
                  <a:srgbClr val="C00000"/>
                </a:solidFill>
              </a:rPr>
              <a:t>Micromegas</a:t>
            </a:r>
            <a:r>
              <a:rPr lang="en-US" altLang="zh-CN" b="1" dirty="0">
                <a:solidFill>
                  <a:srgbClr val="C00000"/>
                </a:solidFill>
              </a:rPr>
              <a:t> Solution </a:t>
            </a:r>
            <a:endParaRPr lang="zh-CN" altLang="en-US" b="1" dirty="0"/>
          </a:p>
        </p:txBody>
      </p:sp>
      <p:sp>
        <p:nvSpPr>
          <p:cNvPr id="7" name="矩形 6"/>
          <p:cNvSpPr/>
          <p:nvPr/>
        </p:nvSpPr>
        <p:spPr>
          <a:xfrm>
            <a:off x="724786" y="4525116"/>
            <a:ext cx="52998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buClr>
                <a:srgbClr val="008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Precise </a:t>
            </a:r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timing 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Micromegas</a:t>
            </a:r>
            <a:endParaRPr lang="en-US" altLang="zh-CN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65751" y="5701384"/>
            <a:ext cx="78200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 smtClean="0"/>
              <a:t>T. </a:t>
            </a:r>
            <a:r>
              <a:rPr lang="en-US" altLang="zh-CN" sz="1400" b="1" dirty="0" err="1" smtClean="0"/>
              <a:t>Papaevangelou</a:t>
            </a:r>
            <a:r>
              <a:rPr lang="en-US" altLang="zh-CN" sz="1400" b="1" dirty="0"/>
              <a:t> </a:t>
            </a:r>
            <a:r>
              <a:rPr lang="en-US" altLang="zh-CN" sz="1400" b="1" dirty="0" smtClean="0"/>
              <a:t>et al., Fast Timing for High-Rate Environments with </a:t>
            </a:r>
            <a:r>
              <a:rPr lang="en-US" altLang="zh-CN" sz="1400" b="1" dirty="0" err="1" smtClean="0"/>
              <a:t>Micromegas</a:t>
            </a:r>
            <a:r>
              <a:rPr lang="en-US" altLang="zh-CN" sz="1400" b="1" dirty="0" smtClean="0"/>
              <a:t>,  arXiv:1601.00123v2 </a:t>
            </a:r>
            <a:endParaRPr lang="zh-CN" altLang="en-US" sz="1400" b="1" dirty="0"/>
          </a:p>
        </p:txBody>
      </p:sp>
      <p:grpSp>
        <p:nvGrpSpPr>
          <p:cNvPr id="82" name="组合 81"/>
          <p:cNvGrpSpPr/>
          <p:nvPr/>
        </p:nvGrpSpPr>
        <p:grpSpPr>
          <a:xfrm>
            <a:off x="569040" y="2293732"/>
            <a:ext cx="11291985" cy="2018033"/>
            <a:chOff x="609502" y="2067061"/>
            <a:chExt cx="11291985" cy="2018033"/>
          </a:xfrm>
        </p:grpSpPr>
        <p:sp>
          <p:nvSpPr>
            <p:cNvPr id="5" name="矩形 4"/>
            <p:cNvSpPr/>
            <p:nvPr/>
          </p:nvSpPr>
          <p:spPr>
            <a:xfrm>
              <a:off x="841420" y="2067061"/>
              <a:ext cx="108775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b="1" dirty="0" smtClean="0"/>
                <a:t> </a:t>
              </a:r>
              <a:r>
                <a:rPr lang="en-US" altLang="zh-CN" sz="1400" b="1" dirty="0" smtClean="0"/>
                <a:t>The WELL detector(</a:t>
              </a:r>
              <a:r>
                <a:rPr lang="zh-CN" altLang="en-US" sz="1400" b="1" dirty="0" smtClean="0">
                  <a:ea typeface="宋体" panose="02010600030101010101" pitchFamily="2" charset="-122"/>
                </a:rPr>
                <a:t>～</a:t>
              </a:r>
              <a:r>
                <a:rPr lang="en-US" altLang="zh-CN" sz="1400" b="1" dirty="0" smtClean="0">
                  <a:ea typeface="宋体" panose="02010600030101010101" pitchFamily="2" charset="-122"/>
                </a:rPr>
                <a:t>1997</a:t>
              </a:r>
              <a:r>
                <a:rPr lang="en-US" altLang="zh-CN" sz="1400" b="1" dirty="0" smtClean="0"/>
                <a:t>)  </a:t>
              </a:r>
              <a:r>
                <a:rPr lang="en-US" altLang="zh-CN" sz="14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→</a:t>
              </a:r>
              <a:r>
                <a:rPr lang="en-US" altLang="zh-CN" sz="1400" b="1" dirty="0" smtClean="0"/>
                <a:t>   The “Blind” GEM </a:t>
              </a:r>
              <a:r>
                <a:rPr lang="en-US" altLang="zh-CN" sz="1400" b="1" dirty="0"/>
                <a:t>detector (</a:t>
              </a:r>
              <a:r>
                <a:rPr lang="zh-CN" altLang="en-US" sz="1400" b="1" dirty="0" smtClean="0"/>
                <a:t>～</a:t>
              </a:r>
              <a:r>
                <a:rPr lang="en-US" altLang="zh-CN" sz="1400" b="1" dirty="0" smtClean="0"/>
                <a:t>2009)     </a:t>
              </a:r>
              <a:r>
                <a:rPr lang="en-US" altLang="zh-CN" sz="1400" b="1" dirty="0" smtClean="0">
                  <a:solidFill>
                    <a:srgbClr val="C00000"/>
                  </a:solidFill>
                  <a:latin typeface="宋体" panose="02010600030101010101" pitchFamily="2" charset="-122"/>
                </a:rPr>
                <a:t>→</a:t>
              </a:r>
              <a:r>
                <a:rPr lang="en-US" altLang="zh-CN" sz="1400" b="1" dirty="0" smtClean="0"/>
                <a:t>    </a:t>
              </a:r>
              <a:r>
                <a:rPr lang="en-US" altLang="zh-CN" sz="1400" b="1" dirty="0" smtClean="0">
                  <a:solidFill>
                    <a:srgbClr val="C00000"/>
                  </a:solidFill>
                </a:rPr>
                <a:t>The </a:t>
              </a:r>
              <a:r>
                <a:rPr lang="el-GR" altLang="zh-CN" sz="1400" b="1" dirty="0" smtClean="0">
                  <a:solidFill>
                    <a:srgbClr val="C00000"/>
                  </a:solidFill>
                </a:rPr>
                <a:t>μ</a:t>
              </a:r>
              <a:r>
                <a:rPr lang="en-US" altLang="zh-CN" sz="1400" b="1" dirty="0" smtClean="0">
                  <a:solidFill>
                    <a:srgbClr val="C00000"/>
                  </a:solidFill>
                </a:rPr>
                <a:t>RWELL detector</a:t>
              </a:r>
              <a:r>
                <a:rPr lang="en-US" altLang="zh-CN" sz="1400" b="1" dirty="0"/>
                <a:t> </a:t>
              </a:r>
              <a:r>
                <a:rPr lang="en-US" altLang="zh-CN" sz="1400" b="1" dirty="0">
                  <a:solidFill>
                    <a:srgbClr val="C00000"/>
                  </a:solidFill>
                </a:rPr>
                <a:t>(</a:t>
              </a:r>
              <a:r>
                <a:rPr lang="zh-CN" altLang="en-US" sz="1400" b="1" dirty="0" smtClean="0">
                  <a:solidFill>
                    <a:srgbClr val="C00000"/>
                  </a:solidFill>
                </a:rPr>
                <a:t>～</a:t>
              </a:r>
              <a:r>
                <a:rPr lang="en-US" altLang="zh-CN" sz="1400" b="1" dirty="0" smtClean="0">
                  <a:solidFill>
                    <a:srgbClr val="C00000"/>
                  </a:solidFill>
                </a:rPr>
                <a:t>2014</a:t>
              </a:r>
              <a:r>
                <a:rPr lang="en-US" altLang="zh-CN" sz="1400" b="1" dirty="0" smtClean="0"/>
                <a:t>)</a:t>
              </a:r>
              <a:r>
                <a:rPr lang="en-US" altLang="zh-CN" sz="1400" b="1" dirty="0">
                  <a:latin typeface="宋体" panose="02010600030101010101" pitchFamily="2" charset="-122"/>
                </a:rPr>
                <a:t> </a:t>
              </a:r>
              <a:r>
                <a:rPr lang="en-US" altLang="zh-CN" sz="1400" b="1" dirty="0" smtClean="0">
                  <a:latin typeface="宋体" panose="02010600030101010101" pitchFamily="2" charset="-122"/>
                </a:rPr>
                <a:t>    →</a:t>
              </a:r>
              <a:r>
                <a:rPr lang="en-US" altLang="zh-CN" sz="1400" b="1" dirty="0" smtClean="0"/>
                <a:t>               FTM(</a:t>
              </a:r>
              <a:r>
                <a:rPr lang="zh-CN" altLang="en-US" sz="1400" b="1" dirty="0"/>
                <a:t>～</a:t>
              </a:r>
              <a:r>
                <a:rPr lang="en-US" altLang="zh-CN" sz="1400" b="1" dirty="0" smtClean="0"/>
                <a:t>2015) </a:t>
              </a:r>
              <a:endParaRPr lang="zh-CN" altLang="en-US" sz="1400" b="1" dirty="0"/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033" y="2436393"/>
              <a:ext cx="2468533" cy="1312046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609502" y="3808095"/>
              <a:ext cx="305159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b="1" dirty="0" smtClean="0"/>
                <a:t>R. </a:t>
              </a:r>
              <a:r>
                <a:rPr lang="en-US" altLang="zh-CN" sz="1200" b="1" dirty="0" err="1" smtClean="0"/>
                <a:t>Bellazzini</a:t>
              </a:r>
              <a:r>
                <a:rPr lang="en-US" altLang="zh-CN" sz="1200" b="1" dirty="0" smtClean="0"/>
                <a:t> et al., NIM A 423 (1999) 125-134</a:t>
              </a:r>
              <a:endParaRPr lang="en-US" altLang="zh-CN" sz="1200" b="1" dirty="0" smtClean="0">
                <a:solidFill>
                  <a:srgbClr val="C00000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687034" y="3804655"/>
              <a:ext cx="199224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b="1" dirty="0" smtClean="0"/>
                <a:t>G. </a:t>
              </a:r>
              <a:r>
                <a:rPr lang="en-US" altLang="zh-CN" sz="1200" b="1" dirty="0" err="1" smtClean="0"/>
                <a:t>Croci</a:t>
              </a:r>
              <a:r>
                <a:rPr lang="en-US" altLang="zh-CN" sz="1200" b="1" dirty="0" smtClean="0"/>
                <a:t>, Ph.D. Thesis, 2010</a:t>
              </a:r>
              <a:endParaRPr lang="en-US" altLang="zh-CN" sz="1200" b="1" dirty="0" smtClean="0">
                <a:solidFill>
                  <a:srgbClr val="C00000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6011114" y="3804654"/>
              <a:ext cx="306556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b="1" dirty="0" smtClean="0"/>
                <a:t>G. </a:t>
              </a:r>
              <a:r>
                <a:rPr lang="en-US" altLang="zh-CN" sz="1200" b="1" dirty="0" err="1" smtClean="0"/>
                <a:t>Bencivenni</a:t>
              </a:r>
              <a:r>
                <a:rPr lang="en-US" altLang="zh-CN" sz="1200" b="1" dirty="0" smtClean="0"/>
                <a:t> et al., JINST, 10, (2015), P02008</a:t>
              </a:r>
              <a:endParaRPr lang="en-US" altLang="zh-CN" sz="1200" b="1" dirty="0" smtClean="0">
                <a:solidFill>
                  <a:srgbClr val="C00000"/>
                </a:solidFill>
              </a:endParaRPr>
            </a:p>
          </p:txBody>
        </p:sp>
        <p:pic>
          <p:nvPicPr>
            <p:cNvPr id="76" name="图片 7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1050" y="2442678"/>
              <a:ext cx="3126559" cy="1259907"/>
            </a:xfrm>
            <a:prstGeom prst="rect">
              <a:avLst/>
            </a:prstGeom>
          </p:spPr>
        </p:pic>
        <p:pic>
          <p:nvPicPr>
            <p:cNvPr id="78" name="图片 7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143" y="2442678"/>
              <a:ext cx="2294478" cy="1303100"/>
            </a:xfrm>
            <a:prstGeom prst="rect">
              <a:avLst/>
            </a:prstGeom>
          </p:spPr>
        </p:pic>
        <p:sp>
          <p:nvSpPr>
            <p:cNvPr id="79" name="矩形 78"/>
            <p:cNvSpPr/>
            <p:nvPr/>
          </p:nvSpPr>
          <p:spPr>
            <a:xfrm>
              <a:off x="9123449" y="3804654"/>
              <a:ext cx="27780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b="1" dirty="0" smtClean="0"/>
                <a:t>R. De Oliveira et al., arXiv:1503.05330v1</a:t>
              </a:r>
              <a:endParaRPr lang="en-US" altLang="zh-CN" sz="1200" b="1" dirty="0" smtClean="0">
                <a:solidFill>
                  <a:srgbClr val="C00000"/>
                </a:solidFill>
              </a:endParaRPr>
            </a:p>
          </p:txBody>
        </p:sp>
        <p:pic>
          <p:nvPicPr>
            <p:cNvPr id="81" name="图片 8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9687" y="2444617"/>
              <a:ext cx="2079588" cy="13621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645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/>
          <p:cNvSpPr txBox="1">
            <a:spLocks/>
          </p:cNvSpPr>
          <p:nvPr/>
        </p:nvSpPr>
        <p:spPr>
          <a:xfrm>
            <a:off x="421821" y="365125"/>
            <a:ext cx="9033168" cy="6634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时间分</a:t>
            </a:r>
            <a:r>
              <a:rPr lang="zh-CN" alt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辨测试的典型结果及下一步工作</a:t>
            </a:r>
            <a:endParaRPr lang="en-US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067612" y="2291937"/>
            <a:ext cx="7014852" cy="365318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sz="1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zh-CN" altLang="en-US" sz="2400" b="1" dirty="0" smtClean="0">
                <a:solidFill>
                  <a:srgbClr val="C81F1F"/>
                </a:solidFill>
                <a:latin typeface="+mn-lt"/>
              </a:rPr>
              <a:t>对不同光阴极，不同探测器模式的详细测试</a:t>
            </a:r>
            <a:endParaRPr lang="en-US" sz="2100" b="1" i="1" dirty="0" smtClean="0">
              <a:solidFill>
                <a:srgbClr val="C81F1F"/>
              </a:solidFill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CN" altLang="en-US" sz="2100" b="1" dirty="0">
                <a:latin typeface="+mn-lt"/>
              </a:rPr>
              <a:t>金</a:t>
            </a:r>
            <a:r>
              <a:rPr lang="zh-CN" altLang="en-US" sz="2100" b="1" dirty="0" smtClean="0">
                <a:latin typeface="+mn-lt"/>
              </a:rPr>
              <a:t>属光阴极</a:t>
            </a:r>
            <a:endParaRPr lang="en-US" sz="2100" b="1" dirty="0" smtClean="0"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b="1" dirty="0" smtClean="0">
                <a:latin typeface="+mn-lt"/>
              </a:rPr>
              <a:t>Polycrystalline diamond</a:t>
            </a:r>
            <a:r>
              <a:rPr lang="zh-CN" altLang="en-US" sz="2100" b="1" dirty="0" smtClean="0">
                <a:latin typeface="+mn-lt"/>
              </a:rPr>
              <a:t>光阴极</a:t>
            </a:r>
            <a:endParaRPr lang="en-US" altLang="zh-CN" sz="2100" b="1" dirty="0" smtClean="0"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CN" altLang="en-US" sz="2100" b="1" dirty="0" smtClean="0">
                <a:latin typeface="+mn-lt"/>
              </a:rPr>
              <a:t>反射式</a:t>
            </a:r>
            <a:r>
              <a:rPr lang="en-US" altLang="zh-CN" sz="2100" b="1" dirty="0" smtClean="0">
                <a:latin typeface="+mn-lt"/>
              </a:rPr>
              <a:t>Picosecond </a:t>
            </a:r>
            <a:r>
              <a:rPr lang="en-US" altLang="zh-CN" sz="2100" b="1" dirty="0" err="1" smtClean="0">
                <a:latin typeface="+mn-lt"/>
              </a:rPr>
              <a:t>Micromegas</a:t>
            </a:r>
            <a:r>
              <a:rPr lang="zh-CN" altLang="en-US" sz="2100" b="1" dirty="0" smtClean="0">
                <a:latin typeface="+mn-lt"/>
              </a:rPr>
              <a:t>的测试</a:t>
            </a:r>
            <a:endParaRPr lang="en-US" sz="2100" b="1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zh-CN" altLang="en-US" sz="2400" b="1" dirty="0" smtClean="0">
                <a:solidFill>
                  <a:srgbClr val="C00000"/>
                </a:solidFill>
                <a:latin typeface="+mn-lt"/>
              </a:rPr>
              <a:t>尝试使用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Polycrystalline diamond</a:t>
            </a:r>
            <a:r>
              <a:rPr lang="zh-CN" altLang="en-US" sz="2400" b="1" dirty="0" smtClean="0">
                <a:solidFill>
                  <a:srgbClr val="C00000"/>
                </a:solidFill>
                <a:latin typeface="+mn-lt"/>
              </a:rPr>
              <a:t>作为二次电子发射体</a:t>
            </a:r>
            <a:endParaRPr lang="en-US" sz="2400" b="1" dirty="0" smtClean="0"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CN" altLang="en-US" sz="2100" b="1" dirty="0" smtClean="0">
                <a:latin typeface="+mn-lt"/>
              </a:rPr>
              <a:t>把</a:t>
            </a:r>
            <a:r>
              <a:rPr lang="en-US" altLang="zh-CN" sz="2100" b="1" dirty="0" smtClean="0">
                <a:latin typeface="+mn-lt"/>
              </a:rPr>
              <a:t>MgF2</a:t>
            </a:r>
            <a:r>
              <a:rPr lang="zh-CN" altLang="en-US" sz="2100" b="1" dirty="0">
                <a:latin typeface="+mn-lt"/>
              </a:rPr>
              <a:t>晶体</a:t>
            </a:r>
            <a:r>
              <a:rPr lang="en-US" sz="2100" b="1" dirty="0" smtClean="0">
                <a:latin typeface="+mn-lt"/>
              </a:rPr>
              <a:t>+ </a:t>
            </a:r>
            <a:r>
              <a:rPr lang="zh-CN" altLang="en-US" sz="2100" b="1" dirty="0" smtClean="0">
                <a:latin typeface="+mn-lt"/>
              </a:rPr>
              <a:t>光阴极换成二次电子发射体</a:t>
            </a:r>
            <a:endParaRPr lang="en-US" sz="2100" b="1" dirty="0" smtClean="0">
              <a:latin typeface="+mn-lt"/>
            </a:endParaRPr>
          </a:p>
          <a:p>
            <a:pPr lvl="2">
              <a:buFont typeface="Wingdings" pitchFamily="2" charset="2"/>
              <a:buChar char="F"/>
            </a:pPr>
            <a:r>
              <a:rPr lang="en-US" sz="2100" b="1" dirty="0" smtClean="0"/>
              <a:t> </a:t>
            </a:r>
            <a:r>
              <a:rPr lang="zh-CN" altLang="en-US" sz="2100" b="1" dirty="0"/>
              <a:t>适应</a:t>
            </a:r>
            <a:r>
              <a:rPr lang="zh-CN" altLang="en-US" sz="2100" b="1" dirty="0" smtClean="0"/>
              <a:t>性与抗辐照能力更强</a:t>
            </a:r>
            <a:endParaRPr lang="en-US" sz="2100" b="1" dirty="0" smtClean="0"/>
          </a:p>
          <a:p>
            <a:pPr lvl="2">
              <a:buFont typeface="Wingdings" pitchFamily="2" charset="2"/>
              <a:buChar char="F"/>
            </a:pPr>
            <a:r>
              <a:rPr lang="en-US" sz="2100" b="1" dirty="0" smtClean="0"/>
              <a:t> </a:t>
            </a:r>
            <a:r>
              <a:rPr lang="zh-CN" altLang="en-US" sz="2100" b="1" dirty="0" smtClean="0"/>
              <a:t>不再需要辐射体，可以更加灵活的选择涂层的基材</a:t>
            </a:r>
            <a:endParaRPr lang="en-US" sz="2100" b="1" dirty="0" smtClean="0"/>
          </a:p>
          <a:p>
            <a:pPr lvl="2">
              <a:buFont typeface="Wingdings" pitchFamily="2" charset="2"/>
              <a:buChar char="F"/>
            </a:pPr>
            <a:r>
              <a:rPr lang="en-US" sz="2100" b="1" dirty="0" smtClean="0"/>
              <a:t> </a:t>
            </a:r>
            <a:r>
              <a:rPr lang="zh-CN" altLang="en-US" sz="2100" b="1" dirty="0" smtClean="0"/>
              <a:t>涂层厚度能够达到</a:t>
            </a:r>
            <a:r>
              <a:rPr lang="en-US" sz="2100" b="1" dirty="0" smtClean="0"/>
              <a:t>1 </a:t>
            </a:r>
            <a:r>
              <a:rPr lang="el-GR" sz="2100" b="1" dirty="0" smtClean="0"/>
              <a:t>μ</a:t>
            </a:r>
            <a:r>
              <a:rPr lang="en-US" sz="2100" b="1" dirty="0" smtClean="0"/>
              <a:t>m</a:t>
            </a:r>
            <a:r>
              <a:rPr lang="zh-CN" altLang="en-US" sz="2100" b="1" dirty="0" smtClean="0"/>
              <a:t>左右</a:t>
            </a:r>
            <a:r>
              <a:rPr lang="en-US" sz="2100" b="1" dirty="0" smtClean="0"/>
              <a:t>!</a:t>
            </a:r>
            <a:endParaRPr lang="en-US" sz="2100" b="1" dirty="0" smtClean="0">
              <a:solidFill>
                <a:srgbClr val="C0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CN" altLang="en-US" sz="2100" b="1" dirty="0" smtClean="0">
                <a:latin typeface="+mn-lt"/>
              </a:rPr>
              <a:t>寻找其他二次电子产额较高的材料</a:t>
            </a:r>
            <a:r>
              <a:rPr lang="en-US" sz="2100" b="1" dirty="0" smtClean="0">
                <a:latin typeface="+mn-lt"/>
              </a:rPr>
              <a:t/>
            </a:r>
            <a:br>
              <a:rPr lang="en-US" sz="2100" b="1" dirty="0" smtClean="0">
                <a:latin typeface="+mn-lt"/>
              </a:rPr>
            </a:br>
            <a:r>
              <a:rPr lang="en-US" sz="2100" b="1" dirty="0" smtClean="0">
                <a:latin typeface="+mn-lt"/>
              </a:rPr>
              <a:t>(Doped-) diamond deposition, DLC, graphene…</a:t>
            </a:r>
          </a:p>
          <a:p>
            <a:pPr lvl="1">
              <a:buFont typeface="Wingdings" pitchFamily="2" charset="2"/>
              <a:buChar char="F"/>
            </a:pPr>
            <a:endParaRPr lang="en-US" sz="1400" b="1" i="1" dirty="0" smtClean="0">
              <a:solidFill>
                <a:srgbClr val="C00000"/>
              </a:solidFill>
              <a:latin typeface="+mn-lt"/>
            </a:endParaRP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22" name="矩形 21"/>
          <p:cNvSpPr/>
          <p:nvPr/>
        </p:nvSpPr>
        <p:spPr>
          <a:xfrm>
            <a:off x="5177829" y="1756478"/>
            <a:ext cx="668167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b="1" dirty="0" smtClean="0">
                <a:cs typeface="Arial" panose="020B0604020202020204" pitchFamily="34" charset="0"/>
              </a:rPr>
              <a:t>中国科大下一步的工作</a:t>
            </a:r>
            <a:r>
              <a:rPr lang="en-US" altLang="zh-CN" sz="2600" b="1" dirty="0" smtClean="0">
                <a:cs typeface="Arial" panose="020B0604020202020204" pitchFamily="34" charset="0"/>
              </a:rPr>
              <a:t>: </a:t>
            </a:r>
            <a:endParaRPr lang="zh-CN" altLang="en-US" sz="2600" dirty="0"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16" y="1607049"/>
            <a:ext cx="4800913" cy="4747272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763170" y="2652372"/>
            <a:ext cx="19800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 smtClean="0">
                <a:solidFill>
                  <a:srgbClr val="C00000"/>
                </a:solidFill>
              </a:rPr>
              <a:t>Single Gaussian: </a:t>
            </a:r>
            <a:r>
              <a:rPr lang="zh-CN" altLang="en-US" sz="1400" b="1" dirty="0" smtClean="0">
                <a:solidFill>
                  <a:srgbClr val="C00000"/>
                </a:solidFill>
                <a:ea typeface="宋体" panose="02010600030101010101" pitchFamily="2" charset="-122"/>
              </a:rPr>
              <a:t>～</a:t>
            </a:r>
            <a:r>
              <a:rPr lang="en-US" altLang="zh-CN" sz="1400" b="1" dirty="0" smtClean="0">
                <a:solidFill>
                  <a:srgbClr val="C00000"/>
                </a:solidFill>
                <a:ea typeface="宋体" panose="02010600030101010101" pitchFamily="2" charset="-122"/>
              </a:rPr>
              <a:t>46ps</a:t>
            </a:r>
            <a:endParaRPr lang="zh-CN" altLang="en-US" sz="14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63170" y="5466329"/>
            <a:ext cx="20575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 smtClean="0">
                <a:solidFill>
                  <a:srgbClr val="C00000"/>
                </a:solidFill>
              </a:rPr>
              <a:t>Double Gaussian: </a:t>
            </a:r>
            <a:r>
              <a:rPr lang="zh-CN" altLang="en-US" sz="1400" b="1" dirty="0" smtClean="0">
                <a:solidFill>
                  <a:srgbClr val="C00000"/>
                </a:solidFill>
                <a:ea typeface="宋体" panose="02010600030101010101" pitchFamily="2" charset="-122"/>
              </a:rPr>
              <a:t>～</a:t>
            </a:r>
            <a:r>
              <a:rPr lang="en-US" altLang="zh-CN" sz="1400" b="1" dirty="0" smtClean="0">
                <a:solidFill>
                  <a:srgbClr val="C00000"/>
                </a:solidFill>
                <a:ea typeface="宋体" panose="02010600030101010101" pitchFamily="2" charset="-122"/>
              </a:rPr>
              <a:t>40ps</a:t>
            </a:r>
            <a:endParaRPr lang="zh-CN" altLang="en-US" sz="14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1893783" y="1949482"/>
            <a:ext cx="779793" cy="4642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3585026" y="2237263"/>
            <a:ext cx="1524408" cy="4766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WordArt 3">
            <a:hlinkClick r:id="" action="ppaction://noaction">
              <a:snd r:embed="rId3" name="applause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9217763" y="5710842"/>
            <a:ext cx="2641744" cy="9191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2" lon="1080000" rev="0"/>
              </a:camera>
              <a:lightRig rig="legacyFlat1" dir="r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sz="7200" dirty="0">
                <a:ln w="9525" cmpd="sng">
                  <a:round/>
                  <a:headEnd/>
                  <a:tailEnd/>
                </a:ln>
                <a:gradFill rotWithShape="1">
                  <a:gsLst>
                    <a:gs pos="0">
                      <a:srgbClr val="FE3E02"/>
                    </a:gs>
                    <a:gs pos="100000">
                      <a:srgbClr val="FFE701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07234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831" y="1733635"/>
            <a:ext cx="5213854" cy="3069208"/>
          </a:xfrm>
          <a:prstGeom prst="rect">
            <a:avLst/>
          </a:prstGeom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57200" y="274638"/>
            <a:ext cx="9575800" cy="561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l-GR" altLang="zh-CN" sz="3600" b="1" dirty="0" smtClean="0">
                <a:solidFill>
                  <a:srgbClr val="0000FF"/>
                </a:solidFill>
              </a:rPr>
              <a:t>μ</a:t>
            </a:r>
            <a:r>
              <a:rPr lang="en-US" altLang="zh-CN" sz="3600" b="1" dirty="0" smtClean="0">
                <a:solidFill>
                  <a:srgbClr val="0000FF"/>
                </a:solidFill>
              </a:rPr>
              <a:t>RWELL PCB</a:t>
            </a:r>
            <a:r>
              <a:rPr lang="zh-CN" altLang="en-US" sz="3600" b="1" dirty="0" smtClean="0">
                <a:solidFill>
                  <a:srgbClr val="0000FF"/>
                </a:solidFill>
              </a:rPr>
              <a:t>的结构示意图</a:t>
            </a:r>
            <a:endParaRPr lang="ru-RU" altLang="zh-CN" sz="3600" b="1" dirty="0">
              <a:solidFill>
                <a:srgbClr val="0000FF"/>
              </a:solidFill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387259" y="2144384"/>
            <a:ext cx="11192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 b="1" dirty="0" smtClean="0">
                <a:solidFill>
                  <a:srgbClr val="0000FF"/>
                </a:solidFill>
                <a:latin typeface="+mn-lt"/>
              </a:rPr>
              <a:t>Resistive layer</a:t>
            </a:r>
          </a:p>
          <a:p>
            <a:pPr eaLnBrk="1" hangingPunct="1"/>
            <a:r>
              <a:rPr lang="en-US" altLang="zh-CN" sz="1200" b="1" dirty="0" smtClean="0">
                <a:solidFill>
                  <a:srgbClr val="0000FF"/>
                </a:solidFill>
                <a:latin typeface="+mn-lt"/>
              </a:rPr>
              <a:t>R</a:t>
            </a:r>
            <a:r>
              <a:rPr lang="zh-CN" altLang="en-US" sz="1200" b="1" dirty="0" smtClean="0">
                <a:solidFill>
                  <a:srgbClr val="0000FF"/>
                </a:solidFill>
                <a:latin typeface="+mn-lt"/>
              </a:rPr>
              <a:t>～</a:t>
            </a:r>
            <a:r>
              <a:rPr lang="en-US" altLang="zh-CN" sz="1200" b="1" dirty="0" smtClean="0">
                <a:solidFill>
                  <a:srgbClr val="0000FF"/>
                </a:solidFill>
                <a:latin typeface="+mn-lt"/>
              </a:rPr>
              <a:t>100M</a:t>
            </a:r>
            <a:r>
              <a:rPr lang="el-GR" altLang="zh-CN" sz="1200" b="1" dirty="0" smtClean="0">
                <a:solidFill>
                  <a:srgbClr val="0000FF"/>
                </a:solidFill>
                <a:latin typeface="+mn-lt"/>
              </a:rPr>
              <a:t>Ω</a:t>
            </a:r>
            <a:r>
              <a:rPr lang="en-US" altLang="zh-CN" sz="1200" b="1" dirty="0" smtClean="0">
                <a:solidFill>
                  <a:srgbClr val="0000FF"/>
                </a:solidFill>
                <a:latin typeface="+mn-lt"/>
              </a:rPr>
              <a:t>/□</a:t>
            </a:r>
            <a:endParaRPr lang="zh-CN" altLang="en-US" sz="1200" b="1" dirty="0">
              <a:solidFill>
                <a:srgbClr val="0000FF"/>
              </a:solidFill>
              <a:latin typeface="+mn-lt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1016598" y="2606049"/>
            <a:ext cx="691441" cy="2685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4101794" y="1412524"/>
            <a:ext cx="244483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b="1" dirty="0" smtClean="0"/>
              <a:t>Well Pitch: 140</a:t>
            </a:r>
            <a:r>
              <a:rPr lang="el-GR" altLang="zh-CN" sz="1400" b="1" dirty="0" smtClean="0"/>
              <a:t>μ</a:t>
            </a:r>
            <a:r>
              <a:rPr lang="en-US" altLang="zh-CN" sz="1400" b="1" dirty="0" smtClean="0"/>
              <a:t>m</a:t>
            </a:r>
          </a:p>
          <a:p>
            <a:pPr eaLnBrk="1" hangingPunct="1"/>
            <a:r>
              <a:rPr lang="en-US" altLang="zh-CN" sz="1400" b="1" dirty="0" smtClean="0"/>
              <a:t>Well diameter: 70</a:t>
            </a:r>
            <a:r>
              <a:rPr lang="el-GR" altLang="zh-CN" sz="1400" b="1" dirty="0" smtClean="0"/>
              <a:t>μ</a:t>
            </a:r>
            <a:r>
              <a:rPr lang="en-US" altLang="zh-CN" sz="1400" b="1" dirty="0" smtClean="0"/>
              <a:t>m/50</a:t>
            </a:r>
            <a:r>
              <a:rPr lang="el-GR" altLang="zh-CN" sz="1400" b="1" dirty="0" smtClean="0"/>
              <a:t>μ</a:t>
            </a:r>
            <a:r>
              <a:rPr lang="en-US" altLang="zh-CN" sz="1400" b="1" dirty="0" smtClean="0"/>
              <a:t>m</a:t>
            </a:r>
          </a:p>
          <a:p>
            <a:pPr eaLnBrk="1" hangingPunct="1"/>
            <a:r>
              <a:rPr lang="en-US" altLang="zh-CN" sz="1400" b="1" dirty="0" err="1" smtClean="0"/>
              <a:t>Kapton</a:t>
            </a:r>
            <a:r>
              <a:rPr lang="en-US" altLang="zh-CN" sz="1400" b="1" dirty="0" smtClean="0"/>
              <a:t> thickness: 50</a:t>
            </a:r>
            <a:r>
              <a:rPr lang="el-GR" altLang="zh-CN" sz="1400" b="1" dirty="0" smtClean="0"/>
              <a:t>μ</a:t>
            </a:r>
            <a:r>
              <a:rPr lang="en-US" altLang="zh-CN" sz="1400" b="1" dirty="0"/>
              <a:t>m</a:t>
            </a:r>
            <a:endParaRPr lang="zh-CN" altLang="en-US" sz="1400" b="1" dirty="0"/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326563" y="5171186"/>
            <a:ext cx="1171575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 dirty="0">
                <a:solidFill>
                  <a:srgbClr val="C00000"/>
                </a:solidFill>
              </a:rPr>
              <a:t>   </a:t>
            </a:r>
            <a:r>
              <a:rPr lang="zh-CN" altLang="en-US" sz="1600" b="1" dirty="0" smtClean="0">
                <a:solidFill>
                  <a:srgbClr val="C00000"/>
                </a:solidFill>
              </a:rPr>
              <a:t>     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1. </a:t>
            </a:r>
            <a:r>
              <a:rPr lang="zh-CN" altLang="en-US" sz="2000" b="1" dirty="0" smtClean="0">
                <a:solidFill>
                  <a:srgbClr val="C00000"/>
                </a:solidFill>
              </a:rPr>
              <a:t>可以使用刚性或者柔性的底板，适用性强；</a:t>
            </a:r>
            <a:endParaRPr lang="en-US" altLang="zh-CN" sz="2000" b="1" dirty="0" smtClean="0">
              <a:solidFill>
                <a:srgbClr val="C00000"/>
              </a:solidFill>
            </a:endParaRPr>
          </a:p>
          <a:p>
            <a:pPr eaLnBrk="1" hangingPunct="1"/>
            <a:r>
              <a:rPr lang="en-US" altLang="zh-CN" sz="2000" b="1" dirty="0">
                <a:solidFill>
                  <a:srgbClr val="C00000"/>
                </a:solidFill>
              </a:rPr>
              <a:t> 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      2. </a:t>
            </a:r>
            <a:r>
              <a:rPr lang="zh-CN" altLang="en-US" sz="2000" b="1" dirty="0" smtClean="0">
                <a:solidFill>
                  <a:srgbClr val="C00000"/>
                </a:solidFill>
              </a:rPr>
              <a:t>简单的单层放大结构并且与读出板直接相连，没有传输区与感应区，增益均匀性更好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;</a:t>
            </a:r>
          </a:p>
          <a:p>
            <a:pPr eaLnBrk="1" hangingPunct="1"/>
            <a:r>
              <a:rPr lang="en-US" altLang="zh-CN" sz="2000" b="1" dirty="0">
                <a:solidFill>
                  <a:srgbClr val="C00000"/>
                </a:solidFill>
              </a:rPr>
              <a:t> 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      3. </a:t>
            </a:r>
            <a:r>
              <a:rPr lang="zh-CN" altLang="en-US" sz="2000" b="1" dirty="0" smtClean="0">
                <a:solidFill>
                  <a:srgbClr val="C00000"/>
                </a:solidFill>
              </a:rPr>
              <a:t>阻性电极的使用能够有效的抑制放电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;</a:t>
            </a:r>
          </a:p>
          <a:p>
            <a:pPr eaLnBrk="1" hangingPunct="1"/>
            <a:r>
              <a:rPr lang="en-US" altLang="zh-CN" sz="2000" b="1" dirty="0">
                <a:solidFill>
                  <a:srgbClr val="C00000"/>
                </a:solidFill>
              </a:rPr>
              <a:t> 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      4. </a:t>
            </a:r>
            <a:r>
              <a:rPr lang="zh-CN" altLang="en-US" sz="2000" b="1" dirty="0" smtClean="0">
                <a:solidFill>
                  <a:srgbClr val="C00000"/>
                </a:solidFill>
              </a:rPr>
              <a:t>探测器的安装过程简单快速，无需使用张膜，粘胶等复杂的工艺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;</a:t>
            </a:r>
            <a:endParaRPr lang="zh-CN" altLang="en-US" sz="1600" b="1" dirty="0">
              <a:solidFill>
                <a:srgbClr val="C0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10697" y="4783337"/>
            <a:ext cx="33836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CN" sz="2400" b="1" dirty="0" smtClean="0">
                <a:solidFill>
                  <a:srgbClr val="C00000"/>
                </a:solidFill>
              </a:rPr>
              <a:t>μ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RWELL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探测器的优点：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pic>
        <p:nvPicPr>
          <p:cNvPr id="11" name="Picture 24" descr="Screen Shot 2016-08-11 at 00.59.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625" y="2129193"/>
            <a:ext cx="4751572" cy="162637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800918" y="1472025"/>
            <a:ext cx="32270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RWELL Detector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16" descr="Image 1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81025" y="4012180"/>
            <a:ext cx="2957190" cy="675784"/>
          </a:xfrm>
          <a:prstGeom prst="rect">
            <a:avLst/>
          </a:prstGeom>
        </p:spPr>
      </p:pic>
      <p:pic>
        <p:nvPicPr>
          <p:cNvPr id="14" name="Image 29" descr="Image 1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69264" y="4012180"/>
            <a:ext cx="2957190" cy="675784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5621163" y="4706394"/>
            <a:ext cx="30533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 smtClean="0"/>
              <a:t>Low Rate Model (Single Resistive layer)</a:t>
            </a:r>
            <a:endParaRPr lang="en-US" altLang="zh-CN" sz="1400" b="1" dirty="0" smtClean="0">
              <a:solidFill>
                <a:srgbClr val="C0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792935" y="4706393"/>
            <a:ext cx="32493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 smtClean="0"/>
              <a:t>High Rate Model (Double Resistive layer)</a:t>
            </a:r>
            <a:endParaRPr lang="en-US" altLang="zh-CN" sz="14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28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638123" y="2074303"/>
            <a:ext cx="4405453" cy="798835"/>
            <a:chOff x="770264" y="701862"/>
            <a:chExt cx="7056784" cy="1584176"/>
          </a:xfrm>
        </p:grpSpPr>
        <p:sp>
          <p:nvSpPr>
            <p:cNvPr id="6" name="Rectangle 11"/>
            <p:cNvSpPr/>
            <p:nvPr/>
          </p:nvSpPr>
          <p:spPr>
            <a:xfrm>
              <a:off x="770264" y="1133910"/>
              <a:ext cx="3554764" cy="108012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12"/>
            <p:cNvSpPr/>
            <p:nvPr/>
          </p:nvSpPr>
          <p:spPr>
            <a:xfrm>
              <a:off x="770264" y="2214030"/>
              <a:ext cx="3554764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13"/>
            <p:cNvSpPr/>
            <p:nvPr/>
          </p:nvSpPr>
          <p:spPr>
            <a:xfrm>
              <a:off x="970248" y="1493950"/>
              <a:ext cx="1368152" cy="14401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2686218" y="1493950"/>
              <a:ext cx="1368152" cy="14401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15"/>
            <p:cNvSpPr/>
            <p:nvPr/>
          </p:nvSpPr>
          <p:spPr>
            <a:xfrm>
              <a:off x="4226648" y="1133910"/>
              <a:ext cx="3600400" cy="108012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6"/>
            <p:cNvSpPr/>
            <p:nvPr/>
          </p:nvSpPr>
          <p:spPr>
            <a:xfrm>
              <a:off x="4226648" y="2214030"/>
              <a:ext cx="3600400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7"/>
            <p:cNvSpPr/>
            <p:nvPr/>
          </p:nvSpPr>
          <p:spPr>
            <a:xfrm>
              <a:off x="4472268" y="1493950"/>
              <a:ext cx="1368152" cy="14401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8"/>
            <p:cNvSpPr/>
            <p:nvPr/>
          </p:nvSpPr>
          <p:spPr>
            <a:xfrm>
              <a:off x="6188238" y="1493950"/>
              <a:ext cx="1368152" cy="14401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31"/>
            <p:cNvSpPr/>
            <p:nvPr/>
          </p:nvSpPr>
          <p:spPr>
            <a:xfrm>
              <a:off x="770264" y="701862"/>
              <a:ext cx="288032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32"/>
            <p:cNvSpPr/>
            <p:nvPr/>
          </p:nvSpPr>
          <p:spPr>
            <a:xfrm>
              <a:off x="770264" y="773870"/>
              <a:ext cx="288032" cy="3600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34"/>
            <p:cNvSpPr/>
            <p:nvPr/>
          </p:nvSpPr>
          <p:spPr>
            <a:xfrm>
              <a:off x="1346328" y="701862"/>
              <a:ext cx="288032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35"/>
            <p:cNvSpPr/>
            <p:nvPr/>
          </p:nvSpPr>
          <p:spPr>
            <a:xfrm>
              <a:off x="1346328" y="773870"/>
              <a:ext cx="288032" cy="3600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36"/>
            <p:cNvSpPr/>
            <p:nvPr/>
          </p:nvSpPr>
          <p:spPr>
            <a:xfrm>
              <a:off x="1922392" y="701862"/>
              <a:ext cx="288032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37"/>
            <p:cNvSpPr/>
            <p:nvPr/>
          </p:nvSpPr>
          <p:spPr>
            <a:xfrm>
              <a:off x="1922392" y="773870"/>
              <a:ext cx="288032" cy="3600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38"/>
            <p:cNvSpPr/>
            <p:nvPr/>
          </p:nvSpPr>
          <p:spPr>
            <a:xfrm>
              <a:off x="2498456" y="701862"/>
              <a:ext cx="288032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39"/>
            <p:cNvSpPr/>
            <p:nvPr/>
          </p:nvSpPr>
          <p:spPr>
            <a:xfrm>
              <a:off x="2498456" y="773870"/>
              <a:ext cx="288032" cy="3600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40"/>
            <p:cNvSpPr/>
            <p:nvPr/>
          </p:nvSpPr>
          <p:spPr>
            <a:xfrm>
              <a:off x="3074520" y="701862"/>
              <a:ext cx="288032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41"/>
            <p:cNvSpPr/>
            <p:nvPr/>
          </p:nvSpPr>
          <p:spPr>
            <a:xfrm>
              <a:off x="3074520" y="773870"/>
              <a:ext cx="288032" cy="3600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42"/>
            <p:cNvSpPr/>
            <p:nvPr/>
          </p:nvSpPr>
          <p:spPr>
            <a:xfrm>
              <a:off x="3650584" y="701862"/>
              <a:ext cx="288032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43"/>
            <p:cNvSpPr/>
            <p:nvPr/>
          </p:nvSpPr>
          <p:spPr>
            <a:xfrm>
              <a:off x="3650584" y="773870"/>
              <a:ext cx="288032" cy="3600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44"/>
            <p:cNvSpPr/>
            <p:nvPr/>
          </p:nvSpPr>
          <p:spPr>
            <a:xfrm>
              <a:off x="4226648" y="701862"/>
              <a:ext cx="288032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Rectangle 45"/>
            <p:cNvSpPr/>
            <p:nvPr/>
          </p:nvSpPr>
          <p:spPr>
            <a:xfrm>
              <a:off x="4226648" y="773870"/>
              <a:ext cx="288032" cy="3600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Rectangle 46"/>
            <p:cNvSpPr/>
            <p:nvPr/>
          </p:nvSpPr>
          <p:spPr>
            <a:xfrm>
              <a:off x="4802712" y="701862"/>
              <a:ext cx="288032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47"/>
            <p:cNvSpPr/>
            <p:nvPr/>
          </p:nvSpPr>
          <p:spPr>
            <a:xfrm>
              <a:off x="4802712" y="773870"/>
              <a:ext cx="288032" cy="3600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Rectangle 48"/>
            <p:cNvSpPr/>
            <p:nvPr/>
          </p:nvSpPr>
          <p:spPr>
            <a:xfrm>
              <a:off x="5378776" y="701862"/>
              <a:ext cx="288032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49"/>
            <p:cNvSpPr/>
            <p:nvPr/>
          </p:nvSpPr>
          <p:spPr>
            <a:xfrm>
              <a:off x="5378776" y="773870"/>
              <a:ext cx="288032" cy="3600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50"/>
            <p:cNvSpPr/>
            <p:nvPr/>
          </p:nvSpPr>
          <p:spPr>
            <a:xfrm>
              <a:off x="5954840" y="701862"/>
              <a:ext cx="288032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51"/>
            <p:cNvSpPr/>
            <p:nvPr/>
          </p:nvSpPr>
          <p:spPr>
            <a:xfrm>
              <a:off x="5954840" y="773870"/>
              <a:ext cx="288032" cy="3600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 52"/>
            <p:cNvSpPr/>
            <p:nvPr/>
          </p:nvSpPr>
          <p:spPr>
            <a:xfrm>
              <a:off x="6530904" y="701862"/>
              <a:ext cx="288032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Rectangle 53"/>
            <p:cNvSpPr/>
            <p:nvPr/>
          </p:nvSpPr>
          <p:spPr>
            <a:xfrm>
              <a:off x="6530904" y="773870"/>
              <a:ext cx="288032" cy="3600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Rectangle 54"/>
            <p:cNvSpPr/>
            <p:nvPr/>
          </p:nvSpPr>
          <p:spPr>
            <a:xfrm>
              <a:off x="7106968" y="701862"/>
              <a:ext cx="288032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Rectangle 55"/>
            <p:cNvSpPr/>
            <p:nvPr/>
          </p:nvSpPr>
          <p:spPr>
            <a:xfrm>
              <a:off x="7106968" y="773870"/>
              <a:ext cx="288032" cy="3600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Rectangle 56"/>
            <p:cNvSpPr/>
            <p:nvPr/>
          </p:nvSpPr>
          <p:spPr>
            <a:xfrm>
              <a:off x="7683032" y="701862"/>
              <a:ext cx="144016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Rectangle 57"/>
            <p:cNvSpPr/>
            <p:nvPr/>
          </p:nvSpPr>
          <p:spPr>
            <a:xfrm>
              <a:off x="7683032" y="773870"/>
              <a:ext cx="144016" cy="3600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Rectangle 33"/>
            <p:cNvSpPr/>
            <p:nvPr/>
          </p:nvSpPr>
          <p:spPr>
            <a:xfrm>
              <a:off x="770264" y="1133911"/>
              <a:ext cx="7056784" cy="7200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831683" y="2068581"/>
            <a:ext cx="4405453" cy="804557"/>
            <a:chOff x="971600" y="2924944"/>
            <a:chExt cx="7056784" cy="1584176"/>
          </a:xfrm>
        </p:grpSpPr>
        <p:sp>
          <p:nvSpPr>
            <p:cNvPr id="71" name="Rectangle 11"/>
            <p:cNvSpPr/>
            <p:nvPr/>
          </p:nvSpPr>
          <p:spPr>
            <a:xfrm>
              <a:off x="971600" y="3356992"/>
              <a:ext cx="3554764" cy="108012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72" name="Rectangle 12"/>
            <p:cNvSpPr/>
            <p:nvPr/>
          </p:nvSpPr>
          <p:spPr>
            <a:xfrm>
              <a:off x="971600" y="4437112"/>
              <a:ext cx="3554764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73" name="Rectangle 13"/>
            <p:cNvSpPr/>
            <p:nvPr/>
          </p:nvSpPr>
          <p:spPr>
            <a:xfrm>
              <a:off x="1171584" y="3717032"/>
              <a:ext cx="1368152" cy="14401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74" name="Rectangle 14"/>
            <p:cNvSpPr/>
            <p:nvPr/>
          </p:nvSpPr>
          <p:spPr>
            <a:xfrm>
              <a:off x="2887554" y="3717032"/>
              <a:ext cx="1368152" cy="14401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75" name="Rectangle 15"/>
            <p:cNvSpPr/>
            <p:nvPr/>
          </p:nvSpPr>
          <p:spPr>
            <a:xfrm>
              <a:off x="4427984" y="3356992"/>
              <a:ext cx="3600400" cy="108012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76" name="Rectangle 16"/>
            <p:cNvSpPr/>
            <p:nvPr/>
          </p:nvSpPr>
          <p:spPr>
            <a:xfrm>
              <a:off x="4427984" y="4437112"/>
              <a:ext cx="3600400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77" name="Rectangle 17"/>
            <p:cNvSpPr/>
            <p:nvPr/>
          </p:nvSpPr>
          <p:spPr>
            <a:xfrm>
              <a:off x="4673604" y="3717032"/>
              <a:ext cx="1368152" cy="14401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78" name="Rectangle 18"/>
            <p:cNvSpPr/>
            <p:nvPr/>
          </p:nvSpPr>
          <p:spPr>
            <a:xfrm>
              <a:off x="6389574" y="3717032"/>
              <a:ext cx="1368152" cy="14401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79" name="Rectangle 31"/>
            <p:cNvSpPr/>
            <p:nvPr/>
          </p:nvSpPr>
          <p:spPr>
            <a:xfrm>
              <a:off x="971600" y="2924944"/>
              <a:ext cx="288032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80" name="Rectangle 32"/>
            <p:cNvSpPr/>
            <p:nvPr/>
          </p:nvSpPr>
          <p:spPr>
            <a:xfrm>
              <a:off x="971600" y="2996952"/>
              <a:ext cx="7056784" cy="3600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81" name="Rectangle 34"/>
            <p:cNvSpPr/>
            <p:nvPr/>
          </p:nvSpPr>
          <p:spPr>
            <a:xfrm>
              <a:off x="1547664" y="2924944"/>
              <a:ext cx="288032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82" name="Rectangle 36"/>
            <p:cNvSpPr/>
            <p:nvPr/>
          </p:nvSpPr>
          <p:spPr>
            <a:xfrm>
              <a:off x="2123728" y="2924944"/>
              <a:ext cx="288032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83" name="Rectangle 38"/>
            <p:cNvSpPr/>
            <p:nvPr/>
          </p:nvSpPr>
          <p:spPr>
            <a:xfrm>
              <a:off x="2699792" y="2924944"/>
              <a:ext cx="288032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84" name="Rectangle 40"/>
            <p:cNvSpPr/>
            <p:nvPr/>
          </p:nvSpPr>
          <p:spPr>
            <a:xfrm>
              <a:off x="3275856" y="2924944"/>
              <a:ext cx="288032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85" name="Rectangle 42"/>
            <p:cNvSpPr/>
            <p:nvPr/>
          </p:nvSpPr>
          <p:spPr>
            <a:xfrm>
              <a:off x="3851920" y="2924944"/>
              <a:ext cx="288032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86" name="Rectangle 44"/>
            <p:cNvSpPr/>
            <p:nvPr/>
          </p:nvSpPr>
          <p:spPr>
            <a:xfrm>
              <a:off x="4427984" y="2924944"/>
              <a:ext cx="288032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87" name="Rectangle 46"/>
            <p:cNvSpPr/>
            <p:nvPr/>
          </p:nvSpPr>
          <p:spPr>
            <a:xfrm>
              <a:off x="5004048" y="2924944"/>
              <a:ext cx="288032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88" name="Rectangle 48"/>
            <p:cNvSpPr/>
            <p:nvPr/>
          </p:nvSpPr>
          <p:spPr>
            <a:xfrm>
              <a:off x="5580112" y="2924944"/>
              <a:ext cx="288032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89" name="Rectangle 50"/>
            <p:cNvSpPr/>
            <p:nvPr/>
          </p:nvSpPr>
          <p:spPr>
            <a:xfrm>
              <a:off x="6156176" y="2924944"/>
              <a:ext cx="288032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90" name="Rectangle 52"/>
            <p:cNvSpPr/>
            <p:nvPr/>
          </p:nvSpPr>
          <p:spPr>
            <a:xfrm>
              <a:off x="6732240" y="2924944"/>
              <a:ext cx="288032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91" name="Rectangle 54"/>
            <p:cNvSpPr/>
            <p:nvPr/>
          </p:nvSpPr>
          <p:spPr>
            <a:xfrm>
              <a:off x="7308304" y="2924944"/>
              <a:ext cx="288032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92" name="Rectangle 56"/>
            <p:cNvSpPr/>
            <p:nvPr/>
          </p:nvSpPr>
          <p:spPr>
            <a:xfrm>
              <a:off x="7884368" y="2924944"/>
              <a:ext cx="144016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93" name="Rectangle 33"/>
            <p:cNvSpPr/>
            <p:nvPr/>
          </p:nvSpPr>
          <p:spPr>
            <a:xfrm>
              <a:off x="971600" y="3356993"/>
              <a:ext cx="7056784" cy="7200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</p:grpSp>
      <p:pic>
        <p:nvPicPr>
          <p:cNvPr id="94" name="图片 9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31" y="3149255"/>
            <a:ext cx="2094944" cy="3142417"/>
          </a:xfrm>
          <a:prstGeom prst="rect">
            <a:avLst/>
          </a:prstGeom>
        </p:spPr>
      </p:pic>
      <p:pic>
        <p:nvPicPr>
          <p:cNvPr id="95" name="图片 9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203" y="3149255"/>
            <a:ext cx="2094945" cy="3142417"/>
          </a:xfrm>
          <a:prstGeom prst="rect">
            <a:avLst/>
          </a:prstGeom>
        </p:spPr>
      </p:pic>
      <p:pic>
        <p:nvPicPr>
          <p:cNvPr id="97" name="图片 9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069749" y="3670934"/>
            <a:ext cx="3148585" cy="2099057"/>
          </a:xfrm>
          <a:prstGeom prst="rect">
            <a:avLst/>
          </a:prstGeom>
        </p:spPr>
      </p:pic>
      <p:sp>
        <p:nvSpPr>
          <p:cNvPr id="98" name="TextBox 1"/>
          <p:cNvSpPr txBox="1">
            <a:spLocks noChangeArrowheads="1"/>
          </p:cNvSpPr>
          <p:nvPr/>
        </p:nvSpPr>
        <p:spPr bwMode="auto">
          <a:xfrm>
            <a:off x="740184" y="6368085"/>
            <a:ext cx="12618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zh-CN" altLang="en-US" sz="1400" b="1" dirty="0"/>
              <a:t>刻</a:t>
            </a:r>
            <a:r>
              <a:rPr lang="zh-CN" altLang="en-US" sz="1400" b="1" dirty="0" smtClean="0"/>
              <a:t>蚀速度标定</a:t>
            </a:r>
            <a:endParaRPr lang="zh-CN" altLang="en-US" sz="1400" b="1" dirty="0"/>
          </a:p>
        </p:txBody>
      </p:sp>
      <p:sp>
        <p:nvSpPr>
          <p:cNvPr id="100" name="TextBox 1"/>
          <p:cNvSpPr txBox="1">
            <a:spLocks noChangeArrowheads="1"/>
          </p:cNvSpPr>
          <p:nvPr/>
        </p:nvSpPr>
        <p:spPr bwMode="auto">
          <a:xfrm>
            <a:off x="2964999" y="6327263"/>
            <a:ext cx="1076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zh-CN" sz="1400" b="1" dirty="0" err="1" smtClean="0"/>
              <a:t>Kapton</a:t>
            </a:r>
            <a:r>
              <a:rPr lang="zh-CN" altLang="en-US" sz="1400" b="1" dirty="0"/>
              <a:t>刻蚀</a:t>
            </a:r>
          </a:p>
        </p:txBody>
      </p:sp>
      <p:pic>
        <p:nvPicPr>
          <p:cNvPr id="101" name="图片 10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52" y="4686877"/>
            <a:ext cx="2398393" cy="1598928"/>
          </a:xfrm>
          <a:prstGeom prst="rect">
            <a:avLst/>
          </a:prstGeom>
        </p:spPr>
      </p:pic>
      <p:pic>
        <p:nvPicPr>
          <p:cNvPr id="102" name="图片 10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926" y="4686876"/>
            <a:ext cx="2407192" cy="1604795"/>
          </a:xfrm>
          <a:prstGeom prst="rect">
            <a:avLst/>
          </a:prstGeom>
        </p:spPr>
      </p:pic>
      <p:sp>
        <p:nvSpPr>
          <p:cNvPr id="103" name="TextBox 1"/>
          <p:cNvSpPr txBox="1">
            <a:spLocks noChangeArrowheads="1"/>
          </p:cNvSpPr>
          <p:nvPr/>
        </p:nvSpPr>
        <p:spPr bwMode="auto">
          <a:xfrm>
            <a:off x="5400042" y="6368084"/>
            <a:ext cx="10823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zh-CN" altLang="en-US" sz="1400" b="1" dirty="0" smtClean="0"/>
              <a:t>肥皂水清洗</a:t>
            </a:r>
            <a:endParaRPr lang="zh-CN" altLang="en-US" sz="1400" b="1" dirty="0"/>
          </a:p>
        </p:txBody>
      </p:sp>
      <p:sp>
        <p:nvSpPr>
          <p:cNvPr id="104" name="TextBox 1"/>
          <p:cNvSpPr txBox="1">
            <a:spLocks noChangeArrowheads="1"/>
          </p:cNvSpPr>
          <p:nvPr/>
        </p:nvSpPr>
        <p:spPr bwMode="auto">
          <a:xfrm>
            <a:off x="7641690" y="6368086"/>
            <a:ext cx="12618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zh-CN" altLang="en-US" sz="1400" b="1" dirty="0" smtClean="0"/>
              <a:t>刻蚀结果检测</a:t>
            </a:r>
            <a:endParaRPr lang="zh-CN" altLang="en-US" sz="1400" b="1" dirty="0"/>
          </a:p>
        </p:txBody>
      </p:sp>
      <p:sp>
        <p:nvSpPr>
          <p:cNvPr id="105" name="TextBox 1"/>
          <p:cNvSpPr txBox="1">
            <a:spLocks noChangeArrowheads="1"/>
          </p:cNvSpPr>
          <p:nvPr/>
        </p:nvSpPr>
        <p:spPr bwMode="auto">
          <a:xfrm>
            <a:off x="10252098" y="6368083"/>
            <a:ext cx="90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zh-CN" altLang="en-US" sz="1400" b="1" dirty="0" smtClean="0"/>
              <a:t>清水冲洗</a:t>
            </a:r>
            <a:endParaRPr lang="zh-CN" altLang="en-US" sz="1400" b="1" dirty="0"/>
          </a:p>
        </p:txBody>
      </p:sp>
      <p:sp>
        <p:nvSpPr>
          <p:cNvPr id="106" name="Rectangle 8"/>
          <p:cNvSpPr>
            <a:spLocks noChangeArrowheads="1"/>
          </p:cNvSpPr>
          <p:nvPr/>
        </p:nvSpPr>
        <p:spPr bwMode="auto">
          <a:xfrm>
            <a:off x="457200" y="274638"/>
            <a:ext cx="9575800" cy="561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l-GR" altLang="zh-CN" sz="3600" b="1" dirty="0">
                <a:solidFill>
                  <a:srgbClr val="0000FF"/>
                </a:solidFill>
              </a:rPr>
              <a:t>μ</a:t>
            </a:r>
            <a:r>
              <a:rPr lang="en-US" altLang="zh-CN" sz="3600" b="1" dirty="0">
                <a:solidFill>
                  <a:srgbClr val="0000FF"/>
                </a:solidFill>
              </a:rPr>
              <a:t>RWELL</a:t>
            </a:r>
            <a:r>
              <a:rPr lang="zh-CN" altLang="en-US" sz="3600" b="1" dirty="0">
                <a:solidFill>
                  <a:srgbClr val="0000FF"/>
                </a:solidFill>
              </a:rPr>
              <a:t>探测</a:t>
            </a:r>
            <a:r>
              <a:rPr lang="zh-CN" altLang="en-US" sz="3600" b="1" dirty="0" smtClean="0">
                <a:solidFill>
                  <a:srgbClr val="0000FF"/>
                </a:solidFill>
              </a:rPr>
              <a:t>器的制作过程</a:t>
            </a:r>
            <a:r>
              <a:rPr lang="en-US" altLang="zh-CN" sz="3600" b="1" dirty="0" smtClean="0">
                <a:solidFill>
                  <a:srgbClr val="0000FF"/>
                </a:solidFill>
              </a:rPr>
              <a:t>1</a:t>
            </a:r>
            <a:endParaRPr lang="ru-RU" altLang="zh-CN" sz="3600" b="1" dirty="0">
              <a:solidFill>
                <a:srgbClr val="0000FF"/>
              </a:solidFill>
            </a:endParaRPr>
          </a:p>
        </p:txBody>
      </p:sp>
      <p:sp>
        <p:nvSpPr>
          <p:cNvPr id="107" name="文本框 106"/>
          <p:cNvSpPr txBox="1"/>
          <p:nvPr/>
        </p:nvSpPr>
        <p:spPr>
          <a:xfrm>
            <a:off x="3626083" y="1448529"/>
            <a:ext cx="4512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Layer Patterning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zh-CN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Kapton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Etching</a:t>
            </a:r>
            <a:endParaRPr lang="fr-FR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右箭头 3"/>
          <p:cNvSpPr/>
          <p:nvPr/>
        </p:nvSpPr>
        <p:spPr>
          <a:xfrm>
            <a:off x="5416951" y="2388565"/>
            <a:ext cx="1065439" cy="289832"/>
          </a:xfrm>
          <a:prstGeom prst="rightArrow">
            <a:avLst>
              <a:gd name="adj1" fmla="val 50000"/>
              <a:gd name="adj2" fmla="val 121831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右箭头 4"/>
          <p:cNvSpPr/>
          <p:nvPr/>
        </p:nvSpPr>
        <p:spPr>
          <a:xfrm flipH="1">
            <a:off x="4934045" y="3785180"/>
            <a:ext cx="3754299" cy="786695"/>
          </a:xfrm>
          <a:prstGeom prst="bentArrow">
            <a:avLst>
              <a:gd name="adj1" fmla="val 22881"/>
              <a:gd name="adj2" fmla="val 27890"/>
              <a:gd name="adj3" fmla="val 50000"/>
              <a:gd name="adj4" fmla="val 4375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5384088" y="3518232"/>
            <a:ext cx="30128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刻蚀不够的话需要继续</a:t>
            </a:r>
            <a:endParaRPr lang="fr-FR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383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8"/>
          <p:cNvSpPr>
            <a:spLocks noChangeArrowheads="1"/>
          </p:cNvSpPr>
          <p:nvPr/>
        </p:nvSpPr>
        <p:spPr bwMode="auto">
          <a:xfrm>
            <a:off x="457200" y="274638"/>
            <a:ext cx="9575800" cy="561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l-GR" altLang="zh-CN" sz="3600" b="1" dirty="0">
                <a:solidFill>
                  <a:srgbClr val="0000FF"/>
                </a:solidFill>
              </a:rPr>
              <a:t>μ</a:t>
            </a:r>
            <a:r>
              <a:rPr lang="en-US" altLang="zh-CN" sz="3600" b="1" dirty="0">
                <a:solidFill>
                  <a:srgbClr val="0000FF"/>
                </a:solidFill>
              </a:rPr>
              <a:t>RWELL</a:t>
            </a:r>
            <a:r>
              <a:rPr lang="zh-CN" altLang="en-US" sz="3600" b="1" dirty="0">
                <a:solidFill>
                  <a:srgbClr val="0000FF"/>
                </a:solidFill>
              </a:rPr>
              <a:t>探测器的制作过</a:t>
            </a:r>
            <a:r>
              <a:rPr lang="zh-CN" altLang="en-US" sz="3600" b="1" dirty="0" smtClean="0">
                <a:solidFill>
                  <a:srgbClr val="0000FF"/>
                </a:solidFill>
              </a:rPr>
              <a:t>程</a:t>
            </a:r>
            <a:r>
              <a:rPr lang="en-US" altLang="zh-CN" sz="3600" b="1" dirty="0" smtClean="0">
                <a:solidFill>
                  <a:srgbClr val="0000FF"/>
                </a:solidFill>
              </a:rPr>
              <a:t>2</a:t>
            </a:r>
            <a:endParaRPr lang="ru-RU" altLang="zh-CN" sz="3600" b="1" dirty="0">
              <a:solidFill>
                <a:srgbClr val="0000FF"/>
              </a:solidFill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051" y="1864492"/>
            <a:ext cx="3213407" cy="2142271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690" y="1864492"/>
            <a:ext cx="3204566" cy="2136377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107" y="4332862"/>
            <a:ext cx="3216149" cy="2144100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78" y="4332862"/>
            <a:ext cx="3216151" cy="2144100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61" y="1864492"/>
            <a:ext cx="3216151" cy="2144101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468" y="4333905"/>
            <a:ext cx="3214586" cy="2143057"/>
          </a:xfrm>
          <a:prstGeom prst="rect">
            <a:avLst/>
          </a:prstGeom>
        </p:spPr>
      </p:pic>
      <p:sp>
        <p:nvSpPr>
          <p:cNvPr id="57" name="TextBox 1"/>
          <p:cNvSpPr txBox="1">
            <a:spLocks noChangeArrowheads="1"/>
          </p:cNvSpPr>
          <p:nvPr/>
        </p:nvSpPr>
        <p:spPr bwMode="auto">
          <a:xfrm>
            <a:off x="1558858" y="4017360"/>
            <a:ext cx="9925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zh-CN" altLang="en-US" sz="1400" b="1" dirty="0" smtClean="0"/>
              <a:t>掩膜</a:t>
            </a:r>
            <a:r>
              <a:rPr lang="en-US" altLang="zh-CN" sz="1400" b="1" dirty="0" smtClean="0"/>
              <a:t>+</a:t>
            </a:r>
            <a:r>
              <a:rPr lang="zh-CN" altLang="en-US" sz="1400" b="1" dirty="0" smtClean="0"/>
              <a:t>光刻</a:t>
            </a:r>
            <a:endParaRPr lang="zh-CN" altLang="en-US" sz="1400" b="1" dirty="0"/>
          </a:p>
        </p:txBody>
      </p:sp>
      <p:sp>
        <p:nvSpPr>
          <p:cNvPr id="58" name="TextBox 1"/>
          <p:cNvSpPr txBox="1">
            <a:spLocks noChangeArrowheads="1"/>
          </p:cNvSpPr>
          <p:nvPr/>
        </p:nvSpPr>
        <p:spPr bwMode="auto">
          <a:xfrm>
            <a:off x="8954239" y="4017360"/>
            <a:ext cx="12618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zh-CN" altLang="en-US" sz="1400" b="1" dirty="0" smtClean="0"/>
              <a:t>移除光阻材料</a:t>
            </a:r>
            <a:endParaRPr lang="zh-CN" altLang="en-US" sz="1400" b="1" dirty="0"/>
          </a:p>
        </p:txBody>
      </p:sp>
      <p:sp>
        <p:nvSpPr>
          <p:cNvPr id="59" name="TextBox 1"/>
          <p:cNvSpPr txBox="1">
            <a:spLocks noChangeArrowheads="1"/>
          </p:cNvSpPr>
          <p:nvPr/>
        </p:nvSpPr>
        <p:spPr bwMode="auto">
          <a:xfrm>
            <a:off x="5544990" y="4017361"/>
            <a:ext cx="7232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zh-CN" altLang="en-US" sz="1400" b="1" dirty="0" smtClean="0"/>
              <a:t>铜刻蚀</a:t>
            </a:r>
            <a:endParaRPr lang="zh-CN" altLang="en-US" sz="1400" b="1" dirty="0"/>
          </a:p>
        </p:txBody>
      </p:sp>
      <p:sp>
        <p:nvSpPr>
          <p:cNvPr id="60" name="右弧形箭头 59"/>
          <p:cNvSpPr/>
          <p:nvPr/>
        </p:nvSpPr>
        <p:spPr>
          <a:xfrm>
            <a:off x="11326668" y="3545582"/>
            <a:ext cx="633369" cy="127809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2" name="TextBox 1"/>
          <p:cNvSpPr txBox="1">
            <a:spLocks noChangeArrowheads="1"/>
          </p:cNvSpPr>
          <p:nvPr/>
        </p:nvSpPr>
        <p:spPr bwMode="auto">
          <a:xfrm>
            <a:off x="9234332" y="6455586"/>
            <a:ext cx="5437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zh-CN" altLang="en-US" sz="1400" b="1" dirty="0" smtClean="0"/>
              <a:t>清洗</a:t>
            </a:r>
            <a:endParaRPr lang="zh-CN" altLang="en-US" sz="1400" b="1" dirty="0"/>
          </a:p>
        </p:txBody>
      </p:sp>
      <p:sp>
        <p:nvSpPr>
          <p:cNvPr id="63" name="TextBox 1"/>
          <p:cNvSpPr txBox="1">
            <a:spLocks noChangeArrowheads="1"/>
          </p:cNvSpPr>
          <p:nvPr/>
        </p:nvSpPr>
        <p:spPr bwMode="auto">
          <a:xfrm>
            <a:off x="5643298" y="6455586"/>
            <a:ext cx="5437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zh-CN" altLang="en-US" sz="1400" b="1" dirty="0" smtClean="0"/>
              <a:t>干燥</a:t>
            </a:r>
            <a:endParaRPr lang="zh-CN" altLang="en-US" sz="1400" b="1" dirty="0"/>
          </a:p>
        </p:txBody>
      </p:sp>
      <p:sp>
        <p:nvSpPr>
          <p:cNvPr id="64" name="TextBox 1"/>
          <p:cNvSpPr txBox="1">
            <a:spLocks noChangeArrowheads="1"/>
          </p:cNvSpPr>
          <p:nvPr/>
        </p:nvSpPr>
        <p:spPr bwMode="auto">
          <a:xfrm>
            <a:off x="1189403" y="6455965"/>
            <a:ext cx="23391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zh-CN" altLang="en-US" sz="1400" b="1" dirty="0" smtClean="0"/>
              <a:t>阻性电极与电压输入点连接</a:t>
            </a:r>
            <a:endParaRPr lang="zh-CN" altLang="en-US" sz="1400" b="1" dirty="0"/>
          </a:p>
        </p:txBody>
      </p:sp>
      <p:sp>
        <p:nvSpPr>
          <p:cNvPr id="65" name="文本框 64"/>
          <p:cNvSpPr txBox="1"/>
          <p:nvPr/>
        </p:nvSpPr>
        <p:spPr>
          <a:xfrm>
            <a:off x="3254133" y="1393425"/>
            <a:ext cx="512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Copper etching + Resistive layer connecting</a:t>
            </a:r>
            <a:endParaRPr lang="fr-FR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313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608" y="1469897"/>
            <a:ext cx="6494118" cy="5166024"/>
          </a:xfrm>
          <a:prstGeom prst="rect">
            <a:avLst/>
          </a:prstGeom>
        </p:spPr>
      </p:pic>
      <p:sp>
        <p:nvSpPr>
          <p:cNvPr id="14" name="右箭头 13"/>
          <p:cNvSpPr/>
          <p:nvPr/>
        </p:nvSpPr>
        <p:spPr>
          <a:xfrm rot="16200000">
            <a:off x="3753394" y="5540458"/>
            <a:ext cx="1062117" cy="61484"/>
          </a:xfrm>
          <a:prstGeom prst="rightArrow">
            <a:avLst>
              <a:gd name="adj1" fmla="val 50000"/>
              <a:gd name="adj2" fmla="val 19269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6423266" y="5671625"/>
            <a:ext cx="14634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/>
              <a:t>绝缘</a:t>
            </a:r>
            <a:r>
              <a:rPr lang="en-US" altLang="zh-CN" sz="2000" b="1" dirty="0" err="1" smtClean="0"/>
              <a:t>Kapton</a:t>
            </a:r>
            <a:endParaRPr lang="zh-CN" altLang="en-US" sz="2000" b="1" dirty="0"/>
          </a:p>
        </p:txBody>
      </p:sp>
      <p:sp>
        <p:nvSpPr>
          <p:cNvPr id="21" name="右箭头 20"/>
          <p:cNvSpPr/>
          <p:nvPr/>
        </p:nvSpPr>
        <p:spPr>
          <a:xfrm rot="12499347">
            <a:off x="6235119" y="5400877"/>
            <a:ext cx="999880" cy="45719"/>
          </a:xfrm>
          <a:prstGeom prst="rightArrow">
            <a:avLst>
              <a:gd name="adj1" fmla="val 50000"/>
              <a:gd name="adj2" fmla="val 17720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右箭头 21"/>
          <p:cNvSpPr/>
          <p:nvPr/>
        </p:nvSpPr>
        <p:spPr>
          <a:xfrm rot="19409973">
            <a:off x="2295653" y="5651369"/>
            <a:ext cx="961419" cy="93054"/>
          </a:xfrm>
          <a:prstGeom prst="rightArrow">
            <a:avLst>
              <a:gd name="adj1" fmla="val 50000"/>
              <a:gd name="adj2" fmla="val 17720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425837" y="5963587"/>
            <a:ext cx="24958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/>
              <a:t>带井型结构的</a:t>
            </a:r>
            <a:r>
              <a:rPr lang="en-US" altLang="zh-CN" sz="2000" b="1" dirty="0" err="1" smtClean="0"/>
              <a:t>Kapton</a:t>
            </a:r>
            <a:endParaRPr lang="zh-CN" altLang="en-US" sz="2000" b="1" dirty="0"/>
          </a:p>
        </p:txBody>
      </p:sp>
      <p:sp>
        <p:nvSpPr>
          <p:cNvPr id="24" name="矩形 23"/>
          <p:cNvSpPr/>
          <p:nvPr/>
        </p:nvSpPr>
        <p:spPr>
          <a:xfrm>
            <a:off x="267858" y="5238817"/>
            <a:ext cx="2249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/>
              <a:t>阻性层电压输入点</a:t>
            </a:r>
            <a:endParaRPr lang="zh-CN" altLang="en-US" sz="2000" b="1" dirty="0"/>
          </a:p>
        </p:txBody>
      </p:sp>
      <p:sp>
        <p:nvSpPr>
          <p:cNvPr id="25" name="矩形 24"/>
          <p:cNvSpPr/>
          <p:nvPr/>
        </p:nvSpPr>
        <p:spPr>
          <a:xfrm>
            <a:off x="2994309" y="6100272"/>
            <a:ext cx="27655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/>
              <a:t>上</a:t>
            </a:r>
            <a:r>
              <a:rPr lang="zh-CN" altLang="en-US" sz="2000" b="1" dirty="0" smtClean="0"/>
              <a:t>层铜电极电压输入点</a:t>
            </a:r>
            <a:endParaRPr lang="zh-CN" altLang="en-US" sz="2000" b="1" dirty="0"/>
          </a:p>
        </p:txBody>
      </p:sp>
      <p:sp>
        <p:nvSpPr>
          <p:cNvPr id="26" name="矩形 25"/>
          <p:cNvSpPr/>
          <p:nvPr/>
        </p:nvSpPr>
        <p:spPr>
          <a:xfrm>
            <a:off x="5832471" y="6188322"/>
            <a:ext cx="25074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/>
              <a:t>漂移电极电压输入点</a:t>
            </a:r>
            <a:endParaRPr lang="zh-CN" altLang="en-US" sz="2000" b="1" dirty="0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57200" y="274638"/>
            <a:ext cx="9575800" cy="561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l-GR" altLang="zh-CN" sz="3600" b="1" dirty="0" smtClean="0">
                <a:solidFill>
                  <a:srgbClr val="0000FF"/>
                </a:solidFill>
              </a:rPr>
              <a:t>μ</a:t>
            </a:r>
            <a:r>
              <a:rPr lang="en-US" altLang="zh-CN" sz="3600" b="1" dirty="0" smtClean="0">
                <a:solidFill>
                  <a:srgbClr val="0000FF"/>
                </a:solidFill>
              </a:rPr>
              <a:t>RWELL</a:t>
            </a:r>
            <a:r>
              <a:rPr lang="zh-CN" altLang="en-US" sz="3600" b="1" dirty="0" smtClean="0">
                <a:solidFill>
                  <a:srgbClr val="0000FF"/>
                </a:solidFill>
              </a:rPr>
              <a:t> </a:t>
            </a:r>
            <a:r>
              <a:rPr lang="en-US" altLang="zh-CN" sz="3600" b="1" dirty="0" smtClean="0">
                <a:solidFill>
                  <a:srgbClr val="0000FF"/>
                </a:solidFill>
              </a:rPr>
              <a:t>PCB</a:t>
            </a:r>
            <a:endParaRPr lang="ru-RU" altLang="zh-CN" sz="3600" b="1" dirty="0">
              <a:solidFill>
                <a:srgbClr val="0000FF"/>
              </a:solidFill>
            </a:endParaRPr>
          </a:p>
        </p:txBody>
      </p:sp>
      <p:sp>
        <p:nvSpPr>
          <p:cNvPr id="32" name="右箭头 31"/>
          <p:cNvSpPr/>
          <p:nvPr/>
        </p:nvSpPr>
        <p:spPr>
          <a:xfrm rot="13964603">
            <a:off x="5145253" y="5644444"/>
            <a:ext cx="1335469" cy="62875"/>
          </a:xfrm>
          <a:prstGeom prst="rightArrow">
            <a:avLst>
              <a:gd name="adj1" fmla="val 50000"/>
              <a:gd name="adj2" fmla="val 19269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右箭头 32"/>
          <p:cNvSpPr/>
          <p:nvPr/>
        </p:nvSpPr>
        <p:spPr>
          <a:xfrm rot="20491851">
            <a:off x="2408392" y="5206927"/>
            <a:ext cx="750576" cy="63778"/>
          </a:xfrm>
          <a:prstGeom prst="rightArrow">
            <a:avLst>
              <a:gd name="adj1" fmla="val 50000"/>
              <a:gd name="adj2" fmla="val 19269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824611" y="3384064"/>
            <a:ext cx="9589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/>
              <a:t>读出条</a:t>
            </a:r>
            <a:endParaRPr lang="zh-CN" altLang="en-US" sz="2000" b="1" dirty="0"/>
          </a:p>
        </p:txBody>
      </p:sp>
      <p:sp>
        <p:nvSpPr>
          <p:cNvPr id="35" name="右箭头 34"/>
          <p:cNvSpPr/>
          <p:nvPr/>
        </p:nvSpPr>
        <p:spPr>
          <a:xfrm rot="8362703">
            <a:off x="5292511" y="2169021"/>
            <a:ext cx="750576" cy="63778"/>
          </a:xfrm>
          <a:prstGeom prst="rightArrow">
            <a:avLst>
              <a:gd name="adj1" fmla="val 50000"/>
              <a:gd name="adj2" fmla="val 19269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7919330" y="3826819"/>
            <a:ext cx="409049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solidFill>
                  <a:srgbClr val="C00000"/>
                </a:solidFill>
              </a:rPr>
              <a:t>Special Thanks to:</a:t>
            </a:r>
          </a:p>
          <a:p>
            <a:endParaRPr lang="en-US" altLang="zh-CN" sz="1600" b="1" dirty="0" smtClean="0">
              <a:solidFill>
                <a:srgbClr val="C00000"/>
              </a:solidFill>
            </a:endParaRPr>
          </a:p>
          <a:p>
            <a:r>
              <a:rPr lang="en-US" altLang="zh-CN" sz="1600" b="1" dirty="0" smtClean="0">
                <a:solidFill>
                  <a:srgbClr val="C00000"/>
                </a:solidFill>
              </a:rPr>
              <a:t>R. De Oliveira and G. </a:t>
            </a:r>
            <a:r>
              <a:rPr lang="en-US" altLang="zh-CN" sz="1600" b="1" dirty="0" err="1" smtClean="0">
                <a:solidFill>
                  <a:srgbClr val="C00000"/>
                </a:solidFill>
              </a:rPr>
              <a:t>Bencivenni</a:t>
            </a:r>
            <a:r>
              <a:rPr lang="en-US" altLang="zh-CN" sz="16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altLang="zh-CN" sz="1600" b="1" dirty="0" smtClean="0">
                <a:solidFill>
                  <a:srgbClr val="C00000"/>
                </a:solidFill>
              </a:rPr>
              <a:t>for providing the readout PCB design and useful discussions;</a:t>
            </a:r>
          </a:p>
          <a:p>
            <a:endParaRPr lang="en-US" altLang="zh-CN" sz="1600" b="1" dirty="0" smtClean="0">
              <a:solidFill>
                <a:srgbClr val="C00000"/>
              </a:solidFill>
            </a:endParaRPr>
          </a:p>
          <a:p>
            <a:r>
              <a:rPr lang="en-US" altLang="zh-CN" sz="1600" b="1" dirty="0" smtClean="0">
                <a:solidFill>
                  <a:srgbClr val="C00000"/>
                </a:solidFill>
              </a:rPr>
              <a:t>A. Teixeira </a:t>
            </a:r>
          </a:p>
          <a:p>
            <a:r>
              <a:rPr lang="en-US" altLang="zh-CN" sz="1600" b="1" dirty="0" smtClean="0">
                <a:solidFill>
                  <a:srgbClr val="C00000"/>
                </a:solidFill>
              </a:rPr>
              <a:t>for the manufacturing of this prototype.</a:t>
            </a:r>
          </a:p>
        </p:txBody>
      </p:sp>
      <p:sp>
        <p:nvSpPr>
          <p:cNvPr id="17" name="矩形 16"/>
          <p:cNvSpPr/>
          <p:nvPr/>
        </p:nvSpPr>
        <p:spPr>
          <a:xfrm>
            <a:off x="5534085" y="1594770"/>
            <a:ext cx="2249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/>
              <a:t>阻性层电压输入点</a:t>
            </a:r>
            <a:endParaRPr lang="zh-CN" altLang="en-US" sz="2000" b="1" dirty="0"/>
          </a:p>
        </p:txBody>
      </p:sp>
      <p:sp>
        <p:nvSpPr>
          <p:cNvPr id="18" name="右箭头 17"/>
          <p:cNvSpPr/>
          <p:nvPr/>
        </p:nvSpPr>
        <p:spPr>
          <a:xfrm rot="20299773">
            <a:off x="1719925" y="3247901"/>
            <a:ext cx="750576" cy="63778"/>
          </a:xfrm>
          <a:prstGeom prst="rightArrow">
            <a:avLst>
              <a:gd name="adj1" fmla="val 50000"/>
              <a:gd name="adj2" fmla="val 19269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3195639" y="1521027"/>
            <a:ext cx="9589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/>
              <a:t>阻性层</a:t>
            </a:r>
            <a:endParaRPr lang="en-US" altLang="zh-CN" sz="2000" b="1" dirty="0" smtClean="0"/>
          </a:p>
        </p:txBody>
      </p:sp>
      <p:sp>
        <p:nvSpPr>
          <p:cNvPr id="28" name="右箭头 27"/>
          <p:cNvSpPr/>
          <p:nvPr/>
        </p:nvSpPr>
        <p:spPr>
          <a:xfrm rot="3647337">
            <a:off x="3744095" y="2199155"/>
            <a:ext cx="750576" cy="63778"/>
          </a:xfrm>
          <a:prstGeom prst="rightArrow">
            <a:avLst>
              <a:gd name="adj1" fmla="val 50000"/>
              <a:gd name="adj2" fmla="val 19269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9" name="右箭头 28"/>
          <p:cNvSpPr/>
          <p:nvPr/>
        </p:nvSpPr>
        <p:spPr>
          <a:xfrm rot="2316235">
            <a:off x="1634843" y="3922150"/>
            <a:ext cx="750576" cy="63778"/>
          </a:xfrm>
          <a:prstGeom prst="rightArrow">
            <a:avLst>
              <a:gd name="adj1" fmla="val 50000"/>
              <a:gd name="adj2" fmla="val 19269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769" y="1522543"/>
            <a:ext cx="3914418" cy="230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287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120" y="1474665"/>
            <a:ext cx="3481119" cy="5238397"/>
          </a:xfrm>
          <a:prstGeom prst="rect">
            <a:avLst/>
          </a:prstGeom>
        </p:spPr>
      </p:pic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457200" y="274638"/>
            <a:ext cx="9575800" cy="561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l-GR" altLang="zh-CN" sz="3600" b="1" dirty="0" smtClean="0">
                <a:solidFill>
                  <a:srgbClr val="0000FF"/>
                </a:solidFill>
              </a:rPr>
              <a:t>μ</a:t>
            </a:r>
            <a:r>
              <a:rPr lang="en-US" altLang="zh-CN" sz="3600" b="1" dirty="0" smtClean="0">
                <a:solidFill>
                  <a:srgbClr val="0000FF"/>
                </a:solidFill>
              </a:rPr>
              <a:t>RWELL</a:t>
            </a:r>
            <a:r>
              <a:rPr lang="zh-CN" altLang="en-US" sz="3600" b="1" dirty="0" smtClean="0">
                <a:solidFill>
                  <a:srgbClr val="0000FF"/>
                </a:solidFill>
              </a:rPr>
              <a:t>探测器的结构</a:t>
            </a:r>
            <a:endParaRPr lang="ru-RU" altLang="zh-CN" sz="3600" b="1" dirty="0">
              <a:solidFill>
                <a:srgbClr val="0000FF"/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56430" y="1474665"/>
            <a:ext cx="5224513" cy="4993689"/>
            <a:chOff x="1415708" y="1531815"/>
            <a:chExt cx="5224513" cy="499368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5708" y="5641757"/>
              <a:ext cx="4469278" cy="883747"/>
            </a:xfrm>
            <a:prstGeom prst="rect">
              <a:avLst/>
            </a:prstGeom>
          </p:spPr>
        </p:pic>
        <p:grpSp>
          <p:nvGrpSpPr>
            <p:cNvPr id="5" name="组合 4"/>
            <p:cNvGrpSpPr/>
            <p:nvPr/>
          </p:nvGrpSpPr>
          <p:grpSpPr>
            <a:xfrm>
              <a:off x="1415708" y="1531815"/>
              <a:ext cx="5224513" cy="4010403"/>
              <a:chOff x="907708" y="897993"/>
              <a:chExt cx="5732179" cy="4421092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7708" y="897993"/>
                <a:ext cx="5732179" cy="4327207"/>
              </a:xfrm>
              <a:prstGeom prst="rect">
                <a:avLst/>
              </a:prstGeom>
            </p:spPr>
          </p:pic>
          <p:cxnSp>
            <p:nvCxnSpPr>
              <p:cNvPr id="7" name="直接箭头连接符 6"/>
              <p:cNvCxnSpPr/>
              <p:nvPr/>
            </p:nvCxnSpPr>
            <p:spPr>
              <a:xfrm flipH="1" flipV="1">
                <a:off x="5744751" y="3737297"/>
                <a:ext cx="169488" cy="31161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箭头连接符 7"/>
              <p:cNvCxnSpPr/>
              <p:nvPr/>
            </p:nvCxnSpPr>
            <p:spPr>
              <a:xfrm flipH="1" flipV="1">
                <a:off x="4318733" y="3774172"/>
                <a:ext cx="403958" cy="73071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箭头连接符 8"/>
              <p:cNvCxnSpPr/>
              <p:nvPr/>
            </p:nvCxnSpPr>
            <p:spPr>
              <a:xfrm flipH="1" flipV="1">
                <a:off x="3487346" y="4078273"/>
                <a:ext cx="300428" cy="60278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矩形 9"/>
              <p:cNvSpPr/>
              <p:nvPr/>
            </p:nvSpPr>
            <p:spPr>
              <a:xfrm>
                <a:off x="5024686" y="4048911"/>
                <a:ext cx="1523373" cy="4071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 err="1" smtClean="0"/>
                  <a:t>μRWELL</a:t>
                </a:r>
                <a:r>
                  <a:rPr lang="en-US" altLang="zh-CN" b="1" dirty="0" smtClean="0"/>
                  <a:t> PCB</a:t>
                </a:r>
                <a:endParaRPr lang="zh-CN" altLang="en-US" dirty="0"/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4687101" y="4418243"/>
                <a:ext cx="860108" cy="4071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 smtClean="0"/>
                  <a:t>Frame</a:t>
                </a:r>
                <a:endParaRPr lang="zh-CN" altLang="en-US" dirty="0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3709412" y="4602909"/>
                <a:ext cx="682754" cy="4071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 smtClean="0"/>
                  <a:t>Drift</a:t>
                </a:r>
                <a:endParaRPr lang="zh-CN" altLang="en-US" dirty="0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2889113" y="4911931"/>
                <a:ext cx="1088536" cy="4071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 smtClean="0"/>
                  <a:t>Window</a:t>
                </a:r>
                <a:endParaRPr lang="zh-CN" altLang="en-US" dirty="0"/>
              </a:p>
            </p:txBody>
          </p:sp>
          <p:cxnSp>
            <p:nvCxnSpPr>
              <p:cNvPr id="17" name="直接箭头连接符 16"/>
              <p:cNvCxnSpPr/>
              <p:nvPr/>
            </p:nvCxnSpPr>
            <p:spPr>
              <a:xfrm flipH="1" flipV="1">
                <a:off x="2943422" y="4456028"/>
                <a:ext cx="253027" cy="54409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直接箭头连接符 14"/>
            <p:cNvCxnSpPr/>
            <p:nvPr/>
          </p:nvCxnSpPr>
          <p:spPr>
            <a:xfrm>
              <a:off x="3221631" y="2444501"/>
              <a:ext cx="105315" cy="49872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矩形 17"/>
            <p:cNvSpPr/>
            <p:nvPr/>
          </p:nvSpPr>
          <p:spPr>
            <a:xfrm>
              <a:off x="2310654" y="2075132"/>
              <a:ext cx="11910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smtClean="0"/>
                <a:t>Gas in/out</a:t>
              </a:r>
              <a:endParaRPr lang="zh-CN" altLang="en-US" dirty="0"/>
            </a:p>
          </p:txBody>
        </p:sp>
        <p:cxnSp>
          <p:nvCxnSpPr>
            <p:cNvPr id="20" name="直接箭头连接符 19"/>
            <p:cNvCxnSpPr/>
            <p:nvPr/>
          </p:nvCxnSpPr>
          <p:spPr>
            <a:xfrm>
              <a:off x="3221631" y="2444464"/>
              <a:ext cx="1473512" cy="129231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右箭头 21"/>
          <p:cNvSpPr/>
          <p:nvPr/>
        </p:nvSpPr>
        <p:spPr>
          <a:xfrm>
            <a:off x="5433280" y="3829050"/>
            <a:ext cx="1809192" cy="264813"/>
          </a:xfrm>
          <a:prstGeom prst="rightArrow">
            <a:avLst>
              <a:gd name="adj1" fmla="val 50000"/>
              <a:gd name="adj2" fmla="val 160369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5588916" y="3524874"/>
            <a:ext cx="1159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Assembly</a:t>
            </a:r>
            <a:endParaRPr lang="fr-FR" altLang="zh-CN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845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980" y="1586524"/>
            <a:ext cx="7345050" cy="48967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526834" y="1586523"/>
            <a:ext cx="3669201" cy="2469454"/>
            <a:chOff x="104804" y="859873"/>
            <a:chExt cx="3850545" cy="260995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04" y="859873"/>
              <a:ext cx="3850545" cy="2567030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2437036" y="1412453"/>
              <a:ext cx="13369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err="1" smtClean="0"/>
                <a:t>Drift+Frame</a:t>
              </a:r>
              <a:endParaRPr lang="zh-CN" altLang="en-US" b="1" dirty="0"/>
            </a:p>
          </p:txBody>
        </p:sp>
        <p:sp>
          <p:nvSpPr>
            <p:cNvPr id="9" name="矩形 8"/>
            <p:cNvSpPr/>
            <p:nvPr/>
          </p:nvSpPr>
          <p:spPr>
            <a:xfrm>
              <a:off x="104804" y="2967282"/>
              <a:ext cx="9921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smtClean="0"/>
                <a:t>Window</a:t>
              </a:r>
              <a:endParaRPr lang="zh-CN" altLang="en-US" b="1" dirty="0"/>
            </a:p>
          </p:txBody>
        </p:sp>
        <p:sp>
          <p:nvSpPr>
            <p:cNvPr id="10" name="右箭头 9"/>
            <p:cNvSpPr/>
            <p:nvPr/>
          </p:nvSpPr>
          <p:spPr>
            <a:xfrm rot="16200000">
              <a:off x="501609" y="2867302"/>
              <a:ext cx="327562" cy="78576"/>
            </a:xfrm>
            <a:prstGeom prst="rightArrow">
              <a:avLst>
                <a:gd name="adj1" fmla="val 50000"/>
                <a:gd name="adj2" fmla="val 177203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右箭头 10"/>
            <p:cNvSpPr/>
            <p:nvPr/>
          </p:nvSpPr>
          <p:spPr>
            <a:xfrm rot="10800000">
              <a:off x="2138860" y="1558968"/>
              <a:ext cx="327562" cy="78576"/>
            </a:xfrm>
            <a:prstGeom prst="rightArrow">
              <a:avLst>
                <a:gd name="adj1" fmla="val 50000"/>
                <a:gd name="adj2" fmla="val 177203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618233" y="3100491"/>
              <a:ext cx="18755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err="1" smtClean="0"/>
                <a:t>uRWELL+Readout</a:t>
              </a:r>
              <a:endParaRPr lang="zh-CN" altLang="en-US" b="1" dirty="0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26834" y="4201811"/>
            <a:ext cx="3669201" cy="2277143"/>
            <a:chOff x="104804" y="3615657"/>
            <a:chExt cx="3850544" cy="2567029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04" y="3615657"/>
              <a:ext cx="3850544" cy="2567029"/>
            </a:xfrm>
            <a:prstGeom prst="rect">
              <a:avLst/>
            </a:prstGeom>
          </p:spPr>
        </p:pic>
        <p:sp>
          <p:nvSpPr>
            <p:cNvPr id="7" name="右箭头 6"/>
            <p:cNvSpPr/>
            <p:nvPr/>
          </p:nvSpPr>
          <p:spPr>
            <a:xfrm rot="14307232">
              <a:off x="1438956" y="5073451"/>
              <a:ext cx="486944" cy="83943"/>
            </a:xfrm>
            <a:prstGeom prst="rightArrow">
              <a:avLst>
                <a:gd name="adj1" fmla="val 50000"/>
                <a:gd name="adj2" fmla="val 177203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右箭头 12"/>
            <p:cNvSpPr/>
            <p:nvPr/>
          </p:nvSpPr>
          <p:spPr>
            <a:xfrm rot="18028011">
              <a:off x="2168000" y="5098530"/>
              <a:ext cx="476918" cy="76303"/>
            </a:xfrm>
            <a:prstGeom prst="rightArrow">
              <a:avLst>
                <a:gd name="adj1" fmla="val 50000"/>
                <a:gd name="adj2" fmla="val 177203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右箭头 13"/>
            <p:cNvSpPr/>
            <p:nvPr/>
          </p:nvSpPr>
          <p:spPr>
            <a:xfrm rot="16200000">
              <a:off x="1842330" y="5091901"/>
              <a:ext cx="413584" cy="89560"/>
            </a:xfrm>
            <a:prstGeom prst="rightArrow">
              <a:avLst>
                <a:gd name="adj1" fmla="val 50000"/>
                <a:gd name="adj2" fmla="val 177203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018997" y="5304642"/>
              <a:ext cx="20221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smtClean="0"/>
                <a:t>Spring Contact Pins</a:t>
              </a:r>
              <a:endParaRPr lang="zh-CN" altLang="en-US" b="1" dirty="0"/>
            </a:p>
          </p:txBody>
        </p:sp>
      </p:grp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457200" y="274638"/>
            <a:ext cx="9575800" cy="561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l-GR" altLang="zh-CN" sz="3600" b="1" dirty="0">
                <a:solidFill>
                  <a:srgbClr val="0000FF"/>
                </a:solidFill>
              </a:rPr>
              <a:t>μ</a:t>
            </a:r>
            <a:r>
              <a:rPr lang="en-US" altLang="zh-CN" sz="3600" b="1" dirty="0">
                <a:solidFill>
                  <a:srgbClr val="0000FF"/>
                </a:solidFill>
              </a:rPr>
              <a:t>RWELL</a:t>
            </a:r>
            <a:r>
              <a:rPr lang="zh-CN" altLang="en-US" sz="3600" b="1" dirty="0">
                <a:solidFill>
                  <a:srgbClr val="0000FF"/>
                </a:solidFill>
              </a:rPr>
              <a:t>探测器</a:t>
            </a:r>
            <a:r>
              <a:rPr lang="zh-CN" altLang="en-US" sz="3600" b="1" dirty="0" smtClean="0">
                <a:solidFill>
                  <a:srgbClr val="0000FF"/>
                </a:solidFill>
              </a:rPr>
              <a:t>的安装</a:t>
            </a:r>
            <a:endParaRPr lang="ru-RU" altLang="zh-CN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68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79" y="4777542"/>
            <a:ext cx="2299872" cy="1533249"/>
          </a:xfrm>
          <a:prstGeom prst="rect">
            <a:avLst/>
          </a:prstGeom>
        </p:spPr>
      </p:pic>
      <p:pic>
        <p:nvPicPr>
          <p:cNvPr id="149" name="图片 1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431" y="4786251"/>
            <a:ext cx="2829515" cy="1524540"/>
          </a:xfrm>
          <a:prstGeom prst="rect">
            <a:avLst/>
          </a:prstGeom>
        </p:spPr>
      </p:pic>
      <p:pic>
        <p:nvPicPr>
          <p:cNvPr id="150" name="图片 1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527" y="4786251"/>
            <a:ext cx="1020499" cy="1530748"/>
          </a:xfrm>
          <a:prstGeom prst="rect">
            <a:avLst/>
          </a:prstGeom>
        </p:spPr>
      </p:pic>
      <p:pic>
        <p:nvPicPr>
          <p:cNvPr id="151" name="图片 1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547" y="4786251"/>
            <a:ext cx="2286811" cy="1524540"/>
          </a:xfrm>
          <a:prstGeom prst="rect">
            <a:avLst/>
          </a:prstGeom>
        </p:spPr>
      </p:pic>
      <p:pic>
        <p:nvPicPr>
          <p:cNvPr id="152" name="图片 1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019" y="4777542"/>
            <a:ext cx="2705449" cy="1521072"/>
          </a:xfrm>
          <a:prstGeom prst="rect">
            <a:avLst/>
          </a:prstGeom>
        </p:spPr>
      </p:pic>
      <p:sp>
        <p:nvSpPr>
          <p:cNvPr id="96" name="Rectangle 8"/>
          <p:cNvSpPr>
            <a:spLocks noChangeArrowheads="1"/>
          </p:cNvSpPr>
          <p:nvPr/>
        </p:nvSpPr>
        <p:spPr bwMode="auto">
          <a:xfrm>
            <a:off x="457200" y="274638"/>
            <a:ext cx="9575800" cy="561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l-GR" altLang="zh-CN" sz="3600" b="1" dirty="0">
                <a:solidFill>
                  <a:srgbClr val="0000FF"/>
                </a:solidFill>
              </a:rPr>
              <a:t>μ</a:t>
            </a:r>
            <a:r>
              <a:rPr lang="en-US" altLang="zh-CN" sz="3600" b="1" dirty="0">
                <a:solidFill>
                  <a:srgbClr val="0000FF"/>
                </a:solidFill>
              </a:rPr>
              <a:t>RWELL</a:t>
            </a:r>
            <a:r>
              <a:rPr lang="zh-CN" altLang="en-US" sz="3600" b="1" dirty="0">
                <a:solidFill>
                  <a:srgbClr val="0000FF"/>
                </a:solidFill>
              </a:rPr>
              <a:t>探测器</a:t>
            </a:r>
            <a:r>
              <a:rPr lang="zh-CN" altLang="en-US" sz="3600" b="1" dirty="0" smtClean="0">
                <a:solidFill>
                  <a:srgbClr val="0000FF"/>
                </a:solidFill>
              </a:rPr>
              <a:t>的测试</a:t>
            </a:r>
            <a:endParaRPr lang="ru-RU" altLang="zh-CN" sz="3600" b="1" dirty="0">
              <a:solidFill>
                <a:srgbClr val="0000FF"/>
              </a:solidFill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8390189" y="2565328"/>
            <a:ext cx="32493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solidFill>
                  <a:srgbClr val="C00000"/>
                </a:solidFill>
              </a:rPr>
              <a:t>Special thanks to CERN GDD Group </a:t>
            </a:r>
          </a:p>
          <a:p>
            <a:r>
              <a:rPr lang="en-US" altLang="zh-CN" sz="1600" b="1" dirty="0" smtClean="0">
                <a:solidFill>
                  <a:srgbClr val="C00000"/>
                </a:solidFill>
              </a:rPr>
              <a:t>for providing the test platform and useful suggestions.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394479" y="1530369"/>
            <a:ext cx="7934610" cy="3139004"/>
            <a:chOff x="394479" y="1530369"/>
            <a:chExt cx="7934610" cy="3139004"/>
          </a:xfrm>
        </p:grpSpPr>
        <p:sp>
          <p:nvSpPr>
            <p:cNvPr id="3" name="矩形 2"/>
            <p:cNvSpPr/>
            <p:nvPr/>
          </p:nvSpPr>
          <p:spPr>
            <a:xfrm>
              <a:off x="5027931" y="1931974"/>
              <a:ext cx="3225567" cy="587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5027931" y="3378388"/>
              <a:ext cx="228598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5021337" y="3788441"/>
              <a:ext cx="3225567" cy="5872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5027931" y="4216116"/>
              <a:ext cx="3225567" cy="58723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7628487" y="1621365"/>
              <a:ext cx="6222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smtClean="0"/>
                <a:t>Drift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7061498" y="3011941"/>
              <a:ext cx="12675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smtClean="0"/>
                <a:t>Top Copper</a:t>
              </a:r>
              <a:endParaRPr lang="zh-CN" altLang="en-US" dirty="0"/>
            </a:p>
          </p:txBody>
        </p:sp>
        <p:sp>
          <p:nvSpPr>
            <p:cNvPr id="9" name="矩形 8"/>
            <p:cNvSpPr/>
            <p:nvPr/>
          </p:nvSpPr>
          <p:spPr>
            <a:xfrm>
              <a:off x="6743783" y="3413546"/>
              <a:ext cx="15853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smtClean="0"/>
                <a:t>Resistive Layer</a:t>
              </a:r>
              <a:endParaRPr lang="zh-CN" altLang="en-US" dirty="0"/>
            </a:p>
          </p:txBody>
        </p:sp>
        <p:sp>
          <p:nvSpPr>
            <p:cNvPr id="10" name="矩形 9"/>
            <p:cNvSpPr/>
            <p:nvPr/>
          </p:nvSpPr>
          <p:spPr>
            <a:xfrm>
              <a:off x="7338305" y="3931627"/>
              <a:ext cx="9907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smtClean="0"/>
                <a:t>Readout</a:t>
              </a:r>
              <a:endParaRPr lang="zh-CN" altLang="en-US" dirty="0"/>
            </a:p>
          </p:txBody>
        </p:sp>
        <p:sp>
          <p:nvSpPr>
            <p:cNvPr id="11" name="TextBox 79"/>
            <p:cNvSpPr txBox="1">
              <a:spLocks noChangeArrowheads="1"/>
            </p:cNvSpPr>
            <p:nvPr/>
          </p:nvSpPr>
          <p:spPr bwMode="auto">
            <a:xfrm>
              <a:off x="1179713" y="3282908"/>
              <a:ext cx="39786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zh-CN" sz="1200" b="1" dirty="0"/>
                <a:t>HV</a:t>
              </a:r>
            </a:p>
          </p:txBody>
        </p:sp>
        <p:sp>
          <p:nvSpPr>
            <p:cNvPr id="12" name="Rectangle 70"/>
            <p:cNvSpPr>
              <a:spLocks noChangeArrowheads="1"/>
            </p:cNvSpPr>
            <p:nvPr/>
          </p:nvSpPr>
          <p:spPr bwMode="auto">
            <a:xfrm>
              <a:off x="1685529" y="3356977"/>
              <a:ext cx="304800" cy="152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2D2D8A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zh-CN" sz="180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cxnSp>
          <p:nvCxnSpPr>
            <p:cNvPr id="13" name="Straight Connector 71"/>
            <p:cNvCxnSpPr>
              <a:cxnSpLocks noChangeShapeType="1"/>
            </p:cNvCxnSpPr>
            <p:nvPr/>
          </p:nvCxnSpPr>
          <p:spPr bwMode="auto">
            <a:xfrm>
              <a:off x="1990329" y="3661777"/>
              <a:ext cx="22225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74"/>
            <p:cNvCxnSpPr>
              <a:cxnSpLocks noChangeShapeType="1"/>
            </p:cNvCxnSpPr>
            <p:nvPr/>
          </p:nvCxnSpPr>
          <p:spPr bwMode="auto">
            <a:xfrm>
              <a:off x="1990329" y="3737977"/>
              <a:ext cx="22225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Rectangle 75"/>
            <p:cNvSpPr>
              <a:spLocks noChangeArrowheads="1"/>
            </p:cNvSpPr>
            <p:nvPr/>
          </p:nvSpPr>
          <p:spPr bwMode="auto">
            <a:xfrm>
              <a:off x="2225279" y="3356977"/>
              <a:ext cx="304800" cy="152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2D2D8A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zh-CN" sz="180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cxnSp>
          <p:nvCxnSpPr>
            <p:cNvPr id="16" name="Straight Connector 76"/>
            <p:cNvCxnSpPr>
              <a:cxnSpLocks noChangeShapeType="1"/>
            </p:cNvCxnSpPr>
            <p:nvPr/>
          </p:nvCxnSpPr>
          <p:spPr bwMode="auto">
            <a:xfrm>
              <a:off x="2530079" y="3661777"/>
              <a:ext cx="22225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77"/>
            <p:cNvCxnSpPr>
              <a:cxnSpLocks noChangeShapeType="1"/>
            </p:cNvCxnSpPr>
            <p:nvPr/>
          </p:nvCxnSpPr>
          <p:spPr bwMode="auto">
            <a:xfrm>
              <a:off x="2530079" y="3737977"/>
              <a:ext cx="22225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Rectangle 78"/>
            <p:cNvSpPr>
              <a:spLocks noChangeArrowheads="1"/>
            </p:cNvSpPr>
            <p:nvPr/>
          </p:nvSpPr>
          <p:spPr bwMode="auto">
            <a:xfrm>
              <a:off x="2758679" y="3356977"/>
              <a:ext cx="304800" cy="152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2D2D8A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zh-CN" sz="180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cxnSp>
          <p:nvCxnSpPr>
            <p:cNvPr id="19" name="Straight Connector 92"/>
            <p:cNvCxnSpPr>
              <a:cxnSpLocks noChangeShapeType="1"/>
            </p:cNvCxnSpPr>
            <p:nvPr/>
          </p:nvCxnSpPr>
          <p:spPr bwMode="auto">
            <a:xfrm>
              <a:off x="1856979" y="4028096"/>
              <a:ext cx="457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93"/>
            <p:cNvCxnSpPr>
              <a:cxnSpLocks noChangeShapeType="1"/>
            </p:cNvCxnSpPr>
            <p:nvPr/>
          </p:nvCxnSpPr>
          <p:spPr bwMode="auto">
            <a:xfrm>
              <a:off x="1920479" y="4104296"/>
              <a:ext cx="304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94"/>
            <p:cNvCxnSpPr>
              <a:cxnSpLocks noChangeShapeType="1"/>
            </p:cNvCxnSpPr>
            <p:nvPr/>
          </p:nvCxnSpPr>
          <p:spPr bwMode="auto">
            <a:xfrm>
              <a:off x="2003029" y="4180496"/>
              <a:ext cx="152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99"/>
            <p:cNvCxnSpPr>
              <a:cxnSpLocks noChangeShapeType="1"/>
            </p:cNvCxnSpPr>
            <p:nvPr/>
          </p:nvCxnSpPr>
          <p:spPr bwMode="auto">
            <a:xfrm>
              <a:off x="2099866" y="3433177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103"/>
            <p:cNvCxnSpPr>
              <a:cxnSpLocks noChangeShapeType="1"/>
            </p:cNvCxnSpPr>
            <p:nvPr/>
          </p:nvCxnSpPr>
          <p:spPr bwMode="auto">
            <a:xfrm>
              <a:off x="2099866" y="3737977"/>
              <a:ext cx="0" cy="2762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105"/>
            <p:cNvCxnSpPr>
              <a:cxnSpLocks noChangeShapeType="1"/>
            </p:cNvCxnSpPr>
            <p:nvPr/>
          </p:nvCxnSpPr>
          <p:spPr bwMode="auto">
            <a:xfrm>
              <a:off x="2639616" y="3433177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Right Arrow 129"/>
            <p:cNvSpPr>
              <a:spLocks noChangeArrowheads="1"/>
            </p:cNvSpPr>
            <p:nvPr/>
          </p:nvSpPr>
          <p:spPr bwMode="auto">
            <a:xfrm>
              <a:off x="3073930" y="3366197"/>
              <a:ext cx="525080" cy="12056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zh-CN" sz="180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TextBox 69"/>
            <p:cNvSpPr txBox="1">
              <a:spLocks noChangeArrowheads="1"/>
            </p:cNvSpPr>
            <p:nvPr/>
          </p:nvSpPr>
          <p:spPr bwMode="auto">
            <a:xfrm>
              <a:off x="2652316" y="3128377"/>
              <a:ext cx="51911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zh-CN" sz="1200"/>
                <a:t>100k</a:t>
              </a:r>
            </a:p>
          </p:txBody>
        </p:sp>
        <p:sp>
          <p:nvSpPr>
            <p:cNvPr id="29" name="TextBox 69"/>
            <p:cNvSpPr txBox="1">
              <a:spLocks noChangeArrowheads="1"/>
            </p:cNvSpPr>
            <p:nvPr/>
          </p:nvSpPr>
          <p:spPr bwMode="auto">
            <a:xfrm>
              <a:off x="2118916" y="3128377"/>
              <a:ext cx="51911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zh-CN" sz="1200"/>
                <a:t>100k</a:t>
              </a:r>
            </a:p>
          </p:txBody>
        </p:sp>
        <p:sp>
          <p:nvSpPr>
            <p:cNvPr id="30" name="TextBox 69"/>
            <p:cNvSpPr txBox="1">
              <a:spLocks noChangeArrowheads="1"/>
            </p:cNvSpPr>
            <p:nvPr/>
          </p:nvSpPr>
          <p:spPr bwMode="auto">
            <a:xfrm>
              <a:off x="1585516" y="3128377"/>
              <a:ext cx="51911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zh-CN" sz="1200"/>
                <a:t>100k</a:t>
              </a:r>
            </a:p>
          </p:txBody>
        </p:sp>
        <p:sp>
          <p:nvSpPr>
            <p:cNvPr id="31" name="TextBox 69"/>
            <p:cNvSpPr txBox="1">
              <a:spLocks noChangeArrowheads="1"/>
            </p:cNvSpPr>
            <p:nvPr/>
          </p:nvSpPr>
          <p:spPr bwMode="auto">
            <a:xfrm>
              <a:off x="2762873" y="3559907"/>
              <a:ext cx="5778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zh-CN" sz="1200" dirty="0"/>
                <a:t>2.2nF</a:t>
              </a:r>
            </a:p>
          </p:txBody>
        </p:sp>
        <p:sp>
          <p:nvSpPr>
            <p:cNvPr id="32" name="TextBox 69"/>
            <p:cNvSpPr txBox="1">
              <a:spLocks noChangeArrowheads="1"/>
            </p:cNvSpPr>
            <p:nvPr/>
          </p:nvSpPr>
          <p:spPr bwMode="auto">
            <a:xfrm>
              <a:off x="1421668" y="3552240"/>
              <a:ext cx="5778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zh-CN" sz="1200" dirty="0"/>
                <a:t>2.2nF</a:t>
              </a:r>
            </a:p>
          </p:txBody>
        </p:sp>
        <p:cxnSp>
          <p:nvCxnSpPr>
            <p:cNvPr id="33" name="Straight Connector 14"/>
            <p:cNvCxnSpPr>
              <a:cxnSpLocks noChangeShapeType="1"/>
              <a:endCxn id="18" idx="1"/>
            </p:cNvCxnSpPr>
            <p:nvPr/>
          </p:nvCxnSpPr>
          <p:spPr bwMode="auto">
            <a:xfrm>
              <a:off x="1585516" y="3433177"/>
              <a:ext cx="11731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Straight Connector 92"/>
            <p:cNvCxnSpPr>
              <a:cxnSpLocks noChangeShapeType="1"/>
            </p:cNvCxnSpPr>
            <p:nvPr/>
          </p:nvCxnSpPr>
          <p:spPr bwMode="auto">
            <a:xfrm>
              <a:off x="2418385" y="4028096"/>
              <a:ext cx="457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Straight Connector 93"/>
            <p:cNvCxnSpPr>
              <a:cxnSpLocks noChangeShapeType="1"/>
            </p:cNvCxnSpPr>
            <p:nvPr/>
          </p:nvCxnSpPr>
          <p:spPr bwMode="auto">
            <a:xfrm>
              <a:off x="2481885" y="4104296"/>
              <a:ext cx="304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Straight Connector 94"/>
            <p:cNvCxnSpPr>
              <a:cxnSpLocks noChangeShapeType="1"/>
            </p:cNvCxnSpPr>
            <p:nvPr/>
          </p:nvCxnSpPr>
          <p:spPr bwMode="auto">
            <a:xfrm>
              <a:off x="2564435" y="4180496"/>
              <a:ext cx="152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Straight Connector 103"/>
            <p:cNvCxnSpPr>
              <a:cxnSpLocks noChangeShapeType="1"/>
            </p:cNvCxnSpPr>
            <p:nvPr/>
          </p:nvCxnSpPr>
          <p:spPr bwMode="auto">
            <a:xfrm flipH="1">
              <a:off x="2634285" y="3747502"/>
              <a:ext cx="3175" cy="28059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" name="TextBox 79"/>
            <p:cNvSpPr txBox="1">
              <a:spLocks noChangeArrowheads="1"/>
            </p:cNvSpPr>
            <p:nvPr/>
          </p:nvSpPr>
          <p:spPr bwMode="auto">
            <a:xfrm>
              <a:off x="3233657" y="3655115"/>
              <a:ext cx="116570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zh-CN" sz="1200" b="1" dirty="0" smtClean="0"/>
                <a:t>Keithley6487</a:t>
              </a:r>
              <a:endParaRPr lang="en-US" altLang="zh-CN" sz="1200" b="1" dirty="0"/>
            </a:p>
          </p:txBody>
        </p:sp>
        <p:sp>
          <p:nvSpPr>
            <p:cNvPr id="59" name="Rectangle 70"/>
            <p:cNvSpPr>
              <a:spLocks noChangeArrowheads="1"/>
            </p:cNvSpPr>
            <p:nvPr/>
          </p:nvSpPr>
          <p:spPr bwMode="auto">
            <a:xfrm>
              <a:off x="4492427" y="3746735"/>
              <a:ext cx="304800" cy="152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2D2D8A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zh-CN" sz="180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1" name="TextBox 69"/>
            <p:cNvSpPr txBox="1">
              <a:spLocks noChangeArrowheads="1"/>
            </p:cNvSpPr>
            <p:nvPr/>
          </p:nvSpPr>
          <p:spPr bwMode="auto">
            <a:xfrm>
              <a:off x="4423968" y="3524712"/>
              <a:ext cx="39786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zh-CN" sz="1200" dirty="0" smtClean="0"/>
                <a:t>1M</a:t>
              </a:r>
              <a:endParaRPr lang="en-US" altLang="zh-CN" sz="1200" dirty="0"/>
            </a:p>
          </p:txBody>
        </p:sp>
        <p:cxnSp>
          <p:nvCxnSpPr>
            <p:cNvPr id="62" name="Straight Connector 14"/>
            <p:cNvCxnSpPr>
              <a:cxnSpLocks noChangeShapeType="1"/>
            </p:cNvCxnSpPr>
            <p:nvPr/>
          </p:nvCxnSpPr>
          <p:spPr bwMode="auto">
            <a:xfrm>
              <a:off x="4306803" y="3810421"/>
              <a:ext cx="717258" cy="525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6" name="TextBox 79"/>
            <p:cNvSpPr txBox="1">
              <a:spLocks noChangeArrowheads="1"/>
            </p:cNvSpPr>
            <p:nvPr/>
          </p:nvSpPr>
          <p:spPr bwMode="auto">
            <a:xfrm>
              <a:off x="3604167" y="3271483"/>
              <a:ext cx="48282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zh-CN" sz="1100" b="1" dirty="0" smtClean="0"/>
                <a:t>Bias</a:t>
              </a:r>
              <a:endParaRPr lang="en-US" altLang="zh-CN" sz="1100" b="1" dirty="0"/>
            </a:p>
          </p:txBody>
        </p:sp>
        <p:sp>
          <p:nvSpPr>
            <p:cNvPr id="77" name="Rectangle 70"/>
            <p:cNvSpPr>
              <a:spLocks noChangeArrowheads="1"/>
            </p:cNvSpPr>
            <p:nvPr/>
          </p:nvSpPr>
          <p:spPr bwMode="auto">
            <a:xfrm>
              <a:off x="3939794" y="1891104"/>
              <a:ext cx="304800" cy="152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2D2D8A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zh-CN" sz="180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cxnSp>
          <p:nvCxnSpPr>
            <p:cNvPr id="78" name="Straight Connector 71"/>
            <p:cNvCxnSpPr>
              <a:cxnSpLocks noChangeShapeType="1"/>
            </p:cNvCxnSpPr>
            <p:nvPr/>
          </p:nvCxnSpPr>
          <p:spPr bwMode="auto">
            <a:xfrm>
              <a:off x="4244594" y="2195904"/>
              <a:ext cx="22225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Straight Connector 74"/>
            <p:cNvCxnSpPr>
              <a:cxnSpLocks noChangeShapeType="1"/>
            </p:cNvCxnSpPr>
            <p:nvPr/>
          </p:nvCxnSpPr>
          <p:spPr bwMode="auto">
            <a:xfrm>
              <a:off x="4244594" y="2272104"/>
              <a:ext cx="22225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0" name="Rectangle 75"/>
            <p:cNvSpPr>
              <a:spLocks noChangeArrowheads="1"/>
            </p:cNvSpPr>
            <p:nvPr/>
          </p:nvSpPr>
          <p:spPr bwMode="auto">
            <a:xfrm>
              <a:off x="4479544" y="1891104"/>
              <a:ext cx="304800" cy="152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2D2D8A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zh-CN" sz="180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cxnSp>
          <p:nvCxnSpPr>
            <p:cNvPr id="81" name="Straight Connector 92"/>
            <p:cNvCxnSpPr>
              <a:cxnSpLocks noChangeShapeType="1"/>
            </p:cNvCxnSpPr>
            <p:nvPr/>
          </p:nvCxnSpPr>
          <p:spPr bwMode="auto">
            <a:xfrm>
              <a:off x="4117835" y="2549289"/>
              <a:ext cx="457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Straight Connector 93"/>
            <p:cNvCxnSpPr>
              <a:cxnSpLocks noChangeShapeType="1"/>
            </p:cNvCxnSpPr>
            <p:nvPr/>
          </p:nvCxnSpPr>
          <p:spPr bwMode="auto">
            <a:xfrm>
              <a:off x="4181335" y="2625489"/>
              <a:ext cx="304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Straight Connector 94"/>
            <p:cNvCxnSpPr>
              <a:cxnSpLocks noChangeShapeType="1"/>
            </p:cNvCxnSpPr>
            <p:nvPr/>
          </p:nvCxnSpPr>
          <p:spPr bwMode="auto">
            <a:xfrm>
              <a:off x="4263885" y="2701689"/>
              <a:ext cx="152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" name="Straight Connector 99"/>
            <p:cNvCxnSpPr>
              <a:cxnSpLocks noChangeShapeType="1"/>
            </p:cNvCxnSpPr>
            <p:nvPr/>
          </p:nvCxnSpPr>
          <p:spPr bwMode="auto">
            <a:xfrm>
              <a:off x="4354131" y="1967304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" name="Straight Connector 103"/>
            <p:cNvCxnSpPr>
              <a:cxnSpLocks noChangeShapeType="1"/>
            </p:cNvCxnSpPr>
            <p:nvPr/>
          </p:nvCxnSpPr>
          <p:spPr bwMode="auto">
            <a:xfrm>
              <a:off x="4354131" y="2272104"/>
              <a:ext cx="0" cy="2762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7" name="TextBox 69"/>
            <p:cNvSpPr txBox="1">
              <a:spLocks noChangeArrowheads="1"/>
            </p:cNvSpPr>
            <p:nvPr/>
          </p:nvSpPr>
          <p:spPr bwMode="auto">
            <a:xfrm>
              <a:off x="3839781" y="1662504"/>
              <a:ext cx="51911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zh-CN" sz="1200" dirty="0"/>
                <a:t>100k</a:t>
              </a:r>
            </a:p>
          </p:txBody>
        </p:sp>
        <p:sp>
          <p:nvSpPr>
            <p:cNvPr id="88" name="TextBox 69"/>
            <p:cNvSpPr txBox="1">
              <a:spLocks noChangeArrowheads="1"/>
            </p:cNvSpPr>
            <p:nvPr/>
          </p:nvSpPr>
          <p:spPr bwMode="auto">
            <a:xfrm>
              <a:off x="3679444" y="2109786"/>
              <a:ext cx="5778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zh-CN" sz="1200" dirty="0"/>
                <a:t>2.2nF</a:t>
              </a:r>
            </a:p>
          </p:txBody>
        </p:sp>
        <p:cxnSp>
          <p:nvCxnSpPr>
            <p:cNvPr id="89" name="Straight Connector 14"/>
            <p:cNvCxnSpPr>
              <a:cxnSpLocks noChangeShapeType="1"/>
            </p:cNvCxnSpPr>
            <p:nvPr/>
          </p:nvCxnSpPr>
          <p:spPr bwMode="auto">
            <a:xfrm>
              <a:off x="3844106" y="1967304"/>
              <a:ext cx="11811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0" name="TextBox 69"/>
            <p:cNvSpPr txBox="1">
              <a:spLocks noChangeArrowheads="1"/>
            </p:cNvSpPr>
            <p:nvPr/>
          </p:nvSpPr>
          <p:spPr bwMode="auto">
            <a:xfrm>
              <a:off x="4407992" y="1662504"/>
              <a:ext cx="39786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zh-CN" sz="1200" dirty="0" smtClean="0"/>
                <a:t>1M</a:t>
              </a:r>
              <a:endParaRPr lang="en-US" altLang="zh-CN" sz="1200" dirty="0"/>
            </a:p>
          </p:txBody>
        </p:sp>
        <p:cxnSp>
          <p:nvCxnSpPr>
            <p:cNvPr id="91" name="Straight Connector 92"/>
            <p:cNvCxnSpPr>
              <a:cxnSpLocks noChangeShapeType="1"/>
            </p:cNvCxnSpPr>
            <p:nvPr/>
          </p:nvCxnSpPr>
          <p:spPr bwMode="auto">
            <a:xfrm>
              <a:off x="3222668" y="4516973"/>
              <a:ext cx="457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" name="Straight Connector 93"/>
            <p:cNvCxnSpPr>
              <a:cxnSpLocks noChangeShapeType="1"/>
            </p:cNvCxnSpPr>
            <p:nvPr/>
          </p:nvCxnSpPr>
          <p:spPr bwMode="auto">
            <a:xfrm>
              <a:off x="3289618" y="4593173"/>
              <a:ext cx="304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" name="Straight Connector 94"/>
            <p:cNvCxnSpPr>
              <a:cxnSpLocks noChangeShapeType="1"/>
            </p:cNvCxnSpPr>
            <p:nvPr/>
          </p:nvCxnSpPr>
          <p:spPr bwMode="auto">
            <a:xfrm>
              <a:off x="3372168" y="4669373"/>
              <a:ext cx="152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" name="Straight Connector 103"/>
            <p:cNvCxnSpPr>
              <a:cxnSpLocks noChangeShapeType="1"/>
            </p:cNvCxnSpPr>
            <p:nvPr/>
          </p:nvCxnSpPr>
          <p:spPr bwMode="auto">
            <a:xfrm flipH="1">
              <a:off x="3442018" y="4236379"/>
              <a:ext cx="3175" cy="28059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" name="Straight Connector 14"/>
            <p:cNvCxnSpPr>
              <a:cxnSpLocks noChangeShapeType="1"/>
            </p:cNvCxnSpPr>
            <p:nvPr/>
          </p:nvCxnSpPr>
          <p:spPr bwMode="auto">
            <a:xfrm>
              <a:off x="3442018" y="4237874"/>
              <a:ext cx="158591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7" name="矩形 96"/>
            <p:cNvSpPr/>
            <p:nvPr/>
          </p:nvSpPr>
          <p:spPr>
            <a:xfrm>
              <a:off x="5933250" y="3377309"/>
              <a:ext cx="228598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矩形 97"/>
            <p:cNvSpPr/>
            <p:nvPr/>
          </p:nvSpPr>
          <p:spPr>
            <a:xfrm>
              <a:off x="5340666" y="3380260"/>
              <a:ext cx="228598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矩形 98"/>
            <p:cNvSpPr/>
            <p:nvPr/>
          </p:nvSpPr>
          <p:spPr>
            <a:xfrm>
              <a:off x="5634519" y="3378388"/>
              <a:ext cx="228598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矩形 99"/>
            <p:cNvSpPr/>
            <p:nvPr/>
          </p:nvSpPr>
          <p:spPr>
            <a:xfrm>
              <a:off x="6221155" y="3371594"/>
              <a:ext cx="228598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矩形 100"/>
            <p:cNvSpPr/>
            <p:nvPr/>
          </p:nvSpPr>
          <p:spPr>
            <a:xfrm>
              <a:off x="7126474" y="3370515"/>
              <a:ext cx="228598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矩形 101"/>
            <p:cNvSpPr/>
            <p:nvPr/>
          </p:nvSpPr>
          <p:spPr>
            <a:xfrm>
              <a:off x="6533890" y="3373466"/>
              <a:ext cx="228598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矩形 102"/>
            <p:cNvSpPr/>
            <p:nvPr/>
          </p:nvSpPr>
          <p:spPr>
            <a:xfrm>
              <a:off x="6827743" y="3371594"/>
              <a:ext cx="228598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矩形 103"/>
            <p:cNvSpPr/>
            <p:nvPr/>
          </p:nvSpPr>
          <p:spPr>
            <a:xfrm>
              <a:off x="7416172" y="3366197"/>
              <a:ext cx="228598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矩形 105"/>
            <p:cNvSpPr/>
            <p:nvPr/>
          </p:nvSpPr>
          <p:spPr>
            <a:xfrm>
              <a:off x="7728907" y="3368069"/>
              <a:ext cx="228598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矩形 106"/>
            <p:cNvSpPr/>
            <p:nvPr/>
          </p:nvSpPr>
          <p:spPr>
            <a:xfrm>
              <a:off x="8022760" y="3366197"/>
              <a:ext cx="228598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Frame 128"/>
            <p:cNvSpPr>
              <a:spLocks/>
            </p:cNvSpPr>
            <p:nvPr/>
          </p:nvSpPr>
          <p:spPr bwMode="auto">
            <a:xfrm>
              <a:off x="3605732" y="2939018"/>
              <a:ext cx="1057096" cy="592246"/>
            </a:xfrm>
            <a:custGeom>
              <a:avLst/>
              <a:gdLst>
                <a:gd name="T0" fmla="*/ 0 w 1928812"/>
                <a:gd name="T1" fmla="*/ 0 h 1600200"/>
                <a:gd name="T2" fmla="*/ 1928812 w 1928812"/>
                <a:gd name="T3" fmla="*/ 0 h 1600200"/>
                <a:gd name="T4" fmla="*/ 1928812 w 1928812"/>
                <a:gd name="T5" fmla="*/ 1600200 h 1600200"/>
                <a:gd name="T6" fmla="*/ 0 w 1928812"/>
                <a:gd name="T7" fmla="*/ 1600200 h 1600200"/>
                <a:gd name="T8" fmla="*/ 0 w 1928812"/>
                <a:gd name="T9" fmla="*/ 0 h 1600200"/>
                <a:gd name="T10" fmla="*/ 64056 w 1928812"/>
                <a:gd name="T11" fmla="*/ 64056 h 1600200"/>
                <a:gd name="T12" fmla="*/ 64056 w 1928812"/>
                <a:gd name="T13" fmla="*/ 1536144 h 1600200"/>
                <a:gd name="T14" fmla="*/ 1864756 w 1928812"/>
                <a:gd name="T15" fmla="*/ 1536144 h 1600200"/>
                <a:gd name="T16" fmla="*/ 1864756 w 1928812"/>
                <a:gd name="T17" fmla="*/ 64056 h 1600200"/>
                <a:gd name="T18" fmla="*/ 64056 w 1928812"/>
                <a:gd name="T19" fmla="*/ 64056 h 16002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28812" h="1600200">
                  <a:moveTo>
                    <a:pt x="0" y="0"/>
                  </a:moveTo>
                  <a:lnTo>
                    <a:pt x="1928812" y="0"/>
                  </a:lnTo>
                  <a:lnTo>
                    <a:pt x="1928812" y="1600200"/>
                  </a:lnTo>
                  <a:lnTo>
                    <a:pt x="0" y="1600200"/>
                  </a:lnTo>
                  <a:lnTo>
                    <a:pt x="0" y="0"/>
                  </a:lnTo>
                  <a:close/>
                  <a:moveTo>
                    <a:pt x="64056" y="64056"/>
                  </a:moveTo>
                  <a:lnTo>
                    <a:pt x="64056" y="1536144"/>
                  </a:lnTo>
                  <a:lnTo>
                    <a:pt x="1864756" y="1536144"/>
                  </a:lnTo>
                  <a:lnTo>
                    <a:pt x="1864756" y="64056"/>
                  </a:lnTo>
                  <a:lnTo>
                    <a:pt x="64056" y="64056"/>
                  </a:lnTo>
                  <a:close/>
                </a:path>
              </a:pathLst>
            </a:custGeom>
            <a:solidFill>
              <a:srgbClr val="0000FF"/>
            </a:solidFill>
            <a:ln w="9525" cap="flat" cmpd="sng">
              <a:solidFill>
                <a:srgbClr val="0000FF"/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22" name="TextBox 79"/>
            <p:cNvSpPr txBox="1">
              <a:spLocks noChangeArrowheads="1"/>
            </p:cNvSpPr>
            <p:nvPr/>
          </p:nvSpPr>
          <p:spPr bwMode="auto">
            <a:xfrm>
              <a:off x="3479222" y="1819882"/>
              <a:ext cx="39786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zh-CN" sz="1200" b="1" dirty="0"/>
                <a:t>HV</a:t>
              </a:r>
            </a:p>
          </p:txBody>
        </p:sp>
        <p:sp>
          <p:nvSpPr>
            <p:cNvPr id="123" name="TextBox 79"/>
            <p:cNvSpPr txBox="1">
              <a:spLocks noChangeArrowheads="1"/>
            </p:cNvSpPr>
            <p:nvPr/>
          </p:nvSpPr>
          <p:spPr bwMode="auto">
            <a:xfrm>
              <a:off x="4155282" y="3269654"/>
              <a:ext cx="52931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zh-CN" sz="1100" b="1" dirty="0" smtClean="0"/>
                <a:t>Input</a:t>
              </a:r>
              <a:endParaRPr lang="en-US" altLang="zh-CN" sz="1100" b="1" dirty="0"/>
            </a:p>
          </p:txBody>
        </p:sp>
        <p:sp>
          <p:nvSpPr>
            <p:cNvPr id="124" name="TextBox 79"/>
            <p:cNvSpPr txBox="1">
              <a:spLocks noChangeArrowheads="1"/>
            </p:cNvSpPr>
            <p:nvPr/>
          </p:nvSpPr>
          <p:spPr bwMode="auto">
            <a:xfrm>
              <a:off x="3598088" y="2943963"/>
              <a:ext cx="66396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zh-CN" sz="1100" b="1" dirty="0" smtClean="0"/>
                <a:t>Energy</a:t>
              </a:r>
              <a:endParaRPr lang="en-US" altLang="zh-CN" sz="1100" b="1" dirty="0"/>
            </a:p>
          </p:txBody>
        </p:sp>
        <p:sp>
          <p:nvSpPr>
            <p:cNvPr id="128" name="Frame 126"/>
            <p:cNvSpPr>
              <a:spLocks/>
            </p:cNvSpPr>
            <p:nvPr/>
          </p:nvSpPr>
          <p:spPr bwMode="auto">
            <a:xfrm>
              <a:off x="1549562" y="2535886"/>
              <a:ext cx="1501003" cy="587675"/>
            </a:xfrm>
            <a:custGeom>
              <a:avLst/>
              <a:gdLst>
                <a:gd name="T0" fmla="*/ 0 w 1881187"/>
                <a:gd name="T1" fmla="*/ 0 h 1600200"/>
                <a:gd name="T2" fmla="*/ 1881187 w 1881187"/>
                <a:gd name="T3" fmla="*/ 0 h 1600200"/>
                <a:gd name="T4" fmla="*/ 1881187 w 1881187"/>
                <a:gd name="T5" fmla="*/ 1600200 h 1600200"/>
                <a:gd name="T6" fmla="*/ 0 w 1881187"/>
                <a:gd name="T7" fmla="*/ 1600200 h 1600200"/>
                <a:gd name="T8" fmla="*/ 0 w 1881187"/>
                <a:gd name="T9" fmla="*/ 0 h 1600200"/>
                <a:gd name="T10" fmla="*/ 64056 w 1881187"/>
                <a:gd name="T11" fmla="*/ 64056 h 1600200"/>
                <a:gd name="T12" fmla="*/ 64056 w 1881187"/>
                <a:gd name="T13" fmla="*/ 1536144 h 1600200"/>
                <a:gd name="T14" fmla="*/ 1817131 w 1881187"/>
                <a:gd name="T15" fmla="*/ 1536144 h 1600200"/>
                <a:gd name="T16" fmla="*/ 1817131 w 1881187"/>
                <a:gd name="T17" fmla="*/ 64056 h 1600200"/>
                <a:gd name="T18" fmla="*/ 64056 w 1881187"/>
                <a:gd name="T19" fmla="*/ 64056 h 16002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81187" h="1600200">
                  <a:moveTo>
                    <a:pt x="0" y="0"/>
                  </a:moveTo>
                  <a:lnTo>
                    <a:pt x="1881187" y="0"/>
                  </a:lnTo>
                  <a:lnTo>
                    <a:pt x="1881187" y="1600200"/>
                  </a:lnTo>
                  <a:lnTo>
                    <a:pt x="0" y="1600200"/>
                  </a:lnTo>
                  <a:lnTo>
                    <a:pt x="0" y="0"/>
                  </a:lnTo>
                  <a:close/>
                  <a:moveTo>
                    <a:pt x="64056" y="64056"/>
                  </a:moveTo>
                  <a:lnTo>
                    <a:pt x="64056" y="1536144"/>
                  </a:lnTo>
                  <a:lnTo>
                    <a:pt x="1817131" y="1536144"/>
                  </a:lnTo>
                  <a:lnTo>
                    <a:pt x="1817131" y="64056"/>
                  </a:lnTo>
                  <a:lnTo>
                    <a:pt x="64056" y="64056"/>
                  </a:ln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30" name="TextBox 79"/>
            <p:cNvSpPr txBox="1">
              <a:spLocks noChangeArrowheads="1"/>
            </p:cNvSpPr>
            <p:nvPr/>
          </p:nvSpPr>
          <p:spPr bwMode="auto">
            <a:xfrm>
              <a:off x="3547216" y="2694452"/>
              <a:ext cx="114967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zh-CN" sz="1200" b="1" dirty="0" smtClean="0">
                  <a:solidFill>
                    <a:srgbClr val="0000FF"/>
                  </a:solidFill>
                </a:rPr>
                <a:t>Pre-Amplifier</a:t>
              </a:r>
              <a:endParaRPr lang="en-US" altLang="zh-CN" sz="1200" b="1" dirty="0">
                <a:solidFill>
                  <a:srgbClr val="0000FF"/>
                </a:solidFill>
              </a:endParaRPr>
            </a:p>
          </p:txBody>
        </p:sp>
        <p:sp>
          <p:nvSpPr>
            <p:cNvPr id="131" name="TextBox 79"/>
            <p:cNvSpPr txBox="1">
              <a:spLocks noChangeArrowheads="1"/>
            </p:cNvSpPr>
            <p:nvPr/>
          </p:nvSpPr>
          <p:spPr bwMode="auto">
            <a:xfrm>
              <a:off x="1951921" y="2263248"/>
              <a:ext cx="85151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zh-CN" sz="1200" b="1" dirty="0" smtClean="0">
                  <a:solidFill>
                    <a:srgbClr val="FF0000"/>
                  </a:solidFill>
                </a:rPr>
                <a:t>Amplifier</a:t>
              </a:r>
              <a:endParaRPr lang="en-US" altLang="zh-CN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32" name="TextBox 79"/>
            <p:cNvSpPr txBox="1">
              <a:spLocks noChangeArrowheads="1"/>
            </p:cNvSpPr>
            <p:nvPr/>
          </p:nvSpPr>
          <p:spPr bwMode="auto">
            <a:xfrm>
              <a:off x="1569396" y="2564006"/>
              <a:ext cx="102303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zh-CN" sz="1100" b="1" dirty="0" smtClean="0"/>
                <a:t>Front output</a:t>
              </a:r>
              <a:endParaRPr lang="en-US" altLang="zh-CN" sz="1100" b="1" dirty="0"/>
            </a:p>
          </p:txBody>
        </p:sp>
        <p:sp>
          <p:nvSpPr>
            <p:cNvPr id="133" name="TextBox 79"/>
            <p:cNvSpPr txBox="1">
              <a:spLocks noChangeArrowheads="1"/>
            </p:cNvSpPr>
            <p:nvPr/>
          </p:nvSpPr>
          <p:spPr bwMode="auto">
            <a:xfrm>
              <a:off x="1585871" y="2826281"/>
              <a:ext cx="97654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zh-CN" sz="1100" b="1" dirty="0" smtClean="0"/>
                <a:t>Rear output</a:t>
              </a:r>
              <a:endParaRPr lang="en-US" altLang="zh-CN" sz="1100" b="1" dirty="0"/>
            </a:p>
          </p:txBody>
        </p:sp>
        <p:sp>
          <p:nvSpPr>
            <p:cNvPr id="134" name="TextBox 79"/>
            <p:cNvSpPr txBox="1">
              <a:spLocks noChangeArrowheads="1"/>
            </p:cNvSpPr>
            <p:nvPr/>
          </p:nvSpPr>
          <p:spPr bwMode="auto">
            <a:xfrm>
              <a:off x="2504923" y="2838192"/>
              <a:ext cx="52931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zh-CN" sz="1100" b="1" dirty="0" smtClean="0"/>
                <a:t>Input</a:t>
              </a:r>
              <a:endParaRPr lang="en-US" altLang="zh-CN" sz="1100" b="1" dirty="0"/>
            </a:p>
          </p:txBody>
        </p:sp>
        <p:sp>
          <p:nvSpPr>
            <p:cNvPr id="138" name="TextBox 79"/>
            <p:cNvSpPr txBox="1">
              <a:spLocks noChangeArrowheads="1"/>
            </p:cNvSpPr>
            <p:nvPr/>
          </p:nvSpPr>
          <p:spPr bwMode="auto">
            <a:xfrm>
              <a:off x="504624" y="2530876"/>
              <a:ext cx="5341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zh-CN" sz="1200" b="1" dirty="0" smtClean="0"/>
                <a:t>MCA</a:t>
              </a:r>
              <a:endParaRPr lang="en-US" altLang="zh-CN" sz="1200" b="1" dirty="0"/>
            </a:p>
          </p:txBody>
        </p:sp>
        <p:sp>
          <p:nvSpPr>
            <p:cNvPr id="139" name="TextBox 79"/>
            <p:cNvSpPr txBox="1">
              <a:spLocks noChangeArrowheads="1"/>
            </p:cNvSpPr>
            <p:nvPr/>
          </p:nvSpPr>
          <p:spPr bwMode="auto">
            <a:xfrm>
              <a:off x="394479" y="2853966"/>
              <a:ext cx="64633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zh-CN" sz="1200" b="1" dirty="0" smtClean="0"/>
                <a:t>Scope</a:t>
              </a:r>
              <a:endParaRPr lang="en-US" altLang="zh-CN" sz="1200" b="1" dirty="0"/>
            </a:p>
          </p:txBody>
        </p:sp>
        <p:sp>
          <p:nvSpPr>
            <p:cNvPr id="143" name="Right Arrow 129"/>
            <p:cNvSpPr>
              <a:spLocks noChangeArrowheads="1"/>
            </p:cNvSpPr>
            <p:nvPr/>
          </p:nvSpPr>
          <p:spPr bwMode="auto">
            <a:xfrm rot="10800000">
              <a:off x="3072332" y="2993209"/>
              <a:ext cx="511634" cy="12964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zh-CN" sz="180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4" name="Right Arrow 129"/>
            <p:cNvSpPr>
              <a:spLocks noChangeArrowheads="1"/>
            </p:cNvSpPr>
            <p:nvPr/>
          </p:nvSpPr>
          <p:spPr bwMode="auto">
            <a:xfrm rot="10800000">
              <a:off x="1023761" y="2602705"/>
              <a:ext cx="511634" cy="12964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zh-CN" sz="180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5" name="Right Arrow 129"/>
            <p:cNvSpPr>
              <a:spLocks noChangeArrowheads="1"/>
            </p:cNvSpPr>
            <p:nvPr/>
          </p:nvSpPr>
          <p:spPr bwMode="auto">
            <a:xfrm rot="10800000">
              <a:off x="1019939" y="2927642"/>
              <a:ext cx="511634" cy="12964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zh-CN" sz="180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cxnSp>
          <p:nvCxnSpPr>
            <p:cNvPr id="146" name="Straight Connector 77"/>
            <p:cNvCxnSpPr>
              <a:cxnSpLocks noChangeShapeType="1"/>
              <a:endCxn id="4" idx="1"/>
            </p:cNvCxnSpPr>
            <p:nvPr/>
          </p:nvCxnSpPr>
          <p:spPr bwMode="auto">
            <a:xfrm flipV="1">
              <a:off x="4662828" y="3401248"/>
              <a:ext cx="365103" cy="33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椭圆 24"/>
            <p:cNvSpPr/>
            <p:nvPr/>
          </p:nvSpPr>
          <p:spPr>
            <a:xfrm>
              <a:off x="6061598" y="1651098"/>
              <a:ext cx="547712" cy="178345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矩形 109"/>
            <p:cNvSpPr/>
            <p:nvPr/>
          </p:nvSpPr>
          <p:spPr>
            <a:xfrm>
              <a:off x="6621946" y="1530369"/>
              <a:ext cx="5595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baseline="30000" dirty="0" smtClean="0"/>
                <a:t>55</a:t>
              </a:r>
              <a:r>
                <a:rPr lang="en-US" altLang="zh-CN" b="1" dirty="0" smtClean="0"/>
                <a:t>Fe</a:t>
              </a:r>
              <a:endParaRPr lang="zh-CN" altLang="en-US" dirty="0"/>
            </a:p>
          </p:txBody>
        </p:sp>
        <p:cxnSp>
          <p:nvCxnSpPr>
            <p:cNvPr id="39" name="直接箭头连接符 38"/>
            <p:cNvCxnSpPr>
              <a:stCxn id="25" idx="4"/>
            </p:cNvCxnSpPr>
            <p:nvPr/>
          </p:nvCxnSpPr>
          <p:spPr>
            <a:xfrm>
              <a:off x="6335454" y="1829443"/>
              <a:ext cx="0" cy="366461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箭头连接符 41"/>
            <p:cNvCxnSpPr>
              <a:stCxn id="25" idx="3"/>
            </p:cNvCxnSpPr>
            <p:nvPr/>
          </p:nvCxnSpPr>
          <p:spPr>
            <a:xfrm flipH="1">
              <a:off x="6000456" y="1803325"/>
              <a:ext cx="141353" cy="278279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箭头连接符 44"/>
            <p:cNvCxnSpPr>
              <a:stCxn id="25" idx="5"/>
            </p:cNvCxnSpPr>
            <p:nvPr/>
          </p:nvCxnSpPr>
          <p:spPr>
            <a:xfrm>
              <a:off x="6529099" y="1803325"/>
              <a:ext cx="119090" cy="278279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箭头连接符 47"/>
            <p:cNvCxnSpPr>
              <a:stCxn id="25" idx="2"/>
            </p:cNvCxnSpPr>
            <p:nvPr/>
          </p:nvCxnSpPr>
          <p:spPr>
            <a:xfrm flipH="1">
              <a:off x="5849240" y="1740271"/>
              <a:ext cx="212358" cy="129252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箭头连接符 50"/>
            <p:cNvCxnSpPr>
              <a:stCxn id="25" idx="6"/>
            </p:cNvCxnSpPr>
            <p:nvPr/>
          </p:nvCxnSpPr>
          <p:spPr>
            <a:xfrm>
              <a:off x="6609310" y="1740271"/>
              <a:ext cx="193644" cy="150833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TextBox 1"/>
          <p:cNvSpPr txBox="1">
            <a:spLocks noChangeArrowheads="1"/>
          </p:cNvSpPr>
          <p:nvPr/>
        </p:nvSpPr>
        <p:spPr bwMode="auto">
          <a:xfrm>
            <a:off x="560269" y="6368088"/>
            <a:ext cx="20017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zh-CN" sz="1400" b="1" dirty="0" smtClean="0"/>
              <a:t>Detector + Pre-Amplifier</a:t>
            </a:r>
            <a:endParaRPr lang="zh-CN" altLang="en-US" sz="1400" b="1" dirty="0"/>
          </a:p>
        </p:txBody>
      </p:sp>
      <p:sp>
        <p:nvSpPr>
          <p:cNvPr id="111" name="TextBox 1"/>
          <p:cNvSpPr txBox="1">
            <a:spLocks noChangeArrowheads="1"/>
          </p:cNvSpPr>
          <p:nvPr/>
        </p:nvSpPr>
        <p:spPr bwMode="auto">
          <a:xfrm>
            <a:off x="2812372" y="6368088"/>
            <a:ext cx="8803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zh-CN" sz="1400" b="1" dirty="0" smtClean="0"/>
              <a:t>Amplifier</a:t>
            </a:r>
            <a:endParaRPr lang="zh-CN" altLang="en-US" sz="1400" b="1" dirty="0"/>
          </a:p>
        </p:txBody>
      </p:sp>
      <p:sp>
        <p:nvSpPr>
          <p:cNvPr id="112" name="TextBox 1"/>
          <p:cNvSpPr txBox="1">
            <a:spLocks noChangeArrowheads="1"/>
          </p:cNvSpPr>
          <p:nvPr/>
        </p:nvSpPr>
        <p:spPr bwMode="auto">
          <a:xfrm>
            <a:off x="4696871" y="6368088"/>
            <a:ext cx="6261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zh-CN" sz="1400" b="1" dirty="0" smtClean="0"/>
              <a:t>Scope</a:t>
            </a:r>
            <a:endParaRPr lang="zh-CN" altLang="en-US" sz="1400" b="1" dirty="0"/>
          </a:p>
        </p:txBody>
      </p:sp>
      <p:sp>
        <p:nvSpPr>
          <p:cNvPr id="113" name="TextBox 1"/>
          <p:cNvSpPr txBox="1">
            <a:spLocks noChangeArrowheads="1"/>
          </p:cNvSpPr>
          <p:nvPr/>
        </p:nvSpPr>
        <p:spPr bwMode="auto">
          <a:xfrm>
            <a:off x="7123846" y="6368088"/>
            <a:ext cx="5453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zh-CN" sz="1400" b="1" dirty="0" smtClean="0"/>
              <a:t>MCA</a:t>
            </a:r>
            <a:endParaRPr lang="zh-CN" altLang="en-US" sz="1400" b="1" dirty="0"/>
          </a:p>
        </p:txBody>
      </p:sp>
      <p:sp>
        <p:nvSpPr>
          <p:cNvPr id="114" name="TextBox 1"/>
          <p:cNvSpPr txBox="1">
            <a:spLocks noChangeArrowheads="1"/>
          </p:cNvSpPr>
          <p:nvPr/>
        </p:nvSpPr>
        <p:spPr bwMode="auto">
          <a:xfrm>
            <a:off x="10105171" y="6368088"/>
            <a:ext cx="11960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zh-CN" sz="1400" b="1" dirty="0" smtClean="0"/>
              <a:t>Keithley6487</a:t>
            </a:r>
            <a:endParaRPr lang="zh-CN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94571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10742</TotalTime>
  <Words>1958</Words>
  <Application>Microsoft Office PowerPoint</Application>
  <PresentationFormat>宽屏</PresentationFormat>
  <Paragraphs>258</Paragraphs>
  <Slides>20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6" baseType="lpstr">
      <vt:lpstr>Adobe Ming Std L</vt:lpstr>
      <vt:lpstr>ＭＳ Ｐゴシック</vt:lpstr>
      <vt:lpstr>Times-Roman</vt:lpstr>
      <vt:lpstr>宋体</vt:lpstr>
      <vt:lpstr>Arial</vt:lpstr>
      <vt:lpstr>Calibri</vt:lpstr>
      <vt:lpstr>Calibri Light</vt:lpstr>
      <vt:lpstr>Comic Sans MS</vt:lpstr>
      <vt:lpstr>Impact</vt:lpstr>
      <vt:lpstr>Monotype Corsiva</vt:lpstr>
      <vt:lpstr>Tahoma</vt:lpstr>
      <vt:lpstr>Times</vt:lpstr>
      <vt:lpstr>Times New Roman</vt:lpstr>
      <vt:lpstr>Wingdings</vt:lpstr>
      <vt:lpstr>Wingdings 2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限制Micromegas时间分辨能力的因素</vt:lpstr>
      <vt:lpstr>PowerPoint 演示文稿</vt:lpstr>
      <vt:lpstr>Picosecond Micromegas合作组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Yi Zhou</dc:creator>
  <cp:lastModifiedBy>Yi Zhou</cp:lastModifiedBy>
  <cp:revision>403</cp:revision>
  <cp:lastPrinted>2016-11-07T04:49:28Z</cp:lastPrinted>
  <dcterms:created xsi:type="dcterms:W3CDTF">2016-09-22T06:01:20Z</dcterms:created>
  <dcterms:modified xsi:type="dcterms:W3CDTF">2016-11-10T14:34:04Z</dcterms:modified>
</cp:coreProperties>
</file>