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77" r:id="rId6"/>
    <p:sldId id="298" r:id="rId7"/>
    <p:sldId id="317" r:id="rId8"/>
    <p:sldId id="318" r:id="rId9"/>
    <p:sldId id="322" r:id="rId10"/>
    <p:sldId id="320" r:id="rId11"/>
    <p:sldId id="319" r:id="rId12"/>
    <p:sldId id="321" r:id="rId13"/>
    <p:sldId id="323" r:id="rId14"/>
    <p:sldId id="324" r:id="rId15"/>
    <p:sldId id="325" r:id="rId16"/>
    <p:sldId id="329" r:id="rId17"/>
    <p:sldId id="330" r:id="rId18"/>
    <p:sldId id="331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6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DDBB5-1F09-4414-9621-D8FB59A5CF96}" type="datetimeFigureOut">
              <a:rPr lang="zh-CN" altLang="en-US" smtClean="0"/>
              <a:pPr/>
              <a:t>2016/11/11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7D13B-011C-4C22-85E3-BDD2753C3D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733B2-BD07-405A-9F54-05B565A2949C}" type="datetimeFigureOut">
              <a:rPr lang="zh-CN" altLang="en-US" smtClean="0"/>
              <a:pPr/>
              <a:t>2016/11/11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49E4A-A5A9-45CF-B78B-619D8E6C44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049E4A-A5A9-45CF-B78B-619D8E6C448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049E4A-A5A9-45CF-B78B-619D8E6C448F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049E4A-A5A9-45CF-B78B-619D8E6C448F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049E4A-A5A9-45CF-B78B-619D8E6C448F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049E4A-A5A9-45CF-B78B-619D8E6C448F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049E4A-A5A9-45CF-B78B-619D8E6C448F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049E4A-A5A9-45CF-B78B-619D8E6C448F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049E4A-A5A9-45CF-B78B-619D8E6C448F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049E4A-A5A9-45CF-B78B-619D8E6C448F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049E4A-A5A9-45CF-B78B-619D8E6C448F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049E4A-A5A9-45CF-B78B-619D8E6C448F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049E4A-A5A9-45CF-B78B-619D8E6C448F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049E4A-A5A9-45CF-B78B-619D8E6C448F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049E4A-A5A9-45CF-B78B-619D8E6C448F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6220-8FE4-4FF6-9BCF-2EFC28F6DFC1}" type="datetime1">
              <a:rPr lang="zh-CN" altLang="en-US" smtClean="0"/>
              <a:pPr/>
              <a:t>2016/11/11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2016.11.11   Beijing               Heng Lin (SJTU)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F6E7-226D-43F0-B240-6748E571C041}" type="datetime1">
              <a:rPr lang="zh-CN" altLang="en-US" smtClean="0"/>
              <a:pPr/>
              <a:t>2016/11/11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2016.11.11   Beijing               Heng Lin (SJTU)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73F5-B1FB-4871-A426-8E5ADD66948D}" type="datetime1">
              <a:rPr lang="zh-CN" altLang="en-US" smtClean="0"/>
              <a:pPr/>
              <a:t>2016/11/11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2016.11.11   Beijing               Heng Lin (SJTU)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C440-9E41-4B09-8DC1-AFD1288F12C7}" type="datetime1">
              <a:rPr lang="zh-CN" altLang="en-US" smtClean="0"/>
              <a:pPr/>
              <a:t>2016/11/11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2016.11.11   Beijing               Heng Lin (SJTU)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08CC-1D6F-42A0-9570-50462145A321}" type="datetime1">
              <a:rPr lang="zh-CN" altLang="en-US" smtClean="0"/>
              <a:pPr/>
              <a:t>2016/11/11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2016.11.11   Beijing               Heng Lin (SJTU)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8F976-0E0E-4DDB-9BEA-234F555DD1D7}" type="datetime1">
              <a:rPr lang="zh-CN" altLang="en-US" smtClean="0"/>
              <a:pPr/>
              <a:t>2016/11/11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2016.11.11   Beijing               Heng Lin (SJTU)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7E03-6944-464A-91E1-F41AA369F7F9}" type="datetime1">
              <a:rPr lang="zh-CN" altLang="en-US" smtClean="0"/>
              <a:pPr/>
              <a:t>2016/11/11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2016.11.11   Beijing               Heng Lin (SJTU)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C163-6529-4CC2-8974-5B586B377594}" type="datetime1">
              <a:rPr lang="zh-CN" altLang="en-US" smtClean="0"/>
              <a:pPr/>
              <a:t>2016/11/11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2016.11.11   Beijing               Heng Lin (SJTU)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1177-8C71-49A5-A5AD-F9D61AA2BA1C}" type="datetime1">
              <a:rPr lang="zh-CN" altLang="en-US" smtClean="0"/>
              <a:pPr/>
              <a:t>2016/11/11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2016.11.11   Beijing               Heng Lin (SJTU)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A044-EA4E-485A-BC3B-31841D3FB73D}" type="datetime1">
              <a:rPr lang="zh-CN" altLang="en-US" smtClean="0"/>
              <a:pPr/>
              <a:t>2016/11/11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2016.11.11   Beijing               Heng Lin (SJTU)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74B0-4DE1-4F0E-83D3-F2B0E885C228}" type="datetime1">
              <a:rPr lang="zh-CN" altLang="en-US" smtClean="0"/>
              <a:pPr/>
              <a:t>2016/11/11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2016.11.11   Beijing               Heng Lin (SJTU)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3C471-8B03-4885-8525-0A67706B6D18}" type="datetime1">
              <a:rPr lang="zh-CN" altLang="en-US" smtClean="0"/>
              <a:pPr/>
              <a:t>2016/11/11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2016.11.11   Beijing               Heng Lin (SJTU)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lenovo\Desktop\pandax3\presentation\2016_11_11\sjt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0"/>
            <a:ext cx="1698625" cy="1760537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/>
          <a:lstStyle/>
          <a:p>
            <a:r>
              <a:rPr lang="en-US" altLang="zh-CN" b="1" dirty="0" err="1" smtClean="0"/>
              <a:t>PandaX</a:t>
            </a:r>
            <a:r>
              <a:rPr lang="en-US" altLang="zh-CN" b="1" dirty="0" smtClean="0"/>
              <a:t>-III </a:t>
            </a:r>
            <a:r>
              <a:rPr lang="zh-CN" altLang="en-US" b="1" dirty="0" smtClean="0"/>
              <a:t>原型探测器进展</a:t>
            </a:r>
            <a:endParaRPr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3648" y="2348880"/>
            <a:ext cx="6400800" cy="1752600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上海交通大学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林横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2016.11.11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</a:t>
            </a:r>
            <a:r>
              <a:rPr lang="en-US" altLang="zh-CN" dirty="0" smtClean="0">
                <a:solidFill>
                  <a:schemeClr val="tx2"/>
                </a:solidFill>
              </a:rPr>
              <a:t>2016.11.11   Beijing               </a:t>
            </a:r>
            <a:r>
              <a:rPr lang="en-US" altLang="zh-CN" dirty="0" err="1" smtClean="0">
                <a:solidFill>
                  <a:schemeClr val="tx2"/>
                </a:solidFill>
              </a:rPr>
              <a:t>Heng</a:t>
            </a:r>
            <a:r>
              <a:rPr lang="en-US" altLang="zh-CN" dirty="0" smtClean="0">
                <a:solidFill>
                  <a:schemeClr val="tx2"/>
                </a:solidFill>
              </a:rPr>
              <a:t> Lin (SJTU)                       </a:t>
            </a:r>
            <a:r>
              <a:rPr lang="zh-CN" altLang="en-US" dirty="0" smtClean="0">
                <a:solidFill>
                  <a:schemeClr val="tx2"/>
                </a:solidFill>
              </a:rPr>
              <a:t>第六届全国微结构气体探测器会议</a:t>
            </a:r>
            <a:endParaRPr lang="zh-CN" altLang="en-US" dirty="0">
              <a:solidFill>
                <a:schemeClr val="tx2"/>
              </a:solidFill>
            </a:endParaRPr>
          </a:p>
        </p:txBody>
      </p:sp>
      <p:pic>
        <p:nvPicPr>
          <p:cNvPr id="11266" name="Picture 2" descr="C:\Users\lenovo\Desktop\pandax3\presentation\2016_11_11\panda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653136"/>
            <a:ext cx="4355976" cy="1412775"/>
          </a:xfrm>
          <a:prstGeom prst="rect">
            <a:avLst/>
          </a:prstGeom>
          <a:noFill/>
        </p:spPr>
      </p:pic>
      <p:sp>
        <p:nvSpPr>
          <p:cNvPr id="9" name="Rectangle 18"/>
          <p:cNvSpPr/>
          <p:nvPr/>
        </p:nvSpPr>
        <p:spPr>
          <a:xfrm>
            <a:off x="4499992" y="4869160"/>
            <a:ext cx="4499992" cy="110799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1100" dirty="0">
                <a:ea typeface="Microsoft YaHei" panose="020B0503020204020204" pitchFamily="34" charset="-122"/>
              </a:rPr>
              <a:t>PandaX-III</a:t>
            </a:r>
            <a:r>
              <a:rPr lang="zh-CN" altLang="en-US" sz="1100" dirty="0">
                <a:ea typeface="Microsoft YaHei" panose="020B0503020204020204" pitchFamily="34" charset="-122"/>
              </a:rPr>
              <a:t> </a:t>
            </a:r>
            <a:r>
              <a:rPr lang="en-US" altLang="zh-CN" sz="1100" dirty="0">
                <a:ea typeface="Microsoft YaHei" panose="020B0503020204020204" pitchFamily="34" charset="-122"/>
              </a:rPr>
              <a:t>collaborating institutions</a:t>
            </a:r>
            <a:r>
              <a:rPr lang="zh-CN" altLang="en-US" sz="1100" dirty="0">
                <a:ea typeface="Microsoft YaHei" panose="020B0503020204020204" pitchFamily="34" charset="-122"/>
              </a:rPr>
              <a:t>：</a:t>
            </a:r>
            <a:r>
              <a:rPr lang="en-US" altLang="zh-CN" sz="1100" dirty="0">
                <a:ea typeface="Microsoft YaHei" panose="020B0503020204020204" pitchFamily="34" charset="-122"/>
              </a:rPr>
              <a:t>Shanghai Jiao Tong University, China Central Normal University, CEA </a:t>
            </a:r>
            <a:r>
              <a:rPr lang="en-US" altLang="zh-CN" sz="1100" dirty="0" err="1">
                <a:ea typeface="Microsoft YaHei" panose="020B0503020204020204" pitchFamily="34" charset="-122"/>
              </a:rPr>
              <a:t>Saclay</a:t>
            </a:r>
            <a:r>
              <a:rPr lang="zh-CN" altLang="en-US" sz="1100" dirty="0">
                <a:ea typeface="Microsoft YaHei" panose="020B0503020204020204" pitchFamily="34" charset="-122"/>
              </a:rPr>
              <a:t> </a:t>
            </a:r>
            <a:r>
              <a:rPr lang="en-US" altLang="zh-CN" sz="1100" dirty="0">
                <a:ea typeface="Microsoft YaHei" panose="020B0503020204020204" pitchFamily="34" charset="-122"/>
              </a:rPr>
              <a:t>(France), Lawrence Berkeley National Laboratory(USA), China Institute of Atomic Energy, Moscow Engineering Physics Institute(Russia), Peking University, Shandong University, Sun </a:t>
            </a:r>
            <a:r>
              <a:rPr lang="en-US" altLang="zh-CN" sz="1100" dirty="0" err="1">
                <a:ea typeface="Microsoft YaHei" panose="020B0503020204020204" pitchFamily="34" charset="-122"/>
              </a:rPr>
              <a:t>Yat</a:t>
            </a:r>
            <a:r>
              <a:rPr lang="en-US" altLang="zh-CN" sz="1100" dirty="0">
                <a:ea typeface="Microsoft YaHei" panose="020B0503020204020204" pitchFamily="34" charset="-122"/>
              </a:rPr>
              <a:t>-Sen University, Universidad de Zaragoza(Spain), University of Science and Technology of China</a:t>
            </a:r>
            <a:endParaRPr lang="en-US" sz="1100" dirty="0">
              <a:ea typeface="Microsoft YaHei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640" y="4293096"/>
            <a:ext cx="6732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上海交通大学</a:t>
            </a:r>
            <a:r>
              <a:rPr lang="en-US" altLang="zh-CN" sz="1200" dirty="0" err="1" smtClean="0"/>
              <a:t>PandaX</a:t>
            </a:r>
            <a:r>
              <a:rPr lang="en-US" altLang="zh-CN" sz="1200" dirty="0" smtClean="0"/>
              <a:t>-III </a:t>
            </a:r>
            <a:r>
              <a:rPr lang="zh-CN" altLang="en-US" sz="1200" dirty="0" smtClean="0"/>
              <a:t>探测器项目组：</a:t>
            </a:r>
            <a:r>
              <a:rPr lang="en-US" altLang="zh-CN" sz="1200" dirty="0" err="1" smtClean="0"/>
              <a:t>Karl.L.Giboni</a:t>
            </a:r>
            <a:r>
              <a:rPr lang="en-US" altLang="zh-CN" sz="1200" dirty="0" smtClean="0"/>
              <a:t> </a:t>
            </a:r>
            <a:r>
              <a:rPr lang="zh-CN" altLang="en-US" sz="1200" dirty="0" smtClean="0"/>
              <a:t>韩柯 </a:t>
            </a:r>
            <a:r>
              <a:rPr lang="en-US" altLang="zh-CN" sz="1200" dirty="0" smtClean="0"/>
              <a:t>Hiroki </a:t>
            </a:r>
            <a:r>
              <a:rPr lang="en-US" altLang="zh-CN" sz="1200" dirty="0" err="1" smtClean="0"/>
              <a:t>Kusano</a:t>
            </a:r>
            <a:r>
              <a:rPr lang="en-US" altLang="zh-CN" sz="1200" dirty="0" smtClean="0"/>
              <a:t> </a:t>
            </a:r>
            <a:r>
              <a:rPr lang="zh-CN" altLang="en-US" sz="1200" dirty="0" smtClean="0"/>
              <a:t>林横 任祥祥 王少博 赵立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9144000" cy="79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altLang="zh-C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Prototype-</a:t>
            </a:r>
            <a:r>
              <a:rPr lang="en-GB" altLang="zh-CN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Micromegas</a:t>
            </a:r>
            <a:endParaRPr lang="en-GB" altLang="zh-CN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GB" altLang="zh-CN" dirty="0" smtClean="0">
              <a:solidFill>
                <a:schemeClr val="tx2"/>
              </a:solidFill>
            </a:endParaRPr>
          </a:p>
          <a:p>
            <a:endParaRPr lang="en-GB" altLang="zh-CN" dirty="0" smtClean="0">
              <a:solidFill>
                <a:schemeClr val="tx2"/>
              </a:solidFill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-828600" y="692696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Scalable Radio-pure Readout Module (SR2M)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pic>
        <p:nvPicPr>
          <p:cNvPr id="7170" name="Picture 2" descr="C:\Users\lenovo\Desktop\pandax3\presentation\2016_11_11\sr2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84784"/>
            <a:ext cx="6050260" cy="1929249"/>
          </a:xfrm>
          <a:prstGeom prst="rect">
            <a:avLst/>
          </a:prstGeom>
          <a:noFill/>
        </p:spPr>
      </p:pic>
      <p:sp>
        <p:nvSpPr>
          <p:cNvPr id="9" name="椭圆 8"/>
          <p:cNvSpPr/>
          <p:nvPr/>
        </p:nvSpPr>
        <p:spPr>
          <a:xfrm>
            <a:off x="5436096" y="1988840"/>
            <a:ext cx="21602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>
            <a:stCxn id="9" idx="4"/>
          </p:cNvCxnSpPr>
          <p:nvPr/>
        </p:nvCxnSpPr>
        <p:spPr>
          <a:xfrm flipH="1">
            <a:off x="2411760" y="2420888"/>
            <a:ext cx="3132348" cy="15841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 descr="C:\Users\lenovo\Desktop\pandax3\presentation\2016_11_11\sr2m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221088"/>
            <a:ext cx="4392488" cy="1573399"/>
          </a:xfrm>
          <a:prstGeom prst="rect">
            <a:avLst/>
          </a:prstGeom>
          <a:noFill/>
        </p:spPr>
      </p:pic>
      <p:pic>
        <p:nvPicPr>
          <p:cNvPr id="7172" name="Picture 4" descr="C:\Users\lenovo\Desktop\pandax3\presentation\2016_11_11\sr2m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284460"/>
            <a:ext cx="3012045" cy="3016427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236296" y="206084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Dead-zone-less arrangement</a:t>
            </a:r>
            <a:endParaRPr lang="zh-CN" altLang="en-US" dirty="0"/>
          </a:p>
        </p:txBody>
      </p:sp>
      <p:cxnSp>
        <p:nvCxnSpPr>
          <p:cNvPr id="20" name="直接箭头连接符 19"/>
          <p:cNvCxnSpPr/>
          <p:nvPr/>
        </p:nvCxnSpPr>
        <p:spPr>
          <a:xfrm flipH="1">
            <a:off x="6876256" y="2852936"/>
            <a:ext cx="1008112" cy="18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76256" y="18864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SR2M</a:t>
            </a:r>
            <a:endParaRPr lang="zh-CN" alt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                                  </a:t>
            </a:r>
            <a:r>
              <a:rPr lang="en-US" altLang="zh-CN" dirty="0" smtClean="0">
                <a:solidFill>
                  <a:schemeClr val="tx2"/>
                </a:solidFill>
              </a:rPr>
              <a:t>2016.11.11   Beijing               </a:t>
            </a:r>
            <a:r>
              <a:rPr lang="en-US" altLang="zh-CN" dirty="0" err="1" smtClean="0">
                <a:solidFill>
                  <a:schemeClr val="tx2"/>
                </a:solidFill>
              </a:rPr>
              <a:t>Heng</a:t>
            </a:r>
            <a:r>
              <a:rPr lang="en-US" altLang="zh-CN" dirty="0" smtClean="0">
                <a:solidFill>
                  <a:schemeClr val="tx2"/>
                </a:solidFill>
              </a:rPr>
              <a:t> Lin (SJTU)                                           10</a:t>
            </a:r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9144000" cy="79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altLang="zh-C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Prototype-</a:t>
            </a:r>
            <a:r>
              <a:rPr lang="en-GB" altLang="zh-CN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Micromegas</a:t>
            </a:r>
            <a:endParaRPr lang="en-GB" altLang="zh-CN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GB" altLang="zh-CN" dirty="0" smtClean="0">
              <a:solidFill>
                <a:schemeClr val="tx2"/>
              </a:solidFill>
            </a:endParaRPr>
          </a:p>
          <a:p>
            <a:endParaRPr lang="en-GB" altLang="zh-CN" dirty="0" smtClean="0">
              <a:solidFill>
                <a:schemeClr val="tx2"/>
              </a:solidFill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4967536" y="332656"/>
            <a:ext cx="4176464" cy="72008"/>
          </a:xfrm>
        </p:spPr>
        <p:txBody>
          <a:bodyPr>
            <a:noAutofit/>
          </a:bodyPr>
          <a:lstStyle/>
          <a:p>
            <a:r>
              <a:rPr lang="en-US" altLang="zh-CN" sz="2800" dirty="0" err="1" smtClean="0"/>
              <a:t>Micromegas</a:t>
            </a:r>
            <a:r>
              <a:rPr lang="en-US" altLang="zh-CN" sz="2800" dirty="0" smtClean="0"/>
              <a:t> gluing</a:t>
            </a:r>
            <a:endParaRPr lang="zh-CN" altLang="en-US" sz="2800" dirty="0"/>
          </a:p>
        </p:txBody>
      </p:sp>
      <p:pic>
        <p:nvPicPr>
          <p:cNvPr id="6146" name="Picture 2" descr="C:\Users\lenovo\Desktop\pandax3\presentation\2016_11_11\mm glu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2411760" cy="2739205"/>
          </a:xfrm>
          <a:prstGeom prst="rect">
            <a:avLst/>
          </a:prstGeom>
          <a:noFill/>
        </p:spPr>
      </p:pic>
      <p:pic>
        <p:nvPicPr>
          <p:cNvPr id="6151" name="Picture 7" descr="C:\Users\lenovo\Desktop\pandax3\presentation\2016_11_11\mm glue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789040"/>
            <a:ext cx="2201417" cy="2597101"/>
          </a:xfrm>
          <a:prstGeom prst="rect">
            <a:avLst/>
          </a:prstGeom>
          <a:noFill/>
        </p:spPr>
      </p:pic>
      <p:grpSp>
        <p:nvGrpSpPr>
          <p:cNvPr id="19" name="组合 18"/>
          <p:cNvGrpSpPr/>
          <p:nvPr/>
        </p:nvGrpSpPr>
        <p:grpSpPr>
          <a:xfrm>
            <a:off x="2627784" y="764704"/>
            <a:ext cx="3528392" cy="2561084"/>
            <a:chOff x="2627784" y="764704"/>
            <a:chExt cx="3528392" cy="2561084"/>
          </a:xfrm>
        </p:grpSpPr>
        <p:pic>
          <p:nvPicPr>
            <p:cNvPr id="6148" name="Picture 4" descr="C:\Users\lenovo\Desktop\pandax3\presentation\2016_11_11\mm glue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59832" y="1124744"/>
              <a:ext cx="2902434" cy="2201044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3203848" y="764704"/>
              <a:ext cx="2952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Glue on a plastic board</a:t>
              </a:r>
              <a:endParaRPr lang="zh-CN" altLang="en-US" dirty="0"/>
            </a:p>
          </p:txBody>
        </p:sp>
        <p:sp>
          <p:nvSpPr>
            <p:cNvPr id="15" name="右箭头 14"/>
            <p:cNvSpPr/>
            <p:nvPr/>
          </p:nvSpPr>
          <p:spPr>
            <a:xfrm>
              <a:off x="2627784" y="2060848"/>
              <a:ext cx="360040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084168" y="764704"/>
            <a:ext cx="3059832" cy="2506915"/>
            <a:chOff x="6084168" y="764704"/>
            <a:chExt cx="3059832" cy="2506915"/>
          </a:xfrm>
        </p:grpSpPr>
        <p:pic>
          <p:nvPicPr>
            <p:cNvPr id="6149" name="Picture 5" descr="C:\Users\lenovo\Desktop\pandax3\presentation\2016_11_11\mm glue2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77099" y="1124744"/>
              <a:ext cx="2766901" cy="2146875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7055768" y="764704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positioning</a:t>
              </a:r>
              <a:endParaRPr lang="zh-CN" altLang="en-US" dirty="0"/>
            </a:p>
          </p:txBody>
        </p:sp>
        <p:sp>
          <p:nvSpPr>
            <p:cNvPr id="16" name="右箭头 15"/>
            <p:cNvSpPr/>
            <p:nvPr/>
          </p:nvSpPr>
          <p:spPr>
            <a:xfrm>
              <a:off x="6084168" y="2060848"/>
              <a:ext cx="360040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7504" y="3645024"/>
            <a:ext cx="2673219" cy="2754238"/>
            <a:chOff x="107504" y="3645024"/>
            <a:chExt cx="2673219" cy="2754238"/>
          </a:xfrm>
        </p:grpSpPr>
        <p:pic>
          <p:nvPicPr>
            <p:cNvPr id="6150" name="Picture 6" descr="C:\Users\lenovo\Desktop\pandax3\presentation\2016_11_11\mm glue3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9552" y="4005064"/>
              <a:ext cx="2241171" cy="2394198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1331640" y="3645024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cut</a:t>
              </a:r>
              <a:endParaRPr lang="zh-CN" altLang="en-US" dirty="0"/>
            </a:p>
          </p:txBody>
        </p:sp>
        <p:sp>
          <p:nvSpPr>
            <p:cNvPr id="17" name="右箭头 16"/>
            <p:cNvSpPr/>
            <p:nvPr/>
          </p:nvSpPr>
          <p:spPr>
            <a:xfrm>
              <a:off x="107504" y="5013176"/>
              <a:ext cx="360040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152" name="Picture 8" descr="C:\Users\lenovo\Desktop\pandax3\presentation\2016_11_11\mm glue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22925" y="1340768"/>
            <a:ext cx="3721075" cy="3262859"/>
          </a:xfrm>
          <a:prstGeom prst="rect">
            <a:avLst/>
          </a:prstGeom>
          <a:noFill/>
        </p:spPr>
      </p:pic>
      <p:grpSp>
        <p:nvGrpSpPr>
          <p:cNvPr id="28" name="组合 27"/>
          <p:cNvGrpSpPr/>
          <p:nvPr/>
        </p:nvGrpSpPr>
        <p:grpSpPr>
          <a:xfrm>
            <a:off x="5220072" y="4581128"/>
            <a:ext cx="3923928" cy="1368152"/>
            <a:chOff x="5220072" y="4581128"/>
            <a:chExt cx="3923928" cy="1368152"/>
          </a:xfrm>
        </p:grpSpPr>
        <p:sp>
          <p:nvSpPr>
            <p:cNvPr id="22" name="椭圆 21"/>
            <p:cNvSpPr/>
            <p:nvPr/>
          </p:nvSpPr>
          <p:spPr>
            <a:xfrm>
              <a:off x="5220072" y="5517232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4" name="直接连接符 23"/>
            <p:cNvCxnSpPr>
              <a:stCxn id="22" idx="0"/>
            </p:cNvCxnSpPr>
            <p:nvPr/>
          </p:nvCxnSpPr>
          <p:spPr>
            <a:xfrm flipV="1">
              <a:off x="5436096" y="4581128"/>
              <a:ext cx="0" cy="93610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>
              <a:stCxn id="22" idx="6"/>
            </p:cNvCxnSpPr>
            <p:nvPr/>
          </p:nvCxnSpPr>
          <p:spPr>
            <a:xfrm flipV="1">
              <a:off x="5652120" y="4581128"/>
              <a:ext cx="3491880" cy="11521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>
          <a:xfrm>
            <a:off x="4283968" y="1844824"/>
            <a:ext cx="3528392" cy="2736304"/>
            <a:chOff x="4283968" y="1844824"/>
            <a:chExt cx="3528392" cy="2736304"/>
          </a:xfrm>
        </p:grpSpPr>
        <p:sp>
          <p:nvSpPr>
            <p:cNvPr id="29" name="椭圆 28"/>
            <p:cNvSpPr/>
            <p:nvPr/>
          </p:nvSpPr>
          <p:spPr>
            <a:xfrm>
              <a:off x="6372200" y="1844824"/>
              <a:ext cx="1440160" cy="144016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4355976" y="1844824"/>
              <a:ext cx="2088232" cy="43204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4283968" y="3140968"/>
              <a:ext cx="2411760" cy="14401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6153" name="Picture 9" descr="C:\Users\lenovo\Desktop\pandax3\presentation\2016_11_11\mm glue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1844824"/>
            <a:ext cx="3719513" cy="274320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                                  </a:t>
            </a:r>
            <a:r>
              <a:rPr lang="en-US" altLang="zh-CN" dirty="0" smtClean="0">
                <a:solidFill>
                  <a:schemeClr val="tx2"/>
                </a:solidFill>
              </a:rPr>
              <a:t>2016.11.11   Beijing               </a:t>
            </a:r>
            <a:r>
              <a:rPr lang="en-US" altLang="zh-CN" dirty="0" err="1" smtClean="0">
                <a:solidFill>
                  <a:schemeClr val="tx2"/>
                </a:solidFill>
              </a:rPr>
              <a:t>Heng</a:t>
            </a:r>
            <a:r>
              <a:rPr lang="en-US" altLang="zh-CN" dirty="0" smtClean="0">
                <a:solidFill>
                  <a:schemeClr val="tx2"/>
                </a:solidFill>
              </a:rPr>
              <a:t> Lin (SJTU)                                           11</a:t>
            </a:r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9144000" cy="79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altLang="zh-C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Prototype-</a:t>
            </a:r>
            <a:r>
              <a:rPr lang="en-GB" altLang="zh-CN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Micromegas</a:t>
            </a:r>
            <a:endParaRPr lang="en-GB" altLang="zh-CN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GB" altLang="zh-CN" dirty="0" smtClean="0">
              <a:solidFill>
                <a:schemeClr val="tx2"/>
              </a:solidFill>
            </a:endParaRPr>
          </a:p>
          <a:p>
            <a:endParaRPr lang="en-GB" altLang="zh-CN" dirty="0" smtClean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184" y="260648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MM </a:t>
            </a:r>
            <a:r>
              <a:rPr lang="zh-CN" altLang="en-US" dirty="0" smtClean="0"/>
              <a:t> </a:t>
            </a:r>
            <a:r>
              <a:rPr lang="en-US" altLang="zh-CN" dirty="0" smtClean="0"/>
              <a:t>on the detector</a:t>
            </a:r>
            <a:endParaRPr lang="zh-CN" altLang="en-US" dirty="0"/>
          </a:p>
        </p:txBody>
      </p:sp>
      <p:pic>
        <p:nvPicPr>
          <p:cNvPr id="8194" name="Picture 2" descr="C:\Users\lenovo\Desktop\pandax3\presentation\2016_11_11\mm 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509120"/>
            <a:ext cx="3096344" cy="1975423"/>
          </a:xfrm>
          <a:prstGeom prst="rect">
            <a:avLst/>
          </a:prstGeom>
          <a:noFill/>
        </p:spPr>
      </p:pic>
      <p:pic>
        <p:nvPicPr>
          <p:cNvPr id="8195" name="Picture 3" descr="C:\Users\lenovo\Desktop\pandax3\presentation\2016_11_11\mm d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780928"/>
            <a:ext cx="3107172" cy="1640012"/>
          </a:xfrm>
          <a:prstGeom prst="rect">
            <a:avLst/>
          </a:prstGeom>
          <a:noFill/>
        </p:spPr>
      </p:pic>
      <p:pic>
        <p:nvPicPr>
          <p:cNvPr id="8198" name="Picture 6" descr="C:\Users\lenovo\Desktop\pandax3\presentation\2016_11_11\mm d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179" y="1268760"/>
            <a:ext cx="1434996" cy="141433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8367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Sealed with epoxy</a:t>
            </a:r>
            <a:endParaRPr lang="zh-CN" altLang="en-US" dirty="0"/>
          </a:p>
        </p:txBody>
      </p:sp>
      <p:pic>
        <p:nvPicPr>
          <p:cNvPr id="8200" name="Picture 8" descr="C:\Users\lenovo\Desktop\pandax3\presentation\2016_11_11\mm d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836712"/>
            <a:ext cx="1622084" cy="1894210"/>
          </a:xfrm>
          <a:prstGeom prst="rect">
            <a:avLst/>
          </a:prstGeom>
          <a:noFill/>
        </p:spPr>
      </p:pic>
      <p:pic>
        <p:nvPicPr>
          <p:cNvPr id="8201" name="Picture 9" descr="C:\Users\lenovo\Desktop\pandax3\presentation\2016_11_11\mm d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980728"/>
            <a:ext cx="3571580" cy="2258194"/>
          </a:xfrm>
          <a:prstGeom prst="rect">
            <a:avLst/>
          </a:prstGeom>
          <a:noFill/>
        </p:spPr>
      </p:pic>
      <p:sp>
        <p:nvSpPr>
          <p:cNvPr id="16" name="右箭头 15"/>
          <p:cNvSpPr/>
          <p:nvPr/>
        </p:nvSpPr>
        <p:spPr>
          <a:xfrm>
            <a:off x="3851920" y="1988840"/>
            <a:ext cx="122413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491880" y="126876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Connect to electronics</a:t>
            </a:r>
            <a:endParaRPr lang="zh-CN" altLang="en-US" dirty="0"/>
          </a:p>
        </p:txBody>
      </p:sp>
      <p:pic>
        <p:nvPicPr>
          <p:cNvPr id="8203" name="Picture 11" descr="C:\Users\lenovo\Desktop\pandax3\presentation\2016_11_11\mm d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3501008"/>
            <a:ext cx="1570656" cy="1730772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5940152" y="3501008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Leak rate~3*10e-6 mbar*l/s:</a:t>
            </a:r>
          </a:p>
          <a:p>
            <a:r>
              <a:rPr lang="en-US" altLang="zh-CN" dirty="0" smtClean="0"/>
              <a:t>0.6g of Xenon lost every year per </a:t>
            </a:r>
            <a:r>
              <a:rPr lang="en-US" altLang="zh-CN" dirty="0" err="1" smtClean="0"/>
              <a:t>feedthrough</a:t>
            </a:r>
            <a:endParaRPr lang="en-US" altLang="zh-CN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                                  </a:t>
            </a:r>
            <a:r>
              <a:rPr lang="en-US" altLang="zh-CN" dirty="0" smtClean="0">
                <a:solidFill>
                  <a:schemeClr val="tx2"/>
                </a:solidFill>
              </a:rPr>
              <a:t>2016.11.11   Beijing               </a:t>
            </a:r>
            <a:r>
              <a:rPr lang="en-US" altLang="zh-CN" dirty="0" err="1" smtClean="0">
                <a:solidFill>
                  <a:schemeClr val="tx2"/>
                </a:solidFill>
              </a:rPr>
              <a:t>Heng</a:t>
            </a:r>
            <a:r>
              <a:rPr lang="en-US" altLang="zh-CN" dirty="0" smtClean="0">
                <a:solidFill>
                  <a:schemeClr val="tx2"/>
                </a:solidFill>
              </a:rPr>
              <a:t> Lin (SJTU)                                           12</a:t>
            </a:r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9144000" cy="79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altLang="zh-C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Prototype-High voltage </a:t>
            </a:r>
            <a:r>
              <a:rPr lang="en-GB" altLang="zh-CN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feedthrough</a:t>
            </a:r>
            <a:endParaRPr lang="en-GB" altLang="zh-CN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GB" altLang="zh-CN" dirty="0" smtClean="0">
              <a:solidFill>
                <a:schemeClr val="tx2"/>
              </a:solidFill>
            </a:endParaRPr>
          </a:p>
          <a:p>
            <a:endParaRPr lang="en-GB" altLang="zh-CN" dirty="0" smtClean="0">
              <a:solidFill>
                <a:schemeClr val="tx2"/>
              </a:solidFill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0" y="836712"/>
            <a:ext cx="7484368" cy="576064"/>
          </a:xfrm>
        </p:spPr>
        <p:txBody>
          <a:bodyPr>
            <a:noAutofit/>
          </a:bodyPr>
          <a:lstStyle/>
          <a:p>
            <a:pPr algn="l"/>
            <a:r>
              <a:rPr lang="en-US" altLang="zh-CN" sz="1600" dirty="0" smtClean="0"/>
              <a:t>1.Steel rod soldered with </a:t>
            </a:r>
            <a:r>
              <a:rPr lang="en-US" altLang="zh-CN" sz="1600" dirty="0" err="1" smtClean="0"/>
              <a:t>tyflon</a:t>
            </a:r>
            <a:r>
              <a:rPr lang="en-US" altLang="zh-CN" sz="1600" dirty="0" smtClean="0"/>
              <a:t> </a:t>
            </a:r>
            <a:br>
              <a:rPr lang="en-US" altLang="zh-CN" sz="1600" dirty="0" smtClean="0"/>
            </a:br>
            <a:r>
              <a:rPr lang="en-US" altLang="zh-CN" sz="1600" dirty="0" smtClean="0"/>
              <a:t>2.Steel rod plug into a </a:t>
            </a:r>
            <a:r>
              <a:rPr lang="en-US" altLang="zh-CN" sz="1600" dirty="0" err="1" smtClean="0"/>
              <a:t>tyflon</a:t>
            </a:r>
            <a:r>
              <a:rPr lang="en-US" altLang="zh-CN" sz="1600" dirty="0" smtClean="0"/>
              <a:t> </a:t>
            </a:r>
            <a:endParaRPr lang="zh-CN" altLang="en-US" sz="16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717032"/>
            <a:ext cx="2161256" cy="171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C:\Users\lenovo\Desktop\pandax3\presentation\2016_11_11\hv 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844824"/>
            <a:ext cx="2267744" cy="1619560"/>
          </a:xfrm>
          <a:prstGeom prst="rect">
            <a:avLst/>
          </a:prstGeom>
          <a:noFill/>
        </p:spPr>
      </p:pic>
      <p:pic>
        <p:nvPicPr>
          <p:cNvPr id="10" name="Picture 2" descr="C:\Users\lenovo\Desktop\pandax3\presentation\无标题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44824"/>
            <a:ext cx="2490112" cy="1828799"/>
          </a:xfrm>
          <a:prstGeom prst="rect">
            <a:avLst/>
          </a:prstGeom>
          <a:noFill/>
        </p:spPr>
      </p:pic>
      <p:pic>
        <p:nvPicPr>
          <p:cNvPr id="9220" name="Picture 4" descr="C:\Users\lenovo\Desktop\pandax3\presentation\2016_11_11\HV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1844824"/>
            <a:ext cx="1646237" cy="30099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11560" y="14847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Rod outside 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23928" y="148478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feedtrough</a:t>
            </a:r>
            <a:endParaRPr lang="zh-CN" altLang="en-US" dirty="0"/>
          </a:p>
        </p:txBody>
      </p:sp>
      <p:pic>
        <p:nvPicPr>
          <p:cNvPr id="9221" name="Picture 5" descr="C:\Users\lenovo\Desktop\pandax3\presentation\2016_11_11\HV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3284984"/>
            <a:ext cx="1866900" cy="1341437"/>
          </a:xfrm>
          <a:prstGeom prst="rect">
            <a:avLst/>
          </a:prstGeom>
          <a:noFill/>
        </p:spPr>
      </p:pic>
      <p:pic>
        <p:nvPicPr>
          <p:cNvPr id="9222" name="Picture 6" descr="C:\Users\lenovo\Desktop\pandax3\presentation\2016_11_11\HV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1844824"/>
            <a:ext cx="1866900" cy="127952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020272" y="148478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Connector inside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3779912" y="4869160"/>
            <a:ext cx="57961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Vacuum Pressure  held at 1.2 *10^-5barG)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High Voltage test: N2 (10~12BarG) gas:</a:t>
            </a:r>
          </a:p>
          <a:p>
            <a:pPr marL="514350" indent="-514350">
              <a:buNone/>
            </a:pPr>
            <a:r>
              <a:rPr lang="en-US" altLang="zh-CN" dirty="0" smtClean="0"/>
              <a:t>a) HV: -46KV,    </a:t>
            </a:r>
            <a:r>
              <a:rPr lang="en-US" altLang="zh-CN" dirty="0" err="1" smtClean="0"/>
              <a:t>creepage</a:t>
            </a:r>
            <a:r>
              <a:rPr lang="en-US" altLang="zh-CN" dirty="0" smtClean="0"/>
              <a:t>:  0.01mA;</a:t>
            </a:r>
          </a:p>
          <a:p>
            <a:pPr marL="514350" indent="-514350">
              <a:buNone/>
            </a:pPr>
            <a:r>
              <a:rPr lang="en-US" altLang="zh-CN" dirty="0" smtClean="0"/>
              <a:t>b) HV: -100KV,  </a:t>
            </a:r>
            <a:r>
              <a:rPr lang="en-US" altLang="zh-CN" dirty="0" err="1" smtClean="0"/>
              <a:t>creepage</a:t>
            </a:r>
            <a:r>
              <a:rPr lang="en-US" altLang="zh-CN" dirty="0" smtClean="0"/>
              <a:t>:  0.2mA;</a:t>
            </a:r>
          </a:p>
          <a:p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                                  </a:t>
            </a:r>
            <a:r>
              <a:rPr lang="en-US" altLang="zh-CN" dirty="0" smtClean="0">
                <a:solidFill>
                  <a:schemeClr val="tx2"/>
                </a:solidFill>
              </a:rPr>
              <a:t>2016.11.11   Beijing               </a:t>
            </a:r>
            <a:r>
              <a:rPr lang="en-US" altLang="zh-CN" dirty="0" err="1" smtClean="0">
                <a:solidFill>
                  <a:schemeClr val="tx2"/>
                </a:solidFill>
              </a:rPr>
              <a:t>Heng</a:t>
            </a:r>
            <a:r>
              <a:rPr lang="en-US" altLang="zh-CN" dirty="0" smtClean="0">
                <a:solidFill>
                  <a:schemeClr val="tx2"/>
                </a:solidFill>
              </a:rPr>
              <a:t> Lin (SJTU)                                           13</a:t>
            </a:r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9144000" cy="79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altLang="zh-C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Prototype-gas system</a:t>
            </a:r>
          </a:p>
          <a:p>
            <a:endParaRPr lang="en-GB" altLang="zh-CN" dirty="0" smtClean="0">
              <a:solidFill>
                <a:schemeClr val="tx2"/>
              </a:solidFill>
            </a:endParaRPr>
          </a:p>
          <a:p>
            <a:endParaRPr lang="en-GB" altLang="zh-CN" dirty="0" smtClean="0">
              <a:solidFill>
                <a:schemeClr val="tx2"/>
              </a:solidFill>
            </a:endParaRPr>
          </a:p>
        </p:txBody>
      </p:sp>
      <p:pic>
        <p:nvPicPr>
          <p:cNvPr id="10242" name="Picture 2" descr="C:\Users\lenovo\Desktop\pandax3\presentation\2016_11_11\gas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3418048" cy="31683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7544" y="4725144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Used for:</a:t>
            </a:r>
          </a:p>
          <a:p>
            <a:endParaRPr lang="en-US" altLang="zh-CN" dirty="0" smtClean="0"/>
          </a:p>
          <a:p>
            <a:r>
              <a:rPr lang="zh-CN" altLang="en-US" b="1" dirty="0" smtClean="0"/>
              <a:t>·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Circlation</a:t>
            </a:r>
            <a:r>
              <a:rPr lang="en-US" altLang="zh-CN" dirty="0" smtClean="0"/>
              <a:t> and purification</a:t>
            </a:r>
          </a:p>
          <a:p>
            <a:r>
              <a:rPr lang="zh-CN" altLang="en-US" b="1" dirty="0" smtClean="0"/>
              <a:t>·</a:t>
            </a:r>
            <a:r>
              <a:rPr lang="zh-CN" altLang="en-US" dirty="0" smtClean="0"/>
              <a:t> </a:t>
            </a:r>
            <a:r>
              <a:rPr lang="en-US" altLang="zh-CN" dirty="0" smtClean="0"/>
              <a:t>Recuperation and filling</a:t>
            </a:r>
          </a:p>
          <a:p>
            <a:r>
              <a:rPr lang="zh-CN" altLang="en-US" b="1" dirty="0" smtClean="0"/>
              <a:t>· </a:t>
            </a:r>
            <a:r>
              <a:rPr lang="en-US" altLang="zh-CN" dirty="0" smtClean="0"/>
              <a:t>Mixing different </a:t>
            </a:r>
            <a:r>
              <a:rPr lang="en-US" altLang="zh-CN" dirty="0" err="1" smtClean="0"/>
              <a:t>typies</a:t>
            </a:r>
            <a:r>
              <a:rPr lang="en-US" altLang="zh-CN" dirty="0" smtClean="0"/>
              <a:t> of gas</a:t>
            </a:r>
            <a:endParaRPr lang="zh-CN" altLang="en-US" dirty="0"/>
          </a:p>
        </p:txBody>
      </p:sp>
      <p:pic>
        <p:nvPicPr>
          <p:cNvPr id="10243" name="Picture 3" descr="C:\Users\lenovo\Desktop\pandax3\presentation\2016_11_11\gas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908720"/>
            <a:ext cx="5004048" cy="3459827"/>
          </a:xfrm>
          <a:prstGeom prst="rect">
            <a:avLst/>
          </a:prstGeom>
          <a:noFill/>
        </p:spPr>
      </p:pic>
      <p:pic>
        <p:nvPicPr>
          <p:cNvPr id="10244" name="Picture 4" descr="C:\Users\lenovo\Desktop\pandax3\presentation\2016_11_11\gas 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437112"/>
            <a:ext cx="2893257" cy="199613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                                  </a:t>
            </a:r>
            <a:r>
              <a:rPr lang="en-US" altLang="zh-CN" dirty="0" smtClean="0">
                <a:solidFill>
                  <a:schemeClr val="tx2"/>
                </a:solidFill>
              </a:rPr>
              <a:t>2016.11.11   Beijing               </a:t>
            </a:r>
            <a:r>
              <a:rPr lang="en-US" altLang="zh-CN" dirty="0" err="1" smtClean="0">
                <a:solidFill>
                  <a:schemeClr val="tx2"/>
                </a:solidFill>
              </a:rPr>
              <a:t>Heng</a:t>
            </a:r>
            <a:r>
              <a:rPr lang="en-US" altLang="zh-CN" dirty="0" smtClean="0">
                <a:solidFill>
                  <a:schemeClr val="tx2"/>
                </a:solidFill>
              </a:rPr>
              <a:t> Lin (SJTU)                                           14</a:t>
            </a:r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9144000" cy="79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altLang="zh-C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Data and result</a:t>
            </a:r>
          </a:p>
          <a:p>
            <a:endParaRPr lang="en-GB" altLang="zh-CN" dirty="0" smtClean="0">
              <a:solidFill>
                <a:schemeClr val="tx2"/>
              </a:solidFill>
            </a:endParaRPr>
          </a:p>
          <a:p>
            <a:endParaRPr lang="en-GB" altLang="zh-CN" dirty="0" smtClean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6216" y="220486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dirty="0" err="1" smtClean="0"/>
              <a:t>Muon</a:t>
            </a:r>
            <a:r>
              <a:rPr lang="en-GB" altLang="zh-CN" dirty="0" smtClean="0"/>
              <a:t> across the detector(70%Ar+30%CO2)</a:t>
            </a:r>
            <a:endParaRPr lang="zh-CN" altLang="en-US" dirty="0"/>
          </a:p>
        </p:txBody>
      </p:sp>
      <p:pic>
        <p:nvPicPr>
          <p:cNvPr id="1027" name="Picture 3" descr="C:\Users\lenovo\Desktop\pandax3\presentation\2016_11_11\hitma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933056"/>
            <a:ext cx="2843808" cy="253325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59832" y="55172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dirty="0" smtClean="0"/>
              <a:t>Hit map of </a:t>
            </a:r>
            <a:r>
              <a:rPr lang="el-GR" altLang="zh-CN" dirty="0" smtClean="0"/>
              <a:t>α</a:t>
            </a:r>
            <a:r>
              <a:rPr lang="en-GB" altLang="zh-CN" dirty="0" smtClean="0"/>
              <a:t> source</a:t>
            </a:r>
            <a:endParaRPr lang="zh-CN" altLang="en-US" dirty="0"/>
          </a:p>
        </p:txBody>
      </p:sp>
      <p:pic>
        <p:nvPicPr>
          <p:cNvPr id="1028" name="Picture 4" descr="C:\Users\lenovo\Desktop\pandax3\presentation\2016_11_11\muo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268760"/>
            <a:ext cx="6264696" cy="2649894"/>
          </a:xfrm>
          <a:prstGeom prst="rect">
            <a:avLst/>
          </a:prstGeom>
          <a:noFill/>
        </p:spPr>
      </p:pic>
      <p:pic>
        <p:nvPicPr>
          <p:cNvPr id="1029" name="Picture 5" descr="C:\Users\lenovo\Desktop\pandax3\presentation\2016_11_11\muon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005064"/>
            <a:ext cx="2719354" cy="2357711"/>
          </a:xfrm>
          <a:prstGeom prst="rect">
            <a:avLst/>
          </a:prstGeom>
          <a:noFill/>
        </p:spPr>
      </p:pic>
      <p:cxnSp>
        <p:nvCxnSpPr>
          <p:cNvPr id="14" name="直接箭头连接符 13"/>
          <p:cNvCxnSpPr/>
          <p:nvPr/>
        </p:nvCxnSpPr>
        <p:spPr>
          <a:xfrm flipH="1" flipV="1">
            <a:off x="2123728" y="2420888"/>
            <a:ext cx="3024336" cy="230425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812360" y="551723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dirty="0" smtClean="0"/>
              <a:t>Strip signals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764704"/>
            <a:ext cx="9396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dirty="0" smtClean="0"/>
              <a:t>The detector was test in Argon+CO2,Argon+isobutane under different pressure ,with an Am241 source inside   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                                  </a:t>
            </a:r>
            <a:r>
              <a:rPr lang="en-US" altLang="zh-CN" dirty="0" smtClean="0">
                <a:solidFill>
                  <a:schemeClr val="tx2"/>
                </a:solidFill>
              </a:rPr>
              <a:t>2016.11.11   Beijing               </a:t>
            </a:r>
            <a:r>
              <a:rPr lang="en-US" altLang="zh-CN" dirty="0" err="1" smtClean="0">
                <a:solidFill>
                  <a:schemeClr val="tx2"/>
                </a:solidFill>
              </a:rPr>
              <a:t>Heng</a:t>
            </a:r>
            <a:r>
              <a:rPr lang="en-US" altLang="zh-CN" dirty="0" smtClean="0">
                <a:solidFill>
                  <a:schemeClr val="tx2"/>
                </a:solidFill>
              </a:rPr>
              <a:t> Lin (SJTU)                                           15</a:t>
            </a:r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9144000" cy="79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altLang="zh-C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Data and result</a:t>
            </a:r>
          </a:p>
          <a:p>
            <a:endParaRPr lang="en-GB" altLang="zh-CN" dirty="0" smtClean="0">
              <a:solidFill>
                <a:schemeClr val="tx2"/>
              </a:solidFill>
            </a:endParaRPr>
          </a:p>
          <a:p>
            <a:endParaRPr lang="en-GB" altLang="zh-CN" dirty="0" smtClean="0">
              <a:solidFill>
                <a:schemeClr val="tx2"/>
              </a:solidFill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-2484784" y="908720"/>
            <a:ext cx="7772400" cy="1470025"/>
          </a:xfrm>
        </p:spPr>
        <p:txBody>
          <a:bodyPr>
            <a:normAutofit/>
          </a:bodyPr>
          <a:lstStyle/>
          <a:p>
            <a:r>
              <a:rPr lang="en-GB" altLang="zh-CN" sz="1800" dirty="0" smtClean="0"/>
              <a:t>Gamma track</a:t>
            </a:r>
            <a:endParaRPr lang="zh-CN" altLang="en-US" sz="1800" dirty="0"/>
          </a:p>
        </p:txBody>
      </p:sp>
      <p:pic>
        <p:nvPicPr>
          <p:cNvPr id="1026" name="Picture 2" descr="C:\Users\lenovo\Downloads\gamm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4"/>
            <a:ext cx="8585224" cy="236473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                                  </a:t>
            </a:r>
            <a:r>
              <a:rPr lang="en-US" altLang="zh-CN" dirty="0" smtClean="0">
                <a:solidFill>
                  <a:schemeClr val="tx2"/>
                </a:solidFill>
              </a:rPr>
              <a:t>2016.11.11   Beijing               </a:t>
            </a:r>
            <a:r>
              <a:rPr lang="en-US" altLang="zh-CN" dirty="0" err="1" smtClean="0">
                <a:solidFill>
                  <a:schemeClr val="tx2"/>
                </a:solidFill>
              </a:rPr>
              <a:t>Heng</a:t>
            </a:r>
            <a:r>
              <a:rPr lang="en-US" altLang="zh-CN" dirty="0" smtClean="0">
                <a:solidFill>
                  <a:schemeClr val="tx2"/>
                </a:solidFill>
              </a:rPr>
              <a:t> Lin (SJTU)                                           16</a:t>
            </a:r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-540568" y="836712"/>
            <a:ext cx="6408712" cy="1008112"/>
          </a:xfrm>
        </p:spPr>
        <p:txBody>
          <a:bodyPr>
            <a:normAutofit/>
          </a:bodyPr>
          <a:lstStyle/>
          <a:p>
            <a:r>
              <a:rPr lang="en-US" altLang="zh-CN" sz="1800" dirty="0" smtClean="0">
                <a:solidFill>
                  <a:schemeClr val="tx1"/>
                </a:solidFill>
              </a:rPr>
              <a:t>testing and assembling 7 </a:t>
            </a:r>
            <a:r>
              <a:rPr lang="en-US" altLang="zh-CN" sz="1800" dirty="0" err="1" smtClean="0">
                <a:solidFill>
                  <a:schemeClr val="tx1"/>
                </a:solidFill>
              </a:rPr>
              <a:t>micromegas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79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altLang="zh-C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Future plan</a:t>
            </a:r>
          </a:p>
          <a:p>
            <a:endParaRPr lang="en-GB" altLang="zh-CN" dirty="0" smtClean="0">
              <a:solidFill>
                <a:schemeClr val="tx2"/>
              </a:solidFill>
            </a:endParaRPr>
          </a:p>
          <a:p>
            <a:endParaRPr lang="en-GB" altLang="zh-CN" dirty="0" smtClean="0">
              <a:solidFill>
                <a:schemeClr val="tx2"/>
              </a:solidFill>
            </a:endParaRPr>
          </a:p>
        </p:txBody>
      </p:sp>
      <p:pic>
        <p:nvPicPr>
          <p:cNvPr id="12290" name="Picture 2" descr="C:\Users\lenovo\Desktop\pandax3\presentation\2016_11_11\m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88840"/>
            <a:ext cx="3096710" cy="26037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3528" y="486916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Solve problem of leakage and high voltage</a:t>
            </a:r>
            <a:endParaRPr lang="zh-CN" altLang="en-US" dirty="0"/>
          </a:p>
        </p:txBody>
      </p:sp>
      <p:pic>
        <p:nvPicPr>
          <p:cNvPr id="12291" name="Picture 3" descr="C:\Users\lenovo\Desktop\pandax3\presentation\2016_11_11\fu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365104"/>
            <a:ext cx="3568740" cy="2009006"/>
          </a:xfrm>
          <a:prstGeom prst="rect">
            <a:avLst/>
          </a:prstGeom>
          <a:noFill/>
        </p:spPr>
      </p:pic>
      <p:pic>
        <p:nvPicPr>
          <p:cNvPr id="1026" name="Picture 2" descr="C:\Users\lenovo\Desktop\pandax3\presentation\2016_11_11\to d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412776"/>
            <a:ext cx="2587427" cy="2587427"/>
          </a:xfrm>
          <a:prstGeom prst="rect">
            <a:avLst/>
          </a:prstGeom>
          <a:noFill/>
        </p:spPr>
      </p:pic>
      <p:pic>
        <p:nvPicPr>
          <p:cNvPr id="1027" name="Picture 3" descr="C:\Users\lenovo\Desktop\pandax3\presentation\2016_11_11\mm test bo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1412776"/>
            <a:ext cx="2400796" cy="157738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588224" y="314096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dirty="0" err="1" smtClean="0"/>
              <a:t>Micromegas</a:t>
            </a:r>
            <a:r>
              <a:rPr lang="en-GB" altLang="zh-CN" dirty="0" smtClean="0"/>
              <a:t> test box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573325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dirty="0" smtClean="0"/>
              <a:t>R&amp;D on the new TPC design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                                  </a:t>
            </a:r>
            <a:r>
              <a:rPr lang="en-US" altLang="zh-CN" dirty="0" smtClean="0">
                <a:solidFill>
                  <a:schemeClr val="tx2"/>
                </a:solidFill>
              </a:rPr>
              <a:t>2016.11.11   Beijing               </a:t>
            </a:r>
            <a:r>
              <a:rPr lang="en-US" altLang="zh-CN" dirty="0" err="1" smtClean="0">
                <a:solidFill>
                  <a:schemeClr val="tx2"/>
                </a:solidFill>
              </a:rPr>
              <a:t>Heng</a:t>
            </a:r>
            <a:r>
              <a:rPr lang="en-US" altLang="zh-CN" dirty="0" smtClean="0">
                <a:solidFill>
                  <a:schemeClr val="tx2"/>
                </a:solidFill>
              </a:rPr>
              <a:t> Lin (SJTU)                                           17</a:t>
            </a:r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                                  </a:t>
            </a:r>
            <a:r>
              <a:rPr lang="en-US" altLang="zh-CN" dirty="0" smtClean="0">
                <a:solidFill>
                  <a:schemeClr val="tx2"/>
                </a:solidFill>
              </a:rPr>
              <a:t>2016.11.11   Beijing               </a:t>
            </a:r>
            <a:r>
              <a:rPr lang="en-US" altLang="zh-CN" dirty="0" err="1" smtClean="0">
                <a:solidFill>
                  <a:schemeClr val="tx2"/>
                </a:solidFill>
              </a:rPr>
              <a:t>Heng</a:t>
            </a:r>
            <a:r>
              <a:rPr lang="en-US" altLang="zh-CN" dirty="0" smtClean="0">
                <a:solidFill>
                  <a:schemeClr val="tx2"/>
                </a:solidFill>
              </a:rPr>
              <a:t> Lin (SJTU)</a:t>
            </a:r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/>
          <a:lstStyle/>
          <a:p>
            <a:r>
              <a:rPr lang="en-US" altLang="zh-CN" dirty="0" smtClean="0"/>
              <a:t>Thanks!</a:t>
            </a:r>
            <a:endParaRPr lang="zh-CN" altLang="en-US" dirty="0"/>
          </a:p>
        </p:txBody>
      </p:sp>
      <p:pic>
        <p:nvPicPr>
          <p:cNvPr id="8" name="Picture 2" descr="C:\Users\lenovo\Desktop\pandax3\presentation\2016_11_11\panda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573016"/>
            <a:ext cx="4355976" cy="1412775"/>
          </a:xfrm>
          <a:prstGeom prst="rect">
            <a:avLst/>
          </a:prstGeom>
          <a:noFill/>
        </p:spPr>
      </p:pic>
      <p:pic>
        <p:nvPicPr>
          <p:cNvPr id="9" name="Picture 3" descr="C:\Users\lenovo\Desktop\pandax3\presentation\2016_11_11\sjt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0"/>
            <a:ext cx="1698625" cy="1760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59632" y="1268760"/>
            <a:ext cx="7344816" cy="5256584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en-US" altLang="zh-CN" sz="8000" b="1" dirty="0" smtClean="0">
                <a:solidFill>
                  <a:schemeClr val="tx1"/>
                </a:solidFill>
              </a:rPr>
              <a:t>Overview</a:t>
            </a:r>
          </a:p>
          <a:p>
            <a:pPr algn="l"/>
            <a:endParaRPr lang="en-US" altLang="zh-CN" sz="4400" dirty="0" smtClean="0">
              <a:solidFill>
                <a:schemeClr val="tx1"/>
              </a:solidFill>
            </a:endParaRPr>
          </a:p>
          <a:p>
            <a:pPr algn="l"/>
            <a:r>
              <a:rPr lang="en-US" altLang="zh-CN" sz="8000" b="1" dirty="0" smtClean="0">
                <a:solidFill>
                  <a:schemeClr val="tx1"/>
                </a:solidFill>
              </a:rPr>
              <a:t>Prototype</a:t>
            </a:r>
          </a:p>
          <a:p>
            <a:pPr algn="l"/>
            <a:endParaRPr lang="en-US" altLang="zh-CN" sz="8000" b="1" dirty="0" smtClean="0">
              <a:solidFill>
                <a:schemeClr val="tx1"/>
              </a:solidFill>
            </a:endParaRPr>
          </a:p>
          <a:p>
            <a:pPr algn="l"/>
            <a:r>
              <a:rPr lang="en-US" altLang="zh-CN" sz="4400" b="1" dirty="0" smtClean="0">
                <a:solidFill>
                  <a:schemeClr val="tx1"/>
                </a:solidFill>
              </a:rPr>
              <a:t>   · Field cage</a:t>
            </a:r>
          </a:p>
          <a:p>
            <a:pPr algn="l"/>
            <a:endParaRPr lang="en-US" altLang="zh-CN" sz="4400" b="1" dirty="0" smtClean="0">
              <a:solidFill>
                <a:schemeClr val="tx1"/>
              </a:solidFill>
            </a:endParaRPr>
          </a:p>
          <a:p>
            <a:pPr algn="l"/>
            <a:r>
              <a:rPr lang="en-US" altLang="zh-CN" sz="4400" b="1" dirty="0" smtClean="0">
                <a:solidFill>
                  <a:schemeClr val="tx1"/>
                </a:solidFill>
              </a:rPr>
              <a:t>   · </a:t>
            </a:r>
            <a:r>
              <a:rPr lang="en-US" altLang="zh-CN" sz="4400" b="1" dirty="0" err="1" smtClean="0">
                <a:solidFill>
                  <a:schemeClr val="tx1"/>
                </a:solidFill>
              </a:rPr>
              <a:t>Micromegas</a:t>
            </a:r>
            <a:r>
              <a:rPr lang="en-US" altLang="zh-CN" sz="4400" b="1" dirty="0" smtClean="0">
                <a:solidFill>
                  <a:schemeClr val="tx1"/>
                </a:solidFill>
              </a:rPr>
              <a:t> on the readout plane</a:t>
            </a:r>
          </a:p>
          <a:p>
            <a:pPr algn="l"/>
            <a:endParaRPr lang="en-US" altLang="zh-CN" sz="4400" b="1" dirty="0" smtClean="0">
              <a:solidFill>
                <a:schemeClr val="tx1"/>
              </a:solidFill>
            </a:endParaRPr>
          </a:p>
          <a:p>
            <a:pPr algn="l"/>
            <a:r>
              <a:rPr lang="en-US" altLang="zh-CN" sz="4400" b="1" dirty="0" smtClean="0">
                <a:solidFill>
                  <a:schemeClr val="tx1"/>
                </a:solidFill>
              </a:rPr>
              <a:t>   · high voltage </a:t>
            </a:r>
            <a:r>
              <a:rPr lang="en-US" altLang="zh-CN" sz="4400" b="1" dirty="0" err="1" smtClean="0">
                <a:solidFill>
                  <a:schemeClr val="tx1"/>
                </a:solidFill>
              </a:rPr>
              <a:t>feedtrough</a:t>
            </a:r>
            <a:endParaRPr lang="en-US" altLang="zh-CN" sz="4400" b="1" dirty="0" smtClean="0">
              <a:solidFill>
                <a:schemeClr val="tx1"/>
              </a:solidFill>
            </a:endParaRPr>
          </a:p>
          <a:p>
            <a:pPr algn="l"/>
            <a:endParaRPr lang="en-US" altLang="zh-CN" sz="4400" b="1" dirty="0" smtClean="0">
              <a:solidFill>
                <a:schemeClr val="tx1"/>
              </a:solidFill>
            </a:endParaRPr>
          </a:p>
          <a:p>
            <a:pPr algn="l"/>
            <a:r>
              <a:rPr lang="en-US" altLang="zh-CN" sz="4400" b="1" dirty="0" smtClean="0">
                <a:solidFill>
                  <a:schemeClr val="tx1"/>
                </a:solidFill>
              </a:rPr>
              <a:t>   </a:t>
            </a:r>
            <a:r>
              <a:rPr lang="en-US" altLang="zh-CN" sz="4400" b="1" smtClean="0">
                <a:solidFill>
                  <a:schemeClr val="tx1"/>
                </a:solidFill>
              </a:rPr>
              <a:t>· </a:t>
            </a:r>
            <a:r>
              <a:rPr lang="en-US" altLang="zh-CN" sz="4400" b="1" smtClean="0">
                <a:solidFill>
                  <a:schemeClr val="tx1"/>
                </a:solidFill>
              </a:rPr>
              <a:t>gas </a:t>
            </a:r>
            <a:r>
              <a:rPr lang="en-US" altLang="zh-CN" sz="4400" b="1" dirty="0" smtClean="0">
                <a:solidFill>
                  <a:schemeClr val="tx1"/>
                </a:solidFill>
              </a:rPr>
              <a:t>system</a:t>
            </a:r>
          </a:p>
          <a:p>
            <a:pPr algn="l"/>
            <a:endParaRPr lang="en-US" altLang="zh-CN" sz="4400" dirty="0" smtClean="0">
              <a:solidFill>
                <a:schemeClr val="tx1"/>
              </a:solidFill>
            </a:endParaRPr>
          </a:p>
          <a:p>
            <a:pPr algn="l"/>
            <a:r>
              <a:rPr lang="en-US" altLang="zh-CN" sz="8000" b="1" dirty="0" smtClean="0">
                <a:solidFill>
                  <a:schemeClr val="tx1"/>
                </a:solidFill>
              </a:rPr>
              <a:t>Data and result </a:t>
            </a:r>
          </a:p>
          <a:p>
            <a:pPr algn="l"/>
            <a:endParaRPr lang="en-US" altLang="zh-CN" sz="9800" b="1" dirty="0" smtClean="0">
              <a:solidFill>
                <a:schemeClr val="tx1"/>
              </a:solidFill>
            </a:endParaRPr>
          </a:p>
          <a:p>
            <a:pPr algn="l"/>
            <a:r>
              <a:rPr lang="en-US" altLang="zh-CN" sz="8600" b="1" dirty="0" smtClean="0">
                <a:solidFill>
                  <a:schemeClr val="tx1"/>
                </a:solidFill>
              </a:rPr>
              <a:t>Future plan</a:t>
            </a:r>
          </a:p>
          <a:p>
            <a:pPr algn="l"/>
            <a:endParaRPr lang="en-US" altLang="zh-CN" dirty="0" smtClean="0">
              <a:solidFill>
                <a:schemeClr val="tx1"/>
              </a:solidFill>
            </a:endParaRPr>
          </a:p>
          <a:p>
            <a:pPr algn="l"/>
            <a:endParaRPr lang="en-US" altLang="zh-CN" dirty="0" smtClean="0">
              <a:solidFill>
                <a:schemeClr val="tx1"/>
              </a:solidFill>
            </a:endParaRPr>
          </a:p>
          <a:p>
            <a:pPr algn="l"/>
            <a:r>
              <a:rPr lang="en-US" altLang="zh-CN" dirty="0" smtClean="0">
                <a:solidFill>
                  <a:schemeClr val="tx1"/>
                </a:solidFill>
              </a:rPr>
              <a:t>    </a:t>
            </a:r>
          </a:p>
          <a:p>
            <a:pPr algn="l"/>
            <a:endParaRPr lang="en-US" altLang="zh-CN" dirty="0" smtClean="0"/>
          </a:p>
          <a:p>
            <a:pPr algn="l"/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                                  </a:t>
            </a:r>
            <a:r>
              <a:rPr lang="en-US" altLang="zh-CN" dirty="0" smtClean="0">
                <a:solidFill>
                  <a:schemeClr val="tx2"/>
                </a:solidFill>
              </a:rPr>
              <a:t>2016.11.11   Beijing               </a:t>
            </a:r>
            <a:r>
              <a:rPr lang="en-US" altLang="zh-CN" dirty="0" err="1" smtClean="0">
                <a:solidFill>
                  <a:schemeClr val="tx2"/>
                </a:solidFill>
              </a:rPr>
              <a:t>Heng</a:t>
            </a:r>
            <a:r>
              <a:rPr lang="en-US" altLang="zh-CN" dirty="0" smtClean="0">
                <a:solidFill>
                  <a:schemeClr val="tx2"/>
                </a:solidFill>
              </a:rPr>
              <a:t> Lin (SJTU)                                           2</a:t>
            </a:r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"/>
            <a:ext cx="9144000" cy="79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altLang="zh-C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Outline</a:t>
            </a:r>
          </a:p>
          <a:p>
            <a:endParaRPr lang="en-GB" altLang="zh-CN" dirty="0" smtClean="0">
              <a:solidFill>
                <a:schemeClr val="tx2"/>
              </a:solidFill>
            </a:endParaRPr>
          </a:p>
          <a:p>
            <a:endParaRPr lang="en-GB" altLang="zh-CN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43608" y="836712"/>
            <a:ext cx="6768752" cy="648072"/>
          </a:xfrm>
        </p:spPr>
        <p:txBody>
          <a:bodyPr>
            <a:normAutofit/>
          </a:bodyPr>
          <a:lstStyle/>
          <a:p>
            <a:pPr algn="l"/>
            <a:r>
              <a:rPr lang="en-US" altLang="zh-CN" sz="1800" dirty="0" err="1" smtClean="0">
                <a:solidFill>
                  <a:schemeClr val="tx1"/>
                </a:solidFill>
                <a:ea typeface="Microsoft YaHei" panose="020B0503020204020204" pitchFamily="34" charset="-122"/>
              </a:rPr>
              <a:t>Neutrinoless</a:t>
            </a:r>
            <a:r>
              <a:rPr lang="en-US" altLang="zh-CN" sz="1800" dirty="0" smtClean="0">
                <a:solidFill>
                  <a:schemeClr val="tx1"/>
                </a:solidFill>
                <a:ea typeface="Microsoft YaHei" panose="020B0503020204020204" pitchFamily="34" charset="-122"/>
              </a:rPr>
              <a:t> double-beta decay (0νββ) is an extremely rare decay process of  half-life on the order of 10</a:t>
            </a:r>
            <a:r>
              <a:rPr lang="en-US" altLang="zh-CN" sz="1800" baseline="30000" dirty="0" smtClean="0">
                <a:solidFill>
                  <a:schemeClr val="tx1"/>
                </a:solidFill>
                <a:ea typeface="Microsoft YaHei" panose="020B0503020204020204" pitchFamily="34" charset="-122"/>
              </a:rPr>
              <a:t>24</a:t>
            </a:r>
            <a:r>
              <a:rPr lang="en-US" altLang="zh-CN" sz="1800" dirty="0" smtClean="0">
                <a:solidFill>
                  <a:schemeClr val="tx1"/>
                </a:solidFill>
                <a:ea typeface="Microsoft YaHei" panose="020B0503020204020204" pitchFamily="34" charset="-122"/>
              </a:rPr>
              <a:t> years. 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56792"/>
            <a:ext cx="4333947" cy="15585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7624" y="3284984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b="1" dirty="0" smtClean="0">
                <a:solidFill>
                  <a:srgbClr val="FF0000"/>
                </a:solidFill>
              </a:rPr>
              <a:t>·If </a:t>
            </a:r>
            <a:r>
              <a:rPr lang="en-US" altLang="zh-CN" b="1" dirty="0" smtClean="0">
                <a:solidFill>
                  <a:srgbClr val="FF0000"/>
                </a:solidFill>
                <a:ea typeface="Microsoft YaHei" panose="020B0503020204020204" pitchFamily="34" charset="-122"/>
              </a:rPr>
              <a:t>if neutrinos are their own anti-particle, i.e., </a:t>
            </a:r>
            <a:r>
              <a:rPr lang="en-US" altLang="zh-CN" b="1" dirty="0" err="1" smtClean="0">
                <a:solidFill>
                  <a:srgbClr val="FF0000"/>
                </a:solidFill>
                <a:ea typeface="Microsoft YaHei" panose="020B0503020204020204" pitchFamily="34" charset="-122"/>
              </a:rPr>
              <a:t>Majorana</a:t>
            </a:r>
            <a:r>
              <a:rPr lang="en-US" altLang="zh-CN" b="1" dirty="0" smtClean="0">
                <a:solidFill>
                  <a:srgbClr val="FF0000"/>
                </a:solidFill>
                <a:ea typeface="Microsoft YaHei" panose="020B0503020204020204" pitchFamily="34" charset="-122"/>
              </a:rPr>
              <a:t> particles?</a:t>
            </a:r>
          </a:p>
          <a:p>
            <a:endParaRPr lang="en-US" altLang="zh-CN" b="1" dirty="0" smtClean="0">
              <a:solidFill>
                <a:srgbClr val="FF0000"/>
              </a:solidFill>
              <a:ea typeface="Microsoft YaHei" panose="020B0503020204020204" pitchFamily="34" charset="-122"/>
            </a:endParaRPr>
          </a:p>
          <a:p>
            <a:r>
              <a:rPr lang="en-GB" altLang="zh-CN" b="1" dirty="0" smtClean="0">
                <a:solidFill>
                  <a:srgbClr val="FF0000"/>
                </a:solidFill>
              </a:rPr>
              <a:t>· </a:t>
            </a:r>
            <a:r>
              <a:rPr lang="en-US" altLang="zh-CN" b="1" dirty="0" smtClean="0">
                <a:solidFill>
                  <a:srgbClr val="FF0000"/>
                </a:solidFill>
                <a:ea typeface="Microsoft YaHei" panose="020B0503020204020204" pitchFamily="34" charset="-122"/>
              </a:rPr>
              <a:t>Lepton number conservation?</a:t>
            </a:r>
            <a:r>
              <a:rPr lang="en-GB" altLang="zh-CN" b="1" dirty="0" smtClean="0">
                <a:solidFill>
                  <a:srgbClr val="FF0000"/>
                </a:solidFill>
              </a:rPr>
              <a:t>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4437112"/>
            <a:ext cx="273728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27984" y="501317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ea typeface="Microsoft YaHei" panose="020B0503020204020204" pitchFamily="34" charset="-122"/>
              </a:rPr>
              <a:t>In experiments, we measure the energies of two emitting electrons from 0νββ. 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79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altLang="zh-C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Overview</a:t>
            </a:r>
          </a:p>
          <a:p>
            <a:endParaRPr lang="en-GB" altLang="zh-CN" dirty="0" smtClean="0">
              <a:solidFill>
                <a:schemeClr val="tx2"/>
              </a:solidFill>
            </a:endParaRPr>
          </a:p>
          <a:p>
            <a:endParaRPr lang="en-GB" altLang="zh-CN" dirty="0" smtClean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                                  </a:t>
            </a:r>
            <a:r>
              <a:rPr lang="en-US" altLang="zh-CN" dirty="0" smtClean="0">
                <a:solidFill>
                  <a:schemeClr val="tx2"/>
                </a:solidFill>
              </a:rPr>
              <a:t>2016.11.11   Beijing               </a:t>
            </a:r>
            <a:r>
              <a:rPr lang="en-US" altLang="zh-CN" dirty="0" err="1" smtClean="0">
                <a:solidFill>
                  <a:schemeClr val="tx2"/>
                </a:solidFill>
              </a:rPr>
              <a:t>Heng</a:t>
            </a:r>
            <a:r>
              <a:rPr lang="en-US" altLang="zh-CN" dirty="0" smtClean="0">
                <a:solidFill>
                  <a:schemeClr val="tx2"/>
                </a:solidFill>
              </a:rPr>
              <a:t> Lin (SJTU)                                          3</a:t>
            </a:r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7016" y="908720"/>
            <a:ext cx="8856984" cy="864096"/>
          </a:xfrm>
        </p:spPr>
        <p:txBody>
          <a:bodyPr>
            <a:normAutofit/>
          </a:bodyPr>
          <a:lstStyle/>
          <a:p>
            <a:pPr algn="l"/>
            <a:r>
              <a:rPr lang="en-US" altLang="zh-CN" sz="1800" dirty="0" smtClean="0">
                <a:solidFill>
                  <a:schemeClr val="tx1"/>
                </a:solidFill>
                <a:ea typeface="Microsoft YaHei" panose="020B0503020204020204" pitchFamily="34" charset="-122"/>
              </a:rPr>
              <a:t>The </a:t>
            </a:r>
            <a:r>
              <a:rPr lang="en-US" altLang="zh-CN" sz="1800" dirty="0" err="1" smtClean="0">
                <a:solidFill>
                  <a:schemeClr val="tx1"/>
                </a:solidFill>
                <a:ea typeface="Microsoft YaHei" panose="020B0503020204020204" pitchFamily="34" charset="-122"/>
              </a:rPr>
              <a:t>PandaX</a:t>
            </a:r>
            <a:r>
              <a:rPr lang="en-US" altLang="zh-CN" sz="1800" dirty="0" smtClean="0">
                <a:solidFill>
                  <a:schemeClr val="tx1"/>
                </a:solidFill>
                <a:ea typeface="Microsoft YaHei" panose="020B0503020204020204" pitchFamily="34" charset="-122"/>
              </a:rPr>
              <a:t>-III project searches for the possible 0νββ of </a:t>
            </a:r>
            <a:r>
              <a:rPr lang="en-US" altLang="zh-CN" sz="1800" baseline="30000" dirty="0" smtClean="0">
                <a:solidFill>
                  <a:schemeClr val="tx1"/>
                </a:solidFill>
                <a:ea typeface="Microsoft YaHei" panose="020B0503020204020204" pitchFamily="34" charset="-122"/>
              </a:rPr>
              <a:t>136</a:t>
            </a:r>
            <a:r>
              <a:rPr lang="en-US" altLang="zh-CN" sz="1800" dirty="0" smtClean="0">
                <a:solidFill>
                  <a:schemeClr val="tx1"/>
                </a:solidFill>
                <a:ea typeface="Microsoft YaHei" panose="020B0503020204020204" pitchFamily="34" charset="-122"/>
              </a:rPr>
              <a:t>Xe: </a:t>
            </a:r>
            <a:r>
              <a:rPr lang="en-US" altLang="zh-CN" sz="1800" baseline="30000" dirty="0" smtClean="0">
                <a:solidFill>
                  <a:schemeClr val="tx1"/>
                </a:solidFill>
                <a:ea typeface="Microsoft YaHei" panose="020B0503020204020204" pitchFamily="34" charset="-122"/>
              </a:rPr>
              <a:t>136</a:t>
            </a:r>
            <a:r>
              <a:rPr lang="en-US" altLang="zh-CN" sz="1800" dirty="0" smtClean="0">
                <a:solidFill>
                  <a:schemeClr val="tx1"/>
                </a:solidFill>
                <a:ea typeface="Microsoft YaHei" panose="020B0503020204020204" pitchFamily="34" charset="-122"/>
              </a:rPr>
              <a:t>Xe</a:t>
            </a:r>
            <a:r>
              <a:rPr lang="en-US" altLang="zh-CN" sz="1800" dirty="0" smtClean="0">
                <a:solidFill>
                  <a:schemeClr val="tx1"/>
                </a:solidFill>
                <a:ea typeface="Microsoft YaHei" panose="020B0503020204020204" pitchFamily="34" charset="-122"/>
                <a:sym typeface="Wingdings" panose="05000000000000000000" pitchFamily="2" charset="2"/>
              </a:rPr>
              <a:t></a:t>
            </a:r>
            <a:r>
              <a:rPr lang="en-US" altLang="zh-CN" sz="1800" baseline="30000" dirty="0" smtClean="0">
                <a:solidFill>
                  <a:schemeClr val="tx1"/>
                </a:solidFill>
                <a:ea typeface="Microsoft YaHei" panose="020B0503020204020204" pitchFamily="34" charset="-122"/>
                <a:sym typeface="Wingdings" panose="05000000000000000000" pitchFamily="2" charset="2"/>
              </a:rPr>
              <a:t>136</a:t>
            </a:r>
            <a:r>
              <a:rPr lang="en-US" altLang="zh-CN" sz="1800" dirty="0" smtClean="0">
                <a:solidFill>
                  <a:schemeClr val="tx1"/>
                </a:solidFill>
                <a:ea typeface="Microsoft YaHei" panose="020B0503020204020204" pitchFamily="34" charset="-122"/>
                <a:sym typeface="Wingdings" panose="05000000000000000000" pitchFamily="2" charset="2"/>
              </a:rPr>
              <a:t>Ba+2e</a:t>
            </a:r>
            <a:r>
              <a:rPr lang="en-US" altLang="zh-CN" sz="1800" baseline="30000" dirty="0" smtClean="0">
                <a:solidFill>
                  <a:schemeClr val="tx1"/>
                </a:solidFill>
                <a:ea typeface="Microsoft YaHei" panose="020B0503020204020204" pitchFamily="34" charset="-122"/>
                <a:sym typeface="Wingdings" panose="05000000000000000000" pitchFamily="2" charset="2"/>
              </a:rPr>
              <a:t>-</a:t>
            </a:r>
            <a:r>
              <a:rPr lang="zh-CN" altLang="en-US" sz="1800" dirty="0" smtClean="0">
                <a:solidFill>
                  <a:schemeClr val="tx1"/>
                </a:solidFill>
                <a:ea typeface="Microsoft YaHei" panose="020B0503020204020204" pitchFamily="34" charset="-122"/>
                <a:sym typeface="Wingdings" panose="05000000000000000000" pitchFamily="2" charset="2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a typeface="Microsoft YaHei" panose="020B0503020204020204" pitchFamily="34" charset="-122"/>
              </a:rPr>
              <a:t>with 200 kg to one ton of 90% enriched </a:t>
            </a:r>
            <a:r>
              <a:rPr lang="en-US" altLang="zh-CN" sz="1800" baseline="30000" dirty="0" smtClean="0">
                <a:solidFill>
                  <a:schemeClr val="tx1"/>
                </a:solidFill>
                <a:ea typeface="Microsoft YaHei" panose="020B0503020204020204" pitchFamily="34" charset="-122"/>
              </a:rPr>
              <a:t>136</a:t>
            </a:r>
            <a:r>
              <a:rPr lang="en-US" altLang="zh-CN" sz="1800" dirty="0" smtClean="0">
                <a:solidFill>
                  <a:schemeClr val="tx1"/>
                </a:solidFill>
                <a:ea typeface="Microsoft YaHei" panose="020B0503020204020204" pitchFamily="34" charset="-122"/>
              </a:rPr>
              <a:t>Xe</a:t>
            </a:r>
            <a:r>
              <a:rPr lang="zh-CN" altLang="en-US" sz="1800" dirty="0" smtClean="0">
                <a:solidFill>
                  <a:schemeClr val="tx1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a typeface="Microsoft YaHei" panose="020B0503020204020204" pitchFamily="34" charset="-122"/>
              </a:rPr>
              <a:t>as the source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3928" y="213285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dirty="0" smtClean="0"/>
              <a:t>High pressure and high voltage time projection chamber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79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altLang="zh-C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Overview-</a:t>
            </a:r>
            <a:r>
              <a:rPr lang="en-GB" altLang="zh-CN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PandaX</a:t>
            </a:r>
            <a:r>
              <a:rPr lang="en-GB" altLang="zh-C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-III</a:t>
            </a:r>
          </a:p>
          <a:p>
            <a:endParaRPr lang="en-GB" altLang="zh-CN" dirty="0" smtClean="0">
              <a:solidFill>
                <a:schemeClr val="tx2"/>
              </a:solidFill>
            </a:endParaRPr>
          </a:p>
          <a:p>
            <a:endParaRPr lang="en-GB" altLang="zh-CN" dirty="0" smtClean="0">
              <a:solidFill>
                <a:schemeClr val="tx2"/>
              </a:solidFill>
            </a:endParaRPr>
          </a:p>
        </p:txBody>
      </p:sp>
      <p:pic>
        <p:nvPicPr>
          <p:cNvPr id="15" name="Picture 38"/>
          <p:cNvPicPr>
            <a:picLocks noChangeAspect="1"/>
          </p:cNvPicPr>
          <p:nvPr/>
        </p:nvPicPr>
        <p:blipFill rotWithShape="1">
          <a:blip r:embed="rId3" cstate="print"/>
          <a:srcRect l="20136" t="18396" r="29433" b="23321"/>
          <a:stretch/>
        </p:blipFill>
        <p:spPr>
          <a:xfrm>
            <a:off x="683568" y="1484784"/>
            <a:ext cx="2765646" cy="1896537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3491880" y="3140968"/>
            <a:ext cx="6480720" cy="1666916"/>
            <a:chOff x="3491880" y="3140968"/>
            <a:chExt cx="6480720" cy="1666916"/>
          </a:xfrm>
        </p:grpSpPr>
        <p:sp>
          <p:nvSpPr>
            <p:cNvPr id="11" name="TextBox 10"/>
            <p:cNvSpPr txBox="1"/>
            <p:nvPr/>
          </p:nvSpPr>
          <p:spPr>
            <a:xfrm>
              <a:off x="6372200" y="3717032"/>
              <a:ext cx="360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zh-CN" dirty="0" smtClean="0"/>
                <a:t>Water shielding</a:t>
              </a:r>
              <a:endParaRPr lang="zh-CN" altLang="en-US" dirty="0"/>
            </a:p>
          </p:txBody>
        </p:sp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91880" y="3140968"/>
              <a:ext cx="2293658" cy="1666916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395536" y="4929521"/>
            <a:ext cx="8423298" cy="1254193"/>
            <a:chOff x="395536" y="4929521"/>
            <a:chExt cx="8423298" cy="1254193"/>
          </a:xfrm>
        </p:grpSpPr>
        <p:sp>
          <p:nvSpPr>
            <p:cNvPr id="9" name="TextBox 8"/>
            <p:cNvSpPr txBox="1"/>
            <p:nvPr/>
          </p:nvSpPr>
          <p:spPr>
            <a:xfrm>
              <a:off x="395536" y="5517232"/>
              <a:ext cx="56886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ea typeface="Microsoft YaHei" panose="020B0503020204020204" pitchFamily="34" charset="-122"/>
                </a:rPr>
                <a:t>In  China Jin Ping underground Laboratory (CJPL-II)</a:t>
              </a:r>
              <a:endParaRPr lang="zh-CN" altLang="en-US" dirty="0"/>
            </a:p>
          </p:txBody>
        </p:sp>
        <p:pic>
          <p:nvPicPr>
            <p:cNvPr id="54" name="图片 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80112" y="4929521"/>
              <a:ext cx="3238722" cy="1254193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                                  </a:t>
            </a:r>
            <a:r>
              <a:rPr lang="en-US" altLang="zh-CN" dirty="0" smtClean="0">
                <a:solidFill>
                  <a:schemeClr val="tx2"/>
                </a:solidFill>
              </a:rPr>
              <a:t>2016.11.11   Beijing               </a:t>
            </a:r>
            <a:r>
              <a:rPr lang="en-US" altLang="zh-CN" dirty="0" err="1" smtClean="0">
                <a:solidFill>
                  <a:schemeClr val="tx2"/>
                </a:solidFill>
              </a:rPr>
              <a:t>Heng</a:t>
            </a:r>
            <a:r>
              <a:rPr lang="en-US" altLang="zh-CN" dirty="0" smtClean="0">
                <a:solidFill>
                  <a:schemeClr val="tx2"/>
                </a:solidFill>
              </a:rPr>
              <a:t> Lin (SJTU)                                          4</a:t>
            </a:r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9144000" cy="79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altLang="zh-C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TPC</a:t>
            </a:r>
          </a:p>
          <a:p>
            <a:endParaRPr lang="en-GB" altLang="zh-CN" dirty="0" smtClean="0">
              <a:solidFill>
                <a:schemeClr val="tx2"/>
              </a:solidFill>
            </a:endParaRPr>
          </a:p>
          <a:p>
            <a:endParaRPr lang="en-GB" altLang="zh-CN" dirty="0" smtClean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8144" y="2996952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dirty="0" smtClean="0"/>
              <a:t>A Time Projection Chamber (TPC)</a:t>
            </a:r>
            <a:endParaRPr lang="zh-CN" altLang="en-US" dirty="0"/>
          </a:p>
        </p:txBody>
      </p:sp>
      <p:pic>
        <p:nvPicPr>
          <p:cNvPr id="1029" name="Picture 5" descr="C:\Users\lenovo\Desktop\pandax3\presentation\2016_11_11\tpc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5400600" cy="47765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                                  </a:t>
            </a:r>
            <a:r>
              <a:rPr lang="en-US" altLang="zh-CN" dirty="0" smtClean="0">
                <a:solidFill>
                  <a:schemeClr val="tx2"/>
                </a:solidFill>
              </a:rPr>
              <a:t>2016.11.11   Beijing               </a:t>
            </a:r>
            <a:r>
              <a:rPr lang="en-US" altLang="zh-CN" dirty="0" err="1" smtClean="0">
                <a:solidFill>
                  <a:schemeClr val="tx2"/>
                </a:solidFill>
              </a:rPr>
              <a:t>Heng</a:t>
            </a:r>
            <a:r>
              <a:rPr lang="en-US" altLang="zh-CN" dirty="0" smtClean="0">
                <a:solidFill>
                  <a:schemeClr val="tx2"/>
                </a:solidFill>
              </a:rPr>
              <a:t> Lin (SJTU)                                           5</a:t>
            </a:r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8"/>
          <p:cNvGrpSpPr/>
          <p:nvPr/>
        </p:nvGrpSpPr>
        <p:grpSpPr>
          <a:xfrm>
            <a:off x="3635896" y="2276872"/>
            <a:ext cx="2664296" cy="3888432"/>
            <a:chOff x="4644008" y="2204864"/>
            <a:chExt cx="2664296" cy="3888432"/>
          </a:xfrm>
        </p:grpSpPr>
        <p:sp>
          <p:nvSpPr>
            <p:cNvPr id="6" name="矩形 5"/>
            <p:cNvSpPr/>
            <p:nvPr/>
          </p:nvSpPr>
          <p:spPr>
            <a:xfrm>
              <a:off x="4644008" y="2204864"/>
              <a:ext cx="2664296" cy="38884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92080" y="5301208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chemeClr val="bg1"/>
                  </a:solidFill>
                </a:rPr>
                <a:t>vessel</a:t>
              </a:r>
              <a:endParaRPr lang="zh-CN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组合 10"/>
          <p:cNvGrpSpPr/>
          <p:nvPr/>
        </p:nvGrpSpPr>
        <p:grpSpPr>
          <a:xfrm>
            <a:off x="4139952" y="3356992"/>
            <a:ext cx="1656184" cy="2016224"/>
            <a:chOff x="5220072" y="3429000"/>
            <a:chExt cx="1512168" cy="1872208"/>
          </a:xfrm>
        </p:grpSpPr>
        <p:sp>
          <p:nvSpPr>
            <p:cNvPr id="8" name="矩形 7"/>
            <p:cNvSpPr/>
            <p:nvPr/>
          </p:nvSpPr>
          <p:spPr>
            <a:xfrm>
              <a:off x="5220072" y="3429000"/>
              <a:ext cx="1512168" cy="1872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80112" y="4005064"/>
              <a:ext cx="100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/>
                <a:t>TPC</a:t>
              </a:r>
              <a:endParaRPr lang="zh-CN" altLang="en-US" sz="2800" b="1" dirty="0"/>
            </a:p>
          </p:txBody>
        </p:sp>
      </p:grpSp>
      <p:grpSp>
        <p:nvGrpSpPr>
          <p:cNvPr id="5" name="组合 16"/>
          <p:cNvGrpSpPr/>
          <p:nvPr/>
        </p:nvGrpSpPr>
        <p:grpSpPr>
          <a:xfrm>
            <a:off x="4139952" y="1844824"/>
            <a:ext cx="2016224" cy="1224136"/>
            <a:chOff x="5148064" y="1772816"/>
            <a:chExt cx="2016224" cy="1224136"/>
          </a:xfrm>
        </p:grpSpPr>
        <p:sp>
          <p:nvSpPr>
            <p:cNvPr id="12" name="矩形 11"/>
            <p:cNvSpPr/>
            <p:nvPr/>
          </p:nvSpPr>
          <p:spPr>
            <a:xfrm>
              <a:off x="5148064" y="2420888"/>
              <a:ext cx="1728192" cy="5760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20072" y="2492896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 Readout plane</a:t>
              </a:r>
              <a:endParaRPr lang="zh-CN" altLang="en-US" dirty="0"/>
            </a:p>
          </p:txBody>
        </p:sp>
        <p:sp>
          <p:nvSpPr>
            <p:cNvPr id="16" name="上箭头 15"/>
            <p:cNvSpPr/>
            <p:nvPr/>
          </p:nvSpPr>
          <p:spPr>
            <a:xfrm>
              <a:off x="5868144" y="1772816"/>
              <a:ext cx="216024" cy="576064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25"/>
          <p:cNvGrpSpPr/>
          <p:nvPr/>
        </p:nvGrpSpPr>
        <p:grpSpPr>
          <a:xfrm>
            <a:off x="611560" y="4437112"/>
            <a:ext cx="3024336" cy="1224136"/>
            <a:chOff x="1835696" y="4509120"/>
            <a:chExt cx="3024336" cy="1224136"/>
          </a:xfrm>
        </p:grpSpPr>
        <p:sp>
          <p:nvSpPr>
            <p:cNvPr id="18" name="矩形 17"/>
            <p:cNvSpPr/>
            <p:nvPr/>
          </p:nvSpPr>
          <p:spPr>
            <a:xfrm>
              <a:off x="1835696" y="4509120"/>
              <a:ext cx="2448272" cy="12241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79712" y="4869160"/>
              <a:ext cx="2232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</a:rPr>
                <a:t>HV </a:t>
              </a:r>
              <a:r>
                <a:rPr lang="en-US" altLang="zh-CN" sz="2400" b="1" dirty="0" err="1" smtClean="0">
                  <a:solidFill>
                    <a:schemeClr val="bg1"/>
                  </a:solidFill>
                </a:rPr>
                <a:t>feedthrough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右箭头 19"/>
            <p:cNvSpPr/>
            <p:nvPr/>
          </p:nvSpPr>
          <p:spPr>
            <a:xfrm>
              <a:off x="4211960" y="5013176"/>
              <a:ext cx="648072" cy="21602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24"/>
          <p:cNvGrpSpPr/>
          <p:nvPr/>
        </p:nvGrpSpPr>
        <p:grpSpPr>
          <a:xfrm>
            <a:off x="179512" y="2348880"/>
            <a:ext cx="3456384" cy="1584176"/>
            <a:chOff x="1331640" y="2132856"/>
            <a:chExt cx="3456384" cy="1584176"/>
          </a:xfrm>
        </p:grpSpPr>
        <p:sp>
          <p:nvSpPr>
            <p:cNvPr id="21" name="矩形 20"/>
            <p:cNvSpPr/>
            <p:nvPr/>
          </p:nvSpPr>
          <p:spPr>
            <a:xfrm>
              <a:off x="1331640" y="2132856"/>
              <a:ext cx="3024336" cy="1584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19672" y="2636912"/>
              <a:ext cx="23762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</a:rPr>
                <a:t>Gas system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右箭头 22"/>
            <p:cNvSpPr/>
            <p:nvPr/>
          </p:nvSpPr>
          <p:spPr>
            <a:xfrm>
              <a:off x="3995936" y="2420888"/>
              <a:ext cx="792088" cy="21602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左箭头 23"/>
            <p:cNvSpPr/>
            <p:nvPr/>
          </p:nvSpPr>
          <p:spPr>
            <a:xfrm>
              <a:off x="3995936" y="3140968"/>
              <a:ext cx="792088" cy="216024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"/>
            <a:ext cx="9144000" cy="79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altLang="zh-C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Prototype</a:t>
            </a:r>
          </a:p>
          <a:p>
            <a:endParaRPr lang="en-GB" altLang="zh-CN" dirty="0" smtClean="0">
              <a:solidFill>
                <a:schemeClr val="tx2"/>
              </a:solidFill>
            </a:endParaRPr>
          </a:p>
          <a:p>
            <a:endParaRPr lang="en-GB" altLang="zh-CN" dirty="0" smtClean="0">
              <a:solidFill>
                <a:schemeClr val="tx2"/>
              </a:solidFill>
            </a:endParaRPr>
          </a:p>
        </p:txBody>
      </p:sp>
      <p:sp>
        <p:nvSpPr>
          <p:cNvPr id="26" name="标题 25"/>
          <p:cNvSpPr>
            <a:spLocks noGrp="1"/>
          </p:cNvSpPr>
          <p:nvPr>
            <p:ph type="title"/>
          </p:nvPr>
        </p:nvSpPr>
        <p:spPr>
          <a:xfrm>
            <a:off x="3347864" y="1196752"/>
            <a:ext cx="3312368" cy="634082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GB" altLang="zh-CN" b="1" dirty="0" smtClean="0">
                <a:solidFill>
                  <a:schemeClr val="bg1"/>
                </a:solidFill>
              </a:rPr>
              <a:t>electronics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8" name="内容占位符 2"/>
          <p:cNvSpPr>
            <a:spLocks noGrp="1"/>
          </p:cNvSpPr>
          <p:nvPr>
            <p:ph idx="1"/>
          </p:nvPr>
        </p:nvSpPr>
        <p:spPr>
          <a:xfrm>
            <a:off x="6444208" y="2564904"/>
            <a:ext cx="3744416" cy="1656184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en-US" altLang="zh-CN" dirty="0" smtClean="0"/>
              <a:t>Testing gas system</a:t>
            </a:r>
          </a:p>
          <a:p>
            <a:r>
              <a:rPr lang="en-US" altLang="zh-CN" dirty="0" smtClean="0"/>
              <a:t>Testing High pressure </a:t>
            </a:r>
          </a:p>
          <a:p>
            <a:r>
              <a:rPr lang="en-US" altLang="zh-CN" dirty="0" smtClean="0"/>
              <a:t>Testing High Voltage </a:t>
            </a:r>
          </a:p>
          <a:p>
            <a:r>
              <a:rPr lang="en-US" altLang="zh-CN" dirty="0" smtClean="0"/>
              <a:t>Testing readout </a:t>
            </a:r>
          </a:p>
          <a:p>
            <a:endParaRPr lang="zh-CN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                                  </a:t>
            </a:r>
            <a:r>
              <a:rPr lang="en-US" altLang="zh-CN" dirty="0" smtClean="0">
                <a:solidFill>
                  <a:schemeClr val="tx2"/>
                </a:solidFill>
              </a:rPr>
              <a:t>2016.11.11   Beijing               </a:t>
            </a:r>
            <a:r>
              <a:rPr lang="en-US" altLang="zh-CN" dirty="0" err="1" smtClean="0">
                <a:solidFill>
                  <a:schemeClr val="tx2"/>
                </a:solidFill>
              </a:rPr>
              <a:t>Heng</a:t>
            </a:r>
            <a:r>
              <a:rPr lang="en-US" altLang="zh-CN" dirty="0" smtClean="0">
                <a:solidFill>
                  <a:schemeClr val="tx2"/>
                </a:solidFill>
              </a:rPr>
              <a:t> Lin (SJTU)                                           6</a:t>
            </a:r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24744"/>
            <a:ext cx="2833664" cy="277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组合 25"/>
          <p:cNvGrpSpPr/>
          <p:nvPr/>
        </p:nvGrpSpPr>
        <p:grpSpPr>
          <a:xfrm>
            <a:off x="179512" y="908720"/>
            <a:ext cx="2808312" cy="1886990"/>
            <a:chOff x="539552" y="620688"/>
            <a:chExt cx="4783577" cy="3262610"/>
          </a:xfrm>
        </p:grpSpPr>
        <p:grpSp>
          <p:nvGrpSpPr>
            <p:cNvPr id="7" name="组合 6"/>
            <p:cNvGrpSpPr/>
            <p:nvPr/>
          </p:nvGrpSpPr>
          <p:grpSpPr>
            <a:xfrm>
              <a:off x="539552" y="620688"/>
              <a:ext cx="3312368" cy="3262610"/>
              <a:chOff x="539552" y="620688"/>
              <a:chExt cx="3312368" cy="3262610"/>
            </a:xfrm>
          </p:grpSpPr>
          <p:pic>
            <p:nvPicPr>
              <p:cNvPr id="2051" name="Picture 3" descr="C:\Users\lenovo\Desktop\pandax3\presentation\无标题3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11560" y="620688"/>
                <a:ext cx="2880320" cy="2569002"/>
              </a:xfrm>
              <a:prstGeom prst="rect">
                <a:avLst/>
              </a:prstGeom>
              <a:noFill/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39552" y="3212976"/>
                <a:ext cx="3312368" cy="670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/>
                <a:r>
                  <a:rPr lang="en-US" altLang="zh-CN" sz="1200" b="1" dirty="0" smtClean="0"/>
                  <a:t>Stainless steel Mounting ring  </a:t>
                </a:r>
              </a:p>
              <a:p>
                <a:pPr marL="342900" indent="-342900"/>
                <a:r>
                  <a:rPr lang="en-US" altLang="zh-CN" sz="1200" b="1" dirty="0" smtClean="0"/>
                  <a:t>ID:660mm</a:t>
                </a:r>
              </a:p>
            </p:txBody>
          </p:sp>
        </p:grpSp>
        <p:cxnSp>
          <p:nvCxnSpPr>
            <p:cNvPr id="20" name="直接箭头连接符 19"/>
            <p:cNvCxnSpPr/>
            <p:nvPr/>
          </p:nvCxnSpPr>
          <p:spPr>
            <a:xfrm>
              <a:off x="3203848" y="1700808"/>
              <a:ext cx="2119281" cy="1285418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31"/>
          <p:cNvGrpSpPr/>
          <p:nvPr/>
        </p:nvGrpSpPr>
        <p:grpSpPr>
          <a:xfrm>
            <a:off x="4572000" y="1772816"/>
            <a:ext cx="4752528" cy="972176"/>
            <a:chOff x="3293138" y="5877272"/>
            <a:chExt cx="4087174" cy="1296350"/>
          </a:xfrm>
        </p:grpSpPr>
        <p:sp>
          <p:nvSpPr>
            <p:cNvPr id="8" name="TextBox 7"/>
            <p:cNvSpPr txBox="1"/>
            <p:nvPr/>
          </p:nvSpPr>
          <p:spPr>
            <a:xfrm>
              <a:off x="4283968" y="5877272"/>
              <a:ext cx="30963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59 copper rings and 2 resistor (1G ohm)chains to shape the field </a:t>
              </a:r>
            </a:p>
            <a:p>
              <a:endParaRPr lang="zh-CN" altLang="en-US" dirty="0"/>
            </a:p>
          </p:txBody>
        </p:sp>
        <p:cxnSp>
          <p:nvCxnSpPr>
            <p:cNvPr id="22" name="直接箭头连接符 21"/>
            <p:cNvCxnSpPr/>
            <p:nvPr/>
          </p:nvCxnSpPr>
          <p:spPr>
            <a:xfrm flipH="1">
              <a:off x="3293138" y="6693526"/>
              <a:ext cx="1052757" cy="480096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30"/>
          <p:cNvGrpSpPr/>
          <p:nvPr/>
        </p:nvGrpSpPr>
        <p:grpSpPr>
          <a:xfrm>
            <a:off x="827584" y="2852936"/>
            <a:ext cx="2376264" cy="1296144"/>
            <a:chOff x="539552" y="3645024"/>
            <a:chExt cx="5832648" cy="2793117"/>
          </a:xfrm>
        </p:grpSpPr>
        <p:sp>
          <p:nvSpPr>
            <p:cNvPr id="5" name="TextBox 4"/>
            <p:cNvSpPr txBox="1"/>
            <p:nvPr/>
          </p:nvSpPr>
          <p:spPr>
            <a:xfrm>
              <a:off x="2411760" y="4797153"/>
              <a:ext cx="3384376" cy="1364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altLang="zh-CN" sz="1200" b="1" dirty="0" smtClean="0"/>
                <a:t>12 </a:t>
              </a:r>
              <a:r>
                <a:rPr lang="en-US" altLang="zh-CN" sz="1200" b="1" dirty="0" err="1" smtClean="0"/>
                <a:t>Tyflon</a:t>
              </a:r>
              <a:r>
                <a:rPr lang="en-US" altLang="zh-CN" sz="1200" b="1" dirty="0" smtClean="0"/>
                <a:t> sporting bars </a:t>
              </a:r>
            </a:p>
            <a:p>
              <a:pPr marL="342900" indent="-342900"/>
              <a:r>
                <a:rPr lang="en-US" altLang="zh-CN" sz="1200" b="1" dirty="0" smtClean="0"/>
                <a:t> Height:780mm;</a:t>
              </a:r>
            </a:p>
            <a:p>
              <a:endParaRPr lang="zh-CN" altLang="en-US" dirty="0"/>
            </a:p>
          </p:txBody>
        </p:sp>
        <p:cxnSp>
          <p:nvCxnSpPr>
            <p:cNvPr id="21" name="直接箭头连接符 20"/>
            <p:cNvCxnSpPr/>
            <p:nvPr/>
          </p:nvCxnSpPr>
          <p:spPr>
            <a:xfrm flipV="1">
              <a:off x="2555776" y="3645024"/>
              <a:ext cx="3816424" cy="1008112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217" name="Picture 1" descr="C:\Users\lenovo\Desktop\pandax3\presentation\无标题7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4005064"/>
              <a:ext cx="1872208" cy="2433077"/>
            </a:xfrm>
            <a:prstGeom prst="rect">
              <a:avLst/>
            </a:prstGeom>
            <a:noFill/>
          </p:spPr>
        </p:pic>
      </p:grpSp>
      <p:sp>
        <p:nvSpPr>
          <p:cNvPr id="16" name="TextBox 15"/>
          <p:cNvSpPr txBox="1"/>
          <p:nvPr/>
        </p:nvSpPr>
        <p:spPr>
          <a:xfrm>
            <a:off x="0" y="1"/>
            <a:ext cx="9144000" cy="79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altLang="zh-C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Prototype-field cage</a:t>
            </a:r>
          </a:p>
          <a:p>
            <a:endParaRPr lang="en-GB" altLang="zh-CN" dirty="0" smtClean="0">
              <a:solidFill>
                <a:schemeClr val="tx2"/>
              </a:solidFill>
            </a:endParaRPr>
          </a:p>
          <a:p>
            <a:endParaRPr lang="en-GB" altLang="zh-CN" dirty="0" smtClean="0">
              <a:solidFill>
                <a:schemeClr val="tx2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4139952" y="3501008"/>
            <a:ext cx="5184576" cy="2675760"/>
            <a:chOff x="4139952" y="3933056"/>
            <a:chExt cx="5184576" cy="2675760"/>
          </a:xfrm>
        </p:grpSpPr>
        <p:pic>
          <p:nvPicPr>
            <p:cNvPr id="3074" name="Picture 2" descr="C:\Users\lenovo\Desktop\pandax3\presentation\2016_11_11\TPC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17360" y="4653136"/>
              <a:ext cx="4326640" cy="1955680"/>
            </a:xfrm>
            <a:prstGeom prst="rect">
              <a:avLst/>
            </a:prstGeom>
            <a:noFill/>
          </p:spPr>
        </p:pic>
        <p:cxnSp>
          <p:nvCxnSpPr>
            <p:cNvPr id="30" name="直接箭头连接符 29"/>
            <p:cNvCxnSpPr/>
            <p:nvPr/>
          </p:nvCxnSpPr>
          <p:spPr>
            <a:xfrm flipH="1" flipV="1">
              <a:off x="4139952" y="4077072"/>
              <a:ext cx="1080120" cy="1080120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796136" y="3933056"/>
              <a:ext cx="3528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zh-CN" b="1" dirty="0" smtClean="0"/>
                <a:t>Resistors fixed between shaping rings</a:t>
              </a:r>
              <a:endParaRPr lang="zh-CN" altLang="en-US" b="1" dirty="0"/>
            </a:p>
          </p:txBody>
        </p:sp>
      </p:grpSp>
      <p:pic>
        <p:nvPicPr>
          <p:cNvPr id="3075" name="Picture 3" descr="C:\Users\lenovo\Desktop\pandax3\presentation\2016_11_11\simulati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149080"/>
            <a:ext cx="3554694" cy="2286942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                                  </a:t>
            </a:r>
            <a:r>
              <a:rPr lang="en-US" altLang="zh-CN" dirty="0" smtClean="0">
                <a:solidFill>
                  <a:schemeClr val="tx2"/>
                </a:solidFill>
              </a:rPr>
              <a:t>2016.11.11   Beijing               </a:t>
            </a:r>
            <a:r>
              <a:rPr lang="en-US" altLang="zh-CN" dirty="0" err="1" smtClean="0">
                <a:solidFill>
                  <a:schemeClr val="tx2"/>
                </a:solidFill>
              </a:rPr>
              <a:t>Heng</a:t>
            </a:r>
            <a:r>
              <a:rPr lang="en-US" altLang="zh-CN" dirty="0" smtClean="0">
                <a:solidFill>
                  <a:schemeClr val="tx2"/>
                </a:solidFill>
              </a:rPr>
              <a:t> Lin (SJTU)                                          7</a:t>
            </a:r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3"/>
          <p:cNvGrpSpPr/>
          <p:nvPr/>
        </p:nvGrpSpPr>
        <p:grpSpPr>
          <a:xfrm>
            <a:off x="4427984" y="1124744"/>
            <a:ext cx="2592288" cy="2088232"/>
            <a:chOff x="2483768" y="476672"/>
            <a:chExt cx="3096344" cy="2594470"/>
          </a:xfrm>
        </p:grpSpPr>
        <p:sp>
          <p:nvSpPr>
            <p:cNvPr id="7" name="右箭头 6"/>
            <p:cNvSpPr/>
            <p:nvPr/>
          </p:nvSpPr>
          <p:spPr>
            <a:xfrm>
              <a:off x="2483768" y="1460781"/>
              <a:ext cx="792087" cy="4320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122" name="Picture 2" descr="C:\Users\lenovo\Desktop\pandax3\presentation\无标题6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43862" y="834530"/>
              <a:ext cx="1320677" cy="2236612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3059832" y="476672"/>
              <a:ext cx="252028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 smtClean="0"/>
                <a:t>Shape rings + resistor</a:t>
              </a:r>
            </a:p>
            <a:p>
              <a:endParaRPr lang="zh-CN" altLang="en-US" dirty="0"/>
            </a:p>
          </p:txBody>
        </p:sp>
      </p:grpSp>
      <p:grpSp>
        <p:nvGrpSpPr>
          <p:cNvPr id="6" name="组合 14"/>
          <p:cNvGrpSpPr/>
          <p:nvPr/>
        </p:nvGrpSpPr>
        <p:grpSpPr>
          <a:xfrm>
            <a:off x="107504" y="3573016"/>
            <a:ext cx="2759715" cy="2900918"/>
            <a:chOff x="5720569" y="998954"/>
            <a:chExt cx="3878782" cy="4668543"/>
          </a:xfrm>
        </p:grpSpPr>
        <p:sp>
          <p:nvSpPr>
            <p:cNvPr id="9" name="右箭头 8"/>
            <p:cNvSpPr/>
            <p:nvPr/>
          </p:nvSpPr>
          <p:spPr>
            <a:xfrm>
              <a:off x="5720569" y="2968996"/>
              <a:ext cx="1078579" cy="67535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Picture 6" descr="D:\mywork\asus\md-disk\HP system\TPC\Pic\IMG_20151103_19373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35057" y="1462493"/>
              <a:ext cx="2366315" cy="4205004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6935055" y="998954"/>
              <a:ext cx="2664296" cy="1184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 smtClean="0"/>
                <a:t>Rest Supporting bars</a:t>
              </a:r>
              <a:endParaRPr lang="zh-CN" altLang="en-US" sz="12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0" y="1"/>
            <a:ext cx="9144000" cy="79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altLang="zh-C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Prototype-field cage</a:t>
            </a:r>
          </a:p>
          <a:p>
            <a:endParaRPr lang="en-GB" altLang="zh-CN" dirty="0" smtClean="0">
              <a:solidFill>
                <a:schemeClr val="tx2"/>
              </a:solidFill>
            </a:endParaRPr>
          </a:p>
          <a:p>
            <a:endParaRPr lang="en-GB" altLang="zh-CN" dirty="0" smtClean="0">
              <a:solidFill>
                <a:schemeClr val="tx2"/>
              </a:solidFill>
            </a:endParaRPr>
          </a:p>
        </p:txBody>
      </p:sp>
      <p:pic>
        <p:nvPicPr>
          <p:cNvPr id="16" name="Picture 2" descr="C:\Users\lenovo\Desktop\pandax3\presentation\2016_11_11\field c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96752"/>
            <a:ext cx="1694647" cy="2088232"/>
          </a:xfrm>
          <a:prstGeom prst="rect">
            <a:avLst/>
          </a:prstGeom>
          <a:noFill/>
        </p:spPr>
      </p:pic>
      <p:grpSp>
        <p:nvGrpSpPr>
          <p:cNvPr id="18" name="组合 17"/>
          <p:cNvGrpSpPr/>
          <p:nvPr/>
        </p:nvGrpSpPr>
        <p:grpSpPr>
          <a:xfrm>
            <a:off x="2195736" y="980728"/>
            <a:ext cx="2664296" cy="2232247"/>
            <a:chOff x="2411760" y="980728"/>
            <a:chExt cx="2664296" cy="2232247"/>
          </a:xfrm>
        </p:grpSpPr>
        <p:grpSp>
          <p:nvGrpSpPr>
            <p:cNvPr id="2" name="组合 12"/>
            <p:cNvGrpSpPr/>
            <p:nvPr/>
          </p:nvGrpSpPr>
          <p:grpSpPr>
            <a:xfrm>
              <a:off x="3347864" y="980728"/>
              <a:ext cx="1728192" cy="2232247"/>
              <a:chOff x="323528" y="764704"/>
              <a:chExt cx="2326887" cy="4109819"/>
            </a:xfrm>
          </p:grpSpPr>
          <p:pic>
            <p:nvPicPr>
              <p:cNvPr id="4" name="Picture 4" descr="D:\mywork\asus\md-disk\HP system\TPC\Pic\IMG_20151103_182715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23529" y="1556791"/>
                <a:ext cx="1551257" cy="3317732"/>
              </a:xfrm>
              <a:prstGeom prst="rect">
                <a:avLst/>
              </a:prstGeom>
              <a:noFill/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323528" y="764704"/>
                <a:ext cx="2326887" cy="1869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 smtClean="0"/>
                  <a:t>Remove half of supporting bars</a:t>
                </a:r>
              </a:p>
              <a:p>
                <a:r>
                  <a:rPr lang="en-US" altLang="zh-CN" b="1" dirty="0" smtClean="0"/>
                  <a:t> </a:t>
                </a:r>
              </a:p>
              <a:p>
                <a:endParaRPr lang="zh-CN" altLang="en-US" dirty="0"/>
              </a:p>
            </p:txBody>
          </p:sp>
        </p:grpSp>
        <p:sp>
          <p:nvSpPr>
            <p:cNvPr id="17" name="右箭头 16"/>
            <p:cNvSpPr/>
            <p:nvPr/>
          </p:nvSpPr>
          <p:spPr>
            <a:xfrm>
              <a:off x="2411760" y="1916832"/>
              <a:ext cx="720080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771800" y="3501008"/>
            <a:ext cx="3577418" cy="2952328"/>
            <a:chOff x="397036" y="3713603"/>
            <a:chExt cx="3502889" cy="2811741"/>
          </a:xfrm>
        </p:grpSpPr>
        <p:pic>
          <p:nvPicPr>
            <p:cNvPr id="19" name="Picture 2" descr="C:\Users\lenovo\Desktop\pandax3\presentation\2016_11_11\TPC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87624" y="3987919"/>
              <a:ext cx="1961816" cy="2537425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1595669" y="3713603"/>
              <a:ext cx="2304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zh-CN" sz="1200" b="1" dirty="0" smtClean="0"/>
                <a:t>Current Test </a:t>
              </a:r>
              <a:endParaRPr lang="zh-CN" altLang="en-US" sz="1200" b="1" dirty="0"/>
            </a:p>
          </p:txBody>
        </p:sp>
        <p:sp>
          <p:nvSpPr>
            <p:cNvPr id="21" name="右箭头 20"/>
            <p:cNvSpPr/>
            <p:nvPr/>
          </p:nvSpPr>
          <p:spPr>
            <a:xfrm>
              <a:off x="397036" y="4948026"/>
              <a:ext cx="720080" cy="4320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652120" y="1844824"/>
            <a:ext cx="3312368" cy="4490848"/>
            <a:chOff x="5652120" y="2204864"/>
            <a:chExt cx="3312368" cy="4490848"/>
          </a:xfrm>
        </p:grpSpPr>
        <p:pic>
          <p:nvPicPr>
            <p:cNvPr id="23" name="Picture 3" descr="C:\Users\lenovo\Desktop\pandax3\presentation\2016_11_11\HV5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16216" y="2204864"/>
              <a:ext cx="2448272" cy="4490848"/>
            </a:xfrm>
            <a:prstGeom prst="rect">
              <a:avLst/>
            </a:prstGeom>
            <a:noFill/>
          </p:spPr>
        </p:pic>
        <p:sp>
          <p:nvSpPr>
            <p:cNvPr id="24" name="右箭头 23"/>
            <p:cNvSpPr/>
            <p:nvPr/>
          </p:nvSpPr>
          <p:spPr>
            <a:xfrm>
              <a:off x="5652120" y="4725144"/>
              <a:ext cx="720080" cy="4320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                                  </a:t>
            </a:r>
            <a:r>
              <a:rPr lang="en-US" altLang="zh-CN" dirty="0" smtClean="0">
                <a:solidFill>
                  <a:schemeClr val="tx2"/>
                </a:solidFill>
              </a:rPr>
              <a:t>2016.11.11   Beijing               </a:t>
            </a:r>
            <a:r>
              <a:rPr lang="en-US" altLang="zh-CN" dirty="0" err="1" smtClean="0">
                <a:solidFill>
                  <a:schemeClr val="tx2"/>
                </a:solidFill>
              </a:rPr>
              <a:t>Heng</a:t>
            </a:r>
            <a:r>
              <a:rPr lang="en-US" altLang="zh-CN" dirty="0" smtClean="0">
                <a:solidFill>
                  <a:schemeClr val="tx2"/>
                </a:solidFill>
              </a:rPr>
              <a:t> Lin (SJTU)                                          8</a:t>
            </a:r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4437112"/>
            <a:ext cx="4896544" cy="201622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altLang="zh-CN" dirty="0" err="1" smtClean="0"/>
              <a:t>Micromegas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en-US" altLang="zh-CN" sz="2800" dirty="0" smtClean="0"/>
              <a:t>gas amplification through very thin layers 50µm</a:t>
            </a:r>
          </a:p>
          <a:p>
            <a:r>
              <a:rPr lang="en-US" altLang="zh-CN" sz="2800" dirty="0" smtClean="0"/>
              <a:t>Mesh shaped to get the X-Y information of signal </a:t>
            </a:r>
          </a:p>
          <a:p>
            <a:r>
              <a:rPr lang="en-US" altLang="zh-CN" sz="2800" dirty="0" smtClean="0"/>
              <a:t>Made of copper and </a:t>
            </a:r>
            <a:r>
              <a:rPr lang="en-US" altLang="zh-CN" sz="2800" dirty="0" err="1" smtClean="0"/>
              <a:t>capton</a:t>
            </a:r>
            <a:endParaRPr lang="en-US" altLang="zh-CN" sz="2800" dirty="0" smtClean="0"/>
          </a:p>
          <a:p>
            <a:r>
              <a:rPr lang="en-GB" altLang="zh-CN" sz="2800" dirty="0" smtClean="0"/>
              <a:t>Amplification </a:t>
            </a:r>
            <a:r>
              <a:rPr lang="en-US" altLang="zh-CN" sz="2800" dirty="0" smtClean="0"/>
              <a:t>~1000</a:t>
            </a:r>
          </a:p>
          <a:p>
            <a:endParaRPr lang="zh-CN" altLang="en-US" dirty="0"/>
          </a:p>
        </p:txBody>
      </p:sp>
      <p:pic>
        <p:nvPicPr>
          <p:cNvPr id="5122" name="Picture 2" descr="C:\Users\lenovo\Desktop\pandax3\presentation\2016_11_11\mm pr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6541856" cy="299682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"/>
            <a:ext cx="9144000" cy="79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altLang="zh-C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Prototype-</a:t>
            </a:r>
            <a:r>
              <a:rPr lang="en-GB" altLang="zh-CN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Micromegas</a:t>
            </a:r>
            <a:endParaRPr lang="en-GB" altLang="zh-CN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GB" altLang="zh-CN" dirty="0" smtClean="0">
              <a:solidFill>
                <a:schemeClr val="tx2"/>
              </a:solidFill>
            </a:endParaRPr>
          </a:p>
          <a:p>
            <a:endParaRPr lang="en-GB" altLang="zh-CN" dirty="0" smtClean="0">
              <a:solidFill>
                <a:schemeClr val="tx2"/>
              </a:solidFill>
            </a:endParaRPr>
          </a:p>
        </p:txBody>
      </p:sp>
      <p:pic>
        <p:nvPicPr>
          <p:cNvPr id="10" name="Picture 1" descr="C:\Users\lenovo\Desktop\pandax3\presentation\无标题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1592" y="4149080"/>
            <a:ext cx="3672408" cy="2137647"/>
          </a:xfrm>
          <a:prstGeom prst="rect">
            <a:avLst/>
          </a:prstGeom>
          <a:noFill/>
        </p:spPr>
      </p:pic>
      <p:pic>
        <p:nvPicPr>
          <p:cNvPr id="5124" name="Picture 4" descr="C:\Users\lenovo\Desktop\pandax3\presentation\2016_11_11\mm 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348880"/>
            <a:ext cx="2872331" cy="182289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23528" y="90872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Micro Mesh Gas Amplifier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                                  </a:t>
            </a:r>
            <a:r>
              <a:rPr lang="en-US" altLang="zh-CN" dirty="0" smtClean="0">
                <a:solidFill>
                  <a:schemeClr val="tx2"/>
                </a:solidFill>
              </a:rPr>
              <a:t>2016.11.11   Beijing               </a:t>
            </a:r>
            <a:r>
              <a:rPr lang="en-US" altLang="zh-CN" dirty="0" err="1" smtClean="0">
                <a:solidFill>
                  <a:schemeClr val="tx2"/>
                </a:solidFill>
              </a:rPr>
              <a:t>Heng</a:t>
            </a:r>
            <a:r>
              <a:rPr lang="en-US" altLang="zh-CN" dirty="0" smtClean="0">
                <a:solidFill>
                  <a:schemeClr val="tx2"/>
                </a:solidFill>
              </a:rPr>
              <a:t> Lin (SJTU)                                           9</a:t>
            </a:r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688</Words>
  <Application>Microsoft Office PowerPoint</Application>
  <PresentationFormat>全屏显示(4:3)</PresentationFormat>
  <Paragraphs>147</Paragraphs>
  <Slides>18</Slides>
  <Notes>14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PandaX-III 原型探测器进展</vt:lpstr>
      <vt:lpstr>幻灯片 2</vt:lpstr>
      <vt:lpstr>幻灯片 3</vt:lpstr>
      <vt:lpstr>幻灯片 4</vt:lpstr>
      <vt:lpstr>幻灯片 5</vt:lpstr>
      <vt:lpstr>electronics</vt:lpstr>
      <vt:lpstr>幻灯片 7</vt:lpstr>
      <vt:lpstr>幻灯片 8</vt:lpstr>
      <vt:lpstr>幻灯片 9</vt:lpstr>
      <vt:lpstr>Scalable Radio-pure Readout Module (SR2M) </vt:lpstr>
      <vt:lpstr>Micromegas gluing</vt:lpstr>
      <vt:lpstr>幻灯片 12</vt:lpstr>
      <vt:lpstr>1.Steel rod soldered with tyflon  2.Steel rod plug into a tyflon </vt:lpstr>
      <vt:lpstr>幻灯片 14</vt:lpstr>
      <vt:lpstr>幻灯片 15</vt:lpstr>
      <vt:lpstr>Gamma track</vt:lpstr>
      <vt:lpstr>幻灯片 17</vt:lpstr>
      <vt:lpstr>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PandaX-III 原型探测器进展</dc:title>
  <dc:creator>heng lin</dc:creator>
  <cp:lastModifiedBy>lenovo</cp:lastModifiedBy>
  <cp:revision>94</cp:revision>
  <dcterms:created xsi:type="dcterms:W3CDTF">2016-11-09T06:16:00Z</dcterms:created>
  <dcterms:modified xsi:type="dcterms:W3CDTF">2016-11-11T06:20:37Z</dcterms:modified>
</cp:coreProperties>
</file>