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9"/>
  </p:notesMasterIdLst>
  <p:handoutMasterIdLst>
    <p:handoutMasterId r:id="rId30"/>
  </p:handoutMasterIdLst>
  <p:sldIdLst>
    <p:sldId id="256" r:id="rId11"/>
    <p:sldId id="257" r:id="rId12"/>
    <p:sldId id="258" r:id="rId13"/>
    <p:sldId id="260" r:id="rId14"/>
    <p:sldId id="279" r:id="rId15"/>
    <p:sldId id="261" r:id="rId16"/>
    <p:sldId id="262" r:id="rId17"/>
    <p:sldId id="263" r:id="rId18"/>
    <p:sldId id="266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8" r:id="rId27"/>
    <p:sldId id="275" r:id="rId28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0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A3EC-9208-4C0F-A2C7-EA352A5B69E4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E98A-9B15-432D-8BA4-FE10B95BFF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5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2CFE-8BB3-4976-96AC-67CC25BA103B}" type="datetimeFigureOut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17A9-92EE-4630-8A20-318597D04F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0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17A9-92EE-4630-8A20-318597D04FD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3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D32A-A9C3-4136-B230-80AC5A520183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7370-9D97-41BF-9084-56E003A30C37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8BA-1A4D-4A80-A32F-37790C5EC9F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15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124F-05CE-4275-BFA1-3D68B50ECA8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03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A6D-77D2-4B53-B200-18C41A3148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688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D62E-A9CE-49EA-A179-42FD8FDD7CD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53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0B90-7ED2-4BAE-A8A2-12518CC0DBC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421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3187-0A4E-4869-8F24-3430F7E8CEF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74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57E5-CBD0-403E-AEC2-4DEFC747EE5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081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0E0C-032F-4A1F-A6A3-9F66886F72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18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5C6-EF8A-40E8-A093-CC35838974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13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D89B-3724-47D2-A9C5-6D7B808CA2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72BA-5915-4706-B863-A00A71CE97E9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23CB-0394-427E-AA4E-C90566B92D0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4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A334-C181-4CA9-843B-270A911476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1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E112-C079-4FA4-94A7-354F228EF9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67F1-3A9E-4353-BF09-67B6DF171D2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8A43-1BA5-4E1B-A17D-50FDABE7ACD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6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75F-719F-49D0-8D9E-AC6F8DA364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8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B761-0CB1-428C-A670-28D29F8A5E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92E9-6BF3-44C8-AC85-966E019326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5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8319-7B50-45B6-8AD7-76759B05C6B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A347-D036-43FA-8BEF-E413DEB9DA74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8B9D-CEB6-45F7-8E15-C0516498E1A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57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340E-9D0F-4820-A654-71720D7D10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EC6-A843-4130-8FBA-D0AF5B258A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2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0D9-8CD6-49FA-AB28-36FDB9D7490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77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6761-0BFD-4757-B473-B79CD0B4710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6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E24A-ADFC-4D74-B144-574353A4F50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8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8F00-0C2F-49E3-BD78-797E0F58B3C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72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9FFA-C0B5-455C-948D-FF37833458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15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773F-C7AC-46CD-945F-C8D20CAE291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4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F20D-08A7-4492-BC53-3A9F0DACDDD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4B5B-7957-45E1-B34E-78EB908C685D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71BD-E53D-473E-9C03-46E9CF68236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7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15CB-86C4-41A1-86B8-6B92BE521C4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36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68C-A701-4B36-BAB0-D92C133FF6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5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7B18-83D0-4B8D-A8CF-5D910C2CD5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65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EAB-E859-41E3-A2E8-531B5D71C9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22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CB7C-3030-48F8-B161-69611EA03D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61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52B-38E3-4D52-A88F-E858BF286E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9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CE82-85A1-447C-AF64-6BF9DFEAB1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6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0F7B-0870-4801-8A24-F73BF32376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0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E25E-9B81-4845-8DA5-20281F3B45B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CAF0-D534-4D8E-946A-D72E29ADA889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B8F-256B-4C38-AA3E-7FFC5F70F3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71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20D1-91C3-4C97-B881-AACC415ECC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5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6D22-65FC-4127-A039-79B8C6571C3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8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4DDA-1CD6-462A-B8D6-4FACDBCCC4D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ADF9-89FB-4D23-AF2B-AAA4D250529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85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BA1-5670-4FD4-B10B-97496B807D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98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C43F-279E-4E5A-9106-D023FFDB32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50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A687-4F58-4C64-AEE0-87B5AB6077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8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975-26F3-41FA-B156-E9366CC1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7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BEC9-354E-4811-8A39-04A1095217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961F-7090-4D22-83AA-5936FFFC5563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63E7-47A5-4A68-B593-C901655165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73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A950-C581-476C-8388-F913B5C5014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7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688A-E077-4699-8DB4-5D9E4BB439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39DC-FA3B-460A-82B8-1D63B07D8C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0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6B81-0BED-45A5-883C-C5D37E4224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02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8F07-965D-4CCC-B3D8-439220EC12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AC8-A08D-481D-AE99-6F3F06AB6F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96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8CB0-3284-4E55-87E1-E32715CE23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2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7C35-427C-45AD-88D7-6B7C9F5B86F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17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9377-A6CD-42D5-95ED-A2D64435A88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4282-4E07-4F04-8A9D-D7BEB16DFC9E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F2C2-022B-49E8-9433-733D548B5F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86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45E4-76F6-4326-B6B0-11F708D230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46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9716-CBFB-4E7E-BF48-67C42F4084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2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13E2-1FC0-418C-9EB5-D8FD191EC7E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48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822D-B110-4939-A785-594DF9B5D8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72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1E2-C370-4741-837E-8DC9930CFA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0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8883-BA21-4AA7-B812-AD70F2E2E56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2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4FDF-A99B-4577-AD48-B6C57401F0F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79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EE9F-50E5-48A4-B11A-11EB2E8887D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4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E1C7-4B15-40E9-9986-0C92C852E0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2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A88-36B8-40E3-876D-A5516C70F4FE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DADF-8590-408E-97A8-8F0CD20F17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59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DD60-D70A-425E-AD16-8B8FC16070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076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6141-E7F2-4B7C-88FC-5D3C240000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3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E628-503D-45F6-9649-C06D702553C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89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A3F0-01F4-44DC-A88E-1FA3FEA712A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33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385-CEF9-4254-BCDE-5B281A0E35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FDB1-2B02-4C8B-8E43-8229C526D5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98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EBC5-A191-499B-81A5-76997CA88E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8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764F-56F9-4ABD-9595-F2F3B6D606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81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076-E2F1-4A99-B0C4-B30B50E58F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5CC-F66F-4AAF-B362-65323626E523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29BE-474D-453E-9CF1-D4C7642293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314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D3D4-C20D-44F7-ACDE-3B80AC5715F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13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D020-B8AF-417A-841D-1B01F66B59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25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D4CA-58E6-447D-8429-6BC97781686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0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AA4D-930E-487A-803A-DF695A816DC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36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D3B-7EEE-4DC0-8095-D36404304B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90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2C7A-8419-4505-8553-7F23BEA4A1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03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9ED6-39EA-40DF-8E2A-72ECC06F0FB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83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F1EF-1614-49E4-8F8E-8D73869EAB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1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3B20-3901-4C34-8870-17A3211A92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E6D6-F233-4E11-8614-1305736D169C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A911-98B7-4087-B13D-84DB4D8B0BD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569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D38-F046-4D48-AC84-FB1415974B0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938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7C4-7874-4DE8-8378-B7FCEEA59F5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879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A590-1636-48E9-BC43-0B78B2F6F1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67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AD6A-2300-4760-A3FA-F36C2B8D1DD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284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ED1-686E-438D-A357-73C7F2A41C3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6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0A1-D6D4-470A-B134-4436DF7F4C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6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4A8E-CB3D-4F1B-9306-C249C4A4FE6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7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9EA6-9A2A-4008-A9E3-84C2620CB15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8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12C5-2925-4C65-93BA-38E37D4AA1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5C34-46B2-4B41-A744-43AC2429B907}" type="datetime1">
              <a:rPr lang="zh-CN" altLang="en-US" smtClean="0"/>
              <a:pPr/>
              <a:t>2016/11/12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C734-397D-410A-A964-2A73AF3A980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9F1B-9D5E-493B-A575-F5F88A77B86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8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D790-1133-4CD3-893D-BB7A261B6F0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1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F49F-AA8A-4590-9638-4F17175A8B5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EA10-B6C1-4275-82EE-D67F33297F2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5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F63A-7B6A-4854-BA31-9A56AFAC8B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E411-23DB-4DE6-B34B-3017417B66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15ED-359B-4981-B4C1-03D217A3A1A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6F85-E91C-452F-B676-9EFABEB83BF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1772816"/>
            <a:ext cx="9036496" cy="1470025"/>
          </a:xfrm>
        </p:spPr>
        <p:txBody>
          <a:bodyPr>
            <a:normAutofit/>
          </a:bodyPr>
          <a:lstStyle/>
          <a:p>
            <a:r>
              <a:rPr lang="en-US" altLang="zh-CN" sz="3600" b="1" i="1" dirty="0" smtClean="0">
                <a:solidFill>
                  <a:schemeClr val="accent1">
                    <a:lumMod val="75000"/>
                  </a:schemeClr>
                </a:solidFill>
              </a:rPr>
              <a:t>RHIC/STAR iTPC </a:t>
            </a:r>
            <a:r>
              <a:rPr lang="zh-CN" alt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升级样机的制作与初步测试</a:t>
            </a:r>
            <a:endParaRPr lang="zh-CN" alt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6912768" cy="3384376"/>
          </a:xfrm>
        </p:spPr>
        <p:txBody>
          <a:bodyPr>
            <a:normAutofit/>
          </a:bodyPr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沈付旺</a:t>
            </a: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1600" i="1" dirty="0"/>
          </a:p>
          <a:p>
            <a:endParaRPr lang="en-US" altLang="zh-CN" sz="1600" i="1" dirty="0" smtClean="0"/>
          </a:p>
          <a:p>
            <a:endParaRPr lang="en-US" altLang="zh-CN" sz="1600" i="1" dirty="0" smtClean="0"/>
          </a:p>
          <a:p>
            <a:endParaRPr lang="en-US" altLang="zh-CN" sz="1600" i="1" dirty="0"/>
          </a:p>
          <a:p>
            <a:endParaRPr lang="en-US" altLang="zh-CN" sz="1600" i="1" dirty="0" smtClean="0"/>
          </a:p>
          <a:p>
            <a:endParaRPr lang="en-US" altLang="zh-CN" sz="1600" i="1" dirty="0"/>
          </a:p>
          <a:p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UCAS, Beijing</a:t>
            </a:r>
          </a:p>
          <a:p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November </a:t>
            </a:r>
            <a:r>
              <a:rPr lang="en-US" altLang="zh-CN" sz="1600" i="1" dirty="0">
                <a:solidFill>
                  <a:schemeClr val="accent1">
                    <a:lumMod val="75000"/>
                  </a:schemeClr>
                </a:solidFill>
              </a:rPr>
              <a:t>12, 2016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enfw\Desktop\下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365"/>
            <a:ext cx="1584175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enfw\Desktop\STAR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96118" cy="11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755261" cy="26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henfw\Desktop\捕获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7" y="1268760"/>
            <a:ext cx="26376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528" y="44624"/>
            <a:ext cx="8229600" cy="77809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Pad Signal selection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933056"/>
            <a:ext cx="4968552" cy="2349605"/>
          </a:xfrm>
        </p:spPr>
        <p:txBody>
          <a:bodyPr>
            <a:normAutofit lnSpcReduction="10000"/>
          </a:bodyPr>
          <a:lstStyle/>
          <a:p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</a:rPr>
              <a:t>The STAR DAQ algorithm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400" i="1" dirty="0" smtClean="0">
                <a:solidFill>
                  <a:srgbClr val="FF0000"/>
                </a:solidFill>
              </a:rPr>
              <a:t>Read out versus time bin (100ns each, 400 in total)</a:t>
            </a:r>
            <a:endParaRPr lang="en-US" altLang="zh-CN" sz="14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1400" i="1" dirty="0">
                <a:solidFill>
                  <a:srgbClr val="FF0000"/>
                </a:solidFill>
              </a:rPr>
              <a:t>2 time bins 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</a:rPr>
              <a:t>ADC in a row </a:t>
            </a:r>
            <a:r>
              <a:rPr lang="en-US" altLang="zh-CN" sz="1400" i="1" dirty="0">
                <a:solidFill>
                  <a:srgbClr val="FF0000"/>
                </a:solidFill>
              </a:rPr>
              <a:t>&gt;3  counts</a:t>
            </a:r>
            <a:r>
              <a:rPr lang="en-US" altLang="zh-CN" sz="1400" i="1" dirty="0">
                <a:solidFill>
                  <a:srgbClr val="0070C0"/>
                </a:solidFill>
              </a:rPr>
              <a:t> </a:t>
            </a:r>
            <a:endParaRPr lang="en-US" altLang="zh-CN" sz="1400" i="1" dirty="0" smtClean="0">
              <a:solidFill>
                <a:srgbClr val="0070C0"/>
              </a:solidFill>
            </a:endParaRPr>
          </a:p>
          <a:p>
            <a:pPr lvl="0"/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Pad signal selection 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noise 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</a:rPr>
              <a:t>band </a:t>
            </a: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with  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</a:rPr>
              <a:t>ADC </a:t>
            </a: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&lt;5  -&gt;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cut</a:t>
            </a:r>
            <a:r>
              <a:rPr lang="en-US" altLang="zh-CN" sz="1400" i="1" dirty="0" smtClean="0">
                <a:solidFill>
                  <a:srgbClr val="FF0000"/>
                </a:solidFill>
              </a:rPr>
              <a:t> 1:</a:t>
            </a:r>
            <a:r>
              <a:rPr lang="en-US" altLang="zh-CN" sz="1400" i="1" dirty="0" smtClean="0">
                <a:solidFill>
                  <a:srgbClr val="0070C0"/>
                </a:solidFill>
              </a:rPr>
              <a:t>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ADC&gt;5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altLang="zh-CN" sz="14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oise continued time bins &lt;3 -&gt;</a:t>
            </a: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cut2</a:t>
            </a:r>
            <a:r>
              <a:rPr lang="en-US" altLang="zh-CN" sz="1400" i="1" dirty="0" smtClean="0">
                <a:solidFill>
                  <a:srgbClr val="FF0000"/>
                </a:solidFill>
              </a:rPr>
              <a:t>: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i="1" dirty="0">
                <a:solidFill>
                  <a:srgbClr val="FF0000"/>
                </a:solidFill>
              </a:rPr>
              <a:t>C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onTb&gt; 2</a:t>
            </a:r>
            <a:endParaRPr lang="en-US" altLang="zh-CN" sz="1400" b="1" i="1" dirty="0" smtClean="0">
              <a:solidFill>
                <a:srgbClr val="00B050"/>
              </a:solidFill>
            </a:endParaRPr>
          </a:p>
          <a:p>
            <a:r>
              <a:rPr lang="en-US" altLang="zh-CN" sz="1800" b="1" i="1" baseline="30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55</a:t>
            </a: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Fe </a:t>
            </a: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</a:rPr>
              <a:t>X-ray signal  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</a:rPr>
              <a:t>ulse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400" i="1" dirty="0" smtClean="0">
                <a:solidFill>
                  <a:schemeClr val="accent1">
                    <a:lumMod val="75000"/>
                  </a:schemeClr>
                </a:solidFill>
              </a:rPr>
              <a:t> signal ADC obtained from  pulse integral ADC .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249107"/>
            <a:ext cx="13621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A Typical Pulse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81379" y="1268760"/>
            <a:ext cx="2854963" cy="1914464"/>
            <a:chOff x="424703" y="1514536"/>
            <a:chExt cx="2854963" cy="1914464"/>
          </a:xfrm>
        </p:grpSpPr>
        <p:grpSp>
          <p:nvGrpSpPr>
            <p:cNvPr id="8" name="组合 7"/>
            <p:cNvGrpSpPr/>
            <p:nvPr/>
          </p:nvGrpSpPr>
          <p:grpSpPr>
            <a:xfrm>
              <a:off x="424703" y="1514536"/>
              <a:ext cx="2854963" cy="1914464"/>
              <a:chOff x="424703" y="1514536"/>
              <a:chExt cx="2854963" cy="1914464"/>
            </a:xfrm>
          </p:grpSpPr>
          <p:pic>
            <p:nvPicPr>
              <p:cNvPr id="4101" name="Picture 5" descr="C:\Users\shenfw\Desktop\捕获2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03" y="1514536"/>
                <a:ext cx="2635129" cy="1914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99592" y="1772816"/>
                <a:ext cx="2380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prstClr val="black"/>
                    </a:solidFill>
                  </a:rPr>
                  <a:t>Single pad &amp; </a:t>
                </a:r>
                <a:r>
                  <a:rPr lang="en-US" altLang="zh-CN" sz="1200" b="1" dirty="0">
                    <a:solidFill>
                      <a:prstClr val="black"/>
                    </a:solidFill>
                  </a:rPr>
                  <a:t>S</a:t>
                </a:r>
                <a:r>
                  <a:rPr lang="en-US" altLang="zh-CN" sz="1200" b="1" dirty="0" smtClean="0">
                    <a:solidFill>
                      <a:prstClr val="black"/>
                    </a:solidFill>
                  </a:rPr>
                  <a:t>ingle </a:t>
                </a:r>
                <a:r>
                  <a:rPr lang="en-US" altLang="zh-CN" sz="1200" b="1" dirty="0">
                    <a:solidFill>
                      <a:prstClr val="black"/>
                    </a:solidFill>
                  </a:rPr>
                  <a:t>T</a:t>
                </a:r>
                <a:r>
                  <a:rPr lang="en-US" altLang="zh-CN" sz="1200" b="1" dirty="0" smtClean="0">
                    <a:solidFill>
                      <a:prstClr val="black"/>
                    </a:solidFill>
                  </a:rPr>
                  <a:t>ime </a:t>
                </a:r>
                <a:r>
                  <a:rPr lang="en-US" altLang="zh-CN" sz="1200" b="1" dirty="0">
                    <a:solidFill>
                      <a:prstClr val="black"/>
                    </a:solidFill>
                  </a:rPr>
                  <a:t>B</a:t>
                </a:r>
                <a:r>
                  <a:rPr lang="en-US" altLang="zh-CN" sz="1200" b="1" dirty="0" smtClean="0">
                    <a:solidFill>
                      <a:prstClr val="black"/>
                    </a:solidFill>
                  </a:rPr>
                  <a:t>in </a:t>
                </a:r>
              </a:p>
              <a:p>
                <a:r>
                  <a:rPr lang="en-US" altLang="zh-CN" sz="1200" b="1" dirty="0" smtClean="0">
                    <a:solidFill>
                      <a:prstClr val="black"/>
                    </a:solidFill>
                  </a:rPr>
                  <a:t>ADC Counts Distribution </a:t>
                </a:r>
                <a:endParaRPr lang="zh-CN" altLang="en-US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71600" y="2431461"/>
              <a:ext cx="2022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Anode Wire Voltage - 1070 V</a:t>
              </a:r>
            </a:p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Without  X-ray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39507" y="4328229"/>
            <a:ext cx="732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1070 V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10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4042631"/>
            <a:ext cx="16722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Sum over </a:t>
            </a:r>
            <a:r>
              <a:rPr lang="en-US" altLang="zh-CN" sz="1500" b="1" dirty="0">
                <a:solidFill>
                  <a:srgbClr val="FF0000"/>
                </a:solidFill>
              </a:rPr>
              <a:t>t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he </a:t>
            </a:r>
            <a:r>
              <a:rPr lang="en-US" altLang="zh-CN" sz="1500" b="1" dirty="0">
                <a:solidFill>
                  <a:srgbClr val="FF0000"/>
                </a:solidFill>
              </a:rPr>
              <a:t>p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ads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084168" y="1844824"/>
            <a:ext cx="0" cy="11521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56176" y="2529771"/>
            <a:ext cx="10823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2 Time Bins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00449" y="1938898"/>
            <a:ext cx="12719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1070V </a:t>
            </a:r>
            <a:r>
              <a:rPr lang="en-US" altLang="zh-CN" sz="1500" dirty="0">
                <a:solidFill>
                  <a:srgbClr val="FF0000"/>
                </a:solidFill>
              </a:rPr>
              <a:t>Data </a:t>
            </a: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Without X-ray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2468" y="1268760"/>
            <a:ext cx="2648745" cy="1935600"/>
            <a:chOff x="3075383" y="1493400"/>
            <a:chExt cx="2648745" cy="1935600"/>
          </a:xfrm>
        </p:grpSpPr>
        <p:pic>
          <p:nvPicPr>
            <p:cNvPr id="4100" name="Picture 4" descr="C:\Users\shenfw\Desktop\捕获2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383" y="1493400"/>
              <a:ext cx="2648745" cy="193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3819165" y="1950894"/>
              <a:ext cx="1505669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Time bin VS ADC</a:t>
              </a:r>
            </a:p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1070V Data</a:t>
              </a:r>
            </a:p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With X-ray</a:t>
              </a:r>
              <a:endParaRPr lang="zh-CN" altLang="en-US" sz="15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9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nfw\Desktop\05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1" y="1052736"/>
            <a:ext cx="3474431" cy="2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Signal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ADC 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4292897"/>
            <a:ext cx="7951881" cy="1993623"/>
          </a:xfrm>
        </p:spPr>
        <p:txBody>
          <a:bodyPr>
            <a:normAutofit/>
          </a:bodyPr>
          <a:lstStyle/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Pulse continued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ime bins VS pulse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ntegral ADC</a:t>
            </a:r>
          </a:p>
          <a:p>
            <a:pPr marL="0" indent="0">
              <a:buNone/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Two bright regions which indicate high statistics.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altLang="zh-CN" sz="2000" b="1" i="1" baseline="30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55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Fe X-ray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pectrum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 P10 gas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  There are two clear peaks after </a:t>
            </a:r>
            <a:r>
              <a:rPr lang="en-US" altLang="zh-CN" sz="1800" i="1" dirty="0" smtClean="0">
                <a:solidFill>
                  <a:srgbClr val="FF0000"/>
                </a:solidFill>
                <a:cs typeface="Times New Roman" pitchFamily="18" charset="0"/>
              </a:rPr>
              <a:t>2 cuts.</a:t>
            </a:r>
          </a:p>
          <a:p>
            <a:pPr marL="0" indent="0">
              <a:buNone/>
            </a:pPr>
            <a:endParaRPr lang="en-US" altLang="zh-CN" sz="2000" dirty="0" smtClean="0">
              <a:latin typeface="+mj-lt"/>
            </a:endParaRPr>
          </a:p>
          <a:p>
            <a:endParaRPr lang="zh-CN" alt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313747"/>
            <a:ext cx="7280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1070 V</a:t>
            </a:r>
            <a:endParaRPr lang="zh-CN" altLang="en-US" sz="1500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57547" y="1052736"/>
            <a:ext cx="3780542" cy="2713899"/>
            <a:chOff x="224270" y="3821181"/>
            <a:chExt cx="3780542" cy="2713899"/>
          </a:xfrm>
        </p:grpSpPr>
        <p:grpSp>
          <p:nvGrpSpPr>
            <p:cNvPr id="8" name="组合 7"/>
            <p:cNvGrpSpPr/>
            <p:nvPr/>
          </p:nvGrpSpPr>
          <p:grpSpPr>
            <a:xfrm>
              <a:off x="224270" y="3821181"/>
              <a:ext cx="3780542" cy="2713899"/>
              <a:chOff x="224270" y="3821181"/>
              <a:chExt cx="3780542" cy="2713899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24270" y="3821181"/>
                <a:ext cx="3780542" cy="2713899"/>
                <a:chOff x="224270" y="3821181"/>
                <a:chExt cx="3780542" cy="2713899"/>
              </a:xfrm>
            </p:grpSpPr>
            <p:pic>
              <p:nvPicPr>
                <p:cNvPr id="6" name="Picture 3" descr="C:\Users\shenfw\Desktop\fit\0561_PulseADC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270" y="3821181"/>
                  <a:ext cx="3780542" cy="2713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2071517" y="5000097"/>
                  <a:ext cx="12091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prstClr val="black"/>
                      </a:solidFill>
                    </a:rPr>
                    <a:t>5.9KeV Peak</a:t>
                  </a:r>
                  <a:endParaRPr lang="zh-CN" altLang="en-US" sz="16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467544" y="5338651"/>
                <a:ext cx="1199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prstClr val="black"/>
                    </a:solidFill>
                  </a:rPr>
                  <a:t>Escape Peak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867848" y="5501293"/>
              <a:ext cx="7280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1070 V</a:t>
              </a:r>
              <a:endParaRPr lang="zh-CN" altLang="en-US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11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074" y="44624"/>
            <a:ext cx="9144000" cy="78296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Anode HV versus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elative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ain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956" y="4725144"/>
            <a:ext cx="8373491" cy="1329011"/>
          </a:xfrm>
        </p:spPr>
        <p:txBody>
          <a:bodyPr>
            <a:noAutofit/>
          </a:bodyPr>
          <a:lstStyle/>
          <a:p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ADC of main and escape peaks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The ADC of peaks increase exponentially with increasing anode voltage</a:t>
            </a:r>
          </a:p>
          <a:p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STAR note 263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Same shape for relative gain versus 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</a:rPr>
              <a:t>anode 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HV in previous STAR measurements</a:t>
            </a:r>
          </a:p>
        </p:txBody>
      </p:sp>
      <p:pic>
        <p:nvPicPr>
          <p:cNvPr id="4" name="Picture 3" descr="C:\Users\shenfw\Desktop\fit\note2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528392" cy="30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enfw\Desktop\fit\AnodeVoltage_RelativeG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528255" cy="32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8724" y="1484784"/>
            <a:ext cx="15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STAR note 263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12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81528" cy="864096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Anode wire readout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ith </a:t>
            </a:r>
            <a:r>
              <a:rPr lang="en-US" altLang="zh-CN" sz="3000" b="1" i="1" baseline="30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55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Fe X-ray                                           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2464" y="1412776"/>
            <a:ext cx="3312368" cy="4587226"/>
          </a:xfrm>
        </p:spPr>
        <p:txBody>
          <a:bodyPr>
            <a:normAutofit/>
          </a:bodyPr>
          <a:lstStyle/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Data readout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Plug the stitch into feed through board, then connected to oscilloscope. Read out with Labview.</a:t>
            </a:r>
          </a:p>
          <a:p>
            <a:pPr marL="0" indent="0">
              <a:buNone/>
            </a:pPr>
            <a:endParaRPr lang="en-US" altLang="zh-CN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(QDC in purchase, to be used next step)</a:t>
            </a:r>
            <a:endParaRPr lang="en-US" altLang="zh-CN" sz="1500" i="1" dirty="0" smtClean="0"/>
          </a:p>
          <a:p>
            <a:pPr marL="0" indent="0">
              <a:buNone/>
            </a:pPr>
            <a:endParaRPr lang="en-US" altLang="zh-CN" sz="2000" b="1" i="1" dirty="0" smtClean="0"/>
          </a:p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Charge integration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Record data above the pedestal and continued at least 40 ns.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rgbClr val="FF0000"/>
                </a:solidFill>
              </a:rPr>
              <a:t>Can not see the signal below 1290V without preamplifier.</a:t>
            </a:r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07505" y="1412776"/>
            <a:ext cx="5688632" cy="2249313"/>
            <a:chOff x="0" y="1277285"/>
            <a:chExt cx="6590209" cy="2533651"/>
          </a:xfrm>
        </p:grpSpPr>
        <p:pic>
          <p:nvPicPr>
            <p:cNvPr id="1027" name="Picture 3" descr="C:\Users\Administrator\Desktop\fit\图像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7285"/>
              <a:ext cx="3181297" cy="253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fit\图像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297" y="1277285"/>
              <a:ext cx="3408912" cy="253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Administrator\Desktop\fit\图像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3" y="4049757"/>
            <a:ext cx="2942554" cy="21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428596" y="4186843"/>
            <a:ext cx="2071977" cy="1988786"/>
            <a:chOff x="539054" y="4461521"/>
            <a:chExt cx="2071977" cy="1988786"/>
          </a:xfrm>
        </p:grpSpPr>
        <p:grpSp>
          <p:nvGrpSpPr>
            <p:cNvPr id="18" name="组合 17"/>
            <p:cNvGrpSpPr/>
            <p:nvPr/>
          </p:nvGrpSpPr>
          <p:grpSpPr>
            <a:xfrm>
              <a:off x="539054" y="4461521"/>
              <a:ext cx="2071977" cy="1988786"/>
              <a:chOff x="539054" y="4461521"/>
              <a:chExt cx="2071977" cy="198878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39054" y="4461521"/>
                <a:ext cx="2071977" cy="1429067"/>
                <a:chOff x="482261" y="4108836"/>
                <a:chExt cx="2400359" cy="1609716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482261" y="4108836"/>
                  <a:ext cx="2400359" cy="1609716"/>
                  <a:chOff x="482261" y="4108836"/>
                  <a:chExt cx="2400359" cy="1609716"/>
                </a:xfrm>
              </p:grpSpPr>
              <p:grpSp>
                <p:nvGrpSpPr>
                  <p:cNvPr id="14" name="组合 13"/>
                  <p:cNvGrpSpPr/>
                  <p:nvPr/>
                </p:nvGrpSpPr>
                <p:grpSpPr>
                  <a:xfrm>
                    <a:off x="482261" y="4108836"/>
                    <a:ext cx="2400359" cy="1609716"/>
                    <a:chOff x="482261" y="4108836"/>
                    <a:chExt cx="2400359" cy="1609716"/>
                  </a:xfrm>
                </p:grpSpPr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638047" y="4108836"/>
                      <a:ext cx="1977025" cy="4160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One anode 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w</a:t>
                      </a:r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ire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82261" y="4708865"/>
                      <a:ext cx="2400359" cy="4160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Feed through </a:t>
                      </a: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oard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37332" y="5302533"/>
                      <a:ext cx="2327788" cy="4160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prstClr val="black"/>
                          </a:solidFill>
                        </a:rPr>
                        <a:t>  </a:t>
                      </a:r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Oscilloscope(50</a:t>
                      </a:r>
                      <a:r>
                        <a:rPr lang="el-GR" altLang="zh-CN" b="1" dirty="0" smtClean="0">
                          <a:solidFill>
                            <a:srgbClr val="0070C0"/>
                          </a:solidFill>
                        </a:rPr>
                        <a:t>Ω</a:t>
                      </a:r>
                      <a:r>
                        <a:rPr lang="en-US" altLang="zh-CN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cxnSp>
                <p:nvCxnSpPr>
                  <p:cNvPr id="9" name="直接箭头连接符 8"/>
                  <p:cNvCxnSpPr/>
                  <p:nvPr/>
                </p:nvCxnSpPr>
                <p:spPr>
                  <a:xfrm>
                    <a:off x="1620216" y="4471852"/>
                    <a:ext cx="0" cy="39201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直接箭头连接符 12"/>
                <p:cNvCxnSpPr/>
                <p:nvPr/>
              </p:nvCxnSpPr>
              <p:spPr>
                <a:xfrm>
                  <a:off x="1602535" y="5186420"/>
                  <a:ext cx="0" cy="1776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1233298" y="6080975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  </a:t>
                </a:r>
                <a:r>
                  <a:rPr lang="en-US" altLang="zh-CN" b="1" dirty="0" smtClean="0">
                    <a:solidFill>
                      <a:srgbClr val="0070C0"/>
                    </a:solidFill>
                  </a:rPr>
                  <a:t>PC</a:t>
                </a: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5" name="直接箭头连接符 24"/>
            <p:cNvCxnSpPr/>
            <p:nvPr/>
          </p:nvCxnSpPr>
          <p:spPr>
            <a:xfrm>
              <a:off x="1521330" y="5890590"/>
              <a:ext cx="0" cy="1903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箭头连接符 22"/>
          <p:cNvCxnSpPr/>
          <p:nvPr/>
        </p:nvCxnSpPr>
        <p:spPr>
          <a:xfrm flipH="1" flipV="1">
            <a:off x="3707904" y="5806297"/>
            <a:ext cx="864096" cy="371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6127742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 </a:t>
            </a:r>
            <a:r>
              <a:rPr lang="en-US" altLang="zh-CN" dirty="0" smtClean="0">
                <a:solidFill>
                  <a:prstClr val="black"/>
                </a:solidFill>
              </a:rPr>
              <a:t>Start Point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3353023" y="5833404"/>
            <a:ext cx="216024" cy="47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96166" y="6312408"/>
            <a:ext cx="102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 </a:t>
            </a:r>
            <a:r>
              <a:rPr lang="en-US" altLang="zh-CN" dirty="0" smtClean="0">
                <a:solidFill>
                  <a:prstClr val="black"/>
                </a:solidFill>
              </a:rPr>
              <a:t>Pedestal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13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shenfw\Desktop\2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20" y="4005064"/>
            <a:ext cx="3990226" cy="24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Charge distribution from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ne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node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ire</a:t>
            </a:r>
            <a:endParaRPr lang="zh-CN" alt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3429001"/>
            <a:ext cx="4896544" cy="3168352"/>
          </a:xfrm>
        </p:spPr>
        <p:txBody>
          <a:bodyPr>
            <a:normAutofit/>
          </a:bodyPr>
          <a:lstStyle/>
          <a:p>
            <a:r>
              <a:rPr lang="en-US" altLang="zh-CN" sz="2000" b="1" i="1" baseline="30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55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Fe 5.9 KeV charge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Charge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: 0.68PC (1295V)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2000" i="1" dirty="0" smtClean="0">
                <a:solidFill>
                  <a:srgbClr val="FF0000"/>
                </a:solidFill>
                <a:cs typeface="Times New Roman" pitchFamily="18" charset="0"/>
              </a:rPr>
              <a:t>Gain</a:t>
            </a:r>
            <a:r>
              <a:rPr lang="en-US" altLang="zh-CN" sz="16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= 0.68 * 6.24 * </a:t>
            </a:r>
            <a:r>
              <a:rPr lang="en-US" altLang="zh-CN" sz="1600" kern="1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10</a:t>
            </a:r>
            <a:r>
              <a:rPr lang="en-US" altLang="zh-CN" sz="1600" kern="100" baseline="300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6</a:t>
            </a: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/225 = </a:t>
            </a:r>
            <a:r>
              <a:rPr lang="en-US" altLang="zh-CN" sz="2000" i="1" dirty="0" smtClean="0">
                <a:solidFill>
                  <a:srgbClr val="FF0000"/>
                </a:solidFill>
                <a:cs typeface="Times New Roman" pitchFamily="18" charset="0"/>
              </a:rPr>
              <a:t>18977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The ratio of main peak charge to escape peak charge is 1.66</a:t>
            </a:r>
          </a:p>
          <a:p>
            <a:pPr algn="just">
              <a:spcAft>
                <a:spcPts val="0"/>
              </a:spcAft>
            </a:pP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Energy resolution</a:t>
            </a:r>
            <a:r>
              <a:rPr lang="en-US" altLang="zh-CN" sz="2000" b="1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  <a:cs typeface="Times New Roman" pitchFamily="18" charset="0"/>
              </a:rPr>
              <a:t>35%</a:t>
            </a:r>
          </a:p>
          <a:p>
            <a:pPr algn="just">
              <a:spcAft>
                <a:spcPts val="0"/>
              </a:spcAft>
            </a:pP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STAR note 263 voltage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ersus gas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ain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 i="1" kern="100" dirty="0" smtClean="0">
                <a:solidFill>
                  <a:srgbClr val="FF0000"/>
                </a:solidFill>
                <a:cs typeface="Times New Roman"/>
              </a:rPr>
              <a:t>      Gain </a:t>
            </a:r>
            <a:r>
              <a:rPr lang="en-US" altLang="zh-CN" sz="2000" i="1" kern="1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= e</a:t>
            </a:r>
            <a:r>
              <a:rPr lang="en-US" altLang="zh-CN" sz="2000" i="1" kern="100" baseline="300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b</a:t>
            </a:r>
            <a:r>
              <a:rPr lang="en-US" altLang="zh-CN" sz="2000" i="1" kern="100" baseline="30000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*(V-V0</a:t>
            </a:r>
            <a:r>
              <a:rPr lang="en-US" altLang="zh-CN" sz="2000" i="1" kern="100" baseline="300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)</a:t>
            </a:r>
            <a:r>
              <a:rPr lang="en-US" altLang="zh-CN" sz="2000" i="1" kern="100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 </a:t>
            </a:r>
            <a:r>
              <a:rPr lang="en-US" altLang="zh-CN" sz="2000" i="1" kern="1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= </a:t>
            </a:r>
            <a:r>
              <a:rPr lang="en-US" altLang="zh-CN" sz="2000" i="1" kern="100" dirty="0" smtClean="0">
                <a:solidFill>
                  <a:srgbClr val="FF0000"/>
                </a:solidFill>
                <a:cs typeface="Times New Roman"/>
              </a:rPr>
              <a:t>18360</a:t>
            </a:r>
            <a:endParaRPr lang="zh-CN" altLang="zh-CN" sz="2000" i="1" kern="100" dirty="0">
              <a:solidFill>
                <a:srgbClr val="FF0000"/>
              </a:solidFill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altLang="zh-CN" sz="2000" b="1" i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0124" y="1340768"/>
            <a:ext cx="3638662" cy="1619309"/>
            <a:chOff x="789322" y="1161619"/>
            <a:chExt cx="3638662" cy="1619309"/>
          </a:xfrm>
        </p:grpSpPr>
        <p:sp>
          <p:nvSpPr>
            <p:cNvPr id="7" name="TextBox 6"/>
            <p:cNvSpPr txBox="1"/>
            <p:nvPr/>
          </p:nvSpPr>
          <p:spPr>
            <a:xfrm>
              <a:off x="789322" y="1809691"/>
              <a:ext cx="11903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 smtClean="0">
                  <a:solidFill>
                    <a:prstClr val="black"/>
                  </a:solidFill>
                </a:rPr>
                <a:t>Anode Wires</a:t>
              </a:r>
              <a:endParaRPr lang="zh-CN" altLang="en-US" sz="1500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05082" y="1161619"/>
              <a:ext cx="3322902" cy="1619309"/>
              <a:chOff x="1105082" y="1161619"/>
              <a:chExt cx="3322902" cy="161930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022760" y="2457763"/>
                <a:ext cx="14691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prstClr val="black"/>
                    </a:solidFill>
                  </a:rPr>
                  <a:t>Inner Sector Pad</a:t>
                </a:r>
                <a:endParaRPr lang="zh-CN" altLang="en-US" sz="15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105082" y="1161619"/>
                <a:ext cx="3322902" cy="1331277"/>
                <a:chOff x="1105082" y="1161619"/>
                <a:chExt cx="3322902" cy="133127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3215601" y="2025715"/>
                  <a:ext cx="121238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500" dirty="0" smtClean="0">
                      <a:solidFill>
                        <a:prstClr val="black"/>
                      </a:solidFill>
                    </a:rPr>
                    <a:t>5.9 KeV X-ray</a:t>
                  </a:r>
                  <a:endParaRPr lang="zh-CN" altLang="en-US" sz="15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1105082" y="1161619"/>
                  <a:ext cx="3178886" cy="1331277"/>
                  <a:chOff x="1105082" y="1161619"/>
                  <a:chExt cx="3178886" cy="1331277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979712" y="1161619"/>
                    <a:ext cx="497637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500" baseline="30000" dirty="0" smtClean="0">
                        <a:solidFill>
                          <a:prstClr val="black"/>
                        </a:solidFill>
                        <a:cs typeface="Times New Roman" pitchFamily="18" charset="0"/>
                      </a:rPr>
                      <a:t>55</a:t>
                    </a:r>
                    <a:r>
                      <a:rPr lang="en-US" altLang="zh-CN" sz="1500" dirty="0" smtClean="0">
                        <a:solidFill>
                          <a:prstClr val="black"/>
                        </a:solidFill>
                        <a:cs typeface="Times New Roman" pitchFamily="18" charset="0"/>
                      </a:rPr>
                      <a:t>Fe</a:t>
                    </a:r>
                    <a:endParaRPr lang="zh-CN" altLang="en-US" sz="1500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4" name="组合 13"/>
                  <p:cNvGrpSpPr/>
                  <p:nvPr/>
                </p:nvGrpSpPr>
                <p:grpSpPr>
                  <a:xfrm>
                    <a:off x="1105082" y="1436337"/>
                    <a:ext cx="3178886" cy="1056559"/>
                    <a:chOff x="971600" y="1383610"/>
                    <a:chExt cx="3178886" cy="1056559"/>
                  </a:xfrm>
                </p:grpSpPr>
                <p:grpSp>
                  <p:nvGrpSpPr>
                    <p:cNvPr id="15" name="组合 14"/>
                    <p:cNvGrpSpPr/>
                    <p:nvPr/>
                  </p:nvGrpSpPr>
                  <p:grpSpPr>
                    <a:xfrm>
                      <a:off x="971600" y="1383610"/>
                      <a:ext cx="3178886" cy="1056559"/>
                      <a:chOff x="971600" y="1383610"/>
                      <a:chExt cx="3178886" cy="1056559"/>
                    </a:xfrm>
                  </p:grpSpPr>
                  <p:sp>
                    <p:nvSpPr>
                      <p:cNvPr id="17" name="流程图: 磁盘 16"/>
                      <p:cNvSpPr/>
                      <p:nvPr/>
                    </p:nvSpPr>
                    <p:spPr>
                      <a:xfrm rot="10800000">
                        <a:off x="2366920" y="1383610"/>
                        <a:ext cx="332872" cy="144018"/>
                      </a:xfrm>
                      <a:prstGeom prst="flowChartMagneticDisk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cxnSp>
                    <p:nvCxnSpPr>
                      <p:cNvPr id="18" name="直接连接符 17"/>
                      <p:cNvCxnSpPr/>
                      <p:nvPr/>
                    </p:nvCxnSpPr>
                    <p:spPr>
                      <a:xfrm>
                        <a:off x="2195736" y="2426395"/>
                        <a:ext cx="747248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直接连接符 18"/>
                      <p:cNvCxnSpPr/>
                      <p:nvPr/>
                    </p:nvCxnSpPr>
                    <p:spPr>
                      <a:xfrm flipV="1">
                        <a:off x="2961902" y="2405905"/>
                        <a:ext cx="1188584" cy="1377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直接连接符 19"/>
                      <p:cNvCxnSpPr/>
                      <p:nvPr/>
                    </p:nvCxnSpPr>
                    <p:spPr>
                      <a:xfrm flipV="1">
                        <a:off x="971600" y="2426395"/>
                        <a:ext cx="1188584" cy="1377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直接箭头连接符 20"/>
                      <p:cNvCxnSpPr/>
                      <p:nvPr/>
                    </p:nvCxnSpPr>
                    <p:spPr>
                      <a:xfrm flipH="1">
                        <a:off x="1907704" y="1555448"/>
                        <a:ext cx="459216" cy="60522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直接箭头连接符 21"/>
                      <p:cNvCxnSpPr/>
                      <p:nvPr/>
                    </p:nvCxnSpPr>
                    <p:spPr>
                      <a:xfrm>
                        <a:off x="2533356" y="1555448"/>
                        <a:ext cx="0" cy="60522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箭头连接符 22"/>
                      <p:cNvCxnSpPr/>
                      <p:nvPr/>
                    </p:nvCxnSpPr>
                    <p:spPr>
                      <a:xfrm>
                        <a:off x="2699792" y="1555448"/>
                        <a:ext cx="432048" cy="60522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箭头连接符 23"/>
                      <p:cNvCxnSpPr/>
                      <p:nvPr/>
                    </p:nvCxnSpPr>
                    <p:spPr>
                      <a:xfrm flipH="1">
                        <a:off x="2195736" y="1628800"/>
                        <a:ext cx="216024" cy="53187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直接箭头连接符 24"/>
                      <p:cNvCxnSpPr/>
                      <p:nvPr/>
                    </p:nvCxnSpPr>
                    <p:spPr>
                      <a:xfrm>
                        <a:off x="2627784" y="1628800"/>
                        <a:ext cx="216024" cy="53187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椭圆 25"/>
                      <p:cNvSpPr/>
                      <p:nvPr/>
                    </p:nvSpPr>
                    <p:spPr>
                      <a:xfrm>
                        <a:off x="2510057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7" name="椭圆 26"/>
                      <p:cNvSpPr/>
                      <p:nvPr/>
                    </p:nvSpPr>
                    <p:spPr>
                      <a:xfrm>
                        <a:off x="2726081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8" name="椭圆 27"/>
                      <p:cNvSpPr/>
                      <p:nvPr/>
                    </p:nvSpPr>
                    <p:spPr>
                      <a:xfrm>
                        <a:off x="2294033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9" name="椭圆 28"/>
                      <p:cNvSpPr/>
                      <p:nvPr/>
                    </p:nvSpPr>
                    <p:spPr>
                      <a:xfrm>
                        <a:off x="2078009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0" name="椭圆 29"/>
                      <p:cNvSpPr/>
                      <p:nvPr/>
                    </p:nvSpPr>
                    <p:spPr>
                      <a:xfrm>
                        <a:off x="2942105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1" name="椭圆 30"/>
                      <p:cNvSpPr/>
                      <p:nvPr/>
                    </p:nvSpPr>
                    <p:spPr>
                      <a:xfrm>
                        <a:off x="3158129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2" name="椭圆 31"/>
                      <p:cNvSpPr/>
                      <p:nvPr/>
                    </p:nvSpPr>
                    <p:spPr>
                      <a:xfrm>
                        <a:off x="1861985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6" name="直接连接符 15"/>
                    <p:cNvCxnSpPr/>
                    <p:nvPr/>
                  </p:nvCxnSpPr>
                  <p:spPr>
                    <a:xfrm>
                      <a:off x="2195736" y="2391324"/>
                      <a:ext cx="747248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pic>
        <p:nvPicPr>
          <p:cNvPr id="33" name="Picture 2" descr="C:\Users\shenfw\Desktop\AnodeWireCharge\Fe55_1295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69" y="980728"/>
            <a:ext cx="3835577" cy="27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596336" y="280440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1295 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14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6804248" y="1916832"/>
            <a:ext cx="0" cy="1559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6012160" y="2780928"/>
            <a:ext cx="0" cy="7028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804248" y="3234145"/>
            <a:ext cx="288031" cy="698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012160" y="3306153"/>
            <a:ext cx="288031" cy="626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876636" y="3861048"/>
            <a:ext cx="8258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0.684PC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936149" y="3825915"/>
            <a:ext cx="8258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0.411PC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5"/>
          <p:cNvSpPr txBox="1"/>
          <p:nvPr/>
        </p:nvSpPr>
        <p:spPr>
          <a:xfrm>
            <a:off x="5344746" y="6381328"/>
            <a:ext cx="15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STAR note 263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Charge distribution at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ther voltages</a:t>
            </a:r>
            <a:endParaRPr lang="zh-CN" alt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3213" y="5733256"/>
            <a:ext cx="6653123" cy="82495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ain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and ratio of 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main/escape peak </a:t>
            </a:r>
            <a:r>
              <a:rPr lang="en-US" altLang="zh-CN" sz="2000" b="1" i="1" dirty="0" smtClean="0">
                <a:solidFill>
                  <a:srgbClr val="FF0000"/>
                </a:solidFill>
                <a:cs typeface="Times New Roman" pitchFamily="18" charset="0"/>
              </a:rPr>
              <a:t>are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</a:rPr>
              <a:t>in </a:t>
            </a:r>
            <a:r>
              <a:rPr lang="en-US" altLang="zh-CN" sz="2000" b="1" i="1" dirty="0" smtClean="0">
                <a:solidFill>
                  <a:srgbClr val="FF0000"/>
                </a:solidFill>
                <a:cs typeface="Times New Roman" pitchFamily="18" charset="0"/>
              </a:rPr>
              <a:t>reasonable agreement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</a:rPr>
              <a:t>with note </a:t>
            </a:r>
            <a:r>
              <a:rPr lang="en-US" altLang="zh-CN" sz="2000" b="1" i="1" dirty="0" smtClean="0">
                <a:solidFill>
                  <a:srgbClr val="FF0000"/>
                </a:solidFill>
                <a:cs typeface="Times New Roman" pitchFamily="18" charset="0"/>
              </a:rPr>
              <a:t>263</a:t>
            </a:r>
            <a:endParaRPr lang="en-US" altLang="zh-CN" sz="2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15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22115" y="1124744"/>
            <a:ext cx="7140485" cy="4320480"/>
            <a:chOff x="23802" y="1916832"/>
            <a:chExt cx="6708437" cy="4176464"/>
          </a:xfrm>
        </p:grpSpPr>
        <p:grpSp>
          <p:nvGrpSpPr>
            <p:cNvPr id="12" name="组合 11"/>
            <p:cNvGrpSpPr/>
            <p:nvPr/>
          </p:nvGrpSpPr>
          <p:grpSpPr>
            <a:xfrm>
              <a:off x="23802" y="1916832"/>
              <a:ext cx="6708437" cy="4176464"/>
              <a:chOff x="23802" y="1916832"/>
              <a:chExt cx="6708437" cy="417646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3802" y="1916832"/>
                <a:ext cx="6708437" cy="4176464"/>
                <a:chOff x="23802" y="1916832"/>
                <a:chExt cx="6708437" cy="4176464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23802" y="1916832"/>
                  <a:ext cx="6708437" cy="4176464"/>
                  <a:chOff x="258078" y="1124744"/>
                  <a:chExt cx="7866772" cy="5426446"/>
                </a:xfrm>
              </p:grpSpPr>
              <p:pic>
                <p:nvPicPr>
                  <p:cNvPr id="7" name="Picture 3" descr="C:\Users\shenfw\Desktop\AnodeWireCharge\1320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362" y="1124744"/>
                    <a:ext cx="3700574" cy="2626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3" descr="C:\Users\shenfw\Desktop\AnodeWireCharge\Fe55-1345V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55976" y="1124744"/>
                    <a:ext cx="3768874" cy="265499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" name="Picture 4" descr="C:\Users\shenfw\Desktop\AnodeWireCharge\Fe55_1370V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8078" y="3888716"/>
                    <a:ext cx="3737858" cy="26624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2051719" y="5373216"/>
                  <a:ext cx="784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1370V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051720" y="3068960"/>
                <a:ext cx="784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1320V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580112" y="3221360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1345V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dministrator\Desktop\fit\图像 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240360" cy="22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en-US" altLang="zh-CN" sz="3000" b="1" i="1" baseline="30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55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Fe X-ray 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and cosmic ray count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r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ate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6016" y="4725144"/>
            <a:ext cx="4248472" cy="1512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Cosmic ray count rate: </a:t>
            </a:r>
            <a:r>
              <a:rPr lang="en-US" altLang="zh-CN" sz="2000" b="1" i="1" dirty="0">
                <a:solidFill>
                  <a:srgbClr val="FF0000"/>
                </a:solidFill>
              </a:rPr>
              <a:t>0.14Hz</a:t>
            </a:r>
          </a:p>
          <a:p>
            <a:pPr>
              <a:spcBef>
                <a:spcPts val="0"/>
              </a:spcBef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X-ray rate:</a:t>
            </a:r>
            <a:r>
              <a:rPr lang="en-US" altLang="zh-CN" sz="2000" b="1" i="1" dirty="0">
                <a:solidFill>
                  <a:srgbClr val="0070C0"/>
                </a:solidFill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~200Hz</a:t>
            </a:r>
          </a:p>
          <a:p>
            <a:pPr>
              <a:spcBef>
                <a:spcPts val="0"/>
              </a:spcBef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Background/Signal</a:t>
            </a:r>
            <a:r>
              <a:rPr lang="en-US" altLang="zh-CN" sz="2000" b="1" i="1" dirty="0">
                <a:solidFill>
                  <a:prstClr val="black"/>
                </a:solidFill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~ 0.07%</a:t>
            </a:r>
            <a:endParaRPr lang="zh-CN" alt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2050" name="Picture 2" descr="C:\Users\shenfw\Desktop\AnodeWireCharge\X-ray count 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92" y="1052736"/>
            <a:ext cx="3720766" cy="26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9624" y="1484784"/>
            <a:ext cx="1584176" cy="1656184"/>
            <a:chOff x="5292080" y="1628800"/>
            <a:chExt cx="1584176" cy="1656184"/>
          </a:xfrm>
        </p:grpSpPr>
        <p:sp>
          <p:nvSpPr>
            <p:cNvPr id="4" name="矩形 3"/>
            <p:cNvSpPr/>
            <p:nvPr/>
          </p:nvSpPr>
          <p:spPr>
            <a:xfrm>
              <a:off x="5400092" y="1628800"/>
              <a:ext cx="1368152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black"/>
                  </a:solidFill>
                </a:rPr>
                <a:t>Signal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92080" y="2276872"/>
              <a:ext cx="1584176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black"/>
                  </a:solidFill>
                </a:rPr>
                <a:t>Discriminator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92080" y="2924944"/>
              <a:ext cx="1584176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black"/>
                  </a:solidFill>
                </a:rPr>
                <a:t>Counter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直接箭头连接符 6"/>
            <p:cNvCxnSpPr>
              <a:stCxn id="4" idx="2"/>
              <a:endCxn id="8" idx="0"/>
            </p:cNvCxnSpPr>
            <p:nvPr/>
          </p:nvCxnSpPr>
          <p:spPr>
            <a:xfrm>
              <a:off x="6084168" y="1988840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6084168" y="263691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5441" y="3861048"/>
            <a:ext cx="3816424" cy="2576677"/>
            <a:chOff x="71406" y="1357298"/>
            <a:chExt cx="6164758" cy="4426459"/>
          </a:xfrm>
        </p:grpSpPr>
        <p:pic>
          <p:nvPicPr>
            <p:cNvPr id="17" name="Picture 2" descr="C:\Users\shenfw\Desktop\AnodeWireCharge\cosmic ra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1357298"/>
              <a:ext cx="6164758" cy="442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095627" y="2691203"/>
              <a:ext cx="2428892" cy="293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Cosmic Ray Charge</a:t>
              </a:r>
            </a:p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23</a:t>
              </a:r>
              <a:r>
                <a:rPr lang="zh-CN" altLang="en-US" sz="1500" dirty="0" smtClean="0">
                  <a:solidFill>
                    <a:srgbClr val="FF0000"/>
                  </a:solidFill>
                </a:rPr>
                <a:t>℃</a:t>
              </a:r>
              <a:endParaRPr lang="en-US" altLang="zh-CN" sz="1500" dirty="0" smtClean="0">
                <a:solidFill>
                  <a:srgbClr val="FF0000"/>
                </a:solidFill>
              </a:endParaRPr>
            </a:p>
            <a:p>
              <a:r>
                <a:rPr lang="en-US" altLang="zh-CN" sz="1500" dirty="0" smtClean="0">
                  <a:solidFill>
                    <a:srgbClr val="FF0000"/>
                  </a:solidFill>
                </a:rPr>
                <a:t>1320V</a:t>
              </a:r>
            </a:p>
            <a:p>
              <a:r>
                <a:rPr lang="en-US" altLang="zh-CN" sz="1500" dirty="0" smtClean="0">
                  <a:solidFill>
                    <a:srgbClr val="000000"/>
                  </a:solidFill>
                </a:rPr>
                <a:t>755</a:t>
              </a:r>
              <a:r>
                <a:rPr lang="en-US" altLang="zh-CN" sz="1500" dirty="0" smtClean="0">
                  <a:solidFill>
                    <a:srgbClr val="FF0000"/>
                  </a:solidFill>
                </a:rPr>
                <a:t> Events</a:t>
              </a:r>
            </a:p>
            <a:p>
              <a:r>
                <a:rPr lang="en-US" altLang="zh-CN" sz="1500" dirty="0">
                  <a:solidFill>
                    <a:srgbClr val="FF0000"/>
                  </a:solidFill>
                </a:rPr>
                <a:t>90 min</a:t>
              </a:r>
            </a:p>
            <a:p>
              <a:endParaRPr lang="zh-CN" altLang="en-US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376006" y="2852936"/>
            <a:ext cx="14650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X-Ray count rate</a:t>
            </a: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~200hz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76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24" y="44624"/>
            <a:ext cx="8676456" cy="778098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ain measurements with different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ires 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3888" y="5042314"/>
            <a:ext cx="5328592" cy="141102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The difference between maximum and minimum is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8.7%</a:t>
            </a:r>
          </a:p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The effects of temperature needs further investigation.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2~3%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 effects from previous STAR measurements.</a:t>
            </a:r>
          </a:p>
        </p:txBody>
      </p:sp>
      <p:pic>
        <p:nvPicPr>
          <p:cNvPr id="4" name="Picture 6" descr="C:\Users\shenfw\Desktop\AnodeWireCharge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024336" cy="21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413012"/>
              </p:ext>
            </p:extLst>
          </p:nvPr>
        </p:nvGraphicFramePr>
        <p:xfrm>
          <a:off x="161764" y="1052736"/>
          <a:ext cx="880272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1224136"/>
                <a:gridCol w="1440160"/>
                <a:gridCol w="1152128"/>
                <a:gridCol w="1006306"/>
                <a:gridCol w="721886"/>
                <a:gridCol w="864096"/>
                <a:gridCol w="1206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Wire Num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Anode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smtClean="0"/>
                        <a:t>Vol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Temperature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Main Peak(PC)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Escape Peak(PC)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Ratio(M/E)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Gas</a:t>
                      </a:r>
                      <a:r>
                        <a:rPr lang="en-US" altLang="zh-CN" baseline="0" dirty="0" smtClean="0"/>
                        <a:t> Gain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Energy</a:t>
                      </a:r>
                    </a:p>
                    <a:p>
                      <a:pPr algn="ctr"/>
                      <a:r>
                        <a:rPr lang="en-US" altLang="zh-CN" dirty="0" smtClean="0"/>
                        <a:t>Resolution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105</a:t>
                      </a:r>
                      <a:endParaRPr lang="zh-CN" altLang="en-US" dirty="0"/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1320 </a:t>
                      </a:r>
                      <a:r>
                        <a:rPr lang="en-US" altLang="zh-CN" dirty="0" smtClean="0"/>
                        <a:t>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20.7 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℃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1.028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0.6065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28516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35.5%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106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21.2 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1.092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0.6387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30292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33.9%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107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21.6 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0.6448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30541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34.4%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108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21.7 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1.116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0.6505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1.72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30957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35.3%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109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21.8 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0.6571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1.70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31013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34.1%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21.4 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1.109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0.6632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30763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37.9%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111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20.5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1.086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0.6124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1.77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30125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38.8%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1600" y="5877272"/>
            <a:ext cx="198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Gas Gain Variation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300" i="1" dirty="0" smtClean="0">
                <a:solidFill>
                  <a:schemeClr val="accent1">
                    <a:lumMod val="75000"/>
                  </a:schemeClr>
                </a:solidFill>
              </a:rPr>
              <a:t>The 1</a:t>
            </a:r>
            <a:r>
              <a:rPr lang="en-US" altLang="zh-CN" sz="2300" i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altLang="zh-CN" sz="2300" i="1" dirty="0" smtClean="0">
                <a:solidFill>
                  <a:schemeClr val="accent1">
                    <a:lumMod val="75000"/>
                  </a:schemeClr>
                </a:solidFill>
              </a:rPr>
              <a:t> pre-prototype was made.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300" i="1" dirty="0" smtClean="0">
                <a:solidFill>
                  <a:schemeClr val="accent1">
                    <a:lumMod val="75000"/>
                  </a:schemeClr>
                </a:solidFill>
              </a:rPr>
              <a:t>First test results from pad and anode wire test with </a:t>
            </a:r>
            <a:r>
              <a:rPr lang="en-US" altLang="zh-CN" sz="2300" i="1" baseline="30000" dirty="0" smtClean="0">
                <a:solidFill>
                  <a:schemeClr val="accent1">
                    <a:lumMod val="75000"/>
                  </a:schemeClr>
                </a:solidFill>
              </a:rPr>
              <a:t>55</a:t>
            </a:r>
            <a:r>
              <a:rPr lang="en-US" altLang="zh-CN" sz="2300" i="1" dirty="0" smtClean="0">
                <a:solidFill>
                  <a:schemeClr val="accent1">
                    <a:lumMod val="75000"/>
                  </a:schemeClr>
                </a:solidFill>
              </a:rPr>
              <a:t>Fe source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300" i="1" dirty="0" smtClean="0">
                <a:solidFill>
                  <a:schemeClr val="accent1">
                    <a:lumMod val="75000"/>
                  </a:schemeClr>
                </a:solidFill>
              </a:rPr>
              <a:t>The test results are in reasonable agreement with STAR note </a:t>
            </a:r>
          </a:p>
          <a:p>
            <a:pPr lvl="0">
              <a:buFont typeface="Wingdings" pitchFamily="2" charset="2"/>
              <a:buChar char="ü"/>
            </a:pPr>
            <a:r>
              <a:rPr lang="en-US" altLang="zh-CN" sz="2200" i="1" dirty="0">
                <a:solidFill>
                  <a:srgbClr val="4F81BD">
                    <a:lumMod val="75000"/>
                  </a:srgbClr>
                </a:solidFill>
              </a:rPr>
              <a:t>Mass production will be ready </a:t>
            </a:r>
            <a:r>
              <a:rPr lang="en-US" altLang="zh-CN" sz="2200" i="1" dirty="0" smtClean="0">
                <a:solidFill>
                  <a:srgbClr val="4F81BD">
                    <a:lumMod val="75000"/>
                  </a:srgbClr>
                </a:solidFill>
              </a:rPr>
              <a:t>by March 2017</a:t>
            </a:r>
            <a:r>
              <a:rPr lang="en-US" altLang="zh-CN" sz="2200" i="1" dirty="0">
                <a:solidFill>
                  <a:srgbClr val="4F81BD">
                    <a:lumMod val="75000"/>
                  </a:srgbClr>
                </a:solidFill>
              </a:rPr>
              <a:t>.</a:t>
            </a:r>
            <a:endParaRPr lang="en-US" altLang="zh-CN" sz="23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2300" i="1" dirty="0" smtClean="0">
                <a:solidFill>
                  <a:srgbClr val="0000FF"/>
                </a:solidFill>
              </a:rPr>
              <a:t>Planed detailed testing for mass production next step:</a:t>
            </a:r>
          </a:p>
          <a:p>
            <a:pPr marL="0" indent="0">
              <a:buNone/>
            </a:pPr>
            <a:r>
              <a:rPr lang="en-US" altLang="zh-CN" sz="23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300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For mass production with </a:t>
            </a:r>
            <a:r>
              <a:rPr lang="en-US" altLang="zh-CN" sz="2300" i="1" baseline="30000" dirty="0" smtClean="0">
                <a:solidFill>
                  <a:srgbClr val="FF0000"/>
                </a:solidFill>
              </a:rPr>
              <a:t>55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Fe source: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     (1) check </a:t>
            </a:r>
            <a:r>
              <a:rPr lang="en-US" altLang="zh-CN" sz="2000" i="1" dirty="0">
                <a:solidFill>
                  <a:schemeClr val="accent1">
                    <a:lumMod val="75000"/>
                  </a:schemeClr>
                </a:solidFill>
              </a:rPr>
              <a:t>the gain of all the anode wires, with QDC </a:t>
            </a: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readout</a:t>
            </a:r>
            <a:endParaRPr lang="en-US" altLang="zh-CN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     (2</a:t>
            </a:r>
            <a:r>
              <a:rPr lang="en-US" altLang="zh-CN" sz="2000" i="1" dirty="0">
                <a:solidFill>
                  <a:schemeClr val="accent1">
                    <a:lumMod val="75000"/>
                  </a:schemeClr>
                </a:solidFill>
              </a:rPr>
              <a:t>) 3 point gain test over pads on each anode </a:t>
            </a: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wire</a:t>
            </a:r>
            <a:endParaRPr lang="en-US" altLang="zh-CN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General </a:t>
            </a:r>
            <a:r>
              <a:rPr lang="en-US" altLang="zh-CN" sz="2300" i="1" dirty="0">
                <a:solidFill>
                  <a:srgbClr val="FF0000"/>
                </a:solidFill>
              </a:rPr>
              <a:t>test:</a:t>
            </a:r>
          </a:p>
          <a:p>
            <a:pPr marL="0" indent="0">
              <a:buNone/>
            </a:pP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     (3</a:t>
            </a:r>
            <a:r>
              <a:rPr lang="en-US" altLang="zh-CN" sz="2000" i="1" dirty="0">
                <a:solidFill>
                  <a:schemeClr val="accent1">
                    <a:lumMod val="75000"/>
                  </a:schemeClr>
                </a:solidFill>
              </a:rPr>
              <a:t>) HV burn-in with 10% above operating voltage </a:t>
            </a:r>
          </a:p>
          <a:p>
            <a:pPr marL="0" indent="0">
              <a:buNone/>
            </a:pP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     (4</a:t>
            </a:r>
            <a:r>
              <a:rPr lang="en-US" altLang="zh-CN" sz="2000" i="1" dirty="0">
                <a:solidFill>
                  <a:schemeClr val="accent1">
                    <a:lumMod val="75000"/>
                  </a:schemeClr>
                </a:solidFill>
              </a:rPr>
              <a:t>) breakdown check with hot X-ray </a:t>
            </a:r>
            <a:r>
              <a:rPr lang="en-US" altLang="zh-CN" sz="2000" i="1" dirty="0" smtClean="0">
                <a:solidFill>
                  <a:schemeClr val="accent1">
                    <a:lumMod val="75000"/>
                  </a:schemeClr>
                </a:solidFill>
              </a:rPr>
              <a:t>source</a:t>
            </a:r>
            <a:endParaRPr lang="en-US" altLang="zh-CN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altLang="zh-CN" sz="23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prstClr val="black"/>
                </a:solidFill>
              </a:rPr>
              <a:pPr/>
              <a:t>18</a:t>
            </a:fld>
            <a:endParaRPr lang="zh-CN" altLang="en-US" b="1" dirty="0">
              <a:solidFill>
                <a:prstClr val="black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818345" y="5949280"/>
            <a:ext cx="16177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Thanks ! </a:t>
            </a:r>
            <a:endParaRPr lang="en-US" altLang="zh-CN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0" y="44624"/>
            <a:ext cx="2880320" cy="634082"/>
          </a:xfrm>
        </p:spPr>
        <p:txBody>
          <a:bodyPr>
            <a:no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916832"/>
            <a:ext cx="7344816" cy="32732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Upgrade motivation of STAR-iTPC </a:t>
            </a:r>
          </a:p>
          <a:p>
            <a:pPr marL="514350" indent="-514350">
              <a:buAutoNum type="arabicPeriod"/>
            </a:pP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Upgrade contents of STAR-iTPC  </a:t>
            </a:r>
          </a:p>
          <a:p>
            <a:pPr marL="514350" indent="-514350">
              <a:buAutoNum type="arabicPeriod"/>
            </a:pP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iTPC MWPC prototyping</a:t>
            </a:r>
          </a:p>
          <a:p>
            <a:pPr marL="514350" indent="-514350">
              <a:buAutoNum type="arabicPeriod"/>
            </a:pP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iTPC MWPC test</a:t>
            </a:r>
            <a:r>
              <a:rPr lang="zh-CN" altLang="en-US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with  </a:t>
            </a:r>
            <a:r>
              <a:rPr lang="en-US" altLang="zh-CN" sz="25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55</a:t>
            </a: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Fe X-ray</a:t>
            </a:r>
          </a:p>
          <a:p>
            <a:pPr marL="514350" indent="-514350">
              <a:buAutoNum type="arabicPeriod"/>
            </a:pPr>
            <a:r>
              <a:rPr lang="en-US" altLang="zh-CN" sz="2500" b="1" i="1" dirty="0" smtClean="0">
                <a:solidFill>
                  <a:schemeClr val="accent1">
                    <a:lumMod val="75000"/>
                  </a:schemeClr>
                </a:solidFill>
              </a:rPr>
              <a:t>Summary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RHIC STAR beam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nergy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can (RHIC-BES) 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8064" y="1130567"/>
            <a:ext cx="4176464" cy="539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STAR key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bjective</a:t>
            </a:r>
          </a:p>
          <a:p>
            <a:pPr marL="0" indent="0">
              <a:buNone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Mapping the features of QCD matter phase diagram. </a:t>
            </a:r>
          </a:p>
          <a:p>
            <a:pPr marL="0" indent="0">
              <a:buNone/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Physical 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mechanism</a:t>
            </a:r>
          </a:p>
          <a:p>
            <a:pPr marL="0" indent="0">
              <a:buNone/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Heavy ion collisions 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allow to explore the QCD phase structure by</a:t>
            </a:r>
            <a:r>
              <a:rPr lang="en-US" altLang="zh-CN" sz="1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varying the collision energy</a:t>
            </a:r>
            <a:r>
              <a:rPr lang="en-US" altLang="zh-CN" sz="1800" i="1" dirty="0" smtClean="0"/>
              <a:t>.</a:t>
            </a:r>
          </a:p>
          <a:p>
            <a:pPr marL="0" indent="0">
              <a:buNone/>
            </a:pP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RHIC-BES program 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I-&gt;II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Goals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Turn-off of QGP signatures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Search critical point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First order phase transition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</a:rPr>
              <a:t>chedule</a:t>
            </a:r>
            <a:endParaRPr lang="en-US" altLang="zh-CN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BES-I completed 2010~2014</a:t>
            </a:r>
          </a:p>
          <a:p>
            <a:pPr marL="0" indent="0">
              <a:buNone/>
            </a:pPr>
            <a:r>
              <a:rPr lang="en-US" altLang="zh-CN" sz="1500" i="1" dirty="0" smtClean="0">
                <a:solidFill>
                  <a:schemeClr val="accent1">
                    <a:lumMod val="75000"/>
                  </a:schemeClr>
                </a:solidFill>
              </a:rPr>
              <a:t>        Have some good but conclusive results.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600" i="1" dirty="0" smtClean="0">
                <a:solidFill>
                  <a:schemeClr val="accent1">
                    <a:lumMod val="75000"/>
                  </a:schemeClr>
                </a:solidFill>
              </a:rPr>
              <a:t>BES-II in 2019~2020</a:t>
            </a:r>
          </a:p>
          <a:p>
            <a:pPr marL="0" indent="0">
              <a:buNone/>
            </a:pPr>
            <a:r>
              <a:rPr lang="en-US" altLang="zh-CN" sz="1500" i="1" dirty="0" smtClean="0">
                <a:solidFill>
                  <a:srgbClr val="FF0000"/>
                </a:solidFill>
              </a:rPr>
              <a:t>        </a:t>
            </a:r>
            <a:r>
              <a:rPr lang="en-US" altLang="zh-CN" sz="1500" b="1" i="1" dirty="0" smtClean="0">
                <a:solidFill>
                  <a:srgbClr val="FF0000"/>
                </a:solidFill>
              </a:rPr>
              <a:t>Need detailed study of the key region.</a:t>
            </a:r>
          </a:p>
          <a:p>
            <a:pPr>
              <a:buFont typeface="Wingdings" pitchFamily="2" charset="2"/>
              <a:buChar char="ü"/>
            </a:pPr>
            <a:endParaRPr lang="en-US" altLang="zh-CN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1800" i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henfw\Desktop\figs_PhaseDiagram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503644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5496" y="6341258"/>
            <a:ext cx="694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b="1" i="1" dirty="0" smtClean="0">
                <a:solidFill>
                  <a:schemeClr val="accent1">
                    <a:lumMod val="75000"/>
                  </a:schemeClr>
                </a:solidFill>
              </a:rPr>
              <a:t>Need detector </a:t>
            </a:r>
            <a:r>
              <a:rPr lang="en-US" altLang="zh-CN" b="1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altLang="zh-CN" b="1" i="1" dirty="0" smtClean="0">
                <a:solidFill>
                  <a:schemeClr val="accent1">
                    <a:lumMod val="75000"/>
                  </a:schemeClr>
                </a:solidFill>
              </a:rPr>
              <a:t>pgrade: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The improvement of iTPC capability is essential. </a:t>
            </a:r>
            <a:endParaRPr lang="en-US" altLang="zh-CN" sz="1600" b="1" i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STAR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etector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pgrade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026" name="Picture 2" descr="C:\Users\shenfw\Desktop\捕获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9" y="1268760"/>
            <a:ext cx="7015907" cy="50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nfw\Desktop\捕获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20680" cy="44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STAR TPC geometry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6979210" y="3356992"/>
            <a:ext cx="1985278" cy="3075433"/>
            <a:chOff x="6783717" y="3356992"/>
            <a:chExt cx="1985278" cy="3075433"/>
          </a:xfrm>
        </p:grpSpPr>
        <p:pic>
          <p:nvPicPr>
            <p:cNvPr id="2052" name="Picture 4" descr="C:\Users\shenfw\Desktop\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441376"/>
              <a:ext cx="1964747" cy="2991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783717" y="3356992"/>
              <a:ext cx="1964747" cy="3075433"/>
            </a:xfrm>
            <a:prstGeom prst="rect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19672" y="2708920"/>
            <a:ext cx="864096" cy="504056"/>
            <a:chOff x="1115616" y="2708920"/>
            <a:chExt cx="1368152" cy="504056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2267744" y="3068960"/>
              <a:ext cx="216024" cy="1440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15616" y="2708920"/>
              <a:ext cx="1152128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52891" y="2308810"/>
            <a:ext cx="153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Outer Sector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07704" y="3501008"/>
            <a:ext cx="864096" cy="504056"/>
            <a:chOff x="1115616" y="2708920"/>
            <a:chExt cx="1368152" cy="504056"/>
          </a:xfrm>
        </p:grpSpPr>
        <p:cxnSp>
          <p:nvCxnSpPr>
            <p:cNvPr id="22" name="直接箭头连接符 21"/>
            <p:cNvCxnSpPr/>
            <p:nvPr/>
          </p:nvCxnSpPr>
          <p:spPr>
            <a:xfrm>
              <a:off x="2267744" y="3068960"/>
              <a:ext cx="216024" cy="1440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15616" y="2708920"/>
              <a:ext cx="1152128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755576" y="3172906"/>
            <a:ext cx="1482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70C0"/>
                </a:solidFill>
              </a:rPr>
              <a:t>Inner </a:t>
            </a:r>
            <a:r>
              <a:rPr lang="en-US" altLang="zh-CN" sz="2000" b="1" dirty="0">
                <a:solidFill>
                  <a:srgbClr val="0070C0"/>
                </a:solidFill>
              </a:rPr>
              <a:t>Sector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fit\图像 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6" y="1052736"/>
            <a:ext cx="504257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iTPC MWPC upgrade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0072" y="4005064"/>
            <a:ext cx="3623408" cy="22322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altLang="zh-CN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AutoNum type="arabicPeriod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Pad coverage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20%-&gt;100%</a:t>
            </a:r>
          </a:p>
          <a:p>
            <a:pPr>
              <a:buAutoNum type="arabicPeriod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Gain uniformity &gt;90%</a:t>
            </a:r>
          </a:p>
          <a:p>
            <a:pPr>
              <a:buAutoNum type="arabicPeriod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Detection efficiency &gt;92%</a:t>
            </a:r>
          </a:p>
          <a:p>
            <a:pPr>
              <a:buAutoNum type="arabicPeriod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Gas gain VS anode 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oltage :</a:t>
            </a:r>
          </a:p>
          <a:p>
            <a:pPr marL="0" indent="0">
              <a:buNone/>
            </a:pP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      2000 @1120V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zh-CN" altLang="en-US" sz="20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Desktop\fit\图像 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9" y="3645024"/>
            <a:ext cx="4570974" cy="27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268760"/>
            <a:ext cx="3960440" cy="244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p"/>
            </a:pP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Produce and replace all 24 inner sectors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Increase readout channels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</a:rPr>
              <a:t>Renew 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all three wire grids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New electronics for inner sectors</a:t>
            </a:r>
            <a:endParaRPr lang="en-US" altLang="zh-CN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000" b="1" i="1" dirty="0" smtClean="0">
              <a:solidFill>
                <a:srgbClr val="C0504D">
                  <a:lumMod val="75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000" b="1" i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Construction of iTPC MWPC prototype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99012" y="1412776"/>
            <a:ext cx="8535214" cy="4536504"/>
            <a:chOff x="299012" y="1124744"/>
            <a:chExt cx="8535214" cy="3960440"/>
          </a:xfrm>
        </p:grpSpPr>
        <p:grpSp>
          <p:nvGrpSpPr>
            <p:cNvPr id="13" name="组合 12"/>
            <p:cNvGrpSpPr/>
            <p:nvPr/>
          </p:nvGrpSpPr>
          <p:grpSpPr>
            <a:xfrm>
              <a:off x="299012" y="1124744"/>
              <a:ext cx="8377444" cy="3931871"/>
              <a:chOff x="299012" y="1124744"/>
              <a:chExt cx="8377444" cy="3931871"/>
            </a:xfrm>
          </p:grpSpPr>
          <p:pic>
            <p:nvPicPr>
              <p:cNvPr id="4098" name="Picture 2" descr="C:\Users\shenfw\Desktop\捕获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12" y="1124744"/>
                <a:ext cx="2760820" cy="1908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 descr="C:\Users\shenfw\Desktop\捕获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3067" y="1137264"/>
                <a:ext cx="2730285" cy="1895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C:\Users\shenfw\Desktop\捕获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137265"/>
                <a:ext cx="2736304" cy="1895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C:\Users\shenfw\Desktop\捕获7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12" y="3177138"/>
                <a:ext cx="2760820" cy="1879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3" name="Picture 7" descr="C:\Users\shenfw\Desktop\捕获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3067" y="3172946"/>
                <a:ext cx="2730285" cy="1883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C:\Users\shenfw\Desktop\捕获24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3177139"/>
                <a:ext cx="2736304" cy="1879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矩形 5"/>
            <p:cNvSpPr/>
            <p:nvPr/>
          </p:nvSpPr>
          <p:spPr>
            <a:xfrm>
              <a:off x="1756016" y="2708920"/>
              <a:ext cx="1447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PCB bonding 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563888" y="2708920"/>
              <a:ext cx="23921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 Wire mounts installing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732240" y="2708920"/>
              <a:ext cx="210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</a:rPr>
                <a:t>Pining wire </a:t>
              </a:r>
              <a:r>
                <a:rPr lang="en-US" altLang="zh-CN" b="1" dirty="0" smtClean="0">
                  <a:solidFill>
                    <a:srgbClr val="FFFF00"/>
                  </a:solidFill>
                </a:rPr>
                <a:t>mounts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41826" y="4715852"/>
              <a:ext cx="1690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Mounting wires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331185" y="4715852"/>
              <a:ext cx="1608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Epoxying wires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092280" y="4687282"/>
              <a:ext cx="1648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FF00"/>
                  </a:solidFill>
                </a:rPr>
                <a:t>Soldering wires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2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Wire winding and tension measurement</a:t>
            </a:r>
            <a:endParaRPr lang="zh-CN" altLang="en-US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0" y="4293096"/>
            <a:ext cx="4529530" cy="1800200"/>
          </a:xfrm>
        </p:spPr>
        <p:txBody>
          <a:bodyPr>
            <a:normAutofit/>
          </a:bodyPr>
          <a:lstStyle/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Wire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inding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ystem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1800" i="1" dirty="0" smtClean="0">
                <a:solidFill>
                  <a:srgbClr val="FF0000"/>
                </a:solidFill>
              </a:rPr>
              <a:t>Control wire tension and pitch</a:t>
            </a:r>
          </a:p>
          <a:p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Wire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ension </a:t>
            </a: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easurement system</a:t>
            </a:r>
            <a:endParaRPr lang="en-US" altLang="zh-CN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1800" i="1" dirty="0" smtClean="0">
                <a:solidFill>
                  <a:srgbClr val="FF0000"/>
                </a:solidFill>
              </a:rPr>
              <a:t>Measure each wire tension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620688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Administrator\Desktop\fit\图像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70" y="1052735"/>
            <a:ext cx="3773954" cy="27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fit\图像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5" y="1052736"/>
            <a:ext cx="3751960" cy="27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1" name="Picture 2" descr="C:\Users\Administrator\Desktop\fit\图像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8" y="3851227"/>
            <a:ext cx="3604390" cy="25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86937" y="4869160"/>
                <a:ext cx="1474699" cy="634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altLang="zh-CN" sz="1600" b="1" i="1" dirty="0" smtClean="0">
                    <a:solidFill>
                      <a:srgbClr val="FF0000"/>
                    </a:solidFill>
                  </a:rPr>
                  <a:t>Required </a:t>
                </a:r>
                <a:r>
                  <a:rPr lang="en-US" altLang="zh-CN" sz="1600" b="1" i="1" dirty="0">
                    <a:solidFill>
                      <a:srgbClr val="FF0000"/>
                    </a:solidFill>
                  </a:rPr>
                  <a:t>to be </a:t>
                </a:r>
                <a:endParaRPr lang="en-US" altLang="zh-CN" sz="1600" b="1" i="1" dirty="0" smtClean="0">
                  <a:solidFill>
                    <a:srgbClr val="FF0000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altLang="zh-CN" sz="1600" b="1" i="1" dirty="0" smtClean="0">
                    <a:solidFill>
                      <a:srgbClr val="FF0000"/>
                    </a:solidFill>
                  </a:rPr>
                  <a:t>51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𝒈</m:t>
                    </m:r>
                  </m:oMath>
                </a14:m>
                <a:r>
                  <a:rPr lang="en-US" altLang="zh-CN" sz="1600" b="1" i="1" dirty="0">
                    <a:solidFill>
                      <a:srgbClr val="FF0000"/>
                    </a:solidFill>
                  </a:rPr>
                  <a:t> </a:t>
                </a:r>
                <a:endParaRPr lang="en-US" altLang="zh-CN" sz="1600" b="1" i="1" dirty="0">
                  <a:solidFill>
                    <a:srgbClr val="C0504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37" y="4869160"/>
                <a:ext cx="1474699" cy="634020"/>
              </a:xfrm>
              <a:prstGeom prst="rect">
                <a:avLst/>
              </a:prstGeom>
              <a:blipFill rotWithShape="1">
                <a:blip r:embed="rId6"/>
                <a:stretch>
                  <a:fillRect l="-2479" t="-2885" r="-1240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8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altLang="zh-CN" sz="3000" b="1" i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Test system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etup </a:t>
            </a:r>
            <a:r>
              <a:rPr lang="en-US" altLang="zh-CN" sz="3000" b="1" i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ith </a:t>
            </a:r>
            <a:r>
              <a:rPr lang="en-US" altLang="zh-CN" sz="30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55</a:t>
            </a:r>
            <a:r>
              <a:rPr lang="en-US" altLang="zh-CN" sz="3000" b="1" i="1" dirty="0" smtClean="0">
                <a:solidFill>
                  <a:schemeClr val="accent1">
                    <a:lumMod val="75000"/>
                  </a:schemeClr>
                </a:solidFill>
              </a:rPr>
              <a:t>Fe X-ray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7589" y="2996952"/>
            <a:ext cx="3143272" cy="1643074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</a:rPr>
              <a:t>DAQ </a:t>
            </a:r>
            <a:r>
              <a:rPr lang="en-US" altLang="zh-CN" sz="2000" b="1" i="1" dirty="0" smtClean="0">
                <a:solidFill>
                  <a:schemeClr val="accent1">
                    <a:lumMod val="75000"/>
                  </a:schemeClr>
                </a:solidFill>
              </a:rPr>
              <a:t>setup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FEEs so far</a:t>
            </a:r>
            <a:endParaRPr lang="en-US" altLang="zh-CN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Trigger: 2kHz</a:t>
            </a:r>
            <a:endParaRPr lang="en-US" altLang="zh-CN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</a:rPr>
              <a:t>Anode </a:t>
            </a:r>
            <a:r>
              <a:rPr lang="en-US" altLang="zh-CN" sz="1800" i="1" dirty="0" smtClean="0">
                <a:solidFill>
                  <a:schemeClr val="accent1">
                    <a:lumMod val="75000"/>
                  </a:schemeClr>
                </a:solidFill>
              </a:rPr>
              <a:t>voltage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altLang="zh-CN" sz="1600" i="1" dirty="0" smtClean="0">
                <a:solidFill>
                  <a:srgbClr val="FF0000"/>
                </a:solidFill>
              </a:rPr>
              <a:t>       1070-1320V</a:t>
            </a:r>
            <a:endParaRPr lang="en-US" altLang="zh-CN" sz="1600" i="1" dirty="0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576" y="692696"/>
            <a:ext cx="7632848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337589" y="1340768"/>
            <a:ext cx="2482883" cy="1275639"/>
            <a:chOff x="502493" y="1026358"/>
            <a:chExt cx="4744301" cy="1754570"/>
          </a:xfrm>
        </p:grpSpPr>
        <p:sp>
          <p:nvSpPr>
            <p:cNvPr id="11" name="TextBox 10"/>
            <p:cNvSpPr txBox="1"/>
            <p:nvPr/>
          </p:nvSpPr>
          <p:spPr>
            <a:xfrm>
              <a:off x="502493" y="1606129"/>
              <a:ext cx="1969560" cy="46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Anode Wires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05082" y="1026358"/>
              <a:ext cx="4141712" cy="1754570"/>
              <a:chOff x="1105082" y="1026358"/>
              <a:chExt cx="4141712" cy="175457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022760" y="2457763"/>
                <a:ext cx="14691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prstClr val="black"/>
                    </a:solidFill>
                  </a:rPr>
                  <a:t>Inner Sector Pad</a:t>
                </a:r>
                <a:endParaRPr lang="zh-CN" altLang="en-US" sz="15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05082" y="1026358"/>
                <a:ext cx="4141712" cy="1466538"/>
                <a:chOff x="1105082" y="1026358"/>
                <a:chExt cx="4141712" cy="1466538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3215601" y="2025715"/>
                  <a:ext cx="2031193" cy="464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prstClr val="black"/>
                      </a:solidFill>
                    </a:rPr>
                    <a:t>5.9 KeV X-ray</a:t>
                  </a:r>
                  <a:endParaRPr lang="zh-CN" altLang="en-US" sz="11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1105082" y="1026358"/>
                  <a:ext cx="3178886" cy="1466538"/>
                  <a:chOff x="1105082" y="1026358"/>
                  <a:chExt cx="3178886" cy="1466538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100625" y="1026358"/>
                    <a:ext cx="1132426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500" baseline="30000" dirty="0" smtClean="0">
                        <a:solidFill>
                          <a:prstClr val="black"/>
                        </a:solidFill>
                        <a:cs typeface="Times New Roman" pitchFamily="18" charset="0"/>
                      </a:rPr>
                      <a:t>55</a:t>
                    </a:r>
                    <a:r>
                      <a:rPr lang="en-US" altLang="zh-CN" sz="1500" dirty="0" smtClean="0">
                        <a:solidFill>
                          <a:prstClr val="black"/>
                        </a:solidFill>
                        <a:cs typeface="Times New Roman" pitchFamily="18" charset="0"/>
                      </a:rPr>
                      <a:t>Fe </a:t>
                    </a:r>
                    <a:r>
                      <a:rPr lang="zh-CN" altLang="zh-CN" sz="1500" i="1" dirty="0">
                        <a:solidFill>
                          <a:prstClr val="black"/>
                        </a:solidFill>
                      </a:rPr>
                      <a:t>Φ</a:t>
                    </a:r>
                    <a:r>
                      <a:rPr lang="en-US" altLang="zh-CN" sz="1500" i="1" dirty="0">
                        <a:solidFill>
                          <a:prstClr val="black"/>
                        </a:solidFill>
                      </a:rPr>
                      <a:t> 5mm</a:t>
                    </a:r>
                  </a:p>
                  <a:p>
                    <a:endParaRPr lang="zh-CN" altLang="en-US" sz="1500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1105082" y="1436337"/>
                    <a:ext cx="3178886" cy="1056559"/>
                    <a:chOff x="971600" y="1383610"/>
                    <a:chExt cx="3178886" cy="1056559"/>
                  </a:xfrm>
                </p:grpSpPr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971600" y="1383610"/>
                      <a:ext cx="3178886" cy="1056559"/>
                      <a:chOff x="971600" y="1383610"/>
                      <a:chExt cx="3178886" cy="1056559"/>
                    </a:xfrm>
                  </p:grpSpPr>
                  <p:sp>
                    <p:nvSpPr>
                      <p:cNvPr id="21" name="流程图: 磁盘 20"/>
                      <p:cNvSpPr/>
                      <p:nvPr/>
                    </p:nvSpPr>
                    <p:spPr>
                      <a:xfrm rot="10800000">
                        <a:off x="2366920" y="1383610"/>
                        <a:ext cx="332872" cy="144018"/>
                      </a:xfrm>
                      <a:prstGeom prst="flowChartMagneticDisk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2195736" y="2426395"/>
                        <a:ext cx="747248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 flipV="1">
                        <a:off x="2961902" y="2405905"/>
                        <a:ext cx="1188584" cy="1377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连接符 23"/>
                      <p:cNvCxnSpPr/>
                      <p:nvPr/>
                    </p:nvCxnSpPr>
                    <p:spPr>
                      <a:xfrm flipV="1">
                        <a:off x="971600" y="2426395"/>
                        <a:ext cx="1188584" cy="13774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直接箭头连接符 24"/>
                      <p:cNvCxnSpPr/>
                      <p:nvPr/>
                    </p:nvCxnSpPr>
                    <p:spPr>
                      <a:xfrm flipH="1">
                        <a:off x="1907704" y="1555448"/>
                        <a:ext cx="459216" cy="60522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直接箭头连接符 25"/>
                      <p:cNvCxnSpPr/>
                      <p:nvPr/>
                    </p:nvCxnSpPr>
                    <p:spPr>
                      <a:xfrm>
                        <a:off x="2533356" y="1555448"/>
                        <a:ext cx="0" cy="60522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直接箭头连接符 26"/>
                      <p:cNvCxnSpPr/>
                      <p:nvPr/>
                    </p:nvCxnSpPr>
                    <p:spPr>
                      <a:xfrm>
                        <a:off x="2699792" y="1555448"/>
                        <a:ext cx="432048" cy="60522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直接箭头连接符 27"/>
                      <p:cNvCxnSpPr/>
                      <p:nvPr/>
                    </p:nvCxnSpPr>
                    <p:spPr>
                      <a:xfrm flipH="1">
                        <a:off x="2195736" y="1628800"/>
                        <a:ext cx="216024" cy="53187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直接箭头连接符 28"/>
                      <p:cNvCxnSpPr/>
                      <p:nvPr/>
                    </p:nvCxnSpPr>
                    <p:spPr>
                      <a:xfrm>
                        <a:off x="2627784" y="1628800"/>
                        <a:ext cx="216024" cy="53187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" name="椭圆 29"/>
                      <p:cNvSpPr/>
                      <p:nvPr/>
                    </p:nvSpPr>
                    <p:spPr>
                      <a:xfrm>
                        <a:off x="2510057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1" name="椭圆 30"/>
                      <p:cNvSpPr/>
                      <p:nvPr/>
                    </p:nvSpPr>
                    <p:spPr>
                      <a:xfrm>
                        <a:off x="2726081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2" name="椭圆 31"/>
                      <p:cNvSpPr/>
                      <p:nvPr/>
                    </p:nvSpPr>
                    <p:spPr>
                      <a:xfrm>
                        <a:off x="2294033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3" name="椭圆 32"/>
                      <p:cNvSpPr/>
                      <p:nvPr/>
                    </p:nvSpPr>
                    <p:spPr>
                      <a:xfrm>
                        <a:off x="2078009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4" name="椭圆 33"/>
                      <p:cNvSpPr/>
                      <p:nvPr/>
                    </p:nvSpPr>
                    <p:spPr>
                      <a:xfrm>
                        <a:off x="2942105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5" name="椭圆 34"/>
                      <p:cNvSpPr/>
                      <p:nvPr/>
                    </p:nvSpPr>
                    <p:spPr>
                      <a:xfrm>
                        <a:off x="3158129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6" name="椭圆 35"/>
                      <p:cNvSpPr/>
                      <p:nvPr/>
                    </p:nvSpPr>
                    <p:spPr>
                      <a:xfrm>
                        <a:off x="1861985" y="1916832"/>
                        <a:ext cx="45719" cy="4571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0" name="直接连接符 19"/>
                    <p:cNvCxnSpPr/>
                    <p:nvPr/>
                  </p:nvCxnSpPr>
                  <p:spPr>
                    <a:xfrm>
                      <a:off x="2195736" y="2412792"/>
                      <a:ext cx="747248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37" name="矩形 36"/>
          <p:cNvSpPr/>
          <p:nvPr/>
        </p:nvSpPr>
        <p:spPr>
          <a:xfrm>
            <a:off x="6436632" y="4793704"/>
            <a:ext cx="2786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altLang="zh-CN" sz="2400" b="1" i="1" baseline="30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55</a:t>
            </a:r>
            <a:r>
              <a:rPr lang="en-US" altLang="zh-CN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Fe source</a:t>
            </a:r>
          </a:p>
          <a:p>
            <a:pPr lvl="0">
              <a:buFont typeface="Wingdings" pitchFamily="2" charset="2"/>
              <a:buChar char="ü"/>
            </a:pP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Activity ~1mCi</a:t>
            </a:r>
          </a:p>
          <a:p>
            <a:pPr lvl="0">
              <a:buFont typeface="Wingdings" pitchFamily="2" charset="2"/>
              <a:buChar char="ü"/>
            </a:pPr>
            <a:r>
              <a:rPr lang="zh-CN" altLang="zh-CN" i="1" dirty="0" smtClean="0">
                <a:solidFill>
                  <a:schemeClr val="accent1">
                    <a:lumMod val="75000"/>
                  </a:schemeClr>
                </a:solidFill>
              </a:rPr>
              <a:t>Φ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 5mm</a:t>
            </a:r>
            <a:endParaRPr lang="en-US" altLang="zh-CN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shenfw\Desktop\捕获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934"/>
            <a:ext cx="5626027" cy="45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885</Words>
  <Application>Microsoft Office PowerPoint</Application>
  <PresentationFormat>全屏显示(4:3)</PresentationFormat>
  <Paragraphs>258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RHIC/STAR iTPC 升级样机的制作与初步测试</vt:lpstr>
      <vt:lpstr>Outline</vt:lpstr>
      <vt:lpstr>RHIC STAR beam energy scan (RHIC-BES) </vt:lpstr>
      <vt:lpstr>STAR detector upgrade</vt:lpstr>
      <vt:lpstr>STAR TPC geometry</vt:lpstr>
      <vt:lpstr>iTPC MWPC upgrade</vt:lpstr>
      <vt:lpstr>Construction of iTPC MWPC prototype</vt:lpstr>
      <vt:lpstr>Wire winding and tension measurement</vt:lpstr>
      <vt:lpstr> Test system setup with 55Fe X-ray</vt:lpstr>
      <vt:lpstr>Pad Signal selection</vt:lpstr>
      <vt:lpstr>Signal ADC distribution</vt:lpstr>
      <vt:lpstr>Anode HV versus relative gain</vt:lpstr>
      <vt:lpstr>Anode wire readout with 55Fe X-ray                                           </vt:lpstr>
      <vt:lpstr>Charge distribution from one anode wire</vt:lpstr>
      <vt:lpstr>Charge distribution at other voltages</vt:lpstr>
      <vt:lpstr>55Fe X-ray and cosmic ray count rate</vt:lpstr>
      <vt:lpstr> Gain measurements with different wires 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iTPC MWPC Prototype</dc:title>
  <dc:creator>shenfw</dc:creator>
  <cp:lastModifiedBy>lab329</cp:lastModifiedBy>
  <cp:revision>109</cp:revision>
  <cp:lastPrinted>2016-11-07T05:54:58Z</cp:lastPrinted>
  <dcterms:created xsi:type="dcterms:W3CDTF">2016-11-06T04:54:02Z</dcterms:created>
  <dcterms:modified xsi:type="dcterms:W3CDTF">2016-11-12T00:06:57Z</dcterms:modified>
</cp:coreProperties>
</file>