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7" r:id="rId3"/>
    <p:sldId id="365" r:id="rId4"/>
    <p:sldId id="378" r:id="rId5"/>
    <p:sldId id="380" r:id="rId6"/>
    <p:sldId id="381" r:id="rId7"/>
    <p:sldId id="367" r:id="rId8"/>
    <p:sldId id="368" r:id="rId9"/>
    <p:sldId id="369" r:id="rId10"/>
    <p:sldId id="382" r:id="rId11"/>
    <p:sldId id="383" r:id="rId12"/>
    <p:sldId id="384" r:id="rId13"/>
    <p:sldId id="373" r:id="rId14"/>
    <p:sldId id="385" r:id="rId15"/>
    <p:sldId id="375" r:id="rId16"/>
    <p:sldId id="374" r:id="rId17"/>
    <p:sldId id="376" r:id="rId18"/>
    <p:sldId id="386" r:id="rId19"/>
    <p:sldId id="36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5764" autoAdjust="0"/>
  </p:normalViewPr>
  <p:slideViewPr>
    <p:cSldViewPr>
      <p:cViewPr varScale="1">
        <p:scale>
          <a:sx n="79" d="100"/>
          <a:sy n="79" d="100"/>
        </p:scale>
        <p:origin x="117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29EEE-4761-4791-B8F0-16D14709C343}" type="datetimeFigureOut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46F2C-7121-44CC-B7B7-CA4A44ABEB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838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F3BA-ABD0-4626-BAED-FA9A3740C400}" type="datetimeFigureOut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B608C-B777-4072-9A9C-5ACC7E731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41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608C-B777-4072-9A9C-5ACC7E7316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48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F227-C696-4468-B785-170F66A8476F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97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9E98-7159-4B12-BCBD-26DCD2F267C1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ED93-75AF-47EE-9D75-07A65718A375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46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AB54-2DF6-49DF-8E2E-1E6ED0118A77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5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4AF-EFBC-4812-BAB3-6ACC9674187F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71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5BFD-A79A-4401-AC6C-AA0A1440835C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4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FEC-BADA-4CC0-AA04-A95900F17182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0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85DA-B209-453A-A5E9-A8F123575AA2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47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B016-3893-4884-9B87-764385E90834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41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AED-632B-4F99-A658-8AAA99358C07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99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B6D-3F7B-4C3F-AF3D-BB9F71389EEC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54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7212-D111-4C82-9475-F70BEFB017F3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67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gif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914184" cy="1470025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种快中子成像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的模拟研究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4427984" y="4725144"/>
            <a:ext cx="4536504" cy="19442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付逸冬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，李玉兰</a:t>
            </a:r>
            <a:endParaRPr lang="en-US" altLang="zh-CN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清华大学工程物理系</a:t>
            </a:r>
            <a:endParaRPr lang="en-US" altLang="zh-CN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2016-11-12</a:t>
            </a:r>
          </a:p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第六届全国微模式气体探测器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研讨会</a:t>
            </a:r>
            <a:endParaRPr lang="en-US" altLang="zh-CN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怀柔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北京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9" name="Picture 3" descr="D:\开题\xbh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395536" y="27958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37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50171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 smtClean="0"/>
              <a:t>nimTPC</a:t>
            </a:r>
            <a:r>
              <a:rPr lang="zh-CN" altLang="en-US" sz="2000" dirty="0" smtClean="0"/>
              <a:t>中的三种事例：</a:t>
            </a:r>
            <a:endParaRPr lang="en-US" altLang="zh-CN" sz="2000" dirty="0" smtClean="0"/>
          </a:p>
          <a:p>
            <a:r>
              <a:rPr lang="zh-CN" altLang="en-US" sz="2000" dirty="0" smtClean="0"/>
              <a:t>①两次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可测量质子径迹的</a:t>
            </a:r>
            <a:r>
              <a:rPr lang="en-US" altLang="zh-CN" sz="1600" dirty="0" smtClean="0"/>
              <a:t>)</a:t>
            </a:r>
            <a:r>
              <a:rPr lang="en-US" altLang="zh-CN" sz="2000" dirty="0" err="1" smtClean="0"/>
              <a:t>n,p</a:t>
            </a:r>
            <a:r>
              <a:rPr lang="zh-CN" altLang="en-US" sz="2000" dirty="0" smtClean="0"/>
              <a:t>弹性散射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→</a:t>
            </a:r>
            <a:r>
              <a:rPr lang="en-US" altLang="zh-CN" sz="1600" dirty="0" smtClean="0">
                <a:solidFill>
                  <a:srgbClr val="7030A0"/>
                </a:solidFill>
              </a:rPr>
              <a:t>n</a:t>
            </a:r>
            <a:r>
              <a:rPr lang="en-US" altLang="zh-CN" sz="1600" baseline="-25000" dirty="0" smtClean="0">
                <a:solidFill>
                  <a:srgbClr val="7030A0"/>
                </a:solidFill>
              </a:rPr>
              <a:t>0</a:t>
            </a:r>
            <a:r>
              <a:rPr lang="zh-CN" altLang="en-US" sz="1600" dirty="0"/>
              <a:t>的</a:t>
            </a:r>
            <a:r>
              <a:rPr lang="zh-CN" altLang="en-US" sz="1600" dirty="0">
                <a:solidFill>
                  <a:srgbClr val="FF0000"/>
                </a:solidFill>
              </a:rPr>
              <a:t>能量、方向唯一确定</a:t>
            </a:r>
            <a:r>
              <a:rPr lang="zh-CN" altLang="en-US" sz="1600" dirty="0" smtClean="0">
                <a:solidFill>
                  <a:srgbClr val="FF0000"/>
                </a:solidFill>
              </a:rPr>
              <a:t>！</a:t>
            </a:r>
            <a:endParaRPr lang="en-US" altLang="zh-CN" sz="800" baseline="30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 smtClean="0">
                <a:solidFill>
                  <a:srgbClr val="FF0000"/>
                </a:solidFill>
              </a:rPr>
              <a:t>nimTPC</a:t>
            </a:r>
            <a:r>
              <a:rPr lang="zh-CN" altLang="en-US" sz="2800" dirty="0" smtClean="0"/>
              <a:t>工作原理</a:t>
            </a:r>
            <a:endParaRPr lang="zh-CN" altLang="en-US" sz="2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5868144" y="1663706"/>
            <a:ext cx="3014772" cy="3980830"/>
            <a:chOff x="35496" y="1158642"/>
            <a:chExt cx="3328790" cy="4286582"/>
          </a:xfrm>
        </p:grpSpPr>
        <p:sp>
          <p:nvSpPr>
            <p:cNvPr id="16" name="文本框 15"/>
            <p:cNvSpPr txBox="1"/>
            <p:nvPr/>
          </p:nvSpPr>
          <p:spPr>
            <a:xfrm>
              <a:off x="1358362" y="339676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p'</a:t>
              </a:r>
              <a:endParaRPr lang="zh-CN" altLang="en-US" baseline="-25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39950" y="1374666"/>
              <a:ext cx="3024336" cy="40705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83966" y="1590690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83966" y="5312359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83966" y="5168343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83966" y="5024327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780110" y="1158642"/>
              <a:ext cx="0" cy="1296144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1780110" y="2454786"/>
              <a:ext cx="576064" cy="504056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>
              <a:off x="1161632" y="2454786"/>
              <a:ext cx="628935" cy="784682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H="1">
              <a:off x="80661" y="3242212"/>
              <a:ext cx="1078212" cy="577139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1769767" y="1617403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</a:t>
              </a:r>
              <a:r>
                <a:rPr lang="en-US" altLang="zh-CN" baseline="-25000" dirty="0" smtClean="0"/>
                <a:t>0</a:t>
              </a:r>
              <a:endParaRPr lang="zh-CN" altLang="en-US" baseline="-25000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09430" y="2310771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</a:t>
              </a:r>
              <a:endParaRPr lang="zh-CN" altLang="en-US" baseline="-25000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29800" y="263016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</a:t>
              </a:r>
              <a:endParaRPr lang="zh-CN" altLang="en-US" baseline="-250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156995" y="4920522"/>
              <a:ext cx="979323" cy="39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GEM</a:t>
              </a:r>
              <a:endParaRPr lang="zh-CN" altLang="en-US" baseline="-25000" dirty="0"/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790567" y="2454786"/>
              <a:ext cx="0" cy="360000"/>
            </a:xfrm>
            <a:prstGeom prst="line">
              <a:avLst/>
            </a:prstGeom>
            <a:ln w="1905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弧形 33"/>
            <p:cNvSpPr/>
            <p:nvPr/>
          </p:nvSpPr>
          <p:spPr>
            <a:xfrm rot="5400000">
              <a:off x="1677311" y="2442506"/>
              <a:ext cx="216055" cy="174095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42924" y="254574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α</a:t>
              </a:r>
              <a:endParaRPr lang="zh-CN" altLang="en-US" baseline="-25000" dirty="0"/>
            </a:p>
          </p:txBody>
        </p:sp>
        <p:cxnSp>
          <p:nvCxnSpPr>
            <p:cNvPr id="36" name="直接箭头连接符 35"/>
            <p:cNvCxnSpPr/>
            <p:nvPr/>
          </p:nvCxnSpPr>
          <p:spPr>
            <a:xfrm>
              <a:off x="1185816" y="3236817"/>
              <a:ext cx="173664" cy="453936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35496" y="3337305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n’</a:t>
              </a:r>
              <a:endParaRPr lang="zh-CN" altLang="en-US" baseline="-25000" dirty="0"/>
            </a:p>
          </p:txBody>
        </p:sp>
      </p:grpSp>
      <p:sp>
        <p:nvSpPr>
          <p:cNvPr id="38" name="TextBox 24"/>
          <p:cNvSpPr txBox="1"/>
          <p:nvPr/>
        </p:nvSpPr>
        <p:spPr>
          <a:xfrm>
            <a:off x="6885548" y="5919250"/>
            <a:ext cx="1475084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①两</a:t>
            </a:r>
            <a:r>
              <a:rPr lang="zh-CN" altLang="en-US" sz="1200" dirty="0" smtClean="0"/>
              <a:t>次</a:t>
            </a:r>
            <a:r>
              <a:rPr lang="en-US" altLang="zh-CN" sz="1200" dirty="0" err="1" smtClean="0"/>
              <a:t>n,p</a:t>
            </a:r>
            <a:r>
              <a:rPr lang="zh-CN" altLang="en-US" sz="1200" dirty="0"/>
              <a:t>弹性散射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1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50171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 smtClean="0"/>
              <a:t>nimTPC</a:t>
            </a:r>
            <a:r>
              <a:rPr lang="zh-CN" altLang="en-US" sz="2000" dirty="0" smtClean="0"/>
              <a:t>中的三种事例：</a:t>
            </a:r>
            <a:endParaRPr lang="en-US" altLang="zh-CN" sz="2000" dirty="0" smtClean="0"/>
          </a:p>
          <a:p>
            <a:r>
              <a:rPr lang="zh-CN" altLang="en-US" sz="2000" dirty="0" smtClean="0"/>
              <a:t>①两次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可测量质子径迹的</a:t>
            </a:r>
            <a:r>
              <a:rPr lang="en-US" altLang="zh-CN" sz="1600" dirty="0" smtClean="0"/>
              <a:t>)</a:t>
            </a:r>
            <a:r>
              <a:rPr lang="en-US" altLang="zh-CN" sz="2000" dirty="0" err="1" smtClean="0"/>
              <a:t>n,p</a:t>
            </a:r>
            <a:r>
              <a:rPr lang="zh-CN" altLang="en-US" sz="2000" dirty="0" smtClean="0"/>
              <a:t>弹性散射</a:t>
            </a:r>
            <a:endParaRPr lang="en-US" altLang="zh-CN" sz="2000" dirty="0"/>
          </a:p>
          <a:p>
            <a:pPr lvl="1"/>
            <a:r>
              <a:rPr lang="zh-CN" altLang="en-US" sz="1600" dirty="0" smtClean="0"/>
              <a:t>→</a:t>
            </a:r>
            <a:r>
              <a:rPr lang="en-US" altLang="zh-CN" sz="1600" dirty="0" smtClean="0">
                <a:solidFill>
                  <a:srgbClr val="7030A0"/>
                </a:solidFill>
              </a:rPr>
              <a:t>n</a:t>
            </a:r>
            <a:r>
              <a:rPr lang="en-US" altLang="zh-CN" sz="1600" baseline="-25000" dirty="0" smtClean="0">
                <a:solidFill>
                  <a:srgbClr val="7030A0"/>
                </a:solidFill>
              </a:rPr>
              <a:t>0</a:t>
            </a:r>
            <a:r>
              <a:rPr lang="zh-CN" altLang="en-US" sz="1600" dirty="0" smtClean="0"/>
              <a:t>的</a:t>
            </a:r>
            <a:r>
              <a:rPr lang="zh-CN" altLang="en-US" sz="1600" dirty="0" smtClean="0">
                <a:solidFill>
                  <a:srgbClr val="FF0000"/>
                </a:solidFill>
              </a:rPr>
              <a:t>能量、方向唯一确定！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lvl="1"/>
            <a:endParaRPr lang="en-US" altLang="zh-CN" sz="2000" dirty="0"/>
          </a:p>
          <a:p>
            <a:r>
              <a:rPr lang="zh-CN" altLang="en-US" sz="2000" dirty="0"/>
              <a:t>②</a:t>
            </a:r>
            <a:r>
              <a:rPr lang="en-US" altLang="zh-CN" sz="2000" dirty="0" err="1"/>
              <a:t>n,p</a:t>
            </a:r>
            <a:r>
              <a:rPr lang="zh-CN" altLang="en-US" sz="2000" dirty="0"/>
              <a:t>弹性散射</a:t>
            </a:r>
            <a:r>
              <a:rPr lang="en-US" altLang="zh-CN" sz="2000" dirty="0"/>
              <a:t>+</a:t>
            </a:r>
            <a:r>
              <a:rPr lang="zh-CN" altLang="en-US" sz="2000" dirty="0"/>
              <a:t>能量沉积</a:t>
            </a:r>
            <a:r>
              <a:rPr lang="zh-CN" altLang="en-US" sz="2000" dirty="0" smtClean="0"/>
              <a:t>点</a:t>
            </a:r>
            <a:endParaRPr lang="en-US" altLang="zh-CN" sz="2000" dirty="0"/>
          </a:p>
          <a:p>
            <a:pPr lvl="1"/>
            <a:r>
              <a:rPr lang="zh-CN" altLang="en-US" sz="1600" dirty="0"/>
              <a:t>→</a:t>
            </a:r>
            <a:r>
              <a:rPr lang="en-US" altLang="zh-CN" sz="1600" dirty="0" smtClean="0">
                <a:solidFill>
                  <a:srgbClr val="7030A0"/>
                </a:solidFill>
              </a:rPr>
              <a:t>n</a:t>
            </a:r>
            <a:r>
              <a:rPr lang="en-US" altLang="zh-CN" sz="1600" baseline="-25000" dirty="0" smtClean="0">
                <a:solidFill>
                  <a:srgbClr val="7030A0"/>
                </a:solidFill>
              </a:rPr>
              <a:t>0</a:t>
            </a:r>
            <a:r>
              <a:rPr lang="zh-CN" altLang="en-US" sz="1600" dirty="0" smtClean="0"/>
              <a:t>的方向确定</a:t>
            </a:r>
            <a:r>
              <a:rPr lang="zh-CN" altLang="en-US" sz="1600" dirty="0"/>
              <a:t>在</a:t>
            </a:r>
            <a:r>
              <a:rPr lang="en-US" altLang="zh-CN" sz="1600" dirty="0"/>
              <a:t>n</a:t>
            </a:r>
            <a:r>
              <a:rPr lang="zh-CN" altLang="en-US" sz="1600" dirty="0"/>
              <a:t>、</a:t>
            </a:r>
            <a:r>
              <a:rPr lang="en-US" altLang="zh-CN" sz="1600" dirty="0"/>
              <a:t>p</a:t>
            </a:r>
            <a:r>
              <a:rPr lang="zh-CN" altLang="en-US" sz="1600" dirty="0"/>
              <a:t>决定</a:t>
            </a:r>
            <a:r>
              <a:rPr lang="zh-CN" altLang="en-US" sz="1600" dirty="0" smtClean="0"/>
              <a:t>的一个</a:t>
            </a:r>
            <a:r>
              <a:rPr lang="zh-CN" altLang="en-US" sz="1600" dirty="0" smtClean="0">
                <a:solidFill>
                  <a:srgbClr val="FF0000"/>
                </a:solidFill>
              </a:rPr>
              <a:t>平面</a:t>
            </a:r>
            <a:r>
              <a:rPr lang="zh-CN" altLang="en-US" sz="1600" dirty="0">
                <a:solidFill>
                  <a:srgbClr val="FF0000"/>
                </a:solidFill>
              </a:rPr>
              <a:t>上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zh-CN" altLang="en-US" sz="1600" dirty="0" smtClean="0"/>
              <a:t>且</a:t>
            </a:r>
            <a:r>
              <a:rPr lang="zh-CN" altLang="en-US" sz="1600" dirty="0"/>
              <a:t>只能在</a:t>
            </a:r>
            <a:r>
              <a:rPr lang="en-US" altLang="zh-CN" sz="1600" dirty="0"/>
              <a:t>n</a:t>
            </a:r>
            <a:r>
              <a:rPr lang="zh-CN" altLang="en-US" sz="1600" dirty="0"/>
              <a:t>和</a:t>
            </a:r>
            <a:r>
              <a:rPr lang="en-US" altLang="zh-CN" sz="1600" dirty="0"/>
              <a:t>p</a:t>
            </a:r>
            <a:r>
              <a:rPr lang="zh-CN" altLang="en-US" sz="1600" dirty="0"/>
              <a:t>之间的</a:t>
            </a:r>
            <a:r>
              <a:rPr lang="en-US" altLang="zh-CN" sz="1600" dirty="0">
                <a:solidFill>
                  <a:srgbClr val="FF0000"/>
                </a:solidFill>
              </a:rPr>
              <a:t>π/2</a:t>
            </a:r>
            <a:r>
              <a:rPr lang="zh-CN" altLang="en-US" sz="1600" dirty="0">
                <a:solidFill>
                  <a:srgbClr val="FF0000"/>
                </a:solidFill>
              </a:rPr>
              <a:t>角度范围内</a:t>
            </a:r>
            <a:r>
              <a:rPr lang="zh-CN" altLang="en-US" sz="1600" dirty="0" smtClean="0"/>
              <a:t>。</a:t>
            </a:r>
            <a:endParaRPr lang="en-US" altLang="zh-CN" sz="2000" dirty="0"/>
          </a:p>
          <a:p>
            <a:pPr lvl="1"/>
            <a:endParaRPr lang="en-US" altLang="zh-CN" sz="800" baseline="30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 smtClean="0">
                <a:solidFill>
                  <a:srgbClr val="FF0000"/>
                </a:solidFill>
              </a:rPr>
              <a:t>nimTPC</a:t>
            </a:r>
            <a:r>
              <a:rPr lang="zh-CN" altLang="en-US" sz="2800" dirty="0" smtClean="0"/>
              <a:t>工作原理</a:t>
            </a:r>
            <a:endParaRPr lang="zh-CN" altLang="en-US" sz="2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6143878" y="1663706"/>
            <a:ext cx="2739038" cy="3980830"/>
            <a:chOff x="339950" y="1158642"/>
            <a:chExt cx="3024336" cy="4286582"/>
          </a:xfrm>
        </p:grpSpPr>
        <p:sp>
          <p:nvSpPr>
            <p:cNvPr id="17" name="矩形 16"/>
            <p:cNvSpPr/>
            <p:nvPr/>
          </p:nvSpPr>
          <p:spPr>
            <a:xfrm>
              <a:off x="339950" y="1374666"/>
              <a:ext cx="3024336" cy="40705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83966" y="1590690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83966" y="5312359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83966" y="5168343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83966" y="5024327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780110" y="1158642"/>
              <a:ext cx="0" cy="1296144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1780110" y="2454786"/>
              <a:ext cx="576064" cy="504056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>
              <a:off x="1161632" y="2454786"/>
              <a:ext cx="628935" cy="784682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1769767" y="1617403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</a:t>
              </a:r>
              <a:r>
                <a:rPr lang="en-US" altLang="zh-CN" baseline="-25000" dirty="0" smtClean="0"/>
                <a:t>0</a:t>
              </a:r>
              <a:endParaRPr lang="zh-CN" altLang="en-US" baseline="-25000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09430" y="2310771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</a:t>
              </a:r>
              <a:endParaRPr lang="zh-CN" altLang="en-US" baseline="-25000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29800" y="263016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</a:t>
              </a:r>
              <a:endParaRPr lang="zh-CN" altLang="en-US" baseline="-250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156995" y="4920522"/>
              <a:ext cx="979323" cy="39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GEM</a:t>
              </a:r>
              <a:endParaRPr lang="zh-CN" altLang="en-US" baseline="-25000" dirty="0"/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790567" y="2454786"/>
              <a:ext cx="0" cy="360000"/>
            </a:xfrm>
            <a:prstGeom prst="line">
              <a:avLst/>
            </a:prstGeom>
            <a:ln w="1905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弧形 33"/>
            <p:cNvSpPr/>
            <p:nvPr/>
          </p:nvSpPr>
          <p:spPr>
            <a:xfrm rot="5400000">
              <a:off x="1677311" y="2442506"/>
              <a:ext cx="216055" cy="174095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42924" y="254574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α</a:t>
              </a:r>
              <a:endParaRPr lang="zh-CN" altLang="en-US" baseline="-25000" dirty="0"/>
            </a:p>
          </p:txBody>
        </p:sp>
      </p:grpSp>
      <p:sp>
        <p:nvSpPr>
          <p:cNvPr id="38" name="TextBox 24"/>
          <p:cNvSpPr txBox="1"/>
          <p:nvPr/>
        </p:nvSpPr>
        <p:spPr>
          <a:xfrm>
            <a:off x="6649936" y="5885642"/>
            <a:ext cx="2026517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②</a:t>
            </a:r>
            <a:r>
              <a:rPr lang="en-US" altLang="zh-CN" sz="1200" dirty="0" err="1"/>
              <a:t>n,p</a:t>
            </a:r>
            <a:r>
              <a:rPr lang="zh-CN" altLang="en-US" sz="1200" dirty="0"/>
              <a:t>弹性散射</a:t>
            </a:r>
            <a:r>
              <a:rPr lang="en-US" altLang="zh-CN" sz="1200" dirty="0"/>
              <a:t>+</a:t>
            </a:r>
            <a:r>
              <a:rPr lang="zh-CN" altLang="en-US" sz="1200" dirty="0"/>
              <a:t>能量沉积点</a:t>
            </a:r>
          </a:p>
        </p:txBody>
      </p:sp>
      <p:sp>
        <p:nvSpPr>
          <p:cNvPr id="32" name="七角星 31"/>
          <p:cNvSpPr/>
          <p:nvPr/>
        </p:nvSpPr>
        <p:spPr>
          <a:xfrm>
            <a:off x="6761794" y="3528706"/>
            <a:ext cx="144016" cy="19658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6833802" y="3700917"/>
            <a:ext cx="98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E’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50171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 smtClean="0"/>
              <a:t>nimTPC</a:t>
            </a:r>
            <a:r>
              <a:rPr lang="zh-CN" altLang="en-US" sz="2000" dirty="0" smtClean="0"/>
              <a:t>中的三种事例：</a:t>
            </a:r>
            <a:endParaRPr lang="en-US" altLang="zh-CN" sz="2000" dirty="0" smtClean="0"/>
          </a:p>
          <a:p>
            <a:r>
              <a:rPr lang="zh-CN" altLang="en-US" sz="2000" dirty="0" smtClean="0"/>
              <a:t>①两次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可测量质子径迹的</a:t>
            </a:r>
            <a:r>
              <a:rPr lang="en-US" altLang="zh-CN" sz="1600" dirty="0" smtClean="0"/>
              <a:t>)</a:t>
            </a:r>
            <a:r>
              <a:rPr lang="en-US" altLang="zh-CN" sz="2000" dirty="0" err="1" smtClean="0"/>
              <a:t>n,p</a:t>
            </a:r>
            <a:r>
              <a:rPr lang="zh-CN" altLang="en-US" sz="2000" dirty="0" smtClean="0"/>
              <a:t>弹性散射</a:t>
            </a:r>
            <a:endParaRPr lang="en-US" altLang="zh-CN" sz="2000" dirty="0"/>
          </a:p>
          <a:p>
            <a:pPr lvl="1"/>
            <a:r>
              <a:rPr lang="zh-CN" altLang="en-US" sz="1600" dirty="0" smtClean="0"/>
              <a:t>→</a:t>
            </a:r>
            <a:r>
              <a:rPr lang="en-US" altLang="zh-CN" sz="1600" dirty="0" smtClean="0">
                <a:solidFill>
                  <a:srgbClr val="7030A0"/>
                </a:solidFill>
              </a:rPr>
              <a:t>n</a:t>
            </a:r>
            <a:r>
              <a:rPr lang="en-US" altLang="zh-CN" sz="1600" baseline="-25000" dirty="0" smtClean="0">
                <a:solidFill>
                  <a:srgbClr val="7030A0"/>
                </a:solidFill>
              </a:rPr>
              <a:t>0</a:t>
            </a:r>
            <a:r>
              <a:rPr lang="zh-CN" altLang="en-US" sz="1600" dirty="0" smtClean="0"/>
              <a:t>的</a:t>
            </a:r>
            <a:r>
              <a:rPr lang="zh-CN" altLang="en-US" sz="1600" dirty="0" smtClean="0">
                <a:solidFill>
                  <a:srgbClr val="FF0000"/>
                </a:solidFill>
              </a:rPr>
              <a:t>能量、方向唯一确定！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lvl="1"/>
            <a:endParaRPr lang="en-US" altLang="zh-CN" sz="2000" dirty="0"/>
          </a:p>
          <a:p>
            <a:r>
              <a:rPr lang="zh-CN" altLang="en-US" sz="2000" dirty="0"/>
              <a:t>②</a:t>
            </a:r>
            <a:r>
              <a:rPr lang="en-US" altLang="zh-CN" sz="2000" dirty="0" err="1"/>
              <a:t>n,p</a:t>
            </a:r>
            <a:r>
              <a:rPr lang="zh-CN" altLang="en-US" sz="2000" dirty="0"/>
              <a:t>弹性散射</a:t>
            </a:r>
            <a:r>
              <a:rPr lang="en-US" altLang="zh-CN" sz="2000" dirty="0"/>
              <a:t>+</a:t>
            </a:r>
            <a:r>
              <a:rPr lang="zh-CN" altLang="en-US" sz="2000" dirty="0"/>
              <a:t>能量沉积</a:t>
            </a:r>
            <a:r>
              <a:rPr lang="zh-CN" altLang="en-US" sz="2000" dirty="0" smtClean="0"/>
              <a:t>点</a:t>
            </a:r>
            <a:endParaRPr lang="en-US" altLang="zh-CN" sz="2000" dirty="0"/>
          </a:p>
          <a:p>
            <a:pPr lvl="1"/>
            <a:r>
              <a:rPr lang="zh-CN" altLang="en-US" sz="1600" dirty="0"/>
              <a:t>→</a:t>
            </a:r>
            <a:r>
              <a:rPr lang="en-US" altLang="zh-CN" sz="1600" dirty="0" smtClean="0">
                <a:solidFill>
                  <a:srgbClr val="7030A0"/>
                </a:solidFill>
              </a:rPr>
              <a:t>n</a:t>
            </a:r>
            <a:r>
              <a:rPr lang="en-US" altLang="zh-CN" sz="1600" baseline="-25000" dirty="0" smtClean="0">
                <a:solidFill>
                  <a:srgbClr val="7030A0"/>
                </a:solidFill>
              </a:rPr>
              <a:t>0</a:t>
            </a:r>
            <a:r>
              <a:rPr lang="zh-CN" altLang="en-US" sz="1600" dirty="0" smtClean="0"/>
              <a:t>的方向确定</a:t>
            </a:r>
            <a:r>
              <a:rPr lang="zh-CN" altLang="en-US" sz="1600" dirty="0"/>
              <a:t>在</a:t>
            </a:r>
            <a:r>
              <a:rPr lang="en-US" altLang="zh-CN" sz="1600" dirty="0"/>
              <a:t>n</a:t>
            </a:r>
            <a:r>
              <a:rPr lang="zh-CN" altLang="en-US" sz="1600" dirty="0"/>
              <a:t>、</a:t>
            </a:r>
            <a:r>
              <a:rPr lang="en-US" altLang="zh-CN" sz="1600" dirty="0"/>
              <a:t>p</a:t>
            </a:r>
            <a:r>
              <a:rPr lang="zh-CN" altLang="en-US" sz="1600" dirty="0"/>
              <a:t>决定</a:t>
            </a:r>
            <a:r>
              <a:rPr lang="zh-CN" altLang="en-US" sz="1600" dirty="0" smtClean="0"/>
              <a:t>的一个</a:t>
            </a:r>
            <a:r>
              <a:rPr lang="zh-CN" altLang="en-US" sz="1600" dirty="0" smtClean="0">
                <a:solidFill>
                  <a:srgbClr val="FF0000"/>
                </a:solidFill>
              </a:rPr>
              <a:t>平面</a:t>
            </a:r>
            <a:r>
              <a:rPr lang="zh-CN" altLang="en-US" sz="1600" dirty="0">
                <a:solidFill>
                  <a:srgbClr val="FF0000"/>
                </a:solidFill>
              </a:rPr>
              <a:t>上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zh-CN" altLang="en-US" sz="1600" dirty="0" smtClean="0"/>
              <a:t>且</a:t>
            </a:r>
            <a:r>
              <a:rPr lang="zh-CN" altLang="en-US" sz="1600" dirty="0"/>
              <a:t>只能在</a:t>
            </a:r>
            <a:r>
              <a:rPr lang="en-US" altLang="zh-CN" sz="1600" dirty="0"/>
              <a:t>n</a:t>
            </a:r>
            <a:r>
              <a:rPr lang="zh-CN" altLang="en-US" sz="1600" dirty="0"/>
              <a:t>和</a:t>
            </a:r>
            <a:r>
              <a:rPr lang="en-US" altLang="zh-CN" sz="1600" dirty="0"/>
              <a:t>p</a:t>
            </a:r>
            <a:r>
              <a:rPr lang="zh-CN" altLang="en-US" sz="1600" dirty="0"/>
              <a:t>之间的</a:t>
            </a:r>
            <a:r>
              <a:rPr lang="en-US" altLang="zh-CN" sz="1600" dirty="0">
                <a:solidFill>
                  <a:srgbClr val="FF0000"/>
                </a:solidFill>
              </a:rPr>
              <a:t>π/2</a:t>
            </a:r>
            <a:r>
              <a:rPr lang="zh-CN" altLang="en-US" sz="1600" dirty="0">
                <a:solidFill>
                  <a:srgbClr val="FF0000"/>
                </a:solidFill>
              </a:rPr>
              <a:t>角度范围内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lvl="1"/>
            <a:endParaRPr lang="en-US" altLang="zh-CN" sz="1600" dirty="0" smtClean="0"/>
          </a:p>
          <a:p>
            <a:r>
              <a:rPr lang="zh-CN" altLang="en-US" sz="2000" dirty="0" smtClean="0"/>
              <a:t>③能量沉积点</a:t>
            </a:r>
            <a:r>
              <a:rPr lang="en-US" altLang="zh-CN" sz="2000" dirty="0" smtClean="0"/>
              <a:t>+</a:t>
            </a:r>
            <a:r>
              <a:rPr lang="en-US" altLang="zh-CN" sz="2000" dirty="0" err="1" smtClean="0"/>
              <a:t>n,p</a:t>
            </a:r>
            <a:r>
              <a:rPr lang="zh-CN" altLang="en-US" sz="2000" dirty="0" smtClean="0"/>
              <a:t>弹性散射</a:t>
            </a:r>
            <a:endParaRPr lang="en-US" altLang="zh-CN" sz="2000" dirty="0"/>
          </a:p>
          <a:p>
            <a:pPr lvl="1"/>
            <a:r>
              <a:rPr lang="zh-CN" altLang="en-US" sz="1600" dirty="0"/>
              <a:t>→</a:t>
            </a:r>
            <a:r>
              <a:rPr lang="en-US" altLang="zh-CN" sz="1600" dirty="0">
                <a:solidFill>
                  <a:srgbClr val="7030A0"/>
                </a:solidFill>
              </a:rPr>
              <a:t>n</a:t>
            </a:r>
            <a:r>
              <a:rPr lang="en-US" altLang="zh-CN" sz="1600" baseline="-25000" dirty="0">
                <a:solidFill>
                  <a:srgbClr val="7030A0"/>
                </a:solidFill>
              </a:rPr>
              <a:t>0</a:t>
            </a:r>
            <a:r>
              <a:rPr lang="zh-CN" altLang="en-US" sz="1600" dirty="0"/>
              <a:t>的能量能够确定，其角度可以</a:t>
            </a:r>
            <a:r>
              <a:rPr lang="zh-CN" altLang="en-US" sz="1600" dirty="0">
                <a:solidFill>
                  <a:srgbClr val="FF0000"/>
                </a:solidFill>
              </a:rPr>
              <a:t>确定在圆锥面上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lvl="1"/>
            <a:r>
              <a:rPr lang="en-US" altLang="zh-CN" sz="1600" dirty="0" smtClean="0">
                <a:solidFill>
                  <a:srgbClr val="FF0000"/>
                </a:solidFill>
              </a:rPr>
              <a:t>(</a:t>
            </a:r>
            <a:r>
              <a:rPr lang="zh-CN" altLang="en-US" sz="1600" dirty="0" smtClean="0">
                <a:solidFill>
                  <a:srgbClr val="FF0000"/>
                </a:solidFill>
              </a:rPr>
              <a:t>类似于中子散射相机</a:t>
            </a:r>
            <a:r>
              <a:rPr lang="en-US" altLang="zh-CN" sz="1600" dirty="0" smtClean="0">
                <a:solidFill>
                  <a:srgbClr val="FF0000"/>
                </a:solidFill>
              </a:rPr>
              <a:t>)</a:t>
            </a:r>
            <a:endParaRPr lang="en-US" altLang="zh-CN" sz="1600" dirty="0">
              <a:solidFill>
                <a:srgbClr val="FF0000"/>
              </a:solidFill>
            </a:endParaRPr>
          </a:p>
          <a:p>
            <a:endParaRPr lang="en-US" altLang="zh-CN" sz="800" baseline="30000" dirty="0" smtClean="0"/>
          </a:p>
          <a:p>
            <a:endParaRPr lang="en-US" altLang="zh-CN" sz="2000" dirty="0"/>
          </a:p>
          <a:p>
            <a:pPr lvl="1"/>
            <a:endParaRPr lang="en-US" altLang="zh-CN" sz="800" baseline="30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 smtClean="0">
                <a:solidFill>
                  <a:srgbClr val="FF0000"/>
                </a:solidFill>
              </a:rPr>
              <a:t>nimTPC</a:t>
            </a:r>
            <a:r>
              <a:rPr lang="zh-CN" altLang="en-US" sz="2800" dirty="0" smtClean="0"/>
              <a:t>工作原理</a:t>
            </a:r>
            <a:endParaRPr lang="zh-CN" altLang="en-US" sz="2800" dirty="0"/>
          </a:p>
        </p:txBody>
      </p:sp>
      <p:sp>
        <p:nvSpPr>
          <p:cNvPr id="27" name="TextBox 24"/>
          <p:cNvSpPr txBox="1"/>
          <p:nvPr/>
        </p:nvSpPr>
        <p:spPr>
          <a:xfrm>
            <a:off x="6649936" y="5885642"/>
            <a:ext cx="2026517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③能量沉积点</a:t>
            </a:r>
            <a:r>
              <a:rPr lang="en-US" altLang="zh-CN" sz="1200" dirty="0"/>
              <a:t>+</a:t>
            </a:r>
            <a:r>
              <a:rPr lang="en-US" altLang="zh-CN" sz="1200" dirty="0" err="1"/>
              <a:t>n,p</a:t>
            </a:r>
            <a:r>
              <a:rPr lang="zh-CN" altLang="en-US" sz="1200" dirty="0"/>
              <a:t>弹性散射</a:t>
            </a:r>
            <a:endParaRPr lang="en-US" altLang="zh-CN" sz="400" baseline="30000" dirty="0"/>
          </a:p>
        </p:txBody>
      </p:sp>
      <p:sp>
        <p:nvSpPr>
          <p:cNvPr id="36" name="七角星 35"/>
          <p:cNvSpPr/>
          <p:nvPr/>
        </p:nvSpPr>
        <p:spPr>
          <a:xfrm>
            <a:off x="7441389" y="2831016"/>
            <a:ext cx="144016" cy="19658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868144" y="1663200"/>
            <a:ext cx="3014772" cy="3980830"/>
            <a:chOff x="35496" y="1158642"/>
            <a:chExt cx="3328790" cy="4286582"/>
          </a:xfrm>
        </p:grpSpPr>
        <p:sp>
          <p:nvSpPr>
            <p:cNvPr id="40" name="文本框 39"/>
            <p:cNvSpPr txBox="1"/>
            <p:nvPr/>
          </p:nvSpPr>
          <p:spPr>
            <a:xfrm>
              <a:off x="1358362" y="339676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p'</a:t>
              </a:r>
              <a:endParaRPr lang="zh-CN" altLang="en-US" baseline="-250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39950" y="1374666"/>
              <a:ext cx="3024336" cy="40705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483966" y="1590690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83966" y="5312359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83966" y="5168343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83966" y="5024327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>
              <a:off x="1780110" y="1158642"/>
              <a:ext cx="0" cy="1296144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H="1">
              <a:off x="1161632" y="2454786"/>
              <a:ext cx="628935" cy="784682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H="1">
              <a:off x="80661" y="3242212"/>
              <a:ext cx="1078212" cy="577139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/>
            <p:cNvSpPr txBox="1"/>
            <p:nvPr/>
          </p:nvSpPr>
          <p:spPr>
            <a:xfrm>
              <a:off x="1769767" y="1617403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</a:t>
              </a:r>
              <a:r>
                <a:rPr lang="en-US" altLang="zh-CN" baseline="-25000" dirty="0" smtClean="0"/>
                <a:t>0</a:t>
              </a:r>
              <a:endParaRPr lang="zh-CN" altLang="en-US" baseline="-25000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29800" y="263016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</a:t>
              </a:r>
              <a:endParaRPr lang="zh-CN" altLang="en-US" baseline="-25000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156995" y="4920522"/>
              <a:ext cx="979323" cy="39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GEM</a:t>
              </a:r>
              <a:endParaRPr lang="zh-CN" altLang="en-US" baseline="-25000" dirty="0"/>
            </a:p>
          </p:txBody>
        </p:sp>
        <p:cxnSp>
          <p:nvCxnSpPr>
            <p:cNvPr id="52" name="直接箭头连接符 51"/>
            <p:cNvCxnSpPr/>
            <p:nvPr/>
          </p:nvCxnSpPr>
          <p:spPr>
            <a:xfrm>
              <a:off x="1185816" y="3236817"/>
              <a:ext cx="173664" cy="453936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35496" y="3337305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n’</a:t>
              </a:r>
              <a:endParaRPr lang="zh-CN" altLang="en-US" baseline="-25000" dirty="0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7527953" y="2816235"/>
            <a:ext cx="98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E’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3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5017125" cy="568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TPC</a:t>
            </a:r>
            <a:r>
              <a:rPr lang="zh-CN" altLang="en-US" sz="2000" dirty="0" smtClean="0"/>
              <a:t>的基本参数与</a:t>
            </a:r>
            <a:r>
              <a:rPr lang="en-US" altLang="zh-CN" sz="2000" dirty="0" err="1" smtClean="0"/>
              <a:t>nTPC</a:t>
            </a:r>
            <a:r>
              <a:rPr lang="zh-CN" altLang="en-US" sz="2000" dirty="0" smtClean="0"/>
              <a:t>相同：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漂移区长度为</a:t>
            </a:r>
            <a:r>
              <a:rPr lang="en-US" altLang="zh-CN" sz="1600" dirty="0" smtClean="0"/>
              <a:t>50cm</a:t>
            </a:r>
          </a:p>
          <a:p>
            <a:pPr lvl="1"/>
            <a:r>
              <a:rPr lang="zh-CN" altLang="en-US" sz="1600" dirty="0" smtClean="0"/>
              <a:t>有效读出区域为</a:t>
            </a:r>
            <a:r>
              <a:rPr lang="en-US" altLang="zh-CN" sz="1600" dirty="0" smtClean="0"/>
              <a:t>10cm×10cm</a:t>
            </a:r>
          </a:p>
          <a:p>
            <a:pPr lvl="1"/>
            <a:r>
              <a:rPr lang="zh-CN" altLang="en-US" sz="1600" dirty="0" smtClean="0"/>
              <a:t>使用的气体为</a:t>
            </a:r>
            <a:r>
              <a:rPr lang="en-US" altLang="zh-CN" sz="1600" dirty="0" err="1" smtClean="0"/>
              <a:t>Ar</a:t>
            </a:r>
            <a:r>
              <a:rPr lang="en-US" altLang="zh-CN" sz="1600" dirty="0" smtClean="0"/>
              <a:t>/C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H</a:t>
            </a:r>
            <a:r>
              <a:rPr lang="en-US" altLang="zh-CN" sz="1600" baseline="-25000" dirty="0" smtClean="0"/>
              <a:t>6</a:t>
            </a:r>
            <a:r>
              <a:rPr lang="en-US" altLang="zh-CN" sz="1600" dirty="0" smtClean="0"/>
              <a:t>(50/50)</a:t>
            </a:r>
          </a:p>
          <a:p>
            <a:r>
              <a:rPr lang="en-US" altLang="zh-CN" sz="2000" dirty="0"/>
              <a:t>p</a:t>
            </a:r>
            <a:r>
              <a:rPr lang="en-US" altLang="zh-CN" sz="2000" dirty="0" smtClean="0"/>
              <a:t>ad</a:t>
            </a:r>
            <a:r>
              <a:rPr lang="zh-CN" altLang="en-US" sz="2000" dirty="0" smtClean="0"/>
              <a:t>大小为</a:t>
            </a:r>
            <a:r>
              <a:rPr lang="en-US" altLang="zh-CN" sz="2000" dirty="0" smtClean="0"/>
              <a:t>1mm×1mm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Geant4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沿漂移方向发射</a:t>
            </a:r>
            <a:r>
              <a:rPr lang="en-US" altLang="zh-CN" sz="2000" dirty="0" smtClean="0"/>
              <a:t>10</a:t>
            </a:r>
            <a:r>
              <a:rPr lang="en-US" altLang="zh-CN" sz="2000" baseline="30000" dirty="0" smtClean="0"/>
              <a:t>9</a:t>
            </a:r>
            <a:r>
              <a:rPr lang="zh-CN" altLang="en-US" sz="2000" dirty="0" smtClean="0"/>
              <a:t>个能量为</a:t>
            </a:r>
            <a:r>
              <a:rPr lang="en-US" altLang="zh-CN" sz="2000" dirty="0" smtClean="0"/>
              <a:t>2MeV</a:t>
            </a:r>
            <a:r>
              <a:rPr lang="zh-CN" altLang="en-US" sz="2000" dirty="0" smtClean="0"/>
              <a:t>的中子，获得沉积能量信息</a:t>
            </a:r>
            <a:endParaRPr lang="en-US" altLang="zh-CN" sz="2000" dirty="0" smtClean="0"/>
          </a:p>
          <a:p>
            <a:r>
              <a:rPr lang="en-US" altLang="zh-CN" sz="2000" dirty="0" smtClean="0"/>
              <a:t>Garfield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计算气体参数</a:t>
            </a:r>
            <a:endParaRPr lang="en-US" altLang="zh-CN" sz="2000" dirty="0" smtClean="0"/>
          </a:p>
          <a:p>
            <a:r>
              <a:rPr lang="en-US" altLang="zh-CN" sz="2000" dirty="0" smtClean="0"/>
              <a:t>root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模拟电子漂移和信号产生过程；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并编写程序对三类事例进行重建</a:t>
            </a:r>
            <a:endParaRPr lang="en-US" altLang="zh-CN" sz="2000" dirty="0" smtClean="0"/>
          </a:p>
          <a:p>
            <a:r>
              <a:rPr lang="zh-CN" altLang="en-US" sz="2000" dirty="0" smtClean="0"/>
              <a:t>②、③的重建算法使用简单反投影法</a:t>
            </a:r>
            <a:r>
              <a:rPr lang="en-US" altLang="zh-CN" sz="2000" dirty="0" smtClean="0"/>
              <a:t>(SBP)</a:t>
            </a:r>
            <a:endParaRPr lang="en-US" altLang="zh-CN" sz="800" baseline="30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/>
              <a:t>模拟计算</a:t>
            </a:r>
            <a:endParaRPr lang="zh-CN" altLang="en-US" sz="2800" dirty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599" y="4005064"/>
            <a:ext cx="3343201" cy="209857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696" y="1692276"/>
            <a:ext cx="4032448" cy="93919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9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7811086" cy="568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zh-CN" altLang="en-US" sz="2000" dirty="0">
                <a:solidFill>
                  <a:srgbClr val="FF0000"/>
                </a:solidFill>
              </a:rPr>
              <a:t>将不同</a:t>
            </a:r>
            <a:r>
              <a:rPr lang="en-US" altLang="zh-CN" sz="2000" dirty="0">
                <a:solidFill>
                  <a:srgbClr val="FF0000"/>
                </a:solidFill>
              </a:rPr>
              <a:t>track</a:t>
            </a:r>
            <a:r>
              <a:rPr lang="zh-CN" altLang="en-US" sz="2000" dirty="0" smtClean="0">
                <a:solidFill>
                  <a:srgbClr val="FF0000"/>
                </a:solidFill>
              </a:rPr>
              <a:t>分离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/>
              <a:t>2</a:t>
            </a:r>
            <a:r>
              <a:rPr lang="zh-CN" altLang="en-US" sz="2000" dirty="0"/>
              <a:t>、</a:t>
            </a:r>
            <a:r>
              <a:rPr lang="zh-CN" altLang="en-US" sz="2000" dirty="0">
                <a:solidFill>
                  <a:srgbClr val="FF0000"/>
                </a:solidFill>
              </a:rPr>
              <a:t>判断该</a:t>
            </a:r>
            <a:r>
              <a:rPr lang="en-US" altLang="zh-CN" sz="2000" dirty="0">
                <a:solidFill>
                  <a:srgbClr val="FF0000"/>
                </a:solidFill>
              </a:rPr>
              <a:t>track</a:t>
            </a:r>
            <a:r>
              <a:rPr lang="zh-CN" altLang="en-US" sz="2000" dirty="0">
                <a:solidFill>
                  <a:srgbClr val="FF0000"/>
                </a:solidFill>
              </a:rPr>
              <a:t>是直线还是点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r>
              <a:rPr lang="zh-CN" altLang="en-US" sz="1600" dirty="0"/>
              <a:t>按直线拟合该</a:t>
            </a:r>
            <a:r>
              <a:rPr lang="en-US" altLang="zh-CN" sz="1600" dirty="0"/>
              <a:t>track</a:t>
            </a:r>
          </a:p>
          <a:p>
            <a:pPr lvl="1"/>
            <a:r>
              <a:rPr lang="zh-CN" altLang="en-US" sz="1600" dirty="0"/>
              <a:t>将所有数据点投影在直线上，计算投影点位置的标准差</a:t>
            </a:r>
            <a:r>
              <a:rPr lang="en-US" altLang="zh-CN" sz="1600" dirty="0"/>
              <a:t>s1</a:t>
            </a:r>
          </a:p>
          <a:p>
            <a:pPr lvl="1"/>
            <a:r>
              <a:rPr lang="zh-CN" altLang="en-US" sz="1600" dirty="0"/>
              <a:t>将所有数据点投影在垂直于直线的</a:t>
            </a:r>
            <a:r>
              <a:rPr lang="zh-CN" altLang="en-US" sz="1600" dirty="0" smtClean="0"/>
              <a:t>平面上，</a:t>
            </a:r>
            <a:r>
              <a:rPr lang="zh-CN" altLang="en-US" sz="1600" dirty="0"/>
              <a:t>计算投影点位置标准差</a:t>
            </a:r>
            <a:r>
              <a:rPr lang="en-US" altLang="zh-CN" sz="1600" dirty="0"/>
              <a:t>s2</a:t>
            </a:r>
          </a:p>
          <a:p>
            <a:pPr lvl="1"/>
            <a:r>
              <a:rPr lang="zh-CN" altLang="en-US" sz="1600" dirty="0"/>
              <a:t>若</a:t>
            </a:r>
            <a:r>
              <a:rPr lang="en-US" altLang="zh-CN" sz="1600" dirty="0"/>
              <a:t>track</a:t>
            </a:r>
            <a:r>
              <a:rPr lang="zh-CN" altLang="en-US" sz="1600" dirty="0"/>
              <a:t>为直线，则</a:t>
            </a:r>
            <a:r>
              <a:rPr lang="en-US" altLang="zh-CN" sz="1600" dirty="0"/>
              <a:t>s1&gt;&gt;s2</a:t>
            </a:r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zh-CN" altLang="en-US" sz="2000" dirty="0">
                <a:solidFill>
                  <a:srgbClr val="FF0000"/>
                </a:solidFill>
              </a:rPr>
              <a:t>重建点</a:t>
            </a:r>
            <a:r>
              <a:rPr lang="en-US" altLang="zh-CN" sz="2000" dirty="0">
                <a:solidFill>
                  <a:srgbClr val="FF0000"/>
                </a:solidFill>
              </a:rPr>
              <a:t>track</a:t>
            </a:r>
            <a:r>
              <a:rPr lang="zh-CN" altLang="en-US" sz="2000" dirty="0">
                <a:solidFill>
                  <a:srgbClr val="FF0000"/>
                </a:solidFill>
              </a:rPr>
              <a:t>信息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</a:t>
            </a:r>
            <a:r>
              <a:rPr lang="zh-CN" altLang="en-US" sz="2000" dirty="0">
                <a:solidFill>
                  <a:srgbClr val="FF0000"/>
                </a:solidFill>
              </a:rPr>
              <a:t>重建直线</a:t>
            </a:r>
            <a:r>
              <a:rPr lang="en-US" altLang="zh-CN" sz="2000" dirty="0">
                <a:solidFill>
                  <a:srgbClr val="FF0000"/>
                </a:solidFill>
              </a:rPr>
              <a:t>track</a:t>
            </a:r>
            <a:r>
              <a:rPr lang="zh-CN" altLang="en-US" sz="2000" dirty="0">
                <a:solidFill>
                  <a:srgbClr val="FF0000"/>
                </a:solidFill>
              </a:rPr>
              <a:t>信息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r>
              <a:rPr lang="zh-CN" altLang="en-US" sz="1600" dirty="0"/>
              <a:t>拟合直线，并计算直线前</a:t>
            </a:r>
            <a:r>
              <a:rPr lang="en-US" altLang="zh-CN" sz="1600" dirty="0"/>
              <a:t>/</a:t>
            </a:r>
            <a:r>
              <a:rPr lang="zh-CN" altLang="en-US" sz="1600" dirty="0"/>
              <a:t>后一半的沉积能量，得出质子入射方向</a:t>
            </a:r>
            <a:endParaRPr lang="en-US" altLang="zh-CN" sz="1600" dirty="0"/>
          </a:p>
          <a:p>
            <a:pPr lvl="1"/>
            <a:r>
              <a:rPr lang="zh-CN" altLang="en-US" sz="1600" dirty="0"/>
              <a:t>根据</a:t>
            </a:r>
            <a:r>
              <a:rPr lang="en-US" altLang="zh-CN" sz="1600" dirty="0" err="1" smtClean="0"/>
              <a:t>dE</a:t>
            </a:r>
            <a:r>
              <a:rPr lang="en-US" altLang="zh-CN" sz="1600" dirty="0" smtClean="0"/>
              <a:t>/dx</a:t>
            </a:r>
            <a:r>
              <a:rPr lang="zh-CN" altLang="en-US" sz="1600" dirty="0" smtClean="0"/>
              <a:t>信息，</a:t>
            </a:r>
            <a:r>
              <a:rPr lang="zh-CN" altLang="en-US" sz="1600" dirty="0"/>
              <a:t>得出</a:t>
            </a:r>
            <a:r>
              <a:rPr lang="en-US" altLang="zh-CN" sz="1600" dirty="0"/>
              <a:t>track</a:t>
            </a:r>
            <a:r>
              <a:rPr lang="zh-CN" altLang="en-US" sz="1600" dirty="0"/>
              <a:t>的起点位置</a:t>
            </a:r>
            <a:endParaRPr lang="en-US" altLang="zh-CN" sz="2000" dirty="0"/>
          </a:p>
          <a:p>
            <a:r>
              <a:rPr lang="en-US" altLang="zh-CN" sz="2000" dirty="0"/>
              <a:t>5</a:t>
            </a:r>
            <a:r>
              <a:rPr lang="zh-CN" altLang="en-US" sz="2000" dirty="0"/>
              <a:t>、</a:t>
            </a:r>
            <a:r>
              <a:rPr lang="zh-CN" altLang="en-US" sz="2000" dirty="0">
                <a:solidFill>
                  <a:srgbClr val="FF0000"/>
                </a:solidFill>
              </a:rPr>
              <a:t>重建入射中子的位置、能量</a:t>
            </a:r>
            <a:r>
              <a:rPr lang="zh-CN" altLang="en-US" sz="2000" dirty="0" smtClean="0">
                <a:solidFill>
                  <a:srgbClr val="FF0000"/>
                </a:solidFill>
              </a:rPr>
              <a:t>信息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sz="1600" dirty="0" smtClean="0"/>
              <a:t>三种情况分别重建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需要检查该</a:t>
            </a:r>
            <a:r>
              <a:rPr lang="en-US" altLang="zh-CN" sz="1600" dirty="0" smtClean="0"/>
              <a:t>event</a:t>
            </a:r>
            <a:r>
              <a:rPr lang="zh-CN" altLang="en-US" sz="1600" dirty="0" smtClean="0"/>
              <a:t>满足三种情况中的哪个，或都不满足</a:t>
            </a:r>
            <a:endParaRPr lang="en-US" altLang="zh-CN" sz="1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/>
              <a:t>模拟计算：重建算法</a:t>
            </a:r>
            <a:endParaRPr lang="zh-CN" altLang="en-US" sz="2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9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24" y="1185218"/>
            <a:ext cx="3847927" cy="25554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78" y="3705913"/>
            <a:ext cx="4239133" cy="318091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5017125" cy="568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800" baseline="30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/>
              <a:t>10</a:t>
            </a:r>
            <a:r>
              <a:rPr lang="en-US" altLang="zh-CN" sz="2800" baseline="30000" dirty="0" smtClean="0"/>
              <a:t>9</a:t>
            </a:r>
            <a:r>
              <a:rPr lang="zh-CN" altLang="en-US" sz="2800" dirty="0" smtClean="0"/>
              <a:t>个</a:t>
            </a:r>
            <a:r>
              <a:rPr lang="en-US" altLang="zh-CN" sz="2800" dirty="0" smtClean="0"/>
              <a:t>2MeV</a:t>
            </a:r>
            <a:r>
              <a:rPr lang="zh-CN" altLang="en-US" sz="2800" dirty="0" smtClean="0"/>
              <a:t>中子模拟结果：</a:t>
            </a:r>
            <a:r>
              <a:rPr lang="zh-CN" altLang="en-US" sz="2800" dirty="0"/>
              <a:t>①两</a:t>
            </a:r>
            <a:r>
              <a:rPr lang="zh-CN" altLang="en-US" sz="2800" dirty="0" smtClean="0"/>
              <a:t>次</a:t>
            </a:r>
            <a:r>
              <a:rPr lang="en-US" altLang="zh-CN" sz="2800" dirty="0" err="1" smtClean="0"/>
              <a:t>n,p</a:t>
            </a:r>
            <a:r>
              <a:rPr lang="zh-CN" altLang="en-US" sz="2800" dirty="0" smtClean="0"/>
              <a:t>弹性散射</a:t>
            </a:r>
            <a:endParaRPr lang="zh-CN" altLang="en-US" sz="2800" dirty="0"/>
          </a:p>
        </p:txBody>
      </p:sp>
      <p:sp>
        <p:nvSpPr>
          <p:cNvPr id="32" name="矩形 31"/>
          <p:cNvSpPr/>
          <p:nvPr/>
        </p:nvSpPr>
        <p:spPr>
          <a:xfrm>
            <a:off x="5652120" y="1447706"/>
            <a:ext cx="180020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dirty="0" smtClean="0">
                <a:cs typeface="Times New Roman" panose="02020603050405020304" pitchFamily="18" charset="0"/>
              </a:rPr>
              <a:t>能量分辨率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FWHM~5.2%</a:t>
            </a: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@2MeV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757" y="4115639"/>
            <a:ext cx="18002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dirty="0" smtClean="0">
                <a:cs typeface="Times New Roman" panose="02020603050405020304" pitchFamily="18" charset="0"/>
              </a:rPr>
              <a:t>角度分辨率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FWHM~4.57°</a:t>
            </a: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@2MeV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08" y="3707209"/>
            <a:ext cx="4219411" cy="3166116"/>
          </a:xfrm>
          <a:prstGeom prst="rect">
            <a:avLst/>
          </a:prstGeom>
        </p:spPr>
      </p:pic>
      <p:sp>
        <p:nvSpPr>
          <p:cNvPr id="13" name="内容占位符 2"/>
          <p:cNvSpPr txBox="1">
            <a:spLocks/>
          </p:cNvSpPr>
          <p:nvPr/>
        </p:nvSpPr>
        <p:spPr>
          <a:xfrm>
            <a:off x="643378" y="1493606"/>
            <a:ext cx="5017125" cy="568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能量分辨率</a:t>
            </a:r>
            <a:r>
              <a:rPr lang="en-US" altLang="zh-CN" sz="2000" dirty="0" smtClean="0"/>
              <a:t>FWHM~5.2%</a:t>
            </a:r>
          </a:p>
          <a:p>
            <a:r>
              <a:rPr lang="zh-CN" altLang="en-US" sz="2000" dirty="0" smtClean="0"/>
              <a:t>角度分辨率</a:t>
            </a:r>
            <a:r>
              <a:rPr lang="en-US" altLang="zh-CN" sz="2000" dirty="0" smtClean="0"/>
              <a:t>FWHM~4.57°</a:t>
            </a:r>
          </a:p>
          <a:p>
            <a:r>
              <a:rPr lang="zh-CN" altLang="en-US" sz="2000" dirty="0" smtClean="0"/>
              <a:t>探测效率</a:t>
            </a:r>
            <a:r>
              <a:rPr lang="en-US" altLang="zh-CN" sz="2000" dirty="0" smtClean="0"/>
              <a:t>5.86×10</a:t>
            </a:r>
            <a:r>
              <a:rPr lang="en-US" altLang="zh-CN" sz="2000" baseline="30000" dirty="0" smtClean="0"/>
              <a:t>-6</a:t>
            </a:r>
            <a:endParaRPr lang="en-US" altLang="zh-CN" sz="800" baseline="30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76" y="3645095"/>
            <a:ext cx="4211960" cy="3160526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矩形 38"/>
          <p:cNvSpPr/>
          <p:nvPr/>
        </p:nvSpPr>
        <p:spPr>
          <a:xfrm>
            <a:off x="5508104" y="3988462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FWHM~8.45°</a:t>
            </a: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@2MeV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808" y="3641453"/>
            <a:ext cx="4211961" cy="3160526"/>
          </a:xfrm>
          <a:prstGeom prst="rect">
            <a:avLst/>
          </a:prstGeom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/>
              <a:t>10</a:t>
            </a:r>
            <a:r>
              <a:rPr lang="en-US" altLang="zh-CN" sz="2800" baseline="30000" dirty="0" smtClean="0"/>
              <a:t>9</a:t>
            </a:r>
            <a:r>
              <a:rPr lang="zh-CN" altLang="en-US" sz="2800" dirty="0" smtClean="0"/>
              <a:t>个</a:t>
            </a:r>
            <a:r>
              <a:rPr lang="en-US" altLang="zh-CN" sz="2800" dirty="0" smtClean="0"/>
              <a:t>2MeV</a:t>
            </a:r>
            <a:r>
              <a:rPr lang="zh-CN" altLang="en-US" sz="2800" dirty="0" smtClean="0"/>
              <a:t>中子模拟结果：②弹性散射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能量点</a:t>
            </a:r>
            <a:endParaRPr lang="zh-CN" altLang="en-US" sz="2800" dirty="0"/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643378" y="1493606"/>
            <a:ext cx="5017125" cy="568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 smtClean="0"/>
          </a:p>
          <a:p>
            <a:r>
              <a:rPr lang="zh-CN" altLang="en-US" sz="2000" dirty="0" smtClean="0"/>
              <a:t>角度分辨率</a:t>
            </a:r>
            <a:r>
              <a:rPr lang="en-US" altLang="zh-CN" sz="2000" dirty="0" smtClean="0"/>
              <a:t>FWHM~8.45°</a:t>
            </a:r>
          </a:p>
          <a:p>
            <a:r>
              <a:rPr lang="zh-CN" altLang="en-US" sz="2000" dirty="0" smtClean="0"/>
              <a:t>探测效率</a:t>
            </a:r>
            <a:r>
              <a:rPr lang="en-US" altLang="zh-CN" sz="2000" dirty="0" smtClean="0"/>
              <a:t>1.91×10</a:t>
            </a:r>
            <a:r>
              <a:rPr lang="en-US" altLang="zh-CN" sz="2000" baseline="30000" dirty="0" smtClean="0"/>
              <a:t>-5</a:t>
            </a:r>
            <a:endParaRPr lang="en-US" altLang="zh-CN" sz="800" baseline="300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1246"/>
          <a:stretch/>
        </p:blipFill>
        <p:spPr>
          <a:xfrm>
            <a:off x="5291100" y="1268759"/>
            <a:ext cx="3659964" cy="24299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56" y="3695186"/>
            <a:ext cx="4215010" cy="316281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5017125" cy="568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能量分辨率</a:t>
            </a:r>
            <a:r>
              <a:rPr lang="en-US" altLang="zh-CN" sz="2000" dirty="0" smtClean="0"/>
              <a:t>FWHM~9.2</a:t>
            </a:r>
            <a:r>
              <a:rPr lang="en-US" altLang="zh-CN" sz="2000" dirty="0"/>
              <a:t>%</a:t>
            </a:r>
          </a:p>
          <a:p>
            <a:r>
              <a:rPr lang="zh-CN" altLang="en-US" sz="2000" dirty="0"/>
              <a:t>角度分辨率</a:t>
            </a:r>
            <a:r>
              <a:rPr lang="en-US" altLang="zh-CN" sz="2000" dirty="0" smtClean="0"/>
              <a:t>FWHM~14.48°</a:t>
            </a:r>
            <a:endParaRPr lang="en-US" altLang="zh-CN" sz="2000" dirty="0"/>
          </a:p>
          <a:p>
            <a:r>
              <a:rPr lang="zh-CN" altLang="en-US" sz="2000" dirty="0"/>
              <a:t>探测</a:t>
            </a:r>
            <a:r>
              <a:rPr lang="zh-CN" altLang="en-US" sz="2000" dirty="0" smtClean="0"/>
              <a:t>效率</a:t>
            </a:r>
            <a:r>
              <a:rPr lang="en-US" altLang="zh-CN" sz="2000" dirty="0" smtClean="0"/>
              <a:t>7.66×10</a:t>
            </a:r>
            <a:r>
              <a:rPr lang="en-US" altLang="zh-CN" sz="2000" baseline="30000" dirty="0" smtClean="0"/>
              <a:t>-6</a:t>
            </a:r>
            <a:endParaRPr lang="en-US" altLang="zh-CN" sz="800" baseline="30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5652120" y="1447706"/>
            <a:ext cx="18002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FWHM~9.2%</a:t>
            </a: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@2MeV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96486" y="5706583"/>
            <a:ext cx="190557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FWHM~14.48°</a:t>
            </a: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@2MeV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05" y="3573016"/>
            <a:ext cx="4225994" cy="3171056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/>
              <a:t>10</a:t>
            </a:r>
            <a:r>
              <a:rPr lang="en-US" altLang="zh-CN" sz="2800" baseline="30000" dirty="0" smtClean="0"/>
              <a:t>9</a:t>
            </a:r>
            <a:r>
              <a:rPr lang="zh-CN" altLang="en-US" sz="2800" dirty="0" smtClean="0"/>
              <a:t>个</a:t>
            </a:r>
            <a:r>
              <a:rPr lang="en-US" altLang="zh-CN" sz="2800" dirty="0" smtClean="0"/>
              <a:t>2MeV</a:t>
            </a:r>
            <a:r>
              <a:rPr lang="zh-CN" altLang="en-US" sz="2800" dirty="0" smtClean="0"/>
              <a:t>中子模拟结果：</a:t>
            </a:r>
            <a:r>
              <a:rPr lang="zh-CN" altLang="en-US" sz="2800" dirty="0"/>
              <a:t>③</a:t>
            </a:r>
            <a:r>
              <a:rPr lang="zh-CN" altLang="en-US" sz="2800" dirty="0" smtClean="0"/>
              <a:t>弹性散射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能量点</a:t>
            </a:r>
            <a:endParaRPr lang="zh-CN" altLang="en-US" sz="2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9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82875" y="4385794"/>
            <a:ext cx="3336997" cy="1785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dirty="0" smtClean="0">
                <a:cs typeface="Times New Roman" panose="02020603050405020304" pitchFamily="18" charset="0"/>
              </a:rPr>
              <a:t>前两种事例分辨率较好，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zh-CN" altLang="en-US" dirty="0">
                <a:cs typeface="Times New Roman" panose="02020603050405020304" pitchFamily="18" charset="0"/>
              </a:rPr>
              <a:t>对</a:t>
            </a:r>
            <a:r>
              <a:rPr lang="zh-CN" altLang="en-US" dirty="0" smtClean="0">
                <a:cs typeface="Times New Roman" panose="02020603050405020304" pitchFamily="18" charset="0"/>
              </a:rPr>
              <a:t>其联合成像：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altLang="zh-CN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 smtClean="0"/>
              <a:t>角度分辨</a:t>
            </a:r>
            <a:r>
              <a:rPr lang="en-US" altLang="zh-CN" dirty="0" smtClean="0"/>
              <a:t>FWHM~5.40°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 smtClean="0"/>
              <a:t>探测效率</a:t>
            </a:r>
            <a:r>
              <a:rPr lang="en-US" altLang="zh-CN" dirty="0" smtClean="0"/>
              <a:t>2.50×10</a:t>
            </a:r>
            <a:r>
              <a:rPr lang="en-US" altLang="zh-CN" baseline="30000" dirty="0" smtClean="0"/>
              <a:t>-5</a:t>
            </a:r>
            <a:endParaRPr lang="en-US" altLang="zh-CN" sz="700" baseline="30000" dirty="0" smtClean="0"/>
          </a:p>
          <a:p>
            <a:pPr lvl="0">
              <a:defRPr/>
            </a:pP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/>
              <a:t>10</a:t>
            </a:r>
            <a:r>
              <a:rPr lang="en-US" altLang="zh-CN" sz="2800" baseline="30000" dirty="0" smtClean="0"/>
              <a:t>9</a:t>
            </a:r>
            <a:r>
              <a:rPr lang="zh-CN" altLang="en-US" sz="2800" dirty="0" smtClean="0"/>
              <a:t>个</a:t>
            </a:r>
            <a:r>
              <a:rPr lang="en-US" altLang="zh-CN" sz="2800" dirty="0" smtClean="0"/>
              <a:t>2MeV</a:t>
            </a:r>
            <a:r>
              <a:rPr lang="zh-CN" altLang="en-US" sz="2800" dirty="0" smtClean="0"/>
              <a:t>中子模拟结果：总结</a:t>
            </a:r>
            <a:endParaRPr lang="zh-CN" altLang="en-US" sz="2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63" y="1138006"/>
            <a:ext cx="3312368" cy="248550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2987824" y="1376064"/>
            <a:ext cx="93610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——</a:t>
            </a:r>
            <a:r>
              <a:rPr lang="zh-CN" alt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①</a:t>
            </a:r>
            <a:endParaRPr lang="en-US" altLang="zh-CN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——</a:t>
            </a:r>
            <a:r>
              <a:rPr lang="zh-CN" altLang="en-US" dirty="0" smtClean="0">
                <a:cs typeface="Times New Roman" panose="02020603050405020304" pitchFamily="18" charset="0"/>
              </a:rPr>
              <a:t>②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CN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——</a:t>
            </a:r>
            <a:r>
              <a:rPr lang="zh-C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③</a:t>
            </a:r>
            <a:endParaRPr lang="zh-CN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1147863"/>
            <a:ext cx="3312368" cy="248549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020272" y="1918865"/>
            <a:ext cx="93610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——</a:t>
            </a:r>
            <a:r>
              <a:rPr lang="zh-CN" alt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①</a:t>
            </a:r>
            <a:endParaRPr lang="en-US" altLang="zh-CN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——</a:t>
            </a:r>
            <a:r>
              <a:rPr lang="zh-CN" altLang="en-US" dirty="0" smtClean="0">
                <a:cs typeface="Times New Roman" panose="02020603050405020304" pitchFamily="18" charset="0"/>
              </a:rPr>
              <a:t>②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CN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——</a:t>
            </a:r>
            <a:r>
              <a:rPr lang="zh-CN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③</a:t>
            </a:r>
            <a:endParaRPr lang="zh-CN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11" y="4123163"/>
            <a:ext cx="3341057" cy="25070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4383" y="3923799"/>
            <a:ext cx="3787881" cy="2842309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782630" y="3429000"/>
            <a:ext cx="378042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dirty="0" smtClean="0">
                <a:cs typeface="Times New Roman" panose="02020603050405020304" pitchFamily="18" charset="0"/>
              </a:rPr>
              <a:t>单位立体角的计数随角度变化曲线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23528" y="3923799"/>
            <a:ext cx="83904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814218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、验证了使用</a:t>
            </a:r>
            <a:r>
              <a:rPr lang="en-US" altLang="zh-CN" sz="2000" dirty="0" smtClean="0"/>
              <a:t>TPC</a:t>
            </a:r>
            <a:r>
              <a:rPr lang="zh-CN" altLang="en-US" sz="2000" dirty="0" smtClean="0"/>
              <a:t>进行快中子成像的可行性；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、</a:t>
            </a:r>
            <a:r>
              <a:rPr lang="en-US" altLang="zh-CN" sz="2000" dirty="0" err="1" smtClean="0"/>
              <a:t>nimTPC</a:t>
            </a:r>
            <a:r>
              <a:rPr lang="zh-CN" altLang="en-US" sz="2000" dirty="0" smtClean="0"/>
              <a:t>对</a:t>
            </a:r>
            <a:r>
              <a:rPr lang="en-US" altLang="zh-CN" sz="2000" dirty="0" smtClean="0"/>
              <a:t>2MeV</a:t>
            </a:r>
            <a:r>
              <a:rPr lang="zh-CN" altLang="en-US" sz="2000" dirty="0" smtClean="0"/>
              <a:t>中子的角度分辨率可达</a:t>
            </a:r>
            <a:r>
              <a:rPr lang="en-US" altLang="zh-CN" sz="2000" dirty="0"/>
              <a:t>FWHM~5.40</a:t>
            </a:r>
            <a:r>
              <a:rPr lang="en-US" altLang="zh-CN" sz="2000" dirty="0" smtClean="0"/>
              <a:t>°</a:t>
            </a:r>
            <a:r>
              <a:rPr lang="zh-CN" altLang="en-US" sz="2000" dirty="0" smtClean="0"/>
              <a:t>；</a:t>
            </a:r>
            <a:endParaRPr lang="en-US" altLang="zh-CN" sz="2000" dirty="0"/>
          </a:p>
          <a:p>
            <a:r>
              <a:rPr lang="en-US" altLang="zh-CN" sz="2000" dirty="0" smtClean="0"/>
              <a:t>3</a:t>
            </a:r>
            <a:r>
              <a:rPr lang="zh-CN" altLang="en-US" sz="2000" dirty="0" smtClean="0"/>
              <a:t>、与编码板成像、中子散射相机方案对比如下：</a:t>
            </a: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 smtClean="0"/>
              <a:t>3</a:t>
            </a:r>
            <a:r>
              <a:rPr lang="zh-CN" altLang="en-US" sz="2000" dirty="0" smtClean="0"/>
              <a:t>、可以使用</a:t>
            </a:r>
            <a:r>
              <a:rPr lang="en-US" altLang="zh-CN" sz="2000" dirty="0" smtClean="0"/>
              <a:t>MLEM</a:t>
            </a:r>
            <a:r>
              <a:rPr lang="zh-CN" altLang="en-US" sz="2000" dirty="0" smtClean="0"/>
              <a:t>等算法替代</a:t>
            </a:r>
            <a:r>
              <a:rPr lang="en-US" altLang="zh-CN" sz="2000" dirty="0" smtClean="0"/>
              <a:t>SBP</a:t>
            </a:r>
            <a:r>
              <a:rPr lang="zh-CN" altLang="en-US" sz="2000" dirty="0" smtClean="0"/>
              <a:t>，进一步提高效率；</a:t>
            </a:r>
            <a:endParaRPr lang="en-US" altLang="zh-CN" sz="2000" dirty="0" smtClean="0"/>
          </a:p>
          <a:p>
            <a:r>
              <a:rPr lang="en-US" altLang="zh-CN" sz="2000" dirty="0" smtClean="0"/>
              <a:t>4</a:t>
            </a:r>
            <a:r>
              <a:rPr lang="zh-CN" altLang="en-US" sz="2000" dirty="0" smtClean="0"/>
              <a:t>、可以使用增加中子转换体等方式增大探测效率（正在论证）</a:t>
            </a:r>
            <a:endParaRPr lang="en-US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/>
              <a:t>总结与讨论</a:t>
            </a:r>
            <a:endParaRPr lang="zh-CN" altLang="en-US" sz="28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6385"/>
              </p:ext>
            </p:extLst>
          </p:nvPr>
        </p:nvGraphicFramePr>
        <p:xfrm>
          <a:off x="2027852" y="2636912"/>
          <a:ext cx="50882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074"/>
                <a:gridCol w="1272074"/>
                <a:gridCol w="1272074"/>
                <a:gridCol w="127207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编码板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液闪阵列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nimTPC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探测效率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00B050"/>
                          </a:solidFill>
                        </a:rPr>
                        <a:t>较高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较低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最低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角度分辨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差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差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00B050"/>
                          </a:solidFill>
                        </a:rPr>
                        <a:t>好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对比度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差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差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00B050"/>
                          </a:solidFill>
                        </a:rPr>
                        <a:t>好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成像视野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较小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较小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4π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7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8142185" cy="5184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 smtClean="0"/>
              <a:t>背景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zh-CN" altLang="en-US" sz="1800" dirty="0" smtClean="0"/>
              <a:t>应用：特殊核材料监测</a:t>
            </a:r>
            <a:endParaRPr lang="en-US" altLang="zh-CN" sz="1800" dirty="0" smtClean="0"/>
          </a:p>
          <a:p>
            <a:pPr lvl="1">
              <a:lnSpc>
                <a:spcPct val="150000"/>
              </a:lnSpc>
            </a:pPr>
            <a:r>
              <a:rPr lang="zh-CN" altLang="en-US" sz="1800" dirty="0" smtClean="0"/>
              <a:t>编码板成像</a:t>
            </a:r>
            <a:endParaRPr lang="en-US" altLang="zh-CN" sz="1800" dirty="0" smtClean="0"/>
          </a:p>
          <a:p>
            <a:pPr lvl="1">
              <a:lnSpc>
                <a:spcPct val="150000"/>
              </a:lnSpc>
            </a:pPr>
            <a:r>
              <a:rPr lang="zh-CN" altLang="en-US" sz="1800" dirty="0" smtClean="0"/>
              <a:t>中子散射相机</a:t>
            </a:r>
            <a:endParaRPr lang="en-US" altLang="zh-CN" sz="1800" dirty="0" smtClean="0"/>
          </a:p>
          <a:p>
            <a:pPr lvl="1">
              <a:lnSpc>
                <a:spcPct val="150000"/>
              </a:lnSpc>
            </a:pPr>
            <a:r>
              <a:rPr lang="en-US" altLang="zh-CN" sz="1800" dirty="0" err="1" smtClean="0"/>
              <a:t>nTPC</a:t>
            </a:r>
            <a:endParaRPr lang="en-US" altLang="zh-CN" sz="1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prstClr val="black"/>
                </a:solidFill>
              </a:rPr>
              <a:t>工作原理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800" dirty="0" smtClean="0">
                <a:solidFill>
                  <a:prstClr val="black"/>
                </a:solidFill>
              </a:rPr>
              <a:t>TPC</a:t>
            </a:r>
            <a:r>
              <a:rPr lang="zh-CN" altLang="en-US" sz="1800" dirty="0" smtClean="0">
                <a:solidFill>
                  <a:prstClr val="black"/>
                </a:solidFill>
              </a:rPr>
              <a:t>中的三种</a:t>
            </a:r>
            <a:r>
              <a:rPr lang="en-US" altLang="zh-CN" sz="1800" dirty="0" smtClean="0">
                <a:solidFill>
                  <a:prstClr val="black"/>
                </a:solidFill>
              </a:rPr>
              <a:t>event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prstClr val="black"/>
                </a:solidFill>
              </a:rPr>
              <a:t>模拟计算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 smtClean="0">
                <a:solidFill>
                  <a:prstClr val="black"/>
                </a:solidFill>
              </a:rPr>
              <a:t>重建流程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 smtClean="0">
                <a:solidFill>
                  <a:prstClr val="black"/>
                </a:solidFill>
              </a:rPr>
              <a:t>模拟结果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prstClr val="black"/>
                </a:solidFill>
              </a:rPr>
              <a:t>讨论与总结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en-US" altLang="zh-CN" sz="2000" dirty="0">
              <a:solidFill>
                <a:prstClr val="black"/>
              </a:solidFill>
            </a:endParaRPr>
          </a:p>
          <a:p>
            <a:pPr lvl="1"/>
            <a:endParaRPr lang="en-US" altLang="zh-CN" sz="1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提纲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5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2kg钚的gamma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/>
          <a:stretch>
            <a:fillRect/>
          </a:stretch>
        </p:blipFill>
        <p:spPr bwMode="auto">
          <a:xfrm>
            <a:off x="5292080" y="1847481"/>
            <a:ext cx="3672408" cy="24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9" y="1341206"/>
            <a:ext cx="480110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</a:rPr>
              <a:t>探测</a:t>
            </a:r>
            <a:r>
              <a:rPr lang="zh-CN" altLang="en-US" sz="2000" dirty="0" smtClean="0">
                <a:solidFill>
                  <a:srgbClr val="FF0000"/>
                </a:solidFill>
              </a:rPr>
              <a:t>快中子的方向</a:t>
            </a:r>
            <a:r>
              <a:rPr lang="zh-CN" altLang="en-US" sz="2000" dirty="0" smtClean="0"/>
              <a:t>，对其入射方向在空间角度进行成像</a:t>
            </a:r>
            <a:endParaRPr lang="en-US" altLang="zh-CN" sz="2000" dirty="0" smtClean="0"/>
          </a:p>
          <a:p>
            <a:r>
              <a:rPr lang="zh-CN" altLang="en-US" sz="2000" dirty="0" smtClean="0"/>
              <a:t>在</a:t>
            </a:r>
            <a:r>
              <a:rPr lang="zh-CN" altLang="en-US" sz="2000" dirty="0" smtClean="0">
                <a:solidFill>
                  <a:srgbClr val="FF0000"/>
                </a:solidFill>
              </a:rPr>
              <a:t>特殊核物质监测</a:t>
            </a:r>
            <a:r>
              <a:rPr lang="zh-CN" altLang="en-US" sz="2000" dirty="0" smtClean="0"/>
              <a:t>领域有重要应用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监测特殊核材料：可定量分析核材料质量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军控核查：比</a:t>
            </a:r>
            <a:r>
              <a:rPr lang="en-US" altLang="zh-CN" sz="1600" dirty="0" smtClean="0"/>
              <a:t>γ</a:t>
            </a:r>
            <a:r>
              <a:rPr lang="zh-CN" altLang="en-US" sz="1600" dirty="0" smtClean="0"/>
              <a:t>射线</a:t>
            </a:r>
            <a:r>
              <a:rPr lang="zh-CN" altLang="en-US" sz="1600" dirty="0"/>
              <a:t>穿透性</a:t>
            </a:r>
            <a:r>
              <a:rPr lang="zh-CN" altLang="en-US" sz="1600" dirty="0" smtClean="0"/>
              <a:t>更强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民用安全检查：可判断是否携带裂变材料</a:t>
            </a:r>
            <a:endParaRPr lang="en-US" altLang="zh-CN" sz="1600" dirty="0" smtClean="0"/>
          </a:p>
          <a:p>
            <a:r>
              <a:rPr lang="zh-CN" altLang="en-US" sz="2000" dirty="0" smtClean="0"/>
              <a:t>在</a:t>
            </a:r>
            <a:r>
              <a:rPr lang="zh-CN" altLang="en-US" sz="2000" dirty="0"/>
              <a:t>国土</a:t>
            </a:r>
            <a:r>
              <a:rPr lang="zh-CN" altLang="en-US" sz="2000" dirty="0" smtClean="0"/>
              <a:t>安全领域很重要！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U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Pu</a:t>
            </a:r>
            <a:r>
              <a:rPr lang="zh-CN" altLang="en-US" sz="2000" dirty="0" smtClean="0"/>
              <a:t>的裂变中子谱符合</a:t>
            </a:r>
            <a:r>
              <a:rPr lang="en-US" altLang="zh-CN" sz="2000" dirty="0" smtClean="0"/>
              <a:t>Watt</a:t>
            </a:r>
            <a:r>
              <a:rPr lang="zh-CN" altLang="en-US" sz="2000" dirty="0" smtClean="0"/>
              <a:t>分布，其平均能量</a:t>
            </a:r>
            <a:r>
              <a:rPr lang="en-US" altLang="zh-CN" sz="2000" dirty="0" smtClean="0"/>
              <a:t>~2MeV</a:t>
            </a:r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目前研究较多的方法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编码板成像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中子散射相机</a:t>
            </a:r>
            <a:endParaRPr lang="en-US" altLang="zh-CN" sz="1600" dirty="0" smtClean="0"/>
          </a:p>
          <a:p>
            <a:endParaRPr lang="en-US" altLang="zh-CN" sz="20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/>
              <a:t>背景：特殊核物质监测</a:t>
            </a:r>
            <a:endParaRPr lang="zh-CN" alt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3948" r="15682" b="33270"/>
          <a:stretch/>
        </p:blipFill>
        <p:spPr bwMode="auto">
          <a:xfrm>
            <a:off x="5148064" y="4581128"/>
            <a:ext cx="3744416" cy="216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5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9" y="1341206"/>
            <a:ext cx="480110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solidFill>
                  <a:srgbClr val="FF0000"/>
                </a:solidFill>
              </a:rPr>
              <a:t>编码板</a:t>
            </a:r>
            <a:r>
              <a:rPr lang="zh-CN" altLang="en-US" sz="2000" dirty="0" smtClean="0"/>
              <a:t>一般采用</a:t>
            </a:r>
            <a:r>
              <a:rPr lang="en-US" altLang="zh-CN" sz="2000" dirty="0" smtClean="0">
                <a:solidFill>
                  <a:srgbClr val="FF0000"/>
                </a:solidFill>
              </a:rPr>
              <a:t>HDPE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高密度聚乙烯</a:t>
            </a:r>
            <a:r>
              <a:rPr lang="en-US" altLang="zh-CN" sz="2000" dirty="0" smtClean="0"/>
              <a:t>)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中子探测器</a:t>
            </a:r>
            <a:r>
              <a:rPr lang="zh-CN" altLang="en-US" sz="2000" dirty="0" smtClean="0"/>
              <a:t>一般采用</a:t>
            </a:r>
            <a:r>
              <a:rPr lang="zh-CN" altLang="en-US" sz="2000" dirty="0" smtClean="0">
                <a:solidFill>
                  <a:srgbClr val="FF0000"/>
                </a:solidFill>
              </a:rPr>
              <a:t>液闪</a:t>
            </a:r>
            <a:r>
              <a:rPr lang="en-US" altLang="zh-CN" sz="2000" dirty="0" smtClean="0">
                <a:solidFill>
                  <a:srgbClr val="FF0000"/>
                </a:solidFill>
              </a:rPr>
              <a:t>/</a:t>
            </a:r>
            <a:r>
              <a:rPr lang="zh-CN" altLang="en-US" sz="2000" dirty="0">
                <a:solidFill>
                  <a:srgbClr val="FF0000"/>
                </a:solidFill>
              </a:rPr>
              <a:t>塑闪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en-US" altLang="zh-CN" sz="2000" dirty="0"/>
          </a:p>
          <a:p>
            <a:r>
              <a:rPr lang="en-US" altLang="zh-CN" sz="2000" dirty="0"/>
              <a:t>U.S. Naval Research Laboratory</a:t>
            </a:r>
            <a:r>
              <a:rPr lang="zh-CN" altLang="en-US" sz="2000" dirty="0"/>
              <a:t>研制</a:t>
            </a:r>
            <a:endParaRPr lang="en-US" altLang="zh-CN" sz="2000" dirty="0"/>
          </a:p>
          <a:p>
            <a:r>
              <a:rPr lang="zh-CN" altLang="en-US" sz="2000" dirty="0"/>
              <a:t>探测器：</a:t>
            </a:r>
            <a:r>
              <a:rPr lang="en-US" altLang="zh-CN" sz="2000" dirty="0"/>
              <a:t>EJ309</a:t>
            </a:r>
            <a:r>
              <a:rPr lang="zh-CN" altLang="en-US" sz="2000" dirty="0"/>
              <a:t>液闪</a:t>
            </a:r>
            <a:endParaRPr lang="en-US" altLang="zh-CN" sz="2000" dirty="0"/>
          </a:p>
          <a:p>
            <a:r>
              <a:rPr lang="en-US" altLang="zh-CN" sz="2000" dirty="0"/>
              <a:t>15cm×15cm×15cm</a:t>
            </a:r>
          </a:p>
          <a:p>
            <a:r>
              <a:rPr lang="en-US" altLang="zh-CN" sz="2000" dirty="0"/>
              <a:t>6×6</a:t>
            </a:r>
            <a:r>
              <a:rPr lang="zh-CN" altLang="en-US" sz="2000" dirty="0"/>
              <a:t>阵列，共</a:t>
            </a:r>
            <a:r>
              <a:rPr lang="en-US" altLang="zh-CN" sz="2000" dirty="0"/>
              <a:t>32</a:t>
            </a:r>
            <a:r>
              <a:rPr lang="zh-CN" altLang="en-US" sz="2000" dirty="0"/>
              <a:t>只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编码板：</a:t>
            </a:r>
            <a:r>
              <a:rPr lang="en-US" altLang="zh-CN" sz="2000" dirty="0" smtClean="0"/>
              <a:t>12×12</a:t>
            </a:r>
            <a:r>
              <a:rPr lang="zh-CN" altLang="en-US" sz="2000" dirty="0" smtClean="0"/>
              <a:t>阵列</a:t>
            </a:r>
            <a:endParaRPr lang="en-US" altLang="zh-CN" sz="2000" dirty="0"/>
          </a:p>
          <a:p>
            <a:r>
              <a:rPr lang="en-US" altLang="zh-CN" sz="2000" dirty="0"/>
              <a:t>10cm HDPE</a:t>
            </a:r>
          </a:p>
          <a:p>
            <a:endParaRPr lang="en-US" altLang="zh-CN" sz="20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本征角度分辨率</a:t>
            </a:r>
            <a:r>
              <a:rPr lang="en-US" altLang="zh-CN" sz="2000" dirty="0">
                <a:solidFill>
                  <a:srgbClr val="FF0000"/>
                </a:solidFill>
              </a:rPr>
              <a:t>~4.5</a:t>
            </a:r>
            <a:r>
              <a:rPr lang="en-US" altLang="zh-CN" sz="2000" dirty="0"/>
              <a:t>°</a:t>
            </a:r>
          </a:p>
          <a:p>
            <a:r>
              <a:rPr lang="zh-CN" altLang="en-US" sz="2000" dirty="0"/>
              <a:t>使用</a:t>
            </a:r>
            <a:r>
              <a:rPr lang="en-US" altLang="zh-CN" sz="2000" dirty="0" smtClean="0"/>
              <a:t>SBP</a:t>
            </a:r>
            <a:r>
              <a:rPr lang="zh-CN" altLang="en-US" sz="2000" dirty="0" smtClean="0"/>
              <a:t>重建图像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/>
              <a:t>背景：编码板成像</a:t>
            </a:r>
            <a:endParaRPr lang="zh-CN" altLang="en-US" sz="2800" dirty="0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56592" y="6237312"/>
            <a:ext cx="8964488" cy="307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dirty="0" smtClean="0"/>
              <a:t>2014-Richard </a:t>
            </a:r>
            <a:r>
              <a:rPr lang="en-US" altLang="zh-CN" sz="1400" dirty="0"/>
              <a:t>S. </a:t>
            </a:r>
            <a:r>
              <a:rPr lang="en-US" altLang="zh-CN" sz="1400" dirty="0" smtClean="0"/>
              <a:t>Fast-</a:t>
            </a:r>
            <a:r>
              <a:rPr lang="en-US" altLang="zh-CN" sz="1400" dirty="0" err="1" smtClean="0"/>
              <a:t>neutron,coded</a:t>
            </a:r>
            <a:r>
              <a:rPr lang="en-US" altLang="zh-CN" sz="1400" dirty="0" smtClean="0"/>
              <a:t>-aperture </a:t>
            </a:r>
            <a:r>
              <a:rPr lang="en-US" altLang="zh-CN" sz="1400" dirty="0"/>
              <a:t>imager</a:t>
            </a:r>
            <a:r>
              <a:rPr lang="en-US" altLang="zh-CN" sz="1400" b="1" dirty="0">
                <a:solidFill>
                  <a:srgbClr val="FF0000"/>
                </a:solidFill>
              </a:rPr>
              <a:t>(U.S. Naval Research Laboratory)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166" y="3732167"/>
            <a:ext cx="2543530" cy="19243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696" y="3727403"/>
            <a:ext cx="2562583" cy="19338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008" y="1310571"/>
            <a:ext cx="2475792" cy="2058362"/>
          </a:xfrm>
          <a:prstGeom prst="rect">
            <a:avLst/>
          </a:prstGeom>
        </p:spPr>
      </p:pic>
      <p:sp>
        <p:nvSpPr>
          <p:cNvPr id="16" name="TextBox 24"/>
          <p:cNvSpPr txBox="1"/>
          <p:nvPr/>
        </p:nvSpPr>
        <p:spPr>
          <a:xfrm>
            <a:off x="4491862" y="5787934"/>
            <a:ext cx="80021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液闪阵列</a:t>
            </a:r>
            <a:endParaRPr lang="zh-CN" altLang="en-US" sz="1200" dirty="0"/>
          </a:p>
        </p:txBody>
      </p:sp>
      <p:sp>
        <p:nvSpPr>
          <p:cNvPr id="17" name="TextBox 24"/>
          <p:cNvSpPr txBox="1"/>
          <p:nvPr/>
        </p:nvSpPr>
        <p:spPr>
          <a:xfrm>
            <a:off x="7137877" y="5787935"/>
            <a:ext cx="64633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编码板</a:t>
            </a:r>
            <a:endParaRPr lang="zh-CN" altLang="en-US" sz="1200" dirty="0"/>
          </a:p>
        </p:txBody>
      </p:sp>
      <p:sp>
        <p:nvSpPr>
          <p:cNvPr id="18" name="TextBox 24"/>
          <p:cNvSpPr txBox="1"/>
          <p:nvPr/>
        </p:nvSpPr>
        <p:spPr>
          <a:xfrm>
            <a:off x="6191136" y="3379965"/>
            <a:ext cx="2446504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baseline="30000" dirty="0"/>
              <a:t>252</a:t>
            </a:r>
            <a:r>
              <a:rPr lang="en-US" altLang="zh-CN" sz="1200" dirty="0"/>
              <a:t>Cf</a:t>
            </a:r>
            <a:r>
              <a:rPr lang="zh-CN" altLang="en-US" sz="1200" dirty="0"/>
              <a:t>源</a:t>
            </a:r>
            <a:r>
              <a:rPr lang="en-US" altLang="zh-CN" sz="1200" dirty="0"/>
              <a:t>SBP</a:t>
            </a:r>
            <a:r>
              <a:rPr lang="zh-CN" altLang="en-US" sz="1200" dirty="0"/>
              <a:t>图像</a:t>
            </a:r>
            <a:r>
              <a:rPr lang="zh-CN" altLang="en-US" sz="1200" dirty="0" smtClean="0"/>
              <a:t>，</a:t>
            </a:r>
            <a:r>
              <a:rPr lang="en-US" altLang="zh-CN" sz="1200" dirty="0" smtClean="0"/>
              <a:t>13</a:t>
            </a:r>
            <a:r>
              <a:rPr lang="el-GR" altLang="zh-CN" sz="1200" dirty="0"/>
              <a:t>μ</a:t>
            </a:r>
            <a:r>
              <a:rPr lang="en-US" altLang="zh-CN" sz="1200" dirty="0" smtClean="0"/>
              <a:t>Ci@</a:t>
            </a:r>
            <a:r>
              <a:rPr lang="en-US" altLang="zh-CN" sz="1200" dirty="0"/>
              <a:t> 9m</a:t>
            </a:r>
            <a:r>
              <a:rPr lang="zh-CN" altLang="en-US" sz="1200" dirty="0" smtClean="0"/>
              <a:t>外</a:t>
            </a:r>
            <a:endParaRPr lang="en-US" altLang="zh-CN" sz="12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6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5161141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优势：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中子只需发生一次作用，</a:t>
            </a:r>
            <a:r>
              <a:rPr lang="zh-CN" altLang="en-US" sz="1600" dirty="0" smtClean="0">
                <a:solidFill>
                  <a:srgbClr val="FF0000"/>
                </a:solidFill>
              </a:rPr>
              <a:t>探测效率较高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/>
              <a:t>劣势：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中子难以被完全吸收，只能进行慢化，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zh-CN" altLang="en-US" sz="1600" dirty="0" smtClean="0"/>
              <a:t>故需要较厚的编码板（</a:t>
            </a:r>
            <a:r>
              <a:rPr lang="en-US" altLang="zh-CN" sz="1600" dirty="0" smtClean="0"/>
              <a:t>~10cm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SBP</a:t>
            </a:r>
            <a:r>
              <a:rPr lang="zh-CN" altLang="en-US" sz="1600" dirty="0" smtClean="0"/>
              <a:t>图像对比度差→</a:t>
            </a:r>
            <a:r>
              <a:rPr lang="zh-CN" altLang="en-US" sz="1600" dirty="0" smtClean="0">
                <a:solidFill>
                  <a:srgbClr val="FF0000"/>
                </a:solidFill>
              </a:rPr>
              <a:t>角度分辨较差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sz="1600" dirty="0" smtClean="0">
                <a:solidFill>
                  <a:srgbClr val="FF0000"/>
                </a:solidFill>
              </a:rPr>
              <a:t>敏感区域小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endParaRPr lang="en-US" altLang="zh-CN" sz="2000" dirty="0" smtClean="0"/>
          </a:p>
          <a:p>
            <a:endParaRPr lang="en-US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/>
              <a:t>背景：编码板成像</a:t>
            </a:r>
            <a:endParaRPr lang="zh-CN" altLang="en-US" sz="2800" dirty="0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56592" y="6237312"/>
            <a:ext cx="8964488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dirty="0"/>
              <a:t>2013-Paul </a:t>
            </a:r>
            <a:r>
              <a:rPr lang="en-US" altLang="zh-CN" sz="1400" dirty="0" err="1"/>
              <a:t>Hausladen</a:t>
            </a:r>
            <a:r>
              <a:rPr lang="en-US" altLang="zh-CN" sz="1400" dirty="0"/>
              <a:t>-The Deployable Fast-Neutron Coded-Aperture Imager: Demonstration of Locating One or More Sources in Three </a:t>
            </a:r>
            <a:r>
              <a:rPr lang="en-US" altLang="zh-CN" sz="1400" dirty="0" smtClean="0"/>
              <a:t>Dimensions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(Oak Ridge National Laboratory</a:t>
            </a:r>
            <a:r>
              <a:rPr lang="en-US" altLang="zh-CN" sz="1400" b="1" dirty="0">
                <a:solidFill>
                  <a:srgbClr val="FF0000"/>
                </a:solidFill>
              </a:rPr>
              <a:t>)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988" y="1120036"/>
            <a:ext cx="2475792" cy="2058362"/>
          </a:xfrm>
          <a:prstGeom prst="rect">
            <a:avLst/>
          </a:prstGeom>
        </p:spPr>
      </p:pic>
      <p:sp>
        <p:nvSpPr>
          <p:cNvPr id="16" name="TextBox 24"/>
          <p:cNvSpPr txBox="1"/>
          <p:nvPr/>
        </p:nvSpPr>
        <p:spPr>
          <a:xfrm>
            <a:off x="6397391" y="5715315"/>
            <a:ext cx="228940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Oak Ridge National Laboratory</a:t>
            </a:r>
            <a:endParaRPr lang="zh-CN" altLang="en-US" sz="1200" dirty="0"/>
          </a:p>
        </p:txBody>
      </p:sp>
      <p:sp>
        <p:nvSpPr>
          <p:cNvPr id="18" name="TextBox 24"/>
          <p:cNvSpPr txBox="1"/>
          <p:nvPr/>
        </p:nvSpPr>
        <p:spPr>
          <a:xfrm>
            <a:off x="6294116" y="3189430"/>
            <a:ext cx="2393604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U.S. Naval Research Laboratory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014" y="3593270"/>
            <a:ext cx="3431358" cy="2010776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55728"/>
              </p:ext>
            </p:extLst>
          </p:nvPr>
        </p:nvGraphicFramePr>
        <p:xfrm>
          <a:off x="285848" y="3849827"/>
          <a:ext cx="5165973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1991"/>
                <a:gridCol w="1721991"/>
                <a:gridCol w="172199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本征角度分辨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实测角度分辨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U.S. Naval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4.5°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Sandia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FWHM~12°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Oak Ridge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FWHM~10°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2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5629951" y="3112742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散射质子</a:t>
            </a:r>
            <a:r>
              <a:rPr lang="en-US" altLang="zh-CN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p</a:t>
            </a:r>
            <a:endParaRPr lang="zh-CN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4900335" cy="4824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一般使用</a:t>
            </a:r>
            <a:r>
              <a:rPr lang="zh-CN" altLang="en-US" sz="2000" dirty="0" smtClean="0">
                <a:solidFill>
                  <a:srgbClr val="FF0000"/>
                </a:solidFill>
              </a:rPr>
              <a:t>两层塑闪</a:t>
            </a:r>
            <a:r>
              <a:rPr lang="en-US" altLang="zh-CN" sz="2000" dirty="0" smtClean="0">
                <a:solidFill>
                  <a:srgbClr val="FF0000"/>
                </a:solidFill>
              </a:rPr>
              <a:t>/</a:t>
            </a:r>
            <a:r>
              <a:rPr lang="zh-CN" altLang="en-US" sz="2000" dirty="0" smtClean="0">
                <a:solidFill>
                  <a:srgbClr val="FF0000"/>
                </a:solidFill>
              </a:rPr>
              <a:t>液闪阵列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zh-CN" altLang="en-US" sz="2000" dirty="0" smtClean="0"/>
              <a:t>中子在其中连续发生两次作用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第一次作用需为</a:t>
            </a:r>
            <a:r>
              <a:rPr lang="en-US" altLang="zh-CN" sz="1600" baseline="30000" dirty="0" smtClean="0">
                <a:solidFill>
                  <a:srgbClr val="FF0000"/>
                </a:solidFill>
              </a:rPr>
              <a:t>1</a:t>
            </a:r>
            <a:r>
              <a:rPr lang="en-US" altLang="zh-CN" sz="1600" dirty="0" smtClean="0">
                <a:solidFill>
                  <a:srgbClr val="FF0000"/>
                </a:solidFill>
              </a:rPr>
              <a:t>H(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n,n</a:t>
            </a:r>
            <a:r>
              <a:rPr lang="en-US" altLang="zh-CN" sz="1600" dirty="0" smtClean="0">
                <a:solidFill>
                  <a:srgbClr val="FF0000"/>
                </a:solidFill>
              </a:rPr>
              <a:t>)</a:t>
            </a:r>
            <a:r>
              <a:rPr lang="en-US" altLang="zh-CN" sz="1600" baseline="30000" dirty="0" smtClean="0">
                <a:solidFill>
                  <a:srgbClr val="FF0000"/>
                </a:solidFill>
              </a:rPr>
              <a:t>1</a:t>
            </a:r>
            <a:r>
              <a:rPr lang="en-US" altLang="zh-CN" sz="1600" dirty="0" smtClean="0">
                <a:solidFill>
                  <a:srgbClr val="FF0000"/>
                </a:solidFill>
              </a:rPr>
              <a:t>H</a:t>
            </a:r>
            <a:r>
              <a:rPr lang="zh-CN" altLang="en-US" sz="1600" dirty="0" smtClean="0">
                <a:solidFill>
                  <a:srgbClr val="FF0000"/>
                </a:solidFill>
              </a:rPr>
              <a:t>弹性散射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sz="1600" dirty="0"/>
              <a:t>散射</a:t>
            </a:r>
            <a:r>
              <a:rPr lang="zh-CN" altLang="en-US" sz="1600" dirty="0" smtClean="0"/>
              <a:t>中子、反冲质子能量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zh-CN" altLang="en-US" sz="1600" dirty="0" smtClean="0"/>
              <a:t>→计算得到中子</a:t>
            </a:r>
            <a:r>
              <a:rPr lang="zh-CN" altLang="en-US" sz="1600" dirty="0"/>
              <a:t>散射角</a:t>
            </a:r>
            <a:endParaRPr lang="en-US" altLang="zh-CN" sz="1600" dirty="0" smtClean="0"/>
          </a:p>
          <a:p>
            <a:r>
              <a:rPr lang="zh-CN" altLang="en-US" sz="2000" dirty="0" smtClean="0"/>
              <a:t>将入射中子方向限定在一个圆锥面上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>
                <a:solidFill>
                  <a:srgbClr val="FF0000"/>
                </a:solidFill>
              </a:rPr>
              <a:t>（类康普顿成像）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/>
              <a:t>使用算法进行成像</a:t>
            </a:r>
            <a:endParaRPr lang="en-US" altLang="zh-CN" sz="2000" dirty="0"/>
          </a:p>
          <a:p>
            <a:pPr lvl="1"/>
            <a:r>
              <a:rPr lang="zh-CN" altLang="en-US" sz="1600" dirty="0" smtClean="0"/>
              <a:t>简单反投影法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(SBP, Simple </a:t>
            </a:r>
            <a:r>
              <a:rPr lang="en-US" altLang="zh-CN" sz="1600" dirty="0" err="1" smtClean="0"/>
              <a:t>BackProjection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zh-CN" altLang="en-US" sz="1600" dirty="0" smtClean="0"/>
              <a:t>最大似然最大期待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(MLEM, Maximum </a:t>
            </a:r>
            <a:r>
              <a:rPr lang="en-US" altLang="zh-CN" sz="1600" dirty="0"/>
              <a:t>Likelihood Expectation </a:t>
            </a:r>
            <a:r>
              <a:rPr lang="en-US" altLang="zh-CN" sz="1600" dirty="0" smtClean="0"/>
              <a:t>Maximization)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/>
              <a:t>背景：中子散射相机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41" y="4307006"/>
            <a:ext cx="2989363" cy="168384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5664139" y="2606888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10" idx="6"/>
          </p:cNvCxnSpPr>
          <p:nvPr/>
        </p:nvCxnSpPr>
        <p:spPr>
          <a:xfrm>
            <a:off x="5808155" y="2678896"/>
            <a:ext cx="36004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168195" y="2678896"/>
            <a:ext cx="172819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564691" y="2187485"/>
            <a:ext cx="698532" cy="49641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6805080" y="3064849"/>
            <a:ext cx="144016" cy="144016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832152" y="3084327"/>
            <a:ext cx="277677" cy="370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550321" y="2683900"/>
            <a:ext cx="286506" cy="38232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弧形 18"/>
          <p:cNvSpPr/>
          <p:nvPr/>
        </p:nvSpPr>
        <p:spPr>
          <a:xfrm>
            <a:off x="6732449" y="2527737"/>
            <a:ext cx="151194" cy="29066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弧形 19"/>
          <p:cNvSpPr/>
          <p:nvPr/>
        </p:nvSpPr>
        <p:spPr>
          <a:xfrm rot="5400000">
            <a:off x="6520277" y="2533807"/>
            <a:ext cx="424342" cy="290669"/>
          </a:xfrm>
          <a:prstGeom prst="arc">
            <a:avLst>
              <a:gd name="adj1" fmla="val 16444749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100328" y="1802522"/>
            <a:ext cx="18639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  <a:latin typeface="+mn-ea"/>
              </a:rPr>
              <a:t>散射中子</a:t>
            </a:r>
            <a:r>
              <a:rPr lang="en-US" altLang="zh-CN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n'</a:t>
            </a:r>
            <a:endParaRPr lang="zh-CN" altLang="en-US" dirty="0">
              <a:solidFill>
                <a:srgbClr val="0000FF"/>
              </a:solidFill>
              <a:latin typeface="Cambria Math" panose="020405030504060302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58334" y="232989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endParaRPr lang="zh-CN" altLang="en-US" baseline="-25000" dirty="0">
              <a:solidFill>
                <a:srgbClr val="0000FF"/>
              </a:solidFill>
              <a:latin typeface="Cambria Math" panose="020405030504060302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62314" y="2654791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zh-CN" altLang="en-US" baseline="-250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263223" y="2043468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407239" y="1857346"/>
            <a:ext cx="288032" cy="20440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131964" y="2168107"/>
            <a:ext cx="12840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+mn-ea"/>
              </a:rPr>
              <a:t>入射</a:t>
            </a:r>
            <a:r>
              <a:rPr lang="zh-CN" altLang="en-US" dirty="0" smtClean="0">
                <a:solidFill>
                  <a:srgbClr val="0000FF"/>
                </a:solidFill>
                <a:latin typeface="+mn-ea"/>
              </a:rPr>
              <a:t>中子</a:t>
            </a:r>
            <a:r>
              <a:rPr lang="en-US" altLang="zh-CN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endParaRPr lang="zh-CN" altLang="en-US" dirty="0">
              <a:solidFill>
                <a:srgbClr val="0000FF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7250457" y="2015533"/>
                <a:ext cx="1223411" cy="459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zh-CN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457" y="2015533"/>
                <a:ext cx="1223411" cy="459036"/>
              </a:xfrm>
              <a:prstGeom prst="rect">
                <a:avLst/>
              </a:prstGeom>
              <a:blipFill rotWithShape="0"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7985293" y="2591111"/>
                <a:ext cx="926472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1400" dirty="0" smtClean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293" y="2591111"/>
                <a:ext cx="926472" cy="232051"/>
              </a:xfrm>
              <a:prstGeom prst="rect">
                <a:avLst/>
              </a:prstGeom>
              <a:blipFill rotWithShape="0">
                <a:blip r:embed="rId6"/>
                <a:stretch>
                  <a:fillRect l="-6579" t="-23684" r="-1316" b="-39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8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 animBg="1"/>
      <p:bldP spid="16" grpId="0" animBg="1"/>
      <p:bldP spid="19" grpId="0" animBg="1"/>
      <p:bldP spid="20" grpId="0" animBg="1"/>
      <p:bldP spid="22" grpId="0" animBg="1"/>
      <p:bldP spid="24" grpId="0"/>
      <p:bldP spid="25" grpId="0"/>
      <p:bldP spid="13" grpId="0" animBg="1"/>
      <p:bldP spid="27" grpId="0" animBg="1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4900335" cy="3671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Sandia</a:t>
            </a:r>
            <a:r>
              <a:rPr lang="zh-CN" altLang="en-US" sz="2000" dirty="0"/>
              <a:t>国家实验室研制</a:t>
            </a:r>
            <a:endParaRPr lang="en-US" altLang="zh-CN" sz="2000" dirty="0"/>
          </a:p>
          <a:p>
            <a:r>
              <a:rPr lang="zh-CN" altLang="en-US" sz="2000" dirty="0"/>
              <a:t>前后阵列均为</a:t>
            </a:r>
            <a:r>
              <a:rPr lang="en-US" altLang="zh-CN" sz="2000" dirty="0"/>
              <a:t>4×4</a:t>
            </a:r>
            <a:r>
              <a:rPr lang="zh-CN" altLang="en-US" sz="2000" dirty="0"/>
              <a:t>阵列，共</a:t>
            </a:r>
            <a:r>
              <a:rPr lang="en-US" altLang="zh-CN" sz="2000" dirty="0"/>
              <a:t>32</a:t>
            </a:r>
            <a:r>
              <a:rPr lang="zh-CN" altLang="en-US" sz="2000" dirty="0"/>
              <a:t>只液闪</a:t>
            </a:r>
            <a:endParaRPr lang="en-US" altLang="zh-CN" sz="2000" dirty="0"/>
          </a:p>
          <a:p>
            <a:r>
              <a:rPr lang="zh-CN" altLang="en-US" sz="2000" dirty="0"/>
              <a:t>前阵列：</a:t>
            </a:r>
            <a:r>
              <a:rPr lang="en-US" altLang="zh-CN" sz="2000" dirty="0"/>
              <a:t>EJ309</a:t>
            </a:r>
            <a:r>
              <a:rPr lang="zh-CN" altLang="en-US" sz="2000" dirty="0"/>
              <a:t>，</a:t>
            </a:r>
            <a:r>
              <a:rPr lang="el-GR" altLang="zh-CN" sz="2000" dirty="0"/>
              <a:t>Φ13</a:t>
            </a:r>
            <a:r>
              <a:rPr lang="en-US" altLang="zh-CN" sz="2000" dirty="0"/>
              <a:t>x5cm</a:t>
            </a:r>
          </a:p>
          <a:p>
            <a:r>
              <a:rPr lang="zh-CN" altLang="en-US" sz="2000" dirty="0"/>
              <a:t>后阵列：</a:t>
            </a:r>
            <a:r>
              <a:rPr lang="en-US" altLang="zh-CN" sz="2000" dirty="0"/>
              <a:t>EJ309</a:t>
            </a:r>
            <a:r>
              <a:rPr lang="zh-CN" altLang="en-US" sz="2000" dirty="0"/>
              <a:t>，</a:t>
            </a:r>
            <a:r>
              <a:rPr lang="el-GR" altLang="zh-CN" sz="2000" dirty="0"/>
              <a:t>Φ13</a:t>
            </a:r>
            <a:r>
              <a:rPr lang="en-US" altLang="zh-CN" sz="2000" dirty="0"/>
              <a:t>x13cm</a:t>
            </a:r>
          </a:p>
          <a:p>
            <a:r>
              <a:rPr lang="zh-CN" altLang="en-US" sz="2000" dirty="0"/>
              <a:t>两阵列距离</a:t>
            </a:r>
            <a:r>
              <a:rPr lang="en-US" altLang="zh-CN" sz="2000" dirty="0"/>
              <a:t>13-127cm</a:t>
            </a:r>
            <a:r>
              <a:rPr lang="zh-CN" altLang="en-US" sz="2000" dirty="0"/>
              <a:t>可</a:t>
            </a:r>
            <a:r>
              <a:rPr lang="zh-CN" altLang="en-US" sz="2000" dirty="0" smtClean="0"/>
              <a:t>调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 smtClean="0"/>
              <a:t>一般工作模式下</a:t>
            </a:r>
            <a:r>
              <a:rPr lang="en-US" altLang="zh-CN" sz="2000" dirty="0" smtClean="0"/>
              <a:t>SBP</a:t>
            </a:r>
            <a:r>
              <a:rPr lang="zh-CN" altLang="en-US" sz="2000" dirty="0" smtClean="0">
                <a:solidFill>
                  <a:srgbClr val="FF0000"/>
                </a:solidFill>
              </a:rPr>
              <a:t>角度分辨率</a:t>
            </a:r>
            <a:r>
              <a:rPr lang="el-GR" altLang="zh-CN" sz="2000" dirty="0" smtClean="0">
                <a:solidFill>
                  <a:srgbClr val="FF0000"/>
                </a:solidFill>
              </a:rPr>
              <a:t>σ~</a:t>
            </a:r>
            <a:r>
              <a:rPr lang="en-US" altLang="zh-CN" sz="2000" dirty="0">
                <a:solidFill>
                  <a:srgbClr val="FF0000"/>
                </a:solidFill>
              </a:rPr>
              <a:t>8</a:t>
            </a:r>
            <a:r>
              <a:rPr lang="el-GR" altLang="zh-CN" sz="2000" dirty="0" smtClean="0">
                <a:solidFill>
                  <a:srgbClr val="FF0000"/>
                </a:solidFill>
              </a:rPr>
              <a:t>°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36" y="4131312"/>
            <a:ext cx="1944216" cy="180415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/>
          <a:srcRect l="22799" t="22098" r="32119" b="25311"/>
          <a:stretch/>
        </p:blipFill>
        <p:spPr>
          <a:xfrm>
            <a:off x="3335673" y="4234870"/>
            <a:ext cx="1656184" cy="1597035"/>
          </a:xfrm>
          <a:prstGeom prst="rect">
            <a:avLst/>
          </a:prstGeom>
        </p:spPr>
      </p:pic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381533" y="6135506"/>
            <a:ext cx="5119224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dirty="0" smtClean="0"/>
              <a:t>2010-James </a:t>
            </a:r>
            <a:r>
              <a:rPr lang="en-US" altLang="zh-CN" sz="1400" dirty="0"/>
              <a:t>Brennan-Results with a 32-Element Dual Mode </a:t>
            </a:r>
            <a:r>
              <a:rPr lang="en-US" altLang="zh-CN" sz="1400" dirty="0" smtClean="0"/>
              <a:t>Imager</a:t>
            </a:r>
            <a:r>
              <a:rPr lang="en-US" altLang="zh-CN" sz="1400" b="1" dirty="0">
                <a:solidFill>
                  <a:srgbClr val="FF0000"/>
                </a:solidFill>
              </a:rPr>
              <a:t> (Sandia National Laboratory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)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36" name="内容占位符 2"/>
          <p:cNvSpPr txBox="1">
            <a:spLocks/>
          </p:cNvSpPr>
          <p:nvPr/>
        </p:nvSpPr>
        <p:spPr>
          <a:xfrm>
            <a:off x="4102178" y="5441534"/>
            <a:ext cx="85547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 smtClean="0">
                <a:solidFill>
                  <a:srgbClr val="FF0000"/>
                </a:solidFill>
              </a:rPr>
              <a:t>MLEM</a:t>
            </a:r>
          </a:p>
        </p:txBody>
      </p:sp>
      <p:sp>
        <p:nvSpPr>
          <p:cNvPr id="37" name="内容占位符 2"/>
          <p:cNvSpPr txBox="1">
            <a:spLocks/>
          </p:cNvSpPr>
          <p:nvPr/>
        </p:nvSpPr>
        <p:spPr>
          <a:xfrm>
            <a:off x="1562619" y="5347108"/>
            <a:ext cx="85547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 smtClean="0">
                <a:solidFill>
                  <a:srgbClr val="FF0000"/>
                </a:solidFill>
              </a:rPr>
              <a:t>SBP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246" y="890766"/>
            <a:ext cx="2989363" cy="1683848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/>
              <a:t>背景：中子散射相机</a:t>
            </a:r>
            <a:endParaRPr lang="zh-CN" altLang="en-US" sz="2800" dirty="0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487" y="4234870"/>
            <a:ext cx="3344839" cy="247203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8"/>
          <a:srcRect b="12714"/>
          <a:stretch/>
        </p:blipFill>
        <p:spPr>
          <a:xfrm>
            <a:off x="6225679" y="2517306"/>
            <a:ext cx="2488258" cy="1717564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3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490978" y="1341206"/>
                <a:ext cx="5017125" cy="5184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dirty="0" smtClean="0"/>
                  <a:t>清华大学工程物理系研制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用于</a:t>
                </a:r>
                <a:r>
                  <a:rPr lang="zh-CN" altLang="en-US" sz="2000" dirty="0" smtClean="0">
                    <a:solidFill>
                      <a:srgbClr val="FF0000"/>
                    </a:solidFill>
                  </a:rPr>
                  <a:t>快中子能谱测量</a:t>
                </a:r>
                <a:endParaRPr lang="en-US" altLang="zh-CN" sz="2000" dirty="0" smtClean="0">
                  <a:solidFill>
                    <a:srgbClr val="FF0000"/>
                  </a:solidFill>
                </a:endParaRPr>
              </a:p>
              <a:p>
                <a:r>
                  <a:rPr lang="zh-CN" altLang="en-US" sz="2000" dirty="0" smtClean="0"/>
                  <a:t>能量分辨率</a:t>
                </a:r>
                <a:r>
                  <a:rPr lang="zh-CN" altLang="en-US" sz="2000" dirty="0"/>
                  <a:t>达到</a:t>
                </a:r>
                <a:r>
                  <a:rPr lang="en-US" altLang="zh-CN" sz="2000" dirty="0" smtClean="0"/>
                  <a:t>7.0%@2.5MeV(FWHM)</a:t>
                </a:r>
              </a:p>
              <a:p>
                <a:r>
                  <a:rPr lang="zh-CN" altLang="en-US" sz="2000" dirty="0" smtClean="0"/>
                  <a:t>原理为中子、质子弹性碰撞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CN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r>
                  <a:rPr lang="zh-CN" altLang="en-US" sz="2000" dirty="0" smtClean="0"/>
                  <a:t>启发：</a:t>
                </a:r>
                <a:endParaRPr lang="en-US" altLang="zh-CN" sz="2000" dirty="0" smtClean="0"/>
              </a:p>
              <a:p>
                <a:r>
                  <a:rPr lang="en-US" altLang="zh-CN" sz="2000" dirty="0" smtClean="0"/>
                  <a:t>TPC</a:t>
                </a:r>
                <a:r>
                  <a:rPr lang="zh-CN" altLang="en-US" sz="2000" dirty="0"/>
                  <a:t>能否</a:t>
                </a:r>
                <a:r>
                  <a:rPr lang="zh-CN" altLang="en-US" sz="2000" dirty="0" smtClean="0"/>
                  <a:t>应用于快中子成像？</a:t>
                </a:r>
                <a:endParaRPr lang="en-US" altLang="zh-CN" sz="2000" dirty="0" smtClean="0"/>
              </a:p>
              <a:p>
                <a:pPr lvl="1"/>
                <a:r>
                  <a:rPr lang="zh-CN" altLang="en-US" sz="1600" dirty="0" smtClean="0"/>
                  <a:t>可精确重建反冲质子方向</a:t>
                </a:r>
                <a:endParaRPr lang="en-US" altLang="zh-CN" sz="1600" dirty="0" smtClean="0"/>
              </a:p>
              <a:p>
                <a:pPr lvl="1"/>
                <a:r>
                  <a:rPr lang="zh-CN" altLang="en-US" sz="1600" dirty="0"/>
                  <a:t>对</a:t>
                </a:r>
                <a:r>
                  <a:rPr lang="en-US" altLang="zh-CN" sz="1600" dirty="0"/>
                  <a:t>4π</a:t>
                </a:r>
                <a:r>
                  <a:rPr lang="zh-CN" altLang="en-US" sz="1600" dirty="0"/>
                  <a:t>方向</a:t>
                </a:r>
                <a:r>
                  <a:rPr lang="zh-CN" altLang="en-US" sz="1600" dirty="0" smtClean="0"/>
                  <a:t>敏感</a:t>
                </a:r>
                <a:endParaRPr lang="en-US" altLang="zh-CN" sz="1600" dirty="0"/>
              </a:p>
              <a:p>
                <a:pPr lvl="1"/>
                <a:r>
                  <a:rPr lang="en-US" altLang="zh-CN" sz="1600" dirty="0" smtClean="0"/>
                  <a:t>……</a:t>
                </a:r>
                <a:endParaRPr lang="en-US" altLang="zh-CN" sz="1600" dirty="0"/>
              </a:p>
              <a:p>
                <a:pPr lvl="1"/>
                <a:endParaRPr lang="en-US" altLang="zh-CN" sz="1600" dirty="0"/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8" y="1341206"/>
                <a:ext cx="5017125" cy="5184576"/>
              </a:xfrm>
              <a:prstGeom prst="rect">
                <a:avLst/>
              </a:prstGeom>
              <a:blipFill rotWithShape="0">
                <a:blip r:embed="rId2"/>
                <a:stretch>
                  <a:fillRect l="-1094" t="-823" r="-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/>
              <a:t>背景：</a:t>
            </a:r>
            <a:r>
              <a:rPr lang="en-US" altLang="zh-CN" sz="2800" dirty="0" err="1" smtClean="0"/>
              <a:t>nTPC</a:t>
            </a:r>
            <a:endParaRPr lang="zh-CN" altLang="en-US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0"/>
          <a:stretch/>
        </p:blipFill>
        <p:spPr bwMode="auto">
          <a:xfrm>
            <a:off x="5796136" y="1371223"/>
            <a:ext cx="2749210" cy="19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/>
          <p:nvPr/>
        </p:nvPicPr>
        <p:blipFill>
          <a:blip r:embed="rId6"/>
          <a:stretch>
            <a:fillRect/>
          </a:stretch>
        </p:blipFill>
        <p:spPr>
          <a:xfrm>
            <a:off x="5292081" y="3573016"/>
            <a:ext cx="3744416" cy="1538927"/>
          </a:xfrm>
          <a:prstGeom prst="rect">
            <a:avLst/>
          </a:prstGeom>
        </p:spPr>
      </p:pic>
      <p:pic>
        <p:nvPicPr>
          <p:cNvPr id="14" name="图片 13" descr="D:\研究生资料\科研\项目\nTPC\nTPC博士毕业论文\图片-中文\中子能量重建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7"/>
          <a:stretch/>
        </p:blipFill>
        <p:spPr bwMode="auto">
          <a:xfrm>
            <a:off x="4482433" y="5139677"/>
            <a:ext cx="4512386" cy="15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02945" y="6371893"/>
            <a:ext cx="3895088" cy="307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dirty="0" smtClean="0"/>
              <a:t>2016-</a:t>
            </a:r>
            <a:r>
              <a:rPr lang="zh-CN" altLang="en-US" sz="1400" dirty="0" smtClean="0"/>
              <a:t>黄孟</a:t>
            </a:r>
            <a:r>
              <a:rPr lang="en-US" altLang="zh-CN" sz="1400" dirty="0" smtClean="0"/>
              <a:t>-</a:t>
            </a:r>
            <a:r>
              <a:rPr lang="zh-CN" altLang="en-US" sz="1400" dirty="0"/>
              <a:t>基于</a:t>
            </a:r>
            <a:r>
              <a:rPr lang="en-US" altLang="zh-CN" sz="1400" dirty="0"/>
              <a:t>GEM-TPC</a:t>
            </a:r>
            <a:r>
              <a:rPr lang="zh-CN" altLang="en-US" sz="1400" dirty="0"/>
              <a:t>的快中子能谱仪的</a:t>
            </a:r>
            <a:r>
              <a:rPr lang="zh-CN" altLang="en-US" sz="1400" dirty="0" smtClean="0"/>
              <a:t>研究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490978" y="1341206"/>
            <a:ext cx="50171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在</a:t>
            </a:r>
            <a:r>
              <a:rPr lang="en-US" altLang="zh-CN" sz="2000" dirty="0" err="1" smtClean="0"/>
              <a:t>nTPC</a:t>
            </a:r>
            <a:r>
              <a:rPr lang="zh-CN" altLang="en-US" sz="2000" dirty="0" smtClean="0"/>
              <a:t>的基础上，提出一种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用于</a:t>
            </a:r>
            <a:r>
              <a:rPr lang="zh-CN" altLang="en-US" sz="2000" dirty="0" smtClean="0">
                <a:solidFill>
                  <a:srgbClr val="FF0000"/>
                </a:solidFill>
              </a:rPr>
              <a:t>快中子成像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TPC</a:t>
            </a:r>
            <a:br>
              <a:rPr lang="en-US" altLang="zh-CN" sz="2000" dirty="0" smtClean="0"/>
            </a:br>
            <a:r>
              <a:rPr lang="en-US" altLang="zh-CN" sz="2000" dirty="0" smtClean="0"/>
              <a:t>(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nimTPC</a:t>
            </a:r>
            <a:r>
              <a:rPr lang="en-US" altLang="zh-CN" sz="2000" dirty="0" smtClean="0"/>
              <a:t>, neutron imaging TPC)</a:t>
            </a:r>
          </a:p>
          <a:p>
            <a:r>
              <a:rPr lang="zh-CN" altLang="en-US" sz="2000" dirty="0" smtClean="0"/>
              <a:t>原理与中子散射相机相似：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中子在探测器中</a:t>
            </a:r>
            <a:r>
              <a:rPr lang="zh-CN" altLang="en-US" sz="1600" dirty="0" smtClean="0">
                <a:solidFill>
                  <a:srgbClr val="FF0000"/>
                </a:solidFill>
              </a:rPr>
              <a:t>连续发生两次作用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其中至少有一次为</a:t>
            </a:r>
            <a:r>
              <a:rPr lang="zh-CN" altLang="en-US" sz="1600" dirty="0" smtClean="0">
                <a:solidFill>
                  <a:srgbClr val="FF0000"/>
                </a:solidFill>
              </a:rPr>
              <a:t>与质子的弹性</a:t>
            </a:r>
            <a:r>
              <a:rPr lang="zh-CN" altLang="en-US" sz="1600" dirty="0">
                <a:solidFill>
                  <a:srgbClr val="FF0000"/>
                </a:solidFill>
              </a:rPr>
              <a:t>散射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/>
              <a:t>但有很大不同：</a:t>
            </a:r>
            <a:r>
              <a:rPr lang="en-US" altLang="zh-CN" sz="2000" dirty="0" smtClean="0"/>
              <a:t>TPC</a:t>
            </a:r>
            <a:r>
              <a:rPr lang="zh-CN" altLang="en-US" sz="2000" dirty="0" smtClean="0"/>
              <a:t>可以测量</a:t>
            </a:r>
            <a:r>
              <a:rPr lang="zh-CN" altLang="en-US" sz="2000" dirty="0" smtClean="0">
                <a:solidFill>
                  <a:srgbClr val="FF0000"/>
                </a:solidFill>
              </a:rPr>
              <a:t>质子径迹</a:t>
            </a:r>
            <a:r>
              <a:rPr lang="zh-CN" altLang="en-US" sz="2000" dirty="0" smtClean="0"/>
              <a:t>！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err="1" smtClean="0"/>
              <a:t>nimTPC</a:t>
            </a:r>
            <a:r>
              <a:rPr lang="zh-CN" altLang="en-US" sz="2000" dirty="0" smtClean="0"/>
              <a:t>中的三种事例：</a:t>
            </a:r>
            <a:endParaRPr lang="en-US" altLang="zh-CN" sz="2000" dirty="0" smtClean="0"/>
          </a:p>
          <a:p>
            <a:r>
              <a:rPr lang="zh-CN" altLang="en-US" sz="2000" dirty="0" smtClean="0"/>
              <a:t>①两次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可测量质子径迹的</a:t>
            </a:r>
            <a:r>
              <a:rPr lang="en-US" altLang="zh-CN" sz="1600" dirty="0" smtClean="0"/>
              <a:t>)</a:t>
            </a:r>
            <a:r>
              <a:rPr lang="en-US" altLang="zh-CN" sz="2000" dirty="0" err="1" smtClean="0"/>
              <a:t>n,p</a:t>
            </a:r>
            <a:r>
              <a:rPr lang="zh-CN" altLang="en-US" sz="2000" dirty="0" smtClean="0"/>
              <a:t>弹性散射</a:t>
            </a:r>
            <a:endParaRPr lang="en-US" altLang="zh-CN" sz="2000" dirty="0" smtClean="0"/>
          </a:p>
          <a:p>
            <a:r>
              <a:rPr lang="zh-CN" altLang="en-US" sz="2000" dirty="0" smtClean="0"/>
              <a:t>②</a:t>
            </a:r>
            <a:r>
              <a:rPr lang="en-US" altLang="zh-CN" sz="2000" dirty="0" err="1" smtClean="0"/>
              <a:t>n,p</a:t>
            </a:r>
            <a:r>
              <a:rPr lang="zh-CN" altLang="en-US" sz="2000" dirty="0" smtClean="0"/>
              <a:t>弹性散射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能量沉积点</a:t>
            </a:r>
            <a:endParaRPr lang="en-US" altLang="zh-CN" sz="2000" dirty="0" smtClean="0"/>
          </a:p>
          <a:p>
            <a:r>
              <a:rPr lang="zh-CN" altLang="en-US" sz="2000" dirty="0" smtClean="0"/>
              <a:t>③能量沉积点</a:t>
            </a:r>
            <a:r>
              <a:rPr lang="en-US" altLang="zh-CN" sz="2000" dirty="0" smtClean="0"/>
              <a:t>+</a:t>
            </a:r>
            <a:r>
              <a:rPr lang="en-US" altLang="zh-CN" sz="2000" dirty="0" err="1" smtClean="0"/>
              <a:t>n,p</a:t>
            </a:r>
            <a:r>
              <a:rPr lang="zh-CN" altLang="en-US" sz="2000" dirty="0" smtClean="0"/>
              <a:t>弹性散射</a:t>
            </a:r>
            <a:endParaRPr lang="en-US" altLang="zh-CN" sz="800" baseline="30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 smtClean="0">
                <a:solidFill>
                  <a:srgbClr val="FF0000"/>
                </a:solidFill>
              </a:rPr>
              <a:t>nimTPC</a:t>
            </a:r>
            <a:r>
              <a:rPr lang="zh-CN" altLang="en-US" sz="2800" dirty="0" smtClean="0"/>
              <a:t>工作原理</a:t>
            </a:r>
            <a:endParaRPr lang="zh-CN" altLang="en-US" sz="2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5868144" y="1663706"/>
            <a:ext cx="3014772" cy="3980830"/>
            <a:chOff x="35496" y="1158642"/>
            <a:chExt cx="3328790" cy="4286582"/>
          </a:xfrm>
        </p:grpSpPr>
        <p:sp>
          <p:nvSpPr>
            <p:cNvPr id="16" name="文本框 15"/>
            <p:cNvSpPr txBox="1"/>
            <p:nvPr/>
          </p:nvSpPr>
          <p:spPr>
            <a:xfrm>
              <a:off x="1358362" y="339676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p'</a:t>
              </a:r>
              <a:endParaRPr lang="zh-CN" altLang="en-US" baseline="-25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39950" y="1374666"/>
              <a:ext cx="3024336" cy="40705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83966" y="1590690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83966" y="5312359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83966" y="5168343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83966" y="5024327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780110" y="1158642"/>
              <a:ext cx="0" cy="1296144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1780110" y="2454786"/>
              <a:ext cx="576064" cy="504056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>
              <a:off x="1161632" y="2454786"/>
              <a:ext cx="628935" cy="784682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H="1">
              <a:off x="80661" y="3242212"/>
              <a:ext cx="1078212" cy="577139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1769767" y="1617403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</a:t>
              </a:r>
              <a:r>
                <a:rPr lang="en-US" altLang="zh-CN" baseline="-25000" dirty="0" smtClean="0"/>
                <a:t>0</a:t>
              </a:r>
              <a:endParaRPr lang="zh-CN" altLang="en-US" baseline="-25000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09430" y="2310771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</a:t>
              </a:r>
              <a:endParaRPr lang="zh-CN" altLang="en-US" baseline="-25000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29800" y="263016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</a:t>
              </a:r>
              <a:endParaRPr lang="zh-CN" altLang="en-US" baseline="-250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156995" y="4920522"/>
              <a:ext cx="979323" cy="39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GEM</a:t>
              </a:r>
              <a:endParaRPr lang="zh-CN" altLang="en-US" baseline="-25000" dirty="0"/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790567" y="2454786"/>
              <a:ext cx="0" cy="360000"/>
            </a:xfrm>
            <a:prstGeom prst="line">
              <a:avLst/>
            </a:prstGeom>
            <a:ln w="1905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弧形 33"/>
            <p:cNvSpPr/>
            <p:nvPr/>
          </p:nvSpPr>
          <p:spPr>
            <a:xfrm rot="5400000">
              <a:off x="1677311" y="2442506"/>
              <a:ext cx="216055" cy="174095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42924" y="254574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α</a:t>
              </a:r>
              <a:endParaRPr lang="zh-CN" altLang="en-US" baseline="-25000" dirty="0"/>
            </a:p>
          </p:txBody>
        </p:sp>
        <p:cxnSp>
          <p:nvCxnSpPr>
            <p:cNvPr id="36" name="直接箭头连接符 35"/>
            <p:cNvCxnSpPr/>
            <p:nvPr/>
          </p:nvCxnSpPr>
          <p:spPr>
            <a:xfrm>
              <a:off x="1185816" y="3236817"/>
              <a:ext cx="173664" cy="453936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35496" y="3337305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n’</a:t>
              </a:r>
              <a:endParaRPr lang="zh-CN" altLang="en-US" baseline="-25000" dirty="0"/>
            </a:p>
          </p:txBody>
        </p:sp>
      </p:grpSp>
      <p:sp>
        <p:nvSpPr>
          <p:cNvPr id="38" name="TextBox 24"/>
          <p:cNvSpPr txBox="1"/>
          <p:nvPr/>
        </p:nvSpPr>
        <p:spPr>
          <a:xfrm>
            <a:off x="6885548" y="5919250"/>
            <a:ext cx="1475084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①两</a:t>
            </a:r>
            <a:r>
              <a:rPr lang="zh-CN" altLang="en-US" sz="1200" dirty="0" smtClean="0"/>
              <a:t>次</a:t>
            </a:r>
            <a:r>
              <a:rPr lang="en-US" altLang="zh-CN" sz="1200" dirty="0" err="1" smtClean="0"/>
              <a:t>n,p</a:t>
            </a:r>
            <a:r>
              <a:rPr lang="zh-CN" altLang="en-US" sz="1200" dirty="0"/>
              <a:t>弹性散射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8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54376</TotalTime>
  <Words>1092</Words>
  <Application>Microsoft Office PowerPoint</Application>
  <PresentationFormat>全屏显示(4:3)</PresentationFormat>
  <Paragraphs>287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黑体</vt:lpstr>
      <vt:lpstr>宋体</vt:lpstr>
      <vt:lpstr>华文楷体</vt:lpstr>
      <vt:lpstr>Arial</vt:lpstr>
      <vt:lpstr>Calibri</vt:lpstr>
      <vt:lpstr>Cambria Math</vt:lpstr>
      <vt:lpstr>Times New Roman</vt:lpstr>
      <vt:lpstr>Office 主题​​</vt:lpstr>
      <vt:lpstr>一种快中子成像TPC的模拟研究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个人简介和项目经历</dc:title>
  <dc:creator>huang-m11</dc:creator>
  <cp:lastModifiedBy>kudo</cp:lastModifiedBy>
  <cp:revision>1610</cp:revision>
  <dcterms:created xsi:type="dcterms:W3CDTF">2015-11-17T03:54:19Z</dcterms:created>
  <dcterms:modified xsi:type="dcterms:W3CDTF">2016-11-11T16:08:23Z</dcterms:modified>
</cp:coreProperties>
</file>