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8"/>
  </p:notesMasterIdLst>
  <p:sldIdLst>
    <p:sldId id="256" r:id="rId2"/>
    <p:sldId id="302" r:id="rId3"/>
    <p:sldId id="313" r:id="rId4"/>
    <p:sldId id="305" r:id="rId5"/>
    <p:sldId id="303" r:id="rId6"/>
    <p:sldId id="304" r:id="rId7"/>
    <p:sldId id="307" r:id="rId8"/>
    <p:sldId id="317" r:id="rId9"/>
    <p:sldId id="325" r:id="rId10"/>
    <p:sldId id="314" r:id="rId11"/>
    <p:sldId id="318" r:id="rId12"/>
    <p:sldId id="320" r:id="rId13"/>
    <p:sldId id="321" r:id="rId14"/>
    <p:sldId id="322" r:id="rId15"/>
    <p:sldId id="323" r:id="rId16"/>
    <p:sldId id="316" r:id="rId17"/>
    <p:sldId id="326" r:id="rId18"/>
    <p:sldId id="324" r:id="rId19"/>
    <p:sldId id="312" r:id="rId20"/>
    <p:sldId id="315" r:id="rId21"/>
    <p:sldId id="319" r:id="rId22"/>
    <p:sldId id="308" r:id="rId23"/>
    <p:sldId id="309" r:id="rId24"/>
    <p:sldId id="310" r:id="rId25"/>
    <p:sldId id="311" r:id="rId26"/>
    <p:sldId id="30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A0489-EDA4-4982-8829-853102E5CCE1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612E2-B29A-419D-B30C-7AA93C82C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2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51D-9DD4-4334-9B32-377F3F3E31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8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51D-9DD4-4334-9B32-377F3F3E31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55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51D-9DD4-4334-9B32-377F3F3E31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33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4F51D-9DD4-4334-9B32-377F3F3E31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82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13C8976-2DCC-49CE-8A0E-418B28099029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98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651D-BB30-4963-AFCE-D9102E7B5ADA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8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B62-6753-4C91-A44A-8632A3093383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3E-C69D-478F-9B49-468C931E4313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64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A1EE-1384-4794-91B8-59ACA9A6BE2B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33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F38-FAC9-446B-A5E7-640582C14439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6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E40C-D775-4B59-85B2-1508BF971FA1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6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4BED-23F6-4FE4-A2A1-29F6AEEB5389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0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EAD6-29C1-4030-BC3B-2EA6EB57EFB1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6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A02-41F4-45AC-9F17-529C90FD4885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034A-85D4-43D0-8D4E-45396FB6EB89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6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52B9-0896-4B92-BA48-82C2831CC8E9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5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A189-33EA-458B-A31F-8C9923C4201D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2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AAEA-AF4C-41DD-87E6-16857775DD42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5F87-082D-4053-847B-B8E4B471CCBB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74D4-49A2-44D5-BB38-2031739A3013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5443-E603-4636-BB03-0102EB20A477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F2E20B9F-CC63-491F-8F8F-9FED4A97A613}" type="datetime1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9B64353-CD86-468E-BA01-A5160C036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3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6893259" cy="255498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AWS Integration in Distributed Computing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7030651" cy="8614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Xianghu</a:t>
            </a:r>
            <a:r>
              <a:rPr lang="en-US" altLang="zh-CN" dirty="0" smtClean="0"/>
              <a:t> Zhao</a:t>
            </a:r>
          </a:p>
          <a:p>
            <a:r>
              <a:rPr lang="en-US" altLang="zh-CN" dirty="0" smtClean="0"/>
              <a:t>IHEP Computing Center</a:t>
            </a:r>
          </a:p>
          <a:p>
            <a:r>
              <a:rPr lang="en-US" altLang="zh-CN" dirty="0" smtClean="0"/>
              <a:t>2016 </a:t>
            </a:r>
            <a:r>
              <a:rPr lang="en-US" altLang="zh-CN" dirty="0"/>
              <a:t>BESIIICGEM Cloud Computing Summer School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0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AWS EC2 Instance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Predefined by AWS</a:t>
            </a:r>
          </a:p>
          <a:p>
            <a:r>
              <a:rPr lang="en-US" altLang="zh-CN" dirty="0"/>
              <a:t>General </a:t>
            </a:r>
            <a:r>
              <a:rPr lang="en-US" altLang="zh-CN" dirty="0" smtClean="0"/>
              <a:t>Purpose</a:t>
            </a:r>
          </a:p>
          <a:p>
            <a:pPr lvl="1"/>
            <a:r>
              <a:rPr lang="en-US" altLang="zh-CN" dirty="0"/>
              <a:t>T2 (Burstable Performance Instances)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M4, M3</a:t>
            </a:r>
          </a:p>
          <a:p>
            <a:r>
              <a:rPr lang="en-US" altLang="zh-CN" dirty="0"/>
              <a:t>Compute </a:t>
            </a:r>
            <a:r>
              <a:rPr lang="en-US" altLang="zh-CN" dirty="0" smtClean="0"/>
              <a:t>Optimized</a:t>
            </a:r>
          </a:p>
          <a:p>
            <a:pPr lvl="1"/>
            <a:r>
              <a:rPr lang="en-US" altLang="zh-CN" dirty="0" smtClean="0"/>
              <a:t>C4, C3</a:t>
            </a:r>
          </a:p>
          <a:p>
            <a:r>
              <a:rPr lang="en-US" altLang="zh-CN" dirty="0"/>
              <a:t>Memory </a:t>
            </a:r>
            <a:r>
              <a:rPr lang="en-US" altLang="zh-CN" dirty="0" smtClean="0"/>
              <a:t>Optimized</a:t>
            </a:r>
          </a:p>
          <a:p>
            <a:pPr lvl="1"/>
            <a:r>
              <a:rPr lang="en-US" altLang="zh-CN" dirty="0" smtClean="0"/>
              <a:t>X1, R3</a:t>
            </a:r>
            <a:endParaRPr lang="en-US" altLang="zh-CN" dirty="0"/>
          </a:p>
          <a:p>
            <a:r>
              <a:rPr lang="en-US" altLang="zh-CN" dirty="0" smtClean="0"/>
              <a:t>GPU Instances</a:t>
            </a:r>
          </a:p>
          <a:p>
            <a:pPr lvl="1"/>
            <a:r>
              <a:rPr lang="en-US" altLang="zh-CN" dirty="0" smtClean="0"/>
              <a:t>G2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99" y="3930650"/>
            <a:ext cx="40481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Instance on Web Panel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Log </a:t>
            </a:r>
            <a:r>
              <a:rPr lang="en-US" altLang="zh-CN" smtClean="0"/>
              <a:t>in to AWS EC2 panel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4" y="2897304"/>
            <a:ext cx="7766050" cy="38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Instance on Web Panel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2489200"/>
            <a:ext cx="8332788" cy="4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Instance on Web Panel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2489200"/>
            <a:ext cx="8312150" cy="39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Instance on Web Panel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Storage located on EBS (Elastic Block Storage)</a:t>
            </a:r>
          </a:p>
          <a:p>
            <a:r>
              <a:rPr lang="en-US" altLang="zh-CN" dirty="0" smtClean="0"/>
              <a:t>Disks used by instance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1" y="3708400"/>
            <a:ext cx="8240787" cy="24988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8541" y="5559534"/>
            <a:ext cx="227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SSD or Magnetic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5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Instance on Web Panel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Configure the firewall rules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489200"/>
            <a:ext cx="8369300" cy="41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Manage The Access Key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access key in IAM panel</a:t>
            </a:r>
          </a:p>
          <a:p>
            <a:r>
              <a:rPr lang="en-US" altLang="zh-CN" dirty="0" smtClean="0"/>
              <a:t>Get access key and secret key for AWS</a:t>
            </a:r>
            <a:r>
              <a:rPr lang="zh-CN" altLang="en-US" dirty="0"/>
              <a:t> </a:t>
            </a:r>
            <a:r>
              <a:rPr lang="en-US" altLang="zh-CN" dirty="0" smtClean="0"/>
              <a:t>command and API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11" y="3802145"/>
            <a:ext cx="7897813" cy="21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Command Tools for AWS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AWS Command Line Interface</a:t>
            </a:r>
          </a:p>
          <a:p>
            <a:pPr lvl="1"/>
            <a:r>
              <a:rPr lang="en-US" altLang="zh-CN" dirty="0" smtClean="0"/>
              <a:t>AWS official full-featured cli</a:t>
            </a:r>
          </a:p>
          <a:p>
            <a:pPr lvl="1"/>
            <a:r>
              <a:rPr lang="en-US" altLang="zh-CN" dirty="0" smtClean="0"/>
              <a:t>Install with pip</a:t>
            </a:r>
          </a:p>
          <a:p>
            <a:pPr lvl="2"/>
            <a:r>
              <a:rPr lang="en-US" altLang="zh-CN" dirty="0" smtClean="0"/>
              <a:t>pip install </a:t>
            </a:r>
            <a:r>
              <a:rPr lang="en-US" altLang="zh-CN" dirty="0" err="1" smtClean="0"/>
              <a:t>awscli</a:t>
            </a:r>
            <a:endParaRPr lang="en-US" altLang="zh-CN" dirty="0" smtClean="0"/>
          </a:p>
          <a:p>
            <a:r>
              <a:rPr lang="en-US" altLang="zh-CN" dirty="0"/>
              <a:t>Amazon EC2 API </a:t>
            </a:r>
            <a:r>
              <a:rPr lang="en-US" altLang="zh-CN" dirty="0" smtClean="0"/>
              <a:t>Tools</a:t>
            </a:r>
            <a:endParaRPr lang="en-US" altLang="zh-CN" dirty="0"/>
          </a:p>
          <a:p>
            <a:pPr lvl="1"/>
            <a:r>
              <a:rPr lang="en-US" altLang="zh-CN" dirty="0" smtClean="0"/>
              <a:t>ec2-api-tools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EC2 official tools written in java</a:t>
            </a:r>
          </a:p>
          <a:p>
            <a:r>
              <a:rPr lang="en-US" altLang="zh-CN" dirty="0" smtClean="0"/>
              <a:t>euca2ools</a:t>
            </a:r>
            <a:endParaRPr lang="en-US" altLang="zh-CN" dirty="0" smtClean="0"/>
          </a:p>
          <a:p>
            <a:pPr lvl="1"/>
            <a:r>
              <a:rPr lang="en-US" altLang="zh-CN" dirty="0"/>
              <a:t>Compatible with Amazon EC2 and IAM </a:t>
            </a:r>
            <a:r>
              <a:rPr lang="en-US" altLang="zh-CN" dirty="0" smtClean="0"/>
              <a:t>APIs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20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EC2 SDK </a:t>
            </a:r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1341" y="2654300"/>
            <a:ext cx="2943559" cy="3530600"/>
          </a:xfrm>
        </p:spPr>
        <p:txBody>
          <a:bodyPr/>
          <a:lstStyle/>
          <a:p>
            <a:r>
              <a:rPr lang="en-US" altLang="zh-CN" dirty="0" err="1" smtClean="0"/>
              <a:t>boto</a:t>
            </a:r>
            <a:r>
              <a:rPr lang="en-US" altLang="zh-CN" dirty="0" smtClean="0"/>
              <a:t> is the official SDK for AWS with full functionalities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Here is a</a:t>
            </a:r>
            <a:r>
              <a:rPr lang="en-US" altLang="zh-CN" dirty="0" smtClean="0"/>
              <a:t> </a:t>
            </a:r>
            <a:r>
              <a:rPr lang="en-US" altLang="zh-CN" dirty="0" smtClean="0"/>
              <a:t>simple example using boto3 SDK to access AWS </a:t>
            </a:r>
            <a:r>
              <a:rPr lang="en-US" altLang="zh-CN" dirty="0" smtClean="0"/>
              <a:t>EC2</a:t>
            </a:r>
          </a:p>
          <a:p>
            <a:r>
              <a:rPr lang="en-US" altLang="zh-CN" dirty="0" smtClean="0"/>
              <a:t>List all private images and instances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2662174"/>
            <a:ext cx="5181600" cy="35148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2200" y="3403600"/>
            <a:ext cx="1574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4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AWS </a:t>
            </a:r>
            <a:r>
              <a:rPr lang="en-US" altLang="zh-CN" dirty="0" smtClean="0"/>
              <a:t>Integration </a:t>
            </a:r>
            <a:r>
              <a:rPr lang="en-US" altLang="zh-CN" dirty="0"/>
              <a:t>in </a:t>
            </a:r>
            <a:r>
              <a:rPr lang="en-US" altLang="zh-CN" dirty="0" smtClean="0"/>
              <a:t>Distributed </a:t>
            </a:r>
            <a:r>
              <a:rPr lang="en-US" altLang="zh-CN" dirty="0"/>
              <a:t>C</a:t>
            </a:r>
            <a:r>
              <a:rPr lang="en-US" altLang="zh-CN" dirty="0" smtClean="0"/>
              <a:t>omputing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3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Why use AWS in HEP experiments</a:t>
            </a:r>
            <a:endParaRPr lang="en-US" altLang="zh-CN" sz="2400" dirty="0" smtClean="0"/>
          </a:p>
          <a:p>
            <a:r>
              <a:rPr lang="en-US" altLang="zh-CN" sz="2400" dirty="0" smtClean="0"/>
              <a:t>How to use AWS</a:t>
            </a:r>
            <a:endParaRPr lang="en-US" altLang="zh-CN" sz="2400" dirty="0" smtClean="0"/>
          </a:p>
          <a:p>
            <a:r>
              <a:rPr lang="en-US" altLang="zh-CN" sz="2400" dirty="0" smtClean="0"/>
              <a:t>AWS integration in distributed computing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5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Virtual Machine Scheduler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66442" y="2489200"/>
            <a:ext cx="4197784" cy="35306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DIRAC provide job scheduler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VMDIRAC provide virtual machine scheduler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Support AWS EC2 with </a:t>
            </a:r>
            <a:r>
              <a:rPr lang="en-US" altLang="zh-CN" sz="2400" dirty="0" err="1" smtClean="0"/>
              <a:t>boto</a:t>
            </a:r>
            <a:r>
              <a:rPr lang="en-US" altLang="zh-CN" sz="2400" dirty="0" smtClean="0"/>
              <a:t> SDK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946" b="2102"/>
          <a:stretch/>
        </p:blipFill>
        <p:spPr>
          <a:xfrm>
            <a:off x="5064225" y="2489200"/>
            <a:ext cx="37503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Detailed 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441" y="2489200"/>
            <a:ext cx="6905959" cy="3530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Import image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 public image suitable for BESIII software environment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Import with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ec2-api-tools (ec2-import-instance)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the image and network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Create a squid instance for caching http request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boto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SDK test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Create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access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secret key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Configuration in VMDIRAC and add new site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simple support for multi-core instance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73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AWS </a:t>
            </a:r>
            <a:r>
              <a:rPr lang="en-US" altLang="zh-CN" dirty="0" smtClean="0">
                <a:ea typeface="微软雅黑" panose="020B0503020204020204" pitchFamily="34" charset="-122"/>
              </a:rPr>
              <a:t>Test with BESIII Software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66216" y="2809875"/>
            <a:ext cx="4047497" cy="34363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Using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AWS EC2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do the computing task. Output data transferred back to IHEP grid storage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with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BESIII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simulation, reconstruction and analysis jobs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600 jobs finished, 10 GB data transferred back to IHEP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 success rate close to 100%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Computing efficiency and data transfer are reliable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AFCA1E6-D34D-4D91-B1E1-9803E1E49541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内容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01" y="2545871"/>
            <a:ext cx="2648103" cy="19860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36853" y="2809876"/>
            <a:ext cx="12807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Job Number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01" y="4619369"/>
            <a:ext cx="2666927" cy="20001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78616" y="4619369"/>
            <a:ext cx="12807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Jobs</a:t>
            </a:r>
          </a:p>
          <a:p>
            <a:r>
              <a:rPr lang="en-US" altLang="zh-CN" sz="1350" dirty="0" smtClean="0">
                <a:solidFill>
                  <a:srgbClr val="FF0000"/>
                </a:solidFill>
              </a:rPr>
              <a:t>in s</a:t>
            </a:r>
            <a:r>
              <a:rPr lang="en-US" altLang="zh-CN" sz="1350" dirty="0" smtClean="0">
                <a:solidFill>
                  <a:srgbClr val="FF0000"/>
                </a:solidFill>
              </a:rPr>
              <a:t>everal submissions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5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AWS </a:t>
            </a:r>
            <a:r>
              <a:rPr lang="en-US" altLang="zh-CN" dirty="0" smtClean="0">
                <a:ea typeface="微软雅黑" panose="020B0503020204020204" pitchFamily="34" charset="-122"/>
              </a:rPr>
              <a:t>Performance Test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216" y="2679700"/>
            <a:ext cx="6619244" cy="36449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Comparison between different instance types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c3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instances are best for BESIII computing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Higher computing efficiency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Comparable lower price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Computing efficiency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comparative with local physics server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Local server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E5-2630 v3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AFCA1E6-D34D-4D91-B1E1-9803E1E49541}" type="slidenum">
              <a:rPr lang="zh-CN" altLang="en-US" smtClean="0"/>
              <a:t>23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92222"/>
              </p:ext>
            </p:extLst>
          </p:nvPr>
        </p:nvGraphicFramePr>
        <p:xfrm>
          <a:off x="1651506" y="3104344"/>
          <a:ext cx="6192430" cy="14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76"/>
                <a:gridCol w="1201076"/>
                <a:gridCol w="1458142"/>
                <a:gridCol w="1206500"/>
                <a:gridCol w="1125636"/>
              </a:tblGrid>
              <a:tr h="256211">
                <a:tc>
                  <a:txBody>
                    <a:bodyPr/>
                    <a:lstStyle/>
                    <a:p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Simulation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s/event)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Reconstruction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s/event)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Analysis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s/event)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 Usage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5621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t2.micro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4.08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0.0357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86.5%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5621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m3.m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edium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0.0073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95.7%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5621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c3.large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0.0044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95.6%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5621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Local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Server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0.0028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99.5%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AWS </a:t>
            </a:r>
            <a:r>
              <a:rPr lang="en-US" altLang="zh-CN" dirty="0" smtClean="0">
                <a:ea typeface="微软雅黑" panose="020B0503020204020204" pitchFamily="34" charset="-122"/>
              </a:rPr>
              <a:t>Billing Analysis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216" y="2476500"/>
            <a:ext cx="7603708" cy="4078845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Enable the billing report in web panel to get the detailed billing information in S3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with c3.large instance. Running about 4 hours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EC2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holds most part of the billing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Consider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BESIII MC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job (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sim+rec+ana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as example, 1000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rhopi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events need to pay 0.20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RMB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AFCA1E6-D34D-4D91-B1E1-9803E1E49541}" type="slidenum">
              <a:rPr lang="zh-CN" altLang="en-US" smtClean="0"/>
              <a:t>24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64811"/>
              </p:ext>
            </p:extLst>
          </p:nvPr>
        </p:nvGraphicFramePr>
        <p:xfrm>
          <a:off x="1582616" y="3530402"/>
          <a:ext cx="6096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Billing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(CNY)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Percentage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 Transfer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EC2 c3.large Instance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73.60</a:t>
                      </a:r>
                      <a:endParaRPr lang="zh-CN" altLang="en-US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92 %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EBS I/O Requests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EBS Storage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4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Possible Usage in Future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4382" y="2476320"/>
            <a:ext cx="6345260" cy="37441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good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complement to the local resources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Spot instance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Get computing resources with much lower price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virtual machine and job scheduling policy</a:t>
            </a: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 could also require the physics software to change the computing model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Storage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Storage data on S3/Glacier</a:t>
            </a: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Not used in the previous test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 price and s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ecurity consideration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73F6C8F-0D7F-4C80-9104-F235DF6EF15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269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7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Amazon Web Services (AWS)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0" y="2222793"/>
            <a:ext cx="7598751" cy="441930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447800" y="5359400"/>
            <a:ext cx="508000" cy="5334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62300" y="5359400"/>
            <a:ext cx="508000" cy="5334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28899" y="5359400"/>
            <a:ext cx="508000" cy="5334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27700" y="2529640"/>
            <a:ext cx="508000" cy="5334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3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Pricing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76513"/>
            <a:ext cx="8672076" cy="33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6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Free Tier for 12 Months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401" y="2489200"/>
            <a:ext cx="2259624" cy="3530600"/>
          </a:xfrm>
        </p:spPr>
        <p:txBody>
          <a:bodyPr/>
          <a:lstStyle/>
          <a:p>
            <a:r>
              <a:rPr lang="en-US" altLang="zh-CN" dirty="0" smtClean="0"/>
              <a:t>New registers could test AWS for free in 12 months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24" y="2224296"/>
            <a:ext cx="5930900" cy="45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Flexible Resource 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635250"/>
            <a:ext cx="68103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itchFamily="34" charset="-122"/>
              </a:rPr>
              <a:t>Situation for HEP Experiments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4382" y="2489200"/>
            <a:ext cx="4016711" cy="353060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Computing requirements fluctuate a lot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Increase before some meeting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Get the analysis results faster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than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competitors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Deploy of local resources need time and manpower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AFCA1E6-D34D-4D91-B1E1-9803E1E49541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028583" y="2917696"/>
            <a:ext cx="3737134" cy="2673607"/>
            <a:chOff x="5028583" y="2917696"/>
            <a:chExt cx="3737134" cy="26736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583" y="2917696"/>
              <a:ext cx="3737134" cy="2673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5384800" y="3338843"/>
              <a:ext cx="10541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Local</a:t>
              </a:r>
            </a:p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resources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9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Why Use Commercial Cloud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4382" y="2476320"/>
            <a:ext cx="6345260" cy="3744175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Relatively limitless resources</a:t>
            </a: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Mature and stable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Reduce the task of maintaining a local site</a:t>
            </a: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AWS as the first choice</a:t>
            </a:r>
          </a:p>
          <a:p>
            <a:pPr lvl="1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AWS is the largest and most popular one</a:t>
            </a:r>
          </a:p>
          <a:p>
            <a:pPr lvl="1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CERN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has researched and tested on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AWS a lot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73F6C8F-0D7F-4C80-9104-F235DF6EF1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87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</a:t>
            </a:r>
            <a:r>
              <a:rPr lang="en-US" altLang="zh-CN" dirty="0" smtClean="0"/>
              <a:t>Use AWS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64353-CD86-468E-BA01-A5160C0368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离子会议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3979</TotalTime>
  <Words>683</Words>
  <Application>Microsoft Office PowerPoint</Application>
  <PresentationFormat>全屏显示(4:3)</PresentationFormat>
  <Paragraphs>196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Century Gothic</vt:lpstr>
      <vt:lpstr>Wingdings 3</vt:lpstr>
      <vt:lpstr>离子会议室</vt:lpstr>
      <vt:lpstr>AWS Integration in Distributed Computing</vt:lpstr>
      <vt:lpstr>Content</vt:lpstr>
      <vt:lpstr>Amazon Web Services (AWS)</vt:lpstr>
      <vt:lpstr>Pricing Models</vt:lpstr>
      <vt:lpstr>Free Tier for 12 Months</vt:lpstr>
      <vt:lpstr>Flexible Resource Usage</vt:lpstr>
      <vt:lpstr>Situation for HEP Experiments</vt:lpstr>
      <vt:lpstr>Why Use Commercial Cloud</vt:lpstr>
      <vt:lpstr>How to Use AWS</vt:lpstr>
      <vt:lpstr>AWS EC2 Instance Types</vt:lpstr>
      <vt:lpstr>Create Instance on Web Panel</vt:lpstr>
      <vt:lpstr>Create Instance on Web Panel</vt:lpstr>
      <vt:lpstr>Create Instance on Web Panel</vt:lpstr>
      <vt:lpstr>Create Instance on Web Panel</vt:lpstr>
      <vt:lpstr>Create Instance on Web Panel</vt:lpstr>
      <vt:lpstr>Manage The Access Key</vt:lpstr>
      <vt:lpstr>Command Tools for AWS</vt:lpstr>
      <vt:lpstr>EC2 SDK Example</vt:lpstr>
      <vt:lpstr>AWS Integration in Distributed Computing</vt:lpstr>
      <vt:lpstr>Virtual Machine Scheduler</vt:lpstr>
      <vt:lpstr>Detailed Configuration</vt:lpstr>
      <vt:lpstr>AWS Test with BESIII Software</vt:lpstr>
      <vt:lpstr>AWS Performance Test</vt:lpstr>
      <vt:lpstr>AWS Billing Analysis</vt:lpstr>
      <vt:lpstr>Possible Usage in Future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API</dc:title>
  <dc:creator>zhaoxh</dc:creator>
  <cp:lastModifiedBy>zhaoxh</cp:lastModifiedBy>
  <cp:revision>436</cp:revision>
  <dcterms:created xsi:type="dcterms:W3CDTF">2015-08-27T02:45:21Z</dcterms:created>
  <dcterms:modified xsi:type="dcterms:W3CDTF">2016-07-21T05:27:26Z</dcterms:modified>
</cp:coreProperties>
</file>