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74"/>
  </p:notesMasterIdLst>
  <p:handoutMasterIdLst>
    <p:handoutMasterId r:id="rId75"/>
  </p:handoutMasterIdLst>
  <p:sldIdLst>
    <p:sldId id="256" r:id="rId2"/>
    <p:sldId id="262" r:id="rId3"/>
    <p:sldId id="486" r:id="rId4"/>
    <p:sldId id="544" r:id="rId5"/>
    <p:sldId id="532" r:id="rId6"/>
    <p:sldId id="547" r:id="rId7"/>
    <p:sldId id="525" r:id="rId8"/>
    <p:sldId id="526" r:id="rId9"/>
    <p:sldId id="551" r:id="rId10"/>
    <p:sldId id="406" r:id="rId11"/>
    <p:sldId id="514" r:id="rId12"/>
    <p:sldId id="443" r:id="rId13"/>
    <p:sldId id="545" r:id="rId14"/>
    <p:sldId id="445" r:id="rId15"/>
    <p:sldId id="527" r:id="rId16"/>
    <p:sldId id="529" r:id="rId17"/>
    <p:sldId id="528" r:id="rId18"/>
    <p:sldId id="549" r:id="rId19"/>
    <p:sldId id="502" r:id="rId20"/>
    <p:sldId id="503" r:id="rId21"/>
    <p:sldId id="504" r:id="rId22"/>
    <p:sldId id="534" r:id="rId23"/>
    <p:sldId id="533" r:id="rId24"/>
    <p:sldId id="535" r:id="rId25"/>
    <p:sldId id="511" r:id="rId26"/>
    <p:sldId id="447" r:id="rId27"/>
    <p:sldId id="448" r:id="rId28"/>
    <p:sldId id="449" r:id="rId29"/>
    <p:sldId id="450" r:id="rId30"/>
    <p:sldId id="505" r:id="rId31"/>
    <p:sldId id="454" r:id="rId32"/>
    <p:sldId id="455" r:id="rId33"/>
    <p:sldId id="456" r:id="rId34"/>
    <p:sldId id="546" r:id="rId35"/>
    <p:sldId id="507" r:id="rId36"/>
    <p:sldId id="466" r:id="rId37"/>
    <p:sldId id="484" r:id="rId38"/>
    <p:sldId id="467" r:id="rId39"/>
    <p:sldId id="485" r:id="rId40"/>
    <p:sldId id="508" r:id="rId41"/>
    <p:sldId id="433" r:id="rId42"/>
    <p:sldId id="475" r:id="rId43"/>
    <p:sldId id="476" r:id="rId44"/>
    <p:sldId id="523" r:id="rId45"/>
    <p:sldId id="477" r:id="rId46"/>
    <p:sldId id="522" r:id="rId47"/>
    <p:sldId id="478" r:id="rId48"/>
    <p:sldId id="509" r:id="rId49"/>
    <p:sldId id="495" r:id="rId50"/>
    <p:sldId id="496" r:id="rId51"/>
    <p:sldId id="497" r:id="rId52"/>
    <p:sldId id="552" r:id="rId53"/>
    <p:sldId id="498" r:id="rId54"/>
    <p:sldId id="487" r:id="rId55"/>
    <p:sldId id="488" r:id="rId56"/>
    <p:sldId id="510" r:id="rId57"/>
    <p:sldId id="519" r:id="rId58"/>
    <p:sldId id="397" r:id="rId59"/>
    <p:sldId id="420" r:id="rId60"/>
    <p:sldId id="421" r:id="rId61"/>
    <p:sldId id="422" r:id="rId62"/>
    <p:sldId id="521" r:id="rId63"/>
    <p:sldId id="423" r:id="rId64"/>
    <p:sldId id="520" r:id="rId65"/>
    <p:sldId id="424" r:id="rId66"/>
    <p:sldId id="490" r:id="rId67"/>
    <p:sldId id="517" r:id="rId68"/>
    <p:sldId id="491" r:id="rId69"/>
    <p:sldId id="492" r:id="rId70"/>
    <p:sldId id="428" r:id="rId71"/>
    <p:sldId id="518" r:id="rId72"/>
    <p:sldId id="295" r:id="rId7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66"/>
    <a:srgbClr val="FF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3" autoAdjust="0"/>
    <p:restoredTop sz="83007" autoAdjust="0"/>
  </p:normalViewPr>
  <p:slideViewPr>
    <p:cSldViewPr>
      <p:cViewPr varScale="1">
        <p:scale>
          <a:sx n="89" d="100"/>
          <a:sy n="89" d="100"/>
        </p:scale>
        <p:origin x="-2512" y="-11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7FA49C-512E-4402-A6D5-3C606530B484}" type="datetimeFigureOut">
              <a:rPr lang="zh-CN" altLang="en-US" smtClean="0"/>
              <a:t>16/7/18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2A719B-BDDC-4898-83C4-808CCB113BD3}" type="slidenum">
              <a:rPr lang="zh-CN" altLang="en-US" smtClean="0"/>
              <a:t>‹#›</a:t>
            </a:fld>
            <a:endParaRPr lang="zh-CN" altLang="en-US"/>
          </a:p>
        </p:txBody>
      </p:sp>
    </p:spTree>
    <p:extLst>
      <p:ext uri="{BB962C8B-B14F-4D97-AF65-F5344CB8AC3E}">
        <p14:creationId xmlns:p14="http://schemas.microsoft.com/office/powerpoint/2010/main" val="2522729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zh-CN" altLang="en-US"/>
          </a:p>
        </p:txBody>
      </p:sp>
      <p:sp>
        <p:nvSpPr>
          <p:cNvPr id="911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ltLang="zh-CN"/>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D896FC63-BF28-47CE-B187-54793EEDD58D}" type="slidenum">
              <a:rPr lang="zh-CN" altLang="en-US"/>
              <a:pPr>
                <a:defRPr/>
              </a:pPr>
              <a:t>‹#›</a:t>
            </a:fld>
            <a:endParaRPr lang="en-US" altLang="zh-CN"/>
          </a:p>
        </p:txBody>
      </p:sp>
    </p:spTree>
    <p:extLst>
      <p:ext uri="{BB962C8B-B14F-4D97-AF65-F5344CB8AC3E}">
        <p14:creationId xmlns:p14="http://schemas.microsoft.com/office/powerpoint/2010/main" val="509378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Desktop_environment" TargetMode="External"/><Relationship Id="rId4" Type="http://schemas.openxmlformats.org/officeDocument/2006/relationships/hyperlink" Target="https://en.wikipedia.org/wiki/LAN" TargetMode="External"/><Relationship Id="rId5" Type="http://schemas.openxmlformats.org/officeDocument/2006/relationships/hyperlink" Target="https://en.wikipedia.org/wiki/Wireless_LAN" TargetMode="External"/><Relationship Id="rId6" Type="http://schemas.openxmlformats.org/officeDocument/2006/relationships/hyperlink" Target="https://en.wikipedia.org/wiki/Internet" TargetMode="External"/><Relationship Id="rId7" Type="http://schemas.openxmlformats.org/officeDocument/2006/relationships/hyperlink" Target="https://en.wikipedia.org/wiki/Server_computer" TargetMode="External"/><Relationship Id="rId8" Type="http://schemas.openxmlformats.org/officeDocument/2006/relationships/hyperlink" Target="https://en.wikipedia.org/wiki/Virtualization%23cite_note-consumerization-4"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ki/Cache_(computing)" TargetMode="External"/><Relationship Id="rId4" Type="http://schemas.openxmlformats.org/officeDocument/2006/relationships/hyperlink" Target="https://en.wikipedia.org/wiki/Memory_management_unit" TargetMode="External"/><Relationship Id="rId5" Type="http://schemas.openxmlformats.org/officeDocument/2006/relationships/hyperlink" Target="https://en.wikipedia.org/wiki/Virtual_address_space" TargetMode="External"/><Relationship Id="rId6" Type="http://schemas.openxmlformats.org/officeDocument/2006/relationships/hyperlink" Target="https://en.wikipedia.org/wiki/Translation_lookaside_buffer%23cite_note-ostep-1-1" TargetMode="External"/><Relationship Id="rId7" Type="http://schemas.openxmlformats.org/officeDocument/2006/relationships/hyperlink" Target="https://en.wikipedia.org/wiki/Paging" TargetMode="External"/><Relationship Id="rId8" Type="http://schemas.openxmlformats.org/officeDocument/2006/relationships/hyperlink" Target="https://en.wikipedia.org/wiki/Memory_segmentation" TargetMode="External"/><Relationship Id="rId9" Type="http://schemas.openxmlformats.org/officeDocument/2006/relationships/hyperlink" Target="https://en.wikipedia.org/wiki/Virtual_memory" TargetMode="External"/><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 Id="rId3" Type="http://schemas.openxmlformats.org/officeDocument/2006/relationships/hyperlink" Target="https://en.wikipedia.org/wiki/C_(programming_language)"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ibm.com/developerworks/cn/linux/1310_xiawc_networkdevice/" TargetMode="External"/><Relationship Id="rId4" Type="http://schemas.openxmlformats.org/officeDocument/2006/relationships/hyperlink" Target="https://www.vmware.com/support/ws55/doc/ws_net_basics.html" TargetMode="External"/><Relationship Id="rId5" Type="http://schemas.openxmlformats.org/officeDocument/2006/relationships/hyperlink" Target="http://blog.csdn.net/tantexian/article/details/45395075" TargetMode="External"/><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Microsoft_Windows" TargetMode="External"/><Relationship Id="rId4" Type="http://schemas.openxmlformats.org/officeDocument/2006/relationships/hyperlink" Target="https://en.wikipedia.org/wiki/Ubuntu_Linux" TargetMode="External"/><Relationship Id="rId5" Type="http://schemas.openxmlformats.org/officeDocument/2006/relationships/hyperlink" Target="https://en.wikipedia.org/wiki/Host_machine" TargetMode="External"/><Relationship Id="rId6" Type="http://schemas.openxmlformats.org/officeDocument/2006/relationships/hyperlink" Target="https://en.wikipedia.org/wiki/Hypervisor"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Microsoft_Windows" TargetMode="External"/><Relationship Id="rId4" Type="http://schemas.openxmlformats.org/officeDocument/2006/relationships/hyperlink" Target="https://en.wikipedia.org/wiki/Ubuntu_Linux" TargetMode="External"/><Relationship Id="rId5" Type="http://schemas.openxmlformats.org/officeDocument/2006/relationships/hyperlink" Target="https://en.wikipedia.org/wiki/Host_machine" TargetMode="External"/><Relationship Id="rId6" Type="http://schemas.openxmlformats.org/officeDocument/2006/relationships/hyperlink" Target="https://en.wikipedia.org/wiki/Hypervisor"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Good morning</a:t>
            </a:r>
            <a:r>
              <a:rPr lang="en-US" altLang="zh-CN" baseline="0" dirty="0" smtClean="0"/>
              <a:t> </a:t>
            </a:r>
            <a:r>
              <a:rPr lang="en-US" altLang="zh-CN" dirty="0" smtClean="0"/>
              <a:t>everyone! I</a:t>
            </a:r>
            <a:r>
              <a:rPr lang="zh-CN" altLang="en-US" dirty="0" smtClean="0"/>
              <a:t> </a:t>
            </a:r>
            <a:r>
              <a:rPr lang="en-US" altLang="zh-CN" dirty="0" smtClean="0"/>
              <a:t>am</a:t>
            </a:r>
            <a:r>
              <a:rPr lang="zh-CN" altLang="en-US" dirty="0" smtClean="0"/>
              <a:t> </a:t>
            </a:r>
            <a:r>
              <a:rPr lang="en-US" altLang="zh-CN" dirty="0" smtClean="0"/>
              <a:t>glad</a:t>
            </a:r>
            <a:r>
              <a:rPr lang="zh-CN" altLang="en-US" dirty="0" smtClean="0"/>
              <a:t> </a:t>
            </a:r>
            <a:r>
              <a:rPr lang="en-US" altLang="zh-CN" dirty="0" smtClean="0"/>
              <a:t>to</a:t>
            </a:r>
            <a:r>
              <a:rPr lang="zh-CN" altLang="en-US" dirty="0" smtClean="0"/>
              <a:t> </a:t>
            </a:r>
            <a:r>
              <a:rPr lang="en-US" altLang="zh-CN" dirty="0" smtClean="0"/>
              <a:t>be</a:t>
            </a:r>
            <a:r>
              <a:rPr lang="zh-CN" altLang="en-US" dirty="0" smtClean="0"/>
              <a:t> </a:t>
            </a:r>
            <a:r>
              <a:rPr lang="en-US" altLang="zh-CN" dirty="0" smtClean="0"/>
              <a:t>here.</a:t>
            </a:r>
            <a:r>
              <a:rPr lang="zh-CN" altLang="en-US" dirty="0" smtClean="0"/>
              <a:t> </a:t>
            </a:r>
            <a:r>
              <a:rPr lang="en-US" altLang="zh-CN" baseline="0" dirty="0" smtClean="0"/>
              <a:t>Thanks</a:t>
            </a:r>
            <a:r>
              <a:rPr lang="zh-CN" altLang="en-US" baseline="0" dirty="0" smtClean="0"/>
              <a:t> </a:t>
            </a:r>
            <a:r>
              <a:rPr lang="en-US" altLang="zh-CN" baseline="0" dirty="0" smtClean="0"/>
              <a:t>very</a:t>
            </a:r>
            <a:r>
              <a:rPr lang="zh-CN" altLang="en-US" baseline="0" dirty="0" smtClean="0"/>
              <a:t> </a:t>
            </a:r>
            <a:r>
              <a:rPr lang="en-US" altLang="zh-CN" baseline="0" dirty="0" smtClean="0"/>
              <a:t>much</a:t>
            </a:r>
            <a:r>
              <a:rPr lang="zh-CN" altLang="en-US" baseline="0" dirty="0" smtClean="0"/>
              <a:t> </a:t>
            </a:r>
            <a:r>
              <a:rPr lang="en-US" altLang="zh-CN" baseline="0" dirty="0" smtClean="0"/>
              <a:t>prof</a:t>
            </a:r>
            <a:r>
              <a:rPr lang="zh-CN" altLang="en-US" baseline="0" dirty="0" smtClean="0"/>
              <a:t>. </a:t>
            </a:r>
            <a:r>
              <a:rPr lang="en-US" altLang="zh-CN" baseline="0" dirty="0" err="1" smtClean="0"/>
              <a:t>huang</a:t>
            </a:r>
            <a:r>
              <a:rPr lang="zh-CN" altLang="en-US" baseline="0" dirty="0" smtClean="0"/>
              <a:t> </a:t>
            </a:r>
            <a:r>
              <a:rPr lang="en-US" altLang="zh-CN" baseline="0" dirty="0" err="1" smtClean="0"/>
              <a:t>xingtao</a:t>
            </a:r>
            <a:r>
              <a:rPr lang="en-US" altLang="zh-CN" baseline="0" dirty="0" smtClean="0"/>
              <a:t>, </a:t>
            </a:r>
            <a:r>
              <a:rPr lang="en-US" altLang="zh-CN" baseline="0" dirty="0" err="1" smtClean="0"/>
              <a:t>zhangxiaomei</a:t>
            </a:r>
            <a:r>
              <a:rPr lang="en-US" altLang="zh-CN" baseline="0" dirty="0" smtClean="0"/>
              <a:t>, and everyone</a:t>
            </a:r>
            <a:r>
              <a:rPr lang="zh-CN" altLang="en-US" baseline="0" dirty="0" smtClean="0"/>
              <a:t> </a:t>
            </a:r>
            <a:r>
              <a:rPr lang="en-US" altLang="zh-CN" baseline="0" dirty="0" smtClean="0"/>
              <a:t>of</a:t>
            </a:r>
            <a:r>
              <a:rPr lang="zh-CN" altLang="en-US" baseline="0" dirty="0" smtClean="0"/>
              <a:t> </a:t>
            </a:r>
            <a:r>
              <a:rPr lang="en-US" altLang="zh-CN" baseline="0" dirty="0" smtClean="0"/>
              <a:t>summer school</a:t>
            </a:r>
            <a:r>
              <a:rPr lang="zh-CN" altLang="en-US" baseline="0" dirty="0" smtClean="0"/>
              <a:t> </a:t>
            </a:r>
            <a:r>
              <a:rPr lang="en-US" altLang="zh-CN" baseline="0" dirty="0" smtClean="0"/>
              <a:t>for giving me this opportunity to talk about virtualization technology. My </a:t>
            </a:r>
            <a:r>
              <a:rPr lang="en-US" altLang="en-US" baseline="0" dirty="0" smtClean="0"/>
              <a:t>name is </a:t>
            </a:r>
            <a:r>
              <a:rPr lang="en-US" altLang="zh-CN" dirty="0" smtClean="0"/>
              <a:t>Jianhai Chen. I</a:t>
            </a:r>
            <a:r>
              <a:rPr lang="en-US" altLang="zh-CN" baseline="0" dirty="0" smtClean="0"/>
              <a:t> am a computer teacher </a:t>
            </a:r>
            <a:r>
              <a:rPr lang="en-US" altLang="zh-CN" dirty="0" smtClean="0"/>
              <a:t>from </a:t>
            </a:r>
            <a:r>
              <a:rPr lang="en-US" altLang="zh-CN" dirty="0" err="1" smtClean="0"/>
              <a:t>InCAS</a:t>
            </a:r>
            <a:r>
              <a:rPr lang="en-US" altLang="zh-CN" dirty="0" smtClean="0"/>
              <a:t>-lab,</a:t>
            </a:r>
            <a:r>
              <a:rPr lang="zh-CN" altLang="en-US" dirty="0" smtClean="0"/>
              <a:t> </a:t>
            </a:r>
            <a:r>
              <a:rPr lang="en-US" altLang="zh-CN" dirty="0" smtClean="0"/>
              <a:t>college of computer</a:t>
            </a:r>
            <a:r>
              <a:rPr lang="en-US" altLang="zh-CN" baseline="0" dirty="0" smtClean="0"/>
              <a:t> science of </a:t>
            </a:r>
            <a:r>
              <a:rPr lang="en-US" altLang="zh-CN" dirty="0" smtClean="0"/>
              <a:t>Z</a:t>
            </a:r>
            <a:r>
              <a:rPr lang="en-US" altLang="zh-CN" baseline="0" dirty="0" smtClean="0"/>
              <a:t>hejiang university.</a:t>
            </a:r>
            <a:r>
              <a:rPr lang="zh-CN" altLang="en-US" baseline="0" dirty="0" smtClean="0"/>
              <a:t> </a:t>
            </a:r>
            <a:r>
              <a:rPr lang="en-US" altLang="zh-CN" baseline="0" dirty="0" smtClean="0"/>
              <a:t>Our</a:t>
            </a:r>
            <a:r>
              <a:rPr lang="zh-CN" altLang="en-US" baseline="0" dirty="0" smtClean="0"/>
              <a:t> </a:t>
            </a:r>
            <a:r>
              <a:rPr lang="en-US" altLang="zh-CN" baseline="0" dirty="0" smtClean="0"/>
              <a:t>lab</a:t>
            </a:r>
            <a:r>
              <a:rPr lang="zh-CN" altLang="en-US" baseline="0" dirty="0" smtClean="0"/>
              <a:t> </a:t>
            </a:r>
            <a:r>
              <a:rPr lang="en-US" altLang="zh-CN" baseline="0" dirty="0" smtClean="0"/>
              <a:t>includes</a:t>
            </a:r>
            <a:r>
              <a:rPr lang="zh-CN" altLang="en-US" baseline="0" dirty="0" smtClean="0"/>
              <a:t> </a:t>
            </a:r>
            <a:r>
              <a:rPr lang="en-US" altLang="zh-CN" baseline="0" dirty="0" smtClean="0"/>
              <a:t>two</a:t>
            </a:r>
            <a:r>
              <a:rPr lang="zh-CN" altLang="en-US" baseline="0" dirty="0" smtClean="0"/>
              <a:t> </a:t>
            </a:r>
            <a:r>
              <a:rPr lang="en-US" altLang="zh-CN" baseline="0" dirty="0" smtClean="0"/>
              <a:t>research</a:t>
            </a:r>
            <a:r>
              <a:rPr lang="zh-CN" altLang="en-US" baseline="0" dirty="0" smtClean="0"/>
              <a:t> </a:t>
            </a:r>
            <a:r>
              <a:rPr lang="en-US" altLang="zh-CN" baseline="0" dirty="0" smtClean="0"/>
              <a:t>groups</a:t>
            </a:r>
            <a:r>
              <a:rPr lang="zh-CN" altLang="en-US" baseline="0" dirty="0" smtClean="0"/>
              <a:t> </a:t>
            </a:r>
            <a:r>
              <a:rPr lang="en-US" altLang="zh-CN" baseline="0" dirty="0" smtClean="0"/>
              <a:t>or</a:t>
            </a:r>
            <a:r>
              <a:rPr lang="zh-CN" altLang="en-US" baseline="0" dirty="0" smtClean="0"/>
              <a:t> </a:t>
            </a:r>
            <a:r>
              <a:rPr lang="en-US" altLang="zh-CN" baseline="0" dirty="0" smtClean="0"/>
              <a:t>directions,</a:t>
            </a:r>
            <a:r>
              <a:rPr lang="zh-CN" altLang="en-US" baseline="0" dirty="0" smtClean="0"/>
              <a:t> </a:t>
            </a:r>
            <a:r>
              <a:rPr lang="en-US" altLang="zh-CN" baseline="0" dirty="0" smtClean="0"/>
              <a:t>data</a:t>
            </a:r>
            <a:r>
              <a:rPr lang="zh-CN" altLang="en-US" baseline="0" dirty="0" smtClean="0"/>
              <a:t> </a:t>
            </a:r>
            <a:r>
              <a:rPr lang="en-US" altLang="zh-CN" baseline="0" dirty="0" smtClean="0"/>
              <a:t>mining</a:t>
            </a:r>
            <a:r>
              <a:rPr lang="zh-CN" altLang="en-US" baseline="0" dirty="0" smtClean="0"/>
              <a:t> </a:t>
            </a:r>
            <a:r>
              <a:rPr lang="en-US" altLang="zh-CN" baseline="0" dirty="0" smtClean="0"/>
              <a:t>technology</a:t>
            </a:r>
            <a:r>
              <a:rPr lang="zh-CN" altLang="en-US" baseline="0" dirty="0" smtClean="0"/>
              <a:t> </a:t>
            </a:r>
            <a:r>
              <a:rPr lang="en-US" altLang="zh-CN" baseline="0" dirty="0" smtClean="0"/>
              <a:t>group</a:t>
            </a:r>
            <a:r>
              <a:rPr lang="zh-CN" altLang="en-US" baseline="0" dirty="0" smtClean="0"/>
              <a:t> </a:t>
            </a:r>
            <a:r>
              <a:rPr lang="en-US" altLang="zh-CN" baseline="0" dirty="0" smtClean="0"/>
              <a:t>and</a:t>
            </a:r>
            <a:r>
              <a:rPr lang="zh-CN" altLang="en-US" baseline="0" dirty="0" smtClean="0"/>
              <a:t> </a:t>
            </a:r>
            <a:r>
              <a:rPr lang="en-US" altLang="zh-CN" baseline="0" dirty="0" smtClean="0"/>
              <a:t>virtualization</a:t>
            </a:r>
            <a:r>
              <a:rPr lang="zh-CN" altLang="en-US" baseline="0" dirty="0" smtClean="0"/>
              <a:t> </a:t>
            </a:r>
            <a:r>
              <a:rPr lang="en-US" altLang="zh-CN" baseline="0" dirty="0" smtClean="0"/>
              <a:t>research</a:t>
            </a:r>
            <a:r>
              <a:rPr lang="zh-CN" altLang="en-US" baseline="0" dirty="0" smtClean="0"/>
              <a:t> </a:t>
            </a:r>
            <a:r>
              <a:rPr lang="en-US" altLang="zh-CN" baseline="0" dirty="0" smtClean="0"/>
              <a:t>group.</a:t>
            </a:r>
            <a:r>
              <a:rPr lang="zh-CN" altLang="en-US" baseline="0" dirty="0" smtClean="0"/>
              <a:t> </a:t>
            </a:r>
            <a:r>
              <a:rPr lang="en-US" altLang="zh-CN" baseline="0" dirty="0" smtClean="0"/>
              <a:t>We</a:t>
            </a:r>
            <a:r>
              <a:rPr lang="zh-CN" altLang="en-US" baseline="0" dirty="0" smtClean="0"/>
              <a:t> </a:t>
            </a:r>
            <a:r>
              <a:rPr lang="en-US" altLang="zh-CN" baseline="0" dirty="0" smtClean="0"/>
              <a:t>have been doing research at virtualization technology for nearly</a:t>
            </a:r>
            <a:r>
              <a:rPr lang="zh-CN" altLang="en-US" baseline="0" dirty="0" smtClean="0"/>
              <a:t> </a:t>
            </a:r>
            <a:r>
              <a:rPr lang="en-US" altLang="zh-CN" baseline="0" dirty="0" smtClean="0"/>
              <a:t>10</a:t>
            </a:r>
            <a:r>
              <a:rPr lang="zh-CN" altLang="en-US" baseline="0" dirty="0" smtClean="0"/>
              <a:t> </a:t>
            </a:r>
            <a:r>
              <a:rPr lang="en-US" altLang="zh-CN" baseline="0" dirty="0" smtClean="0"/>
              <a:t>years.</a:t>
            </a:r>
            <a:r>
              <a:rPr lang="zh-CN" altLang="en-US" baseline="0" dirty="0" smtClean="0"/>
              <a:t> </a:t>
            </a:r>
            <a:r>
              <a:rPr lang="en-US" altLang="zh-CN" baseline="0" dirty="0" smtClean="0"/>
              <a:t>We</a:t>
            </a:r>
            <a:r>
              <a:rPr lang="zh-CN" altLang="en-US" baseline="0" dirty="0" smtClean="0"/>
              <a:t> </a:t>
            </a:r>
            <a:r>
              <a:rPr lang="en-US" altLang="zh-CN" baseline="0" dirty="0" smtClean="0"/>
              <a:t>have</a:t>
            </a:r>
            <a:r>
              <a:rPr lang="zh-CN" altLang="en-US" baseline="0" dirty="0" smtClean="0"/>
              <a:t> </a:t>
            </a:r>
            <a:r>
              <a:rPr lang="en-US" altLang="zh-CN" baseline="0" dirty="0" smtClean="0"/>
              <a:t>completed</a:t>
            </a:r>
            <a:r>
              <a:rPr lang="zh-CN" altLang="en-US" baseline="0" dirty="0" smtClean="0"/>
              <a:t> </a:t>
            </a:r>
            <a:r>
              <a:rPr lang="en-US" altLang="zh-CN" baseline="0" dirty="0" smtClean="0"/>
              <a:t>many</a:t>
            </a:r>
            <a:r>
              <a:rPr lang="zh-CN" altLang="en-US" baseline="0" dirty="0" smtClean="0"/>
              <a:t> </a:t>
            </a:r>
            <a:r>
              <a:rPr lang="en-US" altLang="zh-CN" baseline="0" dirty="0" smtClean="0"/>
              <a:t>projects.</a:t>
            </a:r>
            <a:r>
              <a:rPr lang="zh-CN" altLang="en-US" baseline="0" dirty="0" smtClean="0"/>
              <a:t> </a:t>
            </a:r>
            <a:r>
              <a:rPr lang="en-US" altLang="zh-CN" baseline="0" dirty="0" smtClean="0"/>
              <a:t>Begin</a:t>
            </a:r>
            <a:r>
              <a:rPr lang="zh-CN" altLang="en-US" baseline="0" dirty="0" smtClean="0"/>
              <a:t> </a:t>
            </a:r>
            <a:r>
              <a:rPr lang="en-US" altLang="zh-CN" baseline="0" dirty="0" smtClean="0"/>
              <a:t>from</a:t>
            </a:r>
            <a:r>
              <a:rPr lang="zh-CN" altLang="en-US" baseline="0" dirty="0" smtClean="0"/>
              <a:t> </a:t>
            </a:r>
            <a:r>
              <a:rPr lang="en-US" altLang="zh-CN" baseline="0" dirty="0" smtClean="0"/>
              <a:t>last</a:t>
            </a:r>
            <a:r>
              <a:rPr lang="zh-CN" altLang="en-US" baseline="0" dirty="0" smtClean="0"/>
              <a:t> </a:t>
            </a:r>
            <a:r>
              <a:rPr lang="en-US" altLang="zh-CN" baseline="0" dirty="0" smtClean="0"/>
              <a:t>year,</a:t>
            </a:r>
            <a:r>
              <a:rPr lang="zh-CN" altLang="en-US" baseline="0" dirty="0" smtClean="0"/>
              <a:t> </a:t>
            </a:r>
            <a:r>
              <a:rPr lang="en-US" altLang="zh-CN" baseline="0" dirty="0" smtClean="0"/>
              <a:t>we</a:t>
            </a:r>
            <a:r>
              <a:rPr lang="zh-CN" altLang="en-US" baseline="0" dirty="0" smtClean="0"/>
              <a:t> </a:t>
            </a:r>
            <a:r>
              <a:rPr lang="en-US" altLang="zh-CN" baseline="0" dirty="0" smtClean="0"/>
              <a:t>have</a:t>
            </a:r>
            <a:r>
              <a:rPr lang="zh-CN" altLang="en-US" baseline="0" dirty="0" smtClean="0"/>
              <a:t> </a:t>
            </a:r>
            <a:r>
              <a:rPr lang="en-US" altLang="zh-CN" baseline="0" dirty="0" smtClean="0"/>
              <a:t>built</a:t>
            </a:r>
            <a:r>
              <a:rPr lang="zh-CN" altLang="en-US" baseline="0" dirty="0" smtClean="0"/>
              <a:t> </a:t>
            </a:r>
            <a:r>
              <a:rPr lang="en-US" altLang="zh-CN" baseline="0" dirty="0" smtClean="0"/>
              <a:t>a</a:t>
            </a:r>
            <a:r>
              <a:rPr lang="zh-CN" altLang="en-US" baseline="0" dirty="0" smtClean="0"/>
              <a:t> </a:t>
            </a:r>
            <a:r>
              <a:rPr lang="en-US" altLang="zh-CN" baseline="0" dirty="0" smtClean="0"/>
              <a:t>good</a:t>
            </a:r>
            <a:r>
              <a:rPr lang="zh-CN" altLang="en-US" baseline="0" dirty="0" smtClean="0"/>
              <a:t> </a:t>
            </a:r>
            <a:r>
              <a:rPr lang="en-US" altLang="zh-CN" baseline="0" dirty="0" smtClean="0"/>
              <a:t>cooperation</a:t>
            </a:r>
            <a:r>
              <a:rPr lang="zh-CN" altLang="en-US" baseline="0" dirty="0" smtClean="0"/>
              <a:t> </a:t>
            </a:r>
            <a:r>
              <a:rPr lang="en-US" altLang="zh-CN" baseline="0" dirty="0" smtClean="0"/>
              <a:t>with</a:t>
            </a:r>
            <a:r>
              <a:rPr lang="zh-CN" altLang="en-US" baseline="0" dirty="0" smtClean="0"/>
              <a:t> </a:t>
            </a:r>
            <a:r>
              <a:rPr lang="en-US" altLang="zh-CN" baseline="0" dirty="0" smtClean="0"/>
              <a:t>IHEP</a:t>
            </a:r>
            <a:r>
              <a:rPr lang="zh-CN" altLang="en-US" baseline="0" dirty="0" smtClean="0"/>
              <a:t> </a:t>
            </a:r>
            <a:r>
              <a:rPr lang="en-US" altLang="zh-CN" baseline="0" dirty="0" smtClean="0"/>
              <a:t>about</a:t>
            </a:r>
            <a:r>
              <a:rPr lang="zh-CN" altLang="en-US" baseline="0" dirty="0" smtClean="0"/>
              <a:t> </a:t>
            </a:r>
            <a:r>
              <a:rPr lang="en-US" altLang="zh-CN" baseline="0" dirty="0" smtClean="0"/>
              <a:t>virtualization</a:t>
            </a:r>
            <a:r>
              <a:rPr lang="zh-CN" altLang="en-US" baseline="0" dirty="0" smtClean="0"/>
              <a:t> </a:t>
            </a:r>
            <a:r>
              <a:rPr lang="en-US" altLang="zh-CN" baseline="0" dirty="0" smtClean="0"/>
              <a:t>application</a:t>
            </a:r>
            <a:r>
              <a:rPr lang="zh-CN" altLang="en-US" baseline="0" dirty="0" smtClean="0"/>
              <a:t> </a:t>
            </a:r>
            <a:r>
              <a:rPr lang="en-US" altLang="zh-CN" baseline="0" dirty="0" smtClean="0"/>
              <a:t>in</a:t>
            </a:r>
            <a:r>
              <a:rPr lang="zh-CN" altLang="en-US" baseline="0" dirty="0" smtClean="0"/>
              <a:t> </a:t>
            </a:r>
            <a:r>
              <a:rPr lang="en-US" altLang="zh-CN" baseline="0" dirty="0" smtClean="0"/>
              <a:t>high</a:t>
            </a:r>
            <a:r>
              <a:rPr lang="zh-CN" altLang="en-US" baseline="0" dirty="0" smtClean="0"/>
              <a:t> </a:t>
            </a:r>
            <a:r>
              <a:rPr lang="en-US" altLang="zh-CN" baseline="0" dirty="0" smtClean="0"/>
              <a:t>energy</a:t>
            </a:r>
            <a:r>
              <a:rPr lang="zh-CN" altLang="en-US" baseline="0" dirty="0" smtClean="0"/>
              <a:t> </a:t>
            </a:r>
            <a:r>
              <a:rPr lang="en-US" altLang="zh-CN" baseline="0" dirty="0" smtClean="0"/>
              <a:t>physics</a:t>
            </a:r>
            <a:r>
              <a:rPr lang="zh-CN" altLang="en-US" baseline="0" dirty="0" smtClean="0"/>
              <a:t> </a:t>
            </a:r>
            <a:r>
              <a:rPr lang="en-US" altLang="zh-CN" baseline="0" dirty="0" smtClean="0"/>
              <a:t>area.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i="0" kern="1200" dirty="0" smtClean="0">
                <a:solidFill>
                  <a:schemeClr val="tx1"/>
                </a:solidFill>
                <a:effectLst/>
                <a:latin typeface="Arial" pitchFamily="34" charset="0"/>
                <a:ea typeface="+mn-ea"/>
                <a:cs typeface="+mn-cs"/>
              </a:rPr>
              <a:t>I will share</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some</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of my views and experience</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in</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using</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virtualization technology.</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I</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hope</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we</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can</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make more communication</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and</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discussion</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each</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other</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about</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virtualization</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in</a:t>
            </a:r>
            <a:r>
              <a:rPr lang="zh-CN" altLang="en-US" sz="1200" b="0" i="0" kern="1200" dirty="0" smtClean="0">
                <a:solidFill>
                  <a:schemeClr val="tx1"/>
                </a:solidFill>
                <a:effectLst/>
                <a:latin typeface="Arial" pitchFamily="34" charset="0"/>
                <a:ea typeface="+mn-ea"/>
                <a:cs typeface="+mn-cs"/>
              </a:rPr>
              <a:t> </a:t>
            </a:r>
            <a:r>
              <a:rPr lang="en-US" altLang="zh-CN" sz="1200" b="0" i="0" kern="1200" dirty="0" smtClean="0">
                <a:solidFill>
                  <a:schemeClr val="tx1"/>
                </a:solidFill>
                <a:effectLst/>
                <a:latin typeface="Arial" pitchFamily="34" charset="0"/>
                <a:ea typeface="+mn-ea"/>
                <a:cs typeface="+mn-cs"/>
              </a:rPr>
              <a:t>future.</a:t>
            </a:r>
            <a:r>
              <a:rPr lang="zh-CN" altLang="en-US" sz="1200" b="0" i="0" kern="1200" dirty="0" smtClean="0">
                <a:solidFill>
                  <a:schemeClr val="tx1"/>
                </a:solidFill>
                <a:effectLst/>
                <a:latin typeface="Arial" pitchFamily="34" charset="0"/>
                <a:ea typeface="+mn-ea"/>
                <a:cs typeface="+mn-cs"/>
              </a:rPr>
              <a:t> </a:t>
            </a:r>
            <a:endParaRPr lang="en-US" altLang="zh-CN" sz="1200" b="0" i="0" kern="1200" dirty="0" smtClean="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a:t>
            </a:fld>
            <a:endParaRPr lang="en-US" altLang="zh-CN"/>
          </a:p>
        </p:txBody>
      </p:sp>
    </p:spTree>
    <p:extLst>
      <p:ext uri="{BB962C8B-B14F-4D97-AF65-F5344CB8AC3E}">
        <p14:creationId xmlns:p14="http://schemas.microsoft.com/office/powerpoint/2010/main" val="337882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1" dirty="0" smtClean="0"/>
              <a:t>In virtualization, a virtual machine monitor (VMM), also called</a:t>
            </a:r>
            <a:r>
              <a:rPr lang="en-US" altLang="zh-CN" b="1" baseline="0" dirty="0" smtClean="0"/>
              <a:t> as Hypervisor, is added to the traditional computer architecture. </a:t>
            </a:r>
            <a:r>
              <a:rPr lang="en-US" altLang="zh-CN" b="1" dirty="0" smtClean="0">
                <a:solidFill>
                  <a:srgbClr val="065EA8"/>
                </a:solidFill>
              </a:rPr>
              <a:t>VMM transforms the single machine interface into the illusion of many. Each of these interfaces (virtual machines) is an efficient replica of the original computer system, complete with all of the processor instructions.</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10</a:t>
            </a:fld>
            <a:endParaRPr lang="en-US" altLang="zh-CN"/>
          </a:p>
        </p:txBody>
      </p:sp>
    </p:spTree>
    <p:extLst>
      <p:ext uri="{BB962C8B-B14F-4D97-AF65-F5344CB8AC3E}">
        <p14:creationId xmlns:p14="http://schemas.microsoft.com/office/powerpoint/2010/main" val="124841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According</a:t>
            </a:r>
            <a:r>
              <a:rPr lang="zh-CN" altLang="en-US" dirty="0" smtClean="0"/>
              <a:t> </a:t>
            </a:r>
            <a:r>
              <a:rPr lang="en-US" altLang="zh-CN" dirty="0" smtClean="0"/>
              <a:t>to</a:t>
            </a:r>
            <a:r>
              <a:rPr lang="zh-CN" altLang="en-US" dirty="0" smtClean="0"/>
              <a:t> </a:t>
            </a:r>
            <a:r>
              <a:rPr lang="en-US" altLang="zh-CN" dirty="0" smtClean="0"/>
              <a:t>the</a:t>
            </a:r>
            <a:r>
              <a:rPr lang="zh-CN" altLang="en-US" dirty="0" smtClean="0"/>
              <a:t> </a:t>
            </a:r>
            <a:r>
              <a:rPr lang="en-US" altLang="zh-CN" dirty="0" smtClean="0"/>
              <a:t>layer</a:t>
            </a:r>
            <a:r>
              <a:rPr lang="zh-CN" altLang="en-US" dirty="0" smtClean="0"/>
              <a:t> </a:t>
            </a:r>
            <a:r>
              <a:rPr lang="en-US" altLang="zh-CN" dirty="0" smtClean="0"/>
              <a:t>of</a:t>
            </a:r>
            <a:r>
              <a:rPr lang="zh-CN" altLang="en-US" dirty="0" smtClean="0"/>
              <a:t> </a:t>
            </a:r>
            <a:r>
              <a:rPr lang="en-US" altLang="zh-CN" dirty="0" smtClean="0"/>
              <a:t>computer</a:t>
            </a:r>
            <a:r>
              <a:rPr lang="zh-CN" altLang="en-US" dirty="0" smtClean="0"/>
              <a:t> </a:t>
            </a:r>
            <a:r>
              <a:rPr lang="en-US" altLang="zh-CN" dirty="0" smtClean="0"/>
              <a:t>architecture</a:t>
            </a:r>
            <a:r>
              <a:rPr lang="zh-CN" altLang="en-US" dirty="0" smtClean="0"/>
              <a:t> </a:t>
            </a:r>
            <a:r>
              <a:rPr lang="en-US" altLang="zh-CN" dirty="0" smtClean="0"/>
              <a:t>VMM</a:t>
            </a:r>
            <a:r>
              <a:rPr lang="zh-CN" altLang="en-US" dirty="0" smtClean="0"/>
              <a:t> </a:t>
            </a:r>
            <a:r>
              <a:rPr lang="en-US" altLang="zh-CN" dirty="0" smtClean="0"/>
              <a:t>located</a:t>
            </a:r>
            <a:r>
              <a:rPr lang="zh-CN" altLang="en-US" dirty="0" smtClean="0"/>
              <a:t>, </a:t>
            </a:r>
            <a:r>
              <a:rPr lang="en-US" altLang="zh-CN" dirty="0" smtClean="0"/>
              <a:t>there</a:t>
            </a:r>
            <a:r>
              <a:rPr lang="zh-CN" altLang="en-US" dirty="0" smtClean="0"/>
              <a:t> </a:t>
            </a:r>
            <a:r>
              <a:rPr lang="en-US" altLang="zh-CN" dirty="0" smtClean="0"/>
              <a:t>are</a:t>
            </a:r>
            <a:r>
              <a:rPr lang="zh-CN" altLang="en-US" dirty="0" smtClean="0"/>
              <a:t> </a:t>
            </a:r>
            <a:r>
              <a:rPr lang="en-US" altLang="zh-CN" dirty="0" smtClean="0"/>
              <a:t>two</a:t>
            </a:r>
            <a:r>
              <a:rPr lang="zh-CN" altLang="en-US" dirty="0" smtClean="0"/>
              <a:t> </a:t>
            </a:r>
            <a:r>
              <a:rPr lang="en-US" altLang="zh-CN" dirty="0" smtClean="0"/>
              <a:t>VMM</a:t>
            </a:r>
            <a:r>
              <a:rPr lang="zh-CN" altLang="en-US" dirty="0" smtClean="0"/>
              <a:t> </a:t>
            </a:r>
            <a:r>
              <a:rPr lang="en-US" altLang="zh-CN" dirty="0" smtClean="0"/>
              <a:t>types.</a:t>
            </a:r>
            <a:r>
              <a:rPr lang="zh-CN" altLang="en-US" dirty="0" smtClean="0"/>
              <a:t> </a:t>
            </a:r>
            <a:endParaRPr lang="en-US" altLang="zh-CN" dirty="0" smtClean="0"/>
          </a:p>
          <a:p>
            <a:r>
              <a:rPr lang="en-US" altLang="zh-CN" dirty="0" smtClean="0"/>
              <a:t>In type I, VMM is</a:t>
            </a:r>
            <a:r>
              <a:rPr lang="zh-CN" altLang="en-US" dirty="0" smtClean="0"/>
              <a:t> </a:t>
            </a:r>
            <a:r>
              <a:rPr lang="en-US" altLang="zh-CN" dirty="0" smtClean="0"/>
              <a:t>directly deployed among</a:t>
            </a:r>
            <a:r>
              <a:rPr lang="en-US" altLang="zh-CN" baseline="0" dirty="0" smtClean="0"/>
              <a:t> hardware without an</a:t>
            </a:r>
            <a:r>
              <a:rPr lang="zh-CN" altLang="en-US" baseline="0" dirty="0" smtClean="0"/>
              <a:t> </a:t>
            </a:r>
            <a:r>
              <a:rPr lang="en-US" altLang="zh-CN" baseline="0" dirty="0" smtClean="0"/>
              <a:t>OS,</a:t>
            </a:r>
            <a:r>
              <a:rPr lang="zh-CN" altLang="en-US" baseline="0" dirty="0" smtClean="0"/>
              <a:t> </a:t>
            </a:r>
            <a:r>
              <a:rPr lang="en-US" altLang="zh-CN" baseline="0" dirty="0" err="1" smtClean="0"/>
              <a:t>Vmware</a:t>
            </a:r>
            <a:r>
              <a:rPr lang="en-US" altLang="zh-CN" baseline="0" dirty="0" smtClean="0"/>
              <a:t> </a:t>
            </a:r>
            <a:r>
              <a:rPr lang="en-US" altLang="zh-CN" baseline="0" dirty="0" err="1" smtClean="0"/>
              <a:t>Esx</a:t>
            </a:r>
            <a:r>
              <a:rPr lang="en-US" altLang="zh-CN" baseline="0" dirty="0" smtClean="0"/>
              <a:t> server</a:t>
            </a:r>
            <a:r>
              <a:rPr lang="zh-CN" altLang="en-US" baseline="0" dirty="0" smtClean="0"/>
              <a:t> </a:t>
            </a:r>
            <a:r>
              <a:rPr lang="en-US" altLang="zh-CN" baseline="0" dirty="0" smtClean="0"/>
              <a:t>and</a:t>
            </a:r>
            <a:r>
              <a:rPr lang="zh-CN" altLang="en-US" baseline="0" dirty="0" smtClean="0"/>
              <a:t> </a:t>
            </a:r>
            <a:r>
              <a:rPr lang="en-US" altLang="zh-CN" baseline="0" dirty="0" err="1" smtClean="0"/>
              <a:t>Xen</a:t>
            </a:r>
            <a:r>
              <a:rPr lang="zh-CN" altLang="en-US" baseline="0" dirty="0" smtClean="0"/>
              <a:t> </a:t>
            </a:r>
            <a:r>
              <a:rPr lang="en-US" altLang="zh-CN" baseline="0" dirty="0" err="1" smtClean="0"/>
              <a:t>ctrix</a:t>
            </a:r>
            <a:r>
              <a:rPr lang="zh-CN" altLang="en-US" baseline="0" dirty="0" smtClean="0"/>
              <a:t> </a:t>
            </a:r>
            <a:r>
              <a:rPr lang="en-US" altLang="zh-CN" baseline="0" dirty="0" smtClean="0"/>
              <a:t>server</a:t>
            </a:r>
            <a:r>
              <a:rPr lang="zh-CN" altLang="en-US" baseline="0" dirty="0" smtClean="0"/>
              <a:t> </a:t>
            </a:r>
            <a:r>
              <a:rPr lang="en-US" altLang="zh-CN" baseline="0" dirty="0" smtClean="0"/>
              <a:t>are</a:t>
            </a:r>
            <a:r>
              <a:rPr lang="zh-CN" altLang="en-US" baseline="0" dirty="0" smtClean="0"/>
              <a:t> </a:t>
            </a:r>
            <a:r>
              <a:rPr lang="en-US" altLang="zh-CN" baseline="0" dirty="0" smtClean="0"/>
              <a:t>examples.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While</a:t>
            </a:r>
            <a:r>
              <a:rPr lang="zh-CN" altLang="en-US" dirty="0" smtClean="0"/>
              <a:t> </a:t>
            </a:r>
            <a:r>
              <a:rPr lang="en-US" altLang="zh-CN" dirty="0" smtClean="0"/>
              <a:t>in Hypervisor type II, VMM can</a:t>
            </a:r>
            <a:r>
              <a:rPr lang="zh-CN" altLang="en-US" dirty="0" smtClean="0"/>
              <a:t> </a:t>
            </a:r>
            <a:r>
              <a:rPr lang="en-US" altLang="zh-CN" dirty="0" smtClean="0"/>
              <a:t>be</a:t>
            </a:r>
            <a:r>
              <a:rPr lang="zh-CN" altLang="en-US" dirty="0" smtClean="0"/>
              <a:t> </a:t>
            </a:r>
            <a:r>
              <a:rPr lang="en-US" altLang="zh-CN" dirty="0" smtClean="0"/>
              <a:t>deployed</a:t>
            </a:r>
            <a:r>
              <a:rPr lang="zh-CN" altLang="en-US" dirty="0" smtClean="0"/>
              <a:t> </a:t>
            </a:r>
            <a:r>
              <a:rPr lang="en-US" altLang="zh-CN" dirty="0" smtClean="0"/>
              <a:t>among</a:t>
            </a:r>
            <a:r>
              <a:rPr lang="en-US" altLang="zh-CN" baseline="0" dirty="0" smtClean="0"/>
              <a:t> an</a:t>
            </a:r>
            <a:r>
              <a:rPr lang="zh-CN" altLang="en-US" baseline="0" dirty="0" smtClean="0"/>
              <a:t> </a:t>
            </a:r>
            <a:r>
              <a:rPr lang="en-US" altLang="zh-CN" baseline="0" dirty="0" smtClean="0"/>
              <a:t>OS. </a:t>
            </a:r>
            <a:r>
              <a:rPr lang="en-US" altLang="zh-CN" baseline="0" dirty="0" err="1" smtClean="0"/>
              <a:t>E.g</a:t>
            </a:r>
            <a:r>
              <a:rPr lang="en-US" altLang="zh-CN" baseline="0" dirty="0" smtClean="0"/>
              <a:t> VMware </a:t>
            </a:r>
            <a:r>
              <a:rPr lang="en-US" altLang="zh-CN" baseline="0" dirty="0" err="1" smtClean="0"/>
              <a:t>Esx</a:t>
            </a:r>
            <a:r>
              <a:rPr lang="en-US" altLang="zh-CN" baseline="0" dirty="0" smtClean="0"/>
              <a:t> workstation.</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11</a:t>
            </a:fld>
            <a:endParaRPr lang="en-US" altLang="zh-CN"/>
          </a:p>
        </p:txBody>
      </p:sp>
    </p:spTree>
    <p:extLst>
      <p:ext uri="{BB962C8B-B14F-4D97-AF65-F5344CB8AC3E}">
        <p14:creationId xmlns:p14="http://schemas.microsoft.com/office/powerpoint/2010/main" val="283852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Without</a:t>
            </a:r>
            <a:r>
              <a:rPr lang="en-US" altLang="zh-CN" baseline="0" dirty="0" smtClean="0"/>
              <a:t> VMs: single OS owns all hardware resources while </a:t>
            </a:r>
            <a:r>
              <a:rPr lang="en-US" altLang="zh-CN" sz="1200" baseline="0" dirty="0" smtClean="0">
                <a:solidFill>
                  <a:schemeClr val="tx2">
                    <a:lumMod val="75000"/>
                  </a:schemeClr>
                </a:solidFill>
              </a:rPr>
              <a:t>w</a:t>
            </a:r>
            <a:r>
              <a:rPr lang="en-US" altLang="zh-CN" sz="1200" dirty="0" smtClean="0">
                <a:solidFill>
                  <a:schemeClr val="tx2">
                    <a:lumMod val="75000"/>
                  </a:schemeClr>
                </a:solidFill>
              </a:rPr>
              <a:t>ith VMs: Multi-OSes share hardware resources</a:t>
            </a:r>
            <a:r>
              <a:rPr lang="en-US" altLang="zh-CN" sz="1200" baseline="0" dirty="0" smtClean="0">
                <a:solidFill>
                  <a:schemeClr val="tx2">
                    <a:lumMod val="75000"/>
                  </a:schemeClr>
                </a:solidFill>
              </a:rPr>
              <a:t> through VMM.</a:t>
            </a:r>
            <a:endParaRPr lang="zh-CN" altLang="en-US" sz="1200" dirty="0" smtClean="0">
              <a:solidFill>
                <a:schemeClr val="tx2">
                  <a:lumMod val="75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solidFill>
                  <a:schemeClr val="tx2"/>
                </a:solidFill>
              </a:rPr>
              <a:t>A virtual machine is implemented by adding software to an execution platform to give it the appearance of a different platform, or for that matter, to give the appearance of multiple platforms. </a:t>
            </a:r>
            <a:endParaRPr lang="en-US" altLang="zh-CN" sz="1200" dirty="0" smtClean="0">
              <a:solidFill>
                <a:schemeClr val="tx2"/>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12</a:t>
            </a:fld>
            <a:endParaRPr lang="en-US" altLang="zh-CN"/>
          </a:p>
        </p:txBody>
      </p:sp>
    </p:spTree>
    <p:extLst>
      <p:ext uri="{BB962C8B-B14F-4D97-AF65-F5344CB8AC3E}">
        <p14:creationId xmlns:p14="http://schemas.microsoft.com/office/powerpoint/2010/main" val="290911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D896FC63-BF28-47CE-B187-54793EEDD58D}" type="slidenum">
              <a:rPr lang="zh-CN" altLang="en-US" smtClean="0"/>
              <a:pPr>
                <a:defRPr/>
              </a:pPr>
              <a:t>13</a:t>
            </a:fld>
            <a:endParaRPr lang="en-US" altLang="zh-CN"/>
          </a:p>
        </p:txBody>
      </p:sp>
    </p:spTree>
    <p:extLst>
      <p:ext uri="{BB962C8B-B14F-4D97-AF65-F5344CB8AC3E}">
        <p14:creationId xmlns:p14="http://schemas.microsoft.com/office/powerpoint/2010/main" val="352621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From the perspective of design,</a:t>
            </a:r>
            <a:r>
              <a:rPr lang="en-US" altLang="zh-CN" baseline="0" dirty="0" smtClean="0"/>
              <a:t> </a:t>
            </a:r>
            <a:r>
              <a:rPr lang="en-US" altLang="zh-CN" dirty="0" smtClean="0"/>
              <a:t>three essential characteristics of VMM: equivalence, isolation and efficiency</a:t>
            </a:r>
            <a:r>
              <a:rPr lang="en-US" altLang="zh-CN" baseline="0" dirty="0" smtClean="0"/>
              <a:t> should be taken into consideration.</a:t>
            </a:r>
            <a:endParaRPr lang="en-US" altLang="zh-CN" dirty="0" smtClean="0"/>
          </a:p>
          <a:p>
            <a:pPr marL="228600" indent="-228600">
              <a:buAutoNum type="arabicParenR"/>
            </a:pPr>
            <a:r>
              <a:rPr lang="en-US" altLang="zh-CN" dirty="0" smtClean="0"/>
              <a:t>Equivalence:</a:t>
            </a:r>
            <a:r>
              <a:rPr lang="en-US" altLang="zh-CN" baseline="0" dirty="0" smtClean="0"/>
              <a:t> the virtual platform must be equivalent to the physical platform except …</a:t>
            </a:r>
            <a:endParaRPr lang="en-US" altLang="zh-CN" dirty="0" smtClean="0"/>
          </a:p>
          <a:p>
            <a:r>
              <a:rPr lang="en-US" altLang="zh-CN" dirty="0" smtClean="0"/>
              <a:t>2)The isolation or resource control must guarantee</a:t>
            </a:r>
            <a:r>
              <a:rPr lang="en-US" altLang="zh-CN" baseline="0" dirty="0" smtClean="0"/>
              <a:t> that</a:t>
            </a:r>
            <a:r>
              <a:rPr lang="zh-CN" altLang="en-US" baseline="0" dirty="0" smtClean="0"/>
              <a:t> </a:t>
            </a:r>
            <a:r>
              <a:rPr lang="en-US" altLang="zh-CN" baseline="0" dirty="0" smtClean="0"/>
              <a:t>VMM is in complete control of system resources: VM can’t access any resources not explicitly allocated to it. </a:t>
            </a:r>
            <a:r>
              <a:rPr lang="en-US" altLang="zh-CN" sz="1200" dirty="0" smtClean="0">
                <a:solidFill>
                  <a:schemeClr val="tx2">
                    <a:lumMod val="75000"/>
                  </a:schemeClr>
                </a:solidFill>
              </a:rPr>
              <a:t>VMM may regain control of resources already allocated.</a:t>
            </a:r>
            <a:endParaRPr lang="en-US" altLang="zh-CN" dirty="0" smtClean="0"/>
          </a:p>
          <a:p>
            <a:r>
              <a:rPr lang="en-US" altLang="zh-CN" dirty="0" smtClean="0"/>
              <a:t>3)The</a:t>
            </a:r>
            <a:r>
              <a:rPr lang="en-US" altLang="zh-CN" baseline="0" dirty="0" smtClean="0"/>
              <a:t> efficiency depends on only minor decreases in speed at worst and rules out traditional emulators and complete software interpreters(simulators).</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14</a:t>
            </a:fld>
            <a:endParaRPr lang="en-US" altLang="zh-CN"/>
          </a:p>
        </p:txBody>
      </p:sp>
    </p:spTree>
    <p:extLst>
      <p:ext uri="{BB962C8B-B14F-4D97-AF65-F5344CB8AC3E}">
        <p14:creationId xmlns:p14="http://schemas.microsoft.com/office/powerpoint/2010/main" val="3062590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Full virtualization: presents almost complete simulation of the actual hardware to allow software to run an unmodified guest OS.</a:t>
            </a:r>
          </a:p>
          <a:p>
            <a:r>
              <a:rPr lang="en-US" altLang="zh-CN" dirty="0" smtClean="0"/>
              <a:t>Partial virtualization: some but not all of the target environment attributes are simulated. </a:t>
            </a:r>
          </a:p>
          <a:p>
            <a:r>
              <a:rPr lang="en-US" altLang="zh-CN" dirty="0" smtClean="0"/>
              <a:t>As a result, some guest programs may need modifications to run in such virtual environments.</a:t>
            </a:r>
          </a:p>
          <a:p>
            <a:r>
              <a:rPr lang="en-US" altLang="zh-CN" dirty="0" err="1" smtClean="0"/>
              <a:t>Paravirtualization</a:t>
            </a:r>
            <a:r>
              <a:rPr lang="en-US" altLang="zh-CN" dirty="0" smtClean="0"/>
              <a:t>: a hardware environment is not simulated and modify the guest specifically to enable that the guest programs are executed in their own isolated domains, as if they are running on a separate system. </a:t>
            </a:r>
          </a:p>
          <a:p>
            <a:r>
              <a:rPr lang="en-US" altLang="zh-CN" dirty="0" smtClean="0"/>
              <a:t>Hardware-assisted virtualization: is a way of improving overall efficiency of virtualization. </a:t>
            </a:r>
          </a:p>
          <a:p>
            <a:r>
              <a:rPr lang="en-US" altLang="zh-CN" dirty="0" smtClean="0"/>
              <a:t>It involves CPUs that provide support for virtualization in hardware and other hardware components that help improve the performance of a guest environment.</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15</a:t>
            </a:fld>
            <a:endParaRPr lang="en-US" altLang="zh-CN"/>
          </a:p>
        </p:txBody>
      </p:sp>
    </p:spTree>
    <p:extLst>
      <p:ext uri="{BB962C8B-B14F-4D97-AF65-F5344CB8AC3E}">
        <p14:creationId xmlns:p14="http://schemas.microsoft.com/office/powerpoint/2010/main" val="967838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400" dirty="0" smtClean="0"/>
              <a:t>Operating system-level virtualization is </a:t>
            </a:r>
            <a:r>
              <a:rPr lang="en-US" altLang="zh-CN" sz="2000" dirty="0" smtClean="0"/>
              <a:t>hosting of multiple virtualized environments within a single OS instance.</a:t>
            </a:r>
          </a:p>
          <a:p>
            <a:r>
              <a:rPr lang="en-US" altLang="zh-CN" sz="2400" dirty="0" smtClean="0"/>
              <a:t>Application virtualization and workspace virtualization is </a:t>
            </a:r>
            <a:r>
              <a:rPr lang="en-US" altLang="zh-CN" sz="2000" dirty="0" smtClean="0"/>
              <a:t>the hosting of individual applications in an environment separated from the underlying OS.  Application virtualization is closely associated with the concept of portable applications.</a:t>
            </a:r>
          </a:p>
          <a:p>
            <a:r>
              <a:rPr lang="en-US" altLang="zh-CN" sz="2400" dirty="0" smtClean="0"/>
              <a:t>Service virtualization is</a:t>
            </a:r>
            <a:r>
              <a:rPr lang="zh-CN" altLang="en-US" sz="2400" dirty="0" smtClean="0"/>
              <a:t> </a:t>
            </a:r>
            <a:r>
              <a:rPr lang="en-US" altLang="zh-CN" sz="2400" dirty="0" smtClean="0"/>
              <a:t>a</a:t>
            </a:r>
            <a:r>
              <a:rPr lang="zh-CN" altLang="en-US" sz="2400" dirty="0" smtClean="0"/>
              <a:t> </a:t>
            </a:r>
            <a:r>
              <a:rPr lang="en-US" altLang="zh-CN" sz="2400" dirty="0" smtClean="0"/>
              <a:t>scenario </a:t>
            </a:r>
            <a:r>
              <a:rPr lang="en-US" altLang="zh-CN" sz="2000" dirty="0" smtClean="0"/>
              <a:t>emulating the behavior of dependent (e.g., third-party, evolving, or not implemented) system components that are needed to exercise an application under test (AUT) for development or testing purposes. </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16</a:t>
            </a:fld>
            <a:endParaRPr lang="en-US" altLang="zh-CN"/>
          </a:p>
        </p:txBody>
      </p:sp>
    </p:spTree>
    <p:extLst>
      <p:ext uri="{BB962C8B-B14F-4D97-AF65-F5344CB8AC3E}">
        <p14:creationId xmlns:p14="http://schemas.microsoft.com/office/powerpoint/2010/main" val="100189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itchFamily="34" charset="0"/>
                <a:ea typeface="+mn-ea"/>
                <a:cs typeface="+mn-cs"/>
              </a:rPr>
              <a:t>Desktop virtualization is the concept of separating the </a:t>
            </a:r>
            <a:r>
              <a:rPr lang="en-US" altLang="zh-CN" sz="1200" kern="1200" dirty="0" smtClean="0">
                <a:solidFill>
                  <a:schemeClr val="tx1"/>
                </a:solidFill>
                <a:effectLst/>
                <a:latin typeface="Arial" pitchFamily="34" charset="0"/>
                <a:ea typeface="+mn-ea"/>
                <a:cs typeface="+mn-cs"/>
                <a:hlinkClick r:id="rId3" tooltip="Desktop environment"/>
              </a:rPr>
              <a:t>logical desktop</a:t>
            </a:r>
            <a:r>
              <a:rPr lang="zh-CN" altLang="zh-CN" sz="1200" kern="1200" dirty="0" smtClean="0">
                <a:solidFill>
                  <a:schemeClr val="tx1"/>
                </a:solidFill>
                <a:effectLst/>
                <a:latin typeface="Arial" pitchFamily="34" charset="0"/>
                <a:ea typeface="+mn-ea"/>
                <a:cs typeface="+mn-cs"/>
              </a:rPr>
              <a:t> from the physical machine.</a:t>
            </a:r>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One form of desktop virtualization, </a:t>
            </a:r>
            <a:r>
              <a:rPr lang="en-US" altLang="zh-CN" sz="1200" kern="1200" dirty="0" smtClean="0">
                <a:solidFill>
                  <a:schemeClr val="tx1"/>
                </a:solidFill>
                <a:effectLst/>
                <a:latin typeface="Arial" pitchFamily="34" charset="0"/>
                <a:ea typeface="+mn-ea"/>
                <a:cs typeface="+mn-cs"/>
              </a:rPr>
              <a:t>is</a:t>
            </a:r>
            <a:r>
              <a:rPr lang="zh-CN" altLang="en-US" sz="1200" kern="1200" dirty="0" smtClean="0">
                <a:solidFill>
                  <a:schemeClr val="tx1"/>
                </a:solidFill>
                <a:effectLst/>
                <a:latin typeface="Arial" pitchFamily="34" charset="0"/>
                <a:ea typeface="+mn-ea"/>
                <a:cs typeface="+mn-cs"/>
              </a:rPr>
              <a:t> </a:t>
            </a:r>
            <a:r>
              <a:rPr lang="zh-CN" altLang="zh-CN" sz="1200" kern="1200" dirty="0" smtClean="0">
                <a:solidFill>
                  <a:schemeClr val="tx1"/>
                </a:solidFill>
                <a:effectLst/>
                <a:latin typeface="Arial" pitchFamily="34" charset="0"/>
                <a:ea typeface="+mn-ea"/>
                <a:cs typeface="+mn-cs"/>
              </a:rPr>
              <a:t>virtual desktop infrastructure (VDI), can be thought of as a more advanced form of hardware virtualization. Rather than interacting with a host computer directly via a keyboard, mouse, and monitor, the user interacts with the host computer using another desktop computer or a mobile device by means of a network connection, such as a </a:t>
            </a:r>
            <a:r>
              <a:rPr lang="en-US" altLang="zh-CN" sz="1200" kern="1200" dirty="0" smtClean="0">
                <a:solidFill>
                  <a:schemeClr val="tx1"/>
                </a:solidFill>
                <a:effectLst/>
                <a:latin typeface="Arial" pitchFamily="34" charset="0"/>
                <a:ea typeface="+mn-ea"/>
                <a:cs typeface="+mn-cs"/>
                <a:hlinkClick r:id="rId4" tooltip="LAN"/>
              </a:rPr>
              <a:t>LAN</a:t>
            </a:r>
            <a:r>
              <a:rPr lang="zh-CN" altLang="zh-CN" sz="1200" kern="1200" dirty="0" smtClean="0">
                <a:solidFill>
                  <a:schemeClr val="tx1"/>
                </a:solidFill>
                <a:effectLst/>
                <a:latin typeface="Arial" pitchFamily="34" charset="0"/>
                <a:ea typeface="+mn-ea"/>
                <a:cs typeface="+mn-cs"/>
              </a:rPr>
              <a:t>, </a:t>
            </a:r>
            <a:r>
              <a:rPr lang="en-US" altLang="zh-CN" sz="1200" kern="1200" dirty="0" smtClean="0">
                <a:solidFill>
                  <a:schemeClr val="tx1"/>
                </a:solidFill>
                <a:effectLst/>
                <a:latin typeface="Arial" pitchFamily="34" charset="0"/>
                <a:ea typeface="+mn-ea"/>
                <a:cs typeface="+mn-cs"/>
                <a:hlinkClick r:id="rId5" tooltip="Wireless LAN"/>
              </a:rPr>
              <a:t>Wireless LAN</a:t>
            </a:r>
            <a:r>
              <a:rPr lang="zh-CN" altLang="en-US" sz="1200" kern="1200" dirty="0" smtClean="0">
                <a:solidFill>
                  <a:schemeClr val="tx1"/>
                </a:solidFill>
                <a:effectLst/>
                <a:latin typeface="Arial" pitchFamily="34" charset="0"/>
                <a:ea typeface="+mn-ea"/>
                <a:cs typeface="+mn-cs"/>
              </a:rPr>
              <a:t> </a:t>
            </a:r>
            <a:r>
              <a:rPr lang="zh-CN" altLang="zh-CN" sz="1200" kern="1200" dirty="0" smtClean="0">
                <a:solidFill>
                  <a:schemeClr val="tx1"/>
                </a:solidFill>
                <a:effectLst/>
                <a:latin typeface="Arial" pitchFamily="34" charset="0"/>
                <a:ea typeface="+mn-ea"/>
                <a:cs typeface="+mn-cs"/>
              </a:rPr>
              <a:t>or even the </a:t>
            </a:r>
            <a:r>
              <a:rPr lang="en-US" altLang="zh-CN" sz="1200" kern="1200" dirty="0" smtClean="0">
                <a:solidFill>
                  <a:schemeClr val="tx1"/>
                </a:solidFill>
                <a:effectLst/>
                <a:latin typeface="Arial" pitchFamily="34" charset="0"/>
                <a:ea typeface="+mn-ea"/>
                <a:cs typeface="+mn-cs"/>
                <a:hlinkClick r:id="rId6" tooltip="Internet"/>
              </a:rPr>
              <a:t>Internet</a:t>
            </a:r>
            <a:r>
              <a:rPr lang="zh-CN" altLang="zh-CN" sz="1200" kern="1200" dirty="0" smtClean="0">
                <a:solidFill>
                  <a:schemeClr val="tx1"/>
                </a:solidFill>
                <a:effectLst/>
                <a:latin typeface="Arial" pitchFamily="34" charset="0"/>
                <a:ea typeface="+mn-ea"/>
                <a:cs typeface="+mn-cs"/>
              </a:rPr>
              <a:t>. In addition, the host computer in this scenario becomes a </a:t>
            </a:r>
            <a:r>
              <a:rPr lang="en-US" altLang="zh-CN" sz="1200" kern="1200" dirty="0" smtClean="0">
                <a:solidFill>
                  <a:schemeClr val="tx1"/>
                </a:solidFill>
                <a:effectLst/>
                <a:latin typeface="Arial" pitchFamily="34" charset="0"/>
                <a:ea typeface="+mn-ea"/>
                <a:cs typeface="+mn-cs"/>
                <a:hlinkClick r:id="rId7" tooltip="Server computer"/>
              </a:rPr>
              <a:t>server computer</a:t>
            </a:r>
            <a:r>
              <a:rPr lang="zh-CN" altLang="zh-CN" sz="1200" kern="1200" dirty="0" smtClean="0">
                <a:solidFill>
                  <a:schemeClr val="tx1"/>
                </a:solidFill>
                <a:effectLst/>
                <a:latin typeface="Arial" pitchFamily="34" charset="0"/>
                <a:ea typeface="+mn-ea"/>
                <a:cs typeface="+mn-cs"/>
              </a:rPr>
              <a:t> capable of hosting multiple virtual machines at the same time for multiple users.</a:t>
            </a:r>
            <a:r>
              <a:rPr lang="en-US" altLang="zh-CN" sz="1200" kern="1200" baseline="30000" dirty="0" smtClean="0">
                <a:solidFill>
                  <a:schemeClr val="tx1"/>
                </a:solidFill>
                <a:effectLst/>
                <a:latin typeface="Arial" pitchFamily="34" charset="0"/>
                <a:ea typeface="+mn-ea"/>
                <a:cs typeface="+mn-cs"/>
                <a:hlinkClick r:id="rId8"/>
              </a:rPr>
              <a:t>[4]</a:t>
            </a:r>
            <a:endParaRPr lang="zh-CN" altLang="zh-CN" sz="1200" kern="1200" dirty="0" smtClean="0">
              <a:solidFill>
                <a:schemeClr val="tx1"/>
              </a:solidFill>
              <a:effectLst/>
              <a:latin typeface="Arial" pitchFamily="34" charset="0"/>
              <a:ea typeface="+mn-ea"/>
              <a:cs typeface="+mn-cs"/>
            </a:endParaRPr>
          </a:p>
          <a:p>
            <a:endParaRPr lang="en-US" altLang="zh-CN" dirty="0" smtClean="0"/>
          </a:p>
          <a:p>
            <a:r>
              <a:rPr lang="en-US" altLang="zh-CN" dirty="0" smtClean="0"/>
              <a:t>If you want to practice deploying,</a:t>
            </a:r>
            <a:r>
              <a:rPr lang="zh-CN" altLang="en-US" dirty="0" smtClean="0"/>
              <a:t> </a:t>
            </a:r>
            <a:r>
              <a:rPr lang="en-US" altLang="zh-CN" dirty="0" smtClean="0"/>
              <a:t>and</a:t>
            </a:r>
            <a:r>
              <a:rPr lang="zh-CN" altLang="en-US" dirty="0" smtClean="0"/>
              <a:t> </a:t>
            </a:r>
            <a:r>
              <a:rPr lang="en-US" altLang="zh-CN" dirty="0" smtClean="0"/>
              <a:t>operating</a:t>
            </a:r>
            <a:r>
              <a:rPr lang="zh-CN" altLang="en-US" dirty="0" smtClean="0"/>
              <a:t> </a:t>
            </a:r>
            <a:r>
              <a:rPr lang="en-US" altLang="zh-CN" dirty="0" smtClean="0"/>
              <a:t>a</a:t>
            </a:r>
            <a:r>
              <a:rPr lang="en-US" altLang="zh-CN" baseline="0" dirty="0" smtClean="0"/>
              <a:t> cloud platform in VM then it needs nested virtualization.</a:t>
            </a:r>
          </a:p>
          <a:p>
            <a:r>
              <a:rPr lang="zh-CN" altLang="en-US" baseline="0" dirty="0" smtClean="0"/>
              <a:t>如果你要在虚拟机中练习搭建云平台的实践，则需要虚拟机中能够安装虚拟机。</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17</a:t>
            </a:fld>
            <a:endParaRPr lang="en-US" altLang="zh-CN"/>
          </a:p>
        </p:txBody>
      </p:sp>
    </p:spTree>
    <p:extLst>
      <p:ext uri="{BB962C8B-B14F-4D97-AF65-F5344CB8AC3E}">
        <p14:creationId xmlns:p14="http://schemas.microsoft.com/office/powerpoint/2010/main" val="27576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How to realize the virtualization technologies?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a:t>
            </a:r>
            <a:r>
              <a:rPr lang="zh-CN" altLang="en-US" baseline="0" dirty="0" smtClean="0"/>
              <a:t> </a:t>
            </a:r>
            <a:r>
              <a:rPr lang="en-US" altLang="zh-CN" baseline="0" dirty="0" smtClean="0"/>
              <a:t>purpose</a:t>
            </a:r>
            <a:r>
              <a:rPr lang="zh-CN" altLang="en-US" baseline="0" dirty="0" smtClean="0"/>
              <a:t> </a:t>
            </a:r>
            <a:r>
              <a:rPr lang="en-US" altLang="zh-CN" baseline="0" dirty="0" smtClean="0"/>
              <a:t>of</a:t>
            </a:r>
            <a:r>
              <a:rPr lang="zh-CN" altLang="en-US" baseline="0" dirty="0" smtClean="0"/>
              <a:t> </a:t>
            </a:r>
            <a:r>
              <a:rPr lang="en-US" altLang="zh-CN" baseline="0" dirty="0" smtClean="0"/>
              <a:t>virtualization</a:t>
            </a:r>
            <a:r>
              <a:rPr lang="zh-CN" altLang="en-US" baseline="0" dirty="0" smtClean="0"/>
              <a:t> </a:t>
            </a:r>
            <a:r>
              <a:rPr lang="en-US" altLang="zh-CN" baseline="0" dirty="0" smtClean="0"/>
              <a:t>technology</a:t>
            </a:r>
            <a:r>
              <a:rPr lang="zh-CN" altLang="en-US" baseline="0" dirty="0" smtClean="0"/>
              <a:t> </a:t>
            </a:r>
            <a:r>
              <a:rPr lang="en-US" altLang="zh-CN" baseline="0" dirty="0" smtClean="0"/>
              <a:t>is</a:t>
            </a:r>
            <a:r>
              <a:rPr lang="zh-CN" altLang="en-US" baseline="0" dirty="0" smtClean="0"/>
              <a:t> </a:t>
            </a:r>
            <a:r>
              <a:rPr lang="en-US" altLang="zh-CN" baseline="0" dirty="0" smtClean="0"/>
              <a:t>to</a:t>
            </a:r>
            <a:r>
              <a:rPr lang="zh-CN" altLang="en-US" baseline="0" dirty="0" smtClean="0"/>
              <a:t> </a:t>
            </a:r>
            <a:r>
              <a:rPr lang="en-US" altLang="zh-CN" baseline="0" dirty="0" smtClean="0"/>
              <a:t>virtualize</a:t>
            </a:r>
            <a:r>
              <a:rPr lang="zh-CN" altLang="en-US" baseline="0" dirty="0" smtClean="0"/>
              <a:t> </a:t>
            </a:r>
            <a:r>
              <a:rPr lang="en-US" altLang="zh-CN" baseline="0" dirty="0" smtClean="0"/>
              <a:t>everything</a:t>
            </a:r>
            <a:r>
              <a:rPr lang="zh-CN" altLang="en-US" baseline="0" dirty="0" smtClean="0"/>
              <a:t> </a:t>
            </a:r>
            <a:r>
              <a:rPr lang="en-US" altLang="zh-CN" baseline="0" dirty="0" smtClean="0"/>
              <a:t>of</a:t>
            </a:r>
            <a:r>
              <a:rPr lang="zh-CN" altLang="en-US" baseline="0" dirty="0" smtClean="0"/>
              <a:t> </a:t>
            </a:r>
            <a:r>
              <a:rPr lang="en-US" altLang="zh-CN" baseline="0" dirty="0" smtClean="0"/>
              <a:t>computer</a:t>
            </a:r>
            <a:r>
              <a:rPr lang="zh-CN" altLang="en-US" baseline="0" dirty="0" smtClean="0"/>
              <a:t> </a:t>
            </a:r>
            <a:r>
              <a:rPr lang="en-US" altLang="zh-CN" baseline="0" dirty="0" smtClean="0"/>
              <a:t>resources</a:t>
            </a:r>
            <a:r>
              <a:rPr lang="zh-CN" altLang="en-US" baseline="0" dirty="0" smtClean="0"/>
              <a:t>.</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We mainly</a:t>
            </a:r>
            <a:r>
              <a:rPr lang="zh-CN" altLang="en-US" baseline="0" dirty="0" smtClean="0"/>
              <a:t> </a:t>
            </a:r>
            <a:r>
              <a:rPr lang="en-US" altLang="zh-CN" baseline="0" dirty="0" smtClean="0"/>
              <a:t>introduce the</a:t>
            </a:r>
            <a:r>
              <a:rPr lang="zh-CN" altLang="en-US" baseline="0" dirty="0" smtClean="0"/>
              <a:t> </a:t>
            </a:r>
            <a:r>
              <a:rPr lang="en-US" altLang="zh-CN" baseline="0" dirty="0" smtClean="0"/>
              <a:t>hardware</a:t>
            </a:r>
            <a:r>
              <a:rPr lang="zh-CN" altLang="en-US" baseline="0" dirty="0" smtClean="0"/>
              <a:t> </a:t>
            </a:r>
            <a:r>
              <a:rPr lang="en-US" altLang="zh-CN" baseline="0" dirty="0" smtClean="0"/>
              <a:t>resource</a:t>
            </a:r>
            <a:r>
              <a:rPr lang="zh-CN" altLang="en-US" baseline="0" dirty="0" smtClean="0"/>
              <a:t> </a:t>
            </a:r>
            <a:r>
              <a:rPr lang="en-US" altLang="zh-CN" baseline="0" dirty="0" smtClean="0"/>
              <a:t>virtualization</a:t>
            </a:r>
            <a:r>
              <a:rPr lang="zh-CN" altLang="en-US" baseline="0" dirty="0" smtClean="0"/>
              <a:t> </a:t>
            </a:r>
            <a:r>
              <a:rPr lang="en-US" altLang="zh-CN" baseline="0" dirty="0" smtClean="0"/>
              <a:t>including</a:t>
            </a:r>
            <a:r>
              <a:rPr lang="zh-CN" altLang="en-US" baseline="0" dirty="0" smtClean="0"/>
              <a:t> </a:t>
            </a:r>
            <a:r>
              <a:rPr lang="en-US" altLang="zh-CN" baseline="0" dirty="0" smtClean="0"/>
              <a:t>CPU, memory and IO virtualization technologies.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i.e.</a:t>
            </a:r>
            <a:r>
              <a:rPr lang="zh-CN" altLang="en-US" baseline="0" dirty="0" smtClean="0"/>
              <a:t> </a:t>
            </a:r>
            <a:r>
              <a:rPr lang="en-US" altLang="zh-CN" baseline="0" dirty="0" smtClean="0"/>
              <a:t>how</a:t>
            </a:r>
            <a:r>
              <a:rPr lang="zh-CN" altLang="en-US" baseline="0" dirty="0" smtClean="0"/>
              <a:t> </a:t>
            </a:r>
            <a:r>
              <a:rPr lang="en-US" altLang="zh-CN" baseline="0" dirty="0" smtClean="0"/>
              <a:t>to</a:t>
            </a:r>
            <a:r>
              <a:rPr lang="zh-CN" altLang="en-US" baseline="0" dirty="0" smtClean="0"/>
              <a:t> </a:t>
            </a:r>
            <a:r>
              <a:rPr lang="en-US" altLang="zh-CN" baseline="0" dirty="0" smtClean="0"/>
              <a:t>realize</a:t>
            </a:r>
            <a:r>
              <a:rPr lang="zh-CN" altLang="en-US" baseline="0" dirty="0" smtClean="0"/>
              <a:t> </a:t>
            </a:r>
            <a:r>
              <a:rPr lang="en-US" altLang="zh-CN" baseline="0" dirty="0" smtClean="0"/>
              <a:t>the</a:t>
            </a:r>
            <a:r>
              <a:rPr lang="zh-CN" altLang="en-US" baseline="0" dirty="0" smtClean="0"/>
              <a:t> </a:t>
            </a:r>
            <a:r>
              <a:rPr lang="en-US" altLang="zh-CN" baseline="0" dirty="0" smtClean="0"/>
              <a:t>virtualization</a:t>
            </a:r>
            <a:r>
              <a:rPr lang="zh-CN" altLang="en-US" baseline="0" dirty="0" smtClean="0"/>
              <a:t> </a:t>
            </a:r>
            <a:r>
              <a:rPr lang="en-US" altLang="zh-CN" baseline="0" dirty="0" smtClean="0"/>
              <a:t>of</a:t>
            </a:r>
            <a:r>
              <a:rPr lang="zh-CN" altLang="en-US" baseline="0" dirty="0" smtClean="0"/>
              <a:t> </a:t>
            </a:r>
            <a:r>
              <a:rPr lang="en-US" altLang="zh-CN" baseline="0" dirty="0" smtClean="0"/>
              <a:t>CPU,</a:t>
            </a:r>
            <a:r>
              <a:rPr lang="zh-CN" altLang="en-US" baseline="0" dirty="0" smtClean="0"/>
              <a:t> </a:t>
            </a:r>
            <a:r>
              <a:rPr lang="en-US" altLang="zh-CN" baseline="0" dirty="0" smtClean="0"/>
              <a:t>memory</a:t>
            </a:r>
            <a:r>
              <a:rPr lang="zh-CN" altLang="en-US" baseline="0" dirty="0" smtClean="0"/>
              <a:t> </a:t>
            </a:r>
            <a:r>
              <a:rPr lang="en-US" altLang="zh-CN" baseline="0" dirty="0" smtClean="0"/>
              <a:t>and</a:t>
            </a:r>
            <a:r>
              <a:rPr lang="zh-CN" altLang="en-US" baseline="0" dirty="0" smtClean="0"/>
              <a:t> </a:t>
            </a:r>
            <a:r>
              <a:rPr lang="en-US" altLang="zh-CN" baseline="0" dirty="0" smtClean="0"/>
              <a:t>IO</a:t>
            </a:r>
            <a:r>
              <a:rPr lang="zh-CN" altLang="en-US" baseline="0" dirty="0" smtClean="0"/>
              <a:t>?</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19</a:t>
            </a:fld>
            <a:endParaRPr lang="en-US" altLang="zh-CN"/>
          </a:p>
        </p:txBody>
      </p:sp>
    </p:spTree>
    <p:extLst>
      <p:ext uri="{BB962C8B-B14F-4D97-AF65-F5344CB8AC3E}">
        <p14:creationId xmlns:p14="http://schemas.microsoft.com/office/powerpoint/2010/main" val="68541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virtualization,</a:t>
            </a:r>
            <a:r>
              <a:rPr lang="en-US" altLang="zh-CN" baseline="0" dirty="0" smtClean="0"/>
              <a:t>  we assume</a:t>
            </a:r>
            <a:r>
              <a:rPr lang="zh-CN" altLang="en-US" baseline="0" dirty="0" smtClean="0"/>
              <a:t> </a:t>
            </a:r>
            <a:r>
              <a:rPr lang="en-US" altLang="zh-CN" baseline="0" dirty="0" smtClean="0"/>
              <a:t>we</a:t>
            </a:r>
            <a:r>
              <a:rPr lang="zh-CN" altLang="en-US" baseline="0" dirty="0" smtClean="0"/>
              <a:t> </a:t>
            </a:r>
            <a:r>
              <a:rPr lang="en-US" altLang="zh-CN" baseline="0" dirty="0" smtClean="0"/>
              <a:t>have a virtualized platform. Then,</a:t>
            </a:r>
            <a:r>
              <a:rPr lang="zh-CN" altLang="en-US" baseline="0" dirty="0" smtClean="0"/>
              <a:t> </a:t>
            </a:r>
            <a:r>
              <a:rPr lang="en-US" altLang="zh-CN" baseline="0" dirty="0" smtClean="0"/>
              <a:t>the virtual platform should simulate its</a:t>
            </a:r>
            <a:r>
              <a:rPr lang="zh-CN" altLang="en-US" baseline="0" dirty="0" smtClean="0"/>
              <a:t> </a:t>
            </a:r>
            <a:r>
              <a:rPr lang="en-US" altLang="zh-CN" baseline="0" dirty="0" smtClean="0"/>
              <a:t>hardware and all its software platforms. The hardware</a:t>
            </a:r>
            <a:r>
              <a:rPr lang="zh-CN" altLang="en-US" baseline="0" dirty="0" smtClean="0"/>
              <a:t> </a:t>
            </a:r>
            <a:r>
              <a:rPr lang="en-US" altLang="zh-CN" baseline="0" dirty="0" smtClean="0"/>
              <a:t>mainly</a:t>
            </a:r>
            <a:r>
              <a:rPr lang="zh-CN" altLang="en-US" baseline="0" dirty="0" smtClean="0"/>
              <a:t> </a:t>
            </a:r>
            <a:r>
              <a:rPr lang="en-US" altLang="zh-CN" baseline="0" dirty="0" smtClean="0"/>
              <a:t>includes CPU, memory and IO. The software targets to virtualize</a:t>
            </a:r>
            <a:r>
              <a:rPr lang="zh-CN" altLang="en-US" baseline="0" dirty="0" smtClean="0"/>
              <a:t> </a:t>
            </a:r>
            <a:r>
              <a:rPr lang="en-US" altLang="zh-CN" baseline="0" dirty="0" smtClean="0"/>
              <a:t>all</a:t>
            </a:r>
            <a:r>
              <a:rPr lang="zh-CN" altLang="en-US" baseline="0" dirty="0" smtClean="0"/>
              <a:t> </a:t>
            </a:r>
            <a:r>
              <a:rPr lang="en-US" altLang="zh-CN" baseline="0" dirty="0" smtClean="0"/>
              <a:t>software component layers, including BIOS, OS, runtime library and applications.</a:t>
            </a:r>
            <a:r>
              <a:rPr lang="zh-CN" altLang="en-US" baseline="0" dirty="0" smtClean="0"/>
              <a:t> </a:t>
            </a:r>
            <a:r>
              <a:rPr lang="en-US" altLang="zh-CN" baseline="0" dirty="0" smtClean="0"/>
              <a:t>We</a:t>
            </a:r>
            <a:r>
              <a:rPr lang="zh-CN" altLang="en-US" baseline="0" dirty="0" smtClean="0"/>
              <a:t> </a:t>
            </a:r>
            <a:r>
              <a:rPr lang="en-US" altLang="zh-CN" baseline="0" dirty="0" smtClean="0"/>
              <a:t>mainly</a:t>
            </a:r>
            <a:r>
              <a:rPr lang="zh-CN" altLang="en-US" baseline="0" dirty="0" smtClean="0"/>
              <a:t> </a:t>
            </a:r>
            <a:r>
              <a:rPr lang="en-US" altLang="zh-CN" baseline="0" dirty="0" smtClean="0"/>
              <a:t>talk</a:t>
            </a:r>
            <a:r>
              <a:rPr lang="zh-CN" altLang="en-US" baseline="0" dirty="0" smtClean="0"/>
              <a:t> </a:t>
            </a:r>
            <a:r>
              <a:rPr lang="en-US" altLang="zh-CN" baseline="0" dirty="0" smtClean="0"/>
              <a:t>about</a:t>
            </a:r>
            <a:r>
              <a:rPr lang="zh-CN" altLang="en-US" baseline="0" dirty="0" smtClean="0"/>
              <a:t> </a:t>
            </a:r>
            <a:r>
              <a:rPr lang="en-US" altLang="zh-CN" baseline="0" dirty="0" smtClean="0"/>
              <a:t>how</a:t>
            </a:r>
            <a:r>
              <a:rPr lang="zh-CN" altLang="en-US" baseline="0" dirty="0" smtClean="0"/>
              <a:t> </a:t>
            </a:r>
            <a:r>
              <a:rPr lang="en-US" altLang="zh-CN" baseline="0" dirty="0" smtClean="0"/>
              <a:t>to</a:t>
            </a:r>
            <a:r>
              <a:rPr lang="zh-CN" altLang="en-US" baseline="0" dirty="0" smtClean="0"/>
              <a:t> </a:t>
            </a:r>
            <a:r>
              <a:rPr lang="en-US" altLang="zh-CN" baseline="0" dirty="0" smtClean="0"/>
              <a:t>realize</a:t>
            </a:r>
            <a:r>
              <a:rPr lang="zh-CN" altLang="en-US" baseline="0" dirty="0" smtClean="0"/>
              <a:t> </a:t>
            </a:r>
            <a:r>
              <a:rPr lang="en-US" altLang="zh-CN" baseline="0" dirty="0" smtClean="0"/>
              <a:t>the</a:t>
            </a:r>
            <a:r>
              <a:rPr lang="zh-CN" altLang="en-US" baseline="0" dirty="0" smtClean="0"/>
              <a:t> </a:t>
            </a:r>
            <a:r>
              <a:rPr lang="en-US" altLang="zh-CN" baseline="0" dirty="0" smtClean="0"/>
              <a:t>hardware</a:t>
            </a:r>
            <a:r>
              <a:rPr lang="zh-CN" altLang="en-US" baseline="0" dirty="0" smtClean="0"/>
              <a:t> </a:t>
            </a:r>
            <a:r>
              <a:rPr lang="en-US" altLang="zh-CN" baseline="0" dirty="0" smtClean="0"/>
              <a:t>virtualization.</a:t>
            </a:r>
          </a:p>
          <a:p>
            <a:endParaRPr lang="en-US" altLang="zh-CN" baseline="0" dirty="0" smtClean="0"/>
          </a:p>
          <a:p>
            <a:endParaRPr lang="en-US" altLang="zh-CN" baseline="0" dirty="0" smtClean="0"/>
          </a:p>
          <a:p>
            <a:r>
              <a:rPr lang="zh-CN" altLang="en-US" dirty="0" smtClean="0"/>
              <a:t>一个虚拟平台必须模拟一个硬件平台和所有相关的软件平台。</a:t>
            </a:r>
            <a:endParaRPr lang="en-US" altLang="zh-CN" dirty="0" smtClean="0"/>
          </a:p>
          <a:p>
            <a:r>
              <a:rPr lang="zh-CN" altLang="en-US" dirty="0" smtClean="0"/>
              <a:t>模拟硬件需要实现</a:t>
            </a:r>
            <a:r>
              <a:rPr lang="en-US" altLang="zh-CN" dirty="0" smtClean="0"/>
              <a:t>CPU</a:t>
            </a:r>
            <a:r>
              <a:rPr lang="zh-CN" altLang="en-US" dirty="0" smtClean="0"/>
              <a:t>、</a:t>
            </a:r>
            <a:r>
              <a:rPr lang="en-US" altLang="zh-CN" dirty="0" smtClean="0"/>
              <a:t>MEM</a:t>
            </a:r>
            <a:r>
              <a:rPr lang="zh-CN" altLang="en-US" dirty="0" smtClean="0"/>
              <a:t>、</a:t>
            </a:r>
            <a:r>
              <a:rPr lang="en-US" altLang="zh-CN" dirty="0" smtClean="0"/>
              <a:t>IO</a:t>
            </a:r>
            <a:r>
              <a:rPr lang="zh-CN" altLang="en-US" dirty="0" smtClean="0"/>
              <a:t>。</a:t>
            </a:r>
            <a:endParaRPr lang="en-US" altLang="zh-CN" dirty="0" smtClean="0"/>
          </a:p>
          <a:p>
            <a:r>
              <a:rPr lang="zh-CN" altLang="en-US" dirty="0" smtClean="0"/>
              <a:t>软件模拟需要实现</a:t>
            </a:r>
            <a:r>
              <a:rPr lang="en-US" altLang="zh-CN" dirty="0" smtClean="0"/>
              <a:t>BIOS</a:t>
            </a:r>
            <a:r>
              <a:rPr lang="zh-CN" altLang="en-US" dirty="0" smtClean="0"/>
              <a:t>，</a:t>
            </a:r>
            <a:r>
              <a:rPr lang="en-US" altLang="zh-CN" dirty="0" smtClean="0"/>
              <a:t>OS</a:t>
            </a:r>
            <a:r>
              <a:rPr lang="zh-CN" altLang="en-US" dirty="0" smtClean="0"/>
              <a:t>，</a:t>
            </a:r>
            <a:r>
              <a:rPr lang="zh-CN" altLang="en-US" baseline="0" dirty="0" smtClean="0"/>
              <a:t> </a:t>
            </a:r>
            <a:r>
              <a:rPr lang="en-US" altLang="zh-CN" baseline="0" dirty="0" smtClean="0"/>
              <a:t>Run time library</a:t>
            </a:r>
            <a:r>
              <a:rPr lang="zh-CN" altLang="en-US" baseline="0" dirty="0" smtClean="0"/>
              <a:t>和</a:t>
            </a:r>
            <a:r>
              <a:rPr lang="en-US" altLang="zh-CN" baseline="0" dirty="0" smtClean="0"/>
              <a:t>application.</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20</a:t>
            </a:fld>
            <a:endParaRPr lang="en-US" altLang="zh-CN"/>
          </a:p>
        </p:txBody>
      </p:sp>
    </p:spTree>
    <p:extLst>
      <p:ext uri="{BB962C8B-B14F-4D97-AF65-F5344CB8AC3E}">
        <p14:creationId xmlns:p14="http://schemas.microsoft.com/office/powerpoint/2010/main" val="82473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In last</a:t>
            </a:r>
            <a:r>
              <a:rPr lang="zh-CN" altLang="en-US" baseline="0" dirty="0" smtClean="0"/>
              <a:t> </a:t>
            </a:r>
            <a:r>
              <a:rPr lang="en-US" altLang="zh-CN" baseline="0" dirty="0" smtClean="0"/>
              <a:t>class</a:t>
            </a:r>
            <a:r>
              <a:rPr lang="zh-CN" altLang="en-US" baseline="0" dirty="0" smtClean="0"/>
              <a:t> </a:t>
            </a:r>
            <a:r>
              <a:rPr lang="en-US" altLang="zh-CN" baseline="0" dirty="0" smtClean="0"/>
              <a:t>we</a:t>
            </a:r>
            <a:r>
              <a:rPr lang="zh-CN" altLang="en-US" baseline="0" dirty="0" smtClean="0"/>
              <a:t> </a:t>
            </a:r>
            <a:r>
              <a:rPr lang="en-US" altLang="zh-CN" baseline="0" dirty="0" smtClean="0"/>
              <a:t>see</a:t>
            </a:r>
            <a:r>
              <a:rPr lang="zh-CN" altLang="en-US" baseline="0" dirty="0" smtClean="0"/>
              <a:t> </a:t>
            </a:r>
            <a:r>
              <a:rPr lang="en-US" altLang="zh-CN" baseline="0" dirty="0" smtClean="0"/>
              <a:t>that</a:t>
            </a:r>
            <a:r>
              <a:rPr lang="zh-CN" altLang="en-US" baseline="0" dirty="0" smtClean="0"/>
              <a:t> </a:t>
            </a:r>
            <a:r>
              <a:rPr lang="en-US" altLang="zh-CN" baseline="0" dirty="0" smtClean="0"/>
              <a:t>a</a:t>
            </a:r>
            <a:r>
              <a:rPr lang="zh-CN" altLang="en-US" baseline="0" dirty="0" smtClean="0"/>
              <a:t> </a:t>
            </a:r>
            <a:r>
              <a:rPr lang="en-US" altLang="zh-CN" baseline="0" dirty="0" smtClean="0"/>
              <a:t>cloud computing system is</a:t>
            </a:r>
            <a:r>
              <a:rPr lang="zh-CN" altLang="en-US" baseline="0" dirty="0" smtClean="0"/>
              <a:t> </a:t>
            </a:r>
            <a:r>
              <a:rPr lang="en-US" altLang="zh-CN" baseline="0" dirty="0" smtClean="0"/>
              <a:t>a platform system</a:t>
            </a:r>
            <a:r>
              <a:rPr lang="zh-CN" altLang="en-US" baseline="0" dirty="0" smtClean="0"/>
              <a:t> </a:t>
            </a:r>
            <a:r>
              <a:rPr lang="en-US" altLang="zh-CN" baseline="0" dirty="0" smtClean="0"/>
              <a:t>which</a:t>
            </a:r>
            <a:r>
              <a:rPr lang="zh-CN" altLang="en-US" baseline="0" dirty="0" smtClean="0"/>
              <a:t> </a:t>
            </a:r>
            <a:r>
              <a:rPr lang="en-US" altLang="zh-CN" baseline="0" dirty="0" smtClean="0"/>
              <a:t>manages a</a:t>
            </a:r>
            <a:r>
              <a:rPr lang="zh-CN" altLang="en-US" baseline="0" dirty="0" smtClean="0"/>
              <a:t> </a:t>
            </a:r>
            <a:r>
              <a:rPr lang="en-US" altLang="zh-CN" baseline="0" dirty="0" smtClean="0"/>
              <a:t>large</a:t>
            </a:r>
            <a:r>
              <a:rPr lang="zh-CN" altLang="en-US" baseline="0" dirty="0" smtClean="0"/>
              <a:t> </a:t>
            </a:r>
            <a:r>
              <a:rPr lang="en-US" altLang="zh-CN" baseline="0" dirty="0" smtClean="0"/>
              <a:t>amount</a:t>
            </a:r>
            <a:r>
              <a:rPr lang="zh-CN" altLang="en-US" baseline="0" dirty="0" smtClean="0"/>
              <a:t> </a:t>
            </a:r>
            <a:r>
              <a:rPr lang="en-US" altLang="zh-CN" baseline="0" dirty="0" smtClean="0"/>
              <a:t>of</a:t>
            </a:r>
            <a:r>
              <a:rPr lang="zh-CN" altLang="en-US" baseline="0" dirty="0" smtClean="0"/>
              <a:t> </a:t>
            </a:r>
            <a:r>
              <a:rPr lang="en-US" altLang="zh-CN" baseline="0" dirty="0" smtClean="0"/>
              <a:t>virtual machines for</a:t>
            </a:r>
            <a:r>
              <a:rPr lang="zh-CN" altLang="en-US" baseline="0" dirty="0" smtClean="0"/>
              <a:t> </a:t>
            </a:r>
            <a:r>
              <a:rPr lang="en-US" altLang="zh-CN" baseline="0" dirty="0" smtClean="0"/>
              <a:t>running application</a:t>
            </a:r>
            <a:r>
              <a:rPr lang="zh-CN" altLang="en-US" baseline="0" dirty="0" smtClean="0"/>
              <a:t> </a:t>
            </a:r>
            <a:r>
              <a:rPr lang="en-US" altLang="zh-CN" baseline="0" dirty="0" smtClean="0"/>
              <a:t>services. The virtual machine is exactly</a:t>
            </a:r>
            <a:r>
              <a:rPr lang="zh-CN" altLang="en-US" baseline="0" dirty="0" smtClean="0"/>
              <a:t> </a:t>
            </a:r>
            <a:r>
              <a:rPr lang="en-US" altLang="zh-CN" baseline="0" dirty="0" smtClean="0"/>
              <a:t>realized</a:t>
            </a:r>
            <a:r>
              <a:rPr lang="zh-CN" altLang="en-US" baseline="0" dirty="0" smtClean="0"/>
              <a:t> </a:t>
            </a:r>
            <a:r>
              <a:rPr lang="en-US" altLang="zh-CN" baseline="0" dirty="0" smtClean="0"/>
              <a:t>by virtualization technology.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In</a:t>
            </a:r>
            <a:r>
              <a:rPr lang="zh-CN" altLang="en-US" baseline="0" dirty="0" smtClean="0"/>
              <a:t> </a:t>
            </a:r>
            <a:r>
              <a:rPr lang="en-US" altLang="zh-CN" baseline="0" dirty="0" smtClean="0"/>
              <a:t>this</a:t>
            </a:r>
            <a:r>
              <a:rPr lang="zh-CN" altLang="en-US" baseline="0" dirty="0" smtClean="0"/>
              <a:t> </a:t>
            </a:r>
            <a:r>
              <a:rPr lang="en-US" altLang="zh-CN" baseline="0" dirty="0" smtClean="0"/>
              <a:t>class</a:t>
            </a:r>
            <a:r>
              <a:rPr lang="zh-CN" altLang="en-US" baseline="0" dirty="0" smtClean="0"/>
              <a:t> </a:t>
            </a:r>
            <a:r>
              <a:rPr lang="en-US" altLang="zh-CN" baseline="0" dirty="0" smtClean="0"/>
              <a:t>we</a:t>
            </a:r>
            <a:r>
              <a:rPr lang="zh-CN" altLang="en-US" baseline="0" dirty="0" smtClean="0"/>
              <a:t> </a:t>
            </a:r>
            <a:r>
              <a:rPr lang="en-US" altLang="zh-CN" baseline="0" dirty="0" smtClean="0"/>
              <a:t>will</a:t>
            </a:r>
            <a:r>
              <a:rPr lang="zh-CN" altLang="en-US" baseline="0" dirty="0" smtClean="0"/>
              <a:t> </a:t>
            </a:r>
            <a:r>
              <a:rPr lang="en-US" altLang="zh-CN" baseline="0" dirty="0" smtClean="0"/>
              <a:t>focus</a:t>
            </a:r>
            <a:r>
              <a:rPr lang="zh-CN" altLang="en-US" baseline="0" dirty="0" smtClean="0"/>
              <a:t> </a:t>
            </a:r>
            <a:r>
              <a:rPr lang="en-US" altLang="zh-CN" baseline="0" dirty="0" smtClean="0"/>
              <a:t>on</a:t>
            </a:r>
            <a:r>
              <a:rPr lang="zh-CN" altLang="en-US" baseline="0" dirty="0" smtClean="0"/>
              <a:t> </a:t>
            </a:r>
            <a:r>
              <a:rPr lang="en-US" altLang="zh-CN" sz="1200" kern="1200" dirty="0" smtClean="0">
                <a:solidFill>
                  <a:schemeClr val="tx1"/>
                </a:solidFill>
                <a:latin typeface="Arial" pitchFamily="34" charset="0"/>
                <a:ea typeface="+mn-ea"/>
                <a:cs typeface="+mn-cs"/>
              </a:rPr>
              <a:t>discussing</a:t>
            </a:r>
            <a:r>
              <a:rPr lang="zh-CN" altLang="en-US" sz="1200" kern="1200" dirty="0" smtClean="0">
                <a:solidFill>
                  <a:schemeClr val="tx1"/>
                </a:solidFill>
                <a:latin typeface="Arial" pitchFamily="34" charset="0"/>
                <a:ea typeface="+mn-ea"/>
                <a:cs typeface="+mn-cs"/>
              </a:rPr>
              <a:t> </a:t>
            </a:r>
            <a:r>
              <a:rPr lang="en-US" altLang="zh-CN" sz="1200" kern="1200" dirty="0" smtClean="0">
                <a:solidFill>
                  <a:schemeClr val="tx1"/>
                </a:solidFill>
                <a:latin typeface="Arial" pitchFamily="34" charset="0"/>
                <a:ea typeface="+mn-ea"/>
                <a:cs typeface="+mn-cs"/>
              </a:rPr>
              <a:t>virtualization</a:t>
            </a:r>
            <a:r>
              <a:rPr lang="zh-CN" altLang="en-US" sz="1200" kern="1200" dirty="0" smtClean="0">
                <a:solidFill>
                  <a:schemeClr val="tx1"/>
                </a:solidFill>
                <a:latin typeface="Arial" pitchFamily="34" charset="0"/>
                <a:ea typeface="+mn-ea"/>
                <a:cs typeface="+mn-cs"/>
              </a:rPr>
              <a:t> </a:t>
            </a:r>
            <a:r>
              <a:rPr lang="en-US" altLang="zh-CN" sz="1200" kern="1200" dirty="0" smtClean="0">
                <a:solidFill>
                  <a:schemeClr val="tx1"/>
                </a:solidFill>
                <a:latin typeface="Arial" pitchFamily="34" charset="0"/>
                <a:ea typeface="+mn-ea"/>
                <a:cs typeface="+mn-cs"/>
              </a:rPr>
              <a:t>technology</a:t>
            </a:r>
            <a:r>
              <a:rPr lang="zh-CN" altLang="en-US" sz="1200" kern="1200" dirty="0" smtClean="0">
                <a:solidFill>
                  <a:schemeClr val="tx1"/>
                </a:solidFill>
                <a:latin typeface="Arial" pitchFamily="34" charset="0"/>
                <a:ea typeface="+mn-ea"/>
                <a:cs typeface="+mn-cs"/>
              </a:rPr>
              <a:t> </a:t>
            </a:r>
            <a:r>
              <a:rPr lang="en-US" altLang="zh-CN" baseline="0" dirty="0" smtClean="0"/>
              <a:t>including</a:t>
            </a:r>
            <a:r>
              <a:rPr lang="zh-CN" altLang="en-US" baseline="0" dirty="0" smtClean="0"/>
              <a:t> </a:t>
            </a:r>
            <a:r>
              <a:rPr lang="en-US" altLang="zh-CN" baseline="0" dirty="0" smtClean="0"/>
              <a:t>some</a:t>
            </a:r>
            <a:r>
              <a:rPr lang="zh-CN" altLang="en-US" baseline="0" dirty="0" smtClean="0"/>
              <a:t> </a:t>
            </a:r>
            <a:r>
              <a:rPr lang="en-US" altLang="zh-CN" baseline="0" dirty="0" smtClean="0"/>
              <a:t>concepts,</a:t>
            </a:r>
            <a:r>
              <a:rPr lang="zh-CN" altLang="en-US" baseline="0" dirty="0" smtClean="0"/>
              <a:t> </a:t>
            </a:r>
            <a:r>
              <a:rPr lang="en-US" altLang="zh-CN" baseline="0" dirty="0" smtClean="0"/>
              <a:t>some</a:t>
            </a:r>
            <a:r>
              <a:rPr lang="zh-CN" altLang="en-US" baseline="0" dirty="0" smtClean="0"/>
              <a:t> </a:t>
            </a:r>
            <a:r>
              <a:rPr lang="en-US" altLang="zh-CN" baseline="0" dirty="0" smtClean="0"/>
              <a:t>key</a:t>
            </a:r>
            <a:r>
              <a:rPr lang="zh-CN" altLang="en-US" baseline="0" dirty="0" smtClean="0"/>
              <a:t> </a:t>
            </a:r>
            <a:r>
              <a:rPr lang="en-US" altLang="zh-CN" baseline="0" dirty="0" smtClean="0"/>
              <a:t>techniques</a:t>
            </a:r>
            <a:r>
              <a:rPr lang="zh-CN" altLang="en-US" baseline="0" dirty="0" smtClean="0"/>
              <a:t> </a:t>
            </a:r>
            <a:r>
              <a:rPr lang="en-US" altLang="zh-CN" baseline="0" dirty="0" smtClean="0"/>
              <a:t>for</a:t>
            </a:r>
            <a:r>
              <a:rPr lang="zh-CN" altLang="en-US" baseline="0" dirty="0" smtClean="0"/>
              <a:t> </a:t>
            </a:r>
            <a:r>
              <a:rPr lang="en-US" altLang="zh-CN" baseline="0" dirty="0" smtClean="0"/>
              <a:t>the</a:t>
            </a:r>
            <a:r>
              <a:rPr lang="zh-CN" altLang="en-US" baseline="0" dirty="0" smtClean="0"/>
              <a:t> </a:t>
            </a:r>
            <a:r>
              <a:rPr lang="en-US" altLang="zh-CN" baseline="0" dirty="0" smtClean="0"/>
              <a:t>design</a:t>
            </a:r>
            <a:r>
              <a:rPr lang="zh-CN" altLang="en-US" baseline="0" dirty="0" smtClean="0"/>
              <a:t> </a:t>
            </a:r>
            <a:r>
              <a:rPr lang="en-US" altLang="zh-CN" baseline="0" dirty="0" smtClean="0"/>
              <a:t>and</a:t>
            </a:r>
            <a:r>
              <a:rPr lang="zh-CN" altLang="en-US" baseline="0" dirty="0" smtClean="0"/>
              <a:t> </a:t>
            </a:r>
            <a:r>
              <a:rPr lang="en-US" altLang="zh-CN" baseline="0" dirty="0" smtClean="0"/>
              <a:t>implementation</a:t>
            </a:r>
            <a:r>
              <a:rPr lang="zh-CN" altLang="en-US" baseline="0" dirty="0" smtClean="0"/>
              <a:t> </a:t>
            </a:r>
            <a:r>
              <a:rPr lang="en-US" altLang="zh-CN" baseline="0" dirty="0" smtClean="0"/>
              <a:t>of</a:t>
            </a:r>
            <a:r>
              <a:rPr lang="zh-CN" altLang="en-US" baseline="0" dirty="0" smtClean="0"/>
              <a:t> </a:t>
            </a:r>
            <a:r>
              <a:rPr lang="en-US" altLang="zh-CN" baseline="0" dirty="0" smtClean="0"/>
              <a:t>virtualization,</a:t>
            </a:r>
            <a:r>
              <a:rPr lang="zh-CN" altLang="en-US" baseline="0" dirty="0" smtClean="0"/>
              <a:t> </a:t>
            </a:r>
            <a:r>
              <a:rPr lang="en-US" altLang="zh-CN" baseline="0" dirty="0" smtClean="0"/>
              <a:t>some</a:t>
            </a:r>
            <a:r>
              <a:rPr lang="zh-CN" altLang="en-US" baseline="0" dirty="0" smtClean="0"/>
              <a:t> </a:t>
            </a:r>
            <a:r>
              <a:rPr lang="en-US" altLang="zh-CN" baseline="0" dirty="0" smtClean="0"/>
              <a:t>commercial</a:t>
            </a:r>
            <a:r>
              <a:rPr lang="zh-CN" altLang="en-US" baseline="0" dirty="0" smtClean="0"/>
              <a:t> </a:t>
            </a:r>
            <a:r>
              <a:rPr lang="en-US" altLang="zh-CN" baseline="0" dirty="0" smtClean="0"/>
              <a:t>virtualization</a:t>
            </a:r>
            <a:r>
              <a:rPr lang="zh-CN" altLang="en-US" baseline="0" dirty="0" smtClean="0"/>
              <a:t> </a:t>
            </a:r>
            <a:r>
              <a:rPr lang="en-US" altLang="zh-CN" baseline="0" dirty="0" smtClean="0"/>
              <a:t>tools</a:t>
            </a:r>
            <a:r>
              <a:rPr lang="zh-CN" altLang="en-US" baseline="0" dirty="0" smtClean="0"/>
              <a:t> </a:t>
            </a:r>
            <a:r>
              <a:rPr lang="en-US" altLang="zh-CN" baseline="0" dirty="0" smtClean="0"/>
              <a:t>and</a:t>
            </a:r>
            <a:r>
              <a:rPr lang="zh-CN" altLang="en-US" baseline="0" dirty="0" smtClean="0"/>
              <a:t> </a:t>
            </a:r>
            <a:r>
              <a:rPr lang="en-US" altLang="zh-CN" baseline="0" dirty="0" smtClean="0"/>
              <a:t>some</a:t>
            </a:r>
            <a:r>
              <a:rPr lang="zh-CN" altLang="en-US" baseline="0" dirty="0" smtClean="0"/>
              <a:t> </a:t>
            </a:r>
            <a:r>
              <a:rPr lang="en-US" altLang="zh-CN" baseline="0" dirty="0" smtClean="0"/>
              <a:t>key</a:t>
            </a:r>
            <a:r>
              <a:rPr lang="zh-CN" altLang="en-US" baseline="0" dirty="0" smtClean="0"/>
              <a:t> </a:t>
            </a:r>
            <a:r>
              <a:rPr lang="en-US" altLang="zh-CN" baseline="0" dirty="0" smtClean="0"/>
              <a:t>problems</a:t>
            </a:r>
            <a:r>
              <a:rPr lang="zh-CN" altLang="en-US" baseline="0" dirty="0" smtClean="0"/>
              <a:t> </a:t>
            </a:r>
            <a:r>
              <a:rPr lang="en-US" altLang="zh-CN" baseline="0" dirty="0" smtClean="0"/>
              <a:t>in</a:t>
            </a:r>
            <a:r>
              <a:rPr lang="zh-CN" altLang="en-US" baseline="0" dirty="0" smtClean="0"/>
              <a:t> </a:t>
            </a:r>
            <a:r>
              <a:rPr lang="en-US" altLang="zh-CN" baseline="0" dirty="0" smtClean="0"/>
              <a:t>using</a:t>
            </a:r>
            <a:r>
              <a:rPr lang="zh-CN" altLang="en-US" baseline="0" dirty="0" smtClean="0"/>
              <a:t> </a:t>
            </a:r>
            <a:r>
              <a:rPr lang="en-US" altLang="zh-CN" baseline="0" dirty="0" smtClean="0"/>
              <a:t>virtualization.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首先，介绍一些虚拟化技术有关的概念与架构。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其次，介绍一下虚拟化实现的关键技术，</a:t>
            </a:r>
            <a:r>
              <a:rPr lang="en-US" altLang="zh-CN" baseline="0" dirty="0" smtClean="0"/>
              <a:t>CPU</a:t>
            </a:r>
            <a:r>
              <a:rPr lang="zh-CN" altLang="en-US" baseline="0" dirty="0" smtClean="0"/>
              <a:t>，内存和</a:t>
            </a:r>
            <a:r>
              <a:rPr lang="en-US" altLang="zh-CN" baseline="0" dirty="0" smtClean="0"/>
              <a:t>IO</a:t>
            </a:r>
            <a:r>
              <a:rPr lang="zh-CN" altLang="en-US" baseline="0" dirty="0" smtClean="0"/>
              <a:t>是如何实现的。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再次，介绍一下常用的虚拟化工具。</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最后，介绍关于镜像方面的制作管理方法和网络配置问题。</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BESIII scientific application can run within a VM.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err="1" smtClean="0"/>
              <a:t>Stefano.bagnasco@to.infn.it</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a:t>
            </a:fld>
            <a:endParaRPr lang="en-US" altLang="zh-CN"/>
          </a:p>
        </p:txBody>
      </p:sp>
    </p:spTree>
    <p:extLst>
      <p:ext uri="{BB962C8B-B14F-4D97-AF65-F5344CB8AC3E}">
        <p14:creationId xmlns:p14="http://schemas.microsoft.com/office/powerpoint/2010/main" val="2479776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How to realize the virtualization technologies?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a:t>
            </a:r>
            <a:r>
              <a:rPr lang="zh-CN" altLang="en-US" baseline="0" dirty="0" smtClean="0"/>
              <a:t> </a:t>
            </a:r>
            <a:r>
              <a:rPr lang="en-US" altLang="zh-CN" baseline="0" dirty="0" smtClean="0"/>
              <a:t>purpose</a:t>
            </a:r>
            <a:r>
              <a:rPr lang="zh-CN" altLang="en-US" baseline="0" dirty="0" smtClean="0"/>
              <a:t> </a:t>
            </a:r>
            <a:r>
              <a:rPr lang="en-US" altLang="zh-CN" baseline="0" dirty="0" smtClean="0"/>
              <a:t>of</a:t>
            </a:r>
            <a:r>
              <a:rPr lang="zh-CN" altLang="en-US" baseline="0" dirty="0" smtClean="0"/>
              <a:t> </a:t>
            </a:r>
            <a:r>
              <a:rPr lang="en-US" altLang="zh-CN" baseline="0" dirty="0" smtClean="0"/>
              <a:t>virtualization</a:t>
            </a:r>
            <a:r>
              <a:rPr lang="zh-CN" altLang="en-US" baseline="0" dirty="0" smtClean="0"/>
              <a:t> </a:t>
            </a:r>
            <a:r>
              <a:rPr lang="en-US" altLang="zh-CN" baseline="0" dirty="0" smtClean="0"/>
              <a:t>technology</a:t>
            </a:r>
            <a:r>
              <a:rPr lang="zh-CN" altLang="en-US" baseline="0" dirty="0" smtClean="0"/>
              <a:t> </a:t>
            </a:r>
            <a:r>
              <a:rPr lang="en-US" altLang="zh-CN" baseline="0" dirty="0" smtClean="0"/>
              <a:t>is</a:t>
            </a:r>
            <a:r>
              <a:rPr lang="zh-CN" altLang="en-US" baseline="0" dirty="0" smtClean="0"/>
              <a:t> </a:t>
            </a:r>
            <a:r>
              <a:rPr lang="en-US" altLang="zh-CN" baseline="0" dirty="0" smtClean="0"/>
              <a:t>to</a:t>
            </a:r>
            <a:r>
              <a:rPr lang="zh-CN" altLang="en-US" baseline="0" dirty="0" smtClean="0"/>
              <a:t> </a:t>
            </a:r>
            <a:r>
              <a:rPr lang="en-US" altLang="zh-CN" baseline="0" dirty="0" smtClean="0"/>
              <a:t>virtualize</a:t>
            </a:r>
            <a:r>
              <a:rPr lang="zh-CN" altLang="en-US" baseline="0" dirty="0" smtClean="0"/>
              <a:t> </a:t>
            </a:r>
            <a:r>
              <a:rPr lang="en-US" altLang="zh-CN" baseline="0" dirty="0" smtClean="0"/>
              <a:t>everything</a:t>
            </a:r>
            <a:r>
              <a:rPr lang="zh-CN" altLang="en-US" baseline="0" dirty="0" smtClean="0"/>
              <a:t> </a:t>
            </a:r>
            <a:r>
              <a:rPr lang="en-US" altLang="zh-CN" baseline="0" dirty="0" smtClean="0"/>
              <a:t>of</a:t>
            </a:r>
            <a:r>
              <a:rPr lang="zh-CN" altLang="en-US" baseline="0" dirty="0" smtClean="0"/>
              <a:t> </a:t>
            </a:r>
            <a:r>
              <a:rPr lang="en-US" altLang="zh-CN" baseline="0" dirty="0" smtClean="0"/>
              <a:t>computer</a:t>
            </a:r>
            <a:r>
              <a:rPr lang="zh-CN" altLang="en-US" baseline="0" dirty="0" smtClean="0"/>
              <a:t> </a:t>
            </a:r>
            <a:r>
              <a:rPr lang="en-US" altLang="zh-CN" baseline="0" dirty="0" smtClean="0"/>
              <a:t>resources</a:t>
            </a:r>
            <a:r>
              <a:rPr lang="zh-CN" altLang="en-US" baseline="0" dirty="0" smtClean="0"/>
              <a:t>.</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We mainly</a:t>
            </a:r>
            <a:r>
              <a:rPr lang="zh-CN" altLang="en-US" baseline="0" dirty="0" smtClean="0"/>
              <a:t> </a:t>
            </a:r>
            <a:r>
              <a:rPr lang="en-US" altLang="zh-CN" baseline="0" dirty="0" smtClean="0"/>
              <a:t>talk about the</a:t>
            </a:r>
            <a:r>
              <a:rPr lang="zh-CN" altLang="en-US" baseline="0" dirty="0" smtClean="0"/>
              <a:t> </a:t>
            </a:r>
            <a:r>
              <a:rPr lang="en-US" altLang="zh-CN" baseline="0" dirty="0" smtClean="0"/>
              <a:t>hardware</a:t>
            </a:r>
            <a:r>
              <a:rPr lang="zh-CN" altLang="en-US" baseline="0" dirty="0" smtClean="0"/>
              <a:t> </a:t>
            </a:r>
            <a:r>
              <a:rPr lang="en-US" altLang="zh-CN" baseline="0" dirty="0" smtClean="0"/>
              <a:t>resource</a:t>
            </a:r>
            <a:r>
              <a:rPr lang="zh-CN" altLang="en-US" baseline="0" dirty="0" smtClean="0"/>
              <a:t> </a:t>
            </a:r>
            <a:r>
              <a:rPr lang="en-US" altLang="zh-CN" baseline="0" dirty="0" smtClean="0"/>
              <a:t>virtualization</a:t>
            </a:r>
            <a:r>
              <a:rPr lang="zh-CN" altLang="en-US" baseline="0" dirty="0" smtClean="0"/>
              <a:t> </a:t>
            </a:r>
            <a:r>
              <a:rPr lang="en-US" altLang="zh-CN" baseline="0" dirty="0" smtClean="0"/>
              <a:t>for CPU, memory and IO virtualization technologies.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i.e.</a:t>
            </a:r>
            <a:r>
              <a:rPr lang="zh-CN" altLang="en-US" baseline="0" dirty="0" smtClean="0"/>
              <a:t> </a:t>
            </a:r>
            <a:r>
              <a:rPr lang="en-US" altLang="zh-CN" baseline="0" dirty="0" smtClean="0"/>
              <a:t>how</a:t>
            </a:r>
            <a:r>
              <a:rPr lang="zh-CN" altLang="en-US" baseline="0" dirty="0" smtClean="0"/>
              <a:t> </a:t>
            </a:r>
            <a:r>
              <a:rPr lang="en-US" altLang="zh-CN" baseline="0" dirty="0" smtClean="0"/>
              <a:t>to</a:t>
            </a:r>
            <a:r>
              <a:rPr lang="zh-CN" altLang="en-US" baseline="0" dirty="0" smtClean="0"/>
              <a:t> </a:t>
            </a:r>
            <a:r>
              <a:rPr lang="en-US" altLang="zh-CN" baseline="0" dirty="0" smtClean="0"/>
              <a:t>realize</a:t>
            </a:r>
            <a:r>
              <a:rPr lang="zh-CN" altLang="en-US" baseline="0" dirty="0" smtClean="0"/>
              <a:t> </a:t>
            </a:r>
            <a:r>
              <a:rPr lang="en-US" altLang="zh-CN" baseline="0" dirty="0" smtClean="0"/>
              <a:t>the</a:t>
            </a:r>
            <a:r>
              <a:rPr lang="zh-CN" altLang="en-US" baseline="0" dirty="0" smtClean="0"/>
              <a:t> </a:t>
            </a:r>
            <a:r>
              <a:rPr lang="en-US" altLang="zh-CN" baseline="0" dirty="0" smtClean="0"/>
              <a:t>virtualization</a:t>
            </a:r>
            <a:r>
              <a:rPr lang="zh-CN" altLang="en-US" baseline="0" dirty="0" smtClean="0"/>
              <a:t> </a:t>
            </a:r>
            <a:r>
              <a:rPr lang="en-US" altLang="zh-CN" baseline="0" dirty="0" smtClean="0"/>
              <a:t>of</a:t>
            </a:r>
            <a:r>
              <a:rPr lang="zh-CN" altLang="en-US" baseline="0" dirty="0" smtClean="0"/>
              <a:t> </a:t>
            </a:r>
            <a:r>
              <a:rPr lang="en-US" altLang="zh-CN" baseline="0" dirty="0" smtClean="0"/>
              <a:t>CPU,</a:t>
            </a:r>
            <a:r>
              <a:rPr lang="zh-CN" altLang="en-US" baseline="0" dirty="0" smtClean="0"/>
              <a:t> </a:t>
            </a:r>
            <a:r>
              <a:rPr lang="en-US" altLang="zh-CN" baseline="0" dirty="0" smtClean="0"/>
              <a:t>memory</a:t>
            </a:r>
            <a:r>
              <a:rPr lang="zh-CN" altLang="en-US" baseline="0" dirty="0" smtClean="0"/>
              <a:t> </a:t>
            </a:r>
            <a:r>
              <a:rPr lang="en-US" altLang="zh-CN" baseline="0" dirty="0" smtClean="0"/>
              <a:t>and</a:t>
            </a:r>
            <a:r>
              <a:rPr lang="zh-CN" altLang="en-US" baseline="0" dirty="0" smtClean="0"/>
              <a:t> </a:t>
            </a:r>
            <a:r>
              <a:rPr lang="en-US" altLang="zh-CN" baseline="0" dirty="0" smtClean="0"/>
              <a:t>IO</a:t>
            </a:r>
            <a:r>
              <a:rPr lang="zh-CN" altLang="en-US" baseline="0" dirty="0" smtClean="0"/>
              <a:t>?</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21</a:t>
            </a:fld>
            <a:endParaRPr lang="en-US" altLang="zh-CN"/>
          </a:p>
        </p:txBody>
      </p:sp>
    </p:spTree>
    <p:extLst>
      <p:ext uri="{BB962C8B-B14F-4D97-AF65-F5344CB8AC3E}">
        <p14:creationId xmlns:p14="http://schemas.microsoft.com/office/powerpoint/2010/main" val="2685307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is CPU?</a:t>
            </a:r>
          </a:p>
          <a:p>
            <a:r>
              <a:rPr lang="en-US" altLang="zh-CN" dirty="0" smtClean="0"/>
              <a:t>Before</a:t>
            </a:r>
            <a:r>
              <a:rPr lang="zh-CN" altLang="en-US" dirty="0" smtClean="0"/>
              <a:t> </a:t>
            </a:r>
            <a:r>
              <a:rPr lang="en-US" altLang="zh-CN" dirty="0" smtClean="0"/>
              <a:t>virtualization</a:t>
            </a:r>
            <a:r>
              <a:rPr lang="zh-CN" altLang="en-US" dirty="0" smtClean="0"/>
              <a:t>，</a:t>
            </a:r>
            <a:r>
              <a:rPr lang="en-US" altLang="zh-CN" dirty="0" smtClean="0"/>
              <a:t>in</a:t>
            </a:r>
            <a:r>
              <a:rPr lang="zh-CN" altLang="en-US" dirty="0" smtClean="0"/>
              <a:t> </a:t>
            </a:r>
            <a:r>
              <a:rPr lang="en-US" altLang="zh-CN" dirty="0" smtClean="0"/>
              <a:t>general</a:t>
            </a:r>
            <a:r>
              <a:rPr lang="zh-CN" altLang="en-US" dirty="0" smtClean="0"/>
              <a:t> </a:t>
            </a:r>
            <a:r>
              <a:rPr lang="en-US" altLang="zh-CN" dirty="0" smtClean="0"/>
              <a:t>an</a:t>
            </a:r>
            <a:r>
              <a:rPr lang="zh-CN" altLang="en-US" dirty="0" smtClean="0"/>
              <a:t> </a:t>
            </a:r>
            <a:r>
              <a:rPr lang="en-US" altLang="zh-CN" dirty="0" smtClean="0"/>
              <a:t>application</a:t>
            </a:r>
            <a:r>
              <a:rPr lang="zh-CN" altLang="en-US" dirty="0" smtClean="0"/>
              <a:t> </a:t>
            </a:r>
            <a:r>
              <a:rPr lang="en-US" altLang="zh-CN" dirty="0" smtClean="0"/>
              <a:t>program</a:t>
            </a:r>
            <a:r>
              <a:rPr lang="zh-CN" altLang="en-US" dirty="0" smtClean="0"/>
              <a:t> </a:t>
            </a:r>
            <a:r>
              <a:rPr lang="en-US" altLang="zh-CN" dirty="0" smtClean="0"/>
              <a:t>is</a:t>
            </a:r>
            <a:r>
              <a:rPr lang="zh-CN" altLang="en-US" dirty="0" smtClean="0"/>
              <a:t> </a:t>
            </a:r>
            <a:r>
              <a:rPr lang="en-US" altLang="zh-CN" dirty="0" smtClean="0"/>
              <a:t>firstly</a:t>
            </a:r>
            <a:r>
              <a:rPr lang="zh-CN" altLang="en-US" dirty="0" smtClean="0"/>
              <a:t> </a:t>
            </a:r>
            <a:r>
              <a:rPr lang="en-US" altLang="zh-CN" dirty="0" smtClean="0"/>
              <a:t>compiled</a:t>
            </a:r>
            <a:r>
              <a:rPr lang="zh-CN" altLang="en-US" dirty="0" smtClean="0"/>
              <a:t> </a:t>
            </a:r>
            <a:r>
              <a:rPr lang="en-US" altLang="zh-CN" dirty="0" smtClean="0"/>
              <a:t>into</a:t>
            </a:r>
            <a:r>
              <a:rPr lang="zh-CN" altLang="en-US" dirty="0" smtClean="0"/>
              <a:t> </a:t>
            </a:r>
            <a:r>
              <a:rPr lang="en-US" altLang="zh-CN" dirty="0" smtClean="0"/>
              <a:t>a</a:t>
            </a:r>
            <a:r>
              <a:rPr lang="zh-CN" altLang="en-US" dirty="0" smtClean="0"/>
              <a:t> </a:t>
            </a:r>
            <a:r>
              <a:rPr lang="en-US" altLang="zh-CN" dirty="0" smtClean="0"/>
              <a:t>binary</a:t>
            </a:r>
            <a:r>
              <a:rPr lang="zh-CN" altLang="en-US" dirty="0" smtClean="0"/>
              <a:t> </a:t>
            </a:r>
            <a:r>
              <a:rPr lang="en-US" altLang="zh-CN" dirty="0" smtClean="0"/>
              <a:t>code</a:t>
            </a:r>
            <a:r>
              <a:rPr lang="zh-CN" altLang="en-US" dirty="0" smtClean="0"/>
              <a:t> </a:t>
            </a:r>
            <a:r>
              <a:rPr lang="en-US" altLang="zh-CN" dirty="0" smtClean="0"/>
              <a:t>which</a:t>
            </a:r>
            <a:r>
              <a:rPr lang="zh-CN" altLang="en-US" dirty="0" smtClean="0"/>
              <a:t> </a:t>
            </a:r>
            <a:r>
              <a:rPr lang="en-US" altLang="zh-CN" dirty="0" smtClean="0"/>
              <a:t>consists</a:t>
            </a:r>
            <a:r>
              <a:rPr lang="zh-CN" altLang="en-US" dirty="0" smtClean="0"/>
              <a:t> </a:t>
            </a:r>
            <a:r>
              <a:rPr lang="en-US" altLang="zh-CN" dirty="0" smtClean="0"/>
              <a:t>of</a:t>
            </a:r>
            <a:r>
              <a:rPr lang="zh-CN" altLang="en-US" dirty="0" smtClean="0"/>
              <a:t> </a:t>
            </a:r>
            <a:r>
              <a:rPr lang="en-US" altLang="zh-CN" dirty="0" smtClean="0"/>
              <a:t>a</a:t>
            </a:r>
            <a:r>
              <a:rPr lang="zh-CN" altLang="en-US" dirty="0" smtClean="0"/>
              <a:t> </a:t>
            </a:r>
            <a:r>
              <a:rPr lang="en-US" altLang="zh-CN" dirty="0" smtClean="0"/>
              <a:t>set</a:t>
            </a:r>
            <a:r>
              <a:rPr lang="zh-CN" altLang="en-US" dirty="0" smtClean="0"/>
              <a:t> </a:t>
            </a:r>
            <a:r>
              <a:rPr lang="en-US" altLang="zh-CN" dirty="0" smtClean="0"/>
              <a:t>of</a:t>
            </a:r>
            <a:r>
              <a:rPr lang="zh-CN" altLang="en-US" dirty="0" smtClean="0"/>
              <a:t> </a:t>
            </a:r>
            <a:r>
              <a:rPr lang="en-US" altLang="zh-CN" dirty="0" smtClean="0"/>
              <a:t>sequence</a:t>
            </a:r>
            <a:r>
              <a:rPr lang="zh-CN" altLang="en-US" dirty="0" smtClean="0"/>
              <a:t> </a:t>
            </a:r>
            <a:r>
              <a:rPr lang="en-US" altLang="zh-CN" dirty="0" smtClean="0"/>
              <a:t>instructions.</a:t>
            </a:r>
          </a:p>
          <a:p>
            <a:r>
              <a:rPr lang="en-US" altLang="zh-CN" dirty="0" smtClean="0"/>
              <a:t>The</a:t>
            </a:r>
            <a:r>
              <a:rPr lang="zh-CN" altLang="en-US" dirty="0" smtClean="0"/>
              <a:t> </a:t>
            </a:r>
            <a:r>
              <a:rPr lang="en-US" altLang="zh-CN" dirty="0" smtClean="0"/>
              <a:t>running</a:t>
            </a:r>
            <a:r>
              <a:rPr lang="zh-CN" altLang="en-US" dirty="0" smtClean="0"/>
              <a:t> </a:t>
            </a:r>
            <a:r>
              <a:rPr lang="en-US" altLang="zh-CN" dirty="0" smtClean="0"/>
              <a:t>of</a:t>
            </a:r>
            <a:r>
              <a:rPr lang="zh-CN" altLang="en-US" dirty="0" smtClean="0"/>
              <a:t> </a:t>
            </a:r>
            <a:r>
              <a:rPr lang="en-US" altLang="zh-CN" dirty="0" smtClean="0"/>
              <a:t>application</a:t>
            </a:r>
            <a:r>
              <a:rPr lang="zh-CN" altLang="en-US" dirty="0" smtClean="0"/>
              <a:t> </a:t>
            </a:r>
            <a:r>
              <a:rPr lang="en-US" altLang="zh-CN" dirty="0" smtClean="0"/>
              <a:t>denotes</a:t>
            </a:r>
            <a:r>
              <a:rPr lang="zh-CN" altLang="en-US" dirty="0" smtClean="0"/>
              <a:t> </a:t>
            </a:r>
            <a:r>
              <a:rPr lang="en-US" altLang="zh-CN" dirty="0" smtClean="0"/>
              <a:t>CPU</a:t>
            </a:r>
            <a:r>
              <a:rPr lang="zh-CN" altLang="en-US" dirty="0" smtClean="0"/>
              <a:t> </a:t>
            </a:r>
            <a:r>
              <a:rPr lang="en-US" altLang="zh-CN" dirty="0" smtClean="0"/>
              <a:t>run</a:t>
            </a:r>
            <a:r>
              <a:rPr lang="zh-CN" altLang="en-US" dirty="0" smtClean="0"/>
              <a:t> </a:t>
            </a:r>
            <a:r>
              <a:rPr lang="en-US" altLang="zh-CN" dirty="0" smtClean="0"/>
              <a:t>a</a:t>
            </a:r>
            <a:r>
              <a:rPr lang="zh-CN" altLang="en-US" dirty="0" smtClean="0"/>
              <a:t> </a:t>
            </a:r>
            <a:r>
              <a:rPr lang="en-US" altLang="zh-CN" dirty="0" smtClean="0"/>
              <a:t>set</a:t>
            </a:r>
            <a:r>
              <a:rPr lang="zh-CN" altLang="en-US" dirty="0" smtClean="0"/>
              <a:t> </a:t>
            </a:r>
            <a:r>
              <a:rPr lang="en-US" altLang="zh-CN" dirty="0" smtClean="0"/>
              <a:t>of</a:t>
            </a:r>
            <a:r>
              <a:rPr lang="zh-CN" altLang="en-US" dirty="0" smtClean="0"/>
              <a:t> </a:t>
            </a:r>
            <a:r>
              <a:rPr lang="en-US" altLang="zh-CN" dirty="0" smtClean="0"/>
              <a:t>instructions</a:t>
            </a:r>
            <a:r>
              <a:rPr lang="zh-CN" altLang="en-US" dirty="0" smtClean="0"/>
              <a:t> </a:t>
            </a:r>
            <a:r>
              <a:rPr lang="en-US" altLang="zh-CN" dirty="0" smtClean="0"/>
              <a:t>according</a:t>
            </a:r>
            <a:r>
              <a:rPr lang="zh-CN" altLang="en-US" dirty="0" smtClean="0"/>
              <a:t> </a:t>
            </a:r>
            <a:r>
              <a:rPr lang="en-US" altLang="zh-CN" dirty="0" smtClean="0"/>
              <a:t>to</a:t>
            </a:r>
            <a:r>
              <a:rPr lang="zh-CN" altLang="en-US" dirty="0" smtClean="0"/>
              <a:t> </a:t>
            </a:r>
            <a:r>
              <a:rPr lang="en-US" altLang="zh-CN" dirty="0" smtClean="0"/>
              <a:t>a</a:t>
            </a:r>
            <a:r>
              <a:rPr lang="zh-CN" altLang="en-US" dirty="0" smtClean="0"/>
              <a:t> </a:t>
            </a:r>
            <a:r>
              <a:rPr lang="en-US" altLang="zh-CN" dirty="0" smtClean="0"/>
              <a:t>special</a:t>
            </a:r>
            <a:r>
              <a:rPr lang="zh-CN" altLang="en-US" dirty="0" smtClean="0"/>
              <a:t> </a:t>
            </a:r>
            <a:r>
              <a:rPr lang="en-US" altLang="zh-CN" dirty="0" smtClean="0"/>
              <a:t>order.</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22</a:t>
            </a:fld>
            <a:endParaRPr lang="en-US" altLang="zh-CN"/>
          </a:p>
        </p:txBody>
      </p:sp>
    </p:spTree>
    <p:extLst>
      <p:ext uri="{BB962C8B-B14F-4D97-AF65-F5344CB8AC3E}">
        <p14:creationId xmlns:p14="http://schemas.microsoft.com/office/powerpoint/2010/main" val="3245842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028EC-9A66-49E8-AF03-804A0E34D58E}" type="slidenum">
              <a:rPr lang="zh-CN" altLang="en-US"/>
              <a:pPr fontAlgn="base">
                <a:spcBef>
                  <a:spcPct val="0"/>
                </a:spcBef>
                <a:spcAft>
                  <a:spcPct val="0"/>
                </a:spcAft>
                <a:defRPr/>
              </a:pPr>
              <a:t>23</a:t>
            </a:fld>
            <a:endParaRPr lang="en-US" altLang="zh-CN"/>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This</a:t>
            </a:r>
            <a:r>
              <a:rPr lang="en-US" altLang="zh-CN" baseline="0" dirty="0" smtClean="0"/>
              <a:t> is an example of application program to complete a computing task with 2+3.</a:t>
            </a:r>
          </a:p>
          <a:p>
            <a:pPr eaLnBrk="1" hangingPunct="1">
              <a:spcBef>
                <a:spcPct val="0"/>
              </a:spcBef>
            </a:pPr>
            <a:r>
              <a:rPr lang="en-US" altLang="zh-CN" baseline="0" dirty="0" smtClean="0"/>
              <a:t>To show how to realize a simple computing task with 2+3 for a computer.</a:t>
            </a:r>
          </a:p>
          <a:p>
            <a:pPr eaLnBrk="1" hangingPunct="1">
              <a:spcBef>
                <a:spcPct val="0"/>
              </a:spcBef>
            </a:pPr>
            <a:r>
              <a:rPr lang="en-US" altLang="zh-CN" dirty="0" smtClean="0"/>
              <a:t>The</a:t>
            </a:r>
            <a:r>
              <a:rPr lang="en-US" altLang="zh-CN" baseline="0" dirty="0" smtClean="0"/>
              <a:t> 2+3 program will have a set of instructions ordered.</a:t>
            </a:r>
          </a:p>
          <a:p>
            <a:pPr eaLnBrk="1" hangingPunct="1">
              <a:spcBef>
                <a:spcPct val="0"/>
              </a:spcBef>
            </a:pPr>
            <a:endParaRPr lang="en-US" altLang="zh-CN" baseline="0" dirty="0" smtClean="0"/>
          </a:p>
          <a:p>
            <a:pPr eaLnBrk="1" hangingPunct="1">
              <a:spcBef>
                <a:spcPct val="0"/>
              </a:spcBef>
            </a:pPr>
            <a:r>
              <a:rPr lang="en-US" altLang="zh-CN" baseline="0" dirty="0" smtClean="0"/>
              <a:t>The instruction simulation or virtualization is the most central work of virtualization.</a:t>
            </a:r>
            <a:endParaRPr lang="zh-CN" altLang="en-US" dirty="0" smtClean="0"/>
          </a:p>
        </p:txBody>
      </p:sp>
    </p:spTree>
    <p:extLst>
      <p:ext uri="{BB962C8B-B14F-4D97-AF65-F5344CB8AC3E}">
        <p14:creationId xmlns:p14="http://schemas.microsoft.com/office/powerpoint/2010/main" val="3883007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questions are: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How to simulate the </a:t>
            </a:r>
            <a:r>
              <a:rPr lang="en-US" altLang="zh-CN" baseline="0" dirty="0" err="1" smtClean="0"/>
              <a:t>cpu</a:t>
            </a:r>
            <a:r>
              <a:rPr lang="en-US" altLang="zh-CN" baseline="0" dirty="0" smtClean="0"/>
              <a:t> instructions. </a:t>
            </a:r>
            <a:r>
              <a:rPr lang="en-US" altLang="zh-CN" dirty="0" smtClean="0"/>
              <a:t>How to schedule</a:t>
            </a:r>
            <a:r>
              <a:rPr lang="en-US" altLang="zh-CN" baseline="0" dirty="0" smtClean="0"/>
              <a:t> PCPU to execute the </a:t>
            </a:r>
            <a:r>
              <a:rPr lang="en-US" altLang="zh-CN" baseline="0" dirty="0" err="1" smtClean="0"/>
              <a:t>Vcpu</a:t>
            </a:r>
            <a:r>
              <a:rPr lang="en-US" altLang="zh-CN" baseline="0" dirty="0" smtClean="0"/>
              <a:t> instructions.</a:t>
            </a:r>
          </a:p>
          <a:p>
            <a:r>
              <a:rPr lang="en-US" altLang="zh-CN" dirty="0" smtClean="0"/>
              <a:t>Let’s start getting</a:t>
            </a:r>
            <a:r>
              <a:rPr lang="en-US" altLang="zh-CN" baseline="0" dirty="0" smtClean="0"/>
              <a:t> the instruction system of CPU because all hardware resource management is implemented by the instruction.</a:t>
            </a:r>
          </a:p>
          <a:p>
            <a:r>
              <a:rPr lang="en-US" altLang="zh-CN" baseline="0" dirty="0" smtClean="0"/>
              <a:t>The operating system controls and manages resources by executing some instructions to complete the application program tasks. One application program denotes a set of instructions. The guest OS running an application by running these instructions by CPU. Some instructions can only be executed by root user. These instructions are privileged instructions. We call some privileged instructions as sensitive instructions. The ISA virtualization must control sensitive instructions.</a:t>
            </a:r>
          </a:p>
          <a:p>
            <a:r>
              <a:rPr lang="en-US" altLang="zh-CN" baseline="0" dirty="0" smtClean="0"/>
              <a:t>The non-privileged instruction can be directly executed in guest OS and some sensitive instructions can not be executed in GOS. And the GOS will send the process of sensitive instructions to VMM and VMM sends to the PCPU to run.</a:t>
            </a:r>
          </a:p>
          <a:p>
            <a:endParaRPr lang="en-US" altLang="zh-CN" baseline="0" dirty="0" smtClean="0"/>
          </a:p>
          <a:p>
            <a:endParaRPr lang="en-US" altLang="zh-CN" dirty="0" smtClean="0"/>
          </a:p>
          <a:p>
            <a:endParaRPr lang="en-US" altLang="zh-CN" dirty="0" smtClean="0"/>
          </a:p>
          <a:p>
            <a:r>
              <a:rPr lang="zh-CN" altLang="en-US" dirty="0" smtClean="0"/>
              <a:t>虚拟机</a:t>
            </a:r>
            <a:r>
              <a:rPr lang="en-US" altLang="zh-CN" dirty="0" smtClean="0"/>
              <a:t>CPU</a:t>
            </a:r>
            <a:r>
              <a:rPr lang="zh-CN" altLang="en-US" dirty="0" smtClean="0"/>
              <a:t>称为</a:t>
            </a:r>
            <a:r>
              <a:rPr lang="en-US" altLang="zh-CN" dirty="0" smtClean="0"/>
              <a:t>vCPU</a:t>
            </a:r>
            <a:r>
              <a:rPr lang="zh-CN" altLang="en-US" dirty="0" smtClean="0"/>
              <a:t>。</a:t>
            </a:r>
            <a:endParaRPr lang="en-US" altLang="zh-CN" dirty="0" smtClean="0"/>
          </a:p>
          <a:p>
            <a:r>
              <a:rPr lang="en-US" altLang="zh-CN" dirty="0" smtClean="0"/>
              <a:t>CPU</a:t>
            </a:r>
            <a:r>
              <a:rPr lang="zh-CN" altLang="en-US" dirty="0" smtClean="0"/>
              <a:t>是一个执行程序指令的部件。在操作系统中，一个程序就是一组指令的有序集合，</a:t>
            </a:r>
            <a:r>
              <a:rPr lang="zh-CN" altLang="en-US" baseline="0" dirty="0" smtClean="0"/>
              <a:t> 因此</a:t>
            </a:r>
            <a:r>
              <a:rPr lang="en-US" altLang="zh-CN" dirty="0" smtClean="0"/>
              <a:t>CPU</a:t>
            </a:r>
            <a:r>
              <a:rPr lang="zh-CN" altLang="en-US" dirty="0" smtClean="0"/>
              <a:t>执行程序就是执行一组有序的指令。</a:t>
            </a:r>
            <a:endParaRPr lang="en-US" altLang="zh-CN" dirty="0" smtClean="0"/>
          </a:p>
          <a:p>
            <a:r>
              <a:rPr lang="zh-CN" altLang="en-US" dirty="0" smtClean="0"/>
              <a:t>在客户机</a:t>
            </a:r>
            <a:r>
              <a:rPr lang="en-US" altLang="zh-CN" dirty="0" smtClean="0"/>
              <a:t>OS</a:t>
            </a:r>
            <a:r>
              <a:rPr lang="zh-CN" altLang="en-US" dirty="0" smtClean="0"/>
              <a:t>中，程序的执行就是将一组有序指令交给了</a:t>
            </a:r>
            <a:r>
              <a:rPr lang="en-US" altLang="zh-CN" dirty="0" smtClean="0"/>
              <a:t>vCPU</a:t>
            </a:r>
            <a:r>
              <a:rPr lang="zh-CN" altLang="en-US" dirty="0" smtClean="0"/>
              <a:t>执行，</a:t>
            </a:r>
            <a:r>
              <a:rPr lang="en-US" altLang="zh-CN" dirty="0" smtClean="0"/>
              <a:t>VCPU</a:t>
            </a:r>
            <a:r>
              <a:rPr lang="zh-CN" altLang="en-US" dirty="0" smtClean="0"/>
              <a:t>又不是真的</a:t>
            </a:r>
            <a:r>
              <a:rPr lang="en-US" altLang="zh-CN" dirty="0" smtClean="0"/>
              <a:t>CPU</a:t>
            </a:r>
            <a:r>
              <a:rPr lang="zh-CN" altLang="en-US" dirty="0" smtClean="0"/>
              <a:t>，需要</a:t>
            </a:r>
            <a:r>
              <a:rPr lang="en-US" altLang="zh-CN" dirty="0" smtClean="0"/>
              <a:t>VMM</a:t>
            </a:r>
            <a:r>
              <a:rPr lang="zh-CN" altLang="en-US" dirty="0" smtClean="0"/>
              <a:t>调度具体的</a:t>
            </a:r>
            <a:r>
              <a:rPr lang="en-US" altLang="zh-CN" dirty="0" smtClean="0"/>
              <a:t>CPU</a:t>
            </a:r>
            <a:r>
              <a:rPr lang="zh-CN" altLang="en-US" dirty="0" smtClean="0"/>
              <a:t>来执行。</a:t>
            </a:r>
            <a:endParaRPr lang="en-US" altLang="zh-CN" dirty="0" smtClean="0"/>
          </a:p>
          <a:p>
            <a:r>
              <a:rPr lang="en-US" altLang="zh-CN" dirty="0" smtClean="0"/>
              <a:t>CPU</a:t>
            </a:r>
            <a:r>
              <a:rPr lang="zh-CN" altLang="en-US" dirty="0" smtClean="0"/>
              <a:t>虚拟化需要解决由各个</a:t>
            </a:r>
            <a:r>
              <a:rPr lang="en-US" altLang="zh-CN" dirty="0" smtClean="0"/>
              <a:t>VCPU</a:t>
            </a:r>
            <a:r>
              <a:rPr lang="zh-CN" altLang="en-US" dirty="0" smtClean="0"/>
              <a:t>提交过来的指令请求，如何调度</a:t>
            </a:r>
            <a:r>
              <a:rPr lang="en-US" altLang="zh-CN" dirty="0" smtClean="0"/>
              <a:t>CPU</a:t>
            </a:r>
            <a:r>
              <a:rPr lang="zh-CN" altLang="en-US" dirty="0" smtClean="0"/>
              <a:t>来执行。</a:t>
            </a:r>
            <a:endParaRPr lang="en-US" altLang="zh-CN" dirty="0" smtClean="0"/>
          </a:p>
          <a:p>
            <a:r>
              <a:rPr lang="en-US" altLang="zh-CN" dirty="0" smtClean="0"/>
              <a:t>CPU</a:t>
            </a:r>
            <a:r>
              <a:rPr lang="en-US" altLang="zh-CN" baseline="0" dirty="0" smtClean="0"/>
              <a:t> is a component of executing program instructions. In OS, one program is an ordered set of instructions. So the program execution of CPU is equal to executing a set of ordered instructions.</a:t>
            </a:r>
          </a:p>
          <a:p>
            <a:endParaRPr lang="en-US" altLang="zh-CN" baseline="0" dirty="0" smtClean="0"/>
          </a:p>
          <a:p>
            <a:endParaRPr lang="en-US" altLang="zh-CN" baseline="0" dirty="0" smtClean="0"/>
          </a:p>
          <a:p>
            <a:endParaRPr lang="en-US" altLang="zh-CN" baseline="0"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25</a:t>
            </a:fld>
            <a:endParaRPr lang="en-US" altLang="zh-CN"/>
          </a:p>
        </p:txBody>
      </p:sp>
    </p:spTree>
    <p:extLst>
      <p:ext uri="{BB962C8B-B14F-4D97-AF65-F5344CB8AC3E}">
        <p14:creationId xmlns:p14="http://schemas.microsoft.com/office/powerpoint/2010/main" val="1716163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In</a:t>
            </a:r>
            <a:r>
              <a:rPr lang="zh-CN" altLang="en-US" baseline="0" dirty="0" smtClean="0"/>
              <a:t> </a:t>
            </a:r>
            <a:r>
              <a:rPr lang="en-US" altLang="zh-CN" baseline="0" dirty="0" smtClean="0"/>
              <a:t>CPU</a:t>
            </a:r>
            <a:r>
              <a:rPr lang="zh-CN" altLang="en-US" baseline="0" dirty="0" smtClean="0"/>
              <a:t> </a:t>
            </a:r>
            <a:r>
              <a:rPr lang="en-US" altLang="zh-CN" baseline="0" dirty="0" smtClean="0"/>
              <a:t>virtualization,</a:t>
            </a:r>
            <a:r>
              <a:rPr lang="zh-CN" altLang="en-US" baseline="0" dirty="0" smtClean="0"/>
              <a:t> </a:t>
            </a:r>
            <a:r>
              <a:rPr lang="en-US" altLang="zh-CN" baseline="0" dirty="0" smtClean="0"/>
              <a:t>the key problem</a:t>
            </a:r>
            <a:r>
              <a:rPr lang="zh-CN" altLang="en-US" baseline="0" dirty="0" smtClean="0"/>
              <a:t> </a:t>
            </a:r>
            <a:r>
              <a:rPr lang="en-US" altLang="zh-CN" baseline="0" dirty="0" smtClean="0"/>
              <a:t>is how</a:t>
            </a:r>
            <a:r>
              <a:rPr lang="zh-CN" altLang="en-US" baseline="0" dirty="0" smtClean="0"/>
              <a:t> </a:t>
            </a:r>
            <a:r>
              <a:rPr lang="en-US" altLang="zh-CN" baseline="0" dirty="0" smtClean="0"/>
              <a:t>to virtualize</a:t>
            </a:r>
            <a:r>
              <a:rPr lang="zh-CN" altLang="en-US" baseline="0" dirty="0" smtClean="0"/>
              <a:t> </a:t>
            </a:r>
            <a:r>
              <a:rPr lang="en-US" altLang="zh-CN" baseline="0" dirty="0" smtClean="0"/>
              <a:t>the</a:t>
            </a:r>
            <a:r>
              <a:rPr lang="zh-CN" altLang="en-US" baseline="0" dirty="0" smtClean="0"/>
              <a:t> </a:t>
            </a:r>
            <a:r>
              <a:rPr lang="en-US" altLang="zh-CN" baseline="0" dirty="0" smtClean="0"/>
              <a:t>instruction</a:t>
            </a:r>
            <a:r>
              <a:rPr lang="zh-CN" altLang="zh-CN" baseline="0" dirty="0" smtClean="0"/>
              <a:t>.</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There are three relation</a:t>
            </a:r>
            <a:r>
              <a:rPr lang="zh-CN" altLang="en-US" baseline="0" dirty="0" smtClean="0"/>
              <a:t> </a:t>
            </a:r>
            <a:r>
              <a:rPr lang="en-US" altLang="zh-CN" baseline="0" dirty="0" smtClean="0"/>
              <a:t>approaches,</a:t>
            </a:r>
            <a:r>
              <a:rPr lang="zh-CN" altLang="en-US" baseline="0" dirty="0" smtClean="0"/>
              <a:t> </a:t>
            </a:r>
            <a:r>
              <a:rPr lang="en-US" altLang="zh-CN" baseline="0" dirty="0" smtClean="0"/>
              <a:t>Binary Translation,</a:t>
            </a:r>
            <a:r>
              <a:rPr lang="zh-CN" altLang="en-US" baseline="0" dirty="0" smtClean="0"/>
              <a:t> </a:t>
            </a:r>
            <a:r>
              <a:rPr lang="en-US" altLang="zh-CN" baseline="0" dirty="0" err="1" smtClean="0"/>
              <a:t>Paravirtualization</a:t>
            </a:r>
            <a:r>
              <a:rPr lang="zh-CN" altLang="en-US" baseline="0" dirty="0" smtClean="0"/>
              <a:t>, </a:t>
            </a:r>
            <a:r>
              <a:rPr lang="en-US" altLang="zh-CN" b="1" dirty="0" smtClean="0">
                <a:solidFill>
                  <a:schemeClr val="tx2">
                    <a:lumMod val="75000"/>
                  </a:schemeClr>
                </a:solidFill>
              </a:rPr>
              <a:t>Hardware-assisted virtualization.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1" dirty="0" smtClean="0">
              <a:solidFill>
                <a:schemeClr val="tx2">
                  <a:lumMod val="75000"/>
                </a:schemeClr>
              </a:solidFill>
            </a:endParaRPr>
          </a:p>
          <a:p>
            <a:r>
              <a:rPr lang="en-US" altLang="zh-CN" b="1" dirty="0" smtClean="0">
                <a:solidFill>
                  <a:schemeClr val="tx2">
                    <a:lumMod val="75000"/>
                  </a:schemeClr>
                </a:solidFill>
              </a:rPr>
              <a:t>Intel® VT for Intel® 64 (VT-x) and AMD-V technology</a:t>
            </a:r>
          </a:p>
          <a:p>
            <a:r>
              <a:rPr lang="en-US" altLang="zh-CN" b="1" dirty="0" smtClean="0">
                <a:solidFill>
                  <a:schemeClr val="tx2">
                    <a:lumMod val="75000"/>
                  </a:schemeClr>
                </a:solidFill>
              </a:rPr>
              <a:t>VMX Transitions.</a:t>
            </a:r>
          </a:p>
          <a:p>
            <a:endParaRPr lang="en-US" altLang="zh-CN" b="1" dirty="0" smtClean="0">
              <a:solidFill>
                <a:schemeClr val="tx2">
                  <a:lumMod val="75000"/>
                </a:schemeClr>
              </a:solidFill>
            </a:endParaRPr>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26</a:t>
            </a:fld>
            <a:endParaRPr lang="en-US" altLang="zh-CN"/>
          </a:p>
        </p:txBody>
      </p:sp>
    </p:spTree>
    <p:extLst>
      <p:ext uri="{BB962C8B-B14F-4D97-AF65-F5344CB8AC3E}">
        <p14:creationId xmlns:p14="http://schemas.microsoft.com/office/powerpoint/2010/main" val="598887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整个操作系统看做一个应用程序的二进制，所有的代码指令被翻译成物理</a:t>
            </a:r>
            <a:r>
              <a:rPr lang="en-US" altLang="zh-CN" dirty="0" smtClean="0"/>
              <a:t>CPU</a:t>
            </a:r>
            <a:r>
              <a:rPr lang="zh-CN" altLang="en-US" dirty="0" smtClean="0"/>
              <a:t>可识别的指令。</a:t>
            </a:r>
            <a:endParaRPr lang="en-US" altLang="zh-CN" dirty="0" smtClean="0"/>
          </a:p>
          <a:p>
            <a:r>
              <a:rPr lang="en-US" altLang="zh-CN" dirty="0" smtClean="0"/>
              <a:t>The guest OS is viewed as an</a:t>
            </a:r>
            <a:r>
              <a:rPr lang="en-US" altLang="zh-CN" baseline="0" dirty="0" smtClean="0"/>
              <a:t> application program binary. The all program codes denote a set of virtual instructions and are translated into  real instructions of PCPU by VMM in runtime.  </a:t>
            </a:r>
          </a:p>
          <a:p>
            <a:r>
              <a:rPr lang="zh-CN" altLang="en-US" dirty="0" smtClean="0"/>
              <a:t>所有的操作指令必须先翻译再被执行，造成很大开销</a:t>
            </a:r>
            <a:r>
              <a:rPr lang="en-US" altLang="zh-CN" dirty="0" smtClean="0"/>
              <a:t>.</a:t>
            </a:r>
          </a:p>
          <a:p>
            <a:r>
              <a:rPr lang="en-US" altLang="zh-CN" dirty="0" smtClean="0"/>
              <a:t>All the virtualized instructions must</a:t>
            </a:r>
            <a:r>
              <a:rPr lang="en-US" altLang="zh-CN" baseline="0" dirty="0" smtClean="0"/>
              <a:t> be translated for execution. The large quantity of translation operations reduce performance. </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27</a:t>
            </a:fld>
            <a:endParaRPr lang="en-US" altLang="zh-CN"/>
          </a:p>
        </p:txBody>
      </p:sp>
    </p:spTree>
    <p:extLst>
      <p:ext uri="{BB962C8B-B14F-4D97-AF65-F5344CB8AC3E}">
        <p14:creationId xmlns:p14="http://schemas.microsoft.com/office/powerpoint/2010/main" val="336821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Modifying guest OS source to cooperatively work with hypervisor for performance, simplicity etc.</a:t>
            </a:r>
          </a:p>
          <a:p>
            <a:r>
              <a:rPr lang="en-US" altLang="zh-CN" baseline="0" dirty="0" smtClean="0"/>
              <a:t>The implementation approaches include </a:t>
            </a:r>
            <a:r>
              <a:rPr lang="en-US" altLang="zh-CN" baseline="0" dirty="0" err="1" smtClean="0"/>
              <a:t>hypercall</a:t>
            </a:r>
            <a:r>
              <a:rPr lang="en-US" altLang="zh-CN" baseline="0" dirty="0" smtClean="0"/>
              <a:t>, event channel, share memory and </a:t>
            </a:r>
            <a:r>
              <a:rPr lang="en-US" altLang="zh-CN" baseline="0" dirty="0" err="1" smtClean="0"/>
              <a:t>virtio</a:t>
            </a:r>
            <a:r>
              <a:rPr lang="en-US" altLang="zh-CN" baseline="0" dirty="0" smtClean="0"/>
              <a:t>.</a:t>
            </a:r>
          </a:p>
          <a:p>
            <a:endParaRPr lang="en-US" altLang="zh-CN" dirty="0" smtClean="0"/>
          </a:p>
          <a:p>
            <a:r>
              <a:rPr lang="zh-CN" altLang="en-US" dirty="0" smtClean="0"/>
              <a:t>通过修改</a:t>
            </a:r>
            <a:r>
              <a:rPr lang="en-US" altLang="zh-CN" dirty="0" smtClean="0"/>
              <a:t>VM</a:t>
            </a:r>
            <a:r>
              <a:rPr lang="zh-CN" altLang="en-US" dirty="0" smtClean="0"/>
              <a:t>的</a:t>
            </a:r>
            <a:r>
              <a:rPr lang="en-US" altLang="zh-CN" dirty="0" smtClean="0"/>
              <a:t>OS</a:t>
            </a:r>
            <a:r>
              <a:rPr lang="zh-CN" altLang="en-US" dirty="0" smtClean="0"/>
              <a:t>内核，增加一些特殊支持超级调用，使得一些特殊指令能够直接被</a:t>
            </a:r>
            <a:r>
              <a:rPr lang="en-US" altLang="zh-CN" dirty="0" smtClean="0"/>
              <a:t>PM</a:t>
            </a:r>
            <a:r>
              <a:rPr lang="zh-CN" altLang="en-US" dirty="0" smtClean="0"/>
              <a:t>操作系统运行而不进入</a:t>
            </a:r>
            <a:r>
              <a:rPr lang="en-US" altLang="zh-CN" dirty="0" smtClean="0"/>
              <a:t>VMM</a:t>
            </a:r>
            <a:r>
              <a:rPr lang="zh-CN" altLang="en-US" dirty="0" smtClean="0"/>
              <a:t>。比如，</a:t>
            </a:r>
            <a:r>
              <a:rPr lang="en-US" altLang="zh-CN" dirty="0" smtClean="0"/>
              <a:t>IO</a:t>
            </a:r>
            <a:r>
              <a:rPr lang="zh-CN" altLang="en-US" dirty="0" smtClean="0"/>
              <a:t>访问支持。</a:t>
            </a:r>
            <a:endParaRPr lang="en-US" altLang="zh-CN" dirty="0" smtClean="0"/>
          </a:p>
          <a:p>
            <a:endParaRPr lang="en-US" altLang="zh-CN" dirty="0" smtClean="0"/>
          </a:p>
          <a:p>
            <a:r>
              <a:rPr lang="en-US" altLang="zh-CN" dirty="0" err="1" smtClean="0"/>
              <a:t>virtio</a:t>
            </a:r>
            <a:r>
              <a:rPr lang="zh-CN" altLang="en-US" dirty="0" smtClean="0"/>
              <a:t>技术</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28</a:t>
            </a:fld>
            <a:endParaRPr lang="en-US" altLang="zh-CN"/>
          </a:p>
        </p:txBody>
      </p:sp>
    </p:spTree>
    <p:extLst>
      <p:ext uri="{BB962C8B-B14F-4D97-AF65-F5344CB8AC3E}">
        <p14:creationId xmlns:p14="http://schemas.microsoft.com/office/powerpoint/2010/main" val="2700095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Some sensitive</a:t>
            </a:r>
            <a:r>
              <a:rPr lang="en-US" altLang="zh-CN" baseline="0" dirty="0" smtClean="0"/>
              <a:t> instructions can be directly captured and executed by hardware extension.</a:t>
            </a:r>
          </a:p>
          <a:p>
            <a:r>
              <a:rPr lang="en-US" altLang="zh-CN" dirty="0" smtClean="0"/>
              <a:t>This needs to improve hardware support that</a:t>
            </a:r>
            <a:r>
              <a:rPr lang="en-US" altLang="zh-CN" baseline="0" dirty="0" smtClean="0"/>
              <a:t> VM can</a:t>
            </a:r>
            <a:r>
              <a:rPr lang="en-US" altLang="zh-CN" dirty="0" smtClean="0"/>
              <a:t>.</a:t>
            </a:r>
          </a:p>
          <a:p>
            <a:r>
              <a:rPr lang="en-US" altLang="zh-CN" dirty="0" smtClean="0"/>
              <a:t>The hardware can </a:t>
            </a:r>
            <a:r>
              <a:rPr lang="en-US" altLang="zh-CN" baseline="0" dirty="0" smtClean="0"/>
              <a:t>directly access some instructions of guest OS.</a:t>
            </a:r>
          </a:p>
          <a:p>
            <a:endParaRPr lang="en-US" altLang="zh-CN" baseline="0" dirty="0" smtClean="0"/>
          </a:p>
          <a:p>
            <a:r>
              <a:rPr lang="zh-CN" altLang="zh-CN" dirty="0" smtClean="0"/>
              <a:t>is a way of improving overall efficiency of virtualization. </a:t>
            </a:r>
            <a:endParaRPr lang="en-US" altLang="zh-CN" dirty="0" smtClean="0"/>
          </a:p>
          <a:p>
            <a:pPr lvl="1"/>
            <a:r>
              <a:rPr lang="zh-CN" altLang="zh-CN" dirty="0" smtClean="0"/>
              <a:t>CPUs provide support for virtualization in hardware</a:t>
            </a:r>
            <a:endParaRPr lang="en-US" altLang="zh-CN" dirty="0" smtClean="0"/>
          </a:p>
          <a:p>
            <a:pPr lvl="1"/>
            <a:r>
              <a:rPr lang="zh-CN" altLang="zh-CN" dirty="0" smtClean="0"/>
              <a:t>other hardware components that help improve the performance of a guest environment.</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29</a:t>
            </a:fld>
            <a:endParaRPr lang="en-US" altLang="zh-CN"/>
          </a:p>
        </p:txBody>
      </p:sp>
    </p:spTree>
    <p:extLst>
      <p:ext uri="{BB962C8B-B14F-4D97-AF65-F5344CB8AC3E}">
        <p14:creationId xmlns:p14="http://schemas.microsoft.com/office/powerpoint/2010/main" val="4051250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内存是如何被虚拟化的？首先需要了解操作系统内存工作原理。</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操作系统中的</a:t>
            </a:r>
            <a:r>
              <a:rPr lang="en-US" altLang="zh-CN" baseline="0" dirty="0" smtClean="0"/>
              <a:t>MMU</a:t>
            </a:r>
            <a:r>
              <a:rPr lang="zh-CN" altLang="en-US" baseline="0" dirty="0" smtClean="0"/>
              <a:t>，是负责内存管理的部件。</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计算机的内存被分段和分页进行管理，每个页标识为一个地址，所有地址构成一个地址空间。操作系统访问数据要遍历内存空间。</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为了保证访问效率，操作系统设计要求一些内存地址是连续的。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虚拟化之后，虚拟机</a:t>
            </a:r>
            <a:r>
              <a:rPr lang="en-US" altLang="zh-CN" baseline="0" dirty="0" err="1" smtClean="0"/>
              <a:t>GuestOS</a:t>
            </a:r>
            <a:r>
              <a:rPr lang="zh-CN" altLang="en-US" baseline="0" dirty="0" smtClean="0"/>
              <a:t>看到的连续内存是虚拟化的内存（</a:t>
            </a:r>
            <a:r>
              <a:rPr lang="en-US" altLang="zh-CN" baseline="0" dirty="0" err="1" smtClean="0"/>
              <a:t>vMemory</a:t>
            </a:r>
            <a:r>
              <a:rPr lang="zh-CN" altLang="en-US" baseline="0" dirty="0" smtClean="0"/>
              <a:t>），会对应到实际的物理机实际内存，是不连续的。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这要求管理一张虚拟机</a:t>
            </a:r>
            <a:r>
              <a:rPr lang="en-US" altLang="zh-CN" baseline="0" dirty="0" smtClean="0"/>
              <a:t>OS</a:t>
            </a:r>
            <a:r>
              <a:rPr lang="zh-CN" altLang="en-US" baseline="0" dirty="0" smtClean="0"/>
              <a:t>的内存地址（逻辑地址）和物理机实际内存地址的对照表。</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30</a:t>
            </a:fld>
            <a:endParaRPr lang="en-US" altLang="zh-CN"/>
          </a:p>
        </p:txBody>
      </p:sp>
    </p:spTree>
    <p:extLst>
      <p:ext uri="{BB962C8B-B14F-4D97-AF65-F5344CB8AC3E}">
        <p14:creationId xmlns:p14="http://schemas.microsoft.com/office/powerpoint/2010/main" val="2638347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Arial" pitchFamily="34" charset="0"/>
                <a:ea typeface="+mn-ea"/>
                <a:cs typeface="+mn-cs"/>
              </a:rPr>
              <a:t>Now, let’s see that how</a:t>
            </a:r>
            <a:r>
              <a:rPr lang="en-US" altLang="zh-CN" sz="1200" b="0" i="0" kern="1200" baseline="0" dirty="0" smtClean="0">
                <a:solidFill>
                  <a:schemeClr val="tx1"/>
                </a:solidFill>
                <a:effectLst/>
                <a:latin typeface="Arial" pitchFamily="34" charset="0"/>
                <a:ea typeface="+mn-ea"/>
                <a:cs typeface="+mn-cs"/>
              </a:rPr>
              <a:t> to realize </a:t>
            </a:r>
            <a:r>
              <a:rPr lang="en-US" altLang="zh-CN" sz="1200" b="0" i="0" kern="1200" dirty="0" smtClean="0">
                <a:solidFill>
                  <a:schemeClr val="tx1"/>
                </a:solidFill>
                <a:effectLst/>
                <a:latin typeface="Arial" pitchFamily="34" charset="0"/>
                <a:ea typeface="+mn-ea"/>
                <a:cs typeface="+mn-cs"/>
              </a:rPr>
              <a:t>the memory virtualization.</a:t>
            </a:r>
          </a:p>
          <a:p>
            <a:r>
              <a:rPr lang="en-US" altLang="zh-CN" sz="1200" b="0" i="0" kern="1200" dirty="0" smtClean="0">
                <a:solidFill>
                  <a:schemeClr val="tx1"/>
                </a:solidFill>
                <a:effectLst/>
                <a:latin typeface="Arial" pitchFamily="34" charset="0"/>
                <a:ea typeface="+mn-ea"/>
                <a:cs typeface="+mn-cs"/>
              </a:rPr>
              <a:t>As a guest OS, it must ensure that </a:t>
            </a:r>
          </a:p>
          <a:p>
            <a:r>
              <a:rPr lang="en-US" altLang="zh-CN" sz="1200" b="0" i="0" kern="1200" dirty="0" smtClean="0">
                <a:solidFill>
                  <a:schemeClr val="tx1"/>
                </a:solidFill>
                <a:effectLst/>
                <a:latin typeface="Arial" pitchFamily="34" charset="0"/>
                <a:ea typeface="+mn-ea"/>
                <a:cs typeface="+mn-cs"/>
              </a:rPr>
              <a:t>In general,</a:t>
            </a:r>
            <a:r>
              <a:rPr lang="en-US" altLang="zh-CN" sz="1200" b="0" i="0" kern="1200" baseline="0" dirty="0" smtClean="0">
                <a:solidFill>
                  <a:schemeClr val="tx1"/>
                </a:solidFill>
                <a:effectLst/>
                <a:latin typeface="Arial" pitchFamily="34" charset="0"/>
                <a:ea typeface="+mn-ea"/>
                <a:cs typeface="+mn-cs"/>
              </a:rPr>
              <a:t> all the </a:t>
            </a:r>
            <a:r>
              <a:rPr lang="en-US" altLang="zh-CN" sz="1200" b="0" i="0" kern="1200" baseline="0" dirty="0" err="1" smtClean="0">
                <a:solidFill>
                  <a:schemeClr val="tx1"/>
                </a:solidFill>
                <a:effectLst/>
                <a:latin typeface="Arial" pitchFamily="34" charset="0"/>
                <a:ea typeface="+mn-ea"/>
                <a:cs typeface="+mn-cs"/>
              </a:rPr>
              <a:t>linux</a:t>
            </a:r>
            <a:r>
              <a:rPr lang="en-US" altLang="zh-CN" sz="1200" b="0" i="0" kern="1200" baseline="0" dirty="0" smtClean="0">
                <a:solidFill>
                  <a:schemeClr val="tx1"/>
                </a:solidFill>
                <a:effectLst/>
                <a:latin typeface="Arial" pitchFamily="34" charset="0"/>
                <a:ea typeface="+mn-ea"/>
                <a:cs typeface="+mn-cs"/>
              </a:rPr>
              <a:t> OS expect to see physical memory starting from 0. The BIOS OS are designed to boot from address low 1M (mega byte).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OS expect to see contiguous memory in address space.</a:t>
            </a:r>
            <a:endParaRPr lang="zh-CN" altLang="en-US" sz="1200" dirty="0" smtClean="0"/>
          </a:p>
          <a:p>
            <a:endParaRPr lang="en-US" altLang="zh-CN" sz="1200" b="0" i="0" kern="1200" dirty="0" smtClean="0">
              <a:solidFill>
                <a:schemeClr val="tx1"/>
              </a:solidFill>
              <a:effectLst/>
              <a:latin typeface="Arial" pitchFamily="34" charset="0"/>
              <a:ea typeface="+mn-ea"/>
              <a:cs typeface="+mn-cs"/>
            </a:endParaRPr>
          </a:p>
          <a:p>
            <a:r>
              <a:rPr lang="en-US" altLang="zh-CN" sz="1200" b="0" i="0" kern="1200" dirty="0" smtClean="0">
                <a:solidFill>
                  <a:schemeClr val="tx1"/>
                </a:solidFill>
                <a:effectLst/>
                <a:latin typeface="Arial" pitchFamily="34" charset="0"/>
                <a:ea typeface="+mn-ea"/>
                <a:cs typeface="+mn-cs"/>
              </a:rPr>
              <a:t>So VMM has to remap guest physical address to host physical address.</a:t>
            </a:r>
          </a:p>
          <a:p>
            <a:endParaRPr lang="en-US" altLang="zh-CN" sz="1200" b="0" i="0" kern="1200" dirty="0" smtClean="0">
              <a:solidFill>
                <a:schemeClr val="tx1"/>
              </a:solidFill>
              <a:effectLst/>
              <a:latin typeface="Arial" pitchFamily="34" charset="0"/>
              <a:ea typeface="+mn-ea"/>
              <a:cs typeface="+mn-cs"/>
            </a:endParaRPr>
          </a:p>
          <a:p>
            <a:endParaRPr lang="en-US" altLang="zh-CN" sz="1200" b="0" i="0" kern="1200" dirty="0" smtClean="0">
              <a:solidFill>
                <a:schemeClr val="tx1"/>
              </a:solidFill>
              <a:effectLst/>
              <a:latin typeface="Arial" pitchFamily="34" charset="0"/>
              <a:ea typeface="+mn-ea"/>
              <a:cs typeface="+mn-cs"/>
            </a:endParaRPr>
          </a:p>
          <a:p>
            <a:endParaRPr lang="en-US" altLang="zh-CN" sz="1200" b="0" i="0" kern="1200" dirty="0" smtClean="0">
              <a:solidFill>
                <a:schemeClr val="tx1"/>
              </a:solidFill>
              <a:effectLst/>
              <a:latin typeface="Arial" pitchFamily="34" charset="0"/>
              <a:ea typeface="+mn-ea"/>
              <a:cs typeface="+mn-cs"/>
            </a:endParaRPr>
          </a:p>
          <a:p>
            <a:endParaRPr lang="en-US" altLang="zh-CN" sz="1200" b="0" i="0" kern="1200" dirty="0" smtClean="0">
              <a:solidFill>
                <a:schemeClr val="tx1"/>
              </a:solidFill>
              <a:effectLst/>
              <a:latin typeface="Arial" pitchFamily="34" charset="0"/>
              <a:ea typeface="+mn-ea"/>
              <a:cs typeface="+mn-cs"/>
            </a:endParaRPr>
          </a:p>
          <a:p>
            <a:r>
              <a:rPr lang="en-US" altLang="zh-CN" sz="1200" b="0" i="0" kern="1200" dirty="0" smtClean="0">
                <a:solidFill>
                  <a:schemeClr val="tx1"/>
                </a:solidFill>
                <a:effectLst/>
                <a:latin typeface="Arial" pitchFamily="34" charset="0"/>
                <a:ea typeface="+mn-ea"/>
                <a:cs typeface="+mn-cs"/>
              </a:rPr>
              <a:t>A </a:t>
            </a:r>
            <a:r>
              <a:rPr lang="en-US" altLang="zh-CN" sz="1200" b="1" i="0" kern="1200" dirty="0" smtClean="0">
                <a:solidFill>
                  <a:schemeClr val="tx1"/>
                </a:solidFill>
                <a:effectLst/>
                <a:latin typeface="Arial" pitchFamily="34" charset="0"/>
                <a:ea typeface="+mn-ea"/>
                <a:cs typeface="+mn-cs"/>
              </a:rPr>
              <a:t>translation lookaside buffer</a:t>
            </a:r>
            <a:r>
              <a:rPr lang="en-US" altLang="zh-CN" sz="1200" b="0"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TLB</a:t>
            </a:r>
            <a:r>
              <a:rPr lang="en-US" altLang="zh-CN" sz="1200" b="0" i="0" kern="1200" dirty="0" smtClean="0">
                <a:solidFill>
                  <a:schemeClr val="tx1"/>
                </a:solidFill>
                <a:effectLst/>
                <a:latin typeface="Arial" pitchFamily="34" charset="0"/>
                <a:ea typeface="+mn-ea"/>
                <a:cs typeface="+mn-cs"/>
              </a:rPr>
              <a:t>) is a </a:t>
            </a:r>
            <a:r>
              <a:rPr lang="en-US" altLang="zh-CN" sz="1200" b="0" i="0" u="none" strike="noStrike" kern="1200" dirty="0" smtClean="0">
                <a:solidFill>
                  <a:schemeClr val="tx1"/>
                </a:solidFill>
                <a:effectLst/>
                <a:latin typeface="Arial" pitchFamily="34" charset="0"/>
                <a:ea typeface="+mn-ea"/>
                <a:cs typeface="+mn-cs"/>
                <a:hlinkClick r:id="rId3" tooltip="Cache (computing)"/>
              </a:rPr>
              <a:t>cache</a:t>
            </a:r>
            <a:r>
              <a:rPr lang="en-US" altLang="zh-CN" sz="1200" b="0" i="0" kern="1200" dirty="0" smtClean="0">
                <a:solidFill>
                  <a:schemeClr val="tx1"/>
                </a:solidFill>
                <a:effectLst/>
                <a:latin typeface="Arial" pitchFamily="34" charset="0"/>
                <a:ea typeface="+mn-ea"/>
                <a:cs typeface="+mn-cs"/>
              </a:rPr>
              <a:t> that </a:t>
            </a:r>
            <a:r>
              <a:rPr lang="en-US" altLang="zh-CN" sz="1200" b="0" i="0" u="none" strike="noStrike" kern="1200" dirty="0" smtClean="0">
                <a:solidFill>
                  <a:schemeClr val="tx1"/>
                </a:solidFill>
                <a:effectLst/>
                <a:latin typeface="Arial" pitchFamily="34" charset="0"/>
                <a:ea typeface="+mn-ea"/>
                <a:cs typeface="+mn-cs"/>
                <a:hlinkClick r:id="rId4" tooltip="Memory management unit"/>
              </a:rPr>
              <a:t>memory management hardware</a:t>
            </a:r>
            <a:r>
              <a:rPr lang="en-US" altLang="zh-CN" sz="1200" b="0" i="0" kern="1200" dirty="0" smtClean="0">
                <a:solidFill>
                  <a:schemeClr val="tx1"/>
                </a:solidFill>
                <a:effectLst/>
                <a:latin typeface="Arial" pitchFamily="34" charset="0"/>
                <a:ea typeface="+mn-ea"/>
                <a:cs typeface="+mn-cs"/>
              </a:rPr>
              <a:t> uses to improve </a:t>
            </a:r>
            <a:r>
              <a:rPr lang="en-US" altLang="zh-CN" sz="1200" b="0" i="0" u="none" strike="noStrike" kern="1200" dirty="0" smtClean="0">
                <a:solidFill>
                  <a:schemeClr val="tx1"/>
                </a:solidFill>
                <a:effectLst/>
                <a:latin typeface="Arial" pitchFamily="34" charset="0"/>
                <a:ea typeface="+mn-ea"/>
                <a:cs typeface="+mn-cs"/>
                <a:hlinkClick r:id="rId5" tooltip="Virtual address space"/>
              </a:rPr>
              <a:t>virtual address</a:t>
            </a:r>
            <a:r>
              <a:rPr lang="en-US" altLang="zh-CN" sz="1200" b="0" i="0" kern="1200" dirty="0" smtClean="0">
                <a:solidFill>
                  <a:schemeClr val="tx1"/>
                </a:solidFill>
                <a:effectLst/>
                <a:latin typeface="Arial" pitchFamily="34" charset="0"/>
                <a:ea typeface="+mn-ea"/>
                <a:cs typeface="+mn-cs"/>
              </a:rPr>
              <a:t> translation speed.</a:t>
            </a:r>
            <a:r>
              <a:rPr lang="en-US" altLang="zh-CN" sz="1200" b="0" i="0" u="none" strike="noStrike" kern="1200" baseline="30000" dirty="0" smtClean="0">
                <a:solidFill>
                  <a:schemeClr val="tx1"/>
                </a:solidFill>
                <a:effectLst/>
                <a:latin typeface="Arial" pitchFamily="34" charset="0"/>
                <a:ea typeface="+mn-ea"/>
                <a:cs typeface="+mn-cs"/>
                <a:hlinkClick r:id="rId6"/>
              </a:rPr>
              <a:t>[1]</a:t>
            </a:r>
            <a:r>
              <a:rPr lang="en-US" altLang="zh-CN" sz="1200" b="0" i="0" kern="1200" dirty="0" smtClean="0">
                <a:solidFill>
                  <a:schemeClr val="tx1"/>
                </a:solidFill>
                <a:effectLst/>
                <a:latin typeface="Arial" pitchFamily="34" charset="0"/>
                <a:ea typeface="+mn-ea"/>
                <a:cs typeface="+mn-cs"/>
              </a:rPr>
              <a:t> The majority of desktop, laptop, and server processors includes one or more TLBs in the memory management hardware, and it is nearly always present in any hardware that utilizes </a:t>
            </a:r>
            <a:r>
              <a:rPr lang="en-US" altLang="zh-CN" sz="1200" b="0" i="0" u="none" strike="noStrike" kern="1200" dirty="0" smtClean="0">
                <a:solidFill>
                  <a:schemeClr val="tx1"/>
                </a:solidFill>
                <a:effectLst/>
                <a:latin typeface="Arial" pitchFamily="34" charset="0"/>
                <a:ea typeface="+mn-ea"/>
                <a:cs typeface="+mn-cs"/>
                <a:hlinkClick r:id="rId7" tooltip="Paging"/>
              </a:rPr>
              <a:t>paged</a:t>
            </a:r>
            <a:r>
              <a:rPr lang="en-US" altLang="zh-CN" sz="1200" b="0" i="0" kern="1200" dirty="0" smtClean="0">
                <a:solidFill>
                  <a:schemeClr val="tx1"/>
                </a:solidFill>
                <a:effectLst/>
                <a:latin typeface="Arial" pitchFamily="34" charset="0"/>
                <a:ea typeface="+mn-ea"/>
                <a:cs typeface="+mn-cs"/>
              </a:rPr>
              <a:t> </a:t>
            </a:r>
            <a:r>
              <a:rPr lang="en-US" altLang="zh-CN" sz="1200" b="0" i="0" kern="1200" dirty="0" err="1" smtClean="0">
                <a:solidFill>
                  <a:schemeClr val="tx1"/>
                </a:solidFill>
                <a:effectLst/>
                <a:latin typeface="Arial" pitchFamily="34" charset="0"/>
                <a:ea typeface="+mn-ea"/>
                <a:cs typeface="+mn-cs"/>
              </a:rPr>
              <a:t>or</a:t>
            </a:r>
            <a:r>
              <a:rPr lang="en-US" altLang="zh-CN" sz="1200" b="0" i="0" u="none" strike="noStrike" kern="1200" dirty="0" err="1" smtClean="0">
                <a:solidFill>
                  <a:schemeClr val="tx1"/>
                </a:solidFill>
                <a:effectLst/>
                <a:latin typeface="Arial" pitchFamily="34" charset="0"/>
                <a:ea typeface="+mn-ea"/>
                <a:cs typeface="+mn-cs"/>
                <a:hlinkClick r:id="rId8" tooltip="Memory segmentation"/>
              </a:rPr>
              <a:t>segmented</a:t>
            </a:r>
            <a:r>
              <a:rPr lang="en-US" altLang="zh-CN" sz="1200" b="0" i="0" kern="1200" dirty="0" smtClean="0">
                <a:solidFill>
                  <a:schemeClr val="tx1"/>
                </a:solidFill>
                <a:effectLst/>
                <a:latin typeface="Arial" pitchFamily="34" charset="0"/>
                <a:ea typeface="+mn-ea"/>
                <a:cs typeface="+mn-cs"/>
              </a:rPr>
              <a:t> </a:t>
            </a:r>
            <a:r>
              <a:rPr lang="en-US" altLang="zh-CN" sz="1200" b="0" i="0" u="none" strike="noStrike" kern="1200" dirty="0" smtClean="0">
                <a:solidFill>
                  <a:schemeClr val="tx1"/>
                </a:solidFill>
                <a:effectLst/>
                <a:latin typeface="Arial" pitchFamily="34" charset="0"/>
                <a:ea typeface="+mn-ea"/>
                <a:cs typeface="+mn-cs"/>
                <a:hlinkClick r:id="rId9" tooltip="Virtual memory"/>
              </a:rPr>
              <a:t>virtual memory</a:t>
            </a:r>
            <a:r>
              <a:rPr lang="en-US" altLang="zh-CN" sz="1200" b="0" i="0" kern="1200" dirty="0" smtClean="0">
                <a:solidFill>
                  <a:schemeClr val="tx1"/>
                </a:solidFill>
                <a:effectLst/>
                <a:latin typeface="Arial" pitchFamily="34" charset="0"/>
                <a:ea typeface="+mn-ea"/>
                <a:cs typeface="+mn-cs"/>
              </a:rPr>
              <a:t>.</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31</a:t>
            </a:fld>
            <a:endParaRPr lang="en-US" altLang="zh-CN"/>
          </a:p>
        </p:txBody>
      </p:sp>
    </p:spTree>
    <p:extLst>
      <p:ext uri="{BB962C8B-B14F-4D97-AF65-F5344CB8AC3E}">
        <p14:creationId xmlns:p14="http://schemas.microsoft.com/office/powerpoint/2010/main" val="262595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introduce the definition of Wikipedia. </a:t>
            </a:r>
          </a:p>
          <a:p>
            <a:r>
              <a:rPr lang="en-US" altLang="zh-CN" baseline="0" dirty="0" smtClean="0"/>
              <a:t>In</a:t>
            </a:r>
            <a:r>
              <a:rPr lang="zh-CN" altLang="en-US" baseline="0" dirty="0" smtClean="0"/>
              <a:t> </a:t>
            </a:r>
            <a:r>
              <a:rPr lang="en-US" altLang="zh-CN" baseline="0" dirty="0" smtClean="0"/>
              <a:t>Wikipedia,</a:t>
            </a:r>
            <a:r>
              <a:rPr lang="zh-CN" altLang="en-US" baseline="0" dirty="0" smtClean="0"/>
              <a:t> </a:t>
            </a:r>
            <a:r>
              <a:rPr lang="en-US" altLang="zh-CN" baseline="0" dirty="0" smtClean="0"/>
              <a:t>virtualization is a term that refers to the abstraction of computer resources, or the act of creating a virtual (rather than actual) version of something in computing, including virtual computer hardware platforms, operating systems, storage devices, and computer network resources. </a:t>
            </a:r>
          </a:p>
          <a:p>
            <a:r>
              <a:rPr lang="en-US" altLang="zh-CN" sz="1600" kern="1200" baseline="0" dirty="0" smtClean="0">
                <a:solidFill>
                  <a:schemeClr val="accent2">
                    <a:lumMod val="50000"/>
                  </a:schemeClr>
                </a:solidFill>
                <a:latin typeface="Arial" pitchFamily="34" charset="0"/>
              </a:rPr>
              <a:t>Actually,</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in</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our</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computer</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system,</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CPU,</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memory</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disk,</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network</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IO</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are</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all</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resources</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and</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will</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be</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abstracted</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and</a:t>
            </a:r>
            <a:r>
              <a:rPr lang="zh-CN" altLang="en-US" sz="1600" kern="1200" baseline="0" dirty="0" smtClean="0">
                <a:solidFill>
                  <a:schemeClr val="accent2">
                    <a:lumMod val="50000"/>
                  </a:schemeClr>
                </a:solidFill>
                <a:latin typeface="Arial" pitchFamily="34" charset="0"/>
              </a:rPr>
              <a:t> </a:t>
            </a:r>
            <a:r>
              <a:rPr lang="en-US" altLang="zh-CN" sz="1600" kern="1200" baseline="0" dirty="0" smtClean="0">
                <a:solidFill>
                  <a:schemeClr val="accent2">
                    <a:lumMod val="50000"/>
                  </a:schemeClr>
                </a:solidFill>
                <a:latin typeface="Arial" pitchFamily="34" charset="0"/>
              </a:rPr>
              <a:t>virtualized.</a:t>
            </a:r>
          </a:p>
          <a:p>
            <a:endParaRPr lang="en-US" altLang="zh-CN" dirty="0" smtClean="0"/>
          </a:p>
          <a:p>
            <a:pPr lvl="1"/>
            <a:endParaRPr lang="en-US" altLang="zh-CN" dirty="0" smtClean="0"/>
          </a:p>
          <a:p>
            <a:pPr lvl="1"/>
            <a:r>
              <a:rPr lang="zh-CN" altLang="en-US" dirty="0" smtClean="0"/>
              <a:t>虚拟化技术最早出现在</a:t>
            </a:r>
            <a:r>
              <a:rPr lang="en-US" altLang="zh-CN" dirty="0" smtClean="0"/>
              <a:t>1960</a:t>
            </a:r>
            <a:r>
              <a:rPr lang="zh-CN" altLang="en-US" dirty="0" smtClean="0"/>
              <a:t>年代，</a:t>
            </a:r>
            <a:r>
              <a:rPr lang="en-US" altLang="zh-CN" dirty="0" smtClean="0"/>
              <a:t>IBM </a:t>
            </a:r>
            <a:r>
              <a:rPr lang="zh-CN" altLang="en-US" dirty="0" smtClean="0"/>
              <a:t>主机。然而，之后的</a:t>
            </a:r>
            <a:r>
              <a:rPr lang="en-US" altLang="zh-CN" dirty="0" smtClean="0"/>
              <a:t>30</a:t>
            </a:r>
            <a:r>
              <a:rPr lang="zh-CN" altLang="en-US" dirty="0" smtClean="0"/>
              <a:t>多年来没有大规模研究和应用。</a:t>
            </a:r>
            <a:endParaRPr lang="en-US" altLang="zh-CN" dirty="0" smtClean="0"/>
          </a:p>
          <a:p>
            <a:r>
              <a:rPr lang="zh-CN" altLang="en-US" dirty="0" smtClean="0"/>
              <a:t>后来</a:t>
            </a:r>
            <a:r>
              <a:rPr lang="en-US" altLang="zh-CN" dirty="0" smtClean="0"/>
              <a:t>2000</a:t>
            </a:r>
            <a:r>
              <a:rPr lang="zh-CN" altLang="en-US" dirty="0" smtClean="0"/>
              <a:t>年之后，随着硬件规模的发展扩大，数据中心资源浪费严重，虚拟化再次引起注意。各种虚拟化产品依次出现。</a:t>
            </a:r>
            <a:endParaRPr lang="en-US" altLang="zh-CN" dirty="0" smtClean="0"/>
          </a:p>
          <a:p>
            <a:pPr lvl="1"/>
            <a:r>
              <a:rPr lang="en-US" altLang="zh-CN" dirty="0" smtClean="0"/>
              <a:t>1999</a:t>
            </a:r>
            <a:r>
              <a:rPr lang="zh-CN" altLang="en-US" dirty="0" smtClean="0"/>
              <a:t>年</a:t>
            </a:r>
            <a:r>
              <a:rPr lang="en-US" altLang="zh-CN" dirty="0" smtClean="0"/>
              <a:t>VMWARE,2003</a:t>
            </a:r>
            <a:r>
              <a:rPr lang="zh-CN" altLang="en-US" dirty="0" smtClean="0"/>
              <a:t>年</a:t>
            </a:r>
            <a:r>
              <a:rPr lang="en-US" altLang="zh-CN" dirty="0" smtClean="0"/>
              <a:t>XEN,2007</a:t>
            </a:r>
            <a:r>
              <a:rPr lang="zh-CN" altLang="en-US" dirty="0" smtClean="0"/>
              <a:t>年</a:t>
            </a:r>
            <a:r>
              <a:rPr lang="en-US" altLang="zh-CN" dirty="0" smtClean="0"/>
              <a:t>KVM</a:t>
            </a:r>
          </a:p>
          <a:p>
            <a:pPr lvl="1"/>
            <a:r>
              <a:rPr lang="en-US" altLang="zh-CN" dirty="0" smtClean="0"/>
              <a:t>2007</a:t>
            </a:r>
            <a:r>
              <a:rPr lang="zh-CN" altLang="en-US" dirty="0" smtClean="0"/>
              <a:t>年，</a:t>
            </a:r>
            <a:r>
              <a:rPr lang="en-US" altLang="zh-CN" dirty="0" smtClean="0"/>
              <a:t>INTEL CPU </a:t>
            </a:r>
            <a:r>
              <a:rPr lang="zh-CN" altLang="en-US" dirty="0" smtClean="0"/>
              <a:t>支持</a:t>
            </a:r>
            <a:r>
              <a:rPr lang="en-US" altLang="zh-CN" dirty="0" smtClean="0"/>
              <a:t>VT, AMD CPU</a:t>
            </a:r>
            <a:r>
              <a:rPr lang="zh-CN" altLang="en-US" dirty="0" smtClean="0"/>
              <a:t>支持</a:t>
            </a:r>
            <a:r>
              <a:rPr lang="en-US" altLang="zh-CN" dirty="0" smtClean="0"/>
              <a:t> VT</a:t>
            </a:r>
          </a:p>
          <a:p>
            <a:pPr lvl="1"/>
            <a:r>
              <a:rPr lang="en-US" altLang="zh-CN" dirty="0" smtClean="0"/>
              <a:t>…</a:t>
            </a:r>
          </a:p>
          <a:p>
            <a:r>
              <a:rPr lang="zh-CN" altLang="en-US" dirty="0" smtClean="0"/>
              <a:t>今天的</a:t>
            </a:r>
            <a:r>
              <a:rPr lang="en-US" altLang="zh-CN" dirty="0" smtClean="0"/>
              <a:t>VMM</a:t>
            </a:r>
          </a:p>
          <a:p>
            <a:pPr lvl="1"/>
            <a:r>
              <a:rPr lang="zh-CN" altLang="en-US" dirty="0" smtClean="0"/>
              <a:t>多大数十种</a:t>
            </a:r>
            <a:endParaRPr lang="en-US" altLang="zh-CN" dirty="0" smtClean="0"/>
          </a:p>
          <a:p>
            <a:endParaRPr lang="zh-CN" altLang="en-US" dirty="0" smtClean="0"/>
          </a:p>
          <a:p>
            <a:endParaRPr lang="zh-CN" altLang="en-US" dirty="0" smtClean="0"/>
          </a:p>
          <a:p>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a:t>
            </a:fld>
            <a:endParaRPr lang="en-US" altLang="zh-CN"/>
          </a:p>
        </p:txBody>
      </p:sp>
    </p:spTree>
    <p:extLst>
      <p:ext uri="{BB962C8B-B14F-4D97-AF65-F5344CB8AC3E}">
        <p14:creationId xmlns:p14="http://schemas.microsoft.com/office/powerpoint/2010/main" val="1139609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example, we consider</a:t>
            </a:r>
            <a:r>
              <a:rPr lang="en-US" altLang="zh-CN" baseline="0" dirty="0" smtClean="0"/>
              <a:t> four VMs run in one PM. VM1</a:t>
            </a:r>
            <a:r>
              <a:rPr lang="zh-CN" altLang="en-US" baseline="0" dirty="0" smtClean="0"/>
              <a:t> </a:t>
            </a:r>
            <a:r>
              <a:rPr lang="en-US" altLang="zh-CN" baseline="0" dirty="0" smtClean="0"/>
              <a:t>has</a:t>
            </a:r>
            <a:r>
              <a:rPr lang="zh-CN" altLang="en-US" baseline="0" dirty="0" smtClean="0"/>
              <a:t> </a:t>
            </a:r>
            <a:r>
              <a:rPr lang="en-US" altLang="zh-CN" baseline="0" dirty="0" smtClean="0"/>
              <a:t>five</a:t>
            </a:r>
            <a:r>
              <a:rPr lang="zh-CN" altLang="en-US" baseline="0" dirty="0" smtClean="0"/>
              <a:t> </a:t>
            </a:r>
            <a:r>
              <a:rPr lang="en-US" altLang="zh-CN" baseline="0" dirty="0" smtClean="0"/>
              <a:t>pages</a:t>
            </a:r>
            <a:r>
              <a:rPr lang="zh-CN" altLang="en-US" baseline="0" dirty="0" smtClean="0"/>
              <a:t> </a:t>
            </a:r>
            <a:r>
              <a:rPr lang="en-US" altLang="zh-CN" baseline="0" dirty="0" smtClean="0"/>
              <a:t>with</a:t>
            </a:r>
            <a:r>
              <a:rPr lang="zh-CN" altLang="en-US" baseline="0" dirty="0" smtClean="0"/>
              <a:t> </a:t>
            </a:r>
            <a:r>
              <a:rPr lang="en-US" altLang="zh-CN" baseline="0" dirty="0" smtClean="0"/>
              <a:t>contiguous memory page address.</a:t>
            </a:r>
          </a:p>
          <a:p>
            <a:r>
              <a:rPr lang="en-US" altLang="zh-CN" baseline="0" dirty="0" smtClean="0"/>
              <a:t>By</a:t>
            </a:r>
            <a:r>
              <a:rPr lang="zh-CN" altLang="en-US" baseline="0" dirty="0" smtClean="0"/>
              <a:t> </a:t>
            </a:r>
            <a:r>
              <a:rPr lang="en-US" altLang="zh-CN" baseline="0" dirty="0" smtClean="0"/>
              <a:t>virtualization,</a:t>
            </a:r>
            <a:r>
              <a:rPr lang="zh-CN" altLang="en-US" baseline="0" dirty="0" smtClean="0"/>
              <a:t> </a:t>
            </a:r>
            <a:r>
              <a:rPr lang="en-US" altLang="zh-CN" baseline="0" dirty="0" smtClean="0"/>
              <a:t>memory</a:t>
            </a:r>
            <a:r>
              <a:rPr lang="zh-CN" altLang="en-US" baseline="0" dirty="0" smtClean="0"/>
              <a:t> </a:t>
            </a:r>
            <a:r>
              <a:rPr lang="en-US" altLang="zh-CN" baseline="0" dirty="0" smtClean="0"/>
              <a:t>pages</a:t>
            </a:r>
            <a:r>
              <a:rPr lang="zh-CN" altLang="en-US" baseline="0" dirty="0" smtClean="0"/>
              <a:t> </a:t>
            </a:r>
            <a:r>
              <a:rPr lang="en-US" altLang="zh-CN" baseline="0" dirty="0" smtClean="0"/>
              <a:t>are</a:t>
            </a:r>
            <a:r>
              <a:rPr lang="zh-CN" altLang="en-US" baseline="0" dirty="0" smtClean="0"/>
              <a:t> </a:t>
            </a:r>
            <a:r>
              <a:rPr lang="en-US" altLang="zh-CN" baseline="0" dirty="0" smtClean="0"/>
              <a:t>redirected.</a:t>
            </a:r>
            <a:r>
              <a:rPr lang="zh-CN" altLang="en-US" baseline="0" dirty="0" smtClean="0"/>
              <a:t> </a:t>
            </a:r>
            <a:r>
              <a:rPr lang="en-US" altLang="zh-CN" baseline="0" dirty="0" smtClean="0"/>
              <a:t>Each page with a logical address</a:t>
            </a:r>
            <a:r>
              <a:rPr lang="zh-CN" altLang="en-US" baseline="0" dirty="0" smtClean="0"/>
              <a:t> </a:t>
            </a:r>
            <a:r>
              <a:rPr lang="en-US" altLang="zh-CN" baseline="0" dirty="0" smtClean="0"/>
              <a:t>is corresponding to a PM page address.</a:t>
            </a:r>
          </a:p>
          <a:p>
            <a:r>
              <a:rPr lang="en-US" altLang="zh-CN" baseline="0" dirty="0" smtClean="0"/>
              <a:t>After the redirection, the VM guest memory pages are remapped to real PM memory with noncontiguous address. </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32</a:t>
            </a:fld>
            <a:endParaRPr lang="en-US" altLang="zh-CN"/>
          </a:p>
        </p:txBody>
      </p:sp>
    </p:spTree>
    <p:extLst>
      <p:ext uri="{BB962C8B-B14F-4D97-AF65-F5344CB8AC3E}">
        <p14:creationId xmlns:p14="http://schemas.microsoft.com/office/powerpoint/2010/main" val="3359215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Page</a:t>
            </a:r>
            <a:r>
              <a:rPr lang="zh-CN" altLang="en-US" dirty="0" smtClean="0"/>
              <a:t> </a:t>
            </a:r>
            <a:r>
              <a:rPr lang="en-US" altLang="zh-CN" dirty="0" smtClean="0"/>
              <a:t>frame</a:t>
            </a:r>
            <a:r>
              <a:rPr lang="zh-CN" altLang="en-US" dirty="0" smtClean="0"/>
              <a:t> </a:t>
            </a:r>
            <a:r>
              <a:rPr lang="en-US" altLang="zh-CN" dirty="0" smtClean="0"/>
              <a:t>allocation</a:t>
            </a:r>
            <a:r>
              <a:rPr lang="zh-CN" altLang="en-US" dirty="0" smtClean="0"/>
              <a:t> </a:t>
            </a:r>
            <a:r>
              <a:rPr lang="en-US" altLang="zh-CN" dirty="0" smtClean="0"/>
              <a:t>is</a:t>
            </a:r>
            <a:r>
              <a:rPr lang="zh-CN" altLang="en-US" dirty="0" smtClean="0"/>
              <a:t> </a:t>
            </a:r>
            <a:r>
              <a:rPr lang="en-US" altLang="zh-CN" dirty="0" smtClean="0"/>
              <a:t>an</a:t>
            </a:r>
            <a:r>
              <a:rPr lang="zh-CN" altLang="en-US" dirty="0" smtClean="0"/>
              <a:t> </a:t>
            </a:r>
            <a:r>
              <a:rPr lang="en-US" altLang="zh-CN" dirty="0" smtClean="0"/>
              <a:t>important</a:t>
            </a:r>
            <a:r>
              <a:rPr lang="zh-CN" altLang="en-US" dirty="0" smtClean="0"/>
              <a:t> </a:t>
            </a:r>
            <a:r>
              <a:rPr lang="en-US" altLang="zh-CN" dirty="0" smtClean="0"/>
              <a:t>problem</a:t>
            </a:r>
            <a:r>
              <a:rPr lang="zh-CN" altLang="en-US" dirty="0" smtClean="0"/>
              <a:t> </a:t>
            </a:r>
            <a:r>
              <a:rPr lang="en-US" altLang="zh-CN" dirty="0" smtClean="0"/>
              <a:t>of</a:t>
            </a:r>
            <a:r>
              <a:rPr lang="zh-CN" altLang="en-US" dirty="0" smtClean="0"/>
              <a:t> </a:t>
            </a:r>
            <a:r>
              <a:rPr lang="en-US" altLang="zh-CN" dirty="0" smtClean="0"/>
              <a:t>memory</a:t>
            </a:r>
            <a:r>
              <a:rPr lang="zh-CN" altLang="en-US" dirty="0" smtClean="0"/>
              <a:t> </a:t>
            </a:r>
            <a:r>
              <a:rPr lang="en-US" altLang="zh-CN" dirty="0" smtClean="0"/>
              <a:t>virtualization.</a:t>
            </a:r>
            <a:r>
              <a:rPr lang="zh-CN" altLang="en-US" dirty="0" smtClean="0"/>
              <a:t> </a:t>
            </a:r>
            <a:r>
              <a:rPr lang="en-US" altLang="zh-CN" baseline="0" dirty="0" smtClean="0"/>
              <a:t>The main</a:t>
            </a:r>
            <a:r>
              <a:rPr lang="zh-CN" altLang="en-US" baseline="0" dirty="0" smtClean="0"/>
              <a:t> </a:t>
            </a:r>
            <a:r>
              <a:rPr lang="en-US" altLang="zh-CN" baseline="0" dirty="0" smtClean="0"/>
              <a:t>solutions are as follows.</a:t>
            </a:r>
          </a:p>
          <a:p>
            <a:r>
              <a:rPr lang="en-US" altLang="zh-CN" dirty="0" smtClean="0"/>
              <a:t>A</a:t>
            </a:r>
            <a:r>
              <a:rPr lang="en-US" altLang="zh-CN" baseline="0" dirty="0" smtClean="0"/>
              <a:t>t first,</a:t>
            </a:r>
            <a:r>
              <a:rPr lang="en-US" altLang="zh-CN" dirty="0" smtClean="0"/>
              <a:t> we can</a:t>
            </a:r>
            <a:r>
              <a:rPr lang="zh-CN" altLang="en-US" dirty="0" smtClean="0"/>
              <a:t> </a:t>
            </a:r>
            <a:r>
              <a:rPr lang="en-US" altLang="zh-CN" dirty="0" smtClean="0"/>
              <a:t>do</a:t>
            </a:r>
            <a:r>
              <a:rPr lang="zh-CN" altLang="en-US" dirty="0" smtClean="0"/>
              <a:t> </a:t>
            </a:r>
            <a:r>
              <a:rPr lang="en-US" altLang="zh-CN" dirty="0" smtClean="0"/>
              <a:t>memory</a:t>
            </a:r>
            <a:r>
              <a:rPr lang="zh-CN" altLang="en-US" dirty="0" smtClean="0"/>
              <a:t> </a:t>
            </a:r>
            <a:r>
              <a:rPr lang="en-US" altLang="zh-CN" dirty="0" smtClean="0"/>
              <a:t>partition and</a:t>
            </a:r>
            <a:r>
              <a:rPr lang="zh-CN" altLang="en-US" dirty="0" smtClean="0"/>
              <a:t> </a:t>
            </a:r>
            <a:r>
              <a:rPr lang="en-US" altLang="zh-CN" dirty="0" smtClean="0"/>
              <a:t>allocate</a:t>
            </a:r>
            <a:r>
              <a:rPr lang="zh-CN" altLang="en-US" dirty="0" smtClean="0"/>
              <a:t> </a:t>
            </a:r>
            <a:r>
              <a:rPr lang="en-US" altLang="zh-CN" dirty="0" smtClean="0"/>
              <a:t>a special amount of memory</a:t>
            </a:r>
            <a:r>
              <a:rPr lang="en-US" altLang="zh-CN" baseline="0" dirty="0" smtClean="0"/>
              <a:t> pages </a:t>
            </a:r>
            <a:r>
              <a:rPr lang="en-US" altLang="zh-CN" dirty="0" smtClean="0"/>
              <a:t>for each</a:t>
            </a:r>
            <a:r>
              <a:rPr lang="en-US" altLang="zh-CN" baseline="0" dirty="0" smtClean="0"/>
              <a:t> VM. This requires more $ to buy more memory.</a:t>
            </a:r>
          </a:p>
          <a:p>
            <a:r>
              <a:rPr lang="en-US" altLang="zh-CN" baseline="0" dirty="0" smtClean="0"/>
              <a:t>At second, contents based sharing, pages with same contents can share the physical frame such as zero page, guest code pages etc.</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Ballooning solution is used in many VMMs.  </a:t>
            </a:r>
            <a:r>
              <a:rPr lang="en-US" altLang="zh-CN" sz="1800" dirty="0" smtClean="0"/>
              <a:t>A VMM-aware balloon driver running in guest OS to dynamically allocate memory from OS and release them to VMM, and vice versa.</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800" dirty="0" smtClean="0"/>
              <a:t>The last solution</a:t>
            </a:r>
            <a:r>
              <a:rPr lang="en-US" altLang="zh-CN" sz="1800" baseline="0" dirty="0" smtClean="0"/>
              <a:t> is host </a:t>
            </a:r>
            <a:r>
              <a:rPr lang="en-US" altLang="zh-CN" sz="1800" baseline="0" dirty="0" err="1" smtClean="0"/>
              <a:t>swaping</a:t>
            </a:r>
            <a:r>
              <a:rPr lang="en-US" altLang="zh-CN" sz="1800" baseline="0" dirty="0" smtClean="0"/>
              <a:t>. </a:t>
            </a:r>
            <a:r>
              <a:rPr lang="en-US" altLang="zh-CN" sz="1800" dirty="0" smtClean="0"/>
              <a:t>The physical frames for guest pages may be swapped out.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18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1800" dirty="0" smtClean="0"/>
          </a:p>
          <a:p>
            <a:r>
              <a:rPr lang="en-US" altLang="zh-CN" dirty="0" smtClean="0"/>
              <a:t>Another conception is</a:t>
            </a:r>
            <a:r>
              <a:rPr lang="en-US" altLang="zh-CN" baseline="0" dirty="0" smtClean="0"/>
              <a:t> the shadow page table.</a:t>
            </a:r>
          </a:p>
          <a:p>
            <a:r>
              <a:rPr lang="en-US" altLang="zh-CN" baseline="0" dirty="0" smtClean="0"/>
              <a:t>It is a memory address mapping table, a mapping from guest page address to the physical page address.</a:t>
            </a:r>
          </a:p>
          <a:p>
            <a:r>
              <a:rPr lang="en-US" altLang="zh-CN" baseline="0" dirty="0" smtClean="0"/>
              <a:t>When a guest OS requires to access a special page, it firstly has a page address based on the guest OS. It is a virtual address. </a:t>
            </a:r>
          </a:p>
          <a:p>
            <a:r>
              <a:rPr lang="en-US" altLang="zh-CN" baseline="0" dirty="0" smtClean="0"/>
              <a:t>Not a physical memory address.  It firstly access the shadow page table to determine the real physical address. If the mapping is not in the shadow page table, then trigger a page miss interrupt to look for the real address from the physical memory.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18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1800" dirty="0" smtClean="0"/>
          </a:p>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33</a:t>
            </a:fld>
            <a:endParaRPr lang="en-US" altLang="zh-CN"/>
          </a:p>
        </p:txBody>
      </p:sp>
    </p:spTree>
    <p:extLst>
      <p:ext uri="{BB962C8B-B14F-4D97-AF65-F5344CB8AC3E}">
        <p14:creationId xmlns:p14="http://schemas.microsoft.com/office/powerpoint/2010/main" val="3314765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ballooning</a:t>
            </a:r>
            <a:r>
              <a:rPr lang="en-US" altLang="zh-CN" baseline="0" dirty="0" smtClean="0"/>
              <a:t> method implements VMM a dynamical memory allocation solution by a balloon driver program. </a:t>
            </a:r>
          </a:p>
          <a:p>
            <a:r>
              <a:rPr lang="en-US" altLang="zh-CN" baseline="0" dirty="0" smtClean="0"/>
              <a:t>The allocation operation is like a balloon which can become big or small.</a:t>
            </a:r>
            <a:r>
              <a:rPr lang="zh-CN" altLang="en-US" baseline="0" dirty="0" smtClean="0"/>
              <a:t> </a:t>
            </a:r>
            <a:r>
              <a:rPr lang="en-US" altLang="zh-CN" baseline="0" dirty="0" smtClean="0"/>
              <a:t>Zoom</a:t>
            </a:r>
            <a:r>
              <a:rPr lang="zh-CN" altLang="en-US" baseline="0" dirty="0" smtClean="0"/>
              <a:t> </a:t>
            </a:r>
            <a:r>
              <a:rPr lang="en-US" altLang="zh-CN" baseline="0" dirty="0" smtClean="0"/>
              <a:t>in</a:t>
            </a:r>
            <a:r>
              <a:rPr lang="zh-CN" altLang="en-US" baseline="0" dirty="0" smtClean="0"/>
              <a:t> </a:t>
            </a:r>
            <a:r>
              <a:rPr lang="en-US" altLang="zh-CN" baseline="0" dirty="0" smtClean="0"/>
              <a:t>or</a:t>
            </a:r>
            <a:r>
              <a:rPr lang="zh-CN" altLang="en-US" baseline="0" dirty="0" smtClean="0"/>
              <a:t> </a:t>
            </a:r>
            <a:r>
              <a:rPr lang="en-US" altLang="zh-CN" baseline="0" dirty="0" smtClean="0"/>
              <a:t>out.</a:t>
            </a:r>
          </a:p>
          <a:p>
            <a:r>
              <a:rPr lang="en-US" altLang="zh-CN" baseline="0" dirty="0" smtClean="0"/>
              <a:t>All VMs initially are allocated with a special size of memory. When a VM running application needs more memory, the VM will do “ballooning in” method to obtain some idle memory pages from other adjacent VMs. Then, the size of memory of this VM becomes bigger. Conversely, when the other VMs need more memory pages, the VM can also do “ballooning out” method to release some memory pages for other VMs. All memory allocation operations are completed dynamically.</a:t>
            </a:r>
          </a:p>
          <a:p>
            <a:endParaRPr lang="en-US" altLang="zh-CN" baseline="0" dirty="0" smtClean="0"/>
          </a:p>
          <a:p>
            <a:r>
              <a:rPr lang="zh-CN" altLang="en-US" baseline="0" dirty="0" smtClean="0"/>
              <a:t>每个</a:t>
            </a:r>
            <a:r>
              <a:rPr lang="en-US" altLang="zh-CN" baseline="0" dirty="0" smtClean="0"/>
              <a:t>VM</a:t>
            </a:r>
            <a:r>
              <a:rPr lang="zh-CN" altLang="en-US" baseline="0" dirty="0" smtClean="0"/>
              <a:t>首先分配指定大小的内存，随着应用的运行，内存需求会变大，在用完本地分配的内存之后，气泡就会变大，从其他</a:t>
            </a:r>
            <a:r>
              <a:rPr lang="en-US" altLang="zh-CN" baseline="0" dirty="0" smtClean="0"/>
              <a:t>VM</a:t>
            </a:r>
            <a:r>
              <a:rPr lang="zh-CN" altLang="en-US" baseline="0" dirty="0" smtClean="0"/>
              <a:t>中获取有用的内存。</a:t>
            </a:r>
            <a:endParaRPr lang="en-US" altLang="zh-CN" baseline="0" dirty="0" smtClean="0"/>
          </a:p>
          <a:p>
            <a:r>
              <a:rPr lang="zh-CN" altLang="en-US" baseline="0" dirty="0" smtClean="0"/>
              <a:t>当内存用完后，通过</a:t>
            </a:r>
            <a:r>
              <a:rPr lang="en-US" altLang="zh-CN" baseline="0" dirty="0" smtClean="0"/>
              <a:t>balloon out</a:t>
            </a:r>
            <a:r>
              <a:rPr lang="zh-CN" altLang="en-US" baseline="0" dirty="0" smtClean="0"/>
              <a:t>会释放内存使自己变小。</a:t>
            </a:r>
            <a:endParaRPr lang="en-US" altLang="zh-CN" baseline="0" dirty="0" smtClean="0"/>
          </a:p>
          <a:p>
            <a:endParaRPr lang="en-US" altLang="zh-CN" baseline="0" dirty="0" smtClean="0"/>
          </a:p>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34</a:t>
            </a:fld>
            <a:endParaRPr lang="en-US" altLang="zh-CN"/>
          </a:p>
        </p:txBody>
      </p:sp>
    </p:spTree>
    <p:extLst>
      <p:ext uri="{BB962C8B-B14F-4D97-AF65-F5344CB8AC3E}">
        <p14:creationId xmlns:p14="http://schemas.microsoft.com/office/powerpoint/2010/main" val="1166104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IO</a:t>
            </a:r>
            <a:r>
              <a:rPr lang="zh-CN" altLang="en-US" baseline="0" dirty="0" smtClean="0"/>
              <a:t>虚拟化是怎么做到的？操作系统管理</a:t>
            </a:r>
            <a:r>
              <a:rPr lang="en-US" altLang="zh-CN" baseline="0" dirty="0" smtClean="0"/>
              <a:t>IO</a:t>
            </a:r>
            <a:r>
              <a:rPr lang="zh-CN" altLang="en-US" baseline="0" dirty="0" smtClean="0"/>
              <a:t>设备是通过管理</a:t>
            </a:r>
            <a:r>
              <a:rPr lang="en-US" altLang="zh-CN" baseline="0" dirty="0" smtClean="0"/>
              <a:t>IO</a:t>
            </a:r>
            <a:r>
              <a:rPr lang="zh-CN" altLang="en-US" baseline="0" dirty="0" smtClean="0"/>
              <a:t>设备驱动程序进行的。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35</a:t>
            </a:fld>
            <a:endParaRPr lang="en-US" altLang="zh-CN"/>
          </a:p>
        </p:txBody>
      </p:sp>
    </p:spTree>
    <p:extLst>
      <p:ext uri="{BB962C8B-B14F-4D97-AF65-F5344CB8AC3E}">
        <p14:creationId xmlns:p14="http://schemas.microsoft.com/office/powerpoint/2010/main" val="1742643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IO</a:t>
            </a:r>
            <a:r>
              <a:rPr lang="zh-CN" altLang="en-US" baseline="0" dirty="0" smtClean="0"/>
              <a:t>虚拟化是怎么做到的？操作系统管理</a:t>
            </a:r>
            <a:r>
              <a:rPr lang="en-US" altLang="zh-CN" baseline="0" dirty="0" smtClean="0"/>
              <a:t>IO</a:t>
            </a:r>
            <a:r>
              <a:rPr lang="zh-CN" altLang="en-US" baseline="0" dirty="0" smtClean="0"/>
              <a:t>设备是通过管理</a:t>
            </a:r>
            <a:r>
              <a:rPr lang="en-US" altLang="zh-CN" baseline="0" dirty="0" smtClean="0"/>
              <a:t>IO</a:t>
            </a:r>
            <a:r>
              <a:rPr lang="zh-CN" altLang="en-US" baseline="0" dirty="0" smtClean="0"/>
              <a:t>设备驱动程序进行的。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OS has a device interface model.  For each device, there is a device driver program.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CPU controls, manages and interacts all devices in OS by the driver program.</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1)Driver programs drive device operation through register access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2)Device notifies driver through interrupt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3)Device could DMA for massive data movement</a:t>
            </a:r>
            <a:r>
              <a:rPr lang="zh-CN" altLang="en-US" sz="2000" dirty="0" smtClean="0"/>
              <a:t> </a:t>
            </a:r>
            <a:r>
              <a:rPr lang="en-US" altLang="zh-CN" sz="2000" dirty="0" smtClean="0"/>
              <a:t>through</a:t>
            </a:r>
            <a:r>
              <a:rPr lang="zh-CN" altLang="en-US" sz="2000" dirty="0" smtClean="0"/>
              <a:t> </a:t>
            </a:r>
            <a:r>
              <a:rPr lang="en-US" altLang="zh-CN" sz="2000" dirty="0" smtClean="0"/>
              <a:t>shared</a:t>
            </a:r>
            <a:r>
              <a:rPr lang="zh-CN" altLang="en-US" sz="2000" dirty="0" smtClean="0"/>
              <a:t> </a:t>
            </a:r>
            <a:r>
              <a:rPr lang="en-US" altLang="zh-CN" sz="2000" dirty="0" smtClean="0"/>
              <a:t>memory.</a:t>
            </a:r>
            <a:endParaRPr lang="en-US" altLang="zh-CN" baseline="0" dirty="0" smtClean="0"/>
          </a:p>
          <a:p>
            <a:r>
              <a:rPr lang="en-US" altLang="zh-CN" baseline="0" dirty="0" smtClean="0"/>
              <a:t>IO </a:t>
            </a:r>
            <a:r>
              <a:rPr lang="en-US" altLang="zh-CN" baseline="0" dirty="0" err="1" smtClean="0"/>
              <a:t>virt</a:t>
            </a:r>
            <a:r>
              <a:rPr lang="en-US" altLang="zh-CN" baseline="0" dirty="0" smtClean="0"/>
              <a:t>. </a:t>
            </a:r>
            <a:r>
              <a:rPr lang="en-US" altLang="zh-CN" baseline="0" dirty="0" err="1" smtClean="0"/>
              <a:t>Requres</a:t>
            </a:r>
            <a:r>
              <a:rPr lang="en-US" altLang="zh-CN" baseline="0" dirty="0" smtClean="0"/>
              <a:t> the </a:t>
            </a:r>
            <a:r>
              <a:rPr lang="en-US" altLang="zh-CN" baseline="0" dirty="0" err="1" smtClean="0"/>
              <a:t>vmm</a:t>
            </a:r>
            <a:r>
              <a:rPr lang="en-US" altLang="zh-CN" baseline="0" dirty="0" smtClean="0"/>
              <a:t> to present guest a complete device interface.</a:t>
            </a:r>
          </a:p>
          <a:p>
            <a:r>
              <a:rPr lang="en-US" altLang="zh-CN" baseline="0" dirty="0" smtClean="0"/>
              <a:t>The following three approaches can be used to implement the IO virtualization.</a:t>
            </a:r>
          </a:p>
          <a:p>
            <a:pPr marL="0" indent="0">
              <a:buNone/>
            </a:pPr>
            <a:r>
              <a:rPr lang="en-US" altLang="zh-CN" sz="2000" dirty="0" smtClean="0"/>
              <a:t>Presenting an existing interface</a:t>
            </a:r>
          </a:p>
          <a:p>
            <a:pPr marL="0" indent="0">
              <a:buNone/>
            </a:pPr>
            <a:r>
              <a:rPr lang="en-US" altLang="zh-CN" sz="1400" dirty="0" smtClean="0"/>
              <a:t>Software Emulation </a:t>
            </a:r>
          </a:p>
          <a:p>
            <a:pPr marL="0" indent="0">
              <a:buNone/>
            </a:pPr>
            <a:r>
              <a:rPr lang="en-US" altLang="zh-CN" sz="1400" dirty="0" smtClean="0"/>
              <a:t>Direct assignment</a:t>
            </a:r>
          </a:p>
          <a:p>
            <a:pPr marL="0" indent="0">
              <a:buNone/>
            </a:pPr>
            <a:r>
              <a:rPr lang="en-US" altLang="zh-CN" sz="2000" dirty="0" smtClean="0"/>
              <a:t>2)Presenting a brand new interface</a:t>
            </a:r>
          </a:p>
          <a:p>
            <a:pPr marL="0" indent="0">
              <a:buNone/>
            </a:pPr>
            <a:r>
              <a:rPr lang="en-US" altLang="zh-CN" sz="1400" dirty="0" err="1" smtClean="0"/>
              <a:t>Paravirtualization</a:t>
            </a:r>
            <a:endParaRPr lang="en-US" altLang="zh-CN"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In OS, CPU</a:t>
            </a:r>
            <a:r>
              <a:rPr lang="zh-CN" altLang="en-US" baseline="0" dirty="0" smtClean="0"/>
              <a:t>与设备之间的交互接口如图所示。所有</a:t>
            </a:r>
            <a:r>
              <a:rPr lang="en-US" altLang="zh-CN" baseline="0" dirty="0" smtClean="0"/>
              <a:t>IO</a:t>
            </a:r>
            <a:r>
              <a:rPr lang="zh-CN" altLang="en-US" baseline="0" dirty="0" smtClean="0"/>
              <a:t>设备通过设备驱动与</a:t>
            </a:r>
            <a:r>
              <a:rPr lang="en-US" altLang="zh-CN" baseline="0" dirty="0" smtClean="0"/>
              <a:t>CPU</a:t>
            </a:r>
            <a:r>
              <a:rPr lang="zh-CN" altLang="en-US" baseline="0" dirty="0" smtClean="0"/>
              <a:t>交互。</a:t>
            </a:r>
            <a:endParaRPr lang="en-US" altLang="zh-CN" baseline="0" dirty="0" smtClean="0"/>
          </a:p>
          <a:p>
            <a:r>
              <a:rPr lang="zh-CN" altLang="en-US" baseline="0" dirty="0" smtClean="0"/>
              <a:t>驱动程序通过寄存器访问来驱动设备。</a:t>
            </a:r>
            <a:endParaRPr lang="en-US" altLang="zh-CN" baseline="0" dirty="0" smtClean="0"/>
          </a:p>
          <a:p>
            <a:r>
              <a:rPr lang="zh-CN" altLang="en-US" baseline="0" dirty="0" smtClean="0"/>
              <a:t>设备通过中断通知驱动。</a:t>
            </a:r>
            <a:endParaRPr lang="en-US" altLang="zh-CN" baseline="0" dirty="0" smtClean="0"/>
          </a:p>
          <a:p>
            <a:r>
              <a:rPr lang="zh-CN" altLang="en-US" baseline="0" dirty="0" smtClean="0"/>
              <a:t>设备也可以直接通过</a:t>
            </a:r>
            <a:r>
              <a:rPr lang="en-US" altLang="zh-CN" baseline="0" dirty="0" smtClean="0"/>
              <a:t>DMA</a:t>
            </a:r>
            <a:r>
              <a:rPr lang="zh-CN" altLang="en-US" baseline="0" dirty="0" smtClean="0"/>
              <a:t>共享内存实现较大的数据移动。</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36</a:t>
            </a:fld>
            <a:endParaRPr lang="en-US" altLang="zh-CN"/>
          </a:p>
        </p:txBody>
      </p:sp>
    </p:spTree>
    <p:extLst>
      <p:ext uri="{BB962C8B-B14F-4D97-AF65-F5344CB8AC3E}">
        <p14:creationId xmlns:p14="http://schemas.microsoft.com/office/powerpoint/2010/main" val="3565527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this approach, </a:t>
            </a:r>
            <a:r>
              <a:rPr lang="en-US" altLang="zh-CN" dirty="0" smtClean="0"/>
              <a:t>the guest OS has</a:t>
            </a:r>
            <a:r>
              <a:rPr lang="en-US" altLang="zh-CN" baseline="0" dirty="0" smtClean="0"/>
              <a:t> a </a:t>
            </a:r>
            <a:r>
              <a:rPr lang="en-US" altLang="zh-CN" dirty="0" smtClean="0"/>
              <a:t>native device driver, e.g. NE2000.</a:t>
            </a:r>
            <a:r>
              <a:rPr lang="en-US" altLang="zh-CN" baseline="0" dirty="0" smtClean="0"/>
              <a:t>  The </a:t>
            </a:r>
            <a:r>
              <a:rPr lang="en-US" altLang="zh-CN" dirty="0" smtClean="0"/>
              <a:t>hypervisor has a device model.</a:t>
            </a:r>
          </a:p>
          <a:p>
            <a:r>
              <a:rPr lang="en-US" altLang="zh-CN" dirty="0" smtClean="0"/>
              <a:t>I/O access is trap-and-emulated by device model. Virtual interrupt is signaled by device model per semantics.</a:t>
            </a:r>
          </a:p>
          <a:p>
            <a:r>
              <a:rPr lang="en-US" altLang="zh-CN" dirty="0" smtClean="0"/>
              <a:t>When app sends an</a:t>
            </a:r>
            <a:r>
              <a:rPr lang="en-US" altLang="zh-CN" baseline="0" dirty="0" smtClean="0"/>
              <a:t> IO operation request to native driver, the request will be trap, then exit VM and be emulated by the device model.  </a:t>
            </a:r>
          </a:p>
          <a:p>
            <a:r>
              <a:rPr lang="en-US" altLang="zh-CN" baseline="0" dirty="0" smtClean="0"/>
              <a:t>The model </a:t>
            </a:r>
            <a:r>
              <a:rPr lang="en-US" altLang="zh-CN" dirty="0" smtClean="0"/>
              <a:t>generates</a:t>
            </a:r>
            <a:r>
              <a:rPr lang="en-US" altLang="zh-CN" baseline="0" dirty="0" smtClean="0"/>
              <a:t> an IRQ which is sent back to the VM as a virtual interrupt. And</a:t>
            </a:r>
            <a:r>
              <a:rPr lang="zh-CN" altLang="en-US" baseline="0" dirty="0" smtClean="0"/>
              <a:t> </a:t>
            </a:r>
            <a:r>
              <a:rPr lang="en-US" altLang="zh-CN" baseline="0" dirty="0" smtClean="0"/>
              <a:t>complete</a:t>
            </a:r>
            <a:r>
              <a:rPr lang="zh-CN" altLang="en-US" baseline="0" dirty="0" smtClean="0"/>
              <a:t> </a:t>
            </a:r>
            <a:r>
              <a:rPr lang="en-US" altLang="zh-CN" baseline="0" dirty="0" smtClean="0"/>
              <a:t>the</a:t>
            </a:r>
            <a:r>
              <a:rPr lang="zh-CN" altLang="en-US" baseline="0" dirty="0" smtClean="0"/>
              <a:t> </a:t>
            </a:r>
            <a:r>
              <a:rPr lang="en-US" altLang="zh-CN" baseline="0" dirty="0" smtClean="0"/>
              <a:t>IO operation.</a:t>
            </a:r>
          </a:p>
          <a:p>
            <a:r>
              <a:rPr lang="en-US" altLang="zh-CN" dirty="0" smtClean="0"/>
              <a:t>So each IO access operation will intervene the hypervisor one time,</a:t>
            </a:r>
            <a:r>
              <a:rPr lang="en-US" altLang="zh-CN" baseline="0" dirty="0" smtClean="0"/>
              <a:t> and obviously excessive trap and emulation will seriously impact the IO performance.</a:t>
            </a:r>
          </a:p>
          <a:p>
            <a:r>
              <a:rPr lang="en-US" altLang="zh-CN" baseline="0" dirty="0" smtClean="0"/>
              <a:t>In</a:t>
            </a:r>
            <a:r>
              <a:rPr lang="zh-CN" altLang="en-US" baseline="0" dirty="0" smtClean="0"/>
              <a:t> </a:t>
            </a:r>
            <a:r>
              <a:rPr lang="en-US" altLang="zh-CN" baseline="0" dirty="0" smtClean="0"/>
              <a:t>running</a:t>
            </a:r>
            <a:r>
              <a:rPr lang="zh-CN" altLang="en-US" baseline="0" dirty="0" smtClean="0"/>
              <a:t> </a:t>
            </a:r>
            <a:r>
              <a:rPr lang="en-US" altLang="zh-CN" baseline="0" dirty="0" smtClean="0"/>
              <a:t>data</a:t>
            </a:r>
            <a:r>
              <a:rPr lang="zh-CN" altLang="en-US" baseline="0" dirty="0" smtClean="0"/>
              <a:t> </a:t>
            </a:r>
            <a:r>
              <a:rPr lang="en-US" altLang="zh-CN" baseline="0" dirty="0" smtClean="0"/>
              <a:t>intensive</a:t>
            </a:r>
            <a:r>
              <a:rPr lang="zh-CN" altLang="en-US" baseline="0" dirty="0" smtClean="0"/>
              <a:t> </a:t>
            </a:r>
            <a:r>
              <a:rPr lang="en-US" altLang="zh-CN" baseline="0" dirty="0" smtClean="0"/>
              <a:t>applications,</a:t>
            </a:r>
            <a:r>
              <a:rPr lang="zh-CN" altLang="en-US" baseline="0" dirty="0" smtClean="0"/>
              <a:t> </a:t>
            </a:r>
            <a:r>
              <a:rPr lang="en-US" altLang="zh-CN" baseline="0" dirty="0" smtClean="0"/>
              <a:t>there</a:t>
            </a:r>
            <a:r>
              <a:rPr lang="zh-CN" altLang="en-US" baseline="0" dirty="0" smtClean="0"/>
              <a:t> </a:t>
            </a:r>
            <a:r>
              <a:rPr lang="en-US" altLang="zh-CN" baseline="0" dirty="0" smtClean="0"/>
              <a:t>are</a:t>
            </a:r>
            <a:r>
              <a:rPr lang="zh-CN" altLang="en-US" baseline="0" dirty="0" smtClean="0"/>
              <a:t> </a:t>
            </a:r>
            <a:r>
              <a:rPr lang="en-US" altLang="zh-CN" baseline="0" dirty="0" smtClean="0"/>
              <a:t>usually</a:t>
            </a:r>
            <a:r>
              <a:rPr lang="zh-CN" altLang="en-US" baseline="0" dirty="0" smtClean="0"/>
              <a:t> </a:t>
            </a:r>
            <a:r>
              <a:rPr lang="en-US" altLang="zh-CN" baseline="0" dirty="0" smtClean="0"/>
              <a:t>excessive</a:t>
            </a:r>
            <a:r>
              <a:rPr lang="zh-CN" altLang="en-US" baseline="0" dirty="0" smtClean="0"/>
              <a:t> </a:t>
            </a:r>
            <a:r>
              <a:rPr lang="en-US" altLang="zh-CN" baseline="0" dirty="0" smtClean="0"/>
              <a:t>hypervisor</a:t>
            </a:r>
            <a:r>
              <a:rPr lang="zh-CN" altLang="en-US" baseline="0" dirty="0" smtClean="0"/>
              <a:t> </a:t>
            </a:r>
            <a:r>
              <a:rPr lang="en-US" altLang="zh-CN" baseline="0" dirty="0" smtClean="0"/>
              <a:t>intervention</a:t>
            </a:r>
            <a:r>
              <a:rPr lang="zh-CN" altLang="en-US" baseline="0" dirty="0" smtClean="0"/>
              <a:t> </a:t>
            </a:r>
            <a:r>
              <a:rPr lang="en-US" altLang="zh-CN" baseline="0" dirty="0" smtClean="0"/>
              <a:t>for</a:t>
            </a:r>
            <a:r>
              <a:rPr lang="zh-CN" altLang="en-US" baseline="0" dirty="0" smtClean="0"/>
              <a:t> </a:t>
            </a:r>
            <a:r>
              <a:rPr lang="en-US" altLang="zh-CN" baseline="0" dirty="0" smtClean="0"/>
              <a:t>performance</a:t>
            </a:r>
            <a:r>
              <a:rPr lang="zh-CN" altLang="en-US" baseline="0" dirty="0" smtClean="0"/>
              <a:t> </a:t>
            </a:r>
            <a:r>
              <a:rPr lang="en-US" altLang="zh-CN" baseline="0" dirty="0" smtClean="0"/>
              <a:t>data</a:t>
            </a:r>
            <a:r>
              <a:rPr lang="zh-CN" altLang="en-US" baseline="0" dirty="0" smtClean="0"/>
              <a:t> </a:t>
            </a:r>
            <a:r>
              <a:rPr lang="en-US" altLang="zh-CN" baseline="0" dirty="0" smtClean="0"/>
              <a:t>movement</a:t>
            </a:r>
            <a:r>
              <a:rPr lang="zh-CN" altLang="en-US" baseline="0" dirty="0" smtClean="0"/>
              <a:t>.</a:t>
            </a:r>
            <a:endParaRPr lang="en-US" altLang="zh-CN" dirty="0" smtClean="0"/>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软件模拟方法：在虚拟机的</a:t>
            </a:r>
            <a:r>
              <a:rPr lang="en-US" altLang="zh-CN" dirty="0" smtClean="0"/>
              <a:t>OS</a:t>
            </a:r>
            <a:r>
              <a:rPr lang="zh-CN" altLang="en-US" dirty="0" smtClean="0"/>
              <a:t>中具有一个原始的设备驱动，在</a:t>
            </a:r>
            <a:r>
              <a:rPr lang="en-US" altLang="zh-CN" dirty="0" smtClean="0"/>
              <a:t>VMM</a:t>
            </a:r>
            <a:r>
              <a:rPr lang="zh-CN" altLang="en-US" dirty="0" smtClean="0"/>
              <a:t>中有一个设备模型对驱动进行仿真模拟。</a:t>
            </a:r>
            <a:endParaRPr lang="en-US" altLang="zh-CN" dirty="0" smtClean="0"/>
          </a:p>
          <a:p>
            <a:r>
              <a:rPr lang="zh-CN" altLang="en-US" dirty="0" smtClean="0"/>
              <a:t>每一次</a:t>
            </a:r>
            <a:r>
              <a:rPr lang="en-US" altLang="zh-CN" dirty="0" smtClean="0"/>
              <a:t>IO</a:t>
            </a:r>
            <a:r>
              <a:rPr lang="zh-CN" altLang="en-US" dirty="0" smtClean="0"/>
              <a:t>访问，应用程序向驱动发出一次</a:t>
            </a:r>
            <a:r>
              <a:rPr lang="en-US" altLang="zh-CN" dirty="0" smtClean="0"/>
              <a:t>IO</a:t>
            </a:r>
            <a:r>
              <a:rPr lang="zh-CN" altLang="en-US" dirty="0" smtClean="0"/>
              <a:t>操作请求，会从</a:t>
            </a:r>
            <a:r>
              <a:rPr lang="en-US" altLang="zh-CN" dirty="0" smtClean="0"/>
              <a:t>VM</a:t>
            </a:r>
            <a:r>
              <a:rPr lang="zh-CN" altLang="en-US" dirty="0" smtClean="0"/>
              <a:t>中出来陷入到</a:t>
            </a:r>
            <a:r>
              <a:rPr lang="en-US" altLang="zh-CN" dirty="0" smtClean="0"/>
              <a:t>VMM</a:t>
            </a:r>
            <a:r>
              <a:rPr lang="zh-CN" altLang="en-US" dirty="0" smtClean="0"/>
              <a:t>，被设备模型仿真模拟，</a:t>
            </a:r>
            <a:endParaRPr lang="en-US" altLang="zh-CN" dirty="0" smtClean="0"/>
          </a:p>
          <a:p>
            <a:r>
              <a:rPr lang="zh-CN" altLang="en-US" dirty="0" smtClean="0"/>
              <a:t>并产生一个中断请求，返回到</a:t>
            </a:r>
            <a:r>
              <a:rPr lang="en-US" altLang="zh-CN" dirty="0" smtClean="0"/>
              <a:t>VM,</a:t>
            </a:r>
            <a:r>
              <a:rPr lang="en-US" altLang="zh-CN" baseline="0" dirty="0" smtClean="0"/>
              <a:t> (VMM-in)</a:t>
            </a:r>
            <a:r>
              <a:rPr lang="zh-CN" altLang="en-US" baseline="0" dirty="0" smtClean="0"/>
              <a:t>，完成具体的</a:t>
            </a:r>
            <a:r>
              <a:rPr lang="en-US" altLang="zh-CN" baseline="0" dirty="0" smtClean="0"/>
              <a:t>IO</a:t>
            </a:r>
            <a:r>
              <a:rPr lang="zh-CN" altLang="en-US" baseline="0" dirty="0" smtClean="0"/>
              <a:t>操作。因此，每一次</a:t>
            </a:r>
            <a:r>
              <a:rPr lang="en-US" altLang="zh-CN" baseline="0" dirty="0" smtClean="0"/>
              <a:t>IO</a:t>
            </a:r>
            <a:r>
              <a:rPr lang="zh-CN" altLang="en-US" baseline="0" dirty="0" smtClean="0"/>
              <a:t>操作总是会干扰</a:t>
            </a:r>
            <a:r>
              <a:rPr lang="en-US" altLang="zh-CN" baseline="0" dirty="0" smtClean="0"/>
              <a:t>VMM</a:t>
            </a:r>
            <a:r>
              <a:rPr lang="zh-CN" altLang="en-US" baseline="0" dirty="0" smtClean="0"/>
              <a:t>一次。</a:t>
            </a:r>
            <a:endParaRPr lang="en-US" altLang="zh-CN" baseline="0" dirty="0" smtClean="0"/>
          </a:p>
          <a:p>
            <a:r>
              <a:rPr lang="zh-CN" altLang="en-US" baseline="0" dirty="0" smtClean="0"/>
              <a:t>如果</a:t>
            </a:r>
            <a:r>
              <a:rPr lang="en-US" altLang="zh-CN" baseline="0" dirty="0" smtClean="0"/>
              <a:t>IO</a:t>
            </a:r>
            <a:r>
              <a:rPr lang="zh-CN" altLang="en-US" baseline="0" dirty="0" smtClean="0"/>
              <a:t>操作很频繁，则会过度干扰</a:t>
            </a:r>
            <a:r>
              <a:rPr lang="en-US" altLang="zh-CN" baseline="0" dirty="0" smtClean="0"/>
              <a:t>VMM</a:t>
            </a:r>
            <a:r>
              <a:rPr lang="zh-CN" altLang="en-US" baseline="0" dirty="0" smtClean="0"/>
              <a:t>造成性能下降。</a:t>
            </a:r>
            <a:endParaRPr lang="en-US" altLang="zh-CN" baseline="0" dirty="0" smtClean="0"/>
          </a:p>
          <a:p>
            <a:endParaRPr lang="en-US" altLang="zh-CN" baseline="0" dirty="0" smtClean="0"/>
          </a:p>
          <a:p>
            <a:endParaRPr lang="en-US" altLang="zh-CN" baseline="0" dirty="0" smtClean="0"/>
          </a:p>
          <a:p>
            <a:endParaRPr lang="en-US" altLang="zh-CN" baseline="0"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37</a:t>
            </a:fld>
            <a:endParaRPr lang="en-US" altLang="zh-CN"/>
          </a:p>
        </p:txBody>
      </p:sp>
    </p:spTree>
    <p:extLst>
      <p:ext uri="{BB962C8B-B14F-4D97-AF65-F5344CB8AC3E}">
        <p14:creationId xmlns:p14="http://schemas.microsoft.com/office/powerpoint/2010/main" val="1977097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 </a:t>
            </a:r>
            <a:r>
              <a:rPr lang="en-US" altLang="zh-CN" dirty="0" err="1" smtClean="0"/>
              <a:t>Paravirtualization</a:t>
            </a:r>
            <a:r>
              <a:rPr lang="en-US" altLang="zh-CN" baseline="0" dirty="0" smtClean="0"/>
              <a:t> aims at reducing the runtime hypervisor intervention.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It modifies the guest OS to present a new device model. The guest OS runs a new front-end driver optimizing IO</a:t>
            </a:r>
            <a:r>
              <a:rPr lang="zh-CN" altLang="en-US" baseline="0" dirty="0" smtClean="0"/>
              <a:t> </a:t>
            </a:r>
            <a:r>
              <a:rPr lang="en-US" altLang="zh-CN" baseline="0" dirty="0" smtClean="0"/>
              <a:t>request through </a:t>
            </a:r>
            <a:r>
              <a:rPr lang="en-US" altLang="zh-CN" baseline="0" dirty="0" err="1" smtClean="0"/>
              <a:t>hypercall</a:t>
            </a:r>
            <a:r>
              <a:rPr lang="en-US" altLang="zh-CN"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 Hypervisor runs a back-end driver</a:t>
            </a:r>
            <a:r>
              <a:rPr lang="zh-CN" altLang="en-US" baseline="0" dirty="0" smtClean="0"/>
              <a:t> </a:t>
            </a:r>
            <a:r>
              <a:rPr lang="en-US" altLang="zh-CN" baseline="0" dirty="0" smtClean="0"/>
              <a:t>corresponding</a:t>
            </a:r>
            <a:r>
              <a:rPr lang="zh-CN" altLang="en-US" baseline="0" dirty="0" smtClean="0"/>
              <a:t> </a:t>
            </a:r>
            <a:r>
              <a:rPr lang="en-US" altLang="zh-CN" baseline="0" dirty="0" smtClean="0"/>
              <a:t>to</a:t>
            </a:r>
            <a:r>
              <a:rPr lang="zh-CN" altLang="en-US" baseline="0" dirty="0" smtClean="0"/>
              <a:t> </a:t>
            </a:r>
            <a:r>
              <a:rPr lang="en-US" altLang="zh-CN" baseline="0" dirty="0" smtClean="0"/>
              <a:t>FE. The front-end driver communicates with the back-end driver and use shared memory for massive data communication. Then the runtime hypervisor intervention is largely reduced.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通过超级调用直接进行</a:t>
            </a:r>
            <a:r>
              <a:rPr lang="en-US" altLang="zh-CN" baseline="0" dirty="0" smtClean="0"/>
              <a:t>IO</a:t>
            </a:r>
            <a:r>
              <a:rPr lang="zh-CN" altLang="en-US" baseline="0" dirty="0" smtClean="0"/>
              <a:t>操作交互处理。不用陷入到</a:t>
            </a:r>
            <a:r>
              <a:rPr lang="en-US" altLang="zh-CN" baseline="0" dirty="0" smtClean="0"/>
              <a:t>VMM</a:t>
            </a:r>
            <a:r>
              <a:rPr lang="zh-CN" altLang="en-US" baseline="0" dirty="0" smtClean="0"/>
              <a:t>，然后返回。</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38</a:t>
            </a:fld>
            <a:endParaRPr lang="en-US" altLang="zh-CN"/>
          </a:p>
        </p:txBody>
      </p:sp>
    </p:spTree>
    <p:extLst>
      <p:ext uri="{BB962C8B-B14F-4D97-AF65-F5344CB8AC3E}">
        <p14:creationId xmlns:p14="http://schemas.microsoft.com/office/powerpoint/2010/main" val="2788199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通过虚拟机直接访问</a:t>
            </a:r>
            <a:r>
              <a:rPr lang="en-US" altLang="zh-CN" dirty="0" smtClean="0"/>
              <a:t>IO</a:t>
            </a:r>
            <a:r>
              <a:rPr lang="zh-CN" altLang="en-US" dirty="0" smtClean="0"/>
              <a:t>设备。</a:t>
            </a:r>
            <a:endParaRPr lang="en-US" altLang="zh-CN" dirty="0" smtClean="0"/>
          </a:p>
          <a:p>
            <a:endParaRPr lang="en-US" altLang="zh-CN" dirty="0" smtClean="0"/>
          </a:p>
          <a:p>
            <a:r>
              <a:rPr lang="en-US" altLang="zh-CN" dirty="0" smtClean="0"/>
              <a:t>The</a:t>
            </a:r>
            <a:r>
              <a:rPr lang="en-US" altLang="zh-CN" baseline="0" dirty="0" smtClean="0"/>
              <a:t> direct assignment is implemented by hardware that enables that guest runs native driver and IO operation is written through. </a:t>
            </a:r>
          </a:p>
          <a:p>
            <a:r>
              <a:rPr lang="en-US" altLang="zh-CN" baseline="0" dirty="0" smtClean="0"/>
              <a:t>It uses a new method to process interrupt: </a:t>
            </a:r>
            <a:r>
              <a:rPr lang="en-US" altLang="zh-CN" sz="1600" dirty="0" smtClean="0"/>
              <a:t>Physical interrupt is captured by hypervisor (</a:t>
            </a:r>
            <a:r>
              <a:rPr lang="en-US" altLang="zh-CN" sz="1600" dirty="0" err="1" smtClean="0"/>
              <a:t>pIRQ</a:t>
            </a:r>
            <a:r>
              <a:rPr lang="en-US" altLang="zh-CN" sz="1600" dirty="0" smtClean="0"/>
              <a:t>). Virtual interrupt is signaled for guest (</a:t>
            </a:r>
            <a:r>
              <a:rPr lang="en-US" altLang="zh-CN" sz="1600" dirty="0" err="1" smtClean="0"/>
              <a:t>vIRQ</a:t>
            </a:r>
            <a:r>
              <a:rPr lang="en-US" altLang="zh-CN" sz="1600" dirty="0" smtClean="0"/>
              <a:t>). Remapping from </a:t>
            </a:r>
            <a:r>
              <a:rPr lang="en-US" altLang="zh-CN" sz="1600" dirty="0" err="1" smtClean="0"/>
              <a:t>pIRQ</a:t>
            </a:r>
            <a:r>
              <a:rPr lang="en-US" altLang="zh-CN" sz="1600" dirty="0" smtClean="0"/>
              <a:t>-&gt;</a:t>
            </a:r>
            <a:r>
              <a:rPr lang="en-US" altLang="zh-CN" sz="1600" dirty="0" err="1" smtClean="0"/>
              <a:t>vIRQin</a:t>
            </a:r>
            <a:r>
              <a:rPr lang="en-US" altLang="zh-CN" sz="1600" dirty="0" smtClean="0"/>
              <a:t> hypervisor.</a:t>
            </a:r>
          </a:p>
          <a:p>
            <a:endParaRPr lang="en-US" altLang="zh-CN" sz="160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39</a:t>
            </a:fld>
            <a:endParaRPr lang="en-US" altLang="zh-CN"/>
          </a:p>
        </p:txBody>
      </p:sp>
    </p:spTree>
    <p:extLst>
      <p:ext uri="{BB962C8B-B14F-4D97-AF65-F5344CB8AC3E}">
        <p14:creationId xmlns:p14="http://schemas.microsoft.com/office/powerpoint/2010/main" val="4180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40</a:t>
            </a:fld>
            <a:endParaRPr lang="en-US" altLang="zh-CN"/>
          </a:p>
        </p:txBody>
      </p:sp>
    </p:spTree>
    <p:extLst>
      <p:ext uri="{BB962C8B-B14F-4D97-AF65-F5344CB8AC3E}">
        <p14:creationId xmlns:p14="http://schemas.microsoft.com/office/powerpoint/2010/main" val="157664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focus</a:t>
            </a:r>
            <a:r>
              <a:rPr lang="en-US" altLang="zh-CN" baseline="0" dirty="0" smtClean="0"/>
              <a:t> on the following five virtualization tools. </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41</a:t>
            </a:fld>
            <a:endParaRPr lang="en-US" altLang="zh-CN"/>
          </a:p>
        </p:txBody>
      </p:sp>
    </p:spTree>
    <p:extLst>
      <p:ext uri="{BB962C8B-B14F-4D97-AF65-F5344CB8AC3E}">
        <p14:creationId xmlns:p14="http://schemas.microsoft.com/office/powerpoint/2010/main" val="417983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Data</a:t>
            </a:r>
            <a:r>
              <a:rPr kumimoji="1" lang="zh-CN" altLang="en-US" dirty="0" smtClean="0"/>
              <a:t> </a:t>
            </a:r>
            <a:r>
              <a:rPr kumimoji="1" lang="en-US" altLang="zh-CN" dirty="0" smtClean="0"/>
              <a:t>center</a:t>
            </a:r>
            <a:r>
              <a:rPr kumimoji="1" lang="zh-CN" altLang="en-US" dirty="0" smtClean="0"/>
              <a:t> </a:t>
            </a:r>
            <a:r>
              <a:rPr kumimoji="1" lang="en-US" altLang="zh-CN" dirty="0" smtClean="0"/>
              <a:t>can</a:t>
            </a:r>
            <a:r>
              <a:rPr kumimoji="1" lang="zh-CN" altLang="en-US" dirty="0" smtClean="0"/>
              <a:t> </a:t>
            </a:r>
            <a:r>
              <a:rPr kumimoji="1" lang="en-US" altLang="zh-CN" dirty="0" smtClean="0"/>
              <a:t>achieve</a:t>
            </a:r>
            <a:r>
              <a:rPr kumimoji="1" lang="zh-CN" altLang="en-US" dirty="0" smtClean="0"/>
              <a:t> </a:t>
            </a:r>
            <a:r>
              <a:rPr kumimoji="1" lang="en-US" altLang="zh-CN" dirty="0" smtClean="0"/>
              <a:t>higher</a:t>
            </a:r>
            <a:r>
              <a:rPr kumimoji="1" lang="zh-CN" altLang="en-US" dirty="0" smtClean="0"/>
              <a:t> </a:t>
            </a:r>
            <a:r>
              <a:rPr kumimoji="1" lang="en-US" altLang="zh-CN" dirty="0" smtClean="0"/>
              <a:t>availability,</a:t>
            </a:r>
            <a:r>
              <a:rPr kumimoji="1" lang="zh-CN" altLang="en-US" dirty="0" smtClean="0"/>
              <a:t> </a:t>
            </a:r>
            <a:r>
              <a:rPr kumimoji="1" lang="en-US" altLang="zh-CN" dirty="0" smtClean="0"/>
              <a:t>reduced</a:t>
            </a:r>
            <a:r>
              <a:rPr kumimoji="1" lang="zh-CN" altLang="en-US" dirty="0" smtClean="0"/>
              <a:t> </a:t>
            </a:r>
            <a:r>
              <a:rPr kumimoji="1" lang="en-US" altLang="zh-CN" dirty="0" smtClean="0"/>
              <a:t>time</a:t>
            </a:r>
            <a:r>
              <a:rPr kumimoji="1" lang="zh-CN" altLang="en-US" dirty="0" smtClean="0"/>
              <a:t> </a:t>
            </a:r>
            <a:r>
              <a:rPr kumimoji="1" lang="is-IS" altLang="zh-CN" dirty="0" smtClean="0"/>
              <a:t>…</a:t>
            </a:r>
            <a:r>
              <a:rPr kumimoji="1" lang="en-US" altLang="zh-CN" dirty="0" smtClean="0"/>
              <a:t>,</a:t>
            </a:r>
            <a:r>
              <a:rPr kumimoji="1" lang="zh-CN" altLang="en-US" dirty="0" smtClean="0"/>
              <a:t> </a:t>
            </a:r>
            <a:r>
              <a:rPr kumimoji="1" lang="en-US" altLang="zh-CN" dirty="0" smtClean="0"/>
              <a:t>lower</a:t>
            </a:r>
            <a:r>
              <a:rPr kumimoji="1" lang="zh-CN" altLang="en-US" dirty="0" smtClean="0"/>
              <a:t> </a:t>
            </a:r>
            <a:r>
              <a:rPr kumimoji="1" lang="en-US" altLang="zh-CN" dirty="0" smtClean="0"/>
              <a:t>cost</a:t>
            </a:r>
            <a:r>
              <a:rPr kumimoji="1" lang="zh-CN" altLang="en-US" dirty="0" smtClean="0"/>
              <a:t> </a:t>
            </a:r>
            <a:r>
              <a:rPr kumimoji="1" lang="en-US" altLang="zh-CN" dirty="0" smtClean="0"/>
              <a:t>of</a:t>
            </a:r>
            <a:r>
              <a:rPr kumimoji="1" lang="zh-CN" altLang="en-US" dirty="0" smtClean="0"/>
              <a:t> </a:t>
            </a:r>
            <a:r>
              <a:rPr kumimoji="1" lang="en-US" altLang="zh-CN" dirty="0" smtClean="0"/>
              <a:t>ownership,</a:t>
            </a:r>
            <a:r>
              <a:rPr kumimoji="1" lang="zh-CN" altLang="en-US" dirty="0" smtClean="0"/>
              <a:t> </a:t>
            </a:r>
            <a:r>
              <a:rPr kumimoji="1" lang="en-US" altLang="zh-CN" dirty="0" smtClean="0"/>
              <a:t>and</a:t>
            </a:r>
            <a:r>
              <a:rPr kumimoji="1" lang="zh-CN" altLang="en-US" dirty="0" smtClean="0"/>
              <a:t> </a:t>
            </a:r>
            <a:r>
              <a:rPr kumimoji="1" lang="en-US" altLang="zh-CN" dirty="0" smtClean="0"/>
              <a:t>more</a:t>
            </a:r>
            <a:r>
              <a:rPr kumimoji="1" lang="zh-CN" altLang="en-US" dirty="0" smtClean="0"/>
              <a:t> </a:t>
            </a:r>
            <a:r>
              <a:rPr kumimoji="1" lang="en-US" altLang="zh-CN" dirty="0" smtClean="0"/>
              <a:t>resilient</a:t>
            </a:r>
            <a:r>
              <a:rPr kumimoji="1" lang="zh-CN" altLang="en-US" dirty="0" smtClean="0"/>
              <a:t> </a:t>
            </a:r>
            <a:r>
              <a:rPr kumimoji="1" lang="en-US" altLang="zh-CN" dirty="0" smtClean="0"/>
              <a:t>and</a:t>
            </a:r>
            <a:r>
              <a:rPr kumimoji="1" lang="zh-CN" altLang="en-US" dirty="0" smtClean="0"/>
              <a:t> </a:t>
            </a:r>
            <a:r>
              <a:rPr kumimoji="1" lang="en-US" altLang="zh-CN" dirty="0" smtClean="0"/>
              <a:t>simpler</a:t>
            </a:r>
            <a:r>
              <a:rPr kumimoji="1" lang="zh-CN" altLang="en-US" dirty="0" smtClean="0"/>
              <a:t> </a:t>
            </a:r>
            <a:r>
              <a:rPr kumimoji="1" lang="en-US" altLang="zh-CN" dirty="0" smtClean="0"/>
              <a:t>to</a:t>
            </a:r>
            <a:r>
              <a:rPr kumimoji="1" lang="zh-CN" altLang="en-US" dirty="0" smtClean="0"/>
              <a:t> </a:t>
            </a:r>
            <a:r>
              <a:rPr kumimoji="1" lang="en-US" altLang="zh-CN" dirty="0" smtClean="0"/>
              <a:t>manage.</a:t>
            </a:r>
          </a:p>
          <a:p>
            <a:endParaRPr kumimoji="1" lang="zh-CN" altLang="en-US" dirty="0"/>
          </a:p>
        </p:txBody>
      </p:sp>
      <p:sp>
        <p:nvSpPr>
          <p:cNvPr id="4" name="幻灯片编号占位符 3"/>
          <p:cNvSpPr>
            <a:spLocks noGrp="1"/>
          </p:cNvSpPr>
          <p:nvPr>
            <p:ph type="sldNum" sz="quarter" idx="10"/>
          </p:nvPr>
        </p:nvSpPr>
        <p:spPr/>
        <p:txBody>
          <a:bodyPr/>
          <a:lstStyle/>
          <a:p>
            <a:pPr>
              <a:defRPr/>
            </a:pPr>
            <a:fld id="{D896FC63-BF28-47CE-B187-54793EEDD58D}" type="slidenum">
              <a:rPr lang="zh-CN" altLang="en-US" smtClean="0"/>
              <a:pPr>
                <a:defRPr/>
              </a:pPr>
              <a:t>4</a:t>
            </a:fld>
            <a:endParaRPr lang="en-US" altLang="zh-CN"/>
          </a:p>
        </p:txBody>
      </p:sp>
    </p:spTree>
    <p:extLst>
      <p:ext uri="{BB962C8B-B14F-4D97-AF65-F5344CB8AC3E}">
        <p14:creationId xmlns:p14="http://schemas.microsoft.com/office/powerpoint/2010/main" val="80983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Use the virtualization tools to create and handle VM images.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48</a:t>
            </a:fld>
            <a:endParaRPr lang="en-US" altLang="zh-CN"/>
          </a:p>
        </p:txBody>
      </p:sp>
    </p:spTree>
    <p:extLst>
      <p:ext uri="{BB962C8B-B14F-4D97-AF65-F5344CB8AC3E}">
        <p14:creationId xmlns:p14="http://schemas.microsoft.com/office/powerpoint/2010/main" val="3197515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The</a:t>
            </a:r>
            <a:r>
              <a:rPr lang="en-US" altLang="zh-CN" baseline="0" dirty="0" smtClean="0"/>
              <a:t> most important tool is </a:t>
            </a:r>
            <a:r>
              <a:rPr lang="en-US" altLang="zh-CN" baseline="0" dirty="0" err="1" smtClean="0"/>
              <a:t>libvirt</a:t>
            </a:r>
            <a:r>
              <a:rPr lang="en-US" altLang="zh-CN" baseline="0" dirty="0" smtClean="0"/>
              <a:t>. It </a:t>
            </a:r>
            <a:r>
              <a:rPr lang="en-US" altLang="zh-CN" sz="1200" dirty="0" smtClean="0"/>
              <a:t>is an open source API, daemon and </a:t>
            </a:r>
            <a:r>
              <a:rPr lang="en-US" altLang="zh-CN" sz="1200" dirty="0" smtClean="0">
                <a:solidFill>
                  <a:srgbClr val="FF0000"/>
                </a:solidFill>
              </a:rPr>
              <a:t>management tool </a:t>
            </a:r>
            <a:r>
              <a:rPr lang="en-US" altLang="zh-CN" sz="1200" dirty="0" smtClean="0"/>
              <a:t>for managing platform virtualization. </a:t>
            </a:r>
            <a:r>
              <a:rPr lang="en-US" altLang="zh-CN" sz="120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itself is a </a:t>
            </a:r>
            <a:r>
              <a:rPr lang="en-US" altLang="zh-CN" sz="2000" dirty="0" smtClean="0">
                <a:hlinkClick r:id="rId3" tooltip="C (programming language)"/>
              </a:rPr>
              <a:t>C</a:t>
            </a:r>
            <a:r>
              <a:rPr lang="en-US" altLang="zh-CN" sz="2000" dirty="0" smtClean="0"/>
              <a:t> library. </a:t>
            </a:r>
            <a:r>
              <a:rPr lang="en-US" altLang="zh-CN" sz="1600" dirty="0" smtClean="0"/>
              <a:t>Others, Python, Perl, </a:t>
            </a:r>
            <a:r>
              <a:rPr lang="en-US" altLang="zh-CN" sz="1600" dirty="0" err="1" smtClean="0"/>
              <a:t>OCaml</a:t>
            </a:r>
            <a:r>
              <a:rPr lang="en-US" altLang="zh-CN" sz="1600" dirty="0" smtClean="0"/>
              <a:t>, Ruby, Java, and PHP.</a:t>
            </a:r>
            <a:r>
              <a:rPr lang="en-US" altLang="zh-CN" sz="2000" dirty="0" smtClean="0"/>
              <a:t>  Is widely used </a:t>
            </a:r>
            <a:r>
              <a:rPr lang="en-US" altLang="zh-CN" sz="1600" dirty="0" smtClean="0"/>
              <a:t>in the orchestration layer of hypervisors in the development of a cloud-based solution.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600" dirty="0" smtClean="0"/>
              <a:t>Can be used to manage images of  </a:t>
            </a:r>
            <a:r>
              <a:rPr lang="en-US" altLang="zh-CN" sz="2000" dirty="0" smtClean="0"/>
              <a:t>KVM, </a:t>
            </a:r>
            <a:r>
              <a:rPr lang="en-US" altLang="zh-CN" sz="2000" dirty="0" err="1" smtClean="0"/>
              <a:t>Xen</a:t>
            </a:r>
            <a:r>
              <a:rPr lang="en-US" altLang="zh-CN" sz="2000" dirty="0" smtClean="0"/>
              <a:t>, VMware ESX, QEMU and other virtualization technologies.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There two</a:t>
            </a:r>
            <a:r>
              <a:rPr lang="en-US" altLang="zh-CN" sz="2000" baseline="0" dirty="0" smtClean="0"/>
              <a:t> user interfaces. Graphical interface: </a:t>
            </a:r>
            <a:r>
              <a:rPr lang="en-US" altLang="zh-CN" sz="2000" baseline="0" dirty="0" err="1" smtClean="0"/>
              <a:t>virt</a:t>
            </a:r>
            <a:r>
              <a:rPr lang="en-US" altLang="zh-CN" sz="2000" baseline="0" dirty="0" smtClean="0"/>
              <a:t>-manager and command line interface: </a:t>
            </a:r>
            <a:r>
              <a:rPr lang="en-US" altLang="zh-CN" sz="2000" baseline="0" dirty="0" err="1" smtClean="0"/>
              <a:t>virsh</a:t>
            </a:r>
            <a:r>
              <a:rPr lang="en-US" altLang="zh-CN" sz="2000" baseline="0" dirty="0" smtClean="0"/>
              <a: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2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60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49</a:t>
            </a:fld>
            <a:endParaRPr lang="en-US" altLang="zh-CN"/>
          </a:p>
        </p:txBody>
      </p:sp>
    </p:spTree>
    <p:extLst>
      <p:ext uri="{BB962C8B-B14F-4D97-AF65-F5344CB8AC3E}">
        <p14:creationId xmlns:p14="http://schemas.microsoft.com/office/powerpoint/2010/main" val="4078062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Libvirt</a:t>
            </a:r>
            <a:r>
              <a:rPr lang="zh-CN" altLang="en-US" dirty="0" smtClean="0"/>
              <a:t> </a:t>
            </a:r>
            <a:r>
              <a:rPr lang="en-US" altLang="zh-CN" dirty="0" smtClean="0"/>
              <a:t>is</a:t>
            </a:r>
            <a:r>
              <a:rPr lang="zh-CN" altLang="en-US" dirty="0" smtClean="0"/>
              <a:t> </a:t>
            </a:r>
            <a:r>
              <a:rPr lang="en-US" altLang="zh-CN" dirty="0" smtClean="0"/>
              <a:t>a</a:t>
            </a:r>
            <a:r>
              <a:rPr lang="zh-CN" altLang="en-US" dirty="0" smtClean="0"/>
              <a:t> </a:t>
            </a:r>
            <a:r>
              <a:rPr lang="en-US" altLang="zh-CN" dirty="0" smtClean="0"/>
              <a:t>common</a:t>
            </a:r>
            <a:r>
              <a:rPr lang="zh-CN" altLang="en-US" dirty="0" smtClean="0"/>
              <a:t> </a:t>
            </a:r>
            <a:r>
              <a:rPr lang="en-US" altLang="zh-CN" dirty="0" smtClean="0"/>
              <a:t>application</a:t>
            </a:r>
            <a:r>
              <a:rPr lang="zh-CN" altLang="en-US" dirty="0" smtClean="0"/>
              <a:t> </a:t>
            </a:r>
            <a:r>
              <a:rPr lang="en-US" altLang="zh-CN" dirty="0" smtClean="0"/>
              <a:t>program</a:t>
            </a:r>
            <a:r>
              <a:rPr lang="zh-CN" altLang="en-US" dirty="0" smtClean="0"/>
              <a:t> </a:t>
            </a:r>
            <a:r>
              <a:rPr lang="en-US" altLang="zh-CN" dirty="0" smtClean="0"/>
              <a:t>interface</a:t>
            </a:r>
            <a:r>
              <a:rPr lang="zh-CN" altLang="en-US" dirty="0" smtClean="0"/>
              <a:t>. </a:t>
            </a:r>
            <a:r>
              <a:rPr lang="en-US" altLang="zh-CN" dirty="0" smtClean="0"/>
              <a:t>It</a:t>
            </a:r>
            <a:r>
              <a:rPr lang="zh-CN" altLang="en-US" dirty="0" smtClean="0"/>
              <a:t> </a:t>
            </a:r>
            <a:r>
              <a:rPr lang="en-US" altLang="zh-CN" dirty="0" smtClean="0"/>
              <a:t>presents</a:t>
            </a:r>
            <a:r>
              <a:rPr lang="zh-CN" altLang="en-US" dirty="0" smtClean="0"/>
              <a:t> </a:t>
            </a:r>
            <a:r>
              <a:rPr lang="en-US" altLang="zh-CN" dirty="0" smtClean="0"/>
              <a:t>a</a:t>
            </a:r>
            <a:r>
              <a:rPr lang="zh-CN" altLang="en-US" dirty="0" smtClean="0"/>
              <a:t> </a:t>
            </a:r>
            <a:r>
              <a:rPr lang="en-US" altLang="zh-CN" dirty="0" smtClean="0"/>
              <a:t>unified</a:t>
            </a:r>
            <a:r>
              <a:rPr lang="zh-CN" altLang="en-US" dirty="0" smtClean="0"/>
              <a:t> </a:t>
            </a:r>
            <a:r>
              <a:rPr lang="en-US" altLang="zh-CN" dirty="0" smtClean="0"/>
              <a:t>interface</a:t>
            </a:r>
            <a:r>
              <a:rPr lang="zh-CN" altLang="en-US" dirty="0" smtClean="0"/>
              <a:t> </a:t>
            </a:r>
            <a:r>
              <a:rPr lang="en-US" altLang="zh-CN" dirty="0" smtClean="0"/>
              <a:t>for</a:t>
            </a:r>
            <a:r>
              <a:rPr lang="zh-CN" altLang="en-US" dirty="0" smtClean="0"/>
              <a:t> </a:t>
            </a:r>
            <a:r>
              <a:rPr lang="en-US" altLang="zh-CN" dirty="0" smtClean="0"/>
              <a:t>managing</a:t>
            </a:r>
            <a:r>
              <a:rPr lang="zh-CN" altLang="en-US" dirty="0" smtClean="0"/>
              <a:t> </a:t>
            </a:r>
            <a:r>
              <a:rPr lang="en-US" altLang="zh-CN" dirty="0" smtClean="0"/>
              <a:t>virtual</a:t>
            </a:r>
            <a:r>
              <a:rPr lang="zh-CN" altLang="en-US" dirty="0" smtClean="0"/>
              <a:t> </a:t>
            </a:r>
            <a:r>
              <a:rPr lang="en-US" altLang="zh-CN" dirty="0" smtClean="0"/>
              <a:t>machines.</a:t>
            </a:r>
            <a:r>
              <a:rPr lang="zh-CN" altLang="en-US" dirty="0" smtClean="0"/>
              <a:t> </a:t>
            </a:r>
            <a:endParaRPr lang="en-US" altLang="zh-CN" dirty="0" smtClean="0"/>
          </a:p>
          <a:p>
            <a:r>
              <a:rPr lang="zh-CN" altLang="en-US" dirty="0" smtClean="0"/>
              <a:t>公共的</a:t>
            </a:r>
            <a:r>
              <a:rPr lang="en-US" altLang="zh-CN" dirty="0" smtClean="0"/>
              <a:t>API</a:t>
            </a:r>
            <a:r>
              <a:rPr lang="zh-CN" altLang="en-US" dirty="0" smtClean="0"/>
              <a:t>，提供了统一管理虚拟机的接口。</a:t>
            </a:r>
            <a:r>
              <a:rPr lang="en-US" altLang="zh-CN" dirty="0" smtClean="0"/>
              <a:t>API</a:t>
            </a:r>
            <a:r>
              <a:rPr lang="zh-CN" altLang="en-US" dirty="0" smtClean="0"/>
              <a:t>。</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1" dirty="0" err="1" smtClean="0"/>
              <a:t>libvirt</a:t>
            </a:r>
            <a:r>
              <a:rPr lang="en-US" altLang="zh-CN" b="1" dirty="0" smtClean="0"/>
              <a:t> supports several Hypervisors and is supported by several management solutions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50</a:t>
            </a:fld>
            <a:endParaRPr lang="en-US" altLang="zh-CN"/>
          </a:p>
        </p:txBody>
      </p:sp>
    </p:spTree>
    <p:extLst>
      <p:ext uri="{BB962C8B-B14F-4D97-AF65-F5344CB8AC3E}">
        <p14:creationId xmlns:p14="http://schemas.microsoft.com/office/powerpoint/2010/main" val="8896298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effectLst/>
                <a:latin typeface="Arial" pitchFamily="34" charset="0"/>
                <a:ea typeface="+mn-ea"/>
                <a:cs typeface="+mn-cs"/>
              </a:rPr>
              <a:t>A</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tool</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which</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is</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very</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easy</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to</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learn</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used</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to</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manage</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virtual</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machines.</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We</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can</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create</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VMs,</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destroy</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VMs</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and</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monitor</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the</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running</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states</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of</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VMs.</a:t>
            </a:r>
          </a:p>
          <a:p>
            <a:endParaRPr lang="en-US" altLang="zh-CN" sz="1200" b="1" i="0" kern="1200" dirty="0" smtClean="0">
              <a:solidFill>
                <a:schemeClr val="tx1"/>
              </a:solidFill>
              <a:effectLst/>
              <a:latin typeface="Arial" pitchFamily="34" charset="0"/>
              <a:ea typeface="+mn-ea"/>
              <a:cs typeface="+mn-cs"/>
            </a:endParaRPr>
          </a:p>
          <a:p>
            <a:r>
              <a:rPr lang="en-US" altLang="zh-CN" sz="1200" b="1" i="0" kern="1200" dirty="0" smtClean="0">
                <a:solidFill>
                  <a:schemeClr val="tx1"/>
                </a:solidFill>
                <a:effectLst/>
                <a:latin typeface="Arial" pitchFamily="34" charset="0"/>
                <a:ea typeface="+mn-ea"/>
                <a:cs typeface="+mn-cs"/>
              </a:rPr>
              <a:t>About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-manager’s supporting tools</a:t>
            </a:r>
          </a:p>
          <a:p>
            <a:r>
              <a:rPr lang="en-US" altLang="zh-CN" sz="1200" b="0" i="0" kern="1200" dirty="0" smtClean="0">
                <a:solidFill>
                  <a:schemeClr val="tx1"/>
                </a:solidFill>
                <a:effectLst/>
                <a:latin typeface="Arial" pitchFamily="34" charset="0"/>
                <a:ea typeface="+mn-ea"/>
                <a:cs typeface="+mn-cs"/>
              </a:rPr>
              <a:t>The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-install</a:t>
            </a:r>
            <a:r>
              <a:rPr lang="en-US" altLang="zh-CN" sz="1200" b="0" i="0" kern="1200" dirty="0" smtClean="0">
                <a:solidFill>
                  <a:schemeClr val="tx1"/>
                </a:solidFill>
                <a:effectLst/>
                <a:latin typeface="Arial" pitchFamily="34" charset="0"/>
                <a:ea typeface="+mn-ea"/>
                <a:cs typeface="+mn-cs"/>
              </a:rPr>
              <a:t> tool is a command line tool which provides an easy way to provision operating systems into virtual machines.</a:t>
            </a:r>
          </a:p>
          <a:p>
            <a:r>
              <a:rPr lang="en-US" altLang="zh-CN" sz="1200" b="0" i="0" kern="1200" dirty="0" smtClean="0">
                <a:solidFill>
                  <a:schemeClr val="tx1"/>
                </a:solidFill>
                <a:effectLst/>
                <a:latin typeface="Arial" pitchFamily="34" charset="0"/>
                <a:ea typeface="+mn-ea"/>
                <a:cs typeface="+mn-cs"/>
              </a:rPr>
              <a:t>The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-clone</a:t>
            </a:r>
            <a:r>
              <a:rPr lang="en-US" altLang="zh-CN" sz="1200" b="0" i="0" kern="1200" dirty="0" smtClean="0">
                <a:solidFill>
                  <a:schemeClr val="tx1"/>
                </a:solidFill>
                <a:effectLst/>
                <a:latin typeface="Arial" pitchFamily="34" charset="0"/>
                <a:ea typeface="+mn-ea"/>
                <a:cs typeface="+mn-cs"/>
              </a:rPr>
              <a:t> tool is a command line tool for cloning existing inactive guests. It copies the disk images, and defines a </a:t>
            </a:r>
            <a:r>
              <a:rPr lang="en-US" altLang="zh-CN" sz="1200" b="0" i="0" kern="1200" dirty="0" err="1" smtClean="0">
                <a:solidFill>
                  <a:schemeClr val="tx1"/>
                </a:solidFill>
                <a:effectLst/>
                <a:latin typeface="Arial" pitchFamily="34" charset="0"/>
                <a:ea typeface="+mn-ea"/>
                <a:cs typeface="+mn-cs"/>
              </a:rPr>
              <a:t>config</a:t>
            </a:r>
            <a:r>
              <a:rPr lang="en-US" altLang="zh-CN" sz="1200" b="0" i="0" kern="1200" dirty="0" smtClean="0">
                <a:solidFill>
                  <a:schemeClr val="tx1"/>
                </a:solidFill>
                <a:effectLst/>
                <a:latin typeface="Arial" pitchFamily="34" charset="0"/>
                <a:ea typeface="+mn-ea"/>
                <a:cs typeface="+mn-cs"/>
              </a:rPr>
              <a:t> with new name, UUID and MAC address pointing to the copied disks.</a:t>
            </a:r>
          </a:p>
          <a:p>
            <a:r>
              <a:rPr lang="en-US" altLang="zh-CN" sz="1200" b="0" i="0" kern="1200" dirty="0" smtClean="0">
                <a:solidFill>
                  <a:schemeClr val="tx1"/>
                </a:solidFill>
                <a:effectLst/>
                <a:latin typeface="Arial" pitchFamily="34" charset="0"/>
                <a:ea typeface="+mn-ea"/>
                <a:cs typeface="+mn-cs"/>
              </a:rPr>
              <a:t>The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-viewer</a:t>
            </a:r>
            <a:r>
              <a:rPr lang="en-US" altLang="zh-CN" sz="1200" b="0" i="0" kern="1200" dirty="0" smtClean="0">
                <a:solidFill>
                  <a:schemeClr val="tx1"/>
                </a:solidFill>
                <a:effectLst/>
                <a:latin typeface="Arial" pitchFamily="34" charset="0"/>
                <a:ea typeface="+mn-ea"/>
                <a:cs typeface="+mn-cs"/>
              </a:rPr>
              <a:t> application is a lightweight interface for interacting with the graphical display of virtualized guest OS. It can display VNC or SPICE, and uses </a:t>
            </a:r>
            <a:r>
              <a:rPr lang="en-US" altLang="zh-CN" sz="1200" b="0" i="0" kern="1200" dirty="0" err="1" smtClean="0">
                <a:solidFill>
                  <a:schemeClr val="tx1"/>
                </a:solidFill>
                <a:effectLst/>
                <a:latin typeface="Arial" pitchFamily="34" charset="0"/>
                <a:ea typeface="+mn-ea"/>
                <a:cs typeface="+mn-cs"/>
              </a:rPr>
              <a:t>libvirt</a:t>
            </a:r>
            <a:r>
              <a:rPr lang="en-US" altLang="zh-CN" sz="1200" b="0" i="0" kern="1200" dirty="0" smtClean="0">
                <a:solidFill>
                  <a:schemeClr val="tx1"/>
                </a:solidFill>
                <a:effectLst/>
                <a:latin typeface="Arial" pitchFamily="34" charset="0"/>
                <a:ea typeface="+mn-ea"/>
                <a:cs typeface="+mn-cs"/>
              </a:rPr>
              <a:t> to lookup the graphical connection details.</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51</a:t>
            </a:fld>
            <a:endParaRPr lang="en-US" altLang="zh-CN"/>
          </a:p>
        </p:txBody>
      </p:sp>
    </p:spTree>
    <p:extLst>
      <p:ext uri="{BB962C8B-B14F-4D97-AF65-F5344CB8AC3E}">
        <p14:creationId xmlns:p14="http://schemas.microsoft.com/office/powerpoint/2010/main" val="3524861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effectLst/>
                <a:latin typeface="Arial" pitchFamily="34" charset="0"/>
                <a:ea typeface="+mn-ea"/>
                <a:cs typeface="+mn-cs"/>
              </a:rPr>
              <a:t>A</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tool</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which</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is</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very</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easy</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to</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learn</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used</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to</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manage</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virtual</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machines.</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We</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can</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create</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VMs,</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destroy</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VMs</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and</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monitor</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the</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running</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states</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of</a:t>
            </a:r>
            <a:r>
              <a:rPr lang="zh-CN" altLang="en-US" sz="1200" b="1"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VMs.</a:t>
            </a:r>
          </a:p>
          <a:p>
            <a:endParaRPr lang="en-US" altLang="zh-CN" sz="1200" b="1" i="0" kern="1200" dirty="0" smtClean="0">
              <a:solidFill>
                <a:schemeClr val="tx1"/>
              </a:solidFill>
              <a:effectLst/>
              <a:latin typeface="Arial" pitchFamily="34" charset="0"/>
              <a:ea typeface="+mn-ea"/>
              <a:cs typeface="+mn-cs"/>
            </a:endParaRPr>
          </a:p>
          <a:p>
            <a:r>
              <a:rPr lang="en-US" altLang="zh-CN" sz="1200" b="1" i="0" kern="1200" dirty="0" smtClean="0">
                <a:solidFill>
                  <a:schemeClr val="tx1"/>
                </a:solidFill>
                <a:effectLst/>
                <a:latin typeface="Arial" pitchFamily="34" charset="0"/>
                <a:ea typeface="+mn-ea"/>
                <a:cs typeface="+mn-cs"/>
              </a:rPr>
              <a:t>About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-manager’s supporting tools</a:t>
            </a:r>
          </a:p>
          <a:p>
            <a:r>
              <a:rPr lang="en-US" altLang="zh-CN" sz="1200" b="0" i="0" kern="1200" dirty="0" smtClean="0">
                <a:solidFill>
                  <a:schemeClr val="tx1"/>
                </a:solidFill>
                <a:effectLst/>
                <a:latin typeface="Arial" pitchFamily="34" charset="0"/>
                <a:ea typeface="+mn-ea"/>
                <a:cs typeface="+mn-cs"/>
              </a:rPr>
              <a:t>The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-install</a:t>
            </a:r>
            <a:r>
              <a:rPr lang="en-US" altLang="zh-CN" sz="1200" b="0" i="0" kern="1200" dirty="0" smtClean="0">
                <a:solidFill>
                  <a:schemeClr val="tx1"/>
                </a:solidFill>
                <a:effectLst/>
                <a:latin typeface="Arial" pitchFamily="34" charset="0"/>
                <a:ea typeface="+mn-ea"/>
                <a:cs typeface="+mn-cs"/>
              </a:rPr>
              <a:t> tool is a command line tool which provides an easy way to provision operating systems into virtual machines.</a:t>
            </a:r>
          </a:p>
          <a:p>
            <a:r>
              <a:rPr lang="en-US" altLang="zh-CN" sz="1200" b="0" i="0" kern="1200" dirty="0" smtClean="0">
                <a:solidFill>
                  <a:schemeClr val="tx1"/>
                </a:solidFill>
                <a:effectLst/>
                <a:latin typeface="Arial" pitchFamily="34" charset="0"/>
                <a:ea typeface="+mn-ea"/>
                <a:cs typeface="+mn-cs"/>
              </a:rPr>
              <a:t>The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-clone</a:t>
            </a:r>
            <a:r>
              <a:rPr lang="en-US" altLang="zh-CN" sz="1200" b="0" i="0" kern="1200" dirty="0" smtClean="0">
                <a:solidFill>
                  <a:schemeClr val="tx1"/>
                </a:solidFill>
                <a:effectLst/>
                <a:latin typeface="Arial" pitchFamily="34" charset="0"/>
                <a:ea typeface="+mn-ea"/>
                <a:cs typeface="+mn-cs"/>
              </a:rPr>
              <a:t> tool is a command line tool for cloning existing inactive guests. It copies the disk images, and defines a </a:t>
            </a:r>
            <a:r>
              <a:rPr lang="en-US" altLang="zh-CN" sz="1200" b="0" i="0" kern="1200" dirty="0" err="1" smtClean="0">
                <a:solidFill>
                  <a:schemeClr val="tx1"/>
                </a:solidFill>
                <a:effectLst/>
                <a:latin typeface="Arial" pitchFamily="34" charset="0"/>
                <a:ea typeface="+mn-ea"/>
                <a:cs typeface="+mn-cs"/>
              </a:rPr>
              <a:t>config</a:t>
            </a:r>
            <a:r>
              <a:rPr lang="en-US" altLang="zh-CN" sz="1200" b="0" i="0" kern="1200" dirty="0" smtClean="0">
                <a:solidFill>
                  <a:schemeClr val="tx1"/>
                </a:solidFill>
                <a:effectLst/>
                <a:latin typeface="Arial" pitchFamily="34" charset="0"/>
                <a:ea typeface="+mn-ea"/>
                <a:cs typeface="+mn-cs"/>
              </a:rPr>
              <a:t> with new name, UUID and MAC address pointing to the copied disks.</a:t>
            </a:r>
          </a:p>
          <a:p>
            <a:r>
              <a:rPr lang="en-US" altLang="zh-CN" sz="1200" b="0" i="0" kern="1200" dirty="0" smtClean="0">
                <a:solidFill>
                  <a:schemeClr val="tx1"/>
                </a:solidFill>
                <a:effectLst/>
                <a:latin typeface="Arial" pitchFamily="34" charset="0"/>
                <a:ea typeface="+mn-ea"/>
                <a:cs typeface="+mn-cs"/>
              </a:rPr>
              <a:t>The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-viewer</a:t>
            </a:r>
            <a:r>
              <a:rPr lang="en-US" altLang="zh-CN" sz="1200" b="0" i="0" kern="1200" dirty="0" smtClean="0">
                <a:solidFill>
                  <a:schemeClr val="tx1"/>
                </a:solidFill>
                <a:effectLst/>
                <a:latin typeface="Arial" pitchFamily="34" charset="0"/>
                <a:ea typeface="+mn-ea"/>
                <a:cs typeface="+mn-cs"/>
              </a:rPr>
              <a:t> application is a lightweight interface for interacting with the graphical display of virtualized guest OS. It can display VNC or SPICE, and uses </a:t>
            </a:r>
            <a:r>
              <a:rPr lang="en-US" altLang="zh-CN" sz="1200" b="0" i="0" kern="1200" dirty="0" err="1" smtClean="0">
                <a:solidFill>
                  <a:schemeClr val="tx1"/>
                </a:solidFill>
                <a:effectLst/>
                <a:latin typeface="Arial" pitchFamily="34" charset="0"/>
                <a:ea typeface="+mn-ea"/>
                <a:cs typeface="+mn-cs"/>
              </a:rPr>
              <a:t>libvirt</a:t>
            </a:r>
            <a:r>
              <a:rPr lang="en-US" altLang="zh-CN" sz="1200" b="0" i="0" kern="1200" dirty="0" smtClean="0">
                <a:solidFill>
                  <a:schemeClr val="tx1"/>
                </a:solidFill>
                <a:effectLst/>
                <a:latin typeface="Arial" pitchFamily="34" charset="0"/>
                <a:ea typeface="+mn-ea"/>
                <a:cs typeface="+mn-cs"/>
              </a:rPr>
              <a:t> to lookup the graphical connection details.</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52</a:t>
            </a:fld>
            <a:endParaRPr lang="en-US" altLang="zh-CN"/>
          </a:p>
        </p:txBody>
      </p:sp>
    </p:spTree>
    <p:extLst>
      <p:ext uri="{BB962C8B-B14F-4D97-AF65-F5344CB8AC3E}">
        <p14:creationId xmlns:p14="http://schemas.microsoft.com/office/powerpoint/2010/main" val="3524861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The </a:t>
            </a:r>
            <a:r>
              <a:rPr lang="en-US" altLang="zh-CN" sz="1200" dirty="0" err="1" smtClean="0"/>
              <a:t>virsh</a:t>
            </a:r>
            <a:r>
              <a:rPr lang="en-US" altLang="zh-CN" sz="1200" dirty="0" smtClean="0"/>
              <a:t> is used to manage domains. You must run the commands as the root user or by assuming the appropriate role account on the host operating system. The commands cannot be run in the guest domain.</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53</a:t>
            </a:fld>
            <a:endParaRPr lang="en-US" altLang="zh-CN"/>
          </a:p>
        </p:txBody>
      </p:sp>
    </p:spTree>
    <p:extLst>
      <p:ext uri="{BB962C8B-B14F-4D97-AF65-F5344CB8AC3E}">
        <p14:creationId xmlns:p14="http://schemas.microsoft.com/office/powerpoint/2010/main" val="8040085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54</a:t>
            </a:fld>
            <a:endParaRPr lang="en-US" altLang="zh-CN"/>
          </a:p>
        </p:txBody>
      </p:sp>
    </p:spTree>
    <p:extLst>
      <p:ext uri="{BB962C8B-B14F-4D97-AF65-F5344CB8AC3E}">
        <p14:creationId xmlns:p14="http://schemas.microsoft.com/office/powerpoint/2010/main" val="2772808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dirty="0" smtClean="0"/>
              <a:t>raw format (KVM/</a:t>
            </a:r>
            <a:r>
              <a:rPr lang="en-US" altLang="zh-CN" sz="2000" dirty="0" err="1" smtClean="0"/>
              <a:t>Xen</a:t>
            </a:r>
            <a:r>
              <a:rPr lang="en-US" altLang="zh-CN" sz="2000" dirty="0" smtClean="0"/>
              <a:t>):</a:t>
            </a:r>
          </a:p>
          <a:p>
            <a:pPr lvl="0"/>
            <a:r>
              <a:rPr lang="en-US" altLang="zh-CN" sz="1800" dirty="0" smtClean="0"/>
              <a:t>(</a:t>
            </a:r>
            <a:r>
              <a:rPr lang="en-US" altLang="zh-CN" sz="1800" b="1" dirty="0" err="1" smtClean="0">
                <a:solidFill>
                  <a:srgbClr val="FF0000"/>
                </a:solidFill>
              </a:rPr>
              <a:t>linux</a:t>
            </a:r>
            <a:r>
              <a:rPr lang="en-US" altLang="zh-CN" sz="1800" b="1" dirty="0" smtClean="0">
                <a:solidFill>
                  <a:srgbClr val="FF0000"/>
                </a:solidFill>
              </a:rPr>
              <a:t> default</a:t>
            </a:r>
            <a:r>
              <a:rPr lang="en-US" altLang="zh-CN" sz="1800" dirty="0" smtClean="0"/>
              <a:t>) the raw format is a plain binary image of the disc image, and is very portable. </a:t>
            </a:r>
          </a:p>
          <a:p>
            <a:pPr lvl="0"/>
            <a:r>
              <a:rPr lang="en-US" altLang="zh-CN" sz="1800" dirty="0" smtClean="0"/>
              <a:t>On file systems that support sparse files, images in this format only use the space actually used by the data recorded in them.</a:t>
            </a:r>
          </a:p>
          <a:p>
            <a:pPr lvl="0"/>
            <a:endParaRPr lang="en-US" altLang="zh-CN" sz="1800" dirty="0" smtClean="0"/>
          </a:p>
          <a:p>
            <a:r>
              <a:rPr lang="en-US" altLang="zh-CN" sz="2000" dirty="0" smtClean="0"/>
              <a:t>raw format (KVM/</a:t>
            </a:r>
            <a:r>
              <a:rPr lang="en-US" altLang="zh-CN" sz="2000" dirty="0" err="1" smtClean="0"/>
              <a:t>Xen</a:t>
            </a:r>
            <a:r>
              <a:rPr lang="en-US" altLang="zh-CN" sz="2000" dirty="0" smtClean="0"/>
              <a:t>)</a:t>
            </a:r>
          </a:p>
          <a:p>
            <a:pPr lvl="1"/>
            <a:r>
              <a:rPr lang="en-US" altLang="zh-CN" sz="1800" dirty="0" smtClean="0"/>
              <a:t>(</a:t>
            </a:r>
            <a:r>
              <a:rPr lang="en-US" altLang="zh-CN" sz="1800" b="1" dirty="0" err="1" smtClean="0">
                <a:solidFill>
                  <a:srgbClr val="FF0000"/>
                </a:solidFill>
              </a:rPr>
              <a:t>linux</a:t>
            </a:r>
            <a:r>
              <a:rPr lang="en-US" altLang="zh-CN" sz="1800" b="1" dirty="0" smtClean="0">
                <a:solidFill>
                  <a:srgbClr val="FF0000"/>
                </a:solidFill>
              </a:rPr>
              <a:t> default</a:t>
            </a:r>
            <a:r>
              <a:rPr lang="en-US" altLang="zh-CN" sz="1800" dirty="0" smtClean="0"/>
              <a:t>) the raw format is a plain binary image of the disc image, and is very portable. </a:t>
            </a:r>
          </a:p>
          <a:p>
            <a:pPr lvl="1"/>
            <a:r>
              <a:rPr lang="en-US" altLang="zh-CN" sz="1800" dirty="0" smtClean="0"/>
              <a:t>On file systems that support sparse files, images in this format only use the space actually used by the data recorded in them.</a:t>
            </a:r>
          </a:p>
          <a:p>
            <a:r>
              <a:rPr lang="en-US" altLang="zh-CN" sz="2000" dirty="0" smtClean="0"/>
              <a:t>Other</a:t>
            </a:r>
          </a:p>
          <a:p>
            <a:pPr lvl="1"/>
            <a:r>
              <a:rPr lang="en-US" altLang="zh-CN" sz="1800" dirty="0" err="1" smtClean="0"/>
              <a:t>vmdk</a:t>
            </a:r>
            <a:r>
              <a:rPr lang="en-US" altLang="zh-CN" sz="1800" dirty="0" smtClean="0"/>
              <a:t>: VMWare file format</a:t>
            </a:r>
          </a:p>
          <a:p>
            <a:pPr lvl="1"/>
            <a:r>
              <a:rPr lang="en-US" altLang="zh-CN" sz="1800" dirty="0" err="1" smtClean="0"/>
              <a:t>vdi</a:t>
            </a:r>
            <a:r>
              <a:rPr lang="en-US" altLang="zh-CN" sz="1800" dirty="0" smtClean="0"/>
              <a:t>: </a:t>
            </a:r>
            <a:r>
              <a:rPr lang="en-US" altLang="zh-CN" sz="1800" dirty="0" err="1" smtClean="0"/>
              <a:t>virtualbox</a:t>
            </a:r>
            <a:r>
              <a:rPr lang="en-US" altLang="zh-CN" sz="1800" dirty="0" smtClean="0"/>
              <a:t> file format</a:t>
            </a:r>
          </a:p>
          <a:p>
            <a:pPr lvl="1"/>
            <a:endParaRPr lang="en-US" altLang="zh-CN" sz="1800" dirty="0" smtClean="0"/>
          </a:p>
          <a:p>
            <a:r>
              <a:rPr lang="en-US" altLang="zh-CN" sz="2000" dirty="0" smtClean="0"/>
              <a:t>Image File format convert</a:t>
            </a:r>
          </a:p>
          <a:p>
            <a:pPr lvl="1"/>
            <a:r>
              <a:rPr lang="en-US" altLang="zh-CN" sz="1800" dirty="0" smtClean="0"/>
              <a:t>A commercial VMM can convert its format file to the standard raw formant.</a:t>
            </a:r>
          </a:p>
          <a:p>
            <a:pPr lvl="1"/>
            <a:endParaRPr lang="zh-CN" altLang="en-US" sz="1800" dirty="0" smtClean="0"/>
          </a:p>
          <a:p>
            <a:pPr lvl="0"/>
            <a:endParaRPr lang="en-US" altLang="zh-CN" sz="1800" dirty="0" smtClean="0"/>
          </a:p>
          <a:p>
            <a:pPr lvl="1"/>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55</a:t>
            </a:fld>
            <a:endParaRPr lang="en-US" altLang="zh-CN"/>
          </a:p>
        </p:txBody>
      </p:sp>
    </p:spTree>
    <p:extLst>
      <p:ext uri="{BB962C8B-B14F-4D97-AF65-F5344CB8AC3E}">
        <p14:creationId xmlns:p14="http://schemas.microsoft.com/office/powerpoint/2010/main" val="64497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aseline="0" dirty="0" smtClean="0"/>
              <a:t>V</a:t>
            </a:r>
            <a:r>
              <a:rPr lang="en-US" altLang="zh-CN" sz="1200" dirty="0" smtClean="0"/>
              <a:t>irtualization has</a:t>
            </a:r>
            <a:r>
              <a:rPr lang="en-US" altLang="zh-CN" sz="1200" baseline="0" dirty="0" smtClean="0"/>
              <a:t> been widely used in modern data centers, grids and clouds.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This </a:t>
            </a:r>
            <a:r>
              <a:rPr lang="en-US" altLang="zh-CN" baseline="0" smtClean="0"/>
              <a:t>lesson convers some </a:t>
            </a:r>
            <a:r>
              <a:rPr lang="en-US" altLang="zh-CN" baseline="0" dirty="0" smtClean="0"/>
              <a:t>general concepts about virtualization, a simple introduction of the design and implementation challenges of virtualization technology, some commonly used virtualization tools and some difficulties in practical using virtualization. I have made much communication and discussion with professor </a:t>
            </a:r>
            <a:r>
              <a:rPr lang="en-US" altLang="zh-CN" baseline="0" dirty="0" err="1" smtClean="0"/>
              <a:t>zhangxiaomei</a:t>
            </a:r>
            <a:r>
              <a:rPr lang="en-US" altLang="zh-CN" baseline="0" dirty="0" smtClean="0"/>
              <a:t> about the lesson content during the period of preparation. </a:t>
            </a:r>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56</a:t>
            </a:fld>
            <a:endParaRPr lang="en-US" altLang="zh-CN"/>
          </a:p>
        </p:txBody>
      </p:sp>
    </p:spTree>
    <p:extLst>
      <p:ext uri="{BB962C8B-B14F-4D97-AF65-F5344CB8AC3E}">
        <p14:creationId xmlns:p14="http://schemas.microsoft.com/office/powerpoint/2010/main" val="1078996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network communication between</a:t>
            </a:r>
            <a:r>
              <a:rPr lang="en-US" altLang="zh-CN" baseline="0" dirty="0" smtClean="0"/>
              <a:t> </a:t>
            </a:r>
            <a:r>
              <a:rPr lang="en-US" altLang="zh-CN" dirty="0" smtClean="0"/>
              <a:t>VM1 and VM2 which are disperse placed onto distinct PMs will</a:t>
            </a:r>
            <a:r>
              <a:rPr lang="en-US" altLang="zh-CN" baseline="0" dirty="0" smtClean="0"/>
              <a:t> pass through the network interface card of PMs.</a:t>
            </a:r>
          </a:p>
          <a:p>
            <a:r>
              <a:rPr lang="en-US" altLang="zh-CN" dirty="0" smtClean="0"/>
              <a:t>The network communication between</a:t>
            </a:r>
            <a:r>
              <a:rPr lang="en-US" altLang="zh-CN" baseline="0" dirty="0" smtClean="0"/>
              <a:t> </a:t>
            </a:r>
            <a:r>
              <a:rPr lang="en-US" altLang="zh-CN" dirty="0" smtClean="0"/>
              <a:t>VM1 and VM2 which are colocation placed onto the</a:t>
            </a:r>
            <a:r>
              <a:rPr lang="en-US" altLang="zh-CN" baseline="0" dirty="0" smtClean="0"/>
              <a:t> same</a:t>
            </a:r>
            <a:r>
              <a:rPr lang="en-US" altLang="zh-CN" dirty="0" smtClean="0"/>
              <a:t> PM will</a:t>
            </a:r>
            <a:r>
              <a:rPr lang="en-US" altLang="zh-CN" baseline="0" dirty="0" smtClean="0"/>
              <a:t> not pass through the network interface card of PMs but </a:t>
            </a:r>
            <a:r>
              <a:rPr lang="en-US" altLang="zh-CN" baseline="0" dirty="0" err="1" smtClean="0"/>
              <a:t>vNIC</a:t>
            </a:r>
            <a:r>
              <a:rPr lang="en-US" altLang="zh-CN" baseline="0" dirty="0" smtClean="0"/>
              <a:t>.</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57</a:t>
            </a:fld>
            <a:endParaRPr lang="en-US" altLang="zh-CN"/>
          </a:p>
        </p:txBody>
      </p:sp>
    </p:spTree>
    <p:extLst>
      <p:ext uri="{BB962C8B-B14F-4D97-AF65-F5344CB8AC3E}">
        <p14:creationId xmlns:p14="http://schemas.microsoft.com/office/powerpoint/2010/main" val="745073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Virtualization conceptions</a:t>
            </a:r>
            <a:r>
              <a:rPr lang="zh-CN" altLang="en-US" baseline="0" dirty="0" smtClean="0"/>
              <a:t> </a:t>
            </a:r>
            <a:r>
              <a:rPr lang="en-US" altLang="zh-CN" baseline="0" dirty="0" smtClean="0"/>
              <a:t>has a</a:t>
            </a:r>
            <a:r>
              <a:rPr lang="zh-CN" altLang="en-US" baseline="0" dirty="0" smtClean="0"/>
              <a:t> </a:t>
            </a:r>
            <a:r>
              <a:rPr lang="en-US" altLang="zh-CN" baseline="0" dirty="0" smtClean="0"/>
              <a:t>history</a:t>
            </a:r>
            <a:r>
              <a:rPr lang="zh-CN" altLang="en-US" baseline="0" dirty="0" smtClean="0"/>
              <a:t> </a:t>
            </a:r>
            <a:r>
              <a:rPr lang="en-US" altLang="zh-CN" baseline="0" dirty="0" smtClean="0"/>
              <a:t>about</a:t>
            </a:r>
            <a:r>
              <a:rPr lang="zh-CN" altLang="en-US" baseline="0" dirty="0" smtClean="0"/>
              <a:t> </a:t>
            </a:r>
            <a:r>
              <a:rPr lang="en-US" altLang="zh-CN" baseline="0" dirty="0" smtClean="0"/>
              <a:t>50 years. </a:t>
            </a:r>
            <a:r>
              <a:rPr lang="en-US" altLang="zh-CN" sz="900" baseline="0" dirty="0" smtClean="0"/>
              <a:t>It firstly appeared in IBM mainframe computer OS in the 1960s, </a:t>
            </a:r>
            <a:r>
              <a:rPr lang="en-US" altLang="zh-CN" baseline="0" dirty="0" smtClean="0"/>
              <a:t>used </a:t>
            </a:r>
            <a:r>
              <a:rPr lang="zh-CN" altLang="zh-CN" sz="900" dirty="0" smtClean="0"/>
              <a:t>as a method of logically dividing the system resources </a:t>
            </a:r>
            <a:r>
              <a:rPr lang="en-US" altLang="zh-CN" sz="900" dirty="0" smtClean="0"/>
              <a:t>of</a:t>
            </a:r>
            <a:r>
              <a:rPr lang="zh-CN" altLang="zh-CN" sz="900" dirty="0" smtClean="0"/>
              <a:t> </a:t>
            </a:r>
            <a:r>
              <a:rPr lang="en-US" altLang="zh-CN" sz="900" dirty="0" smtClean="0"/>
              <a:t>mainframe computers</a:t>
            </a:r>
            <a:r>
              <a:rPr lang="zh-CN" altLang="zh-CN" sz="900" dirty="0" smtClean="0"/>
              <a:t> between different applications. </a:t>
            </a:r>
            <a:r>
              <a:rPr lang="zh-CN" altLang="zh-CN" sz="1100" dirty="0" smtClean="0"/>
              <a:t>Since then, the meaning of the term </a:t>
            </a:r>
            <a:r>
              <a:rPr lang="en-US" altLang="zh-CN" sz="1100" dirty="0" smtClean="0"/>
              <a:t>virtualization </a:t>
            </a:r>
            <a:r>
              <a:rPr lang="zh-CN" altLang="zh-CN" sz="1100" dirty="0" smtClean="0"/>
              <a:t>has broadened</a:t>
            </a:r>
            <a:r>
              <a:rPr lang="en-US" altLang="zh-CN" sz="1100" dirty="0" smtClean="0"/>
              <a:t>. </a:t>
            </a:r>
          </a:p>
          <a:p>
            <a:r>
              <a:rPr lang="en-US" altLang="zh-CN" sz="1200" dirty="0" smtClean="0"/>
              <a:t>About 30</a:t>
            </a:r>
            <a:r>
              <a:rPr lang="en-US" altLang="zh-CN" sz="1200" baseline="0" dirty="0" smtClean="0"/>
              <a:t> years before </a:t>
            </a:r>
            <a:r>
              <a:rPr lang="en-US" altLang="zh-CN" sz="1200" dirty="0" smtClean="0"/>
              <a:t>1999, the interest to virtualization was decreased</a:t>
            </a:r>
            <a:r>
              <a:rPr lang="en-US" altLang="zh-CN" sz="1200" baseline="0" dirty="0" smtClean="0"/>
              <a:t> and the development of virtualization almost stop</a:t>
            </a:r>
            <a:r>
              <a:rPr lang="zh-CN" altLang="en-US" sz="1200" baseline="0" dirty="0" smtClean="0"/>
              <a:t> </a:t>
            </a:r>
            <a:r>
              <a:rPr lang="en-US" altLang="zh-CN" sz="1200" baseline="0" dirty="0" smtClean="0"/>
              <a:t>because</a:t>
            </a:r>
            <a:r>
              <a:rPr lang="zh-CN" altLang="en-US" sz="1200" baseline="0" dirty="0" smtClean="0"/>
              <a:t>  </a:t>
            </a:r>
            <a:r>
              <a:rPr lang="en-US" altLang="zh-CN" sz="1200" baseline="0" dirty="0" smtClean="0"/>
              <a:t>the computer</a:t>
            </a:r>
            <a:r>
              <a:rPr lang="zh-CN" altLang="en-US" sz="1200" baseline="0" dirty="0" smtClean="0"/>
              <a:t> </a:t>
            </a:r>
            <a:r>
              <a:rPr lang="en-US" altLang="zh-CN" sz="1200" baseline="0" dirty="0" smtClean="0"/>
              <a:t>system</a:t>
            </a:r>
            <a:r>
              <a:rPr lang="zh-CN" altLang="en-US" sz="1200" baseline="0" dirty="0" smtClean="0"/>
              <a:t> </a:t>
            </a:r>
            <a:r>
              <a:rPr lang="en-US" altLang="zh-CN" sz="1200" baseline="0" dirty="0" smtClean="0"/>
              <a:t>resources at that time are very expensive.</a:t>
            </a:r>
          </a:p>
          <a:p>
            <a:r>
              <a:rPr lang="en-US" altLang="zh-CN" sz="1200" dirty="0" smtClean="0"/>
              <a:t>Until in 1999</a:t>
            </a:r>
            <a:r>
              <a:rPr lang="en-US" altLang="zh-CN" sz="1200" baseline="0" dirty="0" smtClean="0"/>
              <a:t> </a:t>
            </a:r>
            <a:r>
              <a:rPr lang="en-US" altLang="zh-CN" sz="1200" dirty="0" smtClean="0"/>
              <a:t>VMware Inc. presented </a:t>
            </a:r>
            <a:r>
              <a:rPr lang="en-US" altLang="zh-CN" sz="1200" i="1" dirty="0" err="1" smtClean="0"/>
              <a:t>Vmware</a:t>
            </a:r>
            <a:r>
              <a:rPr lang="en-US" altLang="zh-CN" sz="1200" i="1" dirty="0" smtClean="0"/>
              <a:t> virtual platform</a:t>
            </a:r>
            <a:r>
              <a:rPr lang="en-US" altLang="zh-CN" sz="1200" dirty="0" smtClean="0"/>
              <a:t> for x86-32 architecture,</a:t>
            </a:r>
            <a:r>
              <a:rPr lang="en-US" altLang="zh-CN" sz="1200" baseline="0" dirty="0" smtClean="0"/>
              <a:t> a common architecture </a:t>
            </a:r>
            <a:r>
              <a:rPr lang="en-US" altLang="zh-CN" sz="1200" dirty="0" smtClean="0"/>
              <a:t>used in most current computers. </a:t>
            </a:r>
          </a:p>
          <a:p>
            <a:r>
              <a:rPr lang="en-US" altLang="zh-CN" sz="1200" dirty="0" smtClean="0"/>
              <a:t>In 2003, the University of Cambridge Computer Laboratory designed </a:t>
            </a:r>
            <a:r>
              <a:rPr lang="en-US" altLang="zh-CN" sz="1200" b="1" i="1" dirty="0" err="1" smtClean="0"/>
              <a:t>Xen</a:t>
            </a:r>
            <a:r>
              <a:rPr lang="en-US" altLang="zh-CN" sz="1200" b="1" i="1" dirty="0" smtClean="0"/>
              <a:t>, </a:t>
            </a:r>
            <a:r>
              <a:rPr lang="en-US" altLang="zh-CN" sz="1200" dirty="0" smtClean="0"/>
              <a:t>an open-source virtualization, causing</a:t>
            </a:r>
            <a:r>
              <a:rPr lang="en-US" altLang="zh-CN" sz="1200" baseline="0" dirty="0" smtClean="0"/>
              <a:t> </a:t>
            </a:r>
            <a:r>
              <a:rPr lang="en-US" altLang="zh-CN" sz="1200" dirty="0" smtClean="0"/>
              <a:t>the </a:t>
            </a:r>
            <a:r>
              <a:rPr lang="en-US" altLang="zh-CN" sz="900" b="0" i="0" kern="1200" dirty="0" smtClean="0">
                <a:solidFill>
                  <a:schemeClr val="tx1"/>
                </a:solidFill>
                <a:effectLst/>
                <a:latin typeface="Arial" pitchFamily="34" charset="0"/>
                <a:ea typeface="+mn-ea"/>
                <a:cs typeface="+mn-cs"/>
              </a:rPr>
              <a:t>climax </a:t>
            </a:r>
            <a:r>
              <a:rPr lang="en-US" altLang="zh-CN" sz="1200" dirty="0" smtClean="0"/>
              <a:t>of academia research on virtualization. </a:t>
            </a:r>
          </a:p>
          <a:p>
            <a:endParaRPr lang="en-US" altLang="zh-CN" sz="1100" dirty="0" smtClean="0"/>
          </a:p>
          <a:p>
            <a:r>
              <a:rPr lang="en-US" altLang="zh-CN" sz="1100" dirty="0" smtClean="0"/>
              <a:t>Afterwards, more virtualization</a:t>
            </a:r>
            <a:r>
              <a:rPr lang="en-US" altLang="zh-CN" sz="1100" baseline="0" dirty="0" smtClean="0"/>
              <a:t> productions have</a:t>
            </a:r>
            <a:r>
              <a:rPr lang="zh-CN" altLang="en-US" sz="1100" baseline="0" dirty="0" smtClean="0"/>
              <a:t> </a:t>
            </a:r>
            <a:r>
              <a:rPr lang="en-US" altLang="zh-CN" sz="1100" baseline="0" dirty="0" smtClean="0"/>
              <a:t>been developed, such as KVM, </a:t>
            </a:r>
            <a:r>
              <a:rPr lang="en-US" altLang="zh-CN" sz="1100" dirty="0" smtClean="0"/>
              <a:t>Linux OS supports virtualization, Kernel-based VM(KVM) in 2007. </a:t>
            </a:r>
            <a:r>
              <a:rPr lang="en-US" altLang="zh-CN" sz="1100" baseline="0" dirty="0" smtClean="0"/>
              <a:t> At the same time, Intel and AMD provided </a:t>
            </a:r>
            <a:r>
              <a:rPr lang="en-US" altLang="zh-CN" sz="1200" baseline="0" dirty="0" smtClean="0"/>
              <a:t>t</a:t>
            </a:r>
            <a:r>
              <a:rPr lang="en-US" altLang="zh-CN" sz="1200" dirty="0" smtClean="0"/>
              <a:t>he hardware support to virtualization</a:t>
            </a:r>
            <a:r>
              <a:rPr lang="zh-CN" altLang="en-US" sz="1200" dirty="0" smtClean="0"/>
              <a:t> </a:t>
            </a:r>
            <a:r>
              <a:rPr lang="en-US" altLang="zh-CN" sz="1200" dirty="0" smtClean="0"/>
              <a:t>technology</a:t>
            </a:r>
            <a:r>
              <a:rPr lang="en-US" altLang="zh-CN" sz="1200" baseline="0" dirty="0" smtClean="0"/>
              <a:t>, such as </a:t>
            </a:r>
            <a:r>
              <a:rPr lang="en-US" altLang="zh-CN" sz="1100" dirty="0" smtClean="0"/>
              <a:t>Intel (VT): VT-</a:t>
            </a:r>
            <a:r>
              <a:rPr lang="en-US" altLang="zh-CN" sz="1100" dirty="0" err="1" smtClean="0"/>
              <a:t>x,VT</a:t>
            </a:r>
            <a:r>
              <a:rPr lang="en-US" altLang="zh-CN" sz="1100" dirty="0" smtClean="0"/>
              <a:t>-d, VT-I;  and AMD: AMD-V, Pacifica.</a:t>
            </a:r>
            <a:r>
              <a:rPr lang="en-US" altLang="zh-CN" sz="1100" baseline="0" dirty="0" smtClean="0"/>
              <a:t> </a:t>
            </a:r>
            <a:r>
              <a:rPr lang="en-US" altLang="zh-CN" sz="1050" kern="1200" dirty="0" smtClean="0">
                <a:solidFill>
                  <a:schemeClr val="accent2">
                    <a:lumMod val="50000"/>
                  </a:schemeClr>
                </a:solidFill>
                <a:latin typeface="Arial" pitchFamily="34" charset="0"/>
              </a:rPr>
              <a:t>Nowadays, the commercial virtualization tools has been about 50</a:t>
            </a:r>
            <a:r>
              <a:rPr lang="en-US" altLang="zh-CN" sz="1050" kern="1200" baseline="0" dirty="0" smtClean="0">
                <a:solidFill>
                  <a:schemeClr val="accent2">
                    <a:lumMod val="50000"/>
                  </a:schemeClr>
                </a:solidFill>
                <a:latin typeface="Arial" pitchFamily="34" charset="0"/>
              </a:rPr>
              <a:t> types.  And</a:t>
            </a:r>
            <a:r>
              <a:rPr lang="zh-CN" altLang="en-US" sz="1050" kern="1200" baseline="0" dirty="0" smtClean="0">
                <a:solidFill>
                  <a:schemeClr val="accent2">
                    <a:lumMod val="50000"/>
                  </a:schemeClr>
                </a:solidFill>
                <a:latin typeface="Arial" pitchFamily="34" charset="0"/>
              </a:rPr>
              <a:t> </a:t>
            </a:r>
            <a:r>
              <a:rPr lang="en-US" altLang="zh-CN" sz="1050" kern="1200" baseline="0" dirty="0" smtClean="0">
                <a:solidFill>
                  <a:schemeClr val="accent2">
                    <a:lumMod val="50000"/>
                  </a:schemeClr>
                </a:solidFill>
                <a:latin typeface="Arial" pitchFamily="34" charset="0"/>
              </a:rPr>
              <a:t>the virtualization has become a crucial technology in cloud computing.</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a:t>
            </a:fld>
            <a:endParaRPr lang="en-US" altLang="zh-CN"/>
          </a:p>
        </p:txBody>
      </p:sp>
    </p:spTree>
    <p:extLst>
      <p:ext uri="{BB962C8B-B14F-4D97-AF65-F5344CB8AC3E}">
        <p14:creationId xmlns:p14="http://schemas.microsoft.com/office/powerpoint/2010/main" val="1243545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参考资料：</a:t>
            </a:r>
            <a:endParaRPr lang="en-US" altLang="zh-CN" dirty="0" smtClean="0"/>
          </a:p>
          <a:p>
            <a:r>
              <a:rPr lang="en-US" altLang="zh-CN" dirty="0" smtClean="0">
                <a:hlinkClick r:id="rId3"/>
              </a:rPr>
              <a:t>http://www.ibm.com/developerworks/cn/linux/1310_xiawc_networkdevice/</a:t>
            </a:r>
            <a:r>
              <a:rPr lang="en-US" altLang="zh-CN" dirty="0" smtClean="0"/>
              <a:t> </a:t>
            </a:r>
          </a:p>
          <a:p>
            <a:r>
              <a:rPr lang="zh-CN" altLang="en-US" dirty="0" smtClean="0"/>
              <a:t>网络设备虚拟化</a:t>
            </a:r>
            <a:endParaRPr lang="en-US" altLang="zh-CN" dirty="0" smtClean="0"/>
          </a:p>
          <a:p>
            <a:r>
              <a:rPr lang="en-US" altLang="zh-CN" dirty="0" smtClean="0">
                <a:hlinkClick r:id="rId4"/>
              </a:rPr>
              <a:t>https://www.vmware.com/support/ws55/doc/ws_net_basics.html</a:t>
            </a:r>
            <a:endParaRPr lang="en-US" altLang="zh-CN" dirty="0" smtClean="0"/>
          </a:p>
          <a:p>
            <a:r>
              <a:rPr lang="en-US" altLang="zh-CN" dirty="0" smtClean="0"/>
              <a:t>3</a:t>
            </a:r>
            <a:r>
              <a:rPr lang="zh-CN" altLang="en-US" dirty="0" smtClean="0"/>
              <a:t>种虚拟网络模式</a:t>
            </a:r>
            <a:endParaRPr lang="en-US" altLang="zh-CN" dirty="0" smtClean="0"/>
          </a:p>
          <a:p>
            <a:r>
              <a:rPr lang="en-US" altLang="zh-CN" dirty="0" smtClean="0">
                <a:hlinkClick r:id="rId5"/>
              </a:rPr>
              <a:t>http://blog.csdn.net/tantexian/article/details/45395075</a:t>
            </a:r>
            <a:endParaRPr lang="en-US" altLang="zh-CN" dirty="0" smtClean="0"/>
          </a:p>
          <a:p>
            <a:r>
              <a:rPr lang="en-US" altLang="zh-CN" dirty="0" smtClean="0"/>
              <a:t>Neutron</a:t>
            </a:r>
            <a:r>
              <a:rPr lang="zh-CN" altLang="en-US" dirty="0" smtClean="0"/>
              <a:t>的网络拓扑图</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58</a:t>
            </a:fld>
            <a:endParaRPr lang="en-US" altLang="zh-CN"/>
          </a:p>
        </p:txBody>
      </p:sp>
    </p:spTree>
    <p:extLst>
      <p:ext uri="{BB962C8B-B14F-4D97-AF65-F5344CB8AC3E}">
        <p14:creationId xmlns:p14="http://schemas.microsoft.com/office/powerpoint/2010/main" val="42402228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To connect to a network, a computer must be network-capable</a:t>
            </a:r>
            <a:r>
              <a:rPr lang="en-US" altLang="zh-CN" sz="1200" baseline="0" dirty="0" smtClean="0"/>
              <a:t>, namely, </a:t>
            </a:r>
            <a:r>
              <a:rPr lang="en-US" altLang="zh-CN" sz="1200" dirty="0" smtClean="0"/>
              <a:t>must installed a working network interface controller (NIC), also known as a network card or network adapter.  The NIC enables the computer to interact with a network. </a:t>
            </a:r>
          </a:p>
          <a:p>
            <a:r>
              <a:rPr lang="en-US" altLang="zh-CN" sz="1200" baseline="0" dirty="0" smtClean="0"/>
              <a:t>Many computers must use switch to connect together.</a:t>
            </a:r>
          </a:p>
          <a:p>
            <a:r>
              <a:rPr lang="en-US" altLang="zh-CN" sz="1200" baseline="0" dirty="0" smtClean="0"/>
              <a:t>Multiple computers i</a:t>
            </a:r>
            <a:r>
              <a:rPr lang="en-US" altLang="zh-CN" sz="1200" dirty="0" smtClean="0"/>
              <a:t>nterconnecting</a:t>
            </a:r>
            <a:r>
              <a:rPr lang="en-US" altLang="zh-CN" sz="1200" baseline="0" dirty="0" smtClean="0"/>
              <a:t> requires a network device, called switch. </a:t>
            </a:r>
            <a:endParaRPr lang="en-US" altLang="zh-CN" sz="1200" dirty="0" smtClean="0"/>
          </a:p>
          <a:p>
            <a:r>
              <a:rPr lang="en-US" altLang="zh-CN" sz="1200" dirty="0" smtClean="0"/>
              <a:t>In most business environments, computers are usually connected to a device called a switch, which creates a local area network (LAN). </a:t>
            </a:r>
          </a:p>
          <a:p>
            <a:r>
              <a:rPr lang="en-US" altLang="zh-CN" sz="1200" dirty="0" smtClean="0"/>
              <a:t>Switches are responsible for intelligently routing this network traffic to the appropriate destination.</a:t>
            </a:r>
            <a:endParaRPr lang="zh-CN" altLang="en-US" sz="1200" dirty="0" smtClean="0"/>
          </a:p>
          <a:p>
            <a:r>
              <a:rPr lang="en-US" altLang="zh-CN" dirty="0" smtClean="0"/>
              <a:t>The network communication must need protocols such as TCP/IP.</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59</a:t>
            </a:fld>
            <a:endParaRPr lang="en-US" altLang="zh-CN"/>
          </a:p>
        </p:txBody>
      </p:sp>
    </p:spTree>
    <p:extLst>
      <p:ext uri="{BB962C8B-B14F-4D97-AF65-F5344CB8AC3E}">
        <p14:creationId xmlns:p14="http://schemas.microsoft.com/office/powerpoint/2010/main" val="255146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1)Similar as physical</a:t>
            </a:r>
            <a:r>
              <a:rPr lang="en-US" altLang="zh-CN" baseline="0" dirty="0" smtClean="0"/>
              <a:t> network, many VMs can be connected together by virtual network devices, creating a virtual network</a:t>
            </a:r>
          </a:p>
          <a:p>
            <a:r>
              <a:rPr lang="en-US" altLang="zh-CN" baseline="0" dirty="0" smtClean="0"/>
              <a:t>2)For each VM, the connection to network is by the virtual network card.  </a:t>
            </a:r>
            <a:r>
              <a:rPr lang="en-US" altLang="zh-CN" sz="2000" dirty="0" smtClean="0"/>
              <a:t>Hypervisor can create one or more </a:t>
            </a:r>
            <a:r>
              <a:rPr lang="en-US" altLang="zh-CN" sz="2000" dirty="0" err="1" smtClean="0"/>
              <a:t>vNICs</a:t>
            </a:r>
            <a:r>
              <a:rPr lang="en-US" altLang="zh-CN" sz="2000" dirty="0" smtClean="0"/>
              <a:t> for each VM</a:t>
            </a:r>
            <a:r>
              <a:rPr lang="en-US" altLang="zh-CN" sz="2000" baseline="0" dirty="0" smtClean="0"/>
              <a:t> and e</a:t>
            </a:r>
            <a:r>
              <a:rPr lang="en-US" altLang="zh-CN" sz="2000" dirty="0" smtClean="0"/>
              <a:t>ach </a:t>
            </a:r>
            <a:r>
              <a:rPr lang="en-US" altLang="zh-CN" sz="2000" dirty="0" err="1" smtClean="0"/>
              <a:t>vNIC</a:t>
            </a:r>
            <a:r>
              <a:rPr lang="en-US" altLang="zh-CN" sz="2000" dirty="0" smtClean="0"/>
              <a:t> is identical to a physical NIC.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3)Switch can also be virtualized as a virtual switch. </a:t>
            </a:r>
            <a:r>
              <a:rPr lang="en-US" altLang="zh-CN" sz="2000" b="1" dirty="0" smtClean="0">
                <a:solidFill>
                  <a:srgbClr val="FF0000"/>
                </a:solidFill>
              </a:rPr>
              <a:t>Each </a:t>
            </a:r>
            <a:r>
              <a:rPr lang="en-US" altLang="zh-CN" sz="2000" b="1" dirty="0" err="1" smtClean="0">
                <a:solidFill>
                  <a:srgbClr val="FF0000"/>
                </a:solidFill>
              </a:rPr>
              <a:t>vNIC</a:t>
            </a:r>
            <a:r>
              <a:rPr lang="en-US" altLang="zh-CN" sz="2000" b="1" dirty="0" smtClean="0">
                <a:solidFill>
                  <a:srgbClr val="FF0000"/>
                </a:solidFill>
              </a:rPr>
              <a:t> </a:t>
            </a:r>
            <a:r>
              <a:rPr lang="en-US" altLang="zh-CN" sz="2000" dirty="0" smtClean="0"/>
              <a:t>is connected to the </a:t>
            </a:r>
            <a:r>
              <a:rPr lang="en-US" altLang="zh-CN" sz="2000" b="1" dirty="0" err="1" smtClean="0">
                <a:solidFill>
                  <a:srgbClr val="FF0000"/>
                </a:solidFill>
              </a:rPr>
              <a:t>vSwitch</a:t>
            </a:r>
            <a:r>
              <a:rPr lang="en-US" altLang="zh-CN" sz="2000" b="1" dirty="0" smtClean="0">
                <a:solidFill>
                  <a:srgbClr val="FF0000"/>
                </a:solidFill>
              </a:rPr>
              <a:t> port</a:t>
            </a:r>
            <a:r>
              <a:rPr lang="en-US" altLang="zh-CN" sz="2000" dirty="0" smtClean="0"/>
              <a:t>, and  these </a:t>
            </a:r>
            <a:r>
              <a:rPr lang="en-US" altLang="zh-CN" sz="2000" dirty="0" err="1" smtClean="0"/>
              <a:t>vSwitch</a:t>
            </a:r>
            <a:r>
              <a:rPr lang="en-US" altLang="zh-CN" sz="2000" dirty="0" smtClean="0"/>
              <a:t> access external physical network through </a:t>
            </a:r>
            <a:r>
              <a:rPr lang="en-US" altLang="zh-CN" sz="2000" b="1" dirty="0" smtClean="0">
                <a:solidFill>
                  <a:srgbClr val="FF0000"/>
                </a:solidFill>
              </a:rPr>
              <a:t>the physical NIC</a:t>
            </a:r>
            <a:r>
              <a:rPr lang="en-US" altLang="zh-CN" sz="2000" dirty="0" smtClean="0"/>
              <a:t> of Physical Server.</a:t>
            </a:r>
            <a:endParaRPr lang="zh-CN" altLang="en-US" sz="2000" dirty="0" smtClean="0"/>
          </a:p>
          <a:p>
            <a:endParaRPr lang="en-US" altLang="zh-CN" sz="2000" dirty="0" smtClean="0"/>
          </a:p>
          <a:p>
            <a:endParaRPr lang="en-US" altLang="zh-CN" sz="2000" dirty="0" smtClean="0"/>
          </a:p>
          <a:p>
            <a:endParaRPr lang="en-US" altLang="zh-CN" dirty="0" smtClean="0"/>
          </a:p>
          <a:p>
            <a:endParaRPr lang="en-US" altLang="zh-CN" dirty="0" smtClean="0"/>
          </a:p>
          <a:p>
            <a:endParaRPr lang="en-US" altLang="zh-CN" dirty="0" smtClean="0"/>
          </a:p>
          <a:p>
            <a:r>
              <a:rPr lang="zh-CN" altLang="en-US" dirty="0" smtClean="0"/>
              <a:t>虚拟机的网络功能由虚拟网卡</a:t>
            </a:r>
            <a:r>
              <a:rPr lang="en-US" altLang="zh-CN" dirty="0" smtClean="0"/>
              <a:t>(</a:t>
            </a:r>
            <a:r>
              <a:rPr lang="en-US" altLang="zh-CN" dirty="0" err="1" smtClean="0"/>
              <a:t>vNIC</a:t>
            </a:r>
            <a:r>
              <a:rPr lang="en-US" altLang="zh-CN" dirty="0" smtClean="0"/>
              <a:t>)</a:t>
            </a:r>
            <a:r>
              <a:rPr lang="zh-CN" altLang="en-US" dirty="0" smtClean="0"/>
              <a:t>提供，</a:t>
            </a:r>
            <a:r>
              <a:rPr lang="en-US" altLang="zh-CN" dirty="0" smtClean="0"/>
              <a:t>Hypervisor</a:t>
            </a:r>
            <a:r>
              <a:rPr lang="zh-CN" altLang="en-US" dirty="0" smtClean="0"/>
              <a:t>可以为每个虚拟机创建一个或多个</a:t>
            </a:r>
            <a:r>
              <a:rPr lang="en-US" altLang="zh-CN" dirty="0" err="1" smtClean="0"/>
              <a:t>vNIC</a:t>
            </a:r>
            <a:r>
              <a:rPr lang="zh-CN" altLang="en-US" dirty="0" smtClean="0"/>
              <a:t>，站在虚拟机的角度，这些</a:t>
            </a:r>
            <a:r>
              <a:rPr lang="en-US" altLang="zh-CN" dirty="0" err="1" smtClean="0"/>
              <a:t>vNIC</a:t>
            </a:r>
            <a:r>
              <a:rPr lang="zh-CN" altLang="en-US" dirty="0" smtClean="0"/>
              <a:t>等同于物理的网卡。为了实现与传统物理网络等同的网络结构，与</a:t>
            </a:r>
            <a:r>
              <a:rPr lang="en-US" altLang="zh-CN" dirty="0" smtClean="0"/>
              <a:t>NIC</a:t>
            </a:r>
            <a:r>
              <a:rPr lang="zh-CN" altLang="en-US" dirty="0" smtClean="0"/>
              <a:t>一样</a:t>
            </a:r>
            <a:r>
              <a:rPr lang="en-US" altLang="zh-CN" dirty="0" smtClean="0"/>
              <a:t>Switch</a:t>
            </a:r>
            <a:r>
              <a:rPr lang="zh-CN" altLang="en-US" dirty="0" smtClean="0"/>
              <a:t>也被虚拟化为虚拟交换机</a:t>
            </a:r>
            <a:r>
              <a:rPr lang="en-US" altLang="zh-CN" dirty="0" smtClean="0"/>
              <a:t>(</a:t>
            </a:r>
            <a:r>
              <a:rPr lang="en-US" altLang="zh-CN" dirty="0" err="1" smtClean="0"/>
              <a:t>vSwitch</a:t>
            </a:r>
            <a:r>
              <a:rPr lang="en-US" altLang="zh-CN" dirty="0" smtClean="0"/>
              <a:t>)</a:t>
            </a:r>
            <a:r>
              <a:rPr lang="zh-CN" altLang="en-US" dirty="0" smtClean="0"/>
              <a:t>，各个</a:t>
            </a:r>
            <a:r>
              <a:rPr lang="en-US" altLang="zh-CN" dirty="0" err="1" smtClean="0"/>
              <a:t>vNIC</a:t>
            </a:r>
            <a:r>
              <a:rPr lang="zh-CN" altLang="en-US" dirty="0" smtClean="0"/>
              <a:t>链接在</a:t>
            </a:r>
            <a:r>
              <a:rPr lang="en-US" altLang="zh-CN" dirty="0" err="1" smtClean="0"/>
              <a:t>vSwitch</a:t>
            </a:r>
            <a:r>
              <a:rPr lang="zh-CN" altLang="en-US" dirty="0" smtClean="0"/>
              <a:t>的端口上，最后这些</a:t>
            </a:r>
            <a:r>
              <a:rPr lang="en-US" altLang="zh-CN" dirty="0" err="1" smtClean="0"/>
              <a:t>vSwitch</a:t>
            </a:r>
            <a:r>
              <a:rPr lang="zh-CN" altLang="en-US" dirty="0" smtClean="0"/>
              <a:t>通过物理</a:t>
            </a:r>
            <a:r>
              <a:rPr lang="en-US" altLang="zh-CN" dirty="0" smtClean="0"/>
              <a:t>Server</a:t>
            </a:r>
            <a:r>
              <a:rPr lang="zh-CN" altLang="en-US" dirty="0" smtClean="0"/>
              <a:t>的物理网卡访问外部的物理网络。</a:t>
            </a:r>
            <a:endParaRPr lang="zh-CN" altLang="en-US" dirty="0"/>
          </a:p>
        </p:txBody>
      </p:sp>
      <p:sp>
        <p:nvSpPr>
          <p:cNvPr id="4" name="灯片编号占位符 3"/>
          <p:cNvSpPr>
            <a:spLocks noGrp="1"/>
          </p:cNvSpPr>
          <p:nvPr>
            <p:ph type="sldNum" sz="quarter" idx="10"/>
          </p:nvPr>
        </p:nvSpPr>
        <p:spPr/>
        <p:txBody>
          <a:bodyPr/>
          <a:lstStyle/>
          <a:p>
            <a:fld id="{074524A9-F1DB-4C30-B05F-9C41C4C0976D}" type="slidenum">
              <a:rPr lang="zh-CN" altLang="en-US" smtClean="0"/>
              <a:t>60</a:t>
            </a:fld>
            <a:endParaRPr lang="zh-CN" altLang="en-US"/>
          </a:p>
        </p:txBody>
      </p:sp>
    </p:spTree>
    <p:extLst>
      <p:ext uri="{BB962C8B-B14F-4D97-AF65-F5344CB8AC3E}">
        <p14:creationId xmlns:p14="http://schemas.microsoft.com/office/powerpoint/2010/main" val="37786281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order to realize the connection between the VM and PM, it is required a </a:t>
            </a:r>
            <a:r>
              <a:rPr lang="en-US" altLang="zh-CN" b="1" dirty="0" smtClean="0">
                <a:solidFill>
                  <a:srgbClr val="FF0000"/>
                </a:solidFill>
              </a:rPr>
              <a:t>virtual network device</a:t>
            </a:r>
            <a:r>
              <a:rPr lang="en-US" altLang="zh-CN" dirty="0" smtClean="0"/>
              <a:t> to connect.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These virtual network devices are all implemented in software and provide the software on operating system with the same function </a:t>
            </a:r>
            <a:r>
              <a:rPr lang="en-US" altLang="zh-CN" b="1" dirty="0" smtClean="0">
                <a:solidFill>
                  <a:srgbClr val="FF0000"/>
                </a:solidFill>
              </a:rPr>
              <a:t>as  hardware on the network</a:t>
            </a:r>
            <a:r>
              <a:rPr lang="en-US" altLang="zh-CN"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r>
              <a:rPr lang="zh-CN" altLang="en-US" dirty="0" smtClean="0"/>
              <a:t>网络设备的虚拟化</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TAP/TUN</a:t>
            </a:r>
            <a:r>
              <a:rPr lang="zh-CN" altLang="en-US" dirty="0" smtClean="0"/>
              <a:t>是</a:t>
            </a:r>
            <a:r>
              <a:rPr lang="en-US" altLang="zh-CN" dirty="0" smtClean="0"/>
              <a:t>Linux</a:t>
            </a:r>
            <a:r>
              <a:rPr lang="zh-CN" altLang="en-US" dirty="0" smtClean="0"/>
              <a:t>内核实现的一对虚拟网络设备，这些虚拟的网络设备全部用软件实现，并向运行于操作系统上的软件提供与硬件的网络设备完全相同的功能。</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TAP </a:t>
            </a:r>
            <a:r>
              <a:rPr lang="zh-CN" altLang="en-US" dirty="0" smtClean="0"/>
              <a:t>等同于一个以太网设备，它操作第二层数据包如以太网数据帧。</a:t>
            </a:r>
            <a:r>
              <a:rPr lang="en-US" altLang="zh-CN" dirty="0" smtClean="0"/>
              <a:t>TUN</a:t>
            </a:r>
            <a:r>
              <a:rPr lang="zh-CN" altLang="en-US" dirty="0" smtClean="0"/>
              <a:t>模拟了网络层设备，操作第三层数据包比如</a:t>
            </a:r>
            <a:r>
              <a:rPr lang="en-US" altLang="zh-CN" dirty="0" smtClean="0"/>
              <a:t>IP</a:t>
            </a:r>
            <a:r>
              <a:rPr lang="zh-CN" altLang="en-US" dirty="0" smtClean="0"/>
              <a:t>数据封包。</a:t>
            </a:r>
            <a:r>
              <a:rPr lang="en-US" altLang="zh-CN" dirty="0" smtClean="0"/>
              <a:t>Linux</a:t>
            </a:r>
            <a:r>
              <a:rPr lang="zh-CN" altLang="en-US" dirty="0" smtClean="0"/>
              <a:t>内核通过</a:t>
            </a:r>
            <a:r>
              <a:rPr lang="en-US" altLang="zh-CN" dirty="0" smtClean="0"/>
              <a:t>TUN/TAP</a:t>
            </a:r>
            <a:r>
              <a:rPr lang="zh-CN" altLang="en-US" dirty="0" smtClean="0"/>
              <a:t>设备向绑定该设备的用户空间的程序发送数据，反之，用户空间的程序也可以像操作硬件网络设备那样，通过</a:t>
            </a:r>
            <a:r>
              <a:rPr lang="en-US" altLang="zh-CN" dirty="0" smtClean="0"/>
              <a:t>TUN/TAP</a:t>
            </a:r>
            <a:r>
              <a:rPr lang="zh-CN" altLang="en-US" dirty="0" smtClean="0"/>
              <a:t>设备发送数据。</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基于</a:t>
            </a:r>
            <a:r>
              <a:rPr lang="en-US" altLang="zh-CN" dirty="0" smtClean="0"/>
              <a:t>TAP</a:t>
            </a:r>
            <a:r>
              <a:rPr lang="zh-CN" altLang="en-US" dirty="0" smtClean="0"/>
              <a:t>驱动，即可以实现虚拟网卡的功能，虚拟机的每个</a:t>
            </a:r>
            <a:r>
              <a:rPr lang="en-US" altLang="zh-CN" dirty="0" err="1" smtClean="0"/>
              <a:t>vNIC</a:t>
            </a:r>
            <a:r>
              <a:rPr lang="zh-CN" altLang="en-US" dirty="0" smtClean="0"/>
              <a:t>都与</a:t>
            </a:r>
            <a:r>
              <a:rPr lang="en-US" altLang="zh-CN" dirty="0" smtClean="0"/>
              <a:t>Hypervisor</a:t>
            </a:r>
            <a:r>
              <a:rPr lang="zh-CN" altLang="en-US" dirty="0" smtClean="0"/>
              <a:t>中的一个</a:t>
            </a:r>
            <a:r>
              <a:rPr lang="en-US" altLang="zh-CN" dirty="0" smtClean="0"/>
              <a:t>TAP</a:t>
            </a:r>
            <a:r>
              <a:rPr lang="zh-CN" altLang="en-US" dirty="0" smtClean="0"/>
              <a:t>设备相连。当一个</a:t>
            </a:r>
            <a:r>
              <a:rPr lang="en-US" altLang="zh-CN" dirty="0" smtClean="0"/>
              <a:t>TAP</a:t>
            </a:r>
            <a:r>
              <a:rPr lang="zh-CN" altLang="en-US" dirty="0" smtClean="0"/>
              <a:t>设备被创建时，在</a:t>
            </a:r>
            <a:r>
              <a:rPr lang="en-US" altLang="zh-CN" dirty="0" smtClean="0"/>
              <a:t>Linux</a:t>
            </a:r>
            <a:r>
              <a:rPr lang="zh-CN" altLang="en-US" dirty="0" smtClean="0"/>
              <a:t>设备文件目录下将会生成一个对应的字符设备文件，用户程序可以像打开普通文件一样打开这个文件进行读写。</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74524A9-F1DB-4C30-B05F-9C41C4C0976D}" type="slidenum">
              <a:rPr lang="zh-CN" altLang="en-US" smtClean="0"/>
              <a:t>61</a:t>
            </a:fld>
            <a:endParaRPr lang="zh-CN" altLang="en-US"/>
          </a:p>
        </p:txBody>
      </p:sp>
    </p:spTree>
    <p:extLst>
      <p:ext uri="{BB962C8B-B14F-4D97-AF65-F5344CB8AC3E}">
        <p14:creationId xmlns:p14="http://schemas.microsoft.com/office/powerpoint/2010/main" val="20678765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62</a:t>
            </a:fld>
            <a:endParaRPr lang="en-US" altLang="zh-CN"/>
          </a:p>
        </p:txBody>
      </p:sp>
    </p:spTree>
    <p:extLst>
      <p:ext uri="{BB962C8B-B14F-4D97-AF65-F5344CB8AC3E}">
        <p14:creationId xmlns:p14="http://schemas.microsoft.com/office/powerpoint/2010/main" val="2561462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r>
              <a:rPr lang="zh-CN" altLang="en-US" dirty="0" smtClean="0"/>
              <a:t>网络设备的虚拟化</a:t>
            </a:r>
            <a:endParaRPr lang="en-US" altLang="zh-CN" dirty="0" smtClean="0"/>
          </a:p>
          <a:p>
            <a:endParaRPr lang="en-US" altLang="zh-CN" dirty="0" smtClean="0"/>
          </a:p>
          <a:p>
            <a:r>
              <a:rPr lang="en-US" altLang="zh-CN" dirty="0" smtClean="0"/>
              <a:t>Linux</a:t>
            </a:r>
            <a:r>
              <a:rPr lang="en-US" altLang="zh-CN" baseline="0" dirty="0" smtClean="0"/>
              <a:t> Bridge(</a:t>
            </a:r>
            <a:r>
              <a:rPr lang="zh-CN" altLang="en-US" baseline="0" dirty="0" smtClean="0"/>
              <a:t>网桥</a:t>
            </a:r>
            <a:r>
              <a:rPr lang="en-US" altLang="zh-CN" baseline="0" dirty="0" smtClean="0"/>
              <a:t>)</a:t>
            </a:r>
            <a:r>
              <a:rPr lang="zh-CN" altLang="en-US" baseline="0" dirty="0" smtClean="0"/>
              <a:t>是工作于二层的虚拟网络设备，功能类似与物理的交换价。</a:t>
            </a:r>
            <a:endParaRPr lang="en-US" altLang="zh-CN" baseline="0" dirty="0" smtClean="0"/>
          </a:p>
          <a:p>
            <a:r>
              <a:rPr lang="en-US" altLang="zh-CN" baseline="0" dirty="0" smtClean="0"/>
              <a:t>Bridge</a:t>
            </a:r>
            <a:r>
              <a:rPr lang="zh-CN" altLang="en-US" baseline="0" dirty="0" smtClean="0"/>
              <a:t>可以绑定其他</a:t>
            </a:r>
            <a:r>
              <a:rPr lang="en-US" altLang="zh-CN" baseline="0" dirty="0" smtClean="0"/>
              <a:t>Linux</a:t>
            </a:r>
            <a:r>
              <a:rPr lang="zh-CN" altLang="en-US" baseline="0" dirty="0" smtClean="0"/>
              <a:t>网络设备作为从设备，并将这些从设备虚拟化为端口，当一个从设备被绑定到</a:t>
            </a:r>
            <a:r>
              <a:rPr lang="en-US" altLang="zh-CN" baseline="0" dirty="0" smtClean="0"/>
              <a:t>Bridge</a:t>
            </a:r>
            <a:r>
              <a:rPr lang="zh-CN" altLang="en-US" baseline="0" dirty="0" smtClean="0"/>
              <a:t>上时，就相当于真实网络中的交换机端口插入了一个连接有终端的网线。</a:t>
            </a:r>
            <a:endParaRPr lang="zh-CN" altLang="en-US" dirty="0"/>
          </a:p>
        </p:txBody>
      </p:sp>
      <p:sp>
        <p:nvSpPr>
          <p:cNvPr id="4" name="灯片编号占位符 3"/>
          <p:cNvSpPr>
            <a:spLocks noGrp="1"/>
          </p:cNvSpPr>
          <p:nvPr>
            <p:ph type="sldNum" sz="quarter" idx="10"/>
          </p:nvPr>
        </p:nvSpPr>
        <p:spPr/>
        <p:txBody>
          <a:bodyPr/>
          <a:lstStyle/>
          <a:p>
            <a:fld id="{074524A9-F1DB-4C30-B05F-9C41C4C0976D}" type="slidenum">
              <a:rPr lang="zh-CN" altLang="en-US" smtClean="0"/>
              <a:t>63</a:t>
            </a:fld>
            <a:endParaRPr lang="zh-CN" altLang="en-US"/>
          </a:p>
        </p:txBody>
      </p:sp>
    </p:spTree>
    <p:extLst>
      <p:ext uri="{BB962C8B-B14F-4D97-AF65-F5344CB8AC3E}">
        <p14:creationId xmlns:p14="http://schemas.microsoft.com/office/powerpoint/2010/main" val="27527171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There are three modes you can configure a VM for virtual networking. </a:t>
            </a:r>
          </a:p>
          <a:p>
            <a:r>
              <a:rPr lang="en-US" altLang="zh-CN" sz="1200" dirty="0" smtClean="0"/>
              <a:t>The first is NAT.</a:t>
            </a:r>
            <a:r>
              <a:rPr lang="en-US" altLang="zh-CN" sz="1200" baseline="0" dirty="0" smtClean="0"/>
              <a:t> It configures your VM to share the IP and MAC address of the host.</a:t>
            </a:r>
          </a:p>
          <a:p>
            <a:r>
              <a:rPr lang="en-US" altLang="zh-CN" sz="1200" dirty="0" smtClean="0"/>
              <a:t>So if the host can link to an outside network</a:t>
            </a:r>
            <a:r>
              <a:rPr lang="en-US" altLang="zh-CN" sz="1200" baseline="0" dirty="0" smtClean="0"/>
              <a:t>, then the VM can also link to an outside network.</a:t>
            </a:r>
          </a:p>
          <a:p>
            <a:r>
              <a:rPr lang="zh-CN" altLang="en-US" sz="1200" dirty="0" smtClean="0"/>
              <a:t>在实际使用中，经常需要让一个虚拟机作为一个单独的服务器，拥有一个能被外网访问的</a:t>
            </a:r>
            <a:r>
              <a:rPr lang="en-US" altLang="zh-CN" sz="1200" dirty="0" smtClean="0"/>
              <a:t>IP</a:t>
            </a:r>
            <a:r>
              <a:rPr lang="zh-CN" altLang="en-US" sz="1200" dirty="0" smtClean="0"/>
              <a:t>地址，这时，需要将虚拟机网络连接模式设置为网桥模式。</a:t>
            </a:r>
            <a:endParaRPr lang="en-US" altLang="zh-CN" sz="1200" dirty="0" smtClean="0"/>
          </a:p>
          <a:p>
            <a:r>
              <a:rPr lang="en-US" altLang="zh-CN" sz="1200" dirty="0" smtClean="0"/>
              <a:t>In practical application, we usually</a:t>
            </a:r>
            <a:r>
              <a:rPr lang="en-US" altLang="zh-CN" sz="1200" baseline="0" dirty="0" smtClean="0"/>
              <a:t> need a VM as a special server machine with a special IP address which can be accessed by outer network.</a:t>
            </a:r>
          </a:p>
          <a:p>
            <a:r>
              <a:rPr lang="en-US" altLang="zh-CN" sz="1200" baseline="0" dirty="0" smtClean="0"/>
              <a:t>Then we should use the bridge networking mode to configure the VM network.</a:t>
            </a:r>
          </a:p>
          <a:p>
            <a:r>
              <a:rPr lang="en-US" altLang="zh-CN" sz="1200" baseline="0" dirty="0" smtClean="0"/>
              <a:t>Next, I present an example to show how to configure the network with bridge networking mode.</a:t>
            </a:r>
            <a:endParaRPr lang="en-US" altLang="zh-CN" sz="1200" dirty="0" smtClean="0"/>
          </a:p>
        </p:txBody>
      </p:sp>
      <p:sp>
        <p:nvSpPr>
          <p:cNvPr id="4" name="灯片编号占位符 3"/>
          <p:cNvSpPr>
            <a:spLocks noGrp="1"/>
          </p:cNvSpPr>
          <p:nvPr>
            <p:ph type="sldNum" sz="quarter" idx="10"/>
          </p:nvPr>
        </p:nvSpPr>
        <p:spPr/>
        <p:txBody>
          <a:bodyPr/>
          <a:lstStyle/>
          <a:p>
            <a:fld id="{074524A9-F1DB-4C30-B05F-9C41C4C0976D}" type="slidenum">
              <a:rPr lang="zh-CN" altLang="en-US" smtClean="0"/>
              <a:t>65</a:t>
            </a:fld>
            <a:endParaRPr lang="zh-CN" altLang="en-US"/>
          </a:p>
        </p:txBody>
      </p:sp>
    </p:spTree>
    <p:extLst>
      <p:ext uri="{BB962C8B-B14F-4D97-AF65-F5344CB8AC3E}">
        <p14:creationId xmlns:p14="http://schemas.microsoft.com/office/powerpoint/2010/main" val="39931650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66</a:t>
            </a:fld>
            <a:endParaRPr lang="en-US" altLang="zh-CN"/>
          </a:p>
        </p:txBody>
      </p:sp>
    </p:spTree>
    <p:extLst>
      <p:ext uri="{BB962C8B-B14F-4D97-AF65-F5344CB8AC3E}">
        <p14:creationId xmlns:p14="http://schemas.microsoft.com/office/powerpoint/2010/main" val="3124470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zh-CN" altLang="en-US" dirty="0" smtClean="0"/>
              <a:t>添加</a:t>
            </a:r>
            <a:r>
              <a:rPr lang="en-US" altLang="zh-CN" dirty="0" smtClean="0"/>
              <a:t>/</a:t>
            </a:r>
            <a:r>
              <a:rPr lang="en-US" altLang="zh-CN" dirty="0" err="1" smtClean="0"/>
              <a:t>etc</a:t>
            </a:r>
            <a:r>
              <a:rPr lang="en-US" altLang="zh-CN" dirty="0" smtClean="0"/>
              <a:t>/</a:t>
            </a:r>
            <a:r>
              <a:rPr lang="en-US" altLang="zh-CN" dirty="0" err="1" smtClean="0"/>
              <a:t>sysconfig</a:t>
            </a:r>
            <a:r>
              <a:rPr lang="en-US" altLang="zh-CN" dirty="0" smtClean="0"/>
              <a:t>/network-scripts/ifcfg-br0</a:t>
            </a:r>
            <a:r>
              <a:rPr lang="zh-CN" altLang="en-US" dirty="0" smtClean="0"/>
              <a:t>的配置文件，比如</a:t>
            </a:r>
            <a:endParaRPr lang="en-US" altLang="zh-CN" dirty="0" smtClean="0"/>
          </a:p>
          <a:p>
            <a:pPr marL="0" indent="0">
              <a:buNone/>
            </a:pPr>
            <a:r>
              <a:rPr lang="en-US" altLang="zh-CN" dirty="0" smtClean="0"/>
              <a:t>DEVICE=“br0”</a:t>
            </a:r>
            <a:br>
              <a:rPr lang="en-US" altLang="zh-CN" dirty="0" smtClean="0"/>
            </a:br>
            <a:r>
              <a:rPr lang="en-US" altLang="zh-CN" dirty="0" smtClean="0"/>
              <a:t>ONBOOT=“yes”</a:t>
            </a:r>
            <a:br>
              <a:rPr lang="en-US" altLang="zh-CN" dirty="0" smtClean="0"/>
            </a:br>
            <a:r>
              <a:rPr lang="en-US" altLang="zh-CN" dirty="0" smtClean="0"/>
              <a:t>TYPE=“Bridge”</a:t>
            </a:r>
            <a:br>
              <a:rPr lang="en-US" altLang="zh-CN" dirty="0" smtClean="0"/>
            </a:br>
            <a:r>
              <a:rPr lang="en-US" altLang="zh-CN" dirty="0" smtClean="0"/>
              <a:t>BOOTPROTO=static</a:t>
            </a:r>
            <a:br>
              <a:rPr lang="en-US" altLang="zh-CN" dirty="0" smtClean="0"/>
            </a:br>
            <a:r>
              <a:rPr lang="en-US" altLang="zh-CN" dirty="0" smtClean="0"/>
              <a:t>IPADDR=10.0.112.39 #</a:t>
            </a:r>
            <a:r>
              <a:rPr lang="en-US" altLang="zh-CN" dirty="0" err="1" smtClean="0"/>
              <a:t>ip</a:t>
            </a:r>
            <a:r>
              <a:rPr lang="en-US" altLang="zh-CN" dirty="0" smtClean="0"/>
              <a:t> </a:t>
            </a:r>
            <a:r>
              <a:rPr lang="zh-CN" altLang="en-US" dirty="0" smtClean="0"/>
              <a:t>地址</a:t>
            </a:r>
            <a:r>
              <a:rPr lang="en-US" altLang="zh-CN" dirty="0" smtClean="0"/>
              <a:t/>
            </a:r>
            <a:br>
              <a:rPr lang="en-US" altLang="zh-CN" dirty="0" smtClean="0"/>
            </a:br>
            <a:r>
              <a:rPr lang="en-US" altLang="zh-CN" dirty="0" smtClean="0"/>
              <a:t>NETMASK=255.255.255.0 #</a:t>
            </a:r>
            <a:r>
              <a:rPr lang="zh-CN" altLang="en-US" dirty="0" smtClean="0"/>
              <a:t>掩码</a:t>
            </a:r>
            <a:r>
              <a:rPr lang="en-US" altLang="zh-CN" dirty="0" smtClean="0"/>
              <a:t/>
            </a:r>
            <a:br>
              <a:rPr lang="en-US" altLang="zh-CN" dirty="0" smtClean="0"/>
            </a:br>
            <a:r>
              <a:rPr lang="en-US" altLang="zh-CN" dirty="0" smtClean="0"/>
              <a:t>GATEWAY=10.0.112.1 #</a:t>
            </a:r>
            <a:r>
              <a:rPr lang="zh-CN" altLang="en-US" dirty="0" smtClean="0"/>
              <a:t>网管</a:t>
            </a:r>
            <a:r>
              <a:rPr lang="en-US" altLang="zh-CN" dirty="0" smtClean="0"/>
              <a:t/>
            </a:r>
            <a:br>
              <a:rPr lang="en-US" altLang="zh-CN" dirty="0" smtClean="0"/>
            </a:br>
            <a:r>
              <a:rPr lang="en-US" altLang="zh-CN" dirty="0" smtClean="0"/>
              <a:t>DEFROUTE=yes</a:t>
            </a:r>
          </a:p>
          <a:p>
            <a:pPr marL="0" indent="0">
              <a:buNone/>
            </a:pPr>
            <a:r>
              <a:rPr lang="zh-CN" altLang="en-US" dirty="0" smtClean="0"/>
              <a:t>重启网络，校验桥接接口</a:t>
            </a:r>
            <a:endParaRPr lang="en-US" altLang="zh-CN" dirty="0" smtClean="0"/>
          </a:p>
          <a:p>
            <a:pPr marL="0" indent="0">
              <a:buNone/>
            </a:pPr>
            <a:r>
              <a:rPr lang="en-US" altLang="zh-CN" dirty="0" smtClean="0"/>
              <a:t>#service network restart</a:t>
            </a:r>
          </a:p>
          <a:p>
            <a:pPr marL="0" indent="0">
              <a:buNone/>
            </a:pPr>
            <a:r>
              <a:rPr lang="en-US" altLang="zh-CN" dirty="0" smtClean="0"/>
              <a:t>#</a:t>
            </a:r>
            <a:r>
              <a:rPr lang="en-US" altLang="zh-CN" dirty="0" err="1" smtClean="0"/>
              <a:t>brctl</a:t>
            </a:r>
            <a:r>
              <a:rPr lang="en-US" altLang="zh-CN" dirty="0" smtClean="0"/>
              <a:t> show</a:t>
            </a:r>
          </a:p>
          <a:p>
            <a:pPr marL="0" indent="0">
              <a:buNone/>
            </a:pPr>
            <a:r>
              <a:rPr lang="en-US" altLang="zh-CN" dirty="0" smtClean="0"/>
              <a:t>bridge name     bridge id               STP enabled     interfaces</a:t>
            </a:r>
            <a:br>
              <a:rPr lang="en-US" altLang="zh-CN" dirty="0" smtClean="0"/>
            </a:br>
            <a:r>
              <a:rPr lang="en-US" altLang="zh-CN" dirty="0" smtClean="0"/>
              <a:t>br0             8000.4437e64a62ad       no              eth0</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68</a:t>
            </a:fld>
            <a:endParaRPr lang="en-US" altLang="zh-CN"/>
          </a:p>
        </p:txBody>
      </p:sp>
    </p:spTree>
    <p:extLst>
      <p:ext uri="{BB962C8B-B14F-4D97-AF65-F5344CB8AC3E}">
        <p14:creationId xmlns:p14="http://schemas.microsoft.com/office/powerpoint/2010/main" val="782868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虚拟网络模式</a:t>
            </a:r>
            <a:endParaRPr lang="en-US" altLang="zh-CN" dirty="0" smtClean="0"/>
          </a:p>
          <a:p>
            <a:pPr marL="0" indent="0">
              <a:buNone/>
            </a:pPr>
            <a:r>
              <a:rPr lang="en-US" altLang="zh-CN" dirty="0" smtClean="0"/>
              <a:t>2.</a:t>
            </a:r>
            <a:r>
              <a:rPr lang="zh-CN" altLang="en-US" dirty="0" smtClean="0"/>
              <a:t>修改虚拟机配置文件，增加如下内容</a:t>
            </a:r>
            <a:endParaRPr lang="en-US" altLang="zh-CN" dirty="0" smtClean="0"/>
          </a:p>
          <a:p>
            <a:pPr marL="0" indent="0">
              <a:buNone/>
            </a:pPr>
            <a:r>
              <a:rPr lang="en-US" altLang="zh-CN" dirty="0" smtClean="0"/>
              <a:t>&lt;devices&gt;</a:t>
            </a:r>
          </a:p>
          <a:p>
            <a:pPr marL="0" indent="0">
              <a:buNone/>
            </a:pPr>
            <a:r>
              <a:rPr lang="en-US" altLang="zh-CN" dirty="0" smtClean="0"/>
              <a:t>      &lt;interface type='bridge'&gt;</a:t>
            </a:r>
          </a:p>
          <a:p>
            <a:pPr marL="0" indent="0">
              <a:buNone/>
            </a:pPr>
            <a:r>
              <a:rPr lang="en-US" altLang="zh-CN" dirty="0" smtClean="0"/>
              <a:t>              &lt;source bridge='br0'/&gt;</a:t>
            </a:r>
          </a:p>
          <a:p>
            <a:pPr marL="0" indent="0">
              <a:buNone/>
            </a:pPr>
            <a:r>
              <a:rPr lang="en-US" altLang="zh-CN" dirty="0" smtClean="0"/>
              <a:t>              &lt;target dev='vnet0'/&gt;</a:t>
            </a:r>
          </a:p>
          <a:p>
            <a:pPr marL="0" indent="0">
              <a:buNone/>
            </a:pPr>
            <a:r>
              <a:rPr lang="en-US" altLang="zh-CN" dirty="0" smtClean="0"/>
              <a:t>              &lt;mac address="00:11:22:33:44:55"/&gt;</a:t>
            </a:r>
          </a:p>
          <a:p>
            <a:pPr marL="0" indent="0">
              <a:buNone/>
            </a:pPr>
            <a:r>
              <a:rPr lang="en-US" altLang="zh-CN" dirty="0" smtClean="0"/>
              <a:t>      &lt;/interface&gt;</a:t>
            </a:r>
          </a:p>
          <a:p>
            <a:pPr marL="0" indent="0">
              <a:buNone/>
            </a:pPr>
            <a:r>
              <a:rPr lang="en-US" altLang="zh-CN" dirty="0" smtClean="0"/>
              <a:t>&lt;/device&gt;</a:t>
            </a:r>
          </a:p>
          <a:p>
            <a:pPr marL="0" indent="0">
              <a:buNone/>
            </a:pPr>
            <a:r>
              <a:rPr lang="zh-CN" altLang="en-US" dirty="0" smtClean="0"/>
              <a:t>启动虚拟机，验证网口接口是否正常</a:t>
            </a:r>
            <a:endParaRPr lang="en-US" altLang="zh-CN" dirty="0" smtClean="0"/>
          </a:p>
          <a:p>
            <a:pPr marL="0" indent="0">
              <a:buNone/>
            </a:pPr>
            <a:r>
              <a:rPr lang="en-US" altLang="zh-CN" dirty="0" smtClean="0"/>
              <a:t>#</a:t>
            </a:r>
            <a:r>
              <a:rPr lang="en-US" altLang="zh-CN" dirty="0" err="1" smtClean="0"/>
              <a:t>virsh</a:t>
            </a:r>
            <a:r>
              <a:rPr lang="en-US" altLang="zh-CN" dirty="0" smtClean="0"/>
              <a:t> create XXX.xml</a:t>
            </a:r>
          </a:p>
          <a:p>
            <a:pPr marL="0" indent="0">
              <a:buNone/>
            </a:pPr>
            <a:r>
              <a:rPr lang="en-US" altLang="zh-CN" dirty="0" smtClean="0"/>
              <a:t>#</a:t>
            </a:r>
            <a:r>
              <a:rPr lang="en-US" altLang="zh-CN" dirty="0" err="1" smtClean="0"/>
              <a:t>brctl</a:t>
            </a:r>
            <a:r>
              <a:rPr lang="en-US" altLang="zh-CN" dirty="0" smtClean="0"/>
              <a:t> show</a:t>
            </a:r>
          </a:p>
          <a:p>
            <a:pPr marL="0" indent="0">
              <a:buNone/>
            </a:pPr>
            <a:r>
              <a:rPr lang="en-US" altLang="zh-CN" dirty="0" smtClean="0"/>
              <a:t>bridge name     bridge id     STP enabled   interfaces</a:t>
            </a:r>
          </a:p>
          <a:p>
            <a:pPr marL="0" indent="0">
              <a:buNone/>
            </a:pPr>
            <a:r>
              <a:rPr lang="en-US" altLang="zh-CN" dirty="0" smtClean="0"/>
              <a:t>br0     0.4437e64a62ad       no   eth0 vnet0</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074524A9-F1DB-4C30-B05F-9C41C4C0976D}" type="slidenum">
              <a:rPr lang="zh-CN" altLang="en-US" smtClean="0"/>
              <a:t>69</a:t>
            </a:fld>
            <a:endParaRPr lang="zh-CN" altLang="en-US"/>
          </a:p>
        </p:txBody>
      </p:sp>
    </p:spTree>
    <p:extLst>
      <p:ext uri="{BB962C8B-B14F-4D97-AF65-F5344CB8AC3E}">
        <p14:creationId xmlns:p14="http://schemas.microsoft.com/office/powerpoint/2010/main" val="104049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Here’s</a:t>
            </a:r>
            <a:r>
              <a:rPr lang="zh-CN" altLang="en-US" baseline="0" dirty="0" smtClean="0"/>
              <a:t> </a:t>
            </a:r>
            <a:r>
              <a:rPr lang="en-US" altLang="zh-CN" baseline="0" dirty="0" smtClean="0"/>
              <a:t>a</a:t>
            </a:r>
            <a:r>
              <a:rPr lang="zh-CN" altLang="en-US" baseline="0" dirty="0" smtClean="0"/>
              <a:t> </a:t>
            </a:r>
            <a:r>
              <a:rPr lang="en-US" altLang="zh-CN" baseline="0" dirty="0" smtClean="0"/>
              <a:t>quick</a:t>
            </a:r>
            <a:r>
              <a:rPr lang="zh-CN" altLang="en-US" baseline="0" dirty="0" smtClean="0"/>
              <a:t> </a:t>
            </a:r>
            <a:r>
              <a:rPr lang="en-US" altLang="zh-CN" baseline="0" dirty="0" smtClean="0"/>
              <a:t>overview</a:t>
            </a:r>
            <a:r>
              <a:rPr lang="zh-CN" altLang="en-US" baseline="0" dirty="0" smtClean="0"/>
              <a:t> </a:t>
            </a:r>
            <a:r>
              <a:rPr lang="en-US" altLang="zh-CN" baseline="0" dirty="0" smtClean="0"/>
              <a:t>of</a:t>
            </a:r>
            <a:r>
              <a:rPr lang="zh-CN" altLang="en-US" baseline="0" dirty="0" smtClean="0"/>
              <a:t> </a:t>
            </a:r>
            <a:r>
              <a:rPr lang="en-US" altLang="zh-CN" baseline="0" dirty="0" smtClean="0"/>
              <a:t>virtualization</a:t>
            </a:r>
            <a:r>
              <a:rPr lang="zh-CN" altLang="en-US" baseline="0" dirty="0" smtClean="0"/>
              <a:t> </a:t>
            </a:r>
            <a:r>
              <a:rPr lang="en-US" altLang="zh-CN" baseline="0" dirty="0" smtClean="0"/>
              <a:t>development</a:t>
            </a:r>
            <a:r>
              <a:rPr lang="zh-CN" altLang="en-US" baseline="0" dirty="0" smtClean="0"/>
              <a:t> </a:t>
            </a:r>
            <a:r>
              <a:rPr lang="en-US" altLang="zh-CN" baseline="0" dirty="0" smtClean="0"/>
              <a:t>history.</a:t>
            </a:r>
            <a:r>
              <a:rPr lang="zh-CN" altLang="en-US" baseline="0" dirty="0" smtClean="0"/>
              <a:t> </a:t>
            </a:r>
            <a:r>
              <a:rPr lang="en-US" altLang="zh-CN" baseline="0" dirty="0" smtClean="0"/>
              <a:t>Virtualization conceptions</a:t>
            </a:r>
            <a:r>
              <a:rPr lang="zh-CN" altLang="en-US" baseline="0" dirty="0" smtClean="0"/>
              <a:t> </a:t>
            </a:r>
            <a:r>
              <a:rPr lang="en-US" altLang="zh-CN" baseline="0" dirty="0" smtClean="0"/>
              <a:t>has a</a:t>
            </a:r>
            <a:r>
              <a:rPr lang="zh-CN" altLang="en-US" baseline="0" dirty="0" smtClean="0"/>
              <a:t> </a:t>
            </a:r>
            <a:r>
              <a:rPr lang="en-US" altLang="zh-CN" baseline="0" dirty="0" smtClean="0"/>
              <a:t>history</a:t>
            </a:r>
            <a:r>
              <a:rPr lang="zh-CN" altLang="en-US" baseline="0" dirty="0" smtClean="0"/>
              <a:t> </a:t>
            </a:r>
            <a:r>
              <a:rPr lang="en-US" altLang="zh-CN" baseline="0" dirty="0" smtClean="0"/>
              <a:t>with</a:t>
            </a:r>
            <a:r>
              <a:rPr lang="zh-CN" altLang="en-US" baseline="0" dirty="0" smtClean="0"/>
              <a:t> </a:t>
            </a:r>
            <a:r>
              <a:rPr lang="en-US" altLang="zh-CN" baseline="0" dirty="0" smtClean="0"/>
              <a:t>about</a:t>
            </a:r>
            <a:r>
              <a:rPr lang="zh-CN" altLang="en-US" baseline="0" dirty="0" smtClean="0"/>
              <a:t> </a:t>
            </a:r>
            <a:r>
              <a:rPr lang="en-US" altLang="zh-CN" baseline="0" dirty="0" smtClean="0"/>
              <a:t>50 years. </a:t>
            </a:r>
            <a:r>
              <a:rPr lang="en-US" altLang="zh-CN" sz="900" baseline="0" dirty="0" smtClean="0"/>
              <a:t>It firstly appeared in IBM mainframe computer OS in the 1960s, </a:t>
            </a:r>
            <a:r>
              <a:rPr lang="en-US" altLang="zh-CN" baseline="0" dirty="0" smtClean="0"/>
              <a:t>used </a:t>
            </a:r>
            <a:r>
              <a:rPr lang="zh-CN" altLang="zh-CN" sz="900" dirty="0" smtClean="0"/>
              <a:t>as a method of logically dividing the system resources </a:t>
            </a:r>
            <a:r>
              <a:rPr lang="en-US" altLang="zh-CN" sz="900" dirty="0" smtClean="0"/>
              <a:t>of</a:t>
            </a:r>
            <a:r>
              <a:rPr lang="zh-CN" altLang="zh-CN" sz="900" dirty="0" smtClean="0"/>
              <a:t> </a:t>
            </a:r>
            <a:r>
              <a:rPr lang="en-US" altLang="zh-CN" sz="900" dirty="0" smtClean="0"/>
              <a:t>mainframe computers</a:t>
            </a:r>
            <a:r>
              <a:rPr lang="zh-CN" altLang="zh-CN" sz="900" dirty="0" smtClean="0"/>
              <a:t> between different applications. </a:t>
            </a:r>
            <a:r>
              <a:rPr lang="zh-CN" altLang="zh-CN" sz="1100" dirty="0" smtClean="0"/>
              <a:t>Since then, the meaning of the term </a:t>
            </a:r>
            <a:r>
              <a:rPr lang="en-US" altLang="zh-CN" sz="1100" dirty="0" smtClean="0"/>
              <a:t>virtualization </a:t>
            </a:r>
            <a:r>
              <a:rPr lang="zh-CN" altLang="zh-CN" sz="1100" dirty="0" smtClean="0"/>
              <a:t>has broadened</a:t>
            </a:r>
            <a:r>
              <a:rPr lang="en-US" altLang="zh-CN" sz="1100" dirty="0" smtClean="0"/>
              <a:t>. </a:t>
            </a:r>
          </a:p>
          <a:p>
            <a:r>
              <a:rPr lang="en-US" altLang="zh-CN" sz="1200" dirty="0" smtClean="0"/>
              <a:t>About 30</a:t>
            </a:r>
            <a:r>
              <a:rPr lang="en-US" altLang="zh-CN" sz="1200" baseline="0" dirty="0" smtClean="0"/>
              <a:t> years before </a:t>
            </a:r>
            <a:r>
              <a:rPr lang="en-US" altLang="zh-CN" sz="1200" dirty="0" smtClean="0"/>
              <a:t>1999, the interest to virtualization was decreased</a:t>
            </a:r>
            <a:r>
              <a:rPr lang="en-US" altLang="zh-CN" sz="1200" baseline="0" dirty="0" smtClean="0"/>
              <a:t> and the development of virtualization almost stop. </a:t>
            </a:r>
            <a:r>
              <a:rPr lang="en-US" altLang="zh-CN" sz="1200" dirty="0" smtClean="0"/>
              <a:t>Until in 1999</a:t>
            </a:r>
            <a:r>
              <a:rPr lang="en-US" altLang="zh-CN" sz="1200" baseline="0" dirty="0" smtClean="0"/>
              <a:t> </a:t>
            </a:r>
            <a:r>
              <a:rPr lang="en-US" altLang="zh-CN" sz="1200" dirty="0" smtClean="0"/>
              <a:t>VMware Inc. presented </a:t>
            </a:r>
            <a:r>
              <a:rPr lang="en-US" altLang="zh-CN" sz="1200" i="1" dirty="0" err="1" smtClean="0"/>
              <a:t>Vmware</a:t>
            </a:r>
            <a:r>
              <a:rPr lang="en-US" altLang="zh-CN" sz="1200" i="1" dirty="0" smtClean="0"/>
              <a:t> virtual platform</a:t>
            </a:r>
            <a:r>
              <a:rPr lang="en-US" altLang="zh-CN" sz="1200" dirty="0" smtClean="0"/>
              <a:t> for x86-32 architecture,</a:t>
            </a:r>
            <a:r>
              <a:rPr lang="en-US" altLang="zh-CN" sz="1200" baseline="0" dirty="0" smtClean="0"/>
              <a:t> a common architecture </a:t>
            </a:r>
            <a:r>
              <a:rPr lang="en-US" altLang="zh-CN" sz="1200" dirty="0" smtClean="0"/>
              <a:t>used in most computers. </a:t>
            </a:r>
          </a:p>
          <a:p>
            <a:r>
              <a:rPr lang="en-US" altLang="zh-CN" sz="1200" dirty="0" smtClean="0"/>
              <a:t>In 2003, the University of Cambridge Computer Laboratory designed </a:t>
            </a:r>
            <a:r>
              <a:rPr lang="en-US" altLang="zh-CN" sz="1200" b="1" i="1" dirty="0" err="1" smtClean="0"/>
              <a:t>Xen</a:t>
            </a:r>
            <a:r>
              <a:rPr lang="en-US" altLang="zh-CN" sz="1200" b="1" i="1" dirty="0" smtClean="0"/>
              <a:t>, </a:t>
            </a:r>
            <a:r>
              <a:rPr lang="en-US" altLang="zh-CN" sz="1200" dirty="0" smtClean="0"/>
              <a:t>an open-source virtualization, causing</a:t>
            </a:r>
            <a:r>
              <a:rPr lang="en-US" altLang="zh-CN" sz="1200" baseline="0" dirty="0" smtClean="0"/>
              <a:t> </a:t>
            </a:r>
            <a:r>
              <a:rPr lang="en-US" altLang="zh-CN" sz="1200" dirty="0" smtClean="0"/>
              <a:t>the </a:t>
            </a:r>
            <a:r>
              <a:rPr lang="en-US" altLang="zh-CN" sz="900" b="0" i="0" kern="1200" dirty="0" smtClean="0">
                <a:solidFill>
                  <a:schemeClr val="tx1"/>
                </a:solidFill>
                <a:effectLst/>
                <a:latin typeface="Arial" pitchFamily="34" charset="0"/>
                <a:ea typeface="+mn-ea"/>
                <a:cs typeface="+mn-cs"/>
              </a:rPr>
              <a:t>climax </a:t>
            </a:r>
            <a:r>
              <a:rPr lang="en-US" altLang="zh-CN" sz="1200" dirty="0" smtClean="0"/>
              <a:t>of academia research on virtualization. </a:t>
            </a:r>
          </a:p>
          <a:p>
            <a:endParaRPr lang="en-US" altLang="zh-CN" sz="1100" dirty="0" smtClean="0"/>
          </a:p>
          <a:p>
            <a:r>
              <a:rPr lang="en-US" altLang="zh-CN" sz="1100" dirty="0" smtClean="0"/>
              <a:t>Afterwards, more virtualization</a:t>
            </a:r>
            <a:r>
              <a:rPr lang="en-US" altLang="zh-CN" sz="1100" baseline="0" dirty="0" smtClean="0"/>
              <a:t> productions are developed, such as KVM, </a:t>
            </a:r>
            <a:r>
              <a:rPr lang="en-US" altLang="zh-CN" sz="1100" dirty="0" smtClean="0"/>
              <a:t>Linux OS supports virtualization, Kernel-based VM(KVM) in 2007. </a:t>
            </a:r>
            <a:r>
              <a:rPr lang="en-US" altLang="zh-CN" sz="1100" baseline="0" dirty="0" smtClean="0"/>
              <a:t> At the same time, Intel and AMD provided </a:t>
            </a:r>
            <a:r>
              <a:rPr lang="en-US" altLang="zh-CN" sz="1200" baseline="0" dirty="0" smtClean="0"/>
              <a:t>t</a:t>
            </a:r>
            <a:r>
              <a:rPr lang="en-US" altLang="zh-CN" sz="1200" dirty="0" smtClean="0"/>
              <a:t>he hardware support to virtualization</a:t>
            </a:r>
            <a:r>
              <a:rPr lang="zh-CN" altLang="en-US" sz="1200" dirty="0" smtClean="0"/>
              <a:t> </a:t>
            </a:r>
            <a:r>
              <a:rPr lang="en-US" altLang="zh-CN" sz="1200" dirty="0" smtClean="0"/>
              <a:t>technology</a:t>
            </a:r>
            <a:r>
              <a:rPr lang="en-US" altLang="zh-CN" sz="1200" baseline="0" dirty="0" smtClean="0"/>
              <a:t>, such as </a:t>
            </a:r>
            <a:r>
              <a:rPr lang="en-US" altLang="zh-CN" sz="1100" dirty="0" smtClean="0"/>
              <a:t>Intel (VT): VT-</a:t>
            </a:r>
            <a:r>
              <a:rPr lang="en-US" altLang="zh-CN" sz="1100" dirty="0" err="1" smtClean="0"/>
              <a:t>x,VT</a:t>
            </a:r>
            <a:r>
              <a:rPr lang="en-US" altLang="zh-CN" sz="1100" dirty="0" smtClean="0"/>
              <a:t>-d, VT-I;  and AMD: AMD-V, Pacifica.</a:t>
            </a:r>
            <a:r>
              <a:rPr lang="en-US" altLang="zh-CN" sz="1100" baseline="0" dirty="0" smtClean="0"/>
              <a:t> </a:t>
            </a:r>
            <a:r>
              <a:rPr lang="en-US" altLang="zh-CN" sz="1050" kern="1200" dirty="0" smtClean="0">
                <a:solidFill>
                  <a:schemeClr val="accent2">
                    <a:lumMod val="50000"/>
                  </a:schemeClr>
                </a:solidFill>
                <a:latin typeface="Arial" pitchFamily="34" charset="0"/>
              </a:rPr>
              <a:t>Nowadays, the commercial virtualization tools has been about 50</a:t>
            </a:r>
            <a:r>
              <a:rPr lang="en-US" altLang="zh-CN" sz="1050" kern="1200" baseline="0" dirty="0" smtClean="0">
                <a:solidFill>
                  <a:schemeClr val="accent2">
                    <a:lumMod val="50000"/>
                  </a:schemeClr>
                </a:solidFill>
                <a:latin typeface="Arial" pitchFamily="34" charset="0"/>
              </a:rPr>
              <a:t> types.  Now</a:t>
            </a:r>
            <a:r>
              <a:rPr lang="zh-CN" altLang="en-US" sz="1050" kern="1200" baseline="0" dirty="0" smtClean="0">
                <a:solidFill>
                  <a:schemeClr val="accent2">
                    <a:lumMod val="50000"/>
                  </a:schemeClr>
                </a:solidFill>
                <a:latin typeface="Arial" pitchFamily="34" charset="0"/>
              </a:rPr>
              <a:t> </a:t>
            </a:r>
            <a:r>
              <a:rPr lang="en-US" altLang="zh-CN" sz="1050" kern="1200" baseline="0" dirty="0" smtClean="0">
                <a:solidFill>
                  <a:schemeClr val="accent2">
                    <a:lumMod val="50000"/>
                  </a:schemeClr>
                </a:solidFill>
                <a:latin typeface="Arial" pitchFamily="34" charset="0"/>
              </a:rPr>
              <a:t>the virtualization has become a crucial technology in cloud computing.</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6</a:t>
            </a:fld>
            <a:endParaRPr lang="en-US" altLang="zh-CN"/>
          </a:p>
        </p:txBody>
      </p:sp>
    </p:spTree>
    <p:extLst>
      <p:ext uri="{BB962C8B-B14F-4D97-AF65-F5344CB8AC3E}">
        <p14:creationId xmlns:p14="http://schemas.microsoft.com/office/powerpoint/2010/main" val="12435453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虚拟网络模式</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indent="0">
              <a:buNone/>
            </a:pPr>
            <a:r>
              <a:rPr lang="en-US" altLang="zh-CN" dirty="0" smtClean="0"/>
              <a:t>3.</a:t>
            </a:r>
            <a:r>
              <a:rPr lang="zh-CN" altLang="en-US" dirty="0" smtClean="0"/>
              <a:t>使用</a:t>
            </a:r>
            <a:r>
              <a:rPr lang="en-US" altLang="zh-CN" dirty="0" err="1" smtClean="0"/>
              <a:t>vnc</a:t>
            </a:r>
            <a:r>
              <a:rPr lang="zh-CN" altLang="en-US" dirty="0" smtClean="0"/>
              <a:t>连接虚拟机，进行网络配置</a:t>
            </a:r>
            <a:endParaRPr lang="en-US" altLang="zh-CN" dirty="0" smtClean="0"/>
          </a:p>
          <a:p>
            <a:pPr marL="0" indent="0">
              <a:buNone/>
            </a:pPr>
            <a:r>
              <a:rPr lang="zh-CN" altLang="en-US" dirty="0" smtClean="0"/>
              <a:t>使用</a:t>
            </a:r>
            <a:r>
              <a:rPr lang="en-US" altLang="zh-CN" dirty="0" err="1" smtClean="0"/>
              <a:t>virt</a:t>
            </a:r>
            <a:r>
              <a:rPr lang="en-US" altLang="zh-CN" dirty="0" smtClean="0"/>
              <a:t>-viewer</a:t>
            </a:r>
            <a:r>
              <a:rPr lang="zh-CN" altLang="en-US" dirty="0" smtClean="0"/>
              <a:t>通过</a:t>
            </a:r>
            <a:r>
              <a:rPr lang="en-US" altLang="zh-CN" dirty="0" err="1" smtClean="0"/>
              <a:t>vnc</a:t>
            </a:r>
            <a:r>
              <a:rPr lang="zh-CN" altLang="en-US" dirty="0" smtClean="0"/>
              <a:t>端口连接虚拟机，如果在配置文件中虚拟机使用自动分配</a:t>
            </a:r>
            <a:r>
              <a:rPr lang="en-US" altLang="zh-CN" dirty="0" err="1" smtClean="0"/>
              <a:t>vnc</a:t>
            </a:r>
            <a:r>
              <a:rPr lang="zh-CN" altLang="en-US" dirty="0" smtClean="0"/>
              <a:t>端口，则可以使用</a:t>
            </a:r>
            <a:r>
              <a:rPr lang="en-US" altLang="zh-CN" dirty="0" err="1" smtClean="0"/>
              <a:t>virsh</a:t>
            </a:r>
            <a:r>
              <a:rPr lang="en-US" altLang="zh-CN" dirty="0" smtClean="0"/>
              <a:t> </a:t>
            </a:r>
            <a:r>
              <a:rPr lang="en-US" altLang="zh-CN" dirty="0" err="1" smtClean="0"/>
              <a:t>dumpxml</a:t>
            </a:r>
            <a:r>
              <a:rPr lang="zh-CN" altLang="en-US" dirty="0" smtClean="0"/>
              <a:t>查看虚拟机运行时</a:t>
            </a:r>
            <a:r>
              <a:rPr lang="en-US" altLang="zh-CN" dirty="0" err="1" smtClean="0"/>
              <a:t>vnc</a:t>
            </a:r>
            <a:r>
              <a:rPr lang="zh-CN" altLang="en-US" dirty="0" smtClean="0"/>
              <a:t>端口号</a:t>
            </a:r>
            <a:endParaRPr lang="en-US" altLang="zh-CN" dirty="0" smtClean="0"/>
          </a:p>
          <a:p>
            <a:pPr marL="0" indent="0">
              <a:buNone/>
            </a:pPr>
            <a:r>
              <a:rPr lang="en-US" altLang="zh-CN" dirty="0" smtClean="0"/>
              <a:t>#</a:t>
            </a:r>
            <a:r>
              <a:rPr lang="en-US" altLang="zh-CN" dirty="0" err="1" smtClean="0"/>
              <a:t>virt</a:t>
            </a:r>
            <a:r>
              <a:rPr lang="en-US" altLang="zh-CN" dirty="0" smtClean="0"/>
              <a:t>-viewer localhost:5901</a:t>
            </a:r>
          </a:p>
          <a:p>
            <a:pPr marL="0" indent="0">
              <a:buNone/>
            </a:pPr>
            <a:r>
              <a:rPr lang="zh-CN" altLang="en-US" dirty="0" smtClean="0"/>
              <a:t>登陆后进行虚拟机的网络配置</a:t>
            </a:r>
            <a:r>
              <a:rPr lang="en-US" altLang="zh-CN" dirty="0" smtClean="0"/>
              <a:t>(</a:t>
            </a:r>
            <a:r>
              <a:rPr lang="zh-CN" altLang="en-US" dirty="0" smtClean="0"/>
              <a:t>和物理机的网络配置相同</a:t>
            </a:r>
            <a:r>
              <a:rPr lang="en-US" altLang="zh-CN"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074524A9-F1DB-4C30-B05F-9C41C4C0976D}" type="slidenum">
              <a:rPr lang="zh-CN" altLang="en-US" smtClean="0"/>
              <a:t>70</a:t>
            </a:fld>
            <a:endParaRPr lang="zh-CN" altLang="en-US"/>
          </a:p>
        </p:txBody>
      </p:sp>
    </p:spTree>
    <p:extLst>
      <p:ext uri="{BB962C8B-B14F-4D97-AF65-F5344CB8AC3E}">
        <p14:creationId xmlns:p14="http://schemas.microsoft.com/office/powerpoint/2010/main" val="27710828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72</a:t>
            </a:fld>
            <a:endParaRPr lang="en-US" altLang="zh-CN"/>
          </a:p>
        </p:txBody>
      </p:sp>
    </p:spTree>
    <p:extLst>
      <p:ext uri="{BB962C8B-B14F-4D97-AF65-F5344CB8AC3E}">
        <p14:creationId xmlns:p14="http://schemas.microsoft.com/office/powerpoint/2010/main" val="287015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There</a:t>
            </a:r>
            <a:r>
              <a:rPr lang="zh-CN" altLang="en-US" baseline="0" dirty="0" smtClean="0"/>
              <a:t> </a:t>
            </a:r>
            <a:r>
              <a:rPr lang="en-US" altLang="zh-CN" baseline="0" dirty="0" smtClean="0"/>
              <a:t>are</a:t>
            </a:r>
            <a:r>
              <a:rPr lang="zh-CN" altLang="en-US" baseline="0" dirty="0" smtClean="0"/>
              <a:t> </a:t>
            </a:r>
            <a:r>
              <a:rPr lang="en-US" altLang="zh-CN" baseline="0" dirty="0" smtClean="0"/>
              <a:t>two</a:t>
            </a:r>
            <a:r>
              <a:rPr lang="zh-CN" altLang="en-US" baseline="0" dirty="0" smtClean="0"/>
              <a:t> </a:t>
            </a:r>
            <a:r>
              <a:rPr lang="en-US" altLang="zh-CN" baseline="0" dirty="0" smtClean="0"/>
              <a:t>main</a:t>
            </a:r>
            <a:r>
              <a:rPr lang="zh-CN" altLang="en-US" baseline="0" dirty="0" smtClean="0"/>
              <a:t> </a:t>
            </a:r>
            <a:r>
              <a:rPr lang="en-US" altLang="zh-CN" baseline="0" dirty="0" smtClean="0"/>
              <a:t>types</a:t>
            </a:r>
            <a:r>
              <a:rPr lang="zh-CN" altLang="en-US" baseline="0" dirty="0" smtClean="0"/>
              <a:t> </a:t>
            </a:r>
            <a:r>
              <a:rPr lang="en-US" altLang="zh-CN" baseline="0" dirty="0" smtClean="0"/>
              <a:t>of</a:t>
            </a:r>
            <a:r>
              <a:rPr lang="zh-CN" altLang="en-US" baseline="0" dirty="0" smtClean="0"/>
              <a:t> </a:t>
            </a:r>
            <a:r>
              <a:rPr lang="en-US" altLang="zh-CN" baseline="0" dirty="0" smtClean="0"/>
              <a:t>virtualization,</a:t>
            </a:r>
            <a:r>
              <a:rPr lang="zh-CN" altLang="en-US" baseline="0" dirty="0" smtClean="0"/>
              <a:t> </a:t>
            </a:r>
            <a:r>
              <a:rPr lang="en-US" altLang="zh-CN" baseline="0" dirty="0" smtClean="0"/>
              <a:t>hardware</a:t>
            </a:r>
            <a:r>
              <a:rPr lang="zh-CN" altLang="en-US" baseline="0" dirty="0" smtClean="0"/>
              <a:t> </a:t>
            </a:r>
            <a:r>
              <a:rPr lang="en-US" altLang="zh-CN" baseline="0" dirty="0" smtClean="0"/>
              <a:t>and</a:t>
            </a:r>
            <a:r>
              <a:rPr lang="zh-CN" altLang="en-US" baseline="0" dirty="0" smtClean="0"/>
              <a:t> </a:t>
            </a:r>
            <a:r>
              <a:rPr lang="en-US" altLang="zh-CN" baseline="0" dirty="0" smtClean="0"/>
              <a:t>software.</a:t>
            </a:r>
          </a:p>
          <a:p>
            <a:r>
              <a:rPr lang="en-US" altLang="zh-CN" baseline="0" dirty="0" smtClean="0"/>
              <a:t>Besides,</a:t>
            </a:r>
            <a:r>
              <a:rPr lang="zh-CN" altLang="en-US" baseline="0" dirty="0" smtClean="0"/>
              <a:t> </a:t>
            </a:r>
            <a:r>
              <a:rPr lang="en-US" altLang="zh-CN" baseline="0" dirty="0" smtClean="0"/>
              <a:t>there</a:t>
            </a:r>
            <a:r>
              <a:rPr lang="zh-CN" altLang="en-US" baseline="0" dirty="0" smtClean="0"/>
              <a:t> </a:t>
            </a:r>
            <a:r>
              <a:rPr lang="en-US" altLang="zh-CN" baseline="0" dirty="0" smtClean="0"/>
              <a:t>also</a:t>
            </a:r>
            <a:r>
              <a:rPr lang="zh-CN" altLang="en-US" baseline="0" dirty="0" smtClean="0"/>
              <a:t> </a:t>
            </a:r>
            <a:r>
              <a:rPr lang="en-US" altLang="zh-CN" baseline="0" dirty="0" smtClean="0"/>
              <a:t>emerges</a:t>
            </a:r>
            <a:r>
              <a:rPr lang="zh-CN" altLang="en-US" baseline="0" dirty="0" smtClean="0"/>
              <a:t> </a:t>
            </a:r>
            <a:r>
              <a:rPr lang="en-US" altLang="zh-CN" baseline="0" dirty="0" smtClean="0"/>
              <a:t>some</a:t>
            </a:r>
            <a:r>
              <a:rPr lang="zh-CN" altLang="en-US" baseline="0" dirty="0" smtClean="0"/>
              <a:t> </a:t>
            </a:r>
            <a:r>
              <a:rPr lang="en-US" altLang="zh-CN" baseline="0" dirty="0" smtClean="0"/>
              <a:t>other</a:t>
            </a:r>
            <a:r>
              <a:rPr lang="zh-CN" altLang="en-US" baseline="0" dirty="0" smtClean="0"/>
              <a:t> </a:t>
            </a:r>
            <a:r>
              <a:rPr lang="en-US" altLang="zh-CN" baseline="0" dirty="0" smtClean="0"/>
              <a:t>special</a:t>
            </a:r>
            <a:r>
              <a:rPr lang="zh-CN" altLang="en-US" baseline="0" dirty="0" smtClean="0"/>
              <a:t> </a:t>
            </a:r>
            <a:r>
              <a:rPr lang="en-US" altLang="zh-CN" baseline="0" dirty="0" smtClean="0"/>
              <a:t>virtualization</a:t>
            </a:r>
            <a:r>
              <a:rPr lang="zh-CN" altLang="en-US" baseline="0" dirty="0" smtClean="0"/>
              <a:t> </a:t>
            </a:r>
            <a:r>
              <a:rPr lang="en-US" altLang="zh-CN" baseline="0" dirty="0" smtClean="0"/>
              <a:t>types</a:t>
            </a:r>
            <a:r>
              <a:rPr lang="zh-CN" altLang="en-US" baseline="0" dirty="0" smtClean="0"/>
              <a:t> </a:t>
            </a:r>
            <a:r>
              <a:rPr lang="en-US" altLang="zh-CN" baseline="0" dirty="0" smtClean="0"/>
              <a:t>in</a:t>
            </a:r>
            <a:r>
              <a:rPr lang="zh-CN" altLang="en-US" baseline="0" dirty="0" smtClean="0"/>
              <a:t> </a:t>
            </a:r>
            <a:r>
              <a:rPr lang="en-US" altLang="zh-CN" baseline="0" dirty="0" smtClean="0"/>
              <a:t>practical</a:t>
            </a:r>
            <a:r>
              <a:rPr lang="zh-CN" altLang="en-US" baseline="0" dirty="0" smtClean="0"/>
              <a:t> </a:t>
            </a:r>
            <a:r>
              <a:rPr lang="en-US" altLang="zh-CN" baseline="0" dirty="0" smtClean="0"/>
              <a:t>application.</a:t>
            </a:r>
          </a:p>
          <a:p>
            <a:r>
              <a:rPr lang="en-US" altLang="zh-CN" baseline="0" dirty="0" smtClean="0"/>
              <a:t>Now</a:t>
            </a:r>
            <a:r>
              <a:rPr lang="zh-CN" altLang="en-US" baseline="0" dirty="0" smtClean="0"/>
              <a:t> </a:t>
            </a:r>
            <a:r>
              <a:rPr lang="en-US" altLang="zh-CN" baseline="0" dirty="0" smtClean="0"/>
              <a:t>I</a:t>
            </a:r>
            <a:r>
              <a:rPr lang="zh-CN" altLang="en-US" baseline="0" dirty="0" smtClean="0"/>
              <a:t> </a:t>
            </a:r>
            <a:r>
              <a:rPr lang="en-US" altLang="zh-CN" baseline="0" dirty="0" smtClean="0"/>
              <a:t>make</a:t>
            </a:r>
            <a:r>
              <a:rPr lang="zh-CN" altLang="en-US" baseline="0" dirty="0" smtClean="0"/>
              <a:t> </a:t>
            </a:r>
            <a:r>
              <a:rPr lang="en-US" altLang="zh-CN" baseline="0" dirty="0" smtClean="0"/>
              <a:t>a</a:t>
            </a:r>
            <a:r>
              <a:rPr lang="zh-CN" altLang="en-US" baseline="0" dirty="0" smtClean="0"/>
              <a:t> </a:t>
            </a:r>
            <a:r>
              <a:rPr lang="en-US" altLang="zh-CN" baseline="0" dirty="0" smtClean="0"/>
              <a:t>brief</a:t>
            </a:r>
            <a:r>
              <a:rPr lang="zh-CN" altLang="en-US" baseline="0" dirty="0" smtClean="0"/>
              <a:t> </a:t>
            </a:r>
            <a:r>
              <a:rPr lang="en-US" altLang="zh-CN" baseline="0" dirty="0" smtClean="0"/>
              <a:t>introduction</a:t>
            </a:r>
            <a:r>
              <a:rPr lang="zh-CN" altLang="en-US" baseline="0" dirty="0" smtClean="0"/>
              <a:t> </a:t>
            </a:r>
            <a:r>
              <a:rPr lang="en-US" altLang="zh-CN" baseline="0" dirty="0" smtClean="0"/>
              <a:t>about</a:t>
            </a:r>
            <a:r>
              <a:rPr lang="zh-CN" altLang="en-US" baseline="0" dirty="0" smtClean="0"/>
              <a:t> </a:t>
            </a:r>
            <a:r>
              <a:rPr lang="en-US" altLang="zh-CN" baseline="0" dirty="0" smtClean="0"/>
              <a:t>them.</a:t>
            </a:r>
          </a:p>
          <a:p>
            <a:endParaRPr lang="en-US" altLang="zh-CN" baseline="0" dirty="0" smtClean="0"/>
          </a:p>
          <a:p>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7</a:t>
            </a:fld>
            <a:endParaRPr lang="en-US" altLang="zh-CN"/>
          </a:p>
        </p:txBody>
      </p:sp>
    </p:spTree>
    <p:extLst>
      <p:ext uri="{BB962C8B-B14F-4D97-AF65-F5344CB8AC3E}">
        <p14:creationId xmlns:p14="http://schemas.microsoft.com/office/powerpoint/2010/main" val="235227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pitchFamily="34" charset="0"/>
                <a:ea typeface="+mn-ea"/>
                <a:cs typeface="+mn-cs"/>
              </a:rPr>
              <a:t>hardware</a:t>
            </a:r>
            <a:r>
              <a:rPr lang="zh-CN" altLang="en-US" sz="1200" kern="1200" dirty="0" smtClean="0">
                <a:solidFill>
                  <a:schemeClr val="tx1"/>
                </a:solidFill>
                <a:effectLst/>
                <a:latin typeface="Arial" pitchFamily="34" charset="0"/>
                <a:ea typeface="+mn-ea"/>
                <a:cs typeface="+mn-cs"/>
              </a:rPr>
              <a:t> </a:t>
            </a:r>
            <a:r>
              <a:rPr lang="en-US" altLang="zh-CN" sz="1200" kern="1200" dirty="0" smtClean="0">
                <a:solidFill>
                  <a:schemeClr val="tx1"/>
                </a:solidFill>
                <a:effectLst/>
                <a:latin typeface="Arial" pitchFamily="34" charset="0"/>
                <a:ea typeface="+mn-ea"/>
                <a:cs typeface="+mn-cs"/>
              </a:rPr>
              <a:t>virtualization</a:t>
            </a:r>
            <a:r>
              <a:rPr lang="zh-CN" altLang="en-US" sz="1200" kern="1200" dirty="0" smtClean="0">
                <a:solidFill>
                  <a:schemeClr val="tx1"/>
                </a:solidFill>
                <a:effectLst/>
                <a:latin typeface="Arial" pitchFamily="34" charset="0"/>
                <a:ea typeface="+mn-ea"/>
                <a:cs typeface="+mn-cs"/>
              </a:rPr>
              <a:t> </a:t>
            </a:r>
            <a:r>
              <a:rPr lang="en-US" altLang="zh-CN" sz="1200" kern="1200" dirty="0" smtClean="0">
                <a:solidFill>
                  <a:schemeClr val="tx1"/>
                </a:solidFill>
                <a:effectLst/>
                <a:latin typeface="Arial" pitchFamily="34" charset="0"/>
                <a:ea typeface="+mn-ea"/>
                <a:cs typeface="+mn-cs"/>
              </a:rPr>
              <a:t>is</a:t>
            </a:r>
            <a:r>
              <a:rPr lang="zh-CN" altLang="en-US" sz="1200" kern="1200" dirty="0" smtClean="0">
                <a:solidFill>
                  <a:schemeClr val="tx1"/>
                </a:solidFill>
                <a:effectLst/>
                <a:latin typeface="Arial" pitchFamily="34" charset="0"/>
                <a:ea typeface="+mn-ea"/>
                <a:cs typeface="+mn-cs"/>
              </a:rPr>
              <a:t> </a:t>
            </a:r>
            <a:r>
              <a:rPr lang="en-US" altLang="zh-CN" sz="1200" kern="1200" dirty="0" smtClean="0">
                <a:solidFill>
                  <a:schemeClr val="tx1"/>
                </a:solidFill>
                <a:effectLst/>
                <a:latin typeface="Arial" pitchFamily="34" charset="0"/>
                <a:ea typeface="+mn-ea"/>
                <a:cs typeface="+mn-cs"/>
              </a:rPr>
              <a:t>also</a:t>
            </a:r>
            <a:r>
              <a:rPr lang="zh-CN" altLang="en-US" sz="1200" kern="1200" dirty="0" smtClean="0">
                <a:solidFill>
                  <a:schemeClr val="tx1"/>
                </a:solidFill>
                <a:effectLst/>
                <a:latin typeface="Arial" pitchFamily="34" charset="0"/>
                <a:ea typeface="+mn-ea"/>
                <a:cs typeface="+mn-cs"/>
              </a:rPr>
              <a:t> </a:t>
            </a:r>
            <a:r>
              <a:rPr lang="en-US" altLang="zh-CN" sz="1200" kern="1200" dirty="0" smtClean="0">
                <a:solidFill>
                  <a:schemeClr val="tx1"/>
                </a:solidFill>
                <a:effectLst/>
                <a:latin typeface="Arial" pitchFamily="34" charset="0"/>
                <a:ea typeface="+mn-ea"/>
                <a:cs typeface="+mn-cs"/>
              </a:rPr>
              <a:t>called</a:t>
            </a:r>
            <a:r>
              <a:rPr lang="zh-CN" altLang="en-US" sz="1200" kern="1200" dirty="0" smtClean="0">
                <a:solidFill>
                  <a:schemeClr val="tx1"/>
                </a:solidFill>
                <a:effectLst/>
                <a:latin typeface="Arial" pitchFamily="34" charset="0"/>
                <a:ea typeface="+mn-ea"/>
                <a:cs typeface="+mn-cs"/>
              </a:rPr>
              <a:t> </a:t>
            </a:r>
            <a:r>
              <a:rPr lang="en-US" altLang="zh-CN" sz="1200" kern="1200" baseline="0" dirty="0" smtClean="0">
                <a:solidFill>
                  <a:schemeClr val="tx1"/>
                </a:solidFill>
                <a:effectLst/>
                <a:latin typeface="Arial" pitchFamily="34" charset="0"/>
                <a:ea typeface="+mn-ea"/>
                <a:cs typeface="+mn-cs"/>
              </a:rPr>
              <a:t>platform virtualization</a:t>
            </a:r>
            <a:r>
              <a:rPr lang="zh-CN" altLang="zh-CN" sz="1200" kern="1200" baseline="0" dirty="0" smtClean="0">
                <a:solidFill>
                  <a:schemeClr val="tx1"/>
                </a:solidFill>
                <a:effectLst/>
                <a:latin typeface="Arial" pitchFamily="34" charset="0"/>
                <a:ea typeface="+mn-ea"/>
                <a:cs typeface="+mn-cs"/>
              </a:rPr>
              <a:t>.</a:t>
            </a:r>
            <a:r>
              <a:rPr lang="zh-CN" altLang="en-US" sz="1200" kern="1200" baseline="0" dirty="0" smtClean="0">
                <a:solidFill>
                  <a:schemeClr val="tx1"/>
                </a:solidFill>
                <a:effectLst/>
                <a:latin typeface="Arial" pitchFamily="34" charset="0"/>
                <a:ea typeface="+mn-ea"/>
                <a:cs typeface="+mn-cs"/>
              </a:rPr>
              <a:t> </a:t>
            </a:r>
            <a:r>
              <a:rPr lang="en-US" altLang="zh-CN" sz="1200" kern="1200" baseline="0" dirty="0" smtClean="0">
                <a:solidFill>
                  <a:schemeClr val="tx1"/>
                </a:solidFill>
                <a:effectLst/>
                <a:latin typeface="Arial" pitchFamily="34" charset="0"/>
                <a:ea typeface="+mn-ea"/>
                <a:cs typeface="+mn-cs"/>
              </a:rPr>
              <a:t>It</a:t>
            </a:r>
            <a:r>
              <a:rPr lang="zh-CN" altLang="en-US" sz="1200" kern="1200" baseline="0" dirty="0" smtClean="0">
                <a:solidFill>
                  <a:schemeClr val="tx1"/>
                </a:solidFill>
                <a:effectLst/>
                <a:latin typeface="Arial" pitchFamily="34" charset="0"/>
                <a:ea typeface="+mn-ea"/>
                <a:cs typeface="+mn-cs"/>
              </a:rPr>
              <a:t> </a:t>
            </a:r>
            <a:r>
              <a:rPr lang="en-US" altLang="zh-CN" sz="1200" kern="1200" baseline="0" dirty="0" smtClean="0">
                <a:solidFill>
                  <a:schemeClr val="tx1"/>
                </a:solidFill>
                <a:effectLst/>
                <a:latin typeface="Arial" pitchFamily="34" charset="0"/>
                <a:ea typeface="+mn-ea"/>
                <a:cs typeface="+mn-cs"/>
              </a:rPr>
              <a:t>is t</a:t>
            </a:r>
            <a:r>
              <a:rPr lang="en-US" altLang="zh-CN" sz="1200" kern="1200" dirty="0" smtClean="0">
                <a:solidFill>
                  <a:schemeClr val="tx1"/>
                </a:solidFill>
                <a:effectLst/>
                <a:latin typeface="Arial" pitchFamily="34" charset="0"/>
                <a:ea typeface="+mn-ea"/>
                <a:cs typeface="+mn-cs"/>
              </a:rPr>
              <a:t>he</a:t>
            </a:r>
            <a:r>
              <a:rPr lang="en-US" altLang="zh-CN" sz="1200" kern="1200" baseline="0" dirty="0" smtClean="0">
                <a:solidFill>
                  <a:schemeClr val="tx1"/>
                </a:solidFill>
                <a:effectLst/>
                <a:latin typeface="Arial" pitchFamily="34" charset="0"/>
                <a:ea typeface="+mn-ea"/>
                <a:cs typeface="+mn-cs"/>
              </a:rPr>
              <a:t> most fundamental</a:t>
            </a:r>
            <a:r>
              <a:rPr lang="zh-CN" altLang="en-US" sz="1200" kern="1200" baseline="0" dirty="0" smtClean="0">
                <a:solidFill>
                  <a:schemeClr val="tx1"/>
                </a:solidFill>
                <a:effectLst/>
                <a:latin typeface="Arial" pitchFamily="34" charset="0"/>
                <a:ea typeface="+mn-ea"/>
                <a:cs typeface="+mn-cs"/>
              </a:rPr>
              <a:t> </a:t>
            </a:r>
            <a:r>
              <a:rPr lang="en-US" altLang="zh-CN" sz="1200" kern="1200" baseline="0" dirty="0" smtClean="0">
                <a:solidFill>
                  <a:schemeClr val="tx1"/>
                </a:solidFill>
                <a:effectLst/>
                <a:latin typeface="Arial" pitchFamily="34" charset="0"/>
                <a:ea typeface="+mn-ea"/>
                <a:cs typeface="+mn-cs"/>
              </a:rPr>
              <a:t>type</a:t>
            </a:r>
            <a:r>
              <a:rPr lang="zh-CN" altLang="en-US" sz="1200" kern="1200" baseline="0" dirty="0" smtClean="0">
                <a:solidFill>
                  <a:schemeClr val="tx1"/>
                </a:solidFill>
                <a:effectLst/>
                <a:latin typeface="Arial" pitchFamily="34" charset="0"/>
                <a:ea typeface="+mn-ea"/>
                <a:cs typeface="+mn-cs"/>
              </a:rPr>
              <a:t> </a:t>
            </a:r>
            <a:r>
              <a:rPr lang="en-US" altLang="zh-CN" sz="1200" kern="1200" baseline="0" dirty="0" smtClean="0">
                <a:solidFill>
                  <a:schemeClr val="tx1"/>
                </a:solidFill>
                <a:effectLst/>
                <a:latin typeface="Arial" pitchFamily="34" charset="0"/>
                <a:ea typeface="+mn-ea"/>
                <a:cs typeface="+mn-cs"/>
              </a:rPr>
              <a:t>of virtualization. </a:t>
            </a:r>
          </a:p>
          <a:p>
            <a:r>
              <a:rPr lang="en-US" altLang="zh-CN" sz="1200" kern="1200" baseline="0" dirty="0" smtClean="0">
                <a:solidFill>
                  <a:schemeClr val="tx1"/>
                </a:solidFill>
                <a:effectLst/>
                <a:latin typeface="Arial" pitchFamily="34" charset="0"/>
                <a:ea typeface="+mn-ea"/>
                <a:cs typeface="+mn-cs"/>
              </a:rPr>
              <a:t>It refers to the creation of a virtual machine (VM) that acts like a real computer with an operating system (OS). </a:t>
            </a:r>
          </a:p>
          <a:p>
            <a:r>
              <a:rPr lang="en-US" altLang="zh-CN" sz="1200" kern="1200" baseline="0" dirty="0" smtClean="0">
                <a:solidFill>
                  <a:schemeClr val="tx1"/>
                </a:solidFill>
                <a:effectLst/>
                <a:latin typeface="Arial" pitchFamily="34" charset="0"/>
                <a:ea typeface="+mn-ea"/>
                <a:cs typeface="+mn-cs"/>
              </a:rPr>
              <a:t>Software executed on these VMs is separated from the underlying hardware resources.  </a:t>
            </a:r>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For example, a computer that is running </a:t>
            </a:r>
            <a:r>
              <a:rPr lang="en-US" altLang="zh-CN" sz="1200" kern="1200" dirty="0" smtClean="0">
                <a:solidFill>
                  <a:schemeClr val="tx1"/>
                </a:solidFill>
                <a:effectLst/>
                <a:latin typeface="Arial" pitchFamily="34" charset="0"/>
                <a:ea typeface="+mn-ea"/>
                <a:cs typeface="+mn-cs"/>
                <a:hlinkClick r:id="rId3" tooltip="Microsoft Windows"/>
              </a:rPr>
              <a:t>Microsoft Windows</a:t>
            </a:r>
            <a:r>
              <a:rPr lang="zh-CN" altLang="zh-CN" sz="1200" kern="1200" dirty="0" smtClean="0">
                <a:solidFill>
                  <a:schemeClr val="tx1"/>
                </a:solidFill>
                <a:effectLst/>
                <a:latin typeface="Arial" pitchFamily="34" charset="0"/>
                <a:ea typeface="+mn-ea"/>
                <a:cs typeface="+mn-cs"/>
              </a:rPr>
              <a:t> may host a virtual machine that looks like a computer with the </a:t>
            </a:r>
            <a:r>
              <a:rPr lang="en-US" altLang="zh-CN" sz="1200" kern="1200" dirty="0" smtClean="0">
                <a:solidFill>
                  <a:schemeClr val="tx1"/>
                </a:solidFill>
                <a:effectLst/>
                <a:latin typeface="Arial" pitchFamily="34" charset="0"/>
                <a:ea typeface="+mn-ea"/>
                <a:cs typeface="+mn-cs"/>
                <a:hlinkClick r:id="rId4" tooltip="Ubuntu Linux"/>
              </a:rPr>
              <a:t>Ubuntu Linux</a:t>
            </a:r>
            <a:r>
              <a:rPr lang="zh-CN" altLang="zh-CN" sz="1200" kern="1200" dirty="0" smtClean="0">
                <a:solidFill>
                  <a:schemeClr val="tx1"/>
                </a:solidFill>
                <a:effectLst/>
                <a:latin typeface="Arial" pitchFamily="34" charset="0"/>
                <a:ea typeface="+mn-ea"/>
                <a:cs typeface="+mn-cs"/>
              </a:rPr>
              <a:t> operating system; Ubuntu-based software can be run on the virtual machine</a:t>
            </a:r>
            <a:r>
              <a:rPr lang="en-US" altLang="zh-CN" sz="1200" kern="1200" dirty="0" smtClean="0">
                <a:solidFill>
                  <a:schemeClr val="tx1"/>
                </a:solidFill>
                <a:effectLst/>
                <a:latin typeface="Arial" pitchFamily="34" charset="0"/>
                <a:ea typeface="+mn-ea"/>
                <a:cs typeface="+mn-cs"/>
              </a:rPr>
              <a:t>.</a:t>
            </a:r>
          </a:p>
          <a:p>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In hardware virtualization, the </a:t>
            </a:r>
            <a:r>
              <a:rPr lang="en-US" altLang="zh-CN" sz="1200" i="1" kern="1200" dirty="0" smtClean="0">
                <a:solidFill>
                  <a:schemeClr val="tx1"/>
                </a:solidFill>
                <a:effectLst/>
                <a:latin typeface="Arial" pitchFamily="34" charset="0"/>
                <a:ea typeface="+mn-ea"/>
                <a:cs typeface="+mn-cs"/>
                <a:hlinkClick r:id="rId5" tooltip="Host machine"/>
              </a:rPr>
              <a:t>host machine</a:t>
            </a:r>
            <a:r>
              <a:rPr lang="zh-CN" altLang="zh-CN" sz="1200" kern="1200" dirty="0" smtClean="0">
                <a:solidFill>
                  <a:schemeClr val="tx1"/>
                </a:solidFill>
                <a:effectLst/>
                <a:latin typeface="Arial" pitchFamily="34" charset="0"/>
                <a:ea typeface="+mn-ea"/>
                <a:cs typeface="+mn-cs"/>
              </a:rPr>
              <a:t> is the actual machine on which the virtualization takes place, and the</a:t>
            </a:r>
            <a:r>
              <a:rPr lang="zh-CN" altLang="en-US" sz="1200" kern="1200" dirty="0" smtClean="0">
                <a:solidFill>
                  <a:schemeClr val="tx1"/>
                </a:solidFill>
                <a:effectLst/>
                <a:latin typeface="Arial" pitchFamily="34" charset="0"/>
                <a:ea typeface="+mn-ea"/>
                <a:cs typeface="+mn-cs"/>
              </a:rPr>
              <a:t> </a:t>
            </a:r>
            <a:r>
              <a:rPr lang="zh-CN" altLang="zh-CN" sz="1200" i="1" kern="1200" dirty="0" smtClean="0">
                <a:solidFill>
                  <a:schemeClr val="tx1"/>
                </a:solidFill>
                <a:effectLst/>
                <a:latin typeface="Arial" pitchFamily="34" charset="0"/>
                <a:ea typeface="+mn-ea"/>
                <a:cs typeface="+mn-cs"/>
              </a:rPr>
              <a:t>guest machine </a:t>
            </a:r>
            <a:r>
              <a:rPr lang="zh-CN" altLang="zh-CN" sz="1200" kern="1200" dirty="0" smtClean="0">
                <a:solidFill>
                  <a:schemeClr val="tx1"/>
                </a:solidFill>
                <a:effectLst/>
                <a:latin typeface="Arial" pitchFamily="34" charset="0"/>
                <a:ea typeface="+mn-ea"/>
                <a:cs typeface="+mn-cs"/>
              </a:rPr>
              <a:t>is virtual machine. </a:t>
            </a:r>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The words </a:t>
            </a:r>
            <a:r>
              <a:rPr lang="zh-CN" altLang="zh-CN" sz="1200" i="1" kern="1200" dirty="0" smtClean="0">
                <a:solidFill>
                  <a:schemeClr val="tx1"/>
                </a:solidFill>
                <a:effectLst/>
                <a:latin typeface="Arial" pitchFamily="34" charset="0"/>
                <a:ea typeface="+mn-ea"/>
                <a:cs typeface="+mn-cs"/>
              </a:rPr>
              <a:t>host</a:t>
            </a:r>
            <a:r>
              <a:rPr lang="zh-CN" altLang="zh-CN" sz="1200" kern="1200" dirty="0" smtClean="0">
                <a:solidFill>
                  <a:schemeClr val="tx1"/>
                </a:solidFill>
                <a:effectLst/>
                <a:latin typeface="Arial" pitchFamily="34" charset="0"/>
                <a:ea typeface="+mn-ea"/>
                <a:cs typeface="+mn-cs"/>
              </a:rPr>
              <a:t> and </a:t>
            </a:r>
            <a:r>
              <a:rPr lang="zh-CN" altLang="zh-CN" sz="1200" i="1" kern="1200" dirty="0" smtClean="0">
                <a:solidFill>
                  <a:schemeClr val="tx1"/>
                </a:solidFill>
                <a:effectLst/>
                <a:latin typeface="Arial" pitchFamily="34" charset="0"/>
                <a:ea typeface="+mn-ea"/>
                <a:cs typeface="+mn-cs"/>
              </a:rPr>
              <a:t>guest</a:t>
            </a:r>
            <a:r>
              <a:rPr lang="zh-CN" altLang="zh-CN" sz="1200" kern="1200" dirty="0" smtClean="0">
                <a:solidFill>
                  <a:schemeClr val="tx1"/>
                </a:solidFill>
                <a:effectLst/>
                <a:latin typeface="Arial" pitchFamily="34" charset="0"/>
                <a:ea typeface="+mn-ea"/>
                <a:cs typeface="+mn-cs"/>
              </a:rPr>
              <a:t> are used to distinguish the software that runs on the physical machine from the software that runs on the virtual machine. </a:t>
            </a:r>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The software that creates </a:t>
            </a:r>
            <a:r>
              <a:rPr lang="en-US" altLang="zh-CN" sz="1200" kern="1200" dirty="0" smtClean="0">
                <a:solidFill>
                  <a:schemeClr val="tx1"/>
                </a:solidFill>
                <a:effectLst/>
                <a:latin typeface="Arial" pitchFamily="34" charset="0"/>
                <a:ea typeface="+mn-ea"/>
                <a:cs typeface="+mn-cs"/>
              </a:rPr>
              <a:t>or manages </a:t>
            </a:r>
            <a:r>
              <a:rPr lang="zh-CN" altLang="zh-CN" sz="1200" kern="1200" dirty="0" smtClean="0">
                <a:solidFill>
                  <a:schemeClr val="tx1"/>
                </a:solidFill>
                <a:effectLst/>
                <a:latin typeface="Arial" pitchFamily="34" charset="0"/>
                <a:ea typeface="+mn-ea"/>
                <a:cs typeface="+mn-cs"/>
              </a:rPr>
              <a:t>a virtual machine on the host hardware is called a </a:t>
            </a:r>
            <a:r>
              <a:rPr lang="en-US" altLang="zh-CN" sz="1200" i="1" kern="1200" dirty="0" smtClean="0">
                <a:solidFill>
                  <a:schemeClr val="tx1"/>
                </a:solidFill>
                <a:effectLst/>
                <a:latin typeface="Arial" pitchFamily="34" charset="0"/>
                <a:ea typeface="+mn-ea"/>
                <a:cs typeface="+mn-cs"/>
                <a:hlinkClick r:id="rId6" tooltip="Hypervisor"/>
              </a:rPr>
              <a:t>hypervisor</a:t>
            </a:r>
            <a:r>
              <a:rPr lang="zh-CN" altLang="zh-CN" sz="1200" kern="1200" dirty="0" smtClean="0">
                <a:solidFill>
                  <a:schemeClr val="tx1"/>
                </a:solidFill>
                <a:effectLst/>
                <a:latin typeface="Arial" pitchFamily="34" charset="0"/>
                <a:ea typeface="+mn-ea"/>
                <a:cs typeface="+mn-cs"/>
              </a:rPr>
              <a:t> or </a:t>
            </a:r>
            <a:r>
              <a:rPr lang="zh-CN" altLang="zh-CN" sz="1200" i="1" kern="1200" dirty="0" smtClean="0">
                <a:solidFill>
                  <a:schemeClr val="tx1"/>
                </a:solidFill>
                <a:effectLst/>
                <a:latin typeface="Arial" pitchFamily="34" charset="0"/>
                <a:ea typeface="+mn-ea"/>
                <a:cs typeface="+mn-cs"/>
              </a:rPr>
              <a:t>Virtual Machine Manager</a:t>
            </a:r>
            <a:r>
              <a:rPr lang="en-US" altLang="zh-CN" sz="1200" i="0" kern="1200" baseline="0" dirty="0" smtClean="0">
                <a:solidFill>
                  <a:schemeClr val="tx1"/>
                </a:solidFill>
                <a:effectLst/>
                <a:latin typeface="Arial" pitchFamily="34" charset="0"/>
                <a:ea typeface="+mn-ea"/>
                <a:cs typeface="+mn-cs"/>
              </a:rPr>
              <a:t> or</a:t>
            </a:r>
            <a:r>
              <a:rPr lang="en-US" altLang="zh-CN" sz="1200" kern="1200" dirty="0" smtClean="0">
                <a:solidFill>
                  <a:schemeClr val="tx1"/>
                </a:solidFill>
                <a:effectLst/>
                <a:latin typeface="Arial" pitchFamily="34" charset="0"/>
                <a:ea typeface="+mn-ea"/>
                <a:cs typeface="+mn-cs"/>
              </a:rPr>
              <a:t> Monitor.</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8</a:t>
            </a:fld>
            <a:endParaRPr lang="en-US" altLang="zh-CN"/>
          </a:p>
        </p:txBody>
      </p:sp>
    </p:spTree>
    <p:extLst>
      <p:ext uri="{BB962C8B-B14F-4D97-AF65-F5344CB8AC3E}">
        <p14:creationId xmlns:p14="http://schemas.microsoft.com/office/powerpoint/2010/main" val="403027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pitchFamily="34" charset="0"/>
                <a:ea typeface="+mn-ea"/>
                <a:cs typeface="+mn-cs"/>
              </a:rPr>
              <a:t>hardware</a:t>
            </a:r>
            <a:r>
              <a:rPr lang="zh-CN" altLang="en-US" sz="1200" kern="1200" dirty="0" smtClean="0">
                <a:solidFill>
                  <a:schemeClr val="tx1"/>
                </a:solidFill>
                <a:effectLst/>
                <a:latin typeface="Arial" pitchFamily="34" charset="0"/>
                <a:ea typeface="+mn-ea"/>
                <a:cs typeface="+mn-cs"/>
              </a:rPr>
              <a:t> </a:t>
            </a:r>
            <a:r>
              <a:rPr lang="en-US" altLang="zh-CN" sz="1200" kern="1200" dirty="0" smtClean="0">
                <a:solidFill>
                  <a:schemeClr val="tx1"/>
                </a:solidFill>
                <a:effectLst/>
                <a:latin typeface="Arial" pitchFamily="34" charset="0"/>
                <a:ea typeface="+mn-ea"/>
                <a:cs typeface="+mn-cs"/>
              </a:rPr>
              <a:t>virtualization</a:t>
            </a:r>
            <a:r>
              <a:rPr lang="zh-CN" altLang="en-US" sz="1200" kern="1200" dirty="0" smtClean="0">
                <a:solidFill>
                  <a:schemeClr val="tx1"/>
                </a:solidFill>
                <a:effectLst/>
                <a:latin typeface="Arial" pitchFamily="34" charset="0"/>
                <a:ea typeface="+mn-ea"/>
                <a:cs typeface="+mn-cs"/>
              </a:rPr>
              <a:t> </a:t>
            </a:r>
            <a:r>
              <a:rPr lang="en-US" altLang="zh-CN" sz="1200" kern="1200" dirty="0" smtClean="0">
                <a:solidFill>
                  <a:schemeClr val="tx1"/>
                </a:solidFill>
                <a:effectLst/>
                <a:latin typeface="Arial" pitchFamily="34" charset="0"/>
                <a:ea typeface="+mn-ea"/>
                <a:cs typeface="+mn-cs"/>
              </a:rPr>
              <a:t>is</a:t>
            </a:r>
            <a:r>
              <a:rPr lang="zh-CN" altLang="en-US" sz="1200" kern="1200" dirty="0" smtClean="0">
                <a:solidFill>
                  <a:schemeClr val="tx1"/>
                </a:solidFill>
                <a:effectLst/>
                <a:latin typeface="Arial" pitchFamily="34" charset="0"/>
                <a:ea typeface="+mn-ea"/>
                <a:cs typeface="+mn-cs"/>
              </a:rPr>
              <a:t> </a:t>
            </a:r>
            <a:r>
              <a:rPr lang="en-US" altLang="zh-CN" sz="1200" kern="1200" dirty="0" smtClean="0">
                <a:solidFill>
                  <a:schemeClr val="tx1"/>
                </a:solidFill>
                <a:effectLst/>
                <a:latin typeface="Arial" pitchFamily="34" charset="0"/>
                <a:ea typeface="+mn-ea"/>
                <a:cs typeface="+mn-cs"/>
              </a:rPr>
              <a:t>also</a:t>
            </a:r>
            <a:r>
              <a:rPr lang="zh-CN" altLang="en-US" sz="1200" kern="1200" dirty="0" smtClean="0">
                <a:solidFill>
                  <a:schemeClr val="tx1"/>
                </a:solidFill>
                <a:effectLst/>
                <a:latin typeface="Arial" pitchFamily="34" charset="0"/>
                <a:ea typeface="+mn-ea"/>
                <a:cs typeface="+mn-cs"/>
              </a:rPr>
              <a:t> </a:t>
            </a:r>
            <a:r>
              <a:rPr lang="en-US" altLang="zh-CN" sz="1200" kern="1200" dirty="0" smtClean="0">
                <a:solidFill>
                  <a:schemeClr val="tx1"/>
                </a:solidFill>
                <a:effectLst/>
                <a:latin typeface="Arial" pitchFamily="34" charset="0"/>
                <a:ea typeface="+mn-ea"/>
                <a:cs typeface="+mn-cs"/>
              </a:rPr>
              <a:t>called</a:t>
            </a:r>
            <a:r>
              <a:rPr lang="zh-CN" altLang="en-US" sz="1200" kern="1200" dirty="0" smtClean="0">
                <a:solidFill>
                  <a:schemeClr val="tx1"/>
                </a:solidFill>
                <a:effectLst/>
                <a:latin typeface="Arial" pitchFamily="34" charset="0"/>
                <a:ea typeface="+mn-ea"/>
                <a:cs typeface="+mn-cs"/>
              </a:rPr>
              <a:t> </a:t>
            </a:r>
            <a:r>
              <a:rPr lang="en-US" altLang="zh-CN" sz="1200" kern="1200" baseline="0" dirty="0" smtClean="0">
                <a:solidFill>
                  <a:schemeClr val="tx1"/>
                </a:solidFill>
                <a:effectLst/>
                <a:latin typeface="Arial" pitchFamily="34" charset="0"/>
                <a:ea typeface="+mn-ea"/>
                <a:cs typeface="+mn-cs"/>
              </a:rPr>
              <a:t>platform virtualization</a:t>
            </a:r>
            <a:r>
              <a:rPr lang="zh-CN" altLang="zh-CN" sz="1200" kern="1200" baseline="0" dirty="0" smtClean="0">
                <a:solidFill>
                  <a:schemeClr val="tx1"/>
                </a:solidFill>
                <a:effectLst/>
                <a:latin typeface="Arial" pitchFamily="34" charset="0"/>
                <a:ea typeface="+mn-ea"/>
                <a:cs typeface="+mn-cs"/>
              </a:rPr>
              <a:t>.</a:t>
            </a:r>
            <a:r>
              <a:rPr lang="zh-CN" altLang="en-US" sz="1200" kern="1200" baseline="0" dirty="0" smtClean="0">
                <a:solidFill>
                  <a:schemeClr val="tx1"/>
                </a:solidFill>
                <a:effectLst/>
                <a:latin typeface="Arial" pitchFamily="34" charset="0"/>
                <a:ea typeface="+mn-ea"/>
                <a:cs typeface="+mn-cs"/>
              </a:rPr>
              <a:t> </a:t>
            </a:r>
            <a:r>
              <a:rPr lang="en-US" altLang="zh-CN" sz="1200" kern="1200" baseline="0" dirty="0" smtClean="0">
                <a:solidFill>
                  <a:schemeClr val="tx1"/>
                </a:solidFill>
                <a:effectLst/>
                <a:latin typeface="Arial" pitchFamily="34" charset="0"/>
                <a:ea typeface="+mn-ea"/>
                <a:cs typeface="+mn-cs"/>
              </a:rPr>
              <a:t>It</a:t>
            </a:r>
            <a:r>
              <a:rPr lang="zh-CN" altLang="en-US" sz="1200" kern="1200" baseline="0" dirty="0" smtClean="0">
                <a:solidFill>
                  <a:schemeClr val="tx1"/>
                </a:solidFill>
                <a:effectLst/>
                <a:latin typeface="Arial" pitchFamily="34" charset="0"/>
                <a:ea typeface="+mn-ea"/>
                <a:cs typeface="+mn-cs"/>
              </a:rPr>
              <a:t> </a:t>
            </a:r>
            <a:r>
              <a:rPr lang="en-US" altLang="zh-CN" sz="1200" kern="1200" baseline="0" dirty="0" smtClean="0">
                <a:solidFill>
                  <a:schemeClr val="tx1"/>
                </a:solidFill>
                <a:effectLst/>
                <a:latin typeface="Arial" pitchFamily="34" charset="0"/>
                <a:ea typeface="+mn-ea"/>
                <a:cs typeface="+mn-cs"/>
              </a:rPr>
              <a:t>is t</a:t>
            </a:r>
            <a:r>
              <a:rPr lang="en-US" altLang="zh-CN" sz="1200" kern="1200" dirty="0" smtClean="0">
                <a:solidFill>
                  <a:schemeClr val="tx1"/>
                </a:solidFill>
                <a:effectLst/>
                <a:latin typeface="Arial" pitchFamily="34" charset="0"/>
                <a:ea typeface="+mn-ea"/>
                <a:cs typeface="+mn-cs"/>
              </a:rPr>
              <a:t>he</a:t>
            </a:r>
            <a:r>
              <a:rPr lang="en-US" altLang="zh-CN" sz="1200" kern="1200" baseline="0" dirty="0" smtClean="0">
                <a:solidFill>
                  <a:schemeClr val="tx1"/>
                </a:solidFill>
                <a:effectLst/>
                <a:latin typeface="Arial" pitchFamily="34" charset="0"/>
                <a:ea typeface="+mn-ea"/>
                <a:cs typeface="+mn-cs"/>
              </a:rPr>
              <a:t> most fundamental</a:t>
            </a:r>
            <a:r>
              <a:rPr lang="zh-CN" altLang="en-US" sz="1200" kern="1200" baseline="0" dirty="0" smtClean="0">
                <a:solidFill>
                  <a:schemeClr val="tx1"/>
                </a:solidFill>
                <a:effectLst/>
                <a:latin typeface="Arial" pitchFamily="34" charset="0"/>
                <a:ea typeface="+mn-ea"/>
                <a:cs typeface="+mn-cs"/>
              </a:rPr>
              <a:t> </a:t>
            </a:r>
            <a:r>
              <a:rPr lang="en-US" altLang="zh-CN" sz="1200" kern="1200" baseline="0" dirty="0" smtClean="0">
                <a:solidFill>
                  <a:schemeClr val="tx1"/>
                </a:solidFill>
                <a:effectLst/>
                <a:latin typeface="Arial" pitchFamily="34" charset="0"/>
                <a:ea typeface="+mn-ea"/>
                <a:cs typeface="+mn-cs"/>
              </a:rPr>
              <a:t>type</a:t>
            </a:r>
            <a:r>
              <a:rPr lang="zh-CN" altLang="en-US" sz="1200" kern="1200" baseline="0" dirty="0" smtClean="0">
                <a:solidFill>
                  <a:schemeClr val="tx1"/>
                </a:solidFill>
                <a:effectLst/>
                <a:latin typeface="Arial" pitchFamily="34" charset="0"/>
                <a:ea typeface="+mn-ea"/>
                <a:cs typeface="+mn-cs"/>
              </a:rPr>
              <a:t> </a:t>
            </a:r>
            <a:r>
              <a:rPr lang="en-US" altLang="zh-CN" sz="1200" kern="1200" baseline="0" dirty="0" smtClean="0">
                <a:solidFill>
                  <a:schemeClr val="tx1"/>
                </a:solidFill>
                <a:effectLst/>
                <a:latin typeface="Arial" pitchFamily="34" charset="0"/>
                <a:ea typeface="+mn-ea"/>
                <a:cs typeface="+mn-cs"/>
              </a:rPr>
              <a:t>of virtualization. </a:t>
            </a:r>
          </a:p>
          <a:p>
            <a:r>
              <a:rPr lang="en-US" altLang="zh-CN" sz="1200" kern="1200" baseline="0" dirty="0" smtClean="0">
                <a:solidFill>
                  <a:schemeClr val="tx1"/>
                </a:solidFill>
                <a:effectLst/>
                <a:latin typeface="Arial" pitchFamily="34" charset="0"/>
                <a:ea typeface="+mn-ea"/>
                <a:cs typeface="+mn-cs"/>
              </a:rPr>
              <a:t>It refers to the creation of a virtual machine (VM) that acts like a real computer with an operating system (OS). </a:t>
            </a:r>
          </a:p>
          <a:p>
            <a:r>
              <a:rPr lang="en-US" altLang="zh-CN" sz="1200" kern="1200" baseline="0" dirty="0" smtClean="0">
                <a:solidFill>
                  <a:schemeClr val="tx1"/>
                </a:solidFill>
                <a:effectLst/>
                <a:latin typeface="Arial" pitchFamily="34" charset="0"/>
                <a:ea typeface="+mn-ea"/>
                <a:cs typeface="+mn-cs"/>
              </a:rPr>
              <a:t>Software executed on these VMs is separated from the underlying hardware resources.  </a:t>
            </a:r>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For example, a computer that is running </a:t>
            </a:r>
            <a:r>
              <a:rPr lang="en-US" altLang="zh-CN" sz="1200" kern="1200" dirty="0" smtClean="0">
                <a:solidFill>
                  <a:schemeClr val="tx1"/>
                </a:solidFill>
                <a:effectLst/>
                <a:latin typeface="Arial" pitchFamily="34" charset="0"/>
                <a:ea typeface="+mn-ea"/>
                <a:cs typeface="+mn-cs"/>
                <a:hlinkClick r:id="rId3" tooltip="Microsoft Windows"/>
              </a:rPr>
              <a:t>Microsoft Windows</a:t>
            </a:r>
            <a:r>
              <a:rPr lang="zh-CN" altLang="zh-CN" sz="1200" kern="1200" dirty="0" smtClean="0">
                <a:solidFill>
                  <a:schemeClr val="tx1"/>
                </a:solidFill>
                <a:effectLst/>
                <a:latin typeface="Arial" pitchFamily="34" charset="0"/>
                <a:ea typeface="+mn-ea"/>
                <a:cs typeface="+mn-cs"/>
              </a:rPr>
              <a:t> may host a virtual machine that looks like a computer with the </a:t>
            </a:r>
            <a:r>
              <a:rPr lang="en-US" altLang="zh-CN" sz="1200" kern="1200" dirty="0" smtClean="0">
                <a:solidFill>
                  <a:schemeClr val="tx1"/>
                </a:solidFill>
                <a:effectLst/>
                <a:latin typeface="Arial" pitchFamily="34" charset="0"/>
                <a:ea typeface="+mn-ea"/>
                <a:cs typeface="+mn-cs"/>
                <a:hlinkClick r:id="rId4" tooltip="Ubuntu Linux"/>
              </a:rPr>
              <a:t>Ubuntu Linux</a:t>
            </a:r>
            <a:r>
              <a:rPr lang="zh-CN" altLang="zh-CN" sz="1200" kern="1200" dirty="0" smtClean="0">
                <a:solidFill>
                  <a:schemeClr val="tx1"/>
                </a:solidFill>
                <a:effectLst/>
                <a:latin typeface="Arial" pitchFamily="34" charset="0"/>
                <a:ea typeface="+mn-ea"/>
                <a:cs typeface="+mn-cs"/>
              </a:rPr>
              <a:t> operating system; Ubuntu-based software can be run on the virtual machine</a:t>
            </a:r>
            <a:r>
              <a:rPr lang="en-US" altLang="zh-CN" sz="1200" kern="1200" dirty="0" smtClean="0">
                <a:solidFill>
                  <a:schemeClr val="tx1"/>
                </a:solidFill>
                <a:effectLst/>
                <a:latin typeface="Arial" pitchFamily="34" charset="0"/>
                <a:ea typeface="+mn-ea"/>
                <a:cs typeface="+mn-cs"/>
              </a:rPr>
              <a:t>.</a:t>
            </a:r>
          </a:p>
          <a:p>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In hardware virtualization, the </a:t>
            </a:r>
            <a:r>
              <a:rPr lang="en-US" altLang="zh-CN" sz="1200" i="1" kern="1200" dirty="0" smtClean="0">
                <a:solidFill>
                  <a:schemeClr val="tx1"/>
                </a:solidFill>
                <a:effectLst/>
                <a:latin typeface="Arial" pitchFamily="34" charset="0"/>
                <a:ea typeface="+mn-ea"/>
                <a:cs typeface="+mn-cs"/>
                <a:hlinkClick r:id="rId5" tooltip="Host machine"/>
              </a:rPr>
              <a:t>host machine</a:t>
            </a:r>
            <a:r>
              <a:rPr lang="zh-CN" altLang="zh-CN" sz="1200" kern="1200" dirty="0" smtClean="0">
                <a:solidFill>
                  <a:schemeClr val="tx1"/>
                </a:solidFill>
                <a:effectLst/>
                <a:latin typeface="Arial" pitchFamily="34" charset="0"/>
                <a:ea typeface="+mn-ea"/>
                <a:cs typeface="+mn-cs"/>
              </a:rPr>
              <a:t> is the actual machine on which the virtualization takes place, and the</a:t>
            </a:r>
            <a:r>
              <a:rPr lang="zh-CN" altLang="en-US" sz="1200" kern="1200" dirty="0" smtClean="0">
                <a:solidFill>
                  <a:schemeClr val="tx1"/>
                </a:solidFill>
                <a:effectLst/>
                <a:latin typeface="Arial" pitchFamily="34" charset="0"/>
                <a:ea typeface="+mn-ea"/>
                <a:cs typeface="+mn-cs"/>
              </a:rPr>
              <a:t> </a:t>
            </a:r>
            <a:r>
              <a:rPr lang="zh-CN" altLang="zh-CN" sz="1200" i="1" kern="1200" dirty="0" smtClean="0">
                <a:solidFill>
                  <a:schemeClr val="tx1"/>
                </a:solidFill>
                <a:effectLst/>
                <a:latin typeface="Arial" pitchFamily="34" charset="0"/>
                <a:ea typeface="+mn-ea"/>
                <a:cs typeface="+mn-cs"/>
              </a:rPr>
              <a:t>guest machine </a:t>
            </a:r>
            <a:r>
              <a:rPr lang="zh-CN" altLang="zh-CN" sz="1200" kern="1200" dirty="0" smtClean="0">
                <a:solidFill>
                  <a:schemeClr val="tx1"/>
                </a:solidFill>
                <a:effectLst/>
                <a:latin typeface="Arial" pitchFamily="34" charset="0"/>
                <a:ea typeface="+mn-ea"/>
                <a:cs typeface="+mn-cs"/>
              </a:rPr>
              <a:t>is virtual machine. </a:t>
            </a:r>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The words </a:t>
            </a:r>
            <a:r>
              <a:rPr lang="zh-CN" altLang="zh-CN" sz="1200" i="1" kern="1200" dirty="0" smtClean="0">
                <a:solidFill>
                  <a:schemeClr val="tx1"/>
                </a:solidFill>
                <a:effectLst/>
                <a:latin typeface="Arial" pitchFamily="34" charset="0"/>
                <a:ea typeface="+mn-ea"/>
                <a:cs typeface="+mn-cs"/>
              </a:rPr>
              <a:t>host</a:t>
            </a:r>
            <a:r>
              <a:rPr lang="zh-CN" altLang="zh-CN" sz="1200" kern="1200" dirty="0" smtClean="0">
                <a:solidFill>
                  <a:schemeClr val="tx1"/>
                </a:solidFill>
                <a:effectLst/>
                <a:latin typeface="Arial" pitchFamily="34" charset="0"/>
                <a:ea typeface="+mn-ea"/>
                <a:cs typeface="+mn-cs"/>
              </a:rPr>
              <a:t> and </a:t>
            </a:r>
            <a:r>
              <a:rPr lang="zh-CN" altLang="zh-CN" sz="1200" i="1" kern="1200" dirty="0" smtClean="0">
                <a:solidFill>
                  <a:schemeClr val="tx1"/>
                </a:solidFill>
                <a:effectLst/>
                <a:latin typeface="Arial" pitchFamily="34" charset="0"/>
                <a:ea typeface="+mn-ea"/>
                <a:cs typeface="+mn-cs"/>
              </a:rPr>
              <a:t>guest</a:t>
            </a:r>
            <a:r>
              <a:rPr lang="zh-CN" altLang="zh-CN" sz="1200" kern="1200" dirty="0" smtClean="0">
                <a:solidFill>
                  <a:schemeClr val="tx1"/>
                </a:solidFill>
                <a:effectLst/>
                <a:latin typeface="Arial" pitchFamily="34" charset="0"/>
                <a:ea typeface="+mn-ea"/>
                <a:cs typeface="+mn-cs"/>
              </a:rPr>
              <a:t> are used to distinguish the software that runs on the physical machine from the software that runs on the virtual machine. </a:t>
            </a:r>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The software that creates </a:t>
            </a:r>
            <a:r>
              <a:rPr lang="en-US" altLang="zh-CN" sz="1200" kern="1200" dirty="0" smtClean="0">
                <a:solidFill>
                  <a:schemeClr val="tx1"/>
                </a:solidFill>
                <a:effectLst/>
                <a:latin typeface="Arial" pitchFamily="34" charset="0"/>
                <a:ea typeface="+mn-ea"/>
                <a:cs typeface="+mn-cs"/>
              </a:rPr>
              <a:t>or manages </a:t>
            </a:r>
            <a:r>
              <a:rPr lang="zh-CN" altLang="zh-CN" sz="1200" kern="1200" dirty="0" smtClean="0">
                <a:solidFill>
                  <a:schemeClr val="tx1"/>
                </a:solidFill>
                <a:effectLst/>
                <a:latin typeface="Arial" pitchFamily="34" charset="0"/>
                <a:ea typeface="+mn-ea"/>
                <a:cs typeface="+mn-cs"/>
              </a:rPr>
              <a:t>a virtual machine on the host hardware is called a </a:t>
            </a:r>
            <a:r>
              <a:rPr lang="en-US" altLang="zh-CN" sz="1200" i="1" kern="1200" dirty="0" smtClean="0">
                <a:solidFill>
                  <a:schemeClr val="tx1"/>
                </a:solidFill>
                <a:effectLst/>
                <a:latin typeface="Arial" pitchFamily="34" charset="0"/>
                <a:ea typeface="+mn-ea"/>
                <a:cs typeface="+mn-cs"/>
                <a:hlinkClick r:id="rId6" tooltip="Hypervisor"/>
              </a:rPr>
              <a:t>hypervisor</a:t>
            </a:r>
            <a:r>
              <a:rPr lang="zh-CN" altLang="zh-CN" sz="1200" kern="1200" dirty="0" smtClean="0">
                <a:solidFill>
                  <a:schemeClr val="tx1"/>
                </a:solidFill>
                <a:effectLst/>
                <a:latin typeface="Arial" pitchFamily="34" charset="0"/>
                <a:ea typeface="+mn-ea"/>
                <a:cs typeface="+mn-cs"/>
              </a:rPr>
              <a:t> or </a:t>
            </a:r>
            <a:r>
              <a:rPr lang="zh-CN" altLang="zh-CN" sz="1200" i="1" kern="1200" dirty="0" smtClean="0">
                <a:solidFill>
                  <a:schemeClr val="tx1"/>
                </a:solidFill>
                <a:effectLst/>
                <a:latin typeface="Arial" pitchFamily="34" charset="0"/>
                <a:ea typeface="+mn-ea"/>
                <a:cs typeface="+mn-cs"/>
              </a:rPr>
              <a:t>Virtual Machine Manager</a:t>
            </a:r>
            <a:r>
              <a:rPr lang="en-US" altLang="zh-CN" sz="1200" i="0" kern="1200" baseline="0" dirty="0" smtClean="0">
                <a:solidFill>
                  <a:schemeClr val="tx1"/>
                </a:solidFill>
                <a:effectLst/>
                <a:latin typeface="Arial" pitchFamily="34" charset="0"/>
                <a:ea typeface="+mn-ea"/>
                <a:cs typeface="+mn-cs"/>
              </a:rPr>
              <a:t> or</a:t>
            </a:r>
            <a:r>
              <a:rPr lang="en-US" altLang="zh-CN" sz="1200" kern="1200" dirty="0" smtClean="0">
                <a:solidFill>
                  <a:schemeClr val="tx1"/>
                </a:solidFill>
                <a:effectLst/>
                <a:latin typeface="Arial" pitchFamily="34" charset="0"/>
                <a:ea typeface="+mn-ea"/>
                <a:cs typeface="+mn-cs"/>
              </a:rPr>
              <a:t> Monitor.</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9</a:t>
            </a:fld>
            <a:endParaRPr lang="en-US" altLang="zh-CN"/>
          </a:p>
        </p:txBody>
      </p:sp>
    </p:spTree>
    <p:extLst>
      <p:ext uri="{BB962C8B-B14F-4D97-AF65-F5344CB8AC3E}">
        <p14:creationId xmlns:p14="http://schemas.microsoft.com/office/powerpoint/2010/main" val="403027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86800" cy="311150"/>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grpSp>
      <p:pic>
        <p:nvPicPr>
          <p:cNvPr id="10" name="Picture 4" descr="E:\Doctor\001-PaperWriting\写作技巧与模版\ppt_temp\zju.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12700"/>
            <a:ext cx="891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altLang="zh-CN" noProof="0" dirty="0" smtClean="0"/>
              <a:t>Click to edit Master title style</a:t>
            </a:r>
          </a:p>
        </p:txBody>
      </p:sp>
      <p:sp>
        <p:nvSpPr>
          <p:cNvPr id="8601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altLang="zh-CN" noProof="0" dirty="0" smtClean="0"/>
              <a:t>Click to edit Master subtitle style</a:t>
            </a:r>
          </a:p>
        </p:txBody>
      </p:sp>
      <p:sp>
        <p:nvSpPr>
          <p:cNvPr id="9" name="弧形 8"/>
          <p:cNvSpPr/>
          <p:nvPr userDrawn="1"/>
        </p:nvSpPr>
        <p:spPr bwMode="auto">
          <a:xfrm>
            <a:off x="192677" y="6488668"/>
            <a:ext cx="1055097" cy="320120"/>
          </a:xfrm>
          <a:prstGeom prst="arc">
            <a:avLst>
              <a:gd name="adj1" fmla="val 11890290"/>
              <a:gd name="adj2" fmla="val 1343216"/>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1" name="文本框 10"/>
          <p:cNvSpPr txBox="1"/>
          <p:nvPr userDrawn="1"/>
        </p:nvSpPr>
        <p:spPr>
          <a:xfrm>
            <a:off x="240303" y="6488668"/>
            <a:ext cx="1045479" cy="338554"/>
          </a:xfrm>
          <a:prstGeom prst="rect">
            <a:avLst/>
          </a:prstGeom>
          <a:noFill/>
        </p:spPr>
        <p:txBody>
          <a:bodyPr wrap="none" rtlCol="0">
            <a:spAutoFit/>
          </a:bodyPr>
          <a:lstStyle/>
          <a:p>
            <a:r>
              <a:rPr lang="en-US" altLang="zh-CN" sz="800" b="1" dirty="0" smtClean="0">
                <a:solidFill>
                  <a:schemeClr val="tx2">
                    <a:lumMod val="75000"/>
                  </a:schemeClr>
                </a:solidFill>
              </a:rPr>
              <a:t>IHEP SUMMER </a:t>
            </a:r>
          </a:p>
          <a:p>
            <a:r>
              <a:rPr lang="en-US" altLang="zh-CN" sz="800" b="1" dirty="0" smtClean="0">
                <a:solidFill>
                  <a:schemeClr val="tx2">
                    <a:lumMod val="75000"/>
                  </a:schemeClr>
                </a:solidFill>
              </a:rPr>
              <a:t>SHOOL</a:t>
            </a:r>
            <a:endParaRPr lang="zh-CN" altLang="en-US" sz="800" b="1" dirty="0">
              <a:solidFill>
                <a:schemeClr val="tx2">
                  <a:lumMod val="75000"/>
                </a:schemeClr>
              </a:solidFill>
            </a:endParaRPr>
          </a:p>
        </p:txBody>
      </p:sp>
    </p:spTree>
    <p:extLst>
      <p:ext uri="{BB962C8B-B14F-4D97-AF65-F5344CB8AC3E}">
        <p14:creationId xmlns:p14="http://schemas.microsoft.com/office/powerpoint/2010/main" val="149149933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5"/>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703289A5-AA1D-46D4-9F78-528185B56321}" type="slidenum">
              <a:rPr lang="zh-CN" altLang="en-US"/>
              <a:pPr>
                <a:defRPr/>
              </a:pPr>
              <a:t>‹#›</a:t>
            </a:fld>
            <a:endParaRPr lang="en-US" altLang="zh-CN"/>
          </a:p>
        </p:txBody>
      </p:sp>
    </p:spTree>
    <p:extLst>
      <p:ext uri="{BB962C8B-B14F-4D97-AF65-F5344CB8AC3E}">
        <p14:creationId xmlns:p14="http://schemas.microsoft.com/office/powerpoint/2010/main" val="250250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90599"/>
            <a:ext cx="2057400" cy="5140325"/>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990599"/>
            <a:ext cx="6019800" cy="5140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5"/>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445962D3-7C34-4EE8-978B-9667CC580F98}" type="slidenum">
              <a:rPr lang="zh-CN" altLang="en-US"/>
              <a:pPr>
                <a:defRPr/>
              </a:pPr>
              <a:t>‹#›</a:t>
            </a:fld>
            <a:endParaRPr lang="en-US" altLang="zh-CN"/>
          </a:p>
        </p:txBody>
      </p:sp>
    </p:spTree>
    <p:extLst>
      <p:ext uri="{BB962C8B-B14F-4D97-AF65-F5344CB8AC3E}">
        <p14:creationId xmlns:p14="http://schemas.microsoft.com/office/powerpoint/2010/main" val="33001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a:xfrm>
            <a:off x="457200" y="152400"/>
            <a:ext cx="8229600" cy="579438"/>
          </a:xfrm>
        </p:spPr>
        <p:txBody>
          <a:bodyPr/>
          <a:lstStyle>
            <a:lvl1pPr>
              <a:defRPr b="1">
                <a:solidFill>
                  <a:srgbClr val="FF0000"/>
                </a:solidFill>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71944126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83392379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990600"/>
            <a:ext cx="4038600" cy="514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90600"/>
            <a:ext cx="4038600" cy="514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灯片编号占位符 6"/>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E20FF8A8-FAC4-4E10-AF0B-750E361DE2DE}" type="slidenum">
              <a:rPr lang="zh-CN" altLang="en-US"/>
              <a:pPr>
                <a:defRPr/>
              </a:pPr>
              <a:t>‹#›</a:t>
            </a:fld>
            <a:endParaRPr lang="en-US" altLang="zh-CN"/>
          </a:p>
        </p:txBody>
      </p:sp>
    </p:spTree>
    <p:extLst>
      <p:ext uri="{BB962C8B-B14F-4D97-AF65-F5344CB8AC3E}">
        <p14:creationId xmlns:p14="http://schemas.microsoft.com/office/powerpoint/2010/main" val="17096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609600"/>
          </a:xfrm>
        </p:spPr>
        <p:txBody>
          <a:bodyPr/>
          <a:lstStyle>
            <a:lvl1pPr>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2"/>
            <a:ext cx="4040188" cy="4541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2"/>
            <a:ext cx="4041775" cy="4541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r>
              <a:rPr lang="zh-CN" altLang="en-US"/>
              <a:t>11/17/2008</a:t>
            </a:r>
            <a:endParaRPr lang="en-US" altLang="zh-CN"/>
          </a:p>
        </p:txBody>
      </p:sp>
      <p:sp>
        <p:nvSpPr>
          <p:cNvPr id="8" name="灯片编号占位符 8"/>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4257C728-C5C6-488C-820D-0C5AC05BA93F}" type="slidenum">
              <a:rPr lang="zh-CN" altLang="en-US"/>
              <a:pPr>
                <a:defRPr/>
              </a:pPr>
              <a:t>‹#›</a:t>
            </a:fld>
            <a:endParaRPr lang="en-US" altLang="zh-CN"/>
          </a:p>
        </p:txBody>
      </p:sp>
    </p:spTree>
    <p:extLst>
      <p:ext uri="{BB962C8B-B14F-4D97-AF65-F5344CB8AC3E}">
        <p14:creationId xmlns:p14="http://schemas.microsoft.com/office/powerpoint/2010/main" val="184475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灯片编号占位符 4"/>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F5A6FEC2-73A7-4763-B35B-B343299F6BCA}" type="slidenum">
              <a:rPr lang="zh-CN" altLang="en-US"/>
              <a:pPr>
                <a:defRPr/>
              </a:pPr>
              <a:t>‹#›</a:t>
            </a:fld>
            <a:endParaRPr lang="en-US" altLang="zh-CN"/>
          </a:p>
        </p:txBody>
      </p:sp>
    </p:spTree>
    <p:extLst>
      <p:ext uri="{BB962C8B-B14F-4D97-AF65-F5344CB8AC3E}">
        <p14:creationId xmlns:p14="http://schemas.microsoft.com/office/powerpoint/2010/main" val="381800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84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6"/>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1437E437-4F7F-469C-86CB-BCB009C0E83D}" type="slidenum">
              <a:rPr lang="zh-CN" altLang="en-US"/>
              <a:pPr>
                <a:defRPr/>
              </a:pPr>
              <a:t>‹#›</a:t>
            </a:fld>
            <a:endParaRPr lang="en-US" altLang="zh-CN"/>
          </a:p>
        </p:txBody>
      </p:sp>
    </p:spTree>
    <p:extLst>
      <p:ext uri="{BB962C8B-B14F-4D97-AF65-F5344CB8AC3E}">
        <p14:creationId xmlns:p14="http://schemas.microsoft.com/office/powerpoint/2010/main" val="387448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6"/>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99D29EE6-EA44-427E-823D-D7CFC9476F56}" type="slidenum">
              <a:rPr lang="zh-CN" altLang="en-US"/>
              <a:pPr>
                <a:defRPr/>
              </a:pPr>
              <a:t>‹#›</a:t>
            </a:fld>
            <a:endParaRPr lang="en-US" altLang="zh-CN"/>
          </a:p>
        </p:txBody>
      </p:sp>
    </p:spTree>
    <p:extLst>
      <p:ext uri="{BB962C8B-B14F-4D97-AF65-F5344CB8AC3E}">
        <p14:creationId xmlns:p14="http://schemas.microsoft.com/office/powerpoint/2010/main" val="6219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
            <a:ext cx="8601075"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381000" y="965200"/>
            <a:ext cx="8601075" cy="544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zh-CN" altLang="en-US" sz="2400">
              <a:latin typeface="Times New Roman" pitchFamily="18" charset="0"/>
              <a:ea typeface="宋体" pitchFamily="2" charset="-122"/>
            </a:endParaRPr>
          </a:p>
        </p:txBody>
      </p:sp>
      <p:sp>
        <p:nvSpPr>
          <p:cNvPr id="1029" name="Line 8"/>
          <p:cNvSpPr>
            <a:spLocks noChangeShapeType="1"/>
          </p:cNvSpPr>
          <p:nvPr/>
        </p:nvSpPr>
        <p:spPr bwMode="auto">
          <a:xfrm>
            <a:off x="457200" y="9144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0"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zh-CN" altLang="en-US" sz="2400">
              <a:latin typeface="Times New Roman" pitchFamily="18" charset="0"/>
              <a:ea typeface="宋体" pitchFamily="2" charset="-122"/>
            </a:endParaRPr>
          </a:p>
        </p:txBody>
      </p:sp>
      <p:sp>
        <p:nvSpPr>
          <p:cNvPr id="1031" name="Rectangle 10"/>
          <p:cNvSpPr>
            <a:spLocks noChangeArrowheads="1"/>
          </p:cNvSpPr>
          <p:nvPr/>
        </p:nvSpPr>
        <p:spPr bwMode="auto">
          <a:xfrm>
            <a:off x="0" y="45593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zh-CN" altLang="en-US" sz="2400">
              <a:latin typeface="Times New Roman" pitchFamily="18" charset="0"/>
              <a:ea typeface="宋体" pitchFamily="2" charset="-122"/>
            </a:endParaRPr>
          </a:p>
        </p:txBody>
      </p:sp>
      <p:cxnSp>
        <p:nvCxnSpPr>
          <p:cNvPr id="15" name="直接连接符 14"/>
          <p:cNvCxnSpPr/>
          <p:nvPr userDrawn="1"/>
        </p:nvCxnSpPr>
        <p:spPr bwMode="auto">
          <a:xfrm>
            <a:off x="1295400" y="6580188"/>
            <a:ext cx="7121525" cy="0"/>
          </a:xfrm>
          <a:prstGeom prst="line">
            <a:avLst/>
          </a:prstGeom>
          <a:solidFill>
            <a:schemeClr val="accent1"/>
          </a:solidFill>
          <a:ln w="127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userDrawn="1"/>
        </p:nvCxnSpPr>
        <p:spPr bwMode="auto">
          <a:xfrm>
            <a:off x="1295400" y="6653213"/>
            <a:ext cx="7121525" cy="0"/>
          </a:xfrm>
          <a:prstGeom prst="line">
            <a:avLst/>
          </a:prstGeom>
          <a:solidFill>
            <a:schemeClr val="accent1"/>
          </a:solidFill>
          <a:ln w="127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流程图: 延期 13"/>
          <p:cNvSpPr/>
          <p:nvPr userDrawn="1"/>
        </p:nvSpPr>
        <p:spPr bwMode="auto">
          <a:xfrm>
            <a:off x="8448675" y="6451598"/>
            <a:ext cx="533400" cy="357189"/>
          </a:xfrm>
          <a:prstGeom prst="flowChartDelay">
            <a:avLst/>
          </a:prstGeom>
          <a:ln w="12700">
            <a:solidFill>
              <a:schemeClr val="tx2">
                <a:lumMod val="60000"/>
                <a:lumOff val="4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ltLang="zh-CN" sz="1000" b="1">
              <a:solidFill>
                <a:schemeClr val="tx1"/>
              </a:solidFill>
              <a:ea typeface="宋体" pitchFamily="2" charset="-122"/>
            </a:endParaRPr>
          </a:p>
        </p:txBody>
      </p:sp>
      <p:sp>
        <p:nvSpPr>
          <p:cNvPr id="1036" name="圆角矩形 1"/>
          <p:cNvSpPr>
            <a:spLocks noChangeArrowheads="1"/>
          </p:cNvSpPr>
          <p:nvPr userDrawn="1"/>
        </p:nvSpPr>
        <p:spPr bwMode="auto">
          <a:xfrm>
            <a:off x="8353425" y="6419850"/>
            <a:ext cx="676275" cy="3571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fld id="{8DB7C51C-C462-44A7-959E-88689C4176A2}" type="slidenum">
              <a:rPr lang="zh-CN" altLang="en-US" sz="1600" b="1">
                <a:solidFill>
                  <a:srgbClr val="2D83F4"/>
                </a:solidFill>
                <a:ea typeface="宋体" pitchFamily="2" charset="-122"/>
              </a:rPr>
              <a:pPr algn="ctr"/>
              <a:t>‹#›</a:t>
            </a:fld>
            <a:endParaRPr lang="en-US" altLang="zh-CN" sz="1600" b="1">
              <a:solidFill>
                <a:srgbClr val="2D83F4"/>
              </a:solidFill>
              <a:ea typeface="宋体" pitchFamily="2" charset="-122"/>
            </a:endParaRPr>
          </a:p>
        </p:txBody>
      </p:sp>
      <p:sp>
        <p:nvSpPr>
          <p:cNvPr id="2" name="文本框 1"/>
          <p:cNvSpPr txBox="1"/>
          <p:nvPr userDrawn="1"/>
        </p:nvSpPr>
        <p:spPr>
          <a:xfrm>
            <a:off x="240303" y="6488668"/>
            <a:ext cx="1018227" cy="338554"/>
          </a:xfrm>
          <a:prstGeom prst="rect">
            <a:avLst/>
          </a:prstGeom>
          <a:noFill/>
        </p:spPr>
        <p:txBody>
          <a:bodyPr wrap="none" rtlCol="0">
            <a:spAutoFit/>
          </a:bodyPr>
          <a:lstStyle/>
          <a:p>
            <a:r>
              <a:rPr lang="en-US" altLang="zh-CN" sz="800" b="1" dirty="0" smtClean="0">
                <a:solidFill>
                  <a:schemeClr val="tx2">
                    <a:lumMod val="75000"/>
                  </a:schemeClr>
                </a:solidFill>
              </a:rPr>
              <a:t>IHEP SUMMER </a:t>
            </a:r>
          </a:p>
          <a:p>
            <a:r>
              <a:rPr lang="en-US" altLang="zh-CN" sz="800" b="1" dirty="0" smtClean="0">
                <a:solidFill>
                  <a:schemeClr val="tx2">
                    <a:lumMod val="75000"/>
                  </a:schemeClr>
                </a:solidFill>
              </a:rPr>
              <a:t>SHOOL </a:t>
            </a:r>
            <a:r>
              <a:rPr lang="zh-CN" altLang="en-US" sz="800" b="1" dirty="0" smtClean="0">
                <a:solidFill>
                  <a:schemeClr val="tx2">
                    <a:lumMod val="75000"/>
                  </a:schemeClr>
                </a:solidFill>
              </a:rPr>
              <a:t>（</a:t>
            </a:r>
            <a:r>
              <a:rPr lang="en-US" altLang="zh-CN" sz="800" b="1" dirty="0" smtClean="0">
                <a:solidFill>
                  <a:schemeClr val="tx2">
                    <a:lumMod val="75000"/>
                  </a:schemeClr>
                </a:solidFill>
              </a:rPr>
              <a:t>SDU</a:t>
            </a:r>
            <a:r>
              <a:rPr lang="zh-CN" altLang="en-US" sz="800" b="1" dirty="0" smtClean="0">
                <a:solidFill>
                  <a:schemeClr val="tx2">
                    <a:lumMod val="75000"/>
                  </a:schemeClr>
                </a:solidFill>
              </a:rPr>
              <a:t>）</a:t>
            </a:r>
            <a:endParaRPr lang="zh-CN" altLang="en-US" sz="800" b="1" dirty="0">
              <a:solidFill>
                <a:schemeClr val="tx2">
                  <a:lumMod val="75000"/>
                </a:schemeClr>
              </a:solidFill>
            </a:endParaRPr>
          </a:p>
        </p:txBody>
      </p:sp>
      <p:sp>
        <p:nvSpPr>
          <p:cNvPr id="3" name="弧形 2"/>
          <p:cNvSpPr/>
          <p:nvPr userDrawn="1"/>
        </p:nvSpPr>
        <p:spPr bwMode="auto">
          <a:xfrm>
            <a:off x="192677" y="6488668"/>
            <a:ext cx="1055097" cy="320120"/>
          </a:xfrm>
          <a:prstGeom prst="arc">
            <a:avLst>
              <a:gd name="adj1" fmla="val 11890290"/>
              <a:gd name="adj2" fmla="val 1343216"/>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906" r:id="rId1"/>
    <p:sldLayoutId id="2147483903" r:id="rId2"/>
    <p:sldLayoutId id="2147483904" r:id="rId3"/>
    <p:sldLayoutId id="2147483907" r:id="rId4"/>
    <p:sldLayoutId id="2147483908" r:id="rId5"/>
    <p:sldLayoutId id="2147483909" r:id="rId6"/>
    <p:sldLayoutId id="2147483905" r:id="rId7"/>
    <p:sldLayoutId id="2147483910" r:id="rId8"/>
    <p:sldLayoutId id="2147483911" r:id="rId9"/>
    <p:sldLayoutId id="2147483912" r:id="rId10"/>
    <p:sldLayoutId id="2147483913" r:id="rId11"/>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henjh919@zju.edu.c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emf"/></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X86"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hyperlink" Target="https://en.wikipedia.org/wiki/Freewar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en.wikipedia.org/wiki/C_(programming_languag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8.xml.rels><?xml version="1.0" encoding="UTF-8" standalone="yes"?>
<Relationships xmlns="http://schemas.openxmlformats.org/package/2006/relationships"><Relationship Id="rId3" Type="http://schemas.openxmlformats.org/officeDocument/2006/relationships/hyperlink" Target="http://www.ibm.com/developerworks/cn/linux/1310_xiawc_networkdevice/" TargetMode="External"/><Relationship Id="rId4" Type="http://schemas.openxmlformats.org/officeDocument/2006/relationships/hyperlink" Target="https://www.vmware.com/support/ws55/doc/ws_net_basics.html" TargetMode="External"/><Relationship Id="rId5" Type="http://schemas.openxmlformats.org/officeDocument/2006/relationships/hyperlink" Target="http://blog.csdn.net/tantexian/article/details/45395075" TargetMode="External"/><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04800" y="1066800"/>
            <a:ext cx="8534400" cy="1524000"/>
          </a:xfrm>
        </p:spPr>
        <p:txBody>
          <a:bodyPr/>
          <a:lstStyle/>
          <a:p>
            <a:pPr eaLnBrk="1" hangingPunct="1"/>
            <a:r>
              <a:rPr lang="en-US" altLang="zh-CN" sz="3600" b="1" dirty="0" smtClean="0">
                <a:ea typeface="宋体" pitchFamily="2" charset="-122"/>
              </a:rPr>
              <a:t/>
            </a:r>
            <a:br>
              <a:rPr lang="en-US" altLang="zh-CN" sz="3600" b="1" dirty="0" smtClean="0">
                <a:ea typeface="宋体" pitchFamily="2" charset="-122"/>
              </a:rPr>
            </a:br>
            <a:r>
              <a:rPr lang="en-US" altLang="zh-CN" sz="3600" b="1" dirty="0" smtClean="0">
                <a:ea typeface="宋体" pitchFamily="2" charset="-122"/>
              </a:rPr>
              <a:t>Introduction</a:t>
            </a:r>
            <a:r>
              <a:rPr lang="zh-CN" altLang="en-US" sz="3600" b="1" dirty="0" smtClean="0">
                <a:ea typeface="宋体" pitchFamily="2" charset="-122"/>
              </a:rPr>
              <a:t> </a:t>
            </a:r>
            <a:r>
              <a:rPr lang="en-US" altLang="zh-CN" sz="3600" b="1" dirty="0" smtClean="0">
                <a:ea typeface="宋体" pitchFamily="2" charset="-122"/>
              </a:rPr>
              <a:t>to Virtualization</a:t>
            </a:r>
            <a:r>
              <a:rPr lang="zh-CN" altLang="en-US" sz="3600" b="1" dirty="0" smtClean="0">
                <a:ea typeface="宋体" pitchFamily="2" charset="-122"/>
              </a:rPr>
              <a:t> </a:t>
            </a:r>
            <a:r>
              <a:rPr lang="en-US" altLang="zh-CN" sz="3600" b="1" dirty="0" smtClean="0">
                <a:ea typeface="宋体" pitchFamily="2" charset="-122"/>
              </a:rPr>
              <a:t>Technology</a:t>
            </a:r>
          </a:p>
        </p:txBody>
      </p:sp>
      <p:sp>
        <p:nvSpPr>
          <p:cNvPr id="10243" name="Rectangle 3"/>
          <p:cNvSpPr>
            <a:spLocks noGrp="1" noChangeArrowheads="1"/>
          </p:cNvSpPr>
          <p:nvPr>
            <p:ph type="subTitle" idx="1"/>
          </p:nvPr>
        </p:nvSpPr>
        <p:spPr>
          <a:xfrm>
            <a:off x="1828800" y="3276600"/>
            <a:ext cx="7315200" cy="3429000"/>
          </a:xfrm>
        </p:spPr>
        <p:txBody>
          <a:bodyPr/>
          <a:lstStyle/>
          <a:p>
            <a:pPr algn="l" eaLnBrk="1" hangingPunct="1"/>
            <a:r>
              <a:rPr lang="en-US" altLang="zh-CN" b="1" dirty="0" err="1" smtClean="0">
                <a:solidFill>
                  <a:schemeClr val="tx2"/>
                </a:solidFill>
                <a:ea typeface="宋体" pitchFamily="2" charset="-122"/>
              </a:rPr>
              <a:t>Jianhai</a:t>
            </a:r>
            <a:r>
              <a:rPr lang="en-US" altLang="zh-CN" b="1" dirty="0" smtClean="0">
                <a:solidFill>
                  <a:schemeClr val="tx2"/>
                </a:solidFill>
                <a:ea typeface="宋体" pitchFamily="2" charset="-122"/>
              </a:rPr>
              <a:t> Chen (</a:t>
            </a:r>
            <a:r>
              <a:rPr lang="zh-CN" altLang="en-US" b="1" dirty="0" smtClean="0">
                <a:solidFill>
                  <a:schemeClr val="tx2"/>
                </a:solidFill>
                <a:ea typeface="宋体" pitchFamily="2" charset="-122"/>
              </a:rPr>
              <a:t>陈建海</a:t>
            </a:r>
            <a:r>
              <a:rPr lang="en-US" altLang="zh-CN" b="1" dirty="0" smtClean="0">
                <a:solidFill>
                  <a:schemeClr val="tx2"/>
                </a:solidFill>
                <a:ea typeface="宋体" pitchFamily="2" charset="-122"/>
              </a:rPr>
              <a:t>)</a:t>
            </a:r>
          </a:p>
          <a:p>
            <a:pPr algn="l" eaLnBrk="1" hangingPunct="1"/>
            <a:r>
              <a:rPr lang="en-US" altLang="zh-CN" sz="2400" dirty="0" smtClean="0">
                <a:solidFill>
                  <a:schemeClr val="tx2"/>
                </a:solidFill>
                <a:ea typeface="宋体" pitchFamily="2" charset="-122"/>
                <a:hlinkClick r:id="rId3"/>
              </a:rPr>
              <a:t>chenjh919@zju.edu.cn</a:t>
            </a:r>
            <a:endParaRPr lang="en-US" altLang="zh-CN" sz="2400" dirty="0" smtClean="0">
              <a:solidFill>
                <a:schemeClr val="tx2"/>
              </a:solidFill>
              <a:ea typeface="宋体" pitchFamily="2" charset="-122"/>
            </a:endParaRPr>
          </a:p>
          <a:p>
            <a:pPr algn="l" eaLnBrk="1" hangingPunct="1"/>
            <a:r>
              <a:rPr lang="en-US" altLang="zh-CN" sz="2400" dirty="0" smtClean="0">
                <a:solidFill>
                  <a:schemeClr val="tx2"/>
                </a:solidFill>
                <a:ea typeface="宋体" pitchFamily="2" charset="-122"/>
              </a:rPr>
              <a:t>+86 13958011808</a:t>
            </a:r>
          </a:p>
          <a:p>
            <a:pPr algn="l" eaLnBrk="1" hangingPunct="1"/>
            <a:r>
              <a:rPr lang="en-US" altLang="zh-CN" sz="2400" dirty="0" smtClean="0">
                <a:solidFill>
                  <a:srgbClr val="0000FF"/>
                </a:solidFill>
                <a:ea typeface="宋体" pitchFamily="2" charset="-122"/>
              </a:rPr>
              <a:t>In</a:t>
            </a:r>
            <a:r>
              <a:rPr lang="en-US" altLang="zh-CN" sz="2400" dirty="0" smtClean="0">
                <a:solidFill>
                  <a:schemeClr val="tx2"/>
                </a:solidFill>
                <a:ea typeface="宋体" pitchFamily="2" charset="-122"/>
              </a:rPr>
              <a:t>telligence </a:t>
            </a:r>
            <a:r>
              <a:rPr lang="en-US" altLang="zh-CN" sz="2400" dirty="0" smtClean="0">
                <a:solidFill>
                  <a:srgbClr val="0000FF"/>
                </a:solidFill>
                <a:ea typeface="宋体" pitchFamily="2" charset="-122"/>
              </a:rPr>
              <a:t>C</a:t>
            </a:r>
            <a:r>
              <a:rPr lang="en-US" altLang="zh-CN" sz="2400" dirty="0" smtClean="0">
                <a:solidFill>
                  <a:schemeClr val="tx2"/>
                </a:solidFill>
                <a:ea typeface="宋体" pitchFamily="2" charset="-122"/>
              </a:rPr>
              <a:t>omputing </a:t>
            </a:r>
            <a:r>
              <a:rPr lang="en-US" altLang="zh-CN" sz="2400" dirty="0">
                <a:solidFill>
                  <a:srgbClr val="0000FF"/>
                </a:solidFill>
                <a:ea typeface="宋体" pitchFamily="2" charset="-122"/>
              </a:rPr>
              <a:t>a</a:t>
            </a:r>
            <a:r>
              <a:rPr lang="en-US" altLang="zh-CN" sz="2400" dirty="0" smtClean="0">
                <a:solidFill>
                  <a:schemeClr val="tx2"/>
                </a:solidFill>
                <a:ea typeface="宋体" pitchFamily="2" charset="-122"/>
              </a:rPr>
              <a:t>nd </a:t>
            </a:r>
            <a:r>
              <a:rPr lang="en-US" altLang="zh-CN" sz="2400" dirty="0" smtClean="0">
                <a:solidFill>
                  <a:srgbClr val="0000FF"/>
                </a:solidFill>
                <a:ea typeface="宋体" pitchFamily="2" charset="-122"/>
              </a:rPr>
              <a:t>S</a:t>
            </a:r>
            <a:r>
              <a:rPr lang="en-US" altLang="zh-CN" sz="2400" dirty="0" smtClean="0">
                <a:solidFill>
                  <a:schemeClr val="tx2"/>
                </a:solidFill>
                <a:ea typeface="宋体" pitchFamily="2" charset="-122"/>
              </a:rPr>
              <a:t>ystem Lab</a:t>
            </a:r>
            <a:r>
              <a:rPr lang="zh-CN" altLang="en-US" sz="2400" dirty="0" smtClean="0">
                <a:solidFill>
                  <a:schemeClr val="tx2"/>
                </a:solidFill>
                <a:ea typeface="宋体" pitchFamily="2" charset="-122"/>
              </a:rPr>
              <a:t> </a:t>
            </a:r>
            <a:r>
              <a:rPr lang="en-US" altLang="zh-CN" sz="2400" dirty="0" smtClean="0">
                <a:solidFill>
                  <a:schemeClr val="tx2"/>
                </a:solidFill>
                <a:ea typeface="宋体" pitchFamily="2" charset="-122"/>
              </a:rPr>
              <a:t>(</a:t>
            </a:r>
            <a:r>
              <a:rPr lang="en-US" altLang="zh-CN" sz="2400" dirty="0" err="1" smtClean="0">
                <a:solidFill>
                  <a:schemeClr val="tx2"/>
                </a:solidFill>
                <a:ea typeface="宋体" pitchFamily="2" charset="-122"/>
              </a:rPr>
              <a:t>InCas</a:t>
            </a:r>
            <a:r>
              <a:rPr lang="en-US" altLang="zh-CN" sz="2400" dirty="0" smtClean="0">
                <a:solidFill>
                  <a:schemeClr val="tx2"/>
                </a:solidFill>
                <a:ea typeface="宋体" pitchFamily="2" charset="-122"/>
              </a:rPr>
              <a:t>-lab,</a:t>
            </a:r>
            <a:r>
              <a:rPr lang="zh-CN" altLang="en-US" sz="2400" dirty="0" smtClean="0">
                <a:solidFill>
                  <a:schemeClr val="tx2"/>
                </a:solidFill>
                <a:ea typeface="宋体" pitchFamily="2" charset="-122"/>
              </a:rPr>
              <a:t> </a:t>
            </a:r>
            <a:r>
              <a:rPr lang="en-US" altLang="zh-CN" sz="2400" dirty="0" smtClean="0">
                <a:solidFill>
                  <a:schemeClr val="tx2"/>
                </a:solidFill>
                <a:ea typeface="宋体" pitchFamily="2" charset="-122"/>
              </a:rPr>
              <a:t>http://vm.zju.edu.cn)</a:t>
            </a:r>
            <a:r>
              <a:rPr lang="zh-CN" altLang="en-US" sz="2400" dirty="0" smtClean="0">
                <a:solidFill>
                  <a:schemeClr val="tx2"/>
                </a:solidFill>
                <a:ea typeface="宋体" pitchFamily="2" charset="-122"/>
              </a:rPr>
              <a:t>, </a:t>
            </a:r>
            <a:r>
              <a:rPr lang="en-US" altLang="zh-CN" sz="2200" dirty="0" smtClean="0">
                <a:solidFill>
                  <a:schemeClr val="tx2"/>
                </a:solidFill>
                <a:ea typeface="宋体" pitchFamily="2" charset="-122"/>
              </a:rPr>
              <a:t>College of Computer Science, Zhejiang University,</a:t>
            </a:r>
            <a:r>
              <a:rPr lang="zh-CN" altLang="en-US" sz="2200" dirty="0" smtClean="0">
                <a:solidFill>
                  <a:schemeClr val="tx2"/>
                </a:solidFill>
                <a:ea typeface="宋体" pitchFamily="2" charset="-122"/>
              </a:rPr>
              <a:t> </a:t>
            </a:r>
            <a:endParaRPr lang="en-US" altLang="zh-CN" sz="2200" dirty="0" smtClean="0">
              <a:solidFill>
                <a:schemeClr val="tx2"/>
              </a:solidFill>
              <a:ea typeface="宋体" pitchFamily="2" charset="-122"/>
            </a:endParaRPr>
          </a:p>
          <a:p>
            <a:pPr algn="l" eaLnBrk="1" hangingPunct="1"/>
            <a:r>
              <a:rPr lang="en-US" altLang="zh-CN" sz="2200" dirty="0" smtClean="0">
                <a:solidFill>
                  <a:schemeClr val="tx2"/>
                </a:solidFill>
                <a:ea typeface="宋体" pitchFamily="2" charset="-122"/>
              </a:rPr>
              <a:t>Hangzhou, Zhejiang, P.R. China</a:t>
            </a:r>
          </a:p>
          <a:p>
            <a:pPr algn="l" eaLnBrk="1" hangingPunct="1"/>
            <a:r>
              <a:rPr lang="en-US" altLang="zh-CN" sz="2200" dirty="0" smtClean="0">
                <a:solidFill>
                  <a:schemeClr val="tx2"/>
                </a:solidFill>
                <a:ea typeface="宋体" pitchFamily="2" charset="-122"/>
              </a:rPr>
              <a:t>2016/07/18</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152400"/>
            <a:ext cx="8839200" cy="579438"/>
          </a:xfrm>
        </p:spPr>
        <p:txBody>
          <a:bodyPr/>
          <a:lstStyle/>
          <a:p>
            <a:r>
              <a:rPr lang="en-US" altLang="zh-CN" dirty="0" smtClean="0"/>
              <a:t>Virtual machine monitor (VMM)</a:t>
            </a:r>
            <a:endParaRPr lang="zh-CN" altLang="en-US" dirty="0"/>
          </a:p>
        </p:txBody>
      </p:sp>
      <p:pic>
        <p:nvPicPr>
          <p:cNvPr id="4" name="图片 3"/>
          <p:cNvPicPr>
            <a:picLocks noChangeAspect="1"/>
          </p:cNvPicPr>
          <p:nvPr/>
        </p:nvPicPr>
        <p:blipFill>
          <a:blip r:embed="rId3"/>
          <a:stretch>
            <a:fillRect/>
          </a:stretch>
        </p:blipFill>
        <p:spPr>
          <a:xfrm>
            <a:off x="2862657" y="994357"/>
            <a:ext cx="5806214" cy="1576316"/>
          </a:xfrm>
          <a:prstGeom prst="rect">
            <a:avLst/>
          </a:prstGeom>
        </p:spPr>
      </p:pic>
      <p:pic>
        <p:nvPicPr>
          <p:cNvPr id="5" name="图片 4"/>
          <p:cNvPicPr>
            <a:picLocks noChangeAspect="1"/>
          </p:cNvPicPr>
          <p:nvPr/>
        </p:nvPicPr>
        <p:blipFill>
          <a:blip r:embed="rId4"/>
          <a:stretch>
            <a:fillRect/>
          </a:stretch>
        </p:blipFill>
        <p:spPr>
          <a:xfrm>
            <a:off x="2862656" y="2746957"/>
            <a:ext cx="5806213" cy="959234"/>
          </a:xfrm>
          <a:prstGeom prst="rect">
            <a:avLst/>
          </a:prstGeom>
        </p:spPr>
      </p:pic>
      <p:pic>
        <p:nvPicPr>
          <p:cNvPr id="6" name="图片 5"/>
          <p:cNvPicPr>
            <a:picLocks noChangeAspect="1"/>
          </p:cNvPicPr>
          <p:nvPr/>
        </p:nvPicPr>
        <p:blipFill>
          <a:blip r:embed="rId5"/>
          <a:stretch>
            <a:fillRect/>
          </a:stretch>
        </p:blipFill>
        <p:spPr>
          <a:xfrm>
            <a:off x="2938857" y="3813757"/>
            <a:ext cx="5715000" cy="1096268"/>
          </a:xfrm>
          <a:prstGeom prst="rect">
            <a:avLst/>
          </a:prstGeom>
        </p:spPr>
      </p:pic>
      <p:pic>
        <p:nvPicPr>
          <p:cNvPr id="10" name="图片 9"/>
          <p:cNvPicPr>
            <a:picLocks noChangeAspect="1"/>
          </p:cNvPicPr>
          <p:nvPr/>
        </p:nvPicPr>
        <p:blipFill>
          <a:blip r:embed="rId6"/>
          <a:stretch>
            <a:fillRect/>
          </a:stretch>
        </p:blipFill>
        <p:spPr>
          <a:xfrm>
            <a:off x="528357" y="1811694"/>
            <a:ext cx="1378869" cy="1219200"/>
          </a:xfrm>
          <a:prstGeom prst="rect">
            <a:avLst/>
          </a:prstGeom>
        </p:spPr>
      </p:pic>
      <p:sp>
        <p:nvSpPr>
          <p:cNvPr id="11" name="矩形 10"/>
          <p:cNvSpPr/>
          <p:nvPr/>
        </p:nvSpPr>
        <p:spPr>
          <a:xfrm>
            <a:off x="528357" y="5031038"/>
            <a:ext cx="8458200" cy="1477328"/>
          </a:xfrm>
          <a:prstGeom prst="rect">
            <a:avLst/>
          </a:prstGeom>
        </p:spPr>
        <p:txBody>
          <a:bodyPr wrap="square">
            <a:spAutoFit/>
          </a:bodyPr>
          <a:lstStyle/>
          <a:p>
            <a:r>
              <a:rPr lang="en-US" altLang="zh-CN" b="1" dirty="0" smtClean="0">
                <a:solidFill>
                  <a:srgbClr val="065EA8"/>
                </a:solidFill>
              </a:rPr>
              <a:t>VMM </a:t>
            </a:r>
            <a:r>
              <a:rPr lang="en-US" altLang="zh-CN" b="1" dirty="0">
                <a:solidFill>
                  <a:srgbClr val="065EA8"/>
                </a:solidFill>
              </a:rPr>
              <a:t>transforms the single machine interface into the illusion of many </a:t>
            </a:r>
            <a:r>
              <a:rPr lang="en-US" altLang="zh-CN" b="1" dirty="0" smtClean="0">
                <a:solidFill>
                  <a:srgbClr val="065EA8"/>
                </a:solidFill>
              </a:rPr>
              <a:t>interfaces. </a:t>
            </a:r>
            <a:r>
              <a:rPr lang="en-US" altLang="zh-CN" b="1" dirty="0">
                <a:solidFill>
                  <a:srgbClr val="065EA8"/>
                </a:solidFill>
              </a:rPr>
              <a:t>Each of these interfaces (virtual machines) is an efficient replica of the original computer system, complete with all of the processor </a:t>
            </a:r>
            <a:r>
              <a:rPr lang="en-US" altLang="zh-CN" b="1" dirty="0" smtClean="0">
                <a:solidFill>
                  <a:srgbClr val="065EA8"/>
                </a:solidFill>
              </a:rPr>
              <a:t>instructions.</a:t>
            </a:r>
          </a:p>
          <a:p>
            <a:r>
              <a:rPr lang="en-US" altLang="zh-CN" dirty="0" smtClean="0">
                <a:solidFill>
                  <a:srgbClr val="065EA8"/>
                </a:solidFill>
              </a:rPr>
              <a:t>Robert </a:t>
            </a:r>
            <a:r>
              <a:rPr lang="en-US" altLang="zh-CN" dirty="0">
                <a:solidFill>
                  <a:srgbClr val="065EA8"/>
                </a:solidFill>
              </a:rPr>
              <a:t>P. Goldberg. </a:t>
            </a:r>
            <a:endParaRPr lang="zh-CN" altLang="en-US" dirty="0">
              <a:solidFill>
                <a:srgbClr val="065EA8"/>
              </a:solidFill>
            </a:endParaRPr>
          </a:p>
        </p:txBody>
      </p:sp>
      <p:cxnSp>
        <p:nvCxnSpPr>
          <p:cNvPr id="13" name="直接箭头连接符 12"/>
          <p:cNvCxnSpPr>
            <a:endCxn id="4" idx="1"/>
          </p:cNvCxnSpPr>
          <p:nvPr/>
        </p:nvCxnSpPr>
        <p:spPr bwMode="auto">
          <a:xfrm flipV="1">
            <a:off x="1905000" y="1782515"/>
            <a:ext cx="957657" cy="606004"/>
          </a:xfrm>
          <a:prstGeom prst="straightConnector1">
            <a:avLst/>
          </a:prstGeom>
          <a:solidFill>
            <a:schemeClr val="accent1"/>
          </a:solidFill>
          <a:ln w="603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325016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r>
              <a:rPr lang="en-US" altLang="zh-CN" sz="4000" dirty="0" smtClean="0"/>
              <a:t>Two types of VMM implementation</a:t>
            </a:r>
            <a:endParaRPr lang="zh-CN" altLang="en-US" sz="4000" dirty="0"/>
          </a:p>
        </p:txBody>
      </p:sp>
      <p:pic>
        <p:nvPicPr>
          <p:cNvPr id="4" name="图片 3"/>
          <p:cNvPicPr>
            <a:picLocks noChangeAspect="1"/>
          </p:cNvPicPr>
          <p:nvPr/>
        </p:nvPicPr>
        <p:blipFill>
          <a:blip r:embed="rId3"/>
          <a:stretch>
            <a:fillRect/>
          </a:stretch>
        </p:blipFill>
        <p:spPr>
          <a:xfrm>
            <a:off x="701328" y="1066800"/>
            <a:ext cx="7741343" cy="4856161"/>
          </a:xfrm>
          <a:prstGeom prst="rect">
            <a:avLst/>
          </a:prstGeom>
        </p:spPr>
      </p:pic>
      <p:sp>
        <p:nvSpPr>
          <p:cNvPr id="5" name="矩形 4"/>
          <p:cNvSpPr/>
          <p:nvPr/>
        </p:nvSpPr>
        <p:spPr>
          <a:xfrm>
            <a:off x="1319724" y="5828907"/>
            <a:ext cx="2417008" cy="646331"/>
          </a:xfrm>
          <a:prstGeom prst="rect">
            <a:avLst/>
          </a:prstGeom>
        </p:spPr>
        <p:txBody>
          <a:bodyPr wrap="none">
            <a:spAutoFit/>
          </a:bodyPr>
          <a:lstStyle/>
          <a:p>
            <a:r>
              <a:rPr lang="en-US" altLang="zh-CN" dirty="0" err="1"/>
              <a:t>Vmware</a:t>
            </a:r>
            <a:r>
              <a:rPr lang="en-US" altLang="zh-CN" dirty="0"/>
              <a:t> </a:t>
            </a:r>
            <a:r>
              <a:rPr lang="en-US" altLang="zh-CN" dirty="0" err="1"/>
              <a:t>Esx</a:t>
            </a:r>
            <a:r>
              <a:rPr lang="en-US" altLang="zh-CN" dirty="0"/>
              <a:t> </a:t>
            </a:r>
            <a:r>
              <a:rPr lang="en-US" altLang="zh-CN" dirty="0" smtClean="0"/>
              <a:t>server</a:t>
            </a:r>
          </a:p>
          <a:p>
            <a:r>
              <a:rPr lang="en-US" altLang="zh-CN" dirty="0" err="1"/>
              <a:t>Xen</a:t>
            </a:r>
            <a:r>
              <a:rPr lang="en-US" altLang="zh-CN" dirty="0"/>
              <a:t> </a:t>
            </a:r>
            <a:r>
              <a:rPr lang="en-US" altLang="zh-CN" dirty="0" err="1"/>
              <a:t>ctrix</a:t>
            </a:r>
            <a:r>
              <a:rPr lang="en-US" altLang="zh-CN" dirty="0"/>
              <a:t> server</a:t>
            </a:r>
            <a:endParaRPr lang="zh-CN" altLang="en-US" dirty="0"/>
          </a:p>
        </p:txBody>
      </p:sp>
      <p:sp>
        <p:nvSpPr>
          <p:cNvPr id="6" name="矩形 5"/>
          <p:cNvSpPr/>
          <p:nvPr/>
        </p:nvSpPr>
        <p:spPr>
          <a:xfrm>
            <a:off x="5105400" y="5734852"/>
            <a:ext cx="3014928" cy="646331"/>
          </a:xfrm>
          <a:prstGeom prst="rect">
            <a:avLst/>
          </a:prstGeom>
        </p:spPr>
        <p:txBody>
          <a:bodyPr wrap="none">
            <a:spAutoFit/>
          </a:bodyPr>
          <a:lstStyle/>
          <a:p>
            <a:r>
              <a:rPr lang="en-US" altLang="zh-CN" dirty="0"/>
              <a:t>VMware </a:t>
            </a:r>
            <a:r>
              <a:rPr lang="en-US" altLang="zh-CN" dirty="0" err="1"/>
              <a:t>Esx</a:t>
            </a:r>
            <a:r>
              <a:rPr lang="en-US" altLang="zh-CN" dirty="0"/>
              <a:t> </a:t>
            </a:r>
            <a:r>
              <a:rPr lang="en-US" altLang="zh-CN" dirty="0" smtClean="0"/>
              <a:t>workstation</a:t>
            </a:r>
          </a:p>
          <a:p>
            <a:r>
              <a:rPr lang="en-US" altLang="zh-CN" dirty="0" err="1" smtClean="0"/>
              <a:t>Xenserver</a:t>
            </a:r>
            <a:endParaRPr lang="zh-CN" altLang="en-US" dirty="0"/>
          </a:p>
        </p:txBody>
      </p:sp>
    </p:spTree>
    <p:extLst>
      <p:ext uri="{BB962C8B-B14F-4D97-AF65-F5344CB8AC3E}">
        <p14:creationId xmlns:p14="http://schemas.microsoft.com/office/powerpoint/2010/main" val="124735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0525" y="5254989"/>
            <a:ext cx="8601075" cy="1374411"/>
          </a:xfrm>
        </p:spPr>
        <p:txBody>
          <a:bodyPr/>
          <a:lstStyle/>
          <a:p>
            <a:pPr marL="0" indent="0">
              <a:buNone/>
            </a:pPr>
            <a:r>
              <a:rPr lang="en-US" altLang="zh-CN" sz="2000" b="1" dirty="0" smtClean="0">
                <a:solidFill>
                  <a:schemeClr val="tx2"/>
                </a:solidFill>
              </a:rPr>
              <a:t>A </a:t>
            </a:r>
            <a:r>
              <a:rPr lang="en-US" altLang="zh-CN" sz="2000" b="1" dirty="0">
                <a:solidFill>
                  <a:schemeClr val="tx2"/>
                </a:solidFill>
              </a:rPr>
              <a:t>virtual machine is implemented by adding software to an execution platform to give it the appearance of a different platform, or for that matter, to give the appearance of multiple platforms. </a:t>
            </a:r>
            <a:endParaRPr lang="en-US" altLang="zh-CN" sz="2000" dirty="0">
              <a:solidFill>
                <a:schemeClr val="tx2"/>
              </a:solidFill>
            </a:endParaRPr>
          </a:p>
          <a:p>
            <a:endParaRPr lang="zh-CN" altLang="en-US" sz="2000" dirty="0"/>
          </a:p>
        </p:txBody>
      </p:sp>
      <p:sp>
        <p:nvSpPr>
          <p:cNvPr id="3" name="标题 2"/>
          <p:cNvSpPr>
            <a:spLocks noGrp="1"/>
          </p:cNvSpPr>
          <p:nvPr>
            <p:ph type="title"/>
          </p:nvPr>
        </p:nvSpPr>
        <p:spPr/>
        <p:txBody>
          <a:bodyPr/>
          <a:lstStyle/>
          <a:p>
            <a:r>
              <a:rPr lang="en-US" altLang="zh-CN" dirty="0"/>
              <a:t>What does a VM look like</a:t>
            </a:r>
            <a:endParaRPr lang="zh-CN" altLang="en-US" dirty="0"/>
          </a:p>
        </p:txBody>
      </p:sp>
      <p:pic>
        <p:nvPicPr>
          <p:cNvPr id="7" name="图片 6"/>
          <p:cNvPicPr>
            <a:picLocks noChangeAspect="1"/>
          </p:cNvPicPr>
          <p:nvPr/>
        </p:nvPicPr>
        <p:blipFill>
          <a:blip r:embed="rId3"/>
          <a:stretch>
            <a:fillRect/>
          </a:stretch>
        </p:blipFill>
        <p:spPr>
          <a:xfrm>
            <a:off x="387352" y="957627"/>
            <a:ext cx="3902049" cy="3919173"/>
          </a:xfrm>
          <a:prstGeom prst="rect">
            <a:avLst/>
          </a:prstGeom>
        </p:spPr>
      </p:pic>
      <p:sp>
        <p:nvSpPr>
          <p:cNvPr id="8" name="文本框 7"/>
          <p:cNvSpPr txBox="1"/>
          <p:nvPr/>
        </p:nvSpPr>
        <p:spPr>
          <a:xfrm>
            <a:off x="238125" y="4876800"/>
            <a:ext cx="4360617" cy="276999"/>
          </a:xfrm>
          <a:prstGeom prst="rect">
            <a:avLst/>
          </a:prstGeom>
          <a:noFill/>
        </p:spPr>
        <p:txBody>
          <a:bodyPr wrap="none" rtlCol="0">
            <a:spAutoFit/>
          </a:bodyPr>
          <a:lstStyle/>
          <a:p>
            <a:r>
              <a:rPr lang="en-US" altLang="zh-CN" sz="1200" dirty="0" smtClean="0">
                <a:solidFill>
                  <a:schemeClr val="tx2">
                    <a:lumMod val="75000"/>
                  </a:schemeClr>
                </a:solidFill>
              </a:rPr>
              <a:t>Without VMs: Single OS owns all hardware resources </a:t>
            </a:r>
            <a:endParaRPr lang="zh-CN" altLang="en-US" sz="1200" dirty="0">
              <a:solidFill>
                <a:schemeClr val="tx2">
                  <a:lumMod val="75000"/>
                </a:schemeClr>
              </a:solidFill>
            </a:endParaRPr>
          </a:p>
        </p:txBody>
      </p:sp>
      <p:pic>
        <p:nvPicPr>
          <p:cNvPr id="9" name="图片 8"/>
          <p:cNvPicPr>
            <a:picLocks noChangeAspect="1"/>
          </p:cNvPicPr>
          <p:nvPr/>
        </p:nvPicPr>
        <p:blipFill>
          <a:blip r:embed="rId4"/>
          <a:stretch>
            <a:fillRect/>
          </a:stretch>
        </p:blipFill>
        <p:spPr>
          <a:xfrm>
            <a:off x="4401364" y="995727"/>
            <a:ext cx="4514036" cy="3842973"/>
          </a:xfrm>
          <a:prstGeom prst="rect">
            <a:avLst/>
          </a:prstGeom>
        </p:spPr>
      </p:pic>
      <p:sp>
        <p:nvSpPr>
          <p:cNvPr id="10" name="文本框 9"/>
          <p:cNvSpPr txBox="1"/>
          <p:nvPr/>
        </p:nvSpPr>
        <p:spPr>
          <a:xfrm>
            <a:off x="4784013" y="4876800"/>
            <a:ext cx="4131387" cy="276999"/>
          </a:xfrm>
          <a:prstGeom prst="rect">
            <a:avLst/>
          </a:prstGeom>
          <a:noFill/>
        </p:spPr>
        <p:txBody>
          <a:bodyPr wrap="none" rtlCol="0">
            <a:spAutoFit/>
          </a:bodyPr>
          <a:lstStyle/>
          <a:p>
            <a:r>
              <a:rPr lang="en-US" altLang="zh-CN" sz="1200" dirty="0" smtClean="0">
                <a:solidFill>
                  <a:schemeClr val="tx2">
                    <a:lumMod val="75000"/>
                  </a:schemeClr>
                </a:solidFill>
              </a:rPr>
              <a:t>With VMs: Multi-OSes share hardware resources </a:t>
            </a:r>
            <a:endParaRPr lang="zh-CN" altLang="en-US" sz="1200" dirty="0">
              <a:solidFill>
                <a:schemeClr val="tx2">
                  <a:lumMod val="75000"/>
                </a:schemeClr>
              </a:solidFill>
            </a:endParaRPr>
          </a:p>
        </p:txBody>
      </p:sp>
    </p:spTree>
    <p:extLst>
      <p:ext uri="{BB962C8B-B14F-4D97-AF65-F5344CB8AC3E}">
        <p14:creationId xmlns:p14="http://schemas.microsoft.com/office/powerpoint/2010/main" val="1533120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标题 2"/>
          <p:cNvSpPr>
            <a:spLocks noGrp="1"/>
          </p:cNvSpPr>
          <p:nvPr>
            <p:ph type="title"/>
          </p:nvPr>
        </p:nvSpPr>
        <p:spPr>
          <a:xfrm>
            <a:off x="228600" y="152400"/>
            <a:ext cx="8839200" cy="579438"/>
          </a:xfrm>
        </p:spPr>
        <p:txBody>
          <a:bodyPr/>
          <a:lstStyle/>
          <a:p>
            <a:r>
              <a:rPr lang="en-US" altLang="zh-CN" sz="2800" dirty="0"/>
              <a:t>Example: </a:t>
            </a:r>
            <a:r>
              <a:rPr lang="en-US" altLang="zh-CN" sz="2800" dirty="0" smtClean="0"/>
              <a:t>Virtualization</a:t>
            </a:r>
            <a:r>
              <a:rPr lang="zh-CN" altLang="en-US" sz="2800" dirty="0" smtClean="0"/>
              <a:t> </a:t>
            </a:r>
            <a:r>
              <a:rPr lang="en-US" altLang="zh-CN" sz="2800" dirty="0" smtClean="0"/>
              <a:t>in </a:t>
            </a:r>
            <a:r>
              <a:rPr lang="en-US" altLang="zh-CN" sz="2800" dirty="0"/>
              <a:t>computers: Virtual Machine</a:t>
            </a:r>
            <a:endParaRPr kumimoji="1" lang="zh-CN" altLang="en-US" sz="2800" dirty="0"/>
          </a:p>
        </p:txBody>
      </p:sp>
      <p:pic>
        <p:nvPicPr>
          <p:cNvPr id="8" name="图片 7" descr="屏幕快照 2016-07-16 16.25.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68966"/>
            <a:ext cx="8534400" cy="5508034"/>
          </a:xfrm>
          <a:prstGeom prst="rect">
            <a:avLst/>
          </a:prstGeom>
        </p:spPr>
      </p:pic>
    </p:spTree>
    <p:extLst>
      <p:ext uri="{BB962C8B-B14F-4D97-AF65-F5344CB8AC3E}">
        <p14:creationId xmlns:p14="http://schemas.microsoft.com/office/powerpoint/2010/main" val="1242241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b="1" dirty="0" smtClean="0">
                <a:solidFill>
                  <a:schemeClr val="tx2">
                    <a:lumMod val="75000"/>
                  </a:schemeClr>
                </a:solidFill>
              </a:rPr>
              <a:t>Equivalence</a:t>
            </a:r>
            <a:endParaRPr lang="en-US" altLang="zh-CN" sz="2400" b="1" dirty="0">
              <a:solidFill>
                <a:schemeClr val="tx2">
                  <a:lumMod val="75000"/>
                </a:schemeClr>
              </a:solidFill>
            </a:endParaRPr>
          </a:p>
          <a:p>
            <a:pPr lvl="1"/>
            <a:r>
              <a:rPr lang="en-US" altLang="zh-CN" sz="2000" dirty="0" smtClean="0">
                <a:solidFill>
                  <a:schemeClr val="tx2">
                    <a:lumMod val="75000"/>
                  </a:schemeClr>
                </a:solidFill>
              </a:rPr>
              <a:t>Essentially </a:t>
            </a:r>
            <a:r>
              <a:rPr lang="en-US" altLang="zh-CN" sz="2000" dirty="0">
                <a:solidFill>
                  <a:schemeClr val="tx2">
                    <a:lumMod val="75000"/>
                  </a:schemeClr>
                </a:solidFill>
              </a:rPr>
              <a:t>identical virtual platform, except</a:t>
            </a:r>
          </a:p>
          <a:p>
            <a:pPr lvl="2"/>
            <a:r>
              <a:rPr lang="en-US" altLang="zh-CN" sz="1800" dirty="0" smtClean="0">
                <a:solidFill>
                  <a:schemeClr val="tx2">
                    <a:lumMod val="75000"/>
                  </a:schemeClr>
                </a:solidFill>
              </a:rPr>
              <a:t>Differences </a:t>
            </a:r>
            <a:r>
              <a:rPr lang="en-US" altLang="zh-CN" sz="1800" dirty="0">
                <a:solidFill>
                  <a:schemeClr val="tx2">
                    <a:lumMod val="75000"/>
                  </a:schemeClr>
                </a:solidFill>
              </a:rPr>
              <a:t>caused by the availability of system resources</a:t>
            </a:r>
          </a:p>
          <a:p>
            <a:pPr lvl="3"/>
            <a:r>
              <a:rPr lang="en-US" altLang="zh-CN" sz="1600" dirty="0" smtClean="0">
                <a:solidFill>
                  <a:schemeClr val="tx2">
                    <a:lumMod val="75000"/>
                  </a:schemeClr>
                </a:solidFill>
              </a:rPr>
              <a:t>E.g</a:t>
            </a:r>
            <a:r>
              <a:rPr lang="en-US" altLang="zh-CN" sz="1600" dirty="0">
                <a:solidFill>
                  <a:schemeClr val="tx2">
                    <a:lumMod val="75000"/>
                  </a:schemeClr>
                </a:solidFill>
              </a:rPr>
              <a:t>. amount of memory available to VM</a:t>
            </a:r>
          </a:p>
          <a:p>
            <a:pPr lvl="2"/>
            <a:r>
              <a:rPr lang="en-US" altLang="zh-CN" sz="1800" dirty="0" smtClean="0">
                <a:solidFill>
                  <a:schemeClr val="tx2">
                    <a:lumMod val="75000"/>
                  </a:schemeClr>
                </a:solidFill>
              </a:rPr>
              <a:t>Differences </a:t>
            </a:r>
            <a:r>
              <a:rPr lang="en-US" altLang="zh-CN" sz="1800" dirty="0">
                <a:solidFill>
                  <a:schemeClr val="tx2">
                    <a:lumMod val="75000"/>
                  </a:schemeClr>
                </a:solidFill>
              </a:rPr>
              <a:t>caused by timing dependencies.</a:t>
            </a:r>
          </a:p>
          <a:p>
            <a:r>
              <a:rPr lang="en-US" altLang="zh-CN" sz="2400" b="1" dirty="0" smtClean="0">
                <a:solidFill>
                  <a:schemeClr val="tx2">
                    <a:lumMod val="75000"/>
                  </a:schemeClr>
                </a:solidFill>
              </a:rPr>
              <a:t>Isolation</a:t>
            </a:r>
            <a:r>
              <a:rPr lang="en-US" altLang="zh-CN" sz="2400" b="1" dirty="0">
                <a:solidFill>
                  <a:schemeClr val="tx2">
                    <a:lumMod val="75000"/>
                  </a:schemeClr>
                </a:solidFill>
              </a:rPr>
              <a:t>, or resource control</a:t>
            </a:r>
          </a:p>
          <a:p>
            <a:pPr lvl="1"/>
            <a:r>
              <a:rPr lang="en-US" altLang="zh-CN" sz="2000" dirty="0" smtClean="0">
                <a:solidFill>
                  <a:schemeClr val="tx2">
                    <a:lumMod val="75000"/>
                  </a:schemeClr>
                </a:solidFill>
              </a:rPr>
              <a:t>VMM </a:t>
            </a:r>
            <a:r>
              <a:rPr lang="en-US" altLang="zh-CN" sz="2000" dirty="0">
                <a:solidFill>
                  <a:schemeClr val="tx2">
                    <a:lumMod val="75000"/>
                  </a:schemeClr>
                </a:solidFill>
              </a:rPr>
              <a:t>is in complete control of system resources</a:t>
            </a:r>
          </a:p>
          <a:p>
            <a:pPr lvl="2"/>
            <a:r>
              <a:rPr lang="en-US" altLang="zh-CN" sz="1800" dirty="0" smtClean="0">
                <a:solidFill>
                  <a:schemeClr val="tx2">
                    <a:lumMod val="75000"/>
                  </a:schemeClr>
                </a:solidFill>
              </a:rPr>
              <a:t>VM can’t access any resources not explicitly allocated to it</a:t>
            </a:r>
          </a:p>
          <a:p>
            <a:pPr lvl="2"/>
            <a:r>
              <a:rPr lang="en-US" altLang="zh-CN" sz="1800" dirty="0" smtClean="0">
                <a:solidFill>
                  <a:schemeClr val="tx2">
                    <a:lumMod val="75000"/>
                  </a:schemeClr>
                </a:solidFill>
              </a:rPr>
              <a:t>VMM may regain control of resources already allocated</a:t>
            </a:r>
          </a:p>
          <a:p>
            <a:r>
              <a:rPr lang="en-US" altLang="zh-CN" sz="2400" b="1" dirty="0" smtClean="0">
                <a:solidFill>
                  <a:schemeClr val="tx2">
                    <a:lumMod val="75000"/>
                  </a:schemeClr>
                </a:solidFill>
              </a:rPr>
              <a:t>Efficiency</a:t>
            </a:r>
            <a:endParaRPr lang="en-US" altLang="zh-CN" sz="2400" b="1" dirty="0">
              <a:solidFill>
                <a:schemeClr val="tx2">
                  <a:lumMod val="75000"/>
                </a:schemeClr>
              </a:solidFill>
            </a:endParaRPr>
          </a:p>
          <a:p>
            <a:pPr lvl="1"/>
            <a:r>
              <a:rPr lang="en-US" altLang="zh-CN" sz="2000" dirty="0" smtClean="0">
                <a:solidFill>
                  <a:schemeClr val="tx2">
                    <a:lumMod val="75000"/>
                  </a:schemeClr>
                </a:solidFill>
              </a:rPr>
              <a:t>At </a:t>
            </a:r>
            <a:r>
              <a:rPr lang="en-US" altLang="zh-CN" sz="2000" dirty="0">
                <a:solidFill>
                  <a:schemeClr val="tx2">
                    <a:lumMod val="75000"/>
                  </a:schemeClr>
                </a:solidFill>
              </a:rPr>
              <a:t>worst only minor decreases in speed</a:t>
            </a:r>
          </a:p>
          <a:p>
            <a:pPr lvl="1"/>
            <a:r>
              <a:rPr lang="en-US" altLang="zh-CN" sz="2000" dirty="0" smtClean="0">
                <a:solidFill>
                  <a:schemeClr val="tx2">
                    <a:lumMod val="75000"/>
                  </a:schemeClr>
                </a:solidFill>
              </a:rPr>
              <a:t>Rules </a:t>
            </a:r>
            <a:r>
              <a:rPr lang="en-US" altLang="zh-CN" sz="2000" dirty="0">
                <a:solidFill>
                  <a:schemeClr val="tx2">
                    <a:lumMod val="75000"/>
                  </a:schemeClr>
                </a:solidFill>
              </a:rPr>
              <a:t>out traditional emulators and complete software interpreters (simulators)</a:t>
            </a:r>
            <a:endParaRPr lang="zh-CN" altLang="en-US" sz="2000" dirty="0">
              <a:solidFill>
                <a:schemeClr val="tx2">
                  <a:lumMod val="75000"/>
                </a:schemeClr>
              </a:solidFill>
            </a:endParaRPr>
          </a:p>
        </p:txBody>
      </p:sp>
      <p:sp>
        <p:nvSpPr>
          <p:cNvPr id="3" name="标题 2"/>
          <p:cNvSpPr>
            <a:spLocks noGrp="1"/>
          </p:cNvSpPr>
          <p:nvPr>
            <p:ph type="title"/>
          </p:nvPr>
        </p:nvSpPr>
        <p:spPr/>
        <p:txBody>
          <a:bodyPr/>
          <a:lstStyle/>
          <a:p>
            <a:r>
              <a:rPr lang="en-US" altLang="zh-CN" dirty="0"/>
              <a:t>Essential characteristics of VMM</a:t>
            </a:r>
            <a:endParaRPr lang="zh-CN" altLang="en-US" dirty="0"/>
          </a:p>
        </p:txBody>
      </p:sp>
      <p:sp>
        <p:nvSpPr>
          <p:cNvPr id="4" name="矩形 3"/>
          <p:cNvSpPr/>
          <p:nvPr/>
        </p:nvSpPr>
        <p:spPr>
          <a:xfrm>
            <a:off x="1676400" y="6049387"/>
            <a:ext cx="6848475" cy="584775"/>
          </a:xfrm>
          <a:prstGeom prst="rect">
            <a:avLst/>
          </a:prstGeom>
        </p:spPr>
        <p:txBody>
          <a:bodyPr wrap="square">
            <a:spAutoFit/>
          </a:bodyPr>
          <a:lstStyle/>
          <a:p>
            <a:r>
              <a:rPr lang="en-US" altLang="zh-CN" sz="1600" dirty="0">
                <a:solidFill>
                  <a:srgbClr val="065EA8"/>
                </a:solidFill>
              </a:rPr>
              <a:t>Source from Gerald J. Popek &amp; Robert P. Goldberg, “Formal Requirements for Virtualizable Third Generation Architectures”</a:t>
            </a:r>
            <a:endParaRPr lang="zh-CN" altLang="en-US" sz="1600" dirty="0"/>
          </a:p>
        </p:txBody>
      </p:sp>
    </p:spTree>
    <p:extLst>
      <p:ext uri="{BB962C8B-B14F-4D97-AF65-F5344CB8AC3E}">
        <p14:creationId xmlns:p14="http://schemas.microsoft.com/office/powerpoint/2010/main" val="1340567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763000" cy="5740400"/>
          </a:xfrm>
        </p:spPr>
        <p:txBody>
          <a:bodyPr/>
          <a:lstStyle/>
          <a:p>
            <a:r>
              <a:rPr lang="en-US" altLang="zh-CN" sz="2000" dirty="0" smtClean="0"/>
              <a:t>Full virtualization</a:t>
            </a:r>
          </a:p>
          <a:p>
            <a:pPr lvl="1"/>
            <a:r>
              <a:rPr lang="en-US" altLang="zh-CN" sz="1800" dirty="0" smtClean="0"/>
              <a:t>almost </a:t>
            </a:r>
            <a:r>
              <a:rPr lang="en-US" altLang="zh-CN" sz="1800" dirty="0"/>
              <a:t>complete simulation of the actual hardware to allow </a:t>
            </a:r>
            <a:r>
              <a:rPr lang="en-US" altLang="zh-CN" sz="1800" dirty="0" smtClean="0"/>
              <a:t>software to run an unmodified guest OS</a:t>
            </a:r>
            <a:r>
              <a:rPr lang="zh-CN" altLang="en-US" sz="1800" dirty="0" smtClean="0"/>
              <a:t> </a:t>
            </a:r>
            <a:r>
              <a:rPr lang="en-US" altLang="zh-CN" sz="1800" dirty="0" smtClean="0"/>
              <a:t>(VM).</a:t>
            </a:r>
          </a:p>
          <a:p>
            <a:pPr lvl="1"/>
            <a:r>
              <a:rPr lang="en-US" altLang="zh-CN" sz="1800" dirty="0" smtClean="0"/>
              <a:t>implementation</a:t>
            </a:r>
            <a:r>
              <a:rPr lang="zh-CN" altLang="en-US" sz="1800" dirty="0" smtClean="0"/>
              <a:t> </a:t>
            </a:r>
            <a:r>
              <a:rPr lang="en-US" altLang="zh-CN" sz="1800" dirty="0" smtClean="0"/>
              <a:t>methods</a:t>
            </a:r>
          </a:p>
          <a:p>
            <a:pPr lvl="2"/>
            <a:r>
              <a:rPr lang="en-US" altLang="zh-CN" sz="1400" dirty="0"/>
              <a:t>Binary </a:t>
            </a:r>
            <a:r>
              <a:rPr lang="en-US" altLang="zh-CN" sz="1400" dirty="0" smtClean="0"/>
              <a:t>Translation  </a:t>
            </a:r>
            <a:r>
              <a:rPr lang="is-IS" altLang="zh-CN" sz="1400" dirty="0" smtClean="0"/>
              <a:t>….....software</a:t>
            </a:r>
            <a:endParaRPr lang="en-US" altLang="zh-CN" sz="1400" dirty="0" smtClean="0"/>
          </a:p>
          <a:p>
            <a:pPr lvl="2"/>
            <a:r>
              <a:rPr lang="en-US" altLang="zh-CN" sz="1400" dirty="0" smtClean="0"/>
              <a:t>Hardware</a:t>
            </a:r>
            <a:r>
              <a:rPr lang="en-US" altLang="zh-CN" sz="1400" dirty="0"/>
              <a:t>-assisted </a:t>
            </a:r>
            <a:r>
              <a:rPr lang="en-US" altLang="zh-CN" sz="1400" dirty="0" smtClean="0"/>
              <a:t>virtualization</a:t>
            </a:r>
            <a:r>
              <a:rPr lang="zh-CN" altLang="en-US" sz="1400" dirty="0" smtClean="0"/>
              <a:t> </a:t>
            </a:r>
            <a:r>
              <a:rPr lang="en-US" altLang="zh-CN" sz="1400" dirty="0" smtClean="0"/>
              <a:t>etc</a:t>
            </a:r>
            <a:r>
              <a:rPr lang="en-US" altLang="zh-CN" sz="1400" dirty="0"/>
              <a:t>.</a:t>
            </a:r>
          </a:p>
          <a:p>
            <a:r>
              <a:rPr lang="en-US" altLang="zh-CN" sz="2000" dirty="0" smtClean="0"/>
              <a:t>Partial virtualization</a:t>
            </a:r>
          </a:p>
          <a:p>
            <a:pPr lvl="1"/>
            <a:r>
              <a:rPr lang="en-US" altLang="zh-CN" sz="1800" dirty="0" smtClean="0"/>
              <a:t>some </a:t>
            </a:r>
            <a:r>
              <a:rPr lang="en-US" altLang="zh-CN" sz="1800" dirty="0"/>
              <a:t>but not all of the target environment attributes are simulated. </a:t>
            </a:r>
            <a:endParaRPr lang="en-US" altLang="zh-CN" sz="1800" dirty="0" smtClean="0"/>
          </a:p>
          <a:p>
            <a:pPr lvl="2"/>
            <a:r>
              <a:rPr lang="en-US" altLang="zh-CN" sz="1400" dirty="0" smtClean="0"/>
              <a:t>As </a:t>
            </a:r>
            <a:r>
              <a:rPr lang="en-US" altLang="zh-CN" sz="1400" dirty="0"/>
              <a:t>a result, some guest programs may need </a:t>
            </a:r>
            <a:r>
              <a:rPr lang="en-US" altLang="zh-CN" sz="1400" dirty="0">
                <a:solidFill>
                  <a:srgbClr val="FF0000"/>
                </a:solidFill>
              </a:rPr>
              <a:t>modifications</a:t>
            </a:r>
            <a:r>
              <a:rPr lang="en-US" altLang="zh-CN" sz="1400" dirty="0"/>
              <a:t> to run in such virtual environments.</a:t>
            </a:r>
          </a:p>
          <a:p>
            <a:r>
              <a:rPr lang="en-US" altLang="zh-CN" sz="2000" dirty="0" err="1" smtClean="0"/>
              <a:t>Paravirtualization</a:t>
            </a:r>
            <a:endParaRPr lang="en-US" altLang="zh-CN" sz="2000" dirty="0"/>
          </a:p>
          <a:p>
            <a:pPr lvl="1"/>
            <a:r>
              <a:rPr lang="en-US" altLang="zh-CN" sz="1800" dirty="0"/>
              <a:t>Modify guest OS to cooperatively work with hypervisor to solve virtualization issues or for performance.</a:t>
            </a:r>
          </a:p>
          <a:p>
            <a:endParaRPr lang="zh-CN" altLang="en-US" sz="2400" dirty="0"/>
          </a:p>
        </p:txBody>
      </p:sp>
      <p:sp>
        <p:nvSpPr>
          <p:cNvPr id="3" name="标题 2"/>
          <p:cNvSpPr>
            <a:spLocks noGrp="1"/>
          </p:cNvSpPr>
          <p:nvPr>
            <p:ph type="title"/>
          </p:nvPr>
        </p:nvSpPr>
        <p:spPr/>
        <p:txBody>
          <a:bodyPr/>
          <a:lstStyle/>
          <a:p>
            <a:r>
              <a:rPr lang="en-US" altLang="zh-CN" b="0" dirty="0">
                <a:latin typeface="0"/>
                <a:cs typeface="0"/>
              </a:rPr>
              <a:t>H</a:t>
            </a:r>
            <a:r>
              <a:rPr lang="zh-CN" altLang="zh-CN" b="0" dirty="0" smtClean="0">
                <a:latin typeface="0"/>
                <a:cs typeface="0"/>
              </a:rPr>
              <a:t>ardware virtualization</a:t>
            </a:r>
            <a:r>
              <a:rPr lang="en-US" altLang="zh-CN" dirty="0" smtClean="0"/>
              <a:t> </a:t>
            </a:r>
            <a:r>
              <a:rPr lang="en-US" altLang="zh-CN" b="0" dirty="0" smtClean="0">
                <a:latin typeface="0"/>
                <a:cs typeface="0"/>
              </a:rPr>
              <a:t>types</a:t>
            </a:r>
            <a:endParaRPr lang="zh-CN" altLang="en-US" b="0" dirty="0">
              <a:latin typeface="0"/>
              <a:cs typeface="0"/>
            </a:endParaRPr>
          </a:p>
        </p:txBody>
      </p:sp>
    </p:spTree>
    <p:extLst>
      <p:ext uri="{BB962C8B-B14F-4D97-AF65-F5344CB8AC3E}">
        <p14:creationId xmlns:p14="http://schemas.microsoft.com/office/powerpoint/2010/main" val="6238162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000" b="1" dirty="0" smtClean="0"/>
              <a:t>Operating </a:t>
            </a:r>
            <a:r>
              <a:rPr lang="en-US" altLang="zh-CN" sz="2000" b="1" dirty="0"/>
              <a:t>system-level </a:t>
            </a:r>
            <a:r>
              <a:rPr lang="en-US" altLang="zh-CN" sz="2000" b="1" dirty="0" smtClean="0"/>
              <a:t>virtualization</a:t>
            </a:r>
          </a:p>
          <a:p>
            <a:pPr lvl="1"/>
            <a:r>
              <a:rPr lang="en-US" altLang="zh-CN" sz="1800" dirty="0" smtClean="0"/>
              <a:t>hosting of multiple virtualized environments within a single OS instance.</a:t>
            </a:r>
          </a:p>
          <a:p>
            <a:pPr lvl="1"/>
            <a:r>
              <a:rPr lang="en-US" altLang="zh-CN" sz="1800" dirty="0" smtClean="0"/>
              <a:t>An OS allows </a:t>
            </a:r>
            <a:r>
              <a:rPr lang="en-US" altLang="zh-CN" sz="1800" dirty="0"/>
              <a:t>for multiple isolated user-space instances  (based on </a:t>
            </a:r>
            <a:r>
              <a:rPr lang="en-US" altLang="zh-CN" sz="1800" b="1" dirty="0" err="1">
                <a:solidFill>
                  <a:srgbClr val="FF0000"/>
                </a:solidFill>
              </a:rPr>
              <a:t>cgroup</a:t>
            </a:r>
            <a:r>
              <a:rPr lang="en-US" altLang="zh-CN" sz="1800" dirty="0"/>
              <a:t>)</a:t>
            </a:r>
          </a:p>
          <a:p>
            <a:pPr lvl="1"/>
            <a:r>
              <a:rPr lang="en-US" altLang="zh-CN" sz="1800" dirty="0"/>
              <a:t>Often called </a:t>
            </a:r>
            <a:r>
              <a:rPr lang="en-US" altLang="zh-CN" sz="1800" b="1" dirty="0" smtClean="0">
                <a:solidFill>
                  <a:srgbClr val="FF0000"/>
                </a:solidFill>
              </a:rPr>
              <a:t>containers, E.g. </a:t>
            </a:r>
            <a:r>
              <a:rPr lang="en-US" altLang="zh-CN" sz="1800" b="1" dirty="0" err="1" smtClean="0">
                <a:solidFill>
                  <a:srgbClr val="FF0000"/>
                </a:solidFill>
              </a:rPr>
              <a:t>Docker</a:t>
            </a:r>
            <a:endParaRPr lang="en-US" altLang="zh-CN" sz="1800" b="1" dirty="0" smtClean="0">
              <a:solidFill>
                <a:srgbClr val="FF0000"/>
              </a:solidFill>
            </a:endParaRPr>
          </a:p>
          <a:p>
            <a:pPr marL="457200" lvl="1" indent="0">
              <a:buNone/>
            </a:pPr>
            <a:endParaRPr lang="en-US" altLang="zh-CN" sz="1800" b="1" dirty="0" smtClean="0">
              <a:solidFill>
                <a:srgbClr val="FF0000"/>
              </a:solidFill>
            </a:endParaRPr>
          </a:p>
          <a:p>
            <a:endParaRPr lang="en-US" altLang="zh-CN" sz="2000" b="1" dirty="0" smtClean="0"/>
          </a:p>
          <a:p>
            <a:r>
              <a:rPr lang="en-US" altLang="zh-CN" sz="2000" b="1" dirty="0" smtClean="0"/>
              <a:t>Application </a:t>
            </a:r>
            <a:r>
              <a:rPr lang="en-US" altLang="zh-CN" sz="2000" b="1" dirty="0"/>
              <a:t>virtualization and workspace </a:t>
            </a:r>
            <a:r>
              <a:rPr lang="en-US" altLang="zh-CN" sz="2000" b="1" dirty="0" smtClean="0"/>
              <a:t>virtualization</a:t>
            </a:r>
          </a:p>
          <a:p>
            <a:pPr lvl="1"/>
            <a:r>
              <a:rPr lang="en-US" altLang="zh-CN" sz="1800" dirty="0" smtClean="0"/>
              <a:t>hosting </a:t>
            </a:r>
            <a:r>
              <a:rPr lang="en-US" altLang="zh-CN" sz="1800" dirty="0"/>
              <a:t>of individual applications in an environment separated from the underlying OS. </a:t>
            </a:r>
            <a:endParaRPr lang="en-US" altLang="zh-CN" sz="1800" dirty="0" smtClean="0"/>
          </a:p>
          <a:p>
            <a:pPr lvl="1"/>
            <a:r>
              <a:rPr lang="en-US" altLang="zh-CN" sz="1800" dirty="0" smtClean="0"/>
              <a:t>Application </a:t>
            </a:r>
            <a:r>
              <a:rPr lang="en-US" altLang="zh-CN" sz="1800" dirty="0"/>
              <a:t>virtualization is closely associated with the concept of </a:t>
            </a:r>
            <a:r>
              <a:rPr lang="en-US" altLang="zh-CN" sz="1800" b="1" dirty="0">
                <a:solidFill>
                  <a:srgbClr val="FF0000"/>
                </a:solidFill>
              </a:rPr>
              <a:t>portable</a:t>
            </a:r>
            <a:r>
              <a:rPr lang="en-US" altLang="zh-CN" sz="1800" dirty="0"/>
              <a:t> applications</a:t>
            </a:r>
            <a:r>
              <a:rPr lang="en-US" altLang="zh-CN" sz="1800" dirty="0" smtClean="0"/>
              <a:t>.         </a:t>
            </a:r>
          </a:p>
          <a:p>
            <a:pPr lvl="1"/>
            <a:endParaRPr lang="en-US" altLang="zh-CN" sz="1800" dirty="0" smtClean="0"/>
          </a:p>
          <a:p>
            <a:pPr lvl="1"/>
            <a:r>
              <a:rPr lang="en-US" altLang="zh-CN" sz="1800" dirty="0" smtClean="0"/>
              <a:t>E.g.</a:t>
            </a:r>
            <a:r>
              <a:rPr lang="zh-CN" altLang="en-US" sz="1800" dirty="0" smtClean="0"/>
              <a:t> </a:t>
            </a:r>
            <a:r>
              <a:rPr lang="en-US" altLang="zh-CN" sz="1800" dirty="0" smtClean="0"/>
              <a:t>Java</a:t>
            </a:r>
            <a:r>
              <a:rPr lang="zh-CN" altLang="en-US" sz="1800" dirty="0" smtClean="0"/>
              <a:t> </a:t>
            </a:r>
            <a:r>
              <a:rPr lang="en-US" altLang="zh-CN" sz="1800" dirty="0" smtClean="0"/>
              <a:t>Virtual</a:t>
            </a:r>
            <a:r>
              <a:rPr lang="zh-CN" altLang="en-US" sz="1800" dirty="0" smtClean="0"/>
              <a:t> </a:t>
            </a:r>
            <a:r>
              <a:rPr lang="en-US" altLang="zh-CN" sz="1800" dirty="0" smtClean="0"/>
              <a:t>Machine</a:t>
            </a:r>
            <a:endParaRPr lang="en-US" altLang="zh-CN" sz="1800" dirty="0"/>
          </a:p>
          <a:p>
            <a:pPr lvl="1"/>
            <a:endParaRPr lang="en-US" altLang="zh-CN" sz="1800" dirty="0"/>
          </a:p>
        </p:txBody>
      </p:sp>
      <p:sp>
        <p:nvSpPr>
          <p:cNvPr id="3" name="标题 2"/>
          <p:cNvSpPr>
            <a:spLocks noGrp="1"/>
          </p:cNvSpPr>
          <p:nvPr>
            <p:ph type="title"/>
          </p:nvPr>
        </p:nvSpPr>
        <p:spPr/>
        <p:txBody>
          <a:bodyPr/>
          <a:lstStyle/>
          <a:p>
            <a:r>
              <a:rPr lang="en-US" altLang="zh-CN" dirty="0" smtClean="0"/>
              <a:t>2)Software virtualization</a:t>
            </a:r>
            <a:endParaRPr lang="zh-CN" altLang="en-US" dirty="0"/>
          </a:p>
        </p:txBody>
      </p:sp>
    </p:spTree>
    <p:extLst>
      <p:ext uri="{BB962C8B-B14F-4D97-AF65-F5344CB8AC3E}">
        <p14:creationId xmlns:p14="http://schemas.microsoft.com/office/powerpoint/2010/main" val="33153140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610599" cy="5449886"/>
          </a:xfrm>
        </p:spPr>
        <p:txBody>
          <a:bodyPr/>
          <a:lstStyle/>
          <a:p>
            <a:r>
              <a:rPr lang="en-US" altLang="zh-CN" dirty="0" smtClean="0"/>
              <a:t>Desktop virtualization(DV)</a:t>
            </a:r>
          </a:p>
          <a:p>
            <a:pPr lvl="1"/>
            <a:r>
              <a:rPr lang="en-US" altLang="zh-CN" dirty="0" smtClean="0"/>
              <a:t>is </a:t>
            </a:r>
            <a:r>
              <a:rPr lang="en-US" altLang="zh-CN" dirty="0"/>
              <a:t>the concept of separating the logical desktop from the physical </a:t>
            </a:r>
            <a:r>
              <a:rPr lang="en-US" altLang="zh-CN" dirty="0" smtClean="0"/>
              <a:t>machine.</a:t>
            </a:r>
          </a:p>
          <a:p>
            <a:pPr lvl="2"/>
            <a:r>
              <a:rPr lang="en-US" altLang="zh-CN" dirty="0" smtClean="0"/>
              <a:t>One form is virtual desktop infrastructure (</a:t>
            </a:r>
            <a:r>
              <a:rPr lang="en-US" altLang="zh-CN" dirty="0"/>
              <a:t>VDI</a:t>
            </a:r>
            <a:r>
              <a:rPr lang="en-US" altLang="zh-CN" dirty="0" smtClean="0"/>
              <a:t>).</a:t>
            </a:r>
          </a:p>
          <a:p>
            <a:pPr lvl="2"/>
            <a:r>
              <a:rPr lang="en-US" altLang="zh-CN" dirty="0" smtClean="0"/>
              <a:t>thought</a:t>
            </a:r>
            <a:r>
              <a:rPr lang="zh-CN" altLang="zh-CN" dirty="0" smtClean="0"/>
              <a:t> </a:t>
            </a:r>
            <a:r>
              <a:rPr lang="en-US" altLang="zh-CN" dirty="0" smtClean="0"/>
              <a:t>of as a more advanced form of hardware virtualization.</a:t>
            </a:r>
            <a:endParaRPr lang="en-US" altLang="zh-CN" dirty="0"/>
          </a:p>
          <a:p>
            <a:pPr lvl="1"/>
            <a:r>
              <a:rPr lang="en-US" altLang="zh-CN" dirty="0"/>
              <a:t>g</a:t>
            </a:r>
            <a:r>
              <a:rPr lang="en-US" altLang="zh-CN" dirty="0" smtClean="0"/>
              <a:t>enerally used to support desktop office.</a:t>
            </a:r>
          </a:p>
          <a:p>
            <a:r>
              <a:rPr lang="en-US" altLang="zh-CN" dirty="0"/>
              <a:t>Nested virtualization </a:t>
            </a:r>
            <a:r>
              <a:rPr lang="en-US" altLang="zh-CN" dirty="0" smtClean="0"/>
              <a:t>(NV)</a:t>
            </a:r>
            <a:endParaRPr lang="en-US" altLang="zh-CN" dirty="0"/>
          </a:p>
          <a:p>
            <a:pPr lvl="1"/>
            <a:r>
              <a:rPr lang="en-US" altLang="zh-CN" dirty="0"/>
              <a:t>refers to the ability of running a </a:t>
            </a:r>
            <a:r>
              <a:rPr lang="en-US" altLang="zh-CN" dirty="0" smtClean="0"/>
              <a:t>VM </a:t>
            </a:r>
            <a:r>
              <a:rPr lang="en-US" altLang="zh-CN" dirty="0"/>
              <a:t>within another, having this general concept extendable to an arbitrary depth.</a:t>
            </a:r>
          </a:p>
          <a:p>
            <a:pPr lvl="1"/>
            <a:r>
              <a:rPr lang="en-US" altLang="zh-CN" dirty="0" smtClean="0"/>
              <a:t>E.g.</a:t>
            </a:r>
            <a:r>
              <a:rPr lang="zh-CN" altLang="en-US" dirty="0" smtClean="0"/>
              <a:t> </a:t>
            </a:r>
            <a:r>
              <a:rPr lang="en-US" altLang="zh-CN" dirty="0" smtClean="0"/>
              <a:t>be </a:t>
            </a:r>
            <a:r>
              <a:rPr lang="en-US" altLang="zh-CN" dirty="0"/>
              <a:t>used to deploy a cloud platform in </a:t>
            </a:r>
            <a:r>
              <a:rPr lang="en-US" altLang="zh-CN" dirty="0" smtClean="0"/>
              <a:t>VMs,</a:t>
            </a:r>
            <a:r>
              <a:rPr lang="zh-CN" altLang="en-US" dirty="0" smtClean="0"/>
              <a:t> </a:t>
            </a:r>
            <a:r>
              <a:rPr lang="en-US" altLang="zh-CN" dirty="0" smtClean="0"/>
              <a:t>such</a:t>
            </a:r>
            <a:r>
              <a:rPr lang="zh-CN" altLang="en-US" dirty="0" smtClean="0"/>
              <a:t> </a:t>
            </a:r>
            <a:r>
              <a:rPr lang="en-US" altLang="zh-CN" dirty="0" smtClean="0"/>
              <a:t>as</a:t>
            </a:r>
            <a:r>
              <a:rPr lang="zh-CN" altLang="en-US" dirty="0" smtClean="0"/>
              <a:t> </a:t>
            </a:r>
            <a:r>
              <a:rPr lang="en-US" altLang="zh-CN" dirty="0" err="1" smtClean="0"/>
              <a:t>openstack</a:t>
            </a:r>
            <a:r>
              <a:rPr lang="en-US" altLang="zh-CN" dirty="0" smtClean="0"/>
              <a:t>.</a:t>
            </a:r>
            <a:endParaRPr lang="zh-CN" altLang="en-US" dirty="0"/>
          </a:p>
        </p:txBody>
      </p:sp>
      <p:sp>
        <p:nvSpPr>
          <p:cNvPr id="3" name="标题 2"/>
          <p:cNvSpPr>
            <a:spLocks noGrp="1"/>
          </p:cNvSpPr>
          <p:nvPr>
            <p:ph type="title"/>
          </p:nvPr>
        </p:nvSpPr>
        <p:spPr/>
        <p:txBody>
          <a:bodyPr/>
          <a:lstStyle/>
          <a:p>
            <a:r>
              <a:rPr lang="en-US" altLang="zh-CN" dirty="0" smtClean="0"/>
              <a:t>3)</a:t>
            </a:r>
            <a:r>
              <a:rPr lang="zh-CN" altLang="zh-CN" dirty="0" smtClean="0"/>
              <a:t>Desktop</a:t>
            </a:r>
            <a:r>
              <a:rPr lang="en-US" altLang="zh-CN" dirty="0" smtClean="0"/>
              <a:t>/Nested</a:t>
            </a:r>
            <a:r>
              <a:rPr lang="zh-CN" altLang="zh-CN" dirty="0" smtClean="0"/>
              <a:t> virtualization</a:t>
            </a:r>
            <a:endParaRPr lang="zh-CN" altLang="en-US" dirty="0"/>
          </a:p>
        </p:txBody>
      </p:sp>
      <p:sp>
        <p:nvSpPr>
          <p:cNvPr id="4" name="圆角矩形 3"/>
          <p:cNvSpPr/>
          <p:nvPr/>
        </p:nvSpPr>
        <p:spPr bwMode="auto">
          <a:xfrm>
            <a:off x="5091112" y="3200400"/>
            <a:ext cx="3890963" cy="3214686"/>
          </a:xfrm>
          <a:prstGeom prst="round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5" name="圆角矩形 4"/>
          <p:cNvSpPr/>
          <p:nvPr/>
        </p:nvSpPr>
        <p:spPr bwMode="auto">
          <a:xfrm>
            <a:off x="5562600" y="3657600"/>
            <a:ext cx="1600200" cy="1110457"/>
          </a:xfrm>
          <a:prstGeom prst="round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dirty="0" smtClean="0"/>
              <a:t>VM</a:t>
            </a:r>
            <a:endParaRPr kumimoji="0" lang="zh-CN" altLang="en-US" sz="18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690364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Server consolidation and live migration</a:t>
            </a:r>
            <a:endParaRPr kumimoji="1" lang="zh-CN" altLang="en-US" dirty="0"/>
          </a:p>
        </p:txBody>
      </p:sp>
      <p:sp>
        <p:nvSpPr>
          <p:cNvPr id="3" name="标题 2"/>
          <p:cNvSpPr>
            <a:spLocks noGrp="1"/>
          </p:cNvSpPr>
          <p:nvPr>
            <p:ph type="title"/>
          </p:nvPr>
        </p:nvSpPr>
        <p:spPr/>
        <p:txBody>
          <a:bodyPr/>
          <a:lstStyle/>
          <a:p>
            <a:r>
              <a:rPr kumimoji="1" lang="en-US" altLang="zh-CN" dirty="0" smtClean="0"/>
              <a:t>4.</a:t>
            </a:r>
            <a:r>
              <a:rPr kumimoji="1" lang="zh-CN" altLang="en-US" dirty="0" smtClean="0"/>
              <a:t> </a:t>
            </a:r>
            <a:r>
              <a:rPr kumimoji="1" lang="en-US" altLang="zh-CN" dirty="0" smtClean="0"/>
              <a:t>Virtualization </a:t>
            </a:r>
            <a:r>
              <a:rPr kumimoji="1" lang="en-US" altLang="zh-CN" dirty="0"/>
              <a:t>benefits</a:t>
            </a:r>
            <a:endParaRPr kumimoji="1" lang="zh-CN" altLang="en-US" dirty="0"/>
          </a:p>
        </p:txBody>
      </p:sp>
      <p:pic>
        <p:nvPicPr>
          <p:cNvPr id="14" name="图片 13"/>
          <p:cNvPicPr>
            <a:picLocks noChangeAspect="1"/>
          </p:cNvPicPr>
          <p:nvPr/>
        </p:nvPicPr>
        <p:blipFill>
          <a:blip r:embed="rId2"/>
          <a:stretch>
            <a:fillRect/>
          </a:stretch>
        </p:blipFill>
        <p:spPr>
          <a:xfrm>
            <a:off x="1143000" y="4114800"/>
            <a:ext cx="7010400" cy="1507792"/>
          </a:xfrm>
          <a:prstGeom prst="rect">
            <a:avLst/>
          </a:prstGeom>
        </p:spPr>
      </p:pic>
      <p:pic>
        <p:nvPicPr>
          <p:cNvPr id="15" name="图片 14"/>
          <p:cNvPicPr>
            <a:picLocks noChangeAspect="1"/>
          </p:cNvPicPr>
          <p:nvPr/>
        </p:nvPicPr>
        <p:blipFill>
          <a:blip r:embed="rId3"/>
          <a:stretch>
            <a:fillRect/>
          </a:stretch>
        </p:blipFill>
        <p:spPr>
          <a:xfrm>
            <a:off x="533400" y="2133600"/>
            <a:ext cx="1104900" cy="1268004"/>
          </a:xfrm>
          <a:prstGeom prst="rect">
            <a:avLst/>
          </a:prstGeom>
        </p:spPr>
      </p:pic>
      <p:pic>
        <p:nvPicPr>
          <p:cNvPr id="16" name="图片 15"/>
          <p:cNvPicPr>
            <a:picLocks noChangeAspect="1"/>
          </p:cNvPicPr>
          <p:nvPr/>
        </p:nvPicPr>
        <p:blipFill>
          <a:blip r:embed="rId3"/>
          <a:stretch>
            <a:fillRect/>
          </a:stretch>
        </p:blipFill>
        <p:spPr>
          <a:xfrm>
            <a:off x="5562600" y="2133600"/>
            <a:ext cx="1104900" cy="1268004"/>
          </a:xfrm>
          <a:prstGeom prst="rect">
            <a:avLst/>
          </a:prstGeom>
        </p:spPr>
      </p:pic>
      <p:pic>
        <p:nvPicPr>
          <p:cNvPr id="17" name="图片 16"/>
          <p:cNvPicPr>
            <a:picLocks noChangeAspect="1"/>
          </p:cNvPicPr>
          <p:nvPr/>
        </p:nvPicPr>
        <p:blipFill>
          <a:blip r:embed="rId3"/>
          <a:stretch>
            <a:fillRect/>
          </a:stretch>
        </p:blipFill>
        <p:spPr>
          <a:xfrm>
            <a:off x="6858000" y="2133600"/>
            <a:ext cx="1104900" cy="1268004"/>
          </a:xfrm>
          <a:prstGeom prst="rect">
            <a:avLst/>
          </a:prstGeom>
        </p:spPr>
      </p:pic>
      <p:pic>
        <p:nvPicPr>
          <p:cNvPr id="18" name="图片 17"/>
          <p:cNvPicPr>
            <a:picLocks noChangeAspect="1"/>
          </p:cNvPicPr>
          <p:nvPr/>
        </p:nvPicPr>
        <p:blipFill>
          <a:blip r:embed="rId3"/>
          <a:stretch>
            <a:fillRect/>
          </a:stretch>
        </p:blipFill>
        <p:spPr>
          <a:xfrm>
            <a:off x="1981200" y="2133600"/>
            <a:ext cx="1104900" cy="1268004"/>
          </a:xfrm>
          <a:prstGeom prst="rect">
            <a:avLst/>
          </a:prstGeom>
        </p:spPr>
      </p:pic>
      <p:pic>
        <p:nvPicPr>
          <p:cNvPr id="19" name="图片 18"/>
          <p:cNvPicPr>
            <a:picLocks noChangeAspect="1"/>
          </p:cNvPicPr>
          <p:nvPr/>
        </p:nvPicPr>
        <p:blipFill>
          <a:blip r:embed="rId3"/>
          <a:stretch>
            <a:fillRect/>
          </a:stretch>
        </p:blipFill>
        <p:spPr>
          <a:xfrm>
            <a:off x="4305300" y="2188392"/>
            <a:ext cx="1104900" cy="1268004"/>
          </a:xfrm>
          <a:prstGeom prst="rect">
            <a:avLst/>
          </a:prstGeom>
        </p:spPr>
      </p:pic>
      <p:pic>
        <p:nvPicPr>
          <p:cNvPr id="22" name="图片 21"/>
          <p:cNvPicPr>
            <a:picLocks noChangeAspect="1"/>
          </p:cNvPicPr>
          <p:nvPr/>
        </p:nvPicPr>
        <p:blipFill>
          <a:blip r:embed="rId3"/>
          <a:stretch>
            <a:fillRect/>
          </a:stretch>
        </p:blipFill>
        <p:spPr>
          <a:xfrm>
            <a:off x="3200400" y="2160996"/>
            <a:ext cx="1104900" cy="1268004"/>
          </a:xfrm>
          <a:prstGeom prst="rect">
            <a:avLst/>
          </a:prstGeom>
        </p:spPr>
      </p:pic>
      <p:sp>
        <p:nvSpPr>
          <p:cNvPr id="23" name="文本框 22"/>
          <p:cNvSpPr txBox="1"/>
          <p:nvPr/>
        </p:nvSpPr>
        <p:spPr>
          <a:xfrm>
            <a:off x="2977498" y="3684996"/>
            <a:ext cx="2546641"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kumimoji="1" lang="en-US" altLang="zh-CN" dirty="0" smtClean="0"/>
              <a:t>Server</a:t>
            </a:r>
            <a:r>
              <a:rPr kumimoji="1" lang="zh-CN" altLang="en-US" dirty="0" smtClean="0"/>
              <a:t> </a:t>
            </a:r>
            <a:r>
              <a:rPr kumimoji="1" lang="en-US" altLang="zh-CN" dirty="0" smtClean="0"/>
              <a:t>consolidation</a:t>
            </a:r>
            <a:endParaRPr kumimoji="1" lang="zh-CN" altLang="en-US" dirty="0"/>
          </a:p>
        </p:txBody>
      </p:sp>
      <p:pic>
        <p:nvPicPr>
          <p:cNvPr id="24" name="图片 23"/>
          <p:cNvPicPr>
            <a:picLocks noChangeAspect="1"/>
          </p:cNvPicPr>
          <p:nvPr/>
        </p:nvPicPr>
        <p:blipFill>
          <a:blip r:embed="rId3"/>
          <a:stretch>
            <a:fillRect/>
          </a:stretch>
        </p:blipFill>
        <p:spPr>
          <a:xfrm>
            <a:off x="4495801" y="4218396"/>
            <a:ext cx="457200" cy="524692"/>
          </a:xfrm>
          <a:prstGeom prst="rect">
            <a:avLst/>
          </a:prstGeom>
        </p:spPr>
      </p:pic>
      <p:pic>
        <p:nvPicPr>
          <p:cNvPr id="25" name="图片 24"/>
          <p:cNvPicPr>
            <a:picLocks noChangeAspect="1"/>
          </p:cNvPicPr>
          <p:nvPr/>
        </p:nvPicPr>
        <p:blipFill>
          <a:blip r:embed="rId3"/>
          <a:stretch>
            <a:fillRect/>
          </a:stretch>
        </p:blipFill>
        <p:spPr>
          <a:xfrm>
            <a:off x="4935610" y="4751796"/>
            <a:ext cx="398390" cy="457200"/>
          </a:xfrm>
          <a:prstGeom prst="rect">
            <a:avLst/>
          </a:prstGeom>
        </p:spPr>
      </p:pic>
      <p:pic>
        <p:nvPicPr>
          <p:cNvPr id="26" name="图片 25"/>
          <p:cNvPicPr>
            <a:picLocks noChangeAspect="1"/>
          </p:cNvPicPr>
          <p:nvPr/>
        </p:nvPicPr>
        <p:blipFill>
          <a:blip r:embed="rId3"/>
          <a:stretch>
            <a:fillRect/>
          </a:stretch>
        </p:blipFill>
        <p:spPr>
          <a:xfrm>
            <a:off x="4267200" y="4827996"/>
            <a:ext cx="398390" cy="457200"/>
          </a:xfrm>
          <a:prstGeom prst="rect">
            <a:avLst/>
          </a:prstGeom>
        </p:spPr>
      </p:pic>
      <p:sp>
        <p:nvSpPr>
          <p:cNvPr id="27" name="虚尾箭头 26"/>
          <p:cNvSpPr/>
          <p:nvPr/>
        </p:nvSpPr>
        <p:spPr bwMode="auto">
          <a:xfrm>
            <a:off x="5715000" y="4980396"/>
            <a:ext cx="838200" cy="228600"/>
          </a:xfrm>
          <a:prstGeom prst="stripedRight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28" name="文本框 27"/>
          <p:cNvSpPr txBox="1"/>
          <p:nvPr/>
        </p:nvSpPr>
        <p:spPr>
          <a:xfrm>
            <a:off x="5638800" y="5285196"/>
            <a:ext cx="1834982"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kumimoji="1" lang="en-US" altLang="zh-CN" dirty="0" smtClean="0"/>
              <a:t>Live</a:t>
            </a:r>
            <a:r>
              <a:rPr kumimoji="1" lang="zh-CN" altLang="en-US" dirty="0" smtClean="0"/>
              <a:t> </a:t>
            </a:r>
            <a:r>
              <a:rPr kumimoji="1" lang="en-US" altLang="zh-CN" dirty="0" smtClean="0"/>
              <a:t>migration</a:t>
            </a:r>
            <a:endParaRPr kumimoji="1" lang="zh-CN" altLang="en-US" dirty="0"/>
          </a:p>
        </p:txBody>
      </p:sp>
      <p:pic>
        <p:nvPicPr>
          <p:cNvPr id="29" name="图片 28"/>
          <p:cNvPicPr>
            <a:picLocks noChangeAspect="1"/>
          </p:cNvPicPr>
          <p:nvPr/>
        </p:nvPicPr>
        <p:blipFill>
          <a:blip r:embed="rId3"/>
          <a:stretch>
            <a:fillRect/>
          </a:stretch>
        </p:blipFill>
        <p:spPr>
          <a:xfrm>
            <a:off x="7361995" y="4673056"/>
            <a:ext cx="334205" cy="383540"/>
          </a:xfrm>
          <a:prstGeom prst="rect">
            <a:avLst/>
          </a:prstGeom>
        </p:spPr>
      </p:pic>
      <p:cxnSp>
        <p:nvCxnSpPr>
          <p:cNvPr id="30" name="直线箭头连接符 29"/>
          <p:cNvCxnSpPr/>
          <p:nvPr/>
        </p:nvCxnSpPr>
        <p:spPr bwMode="auto">
          <a:xfrm>
            <a:off x="2743200" y="2770596"/>
            <a:ext cx="1447800" cy="15728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线箭头连接符 30"/>
          <p:cNvCxnSpPr/>
          <p:nvPr/>
        </p:nvCxnSpPr>
        <p:spPr bwMode="auto">
          <a:xfrm>
            <a:off x="4876800" y="2846796"/>
            <a:ext cx="0" cy="13442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线箭头连接符 31"/>
          <p:cNvCxnSpPr/>
          <p:nvPr/>
        </p:nvCxnSpPr>
        <p:spPr bwMode="auto">
          <a:xfrm>
            <a:off x="3810000" y="2846796"/>
            <a:ext cx="685800" cy="14204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402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xit" presetSubtype="0" fill="hold" nodeType="clickEffect">
                                  <p:stCondLst>
                                    <p:cond delay="0"/>
                                  </p:stCondLst>
                                  <p:childTnLst>
                                    <p:anim calcmode="lin" valueType="num">
                                      <p:cBhvr>
                                        <p:cTn id="27" dur="1000"/>
                                        <p:tgtEl>
                                          <p:spTgt spid="18"/>
                                        </p:tgtEl>
                                        <p:attrNameLst>
                                          <p:attrName>ppt_w</p:attrName>
                                        </p:attrNameLst>
                                      </p:cBhvr>
                                      <p:tavLst>
                                        <p:tav tm="0">
                                          <p:val>
                                            <p:strVal val="ppt_w"/>
                                          </p:val>
                                        </p:tav>
                                        <p:tav tm="100000">
                                          <p:val>
                                            <p:fltVal val="0"/>
                                          </p:val>
                                        </p:tav>
                                      </p:tavLst>
                                    </p:anim>
                                    <p:anim calcmode="lin" valueType="num">
                                      <p:cBhvr>
                                        <p:cTn id="28" dur="1000"/>
                                        <p:tgtEl>
                                          <p:spTgt spid="18"/>
                                        </p:tgtEl>
                                        <p:attrNameLst>
                                          <p:attrName>ppt_h</p:attrName>
                                        </p:attrNameLst>
                                      </p:cBhvr>
                                      <p:tavLst>
                                        <p:tav tm="0">
                                          <p:val>
                                            <p:strVal val="ppt_h"/>
                                          </p:val>
                                        </p:tav>
                                        <p:tav tm="100000">
                                          <p:val>
                                            <p:fltVal val="0"/>
                                          </p:val>
                                        </p:tav>
                                      </p:tavLst>
                                    </p:anim>
                                    <p:anim calcmode="lin" valueType="num">
                                      <p:cBhvr>
                                        <p:cTn id="29" dur="1000"/>
                                        <p:tgtEl>
                                          <p:spTgt spid="18"/>
                                        </p:tgtEl>
                                        <p:attrNameLst>
                                          <p:attrName>style.rotation</p:attrName>
                                        </p:attrNameLst>
                                      </p:cBhvr>
                                      <p:tavLst>
                                        <p:tav tm="0">
                                          <p:val>
                                            <p:fltVal val="0"/>
                                          </p:val>
                                        </p:tav>
                                        <p:tav tm="100000">
                                          <p:val>
                                            <p:fltVal val="90"/>
                                          </p:val>
                                        </p:tav>
                                      </p:tavLst>
                                    </p:anim>
                                    <p:animEffect transition="out" filter="fade">
                                      <p:cBhvr>
                                        <p:cTn id="30" dur="1000"/>
                                        <p:tgtEl>
                                          <p:spTgt spid="18"/>
                                        </p:tgtEl>
                                      </p:cBhvr>
                                    </p:animEffect>
                                    <p:set>
                                      <p:cBhvr>
                                        <p:cTn id="31" dur="1" fill="hold">
                                          <p:stCondLst>
                                            <p:cond delay="999"/>
                                          </p:stCondLst>
                                        </p:cTn>
                                        <p:tgtEl>
                                          <p:spTgt spid="18"/>
                                        </p:tgtEl>
                                        <p:attrNameLst>
                                          <p:attrName>style.visibility</p:attrName>
                                        </p:attrNameLst>
                                      </p:cBhvr>
                                      <p:to>
                                        <p:strVal val="hidden"/>
                                      </p:to>
                                    </p:set>
                                  </p:childTnLst>
                                </p:cTn>
                              </p:par>
                              <p:par>
                                <p:cTn id="32" presetID="31" presetClass="exit" presetSubtype="0" fill="hold" nodeType="withEffect">
                                  <p:stCondLst>
                                    <p:cond delay="0"/>
                                  </p:stCondLst>
                                  <p:childTnLst>
                                    <p:anim calcmode="lin" valueType="num">
                                      <p:cBhvr>
                                        <p:cTn id="33" dur="1000"/>
                                        <p:tgtEl>
                                          <p:spTgt spid="22"/>
                                        </p:tgtEl>
                                        <p:attrNameLst>
                                          <p:attrName>ppt_w</p:attrName>
                                        </p:attrNameLst>
                                      </p:cBhvr>
                                      <p:tavLst>
                                        <p:tav tm="0">
                                          <p:val>
                                            <p:strVal val="ppt_w"/>
                                          </p:val>
                                        </p:tav>
                                        <p:tav tm="100000">
                                          <p:val>
                                            <p:fltVal val="0"/>
                                          </p:val>
                                        </p:tav>
                                      </p:tavLst>
                                    </p:anim>
                                    <p:anim calcmode="lin" valueType="num">
                                      <p:cBhvr>
                                        <p:cTn id="34" dur="1000"/>
                                        <p:tgtEl>
                                          <p:spTgt spid="22"/>
                                        </p:tgtEl>
                                        <p:attrNameLst>
                                          <p:attrName>ppt_h</p:attrName>
                                        </p:attrNameLst>
                                      </p:cBhvr>
                                      <p:tavLst>
                                        <p:tav tm="0">
                                          <p:val>
                                            <p:strVal val="ppt_h"/>
                                          </p:val>
                                        </p:tav>
                                        <p:tav tm="100000">
                                          <p:val>
                                            <p:fltVal val="0"/>
                                          </p:val>
                                        </p:tav>
                                      </p:tavLst>
                                    </p:anim>
                                    <p:anim calcmode="lin" valueType="num">
                                      <p:cBhvr>
                                        <p:cTn id="35" dur="1000"/>
                                        <p:tgtEl>
                                          <p:spTgt spid="22"/>
                                        </p:tgtEl>
                                        <p:attrNameLst>
                                          <p:attrName>style.rotation</p:attrName>
                                        </p:attrNameLst>
                                      </p:cBhvr>
                                      <p:tavLst>
                                        <p:tav tm="0">
                                          <p:val>
                                            <p:fltVal val="0"/>
                                          </p:val>
                                        </p:tav>
                                        <p:tav tm="100000">
                                          <p:val>
                                            <p:fltVal val="90"/>
                                          </p:val>
                                        </p:tav>
                                      </p:tavLst>
                                    </p:anim>
                                    <p:animEffect transition="out" filter="fade">
                                      <p:cBhvr>
                                        <p:cTn id="36" dur="1000"/>
                                        <p:tgtEl>
                                          <p:spTgt spid="22"/>
                                        </p:tgtEl>
                                      </p:cBhvr>
                                    </p:animEffect>
                                    <p:set>
                                      <p:cBhvr>
                                        <p:cTn id="37" dur="1" fill="hold">
                                          <p:stCondLst>
                                            <p:cond delay="999"/>
                                          </p:stCondLst>
                                        </p:cTn>
                                        <p:tgtEl>
                                          <p:spTgt spid="22"/>
                                        </p:tgtEl>
                                        <p:attrNameLst>
                                          <p:attrName>style.visibility</p:attrName>
                                        </p:attrNameLst>
                                      </p:cBhvr>
                                      <p:to>
                                        <p:strVal val="hidden"/>
                                      </p:to>
                                    </p:set>
                                  </p:childTnLst>
                                </p:cTn>
                              </p:par>
                              <p:par>
                                <p:cTn id="38" presetID="31" presetClass="exit" presetSubtype="0" fill="hold" nodeType="withEffect">
                                  <p:stCondLst>
                                    <p:cond delay="0"/>
                                  </p:stCondLst>
                                  <p:childTnLst>
                                    <p:anim calcmode="lin" valueType="num">
                                      <p:cBhvr>
                                        <p:cTn id="39" dur="1000"/>
                                        <p:tgtEl>
                                          <p:spTgt spid="19"/>
                                        </p:tgtEl>
                                        <p:attrNameLst>
                                          <p:attrName>ppt_w</p:attrName>
                                        </p:attrNameLst>
                                      </p:cBhvr>
                                      <p:tavLst>
                                        <p:tav tm="0">
                                          <p:val>
                                            <p:strVal val="ppt_w"/>
                                          </p:val>
                                        </p:tav>
                                        <p:tav tm="100000">
                                          <p:val>
                                            <p:fltVal val="0"/>
                                          </p:val>
                                        </p:tav>
                                      </p:tavLst>
                                    </p:anim>
                                    <p:anim calcmode="lin" valueType="num">
                                      <p:cBhvr>
                                        <p:cTn id="40" dur="1000"/>
                                        <p:tgtEl>
                                          <p:spTgt spid="19"/>
                                        </p:tgtEl>
                                        <p:attrNameLst>
                                          <p:attrName>ppt_h</p:attrName>
                                        </p:attrNameLst>
                                      </p:cBhvr>
                                      <p:tavLst>
                                        <p:tav tm="0">
                                          <p:val>
                                            <p:strVal val="ppt_h"/>
                                          </p:val>
                                        </p:tav>
                                        <p:tav tm="100000">
                                          <p:val>
                                            <p:fltVal val="0"/>
                                          </p:val>
                                        </p:tav>
                                      </p:tavLst>
                                    </p:anim>
                                    <p:anim calcmode="lin" valueType="num">
                                      <p:cBhvr>
                                        <p:cTn id="41" dur="1000"/>
                                        <p:tgtEl>
                                          <p:spTgt spid="19"/>
                                        </p:tgtEl>
                                        <p:attrNameLst>
                                          <p:attrName>style.rotation</p:attrName>
                                        </p:attrNameLst>
                                      </p:cBhvr>
                                      <p:tavLst>
                                        <p:tav tm="0">
                                          <p:val>
                                            <p:fltVal val="0"/>
                                          </p:val>
                                        </p:tav>
                                        <p:tav tm="100000">
                                          <p:val>
                                            <p:fltVal val="90"/>
                                          </p:val>
                                        </p:tav>
                                      </p:tavLst>
                                    </p:anim>
                                    <p:animEffect transition="out" filter="fade">
                                      <p:cBhvr>
                                        <p:cTn id="42" dur="1000"/>
                                        <p:tgtEl>
                                          <p:spTgt spid="19"/>
                                        </p:tgtEl>
                                      </p:cBhvr>
                                    </p:animEffect>
                                    <p:set>
                                      <p:cBhvr>
                                        <p:cTn id="43" dur="1" fill="hold">
                                          <p:stCondLst>
                                            <p:cond delay="999"/>
                                          </p:stCondLst>
                                        </p:cTn>
                                        <p:tgtEl>
                                          <p:spTgt spid="19"/>
                                        </p:tgtEl>
                                        <p:attrNameLst>
                                          <p:attrName>style.visibility</p:attrName>
                                        </p:attrNameLst>
                                      </p:cBhvr>
                                      <p:to>
                                        <p:strVal val="hidden"/>
                                      </p:to>
                                    </p:set>
                                  </p:childTnLst>
                                </p:cTn>
                              </p:par>
                              <p:par>
                                <p:cTn id="44" presetID="9"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ssolve">
                                      <p:cBhvr>
                                        <p:cTn id="46" dur="500"/>
                                        <p:tgtEl>
                                          <p:spTgt spid="26"/>
                                        </p:tgtEl>
                                      </p:cBhvr>
                                    </p:animEffect>
                                  </p:childTnLst>
                                </p:cTn>
                              </p:par>
                              <p:par>
                                <p:cTn id="47" presetID="9"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dissolve">
                                      <p:cBhvr>
                                        <p:cTn id="49" dur="500"/>
                                        <p:tgtEl>
                                          <p:spTgt spid="25"/>
                                        </p:tgtEl>
                                      </p:cBhvr>
                                    </p:animEffect>
                                  </p:childTnLst>
                                </p:cTn>
                              </p:par>
                            </p:childTnLst>
                          </p:cTn>
                        </p:par>
                        <p:par>
                          <p:cTn id="50" fill="hold">
                            <p:stCondLst>
                              <p:cond delay="1000"/>
                            </p:stCondLst>
                            <p:childTnLst>
                              <p:par>
                                <p:cTn id="51" presetID="9"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dissolv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xit" presetSubtype="2" fill="hold" nodeType="clickEffect">
                                  <p:stCondLst>
                                    <p:cond delay="0"/>
                                  </p:stCondLst>
                                  <p:childTnLst>
                                    <p:anim calcmode="lin" valueType="num">
                                      <p:cBhvr additive="base">
                                        <p:cTn id="63" dur="500"/>
                                        <p:tgtEl>
                                          <p:spTgt spid="25"/>
                                        </p:tgtEl>
                                        <p:attrNameLst>
                                          <p:attrName>ppt_x</p:attrName>
                                        </p:attrNameLst>
                                      </p:cBhvr>
                                      <p:tavLst>
                                        <p:tav tm="0">
                                          <p:val>
                                            <p:strVal val="#ppt_x"/>
                                          </p:val>
                                        </p:tav>
                                        <p:tav tm="100000">
                                          <p:val>
                                            <p:strVal val="#ppt_x+#ppt_w*1.125000"/>
                                          </p:val>
                                        </p:tav>
                                      </p:tavLst>
                                    </p:anim>
                                    <p:animEffect transition="out" filter="wipe(right)">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childTnLst>
                          </p:cTn>
                        </p:par>
                        <p:par>
                          <p:cTn id="66" fill="hold">
                            <p:stCondLst>
                              <p:cond delay="500"/>
                            </p:stCondLst>
                            <p:childTnLst>
                              <p:par>
                                <p:cTn id="67" presetID="12" presetClass="entr" presetSubtype="4"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p:tgtEl>
                                          <p:spTgt spid="27"/>
                                        </p:tgtEl>
                                        <p:attrNameLst>
                                          <p:attrName>ppt_y</p:attrName>
                                        </p:attrNameLst>
                                      </p:cBhvr>
                                      <p:tavLst>
                                        <p:tav tm="0">
                                          <p:val>
                                            <p:strVal val="#ppt_y+#ppt_h*1.125000"/>
                                          </p:val>
                                        </p:tav>
                                        <p:tav tm="100000">
                                          <p:val>
                                            <p:strVal val="#ppt_y"/>
                                          </p:val>
                                        </p:tav>
                                      </p:tavLst>
                                    </p:anim>
                                    <p:animEffect transition="in" filter="wipe(up)">
                                      <p:cBhvr>
                                        <p:cTn id="70" dur="500"/>
                                        <p:tgtEl>
                                          <p:spTgt spid="27"/>
                                        </p:tgtEl>
                                      </p:cBhvr>
                                    </p:animEffect>
                                  </p:childTnLst>
                                </p:cTn>
                              </p:par>
                            </p:childTnLst>
                          </p:cTn>
                        </p:par>
                        <p:par>
                          <p:cTn id="71" fill="hold">
                            <p:stCondLst>
                              <p:cond delay="1000"/>
                            </p:stCondLst>
                            <p:childTnLst>
                              <p:par>
                                <p:cTn id="72" presetID="12" presetClass="entr" presetSubtype="8"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p:tgtEl>
                                          <p:spTgt spid="29"/>
                                        </p:tgtEl>
                                        <p:attrNameLst>
                                          <p:attrName>ppt_x</p:attrName>
                                        </p:attrNameLst>
                                      </p:cBhvr>
                                      <p:tavLst>
                                        <p:tav tm="0">
                                          <p:val>
                                            <p:strVal val="#ppt_x-#ppt_w*1.125000"/>
                                          </p:val>
                                        </p:tav>
                                        <p:tav tm="100000">
                                          <p:val>
                                            <p:strVal val="#ppt_x"/>
                                          </p:val>
                                        </p:tav>
                                      </p:tavLst>
                                    </p:anim>
                                    <p:animEffect transition="in" filter="wipe(right)">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rgbClr val="FF9900"/>
                </a:solidFill>
              </a:rPr>
              <a:t>Virtualization </a:t>
            </a:r>
            <a:r>
              <a:rPr lang="en-US" altLang="zh-CN" dirty="0" smtClean="0">
                <a:solidFill>
                  <a:srgbClr val="FF9900"/>
                </a:solidFill>
              </a:rPr>
              <a:t>Technologies </a:t>
            </a:r>
            <a:endParaRPr lang="en-US" altLang="zh-CN" dirty="0">
              <a:solidFill>
                <a:srgbClr val="FF9900"/>
              </a:solidFill>
            </a:endParaRPr>
          </a:p>
          <a:p>
            <a:pPr lvl="1"/>
            <a:r>
              <a:rPr lang="en-US" altLang="zh-CN" dirty="0" smtClean="0">
                <a:solidFill>
                  <a:schemeClr val="accent2">
                    <a:lumMod val="50000"/>
                  </a:schemeClr>
                </a:solidFill>
              </a:rPr>
              <a:t>CPU</a:t>
            </a:r>
          </a:p>
          <a:p>
            <a:pPr lvl="1"/>
            <a:r>
              <a:rPr lang="en-US" altLang="zh-CN" dirty="0" smtClean="0">
                <a:solidFill>
                  <a:schemeClr val="accent2">
                    <a:lumMod val="50000"/>
                  </a:schemeClr>
                </a:solidFill>
              </a:rPr>
              <a:t>Memory</a:t>
            </a:r>
          </a:p>
          <a:p>
            <a:pPr lvl="1"/>
            <a:r>
              <a:rPr lang="en-US" altLang="zh-CN" dirty="0" smtClean="0">
                <a:solidFill>
                  <a:schemeClr val="accent2">
                    <a:lumMod val="50000"/>
                  </a:schemeClr>
                </a:solidFill>
              </a:rPr>
              <a:t>IO</a:t>
            </a:r>
            <a:endParaRPr lang="en-US" altLang="zh-CN" dirty="0">
              <a:solidFill>
                <a:schemeClr val="accent2">
                  <a:lumMod val="50000"/>
                </a:schemeClr>
              </a:solidFill>
            </a:endParaRPr>
          </a:p>
          <a:p>
            <a:r>
              <a:rPr lang="en-US" altLang="zh-CN" dirty="0" smtClean="0">
                <a:solidFill>
                  <a:schemeClr val="tx2"/>
                </a:solidFill>
              </a:rPr>
              <a:t>Commercial virtualization tools</a:t>
            </a:r>
            <a:endParaRPr lang="en-US" altLang="zh-CN" dirty="0">
              <a:solidFill>
                <a:schemeClr val="tx2"/>
              </a:solidFill>
            </a:endParaRPr>
          </a:p>
          <a:p>
            <a:r>
              <a:rPr lang="en-US" altLang="zh-CN" dirty="0">
                <a:solidFill>
                  <a:schemeClr val="tx2"/>
                </a:solidFill>
              </a:rPr>
              <a:t>P</a:t>
            </a:r>
            <a:r>
              <a:rPr lang="en-US" altLang="zh-CN" dirty="0" smtClean="0">
                <a:solidFill>
                  <a:schemeClr val="tx2"/>
                </a:solidFill>
              </a:rPr>
              <a:t>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1552010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smtClean="0">
                <a:solidFill>
                  <a:srgbClr val="FF9900"/>
                </a:solidFill>
              </a:rPr>
              <a:t>Introduction</a:t>
            </a:r>
          </a:p>
          <a:p>
            <a:r>
              <a:rPr lang="en-US" altLang="zh-CN" dirty="0">
                <a:solidFill>
                  <a:schemeClr val="accent2">
                    <a:lumMod val="50000"/>
                  </a:schemeClr>
                </a:solidFill>
              </a:rPr>
              <a:t>Virtualization </a:t>
            </a:r>
            <a:r>
              <a:rPr lang="en-US" altLang="zh-CN" dirty="0" smtClean="0">
                <a:solidFill>
                  <a:schemeClr val="accent2">
                    <a:lumMod val="50000"/>
                  </a:schemeClr>
                </a:solidFill>
              </a:rPr>
              <a:t>Technologies</a:t>
            </a:r>
          </a:p>
          <a:p>
            <a:pPr lvl="1"/>
            <a:r>
              <a:rPr lang="en-US" altLang="zh-CN" dirty="0" smtClean="0">
                <a:solidFill>
                  <a:schemeClr val="accent2">
                    <a:lumMod val="50000"/>
                  </a:schemeClr>
                </a:solidFill>
              </a:rPr>
              <a:t>CPU</a:t>
            </a:r>
          </a:p>
          <a:p>
            <a:pPr lvl="1"/>
            <a:r>
              <a:rPr lang="en-US" altLang="zh-CN" dirty="0" smtClean="0">
                <a:solidFill>
                  <a:schemeClr val="accent2">
                    <a:lumMod val="50000"/>
                  </a:schemeClr>
                </a:solidFill>
              </a:rPr>
              <a:t>Memory</a:t>
            </a:r>
          </a:p>
          <a:p>
            <a:pPr lvl="1"/>
            <a:r>
              <a:rPr lang="en-US" altLang="zh-CN" dirty="0" smtClean="0">
                <a:solidFill>
                  <a:schemeClr val="accent2">
                    <a:lumMod val="50000"/>
                  </a:schemeClr>
                </a:solidFill>
              </a:rPr>
              <a:t>IO</a:t>
            </a:r>
            <a:endParaRPr lang="en-US" altLang="zh-CN" dirty="0">
              <a:solidFill>
                <a:schemeClr val="accent2">
                  <a:lumMod val="50000"/>
                </a:schemeClr>
              </a:solidFill>
            </a:endParaRPr>
          </a:p>
          <a:p>
            <a:r>
              <a:rPr lang="en-US" altLang="zh-CN" dirty="0" smtClean="0">
                <a:solidFill>
                  <a:schemeClr val="tx2"/>
                </a:solidFill>
              </a:rPr>
              <a:t>Commercial virtualization tools</a:t>
            </a:r>
            <a:endParaRPr lang="en-US" altLang="zh-CN" dirty="0">
              <a:solidFill>
                <a:schemeClr val="tx2"/>
              </a:solidFill>
            </a:endParaRPr>
          </a:p>
          <a:p>
            <a:r>
              <a:rPr lang="en-US" altLang="zh-CN" dirty="0">
                <a:solidFill>
                  <a:schemeClr val="tx2"/>
                </a:solidFill>
              </a:rPr>
              <a:t>P</a:t>
            </a:r>
            <a:r>
              <a:rPr lang="en-US" altLang="zh-CN" dirty="0" smtClean="0">
                <a:solidFill>
                  <a:schemeClr val="tx2"/>
                </a:solidFill>
              </a:rPr>
              <a:t>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601075" cy="5449886"/>
          </a:xfrm>
        </p:spPr>
        <p:txBody>
          <a:bodyPr/>
          <a:lstStyle/>
          <a:p>
            <a:r>
              <a:rPr lang="en-US" altLang="zh-CN" dirty="0" smtClean="0"/>
              <a:t>Simulates </a:t>
            </a:r>
            <a:r>
              <a:rPr lang="en-US" altLang="zh-CN" dirty="0"/>
              <a:t>hardware platform and all its software platforms</a:t>
            </a:r>
            <a:r>
              <a:rPr lang="en-US" altLang="zh-CN" dirty="0" smtClean="0"/>
              <a:t>.</a:t>
            </a:r>
            <a:endParaRPr lang="zh-CN" altLang="en-US" dirty="0"/>
          </a:p>
          <a:p>
            <a:r>
              <a:rPr lang="en-US" altLang="zh-CN" dirty="0"/>
              <a:t>Hardware </a:t>
            </a:r>
            <a:r>
              <a:rPr lang="en-US" altLang="zh-CN" dirty="0" smtClean="0"/>
              <a:t>platform</a:t>
            </a:r>
            <a:endParaRPr lang="en-US" altLang="zh-CN" dirty="0"/>
          </a:p>
          <a:p>
            <a:pPr lvl="1"/>
            <a:r>
              <a:rPr lang="en-US" altLang="zh-CN" dirty="0" smtClean="0"/>
              <a:t>CPU, Memory, I/O</a:t>
            </a:r>
            <a:endParaRPr lang="en-US" altLang="zh-CN" dirty="0"/>
          </a:p>
          <a:p>
            <a:r>
              <a:rPr lang="en-US" altLang="zh-CN" dirty="0" smtClean="0"/>
              <a:t>Software </a:t>
            </a:r>
            <a:r>
              <a:rPr lang="en-US" altLang="zh-CN" dirty="0"/>
              <a:t>platforms/components layer</a:t>
            </a:r>
          </a:p>
          <a:p>
            <a:pPr lvl="1"/>
            <a:r>
              <a:rPr lang="en-US" altLang="zh-CN" dirty="0" smtClean="0"/>
              <a:t>BIOS</a:t>
            </a:r>
            <a:endParaRPr lang="en-US" altLang="zh-CN" dirty="0"/>
          </a:p>
          <a:p>
            <a:pPr lvl="1"/>
            <a:r>
              <a:rPr lang="en-US" altLang="zh-CN" dirty="0" smtClean="0"/>
              <a:t>OS</a:t>
            </a:r>
            <a:endParaRPr lang="en-US" altLang="zh-CN" dirty="0"/>
          </a:p>
          <a:p>
            <a:pPr lvl="1"/>
            <a:r>
              <a:rPr lang="en-US" altLang="zh-CN" dirty="0" smtClean="0"/>
              <a:t>Run </a:t>
            </a:r>
            <a:r>
              <a:rPr lang="en-US" altLang="zh-CN" dirty="0"/>
              <a:t>time library</a:t>
            </a:r>
          </a:p>
          <a:p>
            <a:pPr lvl="1"/>
            <a:r>
              <a:rPr lang="en-US" altLang="zh-CN" dirty="0" smtClean="0"/>
              <a:t>Applications</a:t>
            </a:r>
            <a:endParaRPr lang="zh-CN" altLang="en-US" dirty="0"/>
          </a:p>
        </p:txBody>
      </p:sp>
      <p:sp>
        <p:nvSpPr>
          <p:cNvPr id="3" name="标题 2"/>
          <p:cNvSpPr>
            <a:spLocks noGrp="1"/>
          </p:cNvSpPr>
          <p:nvPr>
            <p:ph type="title"/>
          </p:nvPr>
        </p:nvSpPr>
        <p:spPr/>
        <p:txBody>
          <a:bodyPr/>
          <a:lstStyle/>
          <a:p>
            <a:r>
              <a:rPr lang="en-US" altLang="zh-CN" dirty="0" smtClean="0"/>
              <a:t>Virtual Platform</a:t>
            </a:r>
            <a:endParaRPr lang="zh-CN" altLang="en-US" dirty="0"/>
          </a:p>
        </p:txBody>
      </p:sp>
    </p:spTree>
    <p:extLst>
      <p:ext uri="{BB962C8B-B14F-4D97-AF65-F5344CB8AC3E}">
        <p14:creationId xmlns:p14="http://schemas.microsoft.com/office/powerpoint/2010/main" val="1997667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rgbClr val="FF9900"/>
                </a:solidFill>
              </a:rPr>
              <a:t>Virtualization Technologies</a:t>
            </a:r>
          </a:p>
          <a:p>
            <a:pPr lvl="1"/>
            <a:r>
              <a:rPr lang="en-US" altLang="zh-CN" dirty="0" smtClean="0">
                <a:solidFill>
                  <a:srgbClr val="FFC000"/>
                </a:solidFill>
              </a:rPr>
              <a:t>CPU</a:t>
            </a:r>
          </a:p>
          <a:p>
            <a:pPr lvl="1"/>
            <a:r>
              <a:rPr lang="en-US" altLang="zh-CN" dirty="0" smtClean="0">
                <a:solidFill>
                  <a:schemeClr val="accent2">
                    <a:lumMod val="50000"/>
                  </a:schemeClr>
                </a:solidFill>
              </a:rPr>
              <a:t>Memory</a:t>
            </a:r>
          </a:p>
          <a:p>
            <a:pPr lvl="1"/>
            <a:r>
              <a:rPr lang="en-US" altLang="zh-CN" dirty="0" smtClean="0">
                <a:solidFill>
                  <a:schemeClr val="accent2">
                    <a:lumMod val="50000"/>
                  </a:schemeClr>
                </a:solidFill>
              </a:rPr>
              <a:t>IO</a:t>
            </a:r>
            <a:endParaRPr lang="en-US" altLang="zh-CN" dirty="0">
              <a:solidFill>
                <a:schemeClr val="accent2">
                  <a:lumMod val="50000"/>
                </a:schemeClr>
              </a:solidFill>
            </a:endParaRPr>
          </a:p>
          <a:p>
            <a:r>
              <a:rPr lang="en-US" altLang="zh-CN" dirty="0" smtClean="0">
                <a:solidFill>
                  <a:schemeClr val="tx2"/>
                </a:solidFill>
              </a:rPr>
              <a:t>Commercial virtualization tools</a:t>
            </a:r>
            <a:endParaRPr lang="en-US" altLang="zh-CN" dirty="0">
              <a:solidFill>
                <a:schemeClr val="tx2"/>
              </a:solidFill>
            </a:endParaRPr>
          </a:p>
          <a:p>
            <a:r>
              <a:rPr lang="en-US" altLang="zh-CN" dirty="0" smtClean="0">
                <a:solidFill>
                  <a:schemeClr val="tx2"/>
                </a:solidFill>
              </a:rPr>
              <a:t>Problems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632135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Applications</a:t>
            </a:r>
            <a:r>
              <a:rPr lang="zh-CN" altLang="en-US" dirty="0" smtClean="0"/>
              <a:t> </a:t>
            </a:r>
            <a:r>
              <a:rPr lang="en-US" altLang="zh-CN" dirty="0" smtClean="0"/>
              <a:t>run</a:t>
            </a:r>
            <a:r>
              <a:rPr lang="zh-CN" altLang="en-US" dirty="0" smtClean="0"/>
              <a:t> </a:t>
            </a:r>
            <a:r>
              <a:rPr lang="en-US" altLang="zh-CN" dirty="0" smtClean="0"/>
              <a:t>by</a:t>
            </a:r>
            <a:r>
              <a:rPr lang="zh-CN" altLang="en-US" dirty="0" smtClean="0"/>
              <a:t> </a:t>
            </a:r>
            <a:r>
              <a:rPr lang="en-US" altLang="zh-CN" dirty="0" smtClean="0"/>
              <a:t>CPU</a:t>
            </a:r>
            <a:r>
              <a:rPr lang="zh-CN" altLang="en-US" dirty="0" smtClean="0"/>
              <a:t> </a:t>
            </a:r>
            <a:r>
              <a:rPr lang="en-US" altLang="zh-CN" dirty="0" smtClean="0"/>
              <a:t>with</a:t>
            </a:r>
            <a:r>
              <a:rPr lang="zh-CN" altLang="en-US" dirty="0" smtClean="0"/>
              <a:t> </a:t>
            </a:r>
            <a:r>
              <a:rPr lang="en-US" altLang="zh-CN" dirty="0" smtClean="0"/>
              <a:t>an </a:t>
            </a:r>
            <a:r>
              <a:rPr lang="en-US" altLang="zh-CN" dirty="0"/>
              <a:t>instruction set </a:t>
            </a:r>
            <a:r>
              <a:rPr lang="en-US" altLang="zh-CN" dirty="0" smtClean="0"/>
              <a:t>system</a:t>
            </a:r>
            <a:endParaRPr lang="zh-CN" altLang="en-US" dirty="0"/>
          </a:p>
          <a:p>
            <a:r>
              <a:rPr lang="en-US" altLang="zh-CN" dirty="0" smtClean="0"/>
              <a:t>An instruction</a:t>
            </a:r>
          </a:p>
          <a:p>
            <a:pPr lvl="1"/>
            <a:r>
              <a:rPr lang="en-US" altLang="zh-CN" dirty="0"/>
              <a:t>i</a:t>
            </a:r>
            <a:r>
              <a:rPr lang="en-US" altLang="zh-CN" dirty="0" smtClean="0"/>
              <a:t>s a basic command of CPU operation,</a:t>
            </a:r>
            <a:r>
              <a:rPr lang="zh-CN" altLang="en-US" dirty="0" smtClean="0"/>
              <a:t> </a:t>
            </a:r>
            <a:r>
              <a:rPr lang="en-US" altLang="zh-CN" dirty="0" smtClean="0"/>
              <a:t>e.g.,</a:t>
            </a:r>
            <a:r>
              <a:rPr lang="zh-CN" altLang="en-US" dirty="0" smtClean="0"/>
              <a:t> </a:t>
            </a:r>
            <a:r>
              <a:rPr lang="en-US" altLang="zh-CN" dirty="0" smtClean="0"/>
              <a:t>one</a:t>
            </a:r>
            <a:r>
              <a:rPr lang="zh-CN" altLang="en-US" dirty="0" smtClean="0"/>
              <a:t> </a:t>
            </a:r>
            <a:r>
              <a:rPr lang="en-US" altLang="zh-CN" dirty="0" smtClean="0"/>
              <a:t>time</a:t>
            </a:r>
            <a:r>
              <a:rPr lang="zh-CN" altLang="en-US" dirty="0" smtClean="0"/>
              <a:t> </a:t>
            </a:r>
            <a:r>
              <a:rPr lang="en-US" altLang="zh-CN" dirty="0" smtClean="0"/>
              <a:t>of</a:t>
            </a:r>
            <a:r>
              <a:rPr lang="zh-CN" altLang="en-US" dirty="0" smtClean="0"/>
              <a:t> </a:t>
            </a:r>
            <a:r>
              <a:rPr lang="en-US" altLang="zh-CN" dirty="0" smtClean="0"/>
              <a:t>single</a:t>
            </a:r>
            <a:r>
              <a:rPr lang="zh-CN" altLang="en-US" dirty="0" smtClean="0"/>
              <a:t> </a:t>
            </a:r>
            <a:r>
              <a:rPr lang="en-US" altLang="zh-CN" dirty="0" smtClean="0"/>
              <a:t>logical</a:t>
            </a:r>
            <a:r>
              <a:rPr lang="zh-CN" altLang="en-US" dirty="0" smtClean="0"/>
              <a:t> </a:t>
            </a:r>
            <a:r>
              <a:rPr lang="en-US" altLang="zh-CN" dirty="0" smtClean="0"/>
              <a:t>computation:</a:t>
            </a:r>
            <a:r>
              <a:rPr lang="zh-CN" altLang="en-US" dirty="0" smtClean="0"/>
              <a:t> </a:t>
            </a:r>
            <a:r>
              <a:rPr lang="en-US" altLang="zh-CN" dirty="0" smtClean="0"/>
              <a:t>plus</a:t>
            </a:r>
            <a:r>
              <a:rPr lang="zh-CN" altLang="en-US" dirty="0" smtClean="0"/>
              <a:t> </a:t>
            </a:r>
            <a:r>
              <a:rPr lang="en-US" altLang="zh-CN" dirty="0" smtClean="0"/>
              <a:t>two</a:t>
            </a:r>
            <a:r>
              <a:rPr lang="zh-CN" altLang="en-US" dirty="0" smtClean="0"/>
              <a:t> </a:t>
            </a:r>
            <a:r>
              <a:rPr lang="en-US" altLang="zh-CN" dirty="0" smtClean="0"/>
              <a:t>numbers,</a:t>
            </a:r>
            <a:r>
              <a:rPr lang="zh-CN" altLang="en-US" dirty="0" smtClean="0"/>
              <a:t> </a:t>
            </a:r>
            <a:r>
              <a:rPr lang="en-US" altLang="zh-CN" dirty="0" smtClean="0"/>
              <a:t>subtract</a:t>
            </a:r>
            <a:r>
              <a:rPr lang="zh-CN" altLang="en-US" dirty="0" smtClean="0"/>
              <a:t> </a:t>
            </a:r>
            <a:r>
              <a:rPr lang="en-US" altLang="zh-CN" dirty="0" smtClean="0"/>
              <a:t>two</a:t>
            </a:r>
            <a:r>
              <a:rPr lang="zh-CN" altLang="en-US" dirty="0" smtClean="0"/>
              <a:t> </a:t>
            </a:r>
            <a:r>
              <a:rPr lang="en-US" altLang="zh-CN" dirty="0" smtClean="0"/>
              <a:t>numbers.</a:t>
            </a:r>
          </a:p>
          <a:p>
            <a:r>
              <a:rPr lang="en-US" altLang="zh-CN" dirty="0" smtClean="0"/>
              <a:t>One application program </a:t>
            </a:r>
          </a:p>
          <a:p>
            <a:pPr lvl="1"/>
            <a:r>
              <a:rPr lang="en-US" altLang="zh-CN" dirty="0"/>
              <a:t>c</a:t>
            </a:r>
            <a:r>
              <a:rPr lang="en-US" altLang="zh-CN" dirty="0" smtClean="0"/>
              <a:t>ommonly</a:t>
            </a:r>
            <a:r>
              <a:rPr lang="zh-CN" altLang="en-US" dirty="0" smtClean="0"/>
              <a:t> </a:t>
            </a:r>
            <a:r>
              <a:rPr lang="en-US" altLang="zh-CN" dirty="0" smtClean="0"/>
              <a:t>compiled from</a:t>
            </a:r>
            <a:r>
              <a:rPr lang="zh-CN" altLang="en-US" dirty="0" smtClean="0"/>
              <a:t> </a:t>
            </a:r>
            <a:r>
              <a:rPr lang="en-US" altLang="zh-CN" dirty="0" smtClean="0"/>
              <a:t>source</a:t>
            </a:r>
            <a:r>
              <a:rPr lang="zh-CN" altLang="en-US" dirty="0" smtClean="0"/>
              <a:t> </a:t>
            </a:r>
            <a:r>
              <a:rPr lang="en-US" altLang="zh-CN" dirty="0" smtClean="0"/>
              <a:t>code</a:t>
            </a:r>
            <a:r>
              <a:rPr lang="zh-CN" altLang="en-US" dirty="0" smtClean="0"/>
              <a:t> </a:t>
            </a:r>
            <a:r>
              <a:rPr lang="en-US" altLang="zh-CN" dirty="0" smtClean="0"/>
              <a:t>into binary</a:t>
            </a:r>
            <a:endParaRPr lang="en-US" altLang="zh-CN" dirty="0"/>
          </a:p>
          <a:p>
            <a:pPr lvl="1"/>
            <a:r>
              <a:rPr lang="en-US" altLang="zh-CN" dirty="0" smtClean="0"/>
              <a:t>consists</a:t>
            </a:r>
            <a:r>
              <a:rPr lang="zh-CN" altLang="en-US" dirty="0" smtClean="0"/>
              <a:t> </a:t>
            </a:r>
            <a:r>
              <a:rPr lang="en-US" altLang="zh-CN" dirty="0" smtClean="0"/>
              <a:t>of</a:t>
            </a:r>
            <a:r>
              <a:rPr lang="zh-CN" altLang="en-US" dirty="0" smtClean="0"/>
              <a:t> </a:t>
            </a:r>
            <a:r>
              <a:rPr lang="en-US" altLang="zh-CN" dirty="0" smtClean="0"/>
              <a:t>a set of sequence instructions.</a:t>
            </a:r>
          </a:p>
          <a:p>
            <a:r>
              <a:rPr lang="en-US" altLang="zh-CN" dirty="0" smtClean="0"/>
              <a:t>The running of application</a:t>
            </a:r>
            <a:r>
              <a:rPr lang="zh-CN" altLang="en-US" dirty="0" smtClean="0"/>
              <a:t> </a:t>
            </a:r>
            <a:r>
              <a:rPr lang="en-US" altLang="zh-CN" dirty="0" smtClean="0"/>
              <a:t>equals</a:t>
            </a:r>
            <a:r>
              <a:rPr lang="zh-CN" altLang="en-US" dirty="0" smtClean="0"/>
              <a:t> </a:t>
            </a:r>
            <a:r>
              <a:rPr lang="en-US" altLang="zh-CN" dirty="0" smtClean="0"/>
              <a:t>to</a:t>
            </a:r>
            <a:r>
              <a:rPr lang="zh-CN" altLang="en-US" dirty="0" smtClean="0"/>
              <a:t> </a:t>
            </a:r>
            <a:r>
              <a:rPr lang="en-US" altLang="zh-CN" dirty="0" smtClean="0"/>
              <a:t>that</a:t>
            </a:r>
          </a:p>
          <a:p>
            <a:pPr lvl="1"/>
            <a:r>
              <a:rPr lang="en-US" altLang="zh-CN" dirty="0" smtClean="0"/>
              <a:t>A set of sequence</a:t>
            </a:r>
            <a:r>
              <a:rPr lang="zh-CN" altLang="en-US" dirty="0" smtClean="0"/>
              <a:t> </a:t>
            </a:r>
            <a:r>
              <a:rPr lang="en-US" altLang="zh-CN" dirty="0" smtClean="0"/>
              <a:t>ordered</a:t>
            </a:r>
            <a:r>
              <a:rPr lang="zh-CN" altLang="en-US" dirty="0" smtClean="0"/>
              <a:t> </a:t>
            </a:r>
            <a:r>
              <a:rPr lang="en-US" altLang="zh-CN" dirty="0" smtClean="0"/>
              <a:t>instructions run by CPU.</a:t>
            </a:r>
          </a:p>
        </p:txBody>
      </p:sp>
      <p:sp>
        <p:nvSpPr>
          <p:cNvPr id="3" name="标题 2"/>
          <p:cNvSpPr>
            <a:spLocks noGrp="1"/>
          </p:cNvSpPr>
          <p:nvPr>
            <p:ph type="title"/>
          </p:nvPr>
        </p:nvSpPr>
        <p:spPr/>
        <p:txBody>
          <a:bodyPr/>
          <a:lstStyle/>
          <a:p>
            <a:r>
              <a:rPr lang="en-US" altLang="zh-CN" sz="4000" dirty="0" smtClean="0"/>
              <a:t>Instruction and application program</a:t>
            </a:r>
            <a:endParaRPr lang="zh-CN" altLang="en-US" sz="4000" dirty="0"/>
          </a:p>
        </p:txBody>
      </p:sp>
    </p:spTree>
    <p:extLst>
      <p:ext uri="{BB962C8B-B14F-4D97-AF65-F5344CB8AC3E}">
        <p14:creationId xmlns:p14="http://schemas.microsoft.com/office/powerpoint/2010/main" val="33316588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4"/>
          <p:cNvGrpSpPr>
            <a:grpSpLocks/>
          </p:cNvGrpSpPr>
          <p:nvPr/>
        </p:nvGrpSpPr>
        <p:grpSpPr bwMode="auto">
          <a:xfrm>
            <a:off x="914400" y="1219200"/>
            <a:ext cx="7924800" cy="4495800"/>
            <a:chOff x="576" y="768"/>
            <a:chExt cx="4992" cy="2832"/>
          </a:xfrm>
        </p:grpSpPr>
        <p:sp>
          <p:nvSpPr>
            <p:cNvPr id="27684" name="Rectangle 5"/>
            <p:cNvSpPr>
              <a:spLocks noChangeArrowheads="1"/>
            </p:cNvSpPr>
            <p:nvPr/>
          </p:nvSpPr>
          <p:spPr bwMode="auto">
            <a:xfrm>
              <a:off x="1680" y="768"/>
              <a:ext cx="1632" cy="720"/>
            </a:xfrm>
            <a:prstGeom prst="rect">
              <a:avLst/>
            </a:prstGeom>
            <a:solidFill>
              <a:schemeClr val="accent1"/>
            </a:solidFill>
            <a:ln w="9525">
              <a:solidFill>
                <a:schemeClr val="tx1"/>
              </a:solidFill>
              <a:miter lim="800000"/>
              <a:headEnd/>
              <a:tailEnd/>
            </a:ln>
          </p:spPr>
          <p:txBody>
            <a:bodyPr wrap="none" anchor="ctr"/>
            <a:lstStyle/>
            <a:p>
              <a:pPr algn="ctr"/>
              <a:r>
                <a:rPr kumimoji="1" lang="en-US" altLang="zh-CN" sz="2400" b="1" dirty="0">
                  <a:solidFill>
                    <a:srgbClr val="FF0000"/>
                  </a:solidFill>
                  <a:latin typeface="Times New Roman" pitchFamily="18" charset="0"/>
                  <a:ea typeface="黑体" pitchFamily="2" charset="-122"/>
                </a:rPr>
                <a:t>Memory</a:t>
              </a:r>
            </a:p>
          </p:txBody>
        </p:sp>
        <p:sp>
          <p:nvSpPr>
            <p:cNvPr id="27685" name="Rectangle 6"/>
            <p:cNvSpPr>
              <a:spLocks noChangeArrowheads="1"/>
            </p:cNvSpPr>
            <p:nvPr/>
          </p:nvSpPr>
          <p:spPr bwMode="auto">
            <a:xfrm>
              <a:off x="576" y="1968"/>
              <a:ext cx="720" cy="864"/>
            </a:xfrm>
            <a:prstGeom prst="rect">
              <a:avLst/>
            </a:prstGeom>
            <a:solidFill>
              <a:srgbClr val="3366FF"/>
            </a:solidFill>
            <a:ln w="9525">
              <a:solidFill>
                <a:schemeClr val="tx1"/>
              </a:solidFill>
              <a:miter lim="800000"/>
              <a:headEnd/>
              <a:tailEnd/>
            </a:ln>
          </p:spPr>
          <p:txBody>
            <a:bodyPr wrap="none" anchor="ctr"/>
            <a:lstStyle/>
            <a:p>
              <a:pPr algn="ctr"/>
              <a:r>
                <a:rPr kumimoji="1" lang="en-US" altLang="zh-CN" sz="3200">
                  <a:solidFill>
                    <a:srgbClr val="FF0000"/>
                  </a:solidFill>
                  <a:latin typeface="Arial Black" pitchFamily="34" charset="0"/>
                  <a:ea typeface="黑体" pitchFamily="2" charset="-122"/>
                </a:rPr>
                <a:t>Input</a:t>
              </a:r>
            </a:p>
          </p:txBody>
        </p:sp>
        <p:sp>
          <p:nvSpPr>
            <p:cNvPr id="27686" name="Rectangle 7"/>
            <p:cNvSpPr>
              <a:spLocks noChangeArrowheads="1"/>
            </p:cNvSpPr>
            <p:nvPr/>
          </p:nvSpPr>
          <p:spPr bwMode="auto">
            <a:xfrm>
              <a:off x="4752" y="2160"/>
              <a:ext cx="816" cy="912"/>
            </a:xfrm>
            <a:prstGeom prst="rect">
              <a:avLst/>
            </a:prstGeom>
            <a:solidFill>
              <a:srgbClr val="33CCCC"/>
            </a:solidFill>
            <a:ln w="9525">
              <a:solidFill>
                <a:schemeClr val="tx1"/>
              </a:solidFill>
              <a:miter lim="800000"/>
              <a:headEnd/>
              <a:tailEnd/>
            </a:ln>
          </p:spPr>
          <p:txBody>
            <a:bodyPr wrap="none" anchor="ctr"/>
            <a:lstStyle/>
            <a:p>
              <a:pPr algn="ctr"/>
              <a:r>
                <a:rPr kumimoji="1" lang="en-US" altLang="zh-CN" sz="2400">
                  <a:solidFill>
                    <a:srgbClr val="FF0000"/>
                  </a:solidFill>
                  <a:latin typeface="Arial Black" pitchFamily="34" charset="0"/>
                  <a:ea typeface="黑体" pitchFamily="2" charset="-122"/>
                </a:rPr>
                <a:t>Output</a:t>
              </a:r>
            </a:p>
          </p:txBody>
        </p:sp>
        <p:grpSp>
          <p:nvGrpSpPr>
            <p:cNvPr id="27687" name="Group 8"/>
            <p:cNvGrpSpPr>
              <a:grpSpLocks/>
            </p:cNvGrpSpPr>
            <p:nvPr/>
          </p:nvGrpSpPr>
          <p:grpSpPr bwMode="auto">
            <a:xfrm>
              <a:off x="2400" y="2304"/>
              <a:ext cx="1728" cy="1296"/>
              <a:chOff x="2400" y="2304"/>
              <a:chExt cx="1728" cy="1296"/>
            </a:xfrm>
          </p:grpSpPr>
          <p:grpSp>
            <p:nvGrpSpPr>
              <p:cNvPr id="27688" name="Group 9"/>
              <p:cNvGrpSpPr>
                <a:grpSpLocks/>
              </p:cNvGrpSpPr>
              <p:nvPr/>
            </p:nvGrpSpPr>
            <p:grpSpPr bwMode="auto">
              <a:xfrm>
                <a:off x="2400" y="2304"/>
                <a:ext cx="1680" cy="1296"/>
                <a:chOff x="2544" y="1920"/>
                <a:chExt cx="1680" cy="1296"/>
              </a:xfrm>
            </p:grpSpPr>
            <p:sp>
              <p:nvSpPr>
                <p:cNvPr id="27691" name="Rectangle 10"/>
                <p:cNvSpPr>
                  <a:spLocks noChangeArrowheads="1"/>
                </p:cNvSpPr>
                <p:nvPr/>
              </p:nvSpPr>
              <p:spPr bwMode="auto">
                <a:xfrm>
                  <a:off x="2544" y="1920"/>
                  <a:ext cx="1680" cy="624"/>
                </a:xfrm>
                <a:prstGeom prst="rect">
                  <a:avLst/>
                </a:prstGeom>
                <a:solidFill>
                  <a:schemeClr val="accent1"/>
                </a:solidFill>
                <a:ln w="9525">
                  <a:solidFill>
                    <a:schemeClr val="tx1"/>
                  </a:solidFill>
                  <a:miter lim="800000"/>
                  <a:headEnd/>
                  <a:tailEnd/>
                </a:ln>
              </p:spPr>
              <p:txBody>
                <a:bodyPr wrap="none" anchor="ctr"/>
                <a:lstStyle/>
                <a:p>
                  <a:endParaRPr lang="zh-CN" altLang="en-US">
                    <a:ea typeface="黑体" pitchFamily="2" charset="-122"/>
                  </a:endParaRPr>
                </a:p>
              </p:txBody>
            </p:sp>
            <p:sp>
              <p:nvSpPr>
                <p:cNvPr id="27692" name="Rectangle 11"/>
                <p:cNvSpPr>
                  <a:spLocks noChangeArrowheads="1"/>
                </p:cNvSpPr>
                <p:nvPr/>
              </p:nvSpPr>
              <p:spPr bwMode="auto">
                <a:xfrm>
                  <a:off x="2544" y="2544"/>
                  <a:ext cx="1680" cy="672"/>
                </a:xfrm>
                <a:prstGeom prst="rect">
                  <a:avLst/>
                </a:prstGeom>
                <a:solidFill>
                  <a:srgbClr val="00FFFF"/>
                </a:solidFill>
                <a:ln w="9525">
                  <a:solidFill>
                    <a:schemeClr val="tx1"/>
                  </a:solidFill>
                  <a:miter lim="800000"/>
                  <a:headEnd/>
                  <a:tailEnd/>
                </a:ln>
              </p:spPr>
              <p:txBody>
                <a:bodyPr wrap="none" anchor="ctr"/>
                <a:lstStyle/>
                <a:p>
                  <a:endParaRPr lang="zh-CN" altLang="en-US">
                    <a:ea typeface="黑体" pitchFamily="2" charset="-122"/>
                  </a:endParaRPr>
                </a:p>
              </p:txBody>
            </p:sp>
          </p:grpSp>
          <p:sp>
            <p:nvSpPr>
              <p:cNvPr id="27689" name="Text Box 12"/>
              <p:cNvSpPr txBox="1">
                <a:spLocks noChangeArrowheads="1"/>
              </p:cNvSpPr>
              <p:nvPr/>
            </p:nvSpPr>
            <p:spPr bwMode="auto">
              <a:xfrm>
                <a:off x="2496" y="3341"/>
                <a:ext cx="1632" cy="233"/>
              </a:xfrm>
              <a:prstGeom prst="rect">
                <a:avLst/>
              </a:prstGeom>
              <a:noFill/>
              <a:ln w="9525">
                <a:noFill/>
                <a:miter lim="800000"/>
                <a:headEnd/>
                <a:tailEnd/>
              </a:ln>
            </p:spPr>
            <p:txBody>
              <a:bodyPr wrap="square">
                <a:spAutoFit/>
              </a:bodyPr>
              <a:lstStyle/>
              <a:p>
                <a:pPr algn="ctr">
                  <a:spcBef>
                    <a:spcPct val="50000"/>
                  </a:spcBef>
                </a:pPr>
                <a:r>
                  <a:rPr kumimoji="1" lang="en-US" altLang="zh-CN" b="1" dirty="0" smtClean="0">
                    <a:solidFill>
                      <a:srgbClr val="000000"/>
                    </a:solidFill>
                    <a:latin typeface="Times New Roman" pitchFamily="18" charset="0"/>
                    <a:ea typeface="黑体" pitchFamily="2" charset="-122"/>
                  </a:rPr>
                  <a:t>Controller</a:t>
                </a:r>
                <a:endParaRPr kumimoji="1" lang="zh-CN" altLang="en-US" b="1" dirty="0">
                  <a:solidFill>
                    <a:srgbClr val="000000"/>
                  </a:solidFill>
                  <a:latin typeface="Times New Roman" pitchFamily="18" charset="0"/>
                  <a:ea typeface="黑体" pitchFamily="2" charset="-122"/>
                </a:endParaRPr>
              </a:p>
            </p:txBody>
          </p:sp>
          <p:sp>
            <p:nvSpPr>
              <p:cNvPr id="27690" name="Text Box 13"/>
              <p:cNvSpPr txBox="1">
                <a:spLocks noChangeArrowheads="1"/>
              </p:cNvSpPr>
              <p:nvPr/>
            </p:nvSpPr>
            <p:spPr bwMode="auto">
              <a:xfrm>
                <a:off x="3504" y="2304"/>
                <a:ext cx="576" cy="288"/>
              </a:xfrm>
              <a:prstGeom prst="rect">
                <a:avLst/>
              </a:prstGeom>
              <a:noFill/>
              <a:ln w="9525">
                <a:noFill/>
                <a:miter lim="800000"/>
                <a:headEnd/>
                <a:tailEnd/>
              </a:ln>
            </p:spPr>
            <p:txBody>
              <a:bodyPr>
                <a:spAutoFit/>
              </a:bodyPr>
              <a:lstStyle/>
              <a:p>
                <a:pPr>
                  <a:spcBef>
                    <a:spcPct val="50000"/>
                  </a:spcBef>
                </a:pPr>
                <a:r>
                  <a:rPr kumimoji="1" lang="en-US" altLang="zh-CN" sz="2400">
                    <a:latin typeface="Times New Roman" pitchFamily="18" charset="0"/>
                    <a:ea typeface="黑体" pitchFamily="2" charset="-122"/>
                  </a:rPr>
                  <a:t>ALU</a:t>
                </a:r>
              </a:p>
            </p:txBody>
          </p:sp>
        </p:grpSp>
      </p:grpSp>
      <p:sp>
        <p:nvSpPr>
          <p:cNvPr id="27650" name="Text Box 14"/>
          <p:cNvSpPr txBox="1">
            <a:spLocks noChangeArrowheads="1"/>
          </p:cNvSpPr>
          <p:nvPr/>
        </p:nvSpPr>
        <p:spPr bwMode="auto">
          <a:xfrm>
            <a:off x="611188" y="0"/>
            <a:ext cx="6780212" cy="584776"/>
          </a:xfrm>
          <a:prstGeom prst="rect">
            <a:avLst/>
          </a:prstGeom>
          <a:noFill/>
          <a:ln w="9525">
            <a:noFill/>
            <a:miter lim="800000"/>
            <a:headEnd/>
            <a:tailEnd/>
          </a:ln>
        </p:spPr>
        <p:txBody>
          <a:bodyPr wrap="square">
            <a:spAutoFit/>
          </a:bodyPr>
          <a:lstStyle/>
          <a:p>
            <a:pPr>
              <a:spcBef>
                <a:spcPct val="50000"/>
              </a:spcBef>
            </a:pPr>
            <a:r>
              <a:rPr kumimoji="1" lang="en-US" altLang="zh-CN" sz="3200" dirty="0">
                <a:latin typeface="Arial Black" pitchFamily="34" charset="0"/>
                <a:ea typeface="黑体" pitchFamily="2" charset="-122"/>
              </a:rPr>
              <a:t>For Example：2+3=5</a:t>
            </a:r>
          </a:p>
        </p:txBody>
      </p:sp>
      <p:grpSp>
        <p:nvGrpSpPr>
          <p:cNvPr id="57359" name="Group 15"/>
          <p:cNvGrpSpPr>
            <a:grpSpLocks/>
          </p:cNvGrpSpPr>
          <p:nvPr/>
        </p:nvGrpSpPr>
        <p:grpSpPr bwMode="auto">
          <a:xfrm>
            <a:off x="1447800" y="4495802"/>
            <a:ext cx="2362200" cy="1023938"/>
            <a:chOff x="912" y="2832"/>
            <a:chExt cx="1488" cy="645"/>
          </a:xfrm>
        </p:grpSpPr>
        <p:cxnSp>
          <p:nvCxnSpPr>
            <p:cNvPr id="27682" name="AutoShape 16"/>
            <p:cNvCxnSpPr>
              <a:cxnSpLocks noChangeShapeType="1"/>
              <a:stCxn id="27692" idx="1"/>
              <a:endCxn id="27685" idx="2"/>
            </p:cNvCxnSpPr>
            <p:nvPr/>
          </p:nvCxnSpPr>
          <p:spPr bwMode="auto">
            <a:xfrm rot="10800000">
              <a:off x="936" y="2832"/>
              <a:ext cx="1464" cy="432"/>
            </a:xfrm>
            <a:prstGeom prst="bentConnector2">
              <a:avLst/>
            </a:prstGeom>
            <a:noFill/>
            <a:ln w="9525">
              <a:solidFill>
                <a:schemeClr val="tx1"/>
              </a:solidFill>
              <a:miter lim="800000"/>
              <a:headEnd/>
              <a:tailEnd type="triangle" w="med" len="med"/>
            </a:ln>
          </p:spPr>
        </p:cxnSp>
        <p:sp>
          <p:nvSpPr>
            <p:cNvPr id="27683" name="Text Box 17"/>
            <p:cNvSpPr txBox="1">
              <a:spLocks noChangeArrowheads="1"/>
            </p:cNvSpPr>
            <p:nvPr/>
          </p:nvSpPr>
          <p:spPr bwMode="auto">
            <a:xfrm>
              <a:off x="912" y="3264"/>
              <a:ext cx="1248" cy="213"/>
            </a:xfrm>
            <a:prstGeom prst="rect">
              <a:avLst/>
            </a:prstGeom>
            <a:noFill/>
            <a:ln w="9525">
              <a:noFill/>
              <a:miter lim="800000"/>
              <a:headEnd/>
              <a:tailEnd/>
            </a:ln>
          </p:spPr>
          <p:txBody>
            <a:bodyPr>
              <a:spAutoFit/>
            </a:bodyPr>
            <a:lstStyle/>
            <a:p>
              <a:pPr>
                <a:spcBef>
                  <a:spcPct val="50000"/>
                </a:spcBef>
              </a:pPr>
              <a:r>
                <a:rPr kumimoji="1" lang="en-US" altLang="zh-CN" sz="1600" dirty="0" smtClean="0">
                  <a:latin typeface="Times New Roman" pitchFamily="18" charset="0"/>
                  <a:ea typeface="黑体" pitchFamily="2" charset="-122"/>
                </a:rPr>
                <a:t>command</a:t>
              </a:r>
              <a:r>
                <a:rPr kumimoji="1" lang="zh-CN" altLang="en-US" sz="1600" dirty="0" smtClean="0">
                  <a:latin typeface="Times New Roman" pitchFamily="18" charset="0"/>
                  <a:ea typeface="黑体" pitchFamily="2" charset="-122"/>
                </a:rPr>
                <a:t>：</a:t>
              </a:r>
              <a:r>
                <a:rPr kumimoji="1" lang="en-US" altLang="zh-CN" sz="1600" dirty="0" smtClean="0">
                  <a:latin typeface="Times New Roman" pitchFamily="18" charset="0"/>
                  <a:ea typeface="黑体" pitchFamily="2" charset="-122"/>
                </a:rPr>
                <a:t>Input </a:t>
              </a:r>
              <a:r>
                <a:rPr kumimoji="1" lang="zh-CN" altLang="en-US" sz="1600" dirty="0" smtClean="0">
                  <a:latin typeface="Times New Roman" pitchFamily="18" charset="0"/>
                  <a:ea typeface="黑体" pitchFamily="2" charset="-122"/>
                </a:rPr>
                <a:t>2</a:t>
              </a:r>
              <a:endParaRPr kumimoji="1" lang="zh-CN" altLang="en-US" sz="1600" dirty="0">
                <a:latin typeface="Times New Roman" pitchFamily="18" charset="0"/>
                <a:ea typeface="黑体" pitchFamily="2" charset="-122"/>
              </a:endParaRPr>
            </a:p>
          </p:txBody>
        </p:sp>
      </p:grpSp>
      <p:sp>
        <p:nvSpPr>
          <p:cNvPr id="57362" name="AutoShape 18"/>
          <p:cNvSpPr>
            <a:spLocks noChangeArrowheads="1"/>
          </p:cNvSpPr>
          <p:nvPr/>
        </p:nvSpPr>
        <p:spPr bwMode="auto">
          <a:xfrm>
            <a:off x="2133600" y="3733800"/>
            <a:ext cx="1676400" cy="533400"/>
          </a:xfrm>
          <a:prstGeom prst="rightArrow">
            <a:avLst>
              <a:gd name="adj1" fmla="val 50000"/>
              <a:gd name="adj2" fmla="val 78571"/>
            </a:avLst>
          </a:prstGeom>
          <a:solidFill>
            <a:srgbClr val="FFFF00">
              <a:alpha val="50195"/>
            </a:srgbClr>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2</a:t>
            </a:r>
          </a:p>
        </p:txBody>
      </p:sp>
      <p:sp>
        <p:nvSpPr>
          <p:cNvPr id="57363" name="AutoShape 19"/>
          <p:cNvSpPr>
            <a:spLocks noChangeArrowheads="1"/>
          </p:cNvSpPr>
          <p:nvPr/>
        </p:nvSpPr>
        <p:spPr bwMode="auto">
          <a:xfrm>
            <a:off x="4191000" y="2362200"/>
            <a:ext cx="457200" cy="1219200"/>
          </a:xfrm>
          <a:prstGeom prst="upArrow">
            <a:avLst>
              <a:gd name="adj1" fmla="val 50000"/>
              <a:gd name="adj2" fmla="val 66667"/>
            </a:avLst>
          </a:prstGeom>
          <a:solidFill>
            <a:schemeClr val="accent1"/>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2</a:t>
            </a:r>
          </a:p>
        </p:txBody>
      </p:sp>
      <p:grpSp>
        <p:nvGrpSpPr>
          <p:cNvPr id="57364" name="Group 20"/>
          <p:cNvGrpSpPr>
            <a:grpSpLocks/>
          </p:cNvGrpSpPr>
          <p:nvPr/>
        </p:nvGrpSpPr>
        <p:grpSpPr bwMode="auto">
          <a:xfrm>
            <a:off x="1451609" y="4479133"/>
            <a:ext cx="2362200" cy="1023938"/>
            <a:chOff x="912" y="2832"/>
            <a:chExt cx="1488" cy="645"/>
          </a:xfrm>
        </p:grpSpPr>
        <p:cxnSp>
          <p:nvCxnSpPr>
            <p:cNvPr id="27680" name="AutoShape 21"/>
            <p:cNvCxnSpPr>
              <a:cxnSpLocks noChangeShapeType="1"/>
            </p:cNvCxnSpPr>
            <p:nvPr/>
          </p:nvCxnSpPr>
          <p:spPr bwMode="auto">
            <a:xfrm rot="10800000">
              <a:off x="936" y="2832"/>
              <a:ext cx="1464" cy="432"/>
            </a:xfrm>
            <a:prstGeom prst="bentConnector2">
              <a:avLst/>
            </a:prstGeom>
            <a:noFill/>
            <a:ln w="9525">
              <a:solidFill>
                <a:schemeClr val="tx1"/>
              </a:solidFill>
              <a:miter lim="800000"/>
              <a:headEnd/>
              <a:tailEnd type="triangle" w="med" len="med"/>
            </a:ln>
          </p:spPr>
        </p:cxnSp>
        <p:sp>
          <p:nvSpPr>
            <p:cNvPr id="27681" name="Text Box 22"/>
            <p:cNvSpPr txBox="1">
              <a:spLocks noChangeArrowheads="1"/>
            </p:cNvSpPr>
            <p:nvPr/>
          </p:nvSpPr>
          <p:spPr bwMode="auto">
            <a:xfrm>
              <a:off x="912" y="3264"/>
              <a:ext cx="1248" cy="213"/>
            </a:xfrm>
            <a:prstGeom prst="rect">
              <a:avLst/>
            </a:prstGeom>
            <a:noFill/>
            <a:ln w="9525">
              <a:noFill/>
              <a:miter lim="800000"/>
              <a:headEnd/>
              <a:tailEnd/>
            </a:ln>
          </p:spPr>
          <p:txBody>
            <a:bodyPr>
              <a:spAutoFit/>
            </a:bodyPr>
            <a:lstStyle/>
            <a:p>
              <a:pPr>
                <a:spcBef>
                  <a:spcPct val="50000"/>
                </a:spcBef>
              </a:pPr>
              <a:r>
                <a:rPr kumimoji="1" lang="en-US" altLang="zh-CN" sz="1600" dirty="0" smtClean="0">
                  <a:latin typeface="Times New Roman" pitchFamily="18" charset="0"/>
                  <a:ea typeface="黑体" pitchFamily="2" charset="-122"/>
                </a:rPr>
                <a:t>command</a:t>
              </a:r>
              <a:r>
                <a:rPr kumimoji="1" lang="zh-CN" altLang="en-US" sz="1600" dirty="0" smtClean="0">
                  <a:latin typeface="Times New Roman" pitchFamily="18" charset="0"/>
                  <a:ea typeface="黑体" pitchFamily="2" charset="-122"/>
                </a:rPr>
                <a:t>：</a:t>
              </a:r>
              <a:r>
                <a:rPr kumimoji="1" lang="en-US" altLang="zh-CN" sz="1600" dirty="0" smtClean="0">
                  <a:latin typeface="Times New Roman" pitchFamily="18" charset="0"/>
                  <a:ea typeface="黑体" pitchFamily="2" charset="-122"/>
                </a:rPr>
                <a:t>input </a:t>
              </a:r>
              <a:r>
                <a:rPr kumimoji="1" lang="zh-CN" altLang="en-US" sz="1600" dirty="0" smtClean="0">
                  <a:latin typeface="Times New Roman" pitchFamily="18" charset="0"/>
                  <a:ea typeface="黑体" pitchFamily="2" charset="-122"/>
                </a:rPr>
                <a:t>3</a:t>
              </a:r>
              <a:endParaRPr kumimoji="1" lang="zh-CN" altLang="en-US" sz="1600" dirty="0">
                <a:latin typeface="Times New Roman" pitchFamily="18" charset="0"/>
                <a:ea typeface="黑体" pitchFamily="2" charset="-122"/>
              </a:endParaRPr>
            </a:p>
          </p:txBody>
        </p:sp>
      </p:grpSp>
      <p:sp>
        <p:nvSpPr>
          <p:cNvPr id="57367" name="AutoShape 23"/>
          <p:cNvSpPr>
            <a:spLocks noChangeArrowheads="1"/>
          </p:cNvSpPr>
          <p:nvPr/>
        </p:nvSpPr>
        <p:spPr bwMode="auto">
          <a:xfrm>
            <a:off x="2209800" y="3733800"/>
            <a:ext cx="1676400" cy="533400"/>
          </a:xfrm>
          <a:prstGeom prst="rightArrow">
            <a:avLst>
              <a:gd name="adj1" fmla="val 50000"/>
              <a:gd name="adj2" fmla="val 78571"/>
            </a:avLst>
          </a:prstGeom>
          <a:solidFill>
            <a:srgbClr val="FFFF00">
              <a:alpha val="50195"/>
            </a:srgbClr>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3</a:t>
            </a:r>
          </a:p>
        </p:txBody>
      </p:sp>
      <p:sp>
        <p:nvSpPr>
          <p:cNvPr id="57368" name="AutoShape 24"/>
          <p:cNvSpPr>
            <a:spLocks noChangeArrowheads="1"/>
          </p:cNvSpPr>
          <p:nvPr/>
        </p:nvSpPr>
        <p:spPr bwMode="auto">
          <a:xfrm>
            <a:off x="4191000" y="2362200"/>
            <a:ext cx="457200" cy="1219200"/>
          </a:xfrm>
          <a:prstGeom prst="upArrow">
            <a:avLst>
              <a:gd name="adj1" fmla="val 50000"/>
              <a:gd name="adj2" fmla="val 66667"/>
            </a:avLst>
          </a:prstGeom>
          <a:solidFill>
            <a:schemeClr val="accent1"/>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3</a:t>
            </a:r>
          </a:p>
        </p:txBody>
      </p:sp>
      <p:grpSp>
        <p:nvGrpSpPr>
          <p:cNvPr id="57369" name="Group 25"/>
          <p:cNvGrpSpPr>
            <a:grpSpLocks/>
          </p:cNvGrpSpPr>
          <p:nvPr/>
        </p:nvGrpSpPr>
        <p:grpSpPr bwMode="auto">
          <a:xfrm>
            <a:off x="2895600" y="2514600"/>
            <a:ext cx="1066800" cy="2667000"/>
            <a:chOff x="1824" y="1584"/>
            <a:chExt cx="672" cy="1680"/>
          </a:xfrm>
        </p:grpSpPr>
        <p:cxnSp>
          <p:nvCxnSpPr>
            <p:cNvPr id="27678" name="AutoShape 26"/>
            <p:cNvCxnSpPr>
              <a:cxnSpLocks noChangeShapeType="1"/>
            </p:cNvCxnSpPr>
            <p:nvPr/>
          </p:nvCxnSpPr>
          <p:spPr bwMode="auto">
            <a:xfrm rot="10800000">
              <a:off x="1968" y="1584"/>
              <a:ext cx="432" cy="1680"/>
            </a:xfrm>
            <a:prstGeom prst="bentConnector2">
              <a:avLst/>
            </a:prstGeom>
            <a:noFill/>
            <a:ln w="9525">
              <a:solidFill>
                <a:schemeClr val="tx1"/>
              </a:solidFill>
              <a:miter lim="800000"/>
              <a:headEnd/>
              <a:tailEnd type="triangle" w="med" len="med"/>
            </a:ln>
          </p:spPr>
        </p:cxnSp>
        <p:sp>
          <p:nvSpPr>
            <p:cNvPr id="27679" name="Text Box 27"/>
            <p:cNvSpPr txBox="1">
              <a:spLocks noChangeArrowheads="1"/>
            </p:cNvSpPr>
            <p:nvPr/>
          </p:nvSpPr>
          <p:spPr bwMode="auto">
            <a:xfrm>
              <a:off x="1824" y="1824"/>
              <a:ext cx="672" cy="288"/>
            </a:xfrm>
            <a:prstGeom prst="rect">
              <a:avLst/>
            </a:prstGeom>
            <a:noFill/>
            <a:ln w="9525">
              <a:noFill/>
              <a:miter lim="800000"/>
              <a:headEnd/>
              <a:tailEnd/>
            </a:ln>
          </p:spPr>
          <p:txBody>
            <a:bodyPr>
              <a:spAutoFit/>
            </a:bodyPr>
            <a:lstStyle/>
            <a:p>
              <a:pPr>
                <a:spcBef>
                  <a:spcPct val="50000"/>
                </a:spcBef>
              </a:pPr>
              <a:r>
                <a:rPr kumimoji="1" lang="en-US" altLang="zh-CN" sz="2400">
                  <a:ea typeface="黑体" pitchFamily="2" charset="-122"/>
                </a:rPr>
                <a:t>Write </a:t>
              </a:r>
            </a:p>
          </p:txBody>
        </p:sp>
      </p:grpSp>
      <p:grpSp>
        <p:nvGrpSpPr>
          <p:cNvPr id="57372" name="Group 28"/>
          <p:cNvGrpSpPr>
            <a:grpSpLocks/>
          </p:cNvGrpSpPr>
          <p:nvPr/>
        </p:nvGrpSpPr>
        <p:grpSpPr bwMode="auto">
          <a:xfrm>
            <a:off x="2895600" y="2514600"/>
            <a:ext cx="1066800" cy="2667000"/>
            <a:chOff x="1824" y="1584"/>
            <a:chExt cx="672" cy="1680"/>
          </a:xfrm>
        </p:grpSpPr>
        <p:cxnSp>
          <p:nvCxnSpPr>
            <p:cNvPr id="27676" name="AutoShape 29"/>
            <p:cNvCxnSpPr>
              <a:cxnSpLocks noChangeShapeType="1"/>
            </p:cNvCxnSpPr>
            <p:nvPr/>
          </p:nvCxnSpPr>
          <p:spPr bwMode="auto">
            <a:xfrm rot="10800000">
              <a:off x="1968" y="1584"/>
              <a:ext cx="432" cy="1680"/>
            </a:xfrm>
            <a:prstGeom prst="bentConnector2">
              <a:avLst/>
            </a:prstGeom>
            <a:noFill/>
            <a:ln w="9525">
              <a:solidFill>
                <a:schemeClr val="tx1"/>
              </a:solidFill>
              <a:miter lim="800000"/>
              <a:headEnd/>
              <a:tailEnd type="triangle" w="med" len="med"/>
            </a:ln>
          </p:spPr>
        </p:cxnSp>
        <p:sp>
          <p:nvSpPr>
            <p:cNvPr id="27677" name="Text Box 30"/>
            <p:cNvSpPr txBox="1">
              <a:spLocks noChangeArrowheads="1"/>
            </p:cNvSpPr>
            <p:nvPr/>
          </p:nvSpPr>
          <p:spPr bwMode="auto">
            <a:xfrm>
              <a:off x="1824" y="1824"/>
              <a:ext cx="672" cy="288"/>
            </a:xfrm>
            <a:prstGeom prst="rect">
              <a:avLst/>
            </a:prstGeom>
            <a:noFill/>
            <a:ln w="9525">
              <a:noFill/>
              <a:miter lim="800000"/>
              <a:headEnd/>
              <a:tailEnd/>
            </a:ln>
          </p:spPr>
          <p:txBody>
            <a:bodyPr>
              <a:spAutoFit/>
            </a:bodyPr>
            <a:lstStyle/>
            <a:p>
              <a:pPr>
                <a:spcBef>
                  <a:spcPct val="50000"/>
                </a:spcBef>
              </a:pPr>
              <a:r>
                <a:rPr kumimoji="1" lang="en-US" altLang="zh-CN" sz="2400">
                  <a:ea typeface="黑体" pitchFamily="2" charset="-122"/>
                </a:rPr>
                <a:t>Write </a:t>
              </a:r>
            </a:p>
          </p:txBody>
        </p:sp>
      </p:grpSp>
      <p:grpSp>
        <p:nvGrpSpPr>
          <p:cNvPr id="57375" name="Group 31"/>
          <p:cNvGrpSpPr>
            <a:grpSpLocks/>
          </p:cNvGrpSpPr>
          <p:nvPr/>
        </p:nvGrpSpPr>
        <p:grpSpPr bwMode="auto">
          <a:xfrm>
            <a:off x="2743200" y="2590800"/>
            <a:ext cx="1066800" cy="2590800"/>
            <a:chOff x="1728" y="1632"/>
            <a:chExt cx="672" cy="1632"/>
          </a:xfrm>
        </p:grpSpPr>
        <p:cxnSp>
          <p:nvCxnSpPr>
            <p:cNvPr id="27674" name="AutoShape 32"/>
            <p:cNvCxnSpPr>
              <a:cxnSpLocks noChangeShapeType="1"/>
              <a:stCxn id="27692" idx="1"/>
            </p:cNvCxnSpPr>
            <p:nvPr/>
          </p:nvCxnSpPr>
          <p:spPr bwMode="auto">
            <a:xfrm rot="10800000">
              <a:off x="1728" y="1632"/>
              <a:ext cx="672" cy="1632"/>
            </a:xfrm>
            <a:prstGeom prst="bentConnector2">
              <a:avLst/>
            </a:prstGeom>
            <a:noFill/>
            <a:ln w="9525">
              <a:solidFill>
                <a:schemeClr val="tx1"/>
              </a:solidFill>
              <a:miter lim="800000"/>
              <a:headEnd/>
              <a:tailEnd type="triangle" w="med" len="med"/>
            </a:ln>
          </p:spPr>
        </p:cxnSp>
        <p:sp>
          <p:nvSpPr>
            <p:cNvPr id="27675" name="Text Box 33"/>
            <p:cNvSpPr txBox="1">
              <a:spLocks noChangeArrowheads="1"/>
            </p:cNvSpPr>
            <p:nvPr/>
          </p:nvSpPr>
          <p:spPr bwMode="auto">
            <a:xfrm>
              <a:off x="1728" y="2112"/>
              <a:ext cx="576" cy="288"/>
            </a:xfrm>
            <a:prstGeom prst="rect">
              <a:avLst/>
            </a:prstGeom>
            <a:noFill/>
            <a:ln w="9525">
              <a:noFill/>
              <a:miter lim="800000"/>
              <a:headEnd/>
              <a:tailEnd/>
            </a:ln>
          </p:spPr>
          <p:txBody>
            <a:bodyPr>
              <a:spAutoFit/>
            </a:bodyPr>
            <a:lstStyle/>
            <a:p>
              <a:pPr>
                <a:spcBef>
                  <a:spcPct val="50000"/>
                </a:spcBef>
              </a:pPr>
              <a:r>
                <a:rPr kumimoji="1" lang="en-US" altLang="zh-CN" sz="2400">
                  <a:latin typeface="Times New Roman" pitchFamily="18" charset="0"/>
                  <a:ea typeface="黑体" pitchFamily="2" charset="-122"/>
                </a:rPr>
                <a:t>Read</a:t>
              </a:r>
            </a:p>
          </p:txBody>
        </p:sp>
      </p:grpSp>
      <p:grpSp>
        <p:nvGrpSpPr>
          <p:cNvPr id="57378" name="Group 34"/>
          <p:cNvGrpSpPr>
            <a:grpSpLocks/>
          </p:cNvGrpSpPr>
          <p:nvPr/>
        </p:nvGrpSpPr>
        <p:grpSpPr bwMode="auto">
          <a:xfrm>
            <a:off x="2743200" y="2590800"/>
            <a:ext cx="1066800" cy="2590800"/>
            <a:chOff x="1728" y="1632"/>
            <a:chExt cx="672" cy="1632"/>
          </a:xfrm>
        </p:grpSpPr>
        <p:cxnSp>
          <p:nvCxnSpPr>
            <p:cNvPr id="27672" name="AutoShape 35"/>
            <p:cNvCxnSpPr>
              <a:cxnSpLocks noChangeShapeType="1"/>
            </p:cNvCxnSpPr>
            <p:nvPr/>
          </p:nvCxnSpPr>
          <p:spPr bwMode="auto">
            <a:xfrm rot="10800000">
              <a:off x="1728" y="1632"/>
              <a:ext cx="672" cy="1632"/>
            </a:xfrm>
            <a:prstGeom prst="bentConnector2">
              <a:avLst/>
            </a:prstGeom>
            <a:noFill/>
            <a:ln w="9525">
              <a:solidFill>
                <a:schemeClr val="tx1"/>
              </a:solidFill>
              <a:miter lim="800000"/>
              <a:headEnd/>
              <a:tailEnd type="triangle" w="med" len="med"/>
            </a:ln>
          </p:spPr>
        </p:cxnSp>
        <p:sp>
          <p:nvSpPr>
            <p:cNvPr id="27673" name="Text Box 36"/>
            <p:cNvSpPr txBox="1">
              <a:spLocks noChangeArrowheads="1"/>
            </p:cNvSpPr>
            <p:nvPr/>
          </p:nvSpPr>
          <p:spPr bwMode="auto">
            <a:xfrm>
              <a:off x="1728" y="2112"/>
              <a:ext cx="576" cy="288"/>
            </a:xfrm>
            <a:prstGeom prst="rect">
              <a:avLst/>
            </a:prstGeom>
            <a:noFill/>
            <a:ln w="9525">
              <a:noFill/>
              <a:miter lim="800000"/>
              <a:headEnd/>
              <a:tailEnd/>
            </a:ln>
          </p:spPr>
          <p:txBody>
            <a:bodyPr>
              <a:spAutoFit/>
            </a:bodyPr>
            <a:lstStyle/>
            <a:p>
              <a:pPr>
                <a:spcBef>
                  <a:spcPct val="50000"/>
                </a:spcBef>
              </a:pPr>
              <a:r>
                <a:rPr kumimoji="1" lang="en-US" altLang="zh-CN" sz="2400">
                  <a:latin typeface="Times New Roman" pitchFamily="18" charset="0"/>
                  <a:ea typeface="黑体" pitchFamily="2" charset="-122"/>
                </a:rPr>
                <a:t>Read</a:t>
              </a:r>
            </a:p>
          </p:txBody>
        </p:sp>
      </p:grpSp>
      <p:sp>
        <p:nvSpPr>
          <p:cNvPr id="57381" name="AutoShape 37"/>
          <p:cNvSpPr>
            <a:spLocks noChangeArrowheads="1"/>
          </p:cNvSpPr>
          <p:nvPr/>
        </p:nvSpPr>
        <p:spPr bwMode="auto">
          <a:xfrm>
            <a:off x="4114800" y="2362200"/>
            <a:ext cx="533400" cy="1295400"/>
          </a:xfrm>
          <a:prstGeom prst="downArrow">
            <a:avLst>
              <a:gd name="adj1" fmla="val 50000"/>
              <a:gd name="adj2" fmla="val 60714"/>
            </a:avLst>
          </a:prstGeom>
          <a:solidFill>
            <a:srgbClr val="FFCC00">
              <a:alpha val="50195"/>
            </a:srgbClr>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2</a:t>
            </a:r>
          </a:p>
        </p:txBody>
      </p:sp>
      <p:sp>
        <p:nvSpPr>
          <p:cNvPr id="57382" name="AutoShape 38"/>
          <p:cNvSpPr>
            <a:spLocks noChangeArrowheads="1"/>
          </p:cNvSpPr>
          <p:nvPr/>
        </p:nvSpPr>
        <p:spPr bwMode="auto">
          <a:xfrm>
            <a:off x="4800600" y="2362200"/>
            <a:ext cx="533400" cy="1295400"/>
          </a:xfrm>
          <a:prstGeom prst="downArrow">
            <a:avLst>
              <a:gd name="adj1" fmla="val 50000"/>
              <a:gd name="adj2" fmla="val 60714"/>
            </a:avLst>
          </a:prstGeom>
          <a:solidFill>
            <a:srgbClr val="FFCC00">
              <a:alpha val="50195"/>
            </a:srgbClr>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3</a:t>
            </a:r>
          </a:p>
        </p:txBody>
      </p:sp>
      <p:sp>
        <p:nvSpPr>
          <p:cNvPr id="57383" name="AutoShape 39"/>
          <p:cNvSpPr>
            <a:spLocks noChangeArrowheads="1"/>
          </p:cNvSpPr>
          <p:nvPr/>
        </p:nvSpPr>
        <p:spPr bwMode="auto">
          <a:xfrm>
            <a:off x="6553200" y="4114800"/>
            <a:ext cx="990600" cy="457200"/>
          </a:xfrm>
          <a:prstGeom prst="rightArrow">
            <a:avLst>
              <a:gd name="adj1" fmla="val 50000"/>
              <a:gd name="adj2" fmla="val 54167"/>
            </a:avLst>
          </a:prstGeom>
          <a:solidFill>
            <a:srgbClr val="00FF00">
              <a:alpha val="50195"/>
            </a:srgbClr>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5</a:t>
            </a:r>
          </a:p>
        </p:txBody>
      </p:sp>
      <p:grpSp>
        <p:nvGrpSpPr>
          <p:cNvPr id="57384" name="Group 40"/>
          <p:cNvGrpSpPr>
            <a:grpSpLocks/>
          </p:cNvGrpSpPr>
          <p:nvPr/>
        </p:nvGrpSpPr>
        <p:grpSpPr bwMode="auto">
          <a:xfrm>
            <a:off x="6477000" y="4876800"/>
            <a:ext cx="1752600" cy="838200"/>
            <a:chOff x="4080" y="3072"/>
            <a:chExt cx="1104" cy="528"/>
          </a:xfrm>
        </p:grpSpPr>
        <p:cxnSp>
          <p:nvCxnSpPr>
            <p:cNvPr id="27670" name="AutoShape 41"/>
            <p:cNvCxnSpPr>
              <a:cxnSpLocks noChangeShapeType="1"/>
              <a:stCxn id="27692" idx="3"/>
              <a:endCxn id="27686" idx="2"/>
            </p:cNvCxnSpPr>
            <p:nvPr/>
          </p:nvCxnSpPr>
          <p:spPr bwMode="auto">
            <a:xfrm flipV="1">
              <a:off x="4080" y="3072"/>
              <a:ext cx="984" cy="192"/>
            </a:xfrm>
            <a:prstGeom prst="bentConnector2">
              <a:avLst/>
            </a:prstGeom>
            <a:noFill/>
            <a:ln w="9525">
              <a:solidFill>
                <a:schemeClr val="tx1"/>
              </a:solidFill>
              <a:miter lim="800000"/>
              <a:headEnd/>
              <a:tailEnd type="triangle" w="med" len="med"/>
            </a:ln>
          </p:spPr>
        </p:cxnSp>
        <p:sp>
          <p:nvSpPr>
            <p:cNvPr id="27671" name="Text Box 42"/>
            <p:cNvSpPr txBox="1">
              <a:spLocks noChangeArrowheads="1"/>
            </p:cNvSpPr>
            <p:nvPr/>
          </p:nvSpPr>
          <p:spPr bwMode="auto">
            <a:xfrm>
              <a:off x="4128" y="3312"/>
              <a:ext cx="1056" cy="288"/>
            </a:xfrm>
            <a:prstGeom prst="rect">
              <a:avLst/>
            </a:prstGeom>
            <a:noFill/>
            <a:ln w="9525">
              <a:noFill/>
              <a:miter lim="800000"/>
              <a:headEnd/>
              <a:tailEnd/>
            </a:ln>
          </p:spPr>
          <p:txBody>
            <a:bodyPr>
              <a:spAutoFit/>
            </a:bodyPr>
            <a:lstStyle/>
            <a:p>
              <a:pPr>
                <a:spcBef>
                  <a:spcPct val="50000"/>
                </a:spcBef>
              </a:pPr>
              <a:r>
                <a:rPr kumimoji="1" lang="en-US" altLang="zh-CN" sz="2400">
                  <a:latin typeface="Times New Roman" pitchFamily="18" charset="0"/>
                  <a:ea typeface="黑体" pitchFamily="2" charset="-122"/>
                </a:rPr>
                <a:t>Out</a:t>
              </a:r>
            </a:p>
          </p:txBody>
        </p:sp>
      </p:grpSp>
      <p:grpSp>
        <p:nvGrpSpPr>
          <p:cNvPr id="57387" name="Group 43"/>
          <p:cNvGrpSpPr>
            <a:grpSpLocks/>
          </p:cNvGrpSpPr>
          <p:nvPr/>
        </p:nvGrpSpPr>
        <p:grpSpPr bwMode="auto">
          <a:xfrm>
            <a:off x="4267200" y="3962400"/>
            <a:ext cx="1066800" cy="1524000"/>
            <a:chOff x="2688" y="2496"/>
            <a:chExt cx="672" cy="960"/>
          </a:xfrm>
        </p:grpSpPr>
        <p:grpSp>
          <p:nvGrpSpPr>
            <p:cNvPr id="27666" name="Group 44"/>
            <p:cNvGrpSpPr>
              <a:grpSpLocks/>
            </p:cNvGrpSpPr>
            <p:nvPr/>
          </p:nvGrpSpPr>
          <p:grpSpPr bwMode="auto">
            <a:xfrm>
              <a:off x="2688" y="2784"/>
              <a:ext cx="528" cy="672"/>
              <a:chOff x="2688" y="2784"/>
              <a:chExt cx="528" cy="672"/>
            </a:xfrm>
          </p:grpSpPr>
          <p:cxnSp>
            <p:nvCxnSpPr>
              <p:cNvPr id="27668" name="AutoShape 45"/>
              <p:cNvCxnSpPr>
                <a:cxnSpLocks noChangeShapeType="1"/>
              </p:cNvCxnSpPr>
              <p:nvPr/>
            </p:nvCxnSpPr>
            <p:spPr bwMode="auto">
              <a:xfrm flipV="1">
                <a:off x="2832" y="2784"/>
                <a:ext cx="0" cy="672"/>
              </a:xfrm>
              <a:prstGeom prst="straightConnector1">
                <a:avLst/>
              </a:prstGeom>
              <a:noFill/>
              <a:ln w="9525">
                <a:solidFill>
                  <a:schemeClr val="tx1"/>
                </a:solidFill>
                <a:miter lim="800000"/>
                <a:headEnd/>
                <a:tailEnd type="triangle" w="med" len="med"/>
              </a:ln>
            </p:spPr>
          </p:cxnSp>
          <p:sp>
            <p:nvSpPr>
              <p:cNvPr id="27669" name="Text Box 46"/>
              <p:cNvSpPr txBox="1">
                <a:spLocks noChangeArrowheads="1"/>
              </p:cNvSpPr>
              <p:nvPr/>
            </p:nvSpPr>
            <p:spPr bwMode="auto">
              <a:xfrm>
                <a:off x="2688" y="3168"/>
                <a:ext cx="528" cy="288"/>
              </a:xfrm>
              <a:prstGeom prst="rect">
                <a:avLst/>
              </a:prstGeom>
              <a:noFill/>
              <a:ln w="9525">
                <a:noFill/>
                <a:miter lim="800000"/>
                <a:headEnd/>
                <a:tailEnd/>
              </a:ln>
            </p:spPr>
            <p:txBody>
              <a:bodyPr>
                <a:spAutoFit/>
              </a:bodyPr>
              <a:lstStyle/>
              <a:p>
                <a:pPr>
                  <a:spcBef>
                    <a:spcPct val="50000"/>
                  </a:spcBef>
                </a:pPr>
                <a:r>
                  <a:rPr kumimoji="1" lang="en-US" altLang="zh-CN" sz="2400">
                    <a:solidFill>
                      <a:srgbClr val="000000"/>
                    </a:solidFill>
                    <a:latin typeface="Times New Roman" pitchFamily="18" charset="0"/>
                    <a:ea typeface="黑体" pitchFamily="2" charset="-122"/>
                  </a:rPr>
                  <a:t>Add</a:t>
                </a:r>
              </a:p>
            </p:txBody>
          </p:sp>
        </p:grpSp>
        <p:sp>
          <p:nvSpPr>
            <p:cNvPr id="27667" name="Text Box 47"/>
            <p:cNvSpPr txBox="1">
              <a:spLocks noChangeArrowheads="1"/>
            </p:cNvSpPr>
            <p:nvPr/>
          </p:nvSpPr>
          <p:spPr bwMode="auto">
            <a:xfrm>
              <a:off x="2736" y="2496"/>
              <a:ext cx="624" cy="365"/>
            </a:xfrm>
            <a:prstGeom prst="rect">
              <a:avLst/>
            </a:prstGeom>
            <a:noFill/>
            <a:ln w="9525">
              <a:noFill/>
              <a:miter lim="800000"/>
              <a:headEnd/>
              <a:tailEnd/>
            </a:ln>
          </p:spPr>
          <p:txBody>
            <a:bodyPr>
              <a:spAutoFit/>
            </a:bodyPr>
            <a:lstStyle/>
            <a:p>
              <a:pPr>
                <a:spcBef>
                  <a:spcPct val="50000"/>
                </a:spcBef>
              </a:pPr>
              <a:r>
                <a:rPr kumimoji="1" lang="zh-CN" altLang="en-US" sz="3200">
                  <a:latin typeface="Times New Roman" pitchFamily="18" charset="0"/>
                  <a:ea typeface="黑体" pitchFamily="2" charset="-122"/>
                </a:rPr>
                <a:t>+</a:t>
              </a:r>
            </a:p>
          </p:txBody>
        </p:sp>
      </p:grpSp>
      <p:sp>
        <p:nvSpPr>
          <p:cNvPr id="2" name="矩形 1"/>
          <p:cNvSpPr/>
          <p:nvPr/>
        </p:nvSpPr>
        <p:spPr>
          <a:xfrm>
            <a:off x="5029200" y="4343400"/>
            <a:ext cx="1133644" cy="646331"/>
          </a:xfrm>
          <a:prstGeom prst="rect">
            <a:avLst/>
          </a:prstGeom>
        </p:spPr>
        <p:txBody>
          <a:bodyPr wrap="none">
            <a:spAutoFit/>
          </a:bodyPr>
          <a:lstStyle/>
          <a:p>
            <a:r>
              <a:rPr kumimoji="1" lang="en-US" altLang="zh-CN" sz="3600" b="1" dirty="0">
                <a:solidFill>
                  <a:srgbClr val="FF0000"/>
                </a:solidFill>
                <a:latin typeface="Times New Roman" pitchFamily="18" charset="0"/>
                <a:ea typeface="黑体" pitchFamily="2" charset="-122"/>
              </a:rPr>
              <a:t>CPU</a:t>
            </a:r>
            <a:endParaRPr lang="zh-CN" altLang="en-US" sz="3600" dirty="0">
              <a:solidFill>
                <a:srgbClr val="FF0000"/>
              </a:solidFill>
            </a:endParaRPr>
          </a:p>
        </p:txBody>
      </p:sp>
    </p:spTree>
    <p:extLst>
      <p:ext uri="{BB962C8B-B14F-4D97-AF65-F5344CB8AC3E}">
        <p14:creationId xmlns:p14="http://schemas.microsoft.com/office/powerpoint/2010/main" val="393004816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359"/>
                                        </p:tgtEl>
                                        <p:attrNameLst>
                                          <p:attrName>style.visibility</p:attrName>
                                        </p:attrNameLst>
                                      </p:cBhvr>
                                      <p:to>
                                        <p:strVal val="visible"/>
                                      </p:to>
                                    </p:set>
                                  </p:childTnLst>
                                  <p:subTnLst>
                                    <p:set>
                                      <p:cBhvr override="childStyle">
                                        <p:cTn dur="1" fill="hold" display="0" masterRel="nextClick" afterEffect="1"/>
                                        <p:tgtEl>
                                          <p:spTgt spid="5735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62"/>
                                        </p:tgtEl>
                                        <p:attrNameLst>
                                          <p:attrName>style.visibility</p:attrName>
                                        </p:attrNameLst>
                                      </p:cBhvr>
                                      <p:to>
                                        <p:strVal val="visible"/>
                                      </p:to>
                                    </p:set>
                                  </p:childTnLst>
                                  <p:subTnLst>
                                    <p:set>
                                      <p:cBhvr override="childStyle">
                                        <p:cTn dur="1" fill="hold" display="0" masterRel="nextClick" afterEffect="1"/>
                                        <p:tgtEl>
                                          <p:spTgt spid="5736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7369"/>
                                        </p:tgtEl>
                                        <p:attrNameLst>
                                          <p:attrName>style.visibility</p:attrName>
                                        </p:attrNameLst>
                                      </p:cBhvr>
                                      <p:to>
                                        <p:strVal val="visible"/>
                                      </p:to>
                                    </p:set>
                                  </p:childTnLst>
                                  <p:subTnLst>
                                    <p:set>
                                      <p:cBhvr override="childStyle">
                                        <p:cTn dur="1" fill="hold" display="0" masterRel="nextClick" afterEffect="1"/>
                                        <p:tgtEl>
                                          <p:spTgt spid="57369"/>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63"/>
                                        </p:tgtEl>
                                        <p:attrNameLst>
                                          <p:attrName>style.visibility</p:attrName>
                                        </p:attrNameLst>
                                      </p:cBhvr>
                                      <p:to>
                                        <p:strVal val="visible"/>
                                      </p:to>
                                    </p:set>
                                  </p:childTnLst>
                                  <p:subTnLst>
                                    <p:set>
                                      <p:cBhvr override="childStyle">
                                        <p:cTn dur="1" fill="hold" display="0" masterRel="nextClick" afterEffect="1"/>
                                        <p:tgtEl>
                                          <p:spTgt spid="5736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7364"/>
                                        </p:tgtEl>
                                        <p:attrNameLst>
                                          <p:attrName>style.visibility</p:attrName>
                                        </p:attrNameLst>
                                      </p:cBhvr>
                                      <p:to>
                                        <p:strVal val="visible"/>
                                      </p:to>
                                    </p:set>
                                  </p:childTnLst>
                                  <p:subTnLst>
                                    <p:set>
                                      <p:cBhvr override="childStyle">
                                        <p:cTn dur="1" fill="hold" display="0" masterRel="nextClick" afterEffect="1"/>
                                        <p:tgtEl>
                                          <p:spTgt spid="57364"/>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7367"/>
                                        </p:tgtEl>
                                        <p:attrNameLst>
                                          <p:attrName>style.visibility</p:attrName>
                                        </p:attrNameLst>
                                      </p:cBhvr>
                                      <p:to>
                                        <p:strVal val="visible"/>
                                      </p:to>
                                    </p:set>
                                  </p:childTnLst>
                                  <p:subTnLst>
                                    <p:set>
                                      <p:cBhvr override="childStyle">
                                        <p:cTn dur="1" fill="hold" display="0" masterRel="nextClick" afterEffect="1"/>
                                        <p:tgtEl>
                                          <p:spTgt spid="57367"/>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7372"/>
                                        </p:tgtEl>
                                        <p:attrNameLst>
                                          <p:attrName>style.visibility</p:attrName>
                                        </p:attrNameLst>
                                      </p:cBhvr>
                                      <p:to>
                                        <p:strVal val="visible"/>
                                      </p:to>
                                    </p:set>
                                  </p:childTnLst>
                                  <p:subTnLst>
                                    <p:set>
                                      <p:cBhvr override="childStyle">
                                        <p:cTn dur="1" fill="hold" display="0" masterRel="nextClick" afterEffect="1"/>
                                        <p:tgtEl>
                                          <p:spTgt spid="57372"/>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7368"/>
                                        </p:tgtEl>
                                        <p:attrNameLst>
                                          <p:attrName>style.visibility</p:attrName>
                                        </p:attrNameLst>
                                      </p:cBhvr>
                                      <p:to>
                                        <p:strVal val="visible"/>
                                      </p:to>
                                    </p:set>
                                  </p:childTnLst>
                                  <p:subTnLst>
                                    <p:set>
                                      <p:cBhvr override="childStyle">
                                        <p:cTn dur="1" fill="hold" display="0" masterRel="nextClick" afterEffect="1"/>
                                        <p:tgtEl>
                                          <p:spTgt spid="57368"/>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7375"/>
                                        </p:tgtEl>
                                        <p:attrNameLst>
                                          <p:attrName>style.visibility</p:attrName>
                                        </p:attrNameLst>
                                      </p:cBhvr>
                                      <p:to>
                                        <p:strVal val="visible"/>
                                      </p:to>
                                    </p:set>
                                  </p:childTnLst>
                                  <p:subTnLst>
                                    <p:set>
                                      <p:cBhvr override="childStyle">
                                        <p:cTn dur="1" fill="hold" display="0" masterRel="nextClick" afterEffect="1"/>
                                        <p:tgtEl>
                                          <p:spTgt spid="57375"/>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738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57378"/>
                                        </p:tgtEl>
                                        <p:attrNameLst>
                                          <p:attrName>style.visibility</p:attrName>
                                        </p:attrNameLst>
                                      </p:cBhvr>
                                      <p:to>
                                        <p:strVal val="visible"/>
                                      </p:to>
                                    </p:set>
                                  </p:childTnLst>
                                  <p:subTnLst>
                                    <p:set>
                                      <p:cBhvr override="childStyle">
                                        <p:cTn dur="1" fill="hold" display="0" masterRel="nextClick" afterEffect="1"/>
                                        <p:tgtEl>
                                          <p:spTgt spid="57378"/>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738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5738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57384"/>
                                        </p:tgtEl>
                                        <p:attrNameLst>
                                          <p:attrName>style.visibility</p:attrName>
                                        </p:attrNameLst>
                                      </p:cBhvr>
                                      <p:to>
                                        <p:strVal val="visible"/>
                                      </p:to>
                                    </p:set>
                                  </p:childTnLst>
                                  <p:subTnLst>
                                    <p:set>
                                      <p:cBhvr override="childStyle">
                                        <p:cTn dur="1" fill="hold" display="0" masterRel="nextClick" afterEffect="1"/>
                                        <p:tgtEl>
                                          <p:spTgt spid="57384"/>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7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2" grpId="0" animBg="1" autoUpdateAnimBg="0"/>
      <p:bldP spid="57363" grpId="0" animBg="1" autoUpdateAnimBg="0"/>
      <p:bldP spid="57367" grpId="0" animBg="1" autoUpdateAnimBg="0"/>
      <p:bldP spid="57368" grpId="0" animBg="1" autoUpdateAnimBg="0"/>
      <p:bldP spid="57381" grpId="0" animBg="1" autoUpdateAnimBg="0"/>
      <p:bldP spid="57382" grpId="0" animBg="1" autoUpdateAnimBg="0"/>
      <p:bldP spid="5738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Program with instructions</a:t>
            </a:r>
            <a:endParaRPr lang="zh-CN" altLang="en-US" dirty="0"/>
          </a:p>
        </p:txBody>
      </p:sp>
      <p:sp>
        <p:nvSpPr>
          <p:cNvPr id="3" name="内容占位符 2"/>
          <p:cNvSpPr>
            <a:spLocks noGrp="1"/>
          </p:cNvSpPr>
          <p:nvPr>
            <p:ph sz="half" idx="1"/>
          </p:nvPr>
        </p:nvSpPr>
        <p:spPr/>
        <p:txBody>
          <a:bodyPr/>
          <a:lstStyle/>
          <a:p>
            <a:r>
              <a:rPr lang="en-US" altLang="zh-CN" dirty="0" smtClean="0"/>
              <a:t>Input 2</a:t>
            </a:r>
          </a:p>
          <a:p>
            <a:r>
              <a:rPr lang="en-US" altLang="zh-CN" dirty="0" smtClean="0"/>
              <a:t>Write 2 to memory </a:t>
            </a:r>
          </a:p>
          <a:p>
            <a:r>
              <a:rPr lang="en-US" altLang="zh-CN" dirty="0" smtClean="0"/>
              <a:t>Input 3</a:t>
            </a:r>
          </a:p>
          <a:p>
            <a:r>
              <a:rPr lang="en-US" altLang="zh-CN" dirty="0" smtClean="0"/>
              <a:t>Write 3 to memory</a:t>
            </a:r>
          </a:p>
          <a:p>
            <a:r>
              <a:rPr lang="en-US" altLang="zh-CN" dirty="0" smtClean="0"/>
              <a:t>Read 2</a:t>
            </a:r>
          </a:p>
          <a:p>
            <a:r>
              <a:rPr lang="en-US" altLang="zh-CN" dirty="0" smtClean="0"/>
              <a:t>Read 3</a:t>
            </a:r>
          </a:p>
          <a:p>
            <a:r>
              <a:rPr lang="en-US" altLang="zh-CN" dirty="0" smtClean="0"/>
              <a:t>Add 2 and 3</a:t>
            </a:r>
          </a:p>
          <a:p>
            <a:r>
              <a:rPr lang="en-US" altLang="zh-CN" dirty="0" smtClean="0"/>
              <a:t>Output 5</a:t>
            </a:r>
          </a:p>
          <a:p>
            <a:endParaRPr lang="zh-CN" altLang="en-US" dirty="0"/>
          </a:p>
        </p:txBody>
      </p:sp>
      <p:sp>
        <p:nvSpPr>
          <p:cNvPr id="4" name="内容占位符 2"/>
          <p:cNvSpPr>
            <a:spLocks noGrp="1"/>
          </p:cNvSpPr>
          <p:nvPr>
            <p:ph sz="half" idx="1"/>
          </p:nvPr>
        </p:nvSpPr>
        <p:spPr>
          <a:xfrm>
            <a:off x="4800600" y="990600"/>
            <a:ext cx="4038600" cy="5140325"/>
          </a:xfrm>
        </p:spPr>
        <p:txBody>
          <a:bodyPr/>
          <a:lstStyle/>
          <a:p>
            <a:r>
              <a:rPr lang="en-US" altLang="zh-CN" dirty="0" smtClean="0"/>
              <a:t>Input 2</a:t>
            </a:r>
          </a:p>
          <a:p>
            <a:r>
              <a:rPr lang="en-US" altLang="zh-CN" dirty="0" smtClean="0"/>
              <a:t>A=2 </a:t>
            </a:r>
          </a:p>
          <a:p>
            <a:r>
              <a:rPr lang="en-US" altLang="zh-CN" dirty="0" smtClean="0"/>
              <a:t>Input 3</a:t>
            </a:r>
          </a:p>
          <a:p>
            <a:r>
              <a:rPr lang="en-US" altLang="zh-CN" dirty="0" smtClean="0"/>
              <a:t>B=3</a:t>
            </a:r>
          </a:p>
          <a:p>
            <a:r>
              <a:rPr lang="en-US" altLang="zh-CN" dirty="0" smtClean="0"/>
              <a:t>Read </a:t>
            </a:r>
            <a:r>
              <a:rPr lang="en-US" altLang="zh-CN" dirty="0"/>
              <a:t>A</a:t>
            </a:r>
            <a:endParaRPr lang="en-US" altLang="zh-CN" dirty="0" smtClean="0"/>
          </a:p>
          <a:p>
            <a:r>
              <a:rPr lang="en-US" altLang="zh-CN" dirty="0" smtClean="0"/>
              <a:t>Read B</a:t>
            </a:r>
          </a:p>
          <a:p>
            <a:r>
              <a:rPr lang="en-US" altLang="zh-CN" dirty="0" smtClean="0"/>
              <a:t>Add A, B TO C</a:t>
            </a:r>
          </a:p>
          <a:p>
            <a:r>
              <a:rPr lang="en-US" altLang="zh-CN" dirty="0" smtClean="0"/>
              <a:t>Output C</a:t>
            </a:r>
          </a:p>
          <a:p>
            <a:endParaRPr lang="zh-CN" altLang="en-US" dirty="0"/>
          </a:p>
        </p:txBody>
      </p:sp>
    </p:spTree>
    <p:extLst>
      <p:ext uri="{BB962C8B-B14F-4D97-AF65-F5344CB8AC3E}">
        <p14:creationId xmlns:p14="http://schemas.microsoft.com/office/powerpoint/2010/main" val="18478156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2400" y="874714"/>
            <a:ext cx="8770040" cy="5449886"/>
          </a:xfrm>
        </p:spPr>
        <p:txBody>
          <a:bodyPr/>
          <a:lstStyle/>
          <a:p>
            <a:r>
              <a:rPr lang="en-US" altLang="zh-CN" sz="2400" dirty="0" smtClean="0"/>
              <a:t>How to virtualize CPU resource? </a:t>
            </a:r>
          </a:p>
          <a:p>
            <a:pPr lvl="1"/>
            <a:r>
              <a:rPr lang="en-US" altLang="zh-CN" sz="2000" dirty="0" smtClean="0"/>
              <a:t>VM is set one or more vCPUs and </a:t>
            </a:r>
            <a:r>
              <a:rPr lang="en-US" altLang="zh-CN" sz="2000" dirty="0"/>
              <a:t>e</a:t>
            </a:r>
            <a:r>
              <a:rPr lang="en-US" altLang="zh-CN" sz="2000" dirty="0" smtClean="0"/>
              <a:t>ach vCPU is allocated to run applications of Guest OS.</a:t>
            </a:r>
          </a:p>
          <a:p>
            <a:pPr lvl="1"/>
            <a:r>
              <a:rPr lang="en-US" altLang="zh-CN" sz="2000" dirty="0" smtClean="0"/>
              <a:t>Each </a:t>
            </a:r>
            <a:r>
              <a:rPr lang="en-US" altLang="zh-CN" sz="2000" dirty="0"/>
              <a:t>application program is denoted by an ordered set of </a:t>
            </a:r>
            <a:r>
              <a:rPr lang="en-US" altLang="zh-CN" sz="2000" b="1" dirty="0">
                <a:solidFill>
                  <a:srgbClr val="FF0000"/>
                </a:solidFill>
              </a:rPr>
              <a:t>instructions</a:t>
            </a:r>
            <a:r>
              <a:rPr lang="en-US" altLang="zh-CN" sz="2000" dirty="0"/>
              <a:t> and finally executed by physical CPU</a:t>
            </a:r>
            <a:r>
              <a:rPr lang="en-US" altLang="zh-CN" sz="2000" dirty="0" smtClean="0"/>
              <a:t>.</a:t>
            </a:r>
          </a:p>
          <a:p>
            <a:pPr lvl="1"/>
            <a:r>
              <a:rPr lang="en-US" altLang="zh-CN" sz="2000" dirty="0" smtClean="0"/>
              <a:t>During the running of application,  app instructions will firstly submitted to vCPU, then the vCPUs are allocated to</a:t>
            </a:r>
            <a:r>
              <a:rPr lang="zh-CN" altLang="en-US" sz="2000" dirty="0" smtClean="0"/>
              <a:t> </a:t>
            </a:r>
            <a:r>
              <a:rPr lang="en-US" altLang="zh-CN" sz="2000" dirty="0" smtClean="0"/>
              <a:t>physical CPU to run instructions through </a:t>
            </a:r>
            <a:r>
              <a:rPr lang="en-US" altLang="zh-CN" sz="2000" b="1" dirty="0" smtClean="0">
                <a:solidFill>
                  <a:srgbClr val="FF0000"/>
                </a:solidFill>
              </a:rPr>
              <a:t>VMM</a:t>
            </a:r>
            <a:r>
              <a:rPr lang="zh-CN" altLang="en-US" sz="2000" b="1" dirty="0" smtClean="0">
                <a:solidFill>
                  <a:srgbClr val="FF0000"/>
                </a:solidFill>
              </a:rPr>
              <a:t> </a:t>
            </a:r>
            <a:r>
              <a:rPr lang="en-US" altLang="zh-CN" sz="2000" b="1" dirty="0" smtClean="0">
                <a:solidFill>
                  <a:srgbClr val="FF0000"/>
                </a:solidFill>
              </a:rPr>
              <a:t>scheduling</a:t>
            </a:r>
            <a:r>
              <a:rPr lang="en-US" altLang="zh-CN" sz="2000" dirty="0" smtClean="0"/>
              <a:t>.</a:t>
            </a:r>
          </a:p>
          <a:p>
            <a:pPr lvl="2"/>
            <a:r>
              <a:rPr lang="en-US" altLang="zh-CN" sz="1600" dirty="0" smtClean="0"/>
              <a:t>Some sensitive instructions only be executed by root user</a:t>
            </a:r>
          </a:p>
          <a:p>
            <a:pPr lvl="2"/>
            <a:r>
              <a:rPr lang="en-US" altLang="zh-CN" sz="1600" dirty="0" smtClean="0"/>
              <a:t>Non-privileged instruction can be executed in Guest OS</a:t>
            </a:r>
          </a:p>
          <a:p>
            <a:pPr lvl="1"/>
            <a:endParaRPr lang="en-US" altLang="zh-CN" sz="2000" dirty="0" smtClean="0"/>
          </a:p>
          <a:p>
            <a:pPr lvl="1"/>
            <a:endParaRPr lang="en-US" altLang="zh-CN" sz="2000" dirty="0" smtClean="0"/>
          </a:p>
          <a:p>
            <a:endParaRPr lang="zh-CN" altLang="en-US" sz="2400" dirty="0"/>
          </a:p>
        </p:txBody>
      </p:sp>
      <p:sp>
        <p:nvSpPr>
          <p:cNvPr id="3" name="标题 2"/>
          <p:cNvSpPr>
            <a:spLocks noGrp="1"/>
          </p:cNvSpPr>
          <p:nvPr>
            <p:ph type="title"/>
          </p:nvPr>
        </p:nvSpPr>
        <p:spPr/>
        <p:txBody>
          <a:bodyPr/>
          <a:lstStyle/>
          <a:p>
            <a:r>
              <a:rPr lang="en-US" altLang="zh-CN" dirty="0"/>
              <a:t>CPU </a:t>
            </a:r>
            <a:r>
              <a:rPr lang="en-US" altLang="zh-CN" dirty="0" smtClean="0"/>
              <a:t>virtualization</a:t>
            </a:r>
            <a:endParaRPr lang="zh-CN" altLang="en-US" dirty="0"/>
          </a:p>
        </p:txBody>
      </p:sp>
      <p:sp>
        <p:nvSpPr>
          <p:cNvPr id="4" name="椭圆 3"/>
          <p:cNvSpPr/>
          <p:nvPr/>
        </p:nvSpPr>
        <p:spPr bwMode="auto">
          <a:xfrm>
            <a:off x="1131198" y="4985543"/>
            <a:ext cx="1295400" cy="533400"/>
          </a:xfrm>
          <a:prstGeom prst="ellipse">
            <a:avLst/>
          </a:prstGeom>
          <a:noFill/>
          <a:ln w="9525" cap="flat" cmpd="sng" algn="ctr">
            <a:solidFill>
              <a:srgbClr val="00B0F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dirty="0"/>
              <a:t>vCPU</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5" name="椭圆 4"/>
          <p:cNvSpPr/>
          <p:nvPr/>
        </p:nvSpPr>
        <p:spPr bwMode="auto">
          <a:xfrm>
            <a:off x="2617098" y="4985543"/>
            <a:ext cx="1295400" cy="533400"/>
          </a:xfrm>
          <a:prstGeom prst="ellipse">
            <a:avLst/>
          </a:prstGeom>
          <a:noFill/>
          <a:ln w="9525" cap="flat" cmpd="sng" algn="ctr">
            <a:solidFill>
              <a:srgbClr val="00B0F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dirty="0"/>
              <a:t>vCPU</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6" name="椭圆 5"/>
          <p:cNvSpPr/>
          <p:nvPr/>
        </p:nvSpPr>
        <p:spPr bwMode="auto">
          <a:xfrm>
            <a:off x="4102998" y="4985543"/>
            <a:ext cx="1295400" cy="533400"/>
          </a:xfrm>
          <a:prstGeom prst="ellipse">
            <a:avLst/>
          </a:prstGeom>
          <a:noFill/>
          <a:ln w="9525" cap="flat" cmpd="sng" algn="ctr">
            <a:solidFill>
              <a:srgbClr val="00B0F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smtClean="0"/>
              <a:t>…...</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7" name="椭圆 6"/>
          <p:cNvSpPr/>
          <p:nvPr/>
        </p:nvSpPr>
        <p:spPr bwMode="auto">
          <a:xfrm>
            <a:off x="5927035" y="4985543"/>
            <a:ext cx="1295400" cy="533400"/>
          </a:xfrm>
          <a:prstGeom prst="ellipse">
            <a:avLst/>
          </a:prstGeom>
          <a:noFill/>
          <a:ln w="9525" cap="flat" cmpd="sng" algn="ctr">
            <a:solidFill>
              <a:srgbClr val="00B0F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dirty="0"/>
              <a:t>vCPU</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12" name="椭圆 11"/>
          <p:cNvSpPr/>
          <p:nvPr/>
        </p:nvSpPr>
        <p:spPr bwMode="auto">
          <a:xfrm>
            <a:off x="1147763" y="6172200"/>
            <a:ext cx="1295400" cy="533400"/>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err="1" smtClean="0"/>
              <a:t>p</a:t>
            </a:r>
            <a:r>
              <a:rPr kumimoji="0" lang="en-US" altLang="zh-CN" sz="1800" b="0" i="0" u="none" strike="noStrike" cap="none" normalizeH="0" baseline="0" dirty="0" err="1" smtClean="0">
                <a:ln>
                  <a:noFill/>
                </a:ln>
                <a:solidFill>
                  <a:schemeClr val="tx1"/>
                </a:solidFill>
                <a:effectLst/>
                <a:latin typeface="Verdana" pitchFamily="34" charset="0"/>
              </a:rPr>
              <a:t>CPU</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13" name="椭圆 12"/>
          <p:cNvSpPr/>
          <p:nvPr/>
        </p:nvSpPr>
        <p:spPr bwMode="auto">
          <a:xfrm>
            <a:off x="2633663" y="6172200"/>
            <a:ext cx="1295400" cy="533400"/>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Verdana" pitchFamily="34" charset="0"/>
              </a:rPr>
              <a:t>pCPU</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14" name="椭圆 13"/>
          <p:cNvSpPr/>
          <p:nvPr/>
        </p:nvSpPr>
        <p:spPr bwMode="auto">
          <a:xfrm>
            <a:off x="4119563" y="6172200"/>
            <a:ext cx="1295400" cy="533400"/>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smtClean="0"/>
              <a:t>……</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15" name="椭圆 14"/>
          <p:cNvSpPr/>
          <p:nvPr/>
        </p:nvSpPr>
        <p:spPr bwMode="auto">
          <a:xfrm>
            <a:off x="5943600" y="6172200"/>
            <a:ext cx="1295400" cy="533400"/>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err="1" smtClean="0"/>
              <a:t>pCPU</a:t>
            </a:r>
            <a:endParaRPr kumimoji="0" lang="zh-CN" altLang="en-US" sz="1800" b="0" i="0" u="none" strike="noStrike" cap="none" normalizeH="0" baseline="0" dirty="0" smtClean="0">
              <a:ln>
                <a:noFill/>
              </a:ln>
              <a:solidFill>
                <a:schemeClr val="tx1"/>
              </a:solidFill>
              <a:effectLst/>
              <a:latin typeface="Verdana" pitchFamily="34" charset="0"/>
            </a:endParaRPr>
          </a:p>
        </p:txBody>
      </p:sp>
      <p:cxnSp>
        <p:nvCxnSpPr>
          <p:cNvPr id="17" name="直接连接符 16"/>
          <p:cNvCxnSpPr/>
          <p:nvPr/>
        </p:nvCxnSpPr>
        <p:spPr bwMode="auto">
          <a:xfrm>
            <a:off x="533400" y="5867400"/>
            <a:ext cx="7467600" cy="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文本框 17"/>
          <p:cNvSpPr txBox="1"/>
          <p:nvPr/>
        </p:nvSpPr>
        <p:spPr>
          <a:xfrm>
            <a:off x="8315082" y="4985543"/>
            <a:ext cx="655949" cy="369332"/>
          </a:xfrm>
          <a:prstGeom prst="rect">
            <a:avLst/>
          </a:prstGeom>
          <a:noFill/>
          <a:ln>
            <a:noFill/>
          </a:ln>
        </p:spPr>
        <p:txBody>
          <a:bodyPr wrap="none" rtlCol="0">
            <a:spAutoFit/>
          </a:bodyPr>
          <a:lstStyle/>
          <a:p>
            <a:r>
              <a:rPr lang="en-US" altLang="zh-CN" dirty="0" smtClean="0"/>
              <a:t>VMs</a:t>
            </a:r>
            <a:endParaRPr lang="zh-CN" altLang="en-US" dirty="0"/>
          </a:p>
        </p:txBody>
      </p:sp>
      <p:sp>
        <p:nvSpPr>
          <p:cNvPr id="19" name="文本框 18"/>
          <p:cNvSpPr txBox="1"/>
          <p:nvPr/>
        </p:nvSpPr>
        <p:spPr>
          <a:xfrm>
            <a:off x="8376389" y="6254234"/>
            <a:ext cx="518091" cy="369332"/>
          </a:xfrm>
          <a:prstGeom prst="rect">
            <a:avLst/>
          </a:prstGeom>
          <a:noFill/>
          <a:ln>
            <a:noFill/>
          </a:ln>
        </p:spPr>
        <p:txBody>
          <a:bodyPr wrap="none" rtlCol="0">
            <a:spAutoFit/>
          </a:bodyPr>
          <a:lstStyle/>
          <a:p>
            <a:r>
              <a:rPr lang="en-US" altLang="zh-CN" dirty="0" smtClean="0"/>
              <a:t>PM</a:t>
            </a:r>
            <a:endParaRPr lang="zh-CN" altLang="en-US" dirty="0"/>
          </a:p>
        </p:txBody>
      </p:sp>
      <p:cxnSp>
        <p:nvCxnSpPr>
          <p:cNvPr id="21" name="直接箭头连接符 20"/>
          <p:cNvCxnSpPr>
            <a:stCxn id="4" idx="4"/>
            <a:endCxn id="12" idx="0"/>
          </p:cNvCxnSpPr>
          <p:nvPr/>
        </p:nvCxnSpPr>
        <p:spPr bwMode="auto">
          <a:xfrm>
            <a:off x="1778898" y="5518943"/>
            <a:ext cx="16565" cy="653257"/>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a:stCxn id="5" idx="4"/>
            <a:endCxn id="13" idx="0"/>
          </p:cNvCxnSpPr>
          <p:nvPr/>
        </p:nvCxnSpPr>
        <p:spPr bwMode="auto">
          <a:xfrm>
            <a:off x="3264798" y="5518943"/>
            <a:ext cx="16565" cy="653257"/>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箭头连接符 24"/>
          <p:cNvCxnSpPr>
            <a:stCxn id="7" idx="4"/>
            <a:endCxn id="15" idx="0"/>
          </p:cNvCxnSpPr>
          <p:nvPr/>
        </p:nvCxnSpPr>
        <p:spPr bwMode="auto">
          <a:xfrm>
            <a:off x="6574735" y="5518943"/>
            <a:ext cx="16565" cy="653257"/>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圆角矩形 25"/>
          <p:cNvSpPr/>
          <p:nvPr/>
        </p:nvSpPr>
        <p:spPr bwMode="auto">
          <a:xfrm>
            <a:off x="5573367" y="4267200"/>
            <a:ext cx="2046633" cy="1447800"/>
          </a:xfrm>
          <a:prstGeom prst="round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Verdana" pitchFamily="34" charset="0"/>
              </a:rPr>
              <a:t>VM</a:t>
            </a:r>
            <a:r>
              <a:rPr kumimoji="0" lang="en-US" altLang="zh-CN" sz="1800" b="0" i="0" u="none" strike="noStrike" cap="none" normalizeH="0" baseline="-25000" dirty="0" err="1" smtClean="0">
                <a:ln>
                  <a:noFill/>
                </a:ln>
                <a:solidFill>
                  <a:schemeClr val="tx1"/>
                </a:solidFill>
                <a:effectLst/>
                <a:latin typeface="Verdana" pitchFamily="34" charset="0"/>
              </a:rPr>
              <a:t>n</a:t>
            </a:r>
            <a:endParaRPr kumimoji="0" lang="zh-CN" altLang="en-US" sz="1800" b="0" i="0" u="none" strike="noStrike" cap="none" normalizeH="0" baseline="-25000" dirty="0" smtClean="0">
              <a:ln>
                <a:noFill/>
              </a:ln>
              <a:solidFill>
                <a:schemeClr val="tx1"/>
              </a:solidFill>
              <a:effectLst/>
              <a:latin typeface="Verdana" pitchFamily="34" charset="0"/>
            </a:endParaRPr>
          </a:p>
        </p:txBody>
      </p:sp>
      <p:sp>
        <p:nvSpPr>
          <p:cNvPr id="27" name="圆角矩形 26"/>
          <p:cNvSpPr/>
          <p:nvPr/>
        </p:nvSpPr>
        <p:spPr bwMode="auto">
          <a:xfrm>
            <a:off x="1066800" y="4343400"/>
            <a:ext cx="2938463" cy="1447800"/>
          </a:xfrm>
          <a:prstGeom prst="round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a:t>
            </a:r>
            <a:r>
              <a:rPr kumimoji="0" lang="en-US" altLang="zh-CN" sz="1800" b="0" i="0" u="none" strike="noStrike" cap="none" normalizeH="0" baseline="-25000" dirty="0" smtClean="0">
                <a:ln>
                  <a:noFill/>
                </a:ln>
                <a:solidFill>
                  <a:schemeClr val="tx1"/>
                </a:solidFill>
                <a:effectLst/>
                <a:latin typeface="Verdana" pitchFamily="34" charset="0"/>
              </a:rPr>
              <a:t>0</a:t>
            </a:r>
            <a:endParaRPr kumimoji="0" lang="zh-CN" altLang="en-US" sz="1800" b="0" i="0" u="none" strike="noStrike" cap="none" normalizeH="0" baseline="-25000" dirty="0" smtClean="0">
              <a:ln>
                <a:noFill/>
              </a:ln>
              <a:solidFill>
                <a:schemeClr val="tx1"/>
              </a:solidFill>
              <a:effectLst/>
              <a:latin typeface="Verdana" pitchFamily="34" charset="0"/>
            </a:endParaRPr>
          </a:p>
        </p:txBody>
      </p:sp>
      <p:sp>
        <p:nvSpPr>
          <p:cNvPr id="28" name="文本框 27"/>
          <p:cNvSpPr txBox="1"/>
          <p:nvPr/>
        </p:nvSpPr>
        <p:spPr>
          <a:xfrm>
            <a:off x="3601694" y="5819746"/>
            <a:ext cx="1404451" cy="400110"/>
          </a:xfrm>
          <a:prstGeom prst="rect">
            <a:avLst/>
          </a:prstGeom>
          <a:noFill/>
          <a:ln>
            <a:noFill/>
          </a:ln>
        </p:spPr>
        <p:txBody>
          <a:bodyPr wrap="none" rtlCol="0">
            <a:spAutoFit/>
          </a:bodyPr>
          <a:lstStyle/>
          <a:p>
            <a:r>
              <a:rPr lang="en-US" altLang="zh-CN" sz="2000" b="1" dirty="0" smtClean="0">
                <a:solidFill>
                  <a:srgbClr val="FF0000"/>
                </a:solidFill>
              </a:rPr>
              <a:t> allocate</a:t>
            </a:r>
            <a:endParaRPr lang="zh-CN" altLang="en-US" sz="2000" b="1" dirty="0">
              <a:solidFill>
                <a:srgbClr val="FF0000"/>
              </a:solidFill>
            </a:endParaRPr>
          </a:p>
        </p:txBody>
      </p:sp>
      <p:sp>
        <p:nvSpPr>
          <p:cNvPr id="8" name="矩形 7"/>
          <p:cNvSpPr/>
          <p:nvPr/>
        </p:nvSpPr>
        <p:spPr>
          <a:xfrm>
            <a:off x="1410654" y="4656176"/>
            <a:ext cx="2706190" cy="369332"/>
          </a:xfrm>
          <a:prstGeom prst="rect">
            <a:avLst/>
          </a:prstGeom>
          <a:ln>
            <a:noFill/>
          </a:ln>
        </p:spPr>
        <p:txBody>
          <a:bodyPr wrap="none">
            <a:spAutoFit/>
          </a:bodyPr>
          <a:lstStyle/>
          <a:p>
            <a:r>
              <a:rPr lang="en-US" altLang="zh-CN" b="1" dirty="0">
                <a:solidFill>
                  <a:srgbClr val="FF0000"/>
                </a:solidFill>
              </a:rPr>
              <a:t>APP (Instructions </a:t>
            </a:r>
            <a:r>
              <a:rPr lang="en-US" altLang="zh-CN" b="1" dirty="0" smtClean="0">
                <a:solidFill>
                  <a:srgbClr val="FF0000"/>
                </a:solidFill>
              </a:rPr>
              <a:t>)</a:t>
            </a:r>
            <a:endParaRPr lang="en-US" altLang="zh-CN" b="1" dirty="0">
              <a:solidFill>
                <a:srgbClr val="FF0000"/>
              </a:solidFill>
            </a:endParaRPr>
          </a:p>
        </p:txBody>
      </p:sp>
      <p:sp>
        <p:nvSpPr>
          <p:cNvPr id="22" name="矩形 21"/>
          <p:cNvSpPr/>
          <p:nvPr/>
        </p:nvSpPr>
        <p:spPr>
          <a:xfrm>
            <a:off x="5294810" y="4626649"/>
            <a:ext cx="2706190" cy="369332"/>
          </a:xfrm>
          <a:prstGeom prst="rect">
            <a:avLst/>
          </a:prstGeom>
          <a:ln>
            <a:noFill/>
          </a:ln>
        </p:spPr>
        <p:txBody>
          <a:bodyPr wrap="none">
            <a:spAutoFit/>
          </a:bodyPr>
          <a:lstStyle/>
          <a:p>
            <a:r>
              <a:rPr lang="en-US" altLang="zh-CN" b="1" dirty="0">
                <a:solidFill>
                  <a:srgbClr val="FF0000"/>
                </a:solidFill>
              </a:rPr>
              <a:t>APP (Instructions </a:t>
            </a:r>
            <a:r>
              <a:rPr lang="en-US" altLang="zh-CN" b="1" dirty="0" smtClean="0">
                <a:solidFill>
                  <a:srgbClr val="FF0000"/>
                </a:solidFill>
              </a:rPr>
              <a:t>)</a:t>
            </a:r>
            <a:endParaRPr lang="en-US" altLang="zh-CN" b="1" dirty="0">
              <a:solidFill>
                <a:srgbClr val="FF0000"/>
              </a:solidFill>
            </a:endParaRPr>
          </a:p>
        </p:txBody>
      </p:sp>
      <p:sp>
        <p:nvSpPr>
          <p:cNvPr id="9" name="文本框 8"/>
          <p:cNvSpPr txBox="1"/>
          <p:nvPr/>
        </p:nvSpPr>
        <p:spPr>
          <a:xfrm>
            <a:off x="6958739" y="5695156"/>
            <a:ext cx="797013" cy="369332"/>
          </a:xfrm>
          <a:prstGeom prst="rect">
            <a:avLst/>
          </a:prstGeom>
          <a:noFill/>
          <a:ln>
            <a:noFill/>
          </a:ln>
        </p:spPr>
        <p:txBody>
          <a:bodyPr wrap="none" rtlCol="0">
            <a:spAutoFit/>
          </a:bodyPr>
          <a:lstStyle/>
          <a:p>
            <a:r>
              <a:rPr lang="en-US" altLang="zh-CN" b="1" dirty="0" smtClean="0">
                <a:solidFill>
                  <a:srgbClr val="FF0000"/>
                </a:solidFill>
              </a:rPr>
              <a:t>VMM</a:t>
            </a:r>
            <a:endParaRPr lang="zh-CN" altLang="en-US" b="1" dirty="0">
              <a:solidFill>
                <a:srgbClr val="FF0000"/>
              </a:solidFill>
            </a:endParaRPr>
          </a:p>
        </p:txBody>
      </p:sp>
      <p:sp>
        <p:nvSpPr>
          <p:cNvPr id="24" name="文本框 23"/>
          <p:cNvSpPr txBox="1"/>
          <p:nvPr/>
        </p:nvSpPr>
        <p:spPr>
          <a:xfrm>
            <a:off x="228600" y="5791200"/>
            <a:ext cx="1827869" cy="400110"/>
          </a:xfrm>
          <a:prstGeom prst="rect">
            <a:avLst/>
          </a:prstGeom>
          <a:noFill/>
          <a:ln>
            <a:noFill/>
          </a:ln>
        </p:spPr>
        <p:txBody>
          <a:bodyPr wrap="none" rtlCol="0">
            <a:spAutoFit/>
          </a:bodyPr>
          <a:lstStyle/>
          <a:p>
            <a:r>
              <a:rPr lang="en-US" altLang="zh-CN" sz="2000" b="1" dirty="0" smtClean="0">
                <a:solidFill>
                  <a:srgbClr val="FF0000"/>
                </a:solidFill>
              </a:rPr>
              <a:t> scheduling</a:t>
            </a:r>
            <a:endParaRPr lang="zh-CN" altLang="en-US" sz="2000" b="1" dirty="0">
              <a:solidFill>
                <a:srgbClr val="FF0000"/>
              </a:solidFill>
            </a:endParaRPr>
          </a:p>
        </p:txBody>
      </p:sp>
    </p:spTree>
    <p:extLst>
      <p:ext uri="{BB962C8B-B14F-4D97-AF65-F5344CB8AC3E}">
        <p14:creationId xmlns:p14="http://schemas.microsoft.com/office/powerpoint/2010/main" val="3736551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b="1" dirty="0">
                <a:solidFill>
                  <a:schemeClr val="tx2">
                    <a:lumMod val="75000"/>
                  </a:schemeClr>
                </a:solidFill>
              </a:rPr>
              <a:t>Binary Translation (BT</a:t>
            </a:r>
            <a:r>
              <a:rPr lang="en-US" altLang="zh-CN" b="1" dirty="0" smtClean="0">
                <a:solidFill>
                  <a:schemeClr val="tx2">
                    <a:lumMod val="75000"/>
                  </a:schemeClr>
                </a:solidFill>
              </a:rPr>
              <a:t>)</a:t>
            </a:r>
          </a:p>
          <a:p>
            <a:pPr lvl="1"/>
            <a:r>
              <a:rPr lang="en-US" altLang="zh-CN" dirty="0"/>
              <a:t>Translate guest OS binary on the fly to </a:t>
            </a:r>
            <a:r>
              <a:rPr lang="en-US" altLang="zh-CN" dirty="0" smtClean="0"/>
              <a:t>solve virtualization issue</a:t>
            </a:r>
            <a:endParaRPr lang="en-US" altLang="zh-CN" b="1" dirty="0" smtClean="0">
              <a:solidFill>
                <a:schemeClr val="tx2">
                  <a:lumMod val="75000"/>
                </a:schemeClr>
              </a:solidFill>
            </a:endParaRPr>
          </a:p>
          <a:p>
            <a:r>
              <a:rPr lang="en-US" altLang="zh-CN" b="1" dirty="0" err="1">
                <a:solidFill>
                  <a:schemeClr val="tx2">
                    <a:lumMod val="75000"/>
                  </a:schemeClr>
                </a:solidFill>
              </a:rPr>
              <a:t>Paravirtualization</a:t>
            </a:r>
            <a:r>
              <a:rPr lang="en-US" altLang="zh-CN" b="1" dirty="0">
                <a:solidFill>
                  <a:schemeClr val="tx2">
                    <a:lumMod val="75000"/>
                  </a:schemeClr>
                </a:solidFill>
              </a:rPr>
              <a:t> (PV</a:t>
            </a:r>
            <a:r>
              <a:rPr lang="en-US" altLang="zh-CN" b="1" dirty="0" smtClean="0">
                <a:solidFill>
                  <a:schemeClr val="tx2">
                    <a:lumMod val="75000"/>
                  </a:schemeClr>
                </a:solidFill>
              </a:rPr>
              <a:t>)</a:t>
            </a:r>
          </a:p>
          <a:p>
            <a:pPr lvl="1"/>
            <a:r>
              <a:rPr lang="en-US" altLang="zh-CN" dirty="0" smtClean="0">
                <a:solidFill>
                  <a:schemeClr val="tx2">
                    <a:lumMod val="75000"/>
                  </a:schemeClr>
                </a:solidFill>
              </a:rPr>
              <a:t>Modify guest OS </a:t>
            </a:r>
            <a:r>
              <a:rPr lang="en-US" altLang="zh-CN" dirty="0" smtClean="0"/>
              <a:t>to directly access</a:t>
            </a:r>
            <a:r>
              <a:rPr lang="en-US" altLang="zh-CN" dirty="0" smtClean="0">
                <a:solidFill>
                  <a:schemeClr val="tx2">
                    <a:lumMod val="75000"/>
                  </a:schemeClr>
                </a:solidFill>
              </a:rPr>
              <a:t> some special CPU instruction. </a:t>
            </a:r>
          </a:p>
          <a:p>
            <a:r>
              <a:rPr lang="en-US" altLang="zh-CN" b="1" dirty="0">
                <a:solidFill>
                  <a:schemeClr val="tx2">
                    <a:lumMod val="75000"/>
                  </a:schemeClr>
                </a:solidFill>
              </a:rPr>
              <a:t>Hardware-assisted </a:t>
            </a:r>
            <a:r>
              <a:rPr lang="en-US" altLang="zh-CN" b="1" dirty="0" smtClean="0">
                <a:solidFill>
                  <a:schemeClr val="tx2">
                    <a:lumMod val="75000"/>
                  </a:schemeClr>
                </a:solidFill>
              </a:rPr>
              <a:t>virtualization</a:t>
            </a:r>
          </a:p>
          <a:p>
            <a:pPr lvl="1"/>
            <a:r>
              <a:rPr lang="en-US" altLang="zh-CN" dirty="0" smtClean="0"/>
              <a:t>Some virtualized instructions directly executed by physical CPU</a:t>
            </a:r>
            <a:endParaRPr lang="en-US" altLang="zh-CN" dirty="0" smtClean="0">
              <a:solidFill>
                <a:schemeClr val="tx2">
                  <a:lumMod val="75000"/>
                </a:schemeClr>
              </a:solidFill>
            </a:endParaRPr>
          </a:p>
          <a:p>
            <a:pPr lvl="1"/>
            <a:endParaRPr lang="en-US" altLang="zh-CN" b="1" dirty="0" smtClean="0">
              <a:solidFill>
                <a:schemeClr val="tx2">
                  <a:lumMod val="75000"/>
                </a:schemeClr>
              </a:solidFill>
            </a:endParaRPr>
          </a:p>
        </p:txBody>
      </p:sp>
      <p:sp>
        <p:nvSpPr>
          <p:cNvPr id="3" name="标题 2"/>
          <p:cNvSpPr>
            <a:spLocks noGrp="1"/>
          </p:cNvSpPr>
          <p:nvPr>
            <p:ph type="title"/>
          </p:nvPr>
        </p:nvSpPr>
        <p:spPr/>
        <p:txBody>
          <a:bodyPr/>
          <a:lstStyle/>
          <a:p>
            <a:r>
              <a:rPr lang="en-US" altLang="zh-CN" dirty="0" smtClean="0"/>
              <a:t>CPU virtualization approaches</a:t>
            </a:r>
            <a:endParaRPr lang="zh-CN" altLang="en-US" dirty="0"/>
          </a:p>
        </p:txBody>
      </p:sp>
    </p:spTree>
    <p:extLst>
      <p:ext uri="{BB962C8B-B14F-4D97-AF65-F5344CB8AC3E}">
        <p14:creationId xmlns:p14="http://schemas.microsoft.com/office/powerpoint/2010/main" val="1356156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0999" y="965200"/>
            <a:ext cx="5526286" cy="5511800"/>
          </a:xfrm>
        </p:spPr>
        <p:txBody>
          <a:bodyPr/>
          <a:lstStyle/>
          <a:p>
            <a:r>
              <a:rPr lang="en-US" altLang="zh-CN" sz="2400" dirty="0" smtClean="0">
                <a:solidFill>
                  <a:schemeClr val="tx2">
                    <a:lumMod val="75000"/>
                  </a:schemeClr>
                </a:solidFill>
              </a:rPr>
              <a:t>Translate </a:t>
            </a:r>
            <a:r>
              <a:rPr lang="en-US" altLang="zh-CN" sz="2400" dirty="0">
                <a:solidFill>
                  <a:schemeClr val="tx2">
                    <a:lumMod val="75000"/>
                  </a:schemeClr>
                </a:solidFill>
              </a:rPr>
              <a:t>guest OS </a:t>
            </a:r>
            <a:r>
              <a:rPr lang="en-US" altLang="zh-CN" sz="2400" dirty="0" smtClean="0">
                <a:solidFill>
                  <a:schemeClr val="tx2">
                    <a:lumMod val="75000"/>
                  </a:schemeClr>
                </a:solidFill>
              </a:rPr>
              <a:t>binary</a:t>
            </a:r>
            <a:endParaRPr lang="en-US" altLang="zh-CN" sz="2400" dirty="0" smtClean="0">
              <a:solidFill>
                <a:srgbClr val="FF0000"/>
              </a:solidFill>
            </a:endParaRPr>
          </a:p>
          <a:p>
            <a:pPr lvl="1"/>
            <a:r>
              <a:rPr lang="en-US" altLang="zh-CN" sz="1800" dirty="0" smtClean="0">
                <a:solidFill>
                  <a:schemeClr val="tx2">
                    <a:lumMod val="75000"/>
                  </a:schemeClr>
                </a:solidFill>
              </a:rPr>
              <a:t>OS </a:t>
            </a:r>
            <a:r>
              <a:rPr lang="en-US" altLang="zh-CN" sz="1800" dirty="0">
                <a:solidFill>
                  <a:schemeClr val="tx2">
                    <a:lumMod val="75000"/>
                  </a:schemeClr>
                </a:solidFill>
              </a:rPr>
              <a:t>binary is still visible to guest, but the executed guest code is actually in translation cache. </a:t>
            </a:r>
            <a:endParaRPr lang="en-US" altLang="zh-CN" sz="1800" dirty="0" smtClean="0">
              <a:solidFill>
                <a:schemeClr val="tx2">
                  <a:lumMod val="75000"/>
                </a:schemeClr>
              </a:solidFill>
            </a:endParaRPr>
          </a:p>
          <a:p>
            <a:pPr lvl="1"/>
            <a:r>
              <a:rPr lang="en-US" altLang="zh-CN" sz="1800" dirty="0" smtClean="0">
                <a:solidFill>
                  <a:schemeClr val="tx2">
                    <a:lumMod val="75000"/>
                  </a:schemeClr>
                </a:solidFill>
              </a:rPr>
              <a:t>Need </a:t>
            </a:r>
            <a:r>
              <a:rPr lang="en-US" altLang="zh-CN" sz="1800" dirty="0">
                <a:solidFill>
                  <a:schemeClr val="tx2">
                    <a:lumMod val="75000"/>
                  </a:schemeClr>
                </a:solidFill>
              </a:rPr>
              <a:t>to steal guest address space to hold the translated cache. </a:t>
            </a:r>
            <a:endParaRPr lang="en-US" altLang="zh-CN" sz="1800" dirty="0" smtClean="0">
              <a:solidFill>
                <a:schemeClr val="tx2">
                  <a:lumMod val="75000"/>
                </a:schemeClr>
              </a:solidFill>
            </a:endParaRPr>
          </a:p>
          <a:p>
            <a:pPr lvl="2"/>
            <a:r>
              <a:rPr lang="en-US" altLang="zh-CN" sz="1600" dirty="0" smtClean="0">
                <a:solidFill>
                  <a:schemeClr val="tx2">
                    <a:lumMod val="75000"/>
                  </a:schemeClr>
                </a:solidFill>
              </a:rPr>
              <a:t>be able to run </a:t>
            </a:r>
            <a:r>
              <a:rPr lang="en-US" altLang="zh-CN" sz="1600" b="1" dirty="0" smtClean="0">
                <a:solidFill>
                  <a:srgbClr val="FF0000"/>
                </a:solidFill>
              </a:rPr>
              <a:t>unmodified guest OS</a:t>
            </a:r>
          </a:p>
          <a:p>
            <a:r>
              <a:rPr lang="en-US" altLang="zh-CN" sz="2400" dirty="0" smtClean="0"/>
              <a:t>All the instructions are virtualized for translation.</a:t>
            </a:r>
          </a:p>
          <a:p>
            <a:pPr lvl="1"/>
            <a:r>
              <a:rPr lang="en-US" altLang="zh-CN" sz="2000" dirty="0" smtClean="0">
                <a:solidFill>
                  <a:schemeClr val="tx2">
                    <a:lumMod val="75000"/>
                  </a:schemeClr>
                </a:solidFill>
              </a:rPr>
              <a:t>Frequent translations </a:t>
            </a:r>
            <a:r>
              <a:rPr lang="en-US" altLang="zh-CN" sz="2000" dirty="0" smtClean="0"/>
              <a:t>impact on performance</a:t>
            </a:r>
          </a:p>
          <a:p>
            <a:pPr lvl="1"/>
            <a:r>
              <a:rPr lang="en-US" altLang="zh-CN" sz="2000" dirty="0" smtClean="0">
                <a:solidFill>
                  <a:schemeClr val="tx2">
                    <a:lumMod val="75000"/>
                  </a:schemeClr>
                </a:solidFill>
              </a:rPr>
              <a:t>Benefit: </a:t>
            </a:r>
            <a:r>
              <a:rPr lang="en-US" altLang="zh-CN" sz="2000" dirty="0" smtClean="0"/>
              <a:t>not </a:t>
            </a:r>
            <a:r>
              <a:rPr lang="en-US" altLang="zh-CN" sz="2000" dirty="0" smtClean="0">
                <a:solidFill>
                  <a:schemeClr val="tx2">
                    <a:lumMod val="75000"/>
                  </a:schemeClr>
                </a:solidFill>
              </a:rPr>
              <a:t>modify guest OS</a:t>
            </a:r>
          </a:p>
          <a:p>
            <a:pPr lvl="1"/>
            <a:endParaRPr lang="en-US" altLang="zh-CN" sz="2000" dirty="0"/>
          </a:p>
          <a:p>
            <a:pPr lvl="1"/>
            <a:endParaRPr lang="en-US" altLang="zh-CN" sz="2000" dirty="0" smtClean="0">
              <a:solidFill>
                <a:schemeClr val="tx2">
                  <a:lumMod val="75000"/>
                </a:schemeClr>
              </a:solidFill>
            </a:endParaRPr>
          </a:p>
          <a:p>
            <a:pPr lvl="1"/>
            <a:r>
              <a:rPr lang="en-US" altLang="zh-CN" sz="2000" dirty="0" err="1" smtClean="0"/>
              <a:t>VMWare</a:t>
            </a:r>
            <a:r>
              <a:rPr lang="en-US" altLang="zh-CN" sz="2000" dirty="0" smtClean="0"/>
              <a:t>, </a:t>
            </a:r>
            <a:r>
              <a:rPr lang="en-US" altLang="zh-CN" sz="2000" dirty="0" err="1" smtClean="0"/>
              <a:t>Qemu</a:t>
            </a:r>
            <a:endParaRPr lang="zh-CN" altLang="en-US" dirty="0">
              <a:solidFill>
                <a:schemeClr val="tx2">
                  <a:lumMod val="75000"/>
                </a:schemeClr>
              </a:solidFill>
            </a:endParaRPr>
          </a:p>
        </p:txBody>
      </p:sp>
      <p:sp>
        <p:nvSpPr>
          <p:cNvPr id="3" name="标题 2"/>
          <p:cNvSpPr>
            <a:spLocks noGrp="1"/>
          </p:cNvSpPr>
          <p:nvPr>
            <p:ph type="title"/>
          </p:nvPr>
        </p:nvSpPr>
        <p:spPr/>
        <p:txBody>
          <a:bodyPr/>
          <a:lstStyle/>
          <a:p>
            <a:r>
              <a:rPr lang="en-US" altLang="zh-CN" dirty="0" smtClean="0"/>
              <a:t>1)Binary </a:t>
            </a:r>
            <a:r>
              <a:rPr lang="en-US" altLang="zh-CN" dirty="0"/>
              <a:t>Translation (BT)</a:t>
            </a:r>
            <a:endParaRPr lang="zh-CN" altLang="en-US" dirty="0"/>
          </a:p>
        </p:txBody>
      </p:sp>
      <p:sp>
        <p:nvSpPr>
          <p:cNvPr id="4" name="圆角矩形 3"/>
          <p:cNvSpPr/>
          <p:nvPr/>
        </p:nvSpPr>
        <p:spPr bwMode="auto">
          <a:xfrm>
            <a:off x="6172200" y="1752600"/>
            <a:ext cx="2514600" cy="762000"/>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Guest Operating System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5" name="文本框 4"/>
          <p:cNvSpPr txBox="1"/>
          <p:nvPr/>
        </p:nvSpPr>
        <p:spPr>
          <a:xfrm>
            <a:off x="6974085" y="2329934"/>
            <a:ext cx="1010213" cy="369332"/>
          </a:xfrm>
          <a:prstGeom prst="rect">
            <a:avLst/>
          </a:prstGeom>
          <a:noFill/>
        </p:spPr>
        <p:txBody>
          <a:bodyPr wrap="none" rtlCol="0">
            <a:spAutoFit/>
          </a:bodyPr>
          <a:lstStyle/>
          <a:p>
            <a:r>
              <a:rPr lang="en-US" altLang="zh-CN" b="1" dirty="0" smtClean="0">
                <a:solidFill>
                  <a:srgbClr val="FF0000"/>
                </a:solidFill>
              </a:rPr>
              <a:t>binary</a:t>
            </a:r>
            <a:endParaRPr lang="zh-CN" altLang="en-US" b="1" dirty="0">
              <a:solidFill>
                <a:srgbClr val="FF0000"/>
              </a:solidFill>
            </a:endParaRPr>
          </a:p>
        </p:txBody>
      </p:sp>
      <p:sp>
        <p:nvSpPr>
          <p:cNvPr id="7" name="圆角矩形 6"/>
          <p:cNvSpPr/>
          <p:nvPr/>
        </p:nvSpPr>
        <p:spPr bwMode="auto">
          <a:xfrm>
            <a:off x="6131151" y="3886200"/>
            <a:ext cx="2514600" cy="762000"/>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Physical</a:t>
            </a:r>
            <a:r>
              <a:rPr kumimoji="0" lang="en-US" altLang="zh-CN" sz="1800" b="0" i="0" u="none" strike="noStrike" cap="none" normalizeH="0" dirty="0" smtClean="0">
                <a:ln>
                  <a:noFill/>
                </a:ln>
                <a:solidFill>
                  <a:schemeClr val="tx1"/>
                </a:solidFill>
                <a:effectLst/>
                <a:latin typeface="Verdana" pitchFamily="34" charset="0"/>
              </a:rPr>
              <a:t> instructions</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8" name="下箭头 7"/>
          <p:cNvSpPr/>
          <p:nvPr/>
        </p:nvSpPr>
        <p:spPr bwMode="auto">
          <a:xfrm>
            <a:off x="7239000" y="2727914"/>
            <a:ext cx="381000" cy="102307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9" name="矩形 8"/>
          <p:cNvSpPr/>
          <p:nvPr/>
        </p:nvSpPr>
        <p:spPr>
          <a:xfrm>
            <a:off x="6320383" y="3008400"/>
            <a:ext cx="2366417" cy="369332"/>
          </a:xfrm>
          <a:prstGeom prst="rect">
            <a:avLst/>
          </a:prstGeom>
        </p:spPr>
        <p:txBody>
          <a:bodyPr wrap="none">
            <a:spAutoFit/>
          </a:bodyPr>
          <a:lstStyle/>
          <a:p>
            <a:r>
              <a:rPr lang="en-US" altLang="zh-CN" dirty="0" smtClean="0"/>
              <a:t>Translated by VMM</a:t>
            </a:r>
            <a:endParaRPr lang="zh-CN" altLang="en-US" dirty="0"/>
          </a:p>
        </p:txBody>
      </p:sp>
    </p:spTree>
    <p:extLst>
      <p:ext uri="{BB962C8B-B14F-4D97-AF65-F5344CB8AC3E}">
        <p14:creationId xmlns:p14="http://schemas.microsoft.com/office/powerpoint/2010/main" val="18626842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a:solidFill>
                  <a:schemeClr val="tx2">
                    <a:lumMod val="75000"/>
                  </a:schemeClr>
                </a:solidFill>
              </a:rPr>
              <a:t>Modify guest OS source to cooperatively work with hypervisor for performance, simplicity etc</a:t>
            </a:r>
            <a:r>
              <a:rPr lang="en-US" altLang="zh-CN" sz="2400" dirty="0" smtClean="0">
                <a:solidFill>
                  <a:schemeClr val="tx2">
                    <a:lumMod val="75000"/>
                  </a:schemeClr>
                </a:solidFill>
              </a:rPr>
              <a:t>.</a:t>
            </a:r>
            <a:endParaRPr lang="zh-CN" altLang="en-US" sz="2400" dirty="0">
              <a:solidFill>
                <a:schemeClr val="tx2">
                  <a:lumMod val="75000"/>
                </a:schemeClr>
              </a:solidFill>
            </a:endParaRPr>
          </a:p>
          <a:p>
            <a:pPr lvl="1"/>
            <a:r>
              <a:rPr lang="en-US" altLang="zh-CN" sz="2000" dirty="0" err="1" smtClean="0">
                <a:solidFill>
                  <a:srgbClr val="FF0000"/>
                </a:solidFill>
              </a:rPr>
              <a:t>Hypercall</a:t>
            </a:r>
            <a:r>
              <a:rPr lang="en-US" altLang="zh-CN" sz="2000" dirty="0" smtClean="0">
                <a:solidFill>
                  <a:srgbClr val="FF0000"/>
                </a:solidFill>
              </a:rPr>
              <a:t> </a:t>
            </a:r>
            <a:r>
              <a:rPr lang="en-US" altLang="zh-CN" sz="2000" dirty="0" smtClean="0">
                <a:solidFill>
                  <a:schemeClr val="tx2">
                    <a:lumMod val="75000"/>
                  </a:schemeClr>
                </a:solidFill>
              </a:rPr>
              <a:t>to </a:t>
            </a:r>
            <a:r>
              <a:rPr lang="en-US" altLang="zh-CN" sz="2000" dirty="0">
                <a:solidFill>
                  <a:schemeClr val="tx2">
                    <a:lumMod val="75000"/>
                  </a:schemeClr>
                </a:solidFill>
              </a:rPr>
              <a:t>request for hypervisor </a:t>
            </a:r>
            <a:r>
              <a:rPr lang="en-US" altLang="zh-CN" sz="2000" dirty="0" smtClean="0">
                <a:solidFill>
                  <a:schemeClr val="tx2">
                    <a:lumMod val="75000"/>
                  </a:schemeClr>
                </a:solidFill>
              </a:rPr>
              <a:t>service</a:t>
            </a:r>
            <a:endParaRPr lang="en-US" altLang="zh-CN" sz="2000" dirty="0">
              <a:solidFill>
                <a:schemeClr val="tx2">
                  <a:lumMod val="75000"/>
                </a:schemeClr>
              </a:solidFill>
            </a:endParaRPr>
          </a:p>
          <a:p>
            <a:pPr lvl="2"/>
            <a:r>
              <a:rPr lang="en-US" altLang="zh-CN" sz="1800" dirty="0" smtClean="0">
                <a:solidFill>
                  <a:schemeClr val="tx2">
                    <a:lumMod val="75000"/>
                  </a:schemeClr>
                </a:solidFill>
              </a:rPr>
              <a:t>Share </a:t>
            </a:r>
            <a:r>
              <a:rPr lang="en-US" altLang="zh-CN" sz="1800" dirty="0">
                <a:solidFill>
                  <a:schemeClr val="tx2">
                    <a:lumMod val="75000"/>
                  </a:schemeClr>
                </a:solidFill>
              </a:rPr>
              <a:t>the global </a:t>
            </a:r>
            <a:r>
              <a:rPr lang="en-US" altLang="zh-CN" sz="1800" dirty="0" smtClean="0">
                <a:solidFill>
                  <a:schemeClr val="tx2">
                    <a:lumMod val="75000"/>
                  </a:schemeClr>
                </a:solidFill>
              </a:rPr>
              <a:t>resource</a:t>
            </a:r>
            <a:endParaRPr lang="zh-CN" altLang="en-US" sz="1800" dirty="0">
              <a:solidFill>
                <a:schemeClr val="tx2">
                  <a:lumMod val="75000"/>
                </a:schemeClr>
              </a:solidFill>
            </a:endParaRPr>
          </a:p>
          <a:p>
            <a:pPr lvl="1"/>
            <a:r>
              <a:rPr lang="en-US" altLang="zh-CN" sz="2000" dirty="0">
                <a:solidFill>
                  <a:srgbClr val="FF0000"/>
                </a:solidFill>
              </a:rPr>
              <a:t>Event channel </a:t>
            </a:r>
            <a:r>
              <a:rPr lang="en-US" altLang="zh-CN" sz="2000" dirty="0">
                <a:solidFill>
                  <a:schemeClr val="tx2">
                    <a:lumMod val="75000"/>
                  </a:schemeClr>
                </a:solidFill>
              </a:rPr>
              <a:t>to receive asynchronous notification from </a:t>
            </a:r>
            <a:r>
              <a:rPr lang="en-US" altLang="zh-CN" sz="2000" dirty="0" smtClean="0">
                <a:solidFill>
                  <a:schemeClr val="tx2">
                    <a:lumMod val="75000"/>
                  </a:schemeClr>
                </a:solidFill>
              </a:rPr>
              <a:t>hypervisor</a:t>
            </a:r>
            <a:endParaRPr lang="zh-CN" altLang="en-US" sz="2000" dirty="0">
              <a:solidFill>
                <a:schemeClr val="tx2">
                  <a:lumMod val="75000"/>
                </a:schemeClr>
              </a:solidFill>
            </a:endParaRPr>
          </a:p>
          <a:p>
            <a:pPr lvl="1"/>
            <a:r>
              <a:rPr lang="en-US" altLang="zh-CN" sz="2000" dirty="0">
                <a:solidFill>
                  <a:srgbClr val="FF0000"/>
                </a:solidFill>
              </a:rPr>
              <a:t>Share memory </a:t>
            </a:r>
            <a:r>
              <a:rPr lang="en-US" altLang="zh-CN" sz="2000" dirty="0">
                <a:solidFill>
                  <a:schemeClr val="tx2">
                    <a:lumMod val="75000"/>
                  </a:schemeClr>
                </a:solidFill>
              </a:rPr>
              <a:t>for massive information </a:t>
            </a:r>
            <a:r>
              <a:rPr lang="en-US" altLang="zh-CN" sz="2000" dirty="0" smtClean="0">
                <a:solidFill>
                  <a:schemeClr val="tx2">
                    <a:lumMod val="75000"/>
                  </a:schemeClr>
                </a:solidFill>
              </a:rPr>
              <a:t>communication</a:t>
            </a:r>
            <a:endParaRPr lang="en-US" altLang="zh-CN" sz="2000" dirty="0">
              <a:solidFill>
                <a:schemeClr val="tx2">
                  <a:lumMod val="75000"/>
                </a:schemeClr>
              </a:solidFill>
            </a:endParaRPr>
          </a:p>
          <a:p>
            <a:pPr lvl="1"/>
            <a:r>
              <a:rPr lang="en-US" altLang="zh-CN" sz="2000" dirty="0" err="1" smtClean="0">
                <a:solidFill>
                  <a:srgbClr val="FF0000"/>
                </a:solidFill>
              </a:rPr>
              <a:t>Virtio</a:t>
            </a:r>
            <a:r>
              <a:rPr lang="en-US" altLang="zh-CN" sz="2000" dirty="0" smtClean="0">
                <a:solidFill>
                  <a:srgbClr val="FF0000"/>
                </a:solidFill>
              </a:rPr>
              <a:t> </a:t>
            </a:r>
            <a:r>
              <a:rPr lang="en-US" altLang="zh-CN" sz="2000" dirty="0" smtClean="0"/>
              <a:t>for directly access IO device</a:t>
            </a:r>
            <a:endParaRPr lang="en-US" altLang="zh-CN" sz="2000" dirty="0"/>
          </a:p>
          <a:p>
            <a:r>
              <a:rPr lang="en-US" altLang="zh-CN" sz="2400" dirty="0" smtClean="0">
                <a:solidFill>
                  <a:schemeClr val="tx2">
                    <a:lumMod val="75000"/>
                  </a:schemeClr>
                </a:solidFill>
              </a:rPr>
              <a:t>Widely </a:t>
            </a:r>
            <a:r>
              <a:rPr lang="en-US" altLang="zh-CN" sz="2400" dirty="0">
                <a:solidFill>
                  <a:schemeClr val="tx2">
                    <a:lumMod val="75000"/>
                  </a:schemeClr>
                </a:solidFill>
              </a:rPr>
              <a:t>used in </a:t>
            </a:r>
            <a:r>
              <a:rPr lang="en-US" altLang="zh-CN" sz="2400" b="1" i="1" dirty="0">
                <a:solidFill>
                  <a:srgbClr val="FF0000"/>
                </a:solidFill>
              </a:rPr>
              <a:t>device driver</a:t>
            </a:r>
            <a:r>
              <a:rPr lang="en-US" altLang="zh-CN" sz="2400" dirty="0">
                <a:solidFill>
                  <a:schemeClr val="tx2">
                    <a:lumMod val="75000"/>
                  </a:schemeClr>
                </a:solidFill>
              </a:rPr>
              <a:t> by commercial </a:t>
            </a:r>
            <a:r>
              <a:rPr lang="en-US" altLang="zh-CN" sz="2400" dirty="0" smtClean="0">
                <a:solidFill>
                  <a:schemeClr val="tx2">
                    <a:lumMod val="75000"/>
                  </a:schemeClr>
                </a:solidFill>
              </a:rPr>
              <a:t>VMMs</a:t>
            </a:r>
          </a:p>
          <a:p>
            <a:pPr lvl="1"/>
            <a:r>
              <a:rPr lang="en-US" altLang="zh-CN" sz="2000" dirty="0" err="1" smtClean="0">
                <a:solidFill>
                  <a:schemeClr val="tx2">
                    <a:lumMod val="75000"/>
                  </a:schemeClr>
                </a:solidFill>
              </a:rPr>
              <a:t>Vmware</a:t>
            </a:r>
            <a:endParaRPr lang="en-US" altLang="zh-CN" sz="2000" dirty="0" smtClean="0">
              <a:solidFill>
                <a:schemeClr val="tx2">
                  <a:lumMod val="75000"/>
                </a:schemeClr>
              </a:solidFill>
            </a:endParaRPr>
          </a:p>
          <a:p>
            <a:pPr lvl="1"/>
            <a:r>
              <a:rPr lang="en-US" altLang="zh-CN" sz="2000" dirty="0" smtClean="0">
                <a:solidFill>
                  <a:schemeClr val="tx2">
                    <a:lumMod val="75000"/>
                  </a:schemeClr>
                </a:solidFill>
              </a:rPr>
              <a:t>Xen/KVM</a:t>
            </a:r>
          </a:p>
          <a:p>
            <a:pPr lvl="1"/>
            <a:r>
              <a:rPr lang="en-US" altLang="zh-CN" sz="2000" dirty="0" smtClean="0">
                <a:solidFill>
                  <a:schemeClr val="tx2">
                    <a:lumMod val="75000"/>
                  </a:schemeClr>
                </a:solidFill>
              </a:rPr>
              <a:t>Hyper-V</a:t>
            </a:r>
            <a:endParaRPr lang="zh-CN" altLang="en-US" sz="2000" dirty="0">
              <a:solidFill>
                <a:schemeClr val="tx2">
                  <a:lumMod val="75000"/>
                </a:schemeClr>
              </a:solidFill>
            </a:endParaRPr>
          </a:p>
        </p:txBody>
      </p:sp>
      <p:sp>
        <p:nvSpPr>
          <p:cNvPr id="3" name="标题 2"/>
          <p:cNvSpPr>
            <a:spLocks noGrp="1"/>
          </p:cNvSpPr>
          <p:nvPr>
            <p:ph type="title"/>
          </p:nvPr>
        </p:nvSpPr>
        <p:spPr/>
        <p:txBody>
          <a:bodyPr/>
          <a:lstStyle/>
          <a:p>
            <a:r>
              <a:rPr lang="en-US" altLang="zh-CN" dirty="0" smtClean="0"/>
              <a:t>2)</a:t>
            </a:r>
            <a:r>
              <a:rPr lang="en-US" altLang="zh-CN" dirty="0" err="1" smtClean="0"/>
              <a:t>Paravirtualization</a:t>
            </a:r>
            <a:r>
              <a:rPr lang="en-US" altLang="zh-CN" dirty="0" smtClean="0"/>
              <a:t> </a:t>
            </a:r>
            <a:r>
              <a:rPr lang="en-US" altLang="zh-CN" dirty="0"/>
              <a:t>(PV)</a:t>
            </a:r>
            <a:endParaRPr lang="zh-CN" altLang="en-US" dirty="0"/>
          </a:p>
        </p:txBody>
      </p:sp>
    </p:spTree>
    <p:extLst>
      <p:ext uri="{BB962C8B-B14F-4D97-AF65-F5344CB8AC3E}">
        <p14:creationId xmlns:p14="http://schemas.microsoft.com/office/powerpoint/2010/main" val="19850632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a:solidFill>
                  <a:schemeClr val="tx2">
                    <a:lumMod val="75000"/>
                  </a:schemeClr>
                </a:solidFill>
              </a:rPr>
              <a:t>Hardware </a:t>
            </a:r>
            <a:r>
              <a:rPr lang="en-US" altLang="zh-CN" sz="2400" dirty="0" smtClean="0">
                <a:solidFill>
                  <a:schemeClr val="tx2">
                    <a:lumMod val="75000"/>
                  </a:schemeClr>
                </a:solidFill>
              </a:rPr>
              <a:t>extension</a:t>
            </a:r>
            <a:endParaRPr lang="en-US" altLang="zh-CN" sz="2400" dirty="0"/>
          </a:p>
          <a:p>
            <a:pPr lvl="1"/>
            <a:r>
              <a:rPr lang="en-US" altLang="zh-CN" sz="2000" dirty="0" smtClean="0">
                <a:solidFill>
                  <a:schemeClr val="tx2">
                    <a:lumMod val="75000"/>
                  </a:schemeClr>
                </a:solidFill>
              </a:rPr>
              <a:t>Intel</a:t>
            </a:r>
            <a:r>
              <a:rPr lang="en-US" altLang="zh-CN" sz="2000" dirty="0">
                <a:solidFill>
                  <a:schemeClr val="tx2">
                    <a:lumMod val="75000"/>
                  </a:schemeClr>
                </a:solidFill>
              </a:rPr>
              <a:t>® Virtualization Technology (Intel® </a:t>
            </a:r>
            <a:r>
              <a:rPr lang="en-US" altLang="zh-CN" sz="2000" dirty="0" smtClean="0">
                <a:solidFill>
                  <a:schemeClr val="tx2">
                    <a:lumMod val="75000"/>
                  </a:schemeClr>
                </a:solidFill>
              </a:rPr>
              <a:t>VT)</a:t>
            </a:r>
          </a:p>
          <a:p>
            <a:pPr lvl="1"/>
            <a:r>
              <a:rPr lang="en-US" altLang="zh-CN" sz="2000" dirty="0" smtClean="0">
                <a:solidFill>
                  <a:schemeClr val="tx2">
                    <a:lumMod val="75000"/>
                  </a:schemeClr>
                </a:solidFill>
              </a:rPr>
              <a:t>AMD-V</a:t>
            </a:r>
            <a:endParaRPr lang="zh-CN" altLang="en-US" sz="2000" dirty="0">
              <a:solidFill>
                <a:schemeClr val="tx2">
                  <a:lumMod val="75000"/>
                </a:schemeClr>
              </a:solidFill>
            </a:endParaRPr>
          </a:p>
          <a:p>
            <a:r>
              <a:rPr lang="en-US" altLang="zh-CN" sz="2400" dirty="0" smtClean="0">
                <a:solidFill>
                  <a:schemeClr val="tx2">
                    <a:lumMod val="75000"/>
                  </a:schemeClr>
                </a:solidFill>
              </a:rPr>
              <a:t>Hardware support to enable that</a:t>
            </a:r>
          </a:p>
          <a:p>
            <a:pPr lvl="1"/>
            <a:r>
              <a:rPr lang="en-US" altLang="zh-CN" sz="2000" dirty="0" smtClean="0">
                <a:solidFill>
                  <a:schemeClr val="tx2">
                    <a:lumMod val="75000"/>
                  </a:schemeClr>
                </a:solidFill>
              </a:rPr>
              <a:t>Guest </a:t>
            </a:r>
            <a:r>
              <a:rPr lang="en-US" altLang="zh-CN" sz="2000" dirty="0">
                <a:solidFill>
                  <a:schemeClr val="tx2">
                    <a:lumMod val="75000"/>
                  </a:schemeClr>
                </a:solidFill>
              </a:rPr>
              <a:t>OS runs in de-privileged </a:t>
            </a:r>
            <a:r>
              <a:rPr lang="en-US" altLang="zh-CN" sz="2000" dirty="0" smtClean="0">
                <a:solidFill>
                  <a:schemeClr val="tx2">
                    <a:lumMod val="75000"/>
                  </a:schemeClr>
                </a:solidFill>
              </a:rPr>
              <a:t>mode to execute instructions</a:t>
            </a:r>
            <a:endParaRPr lang="zh-CN" altLang="en-US" sz="2000" dirty="0">
              <a:solidFill>
                <a:schemeClr val="tx2">
                  <a:lumMod val="75000"/>
                </a:schemeClr>
              </a:solidFill>
            </a:endParaRPr>
          </a:p>
          <a:p>
            <a:pPr lvl="1"/>
            <a:r>
              <a:rPr lang="en-US" altLang="zh-CN" sz="2000" dirty="0">
                <a:solidFill>
                  <a:schemeClr val="tx2">
                    <a:lumMod val="75000"/>
                  </a:schemeClr>
                </a:solidFill>
              </a:rPr>
              <a:t>Guest access to </a:t>
            </a:r>
            <a:r>
              <a:rPr lang="en-US" altLang="zh-CN" sz="2000" dirty="0" smtClean="0">
                <a:solidFill>
                  <a:schemeClr val="tx2">
                    <a:lumMod val="75000"/>
                  </a:schemeClr>
                </a:solidFill>
              </a:rPr>
              <a:t>privileged </a:t>
            </a:r>
            <a:r>
              <a:rPr lang="en-US" altLang="zh-CN" sz="2000" dirty="0">
                <a:solidFill>
                  <a:schemeClr val="tx2">
                    <a:lumMod val="75000"/>
                  </a:schemeClr>
                </a:solidFill>
              </a:rPr>
              <a:t>resources triggers </a:t>
            </a:r>
            <a:r>
              <a:rPr lang="en-US" altLang="zh-CN" sz="2000" b="1" dirty="0">
                <a:solidFill>
                  <a:srgbClr val="FF0000"/>
                </a:solidFill>
              </a:rPr>
              <a:t>exit</a:t>
            </a:r>
            <a:r>
              <a:rPr lang="en-US" altLang="zh-CN" sz="2000" dirty="0">
                <a:solidFill>
                  <a:schemeClr val="tx2">
                    <a:lumMod val="75000"/>
                  </a:schemeClr>
                </a:solidFill>
              </a:rPr>
              <a:t> from VM to </a:t>
            </a:r>
            <a:r>
              <a:rPr lang="en-US" altLang="zh-CN" sz="2000" dirty="0" smtClean="0">
                <a:solidFill>
                  <a:schemeClr val="tx2">
                    <a:lumMod val="75000"/>
                  </a:schemeClr>
                </a:solidFill>
              </a:rPr>
              <a:t>VMM</a:t>
            </a:r>
            <a:endParaRPr lang="en-US" altLang="zh-CN" sz="2000" dirty="0">
              <a:solidFill>
                <a:schemeClr val="tx2">
                  <a:lumMod val="75000"/>
                </a:schemeClr>
              </a:solidFill>
            </a:endParaRPr>
          </a:p>
          <a:p>
            <a:endParaRPr lang="en-US" altLang="zh-CN" sz="2400" dirty="0" smtClean="0">
              <a:solidFill>
                <a:schemeClr val="tx2">
                  <a:lumMod val="75000"/>
                </a:schemeClr>
              </a:solidFill>
            </a:endParaRPr>
          </a:p>
          <a:p>
            <a:r>
              <a:rPr lang="en-US" altLang="zh-CN" sz="2400" dirty="0" smtClean="0"/>
              <a:t>The</a:t>
            </a:r>
            <a:r>
              <a:rPr lang="zh-CN" altLang="en-US" sz="2400" dirty="0" smtClean="0"/>
              <a:t> </a:t>
            </a:r>
            <a:r>
              <a:rPr lang="en-US" altLang="zh-CN" sz="2400" dirty="0" smtClean="0"/>
              <a:t>purpose</a:t>
            </a:r>
            <a:r>
              <a:rPr lang="zh-CN" altLang="en-US" sz="2400" dirty="0" smtClean="0"/>
              <a:t> </a:t>
            </a:r>
            <a:r>
              <a:rPr lang="en-US" altLang="zh-CN" sz="2400" dirty="0" smtClean="0"/>
              <a:t>is</a:t>
            </a:r>
            <a:r>
              <a:rPr lang="zh-CN" altLang="en-US" sz="2400" dirty="0" smtClean="0"/>
              <a:t> </a:t>
            </a:r>
            <a:r>
              <a:rPr lang="en-US" altLang="zh-CN" sz="2400" dirty="0" smtClean="0">
                <a:solidFill>
                  <a:schemeClr val="tx2">
                    <a:lumMod val="75000"/>
                  </a:schemeClr>
                </a:solidFill>
              </a:rPr>
              <a:t>to </a:t>
            </a:r>
            <a:r>
              <a:rPr lang="en-US" altLang="zh-CN" sz="2400" i="1" dirty="0">
                <a:solidFill>
                  <a:srgbClr val="FF0000"/>
                </a:solidFill>
              </a:rPr>
              <a:t>run unmodified guest OS</a:t>
            </a:r>
            <a:endParaRPr lang="zh-CN" altLang="en-US" sz="2400" i="1" dirty="0">
              <a:solidFill>
                <a:srgbClr val="FF0000"/>
              </a:solidFill>
            </a:endParaRPr>
          </a:p>
        </p:txBody>
      </p:sp>
      <p:sp>
        <p:nvSpPr>
          <p:cNvPr id="3" name="标题 2"/>
          <p:cNvSpPr>
            <a:spLocks noGrp="1"/>
          </p:cNvSpPr>
          <p:nvPr>
            <p:ph type="title"/>
          </p:nvPr>
        </p:nvSpPr>
        <p:spPr>
          <a:xfrm>
            <a:off x="457200" y="152400"/>
            <a:ext cx="8686800" cy="579438"/>
          </a:xfrm>
        </p:spPr>
        <p:txBody>
          <a:bodyPr/>
          <a:lstStyle/>
          <a:p>
            <a:r>
              <a:rPr lang="en-US" altLang="zh-CN" dirty="0" smtClean="0"/>
              <a:t>3)Hardware-assisted </a:t>
            </a:r>
            <a:r>
              <a:rPr lang="en-US" altLang="zh-CN" dirty="0"/>
              <a:t>virtualization</a:t>
            </a:r>
            <a:endParaRPr lang="zh-CN" altLang="en-US" dirty="0"/>
          </a:p>
        </p:txBody>
      </p:sp>
    </p:spTree>
    <p:extLst>
      <p:ext uri="{BB962C8B-B14F-4D97-AF65-F5344CB8AC3E}">
        <p14:creationId xmlns:p14="http://schemas.microsoft.com/office/powerpoint/2010/main" val="42256653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914400"/>
            <a:ext cx="8686800" cy="5562600"/>
          </a:xfrm>
        </p:spPr>
        <p:txBody>
          <a:bodyPr/>
          <a:lstStyle/>
          <a:p>
            <a:r>
              <a:rPr lang="en-US" altLang="zh-CN" sz="2400" dirty="0" smtClean="0"/>
              <a:t>Virtualization </a:t>
            </a:r>
            <a:r>
              <a:rPr lang="en-US" altLang="zh-CN" sz="2400" dirty="0"/>
              <a:t>is </a:t>
            </a:r>
            <a:r>
              <a:rPr lang="en-US" altLang="zh-CN" sz="2400" dirty="0" smtClean="0"/>
              <a:t>a </a:t>
            </a:r>
            <a:r>
              <a:rPr lang="en-US" altLang="zh-CN" sz="2400" dirty="0"/>
              <a:t>term that </a:t>
            </a:r>
            <a:r>
              <a:rPr lang="en-US" altLang="zh-CN" sz="2400" dirty="0" smtClean="0"/>
              <a:t>(</a:t>
            </a:r>
            <a:r>
              <a:rPr lang="zh-CN" altLang="en-US" sz="2400" b="1" dirty="0">
                <a:solidFill>
                  <a:srgbClr val="002060"/>
                </a:solidFill>
              </a:rPr>
              <a:t>wikipedia</a:t>
            </a:r>
            <a:r>
              <a:rPr lang="en-US" altLang="zh-CN" sz="2400" dirty="0" smtClean="0"/>
              <a:t>)</a:t>
            </a:r>
          </a:p>
          <a:p>
            <a:pPr lvl="1"/>
            <a:r>
              <a:rPr lang="en-US" altLang="zh-CN" sz="1800" dirty="0" smtClean="0"/>
              <a:t>refers to the </a:t>
            </a:r>
            <a:r>
              <a:rPr lang="en-US" altLang="zh-CN" sz="1800" b="1" dirty="0" smtClean="0">
                <a:solidFill>
                  <a:srgbClr val="FF0000"/>
                </a:solidFill>
              </a:rPr>
              <a:t>abstraction</a:t>
            </a:r>
            <a:r>
              <a:rPr lang="en-US" altLang="zh-CN" sz="1800" dirty="0" smtClean="0"/>
              <a:t> of computer resources, or </a:t>
            </a:r>
            <a:r>
              <a:rPr lang="en-US" altLang="zh-CN" sz="1800" b="1" dirty="0" smtClean="0">
                <a:solidFill>
                  <a:srgbClr val="FF0000"/>
                </a:solidFill>
              </a:rPr>
              <a:t>the </a:t>
            </a:r>
            <a:r>
              <a:rPr lang="en-US" altLang="zh-CN" sz="1800" b="1" dirty="0">
                <a:solidFill>
                  <a:srgbClr val="FF0000"/>
                </a:solidFill>
              </a:rPr>
              <a:t>act of creating a virtual (rather than actual) version of </a:t>
            </a:r>
            <a:r>
              <a:rPr lang="en-US" altLang="zh-CN" sz="1800" b="1" dirty="0" smtClean="0">
                <a:solidFill>
                  <a:srgbClr val="FF0000"/>
                </a:solidFill>
              </a:rPr>
              <a:t>something</a:t>
            </a:r>
            <a:r>
              <a:rPr lang="en-US" altLang="zh-CN" sz="1800" dirty="0" smtClean="0"/>
              <a:t>, </a:t>
            </a:r>
            <a:r>
              <a:rPr lang="en-US" altLang="zh-CN" sz="1800" dirty="0"/>
              <a:t>including virtual computer </a:t>
            </a:r>
            <a:r>
              <a:rPr lang="en-US" altLang="zh-CN" sz="1800" dirty="0">
                <a:solidFill>
                  <a:srgbClr val="0000FF"/>
                </a:solidFill>
              </a:rPr>
              <a:t>hardware</a:t>
            </a:r>
            <a:r>
              <a:rPr lang="en-US" altLang="zh-CN" sz="1800" dirty="0"/>
              <a:t> platforms, </a:t>
            </a:r>
            <a:r>
              <a:rPr lang="en-US" altLang="zh-CN" sz="1800" dirty="0">
                <a:solidFill>
                  <a:srgbClr val="0000FF"/>
                </a:solidFill>
              </a:rPr>
              <a:t>operating</a:t>
            </a:r>
            <a:r>
              <a:rPr lang="en-US" altLang="zh-CN" sz="1800" dirty="0"/>
              <a:t> systems, </a:t>
            </a:r>
            <a:r>
              <a:rPr lang="en-US" altLang="zh-CN" sz="1800" dirty="0">
                <a:solidFill>
                  <a:srgbClr val="0000FF"/>
                </a:solidFill>
              </a:rPr>
              <a:t>storage</a:t>
            </a:r>
            <a:r>
              <a:rPr lang="en-US" altLang="zh-CN" sz="1800" dirty="0"/>
              <a:t> devices, and computer </a:t>
            </a:r>
            <a:r>
              <a:rPr lang="en-US" altLang="zh-CN" sz="1800" dirty="0">
                <a:solidFill>
                  <a:srgbClr val="0000FF"/>
                </a:solidFill>
              </a:rPr>
              <a:t>network</a:t>
            </a:r>
            <a:r>
              <a:rPr lang="en-US" altLang="zh-CN" sz="1800" dirty="0"/>
              <a:t> resources. </a:t>
            </a:r>
          </a:p>
          <a:p>
            <a:pPr lvl="1"/>
            <a:endParaRPr lang="en-US" altLang="zh-CN" sz="1800" dirty="0"/>
          </a:p>
          <a:p>
            <a:endParaRPr lang="en-US" altLang="zh-CN" dirty="0" smtClean="0">
              <a:solidFill>
                <a:srgbClr val="065EA8"/>
              </a:solidFill>
            </a:endParaRPr>
          </a:p>
          <a:p>
            <a:endParaRPr lang="zh-CN" altLang="en-US" sz="3200" dirty="0"/>
          </a:p>
        </p:txBody>
      </p:sp>
      <p:sp>
        <p:nvSpPr>
          <p:cNvPr id="3" name="标题 2"/>
          <p:cNvSpPr>
            <a:spLocks noGrp="1"/>
          </p:cNvSpPr>
          <p:nvPr>
            <p:ph type="title"/>
          </p:nvPr>
        </p:nvSpPr>
        <p:spPr/>
        <p:txBody>
          <a:bodyPr/>
          <a:lstStyle/>
          <a:p>
            <a:r>
              <a:rPr lang="en-US" altLang="zh-CN" dirty="0" smtClean="0"/>
              <a:t>1.What is virtualization</a:t>
            </a:r>
            <a:endParaRPr lang="zh-CN" altLang="en-US" dirty="0"/>
          </a:p>
        </p:txBody>
      </p:sp>
      <p:sp>
        <p:nvSpPr>
          <p:cNvPr id="5" name="矩形 4"/>
          <p:cNvSpPr/>
          <p:nvPr/>
        </p:nvSpPr>
        <p:spPr>
          <a:xfrm>
            <a:off x="1814513" y="6490328"/>
            <a:ext cx="7391400" cy="369332"/>
          </a:xfrm>
          <a:prstGeom prst="rect">
            <a:avLst/>
          </a:prstGeom>
        </p:spPr>
        <p:txBody>
          <a:bodyPr wrap="square">
            <a:spAutoFit/>
          </a:bodyPr>
          <a:lstStyle/>
          <a:p>
            <a:r>
              <a:rPr lang="zh-CN" altLang="en-US" b="1" dirty="0">
                <a:solidFill>
                  <a:srgbClr val="002060"/>
                </a:solidFill>
              </a:rPr>
              <a:t>https://en.wikipedia.org/wiki/Virtualization</a:t>
            </a:r>
          </a:p>
        </p:txBody>
      </p:sp>
      <p:pic>
        <p:nvPicPr>
          <p:cNvPr id="4" name="图片 3"/>
          <p:cNvPicPr>
            <a:picLocks noChangeAspect="1"/>
          </p:cNvPicPr>
          <p:nvPr/>
        </p:nvPicPr>
        <p:blipFill>
          <a:blip r:embed="rId3"/>
          <a:stretch>
            <a:fillRect/>
          </a:stretch>
        </p:blipFill>
        <p:spPr>
          <a:xfrm>
            <a:off x="976745" y="3055361"/>
            <a:ext cx="5353050" cy="809625"/>
          </a:xfrm>
          <a:prstGeom prst="rect">
            <a:avLst/>
          </a:prstGeom>
        </p:spPr>
      </p:pic>
      <p:sp>
        <p:nvSpPr>
          <p:cNvPr id="18" name="圆角矩形 17"/>
          <p:cNvSpPr/>
          <p:nvPr/>
        </p:nvSpPr>
        <p:spPr bwMode="auto">
          <a:xfrm>
            <a:off x="990600" y="4946074"/>
            <a:ext cx="5791200" cy="1281545"/>
          </a:xfrm>
          <a:prstGeom prst="roundRect">
            <a:avLst/>
          </a:prstGeom>
          <a:noFill/>
          <a:ln w="38100" cap="flat" cmpd="sng" algn="ctr">
            <a:solidFill>
              <a:schemeClr val="tx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70C0"/>
                </a:solidFill>
                <a:effectLst/>
                <a:latin typeface="Verdana" pitchFamily="34" charset="0"/>
              </a:rPr>
              <a:t>Physical </a:t>
            </a:r>
            <a:r>
              <a:rPr kumimoji="0" lang="en-US" altLang="zh-CN" sz="1800" b="1" i="0" u="none" strike="noStrike" cap="none" normalizeH="0" baseline="0" dirty="0" smtClean="0">
                <a:ln>
                  <a:noFill/>
                </a:ln>
                <a:solidFill>
                  <a:srgbClr val="0070C0"/>
                </a:solidFill>
                <a:effectLst/>
                <a:latin typeface="Verdana" pitchFamily="34" charset="0"/>
              </a:rPr>
              <a:t>computer resources </a:t>
            </a:r>
            <a:endParaRPr kumimoji="0" lang="zh-CN" altLang="en-US" sz="1800" b="1" i="0" u="none" strike="noStrike" cap="none" normalizeH="0" baseline="0" dirty="0" smtClean="0">
              <a:ln>
                <a:noFill/>
              </a:ln>
              <a:solidFill>
                <a:srgbClr val="0070C0"/>
              </a:solidFill>
              <a:effectLst/>
              <a:latin typeface="Verdana" pitchFamily="34" charset="0"/>
            </a:endParaRPr>
          </a:p>
        </p:txBody>
      </p:sp>
      <p:pic>
        <p:nvPicPr>
          <p:cNvPr id="19" name="图片 18"/>
          <p:cNvPicPr>
            <a:picLocks noChangeAspect="1"/>
          </p:cNvPicPr>
          <p:nvPr/>
        </p:nvPicPr>
        <p:blipFill>
          <a:blip r:embed="rId3"/>
          <a:stretch>
            <a:fillRect/>
          </a:stretch>
        </p:blipFill>
        <p:spPr>
          <a:xfrm>
            <a:off x="1295400" y="5362575"/>
            <a:ext cx="5353050" cy="809625"/>
          </a:xfrm>
          <a:prstGeom prst="rect">
            <a:avLst/>
          </a:prstGeom>
        </p:spPr>
      </p:pic>
      <p:sp>
        <p:nvSpPr>
          <p:cNvPr id="20" name="圆角矩形 19"/>
          <p:cNvSpPr/>
          <p:nvPr/>
        </p:nvSpPr>
        <p:spPr bwMode="auto">
          <a:xfrm>
            <a:off x="969818" y="2819400"/>
            <a:ext cx="5791200" cy="1281545"/>
          </a:xfrm>
          <a:prstGeom prst="roundRect">
            <a:avLst/>
          </a:prstGeom>
          <a:noFill/>
          <a:ln w="38100" cap="flat" cmpd="sng" algn="ctr">
            <a:solidFill>
              <a:schemeClr val="tx2">
                <a:lumMod val="75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70C0"/>
                </a:solidFill>
                <a:effectLst/>
                <a:latin typeface="Verdana" pitchFamily="34" charset="0"/>
              </a:rPr>
              <a:t>Virtualized computer resources </a:t>
            </a:r>
            <a:endParaRPr kumimoji="0" lang="zh-CN" altLang="en-US" sz="1800" b="0" i="0" u="none" strike="noStrike" cap="none" normalizeH="0" baseline="0" dirty="0" smtClean="0">
              <a:ln>
                <a:noFill/>
              </a:ln>
              <a:solidFill>
                <a:srgbClr val="0070C0"/>
              </a:solidFill>
              <a:effectLst/>
              <a:latin typeface="Verdana" pitchFamily="34" charset="0"/>
            </a:endParaRPr>
          </a:p>
        </p:txBody>
      </p:sp>
      <p:sp>
        <p:nvSpPr>
          <p:cNvPr id="21" name="上箭头 20"/>
          <p:cNvSpPr/>
          <p:nvPr/>
        </p:nvSpPr>
        <p:spPr bwMode="auto">
          <a:xfrm>
            <a:off x="3648075" y="4168993"/>
            <a:ext cx="619125" cy="685800"/>
          </a:xfrm>
          <a:prstGeom prst="up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70C0"/>
              </a:solidFill>
              <a:effectLst/>
              <a:latin typeface="Verdana" pitchFamily="34" charset="0"/>
            </a:endParaRPr>
          </a:p>
        </p:txBody>
      </p:sp>
      <p:sp>
        <p:nvSpPr>
          <p:cNvPr id="22" name="文本框 21"/>
          <p:cNvSpPr txBox="1"/>
          <p:nvPr/>
        </p:nvSpPr>
        <p:spPr>
          <a:xfrm>
            <a:off x="1916392" y="4385412"/>
            <a:ext cx="1654081" cy="369332"/>
          </a:xfrm>
          <a:prstGeom prst="rect">
            <a:avLst/>
          </a:prstGeom>
          <a:noFill/>
        </p:spPr>
        <p:txBody>
          <a:bodyPr wrap="none" rtlCol="0">
            <a:spAutoFit/>
          </a:bodyPr>
          <a:lstStyle/>
          <a:p>
            <a:r>
              <a:rPr lang="en-US" altLang="zh-CN" b="1" dirty="0" smtClean="0">
                <a:solidFill>
                  <a:srgbClr val="0000FF"/>
                </a:solidFill>
              </a:rPr>
              <a:t>abstraction</a:t>
            </a:r>
            <a:endParaRPr lang="zh-CN" altLang="en-US" b="1" dirty="0">
              <a:solidFill>
                <a:srgbClr val="0000FF"/>
              </a:solidFill>
            </a:endParaRPr>
          </a:p>
        </p:txBody>
      </p:sp>
      <p:sp>
        <p:nvSpPr>
          <p:cNvPr id="23" name="文本框 22"/>
          <p:cNvSpPr txBox="1"/>
          <p:nvPr/>
        </p:nvSpPr>
        <p:spPr>
          <a:xfrm>
            <a:off x="4351396" y="4348142"/>
            <a:ext cx="1911101" cy="369332"/>
          </a:xfrm>
          <a:prstGeom prst="rect">
            <a:avLst/>
          </a:prstGeom>
          <a:noFill/>
        </p:spPr>
        <p:txBody>
          <a:bodyPr wrap="none" rtlCol="0">
            <a:spAutoFit/>
          </a:bodyPr>
          <a:lstStyle/>
          <a:p>
            <a:r>
              <a:rPr lang="en-US" altLang="zh-CN" b="1" dirty="0" smtClean="0">
                <a:solidFill>
                  <a:srgbClr val="FF0000"/>
                </a:solidFill>
              </a:rPr>
              <a:t>virtualization</a:t>
            </a:r>
            <a:endParaRPr lang="zh-CN" altLang="en-US" b="1" dirty="0">
              <a:solidFill>
                <a:srgbClr val="FF0000"/>
              </a:solidFill>
            </a:endParaRPr>
          </a:p>
        </p:txBody>
      </p:sp>
      <p:sp>
        <p:nvSpPr>
          <p:cNvPr id="24" name="椭圆 23"/>
          <p:cNvSpPr/>
          <p:nvPr/>
        </p:nvSpPr>
        <p:spPr bwMode="auto">
          <a:xfrm>
            <a:off x="1835295" y="4348142"/>
            <a:ext cx="4413403" cy="406602"/>
          </a:xfrm>
          <a:prstGeom prst="ellipse">
            <a:avLst/>
          </a:prstGeom>
          <a:noFill/>
          <a:ln w="9525"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489205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chemeClr val="tx2"/>
                </a:solidFill>
              </a:rPr>
              <a:t>Virtualization Technologies</a:t>
            </a:r>
          </a:p>
          <a:p>
            <a:pPr lvl="1"/>
            <a:r>
              <a:rPr lang="en-US" altLang="zh-CN" dirty="0" smtClean="0">
                <a:solidFill>
                  <a:schemeClr val="accent2">
                    <a:lumMod val="50000"/>
                  </a:schemeClr>
                </a:solidFill>
              </a:rPr>
              <a:t>CPU</a:t>
            </a:r>
          </a:p>
          <a:p>
            <a:pPr lvl="1"/>
            <a:r>
              <a:rPr lang="en-US" altLang="zh-CN" dirty="0">
                <a:solidFill>
                  <a:srgbClr val="FF9900"/>
                </a:solidFill>
              </a:rPr>
              <a:t>Memory</a:t>
            </a:r>
            <a:endParaRPr lang="en-US" altLang="zh-CN" sz="2800" dirty="0">
              <a:solidFill>
                <a:srgbClr val="FF9900"/>
              </a:solidFill>
            </a:endParaRPr>
          </a:p>
          <a:p>
            <a:pPr lvl="1"/>
            <a:r>
              <a:rPr lang="en-US" altLang="zh-CN" dirty="0" smtClean="0">
                <a:solidFill>
                  <a:schemeClr val="accent2">
                    <a:lumMod val="50000"/>
                  </a:schemeClr>
                </a:solidFill>
              </a:rPr>
              <a:t>IO</a:t>
            </a:r>
            <a:endParaRPr lang="en-US" altLang="zh-CN" dirty="0">
              <a:solidFill>
                <a:schemeClr val="accent2">
                  <a:lumMod val="50000"/>
                </a:schemeClr>
              </a:solidFill>
            </a:endParaRPr>
          </a:p>
          <a:p>
            <a:r>
              <a:rPr lang="en-US" altLang="zh-CN" dirty="0" smtClean="0">
                <a:solidFill>
                  <a:schemeClr val="tx2"/>
                </a:solidFill>
              </a:rPr>
              <a:t>Commercial virtualization tools</a:t>
            </a:r>
            <a:endParaRPr lang="en-US" altLang="zh-CN" dirty="0">
              <a:solidFill>
                <a:schemeClr val="tx2"/>
              </a:solidFill>
            </a:endParaRPr>
          </a:p>
          <a:p>
            <a:r>
              <a:rPr lang="en-US" altLang="zh-CN" dirty="0" smtClean="0">
                <a:solidFill>
                  <a:schemeClr val="tx2"/>
                </a:solidFill>
              </a:rPr>
              <a:t>Problems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5951289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smtClean="0"/>
              <a:t>In OS,  memory management</a:t>
            </a:r>
            <a:r>
              <a:rPr lang="zh-CN" altLang="en-US" sz="2400" dirty="0" smtClean="0"/>
              <a:t> </a:t>
            </a:r>
            <a:r>
              <a:rPr lang="en-US" altLang="zh-CN" sz="2400" dirty="0" smtClean="0"/>
              <a:t>follows</a:t>
            </a:r>
            <a:r>
              <a:rPr lang="zh-CN" altLang="en-US" sz="2400" dirty="0" smtClean="0"/>
              <a:t> </a:t>
            </a:r>
            <a:r>
              <a:rPr lang="en-US" altLang="zh-CN" sz="2400" dirty="0" smtClean="0"/>
              <a:t>some</a:t>
            </a:r>
            <a:r>
              <a:rPr lang="zh-CN" altLang="en-US" sz="2400" dirty="0" smtClean="0"/>
              <a:t> </a:t>
            </a:r>
            <a:r>
              <a:rPr lang="en-US" altLang="zh-CN" sz="2400" dirty="0" smtClean="0"/>
              <a:t>rules:</a:t>
            </a:r>
          </a:p>
          <a:p>
            <a:pPr lvl="1"/>
            <a:r>
              <a:rPr lang="en-US" altLang="zh-CN" sz="1600" dirty="0" smtClean="0"/>
              <a:t>OS </a:t>
            </a:r>
            <a:r>
              <a:rPr lang="en-US" altLang="zh-CN" sz="1600" dirty="0"/>
              <a:t>expect to see physical memory </a:t>
            </a:r>
            <a:r>
              <a:rPr lang="en-US" altLang="zh-CN" sz="1600" dirty="0">
                <a:solidFill>
                  <a:srgbClr val="FF0000"/>
                </a:solidFill>
              </a:rPr>
              <a:t>starting from </a:t>
            </a:r>
            <a:r>
              <a:rPr lang="en-US" altLang="zh-CN" sz="1600" dirty="0" smtClean="0">
                <a:solidFill>
                  <a:srgbClr val="FF0000"/>
                </a:solidFill>
              </a:rPr>
              <a:t>0</a:t>
            </a:r>
            <a:endParaRPr lang="zh-CN" altLang="en-US" sz="1600" dirty="0">
              <a:solidFill>
                <a:srgbClr val="FF0000"/>
              </a:solidFill>
            </a:endParaRPr>
          </a:p>
          <a:p>
            <a:pPr lvl="2"/>
            <a:r>
              <a:rPr lang="en-US" altLang="zh-CN" sz="1400" dirty="0"/>
              <a:t>BIOS/Legacy OS are designed to boot from </a:t>
            </a:r>
            <a:r>
              <a:rPr lang="en-US" altLang="zh-CN" sz="1400" dirty="0">
                <a:solidFill>
                  <a:srgbClr val="FF0000"/>
                </a:solidFill>
              </a:rPr>
              <a:t>address low </a:t>
            </a:r>
            <a:r>
              <a:rPr lang="en-US" altLang="zh-CN" sz="1400" dirty="0" smtClean="0">
                <a:solidFill>
                  <a:srgbClr val="FF0000"/>
                </a:solidFill>
              </a:rPr>
              <a:t>1M</a:t>
            </a:r>
            <a:endParaRPr lang="en-US" altLang="zh-CN" sz="1400" dirty="0">
              <a:solidFill>
                <a:srgbClr val="FF0000"/>
              </a:solidFill>
            </a:endParaRPr>
          </a:p>
          <a:p>
            <a:pPr lvl="1"/>
            <a:r>
              <a:rPr lang="en-US" altLang="zh-CN" sz="1600" dirty="0"/>
              <a:t>OS expect to see contiguous memory in address </a:t>
            </a:r>
            <a:r>
              <a:rPr lang="en-US" altLang="zh-CN" sz="1600" dirty="0" smtClean="0"/>
              <a:t>space</a:t>
            </a:r>
            <a:endParaRPr lang="zh-CN" altLang="en-US" sz="1600" dirty="0"/>
          </a:p>
          <a:p>
            <a:pPr lvl="2"/>
            <a:r>
              <a:rPr lang="en-US" altLang="zh-CN" sz="1400" dirty="0"/>
              <a:t>OS kernel requires minimal contiguous low </a:t>
            </a:r>
            <a:r>
              <a:rPr lang="en-US" altLang="zh-CN" sz="1400" dirty="0" smtClean="0"/>
              <a:t>memory</a:t>
            </a:r>
            <a:endParaRPr lang="en-US" altLang="zh-CN" sz="1400" dirty="0"/>
          </a:p>
          <a:p>
            <a:pPr lvl="3"/>
            <a:r>
              <a:rPr lang="en-US" altLang="zh-CN" sz="1400" dirty="0"/>
              <a:t>OS, such as Linux, requires minimal </a:t>
            </a:r>
            <a:r>
              <a:rPr lang="en-US" altLang="zh-CN" sz="1400" dirty="0">
                <a:solidFill>
                  <a:srgbClr val="FF0000"/>
                </a:solidFill>
              </a:rPr>
              <a:t>contiguous low </a:t>
            </a:r>
            <a:r>
              <a:rPr lang="en-US" altLang="zh-CN" sz="1400" dirty="0" smtClean="0">
                <a:solidFill>
                  <a:srgbClr val="FF0000"/>
                </a:solidFill>
              </a:rPr>
              <a:t>memory</a:t>
            </a:r>
            <a:endParaRPr lang="zh-CN" altLang="en-US" sz="1400" dirty="0">
              <a:solidFill>
                <a:srgbClr val="FF0000"/>
              </a:solidFill>
            </a:endParaRPr>
          </a:p>
          <a:p>
            <a:pPr lvl="2"/>
            <a:r>
              <a:rPr lang="en-US" altLang="zh-CN" sz="1400" dirty="0"/>
              <a:t>OS components may require certain level of </a:t>
            </a:r>
            <a:r>
              <a:rPr lang="en-US" altLang="zh-CN" sz="1400" dirty="0">
                <a:solidFill>
                  <a:srgbClr val="FF0000"/>
                </a:solidFill>
              </a:rPr>
              <a:t>contiguous </a:t>
            </a:r>
            <a:r>
              <a:rPr lang="en-US" altLang="zh-CN" sz="1400" dirty="0" smtClean="0">
                <a:solidFill>
                  <a:srgbClr val="FF0000"/>
                </a:solidFill>
              </a:rPr>
              <a:t>memory</a:t>
            </a:r>
            <a:endParaRPr lang="en-US" altLang="zh-CN" sz="1400" dirty="0">
              <a:solidFill>
                <a:srgbClr val="FF0000"/>
              </a:solidFill>
            </a:endParaRPr>
          </a:p>
          <a:p>
            <a:pPr lvl="3"/>
            <a:r>
              <a:rPr lang="en-US" altLang="zh-CN" sz="1400" dirty="0"/>
              <a:t>For example, DMA pages, identical mapped kernel data structure</a:t>
            </a:r>
            <a:r>
              <a:rPr lang="en-US" altLang="zh-CN" sz="1400" dirty="0" smtClean="0"/>
              <a:t>…</a:t>
            </a:r>
            <a:endParaRPr lang="zh-CN" altLang="en-US" sz="1400" dirty="0"/>
          </a:p>
          <a:p>
            <a:pPr lvl="2"/>
            <a:r>
              <a:rPr lang="en-US" altLang="zh-CN" sz="1400" dirty="0"/>
              <a:t>Efficient page frame </a:t>
            </a:r>
            <a:r>
              <a:rPr lang="en-US" altLang="zh-CN" sz="1400" dirty="0" smtClean="0"/>
              <a:t>management</a:t>
            </a:r>
            <a:endParaRPr lang="en-US" altLang="zh-CN" sz="1400" dirty="0"/>
          </a:p>
          <a:p>
            <a:pPr lvl="3"/>
            <a:r>
              <a:rPr lang="en-US" altLang="zh-CN" sz="1400" dirty="0"/>
              <a:t>Less management </a:t>
            </a:r>
            <a:r>
              <a:rPr lang="en-US" altLang="zh-CN" sz="1400" dirty="0" smtClean="0"/>
              <a:t>overhead</a:t>
            </a:r>
            <a:endParaRPr lang="zh-CN" altLang="en-US" sz="1400" dirty="0"/>
          </a:p>
          <a:p>
            <a:pPr lvl="2"/>
            <a:r>
              <a:rPr lang="en-US" altLang="zh-CN" sz="1400" dirty="0"/>
              <a:t>Efficient </a:t>
            </a:r>
            <a:r>
              <a:rPr lang="en-US" altLang="zh-CN" sz="1400" dirty="0" smtClean="0"/>
              <a:t>TLB (Translation lookaside buffer)</a:t>
            </a:r>
            <a:endParaRPr lang="en-US" altLang="zh-CN" sz="1400" dirty="0"/>
          </a:p>
          <a:p>
            <a:pPr lvl="3"/>
            <a:r>
              <a:rPr lang="en-US" altLang="zh-CN" sz="1400" dirty="0"/>
              <a:t>Super page </a:t>
            </a:r>
            <a:r>
              <a:rPr lang="en-US" altLang="zh-CN" sz="1400" dirty="0" smtClean="0"/>
              <a:t>TLB</a:t>
            </a:r>
            <a:endParaRPr lang="en-US" altLang="zh-CN" sz="1400" dirty="0"/>
          </a:p>
          <a:p>
            <a:pPr lvl="1"/>
            <a:endParaRPr lang="en-US" altLang="zh-CN" dirty="0" smtClean="0"/>
          </a:p>
        </p:txBody>
      </p:sp>
      <p:sp>
        <p:nvSpPr>
          <p:cNvPr id="3" name="标题 2"/>
          <p:cNvSpPr>
            <a:spLocks noGrp="1"/>
          </p:cNvSpPr>
          <p:nvPr>
            <p:ph type="title"/>
          </p:nvPr>
        </p:nvSpPr>
        <p:spPr/>
        <p:txBody>
          <a:bodyPr/>
          <a:lstStyle/>
          <a:p>
            <a:r>
              <a:rPr lang="en-US" altLang="zh-CN" dirty="0"/>
              <a:t>Memory </a:t>
            </a:r>
            <a:r>
              <a:rPr lang="en-US" altLang="zh-CN" dirty="0" smtClean="0"/>
              <a:t>virtualization</a:t>
            </a:r>
            <a:endParaRPr lang="zh-CN" altLang="en-US" dirty="0"/>
          </a:p>
        </p:txBody>
      </p:sp>
      <p:pic>
        <p:nvPicPr>
          <p:cNvPr id="4" name="图片 3"/>
          <p:cNvPicPr>
            <a:picLocks noChangeAspect="1"/>
          </p:cNvPicPr>
          <p:nvPr/>
        </p:nvPicPr>
        <p:blipFill>
          <a:blip r:embed="rId3"/>
          <a:stretch>
            <a:fillRect/>
          </a:stretch>
        </p:blipFill>
        <p:spPr>
          <a:xfrm>
            <a:off x="1295400" y="5638800"/>
            <a:ext cx="6553200" cy="852910"/>
          </a:xfrm>
          <a:prstGeom prst="rect">
            <a:avLst/>
          </a:prstGeom>
        </p:spPr>
      </p:pic>
      <p:pic>
        <p:nvPicPr>
          <p:cNvPr id="5" name="图片 4"/>
          <p:cNvPicPr>
            <a:picLocks noChangeAspect="1"/>
          </p:cNvPicPr>
          <p:nvPr/>
        </p:nvPicPr>
        <p:blipFill>
          <a:blip r:embed="rId4"/>
          <a:stretch>
            <a:fillRect/>
          </a:stretch>
        </p:blipFill>
        <p:spPr>
          <a:xfrm>
            <a:off x="990600" y="4419600"/>
            <a:ext cx="6813478" cy="1323030"/>
          </a:xfrm>
          <a:prstGeom prst="rect">
            <a:avLst/>
          </a:prstGeom>
        </p:spPr>
      </p:pic>
    </p:spTree>
    <p:extLst>
      <p:ext uri="{BB962C8B-B14F-4D97-AF65-F5344CB8AC3E}">
        <p14:creationId xmlns:p14="http://schemas.microsoft.com/office/powerpoint/2010/main" val="13850117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Physical page frame redirection</a:t>
            </a:r>
            <a:endParaRPr lang="zh-CN" altLang="en-US" dirty="0"/>
          </a:p>
        </p:txBody>
      </p:sp>
      <p:pic>
        <p:nvPicPr>
          <p:cNvPr id="4" name="图片 3"/>
          <p:cNvPicPr>
            <a:picLocks noChangeAspect="1"/>
          </p:cNvPicPr>
          <p:nvPr/>
        </p:nvPicPr>
        <p:blipFill>
          <a:blip r:embed="rId3"/>
          <a:stretch>
            <a:fillRect/>
          </a:stretch>
        </p:blipFill>
        <p:spPr>
          <a:xfrm>
            <a:off x="533400" y="1066800"/>
            <a:ext cx="7848599" cy="5332500"/>
          </a:xfrm>
          <a:prstGeom prst="rect">
            <a:avLst/>
          </a:prstGeom>
        </p:spPr>
      </p:pic>
      <p:sp>
        <p:nvSpPr>
          <p:cNvPr id="2" name="矩形 1"/>
          <p:cNvSpPr/>
          <p:nvPr/>
        </p:nvSpPr>
        <p:spPr>
          <a:xfrm>
            <a:off x="7193819" y="5105400"/>
            <a:ext cx="1873981" cy="369332"/>
          </a:xfrm>
          <a:prstGeom prst="rect">
            <a:avLst/>
          </a:prstGeom>
        </p:spPr>
        <p:txBody>
          <a:bodyPr wrap="none">
            <a:spAutoFit/>
          </a:bodyPr>
          <a:lstStyle/>
          <a:p>
            <a:r>
              <a:rPr lang="en-US" altLang="zh-CN" dirty="0">
                <a:solidFill>
                  <a:srgbClr val="FF0000"/>
                </a:solidFill>
              </a:rPr>
              <a:t>noncontiguous</a:t>
            </a:r>
            <a:r>
              <a:rPr lang="zh-CN" altLang="en-US" dirty="0">
                <a:solidFill>
                  <a:srgbClr val="FF0000"/>
                </a:solidFill>
              </a:rPr>
              <a:t> </a:t>
            </a:r>
          </a:p>
        </p:txBody>
      </p:sp>
      <p:sp>
        <p:nvSpPr>
          <p:cNvPr id="5" name="矩形 4"/>
          <p:cNvSpPr/>
          <p:nvPr/>
        </p:nvSpPr>
        <p:spPr>
          <a:xfrm>
            <a:off x="7467600" y="1752600"/>
            <a:ext cx="1441733" cy="369332"/>
          </a:xfrm>
          <a:prstGeom prst="rect">
            <a:avLst/>
          </a:prstGeom>
        </p:spPr>
        <p:txBody>
          <a:bodyPr wrap="none">
            <a:spAutoFit/>
          </a:bodyPr>
          <a:lstStyle/>
          <a:p>
            <a:r>
              <a:rPr lang="en-US" altLang="zh-CN" dirty="0" smtClean="0">
                <a:solidFill>
                  <a:srgbClr val="FF0000"/>
                </a:solidFill>
              </a:rPr>
              <a:t>contiguous</a:t>
            </a:r>
            <a:r>
              <a:rPr lang="zh-CN" altLang="en-US" dirty="0" smtClean="0">
                <a:solidFill>
                  <a:srgbClr val="FF0000"/>
                </a:solidFill>
              </a:rPr>
              <a:t> </a:t>
            </a:r>
            <a:endParaRPr lang="zh-CN" altLang="en-US" dirty="0">
              <a:solidFill>
                <a:srgbClr val="FF0000"/>
              </a:solidFill>
            </a:endParaRPr>
          </a:p>
        </p:txBody>
      </p:sp>
      <p:sp>
        <p:nvSpPr>
          <p:cNvPr id="6" name="矩形 5"/>
          <p:cNvSpPr/>
          <p:nvPr/>
        </p:nvSpPr>
        <p:spPr>
          <a:xfrm>
            <a:off x="8229600" y="3505200"/>
            <a:ext cx="676199" cy="369332"/>
          </a:xfrm>
          <a:prstGeom prst="rect">
            <a:avLst/>
          </a:prstGeom>
        </p:spPr>
        <p:txBody>
          <a:bodyPr wrap="none">
            <a:spAutoFit/>
          </a:bodyPr>
          <a:lstStyle/>
          <a:p>
            <a:r>
              <a:rPr lang="en-US" altLang="zh-CN" dirty="0" smtClean="0">
                <a:solidFill>
                  <a:srgbClr val="FF0000"/>
                </a:solidFill>
              </a:rPr>
              <a:t>MAP</a:t>
            </a:r>
            <a:endParaRPr lang="zh-CN" altLang="en-US" dirty="0">
              <a:solidFill>
                <a:srgbClr val="FF0000"/>
              </a:solidFill>
            </a:endParaRPr>
          </a:p>
        </p:txBody>
      </p:sp>
    </p:spTree>
    <p:extLst>
      <p:ext uri="{BB962C8B-B14F-4D97-AF65-F5344CB8AC3E}">
        <p14:creationId xmlns:p14="http://schemas.microsoft.com/office/powerpoint/2010/main" val="21179888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smtClean="0"/>
              <a:t>Partitioning</a:t>
            </a:r>
          </a:p>
          <a:p>
            <a:pPr lvl="1"/>
            <a:r>
              <a:rPr lang="en-US" altLang="zh-CN" sz="1800" dirty="0" smtClean="0"/>
              <a:t>Simple </a:t>
            </a:r>
            <a:r>
              <a:rPr lang="en-US" altLang="zh-CN" sz="1800" dirty="0"/>
              <a:t>and high performance</a:t>
            </a:r>
          </a:p>
          <a:p>
            <a:pPr lvl="1"/>
            <a:r>
              <a:rPr lang="en-US" altLang="zh-CN" sz="1800" dirty="0" smtClean="0"/>
              <a:t>$ </a:t>
            </a:r>
            <a:r>
              <a:rPr lang="en-US" altLang="zh-CN" sz="1800" dirty="0"/>
              <a:t>to buy more memory</a:t>
            </a:r>
          </a:p>
          <a:p>
            <a:r>
              <a:rPr lang="en-US" altLang="zh-CN" sz="2400" dirty="0" smtClean="0"/>
              <a:t>Contents </a:t>
            </a:r>
            <a:r>
              <a:rPr lang="en-US" altLang="zh-CN" sz="2400" dirty="0"/>
              <a:t>based sharing</a:t>
            </a:r>
          </a:p>
          <a:p>
            <a:pPr lvl="1"/>
            <a:r>
              <a:rPr lang="en-US" altLang="zh-CN" sz="1800" dirty="0" smtClean="0"/>
              <a:t>Pages </a:t>
            </a:r>
            <a:r>
              <a:rPr lang="en-US" altLang="zh-CN" sz="1800" dirty="0"/>
              <a:t>with same contents can share the physical frame</a:t>
            </a:r>
          </a:p>
          <a:p>
            <a:pPr lvl="2"/>
            <a:r>
              <a:rPr lang="en-US" altLang="zh-CN" sz="1400" dirty="0" smtClean="0"/>
              <a:t>Such </a:t>
            </a:r>
            <a:r>
              <a:rPr lang="en-US" altLang="zh-CN" sz="1400" dirty="0"/>
              <a:t>as zero page, guest code pages etc</a:t>
            </a:r>
            <a:r>
              <a:rPr lang="en-US" altLang="zh-CN" sz="1400" dirty="0" smtClean="0"/>
              <a:t>.</a:t>
            </a:r>
          </a:p>
          <a:p>
            <a:pPr lvl="2"/>
            <a:r>
              <a:rPr lang="en-US" altLang="zh-CN" sz="1400" dirty="0" smtClean="0"/>
              <a:t>Can improve memory usage</a:t>
            </a:r>
            <a:endParaRPr lang="en-US" altLang="zh-CN" sz="1400" dirty="0"/>
          </a:p>
          <a:p>
            <a:r>
              <a:rPr lang="en-US" altLang="zh-CN" sz="2400" dirty="0" smtClean="0">
                <a:solidFill>
                  <a:srgbClr val="FF0000"/>
                </a:solidFill>
              </a:rPr>
              <a:t>Ballooning</a:t>
            </a:r>
            <a:endParaRPr lang="en-US" altLang="zh-CN" sz="2400" dirty="0">
              <a:solidFill>
                <a:srgbClr val="FF0000"/>
              </a:solidFill>
            </a:endParaRPr>
          </a:p>
          <a:p>
            <a:pPr lvl="1"/>
            <a:r>
              <a:rPr lang="en-US" altLang="zh-CN" sz="1800" dirty="0" smtClean="0"/>
              <a:t>A </a:t>
            </a:r>
            <a:r>
              <a:rPr lang="en-US" altLang="zh-CN" sz="1800" dirty="0"/>
              <a:t>VMM-aware balloon driver running in guest OS to dynamically </a:t>
            </a:r>
            <a:r>
              <a:rPr lang="en-US" altLang="zh-CN" sz="1800" dirty="0" smtClean="0"/>
              <a:t>allocate memory </a:t>
            </a:r>
            <a:r>
              <a:rPr lang="en-US" altLang="zh-CN" sz="1800" dirty="0"/>
              <a:t>from OS and release them to VMM, and vice versa</a:t>
            </a:r>
          </a:p>
          <a:p>
            <a:r>
              <a:rPr lang="en-US" altLang="zh-CN" sz="2400" dirty="0" smtClean="0"/>
              <a:t>Host </a:t>
            </a:r>
            <a:r>
              <a:rPr lang="en-US" altLang="zh-CN" sz="2400" dirty="0"/>
              <a:t>swapping</a:t>
            </a:r>
          </a:p>
          <a:p>
            <a:pPr lvl="1"/>
            <a:r>
              <a:rPr lang="en-US" altLang="zh-CN" sz="1800" dirty="0" smtClean="0"/>
              <a:t>The </a:t>
            </a:r>
            <a:r>
              <a:rPr lang="en-US" altLang="zh-CN" sz="1800" dirty="0"/>
              <a:t>physical frames for guest pages may be swapped </a:t>
            </a:r>
            <a:r>
              <a:rPr lang="en-US" altLang="zh-CN" sz="1800" dirty="0" smtClean="0"/>
              <a:t>out</a:t>
            </a:r>
          </a:p>
          <a:p>
            <a:r>
              <a:rPr lang="en-US" altLang="zh-CN" sz="2200" dirty="0" smtClean="0"/>
              <a:t>Shadow page table</a:t>
            </a:r>
          </a:p>
          <a:p>
            <a:pPr lvl="1"/>
            <a:r>
              <a:rPr lang="en-US" altLang="zh-CN" sz="1800" dirty="0" smtClean="0"/>
              <a:t>Guest memory &lt;--</a:t>
            </a:r>
            <a:r>
              <a:rPr lang="en-US" altLang="zh-CN" sz="1800" dirty="0" smtClean="0">
                <a:sym typeface="Wingdings" panose="05000000000000000000" pitchFamily="2" charset="2"/>
              </a:rPr>
              <a:t> physical machine memory</a:t>
            </a:r>
            <a:endParaRPr lang="en-US" altLang="zh-CN" sz="1800" dirty="0" smtClean="0"/>
          </a:p>
          <a:p>
            <a:pPr lvl="1"/>
            <a:endParaRPr lang="zh-CN" altLang="en-US" sz="1800" dirty="0"/>
          </a:p>
        </p:txBody>
      </p:sp>
      <p:sp>
        <p:nvSpPr>
          <p:cNvPr id="3" name="标题 2"/>
          <p:cNvSpPr>
            <a:spLocks noGrp="1"/>
          </p:cNvSpPr>
          <p:nvPr>
            <p:ph type="title"/>
          </p:nvPr>
        </p:nvSpPr>
        <p:spPr/>
        <p:txBody>
          <a:bodyPr/>
          <a:lstStyle/>
          <a:p>
            <a:r>
              <a:rPr lang="en-US" altLang="zh-CN" dirty="0"/>
              <a:t>Page frame allocation</a:t>
            </a:r>
            <a:endParaRPr lang="zh-CN" altLang="en-US" dirty="0"/>
          </a:p>
        </p:txBody>
      </p:sp>
    </p:spTree>
    <p:extLst>
      <p:ext uri="{BB962C8B-B14F-4D97-AF65-F5344CB8AC3E}">
        <p14:creationId xmlns:p14="http://schemas.microsoft.com/office/powerpoint/2010/main" val="183390484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smtClean="0"/>
              <a:t>Ballooning</a:t>
            </a:r>
            <a:endParaRPr lang="zh-CN" altLang="en-US" dirty="0"/>
          </a:p>
        </p:txBody>
      </p:sp>
      <p:pic>
        <p:nvPicPr>
          <p:cNvPr id="4" name="图片 3"/>
          <p:cNvPicPr>
            <a:picLocks noChangeAspect="1"/>
          </p:cNvPicPr>
          <p:nvPr/>
        </p:nvPicPr>
        <p:blipFill>
          <a:blip r:embed="rId3"/>
          <a:stretch>
            <a:fillRect/>
          </a:stretch>
        </p:blipFill>
        <p:spPr>
          <a:xfrm>
            <a:off x="572208" y="990600"/>
            <a:ext cx="8114592" cy="5334000"/>
          </a:xfrm>
          <a:prstGeom prst="rect">
            <a:avLst/>
          </a:prstGeom>
        </p:spPr>
      </p:pic>
      <p:sp>
        <p:nvSpPr>
          <p:cNvPr id="5" name="圆角右箭头 4"/>
          <p:cNvSpPr/>
          <p:nvPr/>
        </p:nvSpPr>
        <p:spPr bwMode="auto">
          <a:xfrm rot="2702748">
            <a:off x="4113657" y="936293"/>
            <a:ext cx="916805" cy="1023017"/>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cxnSp>
        <p:nvCxnSpPr>
          <p:cNvPr id="8" name="直线箭头连接符 7"/>
          <p:cNvCxnSpPr/>
          <p:nvPr/>
        </p:nvCxnSpPr>
        <p:spPr bwMode="auto">
          <a:xfrm>
            <a:off x="3581400" y="2057400"/>
            <a:ext cx="2057400" cy="0"/>
          </a:xfrm>
          <a:prstGeom prst="straightConnector1">
            <a:avLst/>
          </a:prstGeom>
          <a:solidFill>
            <a:schemeClr val="accent1"/>
          </a:solidFill>
          <a:ln w="57150" cap="flat" cmpd="sng" algn="ctr">
            <a:solidFill>
              <a:srgbClr val="31B6FD"/>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线箭头连接符 8"/>
          <p:cNvCxnSpPr/>
          <p:nvPr/>
        </p:nvCxnSpPr>
        <p:spPr bwMode="auto">
          <a:xfrm>
            <a:off x="3581400" y="2590800"/>
            <a:ext cx="2057400" cy="2133600"/>
          </a:xfrm>
          <a:prstGeom prst="straightConnector1">
            <a:avLst/>
          </a:prstGeom>
          <a:solidFill>
            <a:schemeClr val="accent1"/>
          </a:solidFill>
          <a:ln w="57150" cap="flat" cmpd="sng" algn="ctr">
            <a:solidFill>
              <a:srgbClr val="31B6FD"/>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05915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chemeClr val="tx2"/>
                </a:solidFill>
              </a:rPr>
              <a:t>Virtualization Technologies</a:t>
            </a:r>
          </a:p>
          <a:p>
            <a:pPr lvl="1"/>
            <a:r>
              <a:rPr lang="en-US" altLang="zh-CN" dirty="0" smtClean="0">
                <a:solidFill>
                  <a:schemeClr val="accent2">
                    <a:lumMod val="50000"/>
                  </a:schemeClr>
                </a:solidFill>
              </a:rPr>
              <a:t>CPU</a:t>
            </a:r>
          </a:p>
          <a:p>
            <a:pPr lvl="1"/>
            <a:r>
              <a:rPr lang="en-US" altLang="zh-CN" sz="2800" dirty="0">
                <a:solidFill>
                  <a:schemeClr val="tx2"/>
                </a:solidFill>
                <a:ea typeface="+mn-ea"/>
                <a:cs typeface="+mn-cs"/>
              </a:rPr>
              <a:t>Memory</a:t>
            </a:r>
          </a:p>
          <a:p>
            <a:pPr lvl="1"/>
            <a:r>
              <a:rPr lang="en-US" altLang="zh-CN" dirty="0">
                <a:solidFill>
                  <a:srgbClr val="FF9900"/>
                </a:solidFill>
              </a:rPr>
              <a:t>IO</a:t>
            </a:r>
          </a:p>
          <a:p>
            <a:r>
              <a:rPr lang="en-US" altLang="zh-CN" dirty="0" smtClean="0">
                <a:solidFill>
                  <a:schemeClr val="tx2"/>
                </a:solidFill>
              </a:rPr>
              <a:t>Commercial virtualization tools</a:t>
            </a:r>
            <a:endParaRPr lang="en-US" altLang="zh-CN" dirty="0">
              <a:solidFill>
                <a:schemeClr val="tx2"/>
              </a:solidFill>
            </a:endParaRPr>
          </a:p>
          <a:p>
            <a:r>
              <a:rPr lang="en-US" altLang="zh-CN" dirty="0" smtClean="0">
                <a:solidFill>
                  <a:schemeClr val="tx2"/>
                </a:solidFill>
              </a:rPr>
              <a:t>Two problems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18177560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2438400"/>
            <a:ext cx="8601075" cy="3837756"/>
          </a:xfrm>
        </p:spPr>
        <p:txBody>
          <a:bodyPr/>
          <a:lstStyle/>
          <a:p>
            <a:r>
              <a:rPr lang="en-US" altLang="zh-CN" sz="2400" b="1" dirty="0" smtClean="0"/>
              <a:t>Interaction </a:t>
            </a:r>
            <a:r>
              <a:rPr lang="en-US" altLang="zh-CN" sz="2400" b="1" dirty="0"/>
              <a:t>between device and driver</a:t>
            </a:r>
            <a:r>
              <a:rPr lang="en-US" altLang="zh-CN" sz="2400" b="1" dirty="0" smtClean="0"/>
              <a:t>:</a:t>
            </a:r>
          </a:p>
          <a:p>
            <a:pPr lvl="1"/>
            <a:r>
              <a:rPr lang="en-US" altLang="zh-CN" sz="2000" dirty="0" smtClean="0"/>
              <a:t>Driver </a:t>
            </a:r>
            <a:r>
              <a:rPr lang="en-US" altLang="zh-CN" sz="2000" dirty="0"/>
              <a:t>programs </a:t>
            </a:r>
            <a:r>
              <a:rPr lang="en-US" altLang="zh-CN" sz="2000" dirty="0" smtClean="0"/>
              <a:t>device </a:t>
            </a:r>
            <a:r>
              <a:rPr lang="en-US" altLang="zh-CN" sz="2000" dirty="0"/>
              <a:t>through register access</a:t>
            </a:r>
          </a:p>
          <a:p>
            <a:pPr lvl="1"/>
            <a:r>
              <a:rPr lang="en-US" altLang="zh-CN" sz="2000" dirty="0"/>
              <a:t>Device notifies driver through interrupt</a:t>
            </a:r>
          </a:p>
          <a:p>
            <a:pPr lvl="1"/>
            <a:r>
              <a:rPr lang="en-US" altLang="zh-CN" sz="2000" dirty="0"/>
              <a:t>Device could DMA for massive data movement</a:t>
            </a:r>
          </a:p>
          <a:p>
            <a:r>
              <a:rPr lang="en-US" altLang="zh-CN" sz="2400" b="1" i="1" dirty="0" smtClean="0">
                <a:solidFill>
                  <a:srgbClr val="FF0000"/>
                </a:solidFill>
              </a:rPr>
              <a:t>I/O </a:t>
            </a:r>
            <a:r>
              <a:rPr lang="en-US" altLang="zh-CN" sz="2400" b="1" i="1" dirty="0">
                <a:solidFill>
                  <a:srgbClr val="FF0000"/>
                </a:solidFill>
              </a:rPr>
              <a:t>Virtualization </a:t>
            </a:r>
            <a:r>
              <a:rPr lang="en-US" altLang="zh-CN" sz="2400" b="1" dirty="0"/>
              <a:t>requires the hypervisor to present guest a </a:t>
            </a:r>
            <a:r>
              <a:rPr lang="en-US" altLang="zh-CN" sz="2400" b="1" dirty="0">
                <a:solidFill>
                  <a:srgbClr val="FF0000"/>
                </a:solidFill>
              </a:rPr>
              <a:t>complete device </a:t>
            </a:r>
            <a:r>
              <a:rPr lang="en-US" altLang="zh-CN" sz="2400" b="1" dirty="0" smtClean="0">
                <a:solidFill>
                  <a:srgbClr val="FF0000"/>
                </a:solidFill>
              </a:rPr>
              <a:t>interface</a:t>
            </a:r>
          </a:p>
          <a:p>
            <a:pPr lvl="1"/>
            <a:r>
              <a:rPr lang="en-US" altLang="zh-CN" sz="2000" dirty="0" smtClean="0"/>
              <a:t>Presenting </a:t>
            </a:r>
            <a:r>
              <a:rPr lang="en-US" altLang="zh-CN" sz="2000" dirty="0"/>
              <a:t>an existing </a:t>
            </a:r>
            <a:r>
              <a:rPr lang="en-US" altLang="zh-CN" sz="2000" dirty="0" smtClean="0"/>
              <a:t>interface</a:t>
            </a:r>
          </a:p>
          <a:p>
            <a:pPr lvl="2"/>
            <a:r>
              <a:rPr lang="en-US" altLang="zh-CN" sz="1400" b="1" dirty="0" smtClean="0">
                <a:solidFill>
                  <a:srgbClr val="FF0000"/>
                </a:solidFill>
              </a:rPr>
              <a:t>Software Emulation </a:t>
            </a:r>
          </a:p>
          <a:p>
            <a:pPr lvl="2"/>
            <a:r>
              <a:rPr lang="en-US" altLang="zh-CN" sz="1400" b="1" dirty="0">
                <a:solidFill>
                  <a:srgbClr val="FF0000"/>
                </a:solidFill>
              </a:rPr>
              <a:t>Direct assignment</a:t>
            </a:r>
          </a:p>
          <a:p>
            <a:pPr lvl="1"/>
            <a:r>
              <a:rPr lang="en-US" altLang="zh-CN" sz="2000" dirty="0" smtClean="0"/>
              <a:t>Presenting </a:t>
            </a:r>
            <a:r>
              <a:rPr lang="en-US" altLang="zh-CN" sz="2000" dirty="0"/>
              <a:t>a brand new </a:t>
            </a:r>
            <a:r>
              <a:rPr lang="en-US" altLang="zh-CN" sz="2000" dirty="0" smtClean="0"/>
              <a:t>interface</a:t>
            </a:r>
          </a:p>
          <a:p>
            <a:pPr lvl="2"/>
            <a:r>
              <a:rPr lang="en-US" altLang="zh-CN" sz="1400" b="1" dirty="0" err="1" smtClean="0">
                <a:solidFill>
                  <a:srgbClr val="FF0000"/>
                </a:solidFill>
              </a:rPr>
              <a:t>Paravirtualization</a:t>
            </a:r>
            <a:endParaRPr lang="en-US" altLang="zh-CN" sz="1400" b="1" dirty="0">
              <a:solidFill>
                <a:srgbClr val="FF0000"/>
              </a:solidFill>
            </a:endParaRPr>
          </a:p>
          <a:p>
            <a:pPr lvl="1"/>
            <a:endParaRPr lang="zh-CN" altLang="en-US" sz="2000" dirty="0"/>
          </a:p>
          <a:p>
            <a:pPr lvl="1"/>
            <a:endParaRPr lang="zh-CN" altLang="en-US" sz="2000" dirty="0"/>
          </a:p>
          <a:p>
            <a:endParaRPr lang="zh-CN" altLang="en-US" sz="2400" dirty="0"/>
          </a:p>
        </p:txBody>
      </p:sp>
      <p:sp>
        <p:nvSpPr>
          <p:cNvPr id="3" name="标题 2"/>
          <p:cNvSpPr>
            <a:spLocks noGrp="1"/>
          </p:cNvSpPr>
          <p:nvPr>
            <p:ph type="title"/>
          </p:nvPr>
        </p:nvSpPr>
        <p:spPr/>
        <p:txBody>
          <a:bodyPr/>
          <a:lstStyle/>
          <a:p>
            <a:r>
              <a:rPr lang="en-US" altLang="zh-CN" dirty="0" smtClean="0"/>
              <a:t>Device interface</a:t>
            </a:r>
            <a:endParaRPr lang="zh-CN" altLang="en-US" dirty="0"/>
          </a:p>
        </p:txBody>
      </p:sp>
      <p:pic>
        <p:nvPicPr>
          <p:cNvPr id="4" name="图片 3"/>
          <p:cNvPicPr>
            <a:picLocks noChangeAspect="1"/>
          </p:cNvPicPr>
          <p:nvPr/>
        </p:nvPicPr>
        <p:blipFill>
          <a:blip r:embed="rId3"/>
          <a:stretch>
            <a:fillRect/>
          </a:stretch>
        </p:blipFill>
        <p:spPr>
          <a:xfrm>
            <a:off x="404190" y="844151"/>
            <a:ext cx="7749210" cy="1481935"/>
          </a:xfrm>
          <a:prstGeom prst="rect">
            <a:avLst/>
          </a:prstGeom>
        </p:spPr>
      </p:pic>
      <p:sp>
        <p:nvSpPr>
          <p:cNvPr id="5" name="文本框 4"/>
          <p:cNvSpPr txBox="1"/>
          <p:nvPr/>
        </p:nvSpPr>
        <p:spPr>
          <a:xfrm>
            <a:off x="4724400" y="533400"/>
            <a:ext cx="2514600" cy="400110"/>
          </a:xfrm>
          <a:prstGeom prst="rect">
            <a:avLst/>
          </a:prstGeom>
          <a:solidFill>
            <a:srgbClr val="FFFF66"/>
          </a:solidFill>
          <a:ln>
            <a:solidFill>
              <a:srgbClr val="0070C0"/>
            </a:solidFill>
          </a:ln>
        </p:spPr>
        <p:txBody>
          <a:bodyPr wrap="square" rtlCol="0">
            <a:spAutoFit/>
          </a:bodyPr>
          <a:lstStyle/>
          <a:p>
            <a:r>
              <a:rPr lang="en-US" altLang="zh-CN" sz="2000" b="1" dirty="0" smtClean="0">
                <a:solidFill>
                  <a:schemeClr val="tx1">
                    <a:lumMod val="65000"/>
                    <a:lumOff val="35000"/>
                  </a:schemeClr>
                </a:solidFill>
              </a:rPr>
              <a:t>Driver program</a:t>
            </a:r>
            <a:endParaRPr lang="zh-CN" altLang="en-US" sz="2000" b="1" dirty="0">
              <a:solidFill>
                <a:schemeClr val="tx1">
                  <a:lumMod val="65000"/>
                  <a:lumOff val="35000"/>
                </a:schemeClr>
              </a:solidFill>
            </a:endParaRPr>
          </a:p>
        </p:txBody>
      </p:sp>
      <p:cxnSp>
        <p:nvCxnSpPr>
          <p:cNvPr id="7" name="直接连接符 6"/>
          <p:cNvCxnSpPr>
            <a:endCxn id="5" idx="1"/>
          </p:cNvCxnSpPr>
          <p:nvPr/>
        </p:nvCxnSpPr>
        <p:spPr bwMode="auto">
          <a:xfrm flipV="1">
            <a:off x="4343400" y="733455"/>
            <a:ext cx="381000" cy="7575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7737471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4067175" cy="5449886"/>
          </a:xfrm>
        </p:spPr>
        <p:txBody>
          <a:bodyPr/>
          <a:lstStyle/>
          <a:p>
            <a:r>
              <a:rPr lang="en-US" altLang="zh-CN" sz="2000" b="1" dirty="0"/>
              <a:t>Guest runs native device driver, e.g. NE2000</a:t>
            </a:r>
          </a:p>
          <a:p>
            <a:pPr lvl="1"/>
            <a:r>
              <a:rPr lang="en-US" altLang="zh-CN" sz="1800" dirty="0" smtClean="0"/>
              <a:t>I/O </a:t>
            </a:r>
            <a:r>
              <a:rPr lang="en-US" altLang="zh-CN" sz="1800" dirty="0"/>
              <a:t>access is trap-and-emulated by device model in hypervisor</a:t>
            </a:r>
          </a:p>
          <a:p>
            <a:pPr lvl="2"/>
            <a:r>
              <a:rPr lang="en-US" altLang="zh-CN" sz="1600" dirty="0" smtClean="0"/>
              <a:t>Translation</a:t>
            </a:r>
            <a:r>
              <a:rPr lang="zh-CN" altLang="en-US" sz="1600" dirty="0" smtClean="0"/>
              <a:t> </a:t>
            </a:r>
            <a:r>
              <a:rPr lang="en-US" altLang="zh-CN" sz="1600" dirty="0" smtClean="0"/>
              <a:t>of</a:t>
            </a:r>
            <a:r>
              <a:rPr lang="zh-CN" altLang="en-US" sz="1600" dirty="0" smtClean="0"/>
              <a:t> </a:t>
            </a:r>
            <a:r>
              <a:rPr lang="en-US" altLang="zh-CN" sz="1600" dirty="0" smtClean="0"/>
              <a:t>virtual</a:t>
            </a:r>
            <a:r>
              <a:rPr lang="zh-CN" altLang="en-US" sz="1600" dirty="0" smtClean="0"/>
              <a:t> </a:t>
            </a:r>
            <a:r>
              <a:rPr lang="en-US" altLang="zh-CN" sz="1600" dirty="0" smtClean="0"/>
              <a:t>interrupt</a:t>
            </a:r>
            <a:endParaRPr lang="en-US" altLang="zh-CN" sz="1600" dirty="0"/>
          </a:p>
          <a:p>
            <a:pPr lvl="1"/>
            <a:r>
              <a:rPr lang="en-US" altLang="zh-CN" sz="1800" dirty="0" smtClean="0"/>
              <a:t>Virtual </a:t>
            </a:r>
            <a:r>
              <a:rPr lang="en-US" altLang="zh-CN" sz="1800" dirty="0"/>
              <a:t>Interrupt is signaled by device model per </a:t>
            </a:r>
            <a:r>
              <a:rPr lang="en-US" altLang="zh-CN" sz="1800" dirty="0" smtClean="0"/>
              <a:t>semantics</a:t>
            </a:r>
            <a:endParaRPr lang="en-US" altLang="zh-CN" sz="1800" dirty="0"/>
          </a:p>
          <a:p>
            <a:r>
              <a:rPr lang="en-US" altLang="zh-CN" sz="2400" b="1" dirty="0" smtClean="0"/>
              <a:t>Excessive </a:t>
            </a:r>
            <a:r>
              <a:rPr lang="en-US" altLang="zh-CN" sz="2400" b="1" dirty="0"/>
              <a:t>trap and emulation</a:t>
            </a:r>
            <a:endParaRPr lang="zh-CN" altLang="en-US" sz="2400" b="1" dirty="0"/>
          </a:p>
        </p:txBody>
      </p:sp>
      <p:sp>
        <p:nvSpPr>
          <p:cNvPr id="3" name="标题 2"/>
          <p:cNvSpPr>
            <a:spLocks noGrp="1"/>
          </p:cNvSpPr>
          <p:nvPr>
            <p:ph type="title"/>
          </p:nvPr>
        </p:nvSpPr>
        <p:spPr/>
        <p:txBody>
          <a:bodyPr/>
          <a:lstStyle/>
          <a:p>
            <a:r>
              <a:rPr lang="en-US" altLang="zh-CN" dirty="0"/>
              <a:t>Software Emulation</a:t>
            </a:r>
            <a:endParaRPr lang="zh-CN" altLang="en-US" dirty="0"/>
          </a:p>
        </p:txBody>
      </p:sp>
      <p:pic>
        <p:nvPicPr>
          <p:cNvPr id="4" name="图片 3"/>
          <p:cNvPicPr>
            <a:picLocks noChangeAspect="1"/>
          </p:cNvPicPr>
          <p:nvPr/>
        </p:nvPicPr>
        <p:blipFill>
          <a:blip r:embed="rId3"/>
          <a:stretch>
            <a:fillRect/>
          </a:stretch>
        </p:blipFill>
        <p:spPr>
          <a:xfrm>
            <a:off x="4572000" y="977900"/>
            <a:ext cx="4238625" cy="4740139"/>
          </a:xfrm>
          <a:prstGeom prst="rect">
            <a:avLst/>
          </a:prstGeom>
        </p:spPr>
      </p:pic>
      <p:pic>
        <p:nvPicPr>
          <p:cNvPr id="5" name="图片 4"/>
          <p:cNvPicPr>
            <a:picLocks noChangeAspect="1"/>
          </p:cNvPicPr>
          <p:nvPr/>
        </p:nvPicPr>
        <p:blipFill>
          <a:blip r:embed="rId4"/>
          <a:stretch>
            <a:fillRect/>
          </a:stretch>
        </p:blipFill>
        <p:spPr>
          <a:xfrm>
            <a:off x="609600" y="5791200"/>
            <a:ext cx="7670801" cy="597840"/>
          </a:xfrm>
          <a:prstGeom prst="rect">
            <a:avLst/>
          </a:prstGeom>
        </p:spPr>
      </p:pic>
      <p:sp>
        <p:nvSpPr>
          <p:cNvPr id="6" name="矩形 5"/>
          <p:cNvSpPr/>
          <p:nvPr/>
        </p:nvSpPr>
        <p:spPr>
          <a:xfrm>
            <a:off x="8401553" y="2209800"/>
            <a:ext cx="711403" cy="461665"/>
          </a:xfrm>
          <a:prstGeom prst="rect">
            <a:avLst/>
          </a:prstGeom>
        </p:spPr>
        <p:txBody>
          <a:bodyPr wrap="none">
            <a:spAutoFit/>
          </a:bodyPr>
          <a:lstStyle/>
          <a:p>
            <a:r>
              <a:rPr lang="en-US" altLang="zh-CN" sz="2400" b="1" dirty="0" smtClean="0">
                <a:solidFill>
                  <a:srgbClr val="FF0000"/>
                </a:solidFill>
              </a:rPr>
              <a:t>VM</a:t>
            </a:r>
          </a:p>
        </p:txBody>
      </p:sp>
      <p:sp>
        <p:nvSpPr>
          <p:cNvPr id="7" name="矩形 6"/>
          <p:cNvSpPr/>
          <p:nvPr/>
        </p:nvSpPr>
        <p:spPr>
          <a:xfrm>
            <a:off x="7620000" y="5029200"/>
            <a:ext cx="1003099" cy="461665"/>
          </a:xfrm>
          <a:prstGeom prst="rect">
            <a:avLst/>
          </a:prstGeom>
        </p:spPr>
        <p:txBody>
          <a:bodyPr wrap="none">
            <a:spAutoFit/>
          </a:bodyPr>
          <a:lstStyle/>
          <a:p>
            <a:r>
              <a:rPr lang="en-US" altLang="zh-CN" sz="2400" b="1" dirty="0" smtClean="0">
                <a:solidFill>
                  <a:srgbClr val="FF0000"/>
                </a:solidFill>
              </a:rPr>
              <a:t>VMM</a:t>
            </a:r>
            <a:endParaRPr lang="zh-CN" altLang="en-US" sz="2400" dirty="0">
              <a:solidFill>
                <a:srgbClr val="FF0000"/>
              </a:solidFill>
            </a:endParaRPr>
          </a:p>
        </p:txBody>
      </p:sp>
      <p:sp>
        <p:nvSpPr>
          <p:cNvPr id="8" name="矩形 7"/>
          <p:cNvSpPr/>
          <p:nvPr/>
        </p:nvSpPr>
        <p:spPr>
          <a:xfrm>
            <a:off x="7696200" y="1752600"/>
            <a:ext cx="931715" cy="369332"/>
          </a:xfrm>
          <a:prstGeom prst="rect">
            <a:avLst/>
          </a:prstGeom>
        </p:spPr>
        <p:txBody>
          <a:bodyPr wrap="none">
            <a:spAutoFit/>
          </a:bodyPr>
          <a:lstStyle/>
          <a:p>
            <a:r>
              <a:rPr lang="en-US" altLang="zh-CN" b="1" dirty="0">
                <a:solidFill>
                  <a:srgbClr val="FF0000"/>
                </a:solidFill>
              </a:rPr>
              <a:t>Guest</a:t>
            </a:r>
            <a:endParaRPr lang="zh-CN" altLang="en-US" dirty="0"/>
          </a:p>
        </p:txBody>
      </p:sp>
    </p:spTree>
    <p:extLst>
      <p:ext uri="{BB962C8B-B14F-4D97-AF65-F5344CB8AC3E}">
        <p14:creationId xmlns:p14="http://schemas.microsoft.com/office/powerpoint/2010/main" val="12291959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1" y="965200"/>
            <a:ext cx="4203700" cy="5449886"/>
          </a:xfrm>
        </p:spPr>
        <p:txBody>
          <a:bodyPr/>
          <a:lstStyle/>
          <a:p>
            <a:r>
              <a:rPr lang="en-US" altLang="zh-CN" sz="1800" b="1" dirty="0" smtClean="0"/>
              <a:t>Modify guest OS</a:t>
            </a:r>
          </a:p>
          <a:p>
            <a:r>
              <a:rPr lang="en-US" altLang="zh-CN" sz="1800" b="1" dirty="0" smtClean="0"/>
              <a:t>A </a:t>
            </a:r>
            <a:r>
              <a:rPr lang="en-US" altLang="zh-CN" sz="1800" b="1" dirty="0"/>
              <a:t>new front-end driver (FE driver) is run in </a:t>
            </a:r>
            <a:r>
              <a:rPr lang="en-US" altLang="zh-CN" sz="1800" b="1" dirty="0" smtClean="0"/>
              <a:t>guest</a:t>
            </a:r>
          </a:p>
          <a:p>
            <a:pPr lvl="1"/>
            <a:r>
              <a:rPr lang="en-US" altLang="zh-CN" sz="1600" dirty="0"/>
              <a:t>Optimized request through </a:t>
            </a:r>
            <a:r>
              <a:rPr lang="en-US" altLang="zh-CN" sz="1600" dirty="0" err="1" smtClean="0"/>
              <a:t>hypercall</a:t>
            </a:r>
            <a:endParaRPr lang="en-US" altLang="zh-CN" sz="1600" dirty="0" smtClean="0"/>
          </a:p>
          <a:p>
            <a:r>
              <a:rPr lang="en-US" altLang="zh-CN" sz="1800" b="1" dirty="0"/>
              <a:t>Hypervisor runs a back-end driver (BE driver) to service request from FE driver</a:t>
            </a:r>
          </a:p>
          <a:p>
            <a:pPr lvl="1"/>
            <a:r>
              <a:rPr lang="en-US" altLang="zh-CN" sz="1600" dirty="0" smtClean="0"/>
              <a:t>Notify </a:t>
            </a:r>
            <a:r>
              <a:rPr lang="en-US" altLang="zh-CN" sz="1600" dirty="0"/>
              <a:t>guest for processing</a:t>
            </a:r>
          </a:p>
          <a:p>
            <a:r>
              <a:rPr lang="en-US" altLang="zh-CN" sz="1800" b="1" dirty="0" smtClean="0"/>
              <a:t>Shared </a:t>
            </a:r>
            <a:r>
              <a:rPr lang="en-US" altLang="zh-CN" sz="1800" b="1" dirty="0"/>
              <a:t>memory is used for massive data communication</a:t>
            </a:r>
          </a:p>
          <a:p>
            <a:pPr lvl="1"/>
            <a:r>
              <a:rPr lang="en-US" altLang="zh-CN" sz="1600" dirty="0" smtClean="0"/>
              <a:t>To </a:t>
            </a:r>
            <a:r>
              <a:rPr lang="en-US" altLang="zh-CN" sz="1600" dirty="0"/>
              <a:t>reduce guest/hypervisor boundary crossing</a:t>
            </a:r>
          </a:p>
          <a:p>
            <a:pPr lvl="1"/>
            <a:r>
              <a:rPr lang="en-US" altLang="zh-CN" sz="1400" dirty="0" smtClean="0"/>
              <a:t>E.g</a:t>
            </a:r>
            <a:r>
              <a:rPr lang="en-US" altLang="zh-CN" sz="1400" dirty="0"/>
              <a:t>. </a:t>
            </a:r>
            <a:r>
              <a:rPr lang="en-US" altLang="zh-CN" sz="1400" dirty="0" err="1" smtClean="0"/>
              <a:t>Xen</a:t>
            </a:r>
            <a:r>
              <a:rPr lang="en-US" altLang="zh-CN" sz="1400" dirty="0" smtClean="0"/>
              <a:t> VNIF</a:t>
            </a:r>
            <a:r>
              <a:rPr lang="en-US" altLang="zh-CN" sz="1400" dirty="0"/>
              <a:t>, KVM </a:t>
            </a:r>
            <a:r>
              <a:rPr lang="en-US" altLang="zh-CN" sz="1400" dirty="0" err="1"/>
              <a:t>Virtio</a:t>
            </a:r>
            <a:r>
              <a:rPr lang="en-US" altLang="zh-CN" sz="1400" dirty="0"/>
              <a:t>-Net</a:t>
            </a:r>
            <a:endParaRPr lang="zh-CN" altLang="en-US" sz="1400" dirty="0"/>
          </a:p>
        </p:txBody>
      </p:sp>
      <p:sp>
        <p:nvSpPr>
          <p:cNvPr id="3" name="标题 2"/>
          <p:cNvSpPr>
            <a:spLocks noGrp="1"/>
          </p:cNvSpPr>
          <p:nvPr>
            <p:ph type="title"/>
          </p:nvPr>
        </p:nvSpPr>
        <p:spPr/>
        <p:txBody>
          <a:bodyPr/>
          <a:lstStyle/>
          <a:p>
            <a:r>
              <a:rPr lang="en-US" altLang="zh-CN" dirty="0" err="1"/>
              <a:t>Paravirtualization</a:t>
            </a:r>
            <a:endParaRPr lang="zh-CN" altLang="en-US" dirty="0"/>
          </a:p>
        </p:txBody>
      </p:sp>
      <p:pic>
        <p:nvPicPr>
          <p:cNvPr id="4" name="图片 3"/>
          <p:cNvPicPr>
            <a:picLocks noChangeAspect="1"/>
          </p:cNvPicPr>
          <p:nvPr/>
        </p:nvPicPr>
        <p:blipFill>
          <a:blip r:embed="rId3"/>
          <a:stretch>
            <a:fillRect/>
          </a:stretch>
        </p:blipFill>
        <p:spPr>
          <a:xfrm>
            <a:off x="4584700" y="965200"/>
            <a:ext cx="4330700" cy="4292600"/>
          </a:xfrm>
          <a:prstGeom prst="rect">
            <a:avLst/>
          </a:prstGeom>
        </p:spPr>
      </p:pic>
      <p:pic>
        <p:nvPicPr>
          <p:cNvPr id="5" name="图片 4"/>
          <p:cNvPicPr>
            <a:picLocks noChangeAspect="1"/>
          </p:cNvPicPr>
          <p:nvPr/>
        </p:nvPicPr>
        <p:blipFill>
          <a:blip r:embed="rId4"/>
          <a:stretch>
            <a:fillRect/>
          </a:stretch>
        </p:blipFill>
        <p:spPr>
          <a:xfrm>
            <a:off x="723899" y="5638800"/>
            <a:ext cx="7721601" cy="585120"/>
          </a:xfrm>
          <a:prstGeom prst="rect">
            <a:avLst/>
          </a:prstGeom>
        </p:spPr>
      </p:pic>
    </p:spTree>
    <p:extLst>
      <p:ext uri="{BB962C8B-B14F-4D97-AF65-F5344CB8AC3E}">
        <p14:creationId xmlns:p14="http://schemas.microsoft.com/office/powerpoint/2010/main" val="17350220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1" y="965200"/>
            <a:ext cx="4495800" cy="5449886"/>
          </a:xfrm>
        </p:spPr>
        <p:txBody>
          <a:bodyPr/>
          <a:lstStyle/>
          <a:p>
            <a:r>
              <a:rPr lang="en-US" altLang="zh-CN" sz="2000" dirty="0"/>
              <a:t>Guest runs native driver</a:t>
            </a:r>
          </a:p>
          <a:p>
            <a:r>
              <a:rPr lang="en-US" altLang="zh-CN" sz="2000" dirty="0" smtClean="0"/>
              <a:t>I/O </a:t>
            </a:r>
            <a:r>
              <a:rPr lang="en-US" altLang="zh-CN" sz="2000" dirty="0"/>
              <a:t>is written through</a:t>
            </a:r>
          </a:p>
          <a:p>
            <a:pPr lvl="1"/>
            <a:r>
              <a:rPr lang="en-US" altLang="zh-CN" sz="1600" dirty="0" smtClean="0"/>
              <a:t>Translation </a:t>
            </a:r>
            <a:r>
              <a:rPr lang="en-US" altLang="zh-CN" sz="1600" dirty="0"/>
              <a:t>for MMIO is presented</a:t>
            </a:r>
          </a:p>
          <a:p>
            <a:r>
              <a:rPr lang="en-US" altLang="zh-CN" sz="2000" dirty="0" smtClean="0"/>
              <a:t>Interrupt</a:t>
            </a:r>
            <a:endParaRPr lang="en-US" altLang="zh-CN" sz="2000" dirty="0"/>
          </a:p>
          <a:p>
            <a:pPr lvl="1"/>
            <a:r>
              <a:rPr lang="en-US" altLang="zh-CN" sz="1600" dirty="0" smtClean="0"/>
              <a:t>Physical </a:t>
            </a:r>
            <a:r>
              <a:rPr lang="en-US" altLang="zh-CN" sz="1600" dirty="0"/>
              <a:t>interrupt is captured by hypervisor (</a:t>
            </a:r>
            <a:r>
              <a:rPr lang="en-US" altLang="zh-CN" sz="1600" dirty="0" err="1"/>
              <a:t>pIRQ</a:t>
            </a:r>
            <a:r>
              <a:rPr lang="en-US" altLang="zh-CN" sz="1600" dirty="0"/>
              <a:t>)</a:t>
            </a:r>
          </a:p>
          <a:p>
            <a:pPr lvl="1"/>
            <a:r>
              <a:rPr lang="en-US" altLang="zh-CN" sz="1600" dirty="0" smtClean="0"/>
              <a:t>Virtual </a:t>
            </a:r>
            <a:r>
              <a:rPr lang="en-US" altLang="zh-CN" sz="1600" dirty="0"/>
              <a:t>interrupt is signaled for guest (</a:t>
            </a:r>
            <a:r>
              <a:rPr lang="en-US" altLang="zh-CN" sz="1600" dirty="0" err="1"/>
              <a:t>vIRQ</a:t>
            </a:r>
            <a:r>
              <a:rPr lang="en-US" altLang="zh-CN" sz="1600" dirty="0"/>
              <a:t>)</a:t>
            </a:r>
          </a:p>
          <a:p>
            <a:pPr lvl="1"/>
            <a:r>
              <a:rPr lang="en-US" altLang="zh-CN" sz="1600" dirty="0" smtClean="0"/>
              <a:t>Remapping </a:t>
            </a:r>
            <a:r>
              <a:rPr lang="en-US" altLang="zh-CN" sz="1600" dirty="0"/>
              <a:t>from </a:t>
            </a:r>
            <a:r>
              <a:rPr lang="en-US" altLang="zh-CN" sz="1600" dirty="0" err="1" smtClean="0"/>
              <a:t>pIRQ</a:t>
            </a:r>
            <a:r>
              <a:rPr lang="en-US" altLang="zh-CN" sz="1600" dirty="0" smtClean="0"/>
              <a:t>-&gt;</a:t>
            </a:r>
            <a:r>
              <a:rPr lang="en-US" altLang="zh-CN" sz="1600" dirty="0" err="1" smtClean="0"/>
              <a:t>vIRQ</a:t>
            </a:r>
            <a:r>
              <a:rPr lang="en-US" altLang="zh-CN" sz="1600" dirty="0" smtClean="0"/>
              <a:t> in hypervisor</a:t>
            </a:r>
          </a:p>
          <a:p>
            <a:r>
              <a:rPr lang="en-US" altLang="zh-CN" sz="2000" dirty="0" smtClean="0"/>
              <a:t>Special</a:t>
            </a:r>
            <a:r>
              <a:rPr lang="zh-CN" altLang="en-US" sz="2000" dirty="0" smtClean="0"/>
              <a:t> </a:t>
            </a:r>
            <a:r>
              <a:rPr lang="en-US" altLang="zh-CN" sz="2000" dirty="0"/>
              <a:t>h</a:t>
            </a:r>
            <a:r>
              <a:rPr lang="en-US" altLang="zh-CN" sz="2000" dirty="0" smtClean="0"/>
              <a:t>ardware</a:t>
            </a:r>
            <a:r>
              <a:rPr lang="zh-CN" altLang="en-US" sz="2000" dirty="0" smtClean="0"/>
              <a:t> </a:t>
            </a:r>
            <a:r>
              <a:rPr lang="en-US" altLang="zh-CN" sz="2000" dirty="0" smtClean="0"/>
              <a:t>device</a:t>
            </a:r>
            <a:r>
              <a:rPr lang="zh-CN" altLang="en-US" sz="2000" dirty="0" smtClean="0"/>
              <a:t> </a:t>
            </a:r>
            <a:r>
              <a:rPr lang="en-US" altLang="zh-CN" sz="2000" dirty="0" smtClean="0"/>
              <a:t>is</a:t>
            </a:r>
            <a:r>
              <a:rPr lang="zh-CN" altLang="en-US" sz="2000" dirty="0" smtClean="0"/>
              <a:t> </a:t>
            </a:r>
            <a:r>
              <a:rPr lang="en-US" altLang="zh-CN" sz="2000" dirty="0" smtClean="0"/>
              <a:t>directly</a:t>
            </a:r>
            <a:r>
              <a:rPr lang="zh-CN" altLang="en-US" sz="2000" dirty="0" smtClean="0"/>
              <a:t> </a:t>
            </a:r>
            <a:r>
              <a:rPr lang="en-US" altLang="zh-CN" sz="2000" dirty="0" smtClean="0"/>
              <a:t>allocated</a:t>
            </a:r>
            <a:r>
              <a:rPr lang="zh-CN" altLang="en-US" sz="2000" dirty="0" smtClean="0"/>
              <a:t> </a:t>
            </a:r>
            <a:r>
              <a:rPr lang="en-US" altLang="zh-CN" sz="2000" dirty="0" smtClean="0"/>
              <a:t>to</a:t>
            </a:r>
            <a:r>
              <a:rPr lang="zh-CN" altLang="en-US" sz="2000" dirty="0" smtClean="0"/>
              <a:t> </a:t>
            </a:r>
            <a:r>
              <a:rPr lang="en-US" altLang="zh-CN" sz="2000" dirty="0" smtClean="0"/>
              <a:t>a</a:t>
            </a:r>
            <a:r>
              <a:rPr lang="zh-CN" altLang="en-US" sz="2000" dirty="0" smtClean="0"/>
              <a:t> </a:t>
            </a:r>
            <a:r>
              <a:rPr lang="en-US" altLang="zh-CN" sz="2000" dirty="0" smtClean="0"/>
              <a:t>special</a:t>
            </a:r>
            <a:r>
              <a:rPr lang="zh-CN" altLang="en-US" sz="2000" dirty="0" smtClean="0"/>
              <a:t> </a:t>
            </a:r>
            <a:r>
              <a:rPr lang="en-US" altLang="zh-CN" sz="2000" dirty="0" smtClean="0"/>
              <a:t>VM</a:t>
            </a:r>
            <a:endParaRPr lang="en-US" altLang="zh-CN" sz="2000" dirty="0"/>
          </a:p>
        </p:txBody>
      </p:sp>
      <p:sp>
        <p:nvSpPr>
          <p:cNvPr id="3" name="标题 2"/>
          <p:cNvSpPr>
            <a:spLocks noGrp="1"/>
          </p:cNvSpPr>
          <p:nvPr>
            <p:ph type="title"/>
          </p:nvPr>
        </p:nvSpPr>
        <p:spPr/>
        <p:txBody>
          <a:bodyPr/>
          <a:lstStyle/>
          <a:p>
            <a:r>
              <a:rPr lang="en-US" altLang="zh-CN" dirty="0"/>
              <a:t>Direct assignment</a:t>
            </a:r>
            <a:endParaRPr lang="zh-CN" altLang="en-US" dirty="0"/>
          </a:p>
        </p:txBody>
      </p:sp>
      <p:pic>
        <p:nvPicPr>
          <p:cNvPr id="4" name="图片 3"/>
          <p:cNvPicPr>
            <a:picLocks noChangeAspect="1"/>
          </p:cNvPicPr>
          <p:nvPr/>
        </p:nvPicPr>
        <p:blipFill>
          <a:blip r:embed="rId3"/>
          <a:stretch>
            <a:fillRect/>
          </a:stretch>
        </p:blipFill>
        <p:spPr>
          <a:xfrm>
            <a:off x="4876801" y="938920"/>
            <a:ext cx="4114800" cy="5233280"/>
          </a:xfrm>
          <a:prstGeom prst="rect">
            <a:avLst/>
          </a:prstGeom>
        </p:spPr>
      </p:pic>
      <p:pic>
        <p:nvPicPr>
          <p:cNvPr id="6" name="图片 5"/>
          <p:cNvPicPr>
            <a:picLocks noChangeAspect="1"/>
          </p:cNvPicPr>
          <p:nvPr/>
        </p:nvPicPr>
        <p:blipFill>
          <a:blip r:embed="rId4"/>
          <a:stretch>
            <a:fillRect/>
          </a:stretch>
        </p:blipFill>
        <p:spPr>
          <a:xfrm>
            <a:off x="355601" y="5586960"/>
            <a:ext cx="6654799" cy="661440"/>
          </a:xfrm>
          <a:prstGeom prst="rect">
            <a:avLst/>
          </a:prstGeom>
        </p:spPr>
      </p:pic>
    </p:spTree>
    <p:extLst>
      <p:ext uri="{BB962C8B-B14F-4D97-AF65-F5344CB8AC3E}">
        <p14:creationId xmlns:p14="http://schemas.microsoft.com/office/powerpoint/2010/main" val="18315239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Virtualization </a:t>
            </a:r>
            <a:r>
              <a:rPr lang="en-US" altLang="zh-CN" dirty="0"/>
              <a:t>adds </a:t>
            </a:r>
            <a:r>
              <a:rPr lang="en-US" altLang="zh-CN" dirty="0">
                <a:solidFill>
                  <a:srgbClr val="FF0000"/>
                </a:solidFill>
              </a:rPr>
              <a:t>flexibility</a:t>
            </a:r>
            <a:r>
              <a:rPr lang="en-US" altLang="zh-CN" dirty="0"/>
              <a:t>, allows </a:t>
            </a:r>
            <a:r>
              <a:rPr lang="en-US" altLang="zh-CN" dirty="0">
                <a:solidFill>
                  <a:srgbClr val="FF0000"/>
                </a:solidFill>
              </a:rPr>
              <a:t>heterogeneity</a:t>
            </a:r>
            <a:r>
              <a:rPr lang="en-US" altLang="zh-CN" dirty="0"/>
              <a:t>, and improves </a:t>
            </a:r>
            <a:r>
              <a:rPr lang="en-US" altLang="zh-CN" dirty="0">
                <a:solidFill>
                  <a:srgbClr val="FF0000"/>
                </a:solidFill>
              </a:rPr>
              <a:t>manageability</a:t>
            </a:r>
            <a:r>
              <a:rPr lang="en-US" altLang="zh-CN" dirty="0"/>
              <a:t> of the computing infrastructure</a:t>
            </a:r>
          </a:p>
          <a:p>
            <a:r>
              <a:rPr kumimoji="1" lang="en-US" altLang="zh-CN" dirty="0" smtClean="0"/>
              <a:t>Virtualization</a:t>
            </a:r>
            <a:r>
              <a:rPr kumimoji="1" lang="zh-CN" altLang="en-US" dirty="0" smtClean="0"/>
              <a:t> </a:t>
            </a:r>
            <a:r>
              <a:rPr kumimoji="1" lang="en-US" altLang="zh-CN" dirty="0" smtClean="0"/>
              <a:t>allows</a:t>
            </a:r>
            <a:r>
              <a:rPr kumimoji="1" lang="zh-CN" altLang="en-US" dirty="0" smtClean="0"/>
              <a:t> </a:t>
            </a:r>
            <a:r>
              <a:rPr kumimoji="1" lang="en-US" altLang="zh-CN" dirty="0" smtClean="0">
                <a:solidFill>
                  <a:srgbClr val="FF0000"/>
                </a:solidFill>
              </a:rPr>
              <a:t>resource</a:t>
            </a:r>
            <a:r>
              <a:rPr kumimoji="1" lang="zh-CN" altLang="en-US" dirty="0" smtClean="0">
                <a:solidFill>
                  <a:srgbClr val="FF0000"/>
                </a:solidFill>
              </a:rPr>
              <a:t> </a:t>
            </a:r>
            <a:r>
              <a:rPr kumimoji="1" lang="en-US" altLang="zh-CN" dirty="0" smtClean="0">
                <a:solidFill>
                  <a:srgbClr val="FF0000"/>
                </a:solidFill>
              </a:rPr>
              <a:t>sharing</a:t>
            </a:r>
            <a:r>
              <a:rPr kumimoji="1" lang="en-US" altLang="zh-CN" dirty="0" smtClean="0"/>
              <a:t>:</a:t>
            </a:r>
          </a:p>
          <a:p>
            <a:pPr lvl="1"/>
            <a:r>
              <a:rPr kumimoji="1" lang="en-US" altLang="zh-CN" dirty="0" smtClean="0"/>
              <a:t>Reduced</a:t>
            </a:r>
            <a:r>
              <a:rPr kumimoji="1" lang="zh-CN" altLang="en-US" dirty="0" smtClean="0"/>
              <a:t> </a:t>
            </a:r>
            <a:r>
              <a:rPr kumimoji="1" lang="en-US" altLang="zh-CN" dirty="0" smtClean="0"/>
              <a:t>number</a:t>
            </a:r>
            <a:r>
              <a:rPr kumimoji="1" lang="zh-CN" altLang="en-US" dirty="0" smtClean="0"/>
              <a:t> </a:t>
            </a:r>
            <a:r>
              <a:rPr kumimoji="1" lang="en-US" altLang="zh-CN" dirty="0" smtClean="0"/>
              <a:t>of</a:t>
            </a:r>
            <a:r>
              <a:rPr kumimoji="1" lang="zh-CN" altLang="en-US" dirty="0" smtClean="0"/>
              <a:t> </a:t>
            </a:r>
            <a:r>
              <a:rPr kumimoji="1" lang="en-US" altLang="zh-CN" dirty="0" smtClean="0"/>
              <a:t>equipment</a:t>
            </a:r>
            <a:r>
              <a:rPr kumimoji="1" lang="zh-CN" altLang="en-US" dirty="0" smtClean="0"/>
              <a:t> </a:t>
            </a:r>
            <a:r>
              <a:rPr kumimoji="1" lang="en-US" altLang="zh-CN" dirty="0" smtClean="0"/>
              <a:t>devices</a:t>
            </a:r>
          </a:p>
          <a:p>
            <a:pPr lvl="1"/>
            <a:r>
              <a:rPr kumimoji="1" lang="en-US" altLang="zh-CN" dirty="0" smtClean="0"/>
              <a:t>Higher</a:t>
            </a:r>
            <a:r>
              <a:rPr kumimoji="1" lang="zh-CN" altLang="en-US" dirty="0" smtClean="0"/>
              <a:t> </a:t>
            </a:r>
            <a:r>
              <a:rPr kumimoji="1" lang="en-US" altLang="zh-CN" dirty="0" smtClean="0"/>
              <a:t>availability</a:t>
            </a:r>
          </a:p>
          <a:p>
            <a:pPr lvl="1"/>
            <a:r>
              <a:rPr kumimoji="1" lang="en-US" altLang="zh-CN" dirty="0" smtClean="0"/>
              <a:t>Reduced</a:t>
            </a:r>
            <a:r>
              <a:rPr kumimoji="1" lang="zh-CN" altLang="en-US" dirty="0" smtClean="0"/>
              <a:t> </a:t>
            </a:r>
            <a:r>
              <a:rPr kumimoji="1" lang="en-US" altLang="zh-CN" dirty="0" smtClean="0"/>
              <a:t>time</a:t>
            </a:r>
            <a:r>
              <a:rPr kumimoji="1" lang="zh-CN" altLang="en-US" dirty="0" smtClean="0"/>
              <a:t> </a:t>
            </a:r>
            <a:r>
              <a:rPr kumimoji="1" lang="en-US" altLang="zh-CN" dirty="0" smtClean="0"/>
              <a:t>needed</a:t>
            </a:r>
            <a:r>
              <a:rPr kumimoji="1" lang="zh-CN" altLang="en-US" dirty="0" smtClean="0"/>
              <a:t> </a:t>
            </a:r>
            <a:r>
              <a:rPr kumimoji="1" lang="en-US" altLang="zh-CN" dirty="0" smtClean="0"/>
              <a:t>for</a:t>
            </a:r>
            <a:r>
              <a:rPr kumimoji="1" lang="zh-CN" altLang="en-US" dirty="0" smtClean="0"/>
              <a:t> </a:t>
            </a:r>
            <a:r>
              <a:rPr lang="en-US" altLang="zh-CN" dirty="0" smtClean="0"/>
              <a:t>deployments </a:t>
            </a:r>
            <a:r>
              <a:rPr lang="en-US" altLang="zh-CN" dirty="0"/>
              <a:t>using virtualized </a:t>
            </a:r>
            <a:r>
              <a:rPr lang="en-US" altLang="zh-CN" dirty="0" smtClean="0"/>
              <a:t>infrastructure</a:t>
            </a:r>
          </a:p>
          <a:p>
            <a:pPr lvl="1"/>
            <a:r>
              <a:rPr lang="en-US" altLang="zh-CN" dirty="0" smtClean="0">
                <a:solidFill>
                  <a:srgbClr val="FF0000"/>
                </a:solidFill>
              </a:rPr>
              <a:t>Lower </a:t>
            </a:r>
            <a:r>
              <a:rPr lang="en-US" altLang="zh-CN" dirty="0">
                <a:solidFill>
                  <a:srgbClr val="FF0000"/>
                </a:solidFill>
              </a:rPr>
              <a:t>cost</a:t>
            </a:r>
            <a:r>
              <a:rPr lang="en-US" altLang="zh-CN" dirty="0"/>
              <a:t> of </a:t>
            </a:r>
            <a:r>
              <a:rPr lang="en-US" altLang="zh-CN" dirty="0" smtClean="0"/>
              <a:t>ownership</a:t>
            </a:r>
            <a:endParaRPr lang="zh-CN" altLang="en-US" dirty="0"/>
          </a:p>
          <a:p>
            <a:pPr lvl="1"/>
            <a:r>
              <a:rPr lang="en-US" altLang="zh-CN" dirty="0"/>
              <a:t>More resilient and simpler to </a:t>
            </a:r>
            <a:r>
              <a:rPr lang="en-US" altLang="zh-CN" dirty="0" smtClean="0"/>
              <a:t>manage</a:t>
            </a:r>
            <a:endParaRPr lang="en-US" altLang="zh-CN" dirty="0"/>
          </a:p>
          <a:p>
            <a:pPr lvl="1"/>
            <a:endParaRPr kumimoji="1" lang="zh-CN" altLang="en-US" dirty="0"/>
          </a:p>
        </p:txBody>
      </p:sp>
      <p:sp>
        <p:nvSpPr>
          <p:cNvPr id="3" name="标题 2"/>
          <p:cNvSpPr>
            <a:spLocks noGrp="1"/>
          </p:cNvSpPr>
          <p:nvPr>
            <p:ph type="title"/>
          </p:nvPr>
        </p:nvSpPr>
        <p:spPr/>
        <p:txBody>
          <a:bodyPr/>
          <a:lstStyle/>
          <a:p>
            <a:r>
              <a:rPr kumimoji="1" lang="en-US" altLang="zh-CN" dirty="0" smtClean="0"/>
              <a:t>Why virtualize</a:t>
            </a:r>
            <a:r>
              <a:rPr kumimoji="1" lang="zh-CN" altLang="en-US" dirty="0" smtClean="0"/>
              <a:t>？</a:t>
            </a:r>
            <a:endParaRPr kumimoji="1" lang="zh-CN" altLang="en-US" dirty="0"/>
          </a:p>
        </p:txBody>
      </p:sp>
    </p:spTree>
    <p:extLst>
      <p:ext uri="{BB962C8B-B14F-4D97-AF65-F5344CB8AC3E}">
        <p14:creationId xmlns:p14="http://schemas.microsoft.com/office/powerpoint/2010/main" val="1293114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chemeClr val="tx2"/>
                </a:solidFill>
              </a:rPr>
              <a:t>Virtualization Technologies</a:t>
            </a:r>
          </a:p>
          <a:p>
            <a:pPr lvl="1"/>
            <a:r>
              <a:rPr lang="en-US" altLang="zh-CN" dirty="0" smtClean="0">
                <a:solidFill>
                  <a:schemeClr val="accent2">
                    <a:lumMod val="50000"/>
                  </a:schemeClr>
                </a:solidFill>
              </a:rPr>
              <a:t>CPU</a:t>
            </a:r>
          </a:p>
          <a:p>
            <a:pPr lvl="1"/>
            <a:r>
              <a:rPr lang="en-US" altLang="zh-CN" dirty="0">
                <a:solidFill>
                  <a:schemeClr val="tx2"/>
                </a:solidFill>
                <a:ea typeface="+mn-ea"/>
                <a:cs typeface="+mn-cs"/>
              </a:rPr>
              <a:t>Memory</a:t>
            </a:r>
          </a:p>
          <a:p>
            <a:pPr lvl="1"/>
            <a:r>
              <a:rPr lang="en-US" altLang="zh-CN" dirty="0">
                <a:solidFill>
                  <a:schemeClr val="tx2"/>
                </a:solidFill>
                <a:ea typeface="+mn-ea"/>
                <a:cs typeface="+mn-cs"/>
              </a:rPr>
              <a:t>IO</a:t>
            </a:r>
          </a:p>
          <a:p>
            <a:r>
              <a:rPr lang="en-US" altLang="zh-CN" dirty="0">
                <a:solidFill>
                  <a:srgbClr val="FF9900"/>
                </a:solidFill>
              </a:rPr>
              <a:t>Commercial virtualization tools</a:t>
            </a:r>
          </a:p>
          <a:p>
            <a:r>
              <a:rPr lang="en-US" altLang="zh-CN" dirty="0" smtClean="0">
                <a:solidFill>
                  <a:schemeClr val="tx2"/>
                </a:solidFill>
              </a:rPr>
              <a:t>Problems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19809055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err="1" smtClean="0"/>
              <a:t>Xen</a:t>
            </a:r>
            <a:endParaRPr lang="en-US" altLang="zh-CN" dirty="0" smtClean="0"/>
          </a:p>
          <a:p>
            <a:r>
              <a:rPr lang="en-US" altLang="zh-CN" dirty="0" smtClean="0"/>
              <a:t>KVM/</a:t>
            </a:r>
            <a:r>
              <a:rPr lang="en-US" altLang="zh-CN" dirty="0" err="1" smtClean="0"/>
              <a:t>Qemu</a:t>
            </a:r>
            <a:endParaRPr lang="en-US" altLang="zh-CN" dirty="0" smtClean="0"/>
          </a:p>
          <a:p>
            <a:r>
              <a:rPr lang="en-US" altLang="zh-CN" dirty="0" err="1" smtClean="0"/>
              <a:t>Vmware</a:t>
            </a:r>
            <a:endParaRPr lang="en-US" altLang="zh-CN" dirty="0" smtClean="0"/>
          </a:p>
          <a:p>
            <a:r>
              <a:rPr lang="en-US" altLang="zh-CN" dirty="0" err="1" smtClean="0"/>
              <a:t>virtualbox</a:t>
            </a:r>
            <a:endParaRPr lang="en-US" altLang="zh-CN" dirty="0" smtClean="0"/>
          </a:p>
          <a:p>
            <a:r>
              <a:rPr lang="en-US" altLang="zh-CN" dirty="0" smtClean="0"/>
              <a:t>LXC &amp; </a:t>
            </a:r>
            <a:r>
              <a:rPr lang="en-US" altLang="zh-CN" dirty="0" err="1" smtClean="0"/>
              <a:t>Docker</a:t>
            </a:r>
            <a:endParaRPr lang="en-US" altLang="zh-CN" dirty="0" smtClean="0"/>
          </a:p>
          <a:p>
            <a:r>
              <a:rPr lang="en-US" altLang="zh-CN" dirty="0" smtClean="0"/>
              <a:t>……</a:t>
            </a:r>
          </a:p>
          <a:p>
            <a:endParaRPr lang="en-US" altLang="zh-CN" dirty="0" smtClean="0"/>
          </a:p>
          <a:p>
            <a:pPr lvl="1"/>
            <a:endParaRPr lang="en-US" altLang="zh-CN" dirty="0" smtClean="0"/>
          </a:p>
        </p:txBody>
      </p:sp>
      <p:sp>
        <p:nvSpPr>
          <p:cNvPr id="3" name="标题 2"/>
          <p:cNvSpPr>
            <a:spLocks noGrp="1"/>
          </p:cNvSpPr>
          <p:nvPr>
            <p:ph type="title"/>
          </p:nvPr>
        </p:nvSpPr>
        <p:spPr/>
        <p:txBody>
          <a:bodyPr/>
          <a:lstStyle/>
          <a:p>
            <a:r>
              <a:rPr lang="en-US" altLang="zh-CN" dirty="0"/>
              <a:t>Commercial virtualization </a:t>
            </a:r>
            <a:r>
              <a:rPr lang="en-US" altLang="zh-CN" dirty="0" smtClean="0"/>
              <a:t>tools</a:t>
            </a:r>
            <a:endParaRPr lang="zh-CN" altLang="en-US" dirty="0"/>
          </a:p>
        </p:txBody>
      </p:sp>
    </p:spTree>
    <p:extLst>
      <p:ext uri="{BB962C8B-B14F-4D97-AF65-F5344CB8AC3E}">
        <p14:creationId xmlns:p14="http://schemas.microsoft.com/office/powerpoint/2010/main" val="42179900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b="1" i="1" dirty="0" smtClean="0"/>
              <a:t>Emerge in 2003. </a:t>
            </a:r>
          </a:p>
          <a:p>
            <a:r>
              <a:rPr lang="en-US" altLang="zh-CN" sz="2400" b="1" i="1" dirty="0" smtClean="0"/>
              <a:t>Open-source virtualization tool</a:t>
            </a:r>
          </a:p>
          <a:p>
            <a:r>
              <a:rPr lang="en-US" altLang="zh-CN" sz="2400" b="1" i="1" dirty="0" smtClean="0"/>
              <a:t>Firstly (First version)developed by </a:t>
            </a:r>
            <a:r>
              <a:rPr lang="en-US" altLang="zh-CN" sz="2400" b="1" i="1" dirty="0"/>
              <a:t>t</a:t>
            </a:r>
            <a:r>
              <a:rPr lang="en-US" altLang="zh-CN" sz="2400" b="1" i="1" dirty="0" smtClean="0"/>
              <a:t>he </a:t>
            </a:r>
            <a:r>
              <a:rPr lang="en-US" altLang="zh-CN" sz="2400" b="1" i="1" dirty="0"/>
              <a:t>University of Cambridge </a:t>
            </a:r>
            <a:r>
              <a:rPr lang="en-US" altLang="zh-CN" sz="2400" dirty="0"/>
              <a:t>Computer </a:t>
            </a:r>
            <a:r>
              <a:rPr lang="en-US" altLang="zh-CN" sz="2400" dirty="0" smtClean="0"/>
              <a:t>Laboratory</a:t>
            </a:r>
          </a:p>
          <a:p>
            <a:r>
              <a:rPr lang="en-US" altLang="zh-CN" sz="2400" dirty="0" err="1"/>
              <a:t>Xen</a:t>
            </a:r>
            <a:r>
              <a:rPr lang="en-US" altLang="zh-CN" sz="2400" dirty="0"/>
              <a:t> is currently available for the IA-32, x86-64 and ARM instruction sets</a:t>
            </a:r>
            <a:r>
              <a:rPr lang="en-US" altLang="zh-CN" sz="2400" dirty="0" smtClean="0"/>
              <a:t>.</a:t>
            </a:r>
          </a:p>
          <a:p>
            <a:r>
              <a:rPr lang="en-US" altLang="zh-CN" sz="2400" dirty="0"/>
              <a:t>Xen supports five different approaches to running the guest operating system: </a:t>
            </a:r>
            <a:endParaRPr lang="en-US" altLang="zh-CN" sz="2400" dirty="0" smtClean="0"/>
          </a:p>
          <a:p>
            <a:pPr lvl="1"/>
            <a:r>
              <a:rPr lang="en-US" altLang="zh-CN" sz="2000" dirty="0" smtClean="0"/>
              <a:t>HVM </a:t>
            </a:r>
            <a:r>
              <a:rPr lang="en-US" altLang="zh-CN" sz="2000" dirty="0"/>
              <a:t>(hardware virtual machine), </a:t>
            </a:r>
            <a:endParaRPr lang="en-US" altLang="zh-CN" sz="2000" dirty="0" smtClean="0"/>
          </a:p>
          <a:p>
            <a:pPr lvl="1"/>
            <a:r>
              <a:rPr lang="en-US" altLang="zh-CN" sz="2000" dirty="0" smtClean="0"/>
              <a:t>HVM </a:t>
            </a:r>
            <a:r>
              <a:rPr lang="en-US" altLang="zh-CN" sz="2000" dirty="0"/>
              <a:t>with </a:t>
            </a:r>
            <a:r>
              <a:rPr lang="en-US" altLang="zh-CN" sz="2000" dirty="0" err="1" smtClean="0"/>
              <a:t>ParaVirtualization</a:t>
            </a:r>
            <a:r>
              <a:rPr lang="en-US" altLang="zh-CN" sz="2000" dirty="0" smtClean="0"/>
              <a:t> </a:t>
            </a:r>
            <a:r>
              <a:rPr lang="en-US" altLang="zh-CN" sz="2000" dirty="0"/>
              <a:t>drivers, </a:t>
            </a:r>
            <a:endParaRPr lang="en-US" altLang="zh-CN" sz="2000" dirty="0" smtClean="0"/>
          </a:p>
          <a:p>
            <a:pPr lvl="1"/>
            <a:r>
              <a:rPr lang="en-US" altLang="zh-CN" sz="2000" dirty="0" smtClean="0"/>
              <a:t>PVHVM </a:t>
            </a:r>
            <a:r>
              <a:rPr lang="en-US" altLang="zh-CN" sz="2000" dirty="0"/>
              <a:t>(HVM with PVHVM drivers), </a:t>
            </a:r>
            <a:endParaRPr lang="en-US" altLang="zh-CN" sz="2000" dirty="0" smtClean="0"/>
          </a:p>
          <a:p>
            <a:pPr lvl="1"/>
            <a:r>
              <a:rPr lang="en-US" altLang="zh-CN" sz="2000" dirty="0" smtClean="0"/>
              <a:t>PVH </a:t>
            </a:r>
            <a:r>
              <a:rPr lang="en-US" altLang="zh-CN" sz="2000" dirty="0"/>
              <a:t>(PV in an HVM container) and PV (</a:t>
            </a:r>
            <a:r>
              <a:rPr lang="en-US" altLang="zh-CN" sz="2000" dirty="0" err="1"/>
              <a:t>paravirtualization</a:t>
            </a:r>
            <a:r>
              <a:rPr lang="en-US" altLang="zh-CN" sz="2000" dirty="0" smtClean="0"/>
              <a:t>)</a:t>
            </a:r>
          </a:p>
          <a:p>
            <a:endParaRPr lang="zh-CN" altLang="en-US" sz="2400" dirty="0"/>
          </a:p>
        </p:txBody>
      </p:sp>
      <p:sp>
        <p:nvSpPr>
          <p:cNvPr id="3" name="标题 2"/>
          <p:cNvSpPr>
            <a:spLocks noGrp="1"/>
          </p:cNvSpPr>
          <p:nvPr>
            <p:ph type="title"/>
          </p:nvPr>
        </p:nvSpPr>
        <p:spPr/>
        <p:txBody>
          <a:bodyPr/>
          <a:lstStyle/>
          <a:p>
            <a:r>
              <a:rPr lang="en-US" altLang="zh-CN" dirty="0" err="1" smtClean="0"/>
              <a:t>Xen</a:t>
            </a:r>
            <a:endParaRPr lang="zh-CN" altLang="en-US" dirty="0"/>
          </a:p>
        </p:txBody>
      </p:sp>
    </p:spTree>
    <p:extLst>
      <p:ext uri="{BB962C8B-B14F-4D97-AF65-F5344CB8AC3E}">
        <p14:creationId xmlns:p14="http://schemas.microsoft.com/office/powerpoint/2010/main" val="294082103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smtClean="0"/>
              <a:t>Produced in 2007.</a:t>
            </a:r>
          </a:p>
          <a:p>
            <a:r>
              <a:rPr lang="en-US" altLang="zh-CN" sz="2400" dirty="0" smtClean="0"/>
              <a:t>KVM </a:t>
            </a:r>
            <a:r>
              <a:rPr lang="en-US" altLang="zh-CN" sz="2400" dirty="0"/>
              <a:t>(Kernel-based Virtual Machine) </a:t>
            </a:r>
            <a:endParaRPr lang="en-US" altLang="zh-CN" sz="2400" dirty="0" smtClean="0"/>
          </a:p>
          <a:p>
            <a:pPr lvl="1"/>
            <a:r>
              <a:rPr lang="en-US" altLang="zh-CN" sz="2000" dirty="0" smtClean="0"/>
              <a:t>is </a:t>
            </a:r>
            <a:r>
              <a:rPr lang="en-US" altLang="zh-CN" sz="2000" dirty="0"/>
              <a:t>a virtualization infrastructure for the Linux kernel that turns it into a hypervisor</a:t>
            </a:r>
            <a:r>
              <a:rPr lang="en-US" altLang="zh-CN" sz="2000" dirty="0" smtClean="0"/>
              <a:t>.</a:t>
            </a:r>
          </a:p>
          <a:p>
            <a:pPr lvl="1"/>
            <a:r>
              <a:rPr lang="en-US" altLang="zh-CN" sz="2000" dirty="0" smtClean="0"/>
              <a:t>supports</a:t>
            </a:r>
            <a:r>
              <a:rPr lang="en-US" altLang="zh-CN" sz="2000" dirty="0"/>
              <a:t> </a:t>
            </a:r>
            <a:r>
              <a:rPr lang="en-US" altLang="zh-CN" sz="2000" dirty="0">
                <a:hlinkClick r:id="rId2" tooltip="X86"/>
              </a:rPr>
              <a:t>x86</a:t>
            </a:r>
            <a:r>
              <a:rPr lang="en-US" altLang="zh-CN" sz="2000" dirty="0"/>
              <a:t> </a:t>
            </a:r>
            <a:r>
              <a:rPr lang="en-US" altLang="zh-CN" sz="2000" dirty="0" smtClean="0"/>
              <a:t>processors</a:t>
            </a:r>
          </a:p>
          <a:p>
            <a:r>
              <a:rPr lang="en-US" altLang="zh-CN" sz="2400" dirty="0" err="1">
                <a:solidFill>
                  <a:srgbClr val="FF0000"/>
                </a:solidFill>
              </a:rPr>
              <a:t>Paravirtualization</a:t>
            </a:r>
            <a:r>
              <a:rPr lang="en-US" altLang="zh-CN" sz="2400" dirty="0">
                <a:solidFill>
                  <a:srgbClr val="FF0000"/>
                </a:solidFill>
              </a:rPr>
              <a:t> </a:t>
            </a:r>
            <a:r>
              <a:rPr lang="en-US" altLang="zh-CN" sz="2400" dirty="0" smtClean="0"/>
              <a:t>supports </a:t>
            </a:r>
            <a:r>
              <a:rPr lang="en-US" altLang="zh-CN" sz="2400" dirty="0"/>
              <a:t>for certain </a:t>
            </a:r>
            <a:r>
              <a:rPr lang="en-US" altLang="zh-CN" sz="2400" dirty="0" smtClean="0"/>
              <a:t>devices</a:t>
            </a:r>
          </a:p>
          <a:p>
            <a:pPr lvl="1"/>
            <a:r>
              <a:rPr lang="en-US" altLang="zh-CN" sz="2000" dirty="0" smtClean="0"/>
              <a:t>Be available </a:t>
            </a:r>
            <a:r>
              <a:rPr lang="en-US" altLang="zh-CN" sz="2000" dirty="0"/>
              <a:t>for Linux, </a:t>
            </a:r>
            <a:r>
              <a:rPr lang="en-US" altLang="zh-CN" sz="2000" dirty="0" err="1" smtClean="0"/>
              <a:t>OpenBSD</a:t>
            </a:r>
            <a:r>
              <a:rPr lang="en-US" altLang="zh-CN" sz="2000" dirty="0" smtClean="0"/>
              <a:t>, FreeBSD, </a:t>
            </a:r>
            <a:r>
              <a:rPr lang="en-US" altLang="zh-CN" sz="2000" dirty="0" err="1" smtClean="0"/>
              <a:t>NetBSD</a:t>
            </a:r>
            <a:r>
              <a:rPr lang="en-US" altLang="zh-CN" sz="2000" dirty="0" smtClean="0"/>
              <a:t>, Plan 9 </a:t>
            </a:r>
            <a:r>
              <a:rPr lang="en-US" altLang="zh-CN" sz="2000" dirty="0"/>
              <a:t>and Windows guests using the </a:t>
            </a:r>
            <a:r>
              <a:rPr lang="en-US" altLang="zh-CN" sz="2000" dirty="0" err="1" smtClean="0"/>
              <a:t>Virt</a:t>
            </a:r>
            <a:r>
              <a:rPr lang="en-US" altLang="zh-CN" sz="2000" dirty="0"/>
              <a:t>-</a:t>
            </a:r>
            <a:r>
              <a:rPr lang="en-US" altLang="zh-CN" sz="2000" dirty="0" smtClean="0"/>
              <a:t>IO </a:t>
            </a:r>
            <a:r>
              <a:rPr lang="en-US" altLang="zh-CN" sz="2000" dirty="0"/>
              <a:t>API. </a:t>
            </a:r>
            <a:endParaRPr lang="en-US" altLang="zh-CN" sz="2000" dirty="0" smtClean="0"/>
          </a:p>
          <a:p>
            <a:pPr lvl="1"/>
            <a:r>
              <a:rPr lang="en-US" altLang="zh-CN" sz="2000" dirty="0"/>
              <a:t>S</a:t>
            </a:r>
            <a:r>
              <a:rPr lang="en-US" altLang="zh-CN" sz="2000" dirty="0" smtClean="0"/>
              <a:t>upports </a:t>
            </a:r>
          </a:p>
          <a:p>
            <a:pPr lvl="2"/>
            <a:r>
              <a:rPr lang="en-US" altLang="zh-CN" sz="1600" dirty="0" smtClean="0"/>
              <a:t>a </a:t>
            </a:r>
            <a:r>
              <a:rPr lang="en-US" altLang="zh-CN" sz="1600" dirty="0" smtClean="0">
                <a:solidFill>
                  <a:srgbClr val="FF0000"/>
                </a:solidFill>
              </a:rPr>
              <a:t>para virtual </a:t>
            </a:r>
            <a:r>
              <a:rPr lang="en-US" altLang="zh-CN" sz="1600" dirty="0">
                <a:solidFill>
                  <a:srgbClr val="FF0000"/>
                </a:solidFill>
              </a:rPr>
              <a:t>Ethernet card</a:t>
            </a:r>
            <a:r>
              <a:rPr lang="en-US" altLang="zh-CN" sz="1600" dirty="0" smtClean="0"/>
              <a:t>,</a:t>
            </a:r>
          </a:p>
          <a:p>
            <a:pPr lvl="2"/>
            <a:r>
              <a:rPr lang="en-US" altLang="zh-CN" sz="1600" dirty="0" smtClean="0"/>
              <a:t> </a:t>
            </a:r>
            <a:r>
              <a:rPr lang="en-US" altLang="zh-CN" sz="1600" dirty="0"/>
              <a:t>a </a:t>
            </a:r>
            <a:r>
              <a:rPr lang="en-US" altLang="zh-CN" sz="1600" dirty="0" smtClean="0">
                <a:solidFill>
                  <a:srgbClr val="FF0000"/>
                </a:solidFill>
              </a:rPr>
              <a:t>para virtual </a:t>
            </a:r>
            <a:r>
              <a:rPr lang="en-US" altLang="zh-CN" sz="1600" dirty="0">
                <a:solidFill>
                  <a:srgbClr val="FF0000"/>
                </a:solidFill>
              </a:rPr>
              <a:t>disk I/O controller</a:t>
            </a:r>
            <a:r>
              <a:rPr lang="en-US" altLang="zh-CN" sz="1600" dirty="0" smtClean="0"/>
              <a:t>, </a:t>
            </a:r>
          </a:p>
          <a:p>
            <a:pPr lvl="2"/>
            <a:r>
              <a:rPr lang="en-US" altLang="zh-CN" sz="1600" dirty="0" smtClean="0">
                <a:solidFill>
                  <a:srgbClr val="FF0000"/>
                </a:solidFill>
              </a:rPr>
              <a:t>a </a:t>
            </a:r>
            <a:r>
              <a:rPr lang="en-US" altLang="zh-CN" sz="1600" dirty="0">
                <a:solidFill>
                  <a:srgbClr val="FF0000"/>
                </a:solidFill>
              </a:rPr>
              <a:t>balloon device </a:t>
            </a:r>
            <a:r>
              <a:rPr lang="en-US" altLang="zh-CN" sz="1600" dirty="0"/>
              <a:t>for adjusting </a:t>
            </a:r>
            <a:r>
              <a:rPr lang="en-US" altLang="zh-CN" sz="1600" dirty="0">
                <a:solidFill>
                  <a:srgbClr val="FF0000"/>
                </a:solidFill>
              </a:rPr>
              <a:t>guest memory usage</a:t>
            </a:r>
            <a:r>
              <a:rPr lang="en-US" altLang="zh-CN" sz="1600" dirty="0"/>
              <a:t>, </a:t>
            </a:r>
            <a:endParaRPr lang="en-US" altLang="zh-CN" sz="1600" dirty="0" smtClean="0"/>
          </a:p>
          <a:p>
            <a:pPr lvl="2"/>
            <a:r>
              <a:rPr lang="en-US" altLang="zh-CN" sz="1600" dirty="0" smtClean="0"/>
              <a:t>and </a:t>
            </a:r>
            <a:r>
              <a:rPr lang="en-US" altLang="zh-CN" sz="1600" dirty="0"/>
              <a:t>a VGA graphics interface </a:t>
            </a:r>
            <a:r>
              <a:rPr lang="en-US" altLang="zh-CN" sz="1600" dirty="0">
                <a:solidFill>
                  <a:srgbClr val="FF0000"/>
                </a:solidFill>
              </a:rPr>
              <a:t>using SPICE or </a:t>
            </a:r>
            <a:r>
              <a:rPr lang="en-US" altLang="zh-CN" sz="1600" dirty="0"/>
              <a:t>VMware </a:t>
            </a:r>
            <a:r>
              <a:rPr lang="en-US" altLang="zh-CN" sz="1600" dirty="0" smtClean="0"/>
              <a:t>drivers.</a:t>
            </a:r>
          </a:p>
          <a:p>
            <a:endParaRPr lang="en-US" altLang="zh-CN" sz="2400" dirty="0" smtClean="0"/>
          </a:p>
          <a:p>
            <a:endParaRPr lang="zh-CN" altLang="en-US" sz="2400" dirty="0"/>
          </a:p>
        </p:txBody>
      </p:sp>
      <p:sp>
        <p:nvSpPr>
          <p:cNvPr id="3" name="标题 2"/>
          <p:cNvSpPr>
            <a:spLocks noGrp="1"/>
          </p:cNvSpPr>
          <p:nvPr>
            <p:ph type="title"/>
          </p:nvPr>
        </p:nvSpPr>
        <p:spPr/>
        <p:txBody>
          <a:bodyPr/>
          <a:lstStyle/>
          <a:p>
            <a:r>
              <a:rPr lang="en-US" altLang="zh-CN" dirty="0" smtClean="0"/>
              <a:t>KVM</a:t>
            </a:r>
            <a:endParaRPr lang="zh-CN" altLang="en-US" dirty="0"/>
          </a:p>
        </p:txBody>
      </p:sp>
    </p:spTree>
    <p:extLst>
      <p:ext uri="{BB962C8B-B14F-4D97-AF65-F5344CB8AC3E}">
        <p14:creationId xmlns:p14="http://schemas.microsoft.com/office/powerpoint/2010/main" val="209688102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a:t>QEMU (short for Quick Emulator) </a:t>
            </a:r>
            <a:endParaRPr lang="en-US" altLang="zh-CN" sz="2400" dirty="0" smtClean="0"/>
          </a:p>
          <a:p>
            <a:pPr lvl="1"/>
            <a:r>
              <a:rPr lang="en-US" altLang="zh-CN" sz="2000" dirty="0" smtClean="0"/>
              <a:t>a </a:t>
            </a:r>
            <a:r>
              <a:rPr lang="en-US" altLang="zh-CN" sz="2000" dirty="0"/>
              <a:t>free and </a:t>
            </a:r>
            <a:r>
              <a:rPr lang="en-US" altLang="zh-CN" sz="2000" b="1" dirty="0">
                <a:solidFill>
                  <a:srgbClr val="FF0000"/>
                </a:solidFill>
              </a:rPr>
              <a:t>open-source hosted hypervisor </a:t>
            </a:r>
            <a:r>
              <a:rPr lang="en-US" altLang="zh-CN" sz="2000" dirty="0"/>
              <a:t>that performs hardware virtualization (not to be confused with hardware-assisted virtualization</a:t>
            </a:r>
            <a:r>
              <a:rPr lang="en-US" altLang="zh-CN" sz="2000" dirty="0" smtClean="0"/>
              <a:t>).</a:t>
            </a:r>
          </a:p>
          <a:p>
            <a:r>
              <a:rPr lang="en-US" altLang="zh-CN" sz="2400" dirty="0"/>
              <a:t>QEMU is a hosted virtual machine </a:t>
            </a:r>
            <a:r>
              <a:rPr lang="en-US" altLang="zh-CN" sz="2400" dirty="0" smtClean="0"/>
              <a:t>monitor</a:t>
            </a:r>
          </a:p>
          <a:p>
            <a:pPr lvl="1"/>
            <a:r>
              <a:rPr lang="en-US" altLang="zh-CN" sz="2000" dirty="0" smtClean="0"/>
              <a:t>It </a:t>
            </a:r>
            <a:r>
              <a:rPr lang="en-US" altLang="zh-CN" sz="2000" dirty="0"/>
              <a:t>emulates CPUs through </a:t>
            </a:r>
            <a:r>
              <a:rPr lang="en-US" altLang="zh-CN" sz="2000" dirty="0">
                <a:solidFill>
                  <a:srgbClr val="FF0000"/>
                </a:solidFill>
              </a:rPr>
              <a:t>dynamic binary translation </a:t>
            </a:r>
            <a:r>
              <a:rPr lang="en-US" altLang="zh-CN" sz="2000" dirty="0"/>
              <a:t>and provides a set of device models, enabling it to run </a:t>
            </a:r>
            <a:r>
              <a:rPr lang="en-US" altLang="zh-CN" sz="2000" dirty="0">
                <a:solidFill>
                  <a:srgbClr val="FF0000"/>
                </a:solidFill>
              </a:rPr>
              <a:t>a variety of unmodified guest operating systems</a:t>
            </a:r>
            <a:r>
              <a:rPr lang="en-US" altLang="zh-CN" sz="2000" dirty="0"/>
              <a:t>. </a:t>
            </a:r>
            <a:endParaRPr lang="en-US" altLang="zh-CN" sz="2000" dirty="0" smtClean="0"/>
          </a:p>
          <a:p>
            <a:pPr lvl="1"/>
            <a:r>
              <a:rPr lang="en-US" altLang="zh-CN" sz="2000" dirty="0" smtClean="0"/>
              <a:t>It </a:t>
            </a:r>
            <a:r>
              <a:rPr lang="en-US" altLang="zh-CN" sz="2000" dirty="0"/>
              <a:t>also can be used together with </a:t>
            </a:r>
            <a:r>
              <a:rPr lang="en-US" altLang="zh-CN" sz="2000" b="1" dirty="0">
                <a:solidFill>
                  <a:srgbClr val="FF0000"/>
                </a:solidFill>
              </a:rPr>
              <a:t>KVM</a:t>
            </a:r>
            <a:r>
              <a:rPr lang="en-US" altLang="zh-CN" sz="2000" dirty="0"/>
              <a:t> in order to run virtual machines at </a:t>
            </a:r>
            <a:r>
              <a:rPr lang="en-US" altLang="zh-CN" sz="2000" dirty="0">
                <a:solidFill>
                  <a:srgbClr val="FF0000"/>
                </a:solidFill>
              </a:rPr>
              <a:t>near-native speed </a:t>
            </a:r>
            <a:r>
              <a:rPr lang="en-US" altLang="zh-CN" sz="2000" dirty="0"/>
              <a:t>(requiring hardware virtualization </a:t>
            </a:r>
            <a:r>
              <a:rPr lang="en-US" altLang="zh-CN" sz="2000" dirty="0" smtClean="0"/>
              <a:t>extensions (VT-x) </a:t>
            </a:r>
            <a:r>
              <a:rPr lang="en-US" altLang="zh-CN" sz="2000" dirty="0"/>
              <a:t>on x86 machines). </a:t>
            </a:r>
            <a:endParaRPr lang="en-US" altLang="zh-CN" sz="2000" dirty="0" smtClean="0"/>
          </a:p>
          <a:p>
            <a:pPr lvl="1"/>
            <a:r>
              <a:rPr lang="en-US" altLang="zh-CN" sz="2000" dirty="0" smtClean="0"/>
              <a:t>QEMU </a:t>
            </a:r>
            <a:r>
              <a:rPr lang="en-US" altLang="zh-CN" sz="2000" dirty="0"/>
              <a:t>can also be used purely for CPU emulation for user-level processes, allowing applications compiled for </a:t>
            </a:r>
            <a:r>
              <a:rPr lang="en-US" altLang="zh-CN" sz="2000" dirty="0">
                <a:solidFill>
                  <a:srgbClr val="0000FF"/>
                </a:solidFill>
              </a:rPr>
              <a:t>one architecture</a:t>
            </a:r>
            <a:r>
              <a:rPr lang="en-US" altLang="zh-CN" sz="2000" dirty="0"/>
              <a:t> to be run on another.</a:t>
            </a:r>
            <a:endParaRPr lang="zh-CN" altLang="en-US" sz="2000" dirty="0"/>
          </a:p>
        </p:txBody>
      </p:sp>
      <p:sp>
        <p:nvSpPr>
          <p:cNvPr id="3" name="标题 2"/>
          <p:cNvSpPr>
            <a:spLocks noGrp="1"/>
          </p:cNvSpPr>
          <p:nvPr>
            <p:ph type="title"/>
          </p:nvPr>
        </p:nvSpPr>
        <p:spPr/>
        <p:txBody>
          <a:bodyPr/>
          <a:lstStyle/>
          <a:p>
            <a:r>
              <a:rPr lang="en-US" altLang="zh-CN" dirty="0" err="1" smtClean="0"/>
              <a:t>Qemu</a:t>
            </a:r>
            <a:endParaRPr lang="zh-CN" altLang="en-US" dirty="0"/>
          </a:p>
        </p:txBody>
      </p:sp>
    </p:spTree>
    <p:extLst>
      <p:ext uri="{BB962C8B-B14F-4D97-AF65-F5344CB8AC3E}">
        <p14:creationId xmlns:p14="http://schemas.microsoft.com/office/powerpoint/2010/main" val="7617652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smtClean="0"/>
              <a:t>Produced in 1999. VMware Inc. product. It is </a:t>
            </a:r>
            <a:r>
              <a:rPr lang="en-US" altLang="zh-CN" sz="2400" dirty="0"/>
              <a:t>n</a:t>
            </a:r>
            <a:r>
              <a:rPr lang="en-US" altLang="zh-CN" sz="2400" dirty="0" smtClean="0"/>
              <a:t>on-open source. </a:t>
            </a:r>
          </a:p>
          <a:p>
            <a:pPr lvl="1"/>
            <a:r>
              <a:rPr lang="en-US" altLang="zh-CN" sz="2000" dirty="0"/>
              <a:t>VMware's desktop software runs on Microsoft Windows, Linux, and Mac OS </a:t>
            </a:r>
            <a:r>
              <a:rPr lang="en-US" altLang="zh-CN" sz="2000" dirty="0" smtClean="0"/>
              <a:t>X.</a:t>
            </a:r>
          </a:p>
          <a:p>
            <a:pPr lvl="1"/>
            <a:r>
              <a:rPr lang="en-US" altLang="zh-CN" sz="2000" dirty="0"/>
              <a:t>I</a:t>
            </a:r>
            <a:r>
              <a:rPr lang="en-US" altLang="zh-CN" sz="2000" dirty="0" smtClean="0"/>
              <a:t>ts </a:t>
            </a:r>
            <a:r>
              <a:rPr lang="en-US" altLang="zh-CN" sz="2000" dirty="0"/>
              <a:t>enterprise software hypervisors for servers, VMware ESX and VMware </a:t>
            </a:r>
            <a:r>
              <a:rPr lang="en-US" altLang="zh-CN" sz="2000" dirty="0" err="1"/>
              <a:t>ESXi</a:t>
            </a:r>
            <a:r>
              <a:rPr lang="en-US" altLang="zh-CN" sz="2000" dirty="0"/>
              <a:t>, are bare-metal hypervisors that run directly on server hardware without requiring an additional underlying operating system</a:t>
            </a:r>
            <a:r>
              <a:rPr lang="en-US" altLang="zh-CN" sz="2000" dirty="0" smtClean="0"/>
              <a:t>.</a:t>
            </a:r>
          </a:p>
          <a:p>
            <a:r>
              <a:rPr lang="en-US" altLang="zh-CN" sz="2400" dirty="0" smtClean="0"/>
              <a:t>Desktop software</a:t>
            </a:r>
          </a:p>
          <a:p>
            <a:pPr lvl="1"/>
            <a:r>
              <a:rPr lang="en-US" altLang="zh-CN" sz="2000" dirty="0" smtClean="0"/>
              <a:t>VMware workstation, VMware Fusion</a:t>
            </a:r>
          </a:p>
          <a:p>
            <a:pPr lvl="1"/>
            <a:r>
              <a:rPr lang="en-US" altLang="zh-CN" sz="2000" dirty="0" smtClean="0"/>
              <a:t>VMware player: </a:t>
            </a:r>
            <a:r>
              <a:rPr lang="en-US" altLang="zh-CN" sz="1800" dirty="0" smtClean="0"/>
              <a:t>is</a:t>
            </a:r>
            <a:r>
              <a:rPr lang="en-US" altLang="zh-CN" sz="1800" dirty="0"/>
              <a:t> </a:t>
            </a:r>
            <a:r>
              <a:rPr lang="en-US" altLang="zh-CN" sz="1800" dirty="0">
                <a:hlinkClick r:id="rId2" tooltip="Freeware"/>
              </a:rPr>
              <a:t>freeware</a:t>
            </a:r>
            <a:r>
              <a:rPr lang="en-US" altLang="zh-CN" sz="1800" dirty="0"/>
              <a:t> for non-commercial </a:t>
            </a:r>
            <a:r>
              <a:rPr lang="en-US" altLang="zh-CN" sz="1800" dirty="0" smtClean="0"/>
              <a:t>use</a:t>
            </a:r>
          </a:p>
          <a:p>
            <a:r>
              <a:rPr lang="en-US" altLang="zh-CN" sz="2400" dirty="0" smtClean="0"/>
              <a:t>Server software</a:t>
            </a:r>
          </a:p>
          <a:p>
            <a:pPr lvl="1"/>
            <a:r>
              <a:rPr lang="en-US" altLang="zh-CN" sz="2000" dirty="0" smtClean="0"/>
              <a:t>VMware vSphere</a:t>
            </a:r>
          </a:p>
          <a:p>
            <a:pPr lvl="1"/>
            <a:r>
              <a:rPr lang="en-US" altLang="zh-CN" sz="2000" dirty="0" smtClean="0"/>
              <a:t>VMware server</a:t>
            </a:r>
          </a:p>
          <a:p>
            <a:endParaRPr lang="en-US" altLang="zh-CN" sz="2400" dirty="0" smtClean="0"/>
          </a:p>
          <a:p>
            <a:endParaRPr lang="zh-CN" altLang="en-US" sz="2400" dirty="0"/>
          </a:p>
        </p:txBody>
      </p:sp>
      <p:sp>
        <p:nvSpPr>
          <p:cNvPr id="3" name="标题 2"/>
          <p:cNvSpPr>
            <a:spLocks noGrp="1"/>
          </p:cNvSpPr>
          <p:nvPr>
            <p:ph type="title"/>
          </p:nvPr>
        </p:nvSpPr>
        <p:spPr/>
        <p:txBody>
          <a:bodyPr/>
          <a:lstStyle/>
          <a:p>
            <a:r>
              <a:rPr lang="en-US" altLang="zh-CN" dirty="0" smtClean="0"/>
              <a:t>VMware</a:t>
            </a:r>
            <a:endParaRPr lang="zh-CN" altLang="en-US" dirty="0"/>
          </a:p>
        </p:txBody>
      </p:sp>
      <p:pic>
        <p:nvPicPr>
          <p:cNvPr id="4" name="图片 3"/>
          <p:cNvPicPr>
            <a:picLocks noChangeAspect="1"/>
          </p:cNvPicPr>
          <p:nvPr/>
        </p:nvPicPr>
        <p:blipFill>
          <a:blip r:embed="rId3"/>
          <a:stretch>
            <a:fillRect/>
          </a:stretch>
        </p:blipFill>
        <p:spPr>
          <a:xfrm>
            <a:off x="304800" y="1219200"/>
            <a:ext cx="5257800" cy="4737377"/>
          </a:xfrm>
          <a:prstGeom prst="rect">
            <a:avLst/>
          </a:prstGeom>
        </p:spPr>
      </p:pic>
      <p:pic>
        <p:nvPicPr>
          <p:cNvPr id="5" name="图片 4"/>
          <p:cNvPicPr>
            <a:picLocks noChangeAspect="1"/>
          </p:cNvPicPr>
          <p:nvPr/>
        </p:nvPicPr>
        <p:blipFill>
          <a:blip r:embed="rId4"/>
          <a:stretch>
            <a:fillRect/>
          </a:stretch>
        </p:blipFill>
        <p:spPr>
          <a:xfrm>
            <a:off x="2286000" y="1752600"/>
            <a:ext cx="6619875" cy="4972050"/>
          </a:xfrm>
          <a:prstGeom prst="rect">
            <a:avLst/>
          </a:prstGeom>
        </p:spPr>
      </p:pic>
    </p:spTree>
    <p:extLst>
      <p:ext uri="{BB962C8B-B14F-4D97-AF65-F5344CB8AC3E}">
        <p14:creationId xmlns:p14="http://schemas.microsoft.com/office/powerpoint/2010/main" val="1408129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000" dirty="0"/>
              <a:t>is a hypervisor for x86 computers from Oracle </a:t>
            </a:r>
            <a:r>
              <a:rPr lang="en-US" altLang="zh-CN" sz="2000" dirty="0" smtClean="0"/>
              <a:t>Corporation.</a:t>
            </a:r>
          </a:p>
          <a:p>
            <a:r>
              <a:rPr lang="en-US" altLang="zh-CN" sz="2000" dirty="0" err="1"/>
              <a:t>VirtualBox</a:t>
            </a:r>
            <a:r>
              <a:rPr lang="en-US" altLang="zh-CN" sz="2000" dirty="0"/>
              <a:t> may be installed on a number of host operating systems, including: Linux, OS X, Windows Vista, Solaris, and </a:t>
            </a:r>
            <a:r>
              <a:rPr lang="en-US" altLang="zh-CN" sz="2000" dirty="0" err="1"/>
              <a:t>OpenSolaris</a:t>
            </a:r>
            <a:r>
              <a:rPr lang="en-US" altLang="zh-CN" sz="2000" dirty="0" smtClean="0"/>
              <a:t>.</a:t>
            </a:r>
          </a:p>
          <a:p>
            <a:r>
              <a:rPr lang="en-US" altLang="zh-CN" sz="2000" dirty="0" smtClean="0"/>
              <a:t>Support </a:t>
            </a:r>
            <a:r>
              <a:rPr lang="en-US" altLang="zh-CN" sz="2000" b="1" dirty="0"/>
              <a:t>Software-based </a:t>
            </a:r>
            <a:r>
              <a:rPr lang="en-US" altLang="zh-CN" sz="2000" b="1" dirty="0" smtClean="0"/>
              <a:t>virtualization  and Hardware-assisted </a:t>
            </a:r>
            <a:r>
              <a:rPr lang="en-US" altLang="zh-CN" sz="2000" b="1" dirty="0"/>
              <a:t>virtualization</a:t>
            </a:r>
          </a:p>
          <a:p>
            <a:endParaRPr lang="zh-CN" altLang="en-US" sz="2000" dirty="0"/>
          </a:p>
        </p:txBody>
      </p:sp>
      <p:sp>
        <p:nvSpPr>
          <p:cNvPr id="3" name="标题 2"/>
          <p:cNvSpPr>
            <a:spLocks noGrp="1"/>
          </p:cNvSpPr>
          <p:nvPr>
            <p:ph type="title"/>
          </p:nvPr>
        </p:nvSpPr>
        <p:spPr/>
        <p:txBody>
          <a:bodyPr/>
          <a:lstStyle/>
          <a:p>
            <a:r>
              <a:rPr lang="en-US" altLang="zh-CN" dirty="0" err="1" smtClean="0"/>
              <a:t>virtualbox</a:t>
            </a:r>
            <a:endParaRPr lang="zh-CN" altLang="en-US" dirty="0"/>
          </a:p>
        </p:txBody>
      </p:sp>
      <p:pic>
        <p:nvPicPr>
          <p:cNvPr id="4" name="图片 3"/>
          <p:cNvPicPr>
            <a:picLocks noChangeAspect="1"/>
          </p:cNvPicPr>
          <p:nvPr/>
        </p:nvPicPr>
        <p:blipFill>
          <a:blip r:embed="rId2"/>
          <a:stretch>
            <a:fillRect/>
          </a:stretch>
        </p:blipFill>
        <p:spPr>
          <a:xfrm>
            <a:off x="1143000" y="1152523"/>
            <a:ext cx="7410450" cy="5495925"/>
          </a:xfrm>
          <a:prstGeom prst="rect">
            <a:avLst/>
          </a:prstGeom>
        </p:spPr>
      </p:pic>
    </p:spTree>
    <p:extLst>
      <p:ext uri="{BB962C8B-B14F-4D97-AF65-F5344CB8AC3E}">
        <p14:creationId xmlns:p14="http://schemas.microsoft.com/office/powerpoint/2010/main" val="781580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b="1" dirty="0">
                <a:solidFill>
                  <a:srgbClr val="FF0000"/>
                </a:solidFill>
              </a:rPr>
              <a:t>LXC (Linux Containers) </a:t>
            </a:r>
            <a:endParaRPr lang="en-US" altLang="zh-CN" sz="2400" b="1" dirty="0" smtClean="0">
              <a:solidFill>
                <a:srgbClr val="FF0000"/>
              </a:solidFill>
            </a:endParaRPr>
          </a:p>
          <a:p>
            <a:pPr lvl="1"/>
            <a:r>
              <a:rPr lang="en-US" altLang="zh-CN" sz="2000" dirty="0" smtClean="0"/>
              <a:t>is </a:t>
            </a:r>
            <a:r>
              <a:rPr lang="en-US" altLang="zh-CN" sz="2000" dirty="0"/>
              <a:t>an </a:t>
            </a:r>
            <a:r>
              <a:rPr lang="en-US" altLang="zh-CN" sz="2000" dirty="0">
                <a:solidFill>
                  <a:srgbClr val="FF0000"/>
                </a:solidFill>
              </a:rPr>
              <a:t>operating-system-level virtualization environment </a:t>
            </a:r>
            <a:r>
              <a:rPr lang="en-US" altLang="zh-CN" sz="2000" dirty="0"/>
              <a:t>for </a:t>
            </a:r>
            <a:r>
              <a:rPr lang="en-US" altLang="zh-CN" sz="2000" dirty="0">
                <a:solidFill>
                  <a:srgbClr val="FF0000"/>
                </a:solidFill>
              </a:rPr>
              <a:t>running multiple isolated Linux systems </a:t>
            </a:r>
            <a:r>
              <a:rPr lang="en-US" altLang="zh-CN" sz="2000" dirty="0"/>
              <a:t>(containers) on a single Linux control host</a:t>
            </a:r>
            <a:r>
              <a:rPr lang="en-US" altLang="zh-CN" sz="2000" dirty="0" smtClean="0"/>
              <a:t>.</a:t>
            </a:r>
          </a:p>
          <a:p>
            <a:pPr lvl="1"/>
            <a:r>
              <a:rPr lang="en-US" altLang="zh-CN" sz="2000" dirty="0"/>
              <a:t>The Linux kernel provides the </a:t>
            </a:r>
            <a:r>
              <a:rPr lang="en-US" altLang="zh-CN" sz="2000" dirty="0" err="1">
                <a:solidFill>
                  <a:srgbClr val="FF9900"/>
                </a:solidFill>
              </a:rPr>
              <a:t>cgroups</a:t>
            </a:r>
            <a:r>
              <a:rPr lang="en-US" altLang="zh-CN" sz="2000" dirty="0">
                <a:solidFill>
                  <a:srgbClr val="FF9900"/>
                </a:solidFill>
              </a:rPr>
              <a:t> </a:t>
            </a:r>
            <a:r>
              <a:rPr lang="en-US" altLang="zh-CN" sz="2000" dirty="0"/>
              <a:t>functionality that allows limitation and prioritization of resources (CPU, memory, block I/O, network, etc</a:t>
            </a:r>
            <a:r>
              <a:rPr lang="en-US" altLang="zh-CN" sz="2000" dirty="0" smtClean="0"/>
              <a:t>.)</a:t>
            </a:r>
          </a:p>
          <a:p>
            <a:r>
              <a:rPr lang="en-US" altLang="zh-CN" sz="2400" dirty="0"/>
              <a:t> </a:t>
            </a:r>
            <a:r>
              <a:rPr lang="en-US" altLang="zh-CN" sz="2400" b="1" dirty="0" smtClean="0">
                <a:solidFill>
                  <a:srgbClr val="FF0000"/>
                </a:solidFill>
              </a:rPr>
              <a:t>Docker</a:t>
            </a:r>
          </a:p>
          <a:p>
            <a:pPr lvl="1"/>
            <a:r>
              <a:rPr lang="en-US" altLang="zh-CN" sz="2000" dirty="0" smtClean="0"/>
              <a:t>a </a:t>
            </a:r>
            <a:r>
              <a:rPr lang="en-US" altLang="zh-CN" sz="2000" dirty="0"/>
              <a:t>project automating deployment of applications inside software containers</a:t>
            </a:r>
          </a:p>
          <a:p>
            <a:pPr lvl="1"/>
            <a:r>
              <a:rPr lang="en-US" altLang="zh-CN" sz="2000" dirty="0" smtClean="0"/>
              <a:t>can </a:t>
            </a:r>
            <a:r>
              <a:rPr lang="en-US" altLang="zh-CN" sz="2000" dirty="0"/>
              <a:t>also use LXC as one of its execution drivers, enabling image management and providing deployment </a:t>
            </a:r>
            <a:r>
              <a:rPr lang="en-US" altLang="zh-CN" sz="2000" dirty="0" smtClean="0"/>
              <a:t>services.</a:t>
            </a:r>
          </a:p>
          <a:p>
            <a:pPr lvl="1"/>
            <a:r>
              <a:rPr lang="en-US" altLang="zh-CN" sz="2000" dirty="0" smtClean="0"/>
              <a:t>More and more incorporations use </a:t>
            </a:r>
            <a:r>
              <a:rPr lang="en-US" altLang="zh-CN" sz="2000" dirty="0" err="1" smtClean="0"/>
              <a:t>docker</a:t>
            </a:r>
            <a:r>
              <a:rPr lang="zh-CN" altLang="en-US" sz="2000" dirty="0" smtClean="0"/>
              <a:t> </a:t>
            </a:r>
            <a:r>
              <a:rPr lang="en-US" altLang="zh-CN" sz="2000" dirty="0" smtClean="0"/>
              <a:t>to</a:t>
            </a:r>
            <a:r>
              <a:rPr lang="zh-CN" altLang="en-US" sz="2000" dirty="0" smtClean="0"/>
              <a:t> </a:t>
            </a:r>
            <a:r>
              <a:rPr lang="en-US" altLang="zh-CN" sz="2000" dirty="0" smtClean="0"/>
              <a:t>deploy</a:t>
            </a:r>
            <a:r>
              <a:rPr lang="zh-CN" altLang="en-US" sz="2000" dirty="0" smtClean="0"/>
              <a:t> </a:t>
            </a:r>
            <a:r>
              <a:rPr lang="en-US" altLang="zh-CN" sz="2000" dirty="0" smtClean="0"/>
              <a:t>their</a:t>
            </a:r>
            <a:r>
              <a:rPr lang="zh-CN" altLang="en-US" sz="2000" dirty="0" smtClean="0"/>
              <a:t> </a:t>
            </a:r>
            <a:r>
              <a:rPr lang="en-US" altLang="zh-CN" sz="2000" dirty="0" smtClean="0"/>
              <a:t>business</a:t>
            </a:r>
            <a:r>
              <a:rPr lang="zh-CN" altLang="en-US" sz="2000" dirty="0" smtClean="0"/>
              <a:t> </a:t>
            </a:r>
            <a:r>
              <a:rPr lang="en-US" altLang="zh-CN" sz="2000" dirty="0" smtClean="0"/>
              <a:t>applications,</a:t>
            </a:r>
            <a:r>
              <a:rPr lang="zh-CN" altLang="en-US" sz="2000" dirty="0" smtClean="0"/>
              <a:t> </a:t>
            </a:r>
            <a:r>
              <a:rPr lang="en-US" altLang="zh-CN" sz="2000" dirty="0" smtClean="0"/>
              <a:t>e.g.</a:t>
            </a:r>
            <a:r>
              <a:rPr lang="zh-CN" altLang="en-US" sz="2000" dirty="0" smtClean="0"/>
              <a:t> </a:t>
            </a:r>
            <a:r>
              <a:rPr lang="en-US" altLang="zh-CN" sz="2000" dirty="0" smtClean="0"/>
              <a:t>Google.</a:t>
            </a:r>
          </a:p>
          <a:p>
            <a:pPr lvl="1"/>
            <a:endParaRPr lang="zh-CN" altLang="en-US" sz="2000" dirty="0"/>
          </a:p>
        </p:txBody>
      </p:sp>
      <p:sp>
        <p:nvSpPr>
          <p:cNvPr id="3" name="标题 2"/>
          <p:cNvSpPr>
            <a:spLocks noGrp="1"/>
          </p:cNvSpPr>
          <p:nvPr>
            <p:ph type="title"/>
          </p:nvPr>
        </p:nvSpPr>
        <p:spPr/>
        <p:txBody>
          <a:bodyPr/>
          <a:lstStyle/>
          <a:p>
            <a:r>
              <a:rPr lang="en-US" altLang="zh-CN" sz="4000" dirty="0" smtClean="0"/>
              <a:t>LXC (</a:t>
            </a:r>
            <a:r>
              <a:rPr lang="en-US" altLang="zh-CN" sz="4000" dirty="0" err="1" smtClean="0"/>
              <a:t>linux</a:t>
            </a:r>
            <a:r>
              <a:rPr lang="en-US" altLang="zh-CN" sz="4000" dirty="0" smtClean="0"/>
              <a:t> container) and Docker</a:t>
            </a:r>
            <a:endParaRPr lang="zh-CN" altLang="en-US" sz="4000" dirty="0"/>
          </a:p>
        </p:txBody>
      </p:sp>
    </p:spTree>
    <p:extLst>
      <p:ext uri="{BB962C8B-B14F-4D97-AF65-F5344CB8AC3E}">
        <p14:creationId xmlns:p14="http://schemas.microsoft.com/office/powerpoint/2010/main" val="401610034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chemeClr val="tx2"/>
                </a:solidFill>
              </a:rPr>
              <a:t>Virtualization Technologies</a:t>
            </a:r>
          </a:p>
          <a:p>
            <a:pPr lvl="1"/>
            <a:r>
              <a:rPr lang="en-US" altLang="zh-CN" dirty="0" smtClean="0">
                <a:solidFill>
                  <a:schemeClr val="accent2">
                    <a:lumMod val="50000"/>
                  </a:schemeClr>
                </a:solidFill>
              </a:rPr>
              <a:t>CPU</a:t>
            </a:r>
          </a:p>
          <a:p>
            <a:pPr lvl="1"/>
            <a:r>
              <a:rPr lang="en-US" altLang="zh-CN" dirty="0">
                <a:solidFill>
                  <a:schemeClr val="tx2"/>
                </a:solidFill>
                <a:ea typeface="+mn-ea"/>
                <a:cs typeface="+mn-cs"/>
              </a:rPr>
              <a:t>Memory</a:t>
            </a:r>
          </a:p>
          <a:p>
            <a:pPr lvl="1"/>
            <a:r>
              <a:rPr lang="en-US" altLang="zh-CN" dirty="0">
                <a:solidFill>
                  <a:schemeClr val="tx2"/>
                </a:solidFill>
                <a:ea typeface="+mn-ea"/>
                <a:cs typeface="+mn-cs"/>
              </a:rPr>
              <a:t>IO</a:t>
            </a:r>
          </a:p>
          <a:p>
            <a:r>
              <a:rPr lang="en-US" altLang="zh-CN" dirty="0">
                <a:solidFill>
                  <a:schemeClr val="tx2"/>
                </a:solidFill>
              </a:rPr>
              <a:t>Commercial virtualization tools</a:t>
            </a:r>
          </a:p>
          <a:p>
            <a:r>
              <a:rPr lang="en-US" altLang="zh-CN" dirty="0" smtClean="0">
                <a:solidFill>
                  <a:srgbClr val="FF9900"/>
                </a:solidFill>
              </a:rPr>
              <a:t>Problems </a:t>
            </a:r>
            <a:r>
              <a:rPr lang="en-US" altLang="zh-CN" dirty="0">
                <a:solidFill>
                  <a:srgbClr val="FF9900"/>
                </a:solidFill>
              </a:rPr>
              <a:t>in using virtualization</a:t>
            </a:r>
          </a:p>
          <a:p>
            <a:pPr lvl="1"/>
            <a:r>
              <a:rPr lang="en-US" altLang="zh-CN" dirty="0">
                <a:solidFill>
                  <a:srgbClr val="FF9900"/>
                </a:solidFill>
                <a:ea typeface="+mn-ea"/>
                <a:cs typeface="+mn-cs"/>
              </a:rPr>
              <a:t>How to create and handle VM images</a:t>
            </a: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153258328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601075" cy="5130800"/>
          </a:xfrm>
        </p:spPr>
        <p:txBody>
          <a:bodyPr/>
          <a:lstStyle/>
          <a:p>
            <a:r>
              <a:rPr lang="en-US" altLang="zh-CN" sz="2000" dirty="0" smtClean="0"/>
              <a:t>is </a:t>
            </a:r>
            <a:r>
              <a:rPr lang="en-US" altLang="zh-CN" sz="2000" dirty="0"/>
              <a:t>an open source API, daemon and </a:t>
            </a:r>
            <a:r>
              <a:rPr lang="en-US" altLang="zh-CN" sz="2000" dirty="0">
                <a:solidFill>
                  <a:srgbClr val="FF0000"/>
                </a:solidFill>
              </a:rPr>
              <a:t>management tool </a:t>
            </a:r>
            <a:r>
              <a:rPr lang="en-US" altLang="zh-CN" sz="2000" dirty="0"/>
              <a:t>for managing platform virtualization</a:t>
            </a:r>
            <a:r>
              <a:rPr lang="en-US" altLang="zh-CN" sz="2000" dirty="0" smtClean="0"/>
              <a:t>. </a:t>
            </a:r>
          </a:p>
          <a:p>
            <a:pPr lvl="1"/>
            <a:r>
              <a:rPr lang="en-US" altLang="zh-CN" sz="2000" dirty="0" smtClean="0"/>
              <a:t>itself </a:t>
            </a:r>
            <a:r>
              <a:rPr lang="en-US" altLang="zh-CN" sz="2000" dirty="0"/>
              <a:t>is a </a:t>
            </a:r>
            <a:r>
              <a:rPr lang="en-US" altLang="zh-CN" sz="2000" dirty="0">
                <a:hlinkClick r:id="rId3" tooltip="C (programming language)"/>
              </a:rPr>
              <a:t>C</a:t>
            </a:r>
            <a:r>
              <a:rPr lang="en-US" altLang="zh-CN" sz="2000" dirty="0"/>
              <a:t> </a:t>
            </a:r>
            <a:r>
              <a:rPr lang="en-US" altLang="zh-CN" sz="2000" dirty="0" smtClean="0"/>
              <a:t>library. </a:t>
            </a:r>
          </a:p>
          <a:p>
            <a:pPr lvl="1"/>
            <a:r>
              <a:rPr lang="en-US" altLang="zh-CN" sz="1600" dirty="0" smtClean="0"/>
              <a:t>Others, Python, Perl, </a:t>
            </a:r>
            <a:r>
              <a:rPr lang="en-US" altLang="zh-CN" sz="1600" dirty="0" err="1" smtClean="0"/>
              <a:t>OCaml</a:t>
            </a:r>
            <a:r>
              <a:rPr lang="en-US" altLang="zh-CN" sz="1600" dirty="0" smtClean="0"/>
              <a:t>, Ruby, </a:t>
            </a:r>
            <a:r>
              <a:rPr lang="en-US" altLang="zh-CN" sz="1600" dirty="0"/>
              <a:t>Java</a:t>
            </a:r>
            <a:r>
              <a:rPr lang="en-US" altLang="zh-CN" sz="1600" dirty="0" smtClean="0"/>
              <a:t>, </a:t>
            </a:r>
            <a:r>
              <a:rPr lang="en-US" altLang="zh-CN" sz="1600" dirty="0"/>
              <a:t>and </a:t>
            </a:r>
            <a:r>
              <a:rPr lang="en-US" altLang="zh-CN" sz="1600" dirty="0" smtClean="0"/>
              <a:t>PHP.</a:t>
            </a:r>
            <a:r>
              <a:rPr lang="en-US" altLang="zh-CN" sz="2000" dirty="0"/>
              <a:t> </a:t>
            </a:r>
            <a:endParaRPr lang="en-US" altLang="zh-CN" sz="2000" dirty="0" smtClean="0"/>
          </a:p>
          <a:p>
            <a:pPr lvl="1"/>
            <a:r>
              <a:rPr lang="en-US" altLang="zh-CN" sz="2000" dirty="0" smtClean="0"/>
              <a:t>widely </a:t>
            </a:r>
            <a:r>
              <a:rPr lang="en-US" altLang="zh-CN" sz="2000" dirty="0"/>
              <a:t>used </a:t>
            </a:r>
            <a:r>
              <a:rPr lang="en-US" altLang="zh-CN" sz="1600" dirty="0" smtClean="0"/>
              <a:t>in </a:t>
            </a:r>
            <a:r>
              <a:rPr lang="en-US" altLang="zh-CN" sz="1600" dirty="0"/>
              <a:t>the orchestration layer of hypervisors in the development of a cloud-based solution.</a:t>
            </a:r>
          </a:p>
          <a:p>
            <a:pPr lvl="1"/>
            <a:endParaRPr lang="en-US" altLang="zh-CN" sz="2000" dirty="0" smtClean="0"/>
          </a:p>
          <a:p>
            <a:r>
              <a:rPr lang="en-US" altLang="zh-CN" sz="2400" dirty="0" smtClean="0"/>
              <a:t>can </a:t>
            </a:r>
            <a:r>
              <a:rPr lang="en-US" altLang="zh-CN" sz="2400" dirty="0"/>
              <a:t>be used to manage </a:t>
            </a:r>
            <a:endParaRPr lang="en-US" altLang="zh-CN" sz="2400" dirty="0" smtClean="0"/>
          </a:p>
          <a:p>
            <a:pPr lvl="1"/>
            <a:r>
              <a:rPr lang="en-US" altLang="zh-CN" sz="2000" dirty="0" smtClean="0"/>
              <a:t>KVM</a:t>
            </a:r>
            <a:r>
              <a:rPr lang="en-US" altLang="zh-CN" sz="2000" dirty="0"/>
              <a:t>, Xen, VMware ESX, QEMU and other virtualization technologies. </a:t>
            </a:r>
          </a:p>
          <a:p>
            <a:pPr marL="342900" lvl="1" indent="-342900">
              <a:buClr>
                <a:schemeClr val="bg2"/>
              </a:buClr>
              <a:buFont typeface="Wingdings" pitchFamily="2" charset="2"/>
              <a:buChar char="p"/>
            </a:pPr>
            <a:r>
              <a:rPr lang="en-US" altLang="zh-CN" sz="2400" dirty="0" smtClean="0"/>
              <a:t>Two </a:t>
            </a:r>
            <a:r>
              <a:rPr lang="en-US" altLang="zh-CN" sz="2400" b="1" dirty="0"/>
              <a:t>u</a:t>
            </a:r>
            <a:r>
              <a:rPr lang="en-US" altLang="zh-CN" sz="2400" b="1" dirty="0" smtClean="0"/>
              <a:t>ser interfaces </a:t>
            </a:r>
            <a:r>
              <a:rPr lang="en-US" altLang="zh-CN" dirty="0" smtClean="0"/>
              <a:t>developed </a:t>
            </a:r>
            <a:r>
              <a:rPr lang="en-US" altLang="zh-CN" dirty="0"/>
              <a:t>based on </a:t>
            </a:r>
            <a:r>
              <a:rPr lang="en-US" altLang="zh-CN" dirty="0" err="1"/>
              <a:t>libvirt</a:t>
            </a:r>
            <a:endParaRPr lang="en-US" altLang="zh-CN" dirty="0"/>
          </a:p>
          <a:p>
            <a:pPr lvl="1"/>
            <a:r>
              <a:rPr lang="en-US" altLang="zh-CN" dirty="0" smtClean="0"/>
              <a:t>Graphical Interface: </a:t>
            </a:r>
            <a:r>
              <a:rPr lang="en-US" altLang="zh-CN" dirty="0" err="1" smtClean="0"/>
              <a:t>virt</a:t>
            </a:r>
            <a:r>
              <a:rPr lang="en-US" altLang="zh-CN" dirty="0" smtClean="0"/>
              <a:t>-manager</a:t>
            </a:r>
          </a:p>
          <a:p>
            <a:pPr lvl="1"/>
            <a:r>
              <a:rPr lang="en-US" altLang="zh-CN" dirty="0"/>
              <a:t>C</a:t>
            </a:r>
            <a:r>
              <a:rPr lang="en-US" altLang="zh-CN" dirty="0" smtClean="0"/>
              <a:t>ommand </a:t>
            </a:r>
            <a:r>
              <a:rPr lang="en-US" altLang="zh-CN" dirty="0"/>
              <a:t>line </a:t>
            </a:r>
            <a:r>
              <a:rPr lang="en-US" altLang="zh-CN" dirty="0" smtClean="0"/>
              <a:t>interface: </a:t>
            </a:r>
            <a:r>
              <a:rPr lang="en-US" altLang="zh-CN" dirty="0" err="1" smtClean="0"/>
              <a:t>virsh</a:t>
            </a:r>
            <a:endParaRPr lang="en-US" altLang="zh-CN" dirty="0" smtClean="0"/>
          </a:p>
          <a:p>
            <a:pPr lvl="1"/>
            <a:endParaRPr lang="en-US" altLang="zh-CN" dirty="0"/>
          </a:p>
        </p:txBody>
      </p:sp>
      <p:sp>
        <p:nvSpPr>
          <p:cNvPr id="3" name="标题 2"/>
          <p:cNvSpPr>
            <a:spLocks noGrp="1"/>
          </p:cNvSpPr>
          <p:nvPr>
            <p:ph type="title"/>
          </p:nvPr>
        </p:nvSpPr>
        <p:spPr/>
        <p:txBody>
          <a:bodyPr/>
          <a:lstStyle/>
          <a:p>
            <a:r>
              <a:rPr lang="en-US" altLang="zh-CN" dirty="0" err="1" smtClean="0"/>
              <a:t>Libvirt</a:t>
            </a:r>
            <a:r>
              <a:rPr lang="en-US" altLang="zh-CN" dirty="0" smtClean="0"/>
              <a:t> </a:t>
            </a:r>
            <a:r>
              <a:rPr lang="en-US" altLang="zh-CN" dirty="0"/>
              <a:t>– </a:t>
            </a:r>
            <a:r>
              <a:rPr lang="en-US" altLang="zh-CN" dirty="0" smtClean="0"/>
              <a:t>API for managing VMs</a:t>
            </a:r>
            <a:endParaRPr lang="zh-CN" altLang="en-US" dirty="0"/>
          </a:p>
        </p:txBody>
      </p:sp>
      <p:sp>
        <p:nvSpPr>
          <p:cNvPr id="4" name="矩形 3"/>
          <p:cNvSpPr/>
          <p:nvPr/>
        </p:nvSpPr>
        <p:spPr>
          <a:xfrm>
            <a:off x="3581400" y="6524357"/>
            <a:ext cx="4392549" cy="369332"/>
          </a:xfrm>
          <a:prstGeom prst="rect">
            <a:avLst/>
          </a:prstGeom>
        </p:spPr>
        <p:txBody>
          <a:bodyPr wrap="none">
            <a:spAutoFit/>
          </a:bodyPr>
          <a:lstStyle/>
          <a:p>
            <a:r>
              <a:rPr lang="zh-CN" altLang="en-US" dirty="0"/>
              <a:t>https://en.wikipedia.org/wiki/Libvirt</a:t>
            </a:r>
          </a:p>
        </p:txBody>
      </p:sp>
      <p:sp>
        <p:nvSpPr>
          <p:cNvPr id="5" name="矩形 4"/>
          <p:cNvSpPr/>
          <p:nvPr/>
        </p:nvSpPr>
        <p:spPr>
          <a:xfrm>
            <a:off x="1676400" y="6216134"/>
            <a:ext cx="7162800" cy="369332"/>
          </a:xfrm>
          <a:prstGeom prst="rect">
            <a:avLst/>
          </a:prstGeom>
        </p:spPr>
        <p:txBody>
          <a:bodyPr wrap="square">
            <a:spAutoFit/>
          </a:bodyPr>
          <a:lstStyle/>
          <a:p>
            <a:r>
              <a:rPr lang="en-US" altLang="zh-CN" dirty="0" err="1">
                <a:solidFill>
                  <a:srgbClr val="252525"/>
                </a:solidFill>
                <a:latin typeface="Arial" panose="020B0604020202020204" pitchFamily="34" charset="0"/>
              </a:rPr>
              <a:t>Warnke</a:t>
            </a:r>
            <a:r>
              <a:rPr lang="en-US" altLang="zh-CN" dirty="0">
                <a:solidFill>
                  <a:srgbClr val="252525"/>
                </a:solidFill>
                <a:latin typeface="Arial" panose="020B0604020202020204" pitchFamily="34" charset="0"/>
              </a:rPr>
              <a:t>, Robert; </a:t>
            </a:r>
            <a:r>
              <a:rPr lang="en-US" altLang="zh-CN" dirty="0" err="1">
                <a:solidFill>
                  <a:srgbClr val="252525"/>
                </a:solidFill>
                <a:latin typeface="Arial" panose="020B0604020202020204" pitchFamily="34" charset="0"/>
              </a:rPr>
              <a:t>Ritzau</a:t>
            </a:r>
            <a:r>
              <a:rPr lang="en-US" altLang="zh-CN" dirty="0">
                <a:solidFill>
                  <a:srgbClr val="252525"/>
                </a:solidFill>
                <a:latin typeface="Arial" panose="020B0604020202020204" pitchFamily="34" charset="0"/>
              </a:rPr>
              <a:t>, Thomas. </a:t>
            </a:r>
            <a:r>
              <a:rPr lang="en-US" altLang="zh-CN" i="1" dirty="0" err="1">
                <a:solidFill>
                  <a:srgbClr val="252525"/>
                </a:solidFill>
                <a:latin typeface="Arial" panose="020B0604020202020204" pitchFamily="34" charset="0"/>
              </a:rPr>
              <a:t>qemu-kvm</a:t>
            </a:r>
            <a:r>
              <a:rPr lang="en-US" altLang="zh-CN" i="1" dirty="0">
                <a:solidFill>
                  <a:srgbClr val="252525"/>
                </a:solidFill>
                <a:latin typeface="Arial" panose="020B0604020202020204" pitchFamily="34" charset="0"/>
              </a:rPr>
              <a:t> &amp; </a:t>
            </a:r>
            <a:r>
              <a:rPr lang="en-US" altLang="zh-CN" i="1" dirty="0" err="1">
                <a:solidFill>
                  <a:srgbClr val="252525"/>
                </a:solidFill>
                <a:latin typeface="Arial" panose="020B0604020202020204" pitchFamily="34" charset="0"/>
              </a:rPr>
              <a:t>libvirt</a:t>
            </a:r>
            <a:r>
              <a:rPr lang="en-US" altLang="zh-CN" dirty="0">
                <a:solidFill>
                  <a:srgbClr val="252525"/>
                </a:solidFill>
                <a:latin typeface="Arial" panose="020B0604020202020204" pitchFamily="34" charset="0"/>
              </a:rPr>
              <a:t> (in German)</a:t>
            </a:r>
            <a:endParaRPr lang="zh-CN" altLang="en-US" dirty="0"/>
          </a:p>
        </p:txBody>
      </p:sp>
    </p:spTree>
    <p:extLst>
      <p:ext uri="{BB962C8B-B14F-4D97-AF65-F5344CB8AC3E}">
        <p14:creationId xmlns:p14="http://schemas.microsoft.com/office/powerpoint/2010/main" val="22510629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7391400" cy="5449886"/>
          </a:xfrm>
        </p:spPr>
        <p:txBody>
          <a:bodyPr/>
          <a:lstStyle/>
          <a:p>
            <a:r>
              <a:rPr lang="en-US" altLang="zh-CN" sz="2400" dirty="0" smtClean="0"/>
              <a:t>Virtualization</a:t>
            </a:r>
            <a:r>
              <a:rPr lang="zh-CN" altLang="en-US" sz="2400" dirty="0" smtClean="0"/>
              <a:t> </a:t>
            </a:r>
            <a:r>
              <a:rPr lang="en-US" altLang="zh-CN" sz="2400" dirty="0" smtClean="0"/>
              <a:t>conception</a:t>
            </a:r>
          </a:p>
          <a:p>
            <a:pPr lvl="1"/>
            <a:r>
              <a:rPr lang="en-US" altLang="zh-CN" sz="2000" dirty="0" smtClean="0"/>
              <a:t>Firstly </a:t>
            </a:r>
            <a:r>
              <a:rPr lang="en-US" altLang="zh-CN" sz="2000" dirty="0"/>
              <a:t>appeared in IBM mainframe </a:t>
            </a:r>
            <a:r>
              <a:rPr lang="en-US" altLang="zh-CN" sz="2000" dirty="0" smtClean="0"/>
              <a:t>computer OS</a:t>
            </a:r>
            <a:r>
              <a:rPr lang="zh-CN" altLang="en-US" sz="2000" dirty="0" smtClean="0"/>
              <a:t> </a:t>
            </a:r>
            <a:r>
              <a:rPr lang="en-US" altLang="zh-CN" sz="2000" dirty="0"/>
              <a:t>in</a:t>
            </a:r>
            <a:r>
              <a:rPr lang="zh-CN" altLang="en-US" sz="2000" dirty="0"/>
              <a:t> </a:t>
            </a:r>
            <a:r>
              <a:rPr lang="en-US" altLang="zh-CN" sz="2000" dirty="0"/>
              <a:t>the</a:t>
            </a:r>
            <a:r>
              <a:rPr lang="zh-CN" altLang="en-US" sz="2000" dirty="0"/>
              <a:t> </a:t>
            </a:r>
            <a:r>
              <a:rPr lang="en-US" altLang="zh-CN" sz="2000" dirty="0"/>
              <a:t>1960s.</a:t>
            </a:r>
          </a:p>
          <a:p>
            <a:pPr lvl="1"/>
            <a:r>
              <a:rPr lang="en-US" altLang="zh-CN" sz="2000" dirty="0"/>
              <a:t>Used as a method of </a:t>
            </a:r>
            <a:r>
              <a:rPr lang="en-US" altLang="zh-CN" sz="2000" dirty="0" smtClean="0"/>
              <a:t>logically dividing </a:t>
            </a:r>
            <a:r>
              <a:rPr lang="en-US" altLang="zh-CN" sz="2000" dirty="0"/>
              <a:t>system resources between different </a:t>
            </a:r>
            <a:r>
              <a:rPr lang="en-US" altLang="zh-CN" sz="2000" dirty="0" smtClean="0"/>
              <a:t>applications</a:t>
            </a:r>
            <a:endParaRPr lang="en-US" altLang="zh-CN" sz="2000" dirty="0"/>
          </a:p>
          <a:p>
            <a:r>
              <a:rPr lang="en-US" altLang="zh-CN" sz="2400" dirty="0" smtClean="0"/>
              <a:t>Since then, </a:t>
            </a:r>
            <a:r>
              <a:rPr lang="en-US" altLang="zh-CN" sz="2400" dirty="0"/>
              <a:t>about 30 </a:t>
            </a:r>
            <a:r>
              <a:rPr lang="en-US" altLang="zh-CN" sz="2400" dirty="0" smtClean="0"/>
              <a:t>years</a:t>
            </a:r>
            <a:r>
              <a:rPr lang="zh-CN" altLang="en-US" sz="2400" dirty="0" smtClean="0"/>
              <a:t> </a:t>
            </a:r>
            <a:r>
              <a:rPr lang="en-US" altLang="zh-CN" sz="2400" dirty="0" smtClean="0"/>
              <a:t>before 1999</a:t>
            </a:r>
          </a:p>
          <a:p>
            <a:pPr lvl="1"/>
            <a:r>
              <a:rPr lang="en-US" altLang="zh-CN" sz="2000" dirty="0" smtClean="0"/>
              <a:t>The</a:t>
            </a:r>
            <a:r>
              <a:rPr lang="zh-CN" altLang="en-US" sz="2000" dirty="0" smtClean="0"/>
              <a:t> </a:t>
            </a:r>
            <a:r>
              <a:rPr lang="en-US" altLang="zh-CN" sz="2000" dirty="0" smtClean="0"/>
              <a:t>interest</a:t>
            </a:r>
            <a:r>
              <a:rPr lang="zh-CN" altLang="en-US" sz="2000" dirty="0" smtClean="0"/>
              <a:t> </a:t>
            </a:r>
            <a:r>
              <a:rPr lang="en-US" altLang="zh-CN" sz="2000" dirty="0" smtClean="0"/>
              <a:t>was</a:t>
            </a:r>
            <a:r>
              <a:rPr lang="zh-CN" altLang="en-US" sz="2000" dirty="0" smtClean="0"/>
              <a:t> </a:t>
            </a:r>
            <a:r>
              <a:rPr lang="en-US" altLang="zh-CN" sz="2000" dirty="0" smtClean="0"/>
              <a:t>decreased</a:t>
            </a:r>
            <a:r>
              <a:rPr lang="zh-CN" altLang="en-US" sz="2000" dirty="0" smtClean="0"/>
              <a:t> </a:t>
            </a:r>
            <a:r>
              <a:rPr lang="en-US" altLang="zh-CN" sz="2000" dirty="0" smtClean="0"/>
              <a:t>and</a:t>
            </a:r>
            <a:r>
              <a:rPr lang="zh-CN" altLang="en-US" sz="2000" dirty="0" smtClean="0"/>
              <a:t> </a:t>
            </a:r>
            <a:r>
              <a:rPr lang="en-US" altLang="zh-CN" sz="2000" dirty="0" smtClean="0"/>
              <a:t>the </a:t>
            </a:r>
            <a:r>
              <a:rPr lang="en-US" altLang="zh-CN" sz="2000" dirty="0"/>
              <a:t>development of virtualization was </a:t>
            </a:r>
            <a:r>
              <a:rPr lang="en-US" altLang="zh-CN" sz="2000" dirty="0" smtClean="0"/>
              <a:t>almost stop.</a:t>
            </a:r>
            <a:endParaRPr lang="en-US" altLang="zh-CN" sz="2000" dirty="0"/>
          </a:p>
          <a:p>
            <a:r>
              <a:rPr lang="en-US" altLang="zh-CN" sz="2400" dirty="0" smtClean="0"/>
              <a:t>1999</a:t>
            </a:r>
            <a:r>
              <a:rPr lang="en-US" altLang="zh-CN" sz="2400" dirty="0"/>
              <a:t>-, </a:t>
            </a:r>
            <a:r>
              <a:rPr lang="en-US" altLang="zh-CN" sz="2400" dirty="0" smtClean="0"/>
              <a:t>the</a:t>
            </a:r>
            <a:r>
              <a:rPr lang="zh-CN" altLang="en-US" sz="2400" dirty="0" smtClean="0"/>
              <a:t> </a:t>
            </a:r>
            <a:r>
              <a:rPr lang="en-US" altLang="zh-CN" sz="2400" dirty="0" smtClean="0"/>
              <a:t>development</a:t>
            </a:r>
            <a:r>
              <a:rPr lang="zh-CN" altLang="en-US" sz="2400" dirty="0" smtClean="0"/>
              <a:t> </a:t>
            </a:r>
            <a:r>
              <a:rPr lang="en-US" altLang="zh-CN" sz="2400" dirty="0" smtClean="0"/>
              <a:t>-&gt;climax</a:t>
            </a:r>
            <a:endParaRPr lang="en-US" altLang="zh-CN" sz="2400" dirty="0"/>
          </a:p>
          <a:p>
            <a:pPr lvl="1"/>
            <a:r>
              <a:rPr lang="en-US" altLang="zh-CN" sz="2000" dirty="0" err="1" smtClean="0"/>
              <a:t>Vmware</a:t>
            </a:r>
            <a:r>
              <a:rPr lang="en-US" altLang="zh-CN" sz="2000" dirty="0" smtClean="0"/>
              <a:t>, the first virtual platform </a:t>
            </a:r>
            <a:r>
              <a:rPr lang="en-US" altLang="zh-CN" sz="2000" dirty="0"/>
              <a:t>for I</a:t>
            </a:r>
            <a:r>
              <a:rPr lang="en-US" altLang="zh-CN" sz="2000" dirty="0" smtClean="0"/>
              <a:t>ntel x86-32 </a:t>
            </a:r>
            <a:r>
              <a:rPr lang="en-US" altLang="zh-CN" sz="2000" dirty="0"/>
              <a:t>architecture </a:t>
            </a:r>
            <a:r>
              <a:rPr lang="en-US" altLang="zh-CN" sz="2000" dirty="0" smtClean="0"/>
              <a:t>computers.</a:t>
            </a:r>
            <a:endParaRPr lang="en-US" altLang="zh-CN" sz="2000" dirty="0"/>
          </a:p>
          <a:p>
            <a:pPr lvl="1"/>
            <a:r>
              <a:rPr lang="en-US" altLang="zh-CN" sz="2000" dirty="0" smtClean="0"/>
              <a:t>2003, UCCL, </a:t>
            </a:r>
            <a:r>
              <a:rPr lang="en-US" altLang="zh-CN" sz="2000" dirty="0" err="1" smtClean="0"/>
              <a:t>Xen</a:t>
            </a:r>
            <a:r>
              <a:rPr lang="en-US" altLang="zh-CN" sz="2000" dirty="0"/>
              <a:t>, </a:t>
            </a:r>
            <a:r>
              <a:rPr lang="en-US" altLang="zh-CN" sz="2000" dirty="0" smtClean="0"/>
              <a:t>the first open-source</a:t>
            </a:r>
            <a:r>
              <a:rPr lang="en-US" altLang="zh-CN" sz="2000" dirty="0"/>
              <a:t>, </a:t>
            </a:r>
            <a:r>
              <a:rPr lang="en-US" altLang="zh-CN" sz="2000" dirty="0" smtClean="0"/>
              <a:t>drive more academia research on virtualization.</a:t>
            </a:r>
            <a:endParaRPr lang="en-US" altLang="zh-CN" sz="2000" dirty="0"/>
          </a:p>
          <a:p>
            <a:pPr lvl="1"/>
            <a:r>
              <a:rPr lang="en-US" altLang="zh-CN" sz="2000" dirty="0" smtClean="0"/>
              <a:t>2007, </a:t>
            </a:r>
            <a:r>
              <a:rPr lang="en-US" altLang="zh-CN" sz="1600" dirty="0" smtClean="0"/>
              <a:t>KVM, a </a:t>
            </a:r>
            <a:r>
              <a:rPr lang="en-US" altLang="zh-CN" sz="1600" dirty="0" err="1" smtClean="0"/>
              <a:t>linux</a:t>
            </a:r>
            <a:r>
              <a:rPr lang="en-US" altLang="zh-CN" sz="1600" dirty="0" smtClean="0"/>
              <a:t> OS kernel-based VM,</a:t>
            </a:r>
            <a:r>
              <a:rPr lang="zh-CN" altLang="en-US" sz="1600" dirty="0" smtClean="0"/>
              <a:t> </a:t>
            </a:r>
            <a:r>
              <a:rPr lang="en-US" altLang="zh-CN" sz="1600" dirty="0" smtClean="0"/>
              <a:t>hardware </a:t>
            </a:r>
            <a:r>
              <a:rPr lang="en-US" altLang="zh-CN" sz="1600" dirty="0"/>
              <a:t>support: Intel VT, AMD-V</a:t>
            </a:r>
          </a:p>
          <a:p>
            <a:pPr lvl="1"/>
            <a:r>
              <a:rPr lang="en-US" altLang="zh-CN" sz="2000" dirty="0"/>
              <a:t>Now ~50 virtualization tools or types</a:t>
            </a:r>
            <a:endParaRPr lang="zh-CN" altLang="en-US" sz="2000" dirty="0"/>
          </a:p>
        </p:txBody>
      </p:sp>
      <p:sp>
        <p:nvSpPr>
          <p:cNvPr id="3" name="标题 2"/>
          <p:cNvSpPr>
            <a:spLocks noGrp="1"/>
          </p:cNvSpPr>
          <p:nvPr>
            <p:ph type="title"/>
          </p:nvPr>
        </p:nvSpPr>
        <p:spPr/>
        <p:txBody>
          <a:bodyPr/>
          <a:lstStyle/>
          <a:p>
            <a:r>
              <a:rPr lang="en-US" altLang="zh-CN" dirty="0" smtClean="0"/>
              <a:t>2. History </a:t>
            </a:r>
            <a:endParaRPr lang="zh-CN" altLang="en-US" dirty="0"/>
          </a:p>
        </p:txBody>
      </p:sp>
      <p:pic>
        <p:nvPicPr>
          <p:cNvPr id="15" name="图片 14"/>
          <p:cNvPicPr>
            <a:picLocks noChangeAspect="1"/>
          </p:cNvPicPr>
          <p:nvPr/>
        </p:nvPicPr>
        <p:blipFill>
          <a:blip r:embed="rId3"/>
          <a:stretch>
            <a:fillRect/>
          </a:stretch>
        </p:blipFill>
        <p:spPr>
          <a:xfrm>
            <a:off x="7580736" y="953597"/>
            <a:ext cx="1314450" cy="1447800"/>
          </a:xfrm>
          <a:prstGeom prst="rect">
            <a:avLst/>
          </a:prstGeom>
        </p:spPr>
      </p:pic>
      <p:pic>
        <p:nvPicPr>
          <p:cNvPr id="16" name="图片 15"/>
          <p:cNvPicPr>
            <a:picLocks noChangeAspect="1"/>
          </p:cNvPicPr>
          <p:nvPr/>
        </p:nvPicPr>
        <p:blipFill>
          <a:blip r:embed="rId4"/>
          <a:stretch>
            <a:fillRect/>
          </a:stretch>
        </p:blipFill>
        <p:spPr>
          <a:xfrm>
            <a:off x="7826022" y="5156127"/>
            <a:ext cx="936978" cy="457200"/>
          </a:xfrm>
          <a:prstGeom prst="rect">
            <a:avLst/>
          </a:prstGeom>
        </p:spPr>
      </p:pic>
      <p:pic>
        <p:nvPicPr>
          <p:cNvPr id="18" name="图片 17"/>
          <p:cNvPicPr>
            <a:picLocks noChangeAspect="1"/>
          </p:cNvPicPr>
          <p:nvPr/>
        </p:nvPicPr>
        <p:blipFill>
          <a:blip r:embed="rId5"/>
          <a:stretch>
            <a:fillRect/>
          </a:stretch>
        </p:blipFill>
        <p:spPr>
          <a:xfrm>
            <a:off x="7767884" y="4470327"/>
            <a:ext cx="1127302" cy="406473"/>
          </a:xfrm>
          <a:prstGeom prst="rect">
            <a:avLst/>
          </a:prstGeom>
        </p:spPr>
      </p:pic>
      <p:pic>
        <p:nvPicPr>
          <p:cNvPr id="19" name="图片 18"/>
          <p:cNvPicPr>
            <a:picLocks noChangeAspect="1"/>
          </p:cNvPicPr>
          <p:nvPr/>
        </p:nvPicPr>
        <p:blipFill>
          <a:blip r:embed="rId6"/>
          <a:stretch>
            <a:fillRect/>
          </a:stretch>
        </p:blipFill>
        <p:spPr>
          <a:xfrm>
            <a:off x="7807691" y="5715000"/>
            <a:ext cx="933450" cy="609600"/>
          </a:xfrm>
          <a:prstGeom prst="rect">
            <a:avLst/>
          </a:prstGeom>
        </p:spPr>
      </p:pic>
    </p:spTree>
    <p:extLst>
      <p:ext uri="{BB962C8B-B14F-4D97-AF65-F5344CB8AC3E}">
        <p14:creationId xmlns:p14="http://schemas.microsoft.com/office/powerpoint/2010/main" val="42575575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991600" cy="5449886"/>
          </a:xfrm>
        </p:spPr>
        <p:txBody>
          <a:bodyPr/>
          <a:lstStyle/>
          <a:p>
            <a:endParaRPr lang="en-US" altLang="zh-CN" b="1" dirty="0" smtClean="0"/>
          </a:p>
          <a:p>
            <a:endParaRPr lang="en-US" altLang="zh-CN" b="1" dirty="0"/>
          </a:p>
          <a:p>
            <a:endParaRPr lang="en-US" altLang="zh-CN" b="1" dirty="0" smtClean="0"/>
          </a:p>
          <a:p>
            <a:endParaRPr lang="en-US" altLang="zh-CN" b="1" dirty="0"/>
          </a:p>
          <a:p>
            <a:endParaRPr lang="en-US" altLang="zh-CN" b="1" dirty="0" smtClean="0"/>
          </a:p>
          <a:p>
            <a:endParaRPr lang="en-US" altLang="zh-CN" b="1" dirty="0"/>
          </a:p>
          <a:p>
            <a:endParaRPr lang="en-US" altLang="zh-CN" b="1" dirty="0" smtClean="0"/>
          </a:p>
          <a:p>
            <a:endParaRPr lang="en-US" altLang="zh-CN" b="1" dirty="0"/>
          </a:p>
          <a:p>
            <a:r>
              <a:rPr lang="en-US" altLang="zh-CN" b="1" dirty="0" err="1" smtClean="0"/>
              <a:t>Libvirt</a:t>
            </a:r>
            <a:endParaRPr lang="en-US" altLang="zh-CN" b="1" dirty="0" smtClean="0"/>
          </a:p>
          <a:p>
            <a:pPr lvl="1"/>
            <a:r>
              <a:rPr lang="en-US" altLang="zh-CN" sz="2000" dirty="0" smtClean="0"/>
              <a:t>is</a:t>
            </a:r>
            <a:r>
              <a:rPr lang="zh-CN" altLang="en-US" sz="2000" dirty="0" smtClean="0"/>
              <a:t> </a:t>
            </a:r>
            <a:r>
              <a:rPr lang="en-US" altLang="zh-CN" sz="2000" dirty="0"/>
              <a:t>a</a:t>
            </a:r>
            <a:r>
              <a:rPr lang="zh-CN" altLang="en-US" sz="2000" dirty="0" smtClean="0"/>
              <a:t> </a:t>
            </a:r>
            <a:r>
              <a:rPr lang="en-US" altLang="zh-CN" sz="2000" dirty="0" smtClean="0"/>
              <a:t>common</a:t>
            </a:r>
            <a:r>
              <a:rPr lang="zh-CN" altLang="en-US" sz="2000" dirty="0" smtClean="0"/>
              <a:t> </a:t>
            </a:r>
            <a:r>
              <a:rPr lang="en-US" altLang="zh-CN" sz="2000" dirty="0" smtClean="0"/>
              <a:t>API</a:t>
            </a:r>
            <a:r>
              <a:rPr lang="zh-CN" altLang="en-US" sz="2000" dirty="0" smtClean="0"/>
              <a:t> </a:t>
            </a:r>
            <a:r>
              <a:rPr lang="en-US" altLang="zh-CN" sz="2000" dirty="0" smtClean="0"/>
              <a:t>for</a:t>
            </a:r>
            <a:r>
              <a:rPr lang="zh-CN" altLang="en-US" sz="2000" dirty="0" smtClean="0"/>
              <a:t> </a:t>
            </a:r>
            <a:r>
              <a:rPr lang="en-US" altLang="zh-CN" sz="2000" dirty="0" smtClean="0"/>
              <a:t>uniformly</a:t>
            </a:r>
            <a:r>
              <a:rPr lang="zh-CN" altLang="en-US" sz="2000" dirty="0" smtClean="0"/>
              <a:t> </a:t>
            </a:r>
            <a:r>
              <a:rPr lang="en-US" altLang="zh-CN" sz="2000" dirty="0" smtClean="0"/>
              <a:t>managing</a:t>
            </a:r>
            <a:r>
              <a:rPr lang="zh-CN" altLang="en-US" sz="2000" dirty="0" smtClean="0"/>
              <a:t> </a:t>
            </a:r>
            <a:r>
              <a:rPr lang="en-US" altLang="zh-CN" sz="2000" dirty="0" smtClean="0"/>
              <a:t>VMs</a:t>
            </a:r>
          </a:p>
          <a:p>
            <a:pPr lvl="1"/>
            <a:r>
              <a:rPr lang="en-US" altLang="zh-CN" sz="2000" dirty="0" smtClean="0"/>
              <a:t>supports </a:t>
            </a:r>
            <a:r>
              <a:rPr lang="en-US" altLang="zh-CN" sz="2000" dirty="0"/>
              <a:t>several Hypervisors and is supported by several management solutions</a:t>
            </a:r>
            <a:endParaRPr lang="zh-CN" altLang="en-US" sz="2000" dirty="0"/>
          </a:p>
        </p:txBody>
      </p:sp>
      <p:sp>
        <p:nvSpPr>
          <p:cNvPr id="3" name="标题 2"/>
          <p:cNvSpPr>
            <a:spLocks noGrp="1"/>
          </p:cNvSpPr>
          <p:nvPr>
            <p:ph type="title"/>
          </p:nvPr>
        </p:nvSpPr>
        <p:spPr/>
        <p:txBody>
          <a:bodyPr/>
          <a:lstStyle/>
          <a:p>
            <a:r>
              <a:rPr lang="en-US" altLang="zh-CN" dirty="0" err="1" smtClean="0"/>
              <a:t>libvirt</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629400" cy="3734562"/>
          </a:xfrm>
          <a:prstGeom prst="rect">
            <a:avLst/>
          </a:prstGeom>
        </p:spPr>
      </p:pic>
    </p:spTree>
    <p:extLst>
      <p:ext uri="{BB962C8B-B14F-4D97-AF65-F5344CB8AC3E}">
        <p14:creationId xmlns:p14="http://schemas.microsoft.com/office/powerpoint/2010/main" val="36468888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b="1" dirty="0"/>
              <a:t>Virtual Machine </a:t>
            </a:r>
            <a:r>
              <a:rPr lang="en-US" altLang="zh-CN" b="1" dirty="0" smtClean="0"/>
              <a:t>Manager</a:t>
            </a:r>
          </a:p>
          <a:p>
            <a:pPr lvl="1"/>
            <a:r>
              <a:rPr lang="en-US" altLang="zh-CN" dirty="0"/>
              <a:t>is a desktop-driven virtual machine manager with which users can manage virtual machines (VMs</a:t>
            </a:r>
            <a:r>
              <a:rPr lang="en-US" altLang="zh-CN" dirty="0" smtClean="0"/>
              <a:t>)</a:t>
            </a:r>
          </a:p>
          <a:p>
            <a:r>
              <a:rPr lang="en-US" altLang="zh-CN" dirty="0" smtClean="0"/>
              <a:t>Functions</a:t>
            </a:r>
          </a:p>
          <a:p>
            <a:pPr lvl="1"/>
            <a:r>
              <a:rPr lang="en-US" altLang="zh-CN" dirty="0" smtClean="0"/>
              <a:t>create</a:t>
            </a:r>
            <a:r>
              <a:rPr lang="en-US" altLang="zh-CN" dirty="0"/>
              <a:t>, </a:t>
            </a:r>
            <a:r>
              <a:rPr lang="en-US" altLang="zh-CN" dirty="0" smtClean="0"/>
              <a:t>destroy,</a:t>
            </a:r>
            <a:r>
              <a:rPr lang="zh-CN" altLang="en-US" dirty="0" smtClean="0"/>
              <a:t> </a:t>
            </a:r>
            <a:r>
              <a:rPr lang="en-US" altLang="zh-CN" dirty="0" smtClean="0"/>
              <a:t>edit</a:t>
            </a:r>
            <a:r>
              <a:rPr lang="en-US" altLang="zh-CN" dirty="0"/>
              <a:t>, start and stop VMs</a:t>
            </a:r>
          </a:p>
          <a:p>
            <a:r>
              <a:rPr lang="en-US" altLang="zh-CN" b="1" dirty="0" err="1"/>
              <a:t>virt</a:t>
            </a:r>
            <a:r>
              <a:rPr lang="en-US" altLang="zh-CN" b="1" dirty="0"/>
              <a:t>-manager’s supporting tools</a:t>
            </a:r>
          </a:p>
          <a:p>
            <a:pPr lvl="1"/>
            <a:r>
              <a:rPr lang="en-US" altLang="zh-CN" b="1" dirty="0" err="1"/>
              <a:t>virt</a:t>
            </a:r>
            <a:r>
              <a:rPr lang="en-US" altLang="zh-CN" b="1" dirty="0"/>
              <a:t>-install</a:t>
            </a:r>
            <a:r>
              <a:rPr lang="en-US" altLang="zh-CN" dirty="0"/>
              <a:t> </a:t>
            </a:r>
            <a:r>
              <a:rPr lang="en-US" altLang="zh-CN" dirty="0" smtClean="0"/>
              <a:t>tool:</a:t>
            </a:r>
            <a:r>
              <a:rPr lang="zh-CN" altLang="en-US" dirty="0" smtClean="0"/>
              <a:t> </a:t>
            </a:r>
            <a:r>
              <a:rPr lang="en-US" altLang="zh-CN" dirty="0" smtClean="0"/>
              <a:t>provision</a:t>
            </a:r>
            <a:r>
              <a:rPr lang="zh-CN" altLang="en-US" dirty="0" smtClean="0"/>
              <a:t> </a:t>
            </a:r>
            <a:r>
              <a:rPr lang="en-US" altLang="zh-CN" dirty="0" err="1" smtClean="0"/>
              <a:t>os</a:t>
            </a:r>
            <a:r>
              <a:rPr lang="zh-CN" altLang="en-US" dirty="0" smtClean="0"/>
              <a:t> </a:t>
            </a:r>
            <a:r>
              <a:rPr lang="en-US" altLang="zh-CN" dirty="0" smtClean="0"/>
              <a:t>to</a:t>
            </a:r>
            <a:r>
              <a:rPr lang="zh-CN" altLang="en-US" dirty="0" smtClean="0"/>
              <a:t> </a:t>
            </a:r>
            <a:r>
              <a:rPr lang="en-US" altLang="zh-CN" dirty="0" smtClean="0"/>
              <a:t>virtual</a:t>
            </a:r>
            <a:r>
              <a:rPr lang="zh-CN" altLang="en-US" dirty="0" smtClean="0"/>
              <a:t> </a:t>
            </a:r>
            <a:r>
              <a:rPr lang="en-US" altLang="zh-CN" dirty="0" smtClean="0"/>
              <a:t>machines</a:t>
            </a:r>
          </a:p>
          <a:p>
            <a:pPr lvl="1"/>
            <a:r>
              <a:rPr lang="en-US" altLang="zh-CN" b="1" dirty="0" err="1"/>
              <a:t>virt</a:t>
            </a:r>
            <a:r>
              <a:rPr lang="en-US" altLang="zh-CN" b="1" dirty="0"/>
              <a:t>-clone</a:t>
            </a:r>
            <a:r>
              <a:rPr lang="en-US" altLang="zh-CN" dirty="0"/>
              <a:t> </a:t>
            </a:r>
            <a:r>
              <a:rPr lang="en-US" altLang="zh-CN" dirty="0" smtClean="0"/>
              <a:t>tool:</a:t>
            </a:r>
            <a:r>
              <a:rPr lang="zh-CN" altLang="en-US" dirty="0" smtClean="0"/>
              <a:t> </a:t>
            </a:r>
            <a:r>
              <a:rPr lang="en-US" altLang="zh-CN" dirty="0" smtClean="0"/>
              <a:t>copy</a:t>
            </a:r>
            <a:r>
              <a:rPr lang="zh-CN" altLang="en-US" dirty="0" smtClean="0"/>
              <a:t> </a:t>
            </a:r>
            <a:r>
              <a:rPr lang="en-US" altLang="zh-CN" dirty="0" smtClean="0"/>
              <a:t>disk</a:t>
            </a:r>
            <a:r>
              <a:rPr lang="zh-CN" altLang="en-US" dirty="0" smtClean="0"/>
              <a:t> </a:t>
            </a:r>
            <a:r>
              <a:rPr lang="en-US" altLang="zh-CN" dirty="0" smtClean="0"/>
              <a:t>images</a:t>
            </a:r>
          </a:p>
          <a:p>
            <a:pPr lvl="1"/>
            <a:r>
              <a:rPr lang="en-US" altLang="zh-CN" b="1" dirty="0" err="1"/>
              <a:t>virt</a:t>
            </a:r>
            <a:r>
              <a:rPr lang="en-US" altLang="zh-CN" b="1" dirty="0"/>
              <a:t>-viewer</a:t>
            </a:r>
            <a:r>
              <a:rPr lang="en-US" altLang="zh-CN" dirty="0"/>
              <a:t> </a:t>
            </a:r>
            <a:r>
              <a:rPr lang="en-US" altLang="zh-CN" dirty="0" smtClean="0"/>
              <a:t>application:</a:t>
            </a:r>
            <a:r>
              <a:rPr lang="zh-CN" altLang="en-US" dirty="0" smtClean="0"/>
              <a:t> </a:t>
            </a:r>
            <a:r>
              <a:rPr lang="en-US" altLang="zh-CN" dirty="0" smtClean="0"/>
              <a:t>interact</a:t>
            </a:r>
            <a:r>
              <a:rPr lang="zh-CN" altLang="en-US" dirty="0" smtClean="0"/>
              <a:t> </a:t>
            </a:r>
            <a:r>
              <a:rPr lang="en-US" altLang="zh-CN" dirty="0" smtClean="0"/>
              <a:t>with</a:t>
            </a:r>
            <a:r>
              <a:rPr lang="zh-CN" altLang="en-US" dirty="0" smtClean="0"/>
              <a:t> </a:t>
            </a:r>
            <a:r>
              <a:rPr lang="en-US" altLang="zh-CN" dirty="0" smtClean="0"/>
              <a:t>VM</a:t>
            </a:r>
            <a:r>
              <a:rPr lang="zh-CN" altLang="en-US" dirty="0" smtClean="0"/>
              <a:t> </a:t>
            </a:r>
            <a:r>
              <a:rPr lang="en-US" altLang="zh-CN" dirty="0" smtClean="0"/>
              <a:t>in</a:t>
            </a:r>
            <a:r>
              <a:rPr lang="zh-CN" altLang="en-US" dirty="0" smtClean="0"/>
              <a:t> </a:t>
            </a:r>
            <a:r>
              <a:rPr lang="en-US" altLang="zh-CN" dirty="0" smtClean="0"/>
              <a:t>graphical</a:t>
            </a:r>
            <a:r>
              <a:rPr lang="zh-CN" altLang="en-US" dirty="0" smtClean="0"/>
              <a:t> </a:t>
            </a:r>
            <a:r>
              <a:rPr lang="en-US" altLang="zh-CN" dirty="0" smtClean="0"/>
              <a:t>display</a:t>
            </a:r>
            <a:endParaRPr lang="zh-CN" altLang="en-US" dirty="0"/>
          </a:p>
        </p:txBody>
      </p:sp>
      <p:sp>
        <p:nvSpPr>
          <p:cNvPr id="3" name="标题 2"/>
          <p:cNvSpPr>
            <a:spLocks noGrp="1"/>
          </p:cNvSpPr>
          <p:nvPr>
            <p:ph type="title"/>
          </p:nvPr>
        </p:nvSpPr>
        <p:spPr/>
        <p:txBody>
          <a:bodyPr/>
          <a:lstStyle/>
          <a:p>
            <a:r>
              <a:rPr lang="en-US" altLang="zh-CN" dirty="0" err="1"/>
              <a:t>v</a:t>
            </a:r>
            <a:r>
              <a:rPr lang="en-US" altLang="zh-CN" dirty="0" err="1" smtClean="0"/>
              <a:t>irt</a:t>
            </a:r>
            <a:r>
              <a:rPr lang="en-US" altLang="zh-CN" dirty="0" smtClean="0"/>
              <a:t>-manager</a:t>
            </a:r>
            <a:endParaRPr lang="zh-CN" altLang="en-US" dirty="0"/>
          </a:p>
        </p:txBody>
      </p:sp>
      <p:sp>
        <p:nvSpPr>
          <p:cNvPr id="4" name="矩形 3"/>
          <p:cNvSpPr/>
          <p:nvPr/>
        </p:nvSpPr>
        <p:spPr>
          <a:xfrm>
            <a:off x="5105400" y="257453"/>
            <a:ext cx="3021661" cy="369332"/>
          </a:xfrm>
          <a:prstGeom prst="rect">
            <a:avLst/>
          </a:prstGeom>
        </p:spPr>
        <p:txBody>
          <a:bodyPr wrap="none">
            <a:spAutoFit/>
          </a:bodyPr>
          <a:lstStyle/>
          <a:p>
            <a:r>
              <a:rPr lang="zh-CN" altLang="en-US" dirty="0"/>
              <a:t>http://virt-manager.org/</a:t>
            </a:r>
          </a:p>
        </p:txBody>
      </p:sp>
    </p:spTree>
    <p:extLst>
      <p:ext uri="{BB962C8B-B14F-4D97-AF65-F5344CB8AC3E}">
        <p14:creationId xmlns:p14="http://schemas.microsoft.com/office/powerpoint/2010/main" val="188200841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err="1"/>
              <a:t>v</a:t>
            </a:r>
            <a:r>
              <a:rPr lang="en-US" altLang="zh-CN" dirty="0" err="1" smtClean="0"/>
              <a:t>irt</a:t>
            </a:r>
            <a:r>
              <a:rPr lang="en-US" altLang="zh-CN" dirty="0" smtClean="0"/>
              <a:t>-manager</a:t>
            </a:r>
            <a:endParaRPr lang="zh-CN" altLang="en-US" dirty="0"/>
          </a:p>
        </p:txBody>
      </p:sp>
      <p:sp>
        <p:nvSpPr>
          <p:cNvPr id="4" name="矩形 3"/>
          <p:cNvSpPr/>
          <p:nvPr/>
        </p:nvSpPr>
        <p:spPr>
          <a:xfrm>
            <a:off x="5105400" y="257453"/>
            <a:ext cx="3021661" cy="369332"/>
          </a:xfrm>
          <a:prstGeom prst="rect">
            <a:avLst/>
          </a:prstGeom>
        </p:spPr>
        <p:txBody>
          <a:bodyPr wrap="none">
            <a:spAutoFit/>
          </a:bodyPr>
          <a:lstStyle/>
          <a:p>
            <a:r>
              <a:rPr lang="zh-CN" altLang="en-US" dirty="0"/>
              <a:t>http://virt-manager.org/</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19200"/>
            <a:ext cx="7421542" cy="498316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024" y="691357"/>
            <a:ext cx="6916902" cy="612616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678629"/>
            <a:ext cx="7203766" cy="6179371"/>
          </a:xfrm>
          <a:prstGeom prst="rect">
            <a:avLst/>
          </a:prstGeom>
        </p:spPr>
      </p:pic>
    </p:spTree>
    <p:extLst>
      <p:ext uri="{BB962C8B-B14F-4D97-AF65-F5344CB8AC3E}">
        <p14:creationId xmlns:p14="http://schemas.microsoft.com/office/powerpoint/2010/main" val="1125061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2286000"/>
            <a:ext cx="8601075" cy="4114800"/>
          </a:xfrm>
        </p:spPr>
        <p:txBody>
          <a:bodyPr/>
          <a:lstStyle/>
          <a:p>
            <a:r>
              <a:rPr lang="en-US" altLang="zh-CN" sz="2000" dirty="0"/>
              <a:t>The </a:t>
            </a:r>
            <a:r>
              <a:rPr lang="en-US" altLang="zh-CN" sz="2000" dirty="0" err="1"/>
              <a:t>virsh</a:t>
            </a:r>
            <a:r>
              <a:rPr lang="en-US" altLang="zh-CN" sz="2000" dirty="0"/>
              <a:t> is used to manage domains. </a:t>
            </a:r>
            <a:endParaRPr lang="en-US" altLang="zh-CN" sz="2000" dirty="0" smtClean="0"/>
          </a:p>
          <a:p>
            <a:pPr lvl="1"/>
            <a:r>
              <a:rPr lang="en-US" altLang="zh-CN" sz="1600" dirty="0" smtClean="0"/>
              <a:t>You </a:t>
            </a:r>
            <a:r>
              <a:rPr lang="en-US" altLang="zh-CN" sz="1600" dirty="0"/>
              <a:t>must </a:t>
            </a:r>
            <a:r>
              <a:rPr lang="en-US" altLang="zh-CN" sz="1600" dirty="0" smtClean="0"/>
              <a:t>run the </a:t>
            </a:r>
            <a:r>
              <a:rPr lang="en-US" altLang="zh-CN" sz="1600" dirty="0"/>
              <a:t>commands as the root user or by assuming the appropriate role </a:t>
            </a:r>
            <a:r>
              <a:rPr lang="en-US" altLang="zh-CN" sz="1600" dirty="0" smtClean="0"/>
              <a:t>account on </a:t>
            </a:r>
            <a:r>
              <a:rPr lang="en-US" altLang="zh-CN" sz="1600" dirty="0"/>
              <a:t>the host operating system. </a:t>
            </a:r>
            <a:endParaRPr lang="en-US" altLang="zh-CN" sz="1600" dirty="0" smtClean="0"/>
          </a:p>
          <a:p>
            <a:pPr lvl="1"/>
            <a:r>
              <a:rPr lang="en-US" altLang="zh-CN" sz="1600" dirty="0" smtClean="0"/>
              <a:t>The </a:t>
            </a:r>
            <a:r>
              <a:rPr lang="en-US" altLang="zh-CN" sz="1600" dirty="0"/>
              <a:t>commands cannot be run in the guest domain</a:t>
            </a:r>
            <a:r>
              <a:rPr lang="en-US" altLang="zh-CN" sz="1600" dirty="0" smtClean="0"/>
              <a:t>.</a:t>
            </a:r>
          </a:p>
          <a:p>
            <a:r>
              <a:rPr lang="en-US" altLang="zh-CN" sz="2000" dirty="0" smtClean="0"/>
              <a:t>Commonly</a:t>
            </a:r>
            <a:r>
              <a:rPr lang="zh-CN" altLang="en-US" sz="2000" dirty="0" smtClean="0"/>
              <a:t> </a:t>
            </a:r>
            <a:r>
              <a:rPr lang="en-US" altLang="zh-CN" sz="2000" dirty="0" smtClean="0"/>
              <a:t>used commands:</a:t>
            </a:r>
          </a:p>
          <a:p>
            <a:pPr lvl="1"/>
            <a:r>
              <a:rPr lang="en-US" altLang="zh-CN" sz="1600" dirty="0" err="1"/>
              <a:t>v</a:t>
            </a:r>
            <a:r>
              <a:rPr lang="en-US" altLang="zh-CN" sz="1600" dirty="0" err="1" smtClean="0"/>
              <a:t>irsh</a:t>
            </a:r>
            <a:r>
              <a:rPr lang="en-US" altLang="zh-CN" sz="1600" dirty="0" smtClean="0"/>
              <a:t> create #1: start a VM</a:t>
            </a:r>
          </a:p>
          <a:p>
            <a:pPr lvl="2"/>
            <a:r>
              <a:rPr lang="en-US" altLang="zh-CN" sz="1200" dirty="0" err="1" smtClean="0"/>
              <a:t>virsh</a:t>
            </a:r>
            <a:r>
              <a:rPr lang="en-US" altLang="zh-CN" sz="1200" dirty="0" smtClean="0"/>
              <a:t> create vm01.xml</a:t>
            </a:r>
          </a:p>
          <a:p>
            <a:pPr lvl="1"/>
            <a:r>
              <a:rPr lang="en-US" altLang="zh-CN" sz="1600" dirty="0" err="1"/>
              <a:t>virsh</a:t>
            </a:r>
            <a:r>
              <a:rPr lang="en-US" altLang="zh-CN" sz="1600" dirty="0"/>
              <a:t> destroy #1</a:t>
            </a:r>
          </a:p>
          <a:p>
            <a:pPr lvl="1"/>
            <a:r>
              <a:rPr lang="en-US" altLang="zh-CN" sz="1600" dirty="0" err="1" smtClean="0"/>
              <a:t>virsh</a:t>
            </a:r>
            <a:r>
              <a:rPr lang="en-US" altLang="zh-CN" sz="1600" dirty="0" smtClean="0"/>
              <a:t> list</a:t>
            </a:r>
          </a:p>
          <a:p>
            <a:pPr lvl="2"/>
            <a:r>
              <a:rPr lang="en-US" altLang="zh-CN" sz="1200" dirty="0"/>
              <a:t>l</a:t>
            </a:r>
            <a:r>
              <a:rPr lang="en-US" altLang="zh-CN" sz="1200" dirty="0" smtClean="0"/>
              <a:t>ist all the running VMs</a:t>
            </a:r>
          </a:p>
          <a:p>
            <a:pPr lvl="1"/>
            <a:r>
              <a:rPr lang="en-US" altLang="zh-CN" sz="1600" dirty="0" err="1"/>
              <a:t>virsh</a:t>
            </a:r>
            <a:r>
              <a:rPr lang="en-US" altLang="zh-CN" sz="1600" dirty="0"/>
              <a:t> console: connect to a VM</a:t>
            </a:r>
          </a:p>
          <a:p>
            <a:pPr lvl="1"/>
            <a:r>
              <a:rPr lang="en-US" altLang="zh-CN" sz="1600" dirty="0" err="1" smtClean="0"/>
              <a:t>virsh</a:t>
            </a:r>
            <a:r>
              <a:rPr lang="en-US" altLang="zh-CN" sz="1600" dirty="0" smtClean="0"/>
              <a:t> </a:t>
            </a:r>
            <a:r>
              <a:rPr lang="en-US" altLang="zh-CN" sz="1600" dirty="0"/>
              <a:t>reboot #1</a:t>
            </a:r>
          </a:p>
          <a:p>
            <a:pPr lvl="1"/>
            <a:r>
              <a:rPr lang="en-US" altLang="zh-CN" sz="1600" dirty="0" err="1"/>
              <a:t>virsh</a:t>
            </a:r>
            <a:r>
              <a:rPr lang="en-US" altLang="zh-CN" sz="1600" dirty="0"/>
              <a:t> shutdown #1</a:t>
            </a:r>
          </a:p>
          <a:p>
            <a:pPr lvl="1"/>
            <a:r>
              <a:rPr lang="en-US" altLang="zh-CN" sz="1600" dirty="0" smtClean="0"/>
              <a:t>…</a:t>
            </a:r>
          </a:p>
          <a:p>
            <a:pPr lvl="1"/>
            <a:endParaRPr lang="en-US" altLang="zh-CN" sz="1600" dirty="0" smtClean="0"/>
          </a:p>
          <a:p>
            <a:endParaRPr lang="zh-CN" altLang="en-US" sz="2000" dirty="0"/>
          </a:p>
        </p:txBody>
      </p:sp>
      <p:sp>
        <p:nvSpPr>
          <p:cNvPr id="3" name="标题 2"/>
          <p:cNvSpPr>
            <a:spLocks noGrp="1"/>
          </p:cNvSpPr>
          <p:nvPr>
            <p:ph type="title"/>
          </p:nvPr>
        </p:nvSpPr>
        <p:spPr/>
        <p:txBody>
          <a:bodyPr/>
          <a:lstStyle/>
          <a:p>
            <a:r>
              <a:rPr lang="en-US" altLang="zh-CN" dirty="0" err="1" smtClean="0"/>
              <a:t>virsh</a:t>
            </a:r>
            <a:endParaRPr lang="zh-CN" altLang="en-US" dirty="0"/>
          </a:p>
        </p:txBody>
      </p:sp>
      <p:pic>
        <p:nvPicPr>
          <p:cNvPr id="4" name="图片 3"/>
          <p:cNvPicPr>
            <a:picLocks noChangeAspect="1"/>
          </p:cNvPicPr>
          <p:nvPr/>
        </p:nvPicPr>
        <p:blipFill>
          <a:blip r:embed="rId3"/>
          <a:stretch>
            <a:fillRect/>
          </a:stretch>
        </p:blipFill>
        <p:spPr>
          <a:xfrm>
            <a:off x="457200" y="731838"/>
            <a:ext cx="8067608" cy="1524000"/>
          </a:xfrm>
          <a:prstGeom prst="rect">
            <a:avLst/>
          </a:prstGeom>
        </p:spPr>
      </p:pic>
      <p:sp>
        <p:nvSpPr>
          <p:cNvPr id="5" name="矩形 4"/>
          <p:cNvSpPr/>
          <p:nvPr/>
        </p:nvSpPr>
        <p:spPr>
          <a:xfrm>
            <a:off x="2395537" y="118953"/>
            <a:ext cx="6586538" cy="369332"/>
          </a:xfrm>
          <a:prstGeom prst="rect">
            <a:avLst/>
          </a:prstGeom>
        </p:spPr>
        <p:txBody>
          <a:bodyPr wrap="square">
            <a:spAutoFit/>
          </a:bodyPr>
          <a:lstStyle/>
          <a:p>
            <a:r>
              <a:rPr lang="zh-CN" altLang="en-US" dirty="0"/>
              <a:t>http://blog.csdn.net/bravezhe/article/details/8465678</a:t>
            </a:r>
          </a:p>
        </p:txBody>
      </p:sp>
    </p:spTree>
    <p:extLst>
      <p:ext uri="{BB962C8B-B14F-4D97-AF65-F5344CB8AC3E}">
        <p14:creationId xmlns:p14="http://schemas.microsoft.com/office/powerpoint/2010/main" val="133610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763000" cy="5449886"/>
          </a:xfrm>
        </p:spPr>
        <p:txBody>
          <a:bodyPr/>
          <a:lstStyle/>
          <a:p>
            <a:r>
              <a:rPr lang="en-US" altLang="zh-CN" sz="2400" dirty="0" smtClean="0"/>
              <a:t>VM Image file stores all contents of a VM.</a:t>
            </a:r>
          </a:p>
          <a:p>
            <a:r>
              <a:rPr lang="en-US" altLang="zh-CN" sz="2400" dirty="0" smtClean="0">
                <a:solidFill>
                  <a:srgbClr val="002060"/>
                </a:solidFill>
              </a:rPr>
              <a:t>Two modes: </a:t>
            </a:r>
            <a:r>
              <a:rPr lang="en-US" altLang="zh-CN" sz="2400" b="1" dirty="0" smtClean="0">
                <a:solidFill>
                  <a:srgbClr val="002060"/>
                </a:solidFill>
              </a:rPr>
              <a:t>mirror and sparse mode</a:t>
            </a:r>
          </a:p>
          <a:p>
            <a:pPr lvl="1"/>
            <a:r>
              <a:rPr lang="en-US" altLang="zh-CN" sz="2000" dirty="0" smtClean="0"/>
              <a:t>The mirror mode image stores all byte data, includes invalid data for users. </a:t>
            </a:r>
            <a:r>
              <a:rPr lang="en-US" altLang="zh-CN" sz="2000" b="1" dirty="0" smtClean="0">
                <a:solidFill>
                  <a:srgbClr val="FF0000"/>
                </a:solidFill>
              </a:rPr>
              <a:t>Raw format </a:t>
            </a:r>
            <a:r>
              <a:rPr lang="en-US" altLang="zh-CN" sz="2000" dirty="0" smtClean="0"/>
              <a:t>is a </a:t>
            </a:r>
            <a:r>
              <a:rPr lang="en-US" altLang="zh-CN" sz="2000" b="1" dirty="0" smtClean="0">
                <a:solidFill>
                  <a:srgbClr val="FF0000"/>
                </a:solidFill>
              </a:rPr>
              <a:t>mirror mode image</a:t>
            </a:r>
            <a:r>
              <a:rPr lang="en-US" altLang="zh-CN" sz="2000" dirty="0" smtClean="0"/>
              <a:t>.</a:t>
            </a:r>
          </a:p>
          <a:p>
            <a:pPr lvl="1"/>
            <a:r>
              <a:rPr lang="en-US" altLang="zh-CN" sz="2000" dirty="0" smtClean="0"/>
              <a:t>The </a:t>
            </a:r>
            <a:r>
              <a:rPr lang="en-US" altLang="zh-CN" sz="2000" dirty="0"/>
              <a:t>sparse </a:t>
            </a:r>
            <a:r>
              <a:rPr lang="en-US" altLang="zh-CN" sz="2000" dirty="0" smtClean="0"/>
              <a:t>mode image stores the user or system valid data, only occupy a special necessary size of storage space. The </a:t>
            </a:r>
            <a:r>
              <a:rPr lang="en-US" altLang="zh-CN" sz="2000" b="1" dirty="0" smtClean="0">
                <a:solidFill>
                  <a:srgbClr val="FF0000"/>
                </a:solidFill>
              </a:rPr>
              <a:t>qcow2</a:t>
            </a:r>
            <a:r>
              <a:rPr lang="en-US" altLang="zh-CN" sz="2000" dirty="0" smtClean="0"/>
              <a:t> and </a:t>
            </a:r>
            <a:r>
              <a:rPr lang="en-US" altLang="zh-CN" sz="2000" b="1" dirty="0" err="1" smtClean="0">
                <a:solidFill>
                  <a:srgbClr val="FF0000"/>
                </a:solidFill>
              </a:rPr>
              <a:t>vmdk</a:t>
            </a:r>
            <a:r>
              <a:rPr lang="en-US" altLang="zh-CN" sz="2000" dirty="0" smtClean="0">
                <a:solidFill>
                  <a:srgbClr val="FF0000"/>
                </a:solidFill>
              </a:rPr>
              <a:t> </a:t>
            </a:r>
            <a:r>
              <a:rPr lang="en-US" altLang="zh-CN" sz="2000" dirty="0" smtClean="0"/>
              <a:t>are </a:t>
            </a:r>
            <a:r>
              <a:rPr lang="en-US" altLang="zh-CN" sz="2000" b="1" dirty="0" smtClean="0">
                <a:solidFill>
                  <a:srgbClr val="FF0000"/>
                </a:solidFill>
              </a:rPr>
              <a:t>sparse mode file formats</a:t>
            </a:r>
            <a:r>
              <a:rPr lang="en-US" altLang="zh-CN" sz="2000" dirty="0" smtClean="0"/>
              <a:t>.</a:t>
            </a:r>
          </a:p>
          <a:p>
            <a:r>
              <a:rPr lang="en-US" altLang="zh-CN" sz="2400" dirty="0" smtClean="0"/>
              <a:t>File format</a:t>
            </a:r>
          </a:p>
          <a:p>
            <a:pPr lvl="1"/>
            <a:r>
              <a:rPr lang="en-US" altLang="zh-CN" sz="2000" dirty="0" smtClean="0"/>
              <a:t>Conventional</a:t>
            </a:r>
            <a:r>
              <a:rPr lang="zh-CN" altLang="en-US" sz="2000" dirty="0" smtClean="0"/>
              <a:t> </a:t>
            </a:r>
            <a:r>
              <a:rPr lang="en-US" altLang="zh-CN" sz="2000" dirty="0" smtClean="0"/>
              <a:t>image: </a:t>
            </a:r>
            <a:r>
              <a:rPr lang="en-US" altLang="zh-CN" sz="2000" dirty="0" err="1" smtClean="0"/>
              <a:t>qcow</a:t>
            </a:r>
            <a:r>
              <a:rPr lang="en-US" altLang="zh-CN" sz="2000" dirty="0" smtClean="0"/>
              <a:t>, qcow2 &amp; raw</a:t>
            </a:r>
          </a:p>
          <a:p>
            <a:pPr lvl="1"/>
            <a:r>
              <a:rPr lang="en-US" altLang="zh-CN" sz="2000" dirty="0" smtClean="0"/>
              <a:t>Commercial</a:t>
            </a:r>
            <a:r>
              <a:rPr lang="zh-CN" altLang="en-US" sz="2000" dirty="0" smtClean="0"/>
              <a:t> </a:t>
            </a:r>
            <a:r>
              <a:rPr lang="en-US" altLang="zh-CN" sz="2000" dirty="0" smtClean="0"/>
              <a:t>virtualization image: </a:t>
            </a:r>
            <a:r>
              <a:rPr lang="en-US" altLang="zh-CN" sz="2000" dirty="0" err="1" smtClean="0"/>
              <a:t>vmdk</a:t>
            </a:r>
            <a:r>
              <a:rPr lang="en-US" altLang="zh-CN" sz="2000" dirty="0" smtClean="0"/>
              <a:t>, </a:t>
            </a:r>
            <a:r>
              <a:rPr lang="en-US" altLang="zh-CN" sz="2000" dirty="0" err="1" smtClean="0"/>
              <a:t>vdi</a:t>
            </a:r>
            <a:r>
              <a:rPr lang="en-US" altLang="zh-CN" sz="2000" dirty="0" smtClean="0"/>
              <a:t>, …</a:t>
            </a:r>
            <a:endParaRPr lang="en-US" altLang="zh-CN" sz="2000" dirty="0"/>
          </a:p>
          <a:p>
            <a:pPr lvl="2"/>
            <a:r>
              <a:rPr lang="en-US" altLang="zh-CN" sz="1800" dirty="0" smtClean="0"/>
              <a:t>Each commercial virtualization has its own image format.</a:t>
            </a:r>
          </a:p>
        </p:txBody>
      </p:sp>
      <p:sp>
        <p:nvSpPr>
          <p:cNvPr id="3" name="标题 2"/>
          <p:cNvSpPr>
            <a:spLocks noGrp="1"/>
          </p:cNvSpPr>
          <p:nvPr>
            <p:ph type="title"/>
          </p:nvPr>
        </p:nvSpPr>
        <p:spPr/>
        <p:txBody>
          <a:bodyPr/>
          <a:lstStyle/>
          <a:p>
            <a:r>
              <a:rPr lang="en-US" altLang="zh-CN" dirty="0" smtClean="0"/>
              <a:t>VM </a:t>
            </a:r>
            <a:r>
              <a:rPr lang="en-US" altLang="zh-CN" dirty="0"/>
              <a:t>i</a:t>
            </a:r>
            <a:r>
              <a:rPr lang="en-US" altLang="zh-CN" dirty="0" smtClean="0"/>
              <a:t>mage file</a:t>
            </a:r>
            <a:endParaRPr lang="zh-CN" altLang="en-US" dirty="0"/>
          </a:p>
        </p:txBody>
      </p:sp>
    </p:spTree>
    <p:extLst>
      <p:ext uri="{BB962C8B-B14F-4D97-AF65-F5344CB8AC3E}">
        <p14:creationId xmlns:p14="http://schemas.microsoft.com/office/powerpoint/2010/main" val="24936603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763000" cy="5740400"/>
          </a:xfrm>
        </p:spPr>
        <p:txBody>
          <a:bodyPr/>
          <a:lstStyle/>
          <a:p>
            <a:r>
              <a:rPr lang="en-US" altLang="zh-CN" sz="2000" dirty="0" smtClean="0"/>
              <a:t>raw format (KVM/</a:t>
            </a:r>
            <a:r>
              <a:rPr lang="en-US" altLang="zh-CN" sz="2000" dirty="0" err="1" smtClean="0"/>
              <a:t>Xen</a:t>
            </a:r>
            <a:r>
              <a:rPr lang="en-US" altLang="zh-CN" sz="2000" dirty="0" smtClean="0"/>
              <a:t>)</a:t>
            </a:r>
          </a:p>
          <a:p>
            <a:pPr lvl="1"/>
            <a:r>
              <a:rPr lang="en-US" altLang="zh-CN" sz="1800" dirty="0" smtClean="0"/>
              <a:t>(</a:t>
            </a:r>
            <a:r>
              <a:rPr lang="en-US" altLang="zh-CN" sz="1800" b="1" dirty="0" err="1" smtClean="0">
                <a:solidFill>
                  <a:srgbClr val="FF0000"/>
                </a:solidFill>
              </a:rPr>
              <a:t>linux</a:t>
            </a:r>
            <a:r>
              <a:rPr lang="en-US" altLang="zh-CN" sz="1800" b="1" dirty="0" smtClean="0">
                <a:solidFill>
                  <a:srgbClr val="FF0000"/>
                </a:solidFill>
              </a:rPr>
              <a:t> default</a:t>
            </a:r>
            <a:r>
              <a:rPr lang="en-US" altLang="zh-CN" sz="1800" dirty="0"/>
              <a:t>) the raw format is a plain binary image of the disc image, and is very </a:t>
            </a:r>
            <a:r>
              <a:rPr lang="en-US" altLang="zh-CN" sz="1800" dirty="0" smtClean="0"/>
              <a:t>portable. </a:t>
            </a:r>
          </a:p>
          <a:p>
            <a:pPr lvl="1"/>
            <a:r>
              <a:rPr lang="en-US" altLang="zh-CN" sz="1800" dirty="0" smtClean="0"/>
              <a:t>On file systems </a:t>
            </a:r>
            <a:r>
              <a:rPr lang="en-US" altLang="zh-CN" sz="1800" dirty="0"/>
              <a:t>that support sparse files, images in this format only use the space actually used by the data recorded in them</a:t>
            </a:r>
            <a:r>
              <a:rPr lang="en-US" altLang="zh-CN" sz="1800" dirty="0" smtClean="0"/>
              <a:t>.</a:t>
            </a:r>
          </a:p>
          <a:p>
            <a:r>
              <a:rPr lang="en-US" altLang="zh-CN" sz="2000" dirty="0" smtClean="0"/>
              <a:t>qcow2 (</a:t>
            </a:r>
            <a:r>
              <a:rPr lang="en-US" altLang="zh-CN" sz="2000" dirty="0"/>
              <a:t>QEMU copy-on-write)</a:t>
            </a:r>
            <a:endParaRPr lang="en-US" altLang="zh-CN" sz="2000" dirty="0" smtClean="0"/>
          </a:p>
          <a:p>
            <a:pPr lvl="1"/>
            <a:r>
              <a:rPr lang="en-US" altLang="zh-CN" sz="1800" dirty="0" smtClean="0"/>
              <a:t>QEMU </a:t>
            </a:r>
            <a:r>
              <a:rPr lang="en-US" altLang="zh-CN" sz="1800" dirty="0"/>
              <a:t>copy-on-write format with a range of special features, </a:t>
            </a:r>
            <a:r>
              <a:rPr lang="en-US" altLang="zh-CN" sz="1800" dirty="0" smtClean="0"/>
              <a:t>includes </a:t>
            </a:r>
            <a:r>
              <a:rPr lang="en-US" altLang="zh-CN" sz="1800" dirty="0"/>
              <a:t>the ability to take multiple snapshots, smaller images on file-systems that don’t support sparse files, optional AES encryption, and optional </a:t>
            </a:r>
            <a:r>
              <a:rPr lang="en-US" altLang="zh-CN" sz="1800" dirty="0" err="1"/>
              <a:t>zlib</a:t>
            </a:r>
            <a:r>
              <a:rPr lang="en-US" altLang="zh-CN" sz="1800" dirty="0"/>
              <a:t> compression</a:t>
            </a:r>
            <a:r>
              <a:rPr lang="en-US" altLang="zh-CN" sz="1800" dirty="0" smtClean="0"/>
              <a:t>.</a:t>
            </a:r>
          </a:p>
          <a:p>
            <a:r>
              <a:rPr lang="en-US" altLang="zh-CN" sz="2000" dirty="0" smtClean="0"/>
              <a:t>Other</a:t>
            </a:r>
          </a:p>
          <a:p>
            <a:pPr lvl="1"/>
            <a:r>
              <a:rPr lang="en-US" altLang="zh-CN" sz="1800" dirty="0" err="1" smtClean="0"/>
              <a:t>vmdk</a:t>
            </a:r>
            <a:r>
              <a:rPr lang="en-US" altLang="zh-CN" sz="1800" dirty="0"/>
              <a:t>: VMWare file format</a:t>
            </a:r>
          </a:p>
          <a:p>
            <a:pPr lvl="1"/>
            <a:r>
              <a:rPr lang="en-US" altLang="zh-CN" sz="1800" dirty="0" err="1"/>
              <a:t>vdi</a:t>
            </a:r>
            <a:r>
              <a:rPr lang="en-US" altLang="zh-CN" sz="1800" dirty="0"/>
              <a:t>: </a:t>
            </a:r>
            <a:r>
              <a:rPr lang="en-US" altLang="zh-CN" sz="1800" dirty="0" err="1"/>
              <a:t>virtualbox</a:t>
            </a:r>
            <a:r>
              <a:rPr lang="en-US" altLang="zh-CN" sz="1800" dirty="0"/>
              <a:t> file </a:t>
            </a:r>
            <a:r>
              <a:rPr lang="en-US" altLang="zh-CN" sz="1800" dirty="0" smtClean="0"/>
              <a:t>format</a:t>
            </a:r>
          </a:p>
          <a:p>
            <a:r>
              <a:rPr lang="en-US" altLang="zh-CN" sz="2000" dirty="0" smtClean="0"/>
              <a:t>Image File format convert</a:t>
            </a:r>
          </a:p>
          <a:p>
            <a:pPr lvl="1"/>
            <a:r>
              <a:rPr lang="en-US" altLang="zh-CN" sz="1800" dirty="0" smtClean="0"/>
              <a:t>Generally a commercial VMM can convert its format file to the raw formant</a:t>
            </a:r>
            <a:endParaRPr lang="zh-CN" altLang="en-US" sz="1800" dirty="0"/>
          </a:p>
        </p:txBody>
      </p:sp>
      <p:sp>
        <p:nvSpPr>
          <p:cNvPr id="3" name="标题 2"/>
          <p:cNvSpPr>
            <a:spLocks noGrp="1"/>
          </p:cNvSpPr>
          <p:nvPr>
            <p:ph type="title"/>
          </p:nvPr>
        </p:nvSpPr>
        <p:spPr/>
        <p:txBody>
          <a:bodyPr/>
          <a:lstStyle/>
          <a:p>
            <a:r>
              <a:rPr lang="en-US" altLang="zh-CN" sz="3600" dirty="0" smtClean="0"/>
              <a:t>Choosing Image format</a:t>
            </a:r>
            <a:endParaRPr lang="zh-CN" altLang="en-US" sz="3600" dirty="0"/>
          </a:p>
        </p:txBody>
      </p:sp>
    </p:spTree>
    <p:extLst>
      <p:ext uri="{BB962C8B-B14F-4D97-AF65-F5344CB8AC3E}">
        <p14:creationId xmlns:p14="http://schemas.microsoft.com/office/powerpoint/2010/main" val="46779170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chemeClr val="tx2"/>
                </a:solidFill>
              </a:rPr>
              <a:t>Virtualization Technologies</a:t>
            </a:r>
          </a:p>
          <a:p>
            <a:pPr lvl="1"/>
            <a:r>
              <a:rPr lang="en-US" altLang="zh-CN" dirty="0" smtClean="0">
                <a:solidFill>
                  <a:schemeClr val="accent2">
                    <a:lumMod val="50000"/>
                  </a:schemeClr>
                </a:solidFill>
              </a:rPr>
              <a:t>CPU</a:t>
            </a:r>
          </a:p>
          <a:p>
            <a:pPr lvl="1"/>
            <a:r>
              <a:rPr lang="en-US" altLang="zh-CN" dirty="0">
                <a:solidFill>
                  <a:schemeClr val="tx2"/>
                </a:solidFill>
                <a:ea typeface="+mn-ea"/>
                <a:cs typeface="+mn-cs"/>
              </a:rPr>
              <a:t>Memory</a:t>
            </a:r>
          </a:p>
          <a:p>
            <a:pPr lvl="1"/>
            <a:r>
              <a:rPr lang="en-US" altLang="zh-CN" dirty="0">
                <a:solidFill>
                  <a:schemeClr val="tx2"/>
                </a:solidFill>
                <a:ea typeface="+mn-ea"/>
                <a:cs typeface="+mn-cs"/>
              </a:rPr>
              <a:t>IO</a:t>
            </a:r>
          </a:p>
          <a:p>
            <a:r>
              <a:rPr lang="en-US" altLang="zh-CN" dirty="0">
                <a:solidFill>
                  <a:schemeClr val="tx2"/>
                </a:solidFill>
              </a:rPr>
              <a:t>Commercial virtualization tools</a:t>
            </a:r>
          </a:p>
          <a:p>
            <a:r>
              <a:rPr lang="en-US" altLang="zh-CN" dirty="0">
                <a:solidFill>
                  <a:srgbClr val="FF9900"/>
                </a:solidFill>
              </a:rPr>
              <a:t>P</a:t>
            </a:r>
            <a:r>
              <a:rPr lang="en-US" altLang="zh-CN" dirty="0" smtClean="0">
                <a:solidFill>
                  <a:srgbClr val="FF9900"/>
                </a:solidFill>
              </a:rPr>
              <a:t>roblems </a:t>
            </a:r>
            <a:r>
              <a:rPr lang="en-US" altLang="zh-CN" dirty="0">
                <a:solidFill>
                  <a:srgbClr val="FF9900"/>
                </a:solidFill>
              </a:rPr>
              <a:t>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accent5">
                    <a:lumMod val="75000"/>
                  </a:schemeClr>
                </a:solidFill>
              </a:rPr>
              <a:t>Virtual network </a:t>
            </a:r>
            <a:r>
              <a:rPr lang="en-US" altLang="zh-CN" dirty="0" smtClean="0">
                <a:solidFill>
                  <a:schemeClr val="accent5">
                    <a:lumMod val="75000"/>
                  </a:schemeClr>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213778220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37"/>
          <p:cNvSpPr>
            <a:spLocks noChangeArrowheads="1"/>
          </p:cNvSpPr>
          <p:nvPr/>
        </p:nvSpPr>
        <p:spPr bwMode="auto">
          <a:xfrm>
            <a:off x="228600" y="1099343"/>
            <a:ext cx="5094763" cy="5181600"/>
          </a:xfrm>
          <a:prstGeom prst="rect">
            <a:avLst/>
          </a:prstGeom>
          <a:solidFill>
            <a:schemeClr val="bg1"/>
          </a:solidFill>
          <a:ln w="9525" algn="ctr">
            <a:solidFill>
              <a:schemeClr val="tx1"/>
            </a:solidFill>
            <a:round/>
            <a:headEnd/>
            <a:tailEnd/>
          </a:ln>
        </p:spPr>
        <p:txBody>
          <a:bodyPr/>
          <a:lstStyle/>
          <a:p>
            <a:endParaRPr lang="zh-CN" altLang="en-US">
              <a:ea typeface="宋体" pitchFamily="2" charset="-122"/>
            </a:endParaRPr>
          </a:p>
        </p:txBody>
      </p:sp>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r>
              <a:rPr lang="en-US" altLang="zh-CN" sz="3600" dirty="0" smtClean="0"/>
              <a:t>Network Communication between VMs</a:t>
            </a:r>
            <a:endParaRPr lang="zh-CN" altLang="en-US" sz="3600" dirty="0"/>
          </a:p>
        </p:txBody>
      </p:sp>
      <p:sp>
        <p:nvSpPr>
          <p:cNvPr id="4" name="矩形 35"/>
          <p:cNvSpPr>
            <a:spLocks noChangeArrowheads="1"/>
          </p:cNvSpPr>
          <p:nvPr/>
        </p:nvSpPr>
        <p:spPr bwMode="auto">
          <a:xfrm>
            <a:off x="3429000" y="3505826"/>
            <a:ext cx="1828800" cy="2095501"/>
          </a:xfrm>
          <a:prstGeom prst="rect">
            <a:avLst/>
          </a:prstGeom>
          <a:pattFill prst="pct5"/>
          <a:ln w="9525" algn="ctr">
            <a:solidFill>
              <a:schemeClr val="tx1"/>
            </a:solidFill>
            <a:round/>
            <a:headEnd/>
            <a:tailEnd/>
          </a:ln>
        </p:spPr>
        <p:txBody>
          <a:bodyPr/>
          <a:lstStyle/>
          <a:p>
            <a:r>
              <a:rPr lang="en-US" altLang="zh-CN" dirty="0" smtClean="0">
                <a:ea typeface="宋体" pitchFamily="2" charset="-122"/>
              </a:rPr>
              <a:t>PM2</a:t>
            </a:r>
          </a:p>
          <a:p>
            <a:endParaRPr lang="en-US" altLang="zh-CN" dirty="0">
              <a:ea typeface="宋体" pitchFamily="2" charset="-122"/>
            </a:endParaRPr>
          </a:p>
          <a:p>
            <a:endParaRPr lang="en-US" altLang="zh-CN" dirty="0" smtClean="0">
              <a:ea typeface="宋体" pitchFamily="2" charset="-122"/>
            </a:endParaRPr>
          </a:p>
          <a:p>
            <a:endParaRPr lang="en-US" altLang="zh-CN" dirty="0">
              <a:ea typeface="宋体" pitchFamily="2" charset="-122"/>
            </a:endParaRPr>
          </a:p>
          <a:p>
            <a:endParaRPr lang="en-US" altLang="zh-CN" dirty="0" smtClean="0">
              <a:ea typeface="宋体" pitchFamily="2" charset="-122"/>
            </a:endParaRPr>
          </a:p>
          <a:p>
            <a:endParaRPr lang="en-US" altLang="zh-CN" dirty="0">
              <a:ea typeface="宋体" pitchFamily="2" charset="-122"/>
            </a:endParaRPr>
          </a:p>
          <a:p>
            <a:r>
              <a:rPr lang="en-US" altLang="zh-CN" dirty="0" smtClean="0">
                <a:ea typeface="宋体" pitchFamily="2" charset="-122"/>
              </a:rPr>
              <a:t>HW</a:t>
            </a:r>
            <a:endParaRPr lang="zh-CN" altLang="en-US" dirty="0">
              <a:ea typeface="宋体" pitchFamily="2" charset="-122"/>
            </a:endParaRPr>
          </a:p>
        </p:txBody>
      </p:sp>
      <p:sp>
        <p:nvSpPr>
          <p:cNvPr id="5" name="矩形 28"/>
          <p:cNvSpPr>
            <a:spLocks noChangeArrowheads="1"/>
          </p:cNvSpPr>
          <p:nvPr/>
        </p:nvSpPr>
        <p:spPr bwMode="auto">
          <a:xfrm>
            <a:off x="381000" y="3505827"/>
            <a:ext cx="1905000" cy="2057400"/>
          </a:xfrm>
          <a:prstGeom prst="rect">
            <a:avLst/>
          </a:prstGeom>
          <a:pattFill prst="pct5"/>
          <a:ln w="9525" algn="ctr">
            <a:solidFill>
              <a:schemeClr val="tx1"/>
            </a:solidFill>
            <a:round/>
            <a:headEnd/>
            <a:tailEnd/>
          </a:ln>
        </p:spPr>
        <p:txBody>
          <a:bodyPr/>
          <a:lstStyle/>
          <a:p>
            <a:r>
              <a:rPr lang="en-US" altLang="zh-CN" dirty="0" smtClean="0">
                <a:ea typeface="宋体" pitchFamily="2" charset="-122"/>
              </a:rPr>
              <a:t>PM1</a:t>
            </a:r>
          </a:p>
          <a:p>
            <a:endParaRPr lang="en-US" altLang="zh-CN" dirty="0">
              <a:ea typeface="宋体" pitchFamily="2" charset="-122"/>
            </a:endParaRPr>
          </a:p>
          <a:p>
            <a:endParaRPr lang="en-US" altLang="zh-CN" dirty="0" smtClean="0">
              <a:ea typeface="宋体" pitchFamily="2" charset="-122"/>
            </a:endParaRPr>
          </a:p>
          <a:p>
            <a:endParaRPr lang="en-US" altLang="zh-CN" dirty="0">
              <a:ea typeface="宋体" pitchFamily="2" charset="-122"/>
            </a:endParaRPr>
          </a:p>
          <a:p>
            <a:endParaRPr lang="en-US" altLang="zh-CN" dirty="0" smtClean="0">
              <a:ea typeface="宋体" pitchFamily="2" charset="-122"/>
            </a:endParaRPr>
          </a:p>
          <a:p>
            <a:endParaRPr lang="en-US" altLang="zh-CN" dirty="0" smtClean="0">
              <a:ea typeface="宋体" pitchFamily="2" charset="-122"/>
            </a:endParaRPr>
          </a:p>
          <a:p>
            <a:r>
              <a:rPr lang="en-US" altLang="zh-CN" dirty="0" smtClean="0">
                <a:ea typeface="宋体" pitchFamily="2" charset="-122"/>
              </a:rPr>
              <a:t>HW</a:t>
            </a:r>
            <a:endParaRPr lang="zh-CN" altLang="en-US" dirty="0">
              <a:ea typeface="宋体" pitchFamily="2" charset="-122"/>
            </a:endParaRPr>
          </a:p>
        </p:txBody>
      </p:sp>
      <p:sp>
        <p:nvSpPr>
          <p:cNvPr id="6" name="剪去同侧角的矩形 5"/>
          <p:cNvSpPr/>
          <p:nvPr/>
        </p:nvSpPr>
        <p:spPr bwMode="auto">
          <a:xfrm>
            <a:off x="990600" y="2286627"/>
            <a:ext cx="914400" cy="419100"/>
          </a:xfrm>
          <a:prstGeom prst="snip2SameRect">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algn="ctr"/>
            <a:r>
              <a:rPr lang="en-US" altLang="zh-CN">
                <a:ea typeface="宋体" pitchFamily="2" charset="-122"/>
              </a:rPr>
              <a:t>VM1</a:t>
            </a:r>
            <a:endParaRPr lang="zh-CN" altLang="en-US">
              <a:ea typeface="宋体" pitchFamily="2" charset="-122"/>
            </a:endParaRPr>
          </a:p>
        </p:txBody>
      </p:sp>
      <p:sp>
        <p:nvSpPr>
          <p:cNvPr id="7" name="剪去同侧角的矩形 6"/>
          <p:cNvSpPr/>
          <p:nvPr/>
        </p:nvSpPr>
        <p:spPr bwMode="auto">
          <a:xfrm>
            <a:off x="3657600" y="2286627"/>
            <a:ext cx="914400" cy="419100"/>
          </a:xfrm>
          <a:prstGeom prst="snip2SameRect">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algn="ctr"/>
            <a:r>
              <a:rPr lang="en-US" altLang="zh-CN">
                <a:ea typeface="宋体" pitchFamily="2" charset="-122"/>
              </a:rPr>
              <a:t>VM2</a:t>
            </a:r>
            <a:endParaRPr lang="zh-CN" altLang="en-US">
              <a:ea typeface="宋体" pitchFamily="2" charset="-122"/>
            </a:endParaRPr>
          </a:p>
        </p:txBody>
      </p:sp>
      <p:cxnSp>
        <p:nvCxnSpPr>
          <p:cNvPr id="8" name="直接箭头连接符 31"/>
          <p:cNvCxnSpPr>
            <a:cxnSpLocks noChangeShapeType="1"/>
            <a:stCxn id="6" idx="1"/>
            <a:endCxn id="10" idx="3"/>
          </p:cNvCxnSpPr>
          <p:nvPr/>
        </p:nvCxnSpPr>
        <p:spPr bwMode="auto">
          <a:xfrm>
            <a:off x="1447800" y="2705727"/>
            <a:ext cx="76200" cy="1206500"/>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箭头连接符 32"/>
          <p:cNvCxnSpPr>
            <a:cxnSpLocks noChangeShapeType="1"/>
            <a:stCxn id="7" idx="1"/>
            <a:endCxn id="11" idx="3"/>
          </p:cNvCxnSpPr>
          <p:nvPr/>
        </p:nvCxnSpPr>
        <p:spPr bwMode="auto">
          <a:xfrm>
            <a:off x="4114800" y="2705727"/>
            <a:ext cx="76200" cy="1181100"/>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剪去同侧角的矩形 9"/>
          <p:cNvSpPr/>
          <p:nvPr/>
        </p:nvSpPr>
        <p:spPr bwMode="auto">
          <a:xfrm>
            <a:off x="1066800" y="3912227"/>
            <a:ext cx="914400" cy="461878"/>
          </a:xfrm>
          <a:prstGeom prst="snip2SameRect">
            <a:avLst/>
          </a:prstGeom>
          <a:solidFill>
            <a:schemeClr val="bg2"/>
          </a:solidFill>
          <a:ln w="9525" cap="flat" cmpd="sng" algn="ctr">
            <a:solidFill>
              <a:schemeClr val="tx1"/>
            </a:solidFill>
            <a:prstDash val="dash"/>
            <a:round/>
            <a:headEnd type="none" w="med" len="med"/>
            <a:tailEnd type="none" w="med" len="med"/>
          </a:ln>
          <a:effectLst/>
          <a:extLst/>
        </p:spPr>
        <p:txBody>
          <a:bodyPr/>
          <a:lstStyle/>
          <a:p>
            <a:pPr algn="ctr"/>
            <a:r>
              <a:rPr lang="en-US" altLang="zh-CN">
                <a:ea typeface="宋体" pitchFamily="2" charset="-122"/>
              </a:rPr>
              <a:t>VM1</a:t>
            </a:r>
            <a:endParaRPr lang="zh-CN" altLang="en-US">
              <a:ea typeface="宋体" pitchFamily="2" charset="-122"/>
            </a:endParaRPr>
          </a:p>
        </p:txBody>
      </p:sp>
      <p:sp>
        <p:nvSpPr>
          <p:cNvPr id="11" name="剪去同侧角的矩形 10"/>
          <p:cNvSpPr/>
          <p:nvPr/>
        </p:nvSpPr>
        <p:spPr bwMode="auto">
          <a:xfrm>
            <a:off x="3733800" y="3886827"/>
            <a:ext cx="914400" cy="487278"/>
          </a:xfrm>
          <a:prstGeom prst="snip2SameRect">
            <a:avLst/>
          </a:prstGeom>
          <a:solidFill>
            <a:schemeClr val="bg2"/>
          </a:solidFill>
          <a:ln w="9525" cap="flat" cmpd="sng" algn="ctr">
            <a:solidFill>
              <a:schemeClr val="tx1"/>
            </a:solidFill>
            <a:prstDash val="dash"/>
            <a:round/>
            <a:headEnd type="none" w="med" len="med"/>
            <a:tailEnd type="none" w="med" len="med"/>
          </a:ln>
          <a:effectLst/>
          <a:extLst/>
        </p:spPr>
        <p:txBody>
          <a:bodyPr/>
          <a:lstStyle/>
          <a:p>
            <a:pPr algn="ctr"/>
            <a:r>
              <a:rPr lang="en-US" altLang="zh-CN">
                <a:ea typeface="宋体" pitchFamily="2" charset="-122"/>
              </a:rPr>
              <a:t>VM2</a:t>
            </a:r>
            <a:endParaRPr lang="zh-CN" altLang="en-US">
              <a:ea typeface="宋体" pitchFamily="2" charset="-122"/>
            </a:endParaRPr>
          </a:p>
        </p:txBody>
      </p:sp>
      <p:cxnSp>
        <p:nvCxnSpPr>
          <p:cNvPr id="12" name="肘形连接符 41"/>
          <p:cNvCxnSpPr>
            <a:cxnSpLocks noChangeShapeType="1"/>
            <a:stCxn id="5" idx="2"/>
          </p:cNvCxnSpPr>
          <p:nvPr/>
        </p:nvCxnSpPr>
        <p:spPr bwMode="auto">
          <a:xfrm rot="16200000" flipH="1">
            <a:off x="1649765" y="5246962"/>
            <a:ext cx="319971" cy="952500"/>
          </a:xfrm>
          <a:prstGeom prst="bentConnector2">
            <a:avLst/>
          </a:prstGeom>
          <a:noFill/>
          <a:ln w="9525" algn="ctr">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肘形连接符 44"/>
          <p:cNvCxnSpPr>
            <a:cxnSpLocks noChangeShapeType="1"/>
            <a:stCxn id="18" idx="3"/>
            <a:endCxn id="4" idx="2"/>
          </p:cNvCxnSpPr>
          <p:nvPr/>
        </p:nvCxnSpPr>
        <p:spPr bwMode="auto">
          <a:xfrm flipV="1">
            <a:off x="3429000" y="5601327"/>
            <a:ext cx="914400" cy="294305"/>
          </a:xfrm>
          <a:prstGeom prst="bentConnector2">
            <a:avLst/>
          </a:prstGeom>
          <a:noFill/>
          <a:ln w="9525" algn="ctr">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49"/>
          <p:cNvSpPr>
            <a:spLocks noChangeArrowheads="1"/>
          </p:cNvSpPr>
          <p:nvPr/>
        </p:nvSpPr>
        <p:spPr bwMode="auto">
          <a:xfrm>
            <a:off x="1714500" y="1143627"/>
            <a:ext cx="2133600" cy="495300"/>
          </a:xfrm>
          <a:prstGeom prst="rect">
            <a:avLst/>
          </a:prstGeom>
          <a:solidFill>
            <a:schemeClr val="bg1"/>
          </a:solidFill>
          <a:ln w="9525" algn="ctr">
            <a:solidFill>
              <a:schemeClr val="tx1"/>
            </a:solidFill>
            <a:round/>
            <a:headEnd/>
            <a:tailEnd/>
          </a:ln>
        </p:spPr>
        <p:txBody>
          <a:bodyPr/>
          <a:lstStyle/>
          <a:p>
            <a:pPr algn="ctr"/>
            <a:r>
              <a:rPr lang="en-US" altLang="zh-CN">
                <a:ea typeface="宋体" pitchFamily="2" charset="-122"/>
              </a:rPr>
              <a:t>Application</a:t>
            </a:r>
            <a:endParaRPr lang="zh-CN" altLang="en-US">
              <a:ea typeface="宋体" pitchFamily="2" charset="-122"/>
            </a:endParaRPr>
          </a:p>
        </p:txBody>
      </p:sp>
      <p:cxnSp>
        <p:nvCxnSpPr>
          <p:cNvPr id="15" name="直接箭头连接符 53"/>
          <p:cNvCxnSpPr>
            <a:cxnSpLocks noChangeShapeType="1"/>
            <a:endCxn id="6" idx="3"/>
          </p:cNvCxnSpPr>
          <p:nvPr/>
        </p:nvCxnSpPr>
        <p:spPr bwMode="auto">
          <a:xfrm flipH="1">
            <a:off x="1447800" y="1499227"/>
            <a:ext cx="1257300" cy="787400"/>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55"/>
          <p:cNvCxnSpPr>
            <a:cxnSpLocks noChangeShapeType="1"/>
            <a:endCxn id="7" idx="3"/>
          </p:cNvCxnSpPr>
          <p:nvPr/>
        </p:nvCxnSpPr>
        <p:spPr bwMode="auto">
          <a:xfrm>
            <a:off x="3016250" y="1499227"/>
            <a:ext cx="1098550" cy="787400"/>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58"/>
          <p:cNvSpPr>
            <a:spLocks noChangeArrowheads="1"/>
          </p:cNvSpPr>
          <p:nvPr/>
        </p:nvSpPr>
        <p:spPr bwMode="auto">
          <a:xfrm>
            <a:off x="1600200" y="2896227"/>
            <a:ext cx="2533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altLang="zh-CN" b="1" dirty="0">
                <a:solidFill>
                  <a:srgbClr val="FF0000"/>
                </a:solidFill>
                <a:ea typeface="宋体" pitchFamily="2" charset="-122"/>
              </a:rPr>
              <a:t>Disperse </a:t>
            </a:r>
            <a:r>
              <a:rPr lang="en-US" altLang="zh-CN" b="1" dirty="0" smtClean="0">
                <a:solidFill>
                  <a:srgbClr val="FF0000"/>
                </a:solidFill>
                <a:ea typeface="宋体" pitchFamily="2" charset="-122"/>
              </a:rPr>
              <a:t>placement (DP)</a:t>
            </a:r>
            <a:endParaRPr lang="zh-CN" altLang="en-US" b="1" dirty="0">
              <a:solidFill>
                <a:srgbClr val="FF0000"/>
              </a:solidFill>
              <a:ea typeface="宋体" pitchFamily="2" charset="-122"/>
            </a:endParaRPr>
          </a:p>
        </p:txBody>
      </p:sp>
      <p:sp>
        <p:nvSpPr>
          <p:cNvPr id="18" name="流程图: 终止 17"/>
          <p:cNvSpPr/>
          <p:nvPr/>
        </p:nvSpPr>
        <p:spPr bwMode="auto">
          <a:xfrm>
            <a:off x="2286000" y="5705132"/>
            <a:ext cx="1143000" cy="381000"/>
          </a:xfrm>
          <a:prstGeom prst="flowChartTerminator">
            <a:avLst/>
          </a:prstGeom>
          <a:solidFill>
            <a:srgbClr val="FFFF66"/>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algn="ctr"/>
            <a:r>
              <a:rPr lang="en-US" altLang="zh-CN" sz="1200" dirty="0">
                <a:solidFill>
                  <a:schemeClr val="tx1"/>
                </a:solidFill>
                <a:ea typeface="宋体" pitchFamily="2" charset="-122"/>
              </a:rPr>
              <a:t>Network</a:t>
            </a:r>
            <a:endParaRPr lang="zh-CN" altLang="en-US" sz="1200" dirty="0">
              <a:solidFill>
                <a:schemeClr val="tx1"/>
              </a:solidFill>
              <a:ea typeface="宋体" pitchFamily="2" charset="-122"/>
            </a:endParaRPr>
          </a:p>
        </p:txBody>
      </p:sp>
      <p:sp>
        <p:nvSpPr>
          <p:cNvPr id="19" name="矩形 18"/>
          <p:cNvSpPr/>
          <p:nvPr/>
        </p:nvSpPr>
        <p:spPr bwMode="auto">
          <a:xfrm>
            <a:off x="381000" y="4632784"/>
            <a:ext cx="1905000" cy="397043"/>
          </a:xfrm>
          <a:prstGeom prst="rect">
            <a:avLst/>
          </a:prstGeom>
          <a:pattFill prst="openDmnd">
            <a:fgClr>
              <a:schemeClr val="tx1"/>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20" name="矩形 19"/>
          <p:cNvSpPr/>
          <p:nvPr/>
        </p:nvSpPr>
        <p:spPr bwMode="auto">
          <a:xfrm>
            <a:off x="3425992" y="4558590"/>
            <a:ext cx="1831808" cy="455194"/>
          </a:xfrm>
          <a:prstGeom prst="rect">
            <a:avLst/>
          </a:prstGeom>
          <a:pattFill prst="openDmnd">
            <a:fgClr>
              <a:schemeClr val="tx1"/>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21" name="TextBox 21"/>
          <p:cNvSpPr txBox="1"/>
          <p:nvPr/>
        </p:nvSpPr>
        <p:spPr>
          <a:xfrm>
            <a:off x="1829524" y="6031468"/>
            <a:ext cx="1840568" cy="369332"/>
          </a:xfrm>
          <a:prstGeom prst="rect">
            <a:avLst/>
          </a:prstGeom>
          <a:noFill/>
        </p:spPr>
        <p:txBody>
          <a:bodyPr wrap="none" rtlCol="0">
            <a:spAutoFit/>
          </a:bodyPr>
          <a:lstStyle/>
          <a:p>
            <a:r>
              <a:rPr lang="en-US" altLang="zh-CN" b="1" dirty="0" smtClean="0">
                <a:solidFill>
                  <a:srgbClr val="FF0000"/>
                </a:solidFill>
              </a:rPr>
              <a:t>Through NIC</a:t>
            </a:r>
            <a:endParaRPr lang="zh-CN" altLang="en-US" b="1" dirty="0">
              <a:solidFill>
                <a:srgbClr val="FF0000"/>
              </a:solidFill>
            </a:endParaRPr>
          </a:p>
        </p:txBody>
      </p:sp>
      <p:sp>
        <p:nvSpPr>
          <p:cNvPr id="22" name="十字星 21"/>
          <p:cNvSpPr/>
          <p:nvPr/>
        </p:nvSpPr>
        <p:spPr bwMode="auto">
          <a:xfrm rot="2286227">
            <a:off x="3564987" y="5686034"/>
            <a:ext cx="457200" cy="435429"/>
          </a:xfrm>
          <a:prstGeom prst="star4">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23" name="任意多边形 22"/>
          <p:cNvSpPr/>
          <p:nvPr/>
        </p:nvSpPr>
        <p:spPr bwMode="auto">
          <a:xfrm>
            <a:off x="1767993" y="4420227"/>
            <a:ext cx="2423008" cy="1519311"/>
          </a:xfrm>
          <a:custGeom>
            <a:avLst/>
            <a:gdLst>
              <a:gd name="connsiteX0" fmla="*/ 44396 w 2774927"/>
              <a:gd name="connsiteY0" fmla="*/ 56271 h 1519311"/>
              <a:gd name="connsiteX1" fmla="*/ 44396 w 2774927"/>
              <a:gd name="connsiteY1" fmla="*/ 1237957 h 1519311"/>
              <a:gd name="connsiteX2" fmla="*/ 58463 w 2774927"/>
              <a:gd name="connsiteY2" fmla="*/ 1350499 h 1519311"/>
              <a:gd name="connsiteX3" fmla="*/ 72531 w 2774927"/>
              <a:gd name="connsiteY3" fmla="*/ 1392702 h 1519311"/>
              <a:gd name="connsiteX4" fmla="*/ 171005 w 2774927"/>
              <a:gd name="connsiteY4" fmla="*/ 1406770 h 1519311"/>
              <a:gd name="connsiteX5" fmla="*/ 621171 w 2774927"/>
              <a:gd name="connsiteY5" fmla="*/ 1448973 h 1519311"/>
              <a:gd name="connsiteX6" fmla="*/ 1155743 w 2774927"/>
              <a:gd name="connsiteY6" fmla="*/ 1491176 h 1519311"/>
              <a:gd name="connsiteX7" fmla="*/ 1296420 w 2774927"/>
              <a:gd name="connsiteY7" fmla="*/ 1505243 h 1519311"/>
              <a:gd name="connsiteX8" fmla="*/ 1465233 w 2774927"/>
              <a:gd name="connsiteY8" fmla="*/ 1519311 h 1519311"/>
              <a:gd name="connsiteX9" fmla="*/ 1915399 w 2774927"/>
              <a:gd name="connsiteY9" fmla="*/ 1491176 h 1519311"/>
              <a:gd name="connsiteX10" fmla="*/ 2056076 w 2774927"/>
              <a:gd name="connsiteY10" fmla="*/ 1477108 h 1519311"/>
              <a:gd name="connsiteX11" fmla="*/ 2098279 w 2774927"/>
              <a:gd name="connsiteY11" fmla="*/ 1463040 h 1519311"/>
              <a:gd name="connsiteX12" fmla="*/ 2253023 w 2774927"/>
              <a:gd name="connsiteY12" fmla="*/ 1434905 h 1519311"/>
              <a:gd name="connsiteX13" fmla="*/ 2351497 w 2774927"/>
              <a:gd name="connsiteY13" fmla="*/ 1406770 h 1519311"/>
              <a:gd name="connsiteX14" fmla="*/ 2449971 w 2774927"/>
              <a:gd name="connsiteY14" fmla="*/ 1392702 h 1519311"/>
              <a:gd name="connsiteX15" fmla="*/ 2534377 w 2774927"/>
              <a:gd name="connsiteY15" fmla="*/ 1336431 h 1519311"/>
              <a:gd name="connsiteX16" fmla="*/ 2618783 w 2774927"/>
              <a:gd name="connsiteY16" fmla="*/ 1294228 h 1519311"/>
              <a:gd name="connsiteX17" fmla="*/ 2675054 w 2774927"/>
              <a:gd name="connsiteY17" fmla="*/ 1237957 h 1519311"/>
              <a:gd name="connsiteX18" fmla="*/ 2731325 w 2774927"/>
              <a:gd name="connsiteY18" fmla="*/ 1153551 h 1519311"/>
              <a:gd name="connsiteX19" fmla="*/ 2745393 w 2774927"/>
              <a:gd name="connsiteY19" fmla="*/ 1026942 h 1519311"/>
              <a:gd name="connsiteX20" fmla="*/ 2773528 w 2774927"/>
              <a:gd name="connsiteY20" fmla="*/ 984739 h 1519311"/>
              <a:gd name="connsiteX21" fmla="*/ 2759460 w 2774927"/>
              <a:gd name="connsiteY21" fmla="*/ 351693 h 1519311"/>
              <a:gd name="connsiteX22" fmla="*/ 2731325 w 2774927"/>
              <a:gd name="connsiteY22" fmla="*/ 253219 h 1519311"/>
              <a:gd name="connsiteX23" fmla="*/ 2717257 w 2774927"/>
              <a:gd name="connsiteY23" fmla="*/ 168813 h 1519311"/>
              <a:gd name="connsiteX24" fmla="*/ 2703190 w 2774927"/>
              <a:gd name="connsiteY24" fmla="*/ 42203 h 1519311"/>
              <a:gd name="connsiteX25" fmla="*/ 2689122 w 2774927"/>
              <a:gd name="connsiteY25" fmla="*/ 0 h 151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74927" h="1519311">
                <a:moveTo>
                  <a:pt x="44396" y="56271"/>
                </a:moveTo>
                <a:cubicBezTo>
                  <a:pt x="-41651" y="486500"/>
                  <a:pt x="19507" y="155290"/>
                  <a:pt x="44396" y="1237957"/>
                </a:cubicBezTo>
                <a:cubicBezTo>
                  <a:pt x="45265" y="1275753"/>
                  <a:pt x="51700" y="1313303"/>
                  <a:pt x="58463" y="1350499"/>
                </a:cubicBezTo>
                <a:cubicBezTo>
                  <a:pt x="61116" y="1365088"/>
                  <a:pt x="59268" y="1386070"/>
                  <a:pt x="72531" y="1392702"/>
                </a:cubicBezTo>
                <a:cubicBezTo>
                  <a:pt x="102188" y="1407531"/>
                  <a:pt x="138352" y="1401008"/>
                  <a:pt x="171005" y="1406770"/>
                </a:cubicBezTo>
                <a:cubicBezTo>
                  <a:pt x="471064" y="1459721"/>
                  <a:pt x="138405" y="1422878"/>
                  <a:pt x="621171" y="1448973"/>
                </a:cubicBezTo>
                <a:cubicBezTo>
                  <a:pt x="803563" y="1458832"/>
                  <a:pt x="971801" y="1474454"/>
                  <a:pt x="1155743" y="1491176"/>
                </a:cubicBezTo>
                <a:lnTo>
                  <a:pt x="1296420" y="1505243"/>
                </a:lnTo>
                <a:lnTo>
                  <a:pt x="1465233" y="1519311"/>
                </a:lnTo>
                <a:lnTo>
                  <a:pt x="1915399" y="1491176"/>
                </a:lnTo>
                <a:cubicBezTo>
                  <a:pt x="1962405" y="1487818"/>
                  <a:pt x="2009498" y="1484274"/>
                  <a:pt x="2056076" y="1477108"/>
                </a:cubicBezTo>
                <a:cubicBezTo>
                  <a:pt x="2070732" y="1474853"/>
                  <a:pt x="2083780" y="1466147"/>
                  <a:pt x="2098279" y="1463040"/>
                </a:cubicBezTo>
                <a:cubicBezTo>
                  <a:pt x="2149542" y="1452055"/>
                  <a:pt x="2201760" y="1445890"/>
                  <a:pt x="2253023" y="1434905"/>
                </a:cubicBezTo>
                <a:cubicBezTo>
                  <a:pt x="2421785" y="1398742"/>
                  <a:pt x="2139743" y="1445270"/>
                  <a:pt x="2351497" y="1406770"/>
                </a:cubicBezTo>
                <a:cubicBezTo>
                  <a:pt x="2384120" y="1400839"/>
                  <a:pt x="2417146" y="1397391"/>
                  <a:pt x="2449971" y="1392702"/>
                </a:cubicBezTo>
                <a:cubicBezTo>
                  <a:pt x="2524139" y="1367979"/>
                  <a:pt x="2464125" y="1394974"/>
                  <a:pt x="2534377" y="1336431"/>
                </a:cubicBezTo>
                <a:cubicBezTo>
                  <a:pt x="2570737" y="1306131"/>
                  <a:pt x="2576487" y="1308327"/>
                  <a:pt x="2618783" y="1294228"/>
                </a:cubicBezTo>
                <a:cubicBezTo>
                  <a:pt x="2637540" y="1275471"/>
                  <a:pt x="2660340" y="1260028"/>
                  <a:pt x="2675054" y="1237957"/>
                </a:cubicBezTo>
                <a:lnTo>
                  <a:pt x="2731325" y="1153551"/>
                </a:lnTo>
                <a:cubicBezTo>
                  <a:pt x="2736014" y="1111348"/>
                  <a:pt x="2735094" y="1068137"/>
                  <a:pt x="2745393" y="1026942"/>
                </a:cubicBezTo>
                <a:cubicBezTo>
                  <a:pt x="2749494" y="1010540"/>
                  <a:pt x="2773176" y="1001643"/>
                  <a:pt x="2773528" y="984739"/>
                </a:cubicBezTo>
                <a:cubicBezTo>
                  <a:pt x="2777924" y="773717"/>
                  <a:pt x="2771617" y="562410"/>
                  <a:pt x="2759460" y="351693"/>
                </a:cubicBezTo>
                <a:cubicBezTo>
                  <a:pt x="2757494" y="317612"/>
                  <a:pt x="2739001" y="286483"/>
                  <a:pt x="2731325" y="253219"/>
                </a:cubicBezTo>
                <a:cubicBezTo>
                  <a:pt x="2724911" y="225426"/>
                  <a:pt x="2721027" y="197086"/>
                  <a:pt x="2717257" y="168813"/>
                </a:cubicBezTo>
                <a:cubicBezTo>
                  <a:pt x="2711645" y="126722"/>
                  <a:pt x="2710171" y="84088"/>
                  <a:pt x="2703190" y="42203"/>
                </a:cubicBezTo>
                <a:cubicBezTo>
                  <a:pt x="2700752" y="27576"/>
                  <a:pt x="2689122" y="0"/>
                  <a:pt x="2689122" y="0"/>
                </a:cubicBezTo>
              </a:path>
            </a:pathLst>
          </a:custGeom>
          <a:noFill/>
          <a:ln w="38100" cap="flat" cmpd="sng" algn="ctr">
            <a:solidFill>
              <a:srgbClr val="FF0000"/>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cxnSp>
        <p:nvCxnSpPr>
          <p:cNvPr id="25" name="直接箭头连接符 24"/>
          <p:cNvCxnSpPr>
            <a:stCxn id="6" idx="0"/>
            <a:endCxn id="7" idx="2"/>
          </p:cNvCxnSpPr>
          <p:nvPr/>
        </p:nvCxnSpPr>
        <p:spPr bwMode="auto">
          <a:xfrm>
            <a:off x="1905000" y="2496177"/>
            <a:ext cx="1752600"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矩形 25"/>
          <p:cNvSpPr/>
          <p:nvPr/>
        </p:nvSpPr>
        <p:spPr>
          <a:xfrm>
            <a:off x="1856477" y="2026388"/>
            <a:ext cx="2282997" cy="369332"/>
          </a:xfrm>
          <a:prstGeom prst="rect">
            <a:avLst/>
          </a:prstGeom>
        </p:spPr>
        <p:txBody>
          <a:bodyPr wrap="none">
            <a:spAutoFit/>
          </a:bodyPr>
          <a:lstStyle/>
          <a:p>
            <a:r>
              <a:rPr lang="en-US" altLang="zh-CN" b="1" dirty="0" smtClean="0">
                <a:solidFill>
                  <a:srgbClr val="FF0000"/>
                </a:solidFill>
              </a:rPr>
              <a:t>Communication </a:t>
            </a:r>
            <a:endParaRPr lang="zh-CN" altLang="en-US" b="1" dirty="0">
              <a:solidFill>
                <a:srgbClr val="FF0000"/>
              </a:solidFill>
            </a:endParaRPr>
          </a:p>
        </p:txBody>
      </p:sp>
      <p:sp>
        <p:nvSpPr>
          <p:cNvPr id="27" name="矩形 37"/>
          <p:cNvSpPr>
            <a:spLocks noChangeArrowheads="1"/>
          </p:cNvSpPr>
          <p:nvPr/>
        </p:nvSpPr>
        <p:spPr bwMode="auto">
          <a:xfrm>
            <a:off x="5867400" y="1034534"/>
            <a:ext cx="2889250" cy="5181600"/>
          </a:xfrm>
          <a:prstGeom prst="rect">
            <a:avLst/>
          </a:prstGeom>
          <a:solidFill>
            <a:schemeClr val="bg1"/>
          </a:solidFill>
          <a:ln w="9525" algn="ctr">
            <a:solidFill>
              <a:schemeClr val="tx1"/>
            </a:solidFill>
            <a:round/>
            <a:headEnd/>
            <a:tailEnd/>
          </a:ln>
        </p:spPr>
        <p:txBody>
          <a:bodyPr/>
          <a:lstStyle/>
          <a:p>
            <a:endParaRPr lang="zh-CN" altLang="en-US">
              <a:ea typeface="宋体" pitchFamily="2" charset="-122"/>
            </a:endParaRPr>
          </a:p>
        </p:txBody>
      </p:sp>
      <p:sp>
        <p:nvSpPr>
          <p:cNvPr id="28" name="矩形 1"/>
          <p:cNvSpPr>
            <a:spLocks noChangeArrowheads="1"/>
          </p:cNvSpPr>
          <p:nvPr/>
        </p:nvSpPr>
        <p:spPr bwMode="auto">
          <a:xfrm>
            <a:off x="6214423" y="3874838"/>
            <a:ext cx="2107617" cy="1981200"/>
          </a:xfrm>
          <a:prstGeom prst="rect">
            <a:avLst/>
          </a:prstGeom>
          <a:pattFill prst="pct5">
            <a:fgClr>
              <a:schemeClr val="tx1">
                <a:lumMod val="50000"/>
                <a:lumOff val="50000"/>
              </a:schemeClr>
            </a:fgClr>
            <a:bgClr>
              <a:schemeClr val="bg1"/>
            </a:bgClr>
          </a:pattFill>
          <a:ln w="38100" algn="ctr">
            <a:solidFill>
              <a:schemeClr val="tx1"/>
            </a:solidFill>
            <a:round/>
            <a:headEnd/>
            <a:tailEnd/>
          </a:ln>
        </p:spPr>
        <p:txBody>
          <a:bodyPr/>
          <a:lstStyle/>
          <a:p>
            <a:r>
              <a:rPr lang="en-US" altLang="zh-CN" dirty="0" smtClean="0">
                <a:ea typeface="宋体" pitchFamily="2" charset="-122"/>
              </a:rPr>
              <a:t>PM</a:t>
            </a:r>
          </a:p>
          <a:p>
            <a:endParaRPr lang="en-US" altLang="zh-CN" dirty="0">
              <a:ea typeface="宋体" pitchFamily="2" charset="-122"/>
            </a:endParaRPr>
          </a:p>
          <a:p>
            <a:endParaRPr lang="en-US" altLang="zh-CN" dirty="0" smtClean="0">
              <a:ea typeface="宋体" pitchFamily="2" charset="-122"/>
            </a:endParaRPr>
          </a:p>
          <a:p>
            <a:endParaRPr lang="en-US" altLang="zh-CN" dirty="0">
              <a:ea typeface="宋体" pitchFamily="2" charset="-122"/>
            </a:endParaRPr>
          </a:p>
          <a:p>
            <a:endParaRPr lang="en-US" altLang="zh-CN" dirty="0" smtClean="0">
              <a:ea typeface="宋体" pitchFamily="2" charset="-122"/>
            </a:endParaRPr>
          </a:p>
          <a:p>
            <a:endParaRPr lang="en-US" altLang="zh-CN" dirty="0">
              <a:ea typeface="宋体" pitchFamily="2" charset="-122"/>
            </a:endParaRPr>
          </a:p>
          <a:p>
            <a:r>
              <a:rPr lang="en-US" altLang="zh-CN" dirty="0" smtClean="0">
                <a:ea typeface="宋体" pitchFamily="2" charset="-122"/>
              </a:rPr>
              <a:t>Hardware(HW)</a:t>
            </a:r>
            <a:endParaRPr lang="zh-CN" altLang="en-US" dirty="0">
              <a:ea typeface="宋体" pitchFamily="2" charset="-122"/>
            </a:endParaRPr>
          </a:p>
        </p:txBody>
      </p:sp>
      <p:sp>
        <p:nvSpPr>
          <p:cNvPr id="29" name="剪去同侧角的矩形 28"/>
          <p:cNvSpPr/>
          <p:nvPr/>
        </p:nvSpPr>
        <p:spPr bwMode="auto">
          <a:xfrm>
            <a:off x="6256970" y="2391034"/>
            <a:ext cx="914400" cy="414909"/>
          </a:xfrm>
          <a:prstGeom prst="snip2SameRect">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algn="ctr"/>
            <a:r>
              <a:rPr lang="en-US" altLang="zh-CN">
                <a:ea typeface="宋体" pitchFamily="2" charset="-122"/>
              </a:rPr>
              <a:t>VM1</a:t>
            </a:r>
            <a:endParaRPr lang="zh-CN" altLang="en-US">
              <a:ea typeface="宋体" pitchFamily="2" charset="-122"/>
            </a:endParaRPr>
          </a:p>
        </p:txBody>
      </p:sp>
      <p:sp>
        <p:nvSpPr>
          <p:cNvPr id="30" name="剪去同侧角的矩形 29"/>
          <p:cNvSpPr/>
          <p:nvPr/>
        </p:nvSpPr>
        <p:spPr bwMode="auto">
          <a:xfrm>
            <a:off x="7438070" y="2391034"/>
            <a:ext cx="914400" cy="414909"/>
          </a:xfrm>
          <a:prstGeom prst="snip2SameRect">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algn="ctr"/>
            <a:r>
              <a:rPr lang="en-US" altLang="zh-CN">
                <a:ea typeface="宋体" pitchFamily="2" charset="-122"/>
              </a:rPr>
              <a:t>VM2</a:t>
            </a:r>
            <a:endParaRPr lang="zh-CN" altLang="en-US">
              <a:ea typeface="宋体" pitchFamily="2" charset="-122"/>
            </a:endParaRPr>
          </a:p>
        </p:txBody>
      </p:sp>
      <p:cxnSp>
        <p:nvCxnSpPr>
          <p:cNvPr id="31" name="直接箭头连接符 6"/>
          <p:cNvCxnSpPr>
            <a:cxnSpLocks noChangeShapeType="1"/>
            <a:stCxn id="29" idx="1"/>
            <a:endCxn id="33" idx="3"/>
          </p:cNvCxnSpPr>
          <p:nvPr/>
        </p:nvCxnSpPr>
        <p:spPr bwMode="auto">
          <a:xfrm>
            <a:off x="6714170" y="2805943"/>
            <a:ext cx="76200" cy="1418589"/>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10"/>
          <p:cNvCxnSpPr>
            <a:cxnSpLocks noChangeShapeType="1"/>
            <a:stCxn id="30" idx="1"/>
            <a:endCxn id="34" idx="3"/>
          </p:cNvCxnSpPr>
          <p:nvPr/>
        </p:nvCxnSpPr>
        <p:spPr bwMode="auto">
          <a:xfrm flipH="1">
            <a:off x="7780970" y="2805943"/>
            <a:ext cx="114300" cy="1418589"/>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剪去同侧角的矩形 32"/>
          <p:cNvSpPr/>
          <p:nvPr/>
        </p:nvSpPr>
        <p:spPr bwMode="auto">
          <a:xfrm>
            <a:off x="6333170" y="4224532"/>
            <a:ext cx="914400" cy="427568"/>
          </a:xfrm>
          <a:prstGeom prst="snip2SameRect">
            <a:avLst/>
          </a:prstGeom>
          <a:solidFill>
            <a:schemeClr val="bg2"/>
          </a:solidFill>
          <a:ln w="9525" cap="flat" cmpd="sng" algn="ctr">
            <a:solidFill>
              <a:schemeClr val="tx1"/>
            </a:solidFill>
            <a:prstDash val="dash"/>
            <a:round/>
            <a:headEnd type="none" w="med" len="med"/>
            <a:tailEnd type="none" w="med" len="med"/>
          </a:ln>
          <a:effectLst/>
          <a:extLst/>
        </p:spPr>
        <p:txBody>
          <a:bodyPr/>
          <a:lstStyle/>
          <a:p>
            <a:pPr algn="ctr"/>
            <a:r>
              <a:rPr lang="en-US" altLang="zh-CN" dirty="0">
                <a:ea typeface="宋体" pitchFamily="2" charset="-122"/>
              </a:rPr>
              <a:t>VM1</a:t>
            </a:r>
            <a:endParaRPr lang="zh-CN" altLang="en-US" dirty="0">
              <a:ea typeface="宋体" pitchFamily="2" charset="-122"/>
            </a:endParaRPr>
          </a:p>
        </p:txBody>
      </p:sp>
      <p:sp>
        <p:nvSpPr>
          <p:cNvPr id="34" name="剪去同侧角的矩形 33"/>
          <p:cNvSpPr/>
          <p:nvPr/>
        </p:nvSpPr>
        <p:spPr bwMode="auto">
          <a:xfrm>
            <a:off x="7323770" y="4224532"/>
            <a:ext cx="914400" cy="427568"/>
          </a:xfrm>
          <a:prstGeom prst="snip2SameRect">
            <a:avLst/>
          </a:prstGeom>
          <a:solidFill>
            <a:schemeClr val="bg2"/>
          </a:solidFill>
          <a:ln w="9525" cap="flat" cmpd="sng" algn="ctr">
            <a:solidFill>
              <a:schemeClr val="tx1"/>
            </a:solidFill>
            <a:prstDash val="dash"/>
            <a:round/>
            <a:headEnd type="none" w="med" len="med"/>
            <a:tailEnd type="none" w="med" len="med"/>
          </a:ln>
          <a:effectLst/>
          <a:extLst/>
        </p:spPr>
        <p:txBody>
          <a:bodyPr/>
          <a:lstStyle/>
          <a:p>
            <a:pPr algn="ctr"/>
            <a:r>
              <a:rPr lang="en-US" altLang="zh-CN" dirty="0">
                <a:ea typeface="宋体" pitchFamily="2" charset="-122"/>
              </a:rPr>
              <a:t>VM2</a:t>
            </a:r>
            <a:endParaRPr lang="zh-CN" altLang="en-US" dirty="0">
              <a:ea typeface="宋体" pitchFamily="2" charset="-122"/>
            </a:endParaRPr>
          </a:p>
        </p:txBody>
      </p:sp>
      <p:sp>
        <p:nvSpPr>
          <p:cNvPr id="35" name="矩形 48"/>
          <p:cNvSpPr>
            <a:spLocks noChangeArrowheads="1"/>
          </p:cNvSpPr>
          <p:nvPr/>
        </p:nvSpPr>
        <p:spPr bwMode="auto">
          <a:xfrm>
            <a:off x="6244270" y="1207838"/>
            <a:ext cx="2133600" cy="495300"/>
          </a:xfrm>
          <a:prstGeom prst="rect">
            <a:avLst/>
          </a:prstGeom>
          <a:solidFill>
            <a:schemeClr val="bg1"/>
          </a:solidFill>
          <a:ln w="9525" algn="ctr">
            <a:solidFill>
              <a:schemeClr val="tx1"/>
            </a:solidFill>
            <a:round/>
            <a:headEnd/>
            <a:tailEnd/>
          </a:ln>
        </p:spPr>
        <p:txBody>
          <a:bodyPr/>
          <a:lstStyle/>
          <a:p>
            <a:pPr algn="ctr"/>
            <a:r>
              <a:rPr lang="en-US" altLang="zh-CN" dirty="0" smtClean="0">
                <a:ea typeface="宋体" pitchFamily="2" charset="-122"/>
              </a:rPr>
              <a:t>Application</a:t>
            </a:r>
          </a:p>
        </p:txBody>
      </p:sp>
      <p:cxnSp>
        <p:nvCxnSpPr>
          <p:cNvPr id="36" name="直接箭头连接符 51"/>
          <p:cNvCxnSpPr>
            <a:cxnSpLocks noChangeShapeType="1"/>
          </p:cNvCxnSpPr>
          <p:nvPr/>
        </p:nvCxnSpPr>
        <p:spPr bwMode="auto">
          <a:xfrm flipH="1">
            <a:off x="6714170" y="1588838"/>
            <a:ext cx="76200" cy="838200"/>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箭头连接符 52"/>
          <p:cNvCxnSpPr>
            <a:cxnSpLocks noChangeShapeType="1"/>
            <a:endCxn id="30" idx="3"/>
          </p:cNvCxnSpPr>
          <p:nvPr/>
        </p:nvCxnSpPr>
        <p:spPr bwMode="auto">
          <a:xfrm>
            <a:off x="7882570" y="1588838"/>
            <a:ext cx="12700" cy="802196"/>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矩形 37"/>
          <p:cNvSpPr/>
          <p:nvPr/>
        </p:nvSpPr>
        <p:spPr>
          <a:xfrm>
            <a:off x="6034092" y="2960438"/>
            <a:ext cx="2680956" cy="646331"/>
          </a:xfrm>
          <a:prstGeom prst="rect">
            <a:avLst/>
          </a:prstGeom>
        </p:spPr>
        <p:txBody>
          <a:bodyPr wrap="square">
            <a:spAutoFit/>
          </a:bodyPr>
          <a:lstStyle/>
          <a:p>
            <a:pPr algn="ctr"/>
            <a:r>
              <a:rPr lang="en-US" altLang="zh-CN" b="1" dirty="0" smtClean="0">
                <a:solidFill>
                  <a:srgbClr val="FF0000"/>
                </a:solidFill>
                <a:ea typeface="宋体" pitchFamily="2" charset="-122"/>
              </a:rPr>
              <a:t>Colocation-placement (</a:t>
            </a:r>
            <a:r>
              <a:rPr lang="en-US" altLang="zh-CN" b="1" dirty="0">
                <a:solidFill>
                  <a:srgbClr val="FF0000"/>
                </a:solidFill>
                <a:ea typeface="宋体" pitchFamily="2" charset="-122"/>
              </a:rPr>
              <a:t>CP)</a:t>
            </a:r>
            <a:endParaRPr lang="zh-CN" altLang="en-US" b="1" dirty="0">
              <a:solidFill>
                <a:srgbClr val="FF0000"/>
              </a:solidFill>
              <a:ea typeface="宋体" pitchFamily="2" charset="-122"/>
            </a:endParaRPr>
          </a:p>
        </p:txBody>
      </p:sp>
      <p:sp>
        <p:nvSpPr>
          <p:cNvPr id="39" name="矩形 38"/>
          <p:cNvSpPr/>
          <p:nvPr/>
        </p:nvSpPr>
        <p:spPr bwMode="auto">
          <a:xfrm>
            <a:off x="6237586" y="5017838"/>
            <a:ext cx="2044700" cy="533399"/>
          </a:xfrm>
          <a:prstGeom prst="rect">
            <a:avLst/>
          </a:prstGeom>
          <a:pattFill prst="openDmnd">
            <a:fgClr>
              <a:schemeClr val="tx1"/>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40" name="流程图: 终止 39"/>
          <p:cNvSpPr/>
          <p:nvPr/>
        </p:nvSpPr>
        <p:spPr bwMode="auto">
          <a:xfrm>
            <a:off x="6739570" y="5094038"/>
            <a:ext cx="1092200" cy="380999"/>
          </a:xfrm>
          <a:prstGeom prst="flowChartTerminator">
            <a:avLst/>
          </a:prstGeom>
          <a:solidFill>
            <a:srgbClr val="FFFF66"/>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algn="ctr"/>
            <a:r>
              <a:rPr lang="en-US" altLang="zh-CN" sz="1200" dirty="0" smtClean="0">
                <a:solidFill>
                  <a:schemeClr val="tx1"/>
                </a:solidFill>
                <a:ea typeface="宋体" pitchFamily="2" charset="-122"/>
              </a:rPr>
              <a:t>Virtual Network</a:t>
            </a:r>
            <a:endParaRPr lang="zh-CN" altLang="en-US" sz="1200" dirty="0">
              <a:solidFill>
                <a:schemeClr val="tx1"/>
              </a:solidFill>
              <a:ea typeface="宋体" pitchFamily="2" charset="-122"/>
            </a:endParaRPr>
          </a:p>
        </p:txBody>
      </p:sp>
      <p:sp>
        <p:nvSpPr>
          <p:cNvPr id="41" name="任意多边形 40"/>
          <p:cNvSpPr/>
          <p:nvPr/>
        </p:nvSpPr>
        <p:spPr bwMode="auto">
          <a:xfrm>
            <a:off x="6866570" y="4466222"/>
            <a:ext cx="876306" cy="768351"/>
          </a:xfrm>
          <a:custGeom>
            <a:avLst/>
            <a:gdLst>
              <a:gd name="connsiteX0" fmla="*/ 44396 w 2774927"/>
              <a:gd name="connsiteY0" fmla="*/ 56271 h 1519311"/>
              <a:gd name="connsiteX1" fmla="*/ 44396 w 2774927"/>
              <a:gd name="connsiteY1" fmla="*/ 1237957 h 1519311"/>
              <a:gd name="connsiteX2" fmla="*/ 58463 w 2774927"/>
              <a:gd name="connsiteY2" fmla="*/ 1350499 h 1519311"/>
              <a:gd name="connsiteX3" fmla="*/ 72531 w 2774927"/>
              <a:gd name="connsiteY3" fmla="*/ 1392702 h 1519311"/>
              <a:gd name="connsiteX4" fmla="*/ 171005 w 2774927"/>
              <a:gd name="connsiteY4" fmla="*/ 1406770 h 1519311"/>
              <a:gd name="connsiteX5" fmla="*/ 621171 w 2774927"/>
              <a:gd name="connsiteY5" fmla="*/ 1448973 h 1519311"/>
              <a:gd name="connsiteX6" fmla="*/ 1155743 w 2774927"/>
              <a:gd name="connsiteY6" fmla="*/ 1491176 h 1519311"/>
              <a:gd name="connsiteX7" fmla="*/ 1296420 w 2774927"/>
              <a:gd name="connsiteY7" fmla="*/ 1505243 h 1519311"/>
              <a:gd name="connsiteX8" fmla="*/ 1465233 w 2774927"/>
              <a:gd name="connsiteY8" fmla="*/ 1519311 h 1519311"/>
              <a:gd name="connsiteX9" fmla="*/ 1915399 w 2774927"/>
              <a:gd name="connsiteY9" fmla="*/ 1491176 h 1519311"/>
              <a:gd name="connsiteX10" fmla="*/ 2056076 w 2774927"/>
              <a:gd name="connsiteY10" fmla="*/ 1477108 h 1519311"/>
              <a:gd name="connsiteX11" fmla="*/ 2098279 w 2774927"/>
              <a:gd name="connsiteY11" fmla="*/ 1463040 h 1519311"/>
              <a:gd name="connsiteX12" fmla="*/ 2253023 w 2774927"/>
              <a:gd name="connsiteY12" fmla="*/ 1434905 h 1519311"/>
              <a:gd name="connsiteX13" fmla="*/ 2351497 w 2774927"/>
              <a:gd name="connsiteY13" fmla="*/ 1406770 h 1519311"/>
              <a:gd name="connsiteX14" fmla="*/ 2449971 w 2774927"/>
              <a:gd name="connsiteY14" fmla="*/ 1392702 h 1519311"/>
              <a:gd name="connsiteX15" fmla="*/ 2534377 w 2774927"/>
              <a:gd name="connsiteY15" fmla="*/ 1336431 h 1519311"/>
              <a:gd name="connsiteX16" fmla="*/ 2618783 w 2774927"/>
              <a:gd name="connsiteY16" fmla="*/ 1294228 h 1519311"/>
              <a:gd name="connsiteX17" fmla="*/ 2675054 w 2774927"/>
              <a:gd name="connsiteY17" fmla="*/ 1237957 h 1519311"/>
              <a:gd name="connsiteX18" fmla="*/ 2731325 w 2774927"/>
              <a:gd name="connsiteY18" fmla="*/ 1153551 h 1519311"/>
              <a:gd name="connsiteX19" fmla="*/ 2745393 w 2774927"/>
              <a:gd name="connsiteY19" fmla="*/ 1026942 h 1519311"/>
              <a:gd name="connsiteX20" fmla="*/ 2773528 w 2774927"/>
              <a:gd name="connsiteY20" fmla="*/ 984739 h 1519311"/>
              <a:gd name="connsiteX21" fmla="*/ 2759460 w 2774927"/>
              <a:gd name="connsiteY21" fmla="*/ 351693 h 1519311"/>
              <a:gd name="connsiteX22" fmla="*/ 2731325 w 2774927"/>
              <a:gd name="connsiteY22" fmla="*/ 253219 h 1519311"/>
              <a:gd name="connsiteX23" fmla="*/ 2717257 w 2774927"/>
              <a:gd name="connsiteY23" fmla="*/ 168813 h 1519311"/>
              <a:gd name="connsiteX24" fmla="*/ 2703190 w 2774927"/>
              <a:gd name="connsiteY24" fmla="*/ 42203 h 1519311"/>
              <a:gd name="connsiteX25" fmla="*/ 2689122 w 2774927"/>
              <a:gd name="connsiteY25" fmla="*/ 0 h 151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74927" h="1519311">
                <a:moveTo>
                  <a:pt x="44396" y="56271"/>
                </a:moveTo>
                <a:cubicBezTo>
                  <a:pt x="-41651" y="486500"/>
                  <a:pt x="19507" y="155290"/>
                  <a:pt x="44396" y="1237957"/>
                </a:cubicBezTo>
                <a:cubicBezTo>
                  <a:pt x="45265" y="1275753"/>
                  <a:pt x="51700" y="1313303"/>
                  <a:pt x="58463" y="1350499"/>
                </a:cubicBezTo>
                <a:cubicBezTo>
                  <a:pt x="61116" y="1365088"/>
                  <a:pt x="59268" y="1386070"/>
                  <a:pt x="72531" y="1392702"/>
                </a:cubicBezTo>
                <a:cubicBezTo>
                  <a:pt x="102188" y="1407531"/>
                  <a:pt x="138352" y="1401008"/>
                  <a:pt x="171005" y="1406770"/>
                </a:cubicBezTo>
                <a:cubicBezTo>
                  <a:pt x="471064" y="1459721"/>
                  <a:pt x="138405" y="1422878"/>
                  <a:pt x="621171" y="1448973"/>
                </a:cubicBezTo>
                <a:cubicBezTo>
                  <a:pt x="803563" y="1458832"/>
                  <a:pt x="971801" y="1474454"/>
                  <a:pt x="1155743" y="1491176"/>
                </a:cubicBezTo>
                <a:lnTo>
                  <a:pt x="1296420" y="1505243"/>
                </a:lnTo>
                <a:lnTo>
                  <a:pt x="1465233" y="1519311"/>
                </a:lnTo>
                <a:lnTo>
                  <a:pt x="1915399" y="1491176"/>
                </a:lnTo>
                <a:cubicBezTo>
                  <a:pt x="1962405" y="1487818"/>
                  <a:pt x="2009498" y="1484274"/>
                  <a:pt x="2056076" y="1477108"/>
                </a:cubicBezTo>
                <a:cubicBezTo>
                  <a:pt x="2070732" y="1474853"/>
                  <a:pt x="2083780" y="1466147"/>
                  <a:pt x="2098279" y="1463040"/>
                </a:cubicBezTo>
                <a:cubicBezTo>
                  <a:pt x="2149542" y="1452055"/>
                  <a:pt x="2201760" y="1445890"/>
                  <a:pt x="2253023" y="1434905"/>
                </a:cubicBezTo>
                <a:cubicBezTo>
                  <a:pt x="2421785" y="1398742"/>
                  <a:pt x="2139743" y="1445270"/>
                  <a:pt x="2351497" y="1406770"/>
                </a:cubicBezTo>
                <a:cubicBezTo>
                  <a:pt x="2384120" y="1400839"/>
                  <a:pt x="2417146" y="1397391"/>
                  <a:pt x="2449971" y="1392702"/>
                </a:cubicBezTo>
                <a:cubicBezTo>
                  <a:pt x="2524139" y="1367979"/>
                  <a:pt x="2464125" y="1394974"/>
                  <a:pt x="2534377" y="1336431"/>
                </a:cubicBezTo>
                <a:cubicBezTo>
                  <a:pt x="2570737" y="1306131"/>
                  <a:pt x="2576487" y="1308327"/>
                  <a:pt x="2618783" y="1294228"/>
                </a:cubicBezTo>
                <a:cubicBezTo>
                  <a:pt x="2637540" y="1275471"/>
                  <a:pt x="2660340" y="1260028"/>
                  <a:pt x="2675054" y="1237957"/>
                </a:cubicBezTo>
                <a:lnTo>
                  <a:pt x="2731325" y="1153551"/>
                </a:lnTo>
                <a:cubicBezTo>
                  <a:pt x="2736014" y="1111348"/>
                  <a:pt x="2735094" y="1068137"/>
                  <a:pt x="2745393" y="1026942"/>
                </a:cubicBezTo>
                <a:cubicBezTo>
                  <a:pt x="2749494" y="1010540"/>
                  <a:pt x="2773176" y="1001643"/>
                  <a:pt x="2773528" y="984739"/>
                </a:cubicBezTo>
                <a:cubicBezTo>
                  <a:pt x="2777924" y="773717"/>
                  <a:pt x="2771617" y="562410"/>
                  <a:pt x="2759460" y="351693"/>
                </a:cubicBezTo>
                <a:cubicBezTo>
                  <a:pt x="2757494" y="317612"/>
                  <a:pt x="2739001" y="286483"/>
                  <a:pt x="2731325" y="253219"/>
                </a:cubicBezTo>
                <a:cubicBezTo>
                  <a:pt x="2724911" y="225426"/>
                  <a:pt x="2721027" y="197086"/>
                  <a:pt x="2717257" y="168813"/>
                </a:cubicBezTo>
                <a:cubicBezTo>
                  <a:pt x="2711645" y="126722"/>
                  <a:pt x="2710171" y="84088"/>
                  <a:pt x="2703190" y="42203"/>
                </a:cubicBezTo>
                <a:cubicBezTo>
                  <a:pt x="2700752" y="27576"/>
                  <a:pt x="2689122" y="0"/>
                  <a:pt x="2689122" y="0"/>
                </a:cubicBezTo>
              </a:path>
            </a:pathLst>
          </a:custGeom>
          <a:noFill/>
          <a:ln w="38100" cap="flat" cmpd="sng" algn="ctr">
            <a:solidFill>
              <a:srgbClr val="FF0000"/>
            </a:solidFill>
            <a:prstDash val="dash"/>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45" name="TextBox 21"/>
          <p:cNvSpPr txBox="1"/>
          <p:nvPr/>
        </p:nvSpPr>
        <p:spPr>
          <a:xfrm>
            <a:off x="5993229" y="5884902"/>
            <a:ext cx="2614818" cy="646331"/>
          </a:xfrm>
          <a:prstGeom prst="rect">
            <a:avLst/>
          </a:prstGeom>
          <a:noFill/>
        </p:spPr>
        <p:txBody>
          <a:bodyPr wrap="none" rtlCol="0">
            <a:spAutoFit/>
          </a:bodyPr>
          <a:lstStyle/>
          <a:p>
            <a:r>
              <a:rPr lang="en-US" altLang="zh-CN" b="1" dirty="0" smtClean="0">
                <a:solidFill>
                  <a:srgbClr val="FF0000"/>
                </a:solidFill>
              </a:rPr>
              <a:t>Pass through </a:t>
            </a:r>
            <a:r>
              <a:rPr lang="en-US" altLang="zh-CN" b="1" dirty="0" err="1" smtClean="0">
                <a:solidFill>
                  <a:srgbClr val="FF0000"/>
                </a:solidFill>
              </a:rPr>
              <a:t>vNIC</a:t>
            </a:r>
            <a:endParaRPr lang="en-US" altLang="zh-CN" b="1" dirty="0" smtClean="0">
              <a:solidFill>
                <a:srgbClr val="FF0000"/>
              </a:solidFill>
            </a:endParaRPr>
          </a:p>
          <a:p>
            <a:r>
              <a:rPr lang="en-US" altLang="zh-CN" b="1" dirty="0">
                <a:solidFill>
                  <a:srgbClr val="FF0000"/>
                </a:solidFill>
              </a:rPr>
              <a:t>b</a:t>
            </a:r>
            <a:r>
              <a:rPr lang="en-US" altLang="zh-CN" b="1" dirty="0" smtClean="0">
                <a:solidFill>
                  <a:srgbClr val="FF0000"/>
                </a:solidFill>
              </a:rPr>
              <a:t>ut not NIC</a:t>
            </a:r>
            <a:endParaRPr lang="zh-CN" altLang="en-US" b="1" dirty="0">
              <a:solidFill>
                <a:srgbClr val="FF0000"/>
              </a:solidFill>
            </a:endParaRPr>
          </a:p>
        </p:txBody>
      </p:sp>
    </p:spTree>
    <p:extLst>
      <p:ext uri="{BB962C8B-B14F-4D97-AF65-F5344CB8AC3E}">
        <p14:creationId xmlns:p14="http://schemas.microsoft.com/office/powerpoint/2010/main" val="1634474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strips(upRight)">
                                      <p:cBhvr>
                                        <p:cTn id="22" dur="500"/>
                                        <p:tgtEl>
                                          <p:spTgt spid="41"/>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41" grpId="0" animBg="1"/>
      <p:bldP spid="4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Physical network</a:t>
            </a:r>
          </a:p>
          <a:p>
            <a:pPr lvl="1"/>
            <a:r>
              <a:rPr lang="en-US" altLang="zh-CN" dirty="0" smtClean="0"/>
              <a:t>NIC, switch</a:t>
            </a:r>
          </a:p>
          <a:p>
            <a:r>
              <a:rPr lang="en-US" altLang="zh-CN" dirty="0" smtClean="0"/>
              <a:t>Virtual Network</a:t>
            </a:r>
          </a:p>
          <a:p>
            <a:pPr lvl="1"/>
            <a:r>
              <a:rPr lang="en-US" altLang="zh-CN" dirty="0" err="1" smtClean="0"/>
              <a:t>vNIC</a:t>
            </a:r>
            <a:r>
              <a:rPr lang="en-US" altLang="zh-CN" dirty="0" smtClean="0"/>
              <a:t>, </a:t>
            </a:r>
            <a:r>
              <a:rPr lang="en-US" altLang="zh-CN" dirty="0" err="1" smtClean="0"/>
              <a:t>vSwitch</a:t>
            </a:r>
            <a:endParaRPr lang="en-US" altLang="zh-CN" dirty="0" smtClean="0"/>
          </a:p>
          <a:p>
            <a:r>
              <a:rPr lang="en-US" altLang="zh-CN" dirty="0" smtClean="0"/>
              <a:t>Virtual network devices</a:t>
            </a:r>
          </a:p>
          <a:p>
            <a:pPr lvl="1"/>
            <a:r>
              <a:rPr lang="en-US" altLang="zh-CN" dirty="0" smtClean="0"/>
              <a:t>TAP/TUN</a:t>
            </a:r>
          </a:p>
          <a:p>
            <a:pPr lvl="1"/>
            <a:r>
              <a:rPr lang="en-US" altLang="zh-CN" dirty="0"/>
              <a:t>Linux </a:t>
            </a:r>
            <a:r>
              <a:rPr lang="en-US" altLang="zh-CN" dirty="0" smtClean="0"/>
              <a:t>Bridge</a:t>
            </a:r>
          </a:p>
          <a:p>
            <a:endParaRPr lang="en-US" altLang="zh-CN" dirty="0" smtClean="0"/>
          </a:p>
          <a:p>
            <a:endParaRPr lang="en-US" altLang="zh-CN" dirty="0" smtClean="0"/>
          </a:p>
          <a:p>
            <a:endParaRPr lang="zh-CN" altLang="en-US" dirty="0"/>
          </a:p>
        </p:txBody>
      </p:sp>
      <p:sp>
        <p:nvSpPr>
          <p:cNvPr id="3" name="标题 2"/>
          <p:cNvSpPr>
            <a:spLocks noGrp="1"/>
          </p:cNvSpPr>
          <p:nvPr>
            <p:ph type="title"/>
          </p:nvPr>
        </p:nvSpPr>
        <p:spPr/>
        <p:txBody>
          <a:bodyPr/>
          <a:lstStyle/>
          <a:p>
            <a:r>
              <a:rPr lang="en-US" altLang="zh-CN" dirty="0"/>
              <a:t>Virtual </a:t>
            </a:r>
            <a:r>
              <a:rPr lang="en-US" altLang="zh-CN" dirty="0" smtClean="0"/>
              <a:t>network concepts</a:t>
            </a:r>
            <a:endParaRPr lang="zh-CN" altLang="en-US" dirty="0"/>
          </a:p>
        </p:txBody>
      </p:sp>
      <p:sp>
        <p:nvSpPr>
          <p:cNvPr id="4" name="矩形 3"/>
          <p:cNvSpPr/>
          <p:nvPr/>
        </p:nvSpPr>
        <p:spPr>
          <a:xfrm>
            <a:off x="381000" y="4385546"/>
            <a:ext cx="7010400" cy="646331"/>
          </a:xfrm>
          <a:prstGeom prst="rect">
            <a:avLst/>
          </a:prstGeom>
        </p:spPr>
        <p:txBody>
          <a:bodyPr wrap="square">
            <a:spAutoFit/>
          </a:bodyPr>
          <a:lstStyle/>
          <a:p>
            <a:r>
              <a:rPr lang="en-US" altLang="zh-CN" dirty="0">
                <a:hlinkClick r:id="rId3"/>
              </a:rPr>
              <a:t>http://www.ibm.com/developerworks/cn/linux/1310_xiawc_networkdevice/</a:t>
            </a:r>
            <a:r>
              <a:rPr lang="en-US" altLang="zh-CN" dirty="0"/>
              <a:t> </a:t>
            </a:r>
          </a:p>
        </p:txBody>
      </p:sp>
      <p:sp>
        <p:nvSpPr>
          <p:cNvPr id="5" name="矩形 4"/>
          <p:cNvSpPr/>
          <p:nvPr/>
        </p:nvSpPr>
        <p:spPr>
          <a:xfrm>
            <a:off x="398928" y="5031877"/>
            <a:ext cx="6840071" cy="646331"/>
          </a:xfrm>
          <a:prstGeom prst="rect">
            <a:avLst/>
          </a:prstGeom>
        </p:spPr>
        <p:txBody>
          <a:bodyPr wrap="square">
            <a:spAutoFit/>
          </a:bodyPr>
          <a:lstStyle/>
          <a:p>
            <a:r>
              <a:rPr lang="en-US" altLang="zh-CN" dirty="0">
                <a:hlinkClick r:id="rId4"/>
              </a:rPr>
              <a:t>https://www.vmware.com/support/ws55/doc/ws_net_basics.html</a:t>
            </a:r>
            <a:endParaRPr lang="en-US" altLang="zh-CN" dirty="0"/>
          </a:p>
        </p:txBody>
      </p:sp>
      <p:sp>
        <p:nvSpPr>
          <p:cNvPr id="6" name="矩形 5"/>
          <p:cNvSpPr/>
          <p:nvPr/>
        </p:nvSpPr>
        <p:spPr>
          <a:xfrm>
            <a:off x="398928" y="5728903"/>
            <a:ext cx="6687671" cy="369332"/>
          </a:xfrm>
          <a:prstGeom prst="rect">
            <a:avLst/>
          </a:prstGeom>
        </p:spPr>
        <p:txBody>
          <a:bodyPr wrap="square">
            <a:spAutoFit/>
          </a:bodyPr>
          <a:lstStyle/>
          <a:p>
            <a:r>
              <a:rPr lang="en-US" altLang="zh-CN" dirty="0">
                <a:hlinkClick r:id="rId5"/>
              </a:rPr>
              <a:t>http://blog.csdn.net/tantexian/article/details/45395075</a:t>
            </a:r>
            <a:endParaRPr lang="en-US" altLang="zh-CN" dirty="0"/>
          </a:p>
        </p:txBody>
      </p:sp>
    </p:spTree>
    <p:extLst>
      <p:ext uri="{BB962C8B-B14F-4D97-AF65-F5344CB8AC3E}">
        <p14:creationId xmlns:p14="http://schemas.microsoft.com/office/powerpoint/2010/main" val="151706402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6624637" y="904875"/>
            <a:ext cx="2062163" cy="1606501"/>
          </a:xfrm>
          <a:prstGeom prst="rect">
            <a:avLst/>
          </a:prstGeom>
        </p:spPr>
      </p:pic>
      <p:sp>
        <p:nvSpPr>
          <p:cNvPr id="2" name="标题 1"/>
          <p:cNvSpPr>
            <a:spLocks noGrp="1"/>
          </p:cNvSpPr>
          <p:nvPr>
            <p:ph type="title"/>
          </p:nvPr>
        </p:nvSpPr>
        <p:spPr/>
        <p:txBody>
          <a:bodyPr/>
          <a:lstStyle/>
          <a:p>
            <a:r>
              <a:rPr lang="en-US" altLang="zh-CN" dirty="0" smtClean="0"/>
              <a:t>Physical </a:t>
            </a:r>
            <a:r>
              <a:rPr lang="en-US" altLang="zh-CN" dirty="0"/>
              <a:t>network</a:t>
            </a:r>
            <a:endParaRPr lang="zh-CN" altLang="en-US" dirty="0"/>
          </a:p>
        </p:txBody>
      </p:sp>
      <p:sp>
        <p:nvSpPr>
          <p:cNvPr id="3" name="内容占位符 2"/>
          <p:cNvSpPr>
            <a:spLocks noGrp="1"/>
          </p:cNvSpPr>
          <p:nvPr>
            <p:ph idx="1"/>
          </p:nvPr>
        </p:nvSpPr>
        <p:spPr>
          <a:xfrm>
            <a:off x="304799" y="914400"/>
            <a:ext cx="6212535" cy="5850388"/>
          </a:xfrm>
        </p:spPr>
        <p:txBody>
          <a:bodyPr/>
          <a:lstStyle/>
          <a:p>
            <a:r>
              <a:rPr lang="en-US" altLang="zh-CN" sz="2400" dirty="0"/>
              <a:t>Many computers with distinct geolocations are connected together, creating a physical network.</a:t>
            </a:r>
            <a:endParaRPr lang="en-US" altLang="zh-CN" sz="2400" b="1" dirty="0">
              <a:solidFill>
                <a:srgbClr val="FF0000"/>
              </a:solidFill>
            </a:endParaRPr>
          </a:p>
          <a:p>
            <a:r>
              <a:rPr lang="en-US" altLang="zh-CN" sz="2400" dirty="0" smtClean="0"/>
              <a:t>Network connection needs network devices.</a:t>
            </a:r>
          </a:p>
          <a:p>
            <a:pPr lvl="1"/>
            <a:r>
              <a:rPr lang="en-US" altLang="zh-CN" sz="1800" b="1" dirty="0" smtClean="0">
                <a:solidFill>
                  <a:srgbClr val="FF0000"/>
                </a:solidFill>
              </a:rPr>
              <a:t>Network </a:t>
            </a:r>
            <a:r>
              <a:rPr lang="en-US" altLang="zh-CN" sz="1800" b="1" dirty="0">
                <a:solidFill>
                  <a:srgbClr val="FF0000"/>
                </a:solidFill>
              </a:rPr>
              <a:t>interface </a:t>
            </a:r>
            <a:r>
              <a:rPr lang="en-US" altLang="zh-CN" sz="1800" b="1" dirty="0" smtClean="0">
                <a:solidFill>
                  <a:srgbClr val="FF0000"/>
                </a:solidFill>
              </a:rPr>
              <a:t>controller(NIC</a:t>
            </a:r>
            <a:r>
              <a:rPr lang="en-US" altLang="zh-CN" sz="1800" b="1" dirty="0">
                <a:solidFill>
                  <a:srgbClr val="FF0000"/>
                </a:solidFill>
              </a:rPr>
              <a:t>) </a:t>
            </a:r>
            <a:endParaRPr lang="en-US" altLang="zh-CN" sz="1800" dirty="0" smtClean="0"/>
          </a:p>
          <a:p>
            <a:pPr lvl="2"/>
            <a:r>
              <a:rPr lang="en-US" altLang="zh-CN" sz="1400" dirty="0" smtClean="0"/>
              <a:t>A computer or server must be network-capable with a working </a:t>
            </a:r>
            <a:r>
              <a:rPr lang="en-US" altLang="zh-CN" sz="1400" b="1" dirty="0" smtClean="0">
                <a:solidFill>
                  <a:srgbClr val="FF0000"/>
                </a:solidFill>
              </a:rPr>
              <a:t>NIC </a:t>
            </a:r>
            <a:r>
              <a:rPr lang="en-US" altLang="zh-CN" sz="1400" dirty="0" smtClean="0"/>
              <a:t>or a </a:t>
            </a:r>
            <a:r>
              <a:rPr lang="en-US" altLang="zh-CN" sz="1400" b="1" dirty="0" smtClean="0">
                <a:solidFill>
                  <a:srgbClr val="FF0000"/>
                </a:solidFill>
              </a:rPr>
              <a:t>network card</a:t>
            </a:r>
            <a:r>
              <a:rPr lang="en-US" altLang="zh-CN" sz="1400" dirty="0" smtClean="0"/>
              <a:t> installed.</a:t>
            </a:r>
          </a:p>
          <a:p>
            <a:pPr lvl="2"/>
            <a:r>
              <a:rPr lang="en-US" altLang="zh-CN" sz="1400" dirty="0"/>
              <a:t>T</a:t>
            </a:r>
            <a:r>
              <a:rPr lang="en-US" altLang="zh-CN" sz="1400" dirty="0" smtClean="0"/>
              <a:t>he </a:t>
            </a:r>
            <a:r>
              <a:rPr lang="en-US" altLang="zh-CN" sz="1400" b="1" dirty="0">
                <a:solidFill>
                  <a:srgbClr val="FF0000"/>
                </a:solidFill>
              </a:rPr>
              <a:t>NIC</a:t>
            </a:r>
            <a:r>
              <a:rPr lang="en-US" altLang="zh-CN" sz="1400" dirty="0"/>
              <a:t> enables the computer to interact with a network. </a:t>
            </a:r>
            <a:endParaRPr lang="en-US" altLang="zh-CN" sz="1400" dirty="0" smtClean="0"/>
          </a:p>
          <a:p>
            <a:pPr lvl="2"/>
            <a:endParaRPr lang="en-US" altLang="zh-CN" sz="1400" dirty="0" smtClean="0"/>
          </a:p>
          <a:p>
            <a:pPr lvl="1"/>
            <a:r>
              <a:rPr lang="en-US" altLang="zh-CN" sz="1800" b="1" dirty="0" smtClean="0">
                <a:solidFill>
                  <a:srgbClr val="FF0000"/>
                </a:solidFill>
              </a:rPr>
              <a:t>Switch and local </a:t>
            </a:r>
            <a:r>
              <a:rPr lang="en-US" altLang="zh-CN" sz="1800" b="1" dirty="0">
                <a:solidFill>
                  <a:srgbClr val="FF0000"/>
                </a:solidFill>
              </a:rPr>
              <a:t>area network (LAN)</a:t>
            </a:r>
            <a:endParaRPr lang="en-US" altLang="zh-CN" sz="1800" b="1" dirty="0" smtClean="0">
              <a:solidFill>
                <a:srgbClr val="FF0000"/>
              </a:solidFill>
            </a:endParaRPr>
          </a:p>
          <a:p>
            <a:pPr lvl="2"/>
            <a:r>
              <a:rPr lang="en-US" altLang="zh-CN" sz="1400" dirty="0"/>
              <a:t>C</a:t>
            </a:r>
            <a:r>
              <a:rPr lang="en-US" altLang="zh-CN" sz="1400" dirty="0" smtClean="0"/>
              <a:t>omputers </a:t>
            </a:r>
            <a:r>
              <a:rPr lang="en-US" altLang="zh-CN" sz="1400" dirty="0"/>
              <a:t>are usually connected to a device called a </a:t>
            </a:r>
            <a:r>
              <a:rPr lang="en-US" altLang="zh-CN" sz="1400" b="1" dirty="0">
                <a:solidFill>
                  <a:srgbClr val="FF0000"/>
                </a:solidFill>
              </a:rPr>
              <a:t>switch</a:t>
            </a:r>
            <a:r>
              <a:rPr lang="en-US" altLang="zh-CN" sz="1400" dirty="0"/>
              <a:t>, which </a:t>
            </a:r>
            <a:r>
              <a:rPr lang="en-US" altLang="zh-CN" sz="1400" dirty="0" smtClean="0"/>
              <a:t>creates a </a:t>
            </a:r>
            <a:r>
              <a:rPr lang="en-US" altLang="zh-CN" sz="1400" b="1" dirty="0" smtClean="0">
                <a:solidFill>
                  <a:srgbClr val="FF0000"/>
                </a:solidFill>
              </a:rPr>
              <a:t>local area network (LAN)</a:t>
            </a:r>
            <a:r>
              <a:rPr lang="en-US" altLang="zh-CN" sz="1400" dirty="0" smtClean="0"/>
              <a:t>. </a:t>
            </a:r>
            <a:endParaRPr lang="en-US" altLang="zh-CN" sz="1400" dirty="0"/>
          </a:p>
          <a:p>
            <a:pPr lvl="2"/>
            <a:r>
              <a:rPr lang="en-US" altLang="zh-CN" sz="1400" b="1" dirty="0" smtClean="0">
                <a:solidFill>
                  <a:srgbClr val="FF0000"/>
                </a:solidFill>
              </a:rPr>
              <a:t>Switches</a:t>
            </a:r>
            <a:r>
              <a:rPr lang="en-US" altLang="zh-CN" sz="1400" dirty="0" smtClean="0"/>
              <a:t> </a:t>
            </a:r>
            <a:r>
              <a:rPr lang="en-US" altLang="zh-CN" sz="1400" dirty="0"/>
              <a:t>are responsible for intelligently routing this network traffic to the appropriate destination.</a:t>
            </a:r>
            <a:endParaRPr lang="zh-CN" altLang="en-US" sz="1400" dirty="0"/>
          </a:p>
          <a:p>
            <a:endParaRPr lang="en-US" altLang="zh-CN" sz="2400" dirty="0" smtClean="0"/>
          </a:p>
          <a:p>
            <a:pPr lvl="1"/>
            <a:r>
              <a:rPr lang="en-US" altLang="zh-CN" sz="1800" dirty="0" smtClean="0"/>
              <a:t>Network protocol: TCP/IP</a:t>
            </a:r>
          </a:p>
          <a:p>
            <a:endParaRPr lang="zh-CN" altLang="en-US" sz="2400" dirty="0"/>
          </a:p>
        </p:txBody>
      </p:sp>
      <p:pic>
        <p:nvPicPr>
          <p:cNvPr id="4" name="图片 3"/>
          <p:cNvPicPr>
            <a:picLocks noChangeAspect="1"/>
          </p:cNvPicPr>
          <p:nvPr/>
        </p:nvPicPr>
        <p:blipFill>
          <a:blip r:embed="rId4"/>
          <a:stretch>
            <a:fillRect/>
          </a:stretch>
        </p:blipFill>
        <p:spPr>
          <a:xfrm>
            <a:off x="6624637" y="3731902"/>
            <a:ext cx="2057400" cy="1240242"/>
          </a:xfrm>
          <a:prstGeom prst="rect">
            <a:avLst/>
          </a:prstGeom>
        </p:spPr>
      </p:pic>
      <p:pic>
        <p:nvPicPr>
          <p:cNvPr id="5" name="图片 4"/>
          <p:cNvPicPr>
            <a:picLocks noChangeAspect="1"/>
          </p:cNvPicPr>
          <p:nvPr/>
        </p:nvPicPr>
        <p:blipFill>
          <a:blip r:embed="rId5"/>
          <a:stretch>
            <a:fillRect/>
          </a:stretch>
        </p:blipFill>
        <p:spPr>
          <a:xfrm>
            <a:off x="5410200" y="5486400"/>
            <a:ext cx="2900068" cy="1066800"/>
          </a:xfrm>
          <a:prstGeom prst="rect">
            <a:avLst/>
          </a:prstGeom>
        </p:spPr>
      </p:pic>
    </p:spTree>
    <p:extLst>
      <p:ext uri="{BB962C8B-B14F-4D97-AF65-F5344CB8AC3E}">
        <p14:creationId xmlns:p14="http://schemas.microsoft.com/office/powerpoint/2010/main" val="31542127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7391400" cy="5449886"/>
          </a:xfrm>
        </p:spPr>
        <p:txBody>
          <a:bodyPr/>
          <a:lstStyle/>
          <a:p>
            <a:r>
              <a:rPr lang="en-US" altLang="zh-CN" sz="2400" dirty="0" smtClean="0"/>
              <a:t>In </a:t>
            </a:r>
            <a:r>
              <a:rPr lang="en-US" altLang="zh-CN" sz="2400" dirty="0"/>
              <a:t>the 1960s </a:t>
            </a:r>
            <a:endParaRPr lang="en-US" altLang="zh-CN" sz="2400" dirty="0" smtClean="0"/>
          </a:p>
          <a:p>
            <a:pPr lvl="1"/>
            <a:r>
              <a:rPr lang="en-US" altLang="zh-CN" sz="2000" dirty="0" smtClean="0"/>
              <a:t>Firstly </a:t>
            </a:r>
            <a:r>
              <a:rPr lang="en-US" altLang="zh-CN" sz="2000" dirty="0"/>
              <a:t>appeared in IBM mainframe </a:t>
            </a:r>
            <a:r>
              <a:rPr lang="en-US" altLang="zh-CN" sz="2000" dirty="0" smtClean="0"/>
              <a:t>computer OS.</a:t>
            </a:r>
            <a:endParaRPr lang="en-US" altLang="zh-CN" sz="2000" dirty="0"/>
          </a:p>
          <a:p>
            <a:pPr lvl="1"/>
            <a:r>
              <a:rPr lang="en-US" altLang="zh-CN" sz="2000" dirty="0"/>
              <a:t>Used as a method of dividing system resources between different applications.</a:t>
            </a:r>
          </a:p>
          <a:p>
            <a:r>
              <a:rPr lang="en-US" altLang="zh-CN" sz="2400" dirty="0" smtClean="0"/>
              <a:t>Since then, before 1999</a:t>
            </a:r>
          </a:p>
          <a:p>
            <a:pPr lvl="1"/>
            <a:r>
              <a:rPr lang="en-US" altLang="zh-CN" sz="2000" dirty="0" smtClean="0"/>
              <a:t>the </a:t>
            </a:r>
            <a:r>
              <a:rPr lang="en-US" altLang="zh-CN" sz="2000" dirty="0"/>
              <a:t>development of virtualization was </a:t>
            </a:r>
            <a:r>
              <a:rPr lang="en-US" altLang="zh-CN" sz="2000" dirty="0" smtClean="0"/>
              <a:t>almost at a standstill about 30 years.</a:t>
            </a:r>
            <a:endParaRPr lang="en-US" altLang="zh-CN" sz="2000" dirty="0"/>
          </a:p>
          <a:p>
            <a:r>
              <a:rPr lang="en-US" altLang="zh-CN" sz="2400" dirty="0" smtClean="0"/>
              <a:t>1999</a:t>
            </a:r>
            <a:r>
              <a:rPr lang="en-US" altLang="zh-CN" sz="2400" dirty="0"/>
              <a:t>-, </a:t>
            </a:r>
            <a:r>
              <a:rPr lang="en-US" altLang="zh-CN" sz="2400" dirty="0" smtClean="0"/>
              <a:t>the</a:t>
            </a:r>
            <a:r>
              <a:rPr lang="zh-CN" altLang="en-US" sz="2400" dirty="0" smtClean="0"/>
              <a:t> </a:t>
            </a:r>
            <a:r>
              <a:rPr lang="en-US" altLang="zh-CN" sz="2400" dirty="0" smtClean="0"/>
              <a:t>development</a:t>
            </a:r>
            <a:r>
              <a:rPr lang="zh-CN" altLang="en-US" sz="2400" dirty="0" smtClean="0"/>
              <a:t> </a:t>
            </a:r>
            <a:r>
              <a:rPr lang="en-US" altLang="zh-CN" sz="2400" dirty="0" smtClean="0"/>
              <a:t>runs</a:t>
            </a:r>
            <a:r>
              <a:rPr lang="zh-CN" altLang="en-US" sz="2400" dirty="0" smtClean="0"/>
              <a:t> </a:t>
            </a:r>
            <a:r>
              <a:rPr lang="en-US" altLang="zh-CN" sz="2400" dirty="0" smtClean="0"/>
              <a:t>to climax</a:t>
            </a:r>
            <a:endParaRPr lang="en-US" altLang="zh-CN" sz="2400" dirty="0"/>
          </a:p>
          <a:p>
            <a:pPr lvl="1"/>
            <a:r>
              <a:rPr lang="en-US" altLang="zh-CN" sz="2000" dirty="0" err="1" smtClean="0"/>
              <a:t>Vmware</a:t>
            </a:r>
            <a:r>
              <a:rPr lang="en-US" altLang="zh-CN" sz="2000" dirty="0" smtClean="0"/>
              <a:t>, the first virtual platform </a:t>
            </a:r>
            <a:r>
              <a:rPr lang="en-US" altLang="zh-CN" sz="2000" dirty="0"/>
              <a:t>for I</a:t>
            </a:r>
            <a:r>
              <a:rPr lang="en-US" altLang="zh-CN" sz="2000" dirty="0" smtClean="0"/>
              <a:t>ntel x86-32 </a:t>
            </a:r>
            <a:r>
              <a:rPr lang="en-US" altLang="zh-CN" sz="2000" dirty="0"/>
              <a:t>architecture </a:t>
            </a:r>
            <a:r>
              <a:rPr lang="en-US" altLang="zh-CN" sz="2000" dirty="0" smtClean="0"/>
              <a:t>computers.</a:t>
            </a:r>
            <a:endParaRPr lang="en-US" altLang="zh-CN" sz="2000" dirty="0"/>
          </a:p>
          <a:p>
            <a:pPr lvl="1"/>
            <a:r>
              <a:rPr lang="en-US" altLang="zh-CN" sz="2000" dirty="0" smtClean="0"/>
              <a:t>2003, UCCL, </a:t>
            </a:r>
            <a:r>
              <a:rPr lang="en-US" altLang="zh-CN" sz="2000" dirty="0" err="1" smtClean="0"/>
              <a:t>Xen</a:t>
            </a:r>
            <a:r>
              <a:rPr lang="en-US" altLang="zh-CN" sz="2000" dirty="0"/>
              <a:t>, </a:t>
            </a:r>
            <a:r>
              <a:rPr lang="en-US" altLang="zh-CN" sz="2000" dirty="0" smtClean="0"/>
              <a:t>the first open-source</a:t>
            </a:r>
            <a:r>
              <a:rPr lang="en-US" altLang="zh-CN" sz="2000" dirty="0"/>
              <a:t>, </a:t>
            </a:r>
            <a:r>
              <a:rPr lang="en-US" altLang="zh-CN" sz="2000" dirty="0" smtClean="0"/>
              <a:t>drive more academia research on virtualization.</a:t>
            </a:r>
            <a:endParaRPr lang="en-US" altLang="zh-CN" sz="2000" dirty="0"/>
          </a:p>
          <a:p>
            <a:pPr lvl="1"/>
            <a:r>
              <a:rPr lang="en-US" altLang="zh-CN" sz="2000" dirty="0" smtClean="0"/>
              <a:t>2007, </a:t>
            </a:r>
            <a:r>
              <a:rPr lang="en-US" altLang="zh-CN" sz="1600" dirty="0" smtClean="0"/>
              <a:t>KVM, a </a:t>
            </a:r>
            <a:r>
              <a:rPr lang="en-US" altLang="zh-CN" sz="1600" dirty="0" err="1" smtClean="0"/>
              <a:t>linux</a:t>
            </a:r>
            <a:r>
              <a:rPr lang="en-US" altLang="zh-CN" sz="1600" dirty="0" smtClean="0"/>
              <a:t> OS kernel-based VM</a:t>
            </a:r>
          </a:p>
          <a:p>
            <a:pPr lvl="1"/>
            <a:r>
              <a:rPr lang="en-US" altLang="zh-CN" sz="1600" dirty="0" smtClean="0"/>
              <a:t>2007, </a:t>
            </a:r>
            <a:r>
              <a:rPr lang="en-US" altLang="zh-CN" sz="1600" dirty="0"/>
              <a:t>h</a:t>
            </a:r>
            <a:r>
              <a:rPr lang="en-US" altLang="zh-CN" sz="1600" dirty="0" smtClean="0"/>
              <a:t>ardware </a:t>
            </a:r>
            <a:r>
              <a:rPr lang="en-US" altLang="zh-CN" sz="1600" dirty="0"/>
              <a:t>support: Intel VT, AMD-V</a:t>
            </a:r>
          </a:p>
          <a:p>
            <a:pPr lvl="1"/>
            <a:r>
              <a:rPr lang="en-US" altLang="zh-CN" sz="2000" dirty="0"/>
              <a:t>Now ~50 virtualization tools or types</a:t>
            </a:r>
            <a:endParaRPr lang="zh-CN" altLang="en-US" sz="2000" dirty="0"/>
          </a:p>
        </p:txBody>
      </p:sp>
      <p:sp>
        <p:nvSpPr>
          <p:cNvPr id="3" name="标题 2"/>
          <p:cNvSpPr>
            <a:spLocks noGrp="1"/>
          </p:cNvSpPr>
          <p:nvPr>
            <p:ph type="title"/>
          </p:nvPr>
        </p:nvSpPr>
        <p:spPr/>
        <p:txBody>
          <a:bodyPr/>
          <a:lstStyle/>
          <a:p>
            <a:r>
              <a:rPr lang="en-US" altLang="zh-CN" dirty="0" smtClean="0"/>
              <a:t>2. History </a:t>
            </a:r>
            <a:endParaRPr lang="zh-CN" altLang="en-US" dirty="0"/>
          </a:p>
        </p:txBody>
      </p:sp>
      <p:pic>
        <p:nvPicPr>
          <p:cNvPr id="15" name="图片 14"/>
          <p:cNvPicPr>
            <a:picLocks noChangeAspect="1"/>
          </p:cNvPicPr>
          <p:nvPr/>
        </p:nvPicPr>
        <p:blipFill>
          <a:blip r:embed="rId3"/>
          <a:stretch>
            <a:fillRect/>
          </a:stretch>
        </p:blipFill>
        <p:spPr>
          <a:xfrm>
            <a:off x="7580736" y="953597"/>
            <a:ext cx="1314450" cy="1447800"/>
          </a:xfrm>
          <a:prstGeom prst="rect">
            <a:avLst/>
          </a:prstGeom>
        </p:spPr>
      </p:pic>
      <p:pic>
        <p:nvPicPr>
          <p:cNvPr id="16" name="图片 15"/>
          <p:cNvPicPr>
            <a:picLocks noChangeAspect="1"/>
          </p:cNvPicPr>
          <p:nvPr/>
        </p:nvPicPr>
        <p:blipFill>
          <a:blip r:embed="rId4"/>
          <a:stretch>
            <a:fillRect/>
          </a:stretch>
        </p:blipFill>
        <p:spPr>
          <a:xfrm>
            <a:off x="7826022" y="4724400"/>
            <a:ext cx="936978" cy="457200"/>
          </a:xfrm>
          <a:prstGeom prst="rect">
            <a:avLst/>
          </a:prstGeom>
        </p:spPr>
      </p:pic>
      <p:pic>
        <p:nvPicPr>
          <p:cNvPr id="18" name="图片 17"/>
          <p:cNvPicPr>
            <a:picLocks noChangeAspect="1"/>
          </p:cNvPicPr>
          <p:nvPr/>
        </p:nvPicPr>
        <p:blipFill>
          <a:blip r:embed="rId5"/>
          <a:stretch>
            <a:fillRect/>
          </a:stretch>
        </p:blipFill>
        <p:spPr>
          <a:xfrm>
            <a:off x="7767884" y="4038600"/>
            <a:ext cx="1127302" cy="406473"/>
          </a:xfrm>
          <a:prstGeom prst="rect">
            <a:avLst/>
          </a:prstGeom>
        </p:spPr>
      </p:pic>
      <p:pic>
        <p:nvPicPr>
          <p:cNvPr id="19" name="图片 18"/>
          <p:cNvPicPr>
            <a:picLocks noChangeAspect="1"/>
          </p:cNvPicPr>
          <p:nvPr/>
        </p:nvPicPr>
        <p:blipFill>
          <a:blip r:embed="rId6"/>
          <a:stretch>
            <a:fillRect/>
          </a:stretch>
        </p:blipFill>
        <p:spPr>
          <a:xfrm>
            <a:off x="7807691" y="5283273"/>
            <a:ext cx="933450" cy="609600"/>
          </a:xfrm>
          <a:prstGeom prst="rect">
            <a:avLst/>
          </a:prstGeom>
        </p:spPr>
      </p:pic>
      <p:grpSp>
        <p:nvGrpSpPr>
          <p:cNvPr id="4" name="组合 3"/>
          <p:cNvGrpSpPr/>
          <p:nvPr/>
        </p:nvGrpSpPr>
        <p:grpSpPr>
          <a:xfrm>
            <a:off x="381000" y="2438400"/>
            <a:ext cx="8534400" cy="2895600"/>
            <a:chOff x="307182" y="3496176"/>
            <a:chExt cx="8748713" cy="2924175"/>
          </a:xfrm>
        </p:grpSpPr>
        <p:pic>
          <p:nvPicPr>
            <p:cNvPr id="5" name="图片 4"/>
            <p:cNvPicPr>
              <a:picLocks noChangeAspect="1"/>
            </p:cNvPicPr>
            <p:nvPr/>
          </p:nvPicPr>
          <p:blipFill>
            <a:blip r:embed="rId7"/>
            <a:stretch>
              <a:fillRect/>
            </a:stretch>
          </p:blipFill>
          <p:spPr>
            <a:xfrm>
              <a:off x="307182" y="3496176"/>
              <a:ext cx="8748713" cy="2924175"/>
            </a:xfrm>
            <a:prstGeom prst="rect">
              <a:avLst/>
            </a:prstGeom>
          </p:spPr>
        </p:pic>
        <p:sp>
          <p:nvSpPr>
            <p:cNvPr id="6" name="椭圆 5"/>
            <p:cNvSpPr/>
            <p:nvPr/>
          </p:nvSpPr>
          <p:spPr bwMode="auto">
            <a:xfrm>
              <a:off x="2971800" y="5257800"/>
              <a:ext cx="304800" cy="1524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7" name="椭圆 6"/>
            <p:cNvSpPr/>
            <p:nvPr/>
          </p:nvSpPr>
          <p:spPr bwMode="auto">
            <a:xfrm>
              <a:off x="3657600" y="4419600"/>
              <a:ext cx="304800" cy="1524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8" name="椭圆 7"/>
            <p:cNvSpPr/>
            <p:nvPr/>
          </p:nvSpPr>
          <p:spPr bwMode="auto">
            <a:xfrm>
              <a:off x="4071936" y="4419600"/>
              <a:ext cx="423863"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9" name="椭圆 8"/>
            <p:cNvSpPr/>
            <p:nvPr/>
          </p:nvSpPr>
          <p:spPr bwMode="auto">
            <a:xfrm>
              <a:off x="6400800" y="5499377"/>
              <a:ext cx="423863"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0" name="椭圆 9"/>
            <p:cNvSpPr/>
            <p:nvPr/>
          </p:nvSpPr>
          <p:spPr bwMode="auto">
            <a:xfrm>
              <a:off x="7063929" y="5423177"/>
              <a:ext cx="556071" cy="2286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1" name="椭圆 10"/>
            <p:cNvSpPr/>
            <p:nvPr/>
          </p:nvSpPr>
          <p:spPr bwMode="auto">
            <a:xfrm>
              <a:off x="7341964" y="4953000"/>
              <a:ext cx="423863"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2" name="椭圆 11"/>
            <p:cNvSpPr/>
            <p:nvPr/>
          </p:nvSpPr>
          <p:spPr bwMode="auto">
            <a:xfrm>
              <a:off x="2547937" y="4953000"/>
              <a:ext cx="423863"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3" name="椭圆 12"/>
            <p:cNvSpPr/>
            <p:nvPr/>
          </p:nvSpPr>
          <p:spPr bwMode="auto">
            <a:xfrm>
              <a:off x="5715000" y="4953001"/>
              <a:ext cx="990600"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4" name="椭圆 13"/>
            <p:cNvSpPr/>
            <p:nvPr/>
          </p:nvSpPr>
          <p:spPr bwMode="auto">
            <a:xfrm>
              <a:off x="4668337" y="4419600"/>
              <a:ext cx="437063"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342665916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Virtual network</a:t>
            </a:r>
            <a:endParaRPr lang="zh-CN" altLang="en-US" dirty="0"/>
          </a:p>
        </p:txBody>
      </p:sp>
      <p:sp>
        <p:nvSpPr>
          <p:cNvPr id="3" name="内容占位符 2"/>
          <p:cNvSpPr>
            <a:spLocks noGrp="1"/>
          </p:cNvSpPr>
          <p:nvPr>
            <p:ph idx="1"/>
          </p:nvPr>
        </p:nvSpPr>
        <p:spPr>
          <a:xfrm>
            <a:off x="628650" y="990600"/>
            <a:ext cx="8286750" cy="5410200"/>
          </a:xfrm>
        </p:spPr>
        <p:txBody>
          <a:bodyPr>
            <a:normAutofit/>
          </a:bodyPr>
          <a:lstStyle/>
          <a:p>
            <a:r>
              <a:rPr lang="en-US" altLang="zh-CN" sz="2400" dirty="0" smtClean="0"/>
              <a:t>In virtualization network devices are virtualized, such as </a:t>
            </a:r>
            <a:r>
              <a:rPr lang="en-US" altLang="zh-CN" sz="2400" dirty="0" err="1" smtClean="0"/>
              <a:t>vNIC</a:t>
            </a:r>
            <a:r>
              <a:rPr lang="en-US" altLang="zh-CN" sz="2400" dirty="0" smtClean="0"/>
              <a:t> and </a:t>
            </a:r>
            <a:r>
              <a:rPr lang="en-US" altLang="zh-CN" sz="2400" dirty="0" err="1" smtClean="0"/>
              <a:t>vSwitch</a:t>
            </a:r>
            <a:r>
              <a:rPr lang="en-US" altLang="zh-CN" sz="2400" dirty="0" smtClean="0"/>
              <a:t>.</a:t>
            </a:r>
          </a:p>
          <a:p>
            <a:r>
              <a:rPr lang="en-US" altLang="zh-CN" sz="2400" dirty="0" smtClean="0"/>
              <a:t>Many VMs connected </a:t>
            </a:r>
            <a:r>
              <a:rPr lang="en-US" altLang="zh-CN" sz="2400" dirty="0"/>
              <a:t>together </a:t>
            </a:r>
            <a:r>
              <a:rPr lang="en-US" altLang="zh-CN" sz="2400" dirty="0" smtClean="0"/>
              <a:t>with </a:t>
            </a:r>
            <a:r>
              <a:rPr lang="en-US" altLang="zh-CN" sz="2400" dirty="0"/>
              <a:t>virtual network </a:t>
            </a:r>
            <a:r>
              <a:rPr lang="en-US" altLang="zh-CN" sz="2400" dirty="0" smtClean="0"/>
              <a:t>devices create a virtual network.</a:t>
            </a:r>
          </a:p>
          <a:p>
            <a:pPr lvl="1"/>
            <a:r>
              <a:rPr lang="en-US" altLang="zh-CN" sz="2000" b="1" dirty="0" smtClean="0">
                <a:solidFill>
                  <a:srgbClr val="FF0000"/>
                </a:solidFill>
              </a:rPr>
              <a:t>Virtual </a:t>
            </a:r>
            <a:r>
              <a:rPr lang="en-US" altLang="zh-CN" sz="2000" b="1" dirty="0">
                <a:solidFill>
                  <a:srgbClr val="FF0000"/>
                </a:solidFill>
              </a:rPr>
              <a:t>network </a:t>
            </a:r>
            <a:r>
              <a:rPr lang="en-US" altLang="zh-CN" sz="2000" b="1" dirty="0" smtClean="0">
                <a:solidFill>
                  <a:srgbClr val="FF0000"/>
                </a:solidFill>
              </a:rPr>
              <a:t>interface card (</a:t>
            </a:r>
            <a:r>
              <a:rPr lang="en-US" altLang="zh-CN" sz="2000" b="1" dirty="0" err="1" smtClean="0">
                <a:solidFill>
                  <a:srgbClr val="FF0000"/>
                </a:solidFill>
              </a:rPr>
              <a:t>vNIC</a:t>
            </a:r>
            <a:r>
              <a:rPr lang="en-US" altLang="zh-CN" sz="2000" dirty="0" smtClean="0"/>
              <a:t>)</a:t>
            </a:r>
          </a:p>
          <a:p>
            <a:pPr lvl="2"/>
            <a:r>
              <a:rPr lang="en-US" altLang="zh-CN" sz="1600" dirty="0" smtClean="0"/>
              <a:t>Hypervisor </a:t>
            </a:r>
            <a:r>
              <a:rPr lang="en-US" altLang="zh-CN" sz="1600" dirty="0"/>
              <a:t>can create one or more </a:t>
            </a:r>
            <a:r>
              <a:rPr lang="en-US" altLang="zh-CN" sz="1600" dirty="0" err="1"/>
              <a:t>vNICs</a:t>
            </a:r>
            <a:r>
              <a:rPr lang="en-US" altLang="zh-CN" sz="1600" dirty="0"/>
              <a:t> for each VM. </a:t>
            </a:r>
          </a:p>
          <a:p>
            <a:pPr lvl="2"/>
            <a:r>
              <a:rPr lang="en-US" altLang="zh-CN" sz="1600" dirty="0" smtClean="0"/>
              <a:t>The </a:t>
            </a:r>
            <a:r>
              <a:rPr lang="en-US" altLang="zh-CN" sz="1600" b="1" dirty="0" err="1" smtClean="0">
                <a:solidFill>
                  <a:srgbClr val="FF0000"/>
                </a:solidFill>
              </a:rPr>
              <a:t>vNIC</a:t>
            </a:r>
            <a:r>
              <a:rPr lang="en-US" altLang="zh-CN" sz="1600" dirty="0" smtClean="0"/>
              <a:t> provides the networking </a:t>
            </a:r>
            <a:r>
              <a:rPr lang="en-US" altLang="zh-CN" sz="1600" dirty="0"/>
              <a:t>capabilities of the </a:t>
            </a:r>
            <a:r>
              <a:rPr lang="en-US" altLang="zh-CN" sz="1600" dirty="0" smtClean="0"/>
              <a:t>VM.</a:t>
            </a:r>
            <a:endParaRPr lang="en-US" altLang="zh-CN" sz="1600" dirty="0"/>
          </a:p>
          <a:p>
            <a:pPr lvl="2"/>
            <a:r>
              <a:rPr lang="en-US" altLang="zh-CN" sz="1600" dirty="0" smtClean="0"/>
              <a:t>Each </a:t>
            </a:r>
            <a:r>
              <a:rPr lang="en-US" altLang="zh-CN" sz="1600" dirty="0" err="1" smtClean="0"/>
              <a:t>vNIC</a:t>
            </a:r>
            <a:r>
              <a:rPr lang="en-US" altLang="zh-CN" sz="1600" dirty="0" smtClean="0"/>
              <a:t> is identical to a physical NIC. </a:t>
            </a:r>
          </a:p>
          <a:p>
            <a:pPr lvl="2"/>
            <a:endParaRPr lang="en-US" altLang="zh-CN" sz="1600" dirty="0" smtClean="0"/>
          </a:p>
          <a:p>
            <a:pPr lvl="1"/>
            <a:r>
              <a:rPr lang="en-US" altLang="zh-CN" sz="2000" b="1" dirty="0" smtClean="0">
                <a:solidFill>
                  <a:srgbClr val="FF0000"/>
                </a:solidFill>
              </a:rPr>
              <a:t>Virtual Switch(</a:t>
            </a:r>
            <a:r>
              <a:rPr lang="en-US" altLang="zh-CN" sz="2000" b="1" dirty="0" err="1" smtClean="0">
                <a:solidFill>
                  <a:srgbClr val="FF0000"/>
                </a:solidFill>
              </a:rPr>
              <a:t>vSwitch</a:t>
            </a:r>
            <a:r>
              <a:rPr lang="en-US" altLang="zh-CN" sz="2000" b="1" dirty="0" smtClean="0">
                <a:solidFill>
                  <a:srgbClr val="FF0000"/>
                </a:solidFill>
              </a:rPr>
              <a:t>)</a:t>
            </a:r>
          </a:p>
          <a:p>
            <a:pPr lvl="2"/>
            <a:r>
              <a:rPr lang="en-US" altLang="zh-CN" sz="1600" b="1" dirty="0">
                <a:solidFill>
                  <a:srgbClr val="FF0000"/>
                </a:solidFill>
              </a:rPr>
              <a:t>S</a:t>
            </a:r>
            <a:r>
              <a:rPr lang="en-US" altLang="zh-CN" sz="1600" b="1" dirty="0" smtClean="0">
                <a:solidFill>
                  <a:srgbClr val="FF0000"/>
                </a:solidFill>
              </a:rPr>
              <a:t>witch</a:t>
            </a:r>
            <a:r>
              <a:rPr lang="en-US" altLang="zh-CN" sz="1600" dirty="0" smtClean="0"/>
              <a:t> also can be virtualized as a </a:t>
            </a:r>
            <a:r>
              <a:rPr lang="en-US" altLang="zh-CN" sz="1600" b="1" dirty="0" smtClean="0">
                <a:solidFill>
                  <a:srgbClr val="FF0000"/>
                </a:solidFill>
              </a:rPr>
              <a:t>virtual switch</a:t>
            </a:r>
            <a:r>
              <a:rPr lang="en-US" altLang="zh-CN" sz="1600" dirty="0" smtClean="0"/>
              <a:t>. </a:t>
            </a:r>
            <a:endParaRPr lang="en-US" altLang="zh-CN" sz="1600" dirty="0"/>
          </a:p>
          <a:p>
            <a:pPr lvl="2"/>
            <a:r>
              <a:rPr lang="en-US" altLang="zh-CN" sz="1600" b="1" dirty="0" smtClean="0">
                <a:solidFill>
                  <a:srgbClr val="FF0000"/>
                </a:solidFill>
              </a:rPr>
              <a:t>Each </a:t>
            </a:r>
            <a:r>
              <a:rPr lang="en-US" altLang="zh-CN" sz="1600" b="1" dirty="0" err="1" smtClean="0">
                <a:solidFill>
                  <a:srgbClr val="FF0000"/>
                </a:solidFill>
              </a:rPr>
              <a:t>vNIC</a:t>
            </a:r>
            <a:r>
              <a:rPr lang="en-US" altLang="zh-CN" sz="1600" b="1" dirty="0" smtClean="0">
                <a:solidFill>
                  <a:srgbClr val="FF0000"/>
                </a:solidFill>
              </a:rPr>
              <a:t> </a:t>
            </a:r>
            <a:r>
              <a:rPr lang="en-US" altLang="zh-CN" sz="1600" dirty="0" smtClean="0"/>
              <a:t>is connected to the </a:t>
            </a:r>
            <a:r>
              <a:rPr lang="en-US" altLang="zh-CN" sz="1600" b="1" dirty="0" err="1" smtClean="0">
                <a:solidFill>
                  <a:srgbClr val="FF0000"/>
                </a:solidFill>
              </a:rPr>
              <a:t>vSwitch</a:t>
            </a:r>
            <a:r>
              <a:rPr lang="en-US" altLang="zh-CN" sz="1600" b="1" dirty="0" smtClean="0">
                <a:solidFill>
                  <a:srgbClr val="FF0000"/>
                </a:solidFill>
              </a:rPr>
              <a:t> port</a:t>
            </a:r>
            <a:r>
              <a:rPr lang="en-US" altLang="zh-CN" sz="1600" dirty="0" smtClean="0"/>
              <a:t>, and  these </a:t>
            </a:r>
            <a:r>
              <a:rPr lang="en-US" altLang="zh-CN" sz="1600" dirty="0" err="1" smtClean="0"/>
              <a:t>vSwitch</a:t>
            </a:r>
            <a:r>
              <a:rPr lang="en-US" altLang="zh-CN" sz="1600" dirty="0" smtClean="0"/>
              <a:t> access external physical network through </a:t>
            </a:r>
            <a:r>
              <a:rPr lang="en-US" altLang="zh-CN" sz="1600" b="1" dirty="0" smtClean="0">
                <a:solidFill>
                  <a:srgbClr val="FF0000"/>
                </a:solidFill>
              </a:rPr>
              <a:t>the physical NIC</a:t>
            </a:r>
            <a:r>
              <a:rPr lang="en-US" altLang="zh-CN" sz="1600" dirty="0" smtClean="0"/>
              <a:t> of Physical Server.</a:t>
            </a:r>
          </a:p>
          <a:p>
            <a:pPr lvl="2"/>
            <a:endParaRPr lang="en-US" altLang="zh-CN" sz="1600" dirty="0" smtClean="0"/>
          </a:p>
          <a:p>
            <a:pPr lvl="1"/>
            <a:r>
              <a:rPr lang="en-US" altLang="zh-CN" dirty="0"/>
              <a:t>e</a:t>
            </a:r>
            <a:r>
              <a:rPr lang="en-US" altLang="zh-CN" dirty="0" smtClean="0"/>
              <a:t>.g., TAP/TUN</a:t>
            </a:r>
            <a:endParaRPr lang="zh-CN" altLang="en-US" dirty="0"/>
          </a:p>
        </p:txBody>
      </p:sp>
    </p:spTree>
    <p:extLst>
      <p:ext uri="{BB962C8B-B14F-4D97-AF65-F5344CB8AC3E}">
        <p14:creationId xmlns:p14="http://schemas.microsoft.com/office/powerpoint/2010/main" val="209938988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686800" cy="579438"/>
          </a:xfrm>
        </p:spPr>
        <p:txBody>
          <a:bodyPr/>
          <a:lstStyle/>
          <a:p>
            <a:r>
              <a:rPr lang="en-US" altLang="zh-CN" dirty="0" smtClean="0"/>
              <a:t>TAP/TUN</a:t>
            </a:r>
            <a:endParaRPr lang="en-US" altLang="zh-CN" dirty="0"/>
          </a:p>
        </p:txBody>
      </p:sp>
      <p:sp>
        <p:nvSpPr>
          <p:cNvPr id="3" name="内容占位符 2"/>
          <p:cNvSpPr>
            <a:spLocks noGrp="1"/>
          </p:cNvSpPr>
          <p:nvPr>
            <p:ph idx="1"/>
          </p:nvPr>
        </p:nvSpPr>
        <p:spPr>
          <a:xfrm>
            <a:off x="304800" y="914400"/>
            <a:ext cx="8686800" cy="5334000"/>
          </a:xfrm>
        </p:spPr>
        <p:txBody>
          <a:bodyPr>
            <a:normAutofit lnSpcReduction="10000"/>
          </a:bodyPr>
          <a:lstStyle/>
          <a:p>
            <a:r>
              <a:rPr lang="en-US" altLang="zh-CN" b="1" dirty="0">
                <a:solidFill>
                  <a:srgbClr val="FF0000"/>
                </a:solidFill>
              </a:rPr>
              <a:t>TAP / TUN </a:t>
            </a:r>
            <a:endParaRPr lang="en-US" altLang="zh-CN" b="1" dirty="0" smtClean="0">
              <a:solidFill>
                <a:srgbClr val="FF0000"/>
              </a:solidFill>
            </a:endParaRPr>
          </a:p>
          <a:p>
            <a:pPr lvl="1"/>
            <a:r>
              <a:rPr lang="en-US" altLang="zh-CN" dirty="0" smtClean="0"/>
              <a:t>is </a:t>
            </a:r>
            <a:r>
              <a:rPr lang="en-US" altLang="zh-CN" dirty="0"/>
              <a:t>a pair of virtual network devices based on Linux kernel </a:t>
            </a:r>
            <a:r>
              <a:rPr lang="en-US" altLang="zh-CN" dirty="0" smtClean="0"/>
              <a:t>implementation.</a:t>
            </a:r>
          </a:p>
          <a:p>
            <a:pPr lvl="1"/>
            <a:r>
              <a:rPr lang="en-US" altLang="zh-CN" dirty="0"/>
              <a:t>i</a:t>
            </a:r>
            <a:r>
              <a:rPr lang="en-US" altLang="zh-CN" dirty="0" smtClean="0"/>
              <a:t>s widely used to realize the connection between the VM and PM.</a:t>
            </a:r>
          </a:p>
          <a:p>
            <a:r>
              <a:rPr lang="en-US" altLang="zh-CN" b="1" dirty="0" smtClean="0">
                <a:solidFill>
                  <a:srgbClr val="FF0000"/>
                </a:solidFill>
              </a:rPr>
              <a:t>TAP</a:t>
            </a:r>
            <a:r>
              <a:rPr lang="en-US" altLang="zh-CN" dirty="0" smtClean="0"/>
              <a:t> </a:t>
            </a:r>
          </a:p>
          <a:p>
            <a:pPr lvl="1"/>
            <a:r>
              <a:rPr lang="en-US" altLang="zh-CN" dirty="0" smtClean="0"/>
              <a:t>is equivalent to an </a:t>
            </a:r>
            <a:r>
              <a:rPr lang="en-US" altLang="zh-CN" b="1" dirty="0" smtClean="0">
                <a:solidFill>
                  <a:srgbClr val="FF0000"/>
                </a:solidFill>
              </a:rPr>
              <a:t>Ethernet device</a:t>
            </a:r>
            <a:r>
              <a:rPr lang="en-US" altLang="zh-CN" dirty="0" smtClean="0"/>
              <a:t>, which operates the </a:t>
            </a:r>
            <a:r>
              <a:rPr lang="en-US" altLang="zh-CN" b="1" dirty="0" smtClean="0">
                <a:solidFill>
                  <a:srgbClr val="FF0000"/>
                </a:solidFill>
              </a:rPr>
              <a:t>second-layer packets </a:t>
            </a:r>
            <a:r>
              <a:rPr lang="en-US" altLang="zh-CN" dirty="0" smtClean="0"/>
              <a:t>such as Ethernet data frames. (can see in </a:t>
            </a:r>
            <a:r>
              <a:rPr lang="en-US" altLang="zh-CN" dirty="0" err="1" smtClean="0"/>
              <a:t>linux</a:t>
            </a:r>
            <a:r>
              <a:rPr lang="en-US" altLang="zh-CN" dirty="0" smtClean="0"/>
              <a:t> by </a:t>
            </a:r>
            <a:r>
              <a:rPr lang="en-US" altLang="zh-CN" dirty="0" err="1" smtClean="0"/>
              <a:t>ifconfig</a:t>
            </a:r>
            <a:r>
              <a:rPr lang="en-US" altLang="zh-CN" dirty="0" smtClean="0"/>
              <a:t>) </a:t>
            </a:r>
          </a:p>
          <a:p>
            <a:r>
              <a:rPr lang="en-US" altLang="zh-CN" b="1" dirty="0" smtClean="0">
                <a:solidFill>
                  <a:srgbClr val="FF0000"/>
                </a:solidFill>
              </a:rPr>
              <a:t>TUN</a:t>
            </a:r>
            <a:r>
              <a:rPr lang="en-US" altLang="zh-CN" dirty="0" smtClean="0"/>
              <a:t> </a:t>
            </a:r>
          </a:p>
          <a:p>
            <a:pPr lvl="1"/>
            <a:r>
              <a:rPr lang="en-US" altLang="zh-CN" dirty="0" smtClean="0"/>
              <a:t>simulates </a:t>
            </a:r>
            <a:r>
              <a:rPr lang="en-US" altLang="zh-CN" b="1" dirty="0" smtClean="0">
                <a:solidFill>
                  <a:srgbClr val="FF0000"/>
                </a:solidFill>
              </a:rPr>
              <a:t>the network layer devices</a:t>
            </a:r>
            <a:r>
              <a:rPr lang="en-US" altLang="zh-CN" dirty="0" smtClean="0"/>
              <a:t>, and operate the </a:t>
            </a:r>
            <a:r>
              <a:rPr lang="en-US" altLang="zh-CN" b="1" dirty="0" smtClean="0">
                <a:solidFill>
                  <a:srgbClr val="FF0000"/>
                </a:solidFill>
              </a:rPr>
              <a:t>third layer packet </a:t>
            </a:r>
            <a:r>
              <a:rPr lang="en-US" altLang="zh-CN" dirty="0" smtClean="0"/>
              <a:t>such as IP data packets.  </a:t>
            </a:r>
            <a:r>
              <a:rPr lang="en-US" altLang="zh-CN" dirty="0" smtClean="0">
                <a:sym typeface="Wingdings" panose="05000000000000000000" pitchFamily="2" charset="2"/>
              </a:rPr>
              <a:t>router or switch (</a:t>
            </a:r>
            <a:r>
              <a:rPr lang="en-US" altLang="zh-CN" dirty="0" err="1" smtClean="0">
                <a:sym typeface="Wingdings" panose="05000000000000000000" pitchFamily="2" charset="2"/>
              </a:rPr>
              <a:t>vSwitch</a:t>
            </a:r>
            <a:r>
              <a:rPr lang="en-US" altLang="zh-CN" dirty="0" smtClean="0">
                <a:sym typeface="Wingdings" panose="05000000000000000000" pitchFamily="2" charset="2"/>
              </a:rPr>
              <a:t>)</a:t>
            </a:r>
            <a:endParaRPr lang="en-US" altLang="zh-CN" dirty="0" smtClean="0"/>
          </a:p>
          <a:p>
            <a:endParaRPr lang="en-US" altLang="zh-CN" dirty="0" smtClean="0"/>
          </a:p>
          <a:p>
            <a:pPr marL="0" indent="0">
              <a:buNone/>
            </a:pPr>
            <a:endParaRPr lang="zh-CN" altLang="en-US" dirty="0"/>
          </a:p>
        </p:txBody>
      </p:sp>
    </p:spTree>
    <p:extLst>
      <p:ext uri="{BB962C8B-B14F-4D97-AF65-F5344CB8AC3E}">
        <p14:creationId xmlns:p14="http://schemas.microsoft.com/office/powerpoint/2010/main" val="112191972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One VM has a tap device</a:t>
            </a:r>
            <a:endParaRPr lang="zh-CN" altLang="en-US" dirty="0"/>
          </a:p>
        </p:txBody>
      </p:sp>
      <p:sp>
        <p:nvSpPr>
          <p:cNvPr id="3" name="标题 2"/>
          <p:cNvSpPr>
            <a:spLocks noGrp="1"/>
          </p:cNvSpPr>
          <p:nvPr>
            <p:ph type="title"/>
          </p:nvPr>
        </p:nvSpPr>
        <p:spPr/>
        <p:txBody>
          <a:bodyPr/>
          <a:lstStyle/>
          <a:p>
            <a:r>
              <a:rPr lang="en-US" altLang="zh-CN" dirty="0" smtClean="0"/>
              <a:t>Tap devices in KVM machine</a:t>
            </a:r>
            <a:endParaRPr lang="zh-CN" altLang="en-US" dirty="0"/>
          </a:p>
        </p:txBody>
      </p:sp>
      <p:pic>
        <p:nvPicPr>
          <p:cNvPr id="4" name="图片 3"/>
          <p:cNvPicPr>
            <a:picLocks noChangeAspect="1"/>
          </p:cNvPicPr>
          <p:nvPr/>
        </p:nvPicPr>
        <p:blipFill>
          <a:blip r:embed="rId3"/>
          <a:stretch>
            <a:fillRect/>
          </a:stretch>
        </p:blipFill>
        <p:spPr>
          <a:xfrm>
            <a:off x="652462" y="1676400"/>
            <a:ext cx="7839075" cy="4435051"/>
          </a:xfrm>
          <a:prstGeom prst="rect">
            <a:avLst/>
          </a:prstGeom>
        </p:spPr>
      </p:pic>
    </p:spTree>
    <p:extLst>
      <p:ext uri="{BB962C8B-B14F-4D97-AF65-F5344CB8AC3E}">
        <p14:creationId xmlns:p14="http://schemas.microsoft.com/office/powerpoint/2010/main" val="1191231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9271" y="152400"/>
            <a:ext cx="8153400" cy="579438"/>
          </a:xfrm>
        </p:spPr>
        <p:txBody>
          <a:bodyPr/>
          <a:lstStyle/>
          <a:p>
            <a:r>
              <a:rPr lang="en-US" altLang="zh-CN" dirty="0" smtClean="0"/>
              <a:t>Linux bridge</a:t>
            </a:r>
            <a:endParaRPr lang="en-US" altLang="zh-CN" dirty="0"/>
          </a:p>
        </p:txBody>
      </p:sp>
      <p:sp>
        <p:nvSpPr>
          <p:cNvPr id="3" name="内容占位符 2"/>
          <p:cNvSpPr>
            <a:spLocks noGrp="1"/>
          </p:cNvSpPr>
          <p:nvPr>
            <p:ph idx="1"/>
          </p:nvPr>
        </p:nvSpPr>
        <p:spPr>
          <a:xfrm>
            <a:off x="457200" y="895120"/>
            <a:ext cx="8305800" cy="5581880"/>
          </a:xfrm>
        </p:spPr>
        <p:txBody>
          <a:bodyPr>
            <a:normAutofit/>
          </a:bodyPr>
          <a:lstStyle/>
          <a:p>
            <a:r>
              <a:rPr lang="en-US" altLang="zh-CN" dirty="0" smtClean="0"/>
              <a:t>Linux Bridge </a:t>
            </a:r>
          </a:p>
          <a:p>
            <a:pPr lvl="1"/>
            <a:r>
              <a:rPr lang="en-US" altLang="zh-CN" dirty="0" smtClean="0"/>
              <a:t>is </a:t>
            </a:r>
            <a:r>
              <a:rPr lang="en-US" altLang="zh-CN" dirty="0"/>
              <a:t>a</a:t>
            </a:r>
            <a:r>
              <a:rPr lang="en-US" altLang="zh-CN" dirty="0" smtClean="0"/>
              <a:t> </a:t>
            </a:r>
            <a:r>
              <a:rPr lang="en-US" altLang="zh-CN" b="1" dirty="0" smtClean="0">
                <a:solidFill>
                  <a:srgbClr val="FF0000"/>
                </a:solidFill>
              </a:rPr>
              <a:t>virtual network device</a:t>
            </a:r>
            <a:r>
              <a:rPr lang="en-US" altLang="zh-CN" dirty="0" smtClean="0"/>
              <a:t> working on </a:t>
            </a:r>
            <a:r>
              <a:rPr lang="en-US" altLang="zh-CN" b="1" dirty="0" smtClean="0">
                <a:solidFill>
                  <a:srgbClr val="FF0000"/>
                </a:solidFill>
              </a:rPr>
              <a:t>the second layer</a:t>
            </a:r>
          </a:p>
          <a:p>
            <a:pPr lvl="1"/>
            <a:r>
              <a:rPr lang="en-US" altLang="zh-CN" dirty="0" smtClean="0"/>
              <a:t>has the functions similar to the </a:t>
            </a:r>
            <a:r>
              <a:rPr lang="en-US" altLang="zh-CN" b="1" dirty="0" smtClean="0">
                <a:solidFill>
                  <a:srgbClr val="FF0000"/>
                </a:solidFill>
              </a:rPr>
              <a:t>physical switches</a:t>
            </a:r>
            <a:r>
              <a:rPr lang="en-US" altLang="zh-CN" dirty="0" smtClean="0"/>
              <a:t>.</a:t>
            </a:r>
            <a:endParaRPr lang="en-US" altLang="zh-CN" u="sng" dirty="0" smtClean="0"/>
          </a:p>
          <a:p>
            <a:r>
              <a:rPr lang="en-US" altLang="zh-CN" dirty="0" smtClean="0"/>
              <a:t>Bridge can </a:t>
            </a:r>
          </a:p>
          <a:p>
            <a:pPr lvl="1"/>
            <a:r>
              <a:rPr lang="en-US" altLang="zh-CN" dirty="0" smtClean="0"/>
              <a:t>bind other Linux network device as a slave device, and virtualize the slave device as a port. </a:t>
            </a:r>
            <a:endParaRPr lang="zh-CN" altLang="en-US" dirty="0"/>
          </a:p>
        </p:txBody>
      </p:sp>
      <p:sp>
        <p:nvSpPr>
          <p:cNvPr id="4" name="圆角矩形 3"/>
          <p:cNvSpPr/>
          <p:nvPr/>
        </p:nvSpPr>
        <p:spPr bwMode="auto">
          <a:xfrm>
            <a:off x="2422782" y="4742004"/>
            <a:ext cx="1949824" cy="1295400"/>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5" name="圆角矩形 4"/>
          <p:cNvSpPr/>
          <p:nvPr/>
        </p:nvSpPr>
        <p:spPr bwMode="auto">
          <a:xfrm>
            <a:off x="5105400" y="5899803"/>
            <a:ext cx="3130363" cy="729597"/>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smtClean="0"/>
              <a:t>PM(host)</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6" name="等腰三角形 5"/>
          <p:cNvSpPr/>
          <p:nvPr/>
        </p:nvSpPr>
        <p:spPr bwMode="auto">
          <a:xfrm>
            <a:off x="5139566" y="4989466"/>
            <a:ext cx="1033725" cy="742856"/>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7" name="矩形 6"/>
          <p:cNvSpPr/>
          <p:nvPr/>
        </p:nvSpPr>
        <p:spPr bwMode="auto">
          <a:xfrm>
            <a:off x="3607525" y="5079207"/>
            <a:ext cx="685800" cy="4572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err="1" smtClean="0">
                <a:ln>
                  <a:noFill/>
                </a:ln>
                <a:solidFill>
                  <a:schemeClr val="tx1"/>
                </a:solidFill>
                <a:effectLst/>
                <a:latin typeface="Verdana" pitchFamily="34" charset="0"/>
              </a:rPr>
              <a:t>vNIC</a:t>
            </a:r>
            <a:endParaRPr kumimoji="0" lang="zh-CN" altLang="en-US" sz="1600" b="0" i="0" u="none" strike="noStrike" cap="none" normalizeH="0" baseline="0" dirty="0" smtClean="0">
              <a:ln>
                <a:noFill/>
              </a:ln>
              <a:solidFill>
                <a:schemeClr val="tx1"/>
              </a:solidFill>
              <a:effectLst/>
              <a:latin typeface="Verdana" pitchFamily="34" charset="0"/>
            </a:endParaRPr>
          </a:p>
        </p:txBody>
      </p:sp>
      <p:sp>
        <p:nvSpPr>
          <p:cNvPr id="8" name="矩形 7"/>
          <p:cNvSpPr/>
          <p:nvPr/>
        </p:nvSpPr>
        <p:spPr>
          <a:xfrm>
            <a:off x="5197808" y="5291838"/>
            <a:ext cx="917239" cy="369332"/>
          </a:xfrm>
          <a:prstGeom prst="rect">
            <a:avLst/>
          </a:prstGeom>
        </p:spPr>
        <p:txBody>
          <a:bodyPr wrap="none">
            <a:spAutoFit/>
          </a:bodyPr>
          <a:lstStyle/>
          <a:p>
            <a:r>
              <a:rPr lang="en-US" altLang="zh-CN" dirty="0"/>
              <a:t>bridge</a:t>
            </a:r>
            <a:endParaRPr lang="zh-CN" altLang="en-US" dirty="0"/>
          </a:p>
        </p:txBody>
      </p:sp>
      <p:cxnSp>
        <p:nvCxnSpPr>
          <p:cNvPr id="10" name="直接连接符 9"/>
          <p:cNvCxnSpPr>
            <a:stCxn id="11" idx="0"/>
            <a:endCxn id="6" idx="3"/>
          </p:cNvCxnSpPr>
          <p:nvPr/>
        </p:nvCxnSpPr>
        <p:spPr bwMode="auto">
          <a:xfrm flipV="1">
            <a:off x="5656429" y="5732322"/>
            <a:ext cx="0" cy="330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10"/>
          <p:cNvSpPr/>
          <p:nvPr/>
        </p:nvSpPr>
        <p:spPr bwMode="auto">
          <a:xfrm>
            <a:off x="5313529" y="6063085"/>
            <a:ext cx="685800" cy="4572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Verdana" pitchFamily="34" charset="0"/>
              </a:rPr>
              <a:t>NIC</a:t>
            </a:r>
            <a:endParaRPr kumimoji="0" lang="zh-CN" altLang="en-US" sz="1600" b="0" i="0" u="none" strike="noStrike" cap="none" normalizeH="0" baseline="0" dirty="0" smtClean="0">
              <a:ln>
                <a:noFill/>
              </a:ln>
              <a:solidFill>
                <a:schemeClr val="tx1"/>
              </a:solidFill>
              <a:effectLst/>
              <a:latin typeface="Verdana" pitchFamily="34" charset="0"/>
            </a:endParaRPr>
          </a:p>
        </p:txBody>
      </p:sp>
      <p:cxnSp>
        <p:nvCxnSpPr>
          <p:cNvPr id="14" name="直接连接符 13"/>
          <p:cNvCxnSpPr>
            <a:stCxn id="7" idx="3"/>
            <a:endCxn id="8" idx="1"/>
          </p:cNvCxnSpPr>
          <p:nvPr/>
        </p:nvCxnSpPr>
        <p:spPr bwMode="auto">
          <a:xfrm>
            <a:off x="4293325" y="5307807"/>
            <a:ext cx="904483" cy="16869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圆角矩形 15"/>
          <p:cNvSpPr/>
          <p:nvPr/>
        </p:nvSpPr>
        <p:spPr bwMode="auto">
          <a:xfrm>
            <a:off x="5105400" y="4705257"/>
            <a:ext cx="3130363" cy="1173162"/>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OS</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24" name="任意多边形 23"/>
          <p:cNvSpPr/>
          <p:nvPr/>
        </p:nvSpPr>
        <p:spPr bwMode="auto">
          <a:xfrm>
            <a:off x="3757207" y="5275979"/>
            <a:ext cx="1976718" cy="932615"/>
          </a:xfrm>
          <a:custGeom>
            <a:avLst/>
            <a:gdLst>
              <a:gd name="connsiteX0" fmla="*/ 0 w 1976718"/>
              <a:gd name="connsiteY0" fmla="*/ 58556 h 932615"/>
              <a:gd name="connsiteX1" fmla="*/ 1438835 w 1976718"/>
              <a:gd name="connsiteY1" fmla="*/ 4768 h 932615"/>
              <a:gd name="connsiteX2" fmla="*/ 1788459 w 1976718"/>
              <a:gd name="connsiteY2" fmla="*/ 166133 h 932615"/>
              <a:gd name="connsiteX3" fmla="*/ 1976718 w 1976718"/>
              <a:gd name="connsiteY3" fmla="*/ 932615 h 932615"/>
            </a:gdLst>
            <a:ahLst/>
            <a:cxnLst>
              <a:cxn ang="0">
                <a:pos x="connsiteX0" y="connsiteY0"/>
              </a:cxn>
              <a:cxn ang="0">
                <a:pos x="connsiteX1" y="connsiteY1"/>
              </a:cxn>
              <a:cxn ang="0">
                <a:pos x="connsiteX2" y="connsiteY2"/>
              </a:cxn>
              <a:cxn ang="0">
                <a:pos x="connsiteX3" y="connsiteY3"/>
              </a:cxn>
            </a:cxnLst>
            <a:rect l="l" t="t" r="r" b="b"/>
            <a:pathLst>
              <a:path w="1976718" h="932615">
                <a:moveTo>
                  <a:pt x="0" y="58556"/>
                </a:moveTo>
                <a:cubicBezTo>
                  <a:pt x="570379" y="22697"/>
                  <a:pt x="1140759" y="-13161"/>
                  <a:pt x="1438835" y="4768"/>
                </a:cubicBezTo>
                <a:cubicBezTo>
                  <a:pt x="1736911" y="22697"/>
                  <a:pt x="1698812" y="11492"/>
                  <a:pt x="1788459" y="166133"/>
                </a:cubicBezTo>
                <a:cubicBezTo>
                  <a:pt x="1878106" y="320774"/>
                  <a:pt x="1927412" y="626694"/>
                  <a:pt x="1976718" y="932615"/>
                </a:cubicBezTo>
              </a:path>
            </a:pathLst>
          </a:custGeom>
          <a:noFill/>
          <a:ln w="38100" cap="flat" cmpd="sng" algn="ctr">
            <a:solidFill>
              <a:srgbClr val="FF0000"/>
            </a:solidFill>
            <a:prstDash val="dash"/>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95882949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Networking modes</a:t>
            </a:r>
          </a:p>
          <a:p>
            <a:r>
              <a:rPr lang="en-US" altLang="zh-CN" dirty="0" smtClean="0"/>
              <a:t>Example of virtual network configuration</a:t>
            </a:r>
            <a:endParaRPr lang="en-US" altLang="zh-CN" dirty="0"/>
          </a:p>
          <a:p>
            <a:endParaRPr lang="zh-CN" altLang="en-US" dirty="0"/>
          </a:p>
        </p:txBody>
      </p:sp>
      <p:sp>
        <p:nvSpPr>
          <p:cNvPr id="3" name="标题 2"/>
          <p:cNvSpPr>
            <a:spLocks noGrp="1"/>
          </p:cNvSpPr>
          <p:nvPr>
            <p:ph type="title"/>
          </p:nvPr>
        </p:nvSpPr>
        <p:spPr/>
        <p:txBody>
          <a:bodyPr/>
          <a:lstStyle/>
          <a:p>
            <a:r>
              <a:rPr lang="en-US" altLang="zh-CN" dirty="0" smtClean="0"/>
              <a:t>Network configuration</a:t>
            </a:r>
            <a:endParaRPr lang="zh-CN" altLang="en-US" dirty="0"/>
          </a:p>
        </p:txBody>
      </p:sp>
    </p:spTree>
    <p:extLst>
      <p:ext uri="{BB962C8B-B14F-4D97-AF65-F5344CB8AC3E}">
        <p14:creationId xmlns:p14="http://schemas.microsoft.com/office/powerpoint/2010/main" val="90108590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Networking modes</a:t>
            </a:r>
            <a:endParaRPr lang="zh-CN" altLang="en-US" dirty="0"/>
          </a:p>
        </p:txBody>
      </p:sp>
      <p:sp>
        <p:nvSpPr>
          <p:cNvPr id="3" name="内容占位符 2"/>
          <p:cNvSpPr>
            <a:spLocks noGrp="1"/>
          </p:cNvSpPr>
          <p:nvPr>
            <p:ph idx="1"/>
          </p:nvPr>
        </p:nvSpPr>
        <p:spPr>
          <a:xfrm>
            <a:off x="304800" y="914400"/>
            <a:ext cx="8534400" cy="6324600"/>
          </a:xfrm>
        </p:spPr>
        <p:txBody>
          <a:bodyPr>
            <a:noAutofit/>
          </a:bodyPr>
          <a:lstStyle/>
          <a:p>
            <a:r>
              <a:rPr lang="en-US" altLang="zh-CN" sz="2000" b="1" dirty="0" smtClean="0"/>
              <a:t>Network address translation</a:t>
            </a:r>
            <a:r>
              <a:rPr lang="en-US" altLang="zh-CN" sz="2000" dirty="0" smtClean="0"/>
              <a:t> (NAT) configures your VM to share the IP and MAC addresses of the host. </a:t>
            </a:r>
          </a:p>
          <a:p>
            <a:pPr lvl="1"/>
            <a:r>
              <a:rPr lang="en-US" altLang="zh-CN" sz="1600" dirty="0" smtClean="0"/>
              <a:t>The VM and the host share a single network identity that is not visible </a:t>
            </a:r>
            <a:r>
              <a:rPr lang="en-US" altLang="zh-CN" sz="1600" b="1" dirty="0" smtClean="0">
                <a:solidFill>
                  <a:srgbClr val="FF0000"/>
                </a:solidFill>
              </a:rPr>
              <a:t>outside the network</a:t>
            </a:r>
            <a:r>
              <a:rPr lang="en-US" altLang="zh-CN" sz="1600" dirty="0" smtClean="0"/>
              <a:t>. </a:t>
            </a:r>
          </a:p>
          <a:p>
            <a:pPr lvl="1"/>
            <a:r>
              <a:rPr lang="en-US" altLang="zh-CN" sz="1600" b="1" dirty="0" smtClean="0">
                <a:solidFill>
                  <a:srgbClr val="FF0000"/>
                </a:solidFill>
              </a:rPr>
              <a:t>NAT can be useful </a:t>
            </a:r>
            <a:r>
              <a:rPr lang="en-US" altLang="zh-CN" sz="1600" dirty="0" smtClean="0"/>
              <a:t>when you are allowed a </a:t>
            </a:r>
            <a:r>
              <a:rPr lang="en-US" altLang="zh-CN" sz="1600" b="1" dirty="0" smtClean="0">
                <a:solidFill>
                  <a:srgbClr val="FF0000"/>
                </a:solidFill>
              </a:rPr>
              <a:t>single IP address </a:t>
            </a:r>
            <a:r>
              <a:rPr lang="en-US" altLang="zh-CN" sz="1600" dirty="0" smtClean="0"/>
              <a:t>or MAC address by your network administrator. </a:t>
            </a:r>
          </a:p>
          <a:p>
            <a:pPr lvl="1"/>
            <a:r>
              <a:rPr lang="en-US" altLang="zh-CN" sz="1600" dirty="0" smtClean="0"/>
              <a:t>You might also </a:t>
            </a:r>
            <a:r>
              <a:rPr lang="en-US" altLang="zh-CN" sz="1600" b="1" dirty="0" smtClean="0">
                <a:solidFill>
                  <a:srgbClr val="FF0000"/>
                </a:solidFill>
              </a:rPr>
              <a:t>use NAT to configure separate VMs </a:t>
            </a:r>
            <a:r>
              <a:rPr lang="en-US" altLang="zh-CN" sz="1600" dirty="0" smtClean="0"/>
              <a:t>for handling http and ftp requests, with both VMs running off the same IP address or domain. </a:t>
            </a:r>
          </a:p>
          <a:p>
            <a:endParaRPr lang="en-US" altLang="zh-CN" sz="2000" b="1" dirty="0" smtClean="0"/>
          </a:p>
          <a:p>
            <a:r>
              <a:rPr lang="en-US" altLang="zh-CN" sz="2000" b="1" dirty="0" smtClean="0"/>
              <a:t>Host-only </a:t>
            </a:r>
            <a:r>
              <a:rPr lang="en-US" altLang="zh-CN" sz="2000" b="1" dirty="0"/>
              <a:t>networking </a:t>
            </a:r>
            <a:r>
              <a:rPr lang="en-US" altLang="zh-CN" sz="2000" dirty="0"/>
              <a:t>configures your </a:t>
            </a:r>
            <a:r>
              <a:rPr lang="en-US" altLang="zh-CN" sz="2000" dirty="0" smtClean="0"/>
              <a:t>VM to </a:t>
            </a:r>
            <a:r>
              <a:rPr lang="en-US" altLang="zh-CN" sz="2000" dirty="0"/>
              <a:t>allow network access only to the host</a:t>
            </a:r>
            <a:r>
              <a:rPr lang="en-US" altLang="zh-CN" sz="2000" b="1" dirty="0"/>
              <a:t>. </a:t>
            </a:r>
          </a:p>
          <a:p>
            <a:pPr lvl="1"/>
            <a:r>
              <a:rPr lang="en-US" altLang="zh-CN" sz="1600" dirty="0" smtClean="0"/>
              <a:t>This can be useful when you want a secure VM that is connected to the host network, but available only through the host machine. </a:t>
            </a:r>
          </a:p>
          <a:p>
            <a:pPr lvl="1"/>
            <a:endParaRPr lang="en-US" altLang="zh-CN" sz="1600" dirty="0"/>
          </a:p>
          <a:p>
            <a:pPr lvl="1"/>
            <a:endParaRPr lang="en-US" altLang="zh-CN" sz="1600" dirty="0" smtClean="0"/>
          </a:p>
          <a:p>
            <a:r>
              <a:rPr lang="en-US" altLang="zh-CN" sz="2000" b="1" dirty="0"/>
              <a:t>Bridged networking</a:t>
            </a:r>
            <a:r>
              <a:rPr lang="en-US" altLang="zh-CN" sz="2000" dirty="0"/>
              <a:t> configures your VM as a unique identity on the network, separate and unrelated to its host. </a:t>
            </a:r>
          </a:p>
          <a:p>
            <a:endParaRPr lang="zh-CN" altLang="en-US" sz="2000" dirty="0"/>
          </a:p>
        </p:txBody>
      </p:sp>
      <p:pic>
        <p:nvPicPr>
          <p:cNvPr id="5" name="图片 4"/>
          <p:cNvPicPr>
            <a:picLocks noChangeAspect="1"/>
          </p:cNvPicPr>
          <p:nvPr/>
        </p:nvPicPr>
        <p:blipFill>
          <a:blip r:embed="rId3"/>
          <a:stretch>
            <a:fillRect/>
          </a:stretch>
        </p:blipFill>
        <p:spPr>
          <a:xfrm>
            <a:off x="914400" y="0"/>
            <a:ext cx="7848600" cy="6923680"/>
          </a:xfrm>
          <a:prstGeom prst="rect">
            <a:avLst/>
          </a:prstGeom>
        </p:spPr>
      </p:pic>
    </p:spTree>
    <p:extLst>
      <p:ext uri="{BB962C8B-B14F-4D97-AF65-F5344CB8AC3E}">
        <p14:creationId xmlns:p14="http://schemas.microsoft.com/office/powerpoint/2010/main" val="169093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Hardware environment: </a:t>
            </a:r>
            <a:r>
              <a:rPr lang="zh-CN" altLang="en-US" dirty="0" smtClean="0"/>
              <a:t>（</a:t>
            </a:r>
            <a:r>
              <a:rPr lang="en-US" altLang="zh-CN" dirty="0" smtClean="0"/>
              <a:t>centos</a:t>
            </a:r>
            <a:r>
              <a:rPr lang="zh-CN" altLang="en-US" dirty="0" smtClean="0"/>
              <a:t>）</a:t>
            </a:r>
            <a:endParaRPr lang="en-US" altLang="zh-CN" dirty="0" smtClean="0"/>
          </a:p>
          <a:p>
            <a:pPr lvl="1"/>
            <a:r>
              <a:rPr lang="en-US" altLang="zh-CN" dirty="0" smtClean="0"/>
              <a:t>A host is running centos with virtualization KVM. </a:t>
            </a:r>
          </a:p>
          <a:p>
            <a:pPr lvl="2"/>
            <a:r>
              <a:rPr lang="en-US" altLang="zh-CN" dirty="0" smtClean="0"/>
              <a:t>A VM is required to configure the virtual network in bridge mode. </a:t>
            </a:r>
          </a:p>
          <a:p>
            <a:pPr lvl="2"/>
            <a:r>
              <a:rPr lang="en-US" altLang="zh-CN" dirty="0" smtClean="0"/>
              <a:t>The host is required to configure a bridge and bind the NIC to this bridge. </a:t>
            </a:r>
          </a:p>
          <a:p>
            <a:r>
              <a:rPr lang="en-US" altLang="zh-CN" dirty="0" smtClean="0"/>
              <a:t>Configuration steps</a:t>
            </a:r>
          </a:p>
          <a:p>
            <a:pPr lvl="1"/>
            <a:r>
              <a:rPr lang="en-US" altLang="zh-CN" dirty="0" smtClean="0"/>
              <a:t>Step1. </a:t>
            </a:r>
            <a:r>
              <a:rPr lang="en-US" altLang="zh-CN" dirty="0"/>
              <a:t>modify </a:t>
            </a:r>
            <a:r>
              <a:rPr lang="en-US" altLang="zh-CN" dirty="0" err="1" smtClean="0"/>
              <a:t>ifcfg-eth</a:t>
            </a:r>
            <a:r>
              <a:rPr lang="en-US" altLang="zh-CN" dirty="0" err="1" smtClean="0">
                <a:solidFill>
                  <a:srgbClr val="0070C0"/>
                </a:solidFill>
              </a:rPr>
              <a:t>X</a:t>
            </a:r>
            <a:r>
              <a:rPr lang="en-US" altLang="zh-CN" dirty="0" smtClean="0">
                <a:solidFill>
                  <a:srgbClr val="0070C0"/>
                </a:solidFill>
              </a:rPr>
              <a:t> in host</a:t>
            </a:r>
          </a:p>
          <a:p>
            <a:pPr lvl="1"/>
            <a:r>
              <a:rPr lang="en-US" altLang="zh-CN" dirty="0" smtClean="0"/>
              <a:t>Step2. create </a:t>
            </a:r>
            <a:r>
              <a:rPr lang="en-US" altLang="zh-CN" dirty="0"/>
              <a:t>a new bridge in host</a:t>
            </a:r>
            <a:endParaRPr lang="en-US" altLang="zh-CN" dirty="0" smtClean="0"/>
          </a:p>
          <a:p>
            <a:pPr lvl="1"/>
            <a:r>
              <a:rPr lang="en-US" altLang="zh-CN" dirty="0"/>
              <a:t>Step3. </a:t>
            </a:r>
            <a:r>
              <a:rPr lang="en-US" altLang="zh-CN" dirty="0" smtClean="0"/>
              <a:t>modify </a:t>
            </a:r>
            <a:r>
              <a:rPr lang="en-US" altLang="zh-CN" dirty="0"/>
              <a:t>VM configure file (.xml</a:t>
            </a:r>
            <a:r>
              <a:rPr lang="en-US" altLang="zh-CN" dirty="0" smtClean="0"/>
              <a:t>) in host</a:t>
            </a:r>
          </a:p>
          <a:p>
            <a:pPr lvl="1"/>
            <a:r>
              <a:rPr lang="en-US" altLang="zh-CN" dirty="0" smtClean="0"/>
              <a:t>Step4</a:t>
            </a:r>
            <a:r>
              <a:rPr lang="en-US" altLang="zh-CN" dirty="0"/>
              <a:t>. Connect VM and configure VM network</a:t>
            </a:r>
            <a:endParaRPr lang="zh-CN" altLang="en-US" dirty="0"/>
          </a:p>
        </p:txBody>
      </p:sp>
      <p:sp>
        <p:nvSpPr>
          <p:cNvPr id="3" name="标题 2"/>
          <p:cNvSpPr>
            <a:spLocks noGrp="1"/>
          </p:cNvSpPr>
          <p:nvPr>
            <p:ph type="title"/>
          </p:nvPr>
        </p:nvSpPr>
        <p:spPr>
          <a:xfrm>
            <a:off x="457200" y="152400"/>
            <a:ext cx="8991600" cy="579438"/>
          </a:xfrm>
        </p:spPr>
        <p:txBody>
          <a:bodyPr/>
          <a:lstStyle/>
          <a:p>
            <a:r>
              <a:rPr lang="en-US" altLang="zh-CN" sz="3600" dirty="0" smtClean="0"/>
              <a:t>Example</a:t>
            </a:r>
            <a:r>
              <a:rPr lang="zh-CN" altLang="en-US" sz="3600" dirty="0" smtClean="0"/>
              <a:t>：</a:t>
            </a:r>
            <a:r>
              <a:rPr lang="en-US" altLang="zh-CN" sz="3600" dirty="0" smtClean="0"/>
              <a:t> bridge networking</a:t>
            </a:r>
            <a:endParaRPr lang="zh-CN" altLang="en-US" sz="3600" dirty="0"/>
          </a:p>
        </p:txBody>
      </p:sp>
    </p:spTree>
    <p:extLst>
      <p:ext uri="{BB962C8B-B14F-4D97-AF65-F5344CB8AC3E}">
        <p14:creationId xmlns:p14="http://schemas.microsoft.com/office/powerpoint/2010/main" val="90959333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 </a:t>
            </a:r>
            <a:r>
              <a:rPr lang="en-US" altLang="zh-CN" dirty="0" smtClean="0"/>
              <a:t>Modify /</a:t>
            </a:r>
            <a:r>
              <a:rPr lang="en-US" altLang="zh-CN" dirty="0" err="1" smtClean="0"/>
              <a:t>etc</a:t>
            </a:r>
            <a:r>
              <a:rPr lang="en-US" altLang="zh-CN" dirty="0" smtClean="0"/>
              <a:t>/</a:t>
            </a:r>
            <a:r>
              <a:rPr lang="en-US" altLang="zh-CN" dirty="0" err="1" smtClean="0"/>
              <a:t>sysconfig</a:t>
            </a:r>
            <a:r>
              <a:rPr lang="en-US" altLang="zh-CN" dirty="0" smtClean="0"/>
              <a:t>/network-scripts/</a:t>
            </a:r>
            <a:r>
              <a:rPr lang="en-US" altLang="zh-CN" dirty="0" err="1" smtClean="0"/>
              <a:t>ifcfg-ethX</a:t>
            </a:r>
            <a:r>
              <a:rPr lang="en-US" altLang="zh-CN" dirty="0" smtClean="0"/>
              <a:t>.  </a:t>
            </a:r>
            <a:r>
              <a:rPr lang="en-US" altLang="zh-CN" sz="2000" i="1" dirty="0" smtClean="0"/>
              <a:t>e.g. </a:t>
            </a:r>
          </a:p>
          <a:p>
            <a:pPr marL="457200" lvl="1" indent="0">
              <a:buNone/>
            </a:pPr>
            <a:r>
              <a:rPr lang="en-US" altLang="zh-CN" sz="2000" b="1" i="1" dirty="0" smtClean="0"/>
              <a:t>vi </a:t>
            </a:r>
            <a:r>
              <a:rPr lang="en-US" altLang="zh-CN" sz="2000" b="1" dirty="0"/>
              <a:t>/</a:t>
            </a:r>
            <a:r>
              <a:rPr lang="en-US" altLang="zh-CN" sz="2000" b="1" dirty="0" err="1" smtClean="0"/>
              <a:t>etc</a:t>
            </a:r>
            <a:r>
              <a:rPr lang="en-US" altLang="zh-CN" sz="2000" b="1" dirty="0" smtClean="0"/>
              <a:t>/</a:t>
            </a:r>
            <a:r>
              <a:rPr lang="en-US" altLang="zh-CN" sz="2000" b="1" dirty="0" err="1" smtClean="0"/>
              <a:t>sysconfig</a:t>
            </a:r>
            <a:r>
              <a:rPr lang="en-US" altLang="zh-CN" sz="2000" b="1" dirty="0" smtClean="0"/>
              <a:t>/network-scripts/ifcfg-eth</a:t>
            </a:r>
            <a:r>
              <a:rPr lang="en-US" altLang="zh-CN" sz="2000" b="1" dirty="0" smtClean="0">
                <a:solidFill>
                  <a:srgbClr val="FF0000"/>
                </a:solidFill>
              </a:rPr>
              <a:t>0</a:t>
            </a:r>
          </a:p>
          <a:p>
            <a:pPr marL="457200" lvl="1" indent="0">
              <a:buNone/>
            </a:pPr>
            <a:r>
              <a:rPr lang="en-US" altLang="zh-CN" sz="2000" i="1" dirty="0" smtClean="0"/>
              <a:t>-----------------------------------------------------------</a:t>
            </a:r>
          </a:p>
          <a:p>
            <a:pPr marL="457200" lvl="1" indent="0">
              <a:buNone/>
            </a:pPr>
            <a:r>
              <a:rPr lang="en-US" altLang="zh-CN" sz="2000" i="1" dirty="0" smtClean="0"/>
              <a:t>DEVICE</a:t>
            </a:r>
            <a:r>
              <a:rPr lang="en-US" altLang="zh-CN" sz="2000" i="1" dirty="0"/>
              <a:t>=“eth0”</a:t>
            </a:r>
            <a:br>
              <a:rPr lang="en-US" altLang="zh-CN" sz="2000" i="1" dirty="0"/>
            </a:br>
            <a:r>
              <a:rPr lang="en-US" altLang="zh-CN" sz="2000" i="1" dirty="0"/>
              <a:t>NM_CONTROLLED=“no”</a:t>
            </a:r>
            <a:br>
              <a:rPr lang="en-US" altLang="zh-CN" sz="2000" i="1" dirty="0"/>
            </a:br>
            <a:r>
              <a:rPr lang="en-US" altLang="zh-CN" sz="2000" i="1" dirty="0"/>
              <a:t>ONBOOT=“yes”</a:t>
            </a:r>
            <a:br>
              <a:rPr lang="en-US" altLang="zh-CN" sz="2000" i="1" dirty="0"/>
            </a:br>
            <a:r>
              <a:rPr lang="en-US" altLang="zh-CN" sz="2000" i="1" dirty="0"/>
              <a:t>TYPE=Ethernet</a:t>
            </a:r>
            <a:br>
              <a:rPr lang="en-US" altLang="zh-CN" sz="2000" i="1" dirty="0"/>
            </a:br>
            <a:r>
              <a:rPr lang="en-US" altLang="zh-CN" sz="2000" i="1" dirty="0"/>
              <a:t>BOOTPROTO=none</a:t>
            </a:r>
            <a:br>
              <a:rPr lang="en-US" altLang="zh-CN" sz="2000" i="1" dirty="0"/>
            </a:br>
            <a:r>
              <a:rPr lang="en-US" altLang="zh-CN" sz="2000" i="1" dirty="0">
                <a:solidFill>
                  <a:srgbClr val="FF0000"/>
                </a:solidFill>
              </a:rPr>
              <a:t>BRIDGE=“br0”</a:t>
            </a:r>
            <a:r>
              <a:rPr lang="en-US" altLang="zh-CN" sz="2000" i="1" dirty="0"/>
              <a:t>                   </a:t>
            </a:r>
            <a:r>
              <a:rPr lang="en-US" altLang="zh-CN" sz="2000" i="1" dirty="0">
                <a:solidFill>
                  <a:srgbClr val="FF0000"/>
                </a:solidFill>
              </a:rPr>
              <a:t>#Add this </a:t>
            </a:r>
            <a:r>
              <a:rPr lang="en-US" altLang="zh-CN" sz="2000" i="1" dirty="0" smtClean="0">
                <a:solidFill>
                  <a:srgbClr val="FF0000"/>
                </a:solidFill>
              </a:rPr>
              <a:t>line bind br0</a:t>
            </a:r>
            <a:r>
              <a:rPr lang="en-US" altLang="zh-CN" sz="2000" i="1" dirty="0"/>
              <a:t/>
            </a:r>
            <a:br>
              <a:rPr lang="en-US" altLang="zh-CN" sz="2000" i="1" dirty="0"/>
            </a:br>
            <a:r>
              <a:rPr lang="en-US" altLang="zh-CN" sz="2000" i="1" dirty="0"/>
              <a:t>NAME="System eth0"</a:t>
            </a:r>
            <a:br>
              <a:rPr lang="en-US" altLang="zh-CN" sz="2000" i="1" dirty="0"/>
            </a:br>
            <a:r>
              <a:rPr lang="en-US" altLang="zh-CN" sz="2000" i="1" dirty="0"/>
              <a:t>HWADDR=44:37:E6:4A:62:AD</a:t>
            </a:r>
            <a:endParaRPr lang="en-US" altLang="zh-CN" sz="2800" i="1" dirty="0"/>
          </a:p>
          <a:p>
            <a:r>
              <a:rPr lang="en-US" altLang="zh-CN" dirty="0" smtClean="0"/>
              <a:t>-------------------------------------------</a:t>
            </a:r>
            <a:endParaRPr lang="zh-CN" altLang="en-US" dirty="0"/>
          </a:p>
        </p:txBody>
      </p:sp>
      <p:sp>
        <p:nvSpPr>
          <p:cNvPr id="3" name="标题 2"/>
          <p:cNvSpPr>
            <a:spLocks noGrp="1"/>
          </p:cNvSpPr>
          <p:nvPr>
            <p:ph type="title"/>
          </p:nvPr>
        </p:nvSpPr>
        <p:spPr/>
        <p:txBody>
          <a:bodyPr/>
          <a:lstStyle/>
          <a:p>
            <a:r>
              <a:rPr lang="en-US" altLang="zh-CN" dirty="0" smtClean="0"/>
              <a:t>Step1: modify </a:t>
            </a:r>
            <a:r>
              <a:rPr lang="en-US" altLang="zh-CN" dirty="0" err="1"/>
              <a:t>ifcfg-eth</a:t>
            </a:r>
            <a:r>
              <a:rPr lang="en-US" altLang="zh-CN" dirty="0" err="1">
                <a:solidFill>
                  <a:srgbClr val="0070C0"/>
                </a:solidFill>
              </a:rPr>
              <a:t>X</a:t>
            </a:r>
            <a:endParaRPr lang="zh-CN" altLang="en-US" dirty="0">
              <a:solidFill>
                <a:srgbClr val="0070C0"/>
              </a:solidFill>
            </a:endParaRPr>
          </a:p>
        </p:txBody>
      </p:sp>
      <p:sp>
        <p:nvSpPr>
          <p:cNvPr id="4" name="矩形 3"/>
          <p:cNvSpPr/>
          <p:nvPr/>
        </p:nvSpPr>
        <p:spPr>
          <a:xfrm>
            <a:off x="4191000" y="5830311"/>
            <a:ext cx="4381328" cy="584775"/>
          </a:xfrm>
          <a:prstGeom prst="rect">
            <a:avLst/>
          </a:prstGeom>
        </p:spPr>
        <p:txBody>
          <a:bodyPr wrap="none">
            <a:spAutoFit/>
          </a:bodyPr>
          <a:lstStyle/>
          <a:p>
            <a:r>
              <a:rPr lang="en-US" altLang="zh-CN" sz="3200" b="1" dirty="0"/>
              <a:t>(In host machine)</a:t>
            </a:r>
          </a:p>
        </p:txBody>
      </p:sp>
    </p:spTree>
    <p:extLst>
      <p:ext uri="{BB962C8B-B14F-4D97-AF65-F5344CB8AC3E}">
        <p14:creationId xmlns:p14="http://schemas.microsoft.com/office/powerpoint/2010/main" val="260977006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839200" cy="5449886"/>
          </a:xfrm>
        </p:spPr>
        <p:txBody>
          <a:bodyPr/>
          <a:lstStyle/>
          <a:p>
            <a:pPr marL="0" indent="0">
              <a:buNone/>
            </a:pPr>
            <a:r>
              <a:rPr lang="en-US" altLang="zh-CN" sz="2000" dirty="0" smtClean="0"/>
              <a:t>Add a new file, </a:t>
            </a:r>
            <a:r>
              <a:rPr lang="en-US" altLang="zh-CN" sz="2000" dirty="0" smtClean="0">
                <a:solidFill>
                  <a:srgbClr val="FF0000"/>
                </a:solidFill>
              </a:rPr>
              <a:t>/</a:t>
            </a:r>
            <a:r>
              <a:rPr lang="en-US" altLang="zh-CN" sz="2000" dirty="0" err="1" smtClean="0">
                <a:solidFill>
                  <a:srgbClr val="FF0000"/>
                </a:solidFill>
              </a:rPr>
              <a:t>etc</a:t>
            </a:r>
            <a:r>
              <a:rPr lang="en-US" altLang="zh-CN" sz="2000" dirty="0" smtClean="0">
                <a:solidFill>
                  <a:srgbClr val="FF0000"/>
                </a:solidFill>
              </a:rPr>
              <a:t>/</a:t>
            </a:r>
            <a:r>
              <a:rPr lang="en-US" altLang="zh-CN" sz="2000" dirty="0" err="1" smtClean="0">
                <a:solidFill>
                  <a:srgbClr val="FF0000"/>
                </a:solidFill>
              </a:rPr>
              <a:t>sysconfig</a:t>
            </a:r>
            <a:r>
              <a:rPr lang="en-US" altLang="zh-CN" sz="2000" dirty="0" smtClean="0">
                <a:solidFill>
                  <a:srgbClr val="FF0000"/>
                </a:solidFill>
              </a:rPr>
              <a:t>/network-scripts/ifcfg-br0.</a:t>
            </a:r>
            <a:endParaRPr lang="en-US" altLang="zh-CN" sz="2000" dirty="0"/>
          </a:p>
          <a:p>
            <a:pPr marL="0" indent="0">
              <a:buNone/>
            </a:pPr>
            <a:r>
              <a:rPr lang="en-US" altLang="zh-CN" sz="1800" i="1" dirty="0" smtClean="0"/>
              <a:t>#---------------------------------------------</a:t>
            </a:r>
          </a:p>
          <a:p>
            <a:pPr marL="0" indent="0">
              <a:buNone/>
            </a:pPr>
            <a:r>
              <a:rPr lang="en-US" altLang="zh-CN" sz="1800" i="1" dirty="0" smtClean="0"/>
              <a:t>DEVICE</a:t>
            </a:r>
            <a:r>
              <a:rPr lang="en-US" altLang="zh-CN" sz="1800" i="1" dirty="0"/>
              <a:t>=“</a:t>
            </a:r>
            <a:r>
              <a:rPr lang="en-US" altLang="zh-CN" sz="1800" b="1" i="1" dirty="0">
                <a:solidFill>
                  <a:srgbClr val="FF0000"/>
                </a:solidFill>
              </a:rPr>
              <a:t>br0</a:t>
            </a:r>
            <a:r>
              <a:rPr lang="en-US" altLang="zh-CN" sz="1800" i="1" dirty="0"/>
              <a:t>”</a:t>
            </a:r>
            <a:br>
              <a:rPr lang="en-US" altLang="zh-CN" sz="1800" i="1" dirty="0"/>
            </a:br>
            <a:r>
              <a:rPr lang="en-US" altLang="zh-CN" sz="1800" i="1" dirty="0"/>
              <a:t>ONBOOT=“yes”</a:t>
            </a:r>
            <a:br>
              <a:rPr lang="en-US" altLang="zh-CN" sz="1800" i="1" dirty="0"/>
            </a:br>
            <a:r>
              <a:rPr lang="en-US" altLang="zh-CN" sz="1800" i="1" dirty="0"/>
              <a:t>TYPE=“Bridge</a:t>
            </a:r>
            <a:r>
              <a:rPr lang="en-US" altLang="zh-CN" sz="1800" i="1" dirty="0" smtClean="0"/>
              <a:t>”                            #it’s bridge</a:t>
            </a:r>
            <a:r>
              <a:rPr lang="en-US" altLang="zh-CN" sz="1800" i="1" dirty="0"/>
              <a:t/>
            </a:r>
            <a:br>
              <a:rPr lang="en-US" altLang="zh-CN" sz="1800" i="1" dirty="0"/>
            </a:br>
            <a:r>
              <a:rPr lang="en-US" altLang="zh-CN" sz="1800" i="1" dirty="0" smtClean="0">
                <a:solidFill>
                  <a:srgbClr val="FF0000"/>
                </a:solidFill>
              </a:rPr>
              <a:t>BOOTPROTO=static</a:t>
            </a:r>
            <a:br>
              <a:rPr lang="en-US" altLang="zh-CN" sz="1800" i="1" dirty="0" smtClean="0">
                <a:solidFill>
                  <a:srgbClr val="FF0000"/>
                </a:solidFill>
              </a:rPr>
            </a:br>
            <a:r>
              <a:rPr lang="en-US" altLang="zh-CN" sz="1800" i="1" dirty="0" smtClean="0">
                <a:solidFill>
                  <a:srgbClr val="FF0000"/>
                </a:solidFill>
              </a:rPr>
              <a:t>IPADDR=10.0.112.39                 #</a:t>
            </a:r>
            <a:r>
              <a:rPr lang="en-US" altLang="zh-CN" sz="1800" i="1" dirty="0" err="1" smtClean="0">
                <a:solidFill>
                  <a:srgbClr val="FF0000"/>
                </a:solidFill>
              </a:rPr>
              <a:t>ip</a:t>
            </a:r>
            <a:r>
              <a:rPr lang="en-US" altLang="zh-CN" sz="1800" i="1" dirty="0">
                <a:solidFill>
                  <a:srgbClr val="FF0000"/>
                </a:solidFill>
              </a:rPr>
              <a:t> </a:t>
            </a:r>
            <a:r>
              <a:rPr lang="en-US" altLang="zh-CN" sz="1800" i="1" dirty="0" err="1" smtClean="0">
                <a:solidFill>
                  <a:srgbClr val="FF0000"/>
                </a:solidFill>
              </a:rPr>
              <a:t>addr</a:t>
            </a:r>
            <a:r>
              <a:rPr lang="en-US" altLang="zh-CN" sz="1800" i="1" dirty="0" smtClean="0">
                <a:solidFill>
                  <a:srgbClr val="FF0000"/>
                </a:solidFill>
              </a:rPr>
              <a:t>.</a:t>
            </a:r>
            <a:br>
              <a:rPr lang="en-US" altLang="zh-CN" sz="1800" i="1" dirty="0" smtClean="0">
                <a:solidFill>
                  <a:srgbClr val="FF0000"/>
                </a:solidFill>
              </a:rPr>
            </a:br>
            <a:r>
              <a:rPr lang="en-US" altLang="zh-CN" sz="1800" i="1" dirty="0" smtClean="0">
                <a:solidFill>
                  <a:srgbClr val="FF0000"/>
                </a:solidFill>
              </a:rPr>
              <a:t>NETMASK=255.255.255.0           #</a:t>
            </a:r>
            <a:r>
              <a:rPr lang="en-US" altLang="zh-CN" sz="1800" i="1" dirty="0" err="1" smtClean="0">
                <a:solidFill>
                  <a:srgbClr val="FF0000"/>
                </a:solidFill>
              </a:rPr>
              <a:t>netmask</a:t>
            </a:r>
            <a:r>
              <a:rPr lang="en-US" altLang="zh-CN" sz="1800" i="1" dirty="0" smtClean="0">
                <a:solidFill>
                  <a:srgbClr val="FF0000"/>
                </a:solidFill>
              </a:rPr>
              <a:t/>
            </a:r>
            <a:br>
              <a:rPr lang="en-US" altLang="zh-CN" sz="1800" i="1" dirty="0" smtClean="0">
                <a:solidFill>
                  <a:srgbClr val="FF0000"/>
                </a:solidFill>
              </a:rPr>
            </a:br>
            <a:r>
              <a:rPr lang="en-US" altLang="zh-CN" sz="1800" i="1" dirty="0" smtClean="0">
                <a:solidFill>
                  <a:srgbClr val="FF0000"/>
                </a:solidFill>
              </a:rPr>
              <a:t>GATEWAY=10.0.112.1                #gateway</a:t>
            </a:r>
            <a:br>
              <a:rPr lang="en-US" altLang="zh-CN" sz="1800" i="1" dirty="0" smtClean="0">
                <a:solidFill>
                  <a:srgbClr val="FF0000"/>
                </a:solidFill>
              </a:rPr>
            </a:br>
            <a:r>
              <a:rPr lang="en-US" altLang="zh-CN" sz="1800" i="1" dirty="0" smtClean="0"/>
              <a:t>DEFROUTE=yes</a:t>
            </a:r>
            <a:endParaRPr lang="en-US" altLang="zh-CN" sz="2000" i="1" dirty="0"/>
          </a:p>
          <a:p>
            <a:pPr marL="0" indent="0">
              <a:buNone/>
            </a:pPr>
            <a:r>
              <a:rPr lang="en-US" altLang="zh-CN" sz="2000" dirty="0" smtClean="0"/>
              <a:t>#------------------------------------------------------------------</a:t>
            </a:r>
          </a:p>
          <a:p>
            <a:pPr marL="0" indent="0">
              <a:buNone/>
            </a:pPr>
            <a:r>
              <a:rPr lang="en-US" altLang="zh-CN" sz="2000" dirty="0" smtClean="0"/>
              <a:t>And restart network device and check bridge interface info.</a:t>
            </a:r>
            <a:endParaRPr lang="en-US" altLang="zh-CN" sz="2000" dirty="0"/>
          </a:p>
          <a:p>
            <a:pPr marL="0" indent="0">
              <a:buNone/>
            </a:pPr>
            <a:r>
              <a:rPr lang="en-US" altLang="zh-CN" sz="2000" i="1" dirty="0"/>
              <a:t>#service network </a:t>
            </a:r>
            <a:r>
              <a:rPr lang="en-US" altLang="zh-CN" sz="2000" i="1" dirty="0" smtClean="0"/>
              <a:t>restart           </a:t>
            </a:r>
            <a:r>
              <a:rPr lang="en-US" altLang="zh-CN" sz="2000" i="1" dirty="0" smtClean="0">
                <a:solidFill>
                  <a:srgbClr val="FF0000"/>
                </a:solidFill>
              </a:rPr>
              <a:t>#restart network service</a:t>
            </a:r>
            <a:endParaRPr lang="en-US" altLang="zh-CN" sz="2000" i="1" dirty="0">
              <a:solidFill>
                <a:srgbClr val="FF0000"/>
              </a:solidFill>
            </a:endParaRPr>
          </a:p>
          <a:p>
            <a:pPr marL="0" indent="0">
              <a:buNone/>
            </a:pPr>
            <a:r>
              <a:rPr lang="en-US" altLang="zh-CN" sz="2000" i="1" dirty="0"/>
              <a:t>#</a:t>
            </a:r>
            <a:r>
              <a:rPr lang="en-US" altLang="zh-CN" sz="2000" i="1" dirty="0" err="1"/>
              <a:t>brctl</a:t>
            </a:r>
            <a:r>
              <a:rPr lang="en-US" altLang="zh-CN" sz="2000" i="1" dirty="0"/>
              <a:t> </a:t>
            </a:r>
            <a:r>
              <a:rPr lang="en-US" altLang="zh-CN" sz="2000" i="1" dirty="0" smtClean="0"/>
              <a:t>show                             </a:t>
            </a:r>
            <a:r>
              <a:rPr lang="en-US" altLang="zh-CN" sz="2000" i="1" dirty="0" smtClean="0">
                <a:solidFill>
                  <a:srgbClr val="FF0000"/>
                </a:solidFill>
              </a:rPr>
              <a:t>#show bridge list</a:t>
            </a:r>
            <a:endParaRPr lang="en-US" altLang="zh-CN" sz="2000" i="1" dirty="0">
              <a:solidFill>
                <a:srgbClr val="FF0000"/>
              </a:solidFill>
            </a:endParaRPr>
          </a:p>
          <a:p>
            <a:pPr marL="0" indent="0">
              <a:buNone/>
            </a:pPr>
            <a:r>
              <a:rPr lang="en-US" altLang="zh-CN" sz="2000" dirty="0">
                <a:solidFill>
                  <a:srgbClr val="7030A0"/>
                </a:solidFill>
              </a:rPr>
              <a:t>bridge name     bridge id               STP enabled     interfaces</a:t>
            </a:r>
            <a:br>
              <a:rPr lang="en-US" altLang="zh-CN" sz="2000" dirty="0">
                <a:solidFill>
                  <a:srgbClr val="7030A0"/>
                </a:solidFill>
              </a:rPr>
            </a:br>
            <a:r>
              <a:rPr lang="en-US" altLang="zh-CN" sz="2000" dirty="0">
                <a:solidFill>
                  <a:srgbClr val="7030A0"/>
                </a:solidFill>
              </a:rPr>
              <a:t>br0             8000.4437e64a62ad       </a:t>
            </a:r>
            <a:r>
              <a:rPr lang="en-US" altLang="zh-CN" sz="2000" dirty="0" smtClean="0">
                <a:solidFill>
                  <a:srgbClr val="7030A0"/>
                </a:solidFill>
              </a:rPr>
              <a:t> no</a:t>
            </a:r>
            <a:r>
              <a:rPr lang="en-US" altLang="zh-CN" sz="2000" dirty="0">
                <a:solidFill>
                  <a:srgbClr val="7030A0"/>
                </a:solidFill>
              </a:rPr>
              <a:t>             </a:t>
            </a:r>
            <a:r>
              <a:rPr lang="en-US" altLang="zh-CN" sz="2000" dirty="0" smtClean="0">
                <a:solidFill>
                  <a:srgbClr val="FF0000"/>
                </a:solidFill>
              </a:rPr>
              <a:t>eth0 #bind eth0</a:t>
            </a:r>
            <a:endParaRPr lang="zh-CN" altLang="en-US" sz="2000" dirty="0">
              <a:solidFill>
                <a:srgbClr val="FF0000"/>
              </a:solidFill>
            </a:endParaRPr>
          </a:p>
          <a:p>
            <a:endParaRPr lang="zh-CN" altLang="en-US" sz="2000" dirty="0"/>
          </a:p>
        </p:txBody>
      </p:sp>
      <p:sp>
        <p:nvSpPr>
          <p:cNvPr id="3" name="标题 2"/>
          <p:cNvSpPr>
            <a:spLocks noGrp="1"/>
          </p:cNvSpPr>
          <p:nvPr>
            <p:ph type="title"/>
          </p:nvPr>
        </p:nvSpPr>
        <p:spPr>
          <a:xfrm>
            <a:off x="457200" y="152400"/>
            <a:ext cx="8763000" cy="579438"/>
          </a:xfrm>
        </p:spPr>
        <p:txBody>
          <a:bodyPr/>
          <a:lstStyle/>
          <a:p>
            <a:r>
              <a:rPr lang="en-US" altLang="zh-CN" dirty="0" smtClean="0"/>
              <a:t>Step2</a:t>
            </a:r>
            <a:r>
              <a:rPr lang="en-US" altLang="zh-CN" dirty="0"/>
              <a:t>:</a:t>
            </a:r>
            <a:r>
              <a:rPr lang="en-US" altLang="zh-CN" dirty="0" smtClean="0"/>
              <a:t> </a:t>
            </a:r>
            <a:r>
              <a:rPr lang="en-US" altLang="zh-CN" dirty="0"/>
              <a:t>c</a:t>
            </a:r>
            <a:r>
              <a:rPr lang="en-US" altLang="zh-CN" dirty="0" smtClean="0"/>
              <a:t>reate a new bridge in host</a:t>
            </a:r>
            <a:endParaRPr lang="zh-CN" altLang="en-US" dirty="0"/>
          </a:p>
        </p:txBody>
      </p:sp>
    </p:spTree>
    <p:extLst>
      <p:ext uri="{BB962C8B-B14F-4D97-AF65-F5344CB8AC3E}">
        <p14:creationId xmlns:p14="http://schemas.microsoft.com/office/powerpoint/2010/main" val="332966227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686800" cy="579438"/>
          </a:xfrm>
        </p:spPr>
        <p:txBody>
          <a:bodyPr/>
          <a:lstStyle/>
          <a:p>
            <a:r>
              <a:rPr lang="en-US" altLang="zh-CN" sz="3600" dirty="0" smtClean="0"/>
              <a:t>Step3. Modify VM configure file (.xml)</a:t>
            </a:r>
            <a:endParaRPr lang="zh-CN" altLang="en-US" sz="3600" dirty="0"/>
          </a:p>
        </p:txBody>
      </p:sp>
      <p:sp>
        <p:nvSpPr>
          <p:cNvPr id="3" name="内容占位符 2"/>
          <p:cNvSpPr>
            <a:spLocks noGrp="1"/>
          </p:cNvSpPr>
          <p:nvPr>
            <p:ph idx="1"/>
          </p:nvPr>
        </p:nvSpPr>
        <p:spPr>
          <a:xfrm>
            <a:off x="500276" y="990600"/>
            <a:ext cx="8338924" cy="5410200"/>
          </a:xfrm>
        </p:spPr>
        <p:txBody>
          <a:bodyPr>
            <a:normAutofit fontScale="85000" lnSpcReduction="20000"/>
          </a:bodyPr>
          <a:lstStyle/>
          <a:p>
            <a:pPr marL="0" indent="0">
              <a:buNone/>
            </a:pPr>
            <a:r>
              <a:rPr lang="en-US" altLang="zh-CN" dirty="0" smtClean="0"/>
              <a:t>Add the following code to VM configure file </a:t>
            </a:r>
            <a:r>
              <a:rPr lang="en-US" altLang="zh-CN" dirty="0" err="1" smtClean="0">
                <a:solidFill>
                  <a:srgbClr val="FF0000"/>
                </a:solidFill>
              </a:rPr>
              <a:t>XXX.xml</a:t>
            </a:r>
            <a:r>
              <a:rPr lang="en-US" altLang="zh-CN" dirty="0" smtClean="0"/>
              <a:t>:</a:t>
            </a:r>
            <a:r>
              <a:rPr lang="zh-CN" altLang="en-US" dirty="0" smtClean="0"/>
              <a:t>（</a:t>
            </a:r>
            <a:r>
              <a:rPr lang="en-US" altLang="zh-CN" dirty="0" smtClean="0"/>
              <a:t>XXX is filename</a:t>
            </a:r>
            <a:r>
              <a:rPr lang="zh-CN" altLang="en-US" dirty="0" smtClean="0"/>
              <a:t>）</a:t>
            </a:r>
            <a:endParaRPr lang="en-US" altLang="zh-CN" dirty="0" smtClean="0"/>
          </a:p>
          <a:p>
            <a:pPr marL="0" indent="0">
              <a:buNone/>
            </a:pPr>
            <a:endParaRPr lang="en-US" altLang="zh-CN" dirty="0" smtClean="0"/>
          </a:p>
          <a:p>
            <a:pPr marL="0" indent="0">
              <a:buNone/>
            </a:pPr>
            <a:r>
              <a:rPr lang="en-US" altLang="zh-CN" sz="2400" i="1" dirty="0" smtClean="0"/>
              <a:t>&lt;devices&gt;</a:t>
            </a:r>
          </a:p>
          <a:p>
            <a:pPr marL="0" indent="0">
              <a:buNone/>
            </a:pPr>
            <a:r>
              <a:rPr lang="en-US" altLang="zh-CN" sz="2400" i="1" dirty="0" smtClean="0"/>
              <a:t>      &lt;</a:t>
            </a:r>
            <a:r>
              <a:rPr lang="en-US" altLang="zh-CN" sz="2400" i="1" dirty="0"/>
              <a:t>interface type='bridge'&gt;</a:t>
            </a:r>
          </a:p>
          <a:p>
            <a:pPr marL="0" indent="0">
              <a:buNone/>
            </a:pPr>
            <a:r>
              <a:rPr lang="en-US" altLang="zh-CN" sz="2400" i="1" dirty="0"/>
              <a:t>      </a:t>
            </a:r>
            <a:r>
              <a:rPr lang="en-US" altLang="zh-CN" sz="2400" i="1" dirty="0" smtClean="0"/>
              <a:t>        </a:t>
            </a:r>
            <a:r>
              <a:rPr lang="en-US" altLang="zh-CN" sz="2400" b="1" i="1" dirty="0" smtClean="0">
                <a:solidFill>
                  <a:srgbClr val="FF0000"/>
                </a:solidFill>
              </a:rPr>
              <a:t>&lt;</a:t>
            </a:r>
            <a:r>
              <a:rPr lang="en-US" altLang="zh-CN" sz="2400" b="1" i="1" dirty="0">
                <a:solidFill>
                  <a:srgbClr val="FF0000"/>
                </a:solidFill>
              </a:rPr>
              <a:t>source bridge=</a:t>
            </a:r>
            <a:r>
              <a:rPr lang="en-US" altLang="zh-CN" sz="2400" b="1" i="1" dirty="0" smtClean="0">
                <a:solidFill>
                  <a:srgbClr val="FF0000"/>
                </a:solidFill>
              </a:rPr>
              <a:t>'br0'/&gt;</a:t>
            </a:r>
            <a:endParaRPr lang="en-US" altLang="zh-CN" sz="2400" b="1" i="1" dirty="0">
              <a:solidFill>
                <a:srgbClr val="FF0000"/>
              </a:solidFill>
            </a:endParaRPr>
          </a:p>
          <a:p>
            <a:pPr marL="0" indent="0">
              <a:buNone/>
            </a:pPr>
            <a:r>
              <a:rPr lang="en-US" altLang="zh-CN" sz="2400" i="1" dirty="0"/>
              <a:t>     </a:t>
            </a:r>
            <a:r>
              <a:rPr lang="en-US" altLang="zh-CN" sz="2400" i="1" dirty="0" smtClean="0"/>
              <a:t>         </a:t>
            </a:r>
            <a:r>
              <a:rPr lang="en-US" altLang="zh-CN" sz="2400" i="1" dirty="0"/>
              <a:t>&lt;target </a:t>
            </a:r>
            <a:r>
              <a:rPr lang="en-US" altLang="zh-CN" sz="2400" i="1" dirty="0" err="1"/>
              <a:t>dev</a:t>
            </a:r>
            <a:r>
              <a:rPr lang="en-US" altLang="zh-CN" sz="2400" i="1" dirty="0"/>
              <a:t>=</a:t>
            </a:r>
            <a:r>
              <a:rPr lang="en-US" altLang="zh-CN" sz="2400" i="1" dirty="0" smtClean="0"/>
              <a:t>'vnet0'/&gt;</a:t>
            </a:r>
            <a:endParaRPr lang="en-US" altLang="zh-CN" sz="2400" i="1" dirty="0"/>
          </a:p>
          <a:p>
            <a:pPr marL="0" indent="0">
              <a:buNone/>
            </a:pPr>
            <a:r>
              <a:rPr lang="en-US" altLang="zh-CN" sz="2400" i="1" dirty="0"/>
              <a:t>      </a:t>
            </a:r>
            <a:r>
              <a:rPr lang="en-US" altLang="zh-CN" sz="2400" i="1" dirty="0" smtClean="0"/>
              <a:t>        &lt;</a:t>
            </a:r>
            <a:r>
              <a:rPr lang="en-US" altLang="zh-CN" sz="2400" i="1" dirty="0"/>
              <a:t>mac address="00:11:22:33:44:55"/&gt;</a:t>
            </a:r>
          </a:p>
          <a:p>
            <a:pPr marL="0" indent="0">
              <a:buNone/>
            </a:pPr>
            <a:r>
              <a:rPr lang="en-US" altLang="zh-CN" sz="2400" i="1" dirty="0" smtClean="0"/>
              <a:t>      &lt;/</a:t>
            </a:r>
            <a:r>
              <a:rPr lang="en-US" altLang="zh-CN" sz="2400" i="1" dirty="0"/>
              <a:t>interface</a:t>
            </a:r>
            <a:r>
              <a:rPr lang="en-US" altLang="zh-CN" sz="2400" i="1" dirty="0" smtClean="0"/>
              <a:t>&gt;</a:t>
            </a:r>
          </a:p>
          <a:p>
            <a:pPr marL="0" indent="0">
              <a:buNone/>
            </a:pPr>
            <a:r>
              <a:rPr lang="en-US" altLang="zh-CN" sz="2400" i="1" dirty="0" smtClean="0"/>
              <a:t>&lt;/device&gt;</a:t>
            </a:r>
          </a:p>
          <a:p>
            <a:pPr marL="0" indent="0">
              <a:buNone/>
            </a:pPr>
            <a:endParaRPr lang="en-US" altLang="zh-CN" dirty="0" smtClean="0"/>
          </a:p>
          <a:p>
            <a:pPr marL="0" indent="0">
              <a:buNone/>
            </a:pPr>
            <a:r>
              <a:rPr lang="en-US" altLang="zh-CN" dirty="0" smtClean="0"/>
              <a:t>Boot  the VM to check network link valid or not.</a:t>
            </a:r>
          </a:p>
          <a:p>
            <a:pPr marL="0" indent="0">
              <a:buNone/>
            </a:pPr>
            <a:r>
              <a:rPr lang="en-US" altLang="zh-CN" sz="2100" b="1" i="1" dirty="0" smtClean="0">
                <a:solidFill>
                  <a:srgbClr val="FF0000"/>
                </a:solidFill>
              </a:rPr>
              <a:t>#</a:t>
            </a:r>
            <a:r>
              <a:rPr lang="en-US" altLang="zh-CN" sz="2100" b="1" i="1" dirty="0" err="1" smtClean="0">
                <a:solidFill>
                  <a:srgbClr val="FF0000"/>
                </a:solidFill>
              </a:rPr>
              <a:t>virsh</a:t>
            </a:r>
            <a:r>
              <a:rPr lang="en-US" altLang="zh-CN" sz="2100" b="1" i="1" dirty="0" smtClean="0">
                <a:solidFill>
                  <a:srgbClr val="FF0000"/>
                </a:solidFill>
              </a:rPr>
              <a:t> create XXX.xml</a:t>
            </a:r>
          </a:p>
          <a:p>
            <a:pPr marL="0" indent="0">
              <a:buNone/>
            </a:pPr>
            <a:r>
              <a:rPr lang="en-US" altLang="zh-CN" sz="2100" b="1" i="1" dirty="0" smtClean="0">
                <a:solidFill>
                  <a:srgbClr val="FF0000"/>
                </a:solidFill>
              </a:rPr>
              <a:t>#</a:t>
            </a:r>
            <a:r>
              <a:rPr lang="en-US" altLang="zh-CN" sz="2100" b="1" i="1" dirty="0" err="1" smtClean="0">
                <a:solidFill>
                  <a:srgbClr val="FF0000"/>
                </a:solidFill>
              </a:rPr>
              <a:t>brctl</a:t>
            </a:r>
            <a:r>
              <a:rPr lang="en-US" altLang="zh-CN" sz="2100" b="1" i="1" dirty="0" smtClean="0">
                <a:solidFill>
                  <a:srgbClr val="FF0000"/>
                </a:solidFill>
              </a:rPr>
              <a:t> show</a:t>
            </a:r>
          </a:p>
          <a:p>
            <a:pPr marL="0" indent="0">
              <a:buNone/>
            </a:pPr>
            <a:r>
              <a:rPr lang="en-US" altLang="zh-CN" sz="2100" i="1" dirty="0"/>
              <a:t>bridge name     bridge id </a:t>
            </a:r>
            <a:r>
              <a:rPr lang="en-US" altLang="zh-CN" sz="2100" i="1" dirty="0" smtClean="0"/>
              <a:t>    </a:t>
            </a:r>
            <a:r>
              <a:rPr lang="en-US" altLang="zh-CN" sz="2100" i="1" dirty="0"/>
              <a:t>STP enabled   </a:t>
            </a:r>
            <a:r>
              <a:rPr lang="en-US" altLang="zh-CN" sz="2100" i="1" dirty="0" smtClean="0"/>
              <a:t>        interfaces</a:t>
            </a:r>
            <a:endParaRPr lang="en-US" altLang="zh-CN" sz="2100" i="1" dirty="0"/>
          </a:p>
          <a:p>
            <a:pPr marL="0" indent="0">
              <a:buNone/>
            </a:pPr>
            <a:r>
              <a:rPr lang="en-US" altLang="zh-CN" sz="2100" i="1" dirty="0"/>
              <a:t>br0  </a:t>
            </a:r>
            <a:r>
              <a:rPr lang="en-US" altLang="zh-CN" sz="2100" i="1" dirty="0" smtClean="0"/>
              <a:t>           0.4437e64a62ad       </a:t>
            </a:r>
            <a:r>
              <a:rPr lang="en-US" altLang="zh-CN" sz="2100" i="1" dirty="0"/>
              <a:t>no   </a:t>
            </a:r>
            <a:r>
              <a:rPr lang="en-US" altLang="zh-CN" sz="2100" i="1" dirty="0" smtClean="0"/>
              <a:t>              </a:t>
            </a:r>
            <a:r>
              <a:rPr lang="en-US" altLang="zh-CN" sz="2100" i="1" dirty="0" smtClean="0">
                <a:solidFill>
                  <a:srgbClr val="FF0000"/>
                </a:solidFill>
              </a:rPr>
              <a:t>eth0 vnet0</a:t>
            </a:r>
            <a:endParaRPr lang="zh-CN" altLang="en-US" sz="2100" i="1" dirty="0">
              <a:solidFill>
                <a:srgbClr val="FF0000"/>
              </a:solidFill>
            </a:endParaRPr>
          </a:p>
        </p:txBody>
      </p:sp>
    </p:spTree>
    <p:extLst>
      <p:ext uri="{BB962C8B-B14F-4D97-AF65-F5344CB8AC3E}">
        <p14:creationId xmlns:p14="http://schemas.microsoft.com/office/powerpoint/2010/main" val="31825891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solidFill>
                  <a:srgbClr val="FF0000"/>
                </a:solidFill>
              </a:rPr>
              <a:t>Basic types</a:t>
            </a:r>
          </a:p>
          <a:p>
            <a:pPr lvl="1"/>
            <a:r>
              <a:rPr lang="en-US" altLang="zh-CN" dirty="0" smtClean="0">
                <a:solidFill>
                  <a:srgbClr val="FF0000"/>
                </a:solidFill>
              </a:rPr>
              <a:t>Hardware virtualization</a:t>
            </a:r>
          </a:p>
          <a:p>
            <a:pPr lvl="1"/>
            <a:r>
              <a:rPr lang="en-US" altLang="zh-CN" dirty="0" smtClean="0"/>
              <a:t>Software virtualization</a:t>
            </a:r>
          </a:p>
          <a:p>
            <a:endParaRPr lang="en-US" altLang="zh-CN" dirty="0" smtClean="0"/>
          </a:p>
          <a:p>
            <a:r>
              <a:rPr lang="en-US" altLang="zh-CN" dirty="0" smtClean="0"/>
              <a:t>Other special</a:t>
            </a:r>
            <a:r>
              <a:rPr lang="zh-CN" altLang="en-US" dirty="0" smtClean="0"/>
              <a:t> </a:t>
            </a:r>
            <a:r>
              <a:rPr lang="en-US" altLang="zh-CN" dirty="0" smtClean="0"/>
              <a:t>types</a:t>
            </a:r>
          </a:p>
          <a:p>
            <a:pPr lvl="1"/>
            <a:r>
              <a:rPr lang="en-US" altLang="zh-CN" dirty="0" smtClean="0"/>
              <a:t>Desktop </a:t>
            </a:r>
            <a:r>
              <a:rPr lang="en-US" altLang="zh-CN" dirty="0"/>
              <a:t>virtualization</a:t>
            </a:r>
          </a:p>
          <a:p>
            <a:pPr lvl="1"/>
            <a:r>
              <a:rPr lang="en-US" altLang="zh-CN" dirty="0" smtClean="0"/>
              <a:t>Nested virtualization</a:t>
            </a:r>
          </a:p>
          <a:p>
            <a:pPr lvl="1"/>
            <a:r>
              <a:rPr lang="is-IS" altLang="zh-CN" dirty="0" smtClean="0"/>
              <a:t>…...</a:t>
            </a:r>
            <a:endParaRPr lang="en-US" altLang="zh-CN" dirty="0"/>
          </a:p>
        </p:txBody>
      </p:sp>
      <p:sp>
        <p:nvSpPr>
          <p:cNvPr id="3" name="标题 2"/>
          <p:cNvSpPr>
            <a:spLocks noGrp="1"/>
          </p:cNvSpPr>
          <p:nvPr>
            <p:ph type="title"/>
          </p:nvPr>
        </p:nvSpPr>
        <p:spPr/>
        <p:txBody>
          <a:bodyPr/>
          <a:lstStyle/>
          <a:p>
            <a:r>
              <a:rPr lang="en-US" altLang="zh-CN" dirty="0" smtClean="0"/>
              <a:t>3. Virtualization types</a:t>
            </a:r>
            <a:endParaRPr lang="zh-CN" altLang="en-US" dirty="0"/>
          </a:p>
        </p:txBody>
      </p:sp>
    </p:spTree>
    <p:extLst>
      <p:ext uri="{BB962C8B-B14F-4D97-AF65-F5344CB8AC3E}">
        <p14:creationId xmlns:p14="http://schemas.microsoft.com/office/powerpoint/2010/main" val="46960909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458200" cy="579438"/>
          </a:xfrm>
        </p:spPr>
        <p:txBody>
          <a:bodyPr/>
          <a:lstStyle/>
          <a:p>
            <a:r>
              <a:rPr lang="en-US" altLang="zh-CN" sz="3200" dirty="0" smtClean="0"/>
              <a:t>Step4. Connect VM and configure VM network</a:t>
            </a:r>
            <a:endParaRPr lang="zh-CN" altLang="en-US" sz="3200" dirty="0"/>
          </a:p>
        </p:txBody>
      </p:sp>
      <p:sp>
        <p:nvSpPr>
          <p:cNvPr id="3" name="内容占位符 2"/>
          <p:cNvSpPr>
            <a:spLocks noGrp="1"/>
          </p:cNvSpPr>
          <p:nvPr>
            <p:ph idx="1"/>
          </p:nvPr>
        </p:nvSpPr>
        <p:spPr>
          <a:xfrm>
            <a:off x="457200" y="1066800"/>
            <a:ext cx="8458200" cy="5181600"/>
          </a:xfrm>
        </p:spPr>
        <p:txBody>
          <a:bodyPr>
            <a:normAutofit/>
          </a:bodyPr>
          <a:lstStyle/>
          <a:p>
            <a:r>
              <a:rPr lang="en-US" altLang="zh-CN" dirty="0" smtClean="0"/>
              <a:t>Use </a:t>
            </a:r>
            <a:r>
              <a:rPr lang="en-US" altLang="zh-CN" dirty="0" err="1" smtClean="0"/>
              <a:t>vnc</a:t>
            </a:r>
            <a:r>
              <a:rPr lang="en-US" altLang="zh-CN" dirty="0" smtClean="0"/>
              <a:t> to connect VM. Firstly use </a:t>
            </a:r>
            <a:r>
              <a:rPr lang="en-US" altLang="zh-CN" dirty="0" err="1" smtClean="0"/>
              <a:t>virsh</a:t>
            </a:r>
            <a:r>
              <a:rPr lang="en-US" altLang="zh-CN" dirty="0" smtClean="0"/>
              <a:t> </a:t>
            </a:r>
            <a:r>
              <a:rPr lang="en-US" altLang="zh-CN" dirty="0" err="1" smtClean="0"/>
              <a:t>dumpxml</a:t>
            </a:r>
            <a:r>
              <a:rPr lang="en-US" altLang="zh-CN" dirty="0" smtClean="0"/>
              <a:t> to view the </a:t>
            </a:r>
            <a:r>
              <a:rPr lang="en-US" altLang="zh-CN" dirty="0" err="1" smtClean="0"/>
              <a:t>vnc</a:t>
            </a:r>
            <a:r>
              <a:rPr lang="en-US" altLang="zh-CN" dirty="0" smtClean="0"/>
              <a:t> interface number. Then use </a:t>
            </a:r>
            <a:r>
              <a:rPr lang="en-US" altLang="zh-CN" dirty="0" err="1" smtClean="0"/>
              <a:t>virt</a:t>
            </a:r>
            <a:r>
              <a:rPr lang="en-US" altLang="zh-CN" dirty="0" smtClean="0"/>
              <a:t>-viewer to connect to the VM.</a:t>
            </a:r>
          </a:p>
          <a:p>
            <a:pPr marL="0" indent="0" algn="ctr">
              <a:buNone/>
            </a:pPr>
            <a:endParaRPr lang="en-US" altLang="zh-CN" dirty="0"/>
          </a:p>
          <a:p>
            <a:pPr marL="0" indent="0">
              <a:buNone/>
            </a:pPr>
            <a:r>
              <a:rPr lang="en-US" altLang="zh-CN" i="1" dirty="0" err="1" smtClean="0">
                <a:solidFill>
                  <a:srgbClr val="FF0000"/>
                </a:solidFill>
                <a:effectLst>
                  <a:outerShdw blurRad="38100" dist="38100" dir="2700000" algn="tl">
                    <a:srgbClr val="000000">
                      <a:alpha val="43137"/>
                    </a:srgbClr>
                  </a:outerShdw>
                </a:effectLst>
              </a:rPr>
              <a:t>virt</a:t>
            </a:r>
            <a:r>
              <a:rPr lang="en-US" altLang="zh-CN" i="1" dirty="0" smtClean="0">
                <a:solidFill>
                  <a:srgbClr val="FF0000"/>
                </a:solidFill>
                <a:effectLst>
                  <a:outerShdw blurRad="38100" dist="38100" dir="2700000" algn="tl">
                    <a:srgbClr val="000000">
                      <a:alpha val="43137"/>
                    </a:srgbClr>
                  </a:outerShdw>
                </a:effectLst>
              </a:rPr>
              <a:t>-viewer localhost:5901</a:t>
            </a:r>
          </a:p>
          <a:p>
            <a:pPr marL="0" indent="0">
              <a:buNone/>
            </a:pPr>
            <a:endParaRPr lang="en-US" altLang="zh-CN" dirty="0"/>
          </a:p>
          <a:p>
            <a:r>
              <a:rPr lang="en-US" altLang="zh-CN" dirty="0" smtClean="0"/>
              <a:t>Login the VM and complete the network configuration. The operation in VM is the same as physical machine.</a:t>
            </a:r>
          </a:p>
        </p:txBody>
      </p:sp>
    </p:spTree>
    <p:extLst>
      <p:ext uri="{BB962C8B-B14F-4D97-AF65-F5344CB8AC3E}">
        <p14:creationId xmlns:p14="http://schemas.microsoft.com/office/powerpoint/2010/main" val="266125188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What is virtualization</a:t>
            </a:r>
          </a:p>
          <a:p>
            <a:r>
              <a:rPr lang="en-US" altLang="zh-CN" dirty="0" smtClean="0"/>
              <a:t>Virtualization technology implementation principles</a:t>
            </a:r>
          </a:p>
          <a:p>
            <a:pPr lvl="1"/>
            <a:r>
              <a:rPr lang="en-US" altLang="zh-CN" dirty="0" smtClean="0"/>
              <a:t>CPU, Memory, IO virtualization</a:t>
            </a:r>
          </a:p>
          <a:p>
            <a:r>
              <a:rPr lang="en-US" altLang="zh-CN" dirty="0" smtClean="0"/>
              <a:t>Virtualization tools</a:t>
            </a:r>
          </a:p>
          <a:p>
            <a:pPr lvl="1"/>
            <a:r>
              <a:rPr lang="en-US" altLang="zh-CN" dirty="0" smtClean="0"/>
              <a:t>KVM, </a:t>
            </a:r>
            <a:r>
              <a:rPr lang="en-US" altLang="zh-CN" dirty="0" err="1" smtClean="0"/>
              <a:t>Xen</a:t>
            </a:r>
            <a:r>
              <a:rPr lang="en-US" altLang="zh-CN" dirty="0" smtClean="0"/>
              <a:t>, </a:t>
            </a:r>
            <a:r>
              <a:rPr lang="en-US" altLang="zh-CN" dirty="0" err="1" smtClean="0"/>
              <a:t>Docker</a:t>
            </a:r>
            <a:endParaRPr lang="en-US" altLang="zh-CN" dirty="0" smtClean="0"/>
          </a:p>
          <a:p>
            <a:r>
              <a:rPr lang="en-US" altLang="zh-CN" dirty="0" smtClean="0"/>
              <a:t>Two problems in practical application</a:t>
            </a:r>
          </a:p>
          <a:p>
            <a:pPr lvl="1"/>
            <a:r>
              <a:rPr lang="en-US" altLang="zh-CN" dirty="0" smtClean="0"/>
              <a:t>Manage VM images</a:t>
            </a:r>
          </a:p>
          <a:p>
            <a:pPr lvl="1"/>
            <a:r>
              <a:rPr lang="en-US" altLang="zh-CN" dirty="0" smtClean="0"/>
              <a:t>Virtual network concepts</a:t>
            </a:r>
          </a:p>
          <a:p>
            <a:endParaRPr lang="zh-CN" altLang="en-US" dirty="0"/>
          </a:p>
        </p:txBody>
      </p:sp>
      <p:sp>
        <p:nvSpPr>
          <p:cNvPr id="3" name="标题 2"/>
          <p:cNvSpPr>
            <a:spLocks noGrp="1"/>
          </p:cNvSpPr>
          <p:nvPr>
            <p:ph type="title"/>
          </p:nvPr>
        </p:nvSpPr>
        <p:spPr/>
        <p:txBody>
          <a:bodyPr/>
          <a:lstStyle/>
          <a:p>
            <a:r>
              <a:rPr lang="en-US" altLang="zh-CN" dirty="0" smtClean="0"/>
              <a:t>Summary</a:t>
            </a:r>
            <a:endParaRPr lang="zh-CN" altLang="en-US" dirty="0"/>
          </a:p>
        </p:txBody>
      </p:sp>
    </p:spTree>
    <p:extLst>
      <p:ext uri="{BB962C8B-B14F-4D97-AF65-F5344CB8AC3E}">
        <p14:creationId xmlns:p14="http://schemas.microsoft.com/office/powerpoint/2010/main" val="94316806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ctrTitle"/>
          </p:nvPr>
        </p:nvSpPr>
        <p:spPr>
          <a:xfrm>
            <a:off x="685800" y="2139950"/>
            <a:ext cx="7772400" cy="2127250"/>
          </a:xfrm>
        </p:spPr>
        <p:txBody>
          <a:bodyPr/>
          <a:lstStyle/>
          <a:p>
            <a:pPr eaLnBrk="1" hangingPunct="1"/>
            <a:r>
              <a:rPr lang="en-US" altLang="zh-CN" b="1" i="1" dirty="0" smtClean="0">
                <a:ea typeface="宋体" pitchFamily="2" charset="-122"/>
              </a:rPr>
              <a:t>End</a:t>
            </a:r>
            <a:br>
              <a:rPr lang="en-US" altLang="zh-CN" b="1" i="1" dirty="0" smtClean="0">
                <a:ea typeface="宋体" pitchFamily="2" charset="-122"/>
              </a:rPr>
            </a:br>
            <a:r>
              <a:rPr lang="en-US" altLang="zh-CN" b="1" i="1" dirty="0" smtClean="0">
                <a:ea typeface="宋体" pitchFamily="2" charset="-122"/>
              </a:rPr>
              <a:t/>
            </a:r>
            <a:br>
              <a:rPr lang="en-US" altLang="zh-CN" b="1" i="1" dirty="0" smtClean="0">
                <a:ea typeface="宋体" pitchFamily="2" charset="-122"/>
              </a:rPr>
            </a:br>
            <a:r>
              <a:rPr lang="en-US" altLang="zh-CN" b="1" i="1" dirty="0" smtClean="0">
                <a:ea typeface="宋体" pitchFamily="2" charset="-122"/>
              </a:rPr>
              <a:t>Thank You!</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90600"/>
            <a:ext cx="8601075" cy="5449886"/>
          </a:xfrm>
        </p:spPr>
        <p:txBody>
          <a:bodyPr/>
          <a:lstStyle/>
          <a:p>
            <a:r>
              <a:rPr lang="en-US" altLang="zh-CN" sz="2400" dirty="0" smtClean="0"/>
              <a:t>Hardware virtualization (most fundamental) </a:t>
            </a:r>
          </a:p>
          <a:p>
            <a:pPr lvl="1"/>
            <a:r>
              <a:rPr lang="en-US" altLang="zh-CN" sz="2000" dirty="0" smtClean="0"/>
              <a:t>or </a:t>
            </a:r>
            <a:r>
              <a:rPr lang="en-US" altLang="zh-CN" sz="2000" dirty="0"/>
              <a:t>platform virtualization </a:t>
            </a:r>
            <a:r>
              <a:rPr lang="en-US" altLang="zh-CN" sz="2000" dirty="0" smtClean="0"/>
              <a:t>refers </a:t>
            </a:r>
            <a:r>
              <a:rPr lang="en-US" altLang="zh-CN" sz="2000" dirty="0"/>
              <a:t>to the creation of a virtual machine </a:t>
            </a:r>
            <a:r>
              <a:rPr lang="en-US" altLang="zh-CN" sz="2000" dirty="0" smtClean="0"/>
              <a:t>(VM) that </a:t>
            </a:r>
            <a:r>
              <a:rPr lang="en-US" altLang="zh-CN" sz="2000" dirty="0"/>
              <a:t>acts like a real computer with an operating </a:t>
            </a:r>
            <a:r>
              <a:rPr lang="en-US" altLang="zh-CN" sz="2000" dirty="0" smtClean="0"/>
              <a:t>system (OS).</a:t>
            </a:r>
          </a:p>
          <a:p>
            <a:pPr lvl="1"/>
            <a:r>
              <a:rPr lang="zh-CN" altLang="zh-CN" sz="2000" b="1" dirty="0"/>
              <a:t>Software executed on these </a:t>
            </a:r>
            <a:r>
              <a:rPr lang="en-US" altLang="zh-CN" sz="2000" b="1" dirty="0" smtClean="0"/>
              <a:t>VM</a:t>
            </a:r>
            <a:r>
              <a:rPr lang="zh-CN" altLang="zh-CN" sz="2000" b="1" dirty="0" smtClean="0"/>
              <a:t>s </a:t>
            </a:r>
            <a:r>
              <a:rPr lang="zh-CN" altLang="zh-CN" sz="2000" b="1" dirty="0"/>
              <a:t>is separated from the underlying hardware resources.</a:t>
            </a:r>
            <a:r>
              <a:rPr lang="en-US" altLang="zh-CN" sz="2000" b="1" dirty="0" smtClean="0"/>
              <a:t> </a:t>
            </a:r>
          </a:p>
          <a:p>
            <a:pPr lvl="2"/>
            <a:r>
              <a:rPr lang="en-US" altLang="zh-CN" sz="1800" dirty="0" smtClean="0"/>
              <a:t>Host with Microsoft Windows </a:t>
            </a:r>
            <a:r>
              <a:rPr lang="en-US" altLang="zh-CN" sz="1800" dirty="0" smtClean="0">
                <a:sym typeface="Wingdings" panose="05000000000000000000" pitchFamily="2" charset="2"/>
              </a:rPr>
              <a:t> VM  Ubuntu </a:t>
            </a:r>
            <a:r>
              <a:rPr lang="en-US" altLang="zh-CN" sz="1800" dirty="0" err="1" smtClean="0">
                <a:sym typeface="Wingdings" panose="05000000000000000000" pitchFamily="2" charset="2"/>
              </a:rPr>
              <a:t>linux</a:t>
            </a:r>
            <a:r>
              <a:rPr lang="en-US" altLang="zh-CN" sz="1800" dirty="0" smtClean="0">
                <a:sym typeface="Wingdings" panose="05000000000000000000" pitchFamily="2" charset="2"/>
              </a:rPr>
              <a:t> OS;</a:t>
            </a:r>
          </a:p>
          <a:p>
            <a:pPr lvl="1"/>
            <a:endParaRPr lang="zh-CN" altLang="en-US" sz="2000" dirty="0"/>
          </a:p>
        </p:txBody>
      </p:sp>
      <p:sp>
        <p:nvSpPr>
          <p:cNvPr id="3" name="标题 2"/>
          <p:cNvSpPr>
            <a:spLocks noGrp="1"/>
          </p:cNvSpPr>
          <p:nvPr>
            <p:ph type="title"/>
          </p:nvPr>
        </p:nvSpPr>
        <p:spPr/>
        <p:txBody>
          <a:bodyPr/>
          <a:lstStyle/>
          <a:p>
            <a:r>
              <a:rPr lang="en-US" altLang="zh-CN" dirty="0" smtClean="0"/>
              <a:t>1) Hardware</a:t>
            </a:r>
            <a:r>
              <a:rPr lang="zh-CN" altLang="zh-CN" dirty="0" smtClean="0"/>
              <a:t> </a:t>
            </a:r>
            <a:r>
              <a:rPr lang="en-US" altLang="zh-CN" dirty="0" smtClean="0"/>
              <a:t>virtualization</a:t>
            </a:r>
            <a:endParaRPr lang="zh-CN" altLang="en-US" dirty="0"/>
          </a:p>
        </p:txBody>
      </p:sp>
      <p:sp>
        <p:nvSpPr>
          <p:cNvPr id="8" name="内容占位符 1"/>
          <p:cNvSpPr txBox="1">
            <a:spLocks/>
          </p:cNvSpPr>
          <p:nvPr/>
        </p:nvSpPr>
        <p:spPr bwMode="auto">
          <a:xfrm>
            <a:off x="457200" y="3414126"/>
            <a:ext cx="2815059" cy="258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2">
                    <a:lumMod val="75000"/>
                  </a:schemeClr>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2">
                    <a:lumMod val="75000"/>
                  </a:schemeClr>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2">
                    <a:lumMod val="75000"/>
                  </a:schemeClr>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2">
                    <a:lumMod val="75000"/>
                  </a:schemeClr>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altLang="zh-CN" sz="1800" dirty="0" smtClean="0">
                <a:sym typeface="Wingdings" panose="05000000000000000000" pitchFamily="2" charset="2"/>
              </a:rPr>
              <a:t>Concepts</a:t>
            </a:r>
            <a:endParaRPr lang="en-US" altLang="zh-CN" sz="1800" dirty="0">
              <a:sym typeface="Wingdings" panose="05000000000000000000" pitchFamily="2" charset="2"/>
            </a:endParaRPr>
          </a:p>
          <a:p>
            <a:pPr lvl="1"/>
            <a:r>
              <a:rPr lang="en-US" altLang="zh-CN" sz="1600" dirty="0">
                <a:sym typeface="Wingdings" panose="05000000000000000000" pitchFamily="2" charset="2"/>
              </a:rPr>
              <a:t>Host/guest</a:t>
            </a:r>
          </a:p>
          <a:p>
            <a:pPr lvl="1"/>
            <a:r>
              <a:rPr lang="en-US" altLang="zh-CN" sz="1600" dirty="0" smtClean="0">
                <a:sym typeface="Wingdings" panose="05000000000000000000" pitchFamily="2" charset="2"/>
              </a:rPr>
              <a:t>Hypervisor </a:t>
            </a:r>
            <a:r>
              <a:rPr lang="en-US" altLang="zh-CN" sz="1800" dirty="0" smtClean="0">
                <a:sym typeface="Wingdings" panose="05000000000000000000" pitchFamily="2" charset="2"/>
              </a:rPr>
              <a:t>or </a:t>
            </a:r>
            <a:r>
              <a:rPr lang="zh-CN" altLang="zh-CN" sz="1800" i="1" dirty="0"/>
              <a:t>Virtual Machine Manager</a:t>
            </a:r>
            <a:r>
              <a:rPr lang="en-US" altLang="zh-CN" sz="1800" i="1" dirty="0"/>
              <a:t> (VMM)</a:t>
            </a:r>
            <a:endParaRPr lang="en-US" altLang="zh-CN" sz="1800" dirty="0">
              <a:sym typeface="Wingdings" panose="05000000000000000000" pitchFamily="2" charset="2"/>
            </a:endParaRPr>
          </a:p>
          <a:p>
            <a:pPr lvl="1"/>
            <a:endParaRPr lang="zh-CN" altLang="en-US" sz="1600" kern="0" dirty="0"/>
          </a:p>
        </p:txBody>
      </p:sp>
    </p:spTree>
    <p:extLst>
      <p:ext uri="{BB962C8B-B14F-4D97-AF65-F5344CB8AC3E}">
        <p14:creationId xmlns:p14="http://schemas.microsoft.com/office/powerpoint/2010/main" val="36221085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90600"/>
            <a:ext cx="8601075" cy="5449886"/>
          </a:xfrm>
        </p:spPr>
        <p:txBody>
          <a:bodyPr/>
          <a:lstStyle/>
          <a:p>
            <a:r>
              <a:rPr lang="en-US" altLang="zh-CN" sz="2400" dirty="0" smtClean="0"/>
              <a:t>Hardware virtualization (most fundamental) </a:t>
            </a:r>
          </a:p>
          <a:p>
            <a:pPr lvl="1"/>
            <a:r>
              <a:rPr lang="en-US" altLang="zh-CN" sz="2000" dirty="0" smtClean="0"/>
              <a:t>or </a:t>
            </a:r>
            <a:r>
              <a:rPr lang="en-US" altLang="zh-CN" sz="2000" dirty="0"/>
              <a:t>platform virtualization </a:t>
            </a:r>
            <a:r>
              <a:rPr lang="en-US" altLang="zh-CN" sz="2000" dirty="0" smtClean="0"/>
              <a:t>refers </a:t>
            </a:r>
            <a:r>
              <a:rPr lang="en-US" altLang="zh-CN" sz="2000" dirty="0"/>
              <a:t>to the creation of a virtual machine </a:t>
            </a:r>
            <a:r>
              <a:rPr lang="en-US" altLang="zh-CN" sz="2000" dirty="0" smtClean="0"/>
              <a:t>(VM) that </a:t>
            </a:r>
            <a:r>
              <a:rPr lang="en-US" altLang="zh-CN" sz="2000" dirty="0"/>
              <a:t>acts like a real computer with an operating </a:t>
            </a:r>
            <a:r>
              <a:rPr lang="en-US" altLang="zh-CN" sz="2000" dirty="0" smtClean="0"/>
              <a:t>system (OS).</a:t>
            </a:r>
          </a:p>
          <a:p>
            <a:pPr lvl="1"/>
            <a:r>
              <a:rPr lang="zh-CN" altLang="zh-CN" sz="2000" b="1" dirty="0"/>
              <a:t>Software executed on these </a:t>
            </a:r>
            <a:r>
              <a:rPr lang="en-US" altLang="zh-CN" sz="2000" b="1" dirty="0" smtClean="0"/>
              <a:t>VM</a:t>
            </a:r>
            <a:r>
              <a:rPr lang="zh-CN" altLang="zh-CN" sz="2000" b="1" dirty="0" smtClean="0"/>
              <a:t>s </a:t>
            </a:r>
            <a:r>
              <a:rPr lang="zh-CN" altLang="zh-CN" sz="2000" b="1" dirty="0"/>
              <a:t>is separated from the underlying hardware resources.</a:t>
            </a:r>
            <a:r>
              <a:rPr lang="en-US" altLang="zh-CN" sz="2000" b="1" dirty="0" smtClean="0"/>
              <a:t> </a:t>
            </a:r>
          </a:p>
          <a:p>
            <a:pPr lvl="2"/>
            <a:r>
              <a:rPr lang="en-US" altLang="zh-CN" sz="1800" dirty="0" smtClean="0"/>
              <a:t>Host with Microsoft Windows </a:t>
            </a:r>
            <a:r>
              <a:rPr lang="en-US" altLang="zh-CN" sz="1800" dirty="0" smtClean="0">
                <a:sym typeface="Wingdings" panose="05000000000000000000" pitchFamily="2" charset="2"/>
              </a:rPr>
              <a:t> VM  Ubuntu </a:t>
            </a:r>
            <a:r>
              <a:rPr lang="en-US" altLang="zh-CN" sz="1800" dirty="0" err="1" smtClean="0">
                <a:sym typeface="Wingdings" panose="05000000000000000000" pitchFamily="2" charset="2"/>
              </a:rPr>
              <a:t>linux</a:t>
            </a:r>
            <a:r>
              <a:rPr lang="en-US" altLang="zh-CN" sz="1800" dirty="0" smtClean="0">
                <a:sym typeface="Wingdings" panose="05000000000000000000" pitchFamily="2" charset="2"/>
              </a:rPr>
              <a:t> OS;</a:t>
            </a:r>
          </a:p>
          <a:p>
            <a:pPr lvl="1"/>
            <a:endParaRPr lang="zh-CN" altLang="en-US" sz="2000" dirty="0"/>
          </a:p>
        </p:txBody>
      </p:sp>
      <p:sp>
        <p:nvSpPr>
          <p:cNvPr id="3" name="标题 2"/>
          <p:cNvSpPr>
            <a:spLocks noGrp="1"/>
          </p:cNvSpPr>
          <p:nvPr>
            <p:ph type="title"/>
          </p:nvPr>
        </p:nvSpPr>
        <p:spPr/>
        <p:txBody>
          <a:bodyPr/>
          <a:lstStyle/>
          <a:p>
            <a:r>
              <a:rPr lang="en-US" altLang="zh-CN" dirty="0" smtClean="0"/>
              <a:t>1) Hardware</a:t>
            </a:r>
            <a:r>
              <a:rPr lang="zh-CN" altLang="zh-CN" dirty="0" smtClean="0"/>
              <a:t> </a:t>
            </a:r>
            <a:r>
              <a:rPr lang="en-US" altLang="zh-CN" dirty="0" smtClean="0"/>
              <a:t>virtualization</a:t>
            </a:r>
            <a:endParaRPr lang="zh-CN" altLang="en-US" dirty="0"/>
          </a:p>
        </p:txBody>
      </p:sp>
      <p:sp>
        <p:nvSpPr>
          <p:cNvPr id="8" name="内容占位符 1"/>
          <p:cNvSpPr txBox="1">
            <a:spLocks/>
          </p:cNvSpPr>
          <p:nvPr/>
        </p:nvSpPr>
        <p:spPr bwMode="auto">
          <a:xfrm>
            <a:off x="457200" y="3414126"/>
            <a:ext cx="2815059" cy="258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2">
                    <a:lumMod val="75000"/>
                  </a:schemeClr>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2">
                    <a:lumMod val="75000"/>
                  </a:schemeClr>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2">
                    <a:lumMod val="75000"/>
                  </a:schemeClr>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2">
                    <a:lumMod val="75000"/>
                  </a:schemeClr>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altLang="zh-CN" sz="1800" dirty="0" smtClean="0">
                <a:sym typeface="Wingdings" panose="05000000000000000000" pitchFamily="2" charset="2"/>
              </a:rPr>
              <a:t>Concepts</a:t>
            </a:r>
            <a:endParaRPr lang="en-US" altLang="zh-CN" sz="1800" dirty="0">
              <a:sym typeface="Wingdings" panose="05000000000000000000" pitchFamily="2" charset="2"/>
            </a:endParaRPr>
          </a:p>
          <a:p>
            <a:pPr lvl="1"/>
            <a:r>
              <a:rPr lang="en-US" altLang="zh-CN" sz="1600" dirty="0">
                <a:sym typeface="Wingdings" panose="05000000000000000000" pitchFamily="2" charset="2"/>
              </a:rPr>
              <a:t>Host/guest</a:t>
            </a:r>
          </a:p>
          <a:p>
            <a:pPr lvl="1"/>
            <a:r>
              <a:rPr lang="en-US" altLang="zh-CN" sz="1600" dirty="0" smtClean="0">
                <a:sym typeface="Wingdings" panose="05000000000000000000" pitchFamily="2" charset="2"/>
              </a:rPr>
              <a:t>Hypervisor </a:t>
            </a:r>
            <a:r>
              <a:rPr lang="en-US" altLang="zh-CN" sz="1800" dirty="0" smtClean="0">
                <a:sym typeface="Wingdings" panose="05000000000000000000" pitchFamily="2" charset="2"/>
              </a:rPr>
              <a:t>or </a:t>
            </a:r>
            <a:r>
              <a:rPr lang="zh-CN" altLang="zh-CN" sz="1800" i="1" dirty="0"/>
              <a:t>Virtual Machine Manager</a:t>
            </a:r>
            <a:r>
              <a:rPr lang="en-US" altLang="zh-CN" sz="1800" i="1" dirty="0"/>
              <a:t> (VMM)</a:t>
            </a:r>
            <a:endParaRPr lang="en-US" altLang="zh-CN" sz="1800" dirty="0">
              <a:sym typeface="Wingdings" panose="05000000000000000000" pitchFamily="2" charset="2"/>
            </a:endParaRPr>
          </a:p>
          <a:p>
            <a:pPr lvl="1"/>
            <a:endParaRPr lang="zh-CN" altLang="en-US" sz="1600" kern="0" dirty="0"/>
          </a:p>
        </p:txBody>
      </p:sp>
      <p:pic>
        <p:nvPicPr>
          <p:cNvPr id="5" name="图片 4"/>
          <p:cNvPicPr>
            <a:picLocks noChangeAspect="1"/>
          </p:cNvPicPr>
          <p:nvPr/>
        </p:nvPicPr>
        <p:blipFill>
          <a:blip r:embed="rId3"/>
          <a:stretch>
            <a:fillRect/>
          </a:stretch>
        </p:blipFill>
        <p:spPr>
          <a:xfrm>
            <a:off x="3387126" y="1143000"/>
            <a:ext cx="5671983" cy="4828777"/>
          </a:xfrm>
          <a:prstGeom prst="rect">
            <a:avLst/>
          </a:prstGeom>
        </p:spPr>
      </p:pic>
      <p:sp>
        <p:nvSpPr>
          <p:cNvPr id="6" name="文本框 5"/>
          <p:cNvSpPr txBox="1"/>
          <p:nvPr/>
        </p:nvSpPr>
        <p:spPr>
          <a:xfrm>
            <a:off x="4352306" y="4975305"/>
            <a:ext cx="3717684" cy="646331"/>
          </a:xfrm>
          <a:prstGeom prst="rect">
            <a:avLst/>
          </a:prstGeom>
          <a:noFill/>
        </p:spPr>
        <p:txBody>
          <a:bodyPr wrap="none" rtlCol="0">
            <a:spAutoFit/>
          </a:bodyPr>
          <a:lstStyle/>
          <a:p>
            <a:r>
              <a:rPr lang="en-US" altLang="zh-CN" sz="3600" b="1" dirty="0" smtClean="0">
                <a:solidFill>
                  <a:srgbClr val="FF0000"/>
                </a:solidFill>
              </a:rPr>
              <a:t>Host machine</a:t>
            </a:r>
            <a:endParaRPr lang="zh-CN" altLang="en-US" sz="3600" b="1" dirty="0">
              <a:solidFill>
                <a:srgbClr val="FF0000"/>
              </a:solidFill>
            </a:endParaRPr>
          </a:p>
        </p:txBody>
      </p:sp>
      <p:sp>
        <p:nvSpPr>
          <p:cNvPr id="7" name="文本框 6"/>
          <p:cNvSpPr txBox="1"/>
          <p:nvPr/>
        </p:nvSpPr>
        <p:spPr>
          <a:xfrm>
            <a:off x="4061372" y="2412821"/>
            <a:ext cx="4023858" cy="646331"/>
          </a:xfrm>
          <a:prstGeom prst="rect">
            <a:avLst/>
          </a:prstGeom>
          <a:noFill/>
        </p:spPr>
        <p:txBody>
          <a:bodyPr wrap="none" rtlCol="0">
            <a:spAutoFit/>
          </a:bodyPr>
          <a:lstStyle/>
          <a:p>
            <a:r>
              <a:rPr lang="en-US" altLang="zh-CN" sz="3600" b="1" dirty="0" smtClean="0">
                <a:solidFill>
                  <a:srgbClr val="FF0000"/>
                </a:solidFill>
              </a:rPr>
              <a:t>Guest machine</a:t>
            </a:r>
            <a:endParaRPr lang="zh-CN" altLang="en-US" sz="3600" b="1" dirty="0">
              <a:solidFill>
                <a:srgbClr val="FF0000"/>
              </a:solidFill>
            </a:endParaRPr>
          </a:p>
        </p:txBody>
      </p:sp>
      <p:sp>
        <p:nvSpPr>
          <p:cNvPr id="9" name="文本框 8"/>
          <p:cNvSpPr txBox="1"/>
          <p:nvPr/>
        </p:nvSpPr>
        <p:spPr>
          <a:xfrm>
            <a:off x="4862401" y="3652246"/>
            <a:ext cx="3005951" cy="646331"/>
          </a:xfrm>
          <a:prstGeom prst="rect">
            <a:avLst/>
          </a:prstGeom>
          <a:noFill/>
        </p:spPr>
        <p:txBody>
          <a:bodyPr wrap="none" rtlCol="0">
            <a:spAutoFit/>
          </a:bodyPr>
          <a:lstStyle/>
          <a:p>
            <a:r>
              <a:rPr lang="en-US" altLang="zh-CN" sz="3600" b="1" dirty="0" smtClean="0">
                <a:solidFill>
                  <a:srgbClr val="FF0000"/>
                </a:solidFill>
              </a:rPr>
              <a:t>Hypervisor</a:t>
            </a:r>
            <a:endParaRPr lang="zh-CN" altLang="en-US" sz="3600" b="1" dirty="0">
              <a:solidFill>
                <a:srgbClr val="FF0000"/>
              </a:solidFill>
            </a:endParaRPr>
          </a:p>
        </p:txBody>
      </p:sp>
    </p:spTree>
    <p:extLst>
      <p:ext uri="{BB962C8B-B14F-4D97-AF65-F5344CB8AC3E}">
        <p14:creationId xmlns:p14="http://schemas.microsoft.com/office/powerpoint/2010/main" val="3951742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theme/theme1.xml><?xml version="1.0" encoding="utf-8"?>
<a:theme xmlns:a="http://schemas.openxmlformats.org/drawingml/2006/main" name="Level">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37671</TotalTime>
  <Words>8468</Words>
  <Application>Microsoft Macintosh PowerPoint</Application>
  <PresentationFormat>全屏显示(4:3)</PresentationFormat>
  <Paragraphs>1127</Paragraphs>
  <Slides>72</Slides>
  <Notes>61</Notes>
  <HiddenSlides>5</HiddenSlides>
  <MMClips>0</MMClips>
  <ScaleCrop>false</ScaleCrop>
  <HeadingPairs>
    <vt:vector size="4" baseType="variant">
      <vt:variant>
        <vt:lpstr>主题</vt:lpstr>
      </vt:variant>
      <vt:variant>
        <vt:i4>1</vt:i4>
      </vt:variant>
      <vt:variant>
        <vt:lpstr>幻灯片标题</vt:lpstr>
      </vt:variant>
      <vt:variant>
        <vt:i4>72</vt:i4>
      </vt:variant>
    </vt:vector>
  </HeadingPairs>
  <TitlesOfParts>
    <vt:vector size="73" baseType="lpstr">
      <vt:lpstr>Level</vt:lpstr>
      <vt:lpstr> Introduction to Virtualization Technology</vt:lpstr>
      <vt:lpstr>Agenda</vt:lpstr>
      <vt:lpstr>1.What is virtualization</vt:lpstr>
      <vt:lpstr>Why virtualize？</vt:lpstr>
      <vt:lpstr>2. History </vt:lpstr>
      <vt:lpstr>2. History </vt:lpstr>
      <vt:lpstr>3. Virtualization types</vt:lpstr>
      <vt:lpstr>1) Hardware virtualization</vt:lpstr>
      <vt:lpstr>1) Hardware virtualization</vt:lpstr>
      <vt:lpstr>Virtual machine monitor (VMM)</vt:lpstr>
      <vt:lpstr>Two types of VMM implementation</vt:lpstr>
      <vt:lpstr>What does a VM look like</vt:lpstr>
      <vt:lpstr>Example: Virtualization in computers: Virtual Machine</vt:lpstr>
      <vt:lpstr>Essential characteristics of VMM</vt:lpstr>
      <vt:lpstr>Hardware virtualization types</vt:lpstr>
      <vt:lpstr>2)Software virtualization</vt:lpstr>
      <vt:lpstr>3)Desktop/Nested virtualization</vt:lpstr>
      <vt:lpstr>4. Virtualization benefits</vt:lpstr>
      <vt:lpstr>Agenda</vt:lpstr>
      <vt:lpstr>Virtual Platform</vt:lpstr>
      <vt:lpstr>Agenda</vt:lpstr>
      <vt:lpstr>Instruction and application program</vt:lpstr>
      <vt:lpstr>PowerPoint 演示文稿</vt:lpstr>
      <vt:lpstr>Program with instructions</vt:lpstr>
      <vt:lpstr>CPU virtualization</vt:lpstr>
      <vt:lpstr>CPU virtualization approaches</vt:lpstr>
      <vt:lpstr>1)Binary Translation (BT)</vt:lpstr>
      <vt:lpstr>2)Paravirtualization (PV)</vt:lpstr>
      <vt:lpstr>3)Hardware-assisted virtualization</vt:lpstr>
      <vt:lpstr>Agenda</vt:lpstr>
      <vt:lpstr>Memory virtualization</vt:lpstr>
      <vt:lpstr>Physical page frame redirection</vt:lpstr>
      <vt:lpstr>Page frame allocation</vt:lpstr>
      <vt:lpstr>Ballooning</vt:lpstr>
      <vt:lpstr>Agenda</vt:lpstr>
      <vt:lpstr>Device interface</vt:lpstr>
      <vt:lpstr>Software Emulation</vt:lpstr>
      <vt:lpstr>Paravirtualization</vt:lpstr>
      <vt:lpstr>Direct assignment</vt:lpstr>
      <vt:lpstr>Agenda</vt:lpstr>
      <vt:lpstr>Commercial virtualization tools</vt:lpstr>
      <vt:lpstr>Xen</vt:lpstr>
      <vt:lpstr>KVM</vt:lpstr>
      <vt:lpstr>Qemu</vt:lpstr>
      <vt:lpstr>VMware</vt:lpstr>
      <vt:lpstr>virtualbox</vt:lpstr>
      <vt:lpstr>LXC (linux container) and Docker</vt:lpstr>
      <vt:lpstr>Agenda</vt:lpstr>
      <vt:lpstr>Libvirt – API for managing VMs</vt:lpstr>
      <vt:lpstr>libvirt</vt:lpstr>
      <vt:lpstr>virt-manager</vt:lpstr>
      <vt:lpstr>virt-manager</vt:lpstr>
      <vt:lpstr>virsh</vt:lpstr>
      <vt:lpstr>VM image file</vt:lpstr>
      <vt:lpstr>Choosing Image format</vt:lpstr>
      <vt:lpstr>Agenda</vt:lpstr>
      <vt:lpstr>Network Communication between VMs</vt:lpstr>
      <vt:lpstr>Virtual network concepts</vt:lpstr>
      <vt:lpstr>Physical network</vt:lpstr>
      <vt:lpstr>Virtual network</vt:lpstr>
      <vt:lpstr>TAP/TUN</vt:lpstr>
      <vt:lpstr>Tap devices in KVM machine</vt:lpstr>
      <vt:lpstr>Linux bridge</vt:lpstr>
      <vt:lpstr>Network configuration</vt:lpstr>
      <vt:lpstr>Networking modes</vt:lpstr>
      <vt:lpstr>Example： bridge networking</vt:lpstr>
      <vt:lpstr>Step1: modify ifcfg-ethX</vt:lpstr>
      <vt:lpstr>Step2: create a new bridge in host</vt:lpstr>
      <vt:lpstr>Step3. Modify VM configure file (.xml)</vt:lpstr>
      <vt:lpstr>Step4. Connect VM and configure VM network</vt:lpstr>
      <vt:lpstr>Summary</vt:lpstr>
      <vt:lpstr>End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Jianhai Chen</cp:lastModifiedBy>
  <cp:revision>3114</cp:revision>
  <cp:lastPrinted>2013-03-22T04:57:45Z</cp:lastPrinted>
  <dcterms:created xsi:type="dcterms:W3CDTF">1601-01-01T00:00:00Z</dcterms:created>
  <dcterms:modified xsi:type="dcterms:W3CDTF">2016-07-18T05:49:49Z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