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79" r:id="rId3"/>
    <p:sldId id="257" r:id="rId4"/>
    <p:sldId id="280" r:id="rId5"/>
    <p:sldId id="281" r:id="rId6"/>
    <p:sldId id="258" r:id="rId7"/>
    <p:sldId id="259" r:id="rId8"/>
    <p:sldId id="260" r:id="rId9"/>
    <p:sldId id="261" r:id="rId10"/>
    <p:sldId id="263" r:id="rId11"/>
    <p:sldId id="262" r:id="rId12"/>
    <p:sldId id="264" r:id="rId13"/>
    <p:sldId id="267" r:id="rId14"/>
    <p:sldId id="265" r:id="rId15"/>
    <p:sldId id="266" r:id="rId16"/>
    <p:sldId id="282" r:id="rId17"/>
    <p:sldId id="271" r:id="rId18"/>
    <p:sldId id="268" r:id="rId19"/>
    <p:sldId id="269" r:id="rId20"/>
    <p:sldId id="270" r:id="rId21"/>
    <p:sldId id="283" r:id="rId22"/>
    <p:sldId id="272" r:id="rId23"/>
    <p:sldId id="273" r:id="rId24"/>
    <p:sldId id="274" r:id="rId25"/>
    <p:sldId id="275" r:id="rId26"/>
    <p:sldId id="276" r:id="rId27"/>
    <p:sldId id="277" r:id="rId28"/>
    <p:sldId id="278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D3DAE"/>
    <a:srgbClr val="CD37BB"/>
    <a:srgbClr val="E238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813" autoAdjust="0"/>
  </p:normalViewPr>
  <p:slideViewPr>
    <p:cSldViewPr snapToGrid="0" snapToObjects="1">
      <p:cViewPr>
        <p:scale>
          <a:sx n="100" d="100"/>
          <a:sy n="100" d="100"/>
        </p:scale>
        <p:origin x="-8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7C5950-DE98-6742-A718-F755E9C9981C}" type="datetime1">
              <a:rPr lang="en-US" smtClean="0"/>
              <a:t>7/19/16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7B3E-FDE2-FD48-B079-55D92B057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538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06EB0-C5E6-154D-ADF0-EB4B62AC7130}" type="datetime1">
              <a:rPr lang="en-US" smtClean="0"/>
              <a:t>7/19/16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8FC50F-7A3C-4949-AD1C-2A5DAF556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3443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FC50F-7A3C-4949-AD1C-2A5DAF5566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687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8C0F5-0E90-E945-97CE-4AAF78ABFF85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6260-D851-7E4D-8A56-A77D7CCD6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071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AFA82-06DF-534A-A738-C38541021015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6260-D851-7E4D-8A56-A77D7CCD6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798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6E555-0CF5-0C44-B3EF-C8E8167B6F4F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6260-D851-7E4D-8A56-A77D7CCD6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95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1FE7E-E390-9740-B49C-13629194ADFF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6260-D851-7E4D-8A56-A77D7CCD6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3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03C7-868C-6B48-BF25-5FF8F486C342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6260-D851-7E4D-8A56-A77D7CCD6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078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0D09A-E1D4-034E-86B8-BECAF043C0F5}" type="datetime1">
              <a:rPr lang="en-US" smtClean="0"/>
              <a:t>7/19/16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6260-D851-7E4D-8A56-A77D7CCD6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128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0A4E-E903-D444-A13B-D573A3FFC7C1}" type="datetime1">
              <a:rPr lang="en-US" smtClean="0"/>
              <a:t>7/19/16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6260-D851-7E4D-8A56-A77D7CCD6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891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DFAC1-1FE5-2E4B-BE20-A82E71CB7FE8}" type="datetime1">
              <a:rPr lang="en-US" smtClean="0"/>
              <a:t>7/19/16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6260-D851-7E4D-8A56-A77D7CCD6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63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4AF86-39CB-1C48-BCE6-609703A285F1}" type="datetime1">
              <a:rPr lang="en-US" smtClean="0"/>
              <a:t>7/19/16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6260-D851-7E4D-8A56-A77D7CCD6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682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FCA83-E967-6E45-9D4D-7E409536BEA4}" type="datetime1">
              <a:rPr lang="en-US" smtClean="0"/>
              <a:t>7/19/16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6260-D851-7E4D-8A56-A77D7CCD6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58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3230C-BCE8-FF4A-97CD-BF2B804C8B88}" type="datetime1">
              <a:rPr lang="en-US" smtClean="0"/>
              <a:t>7/19/16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6260-D851-7E4D-8A56-A77D7CCD6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385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2BE60-821E-774F-934E-A8A32BD8A61C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B6260-D851-7E4D-8A56-A77D7CCD6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743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7033" y="531052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Helvetica"/>
                <a:cs typeface="Helvetica"/>
              </a:rPr>
              <a:t>Managing  </a:t>
            </a:r>
            <a:r>
              <a:rPr lang="en-US" dirty="0" err="1" smtClean="0">
                <a:latin typeface="Helvetica"/>
                <a:cs typeface="Helvetica"/>
              </a:rPr>
              <a:t>OpenNebula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09900"/>
            <a:ext cx="6400800" cy="1752600"/>
          </a:xfrm>
        </p:spPr>
        <p:txBody>
          <a:bodyPr/>
          <a:lstStyle/>
          <a:p>
            <a:r>
              <a:rPr lang="en-US" sz="4400" dirty="0" err="1" smtClean="0">
                <a:latin typeface="Helvetica"/>
                <a:cs typeface="Helvetica"/>
              </a:rPr>
              <a:t>OpenNebula</a:t>
            </a:r>
            <a:r>
              <a:rPr lang="en-US" sz="4400" dirty="0" smtClean="0">
                <a:latin typeface="Helvetica"/>
                <a:cs typeface="Helvetica"/>
              </a:rPr>
              <a:t> Interfaces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35875" y="5701174"/>
            <a:ext cx="3174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Stefano Lusso – INFN Torino</a:t>
            </a:r>
            <a:endParaRPr lang="en-US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57575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4763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Helvetica"/>
                <a:cs typeface="Helvetica"/>
              </a:rPr>
              <a:t>Managing VM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37000" y="1388417"/>
            <a:ext cx="1518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VM listing 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4625" y="2524124"/>
            <a:ext cx="89693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ourier"/>
                <a:cs typeface="Courier"/>
              </a:rPr>
              <a:t>$</a:t>
            </a:r>
            <a:r>
              <a:rPr lang="en-US" sz="1400" b="1" dirty="0" err="1" smtClean="0">
                <a:latin typeface="Courier"/>
                <a:cs typeface="Courier"/>
              </a:rPr>
              <a:t>onevm</a:t>
            </a:r>
            <a:r>
              <a:rPr lang="en-US" sz="1400" b="1" dirty="0" smtClean="0">
                <a:latin typeface="Courier"/>
                <a:cs typeface="Courier"/>
              </a:rPr>
              <a:t> list</a:t>
            </a:r>
          </a:p>
          <a:p>
            <a:r>
              <a:rPr lang="cs-CZ" sz="1400" b="1" dirty="0">
                <a:latin typeface="Courier"/>
                <a:cs typeface="Courier"/>
              </a:rPr>
              <a:t> ID </a:t>
            </a:r>
            <a:r>
              <a:rPr lang="cs-CZ" sz="1400" b="1" dirty="0" smtClean="0">
                <a:latin typeface="Courier"/>
                <a:cs typeface="Courier"/>
              </a:rPr>
              <a:t>   USER     </a:t>
            </a:r>
            <a:r>
              <a:rPr lang="cs-CZ" sz="1400" b="1" dirty="0">
                <a:latin typeface="Courier"/>
                <a:cs typeface="Courier"/>
              </a:rPr>
              <a:t>GROUP    NAME            STAT UCPU    UMEM HOST             TIME</a:t>
            </a:r>
            <a:endParaRPr lang="en-US" sz="1400" b="1" dirty="0">
              <a:latin typeface="Courier"/>
              <a:cs typeface="Courier"/>
            </a:endParaRPr>
          </a:p>
          <a:p>
            <a:r>
              <a:rPr lang="en-US" sz="1400" b="1" dirty="0" smtClean="0">
                <a:latin typeface="Courier"/>
                <a:cs typeface="Courier"/>
              </a:rPr>
              <a:t>                        </a:t>
            </a:r>
            <a:endParaRPr lang="en-US" sz="1400" b="1" dirty="0">
              <a:latin typeface="Courier"/>
              <a:cs typeface="Courier"/>
            </a:endParaRPr>
          </a:p>
          <a:p>
            <a:r>
              <a:rPr lang="en-US" sz="1400" b="1" dirty="0">
                <a:latin typeface="Courier"/>
                <a:cs typeface="Courier"/>
              </a:rPr>
              <a:t> 18243 compass  ec2      ec2-m1-large    </a:t>
            </a:r>
            <a:r>
              <a:rPr lang="en-US" sz="1400" b="1" dirty="0" err="1">
                <a:latin typeface="Courier"/>
                <a:cs typeface="Courier"/>
              </a:rPr>
              <a:t>runn</a:t>
            </a:r>
            <a:r>
              <a:rPr lang="en-US" sz="1400" b="1" dirty="0">
                <a:latin typeface="Courier"/>
                <a:cs typeface="Courier"/>
              </a:rPr>
              <a:t>  303     15G one-kvm-34   0d 19h09</a:t>
            </a:r>
          </a:p>
          <a:p>
            <a:r>
              <a:rPr lang="en-US" sz="1400" b="1" dirty="0">
                <a:latin typeface="Courier"/>
                <a:cs typeface="Courier"/>
              </a:rPr>
              <a:t> 18252 </a:t>
            </a:r>
            <a:r>
              <a:rPr lang="en-US" sz="1400" b="1" dirty="0" err="1">
                <a:latin typeface="Courier"/>
                <a:cs typeface="Courier"/>
              </a:rPr>
              <a:t>oneadmin</a:t>
            </a:r>
            <a:r>
              <a:rPr lang="en-US" sz="1400" b="1" dirty="0">
                <a:latin typeface="Courier"/>
                <a:cs typeface="Courier"/>
              </a:rPr>
              <a:t> </a:t>
            </a:r>
            <a:r>
              <a:rPr lang="en-US" sz="1400" b="1" dirty="0" err="1">
                <a:latin typeface="Courier"/>
                <a:cs typeface="Courier"/>
              </a:rPr>
              <a:t>oneadmin</a:t>
            </a:r>
            <a:r>
              <a:rPr lang="en-US" sz="1400" b="1" dirty="0">
                <a:latin typeface="Courier"/>
                <a:cs typeface="Courier"/>
              </a:rPr>
              <a:t> WN-EC2-8slots   </a:t>
            </a:r>
            <a:r>
              <a:rPr lang="en-US" sz="1400" b="1" dirty="0" err="1">
                <a:latin typeface="Courier"/>
                <a:cs typeface="Courier"/>
              </a:rPr>
              <a:t>runn</a:t>
            </a:r>
            <a:r>
              <a:rPr lang="en-US" sz="1400" b="1" dirty="0">
                <a:latin typeface="Courier"/>
                <a:cs typeface="Courier"/>
              </a:rPr>
              <a:t>  601   20.1G one-kvm-44   0d 18h43</a:t>
            </a:r>
          </a:p>
          <a:p>
            <a:r>
              <a:rPr lang="en-US" sz="1400" b="1" dirty="0">
                <a:latin typeface="Courier"/>
                <a:cs typeface="Courier"/>
              </a:rPr>
              <a:t> 18259 </a:t>
            </a:r>
            <a:r>
              <a:rPr lang="en-US" sz="1400" b="1" dirty="0" err="1">
                <a:latin typeface="Courier"/>
                <a:cs typeface="Courier"/>
              </a:rPr>
              <a:t>oneadmin</a:t>
            </a:r>
            <a:r>
              <a:rPr lang="en-US" sz="1400" b="1" dirty="0">
                <a:latin typeface="Courier"/>
                <a:cs typeface="Courier"/>
              </a:rPr>
              <a:t> </a:t>
            </a:r>
            <a:r>
              <a:rPr lang="en-US" sz="1400" b="1" dirty="0" err="1">
                <a:latin typeface="Courier"/>
                <a:cs typeface="Courier"/>
              </a:rPr>
              <a:t>oneadmin</a:t>
            </a:r>
            <a:r>
              <a:rPr lang="en-US" sz="1400" b="1" dirty="0">
                <a:latin typeface="Courier"/>
                <a:cs typeface="Courier"/>
              </a:rPr>
              <a:t> WN-EC2-8slots   </a:t>
            </a:r>
            <a:r>
              <a:rPr lang="en-US" sz="1400" b="1" dirty="0" err="1">
                <a:latin typeface="Courier"/>
                <a:cs typeface="Courier"/>
              </a:rPr>
              <a:t>runn</a:t>
            </a:r>
            <a:r>
              <a:rPr lang="en-US" sz="1400" b="1" dirty="0">
                <a:latin typeface="Courier"/>
                <a:cs typeface="Courier"/>
              </a:rPr>
              <a:t>  799   20.1G one-kvm-43   0d 16h38</a:t>
            </a:r>
          </a:p>
          <a:p>
            <a:r>
              <a:rPr lang="en-US" sz="1400" b="1" dirty="0">
                <a:latin typeface="Courier"/>
                <a:cs typeface="Courier"/>
              </a:rPr>
              <a:t> 18260 </a:t>
            </a:r>
            <a:r>
              <a:rPr lang="en-US" sz="1400" b="1" dirty="0" err="1">
                <a:latin typeface="Courier"/>
                <a:cs typeface="Courier"/>
              </a:rPr>
              <a:t>oneadmin</a:t>
            </a:r>
            <a:r>
              <a:rPr lang="en-US" sz="1400" b="1" dirty="0">
                <a:latin typeface="Courier"/>
                <a:cs typeface="Courier"/>
              </a:rPr>
              <a:t> </a:t>
            </a:r>
            <a:r>
              <a:rPr lang="en-US" sz="1400" b="1" dirty="0" err="1">
                <a:latin typeface="Courier"/>
                <a:cs typeface="Courier"/>
              </a:rPr>
              <a:t>oneadmin</a:t>
            </a:r>
            <a:r>
              <a:rPr lang="en-US" sz="1400" b="1" dirty="0">
                <a:latin typeface="Courier"/>
                <a:cs typeface="Courier"/>
              </a:rPr>
              <a:t> WN-EC2-8slots   </a:t>
            </a:r>
            <a:r>
              <a:rPr lang="en-US" sz="1400" b="1" dirty="0" err="1">
                <a:latin typeface="Courier"/>
                <a:cs typeface="Courier"/>
              </a:rPr>
              <a:t>runn</a:t>
            </a:r>
            <a:r>
              <a:rPr lang="en-US" sz="1400" b="1" dirty="0">
                <a:latin typeface="Courier"/>
                <a:cs typeface="Courier"/>
              </a:rPr>
              <a:t>  502   20.2G one-kvm-45   0d 16h16</a:t>
            </a:r>
          </a:p>
          <a:p>
            <a:r>
              <a:rPr lang="en-US" sz="1400" b="1" dirty="0">
                <a:latin typeface="Courier"/>
                <a:cs typeface="Courier"/>
              </a:rPr>
              <a:t> 18261 </a:t>
            </a:r>
            <a:r>
              <a:rPr lang="en-US" sz="1400" b="1" dirty="0" err="1">
                <a:latin typeface="Courier"/>
                <a:cs typeface="Courier"/>
              </a:rPr>
              <a:t>oneadmin</a:t>
            </a:r>
            <a:r>
              <a:rPr lang="en-US" sz="1400" b="1" dirty="0">
                <a:latin typeface="Courier"/>
                <a:cs typeface="Courier"/>
              </a:rPr>
              <a:t> </a:t>
            </a:r>
            <a:r>
              <a:rPr lang="en-US" sz="1400" b="1" dirty="0" err="1">
                <a:latin typeface="Courier"/>
                <a:cs typeface="Courier"/>
              </a:rPr>
              <a:t>oneadmin</a:t>
            </a:r>
            <a:r>
              <a:rPr lang="en-US" sz="1400" b="1" dirty="0">
                <a:latin typeface="Courier"/>
                <a:cs typeface="Courier"/>
              </a:rPr>
              <a:t> WN-EC2-8slots   </a:t>
            </a:r>
            <a:r>
              <a:rPr lang="en-US" sz="1400" b="1" dirty="0" err="1">
                <a:latin typeface="Courier"/>
                <a:cs typeface="Courier"/>
              </a:rPr>
              <a:t>runn</a:t>
            </a:r>
            <a:r>
              <a:rPr lang="en-US" sz="1400" b="1" dirty="0">
                <a:latin typeface="Courier"/>
                <a:cs typeface="Courier"/>
              </a:rPr>
              <a:t>  613   20.2G one-kvm-46   0d 15h49</a:t>
            </a:r>
          </a:p>
          <a:p>
            <a:r>
              <a:rPr lang="en-US" sz="1400" b="1" dirty="0">
                <a:latin typeface="Courier"/>
                <a:cs typeface="Courier"/>
              </a:rPr>
              <a:t> 18262 </a:t>
            </a:r>
            <a:r>
              <a:rPr lang="en-US" sz="1400" b="1" dirty="0" err="1">
                <a:latin typeface="Courier"/>
                <a:cs typeface="Courier"/>
              </a:rPr>
              <a:t>oneadmin</a:t>
            </a:r>
            <a:r>
              <a:rPr lang="en-US" sz="1400" b="1" dirty="0">
                <a:latin typeface="Courier"/>
                <a:cs typeface="Courier"/>
              </a:rPr>
              <a:t> </a:t>
            </a:r>
            <a:r>
              <a:rPr lang="en-US" sz="1400" b="1" dirty="0" err="1">
                <a:latin typeface="Courier"/>
                <a:cs typeface="Courier"/>
              </a:rPr>
              <a:t>oneadmin</a:t>
            </a:r>
            <a:r>
              <a:rPr lang="en-US" sz="1400" b="1" dirty="0">
                <a:latin typeface="Courier"/>
                <a:cs typeface="Courier"/>
              </a:rPr>
              <a:t> WN-EC2-8slots   </a:t>
            </a:r>
            <a:r>
              <a:rPr lang="en-US" sz="1400" b="1" dirty="0" err="1">
                <a:latin typeface="Courier"/>
                <a:cs typeface="Courier"/>
              </a:rPr>
              <a:t>runn</a:t>
            </a:r>
            <a:r>
              <a:rPr lang="en-US" sz="1400" b="1" dirty="0">
                <a:latin typeface="Courier"/>
                <a:cs typeface="Courier"/>
              </a:rPr>
              <a:t>  601   20.1G one-kvm-55   0d 15h27</a:t>
            </a:r>
          </a:p>
          <a:p>
            <a:r>
              <a:rPr lang="en-US" sz="1400" b="1" dirty="0">
                <a:latin typeface="Courier"/>
                <a:cs typeface="Courier"/>
              </a:rPr>
              <a:t> 18263 </a:t>
            </a:r>
            <a:r>
              <a:rPr lang="en-US" sz="1400" b="1" dirty="0" err="1">
                <a:latin typeface="Courier"/>
                <a:cs typeface="Courier"/>
              </a:rPr>
              <a:t>oneadmin</a:t>
            </a:r>
            <a:r>
              <a:rPr lang="en-US" sz="1400" b="1" dirty="0">
                <a:latin typeface="Courier"/>
                <a:cs typeface="Courier"/>
              </a:rPr>
              <a:t> </a:t>
            </a:r>
            <a:r>
              <a:rPr lang="en-US" sz="1400" b="1" dirty="0" err="1">
                <a:latin typeface="Courier"/>
                <a:cs typeface="Courier"/>
              </a:rPr>
              <a:t>oneadmin</a:t>
            </a:r>
            <a:r>
              <a:rPr lang="en-US" sz="1400" b="1" dirty="0">
                <a:latin typeface="Courier"/>
                <a:cs typeface="Courier"/>
              </a:rPr>
              <a:t> WN-EC2-8slots   </a:t>
            </a:r>
            <a:r>
              <a:rPr lang="en-US" sz="1400" b="1" dirty="0" err="1">
                <a:latin typeface="Courier"/>
                <a:cs typeface="Courier"/>
              </a:rPr>
              <a:t>runn</a:t>
            </a:r>
            <a:r>
              <a:rPr lang="en-US" sz="1400" b="1" dirty="0">
                <a:latin typeface="Courier"/>
                <a:cs typeface="Courier"/>
              </a:rPr>
              <a:t>  671     20G one-kvm-64   0d 01h57</a:t>
            </a:r>
          </a:p>
          <a:p>
            <a:r>
              <a:rPr lang="en-US" sz="1400" b="1" dirty="0">
                <a:latin typeface="Courier"/>
                <a:cs typeface="Courier"/>
              </a:rPr>
              <a:t> 18265 </a:t>
            </a:r>
            <a:r>
              <a:rPr lang="en-US" sz="1400" b="1" dirty="0" err="1">
                <a:latin typeface="Courier"/>
                <a:cs typeface="Courier"/>
              </a:rPr>
              <a:t>ebes</a:t>
            </a:r>
            <a:r>
              <a:rPr lang="en-US" sz="1400" b="1" dirty="0">
                <a:latin typeface="Courier"/>
                <a:cs typeface="Courier"/>
              </a:rPr>
              <a:t>     </a:t>
            </a:r>
            <a:r>
              <a:rPr lang="en-US" sz="1400" b="1" dirty="0" err="1">
                <a:latin typeface="Courier"/>
                <a:cs typeface="Courier"/>
              </a:rPr>
              <a:t>oneadmin</a:t>
            </a:r>
            <a:r>
              <a:rPr lang="en-US" sz="1400" b="1" dirty="0">
                <a:latin typeface="Courier"/>
                <a:cs typeface="Courier"/>
              </a:rPr>
              <a:t> BESIII-WN       </a:t>
            </a:r>
            <a:r>
              <a:rPr lang="en-US" sz="1400" b="1" dirty="0" err="1">
                <a:latin typeface="Courier"/>
                <a:cs typeface="Courier"/>
              </a:rPr>
              <a:t>runn</a:t>
            </a:r>
            <a:r>
              <a:rPr lang="en-US" sz="1400" b="1" dirty="0">
                <a:latin typeface="Courier"/>
                <a:cs typeface="Courier"/>
              </a:rPr>
              <a:t>    0     15G one-kvm-49   0d 00h34</a:t>
            </a:r>
          </a:p>
          <a:p>
            <a:r>
              <a:rPr lang="en-US" sz="1400" b="1" dirty="0">
                <a:latin typeface="Courier"/>
                <a:cs typeface="Courier"/>
              </a:rPr>
              <a:t> 18266 </a:t>
            </a:r>
            <a:r>
              <a:rPr lang="en-US" sz="1400" b="1" dirty="0" err="1">
                <a:latin typeface="Courier"/>
                <a:cs typeface="Courier"/>
              </a:rPr>
              <a:t>oneadmin</a:t>
            </a:r>
            <a:r>
              <a:rPr lang="en-US" sz="1400" b="1" dirty="0">
                <a:latin typeface="Courier"/>
                <a:cs typeface="Courier"/>
              </a:rPr>
              <a:t> </a:t>
            </a:r>
            <a:r>
              <a:rPr lang="en-US" sz="1400" b="1" dirty="0" err="1">
                <a:latin typeface="Courier"/>
                <a:cs typeface="Courier"/>
              </a:rPr>
              <a:t>oneadmin</a:t>
            </a:r>
            <a:r>
              <a:rPr lang="en-US" sz="1400" b="1" dirty="0">
                <a:latin typeface="Courier"/>
                <a:cs typeface="Courier"/>
              </a:rPr>
              <a:t> WN-EC2-8slots   </a:t>
            </a:r>
            <a:r>
              <a:rPr lang="en-US" sz="1400" b="1" dirty="0" err="1">
                <a:latin typeface="Courier"/>
                <a:cs typeface="Courier"/>
              </a:rPr>
              <a:t>runn</a:t>
            </a:r>
            <a:r>
              <a:rPr lang="en-US" sz="1400" b="1" dirty="0">
                <a:latin typeface="Courier"/>
                <a:cs typeface="Courier"/>
              </a:rPr>
              <a:t>   55     20G one-kvm-45   0d 00h23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6260-D851-7E4D-8A56-A77D7CCD652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128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4763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Helvetica"/>
                <a:cs typeface="Helvetica"/>
              </a:rPr>
              <a:t>Managing VM</a:t>
            </a:r>
            <a:endParaRPr lang="en-US" dirty="0">
              <a:latin typeface="Helvetica"/>
              <a:cs typeface="Helvetica"/>
            </a:endParaRPr>
          </a:p>
        </p:txBody>
      </p:sp>
      <p:pic>
        <p:nvPicPr>
          <p:cNvPr id="7" name="Picture 6" descr="sunstone-onevm-lis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2500"/>
            <a:ext cx="9144000" cy="4635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37000" y="1388417"/>
            <a:ext cx="1518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VM listing 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6260-D851-7E4D-8A56-A77D7CCD652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439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4763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Helvetica"/>
                <a:cs typeface="Helvetica"/>
              </a:rPr>
              <a:t>Managing VM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37000" y="926752"/>
            <a:ext cx="1895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VM suspend 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124" y="1388417"/>
            <a:ext cx="9032876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ourier"/>
                <a:cs typeface="Courier"/>
              </a:rPr>
              <a:t>$ </a:t>
            </a:r>
            <a:r>
              <a:rPr lang="en-US" sz="1600" b="1" dirty="0" err="1">
                <a:latin typeface="Courier"/>
                <a:cs typeface="Courier"/>
              </a:rPr>
              <a:t>onevm</a:t>
            </a:r>
            <a:r>
              <a:rPr lang="en-US" sz="1600" b="1" dirty="0">
                <a:latin typeface="Courier"/>
                <a:cs typeface="Courier"/>
              </a:rPr>
              <a:t> list </a:t>
            </a:r>
          </a:p>
          <a:p>
            <a:r>
              <a:rPr lang="en-US" sz="1600" b="1" dirty="0" smtClean="0">
                <a:latin typeface="Courier"/>
                <a:cs typeface="Courier"/>
              </a:rPr>
              <a:t>ID    USER     </a:t>
            </a:r>
            <a:r>
              <a:rPr lang="en-US" sz="1600" b="1" dirty="0">
                <a:latin typeface="Courier"/>
                <a:cs typeface="Courier"/>
              </a:rPr>
              <a:t>GROUP    NAME          </a:t>
            </a:r>
            <a:r>
              <a:rPr lang="en-US" sz="1600" b="1" dirty="0" smtClean="0">
                <a:latin typeface="Courier"/>
                <a:cs typeface="Courier"/>
              </a:rPr>
              <a:t>STAT UCPU UMEM </a:t>
            </a:r>
            <a:r>
              <a:rPr lang="en-US" sz="1600" b="1" dirty="0">
                <a:latin typeface="Courier"/>
                <a:cs typeface="Courier"/>
              </a:rPr>
              <a:t>HOST </a:t>
            </a:r>
            <a:r>
              <a:rPr lang="en-US" sz="1600" b="1" dirty="0" smtClean="0">
                <a:latin typeface="Courier"/>
                <a:cs typeface="Courier"/>
              </a:rPr>
              <a:t>   TIME</a:t>
            </a:r>
            <a:endParaRPr lang="en-US" sz="1600" b="1" dirty="0">
              <a:latin typeface="Courier"/>
              <a:cs typeface="Courier"/>
            </a:endParaRPr>
          </a:p>
          <a:p>
            <a:r>
              <a:rPr lang="en-US" sz="1600" b="1" dirty="0" smtClean="0">
                <a:latin typeface="Courier"/>
                <a:cs typeface="Courier"/>
              </a:rPr>
              <a:t>18272 </a:t>
            </a:r>
            <a:r>
              <a:rPr lang="en-US" sz="1600" b="1" dirty="0" err="1">
                <a:latin typeface="Courier"/>
                <a:cs typeface="Courier"/>
              </a:rPr>
              <a:t>oneadmin</a:t>
            </a:r>
            <a:r>
              <a:rPr lang="en-US" sz="1600" b="1" dirty="0">
                <a:latin typeface="Courier"/>
                <a:cs typeface="Courier"/>
              </a:rPr>
              <a:t> </a:t>
            </a:r>
            <a:r>
              <a:rPr lang="en-US" sz="1600" b="1" dirty="0" err="1">
                <a:latin typeface="Courier"/>
                <a:cs typeface="Courier"/>
              </a:rPr>
              <a:t>oneadmin</a:t>
            </a:r>
            <a:r>
              <a:rPr lang="en-US" sz="1600" b="1" dirty="0">
                <a:latin typeface="Courier"/>
                <a:cs typeface="Courier"/>
              </a:rPr>
              <a:t> WN-EC2-8slots </a:t>
            </a:r>
            <a:r>
              <a:rPr lang="en-US" sz="1600" b="1" dirty="0" err="1">
                <a:latin typeface="Courier"/>
                <a:cs typeface="Courier"/>
              </a:rPr>
              <a:t>runn</a:t>
            </a:r>
            <a:r>
              <a:rPr lang="en-US" sz="1600" b="1" dirty="0">
                <a:latin typeface="Courier"/>
                <a:cs typeface="Courier"/>
              </a:rPr>
              <a:t> 34 20G one-kvm-57 0d 00h21 </a:t>
            </a:r>
            <a:endParaRPr lang="en-US" sz="1600" b="1" dirty="0" smtClean="0">
              <a:latin typeface="Courier"/>
              <a:cs typeface="Courier"/>
            </a:endParaRPr>
          </a:p>
          <a:p>
            <a:endParaRPr lang="en-US" sz="1600" b="1" dirty="0" smtClean="0">
              <a:latin typeface="Courier"/>
              <a:cs typeface="Courier"/>
            </a:endParaRPr>
          </a:p>
          <a:p>
            <a:r>
              <a:rPr lang="en-US" sz="1600" b="1" dirty="0" smtClean="0">
                <a:latin typeface="Courier"/>
                <a:cs typeface="Courier"/>
              </a:rPr>
              <a:t>[</a:t>
            </a:r>
            <a:r>
              <a:rPr lang="en-US" sz="1600" b="1" dirty="0">
                <a:latin typeface="Courier"/>
                <a:cs typeface="Courier"/>
              </a:rPr>
              <a:t>root@one-kvm-57 ~]# </a:t>
            </a:r>
            <a:r>
              <a:rPr lang="en-US" sz="1600" b="1" dirty="0" err="1">
                <a:latin typeface="Courier"/>
                <a:cs typeface="Courier"/>
              </a:rPr>
              <a:t>virsh</a:t>
            </a:r>
            <a:r>
              <a:rPr lang="en-US" sz="1600" b="1" dirty="0">
                <a:latin typeface="Courier"/>
                <a:cs typeface="Courier"/>
              </a:rPr>
              <a:t> list</a:t>
            </a:r>
          </a:p>
          <a:p>
            <a:r>
              <a:rPr lang="en-US" sz="1600" b="1" dirty="0">
                <a:latin typeface="Courier"/>
                <a:cs typeface="Courier"/>
              </a:rPr>
              <a:t> Id    Name                           State</a:t>
            </a:r>
          </a:p>
          <a:p>
            <a:r>
              <a:rPr lang="en-US" sz="1600" b="1" dirty="0">
                <a:latin typeface="Courier"/>
                <a:cs typeface="Courier"/>
              </a:rPr>
              <a:t>----------------------------------------------------</a:t>
            </a:r>
          </a:p>
          <a:p>
            <a:r>
              <a:rPr lang="en-US" sz="1600" b="1" dirty="0">
                <a:latin typeface="Courier"/>
                <a:cs typeface="Courier"/>
              </a:rPr>
              <a:t> 3     one-18200                      running</a:t>
            </a:r>
          </a:p>
          <a:p>
            <a:r>
              <a:rPr lang="en-US" sz="1600" b="1" dirty="0">
                <a:latin typeface="Courier"/>
                <a:cs typeface="Courier"/>
              </a:rPr>
              <a:t> 7     one-18272                      running</a:t>
            </a:r>
          </a:p>
          <a:p>
            <a:endParaRPr lang="en-US" sz="1600" b="1" dirty="0">
              <a:latin typeface="Courier"/>
              <a:cs typeface="Courier"/>
            </a:endParaRPr>
          </a:p>
          <a:p>
            <a:r>
              <a:rPr lang="en-US" sz="1600" b="1" dirty="0">
                <a:latin typeface="Courier"/>
                <a:cs typeface="Courier"/>
              </a:rPr>
              <a:t>$ </a:t>
            </a:r>
            <a:r>
              <a:rPr lang="en-US" sz="1600" b="1" dirty="0" err="1">
                <a:latin typeface="Courier"/>
                <a:cs typeface="Courier"/>
              </a:rPr>
              <a:t>onevm</a:t>
            </a:r>
            <a:r>
              <a:rPr lang="en-US" sz="1600" b="1" dirty="0">
                <a:latin typeface="Courier"/>
                <a:cs typeface="Courier"/>
              </a:rPr>
              <a:t> suspend </a:t>
            </a:r>
            <a:r>
              <a:rPr lang="en-US" sz="1600" b="1" dirty="0" smtClean="0">
                <a:latin typeface="Courier"/>
                <a:cs typeface="Courier"/>
              </a:rPr>
              <a:t>18272</a:t>
            </a:r>
          </a:p>
          <a:p>
            <a:r>
              <a:rPr lang="en-US" sz="1600" b="1" dirty="0">
                <a:latin typeface="Courier"/>
                <a:cs typeface="Courier"/>
              </a:rPr>
              <a:t>$ </a:t>
            </a:r>
            <a:r>
              <a:rPr lang="en-US" sz="1600" b="1" dirty="0" err="1">
                <a:latin typeface="Courier"/>
                <a:cs typeface="Courier"/>
              </a:rPr>
              <a:t>onevm</a:t>
            </a:r>
            <a:r>
              <a:rPr lang="en-US" sz="1600" b="1" dirty="0">
                <a:latin typeface="Courier"/>
                <a:cs typeface="Courier"/>
              </a:rPr>
              <a:t> list </a:t>
            </a:r>
            <a:endParaRPr lang="en-US" sz="1600" b="1" dirty="0" smtClean="0">
              <a:latin typeface="Courier"/>
              <a:cs typeface="Courier"/>
            </a:endParaRPr>
          </a:p>
          <a:p>
            <a:r>
              <a:rPr lang="en-US" sz="1600" b="1" dirty="0">
                <a:latin typeface="Courier"/>
                <a:cs typeface="Courier"/>
              </a:rPr>
              <a:t>18272 </a:t>
            </a:r>
            <a:r>
              <a:rPr lang="en-US" sz="1600" b="1" dirty="0" err="1">
                <a:latin typeface="Courier"/>
                <a:cs typeface="Courier"/>
              </a:rPr>
              <a:t>oneadmin</a:t>
            </a:r>
            <a:r>
              <a:rPr lang="en-US" sz="1600" b="1" dirty="0">
                <a:latin typeface="Courier"/>
                <a:cs typeface="Courier"/>
              </a:rPr>
              <a:t> </a:t>
            </a:r>
            <a:r>
              <a:rPr lang="en-US" sz="1600" b="1" dirty="0" err="1">
                <a:latin typeface="Courier"/>
                <a:cs typeface="Courier"/>
              </a:rPr>
              <a:t>oneadmin</a:t>
            </a:r>
            <a:r>
              <a:rPr lang="en-US" sz="1600" b="1" dirty="0">
                <a:latin typeface="Courier"/>
                <a:cs typeface="Courier"/>
              </a:rPr>
              <a:t> WN-EC2-8slots save 1 20G one-kvm-57 0d 00h22 </a:t>
            </a:r>
            <a:endParaRPr lang="en-US" sz="1600" b="1" dirty="0" smtClean="0">
              <a:latin typeface="Courier"/>
              <a:cs typeface="Courier"/>
            </a:endParaRPr>
          </a:p>
          <a:p>
            <a:r>
              <a:rPr lang="en-US" sz="1600" b="1" dirty="0" smtClean="0">
                <a:latin typeface="Courier"/>
                <a:cs typeface="Courier"/>
              </a:rPr>
              <a:t>[</a:t>
            </a:r>
            <a:r>
              <a:rPr lang="en-US" sz="1600" b="1" dirty="0">
                <a:latin typeface="Courier"/>
                <a:cs typeface="Courier"/>
              </a:rPr>
              <a:t>root@one-kvm-57 ~]# </a:t>
            </a:r>
            <a:r>
              <a:rPr lang="en-US" sz="1600" b="1" dirty="0" err="1">
                <a:latin typeface="Courier"/>
                <a:cs typeface="Courier"/>
              </a:rPr>
              <a:t>virsh</a:t>
            </a:r>
            <a:r>
              <a:rPr lang="en-US" sz="1600" b="1" dirty="0">
                <a:latin typeface="Courier"/>
                <a:cs typeface="Courier"/>
              </a:rPr>
              <a:t> list </a:t>
            </a:r>
            <a:endParaRPr lang="en-US" sz="1600" b="1" dirty="0" smtClean="0">
              <a:latin typeface="Courier"/>
              <a:cs typeface="Courier"/>
            </a:endParaRPr>
          </a:p>
          <a:p>
            <a:r>
              <a:rPr lang="en-US" sz="1600" b="1" dirty="0" smtClean="0">
                <a:latin typeface="Courier"/>
                <a:cs typeface="Courier"/>
              </a:rPr>
              <a:t>Id     Name                           State </a:t>
            </a:r>
          </a:p>
          <a:p>
            <a:r>
              <a:rPr lang="en-US" sz="1600" b="1" dirty="0" smtClean="0">
                <a:latin typeface="Courier"/>
                <a:cs typeface="Courier"/>
              </a:rPr>
              <a:t>-</a:t>
            </a:r>
            <a:r>
              <a:rPr lang="en-US" sz="1600" b="1" dirty="0">
                <a:latin typeface="Courier"/>
                <a:cs typeface="Courier"/>
              </a:rPr>
              <a:t>--------------------------------------------------- </a:t>
            </a:r>
            <a:endParaRPr lang="en-US" sz="1600" b="1" dirty="0" smtClean="0">
              <a:latin typeface="Courier"/>
              <a:cs typeface="Courier"/>
            </a:endParaRPr>
          </a:p>
          <a:p>
            <a:pPr marL="342900" indent="-342900">
              <a:buAutoNum type="arabicPlain" startAt="3"/>
            </a:pPr>
            <a:r>
              <a:rPr lang="en-US" sz="1600" b="1" dirty="0" smtClean="0">
                <a:latin typeface="Courier"/>
                <a:cs typeface="Courier"/>
              </a:rPr>
              <a:t>    one</a:t>
            </a:r>
            <a:r>
              <a:rPr lang="en-US" sz="1600" b="1" dirty="0">
                <a:latin typeface="Courier"/>
                <a:cs typeface="Courier"/>
              </a:rPr>
              <a:t>-18200 </a:t>
            </a:r>
            <a:r>
              <a:rPr lang="en-US" sz="1600" b="1" dirty="0" smtClean="0">
                <a:latin typeface="Courier"/>
                <a:cs typeface="Courier"/>
              </a:rPr>
              <a:t>                    running </a:t>
            </a:r>
          </a:p>
          <a:p>
            <a:r>
              <a:rPr lang="en-US" sz="1600" b="1" dirty="0" smtClean="0">
                <a:latin typeface="Courier"/>
                <a:cs typeface="Courier"/>
              </a:rPr>
              <a:t>7      one</a:t>
            </a:r>
            <a:r>
              <a:rPr lang="en-US" sz="1600" b="1" dirty="0">
                <a:latin typeface="Courier"/>
                <a:cs typeface="Courier"/>
              </a:rPr>
              <a:t>-18272 </a:t>
            </a:r>
            <a:r>
              <a:rPr lang="en-US" sz="1600" b="1" dirty="0" smtClean="0">
                <a:latin typeface="Courier"/>
                <a:cs typeface="Courier"/>
              </a:rPr>
              <a:t>                    paused</a:t>
            </a:r>
          </a:p>
          <a:p>
            <a:endParaRPr lang="en-US" sz="1600" b="1" dirty="0" smtClean="0">
              <a:latin typeface="Courier"/>
              <a:cs typeface="Courier"/>
            </a:endParaRPr>
          </a:p>
          <a:p>
            <a:r>
              <a:rPr lang="en-US" sz="1600" b="1" dirty="0">
                <a:latin typeface="Courier"/>
                <a:cs typeface="Courier"/>
              </a:rPr>
              <a:t>$ </a:t>
            </a:r>
            <a:r>
              <a:rPr lang="en-US" sz="1600" b="1" dirty="0" err="1">
                <a:latin typeface="Courier"/>
                <a:cs typeface="Courier"/>
              </a:rPr>
              <a:t>onevm</a:t>
            </a:r>
            <a:r>
              <a:rPr lang="en-US" sz="1600" b="1" dirty="0">
                <a:latin typeface="Courier"/>
                <a:cs typeface="Courier"/>
              </a:rPr>
              <a:t> list </a:t>
            </a:r>
          </a:p>
          <a:p>
            <a:r>
              <a:rPr lang="en-US" sz="1600" b="1" dirty="0">
                <a:latin typeface="Courier"/>
                <a:cs typeface="Courier"/>
              </a:rPr>
              <a:t>18272 </a:t>
            </a:r>
            <a:r>
              <a:rPr lang="en-US" sz="1600" b="1" dirty="0" err="1">
                <a:latin typeface="Courier"/>
                <a:cs typeface="Courier"/>
              </a:rPr>
              <a:t>oneadmin</a:t>
            </a:r>
            <a:r>
              <a:rPr lang="en-US" sz="1600" b="1" dirty="0">
                <a:latin typeface="Courier"/>
                <a:cs typeface="Courier"/>
              </a:rPr>
              <a:t> </a:t>
            </a:r>
            <a:r>
              <a:rPr lang="en-US" sz="1600" b="1" dirty="0" err="1">
                <a:latin typeface="Courier"/>
                <a:cs typeface="Courier"/>
              </a:rPr>
              <a:t>oneadmin</a:t>
            </a:r>
            <a:r>
              <a:rPr lang="en-US" sz="1600" b="1" dirty="0">
                <a:latin typeface="Courier"/>
                <a:cs typeface="Courier"/>
              </a:rPr>
              <a:t> WN-EC2-8slots </a:t>
            </a:r>
            <a:r>
              <a:rPr lang="en-US" sz="1600" b="1" dirty="0" err="1">
                <a:latin typeface="Courier"/>
                <a:cs typeface="Courier"/>
              </a:rPr>
              <a:t>susp</a:t>
            </a:r>
            <a:r>
              <a:rPr lang="en-US" sz="1600" b="1" dirty="0">
                <a:latin typeface="Courier"/>
                <a:cs typeface="Courier"/>
              </a:rPr>
              <a:t> 0 0K one-kvm-57 0d 00h23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6260-D851-7E4D-8A56-A77D7CCD652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736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4763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Helvetica"/>
                <a:cs typeface="Helvetica"/>
              </a:rPr>
              <a:t>Managing VM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37000" y="926752"/>
            <a:ext cx="1895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VM suspend </a:t>
            </a:r>
            <a:endParaRPr lang="en-US" sz="2400" dirty="0">
              <a:latin typeface="Helvetica"/>
              <a:cs typeface="Helvetica"/>
            </a:endParaRPr>
          </a:p>
        </p:txBody>
      </p:sp>
      <p:pic>
        <p:nvPicPr>
          <p:cNvPr id="4" name="Picture 3" descr="sunstone-onevm-suspe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0329"/>
            <a:ext cx="9144000" cy="547767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6260-D851-7E4D-8A56-A77D7CCD652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87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4763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Helvetica"/>
                <a:cs typeface="Helvetica"/>
              </a:rPr>
              <a:t>Managing VM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09875" y="926752"/>
            <a:ext cx="3640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VM suspend - checkpoint 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785292"/>
            <a:ext cx="903287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ourier"/>
                <a:cs typeface="Courier"/>
              </a:rPr>
              <a:t>[root@one-kvm-57 18272]# </a:t>
            </a:r>
            <a:r>
              <a:rPr lang="en-US" sz="1600" b="1" dirty="0" err="1">
                <a:latin typeface="Courier"/>
                <a:cs typeface="Courier"/>
              </a:rPr>
              <a:t>ls</a:t>
            </a:r>
            <a:r>
              <a:rPr lang="en-US" sz="1600" b="1" dirty="0">
                <a:latin typeface="Courier"/>
                <a:cs typeface="Courier"/>
              </a:rPr>
              <a:t> </a:t>
            </a:r>
            <a:r>
              <a:rPr lang="en-US" sz="1600" b="1" dirty="0" smtClean="0">
                <a:latin typeface="Courier"/>
                <a:cs typeface="Courier"/>
              </a:rPr>
              <a:t>–</a:t>
            </a:r>
            <a:r>
              <a:rPr lang="en-US" sz="1600" b="1" dirty="0" err="1" smtClean="0">
                <a:latin typeface="Courier"/>
                <a:cs typeface="Courier"/>
              </a:rPr>
              <a:t>alh</a:t>
            </a:r>
            <a:r>
              <a:rPr lang="en-US" sz="1600" b="1" dirty="0" smtClean="0">
                <a:latin typeface="Courier"/>
                <a:cs typeface="Courier"/>
              </a:rPr>
              <a:t> /</a:t>
            </a:r>
            <a:r>
              <a:rPr lang="en-US" sz="1600" b="1" dirty="0" err="1">
                <a:latin typeface="Courier"/>
                <a:cs typeface="Courier"/>
              </a:rPr>
              <a:t>var</a:t>
            </a:r>
            <a:r>
              <a:rPr lang="en-US" sz="1600" b="1" dirty="0">
                <a:latin typeface="Courier"/>
                <a:cs typeface="Courier"/>
              </a:rPr>
              <a:t>/lib/one/</a:t>
            </a:r>
            <a:r>
              <a:rPr lang="en-US" sz="1600" b="1" dirty="0" err="1">
                <a:latin typeface="Courier"/>
                <a:cs typeface="Courier"/>
              </a:rPr>
              <a:t>datastores</a:t>
            </a:r>
            <a:r>
              <a:rPr lang="en-US" sz="1600" b="1" dirty="0">
                <a:latin typeface="Courier"/>
                <a:cs typeface="Courier"/>
              </a:rPr>
              <a:t>/0/18272 </a:t>
            </a:r>
            <a:endParaRPr lang="en-US" sz="1600" b="1" dirty="0" smtClean="0">
              <a:latin typeface="Courier"/>
              <a:cs typeface="Courier"/>
            </a:endParaRPr>
          </a:p>
          <a:p>
            <a:r>
              <a:rPr lang="en-US" sz="1600" b="1" dirty="0" smtClean="0">
                <a:latin typeface="Courier"/>
                <a:cs typeface="Courier"/>
              </a:rPr>
              <a:t>total </a:t>
            </a:r>
            <a:r>
              <a:rPr lang="en-US" sz="1600" b="1" dirty="0">
                <a:latin typeface="Courier"/>
                <a:cs typeface="Courier"/>
              </a:rPr>
              <a:t>5.3G </a:t>
            </a:r>
            <a:endParaRPr lang="en-US" sz="1600" b="1" dirty="0" smtClean="0">
              <a:latin typeface="Courier"/>
              <a:cs typeface="Courier"/>
            </a:endParaRPr>
          </a:p>
          <a:p>
            <a:r>
              <a:rPr lang="en-US" sz="1600" b="1" dirty="0" smtClean="0">
                <a:latin typeface="Courier"/>
                <a:cs typeface="Courier"/>
              </a:rPr>
              <a:t>-</a:t>
            </a:r>
            <a:r>
              <a:rPr lang="en-US" sz="1600" b="1" dirty="0" err="1">
                <a:latin typeface="Courier"/>
                <a:cs typeface="Courier"/>
              </a:rPr>
              <a:t>rw-rw-rw</a:t>
            </a:r>
            <a:r>
              <a:rPr lang="en-US" sz="1600" b="1" dirty="0">
                <a:latin typeface="Courier"/>
                <a:cs typeface="Courier"/>
              </a:rPr>
              <a:t>- 1 </a:t>
            </a:r>
            <a:r>
              <a:rPr lang="en-US" sz="1600" b="1" dirty="0" err="1">
                <a:latin typeface="Courier"/>
                <a:cs typeface="Courier"/>
              </a:rPr>
              <a:t>oneadmin</a:t>
            </a:r>
            <a:r>
              <a:rPr lang="en-US" sz="1600" b="1" dirty="0">
                <a:latin typeface="Courier"/>
                <a:cs typeface="Courier"/>
              </a:rPr>
              <a:t> </a:t>
            </a:r>
            <a:r>
              <a:rPr lang="en-US" sz="1600" b="1" dirty="0" err="1">
                <a:latin typeface="Courier"/>
                <a:cs typeface="Courier"/>
              </a:rPr>
              <a:t>oneadmin</a:t>
            </a:r>
            <a:r>
              <a:rPr lang="en-US" sz="1600" b="1" dirty="0">
                <a:latin typeface="Courier"/>
                <a:cs typeface="Courier"/>
              </a:rPr>
              <a:t> 3.2G Sep 3 15:25 </a:t>
            </a:r>
            <a:r>
              <a:rPr lang="en-US" sz="1600" b="1" dirty="0">
                <a:solidFill>
                  <a:srgbClr val="0000FF"/>
                </a:solidFill>
                <a:latin typeface="Courier"/>
                <a:cs typeface="Courier"/>
              </a:rPr>
              <a:t>checkpoint</a:t>
            </a:r>
            <a:r>
              <a:rPr lang="en-US" sz="1600" b="1" dirty="0">
                <a:latin typeface="Courier"/>
                <a:cs typeface="Courier"/>
              </a:rPr>
              <a:t> </a:t>
            </a:r>
            <a:endParaRPr lang="en-US" sz="1600" b="1" dirty="0" smtClean="0">
              <a:latin typeface="Courier"/>
              <a:cs typeface="Courier"/>
            </a:endParaRPr>
          </a:p>
          <a:p>
            <a:r>
              <a:rPr lang="en-US" sz="1600" b="1" dirty="0" smtClean="0">
                <a:latin typeface="Courier"/>
                <a:cs typeface="Courier"/>
              </a:rPr>
              <a:t>-</a:t>
            </a:r>
            <a:r>
              <a:rPr lang="en-US" sz="1600" b="1" dirty="0" err="1">
                <a:latin typeface="Courier"/>
                <a:cs typeface="Courier"/>
              </a:rPr>
              <a:t>rw</a:t>
            </a:r>
            <a:r>
              <a:rPr lang="en-US" sz="1600" b="1" dirty="0">
                <a:latin typeface="Courier"/>
                <a:cs typeface="Courier"/>
              </a:rPr>
              <a:t>-</a:t>
            </a:r>
            <a:r>
              <a:rPr lang="en-US" sz="1600" b="1" dirty="0" err="1">
                <a:latin typeface="Courier"/>
                <a:cs typeface="Courier"/>
              </a:rPr>
              <a:t>rw</a:t>
            </a:r>
            <a:r>
              <a:rPr lang="en-US" sz="1600" b="1" dirty="0">
                <a:latin typeface="Courier"/>
                <a:cs typeface="Courier"/>
              </a:rPr>
              <a:t>-r-- 1 </a:t>
            </a:r>
            <a:r>
              <a:rPr lang="en-US" sz="1600" b="1" dirty="0" err="1">
                <a:latin typeface="Courier"/>
                <a:cs typeface="Courier"/>
              </a:rPr>
              <a:t>oneadmin</a:t>
            </a:r>
            <a:r>
              <a:rPr lang="en-US" sz="1600" b="1" dirty="0">
                <a:latin typeface="Courier"/>
                <a:cs typeface="Courier"/>
              </a:rPr>
              <a:t> </a:t>
            </a:r>
            <a:r>
              <a:rPr lang="en-US" sz="1600" b="1" dirty="0" err="1">
                <a:latin typeface="Courier"/>
                <a:cs typeface="Courier"/>
              </a:rPr>
              <a:t>oneadmin</a:t>
            </a:r>
            <a:r>
              <a:rPr lang="en-US" sz="1600" b="1" dirty="0">
                <a:latin typeface="Courier"/>
                <a:cs typeface="Courier"/>
              </a:rPr>
              <a:t> 1.2K Sep 3 15:02 deployment.0 </a:t>
            </a:r>
            <a:endParaRPr lang="en-US" sz="1600" b="1" dirty="0" smtClean="0">
              <a:latin typeface="Courier"/>
              <a:cs typeface="Courier"/>
            </a:endParaRPr>
          </a:p>
          <a:p>
            <a:r>
              <a:rPr lang="en-US" sz="1600" b="1" dirty="0" smtClean="0">
                <a:latin typeface="Courier"/>
                <a:cs typeface="Courier"/>
              </a:rPr>
              <a:t>-</a:t>
            </a:r>
            <a:r>
              <a:rPr lang="en-US" sz="1600" b="1" dirty="0" err="1">
                <a:latin typeface="Courier"/>
                <a:cs typeface="Courier"/>
              </a:rPr>
              <a:t>rw</a:t>
            </a:r>
            <a:r>
              <a:rPr lang="en-US" sz="1600" b="1" dirty="0">
                <a:latin typeface="Courier"/>
                <a:cs typeface="Courier"/>
              </a:rPr>
              <a:t>-r--r-- 1 </a:t>
            </a:r>
            <a:r>
              <a:rPr lang="en-US" sz="1600" b="1" dirty="0" err="1">
                <a:latin typeface="Courier"/>
                <a:cs typeface="Courier"/>
              </a:rPr>
              <a:t>oneadmin</a:t>
            </a:r>
            <a:r>
              <a:rPr lang="en-US" sz="1600" b="1" dirty="0">
                <a:latin typeface="Courier"/>
                <a:cs typeface="Courier"/>
              </a:rPr>
              <a:t> </a:t>
            </a:r>
            <a:r>
              <a:rPr lang="en-US" sz="1600" b="1" dirty="0" err="1">
                <a:latin typeface="Courier"/>
                <a:cs typeface="Courier"/>
              </a:rPr>
              <a:t>oneadmin</a:t>
            </a:r>
            <a:r>
              <a:rPr lang="en-US" sz="1600" b="1" dirty="0">
                <a:latin typeface="Courier"/>
                <a:cs typeface="Courier"/>
              </a:rPr>
              <a:t> 1.9G Sep 3 15:24 disk.0 </a:t>
            </a:r>
            <a:endParaRPr lang="en-US" sz="1600" b="1" dirty="0" smtClean="0">
              <a:latin typeface="Courier"/>
              <a:cs typeface="Courier"/>
            </a:endParaRPr>
          </a:p>
          <a:p>
            <a:r>
              <a:rPr lang="en-US" sz="1600" b="1" dirty="0" smtClean="0">
                <a:latin typeface="Courier"/>
                <a:cs typeface="Courier"/>
              </a:rPr>
              <a:t>-</a:t>
            </a:r>
            <a:r>
              <a:rPr lang="en-US" sz="1600" b="1" dirty="0" err="1">
                <a:latin typeface="Courier"/>
                <a:cs typeface="Courier"/>
              </a:rPr>
              <a:t>rw</a:t>
            </a:r>
            <a:r>
              <a:rPr lang="en-US" sz="1600" b="1" dirty="0">
                <a:latin typeface="Courier"/>
                <a:cs typeface="Courier"/>
              </a:rPr>
              <a:t>-</a:t>
            </a:r>
            <a:r>
              <a:rPr lang="en-US" sz="1600" b="1" dirty="0" err="1">
                <a:latin typeface="Courier"/>
                <a:cs typeface="Courier"/>
              </a:rPr>
              <a:t>rw</a:t>
            </a:r>
            <a:r>
              <a:rPr lang="en-US" sz="1600" b="1" dirty="0">
                <a:latin typeface="Courier"/>
                <a:cs typeface="Courier"/>
              </a:rPr>
              <a:t>-r-- 1 </a:t>
            </a:r>
            <a:r>
              <a:rPr lang="en-US" sz="1600" b="1" dirty="0" err="1">
                <a:latin typeface="Courier"/>
                <a:cs typeface="Courier"/>
              </a:rPr>
              <a:t>oneadmin</a:t>
            </a:r>
            <a:r>
              <a:rPr lang="en-US" sz="1600" b="1" dirty="0">
                <a:latin typeface="Courier"/>
                <a:cs typeface="Courier"/>
              </a:rPr>
              <a:t> </a:t>
            </a:r>
            <a:r>
              <a:rPr lang="en-US" sz="1600" b="1" dirty="0" err="1">
                <a:latin typeface="Courier"/>
                <a:cs typeface="Courier"/>
              </a:rPr>
              <a:t>oneadmin</a:t>
            </a:r>
            <a:r>
              <a:rPr lang="en-US" sz="1600" b="1" dirty="0">
                <a:latin typeface="Courier"/>
                <a:cs typeface="Courier"/>
              </a:rPr>
              <a:t> 157G Sep 3 15:24 disk.1 </a:t>
            </a:r>
            <a:endParaRPr lang="en-US" sz="1600" b="1" dirty="0" smtClean="0">
              <a:latin typeface="Courier"/>
              <a:cs typeface="Courier"/>
            </a:endParaRPr>
          </a:p>
          <a:p>
            <a:r>
              <a:rPr lang="en-US" sz="1600" b="1" dirty="0" smtClean="0">
                <a:latin typeface="Courier"/>
                <a:cs typeface="Courier"/>
              </a:rPr>
              <a:t>-</a:t>
            </a:r>
            <a:r>
              <a:rPr lang="en-US" sz="1600" b="1" dirty="0" err="1">
                <a:latin typeface="Courier"/>
                <a:cs typeface="Courier"/>
              </a:rPr>
              <a:t>rw</a:t>
            </a:r>
            <a:r>
              <a:rPr lang="en-US" sz="1600" b="1" dirty="0">
                <a:latin typeface="Courier"/>
                <a:cs typeface="Courier"/>
              </a:rPr>
              <a:t>-r--r-- 1 </a:t>
            </a:r>
            <a:r>
              <a:rPr lang="en-US" sz="1600" b="1" dirty="0" err="1">
                <a:latin typeface="Courier"/>
                <a:cs typeface="Courier"/>
              </a:rPr>
              <a:t>oneadmin</a:t>
            </a:r>
            <a:r>
              <a:rPr lang="en-US" sz="1600" b="1" dirty="0">
                <a:latin typeface="Courier"/>
                <a:cs typeface="Courier"/>
              </a:rPr>
              <a:t> </a:t>
            </a:r>
            <a:r>
              <a:rPr lang="en-US" sz="1600" b="1" dirty="0" err="1">
                <a:latin typeface="Courier"/>
                <a:cs typeface="Courier"/>
              </a:rPr>
              <a:t>oneadmin</a:t>
            </a:r>
            <a:r>
              <a:rPr lang="en-US" sz="1600" b="1" dirty="0">
                <a:latin typeface="Courier"/>
                <a:cs typeface="Courier"/>
              </a:rPr>
              <a:t> 384K Sep 3 15:02 disk.2 </a:t>
            </a:r>
            <a:endParaRPr lang="en-US" sz="1600" b="1" dirty="0" smtClean="0">
              <a:latin typeface="Courier"/>
              <a:cs typeface="Courier"/>
            </a:endParaRPr>
          </a:p>
          <a:p>
            <a:r>
              <a:rPr lang="en-US" sz="1600" b="1" dirty="0" err="1" smtClean="0">
                <a:latin typeface="Courier"/>
                <a:cs typeface="Courier"/>
              </a:rPr>
              <a:t>lrwxrwxrwx</a:t>
            </a:r>
            <a:r>
              <a:rPr lang="en-US" sz="1600" b="1" dirty="0" smtClean="0">
                <a:latin typeface="Courier"/>
                <a:cs typeface="Courier"/>
              </a:rPr>
              <a:t> </a:t>
            </a:r>
            <a:r>
              <a:rPr lang="en-US" sz="1600" b="1" dirty="0">
                <a:latin typeface="Courier"/>
                <a:cs typeface="Courier"/>
              </a:rPr>
              <a:t>1 </a:t>
            </a:r>
            <a:r>
              <a:rPr lang="en-US" sz="1600" b="1" dirty="0" err="1">
                <a:latin typeface="Courier"/>
                <a:cs typeface="Courier"/>
              </a:rPr>
              <a:t>oneadmin</a:t>
            </a:r>
            <a:r>
              <a:rPr lang="en-US" sz="1600" b="1" dirty="0">
                <a:latin typeface="Courier"/>
                <a:cs typeface="Courier"/>
              </a:rPr>
              <a:t> </a:t>
            </a:r>
            <a:r>
              <a:rPr lang="en-US" sz="1600" b="1" dirty="0" err="1">
                <a:latin typeface="Courier"/>
                <a:cs typeface="Courier"/>
              </a:rPr>
              <a:t>oneadmin</a:t>
            </a:r>
            <a:r>
              <a:rPr lang="en-US" sz="1600" b="1" dirty="0">
                <a:latin typeface="Courier"/>
                <a:cs typeface="Courier"/>
              </a:rPr>
              <a:t> 40 Sep 3 15:02 disk.2.iso -&gt; /</a:t>
            </a:r>
            <a:r>
              <a:rPr lang="en-US" sz="1600" b="1" dirty="0" err="1">
                <a:latin typeface="Courier"/>
                <a:cs typeface="Courier"/>
              </a:rPr>
              <a:t>var</a:t>
            </a:r>
            <a:r>
              <a:rPr lang="en-US" sz="1600" b="1" dirty="0">
                <a:latin typeface="Courier"/>
                <a:cs typeface="Courier"/>
              </a:rPr>
              <a:t>/lib/one/</a:t>
            </a:r>
            <a:r>
              <a:rPr lang="en-US" sz="1600" b="1" dirty="0" err="1">
                <a:latin typeface="Courier"/>
                <a:cs typeface="Courier"/>
              </a:rPr>
              <a:t>datastores</a:t>
            </a:r>
            <a:r>
              <a:rPr lang="en-US" sz="1600" b="1" dirty="0">
                <a:latin typeface="Courier"/>
                <a:cs typeface="Courier"/>
              </a:rPr>
              <a:t>/109/18272/disk.2 </a:t>
            </a:r>
            <a:endParaRPr lang="en-US" sz="1600" b="1" dirty="0" smtClean="0">
              <a:latin typeface="Courier"/>
              <a:cs typeface="Courier"/>
            </a:endParaRPr>
          </a:p>
          <a:p>
            <a:endParaRPr lang="en-US" sz="1600" b="1" dirty="0" smtClean="0">
              <a:latin typeface="Courier"/>
              <a:cs typeface="Courier"/>
            </a:endParaRPr>
          </a:p>
          <a:p>
            <a:r>
              <a:rPr lang="en-US" sz="1600" b="1" dirty="0">
                <a:latin typeface="Courier"/>
                <a:cs typeface="Courier"/>
              </a:rPr>
              <a:t>$ </a:t>
            </a:r>
            <a:r>
              <a:rPr lang="en-US" sz="1600" b="1" dirty="0" err="1">
                <a:latin typeface="Courier"/>
                <a:cs typeface="Courier"/>
              </a:rPr>
              <a:t>onehost</a:t>
            </a:r>
            <a:r>
              <a:rPr lang="en-US" sz="1600" b="1" dirty="0">
                <a:latin typeface="Courier"/>
                <a:cs typeface="Courier"/>
              </a:rPr>
              <a:t> show one-kvm-57 | tail </a:t>
            </a:r>
            <a:endParaRPr lang="en-US" sz="1600" b="1" dirty="0" smtClean="0">
              <a:latin typeface="Courier"/>
              <a:cs typeface="Courier"/>
            </a:endParaRPr>
          </a:p>
          <a:p>
            <a:endParaRPr lang="en-US" sz="1600" b="1" dirty="0" smtClean="0">
              <a:latin typeface="Courier"/>
              <a:cs typeface="Courier"/>
            </a:endParaRPr>
          </a:p>
          <a:p>
            <a:r>
              <a:rPr lang="en-US" sz="1600" b="1" dirty="0" smtClean="0">
                <a:latin typeface="Courier"/>
                <a:cs typeface="Courier"/>
              </a:rPr>
              <a:t>VIRTUAL </a:t>
            </a:r>
            <a:r>
              <a:rPr lang="en-US" sz="1600" b="1" dirty="0">
                <a:latin typeface="Courier"/>
                <a:cs typeface="Courier"/>
              </a:rPr>
              <a:t>MACHINES </a:t>
            </a:r>
            <a:endParaRPr lang="en-US" sz="1600" b="1" dirty="0" smtClean="0">
              <a:latin typeface="Courier"/>
              <a:cs typeface="Courier"/>
            </a:endParaRPr>
          </a:p>
          <a:p>
            <a:r>
              <a:rPr lang="en-US" sz="1600" b="1" dirty="0" smtClean="0">
                <a:latin typeface="Courier"/>
                <a:cs typeface="Courier"/>
              </a:rPr>
              <a:t>ID    USER     GROUP    NAME          STAT </a:t>
            </a:r>
            <a:r>
              <a:rPr lang="en-US" sz="1600" b="1" dirty="0">
                <a:latin typeface="Courier"/>
                <a:cs typeface="Courier"/>
              </a:rPr>
              <a:t>UCPU UMEM HOST </a:t>
            </a:r>
            <a:r>
              <a:rPr lang="en-US" sz="1600" b="1" dirty="0" smtClean="0">
                <a:latin typeface="Courier"/>
                <a:cs typeface="Courier"/>
              </a:rPr>
              <a:t>      TIME </a:t>
            </a:r>
          </a:p>
          <a:p>
            <a:r>
              <a:rPr lang="en-US" sz="1600" b="1" dirty="0" smtClean="0">
                <a:latin typeface="Courier"/>
                <a:cs typeface="Courier"/>
              </a:rPr>
              <a:t>18200 </a:t>
            </a:r>
            <a:r>
              <a:rPr lang="en-US" sz="1600" b="1" dirty="0">
                <a:latin typeface="Courier"/>
                <a:cs typeface="Courier"/>
              </a:rPr>
              <a:t>compass </a:t>
            </a:r>
            <a:r>
              <a:rPr lang="en-US" sz="1600" b="1" dirty="0" smtClean="0">
                <a:latin typeface="Courier"/>
                <a:cs typeface="Courier"/>
              </a:rPr>
              <a:t> ec2      ec2</a:t>
            </a:r>
            <a:r>
              <a:rPr lang="en-US" sz="1600" b="1" dirty="0">
                <a:latin typeface="Courier"/>
                <a:cs typeface="Courier"/>
              </a:rPr>
              <a:t>-m1-large </a:t>
            </a:r>
            <a:r>
              <a:rPr lang="en-US" sz="1600" b="1" dirty="0" smtClean="0">
                <a:latin typeface="Courier"/>
                <a:cs typeface="Courier"/>
              </a:rPr>
              <a:t> </a:t>
            </a:r>
            <a:r>
              <a:rPr lang="en-US" sz="1600" b="1" dirty="0" err="1" smtClean="0">
                <a:latin typeface="Courier"/>
                <a:cs typeface="Courier"/>
              </a:rPr>
              <a:t>runn</a:t>
            </a:r>
            <a:r>
              <a:rPr lang="en-US" sz="1600" b="1" dirty="0" smtClean="0">
                <a:latin typeface="Courier"/>
                <a:cs typeface="Courier"/>
              </a:rPr>
              <a:t> </a:t>
            </a:r>
            <a:r>
              <a:rPr lang="en-US" sz="1600" b="1" dirty="0">
                <a:latin typeface="Courier"/>
                <a:cs typeface="Courier"/>
              </a:rPr>
              <a:t>599 </a:t>
            </a:r>
            <a:r>
              <a:rPr lang="en-US" sz="1600" b="1" dirty="0" smtClean="0">
                <a:latin typeface="Courier"/>
                <a:cs typeface="Courier"/>
              </a:rPr>
              <a:t> 15G  one</a:t>
            </a:r>
            <a:r>
              <a:rPr lang="en-US" sz="1600" b="1" dirty="0">
                <a:latin typeface="Courier"/>
                <a:cs typeface="Courier"/>
              </a:rPr>
              <a:t>-kvm-57 2d 03h26 </a:t>
            </a:r>
            <a:endParaRPr lang="en-US" sz="1600" b="1" dirty="0" smtClean="0">
              <a:latin typeface="Courier"/>
              <a:cs typeface="Courier"/>
            </a:endParaRPr>
          </a:p>
          <a:p>
            <a:r>
              <a:rPr lang="en-US" sz="1600" b="1" dirty="0" smtClean="0">
                <a:latin typeface="Courier"/>
                <a:cs typeface="Courier"/>
              </a:rPr>
              <a:t>18272 </a:t>
            </a:r>
            <a:r>
              <a:rPr lang="en-US" sz="1600" b="1" dirty="0" err="1">
                <a:latin typeface="Courier"/>
                <a:cs typeface="Courier"/>
              </a:rPr>
              <a:t>oneadmin</a:t>
            </a:r>
            <a:r>
              <a:rPr lang="en-US" sz="1600" b="1" dirty="0">
                <a:latin typeface="Courier"/>
                <a:cs typeface="Courier"/>
              </a:rPr>
              <a:t> </a:t>
            </a:r>
            <a:r>
              <a:rPr lang="en-US" sz="1600" b="1" dirty="0" err="1">
                <a:latin typeface="Courier"/>
                <a:cs typeface="Courier"/>
              </a:rPr>
              <a:t>oneadmin</a:t>
            </a:r>
            <a:r>
              <a:rPr lang="en-US" sz="1600" b="1" dirty="0">
                <a:latin typeface="Courier"/>
                <a:cs typeface="Courier"/>
              </a:rPr>
              <a:t> WN-EC2-8slots </a:t>
            </a:r>
            <a:r>
              <a:rPr lang="en-US" sz="1600" b="1" dirty="0" err="1">
                <a:latin typeface="Courier"/>
                <a:cs typeface="Courier"/>
              </a:rPr>
              <a:t>susp</a:t>
            </a:r>
            <a:r>
              <a:rPr lang="en-US" sz="1600" b="1" dirty="0">
                <a:latin typeface="Courier"/>
                <a:cs typeface="Courier"/>
              </a:rPr>
              <a:t> </a:t>
            </a:r>
            <a:r>
              <a:rPr lang="en-US" sz="1600" b="1" dirty="0" smtClean="0">
                <a:latin typeface="Courier"/>
                <a:cs typeface="Courier"/>
              </a:rPr>
              <a:t>0    </a:t>
            </a:r>
            <a:r>
              <a:rPr lang="en-US" sz="1600" b="1" dirty="0">
                <a:latin typeface="Courier"/>
                <a:cs typeface="Courier"/>
              </a:rPr>
              <a:t>0K </a:t>
            </a:r>
            <a:r>
              <a:rPr lang="en-US" sz="1600" b="1" dirty="0" smtClean="0">
                <a:latin typeface="Courier"/>
                <a:cs typeface="Courier"/>
              </a:rPr>
              <a:t>  one</a:t>
            </a:r>
            <a:r>
              <a:rPr lang="en-US" sz="1600" b="1" dirty="0">
                <a:latin typeface="Courier"/>
                <a:cs typeface="Courier"/>
              </a:rPr>
              <a:t>-kvm-57 0d 00h24 </a:t>
            </a:r>
            <a:endParaRPr lang="en-US" sz="1600" b="1" dirty="0" smtClean="0">
              <a:latin typeface="Courier"/>
              <a:cs typeface="Courier"/>
            </a:endParaRPr>
          </a:p>
          <a:p>
            <a:endParaRPr lang="en-US" sz="1600" b="1" dirty="0">
              <a:latin typeface="Courier"/>
              <a:cs typeface="Courie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6260-D851-7E4D-8A56-A77D7CCD652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768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4763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Helvetica"/>
                <a:cs typeface="Helvetica"/>
              </a:rPr>
              <a:t>Managing VM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26640" y="1041052"/>
            <a:ext cx="1758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VM resume 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229792"/>
            <a:ext cx="903287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"/>
                <a:cs typeface="Courier"/>
              </a:rPr>
              <a:t>$ </a:t>
            </a:r>
            <a:r>
              <a:rPr lang="en-US" b="1" dirty="0" err="1">
                <a:latin typeface="Courier"/>
                <a:cs typeface="Courier"/>
              </a:rPr>
              <a:t>onevm</a:t>
            </a:r>
            <a:r>
              <a:rPr lang="en-US" b="1" dirty="0">
                <a:latin typeface="Courier"/>
                <a:cs typeface="Courier"/>
              </a:rPr>
              <a:t> resume 18272 </a:t>
            </a:r>
            <a:endParaRPr lang="en-US" b="1" dirty="0" smtClean="0">
              <a:latin typeface="Courier"/>
              <a:cs typeface="Courier"/>
            </a:endParaRPr>
          </a:p>
          <a:p>
            <a:endParaRPr lang="en-US" b="1" dirty="0">
              <a:latin typeface="Courier"/>
              <a:cs typeface="Courier"/>
            </a:endParaRPr>
          </a:p>
          <a:p>
            <a:r>
              <a:rPr lang="en-US" b="1" dirty="0" smtClean="0">
                <a:latin typeface="Courier"/>
                <a:cs typeface="Courier"/>
              </a:rPr>
              <a:t>[</a:t>
            </a:r>
            <a:r>
              <a:rPr lang="en-US" b="1" dirty="0">
                <a:latin typeface="Courier"/>
                <a:cs typeface="Courier"/>
              </a:rPr>
              <a:t>root@one-kvm-57 18272]# </a:t>
            </a:r>
            <a:r>
              <a:rPr lang="en-US" b="1" dirty="0" err="1">
                <a:latin typeface="Courier"/>
                <a:cs typeface="Courier"/>
              </a:rPr>
              <a:t>virsh</a:t>
            </a:r>
            <a:r>
              <a:rPr lang="en-US" b="1" dirty="0">
                <a:latin typeface="Courier"/>
                <a:cs typeface="Courier"/>
              </a:rPr>
              <a:t> list </a:t>
            </a:r>
            <a:endParaRPr lang="en-US" b="1" dirty="0" smtClean="0">
              <a:latin typeface="Courier"/>
              <a:cs typeface="Courier"/>
            </a:endParaRPr>
          </a:p>
          <a:p>
            <a:r>
              <a:rPr lang="en-US" b="1" dirty="0" smtClean="0">
                <a:latin typeface="Courier"/>
                <a:cs typeface="Courier"/>
              </a:rPr>
              <a:t>Id </a:t>
            </a:r>
            <a:r>
              <a:rPr lang="en-US" b="1" dirty="0">
                <a:latin typeface="Courier"/>
                <a:cs typeface="Courier"/>
              </a:rPr>
              <a:t>Name </a:t>
            </a:r>
            <a:r>
              <a:rPr lang="en-US" b="1" dirty="0" smtClean="0">
                <a:latin typeface="Courier"/>
                <a:cs typeface="Courier"/>
              </a:rPr>
              <a:t>     State </a:t>
            </a:r>
            <a:r>
              <a:rPr lang="en-US" b="1" dirty="0">
                <a:latin typeface="Courier"/>
                <a:cs typeface="Courier"/>
              </a:rPr>
              <a:t>---------------------------------------------------- </a:t>
            </a:r>
            <a:endParaRPr lang="en-US" b="1" dirty="0" smtClean="0">
              <a:latin typeface="Courier"/>
              <a:cs typeface="Courier"/>
            </a:endParaRPr>
          </a:p>
          <a:p>
            <a:pPr marL="342900" indent="-342900">
              <a:buAutoNum type="arabicPlain" startAt="3"/>
            </a:pPr>
            <a:r>
              <a:rPr lang="en-US" b="1" dirty="0" smtClean="0">
                <a:latin typeface="Courier"/>
                <a:cs typeface="Courier"/>
              </a:rPr>
              <a:t> one</a:t>
            </a:r>
            <a:r>
              <a:rPr lang="en-US" b="1" dirty="0">
                <a:latin typeface="Courier"/>
                <a:cs typeface="Courier"/>
              </a:rPr>
              <a:t>-18200 </a:t>
            </a:r>
            <a:r>
              <a:rPr lang="en-US" b="1" dirty="0" smtClean="0">
                <a:latin typeface="Courier"/>
                <a:cs typeface="Courier"/>
              </a:rPr>
              <a:t> </a:t>
            </a:r>
            <a:r>
              <a:rPr lang="en-US" b="1" dirty="0" smtClean="0">
                <a:solidFill>
                  <a:srgbClr val="008000"/>
                </a:solidFill>
                <a:latin typeface="Courier"/>
                <a:cs typeface="Courier"/>
              </a:rPr>
              <a:t>running</a:t>
            </a:r>
            <a:r>
              <a:rPr lang="en-US" b="1" dirty="0" smtClean="0">
                <a:latin typeface="Courier"/>
                <a:cs typeface="Courier"/>
              </a:rPr>
              <a:t> </a:t>
            </a:r>
          </a:p>
          <a:p>
            <a:r>
              <a:rPr lang="en-US" b="1" dirty="0" smtClean="0">
                <a:latin typeface="Courier"/>
                <a:cs typeface="Courier"/>
              </a:rPr>
              <a:t>8  one</a:t>
            </a:r>
            <a:r>
              <a:rPr lang="en-US" b="1" dirty="0">
                <a:latin typeface="Courier"/>
                <a:cs typeface="Courier"/>
              </a:rPr>
              <a:t>-18272 </a:t>
            </a:r>
            <a:r>
              <a:rPr lang="en-US" b="1" dirty="0" smtClean="0">
                <a:latin typeface="Courier"/>
                <a:cs typeface="Courier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Courier"/>
                <a:cs typeface="Courier"/>
              </a:rPr>
              <a:t>shut </a:t>
            </a:r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off</a:t>
            </a:r>
            <a:r>
              <a:rPr lang="en-US" b="1" dirty="0">
                <a:latin typeface="Courier"/>
                <a:cs typeface="Courier"/>
              </a:rPr>
              <a:t> </a:t>
            </a:r>
            <a:endParaRPr lang="en-US" b="1" dirty="0" smtClean="0">
              <a:latin typeface="Courier"/>
              <a:cs typeface="Courier"/>
            </a:endParaRPr>
          </a:p>
          <a:p>
            <a:endParaRPr lang="en-US" sz="1600" b="1" dirty="0" smtClean="0">
              <a:latin typeface="Courier"/>
              <a:cs typeface="Courier"/>
            </a:endParaRPr>
          </a:p>
          <a:p>
            <a:endParaRPr lang="en-US" sz="1600" b="1" dirty="0" smtClean="0">
              <a:latin typeface="Courier"/>
              <a:cs typeface="Courier"/>
            </a:endParaRPr>
          </a:p>
          <a:p>
            <a:r>
              <a:rPr lang="en-US" sz="1600" b="1" dirty="0">
                <a:latin typeface="Courier"/>
                <a:cs typeface="Courier"/>
              </a:rPr>
              <a:t>	</a:t>
            </a:r>
            <a:r>
              <a:rPr lang="en-US" sz="1600" b="1" dirty="0" smtClean="0">
                <a:latin typeface="Courier"/>
                <a:cs typeface="Courier"/>
              </a:rPr>
              <a:t>			 </a:t>
            </a:r>
            <a:r>
              <a:rPr lang="en-US" b="1" dirty="0" smtClean="0">
                <a:solidFill>
                  <a:srgbClr val="008000"/>
                </a:solidFill>
                <a:latin typeface="Courier"/>
                <a:cs typeface="Courier"/>
              </a:rPr>
              <a:t>running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6260-D851-7E4D-8A56-A77D7CCD6528}" type="slidenum">
              <a:rPr lang="en-US" smtClean="0"/>
              <a:t>15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514600" y="4254500"/>
            <a:ext cx="0" cy="431800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1651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946400" y="5807075"/>
            <a:ext cx="406400" cy="549275"/>
          </a:xfrm>
          <a:prstGeom prst="round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946400" y="1728212"/>
            <a:ext cx="406400" cy="967591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4763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Helvetica"/>
                <a:cs typeface="Helvetica"/>
              </a:rPr>
              <a:t>Managing VM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25800" y="1147415"/>
            <a:ext cx="4737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h</a:t>
            </a:r>
            <a:r>
              <a:rPr lang="en-US" sz="2400" dirty="0" smtClean="0">
                <a:latin typeface="Helvetica"/>
                <a:cs typeface="Helvetica"/>
              </a:rPr>
              <a:t>ypervisor reboot       </a:t>
            </a:r>
            <a:r>
              <a:rPr lang="en-US" dirty="0" smtClean="0">
                <a:latin typeface="Helvetica"/>
                <a:cs typeface="Helvetica"/>
              </a:rPr>
              <a:t>(may happen) 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815386"/>
            <a:ext cx="9188544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Courier"/>
                <a:cs typeface="Courier"/>
              </a:rPr>
              <a:t>$ </a:t>
            </a:r>
            <a:r>
              <a:rPr lang="en-US" sz="1000" b="1" dirty="0" err="1">
                <a:latin typeface="Courier"/>
                <a:cs typeface="Courier"/>
              </a:rPr>
              <a:t>onevm</a:t>
            </a:r>
            <a:r>
              <a:rPr lang="en-US" sz="1000" b="1" dirty="0">
                <a:latin typeface="Courier"/>
                <a:cs typeface="Courier"/>
              </a:rPr>
              <a:t> list | </a:t>
            </a:r>
            <a:r>
              <a:rPr lang="en-US" sz="1000" b="1" dirty="0" err="1">
                <a:latin typeface="Courier"/>
                <a:cs typeface="Courier"/>
              </a:rPr>
              <a:t>grep</a:t>
            </a:r>
            <a:r>
              <a:rPr lang="en-US" sz="1000" b="1" dirty="0">
                <a:latin typeface="Courier"/>
                <a:cs typeface="Courier"/>
              </a:rPr>
              <a:t> one-kvm-41 </a:t>
            </a:r>
            <a:endParaRPr lang="en-US" sz="1000" b="1" dirty="0" smtClean="0">
              <a:latin typeface="Courier"/>
              <a:cs typeface="Courier"/>
            </a:endParaRPr>
          </a:p>
          <a:p>
            <a:r>
              <a:rPr lang="en-US" sz="1000" b="1" dirty="0" smtClean="0">
                <a:latin typeface="Courier"/>
                <a:cs typeface="Courier"/>
              </a:rPr>
              <a:t>ID    USER     GROUP    NAME          STAT </a:t>
            </a:r>
            <a:r>
              <a:rPr lang="en-US" sz="1000" b="1" dirty="0">
                <a:latin typeface="Courier"/>
                <a:cs typeface="Courier"/>
              </a:rPr>
              <a:t>UCPU UMEM HOST </a:t>
            </a:r>
            <a:r>
              <a:rPr lang="en-US" sz="1000" b="1" dirty="0" smtClean="0">
                <a:latin typeface="Courier"/>
                <a:cs typeface="Courier"/>
              </a:rPr>
              <a:t>      TIME </a:t>
            </a:r>
          </a:p>
          <a:p>
            <a:r>
              <a:rPr lang="en-US" sz="1000" b="1" dirty="0" smtClean="0">
                <a:latin typeface="Courier"/>
                <a:cs typeface="Courier"/>
              </a:rPr>
              <a:t>23993 </a:t>
            </a:r>
            <a:r>
              <a:rPr lang="en-US" sz="1000" b="1" dirty="0" err="1">
                <a:latin typeface="Courier"/>
                <a:cs typeface="Courier"/>
              </a:rPr>
              <a:t>ebes</a:t>
            </a:r>
            <a:r>
              <a:rPr lang="en-US" sz="1000" b="1" dirty="0">
                <a:latin typeface="Courier"/>
                <a:cs typeface="Courier"/>
              </a:rPr>
              <a:t> </a:t>
            </a:r>
            <a:r>
              <a:rPr lang="en-US" sz="1000" b="1" dirty="0" smtClean="0">
                <a:latin typeface="Courier"/>
                <a:cs typeface="Courier"/>
              </a:rPr>
              <a:t>    </a:t>
            </a:r>
            <a:r>
              <a:rPr lang="en-US" sz="1000" b="1" dirty="0" err="1" smtClean="0">
                <a:latin typeface="Courier"/>
                <a:cs typeface="Courier"/>
              </a:rPr>
              <a:t>bes</a:t>
            </a:r>
            <a:r>
              <a:rPr lang="en-US" sz="1000" b="1" dirty="0" smtClean="0">
                <a:latin typeface="Courier"/>
                <a:cs typeface="Courier"/>
              </a:rPr>
              <a:t>      BESIII</a:t>
            </a:r>
            <a:r>
              <a:rPr lang="en-US" sz="1000" b="1" dirty="0">
                <a:latin typeface="Courier"/>
                <a:cs typeface="Courier"/>
              </a:rPr>
              <a:t>-WN </a:t>
            </a:r>
            <a:r>
              <a:rPr lang="en-US" sz="1000" b="1" dirty="0" smtClean="0">
                <a:latin typeface="Courier"/>
                <a:cs typeface="Courier"/>
              </a:rPr>
              <a:t>    </a:t>
            </a:r>
            <a:r>
              <a:rPr lang="en-US" sz="1000" b="1" dirty="0" err="1" smtClean="0">
                <a:latin typeface="Courier"/>
                <a:cs typeface="Courier"/>
              </a:rPr>
              <a:t>unkn</a:t>
            </a:r>
            <a:r>
              <a:rPr lang="en-US" sz="1000" b="1" dirty="0" smtClean="0">
                <a:latin typeface="Courier"/>
                <a:cs typeface="Courier"/>
              </a:rPr>
              <a:t>    0  15G </a:t>
            </a:r>
            <a:r>
              <a:rPr lang="en-US" sz="1000" b="1" dirty="0">
                <a:latin typeface="Courier"/>
                <a:cs typeface="Courier"/>
              </a:rPr>
              <a:t>one-kvm-41 108d 22h48 </a:t>
            </a:r>
            <a:endParaRPr lang="en-US" sz="1000" b="1" dirty="0" smtClean="0">
              <a:latin typeface="Courier"/>
              <a:cs typeface="Courier"/>
            </a:endParaRPr>
          </a:p>
          <a:p>
            <a:r>
              <a:rPr lang="en-US" sz="1000" b="1" dirty="0" smtClean="0">
                <a:latin typeface="Courier"/>
                <a:cs typeface="Courier"/>
              </a:rPr>
              <a:t>24287 </a:t>
            </a:r>
            <a:r>
              <a:rPr lang="en-US" sz="1000" b="1" dirty="0" err="1">
                <a:latin typeface="Courier"/>
                <a:cs typeface="Courier"/>
              </a:rPr>
              <a:t>oneadmin</a:t>
            </a:r>
            <a:r>
              <a:rPr lang="en-US" sz="1000" b="1" dirty="0">
                <a:latin typeface="Courier"/>
                <a:cs typeface="Courier"/>
              </a:rPr>
              <a:t> </a:t>
            </a:r>
            <a:r>
              <a:rPr lang="en-US" sz="1000" b="1" dirty="0" err="1">
                <a:latin typeface="Courier"/>
                <a:cs typeface="Courier"/>
              </a:rPr>
              <a:t>oneadmin</a:t>
            </a:r>
            <a:r>
              <a:rPr lang="en-US" sz="1000" b="1" dirty="0">
                <a:latin typeface="Courier"/>
                <a:cs typeface="Courier"/>
              </a:rPr>
              <a:t> WN-EC2-8slots </a:t>
            </a:r>
            <a:r>
              <a:rPr lang="en-US" sz="1000" b="1" dirty="0" err="1">
                <a:latin typeface="Courier"/>
                <a:cs typeface="Courier"/>
              </a:rPr>
              <a:t>unkn</a:t>
            </a:r>
            <a:r>
              <a:rPr lang="en-US" sz="1000" b="1" dirty="0">
                <a:latin typeface="Courier"/>
                <a:cs typeface="Courier"/>
              </a:rPr>
              <a:t> </a:t>
            </a:r>
            <a:r>
              <a:rPr lang="en-US" sz="1000" b="1" dirty="0" smtClean="0">
                <a:latin typeface="Courier"/>
                <a:cs typeface="Courier"/>
              </a:rPr>
              <a:t> 799  20G </a:t>
            </a:r>
            <a:r>
              <a:rPr lang="en-US" sz="1000" b="1" dirty="0">
                <a:latin typeface="Courier"/>
                <a:cs typeface="Courier"/>
              </a:rPr>
              <a:t>one-kvm-41 28d 00h17 </a:t>
            </a:r>
            <a:endParaRPr lang="en-US" sz="1000" b="1" dirty="0" smtClean="0">
              <a:latin typeface="Courier"/>
              <a:cs typeface="Courier"/>
            </a:endParaRPr>
          </a:p>
          <a:p>
            <a:r>
              <a:rPr lang="en-US" sz="1000" b="1" dirty="0" smtClean="0">
                <a:latin typeface="Courier"/>
                <a:cs typeface="Courier"/>
              </a:rPr>
              <a:t>24333 </a:t>
            </a:r>
            <a:r>
              <a:rPr lang="en-US" sz="1000" b="1" dirty="0" err="1">
                <a:latin typeface="Courier"/>
                <a:cs typeface="Courier"/>
              </a:rPr>
              <a:t>fermi</a:t>
            </a:r>
            <a:r>
              <a:rPr lang="en-US" sz="1000" b="1" dirty="0">
                <a:latin typeface="Courier"/>
                <a:cs typeface="Courier"/>
              </a:rPr>
              <a:t> </a:t>
            </a:r>
            <a:r>
              <a:rPr lang="en-US" sz="1000" b="1" dirty="0" smtClean="0">
                <a:latin typeface="Courier"/>
                <a:cs typeface="Courier"/>
              </a:rPr>
              <a:t>   ec2      ec2</a:t>
            </a:r>
            <a:r>
              <a:rPr lang="en-US" sz="1000" b="1" dirty="0">
                <a:latin typeface="Courier"/>
                <a:cs typeface="Courier"/>
              </a:rPr>
              <a:t>-m1-small </a:t>
            </a:r>
            <a:r>
              <a:rPr lang="en-US" sz="1000" b="1" dirty="0" smtClean="0">
                <a:latin typeface="Courier"/>
                <a:cs typeface="Courier"/>
              </a:rPr>
              <a:t> </a:t>
            </a:r>
            <a:r>
              <a:rPr lang="en-US" sz="1000" b="1" dirty="0" err="1" smtClean="0">
                <a:latin typeface="Courier"/>
                <a:cs typeface="Courier"/>
              </a:rPr>
              <a:t>unkn</a:t>
            </a:r>
            <a:r>
              <a:rPr lang="en-US" sz="1000" b="1" dirty="0" smtClean="0">
                <a:latin typeface="Courier"/>
                <a:cs typeface="Courier"/>
              </a:rPr>
              <a:t>    0 </a:t>
            </a:r>
            <a:r>
              <a:rPr lang="en-US" sz="1000" b="1" dirty="0">
                <a:latin typeface="Courier"/>
                <a:cs typeface="Courier"/>
              </a:rPr>
              <a:t>2.5G one-kvm-41 17d 22h29 </a:t>
            </a:r>
            <a:endParaRPr lang="en-US" sz="1000" b="1" dirty="0" smtClean="0">
              <a:latin typeface="Courier"/>
              <a:cs typeface="Courier"/>
            </a:endParaRPr>
          </a:p>
          <a:p>
            <a:endParaRPr lang="en-US" sz="1000" b="1" dirty="0" smtClean="0">
              <a:latin typeface="Courier"/>
              <a:cs typeface="Courier"/>
            </a:endParaRPr>
          </a:p>
          <a:p>
            <a:r>
              <a:rPr lang="en-US" sz="1000" b="1" dirty="0" smtClean="0">
                <a:latin typeface="Courier"/>
                <a:cs typeface="Courier"/>
              </a:rPr>
              <a:t>[</a:t>
            </a:r>
            <a:r>
              <a:rPr lang="en-US" sz="1000" b="1" dirty="0">
                <a:latin typeface="Courier"/>
                <a:cs typeface="Courier"/>
              </a:rPr>
              <a:t>root@one-kvm-41 24287]</a:t>
            </a:r>
            <a:r>
              <a:rPr lang="en-US" sz="1000" b="1" dirty="0" smtClean="0">
                <a:latin typeface="Courier"/>
                <a:cs typeface="Courier"/>
              </a:rPr>
              <a:t># </a:t>
            </a:r>
            <a:r>
              <a:rPr lang="en-US" sz="1000" b="1" dirty="0" err="1" smtClean="0">
                <a:latin typeface="Courier"/>
                <a:cs typeface="Courier"/>
              </a:rPr>
              <a:t>ls</a:t>
            </a:r>
            <a:r>
              <a:rPr lang="en-US" sz="1000" b="1" dirty="0" smtClean="0">
                <a:latin typeface="Courier"/>
                <a:cs typeface="Courier"/>
              </a:rPr>
              <a:t> –al  </a:t>
            </a:r>
            <a:r>
              <a:rPr lang="en-US" sz="1000" b="1" dirty="0">
                <a:latin typeface="Courier"/>
                <a:cs typeface="Courier"/>
              </a:rPr>
              <a:t>/</a:t>
            </a:r>
            <a:r>
              <a:rPr lang="en-US" sz="1000" b="1" dirty="0" err="1">
                <a:latin typeface="Courier"/>
                <a:cs typeface="Courier"/>
              </a:rPr>
              <a:t>mnt</a:t>
            </a:r>
            <a:r>
              <a:rPr lang="en-US" sz="1000" b="1" dirty="0">
                <a:latin typeface="Courier"/>
                <a:cs typeface="Courier"/>
              </a:rPr>
              <a:t>/</a:t>
            </a:r>
            <a:r>
              <a:rPr lang="en-US" sz="1000" b="1" dirty="0" err="1">
                <a:latin typeface="Courier"/>
                <a:cs typeface="Courier"/>
              </a:rPr>
              <a:t>VirtualMachines</a:t>
            </a:r>
            <a:r>
              <a:rPr lang="en-US" sz="1000" b="1" dirty="0">
                <a:latin typeface="Courier"/>
                <a:cs typeface="Courier"/>
              </a:rPr>
              <a:t>/running</a:t>
            </a:r>
            <a:r>
              <a:rPr lang="en-US" sz="1000" b="1" dirty="0" smtClean="0">
                <a:latin typeface="Courier"/>
                <a:cs typeface="Courier"/>
              </a:rPr>
              <a:t>/24287  </a:t>
            </a:r>
          </a:p>
          <a:p>
            <a:r>
              <a:rPr lang="en-US" sz="1000" b="1" dirty="0" smtClean="0">
                <a:latin typeface="Courier"/>
                <a:cs typeface="Courier"/>
              </a:rPr>
              <a:t>-</a:t>
            </a:r>
            <a:r>
              <a:rPr lang="en-US" sz="1000" b="1" dirty="0" err="1">
                <a:latin typeface="Courier"/>
                <a:cs typeface="Courier"/>
              </a:rPr>
              <a:t>rw</a:t>
            </a:r>
            <a:r>
              <a:rPr lang="en-US" sz="1000" b="1" dirty="0">
                <a:latin typeface="Courier"/>
                <a:cs typeface="Courier"/>
              </a:rPr>
              <a:t>-</a:t>
            </a:r>
            <a:r>
              <a:rPr lang="en-US" sz="1000" b="1" dirty="0" err="1">
                <a:latin typeface="Courier"/>
                <a:cs typeface="Courier"/>
              </a:rPr>
              <a:t>rw</a:t>
            </a:r>
            <a:r>
              <a:rPr lang="en-US" sz="1000" b="1" dirty="0">
                <a:latin typeface="Courier"/>
                <a:cs typeface="Courier"/>
              </a:rPr>
              <a:t>-r-- 1 </a:t>
            </a:r>
            <a:r>
              <a:rPr lang="en-US" sz="1000" b="1" dirty="0" err="1">
                <a:latin typeface="Courier"/>
                <a:cs typeface="Courier"/>
              </a:rPr>
              <a:t>oneadmin</a:t>
            </a:r>
            <a:r>
              <a:rPr lang="en-US" sz="1000" b="1" dirty="0">
                <a:latin typeface="Courier"/>
                <a:cs typeface="Courier"/>
              </a:rPr>
              <a:t> </a:t>
            </a:r>
            <a:r>
              <a:rPr lang="en-US" sz="1000" b="1" dirty="0" err="1">
                <a:latin typeface="Courier"/>
                <a:cs typeface="Courier"/>
              </a:rPr>
              <a:t>oneadmin</a:t>
            </a:r>
            <a:r>
              <a:rPr lang="en-US" sz="1000" b="1" dirty="0">
                <a:latin typeface="Courier"/>
                <a:cs typeface="Courier"/>
              </a:rPr>
              <a:t> 1217 May 9 09:45 deployment.0 </a:t>
            </a:r>
            <a:endParaRPr lang="en-US" sz="1000" b="1" dirty="0" smtClean="0">
              <a:latin typeface="Courier"/>
              <a:cs typeface="Courier"/>
            </a:endParaRPr>
          </a:p>
          <a:p>
            <a:r>
              <a:rPr lang="en-US" sz="1000" b="1" dirty="0" smtClean="0">
                <a:latin typeface="Courier"/>
                <a:cs typeface="Courier"/>
              </a:rPr>
              <a:t>-</a:t>
            </a:r>
            <a:r>
              <a:rPr lang="en-US" sz="1000" b="1" dirty="0" err="1">
                <a:latin typeface="Courier"/>
                <a:cs typeface="Courier"/>
              </a:rPr>
              <a:t>rw</a:t>
            </a:r>
            <a:r>
              <a:rPr lang="en-US" sz="1000" b="1" dirty="0">
                <a:latin typeface="Courier"/>
                <a:cs typeface="Courier"/>
              </a:rPr>
              <a:t>-r--r-- 1 </a:t>
            </a:r>
            <a:r>
              <a:rPr lang="en-US" sz="1000" b="1" dirty="0" err="1">
                <a:latin typeface="Courier"/>
                <a:cs typeface="Courier"/>
              </a:rPr>
              <a:t>oneadmin</a:t>
            </a:r>
            <a:r>
              <a:rPr lang="en-US" sz="1000" b="1" dirty="0">
                <a:latin typeface="Courier"/>
                <a:cs typeface="Courier"/>
              </a:rPr>
              <a:t> </a:t>
            </a:r>
            <a:r>
              <a:rPr lang="en-US" sz="1000" b="1" dirty="0" err="1">
                <a:latin typeface="Courier"/>
                <a:cs typeface="Courier"/>
              </a:rPr>
              <a:t>oneadmin</a:t>
            </a:r>
            <a:r>
              <a:rPr lang="en-US" sz="1000" b="1" dirty="0">
                <a:latin typeface="Courier"/>
                <a:cs typeface="Courier"/>
              </a:rPr>
              <a:t> 2309357568 Jun 3 15:55 disk.0 </a:t>
            </a:r>
            <a:endParaRPr lang="en-US" sz="1000" b="1" dirty="0" smtClean="0">
              <a:latin typeface="Courier"/>
              <a:cs typeface="Courier"/>
            </a:endParaRPr>
          </a:p>
          <a:p>
            <a:r>
              <a:rPr lang="en-US" sz="1000" b="1" dirty="0" smtClean="0">
                <a:latin typeface="Courier"/>
                <a:cs typeface="Courier"/>
              </a:rPr>
              <a:t>-</a:t>
            </a:r>
            <a:r>
              <a:rPr lang="en-US" sz="1000" b="1" dirty="0" err="1">
                <a:latin typeface="Courier"/>
                <a:cs typeface="Courier"/>
              </a:rPr>
              <a:t>rw</a:t>
            </a:r>
            <a:r>
              <a:rPr lang="en-US" sz="1000" b="1" dirty="0">
                <a:latin typeface="Courier"/>
                <a:cs typeface="Courier"/>
              </a:rPr>
              <a:t>-</a:t>
            </a:r>
            <a:r>
              <a:rPr lang="en-US" sz="1000" b="1" dirty="0" err="1">
                <a:latin typeface="Courier"/>
                <a:cs typeface="Courier"/>
              </a:rPr>
              <a:t>rw</a:t>
            </a:r>
            <a:r>
              <a:rPr lang="en-US" sz="1000" b="1" dirty="0">
                <a:latin typeface="Courier"/>
                <a:cs typeface="Courier"/>
              </a:rPr>
              <a:t>-r-- 1 </a:t>
            </a:r>
            <a:r>
              <a:rPr lang="en-US" sz="1000" b="1" dirty="0" err="1">
                <a:latin typeface="Courier"/>
                <a:cs typeface="Courier"/>
              </a:rPr>
              <a:t>oneadmin</a:t>
            </a:r>
            <a:r>
              <a:rPr lang="en-US" sz="1000" b="1" dirty="0">
                <a:latin typeface="Courier"/>
                <a:cs typeface="Courier"/>
              </a:rPr>
              <a:t> </a:t>
            </a:r>
            <a:r>
              <a:rPr lang="en-US" sz="1000" b="1" dirty="0" err="1">
                <a:latin typeface="Courier"/>
                <a:cs typeface="Courier"/>
              </a:rPr>
              <a:t>oneadmin</a:t>
            </a:r>
            <a:r>
              <a:rPr lang="en-US" sz="1000" b="1" dirty="0">
                <a:latin typeface="Courier"/>
                <a:cs typeface="Courier"/>
              </a:rPr>
              <a:t> 167772160001 Jun 3 15:55 disk.1 </a:t>
            </a:r>
            <a:endParaRPr lang="en-US" sz="1000" b="1" dirty="0" smtClean="0">
              <a:latin typeface="Courier"/>
              <a:cs typeface="Courier"/>
            </a:endParaRPr>
          </a:p>
          <a:p>
            <a:r>
              <a:rPr lang="en-US" sz="1000" b="1" dirty="0" smtClean="0">
                <a:latin typeface="Courier"/>
                <a:cs typeface="Courier"/>
              </a:rPr>
              <a:t>-</a:t>
            </a:r>
            <a:r>
              <a:rPr lang="en-US" sz="1000" b="1" dirty="0" err="1">
                <a:latin typeface="Courier"/>
                <a:cs typeface="Courier"/>
              </a:rPr>
              <a:t>rw</a:t>
            </a:r>
            <a:r>
              <a:rPr lang="en-US" sz="1000" b="1" dirty="0">
                <a:latin typeface="Courier"/>
                <a:cs typeface="Courier"/>
              </a:rPr>
              <a:t>-r--r-- 1 </a:t>
            </a:r>
            <a:r>
              <a:rPr lang="en-US" sz="1000" b="1" dirty="0" err="1">
                <a:latin typeface="Courier"/>
                <a:cs typeface="Courier"/>
              </a:rPr>
              <a:t>oneadmin</a:t>
            </a:r>
            <a:r>
              <a:rPr lang="en-US" sz="1000" b="1" dirty="0">
                <a:latin typeface="Courier"/>
                <a:cs typeface="Courier"/>
              </a:rPr>
              <a:t> </a:t>
            </a:r>
            <a:r>
              <a:rPr lang="en-US" sz="1000" b="1" dirty="0" err="1">
                <a:latin typeface="Courier"/>
                <a:cs typeface="Courier"/>
              </a:rPr>
              <a:t>oneadmin</a:t>
            </a:r>
            <a:r>
              <a:rPr lang="en-US" sz="1000" b="1" dirty="0">
                <a:latin typeface="Courier"/>
                <a:cs typeface="Courier"/>
              </a:rPr>
              <a:t> 393216 May 9 09:45 disk.2 </a:t>
            </a:r>
            <a:endParaRPr lang="en-US" sz="1000" b="1" dirty="0" smtClean="0">
              <a:latin typeface="Courier"/>
              <a:cs typeface="Courier"/>
            </a:endParaRPr>
          </a:p>
          <a:p>
            <a:r>
              <a:rPr lang="en-US" sz="1000" b="1" dirty="0" err="1" smtClean="0">
                <a:latin typeface="Courier"/>
                <a:cs typeface="Courier"/>
              </a:rPr>
              <a:t>lrwxrwxrwx</a:t>
            </a:r>
            <a:r>
              <a:rPr lang="en-US" sz="1000" b="1" dirty="0" smtClean="0">
                <a:latin typeface="Courier"/>
                <a:cs typeface="Courier"/>
              </a:rPr>
              <a:t> </a:t>
            </a:r>
            <a:r>
              <a:rPr lang="en-US" sz="1000" b="1" dirty="0">
                <a:latin typeface="Courier"/>
                <a:cs typeface="Courier"/>
              </a:rPr>
              <a:t>1 </a:t>
            </a:r>
            <a:r>
              <a:rPr lang="en-US" sz="1000" b="1" dirty="0" err="1">
                <a:latin typeface="Courier"/>
                <a:cs typeface="Courier"/>
              </a:rPr>
              <a:t>oneadmin</a:t>
            </a:r>
            <a:r>
              <a:rPr lang="en-US" sz="1000" b="1" dirty="0">
                <a:latin typeface="Courier"/>
                <a:cs typeface="Courier"/>
              </a:rPr>
              <a:t> </a:t>
            </a:r>
            <a:r>
              <a:rPr lang="en-US" sz="1000" b="1" dirty="0" err="1">
                <a:latin typeface="Courier"/>
                <a:cs typeface="Courier"/>
              </a:rPr>
              <a:t>oneadmin</a:t>
            </a:r>
            <a:r>
              <a:rPr lang="en-US" sz="1000" b="1" dirty="0">
                <a:latin typeface="Courier"/>
                <a:cs typeface="Courier"/>
              </a:rPr>
              <a:t> 40 May 9 09:45 disk.2.iso -&gt; /</a:t>
            </a:r>
            <a:r>
              <a:rPr lang="en-US" sz="1000" b="1" dirty="0" err="1">
                <a:latin typeface="Courier"/>
                <a:cs typeface="Courier"/>
              </a:rPr>
              <a:t>var</a:t>
            </a:r>
            <a:r>
              <a:rPr lang="en-US" sz="1000" b="1" dirty="0">
                <a:latin typeface="Courier"/>
                <a:cs typeface="Courier"/>
              </a:rPr>
              <a:t>/lib/one/</a:t>
            </a:r>
            <a:r>
              <a:rPr lang="en-US" sz="1000" b="1" dirty="0" err="1">
                <a:latin typeface="Courier"/>
                <a:cs typeface="Courier"/>
              </a:rPr>
              <a:t>datastores</a:t>
            </a:r>
            <a:r>
              <a:rPr lang="en-US" sz="1000" b="1" dirty="0">
                <a:latin typeface="Courier"/>
                <a:cs typeface="Courier"/>
              </a:rPr>
              <a:t>/109/24287/disk.2 </a:t>
            </a:r>
            <a:endParaRPr lang="en-US" sz="1000" b="1" dirty="0" smtClean="0">
              <a:latin typeface="Courier"/>
              <a:cs typeface="Courier"/>
            </a:endParaRPr>
          </a:p>
          <a:p>
            <a:r>
              <a:rPr lang="en-US" sz="1000" b="1" dirty="0" smtClean="0">
                <a:latin typeface="Courier"/>
                <a:cs typeface="Courier"/>
              </a:rPr>
              <a:t>[</a:t>
            </a:r>
          </a:p>
          <a:p>
            <a:r>
              <a:rPr lang="en-US" sz="1000" b="1" dirty="0" smtClean="0">
                <a:latin typeface="Courier"/>
                <a:cs typeface="Courier"/>
              </a:rPr>
              <a:t>root</a:t>
            </a:r>
            <a:r>
              <a:rPr lang="en-US" sz="1000" b="1" dirty="0">
                <a:latin typeface="Courier"/>
                <a:cs typeface="Courier"/>
              </a:rPr>
              <a:t>@one-kvm-41 24287]# </a:t>
            </a:r>
            <a:r>
              <a:rPr lang="en-US" sz="1000" b="1" dirty="0" err="1">
                <a:latin typeface="Courier"/>
                <a:cs typeface="Courier"/>
              </a:rPr>
              <a:t>virsh</a:t>
            </a:r>
            <a:r>
              <a:rPr lang="en-US" sz="1000" b="1" dirty="0">
                <a:latin typeface="Courier"/>
                <a:cs typeface="Courier"/>
              </a:rPr>
              <a:t> create deployment.0 </a:t>
            </a:r>
            <a:endParaRPr lang="en-US" sz="1000" b="1" dirty="0" smtClean="0">
              <a:latin typeface="Courier"/>
              <a:cs typeface="Courier"/>
            </a:endParaRPr>
          </a:p>
          <a:p>
            <a:r>
              <a:rPr lang="en-US" sz="1000" b="1" dirty="0" smtClean="0">
                <a:latin typeface="Courier"/>
                <a:cs typeface="Courier"/>
              </a:rPr>
              <a:t>Domain </a:t>
            </a:r>
            <a:r>
              <a:rPr lang="en-US" sz="1000" b="1" dirty="0">
                <a:latin typeface="Courier"/>
                <a:cs typeface="Courier"/>
              </a:rPr>
              <a:t>one-24287 created from deployment.0 </a:t>
            </a:r>
            <a:endParaRPr lang="en-US" sz="1000" b="1" dirty="0" smtClean="0">
              <a:latin typeface="Courier"/>
              <a:cs typeface="Courier"/>
            </a:endParaRPr>
          </a:p>
          <a:p>
            <a:endParaRPr lang="en-US" sz="1000" b="1" dirty="0">
              <a:latin typeface="Courier"/>
              <a:cs typeface="Courier"/>
            </a:endParaRPr>
          </a:p>
          <a:p>
            <a:r>
              <a:rPr lang="en-US" sz="1000" b="1" dirty="0" smtClean="0">
                <a:latin typeface="Courier"/>
                <a:cs typeface="Courier"/>
              </a:rPr>
              <a:t>[root</a:t>
            </a:r>
            <a:r>
              <a:rPr lang="en-US" sz="1000" b="1" dirty="0">
                <a:latin typeface="Courier"/>
                <a:cs typeface="Courier"/>
              </a:rPr>
              <a:t>@one-kvm-41 24287]# </a:t>
            </a:r>
            <a:r>
              <a:rPr lang="en-US" sz="1000" b="1" dirty="0" err="1">
                <a:latin typeface="Courier"/>
                <a:cs typeface="Courier"/>
              </a:rPr>
              <a:t>virsh</a:t>
            </a:r>
            <a:r>
              <a:rPr lang="en-US" sz="1000" b="1" dirty="0">
                <a:latin typeface="Courier"/>
                <a:cs typeface="Courier"/>
              </a:rPr>
              <a:t> list </a:t>
            </a:r>
            <a:endParaRPr lang="en-US" sz="1000" b="1" dirty="0" smtClean="0">
              <a:latin typeface="Courier"/>
              <a:cs typeface="Courier"/>
            </a:endParaRPr>
          </a:p>
          <a:p>
            <a:r>
              <a:rPr lang="en-US" sz="1000" b="1" dirty="0" smtClean="0">
                <a:latin typeface="Courier"/>
                <a:cs typeface="Courier"/>
              </a:rPr>
              <a:t>Id </a:t>
            </a:r>
            <a:r>
              <a:rPr lang="en-US" sz="1000" b="1" dirty="0">
                <a:latin typeface="Courier"/>
                <a:cs typeface="Courier"/>
              </a:rPr>
              <a:t>Name State </a:t>
            </a:r>
            <a:endParaRPr lang="en-US" sz="1000" b="1" dirty="0" smtClean="0">
              <a:latin typeface="Courier"/>
              <a:cs typeface="Courier"/>
            </a:endParaRPr>
          </a:p>
          <a:p>
            <a:r>
              <a:rPr lang="en-US" sz="1000" b="1" dirty="0" smtClean="0">
                <a:latin typeface="Courier"/>
                <a:cs typeface="Courier"/>
              </a:rPr>
              <a:t>-</a:t>
            </a:r>
            <a:r>
              <a:rPr lang="en-US" sz="1000" b="1" dirty="0">
                <a:latin typeface="Courier"/>
                <a:cs typeface="Courier"/>
              </a:rPr>
              <a:t>--------------------------------------------------- </a:t>
            </a:r>
            <a:endParaRPr lang="en-US" sz="1000" b="1" dirty="0" smtClean="0">
              <a:latin typeface="Courier"/>
              <a:cs typeface="Courier"/>
            </a:endParaRPr>
          </a:p>
          <a:p>
            <a:r>
              <a:rPr lang="en-US" sz="1000" b="1" dirty="0" smtClean="0">
                <a:latin typeface="Courier"/>
                <a:cs typeface="Courier"/>
              </a:rPr>
              <a:t>1 </a:t>
            </a:r>
            <a:r>
              <a:rPr lang="en-US" sz="1000" b="1" dirty="0">
                <a:latin typeface="Courier"/>
                <a:cs typeface="Courier"/>
              </a:rPr>
              <a:t>one-24287 running </a:t>
            </a:r>
            <a:endParaRPr lang="en-US" sz="1000" b="1" dirty="0" smtClean="0">
              <a:latin typeface="Courier"/>
              <a:cs typeface="Courier"/>
            </a:endParaRPr>
          </a:p>
          <a:p>
            <a:endParaRPr lang="en-US" sz="1000" b="1" dirty="0" smtClean="0">
              <a:latin typeface="Courier"/>
              <a:cs typeface="Courier"/>
            </a:endParaRPr>
          </a:p>
          <a:p>
            <a:r>
              <a:rPr lang="en-US" sz="1000" b="1" dirty="0" smtClean="0">
                <a:latin typeface="Courier"/>
                <a:cs typeface="Courier"/>
              </a:rPr>
              <a:t>$ </a:t>
            </a:r>
            <a:r>
              <a:rPr lang="en-US" sz="1000" b="1" dirty="0" err="1">
                <a:latin typeface="Courier"/>
                <a:cs typeface="Courier"/>
              </a:rPr>
              <a:t>onevm</a:t>
            </a:r>
            <a:r>
              <a:rPr lang="en-US" sz="1000" b="1" dirty="0">
                <a:latin typeface="Courier"/>
                <a:cs typeface="Courier"/>
              </a:rPr>
              <a:t> list | </a:t>
            </a:r>
            <a:r>
              <a:rPr lang="en-US" sz="1000" b="1" dirty="0" err="1">
                <a:latin typeface="Courier"/>
                <a:cs typeface="Courier"/>
              </a:rPr>
              <a:t>grep</a:t>
            </a:r>
            <a:r>
              <a:rPr lang="en-US" sz="1000" b="1" dirty="0">
                <a:latin typeface="Courier"/>
                <a:cs typeface="Courier"/>
              </a:rPr>
              <a:t> 24287 </a:t>
            </a:r>
            <a:endParaRPr lang="en-US" sz="1000" b="1" dirty="0" smtClean="0">
              <a:latin typeface="Courier"/>
              <a:cs typeface="Courier"/>
            </a:endParaRPr>
          </a:p>
          <a:p>
            <a:r>
              <a:rPr lang="en-US" sz="1000" b="1" dirty="0" smtClean="0">
                <a:latin typeface="Courier"/>
                <a:cs typeface="Courier"/>
              </a:rPr>
              <a:t>24287 </a:t>
            </a:r>
            <a:r>
              <a:rPr lang="en-US" sz="1000" b="1" dirty="0" err="1">
                <a:latin typeface="Courier"/>
                <a:cs typeface="Courier"/>
              </a:rPr>
              <a:t>oneadmin</a:t>
            </a:r>
            <a:r>
              <a:rPr lang="en-US" sz="1000" b="1" dirty="0">
                <a:latin typeface="Courier"/>
                <a:cs typeface="Courier"/>
              </a:rPr>
              <a:t> </a:t>
            </a:r>
            <a:r>
              <a:rPr lang="en-US" sz="1000" b="1" dirty="0" err="1">
                <a:latin typeface="Courier"/>
                <a:cs typeface="Courier"/>
              </a:rPr>
              <a:t>oneadmin</a:t>
            </a:r>
            <a:r>
              <a:rPr lang="en-US" sz="1000" b="1" dirty="0">
                <a:latin typeface="Courier"/>
                <a:cs typeface="Courier"/>
              </a:rPr>
              <a:t> WN-EC2-8slots </a:t>
            </a:r>
            <a:r>
              <a:rPr lang="en-US" sz="1000" b="1" dirty="0" err="1">
                <a:latin typeface="Courier"/>
                <a:cs typeface="Courier"/>
              </a:rPr>
              <a:t>runn</a:t>
            </a:r>
            <a:r>
              <a:rPr lang="en-US" sz="1000" b="1" dirty="0">
                <a:latin typeface="Courier"/>
                <a:cs typeface="Courier"/>
              </a:rPr>
              <a:t> 111 20G one-kvm-41 28d 00h25 </a:t>
            </a:r>
            <a:endParaRPr lang="en-US" sz="1000" b="1" dirty="0" smtClean="0">
              <a:latin typeface="Courier"/>
              <a:cs typeface="Courier"/>
            </a:endParaRPr>
          </a:p>
          <a:p>
            <a:endParaRPr lang="en-US" sz="1000" b="1" dirty="0" smtClean="0">
              <a:latin typeface="Courier"/>
              <a:cs typeface="Courier"/>
            </a:endParaRPr>
          </a:p>
          <a:p>
            <a:endParaRPr lang="en-US" sz="1000" b="1" dirty="0" smtClean="0">
              <a:latin typeface="Courier"/>
              <a:cs typeface="Courier"/>
            </a:endParaRPr>
          </a:p>
          <a:p>
            <a:r>
              <a:rPr lang="en-US" sz="1000" b="1" dirty="0" smtClean="0">
                <a:latin typeface="Courier"/>
                <a:cs typeface="Courier"/>
              </a:rPr>
              <a:t>$ </a:t>
            </a:r>
            <a:r>
              <a:rPr lang="en-US" sz="1000" b="1" dirty="0" err="1">
                <a:latin typeface="Courier"/>
                <a:cs typeface="Courier"/>
              </a:rPr>
              <a:t>onevm</a:t>
            </a:r>
            <a:r>
              <a:rPr lang="en-US" sz="1000" b="1" dirty="0">
                <a:latin typeface="Courier"/>
                <a:cs typeface="Courier"/>
              </a:rPr>
              <a:t> list | </a:t>
            </a:r>
            <a:r>
              <a:rPr lang="en-US" sz="1000" b="1" dirty="0" err="1">
                <a:latin typeface="Courier"/>
                <a:cs typeface="Courier"/>
              </a:rPr>
              <a:t>grep</a:t>
            </a:r>
            <a:r>
              <a:rPr lang="en-US" sz="1000" b="1" dirty="0">
                <a:latin typeface="Courier"/>
                <a:cs typeface="Courier"/>
              </a:rPr>
              <a:t> one-kvm-</a:t>
            </a:r>
            <a:r>
              <a:rPr lang="en-US" sz="1000" b="1" dirty="0" smtClean="0">
                <a:latin typeface="Courier"/>
                <a:cs typeface="Courier"/>
              </a:rPr>
              <a:t>41</a:t>
            </a:r>
          </a:p>
          <a:p>
            <a:r>
              <a:rPr lang="en-US" sz="1000" b="1" dirty="0" smtClean="0">
                <a:latin typeface="Courier"/>
                <a:cs typeface="Courier"/>
              </a:rPr>
              <a:t>23993 </a:t>
            </a:r>
            <a:r>
              <a:rPr lang="en-US" sz="1000" b="1" dirty="0" err="1">
                <a:latin typeface="Courier"/>
                <a:cs typeface="Courier"/>
              </a:rPr>
              <a:t>ebes</a:t>
            </a:r>
            <a:r>
              <a:rPr lang="en-US" sz="1000" b="1" dirty="0">
                <a:latin typeface="Courier"/>
                <a:cs typeface="Courier"/>
              </a:rPr>
              <a:t> </a:t>
            </a:r>
            <a:r>
              <a:rPr lang="en-US" sz="1000" b="1" dirty="0" smtClean="0">
                <a:latin typeface="Courier"/>
                <a:cs typeface="Courier"/>
              </a:rPr>
              <a:t>    </a:t>
            </a:r>
            <a:r>
              <a:rPr lang="en-US" sz="1000" b="1" dirty="0" err="1" smtClean="0">
                <a:latin typeface="Courier"/>
                <a:cs typeface="Courier"/>
              </a:rPr>
              <a:t>bes</a:t>
            </a:r>
            <a:r>
              <a:rPr lang="en-US" sz="1000" b="1" dirty="0" smtClean="0">
                <a:latin typeface="Courier"/>
                <a:cs typeface="Courier"/>
              </a:rPr>
              <a:t>      BESIII</a:t>
            </a:r>
            <a:r>
              <a:rPr lang="en-US" sz="1000" b="1" dirty="0">
                <a:latin typeface="Courier"/>
                <a:cs typeface="Courier"/>
              </a:rPr>
              <a:t>-WN </a:t>
            </a:r>
            <a:r>
              <a:rPr lang="en-US" sz="1000" b="1" dirty="0" smtClean="0">
                <a:latin typeface="Courier"/>
                <a:cs typeface="Courier"/>
              </a:rPr>
              <a:t>    </a:t>
            </a:r>
            <a:r>
              <a:rPr lang="en-US" sz="1000" b="1" dirty="0" err="1" smtClean="0">
                <a:latin typeface="Courier"/>
                <a:cs typeface="Courier"/>
              </a:rPr>
              <a:t>runn</a:t>
            </a:r>
            <a:r>
              <a:rPr lang="en-US" sz="1000" b="1" dirty="0" smtClean="0">
                <a:latin typeface="Courier"/>
                <a:cs typeface="Courier"/>
              </a:rPr>
              <a:t>   10  15G </a:t>
            </a:r>
            <a:r>
              <a:rPr lang="en-US" sz="1000" b="1" dirty="0">
                <a:latin typeface="Courier"/>
                <a:cs typeface="Courier"/>
              </a:rPr>
              <a:t>one-kvm-41 </a:t>
            </a:r>
            <a:r>
              <a:rPr lang="en-US" sz="1000" b="1" dirty="0" smtClean="0">
                <a:latin typeface="Courier"/>
                <a:cs typeface="Courier"/>
              </a:rPr>
              <a:t> 108d </a:t>
            </a:r>
            <a:r>
              <a:rPr lang="en-US" sz="1000" b="1" dirty="0">
                <a:latin typeface="Courier"/>
                <a:cs typeface="Courier"/>
              </a:rPr>
              <a:t>23h24 </a:t>
            </a:r>
            <a:endParaRPr lang="en-US" sz="1000" b="1" dirty="0" smtClean="0">
              <a:latin typeface="Courier"/>
              <a:cs typeface="Courier"/>
            </a:endParaRPr>
          </a:p>
          <a:p>
            <a:r>
              <a:rPr lang="en-US" sz="1000" b="1" dirty="0" smtClean="0">
                <a:latin typeface="Courier"/>
                <a:cs typeface="Courier"/>
              </a:rPr>
              <a:t>24287 </a:t>
            </a:r>
            <a:r>
              <a:rPr lang="en-US" sz="1000" b="1" dirty="0" err="1">
                <a:latin typeface="Courier"/>
                <a:cs typeface="Courier"/>
              </a:rPr>
              <a:t>oneadmin</a:t>
            </a:r>
            <a:r>
              <a:rPr lang="en-US" sz="1000" b="1" dirty="0">
                <a:latin typeface="Courier"/>
                <a:cs typeface="Courier"/>
              </a:rPr>
              <a:t> </a:t>
            </a:r>
            <a:r>
              <a:rPr lang="en-US" sz="1000" b="1" dirty="0" err="1">
                <a:latin typeface="Courier"/>
                <a:cs typeface="Courier"/>
              </a:rPr>
              <a:t>oneadmin</a:t>
            </a:r>
            <a:r>
              <a:rPr lang="en-US" sz="1000" b="1" dirty="0">
                <a:latin typeface="Courier"/>
                <a:cs typeface="Courier"/>
              </a:rPr>
              <a:t> </a:t>
            </a:r>
            <a:r>
              <a:rPr lang="en-US" sz="1000" b="1" dirty="0" smtClean="0">
                <a:latin typeface="Courier"/>
                <a:cs typeface="Courier"/>
              </a:rPr>
              <a:t>WN</a:t>
            </a:r>
            <a:r>
              <a:rPr lang="en-US" sz="1000" b="1" dirty="0">
                <a:latin typeface="Courier"/>
                <a:cs typeface="Courier"/>
              </a:rPr>
              <a:t>-EC2-8slots </a:t>
            </a:r>
            <a:r>
              <a:rPr lang="en-US" sz="1000" b="1" dirty="0" err="1">
                <a:latin typeface="Courier"/>
                <a:cs typeface="Courier"/>
              </a:rPr>
              <a:t>runn</a:t>
            </a:r>
            <a:r>
              <a:rPr lang="en-US" sz="1000" b="1" dirty="0">
                <a:latin typeface="Courier"/>
                <a:cs typeface="Courier"/>
              </a:rPr>
              <a:t> </a:t>
            </a:r>
            <a:r>
              <a:rPr lang="en-US" sz="1000" b="1" dirty="0" smtClean="0">
                <a:latin typeface="Courier"/>
                <a:cs typeface="Courier"/>
              </a:rPr>
              <a:t>  32  20G </a:t>
            </a:r>
            <a:r>
              <a:rPr lang="en-US" sz="1000" b="1" dirty="0">
                <a:latin typeface="Courier"/>
                <a:cs typeface="Courier"/>
              </a:rPr>
              <a:t>one-kvm-41 </a:t>
            </a:r>
            <a:r>
              <a:rPr lang="en-US" sz="1000" b="1" dirty="0" smtClean="0">
                <a:latin typeface="Courier"/>
                <a:cs typeface="Courier"/>
              </a:rPr>
              <a:t>  28d </a:t>
            </a:r>
            <a:r>
              <a:rPr lang="en-US" sz="1000" b="1" dirty="0">
                <a:latin typeface="Courier"/>
                <a:cs typeface="Courier"/>
              </a:rPr>
              <a:t>00h54 </a:t>
            </a:r>
            <a:endParaRPr lang="en-US" sz="1000" b="1" dirty="0" smtClean="0">
              <a:latin typeface="Courier"/>
              <a:cs typeface="Courier"/>
            </a:endParaRPr>
          </a:p>
          <a:p>
            <a:r>
              <a:rPr lang="en-US" sz="1000" b="1" dirty="0" smtClean="0">
                <a:latin typeface="Courier"/>
                <a:cs typeface="Courier"/>
              </a:rPr>
              <a:t>24333 </a:t>
            </a:r>
            <a:r>
              <a:rPr lang="en-US" sz="1000" b="1" dirty="0" err="1" smtClean="0">
                <a:latin typeface="Courier"/>
                <a:cs typeface="Courier"/>
              </a:rPr>
              <a:t>fermi</a:t>
            </a:r>
            <a:r>
              <a:rPr lang="en-US" sz="1000" b="1" dirty="0" smtClean="0">
                <a:latin typeface="Courier"/>
                <a:cs typeface="Courier"/>
              </a:rPr>
              <a:t>    </a:t>
            </a:r>
            <a:r>
              <a:rPr lang="en-US" sz="1000" b="1" dirty="0">
                <a:latin typeface="Courier"/>
                <a:cs typeface="Courier"/>
              </a:rPr>
              <a:t>ec2 </a:t>
            </a:r>
            <a:r>
              <a:rPr lang="en-US" sz="1000" b="1" dirty="0" smtClean="0">
                <a:latin typeface="Courier"/>
                <a:cs typeface="Courier"/>
              </a:rPr>
              <a:t>     ec2</a:t>
            </a:r>
            <a:r>
              <a:rPr lang="en-US" sz="1000" b="1" dirty="0">
                <a:latin typeface="Courier"/>
                <a:cs typeface="Courier"/>
              </a:rPr>
              <a:t>-m1-</a:t>
            </a:r>
            <a:r>
              <a:rPr lang="en-US" sz="1000" b="1" dirty="0" smtClean="0">
                <a:latin typeface="Courier"/>
                <a:cs typeface="Courier"/>
              </a:rPr>
              <a:t>small  </a:t>
            </a:r>
            <a:r>
              <a:rPr lang="en-US" sz="1000" b="1" dirty="0" err="1" smtClean="0">
                <a:latin typeface="Courier"/>
                <a:cs typeface="Courier"/>
              </a:rPr>
              <a:t>runn</a:t>
            </a:r>
            <a:r>
              <a:rPr lang="en-US" sz="1000" b="1" dirty="0" smtClean="0">
                <a:latin typeface="Courier"/>
                <a:cs typeface="Courier"/>
              </a:rPr>
              <a:t>   0  2.5G </a:t>
            </a:r>
            <a:r>
              <a:rPr lang="en-US" sz="1000" b="1" dirty="0">
                <a:latin typeface="Courier"/>
                <a:cs typeface="Courier"/>
              </a:rPr>
              <a:t>one-kvm-41 </a:t>
            </a:r>
            <a:r>
              <a:rPr lang="en-US" sz="1000" b="1" dirty="0" smtClean="0">
                <a:latin typeface="Courier"/>
                <a:cs typeface="Courier"/>
              </a:rPr>
              <a:t>  17d </a:t>
            </a:r>
            <a:r>
              <a:rPr lang="en-US" sz="1000" b="1" dirty="0">
                <a:latin typeface="Courier"/>
                <a:cs typeface="Courier"/>
              </a:rPr>
              <a:t>23h05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6260-D851-7E4D-8A56-A77D7CCD6528}" type="slidenum">
              <a:rPr lang="en-US" smtClean="0"/>
              <a:t>16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508656" y="1815386"/>
            <a:ext cx="26353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Helvetica"/>
                <a:cs typeface="Helvetica"/>
              </a:rPr>
              <a:t>The orchestrator has no </a:t>
            </a:r>
          </a:p>
          <a:p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Helvetica"/>
                <a:cs typeface="Helvetica"/>
              </a:rPr>
              <a:t>nfo about VMs</a:t>
            </a:r>
            <a:endParaRPr lang="en-US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08656" y="3878263"/>
            <a:ext cx="2575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May cause inconsistency!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3873500" y="4000500"/>
            <a:ext cx="2635156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8060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4763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Helvetica"/>
                <a:cs typeface="Helvetica"/>
              </a:rPr>
              <a:t>Managing VM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34540" y="1041052"/>
            <a:ext cx="2544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VM live migration 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147" y="1751423"/>
            <a:ext cx="903287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ourier"/>
                <a:cs typeface="Courier"/>
              </a:rPr>
              <a:t>$ </a:t>
            </a:r>
            <a:r>
              <a:rPr lang="en-US" sz="1400" b="1" dirty="0" err="1">
                <a:latin typeface="Courier"/>
                <a:cs typeface="Courier"/>
              </a:rPr>
              <a:t>onevm</a:t>
            </a:r>
            <a:r>
              <a:rPr lang="en-US" sz="1400" b="1" dirty="0">
                <a:latin typeface="Courier"/>
                <a:cs typeface="Courier"/>
              </a:rPr>
              <a:t> migrate --live 18296 one-kvm-srv-01 </a:t>
            </a:r>
            <a:endParaRPr lang="en-US" sz="1400" b="1" dirty="0" smtClean="0">
              <a:latin typeface="Courier"/>
              <a:cs typeface="Courier"/>
            </a:endParaRPr>
          </a:p>
          <a:p>
            <a:endParaRPr lang="en-US" sz="1400" b="1" dirty="0">
              <a:latin typeface="Courier"/>
              <a:cs typeface="Courier"/>
            </a:endParaRPr>
          </a:p>
          <a:p>
            <a:r>
              <a:rPr lang="en-US" sz="1400" b="1" dirty="0" smtClean="0">
                <a:latin typeface="Courier"/>
                <a:cs typeface="Courier"/>
              </a:rPr>
              <a:t>$ </a:t>
            </a:r>
            <a:r>
              <a:rPr lang="en-US" sz="1400" b="1" dirty="0" err="1">
                <a:latin typeface="Courier"/>
                <a:cs typeface="Courier"/>
              </a:rPr>
              <a:t>onevm</a:t>
            </a:r>
            <a:r>
              <a:rPr lang="en-US" sz="1400" b="1" dirty="0">
                <a:latin typeface="Courier"/>
                <a:cs typeface="Courier"/>
              </a:rPr>
              <a:t> list| </a:t>
            </a:r>
            <a:r>
              <a:rPr lang="en-US" sz="1400" b="1" dirty="0" err="1">
                <a:latin typeface="Courier"/>
                <a:cs typeface="Courier"/>
              </a:rPr>
              <a:t>grep</a:t>
            </a:r>
            <a:r>
              <a:rPr lang="en-US" sz="1400" b="1" dirty="0">
                <a:latin typeface="Courier"/>
                <a:cs typeface="Courier"/>
              </a:rPr>
              <a:t> 18296 </a:t>
            </a:r>
            <a:endParaRPr lang="en-US" sz="1400" b="1" dirty="0" smtClean="0">
              <a:latin typeface="Courier"/>
              <a:cs typeface="Courier"/>
            </a:endParaRPr>
          </a:p>
          <a:p>
            <a:endParaRPr lang="en-US" sz="1400" b="1" dirty="0" smtClean="0">
              <a:latin typeface="Courier"/>
              <a:cs typeface="Courier"/>
            </a:endParaRPr>
          </a:p>
          <a:p>
            <a:r>
              <a:rPr lang="en-US" sz="1400" b="1" dirty="0" smtClean="0">
                <a:latin typeface="Courier"/>
                <a:cs typeface="Courier"/>
              </a:rPr>
              <a:t>18296 </a:t>
            </a:r>
            <a:r>
              <a:rPr lang="en-US" sz="1400" b="1" dirty="0" err="1">
                <a:latin typeface="Courier"/>
                <a:cs typeface="Courier"/>
              </a:rPr>
              <a:t>oneadmin</a:t>
            </a:r>
            <a:r>
              <a:rPr lang="en-US" sz="1400" b="1" dirty="0">
                <a:latin typeface="Courier"/>
                <a:cs typeface="Courier"/>
              </a:rPr>
              <a:t> </a:t>
            </a:r>
            <a:r>
              <a:rPr lang="en-US" sz="1400" b="1" dirty="0" err="1">
                <a:latin typeface="Courier"/>
                <a:cs typeface="Courier"/>
              </a:rPr>
              <a:t>oneadmin</a:t>
            </a:r>
            <a:r>
              <a:rPr lang="en-US" sz="1400" b="1" dirty="0">
                <a:latin typeface="Courier"/>
                <a:cs typeface="Courier"/>
              </a:rPr>
              <a:t> EC2-TEST-SERVIC </a:t>
            </a:r>
            <a:r>
              <a:rPr lang="en-US" sz="1400" b="1" dirty="0" err="1">
                <a:latin typeface="Courier"/>
                <a:cs typeface="Courier"/>
              </a:rPr>
              <a:t>migr</a:t>
            </a:r>
            <a:r>
              <a:rPr lang="en-US" sz="1400" b="1" dirty="0">
                <a:latin typeface="Courier"/>
                <a:cs typeface="Courier"/>
              </a:rPr>
              <a:t> 0 8G </a:t>
            </a:r>
            <a:r>
              <a:rPr lang="en-US" sz="1400" b="1" dirty="0">
                <a:solidFill>
                  <a:srgbClr val="0000FF"/>
                </a:solidFill>
                <a:latin typeface="Courier"/>
                <a:cs typeface="Courier"/>
              </a:rPr>
              <a:t>one-kvm-</a:t>
            </a:r>
            <a:r>
              <a:rPr lang="en-US" sz="1400" b="1" dirty="0" smtClean="0">
                <a:solidFill>
                  <a:srgbClr val="0000FF"/>
                </a:solidFill>
                <a:latin typeface="Courier"/>
                <a:cs typeface="Courier"/>
              </a:rPr>
              <a:t>srv-01</a:t>
            </a:r>
            <a:r>
              <a:rPr lang="en-US" sz="1400" b="1" dirty="0" smtClean="0">
                <a:latin typeface="Courier"/>
                <a:cs typeface="Courier"/>
              </a:rPr>
              <a:t> </a:t>
            </a:r>
            <a:r>
              <a:rPr lang="en-US" sz="1400" b="1" dirty="0">
                <a:latin typeface="Courier"/>
                <a:cs typeface="Courier"/>
              </a:rPr>
              <a:t>0d 00h16 </a:t>
            </a:r>
            <a:endParaRPr lang="en-US" sz="1400" b="1" dirty="0" smtClean="0">
              <a:latin typeface="Courier"/>
              <a:cs typeface="Courier"/>
            </a:endParaRPr>
          </a:p>
          <a:p>
            <a:endParaRPr lang="en-US" sz="1400" b="1" dirty="0" smtClean="0">
              <a:latin typeface="Courier"/>
              <a:cs typeface="Courier"/>
            </a:endParaRPr>
          </a:p>
          <a:p>
            <a:r>
              <a:rPr lang="en-US" sz="1400" b="1" dirty="0" smtClean="0">
                <a:latin typeface="Courier"/>
                <a:cs typeface="Courier"/>
              </a:rPr>
              <a:t>$ </a:t>
            </a:r>
            <a:r>
              <a:rPr lang="en-US" sz="1400" b="1" dirty="0" err="1">
                <a:latin typeface="Courier"/>
                <a:cs typeface="Courier"/>
              </a:rPr>
              <a:t>onevm</a:t>
            </a:r>
            <a:r>
              <a:rPr lang="en-US" sz="1400" b="1" dirty="0">
                <a:latin typeface="Courier"/>
                <a:cs typeface="Courier"/>
              </a:rPr>
              <a:t> list | </a:t>
            </a:r>
            <a:r>
              <a:rPr lang="en-US" sz="1400" b="1" dirty="0" err="1">
                <a:latin typeface="Courier"/>
                <a:cs typeface="Courier"/>
              </a:rPr>
              <a:t>grep</a:t>
            </a:r>
            <a:r>
              <a:rPr lang="en-US" sz="1400" b="1" dirty="0">
                <a:latin typeface="Courier"/>
                <a:cs typeface="Courier"/>
              </a:rPr>
              <a:t> 18296 </a:t>
            </a:r>
            <a:endParaRPr lang="en-US" sz="1400" b="1" dirty="0" smtClean="0">
              <a:latin typeface="Courier"/>
              <a:cs typeface="Courier"/>
            </a:endParaRPr>
          </a:p>
          <a:p>
            <a:endParaRPr lang="en-US" sz="1400" b="1" dirty="0">
              <a:latin typeface="Courier"/>
              <a:cs typeface="Courier"/>
            </a:endParaRPr>
          </a:p>
          <a:p>
            <a:r>
              <a:rPr lang="en-US" sz="1400" b="1" dirty="0" smtClean="0">
                <a:latin typeface="Courier"/>
                <a:cs typeface="Courier"/>
              </a:rPr>
              <a:t>18296 </a:t>
            </a:r>
            <a:r>
              <a:rPr lang="en-US" sz="1400" b="1" dirty="0" err="1">
                <a:latin typeface="Courier"/>
                <a:cs typeface="Courier"/>
              </a:rPr>
              <a:t>oneadmin</a:t>
            </a:r>
            <a:r>
              <a:rPr lang="en-US" sz="1400" b="1" dirty="0">
                <a:latin typeface="Courier"/>
                <a:cs typeface="Courier"/>
              </a:rPr>
              <a:t> </a:t>
            </a:r>
            <a:r>
              <a:rPr lang="en-US" sz="1400" b="1" dirty="0" err="1">
                <a:latin typeface="Courier"/>
                <a:cs typeface="Courier"/>
              </a:rPr>
              <a:t>oneadmin</a:t>
            </a:r>
            <a:r>
              <a:rPr lang="en-US" sz="1400" b="1" dirty="0">
                <a:latin typeface="Courier"/>
                <a:cs typeface="Courier"/>
              </a:rPr>
              <a:t> EC2-TEST-SERVIC </a:t>
            </a:r>
            <a:r>
              <a:rPr lang="en-US" sz="1400" b="1" dirty="0" err="1">
                <a:latin typeface="Courier"/>
                <a:cs typeface="Courier"/>
              </a:rPr>
              <a:t>unkn</a:t>
            </a:r>
            <a:r>
              <a:rPr lang="en-US" sz="1400" b="1" dirty="0">
                <a:latin typeface="Courier"/>
                <a:cs typeface="Courier"/>
              </a:rPr>
              <a:t> 1 8G </a:t>
            </a:r>
            <a:r>
              <a:rPr lang="en-US" sz="1400" b="1" dirty="0">
                <a:solidFill>
                  <a:srgbClr val="3366FF"/>
                </a:solidFill>
                <a:latin typeface="Courier"/>
                <a:cs typeface="Courier"/>
              </a:rPr>
              <a:t>one-kvm-</a:t>
            </a:r>
            <a:r>
              <a:rPr lang="en-US" sz="1400" b="1" dirty="0" smtClean="0">
                <a:solidFill>
                  <a:srgbClr val="3366FF"/>
                </a:solidFill>
                <a:latin typeface="Courier"/>
                <a:cs typeface="Courier"/>
              </a:rPr>
              <a:t>srv-01</a:t>
            </a:r>
            <a:r>
              <a:rPr lang="en-US" sz="1400" b="1" dirty="0" smtClean="0">
                <a:latin typeface="Courier"/>
                <a:cs typeface="Courier"/>
              </a:rPr>
              <a:t> </a:t>
            </a:r>
            <a:r>
              <a:rPr lang="en-US" sz="1400" b="1" dirty="0">
                <a:latin typeface="Courier"/>
                <a:cs typeface="Courier"/>
              </a:rPr>
              <a:t>0d 00h18 </a:t>
            </a:r>
          </a:p>
          <a:p>
            <a:endParaRPr lang="en-US" sz="1400" b="1" dirty="0" smtClean="0">
              <a:latin typeface="Courier"/>
              <a:cs typeface="Courier"/>
            </a:endParaRPr>
          </a:p>
          <a:p>
            <a:r>
              <a:rPr lang="en-US" sz="1400" b="1" dirty="0" smtClean="0">
                <a:latin typeface="Courier"/>
                <a:cs typeface="Courier"/>
              </a:rPr>
              <a:t>$ </a:t>
            </a:r>
            <a:r>
              <a:rPr lang="en-US" sz="1400" b="1" dirty="0" err="1">
                <a:latin typeface="Courier"/>
                <a:cs typeface="Courier"/>
              </a:rPr>
              <a:t>onevm</a:t>
            </a:r>
            <a:r>
              <a:rPr lang="en-US" sz="1400" b="1" dirty="0">
                <a:latin typeface="Courier"/>
                <a:cs typeface="Courier"/>
              </a:rPr>
              <a:t> list | </a:t>
            </a:r>
            <a:r>
              <a:rPr lang="en-US" sz="1400" b="1" dirty="0" err="1">
                <a:latin typeface="Courier"/>
                <a:cs typeface="Courier"/>
              </a:rPr>
              <a:t>grep</a:t>
            </a:r>
            <a:r>
              <a:rPr lang="en-US" sz="1400" b="1" dirty="0">
                <a:latin typeface="Courier"/>
                <a:cs typeface="Courier"/>
              </a:rPr>
              <a:t> 18296 </a:t>
            </a:r>
            <a:endParaRPr lang="en-US" sz="1400" b="1" dirty="0" smtClean="0">
              <a:latin typeface="Courier"/>
              <a:cs typeface="Courier"/>
            </a:endParaRPr>
          </a:p>
          <a:p>
            <a:endParaRPr lang="en-US" sz="1400" b="1" dirty="0">
              <a:latin typeface="Courier"/>
              <a:cs typeface="Courier"/>
            </a:endParaRPr>
          </a:p>
          <a:p>
            <a:r>
              <a:rPr lang="en-US" sz="1400" b="1" dirty="0" smtClean="0">
                <a:latin typeface="Courier"/>
                <a:cs typeface="Courier"/>
              </a:rPr>
              <a:t>18296 </a:t>
            </a:r>
            <a:r>
              <a:rPr lang="en-US" sz="1400" b="1" dirty="0" err="1">
                <a:latin typeface="Courier"/>
                <a:cs typeface="Courier"/>
              </a:rPr>
              <a:t>oneadmin</a:t>
            </a:r>
            <a:r>
              <a:rPr lang="en-US" sz="1400" b="1" dirty="0">
                <a:latin typeface="Courier"/>
                <a:cs typeface="Courier"/>
              </a:rPr>
              <a:t> </a:t>
            </a:r>
            <a:r>
              <a:rPr lang="en-US" sz="1400" b="1" dirty="0" err="1">
                <a:latin typeface="Courier"/>
                <a:cs typeface="Courier"/>
              </a:rPr>
              <a:t>oneadmin</a:t>
            </a:r>
            <a:r>
              <a:rPr lang="en-US" sz="1400" b="1" dirty="0">
                <a:latin typeface="Courier"/>
                <a:cs typeface="Courier"/>
              </a:rPr>
              <a:t> EC2-TEST-SERVIC </a:t>
            </a:r>
            <a:r>
              <a:rPr lang="en-US" sz="1400" b="1" dirty="0" err="1">
                <a:latin typeface="Courier"/>
                <a:cs typeface="Courier"/>
              </a:rPr>
              <a:t>runn</a:t>
            </a:r>
            <a:r>
              <a:rPr lang="en-US" sz="1400" b="1" dirty="0">
                <a:latin typeface="Courier"/>
                <a:cs typeface="Courier"/>
              </a:rPr>
              <a:t> 1 8G </a:t>
            </a:r>
            <a:r>
              <a:rPr lang="en-US" sz="1400" b="1" dirty="0">
                <a:solidFill>
                  <a:srgbClr val="3366FF"/>
                </a:solidFill>
                <a:latin typeface="Courier"/>
                <a:cs typeface="Courier"/>
              </a:rPr>
              <a:t>one-kvm-</a:t>
            </a:r>
            <a:r>
              <a:rPr lang="en-US" sz="1400" b="1" dirty="0" smtClean="0">
                <a:solidFill>
                  <a:srgbClr val="3366FF"/>
                </a:solidFill>
                <a:latin typeface="Courier"/>
                <a:cs typeface="Courier"/>
              </a:rPr>
              <a:t>srv-05</a:t>
            </a:r>
            <a:r>
              <a:rPr lang="en-US" sz="1400" b="1" dirty="0" smtClean="0">
                <a:latin typeface="Courier"/>
                <a:cs typeface="Courier"/>
              </a:rPr>
              <a:t> </a:t>
            </a:r>
            <a:r>
              <a:rPr lang="en-US" sz="1400" b="1" dirty="0">
                <a:latin typeface="Courier"/>
                <a:cs typeface="Courier"/>
              </a:rPr>
              <a:t>0d 00h18 </a:t>
            </a:r>
            <a:endParaRPr lang="en-US" sz="1400" b="1" dirty="0" smtClean="0">
              <a:latin typeface="Courier"/>
              <a:cs typeface="Courier"/>
            </a:endParaRPr>
          </a:p>
          <a:p>
            <a:endParaRPr lang="en-US" sz="1400" b="1" dirty="0" smtClean="0">
              <a:latin typeface="Courier"/>
              <a:cs typeface="Courier"/>
            </a:endParaRPr>
          </a:p>
          <a:p>
            <a:endParaRPr lang="en-US" sz="1600" b="1" dirty="0" smtClean="0">
              <a:latin typeface="Courier"/>
              <a:cs typeface="Courie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6260-D851-7E4D-8A56-A77D7CCD6528}" type="slidenum">
              <a:rPr lang="en-US" smtClean="0"/>
              <a:t>17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930400" y="5676900"/>
            <a:ext cx="927100" cy="876300"/>
          </a:xfrm>
          <a:prstGeom prst="round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106118" y="5676900"/>
            <a:ext cx="927100" cy="876300"/>
          </a:xfrm>
          <a:prstGeom prst="round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565400" y="5676900"/>
            <a:ext cx="292100" cy="355268"/>
          </a:xfrm>
          <a:prstGeom prst="roundRect">
            <a:avLst/>
          </a:prstGeom>
          <a:solidFill>
            <a:srgbClr val="CD3DAE"/>
          </a:solidFill>
          <a:ln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741118" y="5676900"/>
            <a:ext cx="292100" cy="355268"/>
          </a:xfrm>
          <a:prstGeom prst="roundRect">
            <a:avLst/>
          </a:prstGeom>
          <a:solidFill>
            <a:srgbClr val="CD3DA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565400" y="6178716"/>
            <a:ext cx="292100" cy="355268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106118" y="6223332"/>
            <a:ext cx="292100" cy="355268"/>
          </a:xfrm>
          <a:prstGeom prst="round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930400" y="6197932"/>
            <a:ext cx="292100" cy="35526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endCxn id="9" idx="1"/>
          </p:cNvCxnSpPr>
          <p:nvPr/>
        </p:nvCxnSpPr>
        <p:spPr>
          <a:xfrm>
            <a:off x="2857500" y="5842000"/>
            <a:ext cx="2883618" cy="12534"/>
          </a:xfrm>
          <a:prstGeom prst="straightConnector1">
            <a:avLst/>
          </a:prstGeom>
          <a:ln>
            <a:solidFill>
              <a:srgbClr val="E238E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930400" y="5346000"/>
            <a:ext cx="937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KVM-01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56918" y="5307568"/>
            <a:ext cx="937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KVM-05</a:t>
            </a:r>
            <a:endParaRPr lang="en-US" dirty="0">
              <a:solidFill>
                <a:srgbClr val="3366FF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350718" y="3740150"/>
            <a:ext cx="0" cy="615950"/>
          </a:xfrm>
          <a:prstGeom prst="straightConnector1">
            <a:avLst/>
          </a:prstGeom>
          <a:ln>
            <a:solidFill>
              <a:srgbClr val="E238E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6653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4763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Helvetica"/>
                <a:cs typeface="Helvetica"/>
              </a:rPr>
              <a:t>Managing users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37000" y="1157584"/>
            <a:ext cx="180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u</a:t>
            </a:r>
            <a:r>
              <a:rPr lang="en-US" sz="2400" dirty="0" smtClean="0">
                <a:latin typeface="Helvetica"/>
                <a:cs typeface="Helvetica"/>
              </a:rPr>
              <a:t>sers listing 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349499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ourier"/>
                <a:cs typeface="Courier"/>
              </a:rPr>
              <a:t>$ </a:t>
            </a:r>
            <a:r>
              <a:rPr lang="en-US" sz="1400" b="1" dirty="0" err="1">
                <a:latin typeface="Courier"/>
                <a:cs typeface="Courier"/>
              </a:rPr>
              <a:t>oneuser</a:t>
            </a:r>
            <a:r>
              <a:rPr lang="en-US" sz="1400" b="1" dirty="0">
                <a:latin typeface="Courier"/>
                <a:cs typeface="Courier"/>
              </a:rPr>
              <a:t> list</a:t>
            </a:r>
          </a:p>
          <a:p>
            <a:r>
              <a:rPr lang="en-US" sz="1400" b="1" dirty="0" smtClean="0">
                <a:latin typeface="Courier"/>
                <a:cs typeface="Courier"/>
              </a:rPr>
              <a:t>ID </a:t>
            </a:r>
            <a:r>
              <a:rPr lang="en-US" sz="1400" b="1" dirty="0">
                <a:latin typeface="Courier"/>
                <a:cs typeface="Courier"/>
              </a:rPr>
              <a:t>NAME            GROUP      AUTH           VMS            MEMORY         CPU</a:t>
            </a:r>
          </a:p>
          <a:p>
            <a:r>
              <a:rPr lang="en-US" sz="1400" b="1" dirty="0">
                <a:latin typeface="Courier"/>
                <a:cs typeface="Courier"/>
              </a:rPr>
              <a:t> </a:t>
            </a:r>
            <a:r>
              <a:rPr lang="en-US" sz="1400" b="1" dirty="0" smtClean="0">
                <a:latin typeface="Courier"/>
                <a:cs typeface="Courier"/>
              </a:rPr>
              <a:t>0 </a:t>
            </a:r>
            <a:r>
              <a:rPr lang="en-US" sz="1400" b="1" dirty="0" err="1">
                <a:latin typeface="Courier"/>
                <a:cs typeface="Courier"/>
              </a:rPr>
              <a:t>oneadmin</a:t>
            </a:r>
            <a:r>
              <a:rPr lang="en-US" sz="1400" b="1" dirty="0">
                <a:latin typeface="Courier"/>
                <a:cs typeface="Courier"/>
              </a:rPr>
              <a:t>        </a:t>
            </a:r>
            <a:r>
              <a:rPr lang="en-US" sz="1400" b="1" dirty="0" err="1">
                <a:latin typeface="Courier"/>
                <a:cs typeface="Courier"/>
              </a:rPr>
              <a:t>oneadmin</a:t>
            </a:r>
            <a:r>
              <a:rPr lang="en-US" sz="1400" b="1" dirty="0">
                <a:latin typeface="Courier"/>
                <a:cs typeface="Courier"/>
              </a:rPr>
              <a:t>   core             -                 -           </a:t>
            </a:r>
            <a:r>
              <a:rPr lang="en-US" sz="1400" b="1" dirty="0" smtClean="0">
                <a:latin typeface="Courier"/>
                <a:cs typeface="Courier"/>
              </a:rPr>
              <a:t>-</a:t>
            </a:r>
          </a:p>
          <a:p>
            <a:r>
              <a:rPr lang="en-US" sz="1400" b="1" dirty="0" smtClean="0">
                <a:latin typeface="Courier"/>
                <a:cs typeface="Courier"/>
              </a:rPr>
              <a:t>[…]</a:t>
            </a:r>
          </a:p>
          <a:p>
            <a:r>
              <a:rPr lang="it-IT" sz="1400" b="1" dirty="0">
                <a:latin typeface="Courier"/>
                <a:cs typeface="Courier"/>
              </a:rPr>
              <a:t>53 </a:t>
            </a:r>
            <a:r>
              <a:rPr lang="it-IT" sz="1400" b="1" dirty="0" err="1">
                <a:latin typeface="Courier"/>
                <a:cs typeface="Courier"/>
              </a:rPr>
              <a:t>compass</a:t>
            </a:r>
            <a:r>
              <a:rPr lang="it-IT" sz="1400" b="1" dirty="0">
                <a:latin typeface="Courier"/>
                <a:cs typeface="Courier"/>
              </a:rPr>
              <a:t> </a:t>
            </a:r>
            <a:r>
              <a:rPr lang="it-IT" sz="1400" b="1" dirty="0" smtClean="0">
                <a:latin typeface="Courier"/>
                <a:cs typeface="Courier"/>
              </a:rPr>
              <a:t>        ec2        core       18 </a:t>
            </a:r>
            <a:r>
              <a:rPr lang="it-IT" sz="1400" b="1" dirty="0">
                <a:latin typeface="Courier"/>
                <a:cs typeface="Courier"/>
              </a:rPr>
              <a:t>/ 18 </a:t>
            </a:r>
            <a:r>
              <a:rPr lang="it-IT" sz="1400" b="1" dirty="0" smtClean="0">
                <a:latin typeface="Courier"/>
                <a:cs typeface="Courier"/>
              </a:rPr>
              <a:t>       257.5G </a:t>
            </a:r>
            <a:r>
              <a:rPr lang="it-IT" sz="1400" b="1" dirty="0">
                <a:latin typeface="Courier"/>
                <a:cs typeface="Courier"/>
              </a:rPr>
              <a:t>/ - </a:t>
            </a:r>
            <a:r>
              <a:rPr lang="it-IT" sz="1400" b="1" dirty="0" smtClean="0">
                <a:latin typeface="Courier"/>
                <a:cs typeface="Courier"/>
              </a:rPr>
              <a:t>  103.0 </a:t>
            </a:r>
            <a:r>
              <a:rPr lang="it-IT" sz="1400" b="1" dirty="0">
                <a:latin typeface="Courier"/>
                <a:cs typeface="Courier"/>
              </a:rPr>
              <a:t>/ </a:t>
            </a:r>
            <a:r>
              <a:rPr lang="it-IT" sz="1400" b="1" dirty="0" smtClean="0">
                <a:latin typeface="Courier"/>
                <a:cs typeface="Courier"/>
              </a:rPr>
              <a:t>103</a:t>
            </a:r>
          </a:p>
          <a:p>
            <a:r>
              <a:rPr lang="it-IT" sz="1400" b="1" dirty="0" smtClean="0">
                <a:latin typeface="Courier"/>
                <a:cs typeface="Courier"/>
              </a:rPr>
              <a:t>54 </a:t>
            </a:r>
            <a:r>
              <a:rPr lang="it-IT" sz="1400" b="1" dirty="0">
                <a:latin typeface="Courier"/>
                <a:cs typeface="Courier"/>
              </a:rPr>
              <a:t>giunti </a:t>
            </a:r>
            <a:r>
              <a:rPr lang="it-IT" sz="1400" b="1" dirty="0" smtClean="0">
                <a:latin typeface="Courier"/>
                <a:cs typeface="Courier"/>
              </a:rPr>
              <a:t>         ec2        core        8 </a:t>
            </a:r>
            <a:r>
              <a:rPr lang="it-IT" sz="1400" b="1" dirty="0">
                <a:latin typeface="Courier"/>
                <a:cs typeface="Courier"/>
              </a:rPr>
              <a:t>/ 10 </a:t>
            </a:r>
            <a:r>
              <a:rPr lang="it-IT" sz="1400" b="1" dirty="0" smtClean="0">
                <a:latin typeface="Courier"/>
                <a:cs typeface="Courier"/>
              </a:rPr>
              <a:t>       120G </a:t>
            </a:r>
            <a:r>
              <a:rPr lang="it-IT" sz="1400" b="1" dirty="0">
                <a:latin typeface="Courier"/>
                <a:cs typeface="Courier"/>
              </a:rPr>
              <a:t>/ 125G </a:t>
            </a:r>
            <a:r>
              <a:rPr lang="it-IT" sz="1400" b="1" dirty="0" smtClean="0">
                <a:latin typeface="Courier"/>
                <a:cs typeface="Courier"/>
              </a:rPr>
              <a:t>  48.0 </a:t>
            </a:r>
            <a:r>
              <a:rPr lang="it-IT" sz="1400" b="1" dirty="0">
                <a:latin typeface="Courier"/>
                <a:cs typeface="Courier"/>
              </a:rPr>
              <a:t>/ 48.0 </a:t>
            </a:r>
            <a:endParaRPr lang="it-IT" sz="1400" b="1" dirty="0" smtClean="0">
              <a:latin typeface="Courier"/>
              <a:cs typeface="Courier"/>
            </a:endParaRPr>
          </a:p>
          <a:p>
            <a:r>
              <a:rPr lang="it-IT" sz="1400" b="1" dirty="0" smtClean="0">
                <a:latin typeface="Courier"/>
                <a:cs typeface="Courier"/>
              </a:rPr>
              <a:t>59 saletta         ec2        core        0 </a:t>
            </a:r>
            <a:r>
              <a:rPr lang="it-IT" sz="1400" b="1" dirty="0">
                <a:latin typeface="Courier"/>
                <a:cs typeface="Courier"/>
              </a:rPr>
              <a:t>/ 18 </a:t>
            </a:r>
            <a:r>
              <a:rPr lang="it-IT" sz="1400" b="1" dirty="0" smtClean="0">
                <a:latin typeface="Courier"/>
                <a:cs typeface="Courier"/>
              </a:rPr>
              <a:t>         0M </a:t>
            </a:r>
            <a:r>
              <a:rPr lang="it-IT" sz="1400" b="1" dirty="0">
                <a:latin typeface="Courier"/>
                <a:cs typeface="Courier"/>
              </a:rPr>
              <a:t>/ </a:t>
            </a:r>
            <a:r>
              <a:rPr lang="it-IT" sz="1400" b="1" dirty="0" smtClean="0">
                <a:latin typeface="Courier"/>
                <a:cs typeface="Courier"/>
              </a:rPr>
              <a:t>46.9G   </a:t>
            </a:r>
            <a:r>
              <a:rPr lang="it-IT" sz="1400" b="1" dirty="0">
                <a:latin typeface="Courier"/>
                <a:cs typeface="Courier"/>
              </a:rPr>
              <a:t>0.0 / 18.0 </a:t>
            </a:r>
            <a:endParaRPr lang="it-IT" sz="1400" b="1" dirty="0" smtClean="0">
              <a:latin typeface="Courier"/>
              <a:cs typeface="Courier"/>
            </a:endParaRPr>
          </a:p>
          <a:p>
            <a:r>
              <a:rPr lang="it-IT" sz="1400" b="1" dirty="0" smtClean="0">
                <a:latin typeface="Courier"/>
                <a:cs typeface="Courier"/>
              </a:rPr>
              <a:t>61 </a:t>
            </a:r>
            <a:r>
              <a:rPr lang="it-IT" sz="1400" b="1" dirty="0" err="1" smtClean="0">
                <a:latin typeface="Courier"/>
                <a:cs typeface="Courier"/>
              </a:rPr>
              <a:t>rdh</a:t>
            </a:r>
            <a:r>
              <a:rPr lang="it-IT" sz="1400" b="1" dirty="0" smtClean="0">
                <a:latin typeface="Courier"/>
                <a:cs typeface="Courier"/>
              </a:rPr>
              <a:t>             ec2        core        3 </a:t>
            </a:r>
            <a:r>
              <a:rPr lang="it-IT" sz="1400" b="1" dirty="0">
                <a:latin typeface="Courier"/>
                <a:cs typeface="Courier"/>
              </a:rPr>
              <a:t>/ </a:t>
            </a:r>
            <a:r>
              <a:rPr lang="it-IT" sz="1400" b="1" dirty="0" smtClean="0">
                <a:latin typeface="Courier"/>
                <a:cs typeface="Courier"/>
              </a:rPr>
              <a:t>18       </a:t>
            </a:r>
            <a:r>
              <a:rPr lang="it-IT" sz="1400" b="1" dirty="0">
                <a:latin typeface="Courier"/>
                <a:cs typeface="Courier"/>
              </a:rPr>
              <a:t>41.7G / </a:t>
            </a:r>
            <a:r>
              <a:rPr lang="it-IT" sz="1400" b="1" dirty="0" smtClean="0">
                <a:latin typeface="Courier"/>
                <a:cs typeface="Courier"/>
              </a:rPr>
              <a:t>-      </a:t>
            </a:r>
            <a:r>
              <a:rPr lang="it-IT" sz="1400" b="1" dirty="0">
                <a:latin typeface="Courier"/>
                <a:cs typeface="Courier"/>
              </a:rPr>
              <a:t>18.0 / 48.0</a:t>
            </a:r>
            <a:endParaRPr lang="en-US" sz="1400" b="1" dirty="0">
              <a:latin typeface="Courier"/>
              <a:cs typeface="Courier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6260-D851-7E4D-8A56-A77D7CCD652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854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4763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Helvetica"/>
                <a:cs typeface="Helvetica"/>
              </a:rPr>
              <a:t>Managing users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37000" y="926751"/>
            <a:ext cx="1724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u</a:t>
            </a:r>
            <a:r>
              <a:rPr lang="en-US" sz="2400" dirty="0" smtClean="0">
                <a:latin typeface="Helvetica"/>
                <a:cs typeface="Helvetica"/>
              </a:rPr>
              <a:t>ser  quota</a:t>
            </a:r>
            <a:endParaRPr lang="en-US" sz="2400" dirty="0">
              <a:latin typeface="Helvetica"/>
              <a:cs typeface="Helvetica"/>
            </a:endParaRPr>
          </a:p>
        </p:txBody>
      </p:sp>
      <p:pic>
        <p:nvPicPr>
          <p:cNvPr id="3" name="Picture 2" descr="sunstone-uneuser-quot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0329"/>
            <a:ext cx="9144000" cy="547767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6260-D851-7E4D-8A56-A77D7CCD652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862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3632200" y="5486400"/>
            <a:ext cx="5511800" cy="1012372"/>
          </a:xfrm>
          <a:prstGeom prst="roundRect">
            <a:avLst/>
          </a:prstGeom>
          <a:solidFill>
            <a:srgbClr val="CD37B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2412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Helvetica"/>
                <a:cs typeface="Helvetica"/>
              </a:rPr>
              <a:t>Managing  </a:t>
            </a:r>
            <a:r>
              <a:rPr lang="en-US" dirty="0" err="1" smtClean="0">
                <a:latin typeface="Helvetica"/>
                <a:cs typeface="Helvetica"/>
              </a:rPr>
              <a:t>OpenNebula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57700" y="2433201"/>
            <a:ext cx="5143500" cy="2651406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0000"/>
                </a:solidFill>
                <a:latin typeface="Helvetica"/>
                <a:cs typeface="Helvetica"/>
              </a:rPr>
              <a:t>Sunstone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  <a:latin typeface="Helvetica"/>
                <a:cs typeface="Helvetica"/>
              </a:rPr>
              <a:t>CLI </a:t>
            </a:r>
            <a:r>
              <a:rPr lang="en-US" sz="1800" b="1" dirty="0" smtClean="0">
                <a:solidFill>
                  <a:srgbClr val="FF0000"/>
                </a:solidFill>
                <a:latin typeface="Courier New"/>
                <a:cs typeface="Courier New"/>
              </a:rPr>
              <a:t>(one* command)</a:t>
            </a:r>
          </a:p>
          <a:p>
            <a:pPr algn="l"/>
            <a:endParaRPr lang="en-US" dirty="0" smtClean="0">
              <a:solidFill>
                <a:srgbClr val="FF0000"/>
              </a:solidFill>
              <a:latin typeface="Helvetica"/>
              <a:cs typeface="Helvetica"/>
            </a:endParaRPr>
          </a:p>
          <a:p>
            <a:pPr algn="l"/>
            <a:r>
              <a:rPr lang="en-US" b="1" dirty="0" err="1" smtClean="0">
                <a:solidFill>
                  <a:srgbClr val="3366FF"/>
                </a:solidFill>
                <a:latin typeface="Courier New"/>
                <a:cs typeface="Courier New"/>
              </a:rPr>
              <a:t>virsh</a:t>
            </a:r>
            <a:endParaRPr lang="en-US" b="1" dirty="0">
              <a:solidFill>
                <a:srgbClr val="3366FF"/>
              </a:solidFill>
              <a:latin typeface="Courier New"/>
              <a:cs typeface="Courier New"/>
            </a:endParaRPr>
          </a:p>
        </p:txBody>
      </p:sp>
      <p:sp>
        <p:nvSpPr>
          <p:cNvPr id="4" name="Oval 3"/>
          <p:cNvSpPr/>
          <p:nvPr/>
        </p:nvSpPr>
        <p:spPr>
          <a:xfrm>
            <a:off x="489574" y="3486321"/>
            <a:ext cx="703413" cy="648459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381508" y="2400919"/>
            <a:ext cx="515994" cy="535743"/>
          </a:xfrm>
          <a:prstGeom prst="round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381508" y="5886829"/>
            <a:ext cx="515994" cy="535743"/>
          </a:xfrm>
          <a:prstGeom prst="round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381508" y="3128748"/>
            <a:ext cx="515994" cy="535743"/>
          </a:xfrm>
          <a:prstGeom prst="round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381508" y="3810551"/>
            <a:ext cx="515994" cy="535743"/>
          </a:xfrm>
          <a:prstGeom prst="round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381508" y="4545970"/>
            <a:ext cx="515994" cy="535743"/>
          </a:xfrm>
          <a:prstGeom prst="round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endCxn id="5" idx="1"/>
          </p:cNvCxnSpPr>
          <p:nvPr/>
        </p:nvCxnSpPr>
        <p:spPr>
          <a:xfrm flipV="1">
            <a:off x="1097737" y="2668791"/>
            <a:ext cx="1283771" cy="940817"/>
          </a:xfrm>
          <a:prstGeom prst="straightConnector1">
            <a:avLst/>
          </a:prstGeom>
          <a:ln w="635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192987" y="3418865"/>
            <a:ext cx="1188521" cy="381485"/>
          </a:xfrm>
          <a:prstGeom prst="straightConnector1">
            <a:avLst/>
          </a:prstGeom>
          <a:ln w="635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192987" y="3930650"/>
            <a:ext cx="1188521" cy="157887"/>
          </a:xfrm>
          <a:prstGeom prst="straightConnector1">
            <a:avLst/>
          </a:prstGeom>
          <a:ln w="635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4" idx="5"/>
          </p:cNvCxnSpPr>
          <p:nvPr/>
        </p:nvCxnSpPr>
        <p:spPr>
          <a:xfrm>
            <a:off x="1089975" y="4039815"/>
            <a:ext cx="1291533" cy="763793"/>
          </a:xfrm>
          <a:prstGeom prst="straightConnector1">
            <a:avLst/>
          </a:prstGeom>
          <a:ln w="635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6" idx="1"/>
          </p:cNvCxnSpPr>
          <p:nvPr/>
        </p:nvCxnSpPr>
        <p:spPr>
          <a:xfrm>
            <a:off x="971550" y="4134780"/>
            <a:ext cx="1409958" cy="2019921"/>
          </a:xfrm>
          <a:prstGeom prst="straightConnector1">
            <a:avLst/>
          </a:prstGeom>
          <a:ln w="6350" cmpd="sng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15900" y="2762378"/>
            <a:ext cx="146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Helvetica"/>
                <a:cs typeface="Helvetica"/>
              </a:rPr>
              <a:t>Orchestrator</a:t>
            </a:r>
            <a:endParaRPr lang="en-US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00831" y="1898778"/>
            <a:ext cx="1287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Helvetica"/>
                <a:cs typeface="Helvetica"/>
              </a:rPr>
              <a:t>Hypervisor</a:t>
            </a:r>
            <a:endParaRPr lang="en-US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6260-D851-7E4D-8A56-A77D7CCD6528}" type="slidenum">
              <a:rPr lang="en-US" smtClean="0"/>
              <a:t>2</a:t>
            </a:fld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772749" y="5664200"/>
            <a:ext cx="537125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latin typeface="Helvetica"/>
                <a:cs typeface="Helvetica"/>
              </a:rPr>
              <a:t>Be careful  of consistency</a:t>
            </a:r>
            <a:endParaRPr lang="en-US" sz="3200" b="1" i="1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820107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4763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Helvetica"/>
                <a:cs typeface="Helvetica"/>
              </a:rPr>
              <a:t>Managing users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37000" y="1056630"/>
            <a:ext cx="1685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u</a:t>
            </a:r>
            <a:r>
              <a:rPr lang="en-US" sz="2400" dirty="0" smtClean="0">
                <a:latin typeface="Helvetica"/>
                <a:cs typeface="Helvetica"/>
              </a:rPr>
              <a:t>ser  show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942" y="1687353"/>
            <a:ext cx="865948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ourier"/>
                <a:cs typeface="Courier"/>
              </a:rPr>
              <a:t>$ </a:t>
            </a:r>
            <a:r>
              <a:rPr lang="en-US" sz="1400" b="1" dirty="0" err="1">
                <a:latin typeface="Courier"/>
                <a:cs typeface="Courier"/>
              </a:rPr>
              <a:t>oneuser</a:t>
            </a:r>
            <a:r>
              <a:rPr lang="en-US" sz="1400" b="1" dirty="0">
                <a:latin typeface="Courier"/>
                <a:cs typeface="Courier"/>
              </a:rPr>
              <a:t> show compass</a:t>
            </a:r>
          </a:p>
          <a:p>
            <a:r>
              <a:rPr lang="en-US" sz="1400" b="1" dirty="0">
                <a:latin typeface="Courier"/>
                <a:cs typeface="Courier"/>
              </a:rPr>
              <a:t>USER 53 INFORMATION                                                             </a:t>
            </a:r>
          </a:p>
          <a:p>
            <a:r>
              <a:rPr lang="en-US" sz="1400" b="1" dirty="0">
                <a:latin typeface="Courier"/>
                <a:cs typeface="Courier"/>
              </a:rPr>
              <a:t>ID              : 53                  </a:t>
            </a:r>
          </a:p>
          <a:p>
            <a:r>
              <a:rPr lang="en-US" sz="1400" b="1" dirty="0">
                <a:latin typeface="Courier"/>
                <a:cs typeface="Courier"/>
              </a:rPr>
              <a:t>NAME            : compass             </a:t>
            </a:r>
          </a:p>
          <a:p>
            <a:r>
              <a:rPr lang="en-US" sz="1400" b="1" dirty="0">
                <a:latin typeface="Courier"/>
                <a:cs typeface="Courier"/>
              </a:rPr>
              <a:t>GROUP           : ec2 </a:t>
            </a:r>
            <a:endParaRPr lang="en-US" sz="1400" b="1" dirty="0" smtClean="0">
              <a:latin typeface="Courier"/>
              <a:cs typeface="Courier"/>
            </a:endParaRPr>
          </a:p>
          <a:p>
            <a:r>
              <a:rPr lang="cs-CZ" sz="1400" b="1" dirty="0">
                <a:latin typeface="Courier"/>
                <a:cs typeface="Courier"/>
              </a:rPr>
              <a:t>RESOURCE USAGE &amp; QUOTAS                                                         </a:t>
            </a:r>
          </a:p>
          <a:p>
            <a:endParaRPr lang="cs-CZ" sz="1400" b="1" dirty="0">
              <a:latin typeface="Courier"/>
              <a:cs typeface="Courier"/>
            </a:endParaRPr>
          </a:p>
          <a:p>
            <a:r>
              <a:rPr lang="cs-CZ" sz="1400" b="1" dirty="0" smtClean="0">
                <a:latin typeface="Courier"/>
                <a:cs typeface="Courier"/>
              </a:rPr>
              <a:t>NUMBER </a:t>
            </a:r>
            <a:r>
              <a:rPr lang="cs-CZ" sz="1400" b="1" dirty="0">
                <a:latin typeface="Courier"/>
                <a:cs typeface="Courier"/>
              </a:rPr>
              <a:t>OF VMS               MEMORY                  CPU        VOLATILE_SIZE</a:t>
            </a:r>
          </a:p>
          <a:p>
            <a:r>
              <a:rPr lang="cs-CZ" sz="1400" b="1" dirty="0" smtClean="0">
                <a:latin typeface="Courier"/>
                <a:cs typeface="Courier"/>
              </a:rPr>
              <a:t>18 </a:t>
            </a:r>
            <a:r>
              <a:rPr lang="cs-CZ" sz="1400" b="1" dirty="0">
                <a:latin typeface="Courier"/>
                <a:cs typeface="Courier"/>
              </a:rPr>
              <a:t>/      </a:t>
            </a:r>
            <a:r>
              <a:rPr lang="cs-CZ" sz="1400" b="1" dirty="0">
                <a:solidFill>
                  <a:srgbClr val="CD37BB"/>
                </a:solidFill>
                <a:latin typeface="Courier"/>
                <a:cs typeface="Courier"/>
              </a:rPr>
              <a:t>18</a:t>
            </a:r>
            <a:r>
              <a:rPr lang="cs-CZ" sz="1400" b="1" dirty="0">
                <a:latin typeface="Courier"/>
                <a:cs typeface="Courier"/>
              </a:rPr>
              <a:t>    257.5G /        -    103.00 /   </a:t>
            </a:r>
            <a:r>
              <a:rPr lang="cs-CZ" sz="1400" b="1" dirty="0">
                <a:solidFill>
                  <a:srgbClr val="CD37BB"/>
                </a:solidFill>
                <a:latin typeface="Courier"/>
                <a:cs typeface="Courier"/>
              </a:rPr>
              <a:t>103.00</a:t>
            </a:r>
            <a:r>
              <a:rPr lang="cs-CZ" sz="1400" b="1" dirty="0">
                <a:latin typeface="Courier"/>
                <a:cs typeface="Courier"/>
              </a:rPr>
              <a:t>        2T /        -</a:t>
            </a:r>
          </a:p>
          <a:p>
            <a:endParaRPr lang="cs-CZ" sz="1400" b="1" dirty="0">
              <a:latin typeface="Courier"/>
              <a:cs typeface="Courier"/>
            </a:endParaRPr>
          </a:p>
          <a:p>
            <a:r>
              <a:rPr lang="cs-CZ" sz="1400" b="1" dirty="0">
                <a:latin typeface="Courier"/>
                <a:cs typeface="Courier"/>
              </a:rPr>
              <a:t>DATASTORE ID               IMAGES                SIZE</a:t>
            </a:r>
          </a:p>
          <a:p>
            <a:r>
              <a:rPr lang="cs-CZ" sz="1400" b="1" dirty="0">
                <a:latin typeface="Courier"/>
                <a:cs typeface="Courier"/>
              </a:rPr>
              <a:t>         104         1 /        -     4.9G /        -</a:t>
            </a:r>
          </a:p>
          <a:p>
            <a:r>
              <a:rPr lang="cs-CZ" sz="1400" b="1" dirty="0">
                <a:latin typeface="Courier"/>
                <a:cs typeface="Courier"/>
              </a:rPr>
              <a:t>         106         1 /        -     1.9T /        -</a:t>
            </a:r>
          </a:p>
          <a:p>
            <a:r>
              <a:rPr lang="cs-CZ" sz="1400" b="1" dirty="0">
                <a:latin typeface="Courier"/>
                <a:cs typeface="Courier"/>
              </a:rPr>
              <a:t>         100         1 /        -     2.2G /        -</a:t>
            </a:r>
          </a:p>
          <a:p>
            <a:endParaRPr lang="cs-CZ" sz="1400" b="1" dirty="0">
              <a:latin typeface="Courier"/>
              <a:cs typeface="Courier"/>
            </a:endParaRPr>
          </a:p>
          <a:p>
            <a:r>
              <a:rPr lang="cs-CZ" sz="1400" b="1" dirty="0">
                <a:latin typeface="Courier"/>
                <a:cs typeface="Courier"/>
              </a:rPr>
              <a:t>  NETWORK ID               LEASES</a:t>
            </a:r>
          </a:p>
          <a:p>
            <a:r>
              <a:rPr lang="cs-CZ" sz="1400" b="1" dirty="0">
                <a:latin typeface="Courier"/>
                <a:cs typeface="Courier"/>
              </a:rPr>
              <a:t>         125        18 /        -</a:t>
            </a:r>
          </a:p>
          <a:p>
            <a:endParaRPr lang="cs-CZ" sz="1400" b="1" dirty="0">
              <a:latin typeface="Courier"/>
              <a:cs typeface="Courier"/>
            </a:endParaRPr>
          </a:p>
          <a:p>
            <a:r>
              <a:rPr lang="cs-CZ" sz="1400" b="1" dirty="0">
                <a:latin typeface="Courier"/>
                <a:cs typeface="Courier"/>
              </a:rPr>
              <a:t>    IMAGE ID          RUNNING VMS</a:t>
            </a:r>
          </a:p>
          <a:p>
            <a:r>
              <a:rPr lang="cs-CZ" sz="1400" b="1" dirty="0">
                <a:latin typeface="Courier"/>
                <a:cs typeface="Courier"/>
              </a:rPr>
              <a:t>         406        18 /        -</a:t>
            </a:r>
          </a:p>
          <a:p>
            <a:endParaRPr lang="en-US" sz="1400" b="1" dirty="0" smtClean="0">
              <a:latin typeface="Courier"/>
              <a:cs typeface="Courier"/>
            </a:endParaRPr>
          </a:p>
          <a:p>
            <a:r>
              <a:rPr lang="en-US" sz="1400" b="1" dirty="0">
                <a:latin typeface="Courier"/>
                <a:cs typeface="Courier"/>
              </a:rPr>
              <a:t>$ </a:t>
            </a:r>
            <a:r>
              <a:rPr lang="en-US" sz="1400" b="1" dirty="0" err="1">
                <a:latin typeface="Courier"/>
                <a:cs typeface="Courier"/>
              </a:rPr>
              <a:t>oneuser</a:t>
            </a:r>
            <a:r>
              <a:rPr lang="en-US" sz="1400" b="1" dirty="0">
                <a:latin typeface="Courier"/>
                <a:cs typeface="Courier"/>
              </a:rPr>
              <a:t> quota compass =======&gt; edit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6260-D851-7E4D-8A56-A77D7CCD652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677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4763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Helvetica"/>
                <a:cs typeface="Helvetica"/>
              </a:rPr>
              <a:t>Managing </a:t>
            </a:r>
            <a:r>
              <a:rPr lang="en-US" dirty="0" err="1" smtClean="0">
                <a:latin typeface="Helvetica"/>
                <a:cs typeface="Helvetica"/>
              </a:rPr>
              <a:t>datastores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7799" y="1770659"/>
            <a:ext cx="89662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Helvetica"/>
                <a:cs typeface="Helvetica"/>
              </a:rPr>
              <a:t>OpenNebula</a:t>
            </a:r>
            <a:r>
              <a:rPr lang="en-US" dirty="0">
                <a:latin typeface="Helvetica"/>
                <a:cs typeface="Helvetica"/>
              </a:rPr>
              <a:t> </a:t>
            </a:r>
            <a:r>
              <a:rPr lang="en-US" dirty="0" smtClean="0">
                <a:latin typeface="Helvetica"/>
                <a:cs typeface="Helvetica"/>
              </a:rPr>
              <a:t>has 3 </a:t>
            </a:r>
            <a:r>
              <a:rPr lang="en-US" dirty="0">
                <a:latin typeface="Helvetica"/>
                <a:cs typeface="Helvetica"/>
              </a:rPr>
              <a:t>different </a:t>
            </a:r>
            <a:r>
              <a:rPr lang="en-US" dirty="0" err="1">
                <a:latin typeface="Helvetica"/>
                <a:cs typeface="Helvetica"/>
              </a:rPr>
              <a:t>datastore</a:t>
            </a:r>
            <a:r>
              <a:rPr lang="en-US" dirty="0">
                <a:latin typeface="Helvetica"/>
                <a:cs typeface="Helvetica"/>
              </a:rPr>
              <a:t> </a:t>
            </a:r>
            <a:r>
              <a:rPr lang="en-US" dirty="0" smtClean="0">
                <a:latin typeface="Helvetica"/>
                <a:cs typeface="Helvetica"/>
              </a:rPr>
              <a:t>types:</a:t>
            </a:r>
          </a:p>
          <a:p>
            <a:r>
              <a:rPr lang="en-US" i="1" u="sng" dirty="0" smtClean="0">
                <a:solidFill>
                  <a:srgbClr val="CD37BB"/>
                </a:solidFill>
                <a:latin typeface="Helvetica"/>
                <a:cs typeface="Helvetica"/>
              </a:rPr>
              <a:t>System</a:t>
            </a:r>
            <a:r>
              <a:rPr lang="en-US" dirty="0" smtClean="0">
                <a:solidFill>
                  <a:srgbClr val="CD37BB"/>
                </a:solidFill>
                <a:latin typeface="Helvetica"/>
                <a:cs typeface="Helvetica"/>
              </a:rPr>
              <a:t>,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>
                <a:latin typeface="Helvetica"/>
                <a:cs typeface="Helvetica"/>
              </a:rPr>
              <a:t>to hold images for </a:t>
            </a:r>
            <a:r>
              <a:rPr lang="en-US" b="1" dirty="0">
                <a:latin typeface="Helvetica"/>
                <a:cs typeface="Helvetica"/>
              </a:rPr>
              <a:t>running</a:t>
            </a:r>
            <a:r>
              <a:rPr lang="en-US" dirty="0">
                <a:latin typeface="Helvetica"/>
                <a:cs typeface="Helvetica"/>
              </a:rPr>
              <a:t> </a:t>
            </a:r>
            <a:r>
              <a:rPr lang="en-US" dirty="0" smtClean="0">
                <a:latin typeface="Helvetica"/>
                <a:cs typeface="Helvetica"/>
              </a:rPr>
              <a:t>VMs: copies </a:t>
            </a:r>
            <a:r>
              <a:rPr lang="en-US" dirty="0">
                <a:latin typeface="Helvetica"/>
                <a:cs typeface="Helvetica"/>
              </a:rPr>
              <a:t>of the original image, </a:t>
            </a:r>
            <a:r>
              <a:rPr lang="en-US" dirty="0" err="1">
                <a:latin typeface="Helvetica"/>
                <a:cs typeface="Helvetica"/>
              </a:rPr>
              <a:t>qcow</a:t>
            </a:r>
            <a:r>
              <a:rPr lang="en-US" dirty="0">
                <a:latin typeface="Helvetica"/>
                <a:cs typeface="Helvetica"/>
              </a:rPr>
              <a:t> deltas or simple </a:t>
            </a:r>
            <a:r>
              <a:rPr lang="en-US" dirty="0" err="1">
                <a:latin typeface="Helvetica"/>
                <a:cs typeface="Helvetica"/>
              </a:rPr>
              <a:t>filesystem</a:t>
            </a:r>
            <a:r>
              <a:rPr lang="en-US" dirty="0">
                <a:latin typeface="Helvetica"/>
                <a:cs typeface="Helvetica"/>
              </a:rPr>
              <a:t> links.</a:t>
            </a:r>
          </a:p>
          <a:p>
            <a:r>
              <a:rPr lang="en-US" i="1" u="sng" dirty="0">
                <a:solidFill>
                  <a:srgbClr val="CD37BB"/>
                </a:solidFill>
                <a:latin typeface="Helvetica"/>
                <a:cs typeface="Helvetica"/>
              </a:rPr>
              <a:t>Images</a:t>
            </a:r>
            <a:r>
              <a:rPr lang="en-US" dirty="0">
                <a:latin typeface="Helvetica"/>
                <a:cs typeface="Helvetica"/>
              </a:rPr>
              <a:t>, stores the disk images repository. Disk images are moved, or cloned to/from the System </a:t>
            </a:r>
            <a:r>
              <a:rPr lang="en-US" dirty="0" err="1">
                <a:latin typeface="Helvetica"/>
                <a:cs typeface="Helvetica"/>
              </a:rPr>
              <a:t>datastore</a:t>
            </a:r>
            <a:r>
              <a:rPr lang="en-US" dirty="0">
                <a:latin typeface="Helvetica"/>
                <a:cs typeface="Helvetica"/>
              </a:rPr>
              <a:t> when the VMs are deployed or shutdown; or when disks are attached or </a:t>
            </a:r>
            <a:r>
              <a:rPr lang="en-US" dirty="0" err="1">
                <a:latin typeface="Helvetica"/>
                <a:cs typeface="Helvetica"/>
              </a:rPr>
              <a:t>snapshoted</a:t>
            </a:r>
            <a:r>
              <a:rPr lang="en-US" dirty="0">
                <a:latin typeface="Helvetica"/>
                <a:cs typeface="Helvetica"/>
              </a:rPr>
              <a:t>.</a:t>
            </a:r>
          </a:p>
          <a:p>
            <a:r>
              <a:rPr lang="en-US" i="1" u="sng" dirty="0" smtClean="0">
                <a:solidFill>
                  <a:srgbClr val="CD37BB"/>
                </a:solidFill>
                <a:latin typeface="Helvetica"/>
                <a:cs typeface="Helvetica"/>
              </a:rPr>
              <a:t>Files</a:t>
            </a:r>
            <a:r>
              <a:rPr lang="en-US" dirty="0" smtClean="0">
                <a:solidFill>
                  <a:srgbClr val="CD37BB"/>
                </a:solidFill>
                <a:latin typeface="Helvetica"/>
                <a:cs typeface="Helvetica"/>
              </a:rPr>
              <a:t>,</a:t>
            </a:r>
            <a:r>
              <a:rPr lang="en-US" dirty="0" smtClean="0">
                <a:latin typeface="Helvetica"/>
                <a:cs typeface="Helvetica"/>
              </a:rPr>
              <a:t> a </a:t>
            </a:r>
            <a:r>
              <a:rPr lang="en-US" dirty="0">
                <a:latin typeface="Helvetica"/>
                <a:cs typeface="Helvetica"/>
              </a:rPr>
              <a:t>special </a:t>
            </a:r>
            <a:r>
              <a:rPr lang="en-US" dirty="0" err="1">
                <a:latin typeface="Helvetica"/>
                <a:cs typeface="Helvetica"/>
              </a:rPr>
              <a:t>datastore</a:t>
            </a:r>
            <a:r>
              <a:rPr lang="en-US" dirty="0">
                <a:latin typeface="Helvetica"/>
                <a:cs typeface="Helvetica"/>
              </a:rPr>
              <a:t> used to store plain files and not disk </a:t>
            </a:r>
            <a:r>
              <a:rPr lang="en-US" dirty="0" smtClean="0">
                <a:latin typeface="Helvetica"/>
                <a:cs typeface="Helvetica"/>
              </a:rPr>
              <a:t>images (kernels</a:t>
            </a:r>
            <a:r>
              <a:rPr lang="en-US" dirty="0">
                <a:latin typeface="Helvetica"/>
                <a:cs typeface="Helvetica"/>
              </a:rPr>
              <a:t>, </a:t>
            </a:r>
            <a:r>
              <a:rPr lang="en-US" dirty="0" err="1">
                <a:latin typeface="Helvetica"/>
                <a:cs typeface="Helvetica"/>
              </a:rPr>
              <a:t>ramdisks</a:t>
            </a:r>
            <a:r>
              <a:rPr lang="en-US" dirty="0">
                <a:latin typeface="Helvetica"/>
                <a:cs typeface="Helvetica"/>
              </a:rPr>
              <a:t> or context </a:t>
            </a:r>
            <a:r>
              <a:rPr lang="en-US" dirty="0" smtClean="0">
                <a:latin typeface="Helvetica"/>
                <a:cs typeface="Helvetica"/>
              </a:rPr>
              <a:t>files)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6260-D851-7E4D-8A56-A77D7CCD6528}" type="slidenum">
              <a:rPr lang="en-US" smtClean="0"/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7799" y="4279900"/>
            <a:ext cx="878840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Helvetica"/>
                <a:cs typeface="Helvetica"/>
              </a:rPr>
              <a:t>OpenNebula</a:t>
            </a:r>
            <a:r>
              <a:rPr lang="en-US" dirty="0">
                <a:latin typeface="Helvetica"/>
                <a:cs typeface="Helvetica"/>
              </a:rPr>
              <a:t> </a:t>
            </a:r>
            <a:r>
              <a:rPr lang="en-US" dirty="0" smtClean="0">
                <a:latin typeface="Helvetica"/>
                <a:cs typeface="Helvetica"/>
              </a:rPr>
              <a:t>has different ways </a:t>
            </a:r>
            <a:r>
              <a:rPr lang="en-US" dirty="0">
                <a:latin typeface="Helvetica"/>
                <a:cs typeface="Helvetica"/>
              </a:rPr>
              <a:t>to distribute </a:t>
            </a:r>
            <a:r>
              <a:rPr lang="en-US" dirty="0" err="1">
                <a:latin typeface="Helvetica"/>
                <a:cs typeface="Helvetica"/>
              </a:rPr>
              <a:t>datastore</a:t>
            </a:r>
            <a:r>
              <a:rPr lang="en-US" dirty="0">
                <a:latin typeface="Helvetica"/>
                <a:cs typeface="Helvetica"/>
              </a:rPr>
              <a:t> images to the </a:t>
            </a:r>
            <a:r>
              <a:rPr lang="en-US" dirty="0" smtClean="0">
                <a:latin typeface="Helvetica"/>
                <a:cs typeface="Helvetica"/>
              </a:rPr>
              <a:t>hosts (Transfer Manager):</a:t>
            </a:r>
            <a:endParaRPr lang="en-US" dirty="0"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r>
              <a:rPr lang="en-US" b="1" i="1" u="sng" dirty="0" smtClean="0">
                <a:solidFill>
                  <a:srgbClr val="3366FF"/>
                </a:solidFill>
                <a:latin typeface="Helvetica"/>
                <a:cs typeface="Helvetica"/>
              </a:rPr>
              <a:t>shared</a:t>
            </a:r>
            <a:r>
              <a:rPr lang="en-US" dirty="0">
                <a:latin typeface="Helvetica"/>
                <a:cs typeface="Helvetica"/>
              </a:rPr>
              <a:t>, the </a:t>
            </a:r>
            <a:r>
              <a:rPr lang="en-US" dirty="0" err="1">
                <a:latin typeface="Helvetica"/>
                <a:cs typeface="Helvetica"/>
              </a:rPr>
              <a:t>datastore</a:t>
            </a:r>
            <a:r>
              <a:rPr lang="en-US" dirty="0">
                <a:latin typeface="Helvetica"/>
                <a:cs typeface="Helvetica"/>
              </a:rPr>
              <a:t> is exported in a shared </a:t>
            </a:r>
            <a:r>
              <a:rPr lang="en-US" dirty="0" err="1">
                <a:latin typeface="Helvetica"/>
                <a:cs typeface="Helvetica"/>
              </a:rPr>
              <a:t>filesystem</a:t>
            </a:r>
            <a:r>
              <a:rPr lang="en-US" dirty="0">
                <a:latin typeface="Helvetica"/>
                <a:cs typeface="Helvetica"/>
              </a:rPr>
              <a:t> to the hosts.</a:t>
            </a:r>
          </a:p>
          <a:p>
            <a:pPr marL="285750" indent="-285750">
              <a:buFont typeface="Arial"/>
              <a:buChar char="•"/>
            </a:pPr>
            <a:r>
              <a:rPr lang="en-US" b="1" i="1" u="sng" dirty="0" err="1" smtClean="0">
                <a:solidFill>
                  <a:srgbClr val="3366FF"/>
                </a:solidFill>
                <a:latin typeface="Helvetica"/>
                <a:cs typeface="Helvetica"/>
              </a:rPr>
              <a:t>ssh</a:t>
            </a:r>
            <a:r>
              <a:rPr lang="en-US" b="1" i="1" u="sng" dirty="0" smtClean="0">
                <a:solidFill>
                  <a:srgbClr val="3366FF"/>
                </a:solidFill>
                <a:latin typeface="Helvetica"/>
                <a:cs typeface="Helvetica"/>
              </a:rPr>
              <a:t>, 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datastore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>
                <a:latin typeface="Helvetica"/>
                <a:cs typeface="Helvetica"/>
              </a:rPr>
              <a:t>images are copied to the remote hosts using the </a:t>
            </a:r>
            <a:r>
              <a:rPr lang="en-US" dirty="0" err="1">
                <a:latin typeface="Helvetica"/>
                <a:cs typeface="Helvetica"/>
              </a:rPr>
              <a:t>ssh</a:t>
            </a:r>
            <a:r>
              <a:rPr lang="en-US" dirty="0">
                <a:latin typeface="Helvetica"/>
                <a:cs typeface="Helvetica"/>
              </a:rPr>
              <a:t> </a:t>
            </a:r>
            <a:r>
              <a:rPr lang="en-US" dirty="0" smtClean="0">
                <a:latin typeface="Helvetica"/>
                <a:cs typeface="Helvetica"/>
              </a:rPr>
              <a:t>protocol (</a:t>
            </a:r>
            <a:r>
              <a:rPr lang="en-US" dirty="0" err="1" smtClean="0">
                <a:latin typeface="Helvetica"/>
                <a:cs typeface="Helvetica"/>
              </a:rPr>
              <a:t>scp</a:t>
            </a:r>
            <a:r>
              <a:rPr lang="en-US" dirty="0" smtClean="0">
                <a:latin typeface="Helvetica"/>
                <a:cs typeface="Helvetica"/>
              </a:rPr>
              <a:t>)</a:t>
            </a:r>
            <a:endParaRPr lang="en-US" dirty="0"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r>
              <a:rPr lang="en-US" i="1" u="sng" dirty="0" err="1" smtClean="0">
                <a:solidFill>
                  <a:srgbClr val="3366FF"/>
                </a:solidFill>
                <a:latin typeface="Helvetica"/>
                <a:cs typeface="Helvetica"/>
              </a:rPr>
              <a:t>vmfs</a:t>
            </a:r>
            <a:r>
              <a:rPr lang="en-US" i="1" u="sng" dirty="0">
                <a:solidFill>
                  <a:srgbClr val="3366FF"/>
                </a:solidFill>
                <a:latin typeface="Helvetica"/>
                <a:cs typeface="Helvetica"/>
              </a:rPr>
              <a:t>, </a:t>
            </a:r>
            <a:r>
              <a:rPr lang="en-US" dirty="0">
                <a:latin typeface="Helvetica"/>
                <a:cs typeface="Helvetica"/>
              </a:rPr>
              <a:t>image copies are done using the </a:t>
            </a:r>
            <a:r>
              <a:rPr lang="en-US" dirty="0" err="1">
                <a:latin typeface="Helvetica"/>
                <a:cs typeface="Helvetica"/>
              </a:rPr>
              <a:t>vmkfstools</a:t>
            </a:r>
            <a:r>
              <a:rPr lang="en-US" dirty="0">
                <a:latin typeface="Helvetica"/>
                <a:cs typeface="Helvetica"/>
              </a:rPr>
              <a:t> (VMware </a:t>
            </a:r>
            <a:r>
              <a:rPr lang="en-US" dirty="0" err="1">
                <a:latin typeface="Helvetica"/>
                <a:cs typeface="Helvetica"/>
              </a:rPr>
              <a:t>filesystem</a:t>
            </a:r>
            <a:r>
              <a:rPr lang="en-US" dirty="0">
                <a:latin typeface="Helvetica"/>
                <a:cs typeface="Helvetica"/>
              </a:rPr>
              <a:t> tools)</a:t>
            </a:r>
          </a:p>
          <a:p>
            <a:pPr marL="285750" indent="-285750">
              <a:buFont typeface="Arial"/>
              <a:buChar char="•"/>
            </a:pPr>
            <a:r>
              <a:rPr lang="en-US" b="1" i="1" u="sng" dirty="0" err="1" smtClean="0">
                <a:solidFill>
                  <a:srgbClr val="3366FF"/>
                </a:solidFill>
                <a:latin typeface="Helvetica"/>
                <a:cs typeface="Helvetica"/>
              </a:rPr>
              <a:t>qcow</a:t>
            </a:r>
            <a:r>
              <a:rPr lang="en-US" b="1" i="1" u="sng" dirty="0">
                <a:solidFill>
                  <a:srgbClr val="3366FF"/>
                </a:solidFill>
                <a:latin typeface="Helvetica"/>
                <a:cs typeface="Helvetica"/>
              </a:rPr>
              <a:t>,</a:t>
            </a:r>
            <a:r>
              <a:rPr lang="en-US" dirty="0">
                <a:latin typeface="Helvetica"/>
                <a:cs typeface="Helvetica"/>
              </a:rPr>
              <a:t> a driver specialized to handle </a:t>
            </a:r>
            <a:r>
              <a:rPr lang="en-US" dirty="0" err="1">
                <a:latin typeface="Helvetica"/>
                <a:cs typeface="Helvetica"/>
              </a:rPr>
              <a:t>qemu-qcow</a:t>
            </a:r>
            <a:r>
              <a:rPr lang="en-US" dirty="0">
                <a:latin typeface="Helvetica"/>
                <a:cs typeface="Helvetica"/>
              </a:rPr>
              <a:t> format and take advantage </a:t>
            </a:r>
            <a:endParaRPr lang="en-US" dirty="0" smtClean="0">
              <a:latin typeface="Helvetica"/>
              <a:cs typeface="Helvetica"/>
            </a:endParaRPr>
          </a:p>
          <a:p>
            <a:pPr lvl="2"/>
            <a:r>
              <a:rPr lang="en-US" dirty="0" smtClean="0">
                <a:latin typeface="Helvetica"/>
                <a:cs typeface="Helvetica"/>
              </a:rPr>
              <a:t>of </a:t>
            </a:r>
            <a:r>
              <a:rPr lang="en-US" dirty="0">
                <a:latin typeface="Helvetica"/>
                <a:cs typeface="Helvetica"/>
              </a:rPr>
              <a:t>its </a:t>
            </a:r>
            <a:r>
              <a:rPr lang="en-US" dirty="0" err="1">
                <a:latin typeface="Helvetica"/>
                <a:cs typeface="Helvetica"/>
              </a:rPr>
              <a:t>snapshoting</a:t>
            </a:r>
            <a:r>
              <a:rPr lang="en-US" dirty="0">
                <a:latin typeface="Helvetica"/>
                <a:cs typeface="Helvetica"/>
              </a:rPr>
              <a:t> capabilities</a:t>
            </a:r>
          </a:p>
          <a:p>
            <a:pPr marL="285750" indent="-285750">
              <a:buFont typeface="Arial"/>
              <a:buChar char="•"/>
            </a:pPr>
            <a:r>
              <a:rPr lang="en-US" i="1" u="sng" dirty="0" err="1">
                <a:solidFill>
                  <a:srgbClr val="3366FF"/>
                </a:solidFill>
                <a:latin typeface="Helvetica"/>
                <a:cs typeface="Helvetica"/>
              </a:rPr>
              <a:t>c</a:t>
            </a:r>
            <a:r>
              <a:rPr lang="en-US" i="1" u="sng" dirty="0" err="1" smtClean="0">
                <a:solidFill>
                  <a:srgbClr val="3366FF"/>
                </a:solidFill>
                <a:latin typeface="Helvetica"/>
                <a:cs typeface="Helvetica"/>
              </a:rPr>
              <a:t>eph</a:t>
            </a:r>
            <a:r>
              <a:rPr lang="en-US" i="1" u="sng" dirty="0" smtClean="0">
                <a:solidFill>
                  <a:srgbClr val="3366FF"/>
                </a:solidFill>
                <a:latin typeface="Helvetica"/>
                <a:cs typeface="Helvetica"/>
              </a:rPr>
              <a:t>,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>
                <a:latin typeface="Helvetica"/>
                <a:cs typeface="Helvetica"/>
              </a:rPr>
              <a:t>a driver that delegates to </a:t>
            </a:r>
            <a:r>
              <a:rPr lang="en-US" dirty="0" err="1">
                <a:latin typeface="Helvetica"/>
                <a:cs typeface="Helvetica"/>
              </a:rPr>
              <a:t>libvirt</a:t>
            </a:r>
            <a:r>
              <a:rPr lang="en-US" dirty="0">
                <a:latin typeface="Helvetica"/>
                <a:cs typeface="Helvetica"/>
              </a:rPr>
              <a:t>/KVM the management of </a:t>
            </a:r>
            <a:r>
              <a:rPr lang="en-US" dirty="0" err="1">
                <a:latin typeface="Helvetica"/>
                <a:cs typeface="Helvetica"/>
              </a:rPr>
              <a:t>Ceph</a:t>
            </a:r>
            <a:r>
              <a:rPr lang="en-US" dirty="0">
                <a:latin typeface="Helvetica"/>
                <a:cs typeface="Helvetica"/>
              </a:rPr>
              <a:t> RBDs.</a:t>
            </a:r>
          </a:p>
          <a:p>
            <a:pPr marL="285750" indent="-285750">
              <a:buFont typeface="Arial"/>
              <a:buChar char="•"/>
            </a:pPr>
            <a:r>
              <a:rPr lang="en-US" i="1" u="sng" dirty="0" err="1" smtClean="0">
                <a:solidFill>
                  <a:srgbClr val="3366FF"/>
                </a:solidFill>
                <a:latin typeface="Helvetica"/>
                <a:cs typeface="Helvetica"/>
              </a:rPr>
              <a:t>lvm</a:t>
            </a:r>
            <a:r>
              <a:rPr lang="en-US" i="1" u="sng" dirty="0">
                <a:solidFill>
                  <a:srgbClr val="3366FF"/>
                </a:solidFill>
                <a:latin typeface="Helvetica"/>
                <a:cs typeface="Helvetica"/>
              </a:rPr>
              <a:t>,</a:t>
            </a:r>
            <a:r>
              <a:rPr lang="en-US" dirty="0">
                <a:latin typeface="Helvetica"/>
                <a:cs typeface="Helvetica"/>
              </a:rPr>
              <a:t> images are stored as LVs in a </a:t>
            </a:r>
            <a:r>
              <a:rPr lang="en-US" dirty="0" err="1">
                <a:latin typeface="Helvetica"/>
                <a:cs typeface="Helvetica"/>
              </a:rPr>
              <a:t>cLVM</a:t>
            </a:r>
            <a:r>
              <a:rPr lang="en-US" dirty="0">
                <a:latin typeface="Helvetica"/>
                <a:cs typeface="Helvetica"/>
              </a:rPr>
              <a:t> </a:t>
            </a:r>
            <a:r>
              <a:rPr lang="en-US" dirty="0" smtClean="0">
                <a:latin typeface="Helvetica"/>
                <a:cs typeface="Helvetica"/>
              </a:rPr>
              <a:t>volume (cluster).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39900" y="1147763"/>
            <a:ext cx="5624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Helvetica"/>
                <a:cs typeface="Helvetica"/>
              </a:rPr>
              <a:t>Datastores</a:t>
            </a:r>
            <a:r>
              <a:rPr lang="en-US" sz="2400" dirty="0" smtClean="0">
                <a:latin typeface="Helvetica"/>
                <a:cs typeface="Helvetica"/>
              </a:rPr>
              <a:t> types and Transfer Manager</a:t>
            </a:r>
            <a:endParaRPr lang="en-US" sz="24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730007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4763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Helvetica"/>
                <a:cs typeface="Helvetica"/>
              </a:rPr>
              <a:t>Managing </a:t>
            </a:r>
            <a:r>
              <a:rPr lang="en-US" dirty="0" err="1" smtClean="0">
                <a:latin typeface="Helvetica"/>
                <a:cs typeface="Helvetica"/>
              </a:rPr>
              <a:t>datastores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42609" y="1153770"/>
            <a:ext cx="2494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Helvetica"/>
                <a:cs typeface="Helvetica"/>
              </a:rPr>
              <a:t>datastores</a:t>
            </a:r>
            <a:r>
              <a:rPr lang="en-US" sz="2400" dirty="0" smtClean="0">
                <a:latin typeface="Helvetica"/>
                <a:cs typeface="Helvetica"/>
              </a:rPr>
              <a:t> listing 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0199" y="2210396"/>
            <a:ext cx="8692155" cy="2739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ourier"/>
                <a:cs typeface="Courier"/>
              </a:rPr>
              <a:t>$ </a:t>
            </a:r>
            <a:r>
              <a:rPr lang="en-US" sz="1400" b="1" dirty="0" err="1" smtClean="0">
                <a:latin typeface="Courier"/>
                <a:cs typeface="Courier"/>
              </a:rPr>
              <a:t>onedatastore</a:t>
            </a:r>
            <a:r>
              <a:rPr lang="en-US" sz="1400" b="1" dirty="0" smtClean="0">
                <a:latin typeface="Courier"/>
                <a:cs typeface="Courier"/>
              </a:rPr>
              <a:t> </a:t>
            </a:r>
            <a:r>
              <a:rPr lang="en-US" sz="1400" b="1" dirty="0">
                <a:latin typeface="Courier"/>
                <a:cs typeface="Courier"/>
              </a:rPr>
              <a:t>list</a:t>
            </a:r>
          </a:p>
          <a:p>
            <a:r>
              <a:rPr lang="en-US" sz="1400" b="1" dirty="0">
                <a:latin typeface="Courier"/>
                <a:cs typeface="Courier"/>
              </a:rPr>
              <a:t>  ID NAME                SIZE AVAIL CLUSTER      IMAGES TYPE DS       TM      </a:t>
            </a:r>
          </a:p>
          <a:p>
            <a:r>
              <a:rPr lang="en-US" sz="1400" b="1" dirty="0">
                <a:latin typeface="Courier"/>
                <a:cs typeface="Courier"/>
              </a:rPr>
              <a:t>   0 </a:t>
            </a:r>
            <a:r>
              <a:rPr lang="en-US" sz="1400" b="1" dirty="0" err="1">
                <a:latin typeface="Courier"/>
                <a:cs typeface="Courier"/>
              </a:rPr>
              <a:t>system_servic</a:t>
            </a:r>
            <a:r>
              <a:rPr lang="en-US" sz="1400" b="1" dirty="0">
                <a:latin typeface="Courier"/>
                <a:cs typeface="Courier"/>
              </a:rPr>
              <a:t>       1.8T 90%   Services          0 </a:t>
            </a:r>
            <a:r>
              <a:rPr lang="en-US" sz="1400" b="1" dirty="0">
                <a:solidFill>
                  <a:srgbClr val="CD37BB"/>
                </a:solidFill>
                <a:latin typeface="Courier"/>
                <a:cs typeface="Courier"/>
              </a:rPr>
              <a:t>sys</a:t>
            </a:r>
            <a:r>
              <a:rPr lang="en-US" sz="1400" b="1" dirty="0">
                <a:latin typeface="Courier"/>
                <a:cs typeface="Courier"/>
              </a:rPr>
              <a:t>  -        </a:t>
            </a:r>
            <a:r>
              <a:rPr lang="en-US" sz="1400" b="1" dirty="0">
                <a:solidFill>
                  <a:srgbClr val="0000FF"/>
                </a:solidFill>
                <a:latin typeface="Courier"/>
                <a:cs typeface="Courier"/>
              </a:rPr>
              <a:t>shared</a:t>
            </a:r>
          </a:p>
          <a:p>
            <a:r>
              <a:rPr lang="en-US" sz="1400" b="1" dirty="0">
                <a:latin typeface="Courier"/>
                <a:cs typeface="Courier"/>
              </a:rPr>
              <a:t>   1 default               2T 68%   -                48 </a:t>
            </a:r>
            <a:r>
              <a:rPr lang="en-US" sz="1400" b="1" dirty="0" err="1">
                <a:solidFill>
                  <a:srgbClr val="CD37BB"/>
                </a:solidFill>
                <a:latin typeface="Courier"/>
                <a:cs typeface="Courier"/>
              </a:rPr>
              <a:t>img</a:t>
            </a:r>
            <a:r>
              <a:rPr lang="en-US" sz="1400" b="1" dirty="0">
                <a:latin typeface="Courier"/>
                <a:cs typeface="Courier"/>
              </a:rPr>
              <a:t>  </a:t>
            </a:r>
            <a:r>
              <a:rPr lang="en-US" sz="1400" b="1" dirty="0" err="1">
                <a:latin typeface="Courier"/>
                <a:cs typeface="Courier"/>
              </a:rPr>
              <a:t>fs</a:t>
            </a:r>
            <a:r>
              <a:rPr lang="en-US" sz="1400" b="1" dirty="0">
                <a:latin typeface="Courier"/>
                <a:cs typeface="Courier"/>
              </a:rPr>
              <a:t>       </a:t>
            </a:r>
            <a:r>
              <a:rPr lang="en-US" sz="1400" b="1" dirty="0">
                <a:solidFill>
                  <a:srgbClr val="0000FF"/>
                </a:solidFill>
                <a:latin typeface="Courier"/>
                <a:cs typeface="Courier"/>
              </a:rPr>
              <a:t>shared</a:t>
            </a:r>
          </a:p>
          <a:p>
            <a:r>
              <a:rPr lang="en-US" sz="1400" b="1" dirty="0">
                <a:latin typeface="Courier"/>
                <a:cs typeface="Courier"/>
              </a:rPr>
              <a:t>   2 files             115.1G 22%   -                15 </a:t>
            </a:r>
            <a:r>
              <a:rPr lang="en-US" sz="1400" b="1" dirty="0" err="1">
                <a:solidFill>
                  <a:srgbClr val="CD37BB"/>
                </a:solidFill>
                <a:latin typeface="Courier"/>
                <a:cs typeface="Courier"/>
              </a:rPr>
              <a:t>fil</a:t>
            </a:r>
            <a:r>
              <a:rPr lang="en-US" sz="1400" b="1" dirty="0">
                <a:latin typeface="Courier"/>
                <a:cs typeface="Courier"/>
              </a:rPr>
              <a:t>  </a:t>
            </a:r>
            <a:r>
              <a:rPr lang="en-US" sz="1400" b="1" dirty="0" err="1">
                <a:latin typeface="Courier"/>
                <a:cs typeface="Courier"/>
              </a:rPr>
              <a:t>fs</a:t>
            </a:r>
            <a:r>
              <a:rPr lang="en-US" sz="1400" b="1" dirty="0">
                <a:latin typeface="Courier"/>
                <a:cs typeface="Courier"/>
              </a:rPr>
              <a:t>       </a:t>
            </a:r>
            <a:r>
              <a:rPr lang="en-US" sz="1400" b="1" dirty="0" err="1">
                <a:solidFill>
                  <a:srgbClr val="0000FF"/>
                </a:solidFill>
                <a:latin typeface="Courier"/>
                <a:cs typeface="Courier"/>
              </a:rPr>
              <a:t>ssh</a:t>
            </a:r>
            <a:endParaRPr lang="en-US" sz="1400" b="1" dirty="0">
              <a:solidFill>
                <a:srgbClr val="0000FF"/>
              </a:solidFill>
              <a:latin typeface="Courier"/>
              <a:cs typeface="Courier"/>
            </a:endParaRPr>
          </a:p>
          <a:p>
            <a:r>
              <a:rPr lang="en-US" sz="1400" b="1" dirty="0">
                <a:latin typeface="Courier"/>
                <a:cs typeface="Courier"/>
              </a:rPr>
              <a:t> 100 </a:t>
            </a:r>
            <a:r>
              <a:rPr lang="en-US" sz="1400" b="1" dirty="0" err="1">
                <a:latin typeface="Courier"/>
                <a:cs typeface="Courier"/>
              </a:rPr>
              <a:t>cached_qcow</a:t>
            </a:r>
            <a:r>
              <a:rPr lang="en-US" sz="1400" b="1" dirty="0">
                <a:latin typeface="Courier"/>
                <a:cs typeface="Courier"/>
              </a:rPr>
              <a:t>           2T 68%   Workers          12 </a:t>
            </a:r>
            <a:r>
              <a:rPr lang="en-US" sz="1400" b="1" dirty="0" err="1">
                <a:solidFill>
                  <a:srgbClr val="CD37BB"/>
                </a:solidFill>
                <a:latin typeface="Courier"/>
                <a:cs typeface="Courier"/>
              </a:rPr>
              <a:t>img</a:t>
            </a:r>
            <a:r>
              <a:rPr lang="en-US" sz="1400" b="1" dirty="0">
                <a:latin typeface="Courier"/>
                <a:cs typeface="Courier"/>
              </a:rPr>
              <a:t>  </a:t>
            </a:r>
            <a:r>
              <a:rPr lang="en-US" sz="1400" b="1" dirty="0" err="1">
                <a:latin typeface="Courier"/>
                <a:cs typeface="Courier"/>
              </a:rPr>
              <a:t>fs</a:t>
            </a:r>
            <a:r>
              <a:rPr lang="en-US" sz="1400" b="1" dirty="0">
                <a:latin typeface="Courier"/>
                <a:cs typeface="Courier"/>
              </a:rPr>
              <a:t>       </a:t>
            </a:r>
            <a:r>
              <a:rPr lang="en-US" sz="1400" b="1" dirty="0">
                <a:solidFill>
                  <a:srgbClr val="0000FF"/>
                </a:solidFill>
                <a:latin typeface="Courier"/>
                <a:cs typeface="Courier"/>
              </a:rPr>
              <a:t>qcow2</a:t>
            </a:r>
          </a:p>
          <a:p>
            <a:r>
              <a:rPr lang="en-US" sz="1400" b="1" dirty="0">
                <a:latin typeface="Courier"/>
                <a:cs typeface="Courier"/>
              </a:rPr>
              <a:t> 101 </a:t>
            </a:r>
            <a:r>
              <a:rPr lang="en-US" sz="1400" b="1" dirty="0" err="1">
                <a:latin typeface="Courier"/>
                <a:cs typeface="Courier"/>
              </a:rPr>
              <a:t>cached_raw</a:t>
            </a:r>
            <a:r>
              <a:rPr lang="en-US" sz="1400" b="1" dirty="0">
                <a:latin typeface="Courier"/>
                <a:cs typeface="Courier"/>
              </a:rPr>
              <a:t>            2T 68%   Workers           2 </a:t>
            </a:r>
            <a:r>
              <a:rPr lang="en-US" sz="1400" b="1" dirty="0" err="1">
                <a:solidFill>
                  <a:srgbClr val="CD37BB"/>
                </a:solidFill>
                <a:latin typeface="Courier"/>
                <a:cs typeface="Courier"/>
              </a:rPr>
              <a:t>img</a:t>
            </a:r>
            <a:r>
              <a:rPr lang="en-US" sz="1400" b="1" dirty="0">
                <a:solidFill>
                  <a:srgbClr val="CD37BB"/>
                </a:solidFill>
                <a:latin typeface="Courier"/>
                <a:cs typeface="Courier"/>
              </a:rPr>
              <a:t> </a:t>
            </a:r>
            <a:r>
              <a:rPr lang="en-US" sz="1400" b="1" dirty="0">
                <a:latin typeface="Courier"/>
                <a:cs typeface="Courier"/>
              </a:rPr>
              <a:t> </a:t>
            </a:r>
            <a:r>
              <a:rPr lang="en-US" sz="1400" b="1" dirty="0" err="1">
                <a:latin typeface="Courier"/>
                <a:cs typeface="Courier"/>
              </a:rPr>
              <a:t>fs</a:t>
            </a:r>
            <a:r>
              <a:rPr lang="en-US" sz="1400" b="1" dirty="0">
                <a:latin typeface="Courier"/>
                <a:cs typeface="Courier"/>
              </a:rPr>
              <a:t>       </a:t>
            </a:r>
            <a:r>
              <a:rPr lang="en-US" sz="1400" b="1" dirty="0">
                <a:solidFill>
                  <a:srgbClr val="0000FF"/>
                </a:solidFill>
                <a:latin typeface="Courier"/>
                <a:cs typeface="Courier"/>
              </a:rPr>
              <a:t>shared</a:t>
            </a:r>
          </a:p>
          <a:p>
            <a:r>
              <a:rPr lang="en-US" sz="1400" b="1" dirty="0">
                <a:latin typeface="Courier"/>
                <a:cs typeface="Courier"/>
              </a:rPr>
              <a:t> 103 </a:t>
            </a:r>
            <a:r>
              <a:rPr lang="en-US" sz="1400" b="1" dirty="0" err="1" smtClean="0">
                <a:latin typeface="Courier"/>
                <a:cs typeface="Courier"/>
              </a:rPr>
              <a:t>persistent_da</a:t>
            </a:r>
            <a:r>
              <a:rPr lang="en-US" sz="1400" b="1" dirty="0" smtClean="0">
                <a:latin typeface="Courier"/>
                <a:cs typeface="Courier"/>
              </a:rPr>
              <a:t>..   </a:t>
            </a:r>
            <a:r>
              <a:rPr lang="en-US" sz="1400" b="1" dirty="0">
                <a:latin typeface="Courier"/>
                <a:cs typeface="Courier"/>
              </a:rPr>
              <a:t>115.1G 22%   -                 3 </a:t>
            </a:r>
            <a:r>
              <a:rPr lang="en-US" sz="1400" b="1" dirty="0" err="1">
                <a:solidFill>
                  <a:srgbClr val="CD37BB"/>
                </a:solidFill>
                <a:latin typeface="Courier"/>
                <a:cs typeface="Courier"/>
              </a:rPr>
              <a:t>img</a:t>
            </a:r>
            <a:r>
              <a:rPr lang="en-US" sz="1400" b="1" dirty="0">
                <a:latin typeface="Courier"/>
                <a:cs typeface="Courier"/>
              </a:rPr>
              <a:t>  </a:t>
            </a:r>
            <a:r>
              <a:rPr lang="en-US" sz="1400" b="1" dirty="0" err="1">
                <a:latin typeface="Courier"/>
                <a:cs typeface="Courier"/>
              </a:rPr>
              <a:t>fs</a:t>
            </a:r>
            <a:r>
              <a:rPr lang="en-US" sz="1400" b="1" dirty="0">
                <a:latin typeface="Courier"/>
                <a:cs typeface="Courier"/>
              </a:rPr>
              <a:t>       </a:t>
            </a:r>
            <a:r>
              <a:rPr lang="en-US" sz="1400" b="1" dirty="0" err="1">
                <a:solidFill>
                  <a:srgbClr val="0000FF"/>
                </a:solidFill>
                <a:latin typeface="Courier"/>
                <a:cs typeface="Courier"/>
              </a:rPr>
              <a:t>ssh</a:t>
            </a:r>
            <a:endParaRPr lang="en-US" sz="1400" b="1" dirty="0">
              <a:solidFill>
                <a:srgbClr val="0000FF"/>
              </a:solidFill>
              <a:latin typeface="Courier"/>
              <a:cs typeface="Courier"/>
            </a:endParaRPr>
          </a:p>
          <a:p>
            <a:r>
              <a:rPr lang="en-US" sz="1400" b="1" dirty="0">
                <a:latin typeface="Courier"/>
                <a:cs typeface="Courier"/>
              </a:rPr>
              <a:t> 104 </a:t>
            </a:r>
            <a:r>
              <a:rPr lang="en-US" sz="1400" b="1" dirty="0" err="1" smtClean="0">
                <a:latin typeface="Courier"/>
                <a:cs typeface="Courier"/>
              </a:rPr>
              <a:t>persistent_da</a:t>
            </a:r>
            <a:r>
              <a:rPr lang="en-US" sz="1400" b="1" dirty="0" smtClean="0">
                <a:latin typeface="Courier"/>
                <a:cs typeface="Courier"/>
              </a:rPr>
              <a:t>..     </a:t>
            </a:r>
            <a:r>
              <a:rPr lang="en-US" sz="1400" b="1" dirty="0">
                <a:latin typeface="Courier"/>
                <a:cs typeface="Courier"/>
              </a:rPr>
              <a:t>2.2T 45%   -                 6 </a:t>
            </a:r>
            <a:r>
              <a:rPr lang="en-US" sz="1400" b="1" dirty="0" err="1">
                <a:solidFill>
                  <a:srgbClr val="CD37BB"/>
                </a:solidFill>
                <a:latin typeface="Courier"/>
                <a:cs typeface="Courier"/>
              </a:rPr>
              <a:t>img</a:t>
            </a:r>
            <a:r>
              <a:rPr lang="en-US" sz="1400" b="1" dirty="0">
                <a:latin typeface="Courier"/>
                <a:cs typeface="Courier"/>
              </a:rPr>
              <a:t>  </a:t>
            </a:r>
            <a:r>
              <a:rPr lang="en-US" sz="1400" b="1" dirty="0" err="1">
                <a:latin typeface="Courier"/>
                <a:cs typeface="Courier"/>
              </a:rPr>
              <a:t>fs</a:t>
            </a:r>
            <a:r>
              <a:rPr lang="en-US" sz="1400" b="1" dirty="0">
                <a:latin typeface="Courier"/>
                <a:cs typeface="Courier"/>
              </a:rPr>
              <a:t>       </a:t>
            </a:r>
            <a:r>
              <a:rPr lang="en-US" sz="1400" b="1" dirty="0" err="1">
                <a:solidFill>
                  <a:srgbClr val="0000FF"/>
                </a:solidFill>
                <a:latin typeface="Courier"/>
                <a:cs typeface="Courier"/>
              </a:rPr>
              <a:t>ssh</a:t>
            </a:r>
            <a:endParaRPr lang="en-US" sz="1400" b="1" dirty="0">
              <a:solidFill>
                <a:srgbClr val="0000FF"/>
              </a:solidFill>
              <a:latin typeface="Courier"/>
              <a:cs typeface="Courier"/>
            </a:endParaRPr>
          </a:p>
          <a:p>
            <a:r>
              <a:rPr lang="en-US" sz="1400" b="1" dirty="0">
                <a:latin typeface="Courier"/>
                <a:cs typeface="Courier"/>
              </a:rPr>
              <a:t> 105 </a:t>
            </a:r>
            <a:r>
              <a:rPr lang="en-US" sz="1400" b="1" dirty="0" err="1" smtClean="0">
                <a:latin typeface="Courier"/>
                <a:cs typeface="Courier"/>
              </a:rPr>
              <a:t>persistent_da</a:t>
            </a:r>
            <a:r>
              <a:rPr lang="en-US" sz="1400" b="1" dirty="0" smtClean="0">
                <a:latin typeface="Courier"/>
                <a:cs typeface="Courier"/>
              </a:rPr>
              <a:t>..     </a:t>
            </a:r>
            <a:r>
              <a:rPr lang="en-US" sz="1400" b="1" dirty="0">
                <a:latin typeface="Courier"/>
                <a:cs typeface="Courier"/>
              </a:rPr>
              <a:t>2.1T 34%   -                19 </a:t>
            </a:r>
            <a:r>
              <a:rPr lang="en-US" sz="1400" b="1" dirty="0" err="1">
                <a:solidFill>
                  <a:srgbClr val="CD37BB"/>
                </a:solidFill>
                <a:latin typeface="Courier"/>
                <a:cs typeface="Courier"/>
              </a:rPr>
              <a:t>img</a:t>
            </a:r>
            <a:r>
              <a:rPr lang="en-US" sz="1400" b="1" dirty="0">
                <a:latin typeface="Courier"/>
                <a:cs typeface="Courier"/>
              </a:rPr>
              <a:t>  </a:t>
            </a:r>
            <a:r>
              <a:rPr lang="en-US" sz="1400" b="1" dirty="0" err="1">
                <a:latin typeface="Courier"/>
                <a:cs typeface="Courier"/>
              </a:rPr>
              <a:t>iscsi</a:t>
            </a:r>
            <a:r>
              <a:rPr lang="en-US" sz="1400" b="1" dirty="0">
                <a:latin typeface="Courier"/>
                <a:cs typeface="Courier"/>
              </a:rPr>
              <a:t>    </a:t>
            </a:r>
            <a:r>
              <a:rPr lang="en-US" sz="1400" b="1" dirty="0" err="1">
                <a:latin typeface="Courier"/>
                <a:cs typeface="Courier"/>
              </a:rPr>
              <a:t>iscsi</a:t>
            </a:r>
            <a:endParaRPr lang="en-US" sz="1400" b="1" dirty="0">
              <a:latin typeface="Courier"/>
              <a:cs typeface="Courier"/>
            </a:endParaRPr>
          </a:p>
          <a:p>
            <a:r>
              <a:rPr lang="en-US" sz="1400" b="1" dirty="0">
                <a:latin typeface="Courier"/>
                <a:cs typeface="Courier"/>
              </a:rPr>
              <a:t> 106 </a:t>
            </a:r>
            <a:r>
              <a:rPr lang="en-US" sz="1400" b="1" dirty="0" err="1" smtClean="0">
                <a:latin typeface="Courier"/>
                <a:cs typeface="Courier"/>
              </a:rPr>
              <a:t>persistent_da</a:t>
            </a:r>
            <a:r>
              <a:rPr lang="en-US" sz="1400" b="1" dirty="0" smtClean="0">
                <a:latin typeface="Courier"/>
                <a:cs typeface="Courier"/>
              </a:rPr>
              <a:t>..       </a:t>
            </a:r>
            <a:r>
              <a:rPr lang="en-US" sz="1400" b="1" dirty="0">
                <a:latin typeface="Courier"/>
                <a:cs typeface="Courier"/>
              </a:rPr>
              <a:t>0M -     -                 7 </a:t>
            </a:r>
            <a:r>
              <a:rPr lang="en-US" sz="1400" b="1" dirty="0" err="1">
                <a:solidFill>
                  <a:srgbClr val="CD37BB"/>
                </a:solidFill>
                <a:latin typeface="Courier"/>
                <a:cs typeface="Courier"/>
              </a:rPr>
              <a:t>img</a:t>
            </a:r>
            <a:r>
              <a:rPr lang="en-US" sz="1400" b="1" dirty="0">
                <a:latin typeface="Courier"/>
                <a:cs typeface="Courier"/>
              </a:rPr>
              <a:t>  </a:t>
            </a:r>
            <a:r>
              <a:rPr lang="en-US" sz="1400" b="1" dirty="0" err="1">
                <a:latin typeface="Courier"/>
                <a:cs typeface="Courier"/>
              </a:rPr>
              <a:t>iscsi</a:t>
            </a:r>
            <a:r>
              <a:rPr lang="en-US" sz="1400" b="1" dirty="0">
                <a:latin typeface="Courier"/>
                <a:cs typeface="Courier"/>
              </a:rPr>
              <a:t>    </a:t>
            </a:r>
            <a:r>
              <a:rPr lang="en-US" sz="1400" b="1" dirty="0" err="1">
                <a:latin typeface="Courier"/>
                <a:cs typeface="Courier"/>
              </a:rPr>
              <a:t>iscsi</a:t>
            </a:r>
            <a:endParaRPr lang="en-US" sz="1400" b="1" dirty="0">
              <a:latin typeface="Courier"/>
              <a:cs typeface="Courier"/>
            </a:endParaRPr>
          </a:p>
          <a:p>
            <a:r>
              <a:rPr lang="en-US" sz="1400" b="1" dirty="0">
                <a:latin typeface="Courier"/>
                <a:cs typeface="Courier"/>
              </a:rPr>
              <a:t> 109 </a:t>
            </a:r>
            <a:r>
              <a:rPr lang="en-US" sz="1400" b="1" dirty="0" err="1">
                <a:latin typeface="Courier"/>
                <a:cs typeface="Courier"/>
              </a:rPr>
              <a:t>system_worker</a:t>
            </a:r>
            <a:r>
              <a:rPr lang="en-US" sz="1400" b="1" dirty="0">
                <a:latin typeface="Courier"/>
                <a:cs typeface="Courier"/>
              </a:rPr>
              <a:t>          - -     Workers           0 </a:t>
            </a:r>
            <a:r>
              <a:rPr lang="en-US" sz="1400" b="1" dirty="0">
                <a:solidFill>
                  <a:srgbClr val="CD37BB"/>
                </a:solidFill>
                <a:latin typeface="Courier"/>
                <a:cs typeface="Courier"/>
              </a:rPr>
              <a:t>sys</a:t>
            </a:r>
            <a:r>
              <a:rPr lang="en-US" sz="1400" b="1" dirty="0">
                <a:latin typeface="Courier"/>
                <a:cs typeface="Courier"/>
              </a:rPr>
              <a:t>  -        </a:t>
            </a:r>
            <a:r>
              <a:rPr lang="en-US" sz="1400" b="1" dirty="0" err="1">
                <a:solidFill>
                  <a:srgbClr val="0000FF"/>
                </a:solidFill>
                <a:latin typeface="Courier"/>
                <a:cs typeface="Courier"/>
              </a:rPr>
              <a:t>ssh</a:t>
            </a:r>
            <a:endParaRPr lang="en-US" sz="1400" b="1" dirty="0">
              <a:solidFill>
                <a:srgbClr val="0000FF"/>
              </a:solidFill>
              <a:latin typeface="Courier"/>
              <a:cs typeface="Courie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6260-D851-7E4D-8A56-A77D7CCD6528}" type="slidenum">
              <a:rPr lang="en-US" smtClean="0"/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0200" y="5702300"/>
            <a:ext cx="65352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Helvetica"/>
                <a:cs typeface="Helvetica"/>
              </a:rPr>
              <a:t>Iscsi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datastores</a:t>
            </a:r>
            <a:r>
              <a:rPr lang="en-US" dirty="0" smtClean="0">
                <a:latin typeface="Helvetica"/>
                <a:cs typeface="Helvetica"/>
              </a:rPr>
              <a:t> are neither shared nor transferred. </a:t>
            </a:r>
          </a:p>
          <a:p>
            <a:r>
              <a:rPr lang="en-US" dirty="0" smtClean="0">
                <a:latin typeface="Helvetica"/>
                <a:cs typeface="Helvetica"/>
              </a:rPr>
              <a:t>A </a:t>
            </a:r>
            <a:r>
              <a:rPr lang="en-US" dirty="0" err="1" smtClean="0">
                <a:latin typeface="Helvetica"/>
                <a:cs typeface="Helvetica"/>
              </a:rPr>
              <a:t>symlink</a:t>
            </a:r>
            <a:r>
              <a:rPr lang="en-US" dirty="0" smtClean="0">
                <a:latin typeface="Helvetica"/>
                <a:cs typeface="Helvetica"/>
              </a:rPr>
              <a:t> is created by </a:t>
            </a:r>
            <a:r>
              <a:rPr lang="en-US" i="1" dirty="0" err="1" smtClean="0">
                <a:latin typeface="Helvetica"/>
                <a:cs typeface="Helvetica"/>
              </a:rPr>
              <a:t>iscsi</a:t>
            </a:r>
            <a:r>
              <a:rPr lang="en-US" dirty="0" smtClean="0">
                <a:latin typeface="Helvetica"/>
                <a:cs typeface="Helvetica"/>
              </a:rPr>
              <a:t> tool on the hypervisor in /</a:t>
            </a:r>
            <a:r>
              <a:rPr lang="en-US" dirty="0" err="1" smtClean="0">
                <a:latin typeface="Helvetica"/>
                <a:cs typeface="Helvetica"/>
              </a:rPr>
              <a:t>dev</a:t>
            </a:r>
            <a:r>
              <a:rPr lang="en-US" dirty="0" smtClean="0">
                <a:latin typeface="Helvetica"/>
                <a:cs typeface="Helvetica"/>
              </a:rPr>
              <a:t> tree  </a:t>
            </a:r>
            <a:endParaRPr lang="en-US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374127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4763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Helvetica"/>
                <a:cs typeface="Helvetica"/>
              </a:rPr>
              <a:t>Managing </a:t>
            </a:r>
            <a:r>
              <a:rPr lang="en-US" dirty="0" err="1" smtClean="0">
                <a:latin typeface="Helvetica"/>
                <a:cs typeface="Helvetica"/>
              </a:rPr>
              <a:t>datastores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07419" y="1125196"/>
            <a:ext cx="3640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Helvetica"/>
                <a:cs typeface="Helvetica"/>
              </a:rPr>
              <a:t>datastores</a:t>
            </a:r>
            <a:r>
              <a:rPr lang="en-US" sz="2400" dirty="0" smtClean="0">
                <a:latin typeface="Helvetica"/>
                <a:cs typeface="Helvetica"/>
              </a:rPr>
              <a:t>  on </a:t>
            </a:r>
            <a:r>
              <a:rPr lang="en-US" sz="2400" dirty="0">
                <a:latin typeface="Helvetica"/>
                <a:cs typeface="Helvetica"/>
              </a:rPr>
              <a:t>h</a:t>
            </a:r>
            <a:r>
              <a:rPr lang="en-US" sz="2400" dirty="0" smtClean="0">
                <a:latin typeface="Helvetica"/>
                <a:cs typeface="Helvetica"/>
              </a:rPr>
              <a:t>ypervisor 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13477"/>
            <a:ext cx="9143999" cy="4401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ourier"/>
                <a:cs typeface="Courier"/>
              </a:rPr>
              <a:t>$ </a:t>
            </a:r>
            <a:r>
              <a:rPr lang="en-US" sz="1400" b="1" dirty="0" err="1">
                <a:latin typeface="Courier"/>
                <a:cs typeface="Courier"/>
              </a:rPr>
              <a:t>ssh</a:t>
            </a:r>
            <a:r>
              <a:rPr lang="en-US" sz="1400" b="1" dirty="0">
                <a:latin typeface="Courier"/>
                <a:cs typeface="Courier"/>
              </a:rPr>
              <a:t> one-kvm-69 "</a:t>
            </a:r>
            <a:r>
              <a:rPr lang="en-US" sz="1400" b="1" dirty="0" err="1">
                <a:latin typeface="Courier"/>
                <a:cs typeface="Courier"/>
              </a:rPr>
              <a:t>ls</a:t>
            </a:r>
            <a:r>
              <a:rPr lang="en-US" sz="1400" b="1" dirty="0">
                <a:latin typeface="Courier"/>
                <a:cs typeface="Courier"/>
              </a:rPr>
              <a:t> -al /</a:t>
            </a:r>
            <a:r>
              <a:rPr lang="en-US" sz="1400" b="1" dirty="0" err="1">
                <a:latin typeface="Courier"/>
                <a:cs typeface="Courier"/>
              </a:rPr>
              <a:t>var</a:t>
            </a:r>
            <a:r>
              <a:rPr lang="en-US" sz="1400" b="1" dirty="0">
                <a:latin typeface="Courier"/>
                <a:cs typeface="Courier"/>
              </a:rPr>
              <a:t>/lib/one/</a:t>
            </a:r>
            <a:r>
              <a:rPr lang="en-US" sz="1400" b="1" dirty="0" err="1">
                <a:latin typeface="Courier"/>
                <a:cs typeface="Courier"/>
              </a:rPr>
              <a:t>datastores</a:t>
            </a:r>
            <a:r>
              <a:rPr lang="en-US" sz="1400" b="1" dirty="0">
                <a:latin typeface="Courier"/>
                <a:cs typeface="Courier"/>
              </a:rPr>
              <a:t>"</a:t>
            </a:r>
          </a:p>
          <a:p>
            <a:r>
              <a:rPr lang="en-US" sz="1400" b="1" dirty="0">
                <a:latin typeface="Courier"/>
                <a:cs typeface="Courier"/>
              </a:rPr>
              <a:t>total 32</a:t>
            </a:r>
          </a:p>
          <a:p>
            <a:r>
              <a:rPr lang="en-US" sz="1400" b="1" dirty="0" err="1">
                <a:latin typeface="Courier"/>
                <a:cs typeface="Courier"/>
              </a:rPr>
              <a:t>drwxr</a:t>
            </a:r>
            <a:r>
              <a:rPr lang="en-US" sz="1400" b="1" dirty="0">
                <a:latin typeface="Courier"/>
                <a:cs typeface="Courier"/>
              </a:rPr>
              <a:t>-</a:t>
            </a:r>
            <a:r>
              <a:rPr lang="en-US" sz="1400" b="1" dirty="0" err="1">
                <a:latin typeface="Courier"/>
                <a:cs typeface="Courier"/>
              </a:rPr>
              <a:t>xr</a:t>
            </a:r>
            <a:r>
              <a:rPr lang="en-US" sz="1400" b="1" dirty="0">
                <a:latin typeface="Courier"/>
                <a:cs typeface="Courier"/>
              </a:rPr>
              <a:t>-x 6 </a:t>
            </a:r>
            <a:r>
              <a:rPr lang="en-US" sz="1400" b="1" dirty="0" err="1">
                <a:latin typeface="Courier"/>
                <a:cs typeface="Courier"/>
              </a:rPr>
              <a:t>oneadmin</a:t>
            </a:r>
            <a:r>
              <a:rPr lang="en-US" sz="1400" b="1" dirty="0">
                <a:latin typeface="Courier"/>
                <a:cs typeface="Courier"/>
              </a:rPr>
              <a:t> </a:t>
            </a:r>
            <a:r>
              <a:rPr lang="en-US" sz="1400" b="1" dirty="0" err="1">
                <a:latin typeface="Courier"/>
                <a:cs typeface="Courier"/>
              </a:rPr>
              <a:t>oneadmin</a:t>
            </a:r>
            <a:r>
              <a:rPr lang="en-US" sz="1400" b="1" dirty="0">
                <a:latin typeface="Courier"/>
                <a:cs typeface="Courier"/>
              </a:rPr>
              <a:t> 4096 Jan 27  2015 .</a:t>
            </a:r>
          </a:p>
          <a:p>
            <a:r>
              <a:rPr lang="en-US" sz="1400" b="1" dirty="0" err="1">
                <a:latin typeface="Courier"/>
                <a:cs typeface="Courier"/>
              </a:rPr>
              <a:t>drwx</a:t>
            </a:r>
            <a:r>
              <a:rPr lang="en-US" sz="1400" b="1" dirty="0">
                <a:latin typeface="Courier"/>
                <a:cs typeface="Courier"/>
              </a:rPr>
              <a:t>------ 4 </a:t>
            </a:r>
            <a:r>
              <a:rPr lang="en-US" sz="1400" b="1" dirty="0" err="1">
                <a:latin typeface="Courier"/>
                <a:cs typeface="Courier"/>
              </a:rPr>
              <a:t>oneadmin</a:t>
            </a:r>
            <a:r>
              <a:rPr lang="en-US" sz="1400" b="1" dirty="0">
                <a:latin typeface="Courier"/>
                <a:cs typeface="Courier"/>
              </a:rPr>
              <a:t> </a:t>
            </a:r>
            <a:r>
              <a:rPr lang="en-US" sz="1400" b="1" dirty="0" err="1">
                <a:latin typeface="Courier"/>
                <a:cs typeface="Courier"/>
              </a:rPr>
              <a:t>oneadmin</a:t>
            </a:r>
            <a:r>
              <a:rPr lang="en-US" sz="1400" b="1" dirty="0">
                <a:latin typeface="Courier"/>
                <a:cs typeface="Courier"/>
              </a:rPr>
              <a:t> 4096 Jan 27  2015 ..</a:t>
            </a:r>
          </a:p>
          <a:p>
            <a:r>
              <a:rPr lang="en-US" sz="1400" b="1" dirty="0" err="1">
                <a:latin typeface="Courier"/>
                <a:cs typeface="Courier"/>
              </a:rPr>
              <a:t>drwxr</a:t>
            </a:r>
            <a:r>
              <a:rPr lang="en-US" sz="1400" b="1" dirty="0">
                <a:latin typeface="Courier"/>
                <a:cs typeface="Courier"/>
              </a:rPr>
              <a:t>-</a:t>
            </a:r>
            <a:r>
              <a:rPr lang="en-US" sz="1400" b="1" dirty="0" err="1">
                <a:latin typeface="Courier"/>
                <a:cs typeface="Courier"/>
              </a:rPr>
              <a:t>xr</a:t>
            </a:r>
            <a:r>
              <a:rPr lang="en-US" sz="1400" b="1" dirty="0">
                <a:latin typeface="Courier"/>
                <a:cs typeface="Courier"/>
              </a:rPr>
              <a:t>-x 3 </a:t>
            </a:r>
            <a:r>
              <a:rPr lang="en-US" sz="1400" b="1" dirty="0" err="1">
                <a:latin typeface="Courier"/>
                <a:cs typeface="Courier"/>
              </a:rPr>
              <a:t>oneadmin</a:t>
            </a:r>
            <a:r>
              <a:rPr lang="en-US" sz="1400" b="1" dirty="0">
                <a:latin typeface="Courier"/>
                <a:cs typeface="Courier"/>
              </a:rPr>
              <a:t> </a:t>
            </a:r>
            <a:r>
              <a:rPr lang="en-US" sz="1400" b="1" dirty="0" err="1">
                <a:latin typeface="Courier"/>
                <a:cs typeface="Courier"/>
              </a:rPr>
              <a:t>oneadmin</a:t>
            </a:r>
            <a:r>
              <a:rPr lang="en-US" sz="1400" b="1" dirty="0">
                <a:latin typeface="Courier"/>
                <a:cs typeface="Courier"/>
              </a:rPr>
              <a:t> 4096 Sep  3 11:30 </a:t>
            </a:r>
            <a:r>
              <a:rPr lang="en-US" sz="1400" b="1" dirty="0">
                <a:solidFill>
                  <a:srgbClr val="0000FF"/>
                </a:solidFill>
                <a:latin typeface="Courier"/>
                <a:cs typeface="Courier"/>
              </a:rPr>
              <a:t>0</a:t>
            </a:r>
          </a:p>
          <a:p>
            <a:r>
              <a:rPr lang="en-US" sz="1400" b="1" dirty="0" err="1">
                <a:latin typeface="Courier"/>
                <a:cs typeface="Courier"/>
              </a:rPr>
              <a:t>drwxr</a:t>
            </a:r>
            <a:r>
              <a:rPr lang="en-US" sz="1400" b="1" dirty="0">
                <a:latin typeface="Courier"/>
                <a:cs typeface="Courier"/>
              </a:rPr>
              <a:t>-x--- 5 </a:t>
            </a:r>
            <a:r>
              <a:rPr lang="en-US" sz="1400" b="1" dirty="0" err="1">
                <a:latin typeface="Courier"/>
                <a:cs typeface="Courier"/>
              </a:rPr>
              <a:t>oneadmin</a:t>
            </a:r>
            <a:r>
              <a:rPr lang="en-US" sz="1400" b="1" dirty="0">
                <a:latin typeface="Courier"/>
                <a:cs typeface="Courier"/>
              </a:rPr>
              <a:t> </a:t>
            </a:r>
            <a:r>
              <a:rPr lang="en-US" sz="1400" b="1" dirty="0" err="1">
                <a:latin typeface="Courier"/>
                <a:cs typeface="Courier"/>
              </a:rPr>
              <a:t>oneadmin</a:t>
            </a:r>
            <a:r>
              <a:rPr lang="en-US" sz="1400" b="1" dirty="0">
                <a:latin typeface="Courier"/>
                <a:cs typeface="Courier"/>
              </a:rPr>
              <a:t> 8192 Sep  2 13:53 1</a:t>
            </a:r>
          </a:p>
          <a:p>
            <a:r>
              <a:rPr lang="en-US" sz="1400" b="1" dirty="0" err="1">
                <a:latin typeface="Courier"/>
                <a:cs typeface="Courier"/>
              </a:rPr>
              <a:t>drwxr</a:t>
            </a:r>
            <a:r>
              <a:rPr lang="en-US" sz="1400" b="1" dirty="0">
                <a:latin typeface="Courier"/>
                <a:cs typeface="Courier"/>
              </a:rPr>
              <a:t>-</a:t>
            </a:r>
            <a:r>
              <a:rPr lang="en-US" sz="1400" b="1" dirty="0" err="1">
                <a:latin typeface="Courier"/>
                <a:cs typeface="Courier"/>
              </a:rPr>
              <a:t>xr</a:t>
            </a:r>
            <a:r>
              <a:rPr lang="en-US" sz="1400" b="1" dirty="0">
                <a:latin typeface="Courier"/>
                <a:cs typeface="Courier"/>
              </a:rPr>
              <a:t>-x 2 </a:t>
            </a:r>
            <a:r>
              <a:rPr lang="en-US" sz="1400" b="1" dirty="0" err="1">
                <a:latin typeface="Courier"/>
                <a:cs typeface="Courier"/>
              </a:rPr>
              <a:t>oneadmin</a:t>
            </a:r>
            <a:r>
              <a:rPr lang="en-US" sz="1400" b="1" dirty="0">
                <a:latin typeface="Courier"/>
                <a:cs typeface="Courier"/>
              </a:rPr>
              <a:t> </a:t>
            </a:r>
            <a:r>
              <a:rPr lang="en-US" sz="1400" b="1" dirty="0" err="1">
                <a:latin typeface="Courier"/>
                <a:cs typeface="Courier"/>
              </a:rPr>
              <a:t>oneadmin</a:t>
            </a:r>
            <a:r>
              <a:rPr lang="en-US" sz="1400" b="1" dirty="0">
                <a:latin typeface="Courier"/>
                <a:cs typeface="Courier"/>
              </a:rPr>
              <a:t> 4096 Jul 21 18:08 </a:t>
            </a:r>
            <a:r>
              <a:rPr lang="en-US" sz="1400" b="1" dirty="0">
                <a:solidFill>
                  <a:srgbClr val="008000"/>
                </a:solidFill>
                <a:latin typeface="Courier"/>
                <a:cs typeface="Courier"/>
              </a:rPr>
              <a:t>100</a:t>
            </a:r>
          </a:p>
          <a:p>
            <a:r>
              <a:rPr lang="en-US" sz="1400" b="1" dirty="0" err="1">
                <a:latin typeface="Courier"/>
                <a:cs typeface="Courier"/>
              </a:rPr>
              <a:t>drwxr</a:t>
            </a:r>
            <a:r>
              <a:rPr lang="en-US" sz="1400" b="1" dirty="0">
                <a:latin typeface="Courier"/>
                <a:cs typeface="Courier"/>
              </a:rPr>
              <a:t>-</a:t>
            </a:r>
            <a:r>
              <a:rPr lang="en-US" sz="1400" b="1" dirty="0" err="1">
                <a:latin typeface="Courier"/>
                <a:cs typeface="Courier"/>
              </a:rPr>
              <a:t>xr</a:t>
            </a:r>
            <a:r>
              <a:rPr lang="en-US" sz="1400" b="1" dirty="0">
                <a:latin typeface="Courier"/>
                <a:cs typeface="Courier"/>
              </a:rPr>
              <a:t>-x 2 </a:t>
            </a:r>
            <a:r>
              <a:rPr lang="en-US" sz="1400" b="1" dirty="0" err="1">
                <a:latin typeface="Courier"/>
                <a:cs typeface="Courier"/>
              </a:rPr>
              <a:t>oneadmin</a:t>
            </a:r>
            <a:r>
              <a:rPr lang="en-US" sz="1400" b="1" dirty="0">
                <a:latin typeface="Courier"/>
                <a:cs typeface="Courier"/>
              </a:rPr>
              <a:t> </a:t>
            </a:r>
            <a:r>
              <a:rPr lang="en-US" sz="1400" b="1" dirty="0" err="1">
                <a:latin typeface="Courier"/>
                <a:cs typeface="Courier"/>
              </a:rPr>
              <a:t>oneadmin</a:t>
            </a:r>
            <a:r>
              <a:rPr lang="en-US" sz="1400" b="1" dirty="0">
                <a:latin typeface="Courier"/>
                <a:cs typeface="Courier"/>
              </a:rPr>
              <a:t> 4096 Jul 16 11:13 101</a:t>
            </a:r>
          </a:p>
          <a:p>
            <a:r>
              <a:rPr lang="en-US" sz="1400" b="1" dirty="0" err="1">
                <a:latin typeface="Courier"/>
                <a:cs typeface="Courier"/>
              </a:rPr>
              <a:t>lrwxrwxrwx</a:t>
            </a:r>
            <a:r>
              <a:rPr lang="en-US" sz="1400" b="1" dirty="0">
                <a:latin typeface="Courier"/>
                <a:cs typeface="Courier"/>
              </a:rPr>
              <a:t> 1 </a:t>
            </a:r>
            <a:r>
              <a:rPr lang="en-US" sz="1400" b="1" dirty="0" err="1">
                <a:latin typeface="Courier"/>
                <a:cs typeface="Courier"/>
              </a:rPr>
              <a:t>oneadmin</a:t>
            </a:r>
            <a:r>
              <a:rPr lang="en-US" sz="1400" b="1" dirty="0">
                <a:latin typeface="Courier"/>
                <a:cs typeface="Courier"/>
              </a:rPr>
              <a:t> </a:t>
            </a:r>
            <a:r>
              <a:rPr lang="en-US" sz="1400" b="1" dirty="0" err="1">
                <a:latin typeface="Courier"/>
                <a:cs typeface="Courier"/>
              </a:rPr>
              <a:t>oneadmin</a:t>
            </a:r>
            <a:r>
              <a:rPr lang="en-US" sz="1400" b="1" dirty="0">
                <a:latin typeface="Courier"/>
                <a:cs typeface="Courier"/>
              </a:rPr>
              <a:t>   25 Jan 27  2015 </a:t>
            </a:r>
            <a:r>
              <a:rPr lang="en-US" sz="1400" b="1" dirty="0">
                <a:solidFill>
                  <a:srgbClr val="0000FF"/>
                </a:solidFill>
                <a:latin typeface="Courier"/>
                <a:cs typeface="Courier"/>
              </a:rPr>
              <a:t>109 -&gt; /</a:t>
            </a:r>
            <a:r>
              <a:rPr lang="en-US" sz="1400" b="1" dirty="0" err="1">
                <a:solidFill>
                  <a:srgbClr val="0000FF"/>
                </a:solidFill>
                <a:latin typeface="Courier"/>
                <a:cs typeface="Courier"/>
              </a:rPr>
              <a:t>var</a:t>
            </a:r>
            <a:r>
              <a:rPr lang="en-US" sz="1400" b="1" dirty="0">
                <a:solidFill>
                  <a:srgbClr val="0000FF"/>
                </a:solidFill>
                <a:latin typeface="Courier"/>
                <a:cs typeface="Courier"/>
              </a:rPr>
              <a:t>/lib/one/</a:t>
            </a:r>
            <a:r>
              <a:rPr lang="en-US" sz="1400" b="1" dirty="0" err="1">
                <a:solidFill>
                  <a:srgbClr val="0000FF"/>
                </a:solidFill>
                <a:latin typeface="Courier"/>
                <a:cs typeface="Courier"/>
              </a:rPr>
              <a:t>datastores</a:t>
            </a:r>
            <a:r>
              <a:rPr lang="en-US" sz="1400" b="1" dirty="0">
                <a:solidFill>
                  <a:srgbClr val="0000FF"/>
                </a:solidFill>
                <a:latin typeface="Courier"/>
                <a:cs typeface="Courier"/>
              </a:rPr>
              <a:t>/0</a:t>
            </a:r>
          </a:p>
          <a:p>
            <a:endParaRPr lang="en-US" sz="1400" b="1" dirty="0">
              <a:latin typeface="Courier"/>
              <a:cs typeface="Courier"/>
            </a:endParaRPr>
          </a:p>
          <a:p>
            <a:r>
              <a:rPr lang="en-US" sz="1400" b="1" dirty="0" smtClean="0">
                <a:latin typeface="Courier"/>
                <a:cs typeface="Courier"/>
              </a:rPr>
              <a:t>$ </a:t>
            </a:r>
            <a:r>
              <a:rPr lang="en-US" sz="1400" b="1" dirty="0" err="1" smtClean="0">
                <a:latin typeface="Courier"/>
                <a:cs typeface="Courier"/>
              </a:rPr>
              <a:t>ssh</a:t>
            </a:r>
            <a:r>
              <a:rPr lang="en-US" sz="1400" b="1" dirty="0" smtClean="0">
                <a:latin typeface="Courier"/>
                <a:cs typeface="Courier"/>
              </a:rPr>
              <a:t> </a:t>
            </a:r>
            <a:r>
              <a:rPr lang="en-US" sz="1400" b="1" dirty="0">
                <a:latin typeface="Courier"/>
                <a:cs typeface="Courier"/>
              </a:rPr>
              <a:t>one-kvm-69 "</a:t>
            </a:r>
            <a:r>
              <a:rPr lang="en-US" sz="1400" b="1" dirty="0" err="1">
                <a:latin typeface="Courier"/>
                <a:cs typeface="Courier"/>
              </a:rPr>
              <a:t>ls</a:t>
            </a:r>
            <a:r>
              <a:rPr lang="en-US" sz="1400" b="1" dirty="0">
                <a:latin typeface="Courier"/>
                <a:cs typeface="Courier"/>
              </a:rPr>
              <a:t> -</a:t>
            </a:r>
            <a:r>
              <a:rPr lang="en-US" sz="1400" b="1" dirty="0" err="1">
                <a:latin typeface="Courier"/>
                <a:cs typeface="Courier"/>
              </a:rPr>
              <a:t>alh</a:t>
            </a:r>
            <a:r>
              <a:rPr lang="en-US" sz="1400" b="1" dirty="0">
                <a:latin typeface="Courier"/>
                <a:cs typeface="Courier"/>
              </a:rPr>
              <a:t> /</a:t>
            </a:r>
            <a:r>
              <a:rPr lang="en-US" sz="1400" b="1" dirty="0" err="1">
                <a:latin typeface="Courier"/>
                <a:cs typeface="Courier"/>
              </a:rPr>
              <a:t>var</a:t>
            </a:r>
            <a:r>
              <a:rPr lang="en-US" sz="1400" b="1" dirty="0">
                <a:latin typeface="Courier"/>
                <a:cs typeface="Courier"/>
              </a:rPr>
              <a:t>/lib/one/</a:t>
            </a:r>
            <a:r>
              <a:rPr lang="en-US" sz="1400" b="1" dirty="0" err="1">
                <a:latin typeface="Courier"/>
                <a:cs typeface="Courier"/>
              </a:rPr>
              <a:t>datastores</a:t>
            </a:r>
            <a:r>
              <a:rPr lang="en-US" sz="1400" b="1" dirty="0">
                <a:latin typeface="Courier"/>
                <a:cs typeface="Courier"/>
              </a:rPr>
              <a:t>/</a:t>
            </a:r>
            <a:r>
              <a:rPr lang="en-US" sz="1400" b="1" dirty="0">
                <a:solidFill>
                  <a:srgbClr val="0000FF"/>
                </a:solidFill>
                <a:latin typeface="Courier"/>
                <a:cs typeface="Courier"/>
              </a:rPr>
              <a:t>0</a:t>
            </a:r>
            <a:r>
              <a:rPr lang="en-US" sz="1400" b="1" dirty="0">
                <a:latin typeface="Courier"/>
                <a:cs typeface="Courier"/>
              </a:rPr>
              <a:t>/</a:t>
            </a:r>
            <a:r>
              <a:rPr lang="en-US" sz="1400" b="1" dirty="0" smtClean="0">
                <a:solidFill>
                  <a:srgbClr val="008000"/>
                </a:solidFill>
                <a:latin typeface="Courier"/>
                <a:cs typeface="Courier"/>
              </a:rPr>
              <a:t>18267</a:t>
            </a:r>
            <a:r>
              <a:rPr lang="en-US" sz="1400" b="1" dirty="0" smtClean="0">
                <a:latin typeface="Courier"/>
                <a:cs typeface="Courier"/>
              </a:rPr>
              <a:t>”</a:t>
            </a:r>
            <a:endParaRPr lang="en-US" sz="1400" b="1" dirty="0">
              <a:latin typeface="Courier"/>
              <a:cs typeface="Courier"/>
            </a:endParaRPr>
          </a:p>
          <a:p>
            <a:r>
              <a:rPr lang="en-US" sz="1400" b="1" dirty="0" smtClean="0">
                <a:latin typeface="Courier"/>
                <a:cs typeface="Courier"/>
              </a:rPr>
              <a:t>-</a:t>
            </a:r>
            <a:r>
              <a:rPr lang="en-US" sz="1400" b="1" dirty="0" err="1">
                <a:latin typeface="Courier"/>
                <a:cs typeface="Courier"/>
              </a:rPr>
              <a:t>rw</a:t>
            </a:r>
            <a:r>
              <a:rPr lang="en-US" sz="1400" b="1" dirty="0">
                <a:latin typeface="Courier"/>
                <a:cs typeface="Courier"/>
              </a:rPr>
              <a:t>-</a:t>
            </a:r>
            <a:r>
              <a:rPr lang="en-US" sz="1400" b="1" dirty="0" err="1">
                <a:latin typeface="Courier"/>
                <a:cs typeface="Courier"/>
              </a:rPr>
              <a:t>rw</a:t>
            </a:r>
            <a:r>
              <a:rPr lang="en-US" sz="1400" b="1" dirty="0">
                <a:latin typeface="Courier"/>
                <a:cs typeface="Courier"/>
              </a:rPr>
              <a:t>-r-- 1 </a:t>
            </a:r>
            <a:r>
              <a:rPr lang="en-US" sz="1400" b="1" dirty="0" err="1">
                <a:latin typeface="Courier"/>
                <a:cs typeface="Courier"/>
              </a:rPr>
              <a:t>oneadmin</a:t>
            </a:r>
            <a:r>
              <a:rPr lang="en-US" sz="1400" b="1" dirty="0">
                <a:latin typeface="Courier"/>
                <a:cs typeface="Courier"/>
              </a:rPr>
              <a:t> </a:t>
            </a:r>
            <a:r>
              <a:rPr lang="en-US" sz="1400" b="1" dirty="0" err="1">
                <a:latin typeface="Courier"/>
                <a:cs typeface="Courier"/>
              </a:rPr>
              <a:t>oneadmin</a:t>
            </a:r>
            <a:r>
              <a:rPr lang="en-US" sz="1400" b="1" dirty="0">
                <a:latin typeface="Courier"/>
                <a:cs typeface="Courier"/>
              </a:rPr>
              <a:t> 1.2K Sep  3 11:30 deployment.0</a:t>
            </a:r>
          </a:p>
          <a:p>
            <a:r>
              <a:rPr lang="en-US" sz="1400" b="1" dirty="0">
                <a:latin typeface="Courier"/>
                <a:cs typeface="Courier"/>
              </a:rPr>
              <a:t>-</a:t>
            </a:r>
            <a:r>
              <a:rPr lang="en-US" sz="1400" b="1" dirty="0" err="1">
                <a:latin typeface="Courier"/>
                <a:cs typeface="Courier"/>
              </a:rPr>
              <a:t>rw</a:t>
            </a:r>
            <a:r>
              <a:rPr lang="en-US" sz="1400" b="1" dirty="0">
                <a:latin typeface="Courier"/>
                <a:cs typeface="Courier"/>
              </a:rPr>
              <a:t>-r--r-- 1 </a:t>
            </a:r>
            <a:r>
              <a:rPr lang="en-US" sz="1400" b="1" dirty="0" err="1">
                <a:latin typeface="Courier"/>
                <a:cs typeface="Courier"/>
              </a:rPr>
              <a:t>oneadmin</a:t>
            </a:r>
            <a:r>
              <a:rPr lang="en-US" sz="1400" b="1" dirty="0">
                <a:latin typeface="Courier"/>
                <a:cs typeface="Courier"/>
              </a:rPr>
              <a:t> </a:t>
            </a:r>
            <a:r>
              <a:rPr lang="en-US" sz="1400" b="1" dirty="0" err="1">
                <a:latin typeface="Courier"/>
                <a:cs typeface="Courier"/>
              </a:rPr>
              <a:t>oneadmin</a:t>
            </a:r>
            <a:r>
              <a:rPr lang="en-US" sz="1400" b="1" dirty="0">
                <a:latin typeface="Courier"/>
                <a:cs typeface="Courier"/>
              </a:rPr>
              <a:t> 2.0G Sep  4 17:40 disk.0</a:t>
            </a:r>
          </a:p>
          <a:p>
            <a:r>
              <a:rPr lang="en-US" sz="1400" b="1" dirty="0">
                <a:latin typeface="Courier"/>
                <a:cs typeface="Courier"/>
              </a:rPr>
              <a:t>-</a:t>
            </a:r>
            <a:r>
              <a:rPr lang="en-US" sz="1400" b="1" dirty="0" err="1">
                <a:latin typeface="Courier"/>
                <a:cs typeface="Courier"/>
              </a:rPr>
              <a:t>rw</a:t>
            </a:r>
            <a:r>
              <a:rPr lang="en-US" sz="1400" b="1" dirty="0">
                <a:latin typeface="Courier"/>
                <a:cs typeface="Courier"/>
              </a:rPr>
              <a:t>-</a:t>
            </a:r>
            <a:r>
              <a:rPr lang="en-US" sz="1400" b="1" dirty="0" err="1">
                <a:latin typeface="Courier"/>
                <a:cs typeface="Courier"/>
              </a:rPr>
              <a:t>rw</a:t>
            </a:r>
            <a:r>
              <a:rPr lang="en-US" sz="1400" b="1" dirty="0">
                <a:latin typeface="Courier"/>
                <a:cs typeface="Courier"/>
              </a:rPr>
              <a:t>-r-- 1 </a:t>
            </a:r>
            <a:r>
              <a:rPr lang="en-US" sz="1400" b="1" dirty="0" err="1">
                <a:latin typeface="Courier"/>
                <a:cs typeface="Courier"/>
              </a:rPr>
              <a:t>oneadmin</a:t>
            </a:r>
            <a:r>
              <a:rPr lang="en-US" sz="1400" b="1" dirty="0">
                <a:latin typeface="Courier"/>
                <a:cs typeface="Courier"/>
              </a:rPr>
              <a:t> </a:t>
            </a:r>
            <a:r>
              <a:rPr lang="en-US" sz="1400" b="1" dirty="0" err="1">
                <a:latin typeface="Courier"/>
                <a:cs typeface="Courier"/>
              </a:rPr>
              <a:t>oneadmin</a:t>
            </a:r>
            <a:r>
              <a:rPr lang="en-US" sz="1400" b="1" dirty="0">
                <a:latin typeface="Courier"/>
                <a:cs typeface="Courier"/>
              </a:rPr>
              <a:t> 157G Sep  4 17:40 disk.1</a:t>
            </a:r>
          </a:p>
          <a:p>
            <a:r>
              <a:rPr lang="en-US" sz="1400" b="1" dirty="0">
                <a:latin typeface="Courier"/>
                <a:cs typeface="Courier"/>
              </a:rPr>
              <a:t>-</a:t>
            </a:r>
            <a:r>
              <a:rPr lang="en-US" sz="1400" b="1" dirty="0" err="1">
                <a:latin typeface="Courier"/>
                <a:cs typeface="Courier"/>
              </a:rPr>
              <a:t>rw</a:t>
            </a:r>
            <a:r>
              <a:rPr lang="en-US" sz="1400" b="1" dirty="0">
                <a:latin typeface="Courier"/>
                <a:cs typeface="Courier"/>
              </a:rPr>
              <a:t>-r--r-- 1 </a:t>
            </a:r>
            <a:r>
              <a:rPr lang="en-US" sz="1400" b="1" dirty="0" err="1">
                <a:latin typeface="Courier"/>
                <a:cs typeface="Courier"/>
              </a:rPr>
              <a:t>oneadmin</a:t>
            </a:r>
            <a:r>
              <a:rPr lang="en-US" sz="1400" b="1" dirty="0">
                <a:latin typeface="Courier"/>
                <a:cs typeface="Courier"/>
              </a:rPr>
              <a:t> </a:t>
            </a:r>
            <a:r>
              <a:rPr lang="en-US" sz="1400" b="1" dirty="0" err="1">
                <a:latin typeface="Courier"/>
                <a:cs typeface="Courier"/>
              </a:rPr>
              <a:t>oneadmin</a:t>
            </a:r>
            <a:r>
              <a:rPr lang="en-US" sz="1400" b="1" dirty="0">
                <a:latin typeface="Courier"/>
                <a:cs typeface="Courier"/>
              </a:rPr>
              <a:t> 384K Sep  3 11:30 disk.2</a:t>
            </a:r>
          </a:p>
          <a:p>
            <a:endParaRPr lang="en-US" sz="1400" b="1" dirty="0" smtClean="0">
              <a:latin typeface="Courier"/>
              <a:cs typeface="Courier"/>
            </a:endParaRPr>
          </a:p>
          <a:p>
            <a:r>
              <a:rPr lang="en-US" sz="1400" b="1" dirty="0" smtClean="0">
                <a:latin typeface="Courier"/>
                <a:cs typeface="Courier"/>
              </a:rPr>
              <a:t>$ </a:t>
            </a:r>
            <a:r>
              <a:rPr lang="en-US" sz="1400" b="1" dirty="0" err="1">
                <a:latin typeface="Courier"/>
                <a:cs typeface="Courier"/>
              </a:rPr>
              <a:t>ssh</a:t>
            </a:r>
            <a:r>
              <a:rPr lang="en-US" sz="1400" b="1" dirty="0">
                <a:latin typeface="Courier"/>
                <a:cs typeface="Courier"/>
              </a:rPr>
              <a:t> one-kvm-69 "</a:t>
            </a:r>
            <a:r>
              <a:rPr lang="en-US" sz="1400" b="1" dirty="0" err="1">
                <a:latin typeface="Courier"/>
                <a:cs typeface="Courier"/>
              </a:rPr>
              <a:t>virsh</a:t>
            </a:r>
            <a:r>
              <a:rPr lang="en-US" sz="1400" b="1" dirty="0">
                <a:latin typeface="Courier"/>
                <a:cs typeface="Courier"/>
              </a:rPr>
              <a:t> list"</a:t>
            </a:r>
          </a:p>
          <a:p>
            <a:r>
              <a:rPr lang="en-US" sz="1400" b="1" dirty="0">
                <a:latin typeface="Courier"/>
                <a:cs typeface="Courier"/>
              </a:rPr>
              <a:t> Id    Name                           State</a:t>
            </a:r>
          </a:p>
          <a:p>
            <a:r>
              <a:rPr lang="en-US" sz="1400" b="1" dirty="0">
                <a:latin typeface="Courier"/>
                <a:cs typeface="Courier"/>
              </a:rPr>
              <a:t>----------------------------------------------------</a:t>
            </a:r>
          </a:p>
          <a:p>
            <a:r>
              <a:rPr lang="en-US" sz="1400" b="1" dirty="0">
                <a:latin typeface="Courier"/>
                <a:cs typeface="Courier"/>
              </a:rPr>
              <a:t> 1     one-</a:t>
            </a:r>
            <a:r>
              <a:rPr lang="en-US" sz="1400" b="1" dirty="0">
                <a:solidFill>
                  <a:srgbClr val="008000"/>
                </a:solidFill>
                <a:latin typeface="Courier"/>
                <a:cs typeface="Courier"/>
              </a:rPr>
              <a:t>18267</a:t>
            </a:r>
            <a:r>
              <a:rPr lang="en-US" sz="1400" b="1" dirty="0">
                <a:latin typeface="Courier"/>
                <a:cs typeface="Courier"/>
              </a:rPr>
              <a:t>                      </a:t>
            </a:r>
            <a:r>
              <a:rPr lang="en-US" sz="1400" b="1" dirty="0" smtClean="0">
                <a:latin typeface="Courier"/>
                <a:cs typeface="Courier"/>
              </a:rPr>
              <a:t>running</a:t>
            </a:r>
            <a:endParaRPr lang="en-US" sz="1400" b="1" dirty="0">
              <a:latin typeface="Courier"/>
              <a:cs typeface="Courie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6260-D851-7E4D-8A56-A77D7CCD6528}" type="slidenum">
              <a:rPr lang="en-US" smtClean="0"/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740400" y="2070100"/>
            <a:ext cx="3276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Helvetica"/>
                <a:cs typeface="Helvetica"/>
              </a:rPr>
              <a:t>Running VM system </a:t>
            </a:r>
            <a:r>
              <a:rPr lang="en-US" dirty="0" err="1" smtClean="0">
                <a:solidFill>
                  <a:srgbClr val="0000FF"/>
                </a:solidFill>
                <a:latin typeface="Helvetica"/>
                <a:cs typeface="Helvetica"/>
              </a:rPr>
              <a:t>datastore</a:t>
            </a:r>
            <a:endParaRPr lang="en-US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473700" y="2439432"/>
            <a:ext cx="546100" cy="50696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651500" y="2439432"/>
            <a:ext cx="533400" cy="129436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96100" y="2933700"/>
            <a:ext cx="1955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Helvetica"/>
                <a:cs typeface="Helvetica"/>
              </a:rPr>
              <a:t>images </a:t>
            </a:r>
            <a:r>
              <a:rPr lang="en-US" dirty="0" err="1" smtClean="0">
                <a:solidFill>
                  <a:srgbClr val="008000"/>
                </a:solidFill>
                <a:latin typeface="Helvetica"/>
                <a:cs typeface="Helvetica"/>
              </a:rPr>
              <a:t>datastore</a:t>
            </a:r>
            <a:endParaRPr lang="en-US" dirty="0">
              <a:solidFill>
                <a:srgbClr val="008000"/>
              </a:solidFill>
              <a:latin typeface="Helvetica"/>
              <a:cs typeface="Helvetica"/>
            </a:endParaRPr>
          </a:p>
        </p:txBody>
      </p:sp>
      <p:cxnSp>
        <p:nvCxnSpPr>
          <p:cNvPr id="14" name="Straight Arrow Connector 13"/>
          <p:cNvCxnSpPr>
            <a:stCxn id="12" idx="1"/>
          </p:cNvCxnSpPr>
          <p:nvPr/>
        </p:nvCxnSpPr>
        <p:spPr>
          <a:xfrm flipH="1">
            <a:off x="5651500" y="3118366"/>
            <a:ext cx="1244600" cy="285234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0453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4763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Helvetica"/>
                <a:cs typeface="Helvetica"/>
              </a:rPr>
              <a:t>Managing </a:t>
            </a:r>
            <a:r>
              <a:rPr lang="en-US" dirty="0" err="1" smtClean="0">
                <a:latin typeface="Helvetica"/>
                <a:cs typeface="Helvetica"/>
              </a:rPr>
              <a:t>datastores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23609" y="1153770"/>
            <a:ext cx="2364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Helvetica"/>
                <a:cs typeface="Helvetica"/>
              </a:rPr>
              <a:t>datastore</a:t>
            </a:r>
            <a:r>
              <a:rPr lang="en-US" sz="2400" dirty="0" smtClean="0">
                <a:latin typeface="Helvetica"/>
                <a:cs typeface="Helvetica"/>
              </a:rPr>
              <a:t>  show 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1913477"/>
            <a:ext cx="9143999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ourier"/>
                <a:cs typeface="Courier"/>
              </a:rPr>
              <a:t>$ </a:t>
            </a:r>
            <a:r>
              <a:rPr lang="en-US" sz="1400" b="1" dirty="0" err="1">
                <a:latin typeface="Courier"/>
                <a:cs typeface="Courier"/>
              </a:rPr>
              <a:t>onedatastore</a:t>
            </a:r>
            <a:r>
              <a:rPr lang="en-US" sz="1400" b="1" dirty="0">
                <a:latin typeface="Courier"/>
                <a:cs typeface="Courier"/>
              </a:rPr>
              <a:t> show 100</a:t>
            </a:r>
          </a:p>
          <a:p>
            <a:r>
              <a:rPr lang="en-US" sz="1400" b="1" dirty="0">
                <a:latin typeface="Courier"/>
                <a:cs typeface="Courier"/>
              </a:rPr>
              <a:t>DATASTORE 100 INFORMATION                                                       </a:t>
            </a:r>
          </a:p>
          <a:p>
            <a:r>
              <a:rPr lang="en-US" sz="1400" b="1" dirty="0">
                <a:latin typeface="Courier"/>
                <a:cs typeface="Courier"/>
              </a:rPr>
              <a:t>ID             : 100                 </a:t>
            </a:r>
          </a:p>
          <a:p>
            <a:r>
              <a:rPr lang="en-US" sz="1400" b="1" dirty="0">
                <a:latin typeface="Courier"/>
                <a:cs typeface="Courier"/>
              </a:rPr>
              <a:t>NAME           : </a:t>
            </a:r>
            <a:r>
              <a:rPr lang="en-US" sz="1400" b="1" dirty="0" err="1">
                <a:latin typeface="Courier"/>
                <a:cs typeface="Courier"/>
              </a:rPr>
              <a:t>cached_qcow</a:t>
            </a:r>
            <a:r>
              <a:rPr lang="en-US" sz="1400" b="1" dirty="0">
                <a:latin typeface="Courier"/>
                <a:cs typeface="Courier"/>
              </a:rPr>
              <a:t>         </a:t>
            </a:r>
          </a:p>
          <a:p>
            <a:r>
              <a:rPr lang="en-US" sz="1400" b="1" dirty="0">
                <a:latin typeface="Courier"/>
                <a:cs typeface="Courier"/>
              </a:rPr>
              <a:t>USER           : </a:t>
            </a:r>
            <a:r>
              <a:rPr lang="en-US" sz="1400" b="1" dirty="0" err="1">
                <a:latin typeface="Courier"/>
                <a:cs typeface="Courier"/>
              </a:rPr>
              <a:t>oneadmin</a:t>
            </a:r>
            <a:r>
              <a:rPr lang="en-US" sz="1400" b="1" dirty="0">
                <a:latin typeface="Courier"/>
                <a:cs typeface="Courier"/>
              </a:rPr>
              <a:t>            </a:t>
            </a:r>
          </a:p>
          <a:p>
            <a:r>
              <a:rPr lang="en-US" sz="1400" b="1" dirty="0">
                <a:latin typeface="Courier"/>
                <a:cs typeface="Courier"/>
              </a:rPr>
              <a:t>GROUP          : </a:t>
            </a:r>
            <a:r>
              <a:rPr lang="en-US" sz="1400" b="1" dirty="0" err="1">
                <a:latin typeface="Courier"/>
                <a:cs typeface="Courier"/>
              </a:rPr>
              <a:t>oneadmin</a:t>
            </a:r>
            <a:r>
              <a:rPr lang="en-US" sz="1400" b="1" dirty="0">
                <a:latin typeface="Courier"/>
                <a:cs typeface="Courier"/>
              </a:rPr>
              <a:t>            </a:t>
            </a:r>
          </a:p>
          <a:p>
            <a:r>
              <a:rPr lang="en-US" sz="1400" b="1" dirty="0">
                <a:latin typeface="Courier"/>
                <a:cs typeface="Courier"/>
              </a:rPr>
              <a:t>CLUSTER        : Workers             </a:t>
            </a:r>
          </a:p>
          <a:p>
            <a:r>
              <a:rPr lang="en-US" sz="1400" b="1" dirty="0">
                <a:latin typeface="Courier"/>
                <a:cs typeface="Courier"/>
              </a:rPr>
              <a:t>TYPE           : IMAGE               </a:t>
            </a:r>
          </a:p>
          <a:p>
            <a:r>
              <a:rPr lang="en-US" sz="1400" b="1" dirty="0">
                <a:latin typeface="Courier"/>
                <a:cs typeface="Courier"/>
              </a:rPr>
              <a:t>DS_MAD         : </a:t>
            </a:r>
            <a:r>
              <a:rPr lang="en-US" sz="1400" b="1" dirty="0" err="1">
                <a:latin typeface="Courier"/>
                <a:cs typeface="Courier"/>
              </a:rPr>
              <a:t>fs</a:t>
            </a:r>
            <a:r>
              <a:rPr lang="en-US" sz="1400" b="1" dirty="0">
                <a:latin typeface="Courier"/>
                <a:cs typeface="Courier"/>
              </a:rPr>
              <a:t>                  </a:t>
            </a:r>
          </a:p>
          <a:p>
            <a:r>
              <a:rPr lang="en-US" sz="1400" b="1" dirty="0">
                <a:latin typeface="Courier"/>
                <a:cs typeface="Courier"/>
              </a:rPr>
              <a:t>TM_MAD         : qcow2               </a:t>
            </a:r>
          </a:p>
          <a:p>
            <a:r>
              <a:rPr lang="en-US" sz="1400" b="1" dirty="0">
                <a:latin typeface="Courier"/>
                <a:cs typeface="Courier"/>
              </a:rPr>
              <a:t>BASE PATH      : /</a:t>
            </a:r>
            <a:r>
              <a:rPr lang="en-US" sz="1400" b="1" dirty="0" err="1">
                <a:latin typeface="Courier"/>
                <a:cs typeface="Courier"/>
              </a:rPr>
              <a:t>var</a:t>
            </a:r>
            <a:r>
              <a:rPr lang="en-US" sz="1400" b="1" dirty="0">
                <a:latin typeface="Courier"/>
                <a:cs typeface="Courier"/>
              </a:rPr>
              <a:t>/lib/one/</a:t>
            </a:r>
            <a:r>
              <a:rPr lang="en-US" sz="1400" b="1" dirty="0" err="1">
                <a:latin typeface="Courier"/>
                <a:cs typeface="Courier"/>
              </a:rPr>
              <a:t>datastores</a:t>
            </a:r>
            <a:r>
              <a:rPr lang="en-US" sz="1400" b="1" dirty="0">
                <a:latin typeface="Courier"/>
                <a:cs typeface="Courier"/>
              </a:rPr>
              <a:t>/100</a:t>
            </a:r>
          </a:p>
          <a:p>
            <a:r>
              <a:rPr lang="en-US" sz="1400" b="1" dirty="0" smtClean="0">
                <a:latin typeface="Courier"/>
                <a:cs typeface="Courier"/>
              </a:rPr>
              <a:t>[…]</a:t>
            </a:r>
          </a:p>
          <a:p>
            <a:r>
              <a:rPr lang="en-US" sz="1400" b="1" dirty="0">
                <a:latin typeface="Courier"/>
                <a:cs typeface="Courier"/>
              </a:rPr>
              <a:t>IMAGES         </a:t>
            </a:r>
          </a:p>
          <a:p>
            <a:r>
              <a:rPr lang="en-US" sz="1400" b="1" dirty="0">
                <a:latin typeface="Courier"/>
                <a:cs typeface="Courier"/>
              </a:rPr>
              <a:t>179            </a:t>
            </a:r>
          </a:p>
          <a:p>
            <a:r>
              <a:rPr lang="en-US" sz="1400" b="1" dirty="0">
                <a:latin typeface="Courier"/>
                <a:cs typeface="Courier"/>
              </a:rPr>
              <a:t>344            </a:t>
            </a:r>
          </a:p>
          <a:p>
            <a:r>
              <a:rPr lang="en-US" sz="1400" b="1" dirty="0">
                <a:latin typeface="Courier"/>
                <a:cs typeface="Courier"/>
              </a:rPr>
              <a:t>370            </a:t>
            </a:r>
          </a:p>
          <a:p>
            <a:r>
              <a:rPr lang="en-US" sz="1400" b="1" dirty="0">
                <a:latin typeface="Courier"/>
                <a:cs typeface="Courier"/>
              </a:rPr>
              <a:t>406            </a:t>
            </a:r>
          </a:p>
          <a:p>
            <a:r>
              <a:rPr lang="en-US" sz="1400" b="1" dirty="0">
                <a:latin typeface="Courier"/>
                <a:cs typeface="Courier"/>
              </a:rPr>
              <a:t>560            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"/>
                <a:cs typeface="Courier"/>
              </a:rPr>
              <a:t>571</a:t>
            </a:r>
            <a:r>
              <a:rPr lang="en-US" sz="1400" b="1" dirty="0">
                <a:latin typeface="Courier"/>
                <a:cs typeface="Courier"/>
              </a:rPr>
              <a:t>            </a:t>
            </a:r>
          </a:p>
          <a:p>
            <a:r>
              <a:rPr lang="en-US" sz="1400" b="1" dirty="0">
                <a:latin typeface="Courier"/>
                <a:cs typeface="Courier"/>
              </a:rPr>
              <a:t>606 </a:t>
            </a:r>
            <a:endParaRPr lang="en-US" sz="1400" b="1" dirty="0" smtClean="0">
              <a:latin typeface="Courier"/>
              <a:cs typeface="Courier"/>
            </a:endParaRPr>
          </a:p>
          <a:p>
            <a:r>
              <a:rPr lang="en-US" sz="1400" b="1" dirty="0" smtClean="0">
                <a:latin typeface="Courier"/>
                <a:cs typeface="Courier"/>
              </a:rPr>
              <a:t>[…]</a:t>
            </a:r>
            <a:endParaRPr lang="en-US" sz="1400" b="1" dirty="0">
              <a:latin typeface="Courier"/>
              <a:cs typeface="Courie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6260-D851-7E4D-8A56-A77D7CCD652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398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4763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Helvetica"/>
                <a:cs typeface="Helvetica"/>
              </a:rPr>
              <a:t>Managing </a:t>
            </a:r>
            <a:r>
              <a:rPr lang="en-US" dirty="0" err="1" smtClean="0">
                <a:latin typeface="Helvetica"/>
                <a:cs typeface="Helvetica"/>
              </a:rPr>
              <a:t>datastores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39316" y="1135365"/>
            <a:ext cx="3691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Helvetica"/>
                <a:cs typeface="Helvetica"/>
              </a:rPr>
              <a:t>datastores</a:t>
            </a:r>
            <a:r>
              <a:rPr lang="en-US" sz="2400" dirty="0" smtClean="0">
                <a:latin typeface="Helvetica"/>
                <a:cs typeface="Helvetica"/>
              </a:rPr>
              <a:t>  on Hypervisor 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144414"/>
            <a:ext cx="9143999" cy="4401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ourier"/>
                <a:cs typeface="Courier"/>
              </a:rPr>
              <a:t>[</a:t>
            </a:r>
            <a:r>
              <a:rPr lang="en-US" sz="1400" b="1" dirty="0">
                <a:latin typeface="Courier"/>
                <a:cs typeface="Courier"/>
              </a:rPr>
              <a:t>root@one-kvm-69 ~]# </a:t>
            </a:r>
            <a:r>
              <a:rPr lang="en-US" sz="1400" b="1" dirty="0" err="1">
                <a:latin typeface="Courier"/>
                <a:cs typeface="Courier"/>
              </a:rPr>
              <a:t>ls</a:t>
            </a:r>
            <a:r>
              <a:rPr lang="en-US" sz="1400" b="1" dirty="0">
                <a:latin typeface="Courier"/>
                <a:cs typeface="Courier"/>
              </a:rPr>
              <a:t> -</a:t>
            </a:r>
            <a:r>
              <a:rPr lang="en-US" sz="1400" b="1" dirty="0" err="1">
                <a:latin typeface="Courier"/>
                <a:cs typeface="Courier"/>
              </a:rPr>
              <a:t>alh</a:t>
            </a:r>
            <a:r>
              <a:rPr lang="en-US" sz="1400" b="1" dirty="0">
                <a:latin typeface="Courier"/>
                <a:cs typeface="Courier"/>
              </a:rPr>
              <a:t> /</a:t>
            </a:r>
            <a:r>
              <a:rPr lang="en-US" sz="1400" b="1" dirty="0" err="1">
                <a:latin typeface="Courier"/>
                <a:cs typeface="Courier"/>
              </a:rPr>
              <a:t>var</a:t>
            </a:r>
            <a:r>
              <a:rPr lang="en-US" sz="1400" b="1" dirty="0">
                <a:latin typeface="Courier"/>
                <a:cs typeface="Courier"/>
              </a:rPr>
              <a:t>/lib/one/</a:t>
            </a:r>
            <a:r>
              <a:rPr lang="en-US" sz="1400" b="1" dirty="0" err="1">
                <a:latin typeface="Courier"/>
                <a:cs typeface="Courier"/>
              </a:rPr>
              <a:t>datastores</a:t>
            </a:r>
            <a:r>
              <a:rPr lang="en-US" sz="1400" b="1" dirty="0">
                <a:latin typeface="Courier"/>
                <a:cs typeface="Courier"/>
              </a:rPr>
              <a:t>/100     </a:t>
            </a:r>
          </a:p>
          <a:p>
            <a:r>
              <a:rPr lang="en-US" sz="1400" b="1" dirty="0">
                <a:latin typeface="Courier"/>
                <a:cs typeface="Courier"/>
              </a:rPr>
              <a:t>total 36G</a:t>
            </a:r>
          </a:p>
          <a:p>
            <a:r>
              <a:rPr lang="en-US" sz="1400" b="1" dirty="0" err="1">
                <a:latin typeface="Courier"/>
                <a:cs typeface="Courier"/>
              </a:rPr>
              <a:t>drwxr</a:t>
            </a:r>
            <a:r>
              <a:rPr lang="en-US" sz="1400" b="1" dirty="0">
                <a:latin typeface="Courier"/>
                <a:cs typeface="Courier"/>
              </a:rPr>
              <a:t>-</a:t>
            </a:r>
            <a:r>
              <a:rPr lang="en-US" sz="1400" b="1" dirty="0" err="1">
                <a:latin typeface="Courier"/>
                <a:cs typeface="Courier"/>
              </a:rPr>
              <a:t>xr</a:t>
            </a:r>
            <a:r>
              <a:rPr lang="en-US" sz="1400" b="1" dirty="0">
                <a:latin typeface="Courier"/>
                <a:cs typeface="Courier"/>
              </a:rPr>
              <a:t>-x 2 </a:t>
            </a:r>
            <a:r>
              <a:rPr lang="en-US" sz="1400" b="1" dirty="0" err="1">
                <a:latin typeface="Courier"/>
                <a:cs typeface="Courier"/>
              </a:rPr>
              <a:t>oneadmin</a:t>
            </a:r>
            <a:r>
              <a:rPr lang="en-US" sz="1400" b="1" dirty="0">
                <a:latin typeface="Courier"/>
                <a:cs typeface="Courier"/>
              </a:rPr>
              <a:t> </a:t>
            </a:r>
            <a:r>
              <a:rPr lang="en-US" sz="1400" b="1" dirty="0" err="1">
                <a:latin typeface="Courier"/>
                <a:cs typeface="Courier"/>
              </a:rPr>
              <a:t>oneadmin</a:t>
            </a:r>
            <a:r>
              <a:rPr lang="en-US" sz="1400" b="1" dirty="0">
                <a:latin typeface="Courier"/>
                <a:cs typeface="Courier"/>
              </a:rPr>
              <a:t> 4.0K Jul 21 18:08 .</a:t>
            </a:r>
          </a:p>
          <a:p>
            <a:r>
              <a:rPr lang="en-US" sz="1400" b="1" dirty="0" err="1">
                <a:latin typeface="Courier"/>
                <a:cs typeface="Courier"/>
              </a:rPr>
              <a:t>drwxr</a:t>
            </a:r>
            <a:r>
              <a:rPr lang="en-US" sz="1400" b="1" dirty="0">
                <a:latin typeface="Courier"/>
                <a:cs typeface="Courier"/>
              </a:rPr>
              <a:t>-</a:t>
            </a:r>
            <a:r>
              <a:rPr lang="en-US" sz="1400" b="1" dirty="0" err="1">
                <a:latin typeface="Courier"/>
                <a:cs typeface="Courier"/>
              </a:rPr>
              <a:t>xr</a:t>
            </a:r>
            <a:r>
              <a:rPr lang="en-US" sz="1400" b="1" dirty="0">
                <a:latin typeface="Courier"/>
                <a:cs typeface="Courier"/>
              </a:rPr>
              <a:t>-x 6 </a:t>
            </a:r>
            <a:r>
              <a:rPr lang="en-US" sz="1400" b="1" dirty="0" err="1">
                <a:latin typeface="Courier"/>
                <a:cs typeface="Courier"/>
              </a:rPr>
              <a:t>oneadmin</a:t>
            </a:r>
            <a:r>
              <a:rPr lang="en-US" sz="1400" b="1" dirty="0">
                <a:latin typeface="Courier"/>
                <a:cs typeface="Courier"/>
              </a:rPr>
              <a:t> </a:t>
            </a:r>
            <a:r>
              <a:rPr lang="en-US" sz="1400" b="1" dirty="0" err="1">
                <a:latin typeface="Courier"/>
                <a:cs typeface="Courier"/>
              </a:rPr>
              <a:t>oneadmin</a:t>
            </a:r>
            <a:r>
              <a:rPr lang="en-US" sz="1400" b="1" dirty="0">
                <a:latin typeface="Courier"/>
                <a:cs typeface="Courier"/>
              </a:rPr>
              <a:t> 4.0K Jan 27  2015 ..</a:t>
            </a:r>
          </a:p>
          <a:p>
            <a:r>
              <a:rPr lang="en-US" sz="1400" b="1" dirty="0">
                <a:latin typeface="Courier"/>
                <a:cs typeface="Courier"/>
              </a:rPr>
              <a:t>-</a:t>
            </a:r>
            <a:r>
              <a:rPr lang="en-US" sz="1400" b="1" dirty="0" err="1">
                <a:latin typeface="Courier"/>
                <a:cs typeface="Courier"/>
              </a:rPr>
              <a:t>rw</a:t>
            </a:r>
            <a:r>
              <a:rPr lang="en-US" sz="1400" b="1" dirty="0">
                <a:latin typeface="Courier"/>
                <a:cs typeface="Courier"/>
              </a:rPr>
              <a:t>-r--r-- 1 </a:t>
            </a:r>
            <a:r>
              <a:rPr lang="en-US" sz="1400" b="1" dirty="0" err="1">
                <a:latin typeface="Courier"/>
                <a:cs typeface="Courier"/>
              </a:rPr>
              <a:t>oneadmin</a:t>
            </a:r>
            <a:r>
              <a:rPr lang="en-US" sz="1400" b="1" dirty="0">
                <a:latin typeface="Courier"/>
                <a:cs typeface="Courier"/>
              </a:rPr>
              <a:t> </a:t>
            </a:r>
            <a:r>
              <a:rPr lang="en-US" sz="1400" b="1" dirty="0" err="1">
                <a:latin typeface="Courier"/>
                <a:cs typeface="Courier"/>
              </a:rPr>
              <a:t>oneadmin</a:t>
            </a:r>
            <a:r>
              <a:rPr lang="en-US" sz="1400" b="1" dirty="0">
                <a:latin typeface="Courier"/>
                <a:cs typeface="Courier"/>
              </a:rPr>
              <a:t> 2.4G Dec 23  2014 301366810110b9d0d38a567608276d18</a:t>
            </a:r>
          </a:p>
          <a:p>
            <a:r>
              <a:rPr lang="en-US" sz="1400" b="1" dirty="0">
                <a:latin typeface="Courier"/>
                <a:cs typeface="Courier"/>
              </a:rPr>
              <a:t>-</a:t>
            </a:r>
            <a:r>
              <a:rPr lang="en-US" sz="1400" b="1" dirty="0" err="1">
                <a:latin typeface="Courier"/>
                <a:cs typeface="Courier"/>
              </a:rPr>
              <a:t>rw</a:t>
            </a:r>
            <a:r>
              <a:rPr lang="en-US" sz="1400" b="1" dirty="0">
                <a:latin typeface="Courier"/>
                <a:cs typeface="Courier"/>
              </a:rPr>
              <a:t>-r--r-- 1 </a:t>
            </a:r>
            <a:r>
              <a:rPr lang="en-US" sz="1400" b="1" dirty="0" err="1">
                <a:latin typeface="Courier"/>
                <a:cs typeface="Courier"/>
              </a:rPr>
              <a:t>oneadmin</a:t>
            </a:r>
            <a:r>
              <a:rPr lang="en-US" sz="1400" b="1" dirty="0">
                <a:latin typeface="Courier"/>
                <a:cs typeface="Courier"/>
              </a:rPr>
              <a:t> </a:t>
            </a:r>
            <a:r>
              <a:rPr lang="en-US" sz="1400" b="1" dirty="0" err="1">
                <a:latin typeface="Courier"/>
                <a:cs typeface="Courier"/>
              </a:rPr>
              <a:t>oneadmin</a:t>
            </a:r>
            <a:r>
              <a:rPr lang="en-US" sz="1400" b="1" dirty="0">
                <a:latin typeface="Courier"/>
                <a:cs typeface="Courier"/>
              </a:rPr>
              <a:t> 1.1G Jul 17 17:45 36a5c526f085e08ad76a8e33b20f5e68</a:t>
            </a:r>
          </a:p>
          <a:p>
            <a:r>
              <a:rPr lang="en-US" sz="1400" b="1" dirty="0">
                <a:latin typeface="Courier"/>
                <a:cs typeface="Courier"/>
              </a:rPr>
              <a:t>-</a:t>
            </a:r>
            <a:r>
              <a:rPr lang="en-US" sz="1400" b="1" dirty="0" err="1">
                <a:latin typeface="Courier"/>
                <a:cs typeface="Courier"/>
              </a:rPr>
              <a:t>rw</a:t>
            </a:r>
            <a:r>
              <a:rPr lang="en-US" sz="1400" b="1" dirty="0">
                <a:latin typeface="Courier"/>
                <a:cs typeface="Courier"/>
              </a:rPr>
              <a:t>-r--r-- 1 </a:t>
            </a:r>
            <a:r>
              <a:rPr lang="en-US" sz="1400" b="1" dirty="0" err="1">
                <a:latin typeface="Courier"/>
                <a:cs typeface="Courier"/>
              </a:rPr>
              <a:t>oneadmin</a:t>
            </a:r>
            <a:r>
              <a:rPr lang="en-US" sz="1400" b="1" dirty="0">
                <a:latin typeface="Courier"/>
                <a:cs typeface="Courier"/>
              </a:rPr>
              <a:t> </a:t>
            </a:r>
            <a:r>
              <a:rPr lang="en-US" sz="1400" b="1" dirty="0" err="1">
                <a:latin typeface="Courier"/>
                <a:cs typeface="Courier"/>
              </a:rPr>
              <a:t>oneadmin</a:t>
            </a:r>
            <a:r>
              <a:rPr lang="en-US" sz="1400" b="1" dirty="0">
                <a:latin typeface="Courier"/>
                <a:cs typeface="Courier"/>
              </a:rPr>
              <a:t> 3.9G Jun 16 15:49 37e84acd3f209bacad7cef0981294770</a:t>
            </a:r>
          </a:p>
          <a:p>
            <a:r>
              <a:rPr lang="en-US" sz="1400" b="1" dirty="0" smtClean="0">
                <a:latin typeface="Courier"/>
                <a:cs typeface="Courier"/>
              </a:rPr>
              <a:t>-</a:t>
            </a:r>
            <a:r>
              <a:rPr lang="en-US" sz="1400" b="1" dirty="0" err="1">
                <a:latin typeface="Courier"/>
                <a:cs typeface="Courier"/>
              </a:rPr>
              <a:t>rw</a:t>
            </a:r>
            <a:r>
              <a:rPr lang="en-US" sz="1400" b="1" dirty="0">
                <a:latin typeface="Courier"/>
                <a:cs typeface="Courier"/>
              </a:rPr>
              <a:t>-r--r-- 1 </a:t>
            </a:r>
            <a:r>
              <a:rPr lang="en-US" sz="1400" b="1" dirty="0" err="1">
                <a:latin typeface="Courier"/>
                <a:cs typeface="Courier"/>
              </a:rPr>
              <a:t>oneadmin</a:t>
            </a:r>
            <a:r>
              <a:rPr lang="en-US" sz="1400" b="1" dirty="0">
                <a:latin typeface="Courier"/>
                <a:cs typeface="Courier"/>
              </a:rPr>
              <a:t> </a:t>
            </a:r>
            <a:r>
              <a:rPr lang="en-US" sz="1400" b="1" dirty="0" err="1">
                <a:latin typeface="Courier"/>
                <a:cs typeface="Courier"/>
              </a:rPr>
              <a:t>oneadmin</a:t>
            </a:r>
            <a:r>
              <a:rPr lang="en-US" sz="1400" b="1" dirty="0">
                <a:latin typeface="Courier"/>
                <a:cs typeface="Courier"/>
              </a:rPr>
              <a:t> 4.0G Mar 23 10:39 415cc735930d89d44e786d16d13953ca</a:t>
            </a:r>
          </a:p>
          <a:p>
            <a:r>
              <a:rPr lang="en-US" sz="1400" b="1" dirty="0">
                <a:latin typeface="Courier"/>
                <a:cs typeface="Courier"/>
              </a:rPr>
              <a:t>-</a:t>
            </a:r>
            <a:r>
              <a:rPr lang="en-US" sz="1400" b="1" dirty="0" err="1">
                <a:latin typeface="Courier"/>
                <a:cs typeface="Courier"/>
              </a:rPr>
              <a:t>rw</a:t>
            </a:r>
            <a:r>
              <a:rPr lang="en-US" sz="1400" b="1" dirty="0">
                <a:latin typeface="Courier"/>
                <a:cs typeface="Courier"/>
              </a:rPr>
              <a:t>-r--r-- 1 </a:t>
            </a:r>
            <a:r>
              <a:rPr lang="en-US" sz="1400" b="1" dirty="0" err="1">
                <a:latin typeface="Courier"/>
                <a:cs typeface="Courier"/>
              </a:rPr>
              <a:t>oneadmin</a:t>
            </a:r>
            <a:r>
              <a:rPr lang="en-US" sz="1400" b="1" dirty="0">
                <a:latin typeface="Courier"/>
                <a:cs typeface="Courier"/>
              </a:rPr>
              <a:t> </a:t>
            </a:r>
            <a:r>
              <a:rPr lang="en-US" sz="1400" b="1" dirty="0" err="1">
                <a:latin typeface="Courier"/>
                <a:cs typeface="Courier"/>
              </a:rPr>
              <a:t>oneadmin</a:t>
            </a:r>
            <a:r>
              <a:rPr lang="en-US" sz="1400" b="1" dirty="0">
                <a:latin typeface="Courier"/>
                <a:cs typeface="Courier"/>
              </a:rPr>
              <a:t> 1.6G Mar 18 16:55 575e3d39ce965436375e6b1b762bcd91</a:t>
            </a:r>
          </a:p>
          <a:p>
            <a:r>
              <a:rPr lang="en-US" sz="1400" b="1" dirty="0">
                <a:latin typeface="Courier"/>
                <a:cs typeface="Courier"/>
              </a:rPr>
              <a:t>-</a:t>
            </a:r>
            <a:r>
              <a:rPr lang="en-US" sz="1400" b="1" dirty="0" err="1">
                <a:latin typeface="Courier"/>
                <a:cs typeface="Courier"/>
              </a:rPr>
              <a:t>rw</a:t>
            </a:r>
            <a:r>
              <a:rPr lang="en-US" sz="1400" b="1" dirty="0">
                <a:latin typeface="Courier"/>
                <a:cs typeface="Courier"/>
              </a:rPr>
              <a:t>-r--r-- 1 </a:t>
            </a:r>
            <a:r>
              <a:rPr lang="en-US" sz="1400" b="1" dirty="0" err="1">
                <a:latin typeface="Courier"/>
                <a:cs typeface="Courier"/>
              </a:rPr>
              <a:t>oneadmin</a:t>
            </a:r>
            <a:r>
              <a:rPr lang="en-US" sz="1400" b="1" dirty="0">
                <a:latin typeface="Courier"/>
                <a:cs typeface="Courier"/>
              </a:rPr>
              <a:t> </a:t>
            </a:r>
            <a:r>
              <a:rPr lang="en-US" sz="1400" b="1" dirty="0" err="1">
                <a:latin typeface="Courier"/>
                <a:cs typeface="Courier"/>
              </a:rPr>
              <a:t>oneadmin</a:t>
            </a:r>
            <a:r>
              <a:rPr lang="en-US" sz="1400" b="1" dirty="0">
                <a:latin typeface="Courier"/>
                <a:cs typeface="Courier"/>
              </a:rPr>
              <a:t> 4.5G Jul  8 10:42 63f3d63f089c6448942b8e281312971e</a:t>
            </a:r>
          </a:p>
          <a:p>
            <a:r>
              <a:rPr lang="en-US" sz="1400" b="1" dirty="0">
                <a:latin typeface="Courier"/>
                <a:cs typeface="Courier"/>
              </a:rPr>
              <a:t>-</a:t>
            </a:r>
            <a:r>
              <a:rPr lang="en-US" sz="1400" b="1" dirty="0" err="1">
                <a:latin typeface="Courier"/>
                <a:cs typeface="Courier"/>
              </a:rPr>
              <a:t>rw</a:t>
            </a:r>
            <a:r>
              <a:rPr lang="en-US" sz="1400" b="1" dirty="0">
                <a:latin typeface="Courier"/>
                <a:cs typeface="Courier"/>
              </a:rPr>
              <a:t>-r----- 1 </a:t>
            </a:r>
            <a:r>
              <a:rPr lang="en-US" sz="1400" b="1" dirty="0" err="1">
                <a:latin typeface="Courier"/>
                <a:cs typeface="Courier"/>
              </a:rPr>
              <a:t>oneadmin</a:t>
            </a:r>
            <a:r>
              <a:rPr lang="en-US" sz="1400" b="1" dirty="0">
                <a:latin typeface="Courier"/>
                <a:cs typeface="Courier"/>
              </a:rPr>
              <a:t> </a:t>
            </a:r>
            <a:r>
              <a:rPr lang="en-US" sz="1400" b="1" dirty="0" err="1">
                <a:latin typeface="Courier"/>
                <a:cs typeface="Courier"/>
              </a:rPr>
              <a:t>oneadmin</a:t>
            </a:r>
            <a:r>
              <a:rPr lang="en-US" sz="1400" b="1" dirty="0">
                <a:latin typeface="Courier"/>
                <a:cs typeface="Courier"/>
              </a:rPr>
              <a:t> 4.2G Jan 24  2014 9216c7d53b8e77c72c62a4f47d1b9c28</a:t>
            </a:r>
          </a:p>
          <a:p>
            <a:r>
              <a:rPr lang="en-US" sz="1400" b="1" dirty="0">
                <a:latin typeface="Courier"/>
                <a:cs typeface="Courier"/>
              </a:rPr>
              <a:t>-</a:t>
            </a:r>
            <a:r>
              <a:rPr lang="en-US" sz="1400" b="1" dirty="0" err="1">
                <a:latin typeface="Courier"/>
                <a:cs typeface="Courier"/>
              </a:rPr>
              <a:t>rw</a:t>
            </a:r>
            <a:r>
              <a:rPr lang="en-US" sz="1400" b="1" dirty="0">
                <a:latin typeface="Courier"/>
                <a:cs typeface="Courier"/>
              </a:rPr>
              <a:t>-r--r-- 1 </a:t>
            </a:r>
            <a:r>
              <a:rPr lang="en-US" sz="1400" b="1" dirty="0" err="1">
                <a:latin typeface="Courier"/>
                <a:cs typeface="Courier"/>
              </a:rPr>
              <a:t>oneadmin</a:t>
            </a:r>
            <a:r>
              <a:rPr lang="en-US" sz="1400" b="1" dirty="0">
                <a:latin typeface="Courier"/>
                <a:cs typeface="Courier"/>
              </a:rPr>
              <a:t> </a:t>
            </a:r>
            <a:r>
              <a:rPr lang="en-US" sz="1400" b="1" dirty="0" err="1">
                <a:latin typeface="Courier"/>
                <a:cs typeface="Courier"/>
              </a:rPr>
              <a:t>oneadmin</a:t>
            </a:r>
            <a:r>
              <a:rPr lang="en-US" sz="1400" b="1" dirty="0">
                <a:latin typeface="Courier"/>
                <a:cs typeface="Courier"/>
              </a:rPr>
              <a:t> 2.8G Jul 21 18:05 9f074f4bd1a8531cbff6a012b5bc2844</a:t>
            </a:r>
          </a:p>
          <a:p>
            <a:r>
              <a:rPr lang="en-US" sz="1400" b="1" dirty="0">
                <a:latin typeface="Courier"/>
                <a:cs typeface="Courier"/>
              </a:rPr>
              <a:t>-</a:t>
            </a:r>
            <a:r>
              <a:rPr lang="en-US" sz="1400" b="1" dirty="0" err="1">
                <a:latin typeface="Courier"/>
                <a:cs typeface="Courier"/>
              </a:rPr>
              <a:t>rw</a:t>
            </a:r>
            <a:r>
              <a:rPr lang="en-US" sz="1400" b="1" dirty="0">
                <a:latin typeface="Courier"/>
                <a:cs typeface="Courier"/>
              </a:rPr>
              <a:t>-r--r-- 1 </a:t>
            </a:r>
            <a:r>
              <a:rPr lang="en-US" sz="1400" b="1" dirty="0" err="1">
                <a:latin typeface="Courier"/>
                <a:cs typeface="Courier"/>
              </a:rPr>
              <a:t>oneadmin</a:t>
            </a:r>
            <a:r>
              <a:rPr lang="en-US" sz="1400" b="1" dirty="0">
                <a:latin typeface="Courier"/>
                <a:cs typeface="Courier"/>
              </a:rPr>
              <a:t> </a:t>
            </a:r>
            <a:r>
              <a:rPr lang="en-US" sz="1400" b="1" dirty="0" err="1">
                <a:latin typeface="Courier"/>
                <a:cs typeface="Courier"/>
              </a:rPr>
              <a:t>oneadmin</a:t>
            </a:r>
            <a:r>
              <a:rPr lang="en-US" sz="1400" b="1" dirty="0">
                <a:latin typeface="Courier"/>
                <a:cs typeface="Courier"/>
              </a:rPr>
              <a:t> 2.5G Jan 30  2015 </a:t>
            </a:r>
            <a:r>
              <a:rPr lang="en-US" sz="1400" b="1" dirty="0">
                <a:solidFill>
                  <a:srgbClr val="008000"/>
                </a:solidFill>
                <a:latin typeface="Courier"/>
                <a:cs typeface="Courier"/>
              </a:rPr>
              <a:t>abcf34d68eb440fe1d08acae11fcc038</a:t>
            </a:r>
          </a:p>
          <a:p>
            <a:r>
              <a:rPr lang="en-US" sz="1400" b="1" dirty="0">
                <a:latin typeface="Courier"/>
                <a:cs typeface="Courier"/>
              </a:rPr>
              <a:t>-</a:t>
            </a:r>
            <a:r>
              <a:rPr lang="en-US" sz="1400" b="1" dirty="0" err="1">
                <a:latin typeface="Courier"/>
                <a:cs typeface="Courier"/>
              </a:rPr>
              <a:t>rw</a:t>
            </a:r>
            <a:r>
              <a:rPr lang="en-US" sz="1400" b="1" dirty="0">
                <a:latin typeface="Courier"/>
                <a:cs typeface="Courier"/>
              </a:rPr>
              <a:t>-</a:t>
            </a:r>
            <a:r>
              <a:rPr lang="en-US" sz="1400" b="1" dirty="0" err="1">
                <a:latin typeface="Courier"/>
                <a:cs typeface="Courier"/>
              </a:rPr>
              <a:t>rw</a:t>
            </a:r>
            <a:r>
              <a:rPr lang="en-US" sz="1400" b="1" dirty="0">
                <a:latin typeface="Courier"/>
                <a:cs typeface="Courier"/>
              </a:rPr>
              <a:t>---- 1 </a:t>
            </a:r>
            <a:r>
              <a:rPr lang="en-US" sz="1400" b="1" dirty="0" err="1">
                <a:latin typeface="Courier"/>
                <a:cs typeface="Courier"/>
              </a:rPr>
              <a:t>oneadmin</a:t>
            </a:r>
            <a:r>
              <a:rPr lang="en-US" sz="1400" b="1" dirty="0">
                <a:latin typeface="Courier"/>
                <a:cs typeface="Courier"/>
              </a:rPr>
              <a:t> </a:t>
            </a:r>
            <a:r>
              <a:rPr lang="en-US" sz="1400" b="1" dirty="0" err="1">
                <a:latin typeface="Courier"/>
                <a:cs typeface="Courier"/>
              </a:rPr>
              <a:t>oneadmin</a:t>
            </a:r>
            <a:r>
              <a:rPr lang="en-US" sz="1400" b="1" dirty="0">
                <a:latin typeface="Courier"/>
                <a:cs typeface="Courier"/>
              </a:rPr>
              <a:t> 1.4G Mar 19  2014 c224ac762be10303cfc23959387d42df</a:t>
            </a:r>
          </a:p>
          <a:p>
            <a:r>
              <a:rPr lang="en-US" sz="1400" b="1" dirty="0">
                <a:latin typeface="Courier"/>
                <a:cs typeface="Courier"/>
              </a:rPr>
              <a:t>-</a:t>
            </a:r>
            <a:r>
              <a:rPr lang="en-US" sz="1400" b="1" dirty="0" err="1">
                <a:latin typeface="Courier"/>
                <a:cs typeface="Courier"/>
              </a:rPr>
              <a:t>rw</a:t>
            </a:r>
            <a:r>
              <a:rPr lang="en-US" sz="1400" b="1" dirty="0">
                <a:latin typeface="Courier"/>
                <a:cs typeface="Courier"/>
              </a:rPr>
              <a:t>-r--r-- 1 </a:t>
            </a:r>
            <a:r>
              <a:rPr lang="en-US" sz="1400" b="1" dirty="0" err="1">
                <a:latin typeface="Courier"/>
                <a:cs typeface="Courier"/>
              </a:rPr>
              <a:t>oneadmin</a:t>
            </a:r>
            <a:r>
              <a:rPr lang="en-US" sz="1400" b="1" dirty="0">
                <a:latin typeface="Courier"/>
                <a:cs typeface="Courier"/>
              </a:rPr>
              <a:t> </a:t>
            </a:r>
            <a:r>
              <a:rPr lang="en-US" sz="1400" b="1" dirty="0" err="1">
                <a:latin typeface="Courier"/>
                <a:cs typeface="Courier"/>
              </a:rPr>
              <a:t>oneadmin</a:t>
            </a:r>
            <a:r>
              <a:rPr lang="en-US" sz="1400" b="1" dirty="0">
                <a:latin typeface="Courier"/>
                <a:cs typeface="Courier"/>
              </a:rPr>
              <a:t> 2.8G Jul 21 17:46 df10ca879f32624873f27cf5020272cb</a:t>
            </a:r>
          </a:p>
          <a:p>
            <a:r>
              <a:rPr lang="en-US" sz="1400" b="1" dirty="0">
                <a:latin typeface="Courier"/>
                <a:cs typeface="Courier"/>
              </a:rPr>
              <a:t>-</a:t>
            </a:r>
            <a:r>
              <a:rPr lang="en-US" sz="1400" b="1" dirty="0" err="1">
                <a:latin typeface="Courier"/>
                <a:cs typeface="Courier"/>
              </a:rPr>
              <a:t>rw</a:t>
            </a:r>
            <a:r>
              <a:rPr lang="en-US" sz="1400" b="1" dirty="0">
                <a:latin typeface="Courier"/>
                <a:cs typeface="Courier"/>
              </a:rPr>
              <a:t>-</a:t>
            </a:r>
            <a:r>
              <a:rPr lang="en-US" sz="1400" b="1" dirty="0" err="1">
                <a:latin typeface="Courier"/>
                <a:cs typeface="Courier"/>
              </a:rPr>
              <a:t>rw</a:t>
            </a:r>
            <a:r>
              <a:rPr lang="en-US" sz="1400" b="1" dirty="0">
                <a:latin typeface="Courier"/>
                <a:cs typeface="Courier"/>
              </a:rPr>
              <a:t>---- 1 </a:t>
            </a:r>
            <a:r>
              <a:rPr lang="en-US" sz="1400" b="1" dirty="0" err="1">
                <a:latin typeface="Courier"/>
                <a:cs typeface="Courier"/>
              </a:rPr>
              <a:t>oneadmin</a:t>
            </a:r>
            <a:r>
              <a:rPr lang="en-US" sz="1400" b="1" dirty="0">
                <a:latin typeface="Courier"/>
                <a:cs typeface="Courier"/>
              </a:rPr>
              <a:t> </a:t>
            </a:r>
            <a:r>
              <a:rPr lang="en-US" sz="1400" b="1" dirty="0" err="1">
                <a:latin typeface="Courier"/>
                <a:cs typeface="Courier"/>
              </a:rPr>
              <a:t>oneadmin</a:t>
            </a:r>
            <a:r>
              <a:rPr lang="en-US" sz="1400" b="1" dirty="0">
                <a:latin typeface="Courier"/>
                <a:cs typeface="Courier"/>
              </a:rPr>
              <a:t> 2.2G May 21  2014 ede7f7f37ff49f144e1e7860c6fffa01</a:t>
            </a:r>
          </a:p>
          <a:p>
            <a:r>
              <a:rPr lang="en-US" sz="1400" b="1" dirty="0">
                <a:latin typeface="Courier"/>
                <a:cs typeface="Courier"/>
              </a:rPr>
              <a:t>-</a:t>
            </a:r>
            <a:r>
              <a:rPr lang="en-US" sz="1400" b="1" dirty="0" err="1">
                <a:latin typeface="Courier"/>
                <a:cs typeface="Courier"/>
              </a:rPr>
              <a:t>rw</a:t>
            </a:r>
            <a:r>
              <a:rPr lang="en-US" sz="1400" b="1" dirty="0">
                <a:latin typeface="Courier"/>
                <a:cs typeface="Courier"/>
              </a:rPr>
              <a:t>-</a:t>
            </a:r>
            <a:r>
              <a:rPr lang="en-US" sz="1400" b="1" dirty="0" err="1">
                <a:latin typeface="Courier"/>
                <a:cs typeface="Courier"/>
              </a:rPr>
              <a:t>rw</a:t>
            </a:r>
            <a:r>
              <a:rPr lang="en-US" sz="1400" b="1" dirty="0">
                <a:latin typeface="Courier"/>
                <a:cs typeface="Courier"/>
              </a:rPr>
              <a:t>---- 1 </a:t>
            </a:r>
            <a:r>
              <a:rPr lang="en-US" sz="1400" b="1" dirty="0" err="1">
                <a:latin typeface="Courier"/>
                <a:cs typeface="Courier"/>
              </a:rPr>
              <a:t>oneadmin</a:t>
            </a:r>
            <a:r>
              <a:rPr lang="en-US" sz="1400" b="1" dirty="0">
                <a:latin typeface="Courier"/>
                <a:cs typeface="Courier"/>
              </a:rPr>
              <a:t> </a:t>
            </a:r>
            <a:r>
              <a:rPr lang="en-US" sz="1400" b="1" dirty="0" err="1">
                <a:latin typeface="Courier"/>
                <a:cs typeface="Courier"/>
              </a:rPr>
              <a:t>oneadmin</a:t>
            </a:r>
            <a:r>
              <a:rPr lang="en-US" sz="1400" b="1" dirty="0">
                <a:latin typeface="Courier"/>
                <a:cs typeface="Courier"/>
              </a:rPr>
              <a:t> 2.3G Jun  4  2014 f403170329468977ee7c406a57d2ed3b</a:t>
            </a:r>
          </a:p>
          <a:p>
            <a:endParaRPr lang="en-US" sz="1400" b="1" dirty="0" smtClean="0">
              <a:latin typeface="Courier"/>
              <a:cs typeface="Courier"/>
            </a:endParaRPr>
          </a:p>
          <a:p>
            <a:endParaRPr lang="en-US" sz="1400" b="1" dirty="0">
              <a:latin typeface="Courier"/>
              <a:cs typeface="Courier"/>
            </a:endParaRPr>
          </a:p>
          <a:p>
            <a:r>
              <a:rPr lang="en-US" sz="1400" b="1" dirty="0" smtClean="0">
                <a:latin typeface="Courier"/>
                <a:cs typeface="Courier"/>
              </a:rPr>
              <a:t> </a:t>
            </a:r>
            <a:endParaRPr lang="en-US" sz="1400" b="1" dirty="0">
              <a:latin typeface="Courier"/>
              <a:cs typeface="Courie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6260-D851-7E4D-8A56-A77D7CCD652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66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958266"/>
            <a:ext cx="9143999" cy="5909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ourier"/>
                <a:cs typeface="Courier"/>
              </a:rPr>
              <a:t>$ </a:t>
            </a:r>
            <a:r>
              <a:rPr lang="en-US" sz="1400" b="1" dirty="0" err="1">
                <a:latin typeface="Courier"/>
                <a:cs typeface="Courier"/>
              </a:rPr>
              <a:t>oneimage</a:t>
            </a:r>
            <a:r>
              <a:rPr lang="en-US" sz="1400" b="1" dirty="0">
                <a:latin typeface="Courier"/>
                <a:cs typeface="Courier"/>
              </a:rPr>
              <a:t> show </a:t>
            </a:r>
            <a:r>
              <a:rPr lang="en-US" sz="1400" b="1" dirty="0">
                <a:solidFill>
                  <a:srgbClr val="008000"/>
                </a:solidFill>
                <a:latin typeface="Courier"/>
                <a:cs typeface="Courier"/>
              </a:rPr>
              <a:t>571</a:t>
            </a:r>
          </a:p>
          <a:p>
            <a:r>
              <a:rPr lang="en-US" sz="1400" b="1" dirty="0">
                <a:latin typeface="Courier"/>
                <a:cs typeface="Courier"/>
              </a:rPr>
              <a:t>IMAGE </a:t>
            </a:r>
            <a:r>
              <a:rPr lang="en-US" sz="1400" b="1" dirty="0">
                <a:solidFill>
                  <a:srgbClr val="008000"/>
                </a:solidFill>
                <a:latin typeface="Courier"/>
                <a:cs typeface="Courier"/>
              </a:rPr>
              <a:t>571</a:t>
            </a:r>
            <a:r>
              <a:rPr lang="en-US" sz="1400" b="1" dirty="0">
                <a:latin typeface="Courier"/>
                <a:cs typeface="Courier"/>
              </a:rPr>
              <a:t> INFORMATION                                                           </a:t>
            </a:r>
          </a:p>
          <a:p>
            <a:r>
              <a:rPr lang="en-US" sz="1400" b="1" dirty="0">
                <a:latin typeface="Courier"/>
                <a:cs typeface="Courier"/>
              </a:rPr>
              <a:t>ID             : </a:t>
            </a:r>
            <a:r>
              <a:rPr lang="en-US" sz="1400" b="1" dirty="0">
                <a:solidFill>
                  <a:srgbClr val="008000"/>
                </a:solidFill>
                <a:latin typeface="Courier"/>
                <a:cs typeface="Courier"/>
              </a:rPr>
              <a:t>571</a:t>
            </a:r>
            <a:r>
              <a:rPr lang="en-US" sz="1400" b="1" dirty="0">
                <a:latin typeface="Courier"/>
                <a:cs typeface="Courier"/>
              </a:rPr>
              <a:t>                 </a:t>
            </a:r>
          </a:p>
          <a:p>
            <a:r>
              <a:rPr lang="en-US" sz="1400" b="1" dirty="0">
                <a:latin typeface="Courier"/>
                <a:cs typeface="Courier"/>
              </a:rPr>
              <a:t>NAME           : WN-CentOS6-CloudInit-v11</a:t>
            </a:r>
          </a:p>
          <a:p>
            <a:r>
              <a:rPr lang="en-US" sz="1400" b="1" dirty="0" smtClean="0">
                <a:latin typeface="Courier"/>
                <a:cs typeface="Courier"/>
              </a:rPr>
              <a:t>DATASTORE      </a:t>
            </a:r>
            <a:r>
              <a:rPr lang="en-US" sz="1400" b="1" dirty="0">
                <a:latin typeface="Courier"/>
                <a:cs typeface="Courier"/>
              </a:rPr>
              <a:t>: </a:t>
            </a:r>
            <a:r>
              <a:rPr lang="en-US" sz="1400" b="1" dirty="0" err="1">
                <a:latin typeface="Courier"/>
                <a:cs typeface="Courier"/>
              </a:rPr>
              <a:t>cached_qcow</a:t>
            </a:r>
            <a:r>
              <a:rPr lang="en-US" sz="1400" b="1" dirty="0">
                <a:latin typeface="Courier"/>
                <a:cs typeface="Courier"/>
              </a:rPr>
              <a:t>         </a:t>
            </a:r>
          </a:p>
          <a:p>
            <a:r>
              <a:rPr lang="en-US" sz="1400" b="1" dirty="0">
                <a:latin typeface="Courier"/>
                <a:cs typeface="Courier"/>
              </a:rPr>
              <a:t>TYPE           : OS                  </a:t>
            </a:r>
          </a:p>
          <a:p>
            <a:r>
              <a:rPr lang="en-US" sz="1400" b="1" dirty="0" smtClean="0">
                <a:latin typeface="Courier"/>
                <a:cs typeface="Courier"/>
              </a:rPr>
              <a:t>PERSISTENT     </a:t>
            </a:r>
            <a:r>
              <a:rPr lang="en-US" sz="1400" b="1" dirty="0">
                <a:latin typeface="Courier"/>
                <a:cs typeface="Courier"/>
              </a:rPr>
              <a:t>: No                  </a:t>
            </a:r>
          </a:p>
          <a:p>
            <a:r>
              <a:rPr lang="en-US" sz="1400" b="1" dirty="0">
                <a:latin typeface="Courier"/>
                <a:cs typeface="Courier"/>
              </a:rPr>
              <a:t>SOURCE         : /</a:t>
            </a:r>
            <a:r>
              <a:rPr lang="en-US" sz="1400" b="1" dirty="0" err="1">
                <a:latin typeface="Courier"/>
                <a:cs typeface="Courier"/>
              </a:rPr>
              <a:t>var</a:t>
            </a:r>
            <a:r>
              <a:rPr lang="en-US" sz="1400" b="1" dirty="0">
                <a:latin typeface="Courier"/>
                <a:cs typeface="Courier"/>
              </a:rPr>
              <a:t>/lib/one/</a:t>
            </a:r>
            <a:r>
              <a:rPr lang="en-US" sz="1400" b="1" dirty="0" err="1">
                <a:latin typeface="Courier"/>
                <a:cs typeface="Courier"/>
              </a:rPr>
              <a:t>datastores</a:t>
            </a:r>
            <a:r>
              <a:rPr lang="en-US" sz="1400" b="1" dirty="0">
                <a:latin typeface="Courier"/>
                <a:cs typeface="Courier"/>
              </a:rPr>
              <a:t>/100/</a:t>
            </a:r>
            <a:r>
              <a:rPr lang="en-US" sz="1400" b="1" dirty="0">
                <a:solidFill>
                  <a:srgbClr val="008000"/>
                </a:solidFill>
                <a:latin typeface="Courier"/>
                <a:cs typeface="Courier"/>
              </a:rPr>
              <a:t>abcf34d68eb440fe1d08acae11fcc038</a:t>
            </a:r>
          </a:p>
          <a:p>
            <a:r>
              <a:rPr lang="en-US" sz="1400" b="1" dirty="0">
                <a:latin typeface="Courier"/>
                <a:cs typeface="Courier"/>
              </a:rPr>
              <a:t>FSTYPE         : </a:t>
            </a:r>
            <a:r>
              <a:rPr lang="en-US" sz="1400" b="1" dirty="0" err="1">
                <a:latin typeface="Courier"/>
                <a:cs typeface="Courier"/>
              </a:rPr>
              <a:t>save_as</a:t>
            </a:r>
            <a:r>
              <a:rPr lang="en-US" sz="1400" b="1" dirty="0">
                <a:latin typeface="Courier"/>
                <a:cs typeface="Courier"/>
              </a:rPr>
              <a:t>             </a:t>
            </a:r>
          </a:p>
          <a:p>
            <a:r>
              <a:rPr lang="en-US" sz="1400" b="1" dirty="0" smtClean="0">
                <a:latin typeface="Courier"/>
                <a:cs typeface="Courier"/>
              </a:rPr>
              <a:t>STATE          </a:t>
            </a:r>
            <a:r>
              <a:rPr lang="en-US" sz="1400" b="1" dirty="0">
                <a:latin typeface="Courier"/>
                <a:cs typeface="Courier"/>
              </a:rPr>
              <a:t>: used                </a:t>
            </a:r>
          </a:p>
          <a:p>
            <a:r>
              <a:rPr lang="en-US" sz="1400" b="1" dirty="0">
                <a:latin typeface="Courier"/>
                <a:cs typeface="Courier"/>
              </a:rPr>
              <a:t>RUNNING_VMS    : 49 </a:t>
            </a:r>
            <a:endParaRPr lang="en-US" sz="1400" b="1" dirty="0" smtClean="0">
              <a:latin typeface="Courier"/>
              <a:cs typeface="Courier"/>
            </a:endParaRPr>
          </a:p>
          <a:p>
            <a:r>
              <a:rPr lang="en-US" sz="1400" b="1" dirty="0" smtClean="0">
                <a:latin typeface="Courier"/>
                <a:cs typeface="Courier"/>
              </a:rPr>
              <a:t>[…]</a:t>
            </a:r>
            <a:r>
              <a:rPr lang="nb-NO" sz="1400" b="1" dirty="0">
                <a:latin typeface="Courier"/>
                <a:cs typeface="Courier"/>
              </a:rPr>
              <a:t> </a:t>
            </a:r>
            <a:endParaRPr lang="nb-NO" sz="1400" b="1" dirty="0" smtClean="0">
              <a:latin typeface="Courier"/>
              <a:cs typeface="Courier"/>
            </a:endParaRPr>
          </a:p>
          <a:p>
            <a:r>
              <a:rPr lang="nb-NO" sz="1400" b="1" dirty="0">
                <a:latin typeface="Courier"/>
                <a:cs typeface="Courier"/>
              </a:rPr>
              <a:t>]$ </a:t>
            </a:r>
            <a:r>
              <a:rPr lang="nb-NO" sz="1400" b="1" dirty="0" err="1">
                <a:latin typeface="Courier"/>
                <a:cs typeface="Courier"/>
              </a:rPr>
              <a:t>qemu-img</a:t>
            </a:r>
            <a:r>
              <a:rPr lang="nb-NO" sz="1400" b="1" dirty="0">
                <a:latin typeface="Courier"/>
                <a:cs typeface="Courier"/>
              </a:rPr>
              <a:t> info /var/</a:t>
            </a:r>
            <a:r>
              <a:rPr lang="nb-NO" sz="1400" b="1" dirty="0" err="1">
                <a:latin typeface="Courier"/>
                <a:cs typeface="Courier"/>
              </a:rPr>
              <a:t>lib</a:t>
            </a:r>
            <a:r>
              <a:rPr lang="nb-NO" sz="1400" b="1" dirty="0">
                <a:latin typeface="Courier"/>
                <a:cs typeface="Courier"/>
              </a:rPr>
              <a:t>/</a:t>
            </a:r>
            <a:r>
              <a:rPr lang="nb-NO" sz="1400" b="1" dirty="0" err="1">
                <a:latin typeface="Courier"/>
                <a:cs typeface="Courier"/>
              </a:rPr>
              <a:t>one</a:t>
            </a:r>
            <a:r>
              <a:rPr lang="nb-NO" sz="1400" b="1" dirty="0">
                <a:latin typeface="Courier"/>
                <a:cs typeface="Courier"/>
              </a:rPr>
              <a:t>/</a:t>
            </a:r>
            <a:r>
              <a:rPr lang="nb-NO" sz="1400" b="1" dirty="0" err="1">
                <a:latin typeface="Courier"/>
                <a:cs typeface="Courier"/>
              </a:rPr>
              <a:t>datastores</a:t>
            </a:r>
            <a:r>
              <a:rPr lang="nb-NO" sz="1400" b="1" dirty="0">
                <a:latin typeface="Courier"/>
                <a:cs typeface="Courier"/>
              </a:rPr>
              <a:t>/100/</a:t>
            </a:r>
            <a:r>
              <a:rPr lang="nb-NO" sz="1400" b="1" dirty="0">
                <a:solidFill>
                  <a:srgbClr val="008000"/>
                </a:solidFill>
                <a:latin typeface="Courier"/>
                <a:cs typeface="Courier"/>
              </a:rPr>
              <a:t>abcf34d68eb440fe1d08acae11fcc038</a:t>
            </a:r>
          </a:p>
          <a:p>
            <a:r>
              <a:rPr lang="nb-NO" sz="1400" b="1" dirty="0" smtClean="0">
                <a:latin typeface="Courier"/>
                <a:cs typeface="Courier"/>
              </a:rPr>
              <a:t>file </a:t>
            </a:r>
            <a:r>
              <a:rPr lang="nb-NO" sz="1400" b="1" dirty="0">
                <a:latin typeface="Courier"/>
                <a:cs typeface="Courier"/>
              </a:rPr>
              <a:t>format: qcow2</a:t>
            </a:r>
          </a:p>
          <a:p>
            <a:r>
              <a:rPr lang="nb-NO" sz="1400" b="1" dirty="0" err="1">
                <a:latin typeface="Courier"/>
                <a:cs typeface="Courier"/>
              </a:rPr>
              <a:t>virtual</a:t>
            </a:r>
            <a:r>
              <a:rPr lang="nb-NO" sz="1400" b="1" dirty="0">
                <a:latin typeface="Courier"/>
                <a:cs typeface="Courier"/>
              </a:rPr>
              <a:t> </a:t>
            </a:r>
            <a:r>
              <a:rPr lang="nb-NO" sz="1400" b="1" dirty="0" err="1">
                <a:latin typeface="Courier"/>
                <a:cs typeface="Courier"/>
              </a:rPr>
              <a:t>size</a:t>
            </a:r>
            <a:r>
              <a:rPr lang="nb-NO" sz="1400" b="1" dirty="0">
                <a:latin typeface="Courier"/>
                <a:cs typeface="Courier"/>
              </a:rPr>
              <a:t>: </a:t>
            </a:r>
            <a:r>
              <a:rPr lang="nb-NO" sz="1400" b="1" dirty="0">
                <a:solidFill>
                  <a:srgbClr val="FF0000"/>
                </a:solidFill>
                <a:latin typeface="Courier"/>
                <a:cs typeface="Courier"/>
              </a:rPr>
              <a:t>80G</a:t>
            </a:r>
            <a:r>
              <a:rPr lang="nb-NO" sz="1400" b="1" dirty="0">
                <a:latin typeface="Courier"/>
                <a:cs typeface="Courier"/>
              </a:rPr>
              <a:t> (85899345920 bytes)</a:t>
            </a:r>
          </a:p>
          <a:p>
            <a:r>
              <a:rPr lang="nb-NO" sz="1400" b="1" dirty="0">
                <a:latin typeface="Courier"/>
                <a:cs typeface="Courier"/>
              </a:rPr>
              <a:t>disk </a:t>
            </a:r>
            <a:r>
              <a:rPr lang="nb-NO" sz="1400" b="1" dirty="0" err="1">
                <a:latin typeface="Courier"/>
                <a:cs typeface="Courier"/>
              </a:rPr>
              <a:t>size</a:t>
            </a:r>
            <a:r>
              <a:rPr lang="nb-NO" sz="1400" b="1" dirty="0">
                <a:latin typeface="Courier"/>
                <a:cs typeface="Courier"/>
              </a:rPr>
              <a:t>: </a:t>
            </a:r>
            <a:r>
              <a:rPr lang="nb-NO" sz="1400" b="1" dirty="0">
                <a:solidFill>
                  <a:srgbClr val="FF0000"/>
                </a:solidFill>
                <a:latin typeface="Courier"/>
                <a:cs typeface="Courier"/>
              </a:rPr>
              <a:t>2.5G</a:t>
            </a:r>
          </a:p>
          <a:p>
            <a:endParaRPr lang="nb-NO" sz="1400" b="1" dirty="0" smtClean="0">
              <a:latin typeface="Courier"/>
              <a:cs typeface="Courier"/>
            </a:endParaRPr>
          </a:p>
          <a:p>
            <a:r>
              <a:rPr lang="nb-NO" sz="1400" b="1" dirty="0" smtClean="0">
                <a:latin typeface="Courier"/>
                <a:cs typeface="Courier"/>
              </a:rPr>
              <a:t>VIRTUAL MACHINES</a:t>
            </a:r>
            <a:endParaRPr lang="nb-NO" sz="1400" b="1" dirty="0">
              <a:latin typeface="Courier"/>
              <a:cs typeface="Courier"/>
            </a:endParaRPr>
          </a:p>
          <a:p>
            <a:r>
              <a:rPr lang="nb-NO" sz="1400" b="1" dirty="0">
                <a:latin typeface="Courier"/>
                <a:cs typeface="Courier"/>
              </a:rPr>
              <a:t>    ID USER     GROUP    NAME            STAT UCPU    UMEM HOST             TIME</a:t>
            </a:r>
          </a:p>
          <a:p>
            <a:r>
              <a:rPr lang="nb-NO" sz="1400" b="1" dirty="0">
                <a:latin typeface="Courier"/>
                <a:cs typeface="Courier"/>
              </a:rPr>
              <a:t> 11812 jlab12   ec2      ec2-m1-medium   runn    0    7.5G one-kvm-06 208d 18h30</a:t>
            </a:r>
            <a:endParaRPr lang="en-US" sz="1400" b="1" dirty="0" smtClean="0">
              <a:latin typeface="Courier"/>
              <a:cs typeface="Courier"/>
            </a:endParaRPr>
          </a:p>
          <a:p>
            <a:endParaRPr lang="en-US" sz="1400" b="1" dirty="0" smtClean="0">
              <a:latin typeface="Courier"/>
              <a:cs typeface="Courier"/>
            </a:endParaRPr>
          </a:p>
          <a:p>
            <a:r>
              <a:rPr lang="en-US" sz="1400" b="1" dirty="0" smtClean="0">
                <a:latin typeface="Courier"/>
                <a:cs typeface="Courier"/>
              </a:rPr>
              <a:t>$ </a:t>
            </a:r>
            <a:r>
              <a:rPr lang="en-US" sz="1400" b="1" dirty="0" err="1">
                <a:latin typeface="Courier"/>
                <a:cs typeface="Courier"/>
              </a:rPr>
              <a:t>onevm</a:t>
            </a:r>
            <a:r>
              <a:rPr lang="en-US" sz="1400" b="1" dirty="0">
                <a:latin typeface="Courier"/>
                <a:cs typeface="Courier"/>
              </a:rPr>
              <a:t> list | </a:t>
            </a:r>
            <a:r>
              <a:rPr lang="en-US" sz="1400" b="1" dirty="0" err="1">
                <a:latin typeface="Courier"/>
                <a:cs typeface="Courier"/>
              </a:rPr>
              <a:t>grep</a:t>
            </a:r>
            <a:r>
              <a:rPr lang="en-US" sz="1400" b="1" dirty="0">
                <a:latin typeface="Courier"/>
                <a:cs typeface="Courier"/>
              </a:rPr>
              <a:t> one-kvm-06</a:t>
            </a:r>
          </a:p>
          <a:p>
            <a:r>
              <a:rPr lang="en-US" sz="1400" b="1" dirty="0">
                <a:latin typeface="Courier"/>
                <a:cs typeface="Courier"/>
              </a:rPr>
              <a:t> 11812 jlab12   ec2      ec2-m1-medium   </a:t>
            </a:r>
            <a:r>
              <a:rPr lang="en-US" sz="1400" b="1" dirty="0" err="1">
                <a:latin typeface="Courier"/>
                <a:cs typeface="Courier"/>
              </a:rPr>
              <a:t>runn</a:t>
            </a:r>
            <a:r>
              <a:rPr lang="en-US" sz="1400" b="1" dirty="0">
                <a:latin typeface="Courier"/>
                <a:cs typeface="Courier"/>
              </a:rPr>
              <a:t>    0    7.5G one-kvm-06 213d 09h48</a:t>
            </a:r>
          </a:p>
          <a:p>
            <a:r>
              <a:rPr lang="en-US" sz="1400" b="1" dirty="0">
                <a:latin typeface="Courier"/>
                <a:cs typeface="Courier"/>
              </a:rPr>
              <a:t> 16129 </a:t>
            </a:r>
            <a:r>
              <a:rPr lang="en-US" sz="1400" b="1" dirty="0" err="1">
                <a:latin typeface="Courier"/>
                <a:cs typeface="Courier"/>
              </a:rPr>
              <a:t>sfarm</a:t>
            </a:r>
            <a:r>
              <a:rPr lang="en-US" sz="1400" b="1" dirty="0">
                <a:latin typeface="Courier"/>
                <a:cs typeface="Courier"/>
              </a:rPr>
              <a:t>    ec2      ec2-m1-large    </a:t>
            </a:r>
            <a:r>
              <a:rPr lang="en-US" sz="1400" b="1" dirty="0" err="1">
                <a:latin typeface="Courier"/>
                <a:cs typeface="Courier"/>
              </a:rPr>
              <a:t>poff</a:t>
            </a:r>
            <a:r>
              <a:rPr lang="en-US" sz="1400" b="1" dirty="0">
                <a:latin typeface="Courier"/>
                <a:cs typeface="Courier"/>
              </a:rPr>
              <a:t>    0      0K one-kvm-06  </a:t>
            </a:r>
            <a:r>
              <a:rPr lang="en-US" sz="1400" b="1" dirty="0" smtClean="0">
                <a:latin typeface="Courier"/>
                <a:cs typeface="Courier"/>
              </a:rPr>
              <a:t>69d</a:t>
            </a:r>
            <a:endParaRPr lang="en-US" sz="1400" b="1" dirty="0">
              <a:latin typeface="Courier"/>
              <a:cs typeface="Courier"/>
            </a:endParaRPr>
          </a:p>
          <a:p>
            <a:r>
              <a:rPr lang="en-US" sz="1400" b="1" dirty="0" smtClean="0">
                <a:latin typeface="Courier"/>
                <a:cs typeface="Courier"/>
              </a:rPr>
              <a:t>[</a:t>
            </a:r>
            <a:r>
              <a:rPr lang="en-US" sz="1400" b="1" dirty="0">
                <a:latin typeface="Courier"/>
                <a:cs typeface="Courier"/>
              </a:rPr>
              <a:t>root@one-kvm</a:t>
            </a:r>
            <a:r>
              <a:rPr lang="en-US" sz="1400" b="1" dirty="0" smtClean="0">
                <a:latin typeface="Courier"/>
                <a:cs typeface="Courier"/>
              </a:rPr>
              <a:t>-06 </a:t>
            </a:r>
            <a:r>
              <a:rPr lang="en-US" sz="1400" b="1" dirty="0">
                <a:latin typeface="Courier"/>
                <a:cs typeface="Courier"/>
              </a:rPr>
              <a:t>~]# </a:t>
            </a:r>
            <a:r>
              <a:rPr lang="en-US" sz="1400" b="1" dirty="0" err="1">
                <a:latin typeface="Courier"/>
                <a:cs typeface="Courier"/>
              </a:rPr>
              <a:t>ls</a:t>
            </a:r>
            <a:r>
              <a:rPr lang="en-US" sz="1400" b="1" dirty="0">
                <a:latin typeface="Courier"/>
                <a:cs typeface="Courier"/>
              </a:rPr>
              <a:t> -</a:t>
            </a:r>
            <a:r>
              <a:rPr lang="en-US" sz="1400" b="1" dirty="0" err="1">
                <a:latin typeface="Courier"/>
                <a:cs typeface="Courier"/>
              </a:rPr>
              <a:t>alh</a:t>
            </a:r>
            <a:r>
              <a:rPr lang="en-US" sz="1400" b="1" dirty="0">
                <a:latin typeface="Courier"/>
                <a:cs typeface="Courier"/>
              </a:rPr>
              <a:t> /</a:t>
            </a:r>
            <a:r>
              <a:rPr lang="en-US" sz="1400" b="1" dirty="0" err="1">
                <a:latin typeface="Courier"/>
                <a:cs typeface="Courier"/>
              </a:rPr>
              <a:t>var</a:t>
            </a:r>
            <a:r>
              <a:rPr lang="en-US" sz="1400" b="1" dirty="0">
                <a:latin typeface="Courier"/>
                <a:cs typeface="Courier"/>
              </a:rPr>
              <a:t>/lib/one/</a:t>
            </a:r>
            <a:r>
              <a:rPr lang="en-US" sz="1400" b="1" dirty="0" err="1">
                <a:latin typeface="Courier"/>
                <a:cs typeface="Courier"/>
              </a:rPr>
              <a:t>datastores</a:t>
            </a:r>
            <a:r>
              <a:rPr lang="en-US" sz="1400" b="1" dirty="0">
                <a:latin typeface="Courier"/>
                <a:cs typeface="Courier"/>
              </a:rPr>
              <a:t>/100     </a:t>
            </a:r>
          </a:p>
          <a:p>
            <a:r>
              <a:rPr lang="en-US" sz="1400" b="1" dirty="0" smtClean="0">
                <a:latin typeface="Courier"/>
                <a:cs typeface="Courier"/>
              </a:rPr>
              <a:t>[…]</a:t>
            </a:r>
            <a:endParaRPr lang="en-US" sz="1400" b="1" dirty="0">
              <a:latin typeface="Courier"/>
              <a:cs typeface="Courier"/>
            </a:endParaRPr>
          </a:p>
          <a:p>
            <a:r>
              <a:rPr lang="en-US" sz="1400" b="1" dirty="0">
                <a:latin typeface="Courier"/>
                <a:cs typeface="Courier"/>
              </a:rPr>
              <a:t>-</a:t>
            </a:r>
            <a:r>
              <a:rPr lang="en-US" sz="1400" b="1" dirty="0" err="1">
                <a:latin typeface="Courier"/>
                <a:cs typeface="Courier"/>
              </a:rPr>
              <a:t>rw</a:t>
            </a:r>
            <a:r>
              <a:rPr lang="en-US" sz="1400" b="1" dirty="0">
                <a:latin typeface="Courier"/>
                <a:cs typeface="Courier"/>
              </a:rPr>
              <a:t>-r--r-- 1 </a:t>
            </a:r>
            <a:r>
              <a:rPr lang="en-US" sz="1400" b="1" dirty="0" err="1">
                <a:latin typeface="Courier"/>
                <a:cs typeface="Courier"/>
              </a:rPr>
              <a:t>oneadmin</a:t>
            </a:r>
            <a:r>
              <a:rPr lang="en-US" sz="1400" b="1" dirty="0">
                <a:latin typeface="Courier"/>
                <a:cs typeface="Courier"/>
              </a:rPr>
              <a:t> </a:t>
            </a:r>
            <a:r>
              <a:rPr lang="en-US" sz="1400" b="1" dirty="0" err="1">
                <a:latin typeface="Courier"/>
                <a:cs typeface="Courier"/>
              </a:rPr>
              <a:t>oneadmin</a:t>
            </a:r>
            <a:r>
              <a:rPr lang="en-US" sz="1400" b="1" dirty="0">
                <a:latin typeface="Courier"/>
                <a:cs typeface="Courier"/>
              </a:rPr>
              <a:t> 2.5G Jan 30  2015 </a:t>
            </a:r>
            <a:r>
              <a:rPr lang="en-US" sz="1400" b="1" dirty="0" smtClean="0">
                <a:solidFill>
                  <a:srgbClr val="008000"/>
                </a:solidFill>
                <a:latin typeface="Courier"/>
                <a:cs typeface="Courier"/>
              </a:rPr>
              <a:t>abcf34d68eb440fe1d08acae11fcc038</a:t>
            </a:r>
            <a:r>
              <a:rPr lang="en-US" sz="1400" b="1" dirty="0" smtClean="0">
                <a:latin typeface="Courier"/>
                <a:cs typeface="Courier"/>
              </a:rPr>
              <a:t> </a:t>
            </a:r>
            <a:endParaRPr lang="en-US" sz="1400" b="1" dirty="0">
              <a:latin typeface="Courier"/>
              <a:cs typeface="Courie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4763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Helvetica"/>
                <a:cs typeface="Helvetica"/>
              </a:rPr>
              <a:t>Managing </a:t>
            </a:r>
            <a:r>
              <a:rPr lang="en-US" dirty="0" err="1" smtClean="0">
                <a:latin typeface="Helvetica"/>
                <a:cs typeface="Helvetica"/>
              </a:rPr>
              <a:t>datastores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29816" y="916930"/>
            <a:ext cx="3212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Image file in </a:t>
            </a:r>
            <a:r>
              <a:rPr lang="en-US" sz="2400" dirty="0" err="1" smtClean="0">
                <a:latin typeface="Helvetica"/>
                <a:cs typeface="Helvetica"/>
              </a:rPr>
              <a:t>datastore</a:t>
            </a:r>
            <a:r>
              <a:rPr lang="en-US" sz="2400" dirty="0" smtClean="0">
                <a:latin typeface="Helvetica"/>
                <a:cs typeface="Helvetica"/>
              </a:rPr>
              <a:t> 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6260-D851-7E4D-8A56-A77D7CCD652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460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4763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Helvetica"/>
                <a:cs typeface="Helvetica"/>
              </a:rPr>
              <a:t>Managing network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3216" y="1147762"/>
            <a:ext cx="1638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Helvetica"/>
                <a:cs typeface="Helvetica"/>
              </a:rPr>
              <a:t>vnet</a:t>
            </a:r>
            <a:r>
              <a:rPr lang="en-US" sz="2400" dirty="0" smtClean="0">
                <a:latin typeface="Helvetica"/>
                <a:cs typeface="Helvetica"/>
              </a:rPr>
              <a:t> listing 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335769"/>
            <a:ext cx="91439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ourier"/>
                <a:cs typeface="Courier"/>
              </a:rPr>
              <a:t>$ </a:t>
            </a:r>
            <a:r>
              <a:rPr lang="en-US" sz="1400" b="1" dirty="0" err="1">
                <a:latin typeface="Courier"/>
                <a:cs typeface="Courier"/>
              </a:rPr>
              <a:t>onevnet</a:t>
            </a:r>
            <a:r>
              <a:rPr lang="en-US" sz="1400" b="1" dirty="0">
                <a:latin typeface="Courier"/>
                <a:cs typeface="Courier"/>
              </a:rPr>
              <a:t> list</a:t>
            </a:r>
          </a:p>
          <a:p>
            <a:r>
              <a:rPr lang="en-US" sz="1400" b="1" dirty="0">
                <a:latin typeface="Courier"/>
                <a:cs typeface="Courier"/>
              </a:rPr>
              <a:t>  ID USER            GROUP        NAME                CLUSTER    BRIDGE   LEASES</a:t>
            </a:r>
          </a:p>
          <a:p>
            <a:r>
              <a:rPr lang="en-US" sz="1400" b="1" dirty="0">
                <a:latin typeface="Courier"/>
                <a:cs typeface="Courier"/>
              </a:rPr>
              <a:t>  20 </a:t>
            </a:r>
            <a:r>
              <a:rPr lang="en-US" sz="1400" b="1" dirty="0" err="1">
                <a:latin typeface="Courier"/>
                <a:cs typeface="Courier"/>
              </a:rPr>
              <a:t>oneadmin</a:t>
            </a:r>
            <a:r>
              <a:rPr lang="en-US" sz="1400" b="1" dirty="0">
                <a:latin typeface="Courier"/>
                <a:cs typeface="Courier"/>
              </a:rPr>
              <a:t>        </a:t>
            </a:r>
            <a:r>
              <a:rPr lang="en-US" sz="1400" b="1" dirty="0" err="1">
                <a:latin typeface="Courier"/>
                <a:cs typeface="Courier"/>
              </a:rPr>
              <a:t>oneadmin</a:t>
            </a:r>
            <a:r>
              <a:rPr lang="en-US" sz="1400" b="1" dirty="0">
                <a:latin typeface="Courier"/>
                <a:cs typeface="Courier"/>
              </a:rPr>
              <a:t>     Grid-Services-</a:t>
            </a:r>
            <a:r>
              <a:rPr lang="en-US" sz="1400" b="1" dirty="0" err="1">
                <a:latin typeface="Courier"/>
                <a:cs typeface="Courier"/>
              </a:rPr>
              <a:t>Priva</a:t>
            </a:r>
            <a:r>
              <a:rPr lang="en-US" sz="1400" b="1" dirty="0">
                <a:latin typeface="Courier"/>
                <a:cs typeface="Courier"/>
              </a:rPr>
              <a:t> -          br0          13</a:t>
            </a:r>
          </a:p>
          <a:p>
            <a:r>
              <a:rPr lang="en-US" sz="1400" b="1" dirty="0">
                <a:latin typeface="Courier"/>
                <a:cs typeface="Courier"/>
              </a:rPr>
              <a:t>  21 </a:t>
            </a:r>
            <a:r>
              <a:rPr lang="en-US" sz="1400" b="1" dirty="0" err="1">
                <a:latin typeface="Courier"/>
                <a:cs typeface="Courier"/>
              </a:rPr>
              <a:t>oneadmin</a:t>
            </a:r>
            <a:r>
              <a:rPr lang="en-US" sz="1400" b="1" dirty="0">
                <a:latin typeface="Courier"/>
                <a:cs typeface="Courier"/>
              </a:rPr>
              <a:t>        </a:t>
            </a:r>
            <a:r>
              <a:rPr lang="en-US" sz="1400" b="1" dirty="0" err="1">
                <a:latin typeface="Courier"/>
                <a:cs typeface="Courier"/>
              </a:rPr>
              <a:t>oneadmin</a:t>
            </a:r>
            <a:r>
              <a:rPr lang="en-US" sz="1400" b="1" dirty="0">
                <a:latin typeface="Courier"/>
                <a:cs typeface="Courier"/>
              </a:rPr>
              <a:t>     Grid-Services-</a:t>
            </a:r>
            <a:r>
              <a:rPr lang="en-US" sz="1400" b="1" dirty="0" err="1">
                <a:latin typeface="Courier"/>
                <a:cs typeface="Courier"/>
              </a:rPr>
              <a:t>Publi</a:t>
            </a:r>
            <a:r>
              <a:rPr lang="en-US" sz="1400" b="1" dirty="0">
                <a:latin typeface="Courier"/>
                <a:cs typeface="Courier"/>
              </a:rPr>
              <a:t> -          br1          15</a:t>
            </a:r>
          </a:p>
          <a:p>
            <a:r>
              <a:rPr lang="en-US" sz="1400" b="1" dirty="0">
                <a:latin typeface="Courier"/>
                <a:cs typeface="Courier"/>
              </a:rPr>
              <a:t>  32 </a:t>
            </a:r>
            <a:r>
              <a:rPr lang="en-US" sz="1400" b="1" dirty="0" err="1">
                <a:latin typeface="Courier"/>
                <a:cs typeface="Courier"/>
              </a:rPr>
              <a:t>oneadmin</a:t>
            </a:r>
            <a:r>
              <a:rPr lang="en-US" sz="1400" b="1" dirty="0">
                <a:latin typeface="Courier"/>
                <a:cs typeface="Courier"/>
              </a:rPr>
              <a:t>        </a:t>
            </a:r>
            <a:r>
              <a:rPr lang="en-US" sz="1400" b="1" dirty="0" err="1">
                <a:latin typeface="Courier"/>
                <a:cs typeface="Courier"/>
              </a:rPr>
              <a:t>oneadmin</a:t>
            </a:r>
            <a:r>
              <a:rPr lang="en-US" sz="1400" b="1" dirty="0">
                <a:latin typeface="Courier"/>
                <a:cs typeface="Courier"/>
              </a:rPr>
              <a:t>     </a:t>
            </a:r>
            <a:r>
              <a:rPr lang="en-US" sz="1400" b="1" dirty="0" err="1">
                <a:latin typeface="Courier"/>
                <a:cs typeface="Courier"/>
              </a:rPr>
              <a:t>VRouter</a:t>
            </a:r>
            <a:r>
              <a:rPr lang="en-US" sz="1400" b="1" dirty="0">
                <a:latin typeface="Courier"/>
                <a:cs typeface="Courier"/>
              </a:rPr>
              <a:t>-Pub         -          br1          16</a:t>
            </a:r>
          </a:p>
          <a:p>
            <a:r>
              <a:rPr lang="en-US" sz="1400" b="1" dirty="0">
                <a:latin typeface="Courier"/>
                <a:cs typeface="Courier"/>
              </a:rPr>
              <a:t>  35 </a:t>
            </a:r>
            <a:r>
              <a:rPr lang="en-US" sz="1400" b="1" dirty="0" err="1">
                <a:latin typeface="Courier"/>
                <a:cs typeface="Courier"/>
              </a:rPr>
              <a:t>oneadmin</a:t>
            </a:r>
            <a:r>
              <a:rPr lang="en-US" sz="1400" b="1" dirty="0">
                <a:latin typeface="Courier"/>
                <a:cs typeface="Courier"/>
              </a:rPr>
              <a:t>        </a:t>
            </a:r>
            <a:r>
              <a:rPr lang="en-US" sz="1400" b="1" dirty="0" err="1">
                <a:latin typeface="Courier"/>
                <a:cs typeface="Courier"/>
              </a:rPr>
              <a:t>oneadmin</a:t>
            </a:r>
            <a:r>
              <a:rPr lang="en-US" sz="1400" b="1" dirty="0">
                <a:latin typeface="Courier"/>
                <a:cs typeface="Courier"/>
              </a:rPr>
              <a:t>     T2-Dummy-Prv        -          br0           6</a:t>
            </a:r>
          </a:p>
          <a:p>
            <a:r>
              <a:rPr lang="en-US" sz="1400" b="1" dirty="0">
                <a:latin typeface="Courier"/>
                <a:cs typeface="Courier"/>
              </a:rPr>
              <a:t>  36 </a:t>
            </a:r>
            <a:r>
              <a:rPr lang="en-US" sz="1400" b="1" dirty="0" err="1">
                <a:latin typeface="Courier"/>
                <a:cs typeface="Courier"/>
              </a:rPr>
              <a:t>oneadmin</a:t>
            </a:r>
            <a:r>
              <a:rPr lang="en-US" sz="1400" b="1" dirty="0">
                <a:latin typeface="Courier"/>
                <a:cs typeface="Courier"/>
              </a:rPr>
              <a:t>        </a:t>
            </a:r>
            <a:r>
              <a:rPr lang="en-US" sz="1400" b="1" dirty="0" err="1">
                <a:latin typeface="Courier"/>
                <a:cs typeface="Courier"/>
              </a:rPr>
              <a:t>oneadmin</a:t>
            </a:r>
            <a:r>
              <a:rPr lang="en-US" sz="1400" b="1" dirty="0">
                <a:latin typeface="Courier"/>
                <a:cs typeface="Courier"/>
              </a:rPr>
              <a:t>     T2-PROOF-Prv        -          br0          64</a:t>
            </a:r>
          </a:p>
          <a:p>
            <a:r>
              <a:rPr lang="en-US" sz="1400" b="1" dirty="0">
                <a:latin typeface="Courier"/>
                <a:cs typeface="Courier"/>
              </a:rPr>
              <a:t>  37 </a:t>
            </a:r>
            <a:r>
              <a:rPr lang="en-US" sz="1400" b="1" dirty="0" err="1">
                <a:latin typeface="Courier"/>
                <a:cs typeface="Courier"/>
              </a:rPr>
              <a:t>oneadmin</a:t>
            </a:r>
            <a:r>
              <a:rPr lang="en-US" sz="1400" b="1" dirty="0">
                <a:latin typeface="Courier"/>
                <a:cs typeface="Courier"/>
              </a:rPr>
              <a:t>        </a:t>
            </a:r>
            <a:r>
              <a:rPr lang="en-US" sz="1400" b="1" dirty="0" err="1">
                <a:latin typeface="Courier"/>
                <a:cs typeface="Courier"/>
              </a:rPr>
              <a:t>oneadmin</a:t>
            </a:r>
            <a:r>
              <a:rPr lang="en-US" sz="1400" b="1" dirty="0">
                <a:latin typeface="Courier"/>
                <a:cs typeface="Courier"/>
              </a:rPr>
              <a:t>     T2-VWN-Prv          -          br0          60</a:t>
            </a:r>
          </a:p>
          <a:p>
            <a:endParaRPr lang="en-US" sz="1400" b="1" dirty="0" smtClean="0">
              <a:latin typeface="Courier"/>
              <a:cs typeface="Courier"/>
            </a:endParaRPr>
          </a:p>
          <a:p>
            <a:endParaRPr lang="en-US" sz="1400" b="1" dirty="0">
              <a:latin typeface="Courier"/>
              <a:cs typeface="Courie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6260-D851-7E4D-8A56-A77D7CCD652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865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4763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Helvetica"/>
                <a:cs typeface="Helvetica"/>
              </a:rPr>
              <a:t>Managing network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01316" y="1162993"/>
            <a:ext cx="1659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Helvetica"/>
                <a:cs typeface="Helvetica"/>
              </a:rPr>
              <a:t>vnet</a:t>
            </a:r>
            <a:r>
              <a:rPr lang="en-US" sz="2400" dirty="0" smtClean="0">
                <a:latin typeface="Helvetica"/>
                <a:cs typeface="Helvetica"/>
              </a:rPr>
              <a:t>  show 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1593037"/>
            <a:ext cx="9143999" cy="5047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ourier"/>
                <a:cs typeface="Courier"/>
              </a:rPr>
              <a:t>$ </a:t>
            </a:r>
            <a:r>
              <a:rPr lang="en-US" sz="1400" b="1" dirty="0" err="1">
                <a:latin typeface="Courier"/>
                <a:cs typeface="Courier"/>
              </a:rPr>
              <a:t>onevnet</a:t>
            </a:r>
            <a:r>
              <a:rPr lang="en-US" sz="1400" b="1" dirty="0">
                <a:latin typeface="Courier"/>
                <a:cs typeface="Courier"/>
              </a:rPr>
              <a:t> show 37</a:t>
            </a:r>
          </a:p>
          <a:p>
            <a:r>
              <a:rPr lang="en-US" sz="1400" b="1" dirty="0">
                <a:latin typeface="Courier"/>
                <a:cs typeface="Courier"/>
              </a:rPr>
              <a:t>VIRTUAL NETWORK 37 INFORMATION                                                  </a:t>
            </a:r>
          </a:p>
          <a:p>
            <a:r>
              <a:rPr lang="en-US" sz="1400" b="1" dirty="0">
                <a:latin typeface="Courier"/>
                <a:cs typeface="Courier"/>
              </a:rPr>
              <a:t>ID             : 37                  </a:t>
            </a:r>
          </a:p>
          <a:p>
            <a:r>
              <a:rPr lang="en-US" sz="1400" b="1" dirty="0">
                <a:latin typeface="Courier"/>
                <a:cs typeface="Courier"/>
              </a:rPr>
              <a:t>NAME           : T2-VWN-Prv          </a:t>
            </a:r>
          </a:p>
          <a:p>
            <a:r>
              <a:rPr lang="en-US" sz="1400" b="1" dirty="0">
                <a:latin typeface="Courier"/>
                <a:cs typeface="Courier"/>
              </a:rPr>
              <a:t>USER           : </a:t>
            </a:r>
            <a:r>
              <a:rPr lang="en-US" sz="1400" b="1" dirty="0" err="1">
                <a:latin typeface="Courier"/>
                <a:cs typeface="Courier"/>
              </a:rPr>
              <a:t>oneadmin</a:t>
            </a:r>
            <a:r>
              <a:rPr lang="en-US" sz="1400" b="1" dirty="0">
                <a:latin typeface="Courier"/>
                <a:cs typeface="Courier"/>
              </a:rPr>
              <a:t>            </a:t>
            </a:r>
          </a:p>
          <a:p>
            <a:r>
              <a:rPr lang="en-US" sz="1400" b="1" dirty="0">
                <a:latin typeface="Courier"/>
                <a:cs typeface="Courier"/>
              </a:rPr>
              <a:t>GROUP          : </a:t>
            </a:r>
            <a:r>
              <a:rPr lang="en-US" sz="1400" b="1" dirty="0" err="1">
                <a:latin typeface="Courier"/>
                <a:cs typeface="Courier"/>
              </a:rPr>
              <a:t>oneadmin</a:t>
            </a:r>
            <a:r>
              <a:rPr lang="en-US" sz="1400" b="1" dirty="0">
                <a:latin typeface="Courier"/>
                <a:cs typeface="Courier"/>
              </a:rPr>
              <a:t>            </a:t>
            </a:r>
          </a:p>
          <a:p>
            <a:r>
              <a:rPr lang="en-US" sz="1400" b="1" dirty="0">
                <a:latin typeface="Courier"/>
                <a:cs typeface="Courier"/>
              </a:rPr>
              <a:t>CLUSTER        : -                   </a:t>
            </a:r>
          </a:p>
          <a:p>
            <a:r>
              <a:rPr lang="en-US" sz="1400" b="1" dirty="0">
                <a:latin typeface="Courier"/>
                <a:cs typeface="Courier"/>
              </a:rPr>
              <a:t>BRIDGE         : br0                 </a:t>
            </a:r>
          </a:p>
          <a:p>
            <a:r>
              <a:rPr lang="en-US" sz="1400" b="1" dirty="0">
                <a:latin typeface="Courier"/>
                <a:cs typeface="Courier"/>
              </a:rPr>
              <a:t>VLAN           : No                  </a:t>
            </a:r>
          </a:p>
          <a:p>
            <a:r>
              <a:rPr lang="en-US" sz="1400" b="1" dirty="0">
                <a:latin typeface="Courier"/>
                <a:cs typeface="Courier"/>
              </a:rPr>
              <a:t>USED LEASES    : 60 </a:t>
            </a:r>
          </a:p>
          <a:p>
            <a:endParaRPr lang="en-US" sz="1400" b="1" dirty="0" smtClean="0">
              <a:latin typeface="Courier"/>
              <a:cs typeface="Courier"/>
            </a:endParaRPr>
          </a:p>
          <a:p>
            <a:r>
              <a:rPr lang="en-US" sz="1400" b="1" dirty="0">
                <a:latin typeface="Courier"/>
                <a:cs typeface="Courier"/>
              </a:rPr>
              <a:t>VIRTUAL NETWORK TEMPLATE                                                        </a:t>
            </a:r>
          </a:p>
          <a:p>
            <a:r>
              <a:rPr lang="en-US" sz="1400" b="1" dirty="0">
                <a:latin typeface="Courier"/>
                <a:cs typeface="Courier"/>
              </a:rPr>
              <a:t>BRIDGE="br0"</a:t>
            </a:r>
          </a:p>
          <a:p>
            <a:r>
              <a:rPr lang="en-US" sz="1400" b="1" dirty="0">
                <a:latin typeface="Courier"/>
                <a:cs typeface="Courier"/>
              </a:rPr>
              <a:t>NETWORK_MASK="</a:t>
            </a:r>
            <a:r>
              <a:rPr lang="en-US" sz="1400" b="1" dirty="0" smtClean="0">
                <a:latin typeface="Courier"/>
                <a:cs typeface="Courier"/>
              </a:rPr>
              <a:t>255.255.255.0”</a:t>
            </a:r>
            <a:endParaRPr lang="en-US" sz="1400" b="1" dirty="0">
              <a:latin typeface="Courier"/>
              <a:cs typeface="Courier"/>
            </a:endParaRPr>
          </a:p>
          <a:p>
            <a:endParaRPr lang="en-US" sz="1400" b="1" dirty="0">
              <a:latin typeface="Courier"/>
              <a:cs typeface="Courier"/>
            </a:endParaRPr>
          </a:p>
          <a:p>
            <a:r>
              <a:rPr lang="en-US" sz="1400" b="1" dirty="0">
                <a:latin typeface="Courier"/>
                <a:cs typeface="Courier"/>
              </a:rPr>
              <a:t>ADDRESS RANGE POOL                                                              </a:t>
            </a:r>
          </a:p>
          <a:p>
            <a:r>
              <a:rPr lang="en-US" sz="1400" b="1" dirty="0">
                <a:latin typeface="Courier"/>
                <a:cs typeface="Courier"/>
              </a:rPr>
              <a:t> AR TYPE    SIZE LEASES               MAC              IP          GLOBAL_PREFIX</a:t>
            </a:r>
          </a:p>
          <a:p>
            <a:r>
              <a:rPr lang="en-US" sz="1400" b="1" dirty="0">
                <a:latin typeface="Courier"/>
                <a:cs typeface="Courier"/>
              </a:rPr>
              <a:t>  0 IP4      254     60 02:00:</a:t>
            </a:r>
            <a:r>
              <a:rPr lang="en-US" sz="1400" b="1" dirty="0">
                <a:solidFill>
                  <a:srgbClr val="0000FF"/>
                </a:solidFill>
                <a:latin typeface="Courier"/>
                <a:cs typeface="Courier"/>
              </a:rPr>
              <a:t>c0:a8:03:01</a:t>
            </a:r>
            <a:r>
              <a:rPr lang="en-US" sz="1400" b="1" dirty="0">
                <a:latin typeface="Courier"/>
                <a:cs typeface="Courier"/>
              </a:rPr>
              <a:t>     </a:t>
            </a:r>
            <a:r>
              <a:rPr lang="en-US" sz="1400" b="1" dirty="0">
                <a:solidFill>
                  <a:srgbClr val="0000FF"/>
                </a:solidFill>
                <a:latin typeface="Courier"/>
                <a:cs typeface="Courier"/>
              </a:rPr>
              <a:t>192.168.3.1</a:t>
            </a:r>
            <a:r>
              <a:rPr lang="en-US" sz="1400" b="1" dirty="0">
                <a:latin typeface="Courier"/>
                <a:cs typeface="Courier"/>
              </a:rPr>
              <a:t>                      </a:t>
            </a:r>
            <a:r>
              <a:rPr lang="en-US" sz="1400" b="1" dirty="0" smtClean="0">
                <a:latin typeface="Courier"/>
                <a:cs typeface="Courier"/>
              </a:rPr>
              <a:t>-</a:t>
            </a:r>
            <a:endParaRPr lang="en-US" sz="1400" b="1" dirty="0">
              <a:latin typeface="Courier"/>
              <a:cs typeface="Courier"/>
            </a:endParaRPr>
          </a:p>
          <a:p>
            <a:r>
              <a:rPr lang="en-US" sz="1400" b="1" dirty="0">
                <a:latin typeface="Courier"/>
                <a:cs typeface="Courier"/>
              </a:rPr>
              <a:t>LEASES                                                                          </a:t>
            </a:r>
          </a:p>
          <a:p>
            <a:r>
              <a:rPr lang="en-US" sz="1400" b="1" dirty="0">
                <a:latin typeface="Courier"/>
                <a:cs typeface="Courier"/>
              </a:rPr>
              <a:t>AR  OWNER                    MAC              IP                      IP6_GLOBAL</a:t>
            </a:r>
          </a:p>
          <a:p>
            <a:r>
              <a:rPr lang="en-US" sz="1400" b="1" dirty="0">
                <a:latin typeface="Courier"/>
                <a:cs typeface="Courier"/>
              </a:rPr>
              <a:t>0   VM : 18102 02:00:c0:a8:03:</a:t>
            </a:r>
            <a:r>
              <a:rPr lang="en-US" sz="1400" b="1" dirty="0">
                <a:solidFill>
                  <a:srgbClr val="0000FF"/>
                </a:solidFill>
                <a:latin typeface="Courier"/>
                <a:cs typeface="Courier"/>
              </a:rPr>
              <a:t>15</a:t>
            </a:r>
            <a:r>
              <a:rPr lang="en-US" sz="1400" b="1" dirty="0">
                <a:latin typeface="Courier"/>
                <a:cs typeface="Courier"/>
              </a:rPr>
              <a:t>    192.168.3.</a:t>
            </a:r>
            <a:r>
              <a:rPr lang="en-US" sz="1400" b="1" dirty="0">
                <a:solidFill>
                  <a:srgbClr val="0000FF"/>
                </a:solidFill>
                <a:latin typeface="Courier"/>
                <a:cs typeface="Courier"/>
              </a:rPr>
              <a:t>21</a:t>
            </a:r>
            <a:r>
              <a:rPr lang="en-US" sz="1400" b="1" dirty="0">
                <a:latin typeface="Courier"/>
                <a:cs typeface="Courier"/>
              </a:rPr>
              <a:t>                               </a:t>
            </a:r>
            <a:r>
              <a:rPr lang="en-US" sz="1400" b="1" dirty="0" smtClean="0">
                <a:latin typeface="Courier"/>
                <a:cs typeface="Courier"/>
              </a:rPr>
              <a:t>-</a:t>
            </a:r>
          </a:p>
          <a:p>
            <a:r>
              <a:rPr lang="en-US" sz="1400" b="1" dirty="0" smtClean="0">
                <a:latin typeface="Courier"/>
                <a:cs typeface="Courier"/>
              </a:rPr>
              <a:t>[…]</a:t>
            </a:r>
          </a:p>
          <a:p>
            <a:r>
              <a:rPr lang="en-US" sz="1400" b="1" dirty="0" smtClean="0">
                <a:latin typeface="Courier"/>
                <a:cs typeface="Courier"/>
              </a:rPr>
              <a:t>0   </a:t>
            </a:r>
            <a:r>
              <a:rPr lang="en-US" sz="1400" b="1" dirty="0">
                <a:latin typeface="Courier"/>
                <a:cs typeface="Courier"/>
              </a:rPr>
              <a:t>VM : 18302 02:00:c0:a8:03:</a:t>
            </a:r>
            <a:r>
              <a:rPr lang="en-US" sz="1400" b="1" dirty="0">
                <a:solidFill>
                  <a:srgbClr val="0000FF"/>
                </a:solidFill>
                <a:latin typeface="Courier"/>
                <a:cs typeface="Courier"/>
              </a:rPr>
              <a:t>52</a:t>
            </a:r>
            <a:r>
              <a:rPr lang="en-US" sz="1400" b="1" dirty="0">
                <a:latin typeface="Courier"/>
                <a:cs typeface="Courier"/>
              </a:rPr>
              <a:t>    192.168.3.</a:t>
            </a:r>
            <a:r>
              <a:rPr lang="en-US" sz="1400" b="1" dirty="0">
                <a:solidFill>
                  <a:srgbClr val="0000FF"/>
                </a:solidFill>
                <a:latin typeface="Courier"/>
                <a:cs typeface="Courier"/>
              </a:rPr>
              <a:t>82</a:t>
            </a:r>
            <a:r>
              <a:rPr lang="en-US" sz="1400" b="1" dirty="0">
                <a:latin typeface="Courier"/>
                <a:cs typeface="Courier"/>
              </a:rPr>
              <a:t>                               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6260-D851-7E4D-8A56-A77D7CCD652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612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9926"/>
            <a:ext cx="8229600" cy="1143000"/>
          </a:xfrm>
        </p:spPr>
        <p:txBody>
          <a:bodyPr>
            <a:noAutofit/>
          </a:bodyPr>
          <a:lstStyle/>
          <a:p>
            <a:r>
              <a:rPr lang="en-US" dirty="0">
                <a:latin typeface="Helvetica"/>
                <a:cs typeface="Helvetica"/>
              </a:rPr>
              <a:t>CLI and Sunstone</a:t>
            </a:r>
            <a:br>
              <a:rPr lang="en-US" dirty="0">
                <a:latin typeface="Helvetica"/>
                <a:cs typeface="Helvetica"/>
              </a:rPr>
            </a:br>
            <a:endParaRPr lang="en-US" dirty="0">
              <a:latin typeface="Helvetica"/>
              <a:cs typeface="Helvetica"/>
            </a:endParaRPr>
          </a:p>
        </p:txBody>
      </p:sp>
      <p:pic>
        <p:nvPicPr>
          <p:cNvPr id="4" name="Picture 3" descr="terminal-CL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3510"/>
            <a:ext cx="4714875" cy="3047028"/>
          </a:xfrm>
          <a:prstGeom prst="rect">
            <a:avLst/>
          </a:prstGeom>
        </p:spPr>
      </p:pic>
      <p:pic>
        <p:nvPicPr>
          <p:cNvPr id="5" name="Picture 4" descr="sunstone-logi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5" y="3173510"/>
            <a:ext cx="4405711" cy="304702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6260-D851-7E4D-8A56-A77D7CCD652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030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2526"/>
            <a:ext cx="8229600" cy="829674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Managing the infrastructure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6260-D851-7E4D-8A56-A77D7CCD6528}" type="slidenum">
              <a:rPr lang="en-US" smtClean="0"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39800" y="2286000"/>
            <a:ext cx="502052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Helvetica"/>
                <a:cs typeface="Helvetica"/>
              </a:rPr>
              <a:t>OpenNebula</a:t>
            </a:r>
            <a:r>
              <a:rPr lang="en-US" sz="3200" dirty="0" smtClean="0">
                <a:latin typeface="Helvetica"/>
                <a:cs typeface="Helvetica"/>
              </a:rPr>
              <a:t> Infrastructure 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>
                <a:latin typeface="Helvetica"/>
                <a:cs typeface="Helvetica"/>
              </a:rPr>
              <a:t>Cluster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>
                <a:latin typeface="Helvetica"/>
                <a:cs typeface="Helvetica"/>
              </a:rPr>
              <a:t>Host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err="1" smtClean="0">
                <a:latin typeface="Helvetica"/>
                <a:cs typeface="Helvetica"/>
              </a:rPr>
              <a:t>Datastores</a:t>
            </a:r>
            <a:endParaRPr lang="en-US" sz="3200" dirty="0"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r>
              <a:rPr lang="en-US" sz="3200" dirty="0" smtClean="0">
                <a:latin typeface="Helvetica"/>
                <a:cs typeface="Helvetica"/>
              </a:rPr>
              <a:t>Virtual Network</a:t>
            </a:r>
            <a:endParaRPr lang="en-US" sz="32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261253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2526"/>
            <a:ext cx="8229600" cy="829674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Managing the virtual resource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6260-D851-7E4D-8A56-A77D7CCD6528}" type="slidenum">
              <a:rPr lang="en-US" smtClean="0"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39800" y="2286000"/>
            <a:ext cx="547678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Helvetica"/>
                <a:cs typeface="Helvetica"/>
              </a:rPr>
              <a:t>OpenNebula</a:t>
            </a:r>
            <a:r>
              <a:rPr lang="en-US" sz="3200" dirty="0" smtClean="0">
                <a:latin typeface="Helvetica"/>
                <a:cs typeface="Helvetica"/>
              </a:rPr>
              <a:t> Virtual resource 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>
                <a:latin typeface="Helvetica"/>
                <a:cs typeface="Helvetica"/>
              </a:rPr>
              <a:t>Virtual Machine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>
                <a:latin typeface="Helvetica"/>
                <a:cs typeface="Helvetica"/>
              </a:rPr>
              <a:t>Template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>
                <a:latin typeface="Helvetica"/>
                <a:cs typeface="Helvetica"/>
              </a:rPr>
              <a:t>Images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28700" y="5588000"/>
            <a:ext cx="50962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Template + Image + Network -&gt; Virtual Machine</a:t>
            </a:r>
          </a:p>
          <a:p>
            <a:endParaRPr lang="en-US" dirty="0" smtClean="0">
              <a:latin typeface="Helvetica"/>
              <a:cs typeface="Helvetica"/>
            </a:endParaRPr>
          </a:p>
          <a:p>
            <a:r>
              <a:rPr lang="en-US" b="1" dirty="0" smtClean="0">
                <a:latin typeface="Courier New"/>
                <a:cs typeface="Courier New"/>
              </a:rPr>
              <a:t>$ </a:t>
            </a:r>
            <a:r>
              <a:rPr lang="en-US" b="1" dirty="0" err="1" smtClean="0">
                <a:latin typeface="Courier New"/>
                <a:cs typeface="Courier New"/>
              </a:rPr>
              <a:t>onetemplate</a:t>
            </a:r>
            <a:r>
              <a:rPr lang="en-US" b="1" dirty="0" smtClean="0">
                <a:latin typeface="Courier New"/>
                <a:cs typeface="Courier New"/>
              </a:rPr>
              <a:t> instantiate “</a:t>
            </a:r>
            <a:r>
              <a:rPr lang="en-US" b="1" dirty="0" err="1" smtClean="0">
                <a:latin typeface="Courier New"/>
                <a:cs typeface="Courier New"/>
              </a:rPr>
              <a:t>MyNode</a:t>
            </a:r>
            <a:r>
              <a:rPr lang="en-US" b="1" dirty="0" smtClean="0">
                <a:latin typeface="Courier New"/>
                <a:cs typeface="Courier New"/>
              </a:rPr>
              <a:t>” </a:t>
            </a:r>
            <a:endParaRPr lang="en-US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324145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41" y="5554444"/>
            <a:ext cx="7058343" cy="523220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/>
                <a:cs typeface="Helvetica"/>
              </a:rPr>
              <a:t>Managing hosts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" y="2126933"/>
            <a:ext cx="4778375" cy="5762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b="1" dirty="0" smtClean="0">
                <a:latin typeface="Courier"/>
                <a:cs typeface="Courier"/>
              </a:rPr>
              <a:t>$ </a:t>
            </a:r>
            <a:r>
              <a:rPr lang="en-US" sz="1400" b="1" dirty="0" err="1" smtClean="0">
                <a:latin typeface="Courier"/>
                <a:cs typeface="Courier"/>
              </a:rPr>
              <a:t>onehost</a:t>
            </a:r>
            <a:r>
              <a:rPr lang="en-US" sz="1400" b="1" dirty="0" smtClean="0">
                <a:latin typeface="Courier"/>
                <a:cs typeface="Courier"/>
              </a:rPr>
              <a:t> list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5835650"/>
            <a:ext cx="2133600" cy="365125"/>
          </a:xfrm>
        </p:spPr>
        <p:txBody>
          <a:bodyPr/>
          <a:lstStyle/>
          <a:p>
            <a:fld id="{943B6260-D851-7E4D-8A56-A77D7CCD6528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273830"/>
              </p:ext>
            </p:extLst>
          </p:nvPr>
        </p:nvGraphicFramePr>
        <p:xfrm>
          <a:off x="2" y="2703195"/>
          <a:ext cx="9143998" cy="25958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58799"/>
                <a:gridCol w="1460500"/>
                <a:gridCol w="1181100"/>
                <a:gridCol w="647700"/>
                <a:gridCol w="2184400"/>
                <a:gridCol w="2235200"/>
                <a:gridCol w="87629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1" i="0" dirty="0" smtClean="0">
                          <a:solidFill>
                            <a:srgbClr val="000000"/>
                          </a:solidFill>
                          <a:latin typeface="Courier New"/>
                          <a:cs typeface="Courier New"/>
                        </a:rPr>
                        <a:t>ID</a:t>
                      </a:r>
                      <a:endParaRPr lang="en-US" sz="1400" b="1" i="0" dirty="0">
                        <a:solidFill>
                          <a:srgbClr val="00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0" dirty="0" smtClean="0">
                          <a:solidFill>
                            <a:srgbClr val="000000"/>
                          </a:solidFill>
                          <a:latin typeface="Courier New"/>
                          <a:cs typeface="Courier New"/>
                        </a:rPr>
                        <a:t>NAME</a:t>
                      </a:r>
                      <a:endParaRPr lang="en-US" sz="1400" b="1" i="0" dirty="0">
                        <a:solidFill>
                          <a:srgbClr val="00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0" dirty="0" smtClean="0">
                          <a:solidFill>
                            <a:srgbClr val="000000"/>
                          </a:solidFill>
                          <a:latin typeface="Courier New"/>
                          <a:cs typeface="Courier New"/>
                        </a:rPr>
                        <a:t>CLUSTER</a:t>
                      </a:r>
                      <a:endParaRPr lang="en-US" sz="1400" b="1" i="0" dirty="0">
                        <a:solidFill>
                          <a:srgbClr val="00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0" dirty="0" smtClean="0">
                          <a:solidFill>
                            <a:srgbClr val="000000"/>
                          </a:solidFill>
                          <a:latin typeface="Courier New"/>
                          <a:cs typeface="Courier New"/>
                        </a:rPr>
                        <a:t>RVM</a:t>
                      </a:r>
                      <a:endParaRPr lang="en-US" sz="1400" b="1" i="0" dirty="0">
                        <a:solidFill>
                          <a:srgbClr val="00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0" dirty="0" smtClean="0">
                          <a:solidFill>
                            <a:srgbClr val="000000"/>
                          </a:solidFill>
                          <a:latin typeface="Courier New"/>
                          <a:cs typeface="Courier New"/>
                        </a:rPr>
                        <a:t>ALLOCATED_CPU</a:t>
                      </a:r>
                      <a:endParaRPr lang="en-US" sz="1400" b="1" i="0" dirty="0">
                        <a:solidFill>
                          <a:srgbClr val="00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0" dirty="0" smtClean="0">
                          <a:solidFill>
                            <a:srgbClr val="000000"/>
                          </a:solidFill>
                          <a:latin typeface="Courier New"/>
                          <a:cs typeface="Courier New"/>
                        </a:rPr>
                        <a:t>ALLOCATED_MEM</a:t>
                      </a:r>
                      <a:endParaRPr lang="en-US" sz="1400" b="1" i="0" dirty="0">
                        <a:solidFill>
                          <a:srgbClr val="00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0" dirty="0" smtClean="0">
                          <a:solidFill>
                            <a:srgbClr val="000000"/>
                          </a:solidFill>
                          <a:latin typeface="Courier New"/>
                          <a:cs typeface="Courier New"/>
                        </a:rPr>
                        <a:t>STAT</a:t>
                      </a:r>
                      <a:endParaRPr lang="en-US" sz="1400" b="1" i="0" dirty="0">
                        <a:solidFill>
                          <a:srgbClr val="00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i="0" dirty="0" smtClean="0">
                          <a:solidFill>
                            <a:srgbClr val="000000"/>
                          </a:solidFill>
                          <a:latin typeface="Courier New"/>
                          <a:cs typeface="Courier New"/>
                        </a:rPr>
                        <a:t>97</a:t>
                      </a:r>
                      <a:endParaRPr lang="en-US" sz="1400" b="1" i="0" dirty="0">
                        <a:solidFill>
                          <a:srgbClr val="00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0" dirty="0" smtClean="0">
                          <a:solidFill>
                            <a:srgbClr val="000000"/>
                          </a:solidFill>
                          <a:latin typeface="Courier New"/>
                          <a:cs typeface="Courier New"/>
                        </a:rPr>
                        <a:t>one-kvm-01</a:t>
                      </a:r>
                      <a:endParaRPr lang="en-US" sz="1400" b="1" i="0" dirty="0">
                        <a:solidFill>
                          <a:srgbClr val="00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0" dirty="0" smtClean="0">
                          <a:solidFill>
                            <a:srgbClr val="000000"/>
                          </a:solidFill>
                          <a:latin typeface="Courier New"/>
                          <a:cs typeface="Courier New"/>
                        </a:rPr>
                        <a:t>Workers</a:t>
                      </a:r>
                      <a:endParaRPr lang="en-US" sz="1400" b="1" i="0" dirty="0">
                        <a:solidFill>
                          <a:srgbClr val="00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0" dirty="0" smtClean="0">
                          <a:solidFill>
                            <a:srgbClr val="000000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lang="en-US" sz="1400" b="1" i="0" dirty="0">
                        <a:solidFill>
                          <a:srgbClr val="00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0" dirty="0" smtClean="0">
                          <a:solidFill>
                            <a:srgbClr val="000000"/>
                          </a:solidFill>
                          <a:latin typeface="Courier New"/>
                          <a:cs typeface="Courier New"/>
                        </a:rPr>
                        <a:t>600 / 2400 (25%) </a:t>
                      </a:r>
                      <a:endParaRPr lang="en-US" sz="1400" b="1" i="0" dirty="0">
                        <a:solidFill>
                          <a:srgbClr val="00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0" dirty="0" smtClean="0">
                          <a:solidFill>
                            <a:srgbClr val="000000"/>
                          </a:solidFill>
                          <a:latin typeface="Courier New"/>
                          <a:cs typeface="Courier New"/>
                        </a:rPr>
                        <a:t>15G / 62.9G (23%) </a:t>
                      </a:r>
                      <a:endParaRPr lang="en-US" sz="1400" b="1" i="0" dirty="0">
                        <a:solidFill>
                          <a:srgbClr val="00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0" dirty="0" smtClean="0">
                          <a:solidFill>
                            <a:srgbClr val="000000"/>
                          </a:solidFill>
                          <a:latin typeface="Courier New"/>
                          <a:cs typeface="Courier New"/>
                        </a:rPr>
                        <a:t>on</a:t>
                      </a:r>
                      <a:endParaRPr lang="en-US" sz="1400" b="1" i="0" dirty="0">
                        <a:solidFill>
                          <a:srgbClr val="00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i="0" dirty="0" smtClean="0">
                          <a:solidFill>
                            <a:srgbClr val="000000"/>
                          </a:solidFill>
                          <a:latin typeface="Courier New"/>
                          <a:cs typeface="Courier New"/>
                        </a:rPr>
                        <a:t>98</a:t>
                      </a:r>
                      <a:endParaRPr lang="en-US" sz="1400" b="1" i="0" dirty="0">
                        <a:solidFill>
                          <a:srgbClr val="00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0" dirty="0" smtClean="0">
                          <a:solidFill>
                            <a:srgbClr val="000000"/>
                          </a:solidFill>
                          <a:latin typeface="Courier New"/>
                          <a:cs typeface="Courier New"/>
                        </a:rPr>
                        <a:t>one-kvm-02</a:t>
                      </a:r>
                      <a:endParaRPr lang="en-US" sz="1400" b="1" i="0" dirty="0">
                        <a:solidFill>
                          <a:srgbClr val="00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0" dirty="0" smtClean="0">
                          <a:solidFill>
                            <a:srgbClr val="000000"/>
                          </a:solidFill>
                          <a:latin typeface="Courier New"/>
                          <a:cs typeface="Courier New"/>
                        </a:rPr>
                        <a:t>Workers</a:t>
                      </a:r>
                      <a:endParaRPr lang="en-US" sz="1400" b="1" i="0" dirty="0">
                        <a:solidFill>
                          <a:srgbClr val="00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0" dirty="0" smtClean="0">
                          <a:solidFill>
                            <a:srgbClr val="000000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lang="en-US" sz="1400" b="1" i="0" dirty="0">
                        <a:solidFill>
                          <a:srgbClr val="00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0" dirty="0" smtClean="0">
                          <a:solidFill>
                            <a:srgbClr val="000000"/>
                          </a:solidFill>
                          <a:latin typeface="Courier New"/>
                          <a:cs typeface="Courier New"/>
                        </a:rPr>
                        <a:t>600 / 2400 (25%)</a:t>
                      </a:r>
                      <a:endParaRPr lang="en-US" sz="1400" b="1" i="0" dirty="0">
                        <a:solidFill>
                          <a:srgbClr val="00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0" dirty="0" smtClean="0">
                          <a:solidFill>
                            <a:srgbClr val="000000"/>
                          </a:solidFill>
                          <a:latin typeface="Courier New"/>
                          <a:cs typeface="Courier New"/>
                        </a:rPr>
                        <a:t>15.1G</a:t>
                      </a:r>
                      <a:r>
                        <a:rPr lang="en-US" sz="1400" b="1" i="0" baseline="0" dirty="0" smtClean="0">
                          <a:solidFill>
                            <a:srgbClr val="000000"/>
                          </a:solidFill>
                          <a:latin typeface="Courier New"/>
                          <a:cs typeface="Courier New"/>
                        </a:rPr>
                        <a:t> / 62.9G (24%) </a:t>
                      </a:r>
                      <a:endParaRPr lang="en-US" sz="1400" b="1" i="0" dirty="0">
                        <a:solidFill>
                          <a:srgbClr val="00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0" dirty="0" smtClean="0">
                          <a:solidFill>
                            <a:srgbClr val="000000"/>
                          </a:solidFill>
                          <a:latin typeface="Courier New"/>
                          <a:cs typeface="Courier New"/>
                        </a:rPr>
                        <a:t>on</a:t>
                      </a:r>
                      <a:endParaRPr lang="en-US" sz="1400" b="1" i="0" dirty="0">
                        <a:solidFill>
                          <a:srgbClr val="00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i="0" dirty="0" smtClean="0">
                          <a:solidFill>
                            <a:srgbClr val="000000"/>
                          </a:solidFill>
                          <a:latin typeface="Courier New"/>
                          <a:cs typeface="Courier New"/>
                        </a:rPr>
                        <a:t>100</a:t>
                      </a:r>
                      <a:endParaRPr lang="en-US" sz="1400" b="1" i="0" dirty="0">
                        <a:solidFill>
                          <a:srgbClr val="00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0" dirty="0" smtClean="0">
                          <a:solidFill>
                            <a:srgbClr val="000000"/>
                          </a:solidFill>
                          <a:latin typeface="Courier New"/>
                          <a:cs typeface="Courier New"/>
                        </a:rPr>
                        <a:t>one-kvm-04</a:t>
                      </a:r>
                      <a:endParaRPr lang="en-US" sz="1400" b="1" i="0" dirty="0">
                        <a:solidFill>
                          <a:srgbClr val="00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0" dirty="0" smtClean="0">
                          <a:solidFill>
                            <a:srgbClr val="000000"/>
                          </a:solidFill>
                          <a:latin typeface="Courier New"/>
                          <a:cs typeface="Courier New"/>
                        </a:rPr>
                        <a:t>Workers</a:t>
                      </a:r>
                      <a:endParaRPr lang="en-US" sz="1400" b="1" i="0" dirty="0">
                        <a:solidFill>
                          <a:srgbClr val="00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0" dirty="0" smtClean="0">
                          <a:solidFill>
                            <a:srgbClr val="000000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lang="en-US" sz="1400" b="1" i="0" dirty="0">
                        <a:solidFill>
                          <a:srgbClr val="00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0" dirty="0" smtClean="0">
                          <a:solidFill>
                            <a:srgbClr val="000000"/>
                          </a:solidFill>
                          <a:latin typeface="Courier New"/>
                          <a:cs typeface="Courier New"/>
                        </a:rPr>
                        <a:t>800 /</a:t>
                      </a:r>
                      <a:r>
                        <a:rPr lang="en-US" sz="1400" b="1" i="0" baseline="0" dirty="0" smtClean="0">
                          <a:solidFill>
                            <a:srgbClr val="000000"/>
                          </a:solidFill>
                          <a:latin typeface="Courier New"/>
                          <a:cs typeface="Courier New"/>
                        </a:rPr>
                        <a:t> 2400 (33%) </a:t>
                      </a:r>
                      <a:endParaRPr lang="en-US" sz="1400" b="1" i="0" dirty="0">
                        <a:solidFill>
                          <a:srgbClr val="00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0" dirty="0" smtClean="0">
                          <a:solidFill>
                            <a:srgbClr val="000000"/>
                          </a:solidFill>
                          <a:latin typeface="Courier New"/>
                          <a:cs typeface="Courier New"/>
                        </a:rPr>
                        <a:t>20G / 62.9G (31%)</a:t>
                      </a:r>
                      <a:endParaRPr lang="en-US" sz="1400" b="1" i="0" dirty="0">
                        <a:solidFill>
                          <a:srgbClr val="00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0" dirty="0" smtClean="0">
                          <a:solidFill>
                            <a:srgbClr val="000000"/>
                          </a:solidFill>
                          <a:latin typeface="Courier New"/>
                          <a:cs typeface="Courier New"/>
                        </a:rPr>
                        <a:t>update</a:t>
                      </a:r>
                      <a:endParaRPr lang="en-US" sz="1400" b="1" i="0" dirty="0">
                        <a:solidFill>
                          <a:srgbClr val="00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b="1" i="0" dirty="0">
                        <a:solidFill>
                          <a:srgbClr val="00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1" i="0" dirty="0">
                        <a:solidFill>
                          <a:srgbClr val="00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1" i="0">
                        <a:solidFill>
                          <a:srgbClr val="00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1" i="0">
                        <a:solidFill>
                          <a:srgbClr val="00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1" i="0" dirty="0">
                        <a:solidFill>
                          <a:srgbClr val="00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1" i="0" dirty="0">
                        <a:solidFill>
                          <a:srgbClr val="00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1" i="0" dirty="0">
                        <a:solidFill>
                          <a:srgbClr val="00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i="0" dirty="0" smtClean="0">
                          <a:solidFill>
                            <a:srgbClr val="000000"/>
                          </a:solidFill>
                          <a:latin typeface="Courier New"/>
                          <a:cs typeface="Courier New"/>
                        </a:rPr>
                        <a:t>240</a:t>
                      </a:r>
                      <a:endParaRPr lang="en-US" sz="1400" b="1" i="0" dirty="0">
                        <a:solidFill>
                          <a:srgbClr val="00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0" dirty="0" smtClean="0">
                          <a:solidFill>
                            <a:srgbClr val="000000"/>
                          </a:solidFill>
                          <a:latin typeface="Courier New"/>
                          <a:cs typeface="Courier New"/>
                        </a:rPr>
                        <a:t>one-kvm-71</a:t>
                      </a:r>
                      <a:endParaRPr lang="en-US" sz="1400" b="1" i="0" dirty="0">
                        <a:solidFill>
                          <a:srgbClr val="00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0" dirty="0" smtClean="0">
                          <a:solidFill>
                            <a:srgbClr val="000000"/>
                          </a:solidFill>
                          <a:latin typeface="Courier New"/>
                          <a:cs typeface="Courier New"/>
                        </a:rPr>
                        <a:t>Workers</a:t>
                      </a:r>
                      <a:endParaRPr lang="en-US" sz="1400" b="1" i="0" dirty="0">
                        <a:solidFill>
                          <a:srgbClr val="00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0" dirty="0" smtClean="0">
                          <a:solidFill>
                            <a:srgbClr val="000000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lang="en-US" sz="1400" b="1" i="0" dirty="0">
                        <a:solidFill>
                          <a:srgbClr val="00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0" dirty="0" smtClean="0">
                          <a:solidFill>
                            <a:srgbClr val="000000"/>
                          </a:solidFill>
                          <a:latin typeface="Courier New"/>
                          <a:cs typeface="Courier New"/>
                        </a:rPr>
                        <a:t>700 / 3200 (21%)</a:t>
                      </a:r>
                      <a:endParaRPr lang="en-US" sz="1400" b="1" i="0" dirty="0">
                        <a:solidFill>
                          <a:srgbClr val="00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0" dirty="0" smtClean="0">
                          <a:solidFill>
                            <a:srgbClr val="000000"/>
                          </a:solidFill>
                          <a:latin typeface="Courier New"/>
                          <a:cs typeface="Courier New"/>
                        </a:rPr>
                        <a:t>15.5G</a:t>
                      </a:r>
                      <a:r>
                        <a:rPr lang="en-US" sz="1400" b="1" i="0" baseline="0" dirty="0" smtClean="0">
                          <a:solidFill>
                            <a:srgbClr val="000000"/>
                          </a:solidFill>
                          <a:latin typeface="Courier New"/>
                          <a:cs typeface="Courier New"/>
                        </a:rPr>
                        <a:t> / 126G (12%)</a:t>
                      </a:r>
                      <a:endParaRPr lang="en-US" sz="1400" b="1" i="0" dirty="0">
                        <a:solidFill>
                          <a:srgbClr val="00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0" dirty="0" smtClean="0">
                          <a:solidFill>
                            <a:srgbClr val="000000"/>
                          </a:solidFill>
                          <a:latin typeface="Courier New"/>
                          <a:cs typeface="Courier New"/>
                        </a:rPr>
                        <a:t>update</a:t>
                      </a:r>
                      <a:endParaRPr lang="en-US" sz="1400" b="1" i="0" dirty="0">
                        <a:solidFill>
                          <a:srgbClr val="00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i="0" dirty="0" smtClean="0">
                          <a:solidFill>
                            <a:srgbClr val="000000"/>
                          </a:solidFill>
                          <a:latin typeface="Courier New"/>
                          <a:cs typeface="Courier New"/>
                        </a:rPr>
                        <a:t>266</a:t>
                      </a:r>
                      <a:endParaRPr lang="en-US" sz="1400" b="1" i="0" dirty="0">
                        <a:solidFill>
                          <a:srgbClr val="00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0" dirty="0" smtClean="0">
                          <a:solidFill>
                            <a:srgbClr val="000000"/>
                          </a:solidFill>
                          <a:latin typeface="Courier New"/>
                          <a:cs typeface="Courier New"/>
                        </a:rPr>
                        <a:t>one-kvm-82</a:t>
                      </a:r>
                      <a:endParaRPr lang="en-US" sz="1400" b="1" i="0" dirty="0">
                        <a:solidFill>
                          <a:srgbClr val="00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0" dirty="0" smtClean="0">
                          <a:solidFill>
                            <a:srgbClr val="000000"/>
                          </a:solidFill>
                          <a:latin typeface="Courier New"/>
                          <a:cs typeface="Courier New"/>
                        </a:rPr>
                        <a:t>Workers</a:t>
                      </a:r>
                      <a:endParaRPr lang="en-US" sz="1400" b="1" i="0" dirty="0">
                        <a:solidFill>
                          <a:srgbClr val="00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0" dirty="0" smtClean="0">
                          <a:solidFill>
                            <a:srgbClr val="000000"/>
                          </a:solidFill>
                          <a:latin typeface="Courier New"/>
                          <a:cs typeface="Courier New"/>
                        </a:rPr>
                        <a:t>2</a:t>
                      </a:r>
                      <a:endParaRPr lang="en-US" sz="1400" b="1" i="0" dirty="0">
                        <a:solidFill>
                          <a:srgbClr val="00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0" dirty="0" smtClean="0">
                          <a:solidFill>
                            <a:srgbClr val="000000"/>
                          </a:solidFill>
                          <a:latin typeface="Courier New"/>
                          <a:cs typeface="Courier New"/>
                        </a:rPr>
                        <a:t>1600 / 4000 (40%)</a:t>
                      </a:r>
                      <a:endParaRPr lang="en-US" sz="1400" b="1" i="0" dirty="0">
                        <a:solidFill>
                          <a:srgbClr val="00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0" dirty="0" smtClean="0">
                          <a:solidFill>
                            <a:srgbClr val="000000"/>
                          </a:solidFill>
                          <a:latin typeface="Courier New"/>
                          <a:cs typeface="Courier New"/>
                        </a:rPr>
                        <a:t>40G</a:t>
                      </a:r>
                      <a:r>
                        <a:rPr lang="en-US" sz="1400" b="1" i="0" baseline="0" dirty="0" smtClean="0">
                          <a:solidFill>
                            <a:srgbClr val="000000"/>
                          </a:solidFill>
                          <a:latin typeface="Courier New"/>
                          <a:cs typeface="Courier New"/>
                        </a:rPr>
                        <a:t> / 157.4G (25%)</a:t>
                      </a:r>
                      <a:endParaRPr lang="en-US" sz="1400" b="1" i="0" dirty="0">
                        <a:solidFill>
                          <a:srgbClr val="00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0" dirty="0" smtClean="0">
                          <a:solidFill>
                            <a:srgbClr val="000000"/>
                          </a:solidFill>
                          <a:latin typeface="Courier New"/>
                          <a:cs typeface="Courier New"/>
                        </a:rPr>
                        <a:t>on</a:t>
                      </a:r>
                      <a:endParaRPr lang="en-US" sz="1400" b="1" i="0" dirty="0">
                        <a:solidFill>
                          <a:srgbClr val="00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1641" y="5554444"/>
            <a:ext cx="7058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Helvetica"/>
                <a:cs typeface="Helvetica"/>
              </a:rPr>
              <a:t>DEFAULT_SCHED = [ Policy = 1 ]</a:t>
            </a:r>
          </a:p>
          <a:p>
            <a:r>
              <a:rPr lang="en-US" sz="1400" b="1" dirty="0" smtClean="0">
                <a:latin typeface="Helvetica"/>
                <a:cs typeface="Helvetica"/>
              </a:rPr>
              <a:t>Striping</a:t>
            </a:r>
            <a:r>
              <a:rPr lang="en-US" sz="1400" dirty="0">
                <a:latin typeface="Helvetica"/>
                <a:cs typeface="Helvetica"/>
              </a:rPr>
              <a:t>: Maximize resources available for the VMs by spreading the VMs in the hosts    </a:t>
            </a:r>
          </a:p>
        </p:txBody>
      </p:sp>
    </p:spTree>
    <p:extLst>
      <p:ext uri="{BB962C8B-B14F-4D97-AF65-F5344CB8AC3E}">
        <p14:creationId xmlns:p14="http://schemas.microsoft.com/office/powerpoint/2010/main" val="1575017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/>
                <a:cs typeface="Helvetica"/>
              </a:rPr>
              <a:t>Managing hosts</a:t>
            </a:r>
            <a:endParaRPr lang="en-US" dirty="0">
              <a:latin typeface="Helvetica"/>
              <a:cs typeface="Helvetica"/>
            </a:endParaRPr>
          </a:p>
        </p:txBody>
      </p:sp>
      <p:pic>
        <p:nvPicPr>
          <p:cNvPr id="5" name="Content Placeholder 4" descr="sunstone-hostlist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7" b="4097"/>
          <a:stretch>
            <a:fillRect/>
          </a:stretch>
        </p:blipFill>
        <p:spPr>
          <a:xfrm>
            <a:off x="457200" y="1565275"/>
            <a:ext cx="8229600" cy="4525963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6260-D851-7E4D-8A56-A77D7CCD652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399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/>
                <a:cs typeface="Helvetica"/>
              </a:rPr>
              <a:t>Managing hosts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62375" y="1406526"/>
            <a:ext cx="20811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Adding host</a:t>
            </a:r>
            <a:endParaRPr lang="en-US" sz="2800" dirty="0">
              <a:latin typeface="Helvetica"/>
              <a:cs typeface="Helvetica"/>
            </a:endParaRPr>
          </a:p>
        </p:txBody>
      </p:sp>
      <p:pic>
        <p:nvPicPr>
          <p:cNvPr id="6" name="Content Placeholder 5" descr="sunstone-create-host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7" b="4097"/>
          <a:stretch>
            <a:fillRect/>
          </a:stretch>
        </p:blipFill>
        <p:spPr>
          <a:xfrm>
            <a:off x="457200" y="2044700"/>
            <a:ext cx="8229600" cy="4525963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6260-D851-7E4D-8A56-A77D7CCD652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778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/>
                <a:cs typeface="Helvetica"/>
              </a:rPr>
              <a:t>Managing hosts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62375" y="1406526"/>
            <a:ext cx="23208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enabling host</a:t>
            </a:r>
            <a:endParaRPr lang="en-US" sz="2800" dirty="0">
              <a:latin typeface="Helvetica"/>
              <a:cs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45572"/>
            <a:ext cx="4305300" cy="2788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b="1" dirty="0" smtClean="0">
                <a:latin typeface="Courier"/>
                <a:cs typeface="Courier"/>
              </a:rPr>
              <a:t>$ </a:t>
            </a:r>
            <a:r>
              <a:rPr lang="en-US" sz="1400" b="1" dirty="0" err="1" smtClean="0">
                <a:latin typeface="Courier"/>
                <a:cs typeface="Courier"/>
              </a:rPr>
              <a:t>onehost</a:t>
            </a:r>
            <a:r>
              <a:rPr lang="en-US" sz="1400" b="1" dirty="0" smtClean="0">
                <a:latin typeface="Courier"/>
                <a:cs typeface="Courier"/>
              </a:rPr>
              <a:t> show one-kvm-69 </a:t>
            </a:r>
          </a:p>
          <a:p>
            <a:pPr marL="0" indent="0">
              <a:buNone/>
            </a:pPr>
            <a:r>
              <a:rPr lang="en-US" sz="1400" b="1" dirty="0" smtClean="0">
                <a:latin typeface="Courier"/>
                <a:cs typeface="Courier"/>
              </a:rPr>
              <a:t>HOST 203 </a:t>
            </a:r>
          </a:p>
          <a:p>
            <a:pPr marL="0" indent="0">
              <a:buNone/>
            </a:pPr>
            <a:r>
              <a:rPr lang="en-US" sz="1400" b="1" dirty="0" smtClean="0">
                <a:latin typeface="Courier"/>
                <a:cs typeface="Courier"/>
              </a:rPr>
              <a:t>INFORMATION ID : 203 </a:t>
            </a:r>
          </a:p>
          <a:p>
            <a:pPr marL="0" indent="0">
              <a:buNone/>
            </a:pPr>
            <a:r>
              <a:rPr lang="en-US" sz="1400" b="1" dirty="0" smtClean="0">
                <a:latin typeface="Courier"/>
                <a:cs typeface="Courier"/>
              </a:rPr>
              <a:t>NAME : one-kvm-69 </a:t>
            </a:r>
          </a:p>
          <a:p>
            <a:pPr marL="0" indent="0">
              <a:buNone/>
            </a:pPr>
            <a:r>
              <a:rPr lang="en-US" sz="1400" b="1" dirty="0" smtClean="0">
                <a:latin typeface="Courier"/>
                <a:cs typeface="Courier"/>
              </a:rPr>
              <a:t>CLUSTER : Workers </a:t>
            </a:r>
          </a:p>
          <a:p>
            <a:pPr marL="0" indent="0">
              <a:buNone/>
            </a:pPr>
            <a:r>
              <a:rPr lang="en-US" sz="1400" b="1" dirty="0" smtClean="0">
                <a:latin typeface="Courier"/>
                <a:cs typeface="Courier"/>
              </a:rPr>
              <a:t>STATE : DISABLED </a:t>
            </a:r>
          </a:p>
          <a:p>
            <a:pPr marL="0" indent="0">
              <a:buNone/>
            </a:pPr>
            <a:r>
              <a:rPr lang="en-US" sz="1400" b="1" dirty="0" smtClean="0">
                <a:latin typeface="Courier"/>
                <a:cs typeface="Courier"/>
              </a:rPr>
              <a:t>IM_MAD : </a:t>
            </a:r>
            <a:r>
              <a:rPr lang="en-US" sz="1400" b="1" dirty="0" err="1" smtClean="0">
                <a:latin typeface="Courier"/>
                <a:cs typeface="Courier"/>
              </a:rPr>
              <a:t>im_kvm</a:t>
            </a:r>
            <a:r>
              <a:rPr lang="en-US" sz="1400" b="1" dirty="0" smtClean="0">
                <a:latin typeface="Courier"/>
                <a:cs typeface="Courier"/>
              </a:rPr>
              <a:t> </a:t>
            </a:r>
          </a:p>
          <a:p>
            <a:pPr marL="0" indent="0">
              <a:buNone/>
            </a:pPr>
            <a:r>
              <a:rPr lang="en-US" sz="1400" b="1" dirty="0" smtClean="0">
                <a:latin typeface="Courier"/>
                <a:cs typeface="Courier"/>
              </a:rPr>
              <a:t>VM_MAD : </a:t>
            </a:r>
            <a:r>
              <a:rPr lang="en-US" sz="1400" b="1" dirty="0" err="1" smtClean="0">
                <a:latin typeface="Courier"/>
                <a:cs typeface="Courier"/>
              </a:rPr>
              <a:t>vmm_kvm</a:t>
            </a:r>
            <a:r>
              <a:rPr lang="en-US" sz="1400" b="1" dirty="0" smtClean="0">
                <a:latin typeface="Courier"/>
                <a:cs typeface="Courier"/>
              </a:rPr>
              <a:t> </a:t>
            </a:r>
          </a:p>
          <a:p>
            <a:pPr marL="0" indent="0">
              <a:buNone/>
            </a:pPr>
            <a:r>
              <a:rPr lang="en-US" sz="1400" b="1" dirty="0" smtClean="0">
                <a:latin typeface="Courier"/>
                <a:cs typeface="Courier"/>
              </a:rPr>
              <a:t>VN_MAD : </a:t>
            </a:r>
            <a:r>
              <a:rPr lang="en-US" sz="1400" b="1" dirty="0" err="1" smtClean="0">
                <a:latin typeface="Courier"/>
                <a:cs typeface="Courier"/>
              </a:rPr>
              <a:t>ebtables</a:t>
            </a:r>
            <a:r>
              <a:rPr lang="en-US" sz="1400" b="1" dirty="0" smtClean="0">
                <a:latin typeface="Courier"/>
                <a:cs typeface="Courier"/>
              </a:rPr>
              <a:t> </a:t>
            </a:r>
          </a:p>
          <a:p>
            <a:pPr marL="0" indent="0">
              <a:buNone/>
            </a:pPr>
            <a:r>
              <a:rPr lang="en-US" sz="1400" b="1" dirty="0" smtClean="0">
                <a:latin typeface="Courier"/>
                <a:cs typeface="Courier"/>
              </a:rPr>
              <a:t>LAST MONITORING TIME : 09/03 11:25:07 </a:t>
            </a:r>
            <a:endParaRPr lang="en-US" sz="1400" b="1" dirty="0">
              <a:latin typeface="Courier"/>
              <a:cs typeface="Courier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4333876"/>
            <a:ext cx="868680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ourier"/>
                <a:cs typeface="Courier"/>
              </a:rPr>
              <a:t>$ </a:t>
            </a:r>
            <a:r>
              <a:rPr lang="en-US" sz="1400" b="1" dirty="0" err="1" smtClean="0">
                <a:latin typeface="Courier"/>
                <a:cs typeface="Courier"/>
              </a:rPr>
              <a:t>onehost</a:t>
            </a:r>
            <a:r>
              <a:rPr lang="en-US" sz="1400" b="1" dirty="0" smtClean="0">
                <a:latin typeface="Courier"/>
                <a:cs typeface="Courier"/>
              </a:rPr>
              <a:t> list | </a:t>
            </a:r>
            <a:r>
              <a:rPr lang="en-US" sz="1400" b="1" dirty="0" err="1" smtClean="0">
                <a:latin typeface="Courier"/>
                <a:cs typeface="Courier"/>
              </a:rPr>
              <a:t>grep</a:t>
            </a:r>
            <a:r>
              <a:rPr lang="en-US" sz="1400" b="1" dirty="0" smtClean="0">
                <a:latin typeface="Courier"/>
                <a:cs typeface="Courier"/>
              </a:rPr>
              <a:t> one-kvm-69</a:t>
            </a:r>
          </a:p>
          <a:p>
            <a:r>
              <a:rPr lang="en-US" sz="1400" b="1" dirty="0" smtClean="0">
                <a:latin typeface="Courier"/>
                <a:cs typeface="Courier"/>
              </a:rPr>
              <a:t>ID NAME            CLUSTER   RVM      ALLOCATED_CPU      ALLOCATED_MEM STAT</a:t>
            </a:r>
          </a:p>
          <a:p>
            <a:r>
              <a:rPr lang="en-US" sz="1400" b="1" dirty="0" smtClean="0">
                <a:latin typeface="Courier"/>
                <a:cs typeface="Courier"/>
              </a:rPr>
              <a:t>203 one-kvm-69      Workers   0          -                -            off</a:t>
            </a:r>
          </a:p>
          <a:p>
            <a:endParaRPr lang="en-US" sz="1400" b="1" dirty="0">
              <a:latin typeface="Courier"/>
              <a:cs typeface="Courier"/>
            </a:endParaRPr>
          </a:p>
          <a:p>
            <a:r>
              <a:rPr lang="en-US" sz="1400" b="1" dirty="0" smtClean="0">
                <a:latin typeface="Courier"/>
                <a:cs typeface="Courier"/>
              </a:rPr>
              <a:t>$ </a:t>
            </a:r>
            <a:r>
              <a:rPr lang="en-US" sz="1400" b="1" dirty="0" err="1" smtClean="0">
                <a:latin typeface="Courier"/>
                <a:cs typeface="Courier"/>
              </a:rPr>
              <a:t>onehost</a:t>
            </a:r>
            <a:r>
              <a:rPr lang="en-US" sz="1400" b="1" dirty="0" smtClean="0">
                <a:latin typeface="Courier"/>
                <a:cs typeface="Courier"/>
              </a:rPr>
              <a:t> enable one-kvm-69</a:t>
            </a:r>
          </a:p>
          <a:p>
            <a:endParaRPr lang="en-US" sz="1400" b="1" dirty="0">
              <a:latin typeface="Courier"/>
              <a:cs typeface="Courier"/>
            </a:endParaRPr>
          </a:p>
          <a:p>
            <a:r>
              <a:rPr lang="en-US" sz="1400" b="1" dirty="0" smtClean="0">
                <a:latin typeface="Courier"/>
                <a:cs typeface="Courier"/>
              </a:rPr>
              <a:t>$ </a:t>
            </a:r>
            <a:r>
              <a:rPr lang="en-US" sz="1400" b="1" dirty="0" err="1" smtClean="0">
                <a:latin typeface="Courier"/>
                <a:cs typeface="Courier"/>
              </a:rPr>
              <a:t>onehost</a:t>
            </a:r>
            <a:r>
              <a:rPr lang="en-US" sz="1400" b="1" dirty="0" smtClean="0">
                <a:latin typeface="Courier"/>
                <a:cs typeface="Courier"/>
              </a:rPr>
              <a:t> list | </a:t>
            </a:r>
            <a:r>
              <a:rPr lang="en-US" sz="1400" b="1" dirty="0" err="1" smtClean="0">
                <a:latin typeface="Courier"/>
                <a:cs typeface="Courier"/>
              </a:rPr>
              <a:t>grep</a:t>
            </a:r>
            <a:r>
              <a:rPr lang="en-US" sz="1400" b="1" dirty="0" smtClean="0">
                <a:latin typeface="Courier"/>
                <a:cs typeface="Courier"/>
              </a:rPr>
              <a:t> one-kvm-69</a:t>
            </a:r>
          </a:p>
          <a:p>
            <a:r>
              <a:rPr lang="en-US" sz="1400" b="1" dirty="0" smtClean="0">
                <a:latin typeface="Courier"/>
                <a:cs typeface="Courier"/>
              </a:rPr>
              <a:t>203 one-kvm-69      Workers     0        -                -            </a:t>
            </a:r>
            <a:r>
              <a:rPr lang="en-US" sz="1400" b="1" dirty="0" err="1" smtClean="0">
                <a:latin typeface="Courier"/>
                <a:cs typeface="Courier"/>
              </a:rPr>
              <a:t>init</a:t>
            </a:r>
            <a:endParaRPr lang="en-US" sz="1400" b="1" dirty="0" smtClean="0">
              <a:latin typeface="Courier"/>
              <a:cs typeface="Courier"/>
            </a:endParaRPr>
          </a:p>
          <a:p>
            <a:endParaRPr lang="en-US" sz="1400" b="1" dirty="0" smtClean="0">
              <a:latin typeface="Courier"/>
              <a:cs typeface="Courier"/>
            </a:endParaRPr>
          </a:p>
          <a:p>
            <a:r>
              <a:rPr lang="en-US" sz="1400" b="1" dirty="0" smtClean="0">
                <a:latin typeface="Courier"/>
                <a:cs typeface="Courier"/>
              </a:rPr>
              <a:t>$ </a:t>
            </a:r>
            <a:r>
              <a:rPr lang="en-US" sz="1400" b="1" dirty="0" err="1" smtClean="0">
                <a:latin typeface="Courier"/>
                <a:cs typeface="Courier"/>
              </a:rPr>
              <a:t>onehost</a:t>
            </a:r>
            <a:r>
              <a:rPr lang="en-US" sz="1400" b="1" dirty="0" smtClean="0">
                <a:latin typeface="Courier"/>
                <a:cs typeface="Courier"/>
              </a:rPr>
              <a:t> list | </a:t>
            </a:r>
            <a:r>
              <a:rPr lang="en-US" sz="1400" b="1" dirty="0" err="1" smtClean="0">
                <a:latin typeface="Courier"/>
                <a:cs typeface="Courier"/>
              </a:rPr>
              <a:t>grep</a:t>
            </a:r>
            <a:r>
              <a:rPr lang="en-US" sz="1400" b="1" dirty="0" smtClean="0">
                <a:latin typeface="Courier"/>
                <a:cs typeface="Courier"/>
              </a:rPr>
              <a:t> one-kvm-69</a:t>
            </a:r>
          </a:p>
          <a:p>
            <a:r>
              <a:rPr lang="en-US" sz="1400" b="1" dirty="0" smtClean="0">
                <a:latin typeface="Courier"/>
                <a:cs typeface="Courier"/>
              </a:rPr>
              <a:t>203 one-kvm-69      Workers     0      0 / 3200 (0%)     0K / 126G (0%) on</a:t>
            </a:r>
            <a:endParaRPr lang="en-US" sz="1400" b="1" dirty="0">
              <a:latin typeface="Courier"/>
              <a:cs typeface="Courier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6260-D851-7E4D-8A56-A77D7CCD652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087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1829</TotalTime>
  <Words>3295</Words>
  <Application>Microsoft Macintosh PowerPoint</Application>
  <PresentationFormat>On-screen Show (4:3)</PresentationFormat>
  <Paragraphs>445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Managing  OpenNebula</vt:lpstr>
      <vt:lpstr>Managing  OpenNebula</vt:lpstr>
      <vt:lpstr>CLI and Sunstone </vt:lpstr>
      <vt:lpstr>Managing the infrastructure</vt:lpstr>
      <vt:lpstr>Managing the virtual resource</vt:lpstr>
      <vt:lpstr>Managing hosts</vt:lpstr>
      <vt:lpstr>Managing hosts</vt:lpstr>
      <vt:lpstr>Managing hosts</vt:lpstr>
      <vt:lpstr>Managing hosts</vt:lpstr>
      <vt:lpstr>Managing VM</vt:lpstr>
      <vt:lpstr>Managing VM</vt:lpstr>
      <vt:lpstr>Managing VM</vt:lpstr>
      <vt:lpstr>Managing VM</vt:lpstr>
      <vt:lpstr>Managing VM</vt:lpstr>
      <vt:lpstr>Managing VM</vt:lpstr>
      <vt:lpstr>Managing VM</vt:lpstr>
      <vt:lpstr>Managing VM</vt:lpstr>
      <vt:lpstr>Managing users</vt:lpstr>
      <vt:lpstr>Managing users</vt:lpstr>
      <vt:lpstr>Managing users</vt:lpstr>
      <vt:lpstr>Managing datastores</vt:lpstr>
      <vt:lpstr>Managing datastores</vt:lpstr>
      <vt:lpstr>Managing datastores</vt:lpstr>
      <vt:lpstr>Managing datastores</vt:lpstr>
      <vt:lpstr>Managing datastores</vt:lpstr>
      <vt:lpstr>Managing datastores</vt:lpstr>
      <vt:lpstr>Managing network</vt:lpstr>
      <vt:lpstr>Managing network</vt:lpstr>
    </vt:vector>
  </TitlesOfParts>
  <Company>INFN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 OpenNebula</dc:title>
  <dc:creator>Stefano Lusso</dc:creator>
  <cp:lastModifiedBy>Stefano Lusso</cp:lastModifiedBy>
  <cp:revision>59</cp:revision>
  <cp:lastPrinted>2016-07-12T16:14:01Z</cp:lastPrinted>
  <dcterms:created xsi:type="dcterms:W3CDTF">2015-09-03T13:40:30Z</dcterms:created>
  <dcterms:modified xsi:type="dcterms:W3CDTF">2016-07-19T06:07:31Z</dcterms:modified>
</cp:coreProperties>
</file>