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388" r:id="rId2"/>
    <p:sldId id="389" r:id="rId3"/>
    <p:sldId id="399" r:id="rId4"/>
    <p:sldId id="390" r:id="rId5"/>
    <p:sldId id="391" r:id="rId6"/>
    <p:sldId id="397" r:id="rId7"/>
    <p:sldId id="400" r:id="rId8"/>
    <p:sldId id="394" r:id="rId9"/>
    <p:sldId id="398" r:id="rId10"/>
    <p:sldId id="401" r:id="rId11"/>
    <p:sldId id="402" r:id="rId12"/>
    <p:sldId id="395" r:id="rId13"/>
    <p:sldId id="403" r:id="rId14"/>
    <p:sldId id="407" r:id="rId15"/>
    <p:sldId id="408" r:id="rId16"/>
    <p:sldId id="404" r:id="rId17"/>
    <p:sldId id="409" r:id="rId18"/>
    <p:sldId id="405" r:id="rId19"/>
    <p:sldId id="396" r:id="rId20"/>
  </p:sldIdLst>
  <p:sldSz cx="9144000" cy="6858000" type="screen4x3"/>
  <p:notesSz cx="9874250" cy="67976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CC0066"/>
    <a:srgbClr val="0000FF"/>
    <a:srgbClr val="009900"/>
    <a:srgbClr val="990000"/>
    <a:srgbClr val="99CC00"/>
    <a:srgbClr val="FF9933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9" autoAdjust="0"/>
    <p:restoredTop sz="94737" autoAdjust="0"/>
  </p:normalViewPr>
  <p:slideViewPr>
    <p:cSldViewPr snapToGrid="0">
      <p:cViewPr>
        <p:scale>
          <a:sx n="80" d="100"/>
          <a:sy n="80" d="100"/>
        </p:scale>
        <p:origin x="-858" y="-48"/>
      </p:cViewPr>
      <p:guideLst>
        <p:guide orient="horz" pos="2196"/>
        <p:guide pos="28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498" y="-66"/>
      </p:cViewPr>
      <p:guideLst>
        <p:guide orient="horz" pos="2141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37038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none" lIns="91376" tIns="45688" rIns="91376" bIns="45688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6888" y="0"/>
            <a:ext cx="4348162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none" lIns="91376" tIns="45688" rIns="91376" bIns="4568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8588"/>
            <a:ext cx="4237038" cy="314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non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6888" y="6478588"/>
            <a:ext cx="4348162" cy="314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non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1130EAC6-514B-47F9-A9A2-3108B146CF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8751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5938" y="0"/>
            <a:ext cx="42783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11175"/>
            <a:ext cx="3397250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7625" y="3228975"/>
            <a:ext cx="72390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950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5938" y="6457950"/>
            <a:ext cx="42783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DBF6D19A-C0B0-4FB9-9A0E-24482103E59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83591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381000" indent="-92075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669925" indent="-98425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952500" indent="-92075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241425" indent="-98425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024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719FE821-2862-46DE-A8A6-AF33FECDE7FB}" type="slidenum">
              <a:rPr lang="zh-CN" altLang="en-US" smtClean="0">
                <a:latin typeface="Times New Roman" pitchFamily="18" charset="0"/>
                <a:ea typeface="宋体" pitchFamily="2" charset="-122"/>
              </a:rPr>
              <a:pPr/>
              <a:t>5</a:t>
            </a:fld>
            <a:endParaRPr lang="en-US" altLang="zh-CN" smtClean="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5FEE1FFC-4965-4A86-A23E-6615FC4831DE}" type="slidenum">
              <a:rPr lang="zh-CN" altLang="en-US" smtClean="0">
                <a:latin typeface="Times New Roman" pitchFamily="18" charset="0"/>
                <a:ea typeface="宋体" pitchFamily="2" charset="-122"/>
              </a:rPr>
              <a:pPr/>
              <a:t>14</a:t>
            </a:fld>
            <a:endParaRPr lang="en-US" altLang="zh-CN" smtClean="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5FEE1FFC-4965-4A86-A23E-6615FC4831DE}" type="slidenum">
              <a:rPr lang="zh-CN" altLang="en-US" smtClean="0">
                <a:latin typeface="Times New Roman" pitchFamily="18" charset="0"/>
                <a:ea typeface="宋体" pitchFamily="2" charset="-122"/>
              </a:rPr>
              <a:pPr/>
              <a:t>15</a:t>
            </a:fld>
            <a:endParaRPr lang="en-US" altLang="zh-CN" smtClean="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5FEE1FFC-4965-4A86-A23E-6615FC4831DE}" type="slidenum">
              <a:rPr lang="zh-CN" altLang="en-US" smtClean="0">
                <a:latin typeface="Times New Roman" pitchFamily="18" charset="0"/>
                <a:ea typeface="宋体" pitchFamily="2" charset="-122"/>
              </a:rPr>
              <a:pPr/>
              <a:t>16</a:t>
            </a:fld>
            <a:endParaRPr lang="en-US" altLang="zh-CN" smtClean="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5FEE1FFC-4965-4A86-A23E-6615FC4831DE}" type="slidenum">
              <a:rPr lang="zh-CN" altLang="en-US" smtClean="0">
                <a:latin typeface="Times New Roman" pitchFamily="18" charset="0"/>
                <a:ea typeface="宋体" pitchFamily="2" charset="-122"/>
              </a:rPr>
              <a:pPr/>
              <a:t>17</a:t>
            </a:fld>
            <a:endParaRPr lang="en-US" altLang="zh-CN" smtClean="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5FEE1FFC-4965-4A86-A23E-6615FC4831DE}" type="slidenum">
              <a:rPr lang="zh-CN" altLang="en-US" smtClean="0">
                <a:latin typeface="Times New Roman" pitchFamily="18" charset="0"/>
                <a:ea typeface="宋体" pitchFamily="2" charset="-122"/>
              </a:rPr>
              <a:pPr/>
              <a:t>18</a:t>
            </a:fld>
            <a:endParaRPr lang="en-US" altLang="zh-CN" smtClean="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5FEE1FFC-4965-4A86-A23E-6615FC4831DE}" type="slidenum">
              <a:rPr lang="zh-CN" altLang="en-US" smtClean="0">
                <a:latin typeface="Times New Roman" pitchFamily="18" charset="0"/>
                <a:ea typeface="宋体" pitchFamily="2" charset="-122"/>
              </a:rPr>
              <a:pPr/>
              <a:t>19</a:t>
            </a:fld>
            <a:endParaRPr lang="en-US" altLang="zh-CN" smtClean="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024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719FE821-2862-46DE-A8A6-AF33FECDE7FB}" type="slidenum">
              <a:rPr lang="zh-CN" altLang="en-US" smtClean="0">
                <a:latin typeface="Times New Roman" pitchFamily="18" charset="0"/>
                <a:ea typeface="宋体" pitchFamily="2" charset="-122"/>
              </a:rPr>
              <a:pPr/>
              <a:t>6</a:t>
            </a:fld>
            <a:endParaRPr lang="en-US" altLang="zh-CN" smtClean="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024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719FE821-2862-46DE-A8A6-AF33FECDE7FB}" type="slidenum">
              <a:rPr lang="zh-CN" altLang="en-US" smtClean="0">
                <a:latin typeface="Times New Roman" pitchFamily="18" charset="0"/>
                <a:ea typeface="宋体" pitchFamily="2" charset="-122"/>
              </a:rPr>
              <a:pPr/>
              <a:t>7</a:t>
            </a:fld>
            <a:endParaRPr lang="en-US" altLang="zh-CN" smtClean="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25F2D5FA-9DFC-48DD-89BA-82059E1C6967}" type="slidenum">
              <a:rPr lang="zh-CN" altLang="en-US" smtClean="0">
                <a:latin typeface="Times New Roman" pitchFamily="18" charset="0"/>
                <a:ea typeface="宋体" pitchFamily="2" charset="-122"/>
              </a:rPr>
              <a:pPr/>
              <a:t>8</a:t>
            </a:fld>
            <a:endParaRPr lang="en-US" altLang="zh-CN" smtClean="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25F2D5FA-9DFC-48DD-89BA-82059E1C6967}" type="slidenum">
              <a:rPr lang="zh-CN" altLang="en-US" smtClean="0">
                <a:latin typeface="Times New Roman" pitchFamily="18" charset="0"/>
                <a:ea typeface="宋体" pitchFamily="2" charset="-122"/>
              </a:rPr>
              <a:pPr/>
              <a:t>9</a:t>
            </a:fld>
            <a:endParaRPr lang="en-US" altLang="zh-CN" smtClean="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25F2D5FA-9DFC-48DD-89BA-82059E1C6967}" type="slidenum">
              <a:rPr lang="zh-CN" altLang="en-US" smtClean="0">
                <a:latin typeface="Times New Roman" pitchFamily="18" charset="0"/>
                <a:ea typeface="宋体" pitchFamily="2" charset="-122"/>
              </a:rPr>
              <a:pPr/>
              <a:t>10</a:t>
            </a:fld>
            <a:endParaRPr lang="en-US" altLang="zh-CN" smtClean="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25F2D5FA-9DFC-48DD-89BA-82059E1C6967}" type="slidenum">
              <a:rPr lang="zh-CN" altLang="en-US" smtClean="0">
                <a:latin typeface="Times New Roman" pitchFamily="18" charset="0"/>
                <a:ea typeface="宋体" pitchFamily="2" charset="-122"/>
              </a:rPr>
              <a:pPr/>
              <a:t>11</a:t>
            </a:fld>
            <a:endParaRPr lang="en-US" altLang="zh-CN" smtClean="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5FEE1FFC-4965-4A86-A23E-6615FC4831DE}" type="slidenum">
              <a:rPr lang="zh-CN" altLang="en-US" smtClean="0">
                <a:latin typeface="Times New Roman" pitchFamily="18" charset="0"/>
                <a:ea typeface="宋体" pitchFamily="2" charset="-122"/>
              </a:rPr>
              <a:pPr/>
              <a:t>12</a:t>
            </a:fld>
            <a:endParaRPr lang="en-US" altLang="zh-CN" smtClean="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5FEE1FFC-4965-4A86-A23E-6615FC4831DE}" type="slidenum">
              <a:rPr lang="zh-CN" altLang="en-US" smtClean="0">
                <a:latin typeface="Times New Roman" pitchFamily="18" charset="0"/>
                <a:ea typeface="宋体" pitchFamily="2" charset="-122"/>
              </a:rPr>
              <a:pPr/>
              <a:t>13</a:t>
            </a:fld>
            <a:endParaRPr lang="en-US" altLang="zh-CN" smtClean="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 userDrawn="1"/>
        </p:nvGrpSpPr>
        <p:grpSpPr bwMode="auto">
          <a:xfrm>
            <a:off x="0" y="1100138"/>
            <a:ext cx="9144000" cy="3175"/>
            <a:chOff x="0" y="3975"/>
            <a:chExt cx="5760" cy="2"/>
          </a:xfrm>
        </p:grpSpPr>
        <p:sp>
          <p:nvSpPr>
            <p:cNvPr id="5" name="Line 5"/>
            <p:cNvSpPr>
              <a:spLocks noChangeShapeType="1"/>
            </p:cNvSpPr>
            <p:nvPr userDrawn="1"/>
          </p:nvSpPr>
          <p:spPr bwMode="auto">
            <a:xfrm>
              <a:off x="0" y="3977"/>
              <a:ext cx="1435" cy="0"/>
            </a:xfrm>
            <a:prstGeom prst="line">
              <a:avLst/>
            </a:prstGeom>
            <a:noFill/>
            <a:ln w="88900">
              <a:solidFill>
                <a:srgbClr val="3366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6" name="Line 6"/>
            <p:cNvSpPr>
              <a:spLocks noChangeShapeType="1"/>
            </p:cNvSpPr>
            <p:nvPr userDrawn="1"/>
          </p:nvSpPr>
          <p:spPr bwMode="auto">
            <a:xfrm>
              <a:off x="1416" y="3976"/>
              <a:ext cx="1435" cy="0"/>
            </a:xfrm>
            <a:prstGeom prst="line">
              <a:avLst/>
            </a:prstGeom>
            <a:noFill/>
            <a:ln w="88900">
              <a:solidFill>
                <a:srgbClr val="99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7" name="Line 7"/>
            <p:cNvSpPr>
              <a:spLocks noChangeShapeType="1"/>
            </p:cNvSpPr>
            <p:nvPr userDrawn="1"/>
          </p:nvSpPr>
          <p:spPr bwMode="auto">
            <a:xfrm flipV="1">
              <a:off x="4279" y="3976"/>
              <a:ext cx="1481" cy="0"/>
            </a:xfrm>
            <a:prstGeom prst="line">
              <a:avLst/>
            </a:prstGeom>
            <a:noFill/>
            <a:ln w="889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8" name="Line 8"/>
            <p:cNvSpPr>
              <a:spLocks noChangeShapeType="1"/>
            </p:cNvSpPr>
            <p:nvPr userDrawn="1"/>
          </p:nvSpPr>
          <p:spPr bwMode="auto">
            <a:xfrm flipV="1">
              <a:off x="2824" y="3975"/>
              <a:ext cx="1481" cy="0"/>
            </a:xfrm>
            <a:prstGeom prst="line">
              <a:avLst/>
            </a:prstGeom>
            <a:noFill/>
            <a:ln w="88900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</p:grpSp>
      <p:sp>
        <p:nvSpPr>
          <p:cNvPr id="561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47405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 June 2009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Introduction to CVMFS, Tian Yan, 2015/09/09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5306D-93C9-4A61-8C27-ABB61C46D1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0314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27825" y="228600"/>
            <a:ext cx="2139950" cy="60753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6388" y="228600"/>
            <a:ext cx="6269037" cy="60753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 June 2009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Introduction to CVMFS, Tian Yan, 2015/09/09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A1D01-5401-4771-AFEA-36702B237AD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7325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306388" y="228600"/>
            <a:ext cx="8561387" cy="6075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 June 2009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Introduction to CVMFS, Tian Yan, 2015/09/09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2993C-872A-4F23-B781-9BEE5141DE8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079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 June 2009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Introduction to CVMFS, Tian Yan, 2015/09/09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A8900-0E74-4970-A8BD-291A51CA56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485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 June 2009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Introduction to CVMFS, Tian Yan, 2015/09/09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3BA00-7F91-49BB-BBDD-069070CEB36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857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22263" y="1296988"/>
            <a:ext cx="4191000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5663" y="1296988"/>
            <a:ext cx="4191000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 June 2009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Introduction to CVMFS, Tian Yan, 2015/09/09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A5E25-8DC4-4971-A9D2-119B887D3FA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276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 June 2009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Introduction to CVMFS, Tian Yan, 2015/09/09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5E85D-42C6-4AFF-A016-03266261D9E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040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 June 2009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Introduction to CVMFS, Tian Yan, 2015/09/09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EA39A-80AB-4969-996E-AD1C919D43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660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 June 2009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Introduction to CVMFS, Tian Yan, 2015/09/09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34956-5D7C-4718-8BB7-98692E51612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383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 June 2009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Introduction to CVMFS, Tian Yan, 2015/09/09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CE493-CA00-44F7-B280-5A909D8F79E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8926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 June 2009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Introduction to CVMFS, Tian Yan, 2015/09/09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6C7B9-7FC7-4379-AF7D-D2DD97D094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1747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1296988"/>
            <a:ext cx="8534400" cy="500697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9413" y="6400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1" i="1"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1 June 2009</a:t>
            </a:r>
          </a:p>
        </p:txBody>
      </p:sp>
      <p:sp>
        <p:nvSpPr>
          <p:cNvPr id="5601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i="1"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Introduction to CVMFS, Tian Yan, 2015/09/09</a:t>
            </a:r>
          </a:p>
        </p:txBody>
      </p:sp>
      <p:sp>
        <p:nvSpPr>
          <p:cNvPr id="5601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0700" y="6400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ea typeface="宋体" pitchFamily="2" charset="-122"/>
              </a:defRPr>
            </a:lvl1pPr>
          </a:lstStyle>
          <a:p>
            <a:pPr>
              <a:defRPr/>
            </a:pPr>
            <a:fld id="{469FA1CE-9625-4480-AF61-F3ADBF6127A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228600"/>
            <a:ext cx="8561387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1100138"/>
            <a:ext cx="9144000" cy="3175"/>
            <a:chOff x="0" y="3975"/>
            <a:chExt cx="5760" cy="2"/>
          </a:xfrm>
        </p:grpSpPr>
        <p:sp>
          <p:nvSpPr>
            <p:cNvPr id="1037" name="Line 8"/>
            <p:cNvSpPr>
              <a:spLocks noChangeShapeType="1"/>
            </p:cNvSpPr>
            <p:nvPr userDrawn="1"/>
          </p:nvSpPr>
          <p:spPr bwMode="auto">
            <a:xfrm>
              <a:off x="0" y="3977"/>
              <a:ext cx="1435" cy="0"/>
            </a:xfrm>
            <a:prstGeom prst="line">
              <a:avLst/>
            </a:prstGeom>
            <a:noFill/>
            <a:ln w="88900">
              <a:solidFill>
                <a:srgbClr val="3366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038" name="Line 9"/>
            <p:cNvSpPr>
              <a:spLocks noChangeShapeType="1"/>
            </p:cNvSpPr>
            <p:nvPr userDrawn="1"/>
          </p:nvSpPr>
          <p:spPr bwMode="auto">
            <a:xfrm>
              <a:off x="1416" y="3976"/>
              <a:ext cx="1435" cy="0"/>
            </a:xfrm>
            <a:prstGeom prst="line">
              <a:avLst/>
            </a:prstGeom>
            <a:noFill/>
            <a:ln w="88900">
              <a:solidFill>
                <a:srgbClr val="99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039" name="Line 10"/>
            <p:cNvSpPr>
              <a:spLocks noChangeShapeType="1"/>
            </p:cNvSpPr>
            <p:nvPr userDrawn="1"/>
          </p:nvSpPr>
          <p:spPr bwMode="auto">
            <a:xfrm flipV="1">
              <a:off x="4279" y="3976"/>
              <a:ext cx="1481" cy="0"/>
            </a:xfrm>
            <a:prstGeom prst="line">
              <a:avLst/>
            </a:prstGeom>
            <a:noFill/>
            <a:ln w="889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040" name="Line 11"/>
            <p:cNvSpPr>
              <a:spLocks noChangeShapeType="1"/>
            </p:cNvSpPr>
            <p:nvPr userDrawn="1"/>
          </p:nvSpPr>
          <p:spPr bwMode="auto">
            <a:xfrm flipV="1">
              <a:off x="2824" y="3975"/>
              <a:ext cx="1481" cy="0"/>
            </a:xfrm>
            <a:prstGeom prst="line">
              <a:avLst/>
            </a:prstGeom>
            <a:noFill/>
            <a:ln w="88900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1032" name="Group 12"/>
          <p:cNvGrpSpPr>
            <a:grpSpLocks/>
          </p:cNvGrpSpPr>
          <p:nvPr userDrawn="1"/>
        </p:nvGrpSpPr>
        <p:grpSpPr bwMode="auto">
          <a:xfrm>
            <a:off x="0" y="1100138"/>
            <a:ext cx="9144000" cy="3175"/>
            <a:chOff x="0" y="3975"/>
            <a:chExt cx="5760" cy="2"/>
          </a:xfrm>
        </p:grpSpPr>
        <p:sp>
          <p:nvSpPr>
            <p:cNvPr id="1033" name="Line 13"/>
            <p:cNvSpPr>
              <a:spLocks noChangeShapeType="1"/>
            </p:cNvSpPr>
            <p:nvPr userDrawn="1"/>
          </p:nvSpPr>
          <p:spPr bwMode="auto">
            <a:xfrm>
              <a:off x="0" y="3977"/>
              <a:ext cx="1435" cy="0"/>
            </a:xfrm>
            <a:prstGeom prst="line">
              <a:avLst/>
            </a:prstGeom>
            <a:noFill/>
            <a:ln w="88900">
              <a:solidFill>
                <a:srgbClr val="3366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034" name="Line 14"/>
            <p:cNvSpPr>
              <a:spLocks noChangeShapeType="1"/>
            </p:cNvSpPr>
            <p:nvPr userDrawn="1"/>
          </p:nvSpPr>
          <p:spPr bwMode="auto">
            <a:xfrm>
              <a:off x="1416" y="3976"/>
              <a:ext cx="1435" cy="0"/>
            </a:xfrm>
            <a:prstGeom prst="line">
              <a:avLst/>
            </a:prstGeom>
            <a:noFill/>
            <a:ln w="88900">
              <a:solidFill>
                <a:srgbClr val="99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035" name="Line 15"/>
            <p:cNvSpPr>
              <a:spLocks noChangeShapeType="1"/>
            </p:cNvSpPr>
            <p:nvPr userDrawn="1"/>
          </p:nvSpPr>
          <p:spPr bwMode="auto">
            <a:xfrm flipV="1">
              <a:off x="4279" y="3976"/>
              <a:ext cx="1481" cy="0"/>
            </a:xfrm>
            <a:prstGeom prst="line">
              <a:avLst/>
            </a:prstGeom>
            <a:noFill/>
            <a:ln w="889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036" name="Line 16"/>
            <p:cNvSpPr>
              <a:spLocks noChangeShapeType="1"/>
            </p:cNvSpPr>
            <p:nvPr userDrawn="1"/>
          </p:nvSpPr>
          <p:spPr bwMode="auto">
            <a:xfrm flipV="1">
              <a:off x="2824" y="3975"/>
              <a:ext cx="1481" cy="0"/>
            </a:xfrm>
            <a:prstGeom prst="line">
              <a:avLst/>
            </a:prstGeom>
            <a:noFill/>
            <a:ln w="88900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¡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sft.cern.ch/dist/cvmfs/cvmfs-release/cvmfs-release-latest.noarch.rp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xfrm>
            <a:off x="660400" y="2171700"/>
            <a:ext cx="77724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mtClean="0">
                <a:ea typeface="宋体" pitchFamily="2" charset="-122"/>
              </a:rPr>
              <a:t>Introduction to CVMFS</a:t>
            </a:r>
            <a:br>
              <a:rPr lang="en-US" altLang="zh-CN" smtClean="0">
                <a:ea typeface="宋体" pitchFamily="2" charset="-122"/>
              </a:rPr>
            </a:br>
            <a:r>
              <a:rPr lang="en-US" altLang="zh-CN" sz="2000" b="0" smtClean="0">
                <a:ea typeface="宋体" pitchFamily="2" charset="-122"/>
              </a:rPr>
              <a:t>A way to distribute HEP software on cloud</a:t>
            </a:r>
            <a:endParaRPr lang="zh-CN" altLang="en-US" b="0" smtClean="0">
              <a:ea typeface="宋体" pitchFamily="2" charset="-122"/>
            </a:endParaRPr>
          </a:p>
        </p:txBody>
      </p:sp>
      <p:sp useBgFill="1">
        <p:nvSpPr>
          <p:cNvPr id="3075" name="内容占位符 2"/>
          <p:cNvSpPr>
            <a:spLocks noGrp="1"/>
          </p:cNvSpPr>
          <p:nvPr>
            <p:ph type="subTitle" idx="1"/>
          </p:nvPr>
        </p:nvSpPr>
        <p:spPr>
          <a:xfrm>
            <a:off x="1371600" y="4127500"/>
            <a:ext cx="6400800" cy="2400300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Tian Yan</a:t>
            </a:r>
          </a:p>
          <a:p>
            <a:r>
              <a:rPr lang="en-US" altLang="zh-CN" sz="1600" smtClean="0">
                <a:ea typeface="宋体" pitchFamily="2" charset="-122"/>
              </a:rPr>
              <a:t>(IHEP Computing Center, yant@ihep.ac.cn)</a:t>
            </a:r>
          </a:p>
          <a:p>
            <a:endParaRPr lang="en-US" altLang="zh-CN" sz="1600" smtClean="0">
              <a:ea typeface="宋体" pitchFamily="2" charset="-122"/>
            </a:endParaRPr>
          </a:p>
          <a:p>
            <a:r>
              <a:rPr lang="en-US" altLang="zh-CN" sz="1800" smtClean="0">
                <a:ea typeface="宋体" pitchFamily="2" charset="-122"/>
              </a:rPr>
              <a:t>2016 BESIIICGEM Cloud Computing Summer School</a:t>
            </a:r>
          </a:p>
          <a:p>
            <a:r>
              <a:rPr lang="en-US" altLang="zh-CN" sz="1800" smtClean="0">
                <a:ea typeface="宋体" pitchFamily="2" charset="-122"/>
              </a:rPr>
              <a:t>2016/07/21,  Shandong University, Jinan</a:t>
            </a:r>
            <a:r>
              <a:rPr lang="en-US" altLang="zh-CN" sz="2000" smtClean="0">
                <a:ea typeface="宋体" pitchFamily="2" charset="-122"/>
              </a:rPr>
              <a:t> </a:t>
            </a:r>
            <a:endParaRPr lang="zh-CN" altLang="en-US" sz="2000" smtClean="0">
              <a:ea typeface="宋体" pitchFamily="2" charset="-122"/>
            </a:endParaRPr>
          </a:p>
        </p:txBody>
      </p:sp>
      <p:pic>
        <p:nvPicPr>
          <p:cNvPr id="3076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34938"/>
            <a:ext cx="776288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187325"/>
            <a:ext cx="889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CVMFS server stratums</a:t>
            </a:r>
          </a:p>
        </p:txBody>
      </p:sp>
      <p:pic>
        <p:nvPicPr>
          <p:cNvPr id="7172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34938"/>
            <a:ext cx="776288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187325"/>
            <a:ext cx="889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页脚占位符 1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40513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r>
              <a:rPr lang="en-US" altLang="zh-CN" smtClean="0">
                <a:ea typeface="宋体" pitchFamily="2" charset="-122"/>
              </a:rPr>
              <a:t>Introduction to CVMFS, Tian Yan, 2016/07/21</a:t>
            </a:r>
          </a:p>
        </p:txBody>
      </p:sp>
      <p:sp>
        <p:nvSpPr>
          <p:cNvPr id="7175" name="灯片编号占位符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FD8A34B3-81F3-42A7-A576-66CECB0B5112}" type="slidenum">
              <a:rPr lang="zh-CN" altLang="en-US" smtClean="0">
                <a:ea typeface="宋体" pitchFamily="2" charset="-122"/>
              </a:rPr>
              <a:pPr/>
              <a:t>10</a:t>
            </a:fld>
            <a:endParaRPr lang="en-US" altLang="zh-CN" smtClean="0">
              <a:ea typeface="宋体" pitchFamily="2" charset="-122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650" y="1346568"/>
            <a:ext cx="7007225" cy="4735164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CC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1587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08675" y="5647928"/>
            <a:ext cx="2320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smtClean="0"/>
              <a:t>for cern.ch dormain</a:t>
            </a:r>
            <a:endParaRPr lang="zh-CN" altLang="en-US" sz="1600"/>
          </a:p>
        </p:txBody>
      </p:sp>
    </p:spTree>
    <p:extLst>
      <p:ext uri="{BB962C8B-B14F-4D97-AF65-F5344CB8AC3E}">
        <p14:creationId xmlns:p14="http://schemas.microsoft.com/office/powerpoint/2010/main" val="130963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内容占位符 2"/>
          <p:cNvSpPr>
            <a:spLocks noGrp="1"/>
          </p:cNvSpPr>
          <p:nvPr>
            <p:ph idx="1"/>
          </p:nvPr>
        </p:nvSpPr>
        <p:spPr>
          <a:xfrm>
            <a:off x="322262" y="1296989"/>
            <a:ext cx="8747310" cy="1871514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CVMFS repository is a form of content-addressable storage</a:t>
            </a:r>
          </a:p>
          <a:p>
            <a:r>
              <a:rPr lang="en-US" altLang="zh-CN" smtClean="0">
                <a:ea typeface="宋体" pitchFamily="2" charset="-122"/>
              </a:rPr>
              <a:t>publish: create file catalog, compress data, calculate hash</a:t>
            </a:r>
          </a:p>
          <a:p>
            <a:endParaRPr lang="zh-CN" altLang="en-US" smtClean="0">
              <a:ea typeface="宋体" pitchFamily="2" charset="-122"/>
            </a:endParaRPr>
          </a:p>
        </p:txBody>
      </p:sp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CVMFS repository</a:t>
            </a:r>
          </a:p>
        </p:txBody>
      </p:sp>
      <p:pic>
        <p:nvPicPr>
          <p:cNvPr id="7172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34938"/>
            <a:ext cx="776288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187325"/>
            <a:ext cx="889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页脚占位符 1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40513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r>
              <a:rPr lang="en-US" altLang="zh-CN" smtClean="0">
                <a:ea typeface="宋体" pitchFamily="2" charset="-122"/>
              </a:rPr>
              <a:t>Introduction to CVMFS, Tian Yan, 2016/07/21</a:t>
            </a:r>
          </a:p>
        </p:txBody>
      </p:sp>
      <p:sp>
        <p:nvSpPr>
          <p:cNvPr id="7175" name="灯片编号占位符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FD8A34B3-81F3-42A7-A576-66CECB0B5112}" type="slidenum">
              <a:rPr lang="zh-CN" altLang="en-US" smtClean="0">
                <a:ea typeface="宋体" pitchFamily="2" charset="-122"/>
              </a:rPr>
              <a:pPr/>
              <a:t>11</a:t>
            </a:fld>
            <a:endParaRPr lang="en-US" altLang="zh-CN" smtClean="0">
              <a:ea typeface="宋体" pitchFamily="2" charset="-122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667" y="2602571"/>
            <a:ext cx="6614633" cy="347558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CC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1587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447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>
          <a:xfrm>
            <a:off x="660400" y="4056027"/>
            <a:ext cx="7772400" cy="13620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How to install, configure and debug it?</a:t>
            </a:r>
            <a:endParaRPr lang="zh-CN" altLang="en-US" smtClean="0">
              <a:ea typeface="宋体" pitchFamily="2" charset="-122"/>
            </a:endParaRPr>
          </a:p>
        </p:txBody>
      </p:sp>
      <p:sp useBgFill="1">
        <p:nvSpPr>
          <p:cNvPr id="8195" name="内容占位符 2"/>
          <p:cNvSpPr>
            <a:spLocks noGrp="1"/>
          </p:cNvSpPr>
          <p:nvPr>
            <p:ph type="body" idx="1"/>
          </p:nvPr>
        </p:nvSpPr>
        <p:spPr>
          <a:xfrm>
            <a:off x="660400" y="2428248"/>
            <a:ext cx="7772400" cy="1500187"/>
          </a:xfrm>
        </p:spPr>
        <p:txBody>
          <a:bodyPr/>
          <a:lstStyle/>
          <a:p>
            <a:endParaRPr lang="en-US" altLang="zh-CN" smtClean="0">
              <a:ea typeface="宋体" pitchFamily="2" charset="-122"/>
            </a:endParaRPr>
          </a:p>
          <a:p>
            <a:r>
              <a:rPr lang="en-US" altLang="zh-CN" smtClean="0">
                <a:ea typeface="宋体" pitchFamily="2" charset="-122"/>
              </a:rPr>
              <a:t>Part III</a:t>
            </a:r>
            <a:endParaRPr lang="zh-CN" altLang="en-US" smtClean="0">
              <a:ea typeface="宋体" pitchFamily="2" charset="-122"/>
            </a:endParaRPr>
          </a:p>
        </p:txBody>
      </p:sp>
      <p:sp>
        <p:nvSpPr>
          <p:cNvPr id="8199" name="灯片编号占位符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CF4D179C-8219-43A8-96B1-F12168C57F5D}" type="slidenum">
              <a:rPr lang="zh-CN" altLang="en-US" smtClean="0">
                <a:ea typeface="宋体" pitchFamily="2" charset="-122"/>
              </a:rPr>
              <a:pPr/>
              <a:t>12</a:t>
            </a:fld>
            <a:endParaRPr lang="en-US" altLang="zh-CN" smtClean="0">
              <a:ea typeface="宋体" pitchFamily="2" charset="-122"/>
            </a:endParaRPr>
          </a:p>
        </p:txBody>
      </p:sp>
      <p:pic>
        <p:nvPicPr>
          <p:cNvPr id="8196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34938"/>
            <a:ext cx="776288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187325"/>
            <a:ext cx="889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Install stratum 0 server</a:t>
            </a:r>
            <a:endParaRPr lang="zh-CN" altLang="en-US" smtClean="0">
              <a:ea typeface="宋体" pitchFamily="2" charset="-122"/>
            </a:endParaRPr>
          </a:p>
        </p:txBody>
      </p:sp>
      <p:sp useBgFill="1"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Install AUFS-enabled kernel on SL6</a:t>
            </a:r>
          </a:p>
          <a:p>
            <a:pPr marL="457200" lvl="1" indent="0">
              <a:buNone/>
            </a:pPr>
            <a:r>
              <a:rPr lang="en-US" altLang="zh-CN" sz="1800" smtClean="0">
                <a:latin typeface="Consolas" pitchFamily="49" charset="0"/>
                <a:ea typeface="宋体" pitchFamily="2" charset="-122"/>
                <a:cs typeface="Consolas" pitchFamily="49" charset="0"/>
              </a:rPr>
              <a:t># wget </a:t>
            </a:r>
            <a:r>
              <a:rPr lang="en-US" altLang="zh-CN" sz="1800" smtClean="0">
                <a:latin typeface="Consolas" pitchFamily="49" charset="0"/>
                <a:ea typeface="宋体" pitchFamily="2" charset="-122"/>
                <a:cs typeface="Consolas" pitchFamily="49" charset="0"/>
                <a:hlinkClick r:id="rId3"/>
              </a:rPr>
              <a:t>https://</a:t>
            </a:r>
            <a:r>
              <a:rPr lang="en-US" altLang="zh-CN" sz="1800" smtClean="0">
                <a:latin typeface="Consolas" pitchFamily="49" charset="0"/>
                <a:ea typeface="宋体" pitchFamily="2" charset="-122"/>
                <a:cs typeface="Consolas" pitchFamily="49" charset="0"/>
                <a:hlinkClick r:id="rId3"/>
              </a:rPr>
              <a:t>ecsft.cern.ch/dist/cvmfs/cvmfs-release/cvmfs-release-latest.noarch.rpm</a:t>
            </a:r>
            <a:endParaRPr lang="en-US" altLang="zh-CN" sz="1800" smtClean="0">
              <a:latin typeface="Consolas" pitchFamily="49" charset="0"/>
              <a:ea typeface="宋体" pitchFamily="2" charset="-122"/>
              <a:cs typeface="Consolas" pitchFamily="49" charset="0"/>
            </a:endParaRPr>
          </a:p>
          <a:p>
            <a:pPr marL="457200" lvl="1" indent="0">
              <a:buNone/>
            </a:pPr>
            <a:r>
              <a:rPr lang="en-US" altLang="zh-CN" sz="1800" smtClean="0">
                <a:latin typeface="Consolas" pitchFamily="49" charset="0"/>
                <a:ea typeface="宋体" pitchFamily="2" charset="-122"/>
                <a:cs typeface="Consolas" pitchFamily="49" charset="0"/>
              </a:rPr>
              <a:t># yum install cvmfs-release*.rpm</a:t>
            </a:r>
          </a:p>
          <a:p>
            <a:pPr marL="457200" lvl="1" indent="0">
              <a:buNone/>
            </a:pPr>
            <a:r>
              <a:rPr lang="en-US" altLang="zh-CN" sz="1800" smtClean="0">
                <a:latin typeface="Consolas" pitchFamily="49" charset="0"/>
                <a:ea typeface="宋体" pitchFamily="2" charset="-122"/>
                <a:cs typeface="Consolas" pitchFamily="49" charset="0"/>
              </a:rPr>
              <a:t># yum –disablerepo=“*” –enablerepo=“cernvm-kernel” install kernel</a:t>
            </a:r>
          </a:p>
          <a:p>
            <a:pPr marL="457200" lvl="1" indent="0">
              <a:buNone/>
            </a:pPr>
            <a:r>
              <a:rPr lang="en-US" altLang="zh-CN" sz="1800" smtClean="0">
                <a:latin typeface="Consolas" pitchFamily="49" charset="0"/>
                <a:ea typeface="宋体" pitchFamily="2" charset="-122"/>
                <a:cs typeface="Consolas" pitchFamily="49" charset="0"/>
              </a:rPr>
              <a:t># yum –enablerepo=“cernvm-kernel” install aufs2-util</a:t>
            </a:r>
          </a:p>
          <a:p>
            <a:pPr marL="457200" lvl="1" indent="0">
              <a:buNone/>
            </a:pPr>
            <a:r>
              <a:rPr lang="en-US" altLang="zh-CN" sz="1800" smtClean="0">
                <a:latin typeface="Consolas" pitchFamily="49" charset="0"/>
                <a:ea typeface="宋体" pitchFamily="2" charset="-122"/>
                <a:cs typeface="Consolas" pitchFamily="49" charset="0"/>
              </a:rPr>
              <a:t># reboot</a:t>
            </a:r>
          </a:p>
          <a:p>
            <a:r>
              <a:rPr lang="en-US" altLang="zh-CN" smtClean="0">
                <a:ea typeface="宋体" pitchFamily="2" charset="-122"/>
              </a:rPr>
              <a:t>Install cvmfs packages</a:t>
            </a:r>
          </a:p>
          <a:p>
            <a:pPr marL="457200" lvl="1" indent="0">
              <a:buNone/>
            </a:pPr>
            <a:r>
              <a:rPr lang="en-US" altLang="zh-CN" sz="1800" smtClean="0">
                <a:latin typeface="Consolas" pitchFamily="49" charset="0"/>
                <a:ea typeface="宋体" pitchFamily="2" charset="-122"/>
                <a:cs typeface="Consolas" pitchFamily="49" charset="0"/>
              </a:rPr>
              <a:t># yum install cvmfs cvmfs-server</a:t>
            </a:r>
          </a:p>
          <a:p>
            <a:endParaRPr lang="en-US" altLang="zh-CN" smtClean="0">
              <a:ea typeface="宋体" pitchFamily="2" charset="-122"/>
            </a:endParaRPr>
          </a:p>
          <a:p>
            <a:endParaRPr lang="zh-CN" altLang="en-US" smtClean="0">
              <a:ea typeface="宋体" pitchFamily="2" charset="-122"/>
            </a:endParaRPr>
          </a:p>
        </p:txBody>
      </p:sp>
      <p:pic>
        <p:nvPicPr>
          <p:cNvPr id="8196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34938"/>
            <a:ext cx="776288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图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187325"/>
            <a:ext cx="889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页脚占位符 1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40513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r>
              <a:rPr lang="en-US" altLang="zh-CN" smtClean="0">
                <a:ea typeface="宋体" pitchFamily="2" charset="-122"/>
              </a:rPr>
              <a:t>Introduction to CVMFS, Tian Yan, 2016/07/21</a:t>
            </a:r>
          </a:p>
        </p:txBody>
      </p:sp>
      <p:sp>
        <p:nvSpPr>
          <p:cNvPr id="8199" name="灯片编号占位符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CF4D179C-8219-43A8-96B1-F12168C57F5D}" type="slidenum">
              <a:rPr lang="zh-CN" altLang="en-US" smtClean="0">
                <a:ea typeface="宋体" pitchFamily="2" charset="-122"/>
              </a:rPr>
              <a:pPr/>
              <a:t>13</a:t>
            </a:fld>
            <a:endParaRPr lang="en-US" altLang="zh-CN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4525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Creating a repository</a:t>
            </a:r>
            <a:endParaRPr lang="zh-CN" altLang="en-US" smtClean="0">
              <a:ea typeface="宋体" pitchFamily="2" charset="-122"/>
            </a:endParaRPr>
          </a:p>
        </p:txBody>
      </p:sp>
      <p:sp useBgFill="1"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create a repository (bes3.ihep.ac.cn)</a:t>
            </a:r>
          </a:p>
          <a:p>
            <a:pPr marL="457200" lvl="1" indent="0">
              <a:buNone/>
            </a:pPr>
            <a:r>
              <a:rPr lang="en-US" altLang="zh-CN" sz="1800" smtClean="0">
                <a:latin typeface="Consolas" pitchFamily="49" charset="0"/>
                <a:ea typeface="宋体" pitchFamily="2" charset="-122"/>
                <a:cs typeface="Consolas" pitchFamily="49" charset="0"/>
              </a:rPr>
              <a:t># cvmfs_server mkfs bes3.ihep.ac.cn</a:t>
            </a:r>
          </a:p>
          <a:p>
            <a:r>
              <a:rPr lang="en-US" altLang="zh-CN" smtClean="0">
                <a:ea typeface="宋体" pitchFamily="2" charset="-122"/>
              </a:rPr>
              <a:t>update the repository</a:t>
            </a:r>
          </a:p>
          <a:p>
            <a:pPr marL="457200" lvl="1" indent="0">
              <a:buNone/>
            </a:pPr>
            <a:r>
              <a:rPr lang="en-US" altLang="zh-CN" sz="1800" smtClean="0">
                <a:latin typeface="Consolas" pitchFamily="49" charset="0"/>
                <a:ea typeface="宋体" pitchFamily="2" charset="-122"/>
                <a:cs typeface="Consolas" pitchFamily="49" charset="0"/>
              </a:rPr>
              <a:t># cvmfs_server transaction bes3.ihep.ac.cn</a:t>
            </a:r>
          </a:p>
          <a:p>
            <a:r>
              <a:rPr lang="en-US" altLang="zh-CN" smtClean="0">
                <a:latin typeface="+mn-ea"/>
                <a:ea typeface="+mn-ea"/>
                <a:cs typeface="Consolas" pitchFamily="49" charset="0"/>
              </a:rPr>
              <a:t>add/edit/delete files/directories in /cvmfs/bes3.ihep.ac.cn</a:t>
            </a:r>
          </a:p>
          <a:p>
            <a:r>
              <a:rPr lang="en-US" altLang="zh-CN" smtClean="0">
                <a:latin typeface="+mn-ea"/>
                <a:cs typeface="Consolas" pitchFamily="49" charset="0"/>
              </a:rPr>
              <a:t>publish the repository</a:t>
            </a:r>
            <a:endParaRPr lang="en-US" altLang="zh-CN" smtClean="0">
              <a:latin typeface="+mn-ea"/>
              <a:ea typeface="+mn-ea"/>
              <a:cs typeface="Consolas" pitchFamily="49" charset="0"/>
            </a:endParaRPr>
          </a:p>
          <a:p>
            <a:pPr marL="457200" lvl="1" indent="0">
              <a:buNone/>
            </a:pPr>
            <a:r>
              <a:rPr lang="en-US" altLang="zh-CN" smtClean="0">
                <a:latin typeface="Consolas" pitchFamily="49" charset="0"/>
                <a:ea typeface="宋体" pitchFamily="2" charset="-122"/>
                <a:cs typeface="Consolas" pitchFamily="49" charset="0"/>
              </a:rPr>
              <a:t># </a:t>
            </a:r>
            <a:r>
              <a:rPr lang="en-US" altLang="zh-CN" sz="1800" smtClean="0">
                <a:latin typeface="Consolas" pitchFamily="49" charset="0"/>
                <a:ea typeface="宋体" pitchFamily="2" charset="-122"/>
                <a:cs typeface="Consolas" pitchFamily="49" charset="0"/>
              </a:rPr>
              <a:t>cvmfs_server publish bes3.ihep.ac.cn</a:t>
            </a:r>
            <a:endParaRPr lang="en-US" altLang="zh-CN" smtClean="0">
              <a:latin typeface="Consolas" pitchFamily="49" charset="0"/>
              <a:ea typeface="宋体" pitchFamily="2" charset="-122"/>
              <a:cs typeface="Consolas" pitchFamily="49" charset="0"/>
            </a:endParaRPr>
          </a:p>
          <a:p>
            <a:r>
              <a:rPr lang="en-US" altLang="zh-CN" smtClean="0">
                <a:latin typeface="+mn-ea"/>
                <a:cs typeface="Consolas" pitchFamily="49" charset="0"/>
              </a:rPr>
              <a:t>if you want to clear all changes and start over again:</a:t>
            </a:r>
            <a:endParaRPr lang="en-US" altLang="zh-CN">
              <a:latin typeface="+mn-ea"/>
              <a:cs typeface="Consolas" pitchFamily="49" charset="0"/>
            </a:endParaRPr>
          </a:p>
          <a:p>
            <a:pPr marL="457200" lvl="1" indent="0">
              <a:buNone/>
            </a:pPr>
            <a:r>
              <a:rPr lang="en-US" altLang="zh-CN" sz="1800" smtClean="0">
                <a:latin typeface="Consolas" pitchFamily="49" charset="0"/>
                <a:ea typeface="宋体" pitchFamily="2" charset="-122"/>
                <a:cs typeface="Consolas" pitchFamily="49" charset="0"/>
              </a:rPr>
              <a:t># cvmfs_server abort bes3.ihep.ac.cn</a:t>
            </a:r>
          </a:p>
          <a:p>
            <a:pPr lvl="1"/>
            <a:endParaRPr lang="en-US" altLang="zh-CN" smtClean="0">
              <a:latin typeface="Consolas" pitchFamily="49" charset="0"/>
              <a:ea typeface="宋体" pitchFamily="2" charset="-122"/>
              <a:cs typeface="Consolas" pitchFamily="49" charset="0"/>
            </a:endParaRPr>
          </a:p>
          <a:p>
            <a:endParaRPr lang="en-US" altLang="zh-CN" smtClean="0">
              <a:ea typeface="宋体" pitchFamily="2" charset="-122"/>
            </a:endParaRPr>
          </a:p>
          <a:p>
            <a:endParaRPr lang="zh-CN" altLang="en-US" smtClean="0">
              <a:ea typeface="宋体" pitchFamily="2" charset="-122"/>
            </a:endParaRPr>
          </a:p>
        </p:txBody>
      </p:sp>
      <p:pic>
        <p:nvPicPr>
          <p:cNvPr id="8196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34938"/>
            <a:ext cx="776288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187325"/>
            <a:ext cx="889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页脚占位符 1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40513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r>
              <a:rPr lang="en-US" altLang="zh-CN" smtClean="0">
                <a:ea typeface="宋体" pitchFamily="2" charset="-122"/>
              </a:rPr>
              <a:t>Introduction to CVMFS, Tian Yan, 2016/07/21</a:t>
            </a:r>
          </a:p>
        </p:txBody>
      </p:sp>
      <p:sp>
        <p:nvSpPr>
          <p:cNvPr id="8199" name="灯片编号占位符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CF4D179C-8219-43A8-96B1-F12168C57F5D}" type="slidenum">
              <a:rPr lang="zh-CN" altLang="en-US" smtClean="0">
                <a:ea typeface="宋体" pitchFamily="2" charset="-122"/>
              </a:rPr>
              <a:pPr/>
              <a:t>14</a:t>
            </a:fld>
            <a:endParaRPr lang="en-US" altLang="zh-CN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6094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</a:t>
            </a:r>
            <a:r>
              <a:rPr lang="en-US" altLang="zh-CN" smtClean="0">
                <a:ea typeface="宋体" pitchFamily="2" charset="-122"/>
              </a:rPr>
              <a:t>aths in CVMFS server</a:t>
            </a:r>
            <a:endParaRPr lang="zh-CN" altLang="en-US" smtClean="0">
              <a:ea typeface="宋体" pitchFamily="2" charset="-122"/>
            </a:endParaRPr>
          </a:p>
        </p:txBody>
      </p:sp>
      <p:sp useBgFill="1"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Some notable file paths in cvmfs server</a:t>
            </a:r>
          </a:p>
          <a:p>
            <a:r>
              <a:rPr lang="en-US" altLang="zh-CN" sz="2000" smtClean="0">
                <a:latin typeface="Consolas" pitchFamily="49" charset="0"/>
                <a:ea typeface="宋体" pitchFamily="2" charset="-122"/>
                <a:cs typeface="Consolas" pitchFamily="49" charset="0"/>
              </a:rPr>
              <a:t>/srv/cvmfs, /srv/cvmfs/&lt;fqrn&gt;, /var/spool/cvmfs </a:t>
            </a:r>
            <a:r>
              <a:rPr lang="en-US" altLang="zh-CN" smtClean="0">
                <a:ea typeface="宋体" pitchFamily="2" charset="-122"/>
              </a:rPr>
              <a:t>can be symlinked to another location before creating the repository</a:t>
            </a:r>
          </a:p>
          <a:p>
            <a:endParaRPr lang="en-US" altLang="zh-CN" smtClean="0">
              <a:latin typeface="Consolas" pitchFamily="49" charset="0"/>
              <a:ea typeface="宋体" pitchFamily="2" charset="-122"/>
              <a:cs typeface="Consolas" pitchFamily="49" charset="0"/>
            </a:endParaRPr>
          </a:p>
          <a:p>
            <a:endParaRPr lang="en-US" altLang="zh-CN" smtClean="0">
              <a:ea typeface="宋体" pitchFamily="2" charset="-122"/>
            </a:endParaRPr>
          </a:p>
          <a:p>
            <a:endParaRPr lang="zh-CN" altLang="en-US" smtClean="0">
              <a:ea typeface="宋体" pitchFamily="2" charset="-122"/>
            </a:endParaRPr>
          </a:p>
        </p:txBody>
      </p:sp>
      <p:pic>
        <p:nvPicPr>
          <p:cNvPr id="8196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34938"/>
            <a:ext cx="776288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187325"/>
            <a:ext cx="889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页脚占位符 1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40513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r>
              <a:rPr lang="en-US" altLang="zh-CN" smtClean="0">
                <a:ea typeface="宋体" pitchFamily="2" charset="-122"/>
              </a:rPr>
              <a:t>Introduction to CVMFS, Tian Yan, 2016/07/21</a:t>
            </a:r>
          </a:p>
        </p:txBody>
      </p:sp>
      <p:sp>
        <p:nvSpPr>
          <p:cNvPr id="8199" name="灯片编号占位符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CF4D179C-8219-43A8-96B1-F12168C57F5D}" type="slidenum">
              <a:rPr lang="zh-CN" altLang="en-US" smtClean="0">
                <a:ea typeface="宋体" pitchFamily="2" charset="-122"/>
              </a:rPr>
              <a:pPr/>
              <a:t>15</a:t>
            </a:fld>
            <a:endParaRPr lang="en-US" altLang="zh-CN" smtClean="0">
              <a:ea typeface="宋体" pitchFamily="2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431089"/>
              </p:ext>
            </p:extLst>
          </p:nvPr>
        </p:nvGraphicFramePr>
        <p:xfrm>
          <a:off x="786809" y="2938716"/>
          <a:ext cx="7421526" cy="2877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1182"/>
                <a:gridCol w="4880344"/>
              </a:tblGrid>
              <a:tr h="428124">
                <a:tc>
                  <a:txBody>
                    <a:bodyPr/>
                    <a:lstStyle/>
                    <a:p>
                      <a:r>
                        <a:rPr lang="en-US" altLang="zh-CN" smtClean="0"/>
                        <a:t>Path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Description</a:t>
                      </a:r>
                      <a:endParaRPr lang="zh-CN" altLang="en-US"/>
                    </a:p>
                  </a:txBody>
                  <a:tcPr/>
                </a:tc>
              </a:tr>
              <a:tr h="737326">
                <a:tc>
                  <a:txBody>
                    <a:bodyPr/>
                    <a:lstStyle/>
                    <a:p>
                      <a:r>
                        <a:rPr lang="en-US" altLang="zh-CN" smtClean="0"/>
                        <a:t>/cvmfs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repository</a:t>
                      </a:r>
                      <a:r>
                        <a:rPr lang="en-US" altLang="zh-CN" baseline="0" smtClean="0"/>
                        <a:t> mount point, read-only AUFS mountpoints</a:t>
                      </a:r>
                      <a:endParaRPr lang="zh-CN" altLang="en-US"/>
                    </a:p>
                  </a:txBody>
                  <a:tcPr/>
                </a:tc>
              </a:tr>
              <a:tr h="428124">
                <a:tc>
                  <a:txBody>
                    <a:bodyPr/>
                    <a:lstStyle/>
                    <a:p>
                      <a:r>
                        <a:rPr lang="en-US" altLang="zh-CN" smtClean="0"/>
                        <a:t>/srv/cvmfs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central repo. storage location</a:t>
                      </a:r>
                      <a:endParaRPr lang="zh-CN" altLang="en-US"/>
                    </a:p>
                  </a:txBody>
                  <a:tcPr/>
                </a:tc>
              </a:tr>
              <a:tr h="428124">
                <a:tc>
                  <a:txBody>
                    <a:bodyPr/>
                    <a:lstStyle/>
                    <a:p>
                      <a:r>
                        <a:rPr lang="en-US" altLang="zh-CN" smtClean="0"/>
                        <a:t>/srv/cvmfs/&lt;fqrn&gt;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storage location of a specific repo.</a:t>
                      </a:r>
                      <a:endParaRPr lang="zh-CN" altLang="en-US"/>
                    </a:p>
                  </a:txBody>
                  <a:tcPr/>
                </a:tc>
              </a:tr>
              <a:tr h="428124">
                <a:tc>
                  <a:txBody>
                    <a:bodyPr/>
                    <a:lstStyle/>
                    <a:p>
                      <a:r>
                        <a:rPr lang="en-US" altLang="zh-CN" smtClean="0"/>
                        <a:t>/var/spool/cvmfs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internal states of the repo.</a:t>
                      </a:r>
                      <a:endParaRPr lang="zh-CN" altLang="en-US"/>
                    </a:p>
                  </a:txBody>
                  <a:tcPr/>
                </a:tc>
              </a:tr>
              <a:tr h="428124">
                <a:tc>
                  <a:txBody>
                    <a:bodyPr/>
                    <a:lstStyle/>
                    <a:p>
                      <a:r>
                        <a:rPr lang="en-US" altLang="zh-CN" smtClean="0"/>
                        <a:t>/etc/cvmfs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configuration files and keychains</a:t>
                      </a: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68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Install client</a:t>
            </a:r>
            <a:endParaRPr lang="zh-CN" altLang="en-US" smtClean="0">
              <a:ea typeface="宋体" pitchFamily="2" charset="-122"/>
            </a:endParaRPr>
          </a:p>
        </p:txBody>
      </p:sp>
      <p:sp useBgFill="1">
        <p:nvSpPr>
          <p:cNvPr id="8195" name="内容占位符 2"/>
          <p:cNvSpPr>
            <a:spLocks noGrp="1"/>
          </p:cNvSpPr>
          <p:nvPr>
            <p:ph idx="1"/>
          </p:nvPr>
        </p:nvSpPr>
        <p:spPr>
          <a:xfrm>
            <a:off x="322262" y="1296988"/>
            <a:ext cx="8821738" cy="5006975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Install cvmfs packages:</a:t>
            </a:r>
          </a:p>
          <a:p>
            <a:pPr marL="457200" lvl="1" indent="0">
              <a:buNone/>
            </a:pPr>
            <a:r>
              <a:rPr lang="en-US" altLang="zh-CN" sz="1800" smtClean="0">
                <a:latin typeface="Consolas" pitchFamily="49" charset="0"/>
                <a:ea typeface="宋体" pitchFamily="2" charset="-122"/>
                <a:cs typeface="Consolas" pitchFamily="49" charset="0"/>
              </a:rPr>
              <a:t># yum install cvmfs cvmfs-config-default</a:t>
            </a:r>
          </a:p>
          <a:p>
            <a:r>
              <a:rPr lang="en-US" altLang="zh-CN" smtClean="0">
                <a:ea typeface="宋体" pitchFamily="2" charset="-122"/>
              </a:rPr>
              <a:t>create a file /etc/cvmfs/default.local with content:</a:t>
            </a:r>
          </a:p>
          <a:p>
            <a:pPr marL="457200" lvl="1" indent="0">
              <a:buNone/>
            </a:pPr>
            <a:r>
              <a:rPr lang="en-US" altLang="zh-CN" sz="1800" smtClean="0">
                <a:latin typeface="Consolas" pitchFamily="49" charset="0"/>
                <a:ea typeface="宋体" pitchFamily="2" charset="-122"/>
                <a:cs typeface="Consolas" pitchFamily="49" charset="0"/>
              </a:rPr>
              <a:t>CVMFS_REPOSITORIES=bes3.ihep.ac.cn</a:t>
            </a:r>
          </a:p>
          <a:p>
            <a:pPr marL="457200" lvl="1" indent="0">
              <a:buNone/>
            </a:pPr>
            <a:r>
              <a:rPr lang="en-US" altLang="zh-CN" sz="1800" smtClean="0">
                <a:latin typeface="Consolas" pitchFamily="49" charset="0"/>
                <a:ea typeface="宋体" pitchFamily="2" charset="-122"/>
                <a:cs typeface="Consolas" pitchFamily="49" charset="0"/>
              </a:rPr>
              <a:t>CVMFS_HTTP_PROXY=DIRECT</a:t>
            </a:r>
          </a:p>
          <a:p>
            <a:pPr marL="457200" lvl="1" indent="0">
              <a:buNone/>
            </a:pPr>
            <a:r>
              <a:rPr lang="en-US" altLang="zh-CN" sz="1800" smtClean="0">
                <a:latin typeface="Consolas" pitchFamily="49" charset="0"/>
                <a:ea typeface="宋体" pitchFamily="2" charset="-122"/>
                <a:cs typeface="Consolas" pitchFamily="49" charset="0"/>
              </a:rPr>
              <a:t>CVMFS_CACHE_BASE=/path/to/your/cache/dir</a:t>
            </a:r>
          </a:p>
          <a:p>
            <a:pPr marL="457200" lvl="1" indent="0">
              <a:buNone/>
            </a:pPr>
            <a:r>
              <a:rPr lang="en-US" altLang="zh-CN" sz="1800" smtClean="0">
                <a:latin typeface="Consolas" pitchFamily="49" charset="0"/>
                <a:ea typeface="宋体" pitchFamily="2" charset="-122"/>
                <a:cs typeface="Consolas" pitchFamily="49" charset="0"/>
              </a:rPr>
              <a:t>CVMFS_QUOTA_LIMIT=10240</a:t>
            </a:r>
          </a:p>
          <a:p>
            <a:r>
              <a:rPr lang="en-US" altLang="zh-CN" smtClean="0">
                <a:ea typeface="宋体" pitchFamily="2" charset="-122"/>
              </a:rPr>
              <a:t>create file /etc/cvmfs/config.d/bes3.ihep.ac.cn with content:</a:t>
            </a:r>
          </a:p>
          <a:p>
            <a:pPr marL="457200" lvl="1" indent="0">
              <a:buNone/>
            </a:pPr>
            <a:r>
              <a:rPr lang="en-US" altLang="zh-CN" sz="1800" smtClean="0">
                <a:latin typeface="Consolas" pitchFamily="49" charset="0"/>
                <a:ea typeface="宋体" pitchFamily="2" charset="-122"/>
                <a:cs typeface="Consolas" pitchFamily="49" charset="0"/>
              </a:rPr>
              <a:t>CVMFS_SERVER_URL=http://your.server/cvmfs/bes3.ihep.ac.cn</a:t>
            </a:r>
          </a:p>
          <a:p>
            <a:pPr marL="457200" lvl="1" indent="0">
              <a:buNone/>
            </a:pPr>
            <a:r>
              <a:rPr lang="en-US" altLang="zh-CN" sz="1800" smtClean="0">
                <a:latin typeface="Consolas" pitchFamily="49" charset="0"/>
                <a:ea typeface="宋体" pitchFamily="2" charset="-122"/>
                <a:cs typeface="Consolas" pitchFamily="49" charset="0"/>
              </a:rPr>
              <a:t>CVMFS_PUBLIC_KEY=/etc/cvmfs/keys/bes3.ihep.ac.cn.pub</a:t>
            </a:r>
            <a:endParaRPr lang="zh-CN" altLang="en-US" sz="1800" smtClean="0">
              <a:latin typeface="Consolas" pitchFamily="49" charset="0"/>
              <a:ea typeface="宋体" pitchFamily="2" charset="-122"/>
              <a:cs typeface="Consolas" pitchFamily="49" charset="0"/>
            </a:endParaRPr>
          </a:p>
        </p:txBody>
      </p:sp>
      <p:pic>
        <p:nvPicPr>
          <p:cNvPr id="8196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34938"/>
            <a:ext cx="776288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187325"/>
            <a:ext cx="889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页脚占位符 1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40513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r>
              <a:rPr lang="en-US" altLang="zh-CN" smtClean="0">
                <a:ea typeface="宋体" pitchFamily="2" charset="-122"/>
              </a:rPr>
              <a:t>Introduction to CVMFS, Tian Yan, 2016/07/21</a:t>
            </a:r>
          </a:p>
        </p:txBody>
      </p:sp>
      <p:sp>
        <p:nvSpPr>
          <p:cNvPr id="8199" name="灯片编号占位符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CF4D179C-8219-43A8-96B1-F12168C57F5D}" type="slidenum">
              <a:rPr lang="zh-CN" altLang="en-US" smtClean="0">
                <a:ea typeface="宋体" pitchFamily="2" charset="-122"/>
              </a:rPr>
              <a:pPr/>
              <a:t>16</a:t>
            </a:fld>
            <a:endParaRPr lang="en-US" altLang="zh-CN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0749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Install client</a:t>
            </a:r>
            <a:endParaRPr lang="zh-CN" altLang="en-US" smtClean="0">
              <a:ea typeface="宋体" pitchFamily="2" charset="-122"/>
            </a:endParaRPr>
          </a:p>
        </p:txBody>
      </p:sp>
      <p:sp useBgFill="1"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copy the key in CVMFS server to the same dir in client:</a:t>
            </a:r>
          </a:p>
          <a:p>
            <a:pPr marL="457200" lvl="1" indent="0">
              <a:buNone/>
            </a:pPr>
            <a:r>
              <a:rPr lang="en-US" altLang="zh-CN" sz="1800" smtClean="0">
                <a:latin typeface="Consolas" pitchFamily="49" charset="0"/>
                <a:ea typeface="宋体" pitchFamily="2" charset="-122"/>
                <a:cs typeface="Consolas" pitchFamily="49" charset="0"/>
              </a:rPr>
              <a:t>/etc/cvmfs/keys/bes3.ihep.ac.cn.pub</a:t>
            </a:r>
          </a:p>
          <a:p>
            <a:r>
              <a:rPr lang="en-US" altLang="zh-CN" smtClean="0">
                <a:ea typeface="宋体" pitchFamily="2" charset="-122"/>
              </a:rPr>
              <a:t>setup</a:t>
            </a:r>
          </a:p>
          <a:p>
            <a:pPr marL="457200" lvl="1" indent="0">
              <a:buNone/>
            </a:pPr>
            <a:r>
              <a:rPr lang="en-US" altLang="zh-CN" sz="1800" smtClean="0">
                <a:latin typeface="Consolas" pitchFamily="49" charset="0"/>
                <a:ea typeface="宋体" pitchFamily="2" charset="-122"/>
                <a:cs typeface="Consolas" pitchFamily="49" charset="0"/>
              </a:rPr>
              <a:t># setenforce 0 </a:t>
            </a:r>
          </a:p>
          <a:p>
            <a:pPr marL="457200" lvl="1" indent="0">
              <a:buNone/>
            </a:pPr>
            <a:r>
              <a:rPr lang="en-US" altLang="zh-CN" sz="1800" smtClean="0">
                <a:latin typeface="Consolas" pitchFamily="49" charset="0"/>
                <a:ea typeface="宋体" pitchFamily="2" charset="-122"/>
                <a:cs typeface="Consolas" pitchFamily="49" charset="0"/>
              </a:rPr>
              <a:t># cvmfs_config setup</a:t>
            </a:r>
          </a:p>
          <a:p>
            <a:pPr marL="457200" lvl="1" indent="0">
              <a:buNone/>
            </a:pPr>
            <a:r>
              <a:rPr lang="en-US" altLang="zh-CN" sz="1800" smtClean="0">
                <a:latin typeface="Consolas" pitchFamily="49" charset="0"/>
                <a:ea typeface="宋体" pitchFamily="2" charset="-122"/>
                <a:cs typeface="Consolas" pitchFamily="49" charset="0"/>
              </a:rPr>
              <a:t># service autofs restart</a:t>
            </a:r>
          </a:p>
          <a:p>
            <a:r>
              <a:rPr lang="en-US" altLang="zh-CN" smtClean="0">
                <a:ea typeface="宋体" pitchFamily="2" charset="-122"/>
              </a:rPr>
              <a:t>check if it can be mounted</a:t>
            </a:r>
          </a:p>
          <a:p>
            <a:pPr marL="457200" lvl="1" indent="0">
              <a:buNone/>
            </a:pPr>
            <a:r>
              <a:rPr lang="en-US" altLang="zh-CN" sz="1800" smtClean="0">
                <a:latin typeface="Consolas" pitchFamily="49" charset="0"/>
                <a:ea typeface="宋体" pitchFamily="2" charset="-122"/>
                <a:cs typeface="Consolas" pitchFamily="49" charset="0"/>
              </a:rPr>
              <a:t># cvmfs_config probe</a:t>
            </a:r>
          </a:p>
          <a:p>
            <a:pPr marL="457200" lvl="1" indent="0">
              <a:buNone/>
            </a:pPr>
            <a:endParaRPr lang="en-US" altLang="zh-CN" sz="1800" smtClean="0">
              <a:latin typeface="Consolas" pitchFamily="49" charset="0"/>
              <a:ea typeface="宋体" pitchFamily="2" charset="-122"/>
              <a:cs typeface="Consolas" pitchFamily="49" charset="0"/>
            </a:endParaRPr>
          </a:p>
        </p:txBody>
      </p:sp>
      <p:pic>
        <p:nvPicPr>
          <p:cNvPr id="8196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34938"/>
            <a:ext cx="776288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187325"/>
            <a:ext cx="889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页脚占位符 1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40513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r>
              <a:rPr lang="en-US" altLang="zh-CN" smtClean="0">
                <a:ea typeface="宋体" pitchFamily="2" charset="-122"/>
              </a:rPr>
              <a:t>Introduction to CVMFS, Tian Yan, 2016/07/21</a:t>
            </a:r>
          </a:p>
        </p:txBody>
      </p:sp>
      <p:sp>
        <p:nvSpPr>
          <p:cNvPr id="8199" name="灯片编号占位符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CF4D179C-8219-43A8-96B1-F12168C57F5D}" type="slidenum">
              <a:rPr lang="zh-CN" altLang="en-US" smtClean="0">
                <a:ea typeface="宋体" pitchFamily="2" charset="-122"/>
              </a:rPr>
              <a:pPr/>
              <a:t>17</a:t>
            </a:fld>
            <a:endParaRPr lang="en-US" altLang="zh-CN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369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Debugging</a:t>
            </a:r>
            <a:endParaRPr lang="zh-CN" altLang="en-US" smtClean="0">
              <a:ea typeface="宋体" pitchFamily="2" charset="-122"/>
            </a:endParaRPr>
          </a:p>
        </p:txBody>
      </p:sp>
      <p:sp useBgFill="1"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Check if misconfiguration exist</a:t>
            </a:r>
          </a:p>
          <a:p>
            <a:pPr marL="457200" lvl="1" indent="0">
              <a:buNone/>
            </a:pPr>
            <a:r>
              <a:rPr lang="en-US" altLang="zh-CN" sz="1800" smtClean="0">
                <a:latin typeface="Consolas" pitchFamily="49" charset="0"/>
                <a:ea typeface="宋体" pitchFamily="2" charset="-122"/>
                <a:cs typeface="Consolas" pitchFamily="49" charset="0"/>
              </a:rPr>
              <a:t># cvmfs_config chksetup</a:t>
            </a:r>
          </a:p>
          <a:p>
            <a:r>
              <a:rPr lang="en-US" altLang="zh-CN" smtClean="0">
                <a:ea typeface="宋体" pitchFamily="2" charset="-122"/>
              </a:rPr>
              <a:t>show all the configuration parameters</a:t>
            </a:r>
          </a:p>
          <a:p>
            <a:pPr marL="457200" lvl="1" indent="0">
              <a:buNone/>
            </a:pPr>
            <a:r>
              <a:rPr lang="en-US" altLang="zh-CN" sz="1800" smtClean="0">
                <a:latin typeface="Consolas" pitchFamily="49" charset="0"/>
                <a:ea typeface="宋体" pitchFamily="2" charset="-122"/>
                <a:cs typeface="Consolas" pitchFamily="49" charset="0"/>
              </a:rPr>
              <a:t># cvmfs_config showconfig bes3.ihep.ac.cn</a:t>
            </a:r>
          </a:p>
          <a:p>
            <a:r>
              <a:rPr lang="en-US" altLang="zh-CN" smtClean="0">
                <a:ea typeface="宋体" pitchFamily="2" charset="-122"/>
              </a:rPr>
              <a:t>to exclude autofs/automount as a source of problem, try to mount repo. manually</a:t>
            </a:r>
          </a:p>
          <a:p>
            <a:pPr marL="457200" lvl="1" indent="0">
              <a:buNone/>
            </a:pPr>
            <a:r>
              <a:rPr lang="en-US" altLang="zh-CN" sz="1800" smtClean="0">
                <a:latin typeface="Consolas" pitchFamily="49" charset="0"/>
                <a:ea typeface="宋体" pitchFamily="2" charset="-122"/>
                <a:cs typeface="Consolas" pitchFamily="49" charset="0"/>
              </a:rPr>
              <a:t># mount –t cvmfs bes3.ihep.ac.cn /</a:t>
            </a:r>
            <a:r>
              <a:rPr lang="en-US" altLang="zh-CN" sz="1800" smtClean="0">
                <a:latin typeface="Consolas" pitchFamily="49" charset="0"/>
                <a:ea typeface="宋体" pitchFamily="2" charset="-122"/>
                <a:cs typeface="Consolas" pitchFamily="49" charset="0"/>
              </a:rPr>
              <a:t>mnt/cvmfs</a:t>
            </a:r>
            <a:endParaRPr lang="en-US" altLang="zh-CN" sz="1800" smtClean="0">
              <a:latin typeface="Consolas" pitchFamily="49" charset="0"/>
              <a:ea typeface="宋体" pitchFamily="2" charset="-122"/>
              <a:cs typeface="Consolas" pitchFamily="49" charset="0"/>
            </a:endParaRPr>
          </a:p>
          <a:p>
            <a:r>
              <a:rPr lang="en-US" altLang="zh-CN" smtClean="0">
                <a:ea typeface="宋体" pitchFamily="2" charset="-122"/>
              </a:rPr>
              <a:t>to exclude SELinux as a source of  problem, disable it by</a:t>
            </a:r>
          </a:p>
          <a:p>
            <a:pPr marL="457200" lvl="1" indent="0">
              <a:buNone/>
            </a:pPr>
            <a:r>
              <a:rPr lang="en-US" altLang="zh-CN" sz="1800" smtClean="0">
                <a:latin typeface="Consolas" pitchFamily="49" charset="0"/>
                <a:ea typeface="宋体" pitchFamily="2" charset="-122"/>
                <a:cs typeface="Consolas" pitchFamily="49" charset="0"/>
              </a:rPr>
              <a:t># setenforce 0</a:t>
            </a:r>
          </a:p>
          <a:p>
            <a:endParaRPr lang="zh-CN" altLang="en-US" smtClean="0">
              <a:ea typeface="宋体" pitchFamily="2" charset="-122"/>
            </a:endParaRPr>
          </a:p>
        </p:txBody>
      </p:sp>
      <p:pic>
        <p:nvPicPr>
          <p:cNvPr id="8196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34938"/>
            <a:ext cx="776288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187325"/>
            <a:ext cx="889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页脚占位符 1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40513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r>
              <a:rPr lang="en-US" altLang="zh-CN" smtClean="0">
                <a:ea typeface="宋体" pitchFamily="2" charset="-122"/>
              </a:rPr>
              <a:t>Introduction to CVMFS, Tian Yan, 2016/07/21</a:t>
            </a:r>
          </a:p>
        </p:txBody>
      </p:sp>
      <p:sp>
        <p:nvSpPr>
          <p:cNvPr id="8199" name="灯片编号占位符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CF4D179C-8219-43A8-96B1-F12168C57F5D}" type="slidenum">
              <a:rPr lang="zh-CN" altLang="en-US" smtClean="0">
                <a:ea typeface="宋体" pitchFamily="2" charset="-122"/>
              </a:rPr>
              <a:pPr/>
              <a:t>18</a:t>
            </a:fld>
            <a:endParaRPr lang="en-US" altLang="zh-CN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674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Summary</a:t>
            </a:r>
            <a:endParaRPr lang="zh-CN" altLang="en-US" smtClean="0">
              <a:ea typeface="宋体" pitchFamily="2" charset="-122"/>
            </a:endParaRPr>
          </a:p>
        </p:txBody>
      </p:sp>
      <p:sp useBgFill="1"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CVMFS is a widely used</a:t>
            </a:r>
            <a:r>
              <a:rPr lang="en-US" altLang="zh-CN">
                <a:ea typeface="宋体" pitchFamily="2" charset="-122"/>
              </a:rPr>
              <a:t> </a:t>
            </a:r>
            <a:r>
              <a:rPr lang="en-US" altLang="zh-CN" smtClean="0">
                <a:ea typeface="宋体" pitchFamily="2" charset="-122"/>
              </a:rPr>
              <a:t>filesystem to distributed HEP software in grid, cloud, and cluster sites over WAN</a:t>
            </a:r>
          </a:p>
          <a:p>
            <a:r>
              <a:rPr lang="en-US" altLang="zh-CN" smtClean="0">
                <a:ea typeface="宋体" pitchFamily="2" charset="-122"/>
              </a:rPr>
              <a:t>It’s a POSIX read-only network filesystem based on FUSE, HTTP, AUFS etc.</a:t>
            </a:r>
          </a:p>
          <a:p>
            <a:r>
              <a:rPr lang="en-US" altLang="zh-CN" smtClean="0">
                <a:ea typeface="宋体" pitchFamily="2" charset="-122"/>
              </a:rPr>
              <a:t>You can try setting up a server and client on VMs.</a:t>
            </a:r>
            <a:endParaRPr lang="zh-CN" altLang="en-US" smtClean="0">
              <a:ea typeface="宋体" pitchFamily="2" charset="-122"/>
            </a:endParaRPr>
          </a:p>
        </p:txBody>
      </p:sp>
      <p:pic>
        <p:nvPicPr>
          <p:cNvPr id="8196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34938"/>
            <a:ext cx="776288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187325"/>
            <a:ext cx="889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页脚占位符 1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40513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r>
              <a:rPr lang="en-US" altLang="zh-CN" smtClean="0">
                <a:ea typeface="宋体" pitchFamily="2" charset="-122"/>
              </a:rPr>
              <a:t>Introduction to CVMFS, Tian Yan, 2016/07/21</a:t>
            </a:r>
          </a:p>
        </p:txBody>
      </p:sp>
      <p:sp>
        <p:nvSpPr>
          <p:cNvPr id="8199" name="灯片编号占位符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CF4D179C-8219-43A8-96B1-F12168C57F5D}" type="slidenum">
              <a:rPr lang="zh-CN" altLang="en-US" smtClean="0">
                <a:ea typeface="宋体" pitchFamily="2" charset="-122"/>
              </a:rPr>
              <a:pPr/>
              <a:t>19</a:t>
            </a:fld>
            <a:endParaRPr lang="en-US" altLang="zh-CN" smtClean="0">
              <a:ea typeface="宋体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387379" y="4619847"/>
            <a:ext cx="3877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宋体" pitchFamily="2" charset="-122"/>
              </a:rPr>
              <a:t>Thank you!</a:t>
            </a:r>
            <a:endParaRPr lang="zh-CN" altLang="en-US" sz="5400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956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Outline</a:t>
            </a:r>
            <a:endParaRPr lang="zh-CN" altLang="en-US" smtClean="0">
              <a:ea typeface="宋体" pitchFamily="2" charset="-122"/>
            </a:endParaRPr>
          </a:p>
        </p:txBody>
      </p:sp>
      <p:sp useBgFill="1">
        <p:nvSpPr>
          <p:cNvPr id="409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Overview</a:t>
            </a:r>
          </a:p>
          <a:p>
            <a:r>
              <a:rPr lang="en-US" altLang="zh-CN" smtClean="0">
                <a:ea typeface="宋体" pitchFamily="2" charset="-122"/>
              </a:rPr>
              <a:t>How does CVMFS work?</a:t>
            </a:r>
          </a:p>
          <a:p>
            <a:r>
              <a:rPr lang="en-US" altLang="zh-CN" smtClean="0">
                <a:ea typeface="宋体" pitchFamily="2" charset="-122"/>
              </a:rPr>
              <a:t>Install</a:t>
            </a:r>
            <a:r>
              <a:rPr lang="en-US" altLang="zh-CN">
                <a:ea typeface="宋体" pitchFamily="2" charset="-122"/>
              </a:rPr>
              <a:t> </a:t>
            </a:r>
            <a:r>
              <a:rPr lang="en-US" altLang="zh-CN" smtClean="0">
                <a:ea typeface="宋体" pitchFamily="2" charset="-122"/>
              </a:rPr>
              <a:t>and configure CVMFS server and client</a:t>
            </a:r>
          </a:p>
          <a:p>
            <a:r>
              <a:rPr lang="en-US" altLang="zh-CN" smtClean="0">
                <a:ea typeface="宋体" pitchFamily="2" charset="-122"/>
              </a:rPr>
              <a:t>Debugging</a:t>
            </a:r>
          </a:p>
          <a:p>
            <a:r>
              <a:rPr lang="en-US" altLang="zh-CN" smtClean="0">
                <a:ea typeface="宋体" pitchFamily="2" charset="-122"/>
              </a:rPr>
              <a:t>Summary</a:t>
            </a:r>
          </a:p>
        </p:txBody>
      </p:sp>
      <p:pic>
        <p:nvPicPr>
          <p:cNvPr id="4100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34938"/>
            <a:ext cx="776288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187325"/>
            <a:ext cx="889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页脚占位符 1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40513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r>
              <a:rPr lang="en-US" altLang="zh-CN" smtClean="0">
                <a:ea typeface="宋体" pitchFamily="2" charset="-122"/>
              </a:rPr>
              <a:t>Introduction to CVMFS, Tian Yan, 2016/07/21</a:t>
            </a:r>
          </a:p>
        </p:txBody>
      </p:sp>
      <p:sp>
        <p:nvSpPr>
          <p:cNvPr id="4103" name="灯片编号占位符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3D21F855-7C9C-4F42-B71B-2108194BA356}" type="slidenum">
              <a:rPr lang="zh-CN" altLang="en-US" smtClean="0">
                <a:ea typeface="宋体" pitchFamily="2" charset="-122"/>
              </a:rPr>
              <a:pPr/>
              <a:t>2</a:t>
            </a:fld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OVERVIEW</a:t>
            </a:r>
            <a:endParaRPr lang="zh-CN" altLang="en-US" smtClean="0">
              <a:ea typeface="宋体" pitchFamily="2" charset="-122"/>
            </a:endParaRPr>
          </a:p>
        </p:txBody>
      </p:sp>
      <p:sp useBgFill="1">
        <p:nvSpPr>
          <p:cNvPr id="4099" name="内容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Part I</a:t>
            </a:r>
          </a:p>
        </p:txBody>
      </p:sp>
      <p:sp>
        <p:nvSpPr>
          <p:cNvPr id="4103" name="灯片编号占位符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3D21F855-7C9C-4F42-B71B-2108194BA356}" type="slidenum">
              <a:rPr lang="zh-CN" altLang="en-US" smtClean="0">
                <a:ea typeface="宋体" pitchFamily="2" charset="-122"/>
              </a:rPr>
              <a:pPr/>
              <a:t>3</a:t>
            </a:fld>
            <a:endParaRPr lang="en-US" altLang="zh-CN" smtClean="0">
              <a:ea typeface="宋体" pitchFamily="2" charset="-122"/>
            </a:endParaRPr>
          </a:p>
        </p:txBody>
      </p:sp>
      <p:pic>
        <p:nvPicPr>
          <p:cNvPr id="4100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34938"/>
            <a:ext cx="776288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187325"/>
            <a:ext cx="889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270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What is CVMFS?</a:t>
            </a:r>
            <a:endParaRPr lang="zh-CN" altLang="en-US" smtClean="0">
              <a:ea typeface="宋体" pitchFamily="2" charset="-122"/>
            </a:endParaRPr>
          </a:p>
        </p:txBody>
      </p:sp>
      <p:sp useBgFill="1">
        <p:nvSpPr>
          <p:cNvPr id="512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CVMFS = </a:t>
            </a:r>
            <a:r>
              <a:rPr lang="en-US" altLang="zh-CN" smtClean="0">
                <a:solidFill>
                  <a:srgbClr val="FF0000"/>
                </a:solidFill>
                <a:ea typeface="宋体" pitchFamily="2" charset="-122"/>
              </a:rPr>
              <a:t>C</a:t>
            </a:r>
            <a:r>
              <a:rPr lang="en-US" altLang="zh-CN" sz="1600" smtClean="0">
                <a:ea typeface="宋体" pitchFamily="2" charset="-122"/>
              </a:rPr>
              <a:t>ERN</a:t>
            </a:r>
            <a:r>
              <a:rPr lang="en-US" altLang="zh-CN" smtClean="0">
                <a:solidFill>
                  <a:srgbClr val="FF0000"/>
                </a:solidFill>
                <a:ea typeface="宋体" pitchFamily="2" charset="-122"/>
              </a:rPr>
              <a:t>VM</a:t>
            </a:r>
            <a:r>
              <a:rPr lang="en-US" altLang="zh-CN" smtClean="0">
                <a:ea typeface="宋体" pitchFamily="2" charset="-122"/>
              </a:rPr>
              <a:t> </a:t>
            </a:r>
            <a:r>
              <a:rPr lang="en-US" altLang="zh-CN" smtClean="0">
                <a:solidFill>
                  <a:srgbClr val="FF0000"/>
                </a:solidFill>
                <a:ea typeface="宋体" pitchFamily="2" charset="-122"/>
              </a:rPr>
              <a:t>F</a:t>
            </a:r>
            <a:r>
              <a:rPr lang="en-US" altLang="zh-CN" smtClean="0">
                <a:ea typeface="宋体" pitchFamily="2" charset="-122"/>
              </a:rPr>
              <a:t>ile </a:t>
            </a:r>
            <a:r>
              <a:rPr lang="en-US" altLang="zh-CN" smtClean="0">
                <a:solidFill>
                  <a:srgbClr val="FF0000"/>
                </a:solidFill>
                <a:ea typeface="宋体" pitchFamily="2" charset="-122"/>
              </a:rPr>
              <a:t>S</a:t>
            </a:r>
            <a:r>
              <a:rPr lang="en-US" altLang="zh-CN" smtClean="0">
                <a:ea typeface="宋体" pitchFamily="2" charset="-122"/>
              </a:rPr>
              <a:t>ystem</a:t>
            </a:r>
          </a:p>
          <a:p>
            <a:r>
              <a:rPr lang="en-US" altLang="zh-CN" smtClean="0">
                <a:ea typeface="宋体" pitchFamily="2" charset="-122"/>
              </a:rPr>
              <a:t>POSIX read-only network file system based on HTTP</a:t>
            </a:r>
          </a:p>
          <a:p>
            <a:r>
              <a:rPr lang="en-US" altLang="zh-CN">
                <a:ea typeface="宋体" pitchFamily="2" charset="-122"/>
              </a:rPr>
              <a:t>d</a:t>
            </a:r>
            <a:r>
              <a:rPr lang="en-US" altLang="zh-CN" smtClean="0">
                <a:ea typeface="宋体" pitchFamily="2" charset="-122"/>
              </a:rPr>
              <a:t>esigned and optimized for HEP software distribution</a:t>
            </a:r>
          </a:p>
          <a:p>
            <a:r>
              <a:rPr lang="en-US" altLang="zh-CN">
                <a:ea typeface="宋体" pitchFamily="2" charset="-122"/>
              </a:rPr>
              <a:t>o</a:t>
            </a:r>
            <a:r>
              <a:rPr lang="en-US" altLang="zh-CN" smtClean="0">
                <a:ea typeface="宋体" pitchFamily="2" charset="-122"/>
              </a:rPr>
              <a:t>fficial site: http://cernvm.cern.ch/portal/filesystem</a:t>
            </a:r>
            <a:endParaRPr lang="zh-CN" altLang="en-US" smtClean="0">
              <a:ea typeface="宋体" pitchFamily="2" charset="-122"/>
            </a:endParaRPr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4" y="3590925"/>
            <a:ext cx="5286375" cy="264318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5C7A0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34938"/>
            <a:ext cx="776288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187325"/>
            <a:ext cx="889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40513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r>
              <a:rPr lang="en-US" altLang="zh-CN" smtClean="0">
                <a:ea typeface="宋体" pitchFamily="2" charset="-122"/>
              </a:rPr>
              <a:t>Introduction to CVMFS, Tian Yan, 2016/07/21</a:t>
            </a:r>
          </a:p>
        </p:txBody>
      </p:sp>
      <p:sp>
        <p:nvSpPr>
          <p:cNvPr id="5128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363F58CC-9050-40AF-A4BF-33750C0B0D4B}" type="slidenum">
              <a:rPr lang="zh-CN" altLang="en-US" smtClean="0">
                <a:ea typeface="宋体" pitchFamily="2" charset="-122"/>
              </a:rPr>
              <a:pPr/>
              <a:t>4</a:t>
            </a:fld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Why we use it?</a:t>
            </a:r>
            <a:endParaRPr lang="zh-CN" altLang="en-US" smtClean="0">
              <a:ea typeface="宋体" pitchFamily="2" charset="-122"/>
            </a:endParaRPr>
          </a:p>
        </p:txBody>
      </p:sp>
      <p:sp useBgFill="1">
        <p:nvSpPr>
          <p:cNvPr id="614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W</a:t>
            </a:r>
            <a:r>
              <a:rPr lang="en-US" altLang="zh-CN" smtClean="0">
                <a:ea typeface="宋体" pitchFamily="2" charset="-122"/>
              </a:rPr>
              <a:t>idely used in HEP community</a:t>
            </a:r>
          </a:p>
          <a:p>
            <a:pPr lvl="1"/>
            <a:r>
              <a:rPr lang="en-US" altLang="zh-CN">
                <a:ea typeface="宋体" pitchFamily="2" charset="-122"/>
              </a:rPr>
              <a:t>d</a:t>
            </a:r>
            <a:r>
              <a:rPr lang="en-US" altLang="zh-CN" smtClean="0">
                <a:ea typeface="宋体" pitchFamily="2" charset="-122"/>
              </a:rPr>
              <a:t>eveloped in CERN and widely used in WLCG</a:t>
            </a:r>
          </a:p>
          <a:p>
            <a:r>
              <a:rPr lang="en-US" altLang="zh-CN" smtClean="0">
                <a:ea typeface="宋体" pitchFamily="2" charset="-122"/>
              </a:rPr>
              <a:t>Fast</a:t>
            </a:r>
          </a:p>
          <a:p>
            <a:pPr lvl="1"/>
            <a:r>
              <a:rPr lang="en-US" altLang="zh-CN" smtClean="0">
                <a:ea typeface="宋体" pitchFamily="2" charset="-122"/>
              </a:rPr>
              <a:t>based on HTTP, allow exploitation of web caches (e.g. squid,  commercial content delivery networks)</a:t>
            </a:r>
          </a:p>
          <a:p>
            <a:pPr lvl="1"/>
            <a:r>
              <a:rPr lang="en-US" altLang="zh-CN" smtClean="0">
                <a:ea typeface="宋体" pitchFamily="2" charset="-122"/>
              </a:rPr>
              <a:t>aggressively cached to reduce latency</a:t>
            </a:r>
          </a:p>
          <a:p>
            <a:pPr lvl="1"/>
            <a:r>
              <a:rPr lang="en-US" altLang="zh-CN" smtClean="0">
                <a:ea typeface="宋体" pitchFamily="2" charset="-122"/>
              </a:rPr>
              <a:t>transfer data and metadata on demand</a:t>
            </a:r>
          </a:p>
          <a:p>
            <a:r>
              <a:rPr lang="en-US" altLang="zh-CN" smtClean="0">
                <a:ea typeface="宋体" pitchFamily="2" charset="-122"/>
              </a:rPr>
              <a:t>Flexible</a:t>
            </a:r>
          </a:p>
          <a:p>
            <a:pPr lvl="1"/>
            <a:r>
              <a:rPr lang="en-US" altLang="zh-CN" smtClean="0">
                <a:ea typeface="宋体" pitchFamily="2" charset="-122"/>
              </a:rPr>
              <a:t>filesystem versioning and hotpatching file-by-file</a:t>
            </a:r>
          </a:p>
          <a:p>
            <a:pPr lvl="1"/>
            <a:r>
              <a:rPr lang="en-US" altLang="zh-CN" smtClean="0">
                <a:ea typeface="宋体" pitchFamily="2" charset="-122"/>
              </a:rPr>
              <a:t>software in VM/Docker image need further packaged</a:t>
            </a:r>
          </a:p>
          <a:p>
            <a:endParaRPr lang="zh-CN" altLang="en-US" smtClean="0">
              <a:ea typeface="宋体" pitchFamily="2" charset="-122"/>
            </a:endParaRPr>
          </a:p>
        </p:txBody>
      </p:sp>
      <p:pic>
        <p:nvPicPr>
          <p:cNvPr id="6148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34938"/>
            <a:ext cx="776288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187325"/>
            <a:ext cx="889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页脚占位符 1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40513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r>
              <a:rPr lang="en-US" altLang="zh-CN" smtClean="0">
                <a:ea typeface="宋体" pitchFamily="2" charset="-122"/>
              </a:rPr>
              <a:t>Introduction to CVMFS, Tian Yan, 2016/07/21</a:t>
            </a:r>
          </a:p>
        </p:txBody>
      </p:sp>
      <p:sp>
        <p:nvSpPr>
          <p:cNvPr id="6151" name="灯片编号占位符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F59AF782-7F88-4787-963D-37F19BDAA95B}" type="slidenum">
              <a:rPr lang="zh-CN" altLang="en-US" smtClean="0">
                <a:ea typeface="宋体" pitchFamily="2" charset="-122"/>
              </a:rPr>
              <a:pPr/>
              <a:t>5</a:t>
            </a:fld>
            <a:endParaRPr lang="en-US" altLang="zh-CN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Why we use it?</a:t>
            </a:r>
            <a:endParaRPr lang="zh-CN" altLang="en-US" smtClean="0">
              <a:ea typeface="宋体" pitchFamily="2" charset="-122"/>
            </a:endParaRPr>
          </a:p>
        </p:txBody>
      </p:sp>
      <p:sp useBgFill="1">
        <p:nvSpPr>
          <p:cNvPr id="614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Scalable</a:t>
            </a:r>
          </a:p>
          <a:p>
            <a:pPr lvl="1"/>
            <a:r>
              <a:rPr lang="en-US" altLang="zh-CN" smtClean="0">
                <a:ea typeface="宋体" pitchFamily="2" charset="-122"/>
              </a:rPr>
              <a:t>stratum 0 (release manager machine), stratum 1(mirror)</a:t>
            </a:r>
          </a:p>
          <a:p>
            <a:pPr lvl="1"/>
            <a:r>
              <a:rPr lang="en-US" altLang="zh-CN" smtClean="0">
                <a:ea typeface="宋体" pitchFamily="2" charset="-122"/>
              </a:rPr>
              <a:t>automatic mirror server selection based on geographic proximity</a:t>
            </a:r>
          </a:p>
          <a:p>
            <a:pPr lvl="1"/>
            <a:r>
              <a:rPr lang="en-US" altLang="zh-CN" smtClean="0">
                <a:ea typeface="宋体" pitchFamily="2" charset="-122"/>
              </a:rPr>
              <a:t>use web/local cache to reduce direct access to server</a:t>
            </a:r>
          </a:p>
          <a:p>
            <a:r>
              <a:rPr lang="en-US" altLang="zh-CN" smtClean="0">
                <a:ea typeface="宋体" pitchFamily="2" charset="-122"/>
              </a:rPr>
              <a:t>Reliable</a:t>
            </a:r>
          </a:p>
          <a:p>
            <a:pPr lvl="1"/>
            <a:r>
              <a:rPr lang="en-US" altLang="zh-CN" smtClean="0">
                <a:ea typeface="宋体" pitchFamily="2" charset="-122"/>
              </a:rPr>
              <a:t>it verifies data integrity by cryptographic </a:t>
            </a:r>
            <a:r>
              <a:rPr lang="en-US" altLang="zh-CN" smtClean="0">
                <a:ea typeface="宋体" pitchFamily="2" charset="-122"/>
              </a:rPr>
              <a:t>hashes</a:t>
            </a:r>
            <a:endParaRPr lang="en-US" altLang="zh-CN" smtClean="0">
              <a:ea typeface="宋体" pitchFamily="2" charset="-122"/>
            </a:endParaRPr>
          </a:p>
          <a:p>
            <a:r>
              <a:rPr lang="en-US" altLang="zh-CN" smtClean="0">
                <a:ea typeface="宋体" pitchFamily="2" charset="-122"/>
              </a:rPr>
              <a:t>Easy to install, configure and maintain</a:t>
            </a:r>
          </a:p>
          <a:p>
            <a:pPr lvl="1"/>
            <a:r>
              <a:rPr lang="en-US" altLang="zh-CN" smtClean="0">
                <a:ea typeface="宋体" pitchFamily="2" charset="-122"/>
              </a:rPr>
              <a:t>based on HTTP, firewall friendly</a:t>
            </a:r>
          </a:p>
          <a:p>
            <a:pPr lvl="1"/>
            <a:r>
              <a:rPr lang="en-US" altLang="zh-CN" smtClean="0">
                <a:ea typeface="宋体" pitchFamily="2" charset="-122"/>
              </a:rPr>
              <a:t>can be installed by one shell script</a:t>
            </a:r>
          </a:p>
          <a:p>
            <a:pPr lvl="1"/>
            <a:r>
              <a:rPr lang="en-US" altLang="zh-CN" smtClean="0">
                <a:ea typeface="宋体" pitchFamily="2" charset="-122"/>
              </a:rPr>
              <a:t>it’s stable</a:t>
            </a:r>
          </a:p>
          <a:p>
            <a:pPr lvl="1"/>
            <a:endParaRPr lang="en-US" altLang="zh-CN" smtClean="0">
              <a:ea typeface="宋体" pitchFamily="2" charset="-122"/>
            </a:endParaRPr>
          </a:p>
        </p:txBody>
      </p:sp>
      <p:pic>
        <p:nvPicPr>
          <p:cNvPr id="6148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34938"/>
            <a:ext cx="776288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187325"/>
            <a:ext cx="889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页脚占位符 1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40513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r>
              <a:rPr lang="en-US" altLang="zh-CN" smtClean="0">
                <a:ea typeface="宋体" pitchFamily="2" charset="-122"/>
              </a:rPr>
              <a:t>Introduction to CVMFS, Tian Yan, 2016/07/21</a:t>
            </a:r>
          </a:p>
        </p:txBody>
      </p:sp>
      <p:sp>
        <p:nvSpPr>
          <p:cNvPr id="6151" name="灯片编号占位符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F59AF782-7F88-4787-963D-37F19BDAA95B}" type="slidenum">
              <a:rPr lang="zh-CN" altLang="en-US" smtClean="0">
                <a:ea typeface="宋体" pitchFamily="2" charset="-122"/>
              </a:rPr>
              <a:pPr/>
              <a:t>6</a:t>
            </a:fld>
            <a:endParaRPr lang="en-US" altLang="zh-CN" smtClean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73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How does it work?</a:t>
            </a:r>
            <a:endParaRPr lang="zh-CN" altLang="en-US" smtClean="0">
              <a:ea typeface="宋体" pitchFamily="2" charset="-122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/>
              <a:t>Part II</a:t>
            </a:r>
            <a:endParaRPr lang="zh-CN" altLang="en-US"/>
          </a:p>
        </p:txBody>
      </p:sp>
      <p:sp>
        <p:nvSpPr>
          <p:cNvPr id="6151" name="灯片编号占位符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F59AF782-7F88-4787-963D-37F19BDAA95B}" type="slidenum">
              <a:rPr lang="zh-CN" altLang="en-US" smtClean="0">
                <a:ea typeface="宋体" pitchFamily="2" charset="-122"/>
              </a:rPr>
              <a:pPr/>
              <a:t>7</a:t>
            </a:fld>
            <a:endParaRPr lang="en-US" altLang="zh-CN" smtClean="0">
              <a:ea typeface="宋体" pitchFamily="2" charset="-122"/>
            </a:endParaRPr>
          </a:p>
        </p:txBody>
      </p:sp>
      <p:pic>
        <p:nvPicPr>
          <p:cNvPr id="6148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34938"/>
            <a:ext cx="776288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187325"/>
            <a:ext cx="889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614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A glance</a:t>
            </a:r>
            <a:endParaRPr lang="zh-CN" altLang="en-US" smtClean="0">
              <a:ea typeface="宋体" pitchFamily="2" charset="-122"/>
            </a:endParaRPr>
          </a:p>
        </p:txBody>
      </p:sp>
      <p:sp useBgFill="1">
        <p:nvSpPr>
          <p:cNvPr id="717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left side is client; right side is server with http interface</a:t>
            </a:r>
          </a:p>
          <a:p>
            <a:r>
              <a:rPr lang="en-US" altLang="zh-CN" smtClean="0">
                <a:ea typeface="宋体" pitchFamily="2" charset="-122"/>
              </a:rPr>
              <a:t>virtual filesystem based on FUSE in user space</a:t>
            </a:r>
          </a:p>
          <a:p>
            <a:r>
              <a:rPr lang="en-US" altLang="zh-CN" smtClean="0">
                <a:ea typeface="宋体" pitchFamily="2" charset="-122"/>
              </a:rPr>
              <a:t>load data only on access</a:t>
            </a:r>
          </a:p>
          <a:p>
            <a:endParaRPr lang="zh-CN" altLang="en-US" smtClean="0">
              <a:ea typeface="宋体" pitchFamily="2" charset="-122"/>
            </a:endParaRPr>
          </a:p>
        </p:txBody>
      </p:sp>
      <p:pic>
        <p:nvPicPr>
          <p:cNvPr id="7172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34938"/>
            <a:ext cx="776288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187325"/>
            <a:ext cx="889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页脚占位符 1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40513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r>
              <a:rPr lang="en-US" altLang="zh-CN" smtClean="0">
                <a:ea typeface="宋体" pitchFamily="2" charset="-122"/>
              </a:rPr>
              <a:t>Introduction to CVMFS, Tian Yan, 2016/07/21</a:t>
            </a:r>
          </a:p>
        </p:txBody>
      </p:sp>
      <p:sp>
        <p:nvSpPr>
          <p:cNvPr id="7175" name="灯片编号占位符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FD8A34B3-81F3-42A7-A576-66CECB0B5112}" type="slidenum">
              <a:rPr lang="zh-CN" altLang="en-US" smtClean="0">
                <a:ea typeface="宋体" pitchFamily="2" charset="-122"/>
              </a:rPr>
              <a:pPr/>
              <a:t>8</a:t>
            </a:fld>
            <a:endParaRPr lang="en-US" altLang="zh-CN" smtClean="0">
              <a:ea typeface="宋体" pitchFamily="2" charset="-122"/>
            </a:endParaRPr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280611"/>
            <a:ext cx="8134350" cy="283920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CC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1587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O</a:t>
            </a:r>
            <a:r>
              <a:rPr lang="en-US" altLang="zh-CN" smtClean="0">
                <a:ea typeface="宋体" pitchFamily="2" charset="-122"/>
              </a:rPr>
              <a:t>penning a file on CVMFS</a:t>
            </a:r>
          </a:p>
        </p:txBody>
      </p:sp>
      <p:pic>
        <p:nvPicPr>
          <p:cNvPr id="7172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34938"/>
            <a:ext cx="776288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187325"/>
            <a:ext cx="889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页脚占位符 1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40513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r>
              <a:rPr lang="en-US" altLang="zh-CN" smtClean="0">
                <a:ea typeface="宋体" pitchFamily="2" charset="-122"/>
              </a:rPr>
              <a:t>Introduction to CVMFS, Tian Yan, 2016/07/21</a:t>
            </a:r>
          </a:p>
        </p:txBody>
      </p:sp>
      <p:sp>
        <p:nvSpPr>
          <p:cNvPr id="7175" name="灯片编号占位符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华文彩云" pitchFamily="2" charset="-122"/>
              </a:defRPr>
            </a:lvl9pPr>
          </a:lstStyle>
          <a:p>
            <a:fld id="{FD8A34B3-81F3-42A7-A576-66CECB0B5112}" type="slidenum">
              <a:rPr lang="zh-CN" altLang="en-US" smtClean="0">
                <a:ea typeface="宋体" pitchFamily="2" charset="-122"/>
              </a:rPr>
              <a:pPr/>
              <a:t>9</a:t>
            </a:fld>
            <a:endParaRPr lang="en-US" altLang="zh-CN" smtClean="0">
              <a:ea typeface="宋体" pitchFamily="2" charset="-122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1318659"/>
            <a:ext cx="6502084" cy="4817004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CC00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1587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5772" y="1679945"/>
            <a:ext cx="4221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smtClean="0"/>
              <a:t>FUSE: filesystem in user space</a:t>
            </a:r>
            <a:endParaRPr lang="zh-CN" altLang="en-US" sz="1600"/>
          </a:p>
        </p:txBody>
      </p:sp>
      <p:sp>
        <p:nvSpPr>
          <p:cNvPr id="3" name="TextBox 2"/>
          <p:cNvSpPr txBox="1"/>
          <p:nvPr/>
        </p:nvSpPr>
        <p:spPr>
          <a:xfrm>
            <a:off x="4971958" y="4731489"/>
            <a:ext cx="3551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smtClean="0"/>
              <a:t>metadata stored in SQLite DB</a:t>
            </a:r>
            <a:endParaRPr lang="zh-CN" altLang="en-US" sz="1600"/>
          </a:p>
        </p:txBody>
      </p:sp>
    </p:spTree>
    <p:extLst>
      <p:ext uri="{BB962C8B-B14F-4D97-AF65-F5344CB8AC3E}">
        <p14:creationId xmlns:p14="http://schemas.microsoft.com/office/powerpoint/2010/main" val="60469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华文彩云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华文彩云" pitchFamily="2" charset="-122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55090</TotalTime>
  <Words>794</Words>
  <Application>Microsoft Office PowerPoint</Application>
  <PresentationFormat>全屏显示(4:3)</PresentationFormat>
  <Paragraphs>175</Paragraphs>
  <Slides>19</Slides>
  <Notes>15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Modèle par défaut</vt:lpstr>
      <vt:lpstr>Introduction to CVMFS A way to distribute HEP software on cloud</vt:lpstr>
      <vt:lpstr>Outline</vt:lpstr>
      <vt:lpstr>OVERVIEW</vt:lpstr>
      <vt:lpstr>What is CVMFS?</vt:lpstr>
      <vt:lpstr>Why we use it?</vt:lpstr>
      <vt:lpstr>Why we use it?</vt:lpstr>
      <vt:lpstr>How does it work?</vt:lpstr>
      <vt:lpstr>A glance</vt:lpstr>
      <vt:lpstr>Openning a file on CVMFS</vt:lpstr>
      <vt:lpstr>CVMFS server stratums</vt:lpstr>
      <vt:lpstr>CVMFS repository</vt:lpstr>
      <vt:lpstr>How to install, configure and debug it?</vt:lpstr>
      <vt:lpstr>Install stratum 0 server</vt:lpstr>
      <vt:lpstr>Creating a repository</vt:lpstr>
      <vt:lpstr>Paths in CVMFS server</vt:lpstr>
      <vt:lpstr>Install client</vt:lpstr>
      <vt:lpstr>Install client</vt:lpstr>
      <vt:lpstr>Debugging</vt:lpstr>
      <vt:lpstr>Summary</vt:lpstr>
    </vt:vector>
  </TitlesOfParts>
  <Company>IHEP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 III Software</dc:title>
  <dc:creator>Weidong Li</dc:creator>
  <cp:lastModifiedBy>caihao</cp:lastModifiedBy>
  <cp:revision>1587</cp:revision>
  <cp:lastPrinted>2001-01-18T07:56:24Z</cp:lastPrinted>
  <dcterms:created xsi:type="dcterms:W3CDTF">1999-05-22T11:36:26Z</dcterms:created>
  <dcterms:modified xsi:type="dcterms:W3CDTF">2016-07-20T10:08:53Z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75</vt:i4>
  </property>
  <property fmtid="{D5CDD505-2E9C-101B-9397-08002B2CF9AE}" pid="5" name="ScreenSize">
    <vt:i4>3</vt:i4>
  </property>
  <property fmtid="{D5CDD505-2E9C-101B-9397-08002B2CF9AE}" pid="6" name="ScreenUsage">
    <vt:i4>2</vt:i4>
  </property>
  <property fmtid="{D5CDD505-2E9C-101B-9397-08002B2CF9AE}" pid="7" name="MailAddress">
    <vt:lpwstr>R.D.Schaffer@cern.ch</vt:lpwstr>
  </property>
  <property fmtid="{D5CDD505-2E9C-101B-9397-08002B2CF9AE}" pid="8" name="HomePage">
    <vt:lpwstr>http://home.cern.ch/~schaffer/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4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C:\TEMP\schaffer-slides</vt:lpwstr>
  </property>
</Properties>
</file>